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handoutMasterIdLst>
    <p:handoutMasterId r:id="rId33"/>
  </p:handoutMasterIdLst>
  <p:sldIdLst>
    <p:sldId id="339" r:id="rId2"/>
    <p:sldId id="34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13" d="100"/>
          <a:sy n="113" d="100"/>
        </p:scale>
        <p:origin x="15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F38DF745-7D3F-47F4-83A3-874385CFAA69}"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0729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8035191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7599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1994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0299848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8818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8763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90579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8864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1884622"/>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616956"/>
            <a:ext cx="6798734" cy="1163720"/>
          </a:xfrm>
        </p:spPr>
        <p:txBody>
          <a:bodyPr/>
          <a:lstStyle/>
          <a:p>
            <a:r>
              <a:rPr lang="en-US" dirty="0"/>
              <a:t>Click to edit Master title style</a:t>
            </a:r>
          </a:p>
        </p:txBody>
      </p:sp>
      <p:sp>
        <p:nvSpPr>
          <p:cNvPr id="3" name="Content Placeholder 2"/>
          <p:cNvSpPr>
            <a:spLocks noGrp="1"/>
          </p:cNvSpPr>
          <p:nvPr>
            <p:ph idx="1"/>
          </p:nvPr>
        </p:nvSpPr>
        <p:spPr>
          <a:xfrm>
            <a:off x="1176865" y="1988569"/>
            <a:ext cx="6798736" cy="3946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pic>
        <p:nvPicPr>
          <p:cNvPr id="8" name="Picture 7">
            <a:extLst>
              <a:ext uri="{FF2B5EF4-FFF2-40B4-BE49-F238E27FC236}">
                <a16:creationId xmlns:a16="http://schemas.microsoft.com/office/drawing/2014/main" id="{85C0E89A-B043-47CF-BD03-C748583D7BA0}"/>
              </a:ext>
            </a:extLst>
          </p:cNvPr>
          <p:cNvPicPr>
            <a:picLocks noChangeAspect="1"/>
          </p:cNvPicPr>
          <p:nvPr userDrawn="1"/>
        </p:nvPicPr>
        <p:blipFill>
          <a:blip r:embed="rId2"/>
          <a:stretch>
            <a:fillRect/>
          </a:stretch>
        </p:blipFill>
        <p:spPr>
          <a:xfrm>
            <a:off x="7975601" y="5828708"/>
            <a:ext cx="693686" cy="495090"/>
          </a:xfrm>
          <a:prstGeom prst="rect">
            <a:avLst/>
          </a:prstGeom>
        </p:spPr>
      </p:pic>
    </p:spTree>
    <p:extLst>
      <p:ext uri="{BB962C8B-B14F-4D97-AF65-F5344CB8AC3E}">
        <p14:creationId xmlns:p14="http://schemas.microsoft.com/office/powerpoint/2010/main" val="16270204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9980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9339700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3894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2290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8183290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February 7,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94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February 7,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0029124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D0EFEE-2756-4A20-BF2A-63F0A94F99AC}" type="datetime4">
              <a:rPr lang="en-US" smtClean="0"/>
              <a:pPr/>
              <a:t>February 7, 2018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10438647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H8WJ2KENlK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18F7-590C-4E9B-BAA8-21C9297A6D79}"/>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5BE4E194-3D78-438E-B4D1-1866C6282ADF}"/>
              </a:ext>
            </a:extLst>
          </p:cNvPr>
          <p:cNvSpPr>
            <a:spLocks noGrp="1"/>
          </p:cNvSpPr>
          <p:nvPr>
            <p:ph type="subTitle" idx="1"/>
          </p:nvPr>
        </p:nvSpPr>
        <p:spPr>
          <a:xfrm>
            <a:off x="1682885" y="3598327"/>
            <a:ext cx="5758775" cy="1377651"/>
          </a:xfrm>
        </p:spPr>
        <p:txBody>
          <a:bodyPr/>
          <a:lstStyle/>
          <a:p>
            <a:r>
              <a:rPr lang="en-US" sz="4000" dirty="0"/>
              <a:t>Important </a:t>
            </a:r>
            <a:r>
              <a:rPr lang="en-US" sz="4000"/>
              <a:t>Biological Molecules</a:t>
            </a:r>
            <a:endParaRPr lang="en-US" dirty="0"/>
          </a:p>
        </p:txBody>
      </p:sp>
    </p:spTree>
    <p:extLst>
      <p:ext uri="{BB962C8B-B14F-4D97-AF65-F5344CB8AC3E}">
        <p14:creationId xmlns:p14="http://schemas.microsoft.com/office/powerpoint/2010/main" val="321309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B84-C49E-4195-A395-2A296F81B802}"/>
              </a:ext>
            </a:extLst>
          </p:cNvPr>
          <p:cNvSpPr>
            <a:spLocks noGrp="1"/>
          </p:cNvSpPr>
          <p:nvPr>
            <p:ph type="title"/>
          </p:nvPr>
        </p:nvSpPr>
        <p:spPr/>
        <p:txBody>
          <a:bodyPr>
            <a:normAutofit/>
          </a:bodyPr>
          <a:lstStyle/>
          <a:p>
            <a:r>
              <a:rPr lang="en-US" dirty="0"/>
              <a:t>Disaccharides</a:t>
            </a:r>
          </a:p>
        </p:txBody>
      </p:sp>
      <p:sp>
        <p:nvSpPr>
          <p:cNvPr id="3" name="Content Placeholder 2">
            <a:extLst>
              <a:ext uri="{FF2B5EF4-FFF2-40B4-BE49-F238E27FC236}">
                <a16:creationId xmlns:a16="http://schemas.microsoft.com/office/drawing/2014/main" id="{15192937-5D96-4B65-9113-71A408F192D4}"/>
              </a:ext>
            </a:extLst>
          </p:cNvPr>
          <p:cNvSpPr>
            <a:spLocks noGrp="1"/>
          </p:cNvSpPr>
          <p:nvPr>
            <p:ph idx="1"/>
          </p:nvPr>
        </p:nvSpPr>
        <p:spPr>
          <a:xfrm>
            <a:off x="770019" y="1984711"/>
            <a:ext cx="7205580" cy="1399524"/>
          </a:xfrm>
        </p:spPr>
        <p:txBody>
          <a:bodyPr>
            <a:normAutofit fontScale="70000" lnSpcReduction="20000"/>
          </a:bodyPr>
          <a:lstStyle/>
          <a:p>
            <a:pPr>
              <a:lnSpc>
                <a:spcPct val="120000"/>
              </a:lnSpc>
              <a:spcBef>
                <a:spcPts val="0"/>
              </a:spcBef>
              <a:spcAft>
                <a:spcPts val="0"/>
              </a:spcAft>
            </a:pPr>
            <a:r>
              <a:rPr lang="en-US" dirty="0"/>
              <a:t>Disaccharides (di– = “two”) form when two monosaccharides undergo a dehydration reaction</a:t>
            </a:r>
          </a:p>
          <a:p>
            <a:pPr>
              <a:lnSpc>
                <a:spcPct val="120000"/>
              </a:lnSpc>
              <a:spcBef>
                <a:spcPts val="0"/>
              </a:spcBef>
              <a:spcAft>
                <a:spcPts val="0"/>
              </a:spcAft>
            </a:pPr>
            <a:r>
              <a:rPr lang="en-US" dirty="0"/>
              <a:t>Condensation reaction or dehydration synthesis - During this process, the hydroxyl group of one monosaccharide combines with the hydrogen of another monosaccharide, releasing a molecule of water and forming a covalent bond</a:t>
            </a:r>
          </a:p>
        </p:txBody>
      </p:sp>
      <p:pic>
        <p:nvPicPr>
          <p:cNvPr id="4" name="Picture 3">
            <a:extLst>
              <a:ext uri="{FF2B5EF4-FFF2-40B4-BE49-F238E27FC236}">
                <a16:creationId xmlns:a16="http://schemas.microsoft.com/office/drawing/2014/main" id="{30CAE810-CAEC-43C9-B4DC-2DC9A9A9EA28}"/>
              </a:ext>
            </a:extLst>
          </p:cNvPr>
          <p:cNvPicPr>
            <a:picLocks noChangeAspect="1"/>
          </p:cNvPicPr>
          <p:nvPr/>
        </p:nvPicPr>
        <p:blipFill>
          <a:blip r:embed="rId2"/>
          <a:stretch>
            <a:fillRect/>
          </a:stretch>
        </p:blipFill>
        <p:spPr>
          <a:xfrm>
            <a:off x="1844527" y="3388094"/>
            <a:ext cx="5819882" cy="1193530"/>
          </a:xfrm>
          <a:prstGeom prst="rect">
            <a:avLst/>
          </a:prstGeom>
        </p:spPr>
      </p:pic>
      <p:sp>
        <p:nvSpPr>
          <p:cNvPr id="5" name="Content Placeholder 2">
            <a:extLst>
              <a:ext uri="{FF2B5EF4-FFF2-40B4-BE49-F238E27FC236}">
                <a16:creationId xmlns:a16="http://schemas.microsoft.com/office/drawing/2014/main" id="{7B7A10DE-467E-452E-87BA-9B9287C9FC89}"/>
              </a:ext>
            </a:extLst>
          </p:cNvPr>
          <p:cNvSpPr txBox="1">
            <a:spLocks/>
          </p:cNvSpPr>
          <p:nvPr/>
        </p:nvSpPr>
        <p:spPr>
          <a:xfrm>
            <a:off x="628224" y="4581624"/>
            <a:ext cx="7418495" cy="1665171"/>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20000"/>
              </a:lnSpc>
              <a:spcBef>
                <a:spcPts val="0"/>
              </a:spcBef>
              <a:spcAft>
                <a:spcPts val="0"/>
              </a:spcAft>
            </a:pPr>
            <a:r>
              <a:rPr lang="en-US" dirty="0"/>
              <a:t>Common disaccharides include lactose, maltose, and sucrose. </a:t>
            </a:r>
          </a:p>
          <a:p>
            <a:pPr lvl="1">
              <a:lnSpc>
                <a:spcPct val="120000"/>
              </a:lnSpc>
              <a:spcBef>
                <a:spcPts val="0"/>
              </a:spcBef>
              <a:spcAft>
                <a:spcPts val="0"/>
              </a:spcAft>
            </a:pPr>
            <a:r>
              <a:rPr lang="en-US" dirty="0"/>
              <a:t>Lactose is a disaccharide consisting of the monomers glucose and galactose. It is found naturally in milk. </a:t>
            </a:r>
          </a:p>
          <a:p>
            <a:pPr lvl="1">
              <a:lnSpc>
                <a:spcPct val="120000"/>
              </a:lnSpc>
              <a:spcBef>
                <a:spcPts val="0"/>
              </a:spcBef>
              <a:spcAft>
                <a:spcPts val="0"/>
              </a:spcAft>
            </a:pPr>
            <a:r>
              <a:rPr lang="en-US" dirty="0"/>
              <a:t>Maltose, or malt sugar, is a disaccharide formed by a dehydration reaction between two glucose molecules. </a:t>
            </a:r>
          </a:p>
          <a:p>
            <a:pPr lvl="1">
              <a:lnSpc>
                <a:spcPct val="120000"/>
              </a:lnSpc>
              <a:spcBef>
                <a:spcPts val="0"/>
              </a:spcBef>
              <a:spcAft>
                <a:spcPts val="0"/>
              </a:spcAft>
            </a:pPr>
            <a:r>
              <a:rPr lang="en-US" dirty="0"/>
              <a:t>The most common disaccharide is sucrose, or table sugar, which is composed of the monomers glucose and fructose.</a:t>
            </a:r>
          </a:p>
        </p:txBody>
      </p:sp>
    </p:spTree>
    <p:extLst>
      <p:ext uri="{BB962C8B-B14F-4D97-AF65-F5344CB8AC3E}">
        <p14:creationId xmlns:p14="http://schemas.microsoft.com/office/powerpoint/2010/main" val="238611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75E66D3F-14EA-4BCD-819B-EEF581746B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
            <a:extLst>
              <a:ext uri="{FF2B5EF4-FFF2-40B4-BE49-F238E27FC236}">
                <a16:creationId xmlns:a16="http://schemas.microsoft.com/office/drawing/2014/main" id="{D49D3EDE-CC3B-4573-A04B-26F32F1B2E7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700D0D4B-CC81-434D-B595-71AA691923BC}"/>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3" name="Straight Connector 16">
            <a:extLst>
              <a:ext uri="{FF2B5EF4-FFF2-40B4-BE49-F238E27FC236}">
                <a16:creationId xmlns:a16="http://schemas.microsoft.com/office/drawing/2014/main" id="{A456CE10-0EE3-4503-ACF3-1D53A6FDBB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18">
            <a:extLst>
              <a:ext uri="{FF2B5EF4-FFF2-40B4-BE49-F238E27FC236}">
                <a16:creationId xmlns:a16="http://schemas.microsoft.com/office/drawing/2014/main" id="{DD5289D1-D3B7-4C53-823E-280A79C02E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EBDFDE-FA1F-4E61-BCA0-F1C72B36862D}"/>
              </a:ext>
            </a:extLst>
          </p:cNvPr>
          <p:cNvPicPr>
            <a:picLocks noChangeAspect="1"/>
          </p:cNvPicPr>
          <p:nvPr/>
        </p:nvPicPr>
        <p:blipFill>
          <a:blip r:embed="rId5"/>
          <a:stretch>
            <a:fillRect/>
          </a:stretch>
        </p:blipFill>
        <p:spPr>
          <a:xfrm>
            <a:off x="976421" y="1152840"/>
            <a:ext cx="2706938" cy="4455866"/>
          </a:xfrm>
          <a:prstGeom prst="rect">
            <a:avLst/>
          </a:prstGeom>
        </p:spPr>
      </p:pic>
      <p:sp>
        <p:nvSpPr>
          <p:cNvPr id="2" name="Title 1">
            <a:extLst>
              <a:ext uri="{FF2B5EF4-FFF2-40B4-BE49-F238E27FC236}">
                <a16:creationId xmlns:a16="http://schemas.microsoft.com/office/drawing/2014/main" id="{15952F91-387D-44C2-A989-221938592E36}"/>
              </a:ext>
            </a:extLst>
          </p:cNvPr>
          <p:cNvSpPr>
            <a:spLocks noGrp="1"/>
          </p:cNvSpPr>
          <p:nvPr>
            <p:ph type="title"/>
          </p:nvPr>
        </p:nvSpPr>
        <p:spPr>
          <a:xfrm>
            <a:off x="4570809" y="982132"/>
            <a:ext cx="3601638" cy="1303867"/>
          </a:xfrm>
        </p:spPr>
        <p:txBody>
          <a:bodyPr>
            <a:normAutofit/>
          </a:bodyPr>
          <a:lstStyle/>
          <a:p>
            <a:r>
              <a:rPr lang="en-US">
                <a:solidFill>
                  <a:srgbClr val="262626"/>
                </a:solidFill>
              </a:rPr>
              <a:t>Polysaccharides</a:t>
            </a:r>
          </a:p>
        </p:txBody>
      </p:sp>
      <p:sp>
        <p:nvSpPr>
          <p:cNvPr id="3" name="Content Placeholder 2">
            <a:extLst>
              <a:ext uri="{FF2B5EF4-FFF2-40B4-BE49-F238E27FC236}">
                <a16:creationId xmlns:a16="http://schemas.microsoft.com/office/drawing/2014/main" id="{5C20BEF8-6611-4147-AC43-028D0763F2AE}"/>
              </a:ext>
            </a:extLst>
          </p:cNvPr>
          <p:cNvSpPr>
            <a:spLocks noGrp="1"/>
          </p:cNvSpPr>
          <p:nvPr>
            <p:ph idx="1"/>
          </p:nvPr>
        </p:nvSpPr>
        <p:spPr>
          <a:xfrm>
            <a:off x="4364178" y="2515281"/>
            <a:ext cx="4194606" cy="3640820"/>
          </a:xfrm>
        </p:spPr>
        <p:txBody>
          <a:bodyPr>
            <a:normAutofit fontScale="92500"/>
          </a:bodyPr>
          <a:lstStyle/>
          <a:p>
            <a:pPr>
              <a:lnSpc>
                <a:spcPct val="90000"/>
              </a:lnSpc>
            </a:pPr>
            <a:r>
              <a:rPr lang="en-US" sz="1800" dirty="0">
                <a:solidFill>
                  <a:srgbClr val="262626"/>
                </a:solidFill>
              </a:rPr>
              <a:t>A long chain of monosaccharides linked by covalent bonds is known as a polysaccharide (poly- = “many”). </a:t>
            </a:r>
          </a:p>
          <a:p>
            <a:pPr>
              <a:lnSpc>
                <a:spcPct val="90000"/>
              </a:lnSpc>
            </a:pPr>
            <a:r>
              <a:rPr lang="en-US" sz="1800" dirty="0">
                <a:solidFill>
                  <a:srgbClr val="262626"/>
                </a:solidFill>
              </a:rPr>
              <a:t>The chain may be branched or unbranched, and it may contain different types of monosaccharides. </a:t>
            </a:r>
          </a:p>
          <a:p>
            <a:pPr>
              <a:lnSpc>
                <a:spcPct val="90000"/>
              </a:lnSpc>
            </a:pPr>
            <a:r>
              <a:rPr lang="en-US" sz="1800" dirty="0">
                <a:solidFill>
                  <a:srgbClr val="262626"/>
                </a:solidFill>
              </a:rPr>
              <a:t>Polysaccharides may be very large molecules. </a:t>
            </a:r>
          </a:p>
          <a:p>
            <a:pPr lvl="1">
              <a:lnSpc>
                <a:spcPct val="90000"/>
              </a:lnSpc>
            </a:pPr>
            <a:r>
              <a:rPr lang="en-US" sz="1800" dirty="0">
                <a:solidFill>
                  <a:srgbClr val="262626"/>
                </a:solidFill>
              </a:rPr>
              <a:t>Starch, glycogen, cellulose, and chitin are examples of polysaccharides.</a:t>
            </a:r>
          </a:p>
          <a:p>
            <a:pPr>
              <a:lnSpc>
                <a:spcPct val="90000"/>
              </a:lnSpc>
            </a:pPr>
            <a:r>
              <a:rPr lang="en-US" sz="1800" dirty="0">
                <a:solidFill>
                  <a:srgbClr val="262626"/>
                </a:solidFill>
              </a:rPr>
              <a:t>Starch is the stored form of sugars in plants and is made up of amylose and amylopectin (both polymers of glucose). </a:t>
            </a:r>
          </a:p>
        </p:txBody>
      </p:sp>
    </p:spTree>
    <p:extLst>
      <p:ext uri="{BB962C8B-B14F-4D97-AF65-F5344CB8AC3E}">
        <p14:creationId xmlns:p14="http://schemas.microsoft.com/office/powerpoint/2010/main" val="244765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77A91835-418B-4867-87D7-1376A57F3F75}"/>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2BE880E9-2B86-4CDB-B5B7-308745CDD19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089A1CE-6317-4D5C-AA2C-D1F6D11D8DF2}"/>
              </a:ext>
            </a:extLst>
          </p:cNvPr>
          <p:cNvPicPr>
            <a:picLocks noChangeAspect="1"/>
          </p:cNvPicPr>
          <p:nvPr/>
        </p:nvPicPr>
        <p:blipFill>
          <a:blip r:embed="rId5"/>
          <a:stretch>
            <a:fillRect/>
          </a:stretch>
        </p:blipFill>
        <p:spPr>
          <a:xfrm>
            <a:off x="4347336" y="771739"/>
            <a:ext cx="4102099" cy="2502279"/>
          </a:xfrm>
          <a:prstGeom prst="rect">
            <a:avLst/>
          </a:prstGeom>
          <a:ln w="57150" cmpd="thickThin">
            <a:solidFill>
              <a:srgbClr val="7F7F7F"/>
            </a:solidFill>
            <a:miter lim="800000"/>
          </a:ln>
        </p:spPr>
      </p:pic>
      <p:sp>
        <p:nvSpPr>
          <p:cNvPr id="2" name="Title 1">
            <a:extLst>
              <a:ext uri="{FF2B5EF4-FFF2-40B4-BE49-F238E27FC236}">
                <a16:creationId xmlns:a16="http://schemas.microsoft.com/office/drawing/2014/main" id="{B0A96691-027E-4A3B-9D76-116D262A0532}"/>
              </a:ext>
            </a:extLst>
          </p:cNvPr>
          <p:cNvSpPr>
            <a:spLocks noGrp="1"/>
          </p:cNvSpPr>
          <p:nvPr>
            <p:ph type="title"/>
          </p:nvPr>
        </p:nvSpPr>
        <p:spPr>
          <a:xfrm>
            <a:off x="971551" y="982132"/>
            <a:ext cx="2745042" cy="1325373"/>
          </a:xfrm>
        </p:spPr>
        <p:txBody>
          <a:bodyPr anchor="b">
            <a:normAutofit/>
          </a:bodyPr>
          <a:lstStyle/>
          <a:p>
            <a:endParaRPr lang="en-US" sz="2400">
              <a:solidFill>
                <a:srgbClr val="262626"/>
              </a:solidFill>
            </a:endParaRPr>
          </a:p>
        </p:txBody>
      </p:sp>
      <p:sp>
        <p:nvSpPr>
          <p:cNvPr id="3" name="Content Placeholder 2">
            <a:extLst>
              <a:ext uri="{FF2B5EF4-FFF2-40B4-BE49-F238E27FC236}">
                <a16:creationId xmlns:a16="http://schemas.microsoft.com/office/drawing/2014/main" id="{D775181A-E57C-445B-A656-D7BB9AA58F0F}"/>
              </a:ext>
            </a:extLst>
          </p:cNvPr>
          <p:cNvSpPr>
            <a:spLocks noGrp="1"/>
          </p:cNvSpPr>
          <p:nvPr>
            <p:ph idx="1"/>
          </p:nvPr>
        </p:nvSpPr>
        <p:spPr>
          <a:xfrm>
            <a:off x="582929" y="2493774"/>
            <a:ext cx="3879525" cy="3666394"/>
          </a:xfrm>
        </p:spPr>
        <p:txBody>
          <a:bodyPr>
            <a:normAutofit/>
          </a:bodyPr>
          <a:lstStyle/>
          <a:p>
            <a:pPr>
              <a:lnSpc>
                <a:spcPct val="90000"/>
              </a:lnSpc>
            </a:pPr>
            <a:r>
              <a:rPr lang="en-US" sz="1800" dirty="0">
                <a:solidFill>
                  <a:srgbClr val="262626"/>
                </a:solidFill>
              </a:rPr>
              <a:t>Glycogen is the storage form of glucose in humans and other vertebrates, and is made up of monomers of glucose</a:t>
            </a:r>
          </a:p>
          <a:p>
            <a:pPr>
              <a:lnSpc>
                <a:spcPct val="90000"/>
              </a:lnSpc>
            </a:pPr>
            <a:r>
              <a:rPr lang="en-US" sz="1800" dirty="0">
                <a:solidFill>
                  <a:srgbClr val="262626"/>
                </a:solidFill>
              </a:rPr>
              <a:t>Cellulose is one of the most abundant natural biopolymers. </a:t>
            </a:r>
          </a:p>
          <a:p>
            <a:pPr lvl="1">
              <a:lnSpc>
                <a:spcPct val="90000"/>
              </a:lnSpc>
            </a:pPr>
            <a:r>
              <a:rPr lang="en-US" sz="1800" dirty="0">
                <a:solidFill>
                  <a:srgbClr val="262626"/>
                </a:solidFill>
              </a:rPr>
              <a:t>The cell walls of plants are mostly made of cellulose, which provides structural support to the cell. </a:t>
            </a:r>
          </a:p>
          <a:p>
            <a:pPr lvl="1">
              <a:lnSpc>
                <a:spcPct val="90000"/>
              </a:lnSpc>
            </a:pPr>
            <a:r>
              <a:rPr lang="en-US" sz="1800" dirty="0">
                <a:solidFill>
                  <a:srgbClr val="262626"/>
                </a:solidFill>
              </a:rPr>
              <a:t>Wood and paper are mostly cellulosic in nature. </a:t>
            </a:r>
          </a:p>
        </p:txBody>
      </p:sp>
    </p:spTree>
    <p:extLst>
      <p:ext uri="{BB962C8B-B14F-4D97-AF65-F5344CB8AC3E}">
        <p14:creationId xmlns:p14="http://schemas.microsoft.com/office/powerpoint/2010/main" val="293841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11FE-82BB-4357-919C-8357BC644C57}"/>
              </a:ext>
            </a:extLst>
          </p:cNvPr>
          <p:cNvSpPr>
            <a:spLocks noGrp="1"/>
          </p:cNvSpPr>
          <p:nvPr>
            <p:ph type="title"/>
          </p:nvPr>
        </p:nvSpPr>
        <p:spPr/>
        <p:txBody>
          <a:bodyPr/>
          <a:lstStyle/>
          <a:p>
            <a:r>
              <a:rPr lang="en-US" dirty="0"/>
              <a:t>Introduction to Lipids</a:t>
            </a:r>
          </a:p>
        </p:txBody>
      </p:sp>
      <p:sp>
        <p:nvSpPr>
          <p:cNvPr id="3" name="Content Placeholder 2">
            <a:extLst>
              <a:ext uri="{FF2B5EF4-FFF2-40B4-BE49-F238E27FC236}">
                <a16:creationId xmlns:a16="http://schemas.microsoft.com/office/drawing/2014/main" id="{09E3B398-DE50-47C3-8A86-B24004A8F4CE}"/>
              </a:ext>
            </a:extLst>
          </p:cNvPr>
          <p:cNvSpPr>
            <a:spLocks noGrp="1"/>
          </p:cNvSpPr>
          <p:nvPr>
            <p:ph idx="1"/>
          </p:nvPr>
        </p:nvSpPr>
        <p:spPr>
          <a:xfrm>
            <a:off x="972152" y="1988569"/>
            <a:ext cx="7286324" cy="4152349"/>
          </a:xfrm>
        </p:spPr>
        <p:txBody>
          <a:bodyPr>
            <a:normAutofit fontScale="85000" lnSpcReduction="20000"/>
          </a:bodyPr>
          <a:lstStyle/>
          <a:p>
            <a:r>
              <a:rPr lang="en-US" dirty="0"/>
              <a:t>The word fat typically brings up a negative picture in our minds. In diets, we’re often advised to stay away from fatty foods.</a:t>
            </a:r>
          </a:p>
          <a:p>
            <a:r>
              <a:rPr lang="en-US" dirty="0"/>
              <a:t>Do you know that our bodies require some fat in order to survive? </a:t>
            </a:r>
          </a:p>
          <a:p>
            <a:r>
              <a:rPr lang="en-US" dirty="0"/>
              <a:t>Lipids include a diverse group of compounds that are largely nonpolar in nature. </a:t>
            </a:r>
          </a:p>
          <a:p>
            <a:r>
              <a:rPr lang="en-US" dirty="0"/>
              <a:t>Lipids perform many different functions in a cell. </a:t>
            </a:r>
          </a:p>
          <a:p>
            <a:pPr lvl="1"/>
            <a:r>
              <a:rPr lang="en-US" dirty="0"/>
              <a:t>Cells store energy for long-term use in the form of fats. </a:t>
            </a:r>
          </a:p>
          <a:p>
            <a:pPr lvl="1"/>
            <a:r>
              <a:rPr lang="en-US" dirty="0"/>
              <a:t>Lipids also provide insulation from the environment for plants and animals. </a:t>
            </a:r>
          </a:p>
          <a:p>
            <a:pPr lvl="1"/>
            <a:r>
              <a:rPr lang="en-US" dirty="0"/>
              <a:t>For example, they help keep aquatic birds and mammals dry when forming a protective layer over fur or feathers because of their water-repellant hydrophobic nature. Lipids are also the building blocks of many hormones and are an important constituent of all cellular membranes. Lipids include fats, oils, waxes, phospholipids, and steroids.</a:t>
            </a:r>
          </a:p>
        </p:txBody>
      </p:sp>
    </p:spTree>
    <p:extLst>
      <p:ext uri="{BB962C8B-B14F-4D97-AF65-F5344CB8AC3E}">
        <p14:creationId xmlns:p14="http://schemas.microsoft.com/office/powerpoint/2010/main" val="230845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9BC876-571A-45A6-93A3-FB2839CE66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484B2EA-E61C-489C-A595-1601912470C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3" name="Picture 12">
              <a:extLst>
                <a:ext uri="{FF2B5EF4-FFF2-40B4-BE49-F238E27FC236}">
                  <a16:creationId xmlns:a16="http://schemas.microsoft.com/office/drawing/2014/main" id="{9E987F02-C120-4654-AD1E-98AF4B643EFA}"/>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4E470B5-B546-4390-9A0D-408D49895E7C}"/>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D061B9CE-C400-4868-9385-01A0BBB98CF6}"/>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40C49D50-A49B-4F80-81C4-05BBCF4B5AEB}"/>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 name="Straight Connector 17">
            <a:extLst>
              <a:ext uri="{FF2B5EF4-FFF2-40B4-BE49-F238E27FC236}">
                <a16:creationId xmlns:a16="http://schemas.microsoft.com/office/drawing/2014/main" id="{1124B3AE-D38B-4A63-B422-F9792E745BD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7792" y="2400639"/>
            <a:ext cx="43205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E018922-136F-462C-B5DA-06BC87309293}"/>
              </a:ext>
            </a:extLst>
          </p:cNvPr>
          <p:cNvPicPr>
            <a:picLocks noChangeAspect="1"/>
          </p:cNvPicPr>
          <p:nvPr/>
        </p:nvPicPr>
        <p:blipFill rotWithShape="1">
          <a:blip r:embed="rId5"/>
          <a:srcRect r="47728" b="41972"/>
          <a:stretch/>
        </p:blipFill>
        <p:spPr>
          <a:xfrm>
            <a:off x="5625158" y="3315827"/>
            <a:ext cx="2863625" cy="2574954"/>
          </a:xfrm>
          <a:prstGeom prst="rect">
            <a:avLst/>
          </a:prstGeom>
          <a:ln w="57150" cmpd="thickThin">
            <a:noFill/>
            <a:miter lim="800000"/>
          </a:ln>
        </p:spPr>
      </p:pic>
      <p:pic>
        <p:nvPicPr>
          <p:cNvPr id="5" name="Picture 4">
            <a:extLst>
              <a:ext uri="{FF2B5EF4-FFF2-40B4-BE49-F238E27FC236}">
                <a16:creationId xmlns:a16="http://schemas.microsoft.com/office/drawing/2014/main" id="{0A4CBE77-EAA2-407C-BEC6-A8DAEBCCB53B}"/>
              </a:ext>
            </a:extLst>
          </p:cNvPr>
          <p:cNvPicPr>
            <a:picLocks noChangeAspect="1"/>
          </p:cNvPicPr>
          <p:nvPr/>
        </p:nvPicPr>
        <p:blipFill rotWithShape="1">
          <a:blip r:embed="rId6"/>
          <a:srcRect l="53132" b="60616"/>
          <a:stretch/>
        </p:blipFill>
        <p:spPr>
          <a:xfrm>
            <a:off x="5327250" y="701557"/>
            <a:ext cx="3296096" cy="2241738"/>
          </a:xfrm>
          <a:prstGeom prst="rect">
            <a:avLst/>
          </a:prstGeom>
          <a:ln w="57150" cmpd="thickThin">
            <a:noFill/>
            <a:miter lim="800000"/>
          </a:ln>
        </p:spPr>
      </p:pic>
      <p:sp>
        <p:nvSpPr>
          <p:cNvPr id="2" name="Title 1">
            <a:extLst>
              <a:ext uri="{FF2B5EF4-FFF2-40B4-BE49-F238E27FC236}">
                <a16:creationId xmlns:a16="http://schemas.microsoft.com/office/drawing/2014/main" id="{65F88FDE-D586-484D-8BF7-D2F7B78A7E56}"/>
              </a:ext>
            </a:extLst>
          </p:cNvPr>
          <p:cNvSpPr>
            <a:spLocks noGrp="1"/>
          </p:cNvSpPr>
          <p:nvPr>
            <p:ph type="title"/>
          </p:nvPr>
        </p:nvSpPr>
        <p:spPr>
          <a:xfrm>
            <a:off x="885075" y="982132"/>
            <a:ext cx="4765975" cy="1303867"/>
          </a:xfrm>
        </p:spPr>
        <p:txBody>
          <a:bodyPr>
            <a:normAutofit/>
          </a:bodyPr>
          <a:lstStyle/>
          <a:p>
            <a:r>
              <a:rPr lang="en-US" b="1" dirty="0"/>
              <a:t>Fats and Oils</a:t>
            </a:r>
          </a:p>
        </p:txBody>
      </p:sp>
      <p:sp>
        <p:nvSpPr>
          <p:cNvPr id="3" name="Content Placeholder 2">
            <a:extLst>
              <a:ext uri="{FF2B5EF4-FFF2-40B4-BE49-F238E27FC236}">
                <a16:creationId xmlns:a16="http://schemas.microsoft.com/office/drawing/2014/main" id="{9EF11EF6-486A-469F-BDEE-79AD937C940E}"/>
              </a:ext>
            </a:extLst>
          </p:cNvPr>
          <p:cNvSpPr>
            <a:spLocks noGrp="1"/>
          </p:cNvSpPr>
          <p:nvPr>
            <p:ph idx="1"/>
          </p:nvPr>
        </p:nvSpPr>
        <p:spPr>
          <a:xfrm>
            <a:off x="456009" y="2515280"/>
            <a:ext cx="5106886" cy="3733120"/>
          </a:xfrm>
        </p:spPr>
        <p:txBody>
          <a:bodyPr>
            <a:normAutofit/>
          </a:bodyPr>
          <a:lstStyle/>
          <a:p>
            <a:pPr>
              <a:lnSpc>
                <a:spcPct val="90000"/>
              </a:lnSpc>
            </a:pPr>
            <a:r>
              <a:rPr lang="en-US" sz="1800" dirty="0"/>
              <a:t>A fat molecule, such as a triglyceride, consists of two main components—glycerol and fatty acids. </a:t>
            </a:r>
          </a:p>
          <a:p>
            <a:pPr lvl="1">
              <a:lnSpc>
                <a:spcPct val="90000"/>
              </a:lnSpc>
            </a:pPr>
            <a:r>
              <a:rPr lang="en-US" sz="1600" dirty="0"/>
              <a:t>Glycerol is an organic compound with three carbon atoms, five hydrogen atoms, and three hydroxyl (–OH) groups. </a:t>
            </a:r>
          </a:p>
          <a:p>
            <a:pPr lvl="1">
              <a:lnSpc>
                <a:spcPct val="90000"/>
              </a:lnSpc>
            </a:pPr>
            <a:r>
              <a:rPr lang="en-US" sz="1600" dirty="0"/>
              <a:t>Fatty acids have a long chain of hydrocarbons to which an acidic carboxyl group is attached, hence the name “fatty acid.”</a:t>
            </a:r>
          </a:p>
          <a:p>
            <a:pPr lvl="2">
              <a:lnSpc>
                <a:spcPct val="90000"/>
              </a:lnSpc>
            </a:pPr>
            <a:r>
              <a:rPr lang="en-US" sz="1400" dirty="0"/>
              <a:t> The number of carbons in the fatty acid may range from 4 to 36; most common are those containing 12–18 carbons. </a:t>
            </a:r>
          </a:p>
          <a:p>
            <a:pPr>
              <a:lnSpc>
                <a:spcPct val="90000"/>
              </a:lnSpc>
            </a:pPr>
            <a:r>
              <a:rPr lang="en-US" sz="1800" dirty="0"/>
              <a:t>In a fat molecule, a fatty acid is attached to each of the three oxygen atoms in the –OH groups of the glycerol molecule with a covalent bond</a:t>
            </a:r>
          </a:p>
        </p:txBody>
      </p:sp>
    </p:spTree>
    <p:extLst>
      <p:ext uri="{BB962C8B-B14F-4D97-AF65-F5344CB8AC3E}">
        <p14:creationId xmlns:p14="http://schemas.microsoft.com/office/powerpoint/2010/main" val="99697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775-3952-436F-B232-DC8286851134}"/>
              </a:ext>
            </a:extLst>
          </p:cNvPr>
          <p:cNvSpPr>
            <a:spLocks noGrp="1"/>
          </p:cNvSpPr>
          <p:nvPr>
            <p:ph type="title"/>
          </p:nvPr>
        </p:nvSpPr>
        <p:spPr/>
        <p:txBody>
          <a:bodyPr/>
          <a:lstStyle/>
          <a:p>
            <a:r>
              <a:rPr lang="en-US" dirty="0"/>
              <a:t>Saturated &amp; Unsaturated Fats</a:t>
            </a:r>
          </a:p>
        </p:txBody>
      </p:sp>
      <p:sp>
        <p:nvSpPr>
          <p:cNvPr id="3" name="Content Placeholder 2">
            <a:extLst>
              <a:ext uri="{FF2B5EF4-FFF2-40B4-BE49-F238E27FC236}">
                <a16:creationId xmlns:a16="http://schemas.microsoft.com/office/drawing/2014/main" id="{A85E8DFF-2523-4B08-9DDB-C53BBEB5A7ED}"/>
              </a:ext>
            </a:extLst>
          </p:cNvPr>
          <p:cNvSpPr>
            <a:spLocks noGrp="1"/>
          </p:cNvSpPr>
          <p:nvPr>
            <p:ph idx="1"/>
          </p:nvPr>
        </p:nvSpPr>
        <p:spPr>
          <a:xfrm>
            <a:off x="702644" y="1905803"/>
            <a:ext cx="7738712" cy="4398744"/>
          </a:xfrm>
        </p:spPr>
        <p:txBody>
          <a:bodyPr>
            <a:normAutofit fontScale="77500" lnSpcReduction="20000"/>
          </a:bodyPr>
          <a:lstStyle/>
          <a:p>
            <a:r>
              <a:rPr lang="en-US" dirty="0"/>
              <a:t>Fatty acids may be saturated or unsaturated. </a:t>
            </a:r>
          </a:p>
          <a:p>
            <a:pPr lvl="1"/>
            <a:r>
              <a:rPr lang="en-US" dirty="0"/>
              <a:t>In a fatty acid chain, if there are only single bonds between neighboring carbons in the hydrocarbon chain, the fatty acid is saturated. Saturated fatty acids are saturated with hydrogen.</a:t>
            </a:r>
          </a:p>
          <a:p>
            <a:pPr lvl="1"/>
            <a:r>
              <a:rPr lang="en-US" dirty="0"/>
              <a:t>When the hydrocarbon chain contains a double bond, the fatty acid is an unsaturated fatty acid.</a:t>
            </a:r>
          </a:p>
          <a:p>
            <a:r>
              <a:rPr lang="en-US" dirty="0"/>
              <a:t>Saturated fats tend to get packed tightly and are solid at room temperature. </a:t>
            </a:r>
          </a:p>
          <a:p>
            <a:pPr lvl="1"/>
            <a:r>
              <a:rPr lang="en-US" dirty="0"/>
              <a:t>Animal fats with stearic acid and palmitic acid contained in meat, and the fat with butyric acid contained in butter, are examples of saturated fats. Mammals store fats in specialized cells called adipocytes, where globules of fat occupy most of the cell. </a:t>
            </a:r>
          </a:p>
          <a:p>
            <a:pPr lvl="1"/>
            <a:r>
              <a:rPr lang="en-US" dirty="0"/>
              <a:t>Unsaturated fats or oils are usually of plant origin and contain unsaturated fatty acids. </a:t>
            </a:r>
          </a:p>
          <a:p>
            <a:r>
              <a:rPr lang="en-US" dirty="0"/>
              <a:t>Most unsaturated fats are liquid at room temperature and are called oils. </a:t>
            </a:r>
          </a:p>
          <a:p>
            <a:pPr lvl="1"/>
            <a:r>
              <a:rPr lang="en-US" dirty="0"/>
              <a:t>If there is one double bond in the molecule, then it is known as a monounsaturated fat (e.g., olive oil), and </a:t>
            </a:r>
          </a:p>
          <a:p>
            <a:pPr lvl="1"/>
            <a:r>
              <a:rPr lang="en-US" dirty="0"/>
              <a:t>If there is more than one double bond, then it is known as a polyunsaturated fat (e.g., canola oil).</a:t>
            </a:r>
          </a:p>
        </p:txBody>
      </p:sp>
    </p:spTree>
    <p:extLst>
      <p:ext uri="{BB962C8B-B14F-4D97-AF65-F5344CB8AC3E}">
        <p14:creationId xmlns:p14="http://schemas.microsoft.com/office/powerpoint/2010/main" val="54502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FE88-FFCF-442E-80CE-B456A6A037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AB7BD1-0424-4B98-A126-56FCC777AD09}"/>
              </a:ext>
            </a:extLst>
          </p:cNvPr>
          <p:cNvSpPr>
            <a:spLocks noGrp="1"/>
          </p:cNvSpPr>
          <p:nvPr>
            <p:ph idx="1"/>
          </p:nvPr>
        </p:nvSpPr>
        <p:spPr>
          <a:xfrm>
            <a:off x="1176865" y="1886553"/>
            <a:ext cx="6798736" cy="4350618"/>
          </a:xfrm>
        </p:spPr>
        <p:txBody>
          <a:bodyPr>
            <a:normAutofit lnSpcReduction="10000"/>
          </a:bodyPr>
          <a:lstStyle/>
          <a:p>
            <a:r>
              <a:rPr lang="en-US" sz="1800" dirty="0"/>
              <a:t>Margarine, some types of peanut butter, and shortening are examples of artificially hydrogenated trans-fats.</a:t>
            </a:r>
          </a:p>
          <a:p>
            <a:r>
              <a:rPr lang="en-US" sz="1800" dirty="0"/>
              <a:t>Recent studies have shown that an increase in trans-fats in the human diet may lead to an increase in levels of low-density lipoprotein (LDL), or “bad” cholesterol, which, in turn, may lead to plaque deposition in the arteries, resulting in heart disease. </a:t>
            </a:r>
          </a:p>
          <a:p>
            <a:r>
              <a:rPr lang="en-US" sz="1800" dirty="0"/>
              <a:t>Many fast food restaurants have recently eliminated the use of trans-fats, and U.S. food labels are now required to list their trans-fat content. </a:t>
            </a:r>
          </a:p>
          <a:p>
            <a:pPr lvl="1"/>
            <a:r>
              <a:rPr lang="en-US" sz="1600" dirty="0"/>
              <a:t>In the food industry, oils are artificially hydrogenated to make them semi-solid, leading to less spoilage and increased shelf life. Simply speaking, hydrogen gas is bubbled through oils to solidify them. During this hydrogenation process, double bonds of the cis-conformation in the hydrocarbon chain may be converted to double bonds in the trans-conformation. This forms a trans-fat from a cis-fat. The orientation of the double bonds affects the chemical properties of the fat </a:t>
            </a:r>
          </a:p>
          <a:p>
            <a:endParaRPr lang="en-US" sz="1800" dirty="0"/>
          </a:p>
        </p:txBody>
      </p:sp>
    </p:spTree>
    <p:extLst>
      <p:ext uri="{BB962C8B-B14F-4D97-AF65-F5344CB8AC3E}">
        <p14:creationId xmlns:p14="http://schemas.microsoft.com/office/powerpoint/2010/main" val="199351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5AD0-5BD2-470B-B79F-BBBABABD745E}"/>
              </a:ext>
            </a:extLst>
          </p:cNvPr>
          <p:cNvSpPr>
            <a:spLocks noGrp="1"/>
          </p:cNvSpPr>
          <p:nvPr>
            <p:ph type="title"/>
          </p:nvPr>
        </p:nvSpPr>
        <p:spPr/>
        <p:txBody>
          <a:bodyPr/>
          <a:lstStyle/>
          <a:p>
            <a:r>
              <a:rPr lang="en-US" b="1" dirty="0"/>
              <a:t>Essential fatty acids </a:t>
            </a:r>
          </a:p>
        </p:txBody>
      </p:sp>
      <p:sp>
        <p:nvSpPr>
          <p:cNvPr id="3" name="Content Placeholder 2">
            <a:extLst>
              <a:ext uri="{FF2B5EF4-FFF2-40B4-BE49-F238E27FC236}">
                <a16:creationId xmlns:a16="http://schemas.microsoft.com/office/drawing/2014/main" id="{5AB32799-5B06-4F21-86D9-6507B4E08B42}"/>
              </a:ext>
            </a:extLst>
          </p:cNvPr>
          <p:cNvSpPr>
            <a:spLocks noGrp="1"/>
          </p:cNvSpPr>
          <p:nvPr>
            <p:ph idx="1"/>
          </p:nvPr>
        </p:nvSpPr>
        <p:spPr/>
        <p:txBody>
          <a:bodyPr>
            <a:normAutofit fontScale="92500" lnSpcReduction="20000"/>
          </a:bodyPr>
          <a:lstStyle/>
          <a:p>
            <a:r>
              <a:rPr lang="en-US" b="1" dirty="0"/>
              <a:t>Essential fatty acids </a:t>
            </a:r>
            <a:r>
              <a:rPr lang="en-US" dirty="0"/>
              <a:t>are fatty acids that are required but not synthesized by the human body. </a:t>
            </a:r>
          </a:p>
          <a:p>
            <a:r>
              <a:rPr lang="en-US" dirty="0"/>
              <a:t>They must be supplemented through the diet. There are two known essential fatty acids for humans:</a:t>
            </a:r>
          </a:p>
          <a:p>
            <a:pPr lvl="1"/>
            <a:r>
              <a:rPr lang="en-US" dirty="0"/>
              <a:t>Omega-3 fatty acids</a:t>
            </a:r>
          </a:p>
          <a:p>
            <a:pPr lvl="1"/>
            <a:r>
              <a:rPr lang="en-US" dirty="0"/>
              <a:t>Omega-6 fatty acids</a:t>
            </a:r>
          </a:p>
          <a:p>
            <a:pPr marL="457200" lvl="1" indent="0">
              <a:buNone/>
            </a:pPr>
            <a:r>
              <a:rPr lang="en-US" dirty="0"/>
              <a:t>Salmon, trout, and tuna are good sources of omega-3 fatty acids. </a:t>
            </a:r>
          </a:p>
          <a:p>
            <a:r>
              <a:rPr lang="en-US" dirty="0"/>
              <a:t>Omega-3 fatty acids are important in brain function and normal growth and development. </a:t>
            </a:r>
          </a:p>
          <a:p>
            <a:r>
              <a:rPr lang="en-US" dirty="0"/>
              <a:t>They may also prevent heart disease and reduce the risk of cancer.</a:t>
            </a:r>
          </a:p>
        </p:txBody>
      </p:sp>
    </p:spTree>
    <p:extLst>
      <p:ext uri="{BB962C8B-B14F-4D97-AF65-F5344CB8AC3E}">
        <p14:creationId xmlns:p14="http://schemas.microsoft.com/office/powerpoint/2010/main" val="269524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837993-CF68-4B71-B30D-9FF2DBDC69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BC1EB0E-C682-4477-94FF-E3696ACD5A6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AFA120B5-D483-4179-B163-E5D72313C92F}"/>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9A685BA-AB04-4A20-A6D5-BA403BAA7B69}"/>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2823476-35C9-4E21-A7A8-8EE69CF2EEEF}"/>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6AA5951-06F3-4E0D-9B67-2FDEAA46EE8A}"/>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pic>
        <p:nvPicPr>
          <p:cNvPr id="4" name="Picture 3">
            <a:extLst>
              <a:ext uri="{FF2B5EF4-FFF2-40B4-BE49-F238E27FC236}">
                <a16:creationId xmlns:a16="http://schemas.microsoft.com/office/drawing/2014/main" id="{DB720F94-9B24-4FBA-A873-F7664A0196F8}"/>
              </a:ext>
            </a:extLst>
          </p:cNvPr>
          <p:cNvPicPr>
            <a:picLocks noChangeAspect="1"/>
          </p:cNvPicPr>
          <p:nvPr/>
        </p:nvPicPr>
        <p:blipFill>
          <a:blip r:embed="rId5"/>
          <a:stretch>
            <a:fillRect/>
          </a:stretch>
        </p:blipFill>
        <p:spPr>
          <a:xfrm>
            <a:off x="684728" y="2258360"/>
            <a:ext cx="3662586" cy="2041892"/>
          </a:xfrm>
          <a:prstGeom prst="rect">
            <a:avLst/>
          </a:prstGeom>
          <a:ln w="57150" cmpd="thickThin">
            <a:solidFill>
              <a:srgbClr val="7F7F7F"/>
            </a:solidFill>
            <a:miter lim="800000"/>
          </a:ln>
        </p:spPr>
      </p:pic>
      <p:sp>
        <p:nvSpPr>
          <p:cNvPr id="2" name="Title 1">
            <a:extLst>
              <a:ext uri="{FF2B5EF4-FFF2-40B4-BE49-F238E27FC236}">
                <a16:creationId xmlns:a16="http://schemas.microsoft.com/office/drawing/2014/main" id="{46B39519-977C-4D5F-8A97-75D5257BE55C}"/>
              </a:ext>
            </a:extLst>
          </p:cNvPr>
          <p:cNvSpPr>
            <a:spLocks noGrp="1"/>
          </p:cNvSpPr>
          <p:nvPr>
            <p:ph type="title"/>
          </p:nvPr>
        </p:nvSpPr>
        <p:spPr>
          <a:xfrm>
            <a:off x="684728" y="822692"/>
            <a:ext cx="2703365" cy="1227488"/>
          </a:xfrm>
        </p:spPr>
        <p:txBody>
          <a:bodyPr>
            <a:normAutofit/>
          </a:bodyPr>
          <a:lstStyle/>
          <a:p>
            <a:r>
              <a:rPr lang="en-US" sz="3200" b="1" dirty="0">
                <a:solidFill>
                  <a:srgbClr val="262626"/>
                </a:solidFill>
              </a:rPr>
              <a:t>Phospholipids</a:t>
            </a:r>
          </a:p>
        </p:txBody>
      </p:sp>
      <p:sp>
        <p:nvSpPr>
          <p:cNvPr id="3" name="Content Placeholder 2">
            <a:extLst>
              <a:ext uri="{FF2B5EF4-FFF2-40B4-BE49-F238E27FC236}">
                <a16:creationId xmlns:a16="http://schemas.microsoft.com/office/drawing/2014/main" id="{0C5D5D49-DE3E-4CA7-B8D6-56A45FE89973}"/>
              </a:ext>
            </a:extLst>
          </p:cNvPr>
          <p:cNvSpPr>
            <a:spLocks noGrp="1"/>
          </p:cNvSpPr>
          <p:nvPr>
            <p:ph idx="1"/>
          </p:nvPr>
        </p:nvSpPr>
        <p:spPr>
          <a:xfrm>
            <a:off x="4359117" y="609601"/>
            <a:ext cx="4199668" cy="5638800"/>
          </a:xfrm>
        </p:spPr>
        <p:txBody>
          <a:bodyPr>
            <a:normAutofit lnSpcReduction="10000"/>
          </a:bodyPr>
          <a:lstStyle/>
          <a:p>
            <a:pPr>
              <a:lnSpc>
                <a:spcPct val="90000"/>
              </a:lnSpc>
            </a:pPr>
            <a:r>
              <a:rPr lang="en-US" sz="1800" dirty="0">
                <a:solidFill>
                  <a:srgbClr val="262626"/>
                </a:solidFill>
              </a:rPr>
              <a:t>Phospholipids are the major constituent of the plasma membrane. </a:t>
            </a:r>
          </a:p>
          <a:p>
            <a:pPr>
              <a:lnSpc>
                <a:spcPct val="90000"/>
              </a:lnSpc>
            </a:pPr>
            <a:r>
              <a:rPr lang="en-US" sz="1800" dirty="0">
                <a:solidFill>
                  <a:srgbClr val="262626"/>
                </a:solidFill>
              </a:rPr>
              <a:t>Like fats, they are composed of fatty acid chains attached to a glycerol or similar backbone. </a:t>
            </a:r>
          </a:p>
          <a:p>
            <a:pPr lvl="1">
              <a:lnSpc>
                <a:spcPct val="90000"/>
              </a:lnSpc>
            </a:pPr>
            <a:r>
              <a:rPr lang="en-US" sz="1400" dirty="0">
                <a:solidFill>
                  <a:srgbClr val="262626"/>
                </a:solidFill>
              </a:rPr>
              <a:t>Instead of three fatty acids attached, however, there are two fatty acids and the third carbon of the glycerol backbone is bound to a phosphate group. The phosphate group is modified by the addition of an alcohol.</a:t>
            </a:r>
          </a:p>
          <a:p>
            <a:pPr>
              <a:lnSpc>
                <a:spcPct val="90000"/>
              </a:lnSpc>
            </a:pPr>
            <a:r>
              <a:rPr lang="en-US" sz="1800" dirty="0">
                <a:solidFill>
                  <a:srgbClr val="262626"/>
                </a:solidFill>
              </a:rPr>
              <a:t>A phospholipid has both hydrophobic and hydrophilic regions.</a:t>
            </a:r>
          </a:p>
          <a:p>
            <a:pPr lvl="1">
              <a:lnSpc>
                <a:spcPct val="90000"/>
              </a:lnSpc>
            </a:pPr>
            <a:r>
              <a:rPr lang="en-US" sz="1400" dirty="0">
                <a:solidFill>
                  <a:srgbClr val="262626"/>
                </a:solidFill>
              </a:rPr>
              <a:t>The fatty acid chains are hydrophobic and exclude themselves from water, whereas the phosphate is hydrophilic and interacts with water.</a:t>
            </a:r>
          </a:p>
          <a:p>
            <a:pPr>
              <a:lnSpc>
                <a:spcPct val="90000"/>
              </a:lnSpc>
            </a:pPr>
            <a:r>
              <a:rPr lang="en-US" sz="1800" dirty="0">
                <a:solidFill>
                  <a:srgbClr val="262626"/>
                </a:solidFill>
              </a:rPr>
              <a:t>Cells are surrounded by a membrane, which has a bilayer of phospholipids. </a:t>
            </a:r>
          </a:p>
          <a:p>
            <a:pPr>
              <a:lnSpc>
                <a:spcPct val="90000"/>
              </a:lnSpc>
            </a:pPr>
            <a:r>
              <a:rPr lang="en-US" sz="1800" dirty="0">
                <a:solidFill>
                  <a:srgbClr val="262626"/>
                </a:solidFill>
              </a:rPr>
              <a:t>The fatty acids of phospholipids face inside, away from water, whereas the phosphate group can face either the outside environment or the inside of the cell, which are both aqueous.</a:t>
            </a:r>
          </a:p>
        </p:txBody>
      </p:sp>
    </p:spTree>
    <p:extLst>
      <p:ext uri="{BB962C8B-B14F-4D97-AF65-F5344CB8AC3E}">
        <p14:creationId xmlns:p14="http://schemas.microsoft.com/office/powerpoint/2010/main" val="108418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6B97E-FBF0-4A90-920A-8D2262A02C88}"/>
              </a:ext>
            </a:extLst>
          </p:cNvPr>
          <p:cNvPicPr>
            <a:picLocks noChangeAspect="1"/>
          </p:cNvPicPr>
          <p:nvPr/>
        </p:nvPicPr>
        <p:blipFill>
          <a:blip r:embed="rId3"/>
          <a:stretch>
            <a:fillRect/>
          </a:stretch>
        </p:blipFill>
        <p:spPr>
          <a:xfrm>
            <a:off x="1472665" y="4728661"/>
            <a:ext cx="6035040" cy="1569107"/>
          </a:xfrm>
          <a:prstGeom prst="rect">
            <a:avLst/>
          </a:prstGeom>
          <a:ln w="57150" cmpd="thickThin">
            <a:solidFill>
              <a:srgbClr val="7F7F7F"/>
            </a:solidFill>
            <a:miter lim="800000"/>
          </a:ln>
        </p:spPr>
      </p:pic>
      <p:sp>
        <p:nvSpPr>
          <p:cNvPr id="2" name="Title 1">
            <a:extLst>
              <a:ext uri="{FF2B5EF4-FFF2-40B4-BE49-F238E27FC236}">
                <a16:creationId xmlns:a16="http://schemas.microsoft.com/office/drawing/2014/main" id="{B3A57EB5-9481-454C-A706-6E4C54FBF01F}"/>
              </a:ext>
            </a:extLst>
          </p:cNvPr>
          <p:cNvSpPr>
            <a:spLocks noGrp="1"/>
          </p:cNvSpPr>
          <p:nvPr>
            <p:ph type="title"/>
          </p:nvPr>
        </p:nvSpPr>
        <p:spPr>
          <a:xfrm>
            <a:off x="971551" y="982132"/>
            <a:ext cx="7200897" cy="1303867"/>
          </a:xfrm>
        </p:spPr>
        <p:txBody>
          <a:bodyPr>
            <a:normAutofit/>
          </a:bodyPr>
          <a:lstStyle/>
          <a:p>
            <a:r>
              <a:rPr lang="en-US" b="1">
                <a:solidFill>
                  <a:srgbClr val="262626"/>
                </a:solidFill>
              </a:rPr>
              <a:t>Steroids and Waxes</a:t>
            </a:r>
          </a:p>
        </p:txBody>
      </p:sp>
      <p:sp>
        <p:nvSpPr>
          <p:cNvPr id="3" name="Content Placeholder 2">
            <a:extLst>
              <a:ext uri="{FF2B5EF4-FFF2-40B4-BE49-F238E27FC236}">
                <a16:creationId xmlns:a16="http://schemas.microsoft.com/office/drawing/2014/main" id="{62CE7E2F-6F83-4130-B93B-41F63E5E495E}"/>
              </a:ext>
            </a:extLst>
          </p:cNvPr>
          <p:cNvSpPr>
            <a:spLocks noGrp="1"/>
          </p:cNvSpPr>
          <p:nvPr>
            <p:ph idx="1"/>
          </p:nvPr>
        </p:nvSpPr>
        <p:spPr>
          <a:xfrm>
            <a:off x="734096" y="1944710"/>
            <a:ext cx="7547019" cy="2713917"/>
          </a:xfrm>
        </p:spPr>
        <p:txBody>
          <a:bodyPr>
            <a:normAutofit fontScale="92500" lnSpcReduction="10000"/>
          </a:bodyPr>
          <a:lstStyle/>
          <a:p>
            <a:pPr>
              <a:lnSpc>
                <a:spcPct val="90000"/>
              </a:lnSpc>
              <a:spcBef>
                <a:spcPts val="0"/>
              </a:spcBef>
              <a:spcAft>
                <a:spcPts val="300"/>
              </a:spcAft>
            </a:pPr>
            <a:r>
              <a:rPr lang="en-US" sz="2000" dirty="0">
                <a:solidFill>
                  <a:srgbClr val="262626"/>
                </a:solidFill>
              </a:rPr>
              <a:t>All steroids have four, linked carbon rings and several of them, like cholesterol, have a short tail. They are hydrophobic. </a:t>
            </a:r>
          </a:p>
          <a:p>
            <a:pPr>
              <a:lnSpc>
                <a:spcPct val="90000"/>
              </a:lnSpc>
              <a:spcBef>
                <a:spcPts val="0"/>
              </a:spcBef>
              <a:spcAft>
                <a:spcPts val="300"/>
              </a:spcAft>
            </a:pPr>
            <a:r>
              <a:rPr lang="en-US" sz="1600" dirty="0">
                <a:solidFill>
                  <a:srgbClr val="262626"/>
                </a:solidFill>
              </a:rPr>
              <a:t>Cholesterol is a steroid. </a:t>
            </a:r>
          </a:p>
          <a:p>
            <a:pPr lvl="1">
              <a:lnSpc>
                <a:spcPct val="90000"/>
              </a:lnSpc>
              <a:spcBef>
                <a:spcPts val="0"/>
              </a:spcBef>
              <a:spcAft>
                <a:spcPts val="300"/>
              </a:spcAft>
            </a:pPr>
            <a:r>
              <a:rPr lang="en-US" sz="1600" dirty="0">
                <a:solidFill>
                  <a:srgbClr val="262626"/>
                </a:solidFill>
              </a:rPr>
              <a:t>Cholesterol is mainly synthesized in the liver and is the precursor of many steroid hormones, such as testosterone and estradiol. </a:t>
            </a:r>
          </a:p>
          <a:p>
            <a:pPr lvl="1">
              <a:lnSpc>
                <a:spcPct val="90000"/>
              </a:lnSpc>
              <a:spcBef>
                <a:spcPts val="0"/>
              </a:spcBef>
              <a:spcAft>
                <a:spcPts val="300"/>
              </a:spcAft>
            </a:pPr>
            <a:r>
              <a:rPr lang="en-US" sz="1600" dirty="0">
                <a:solidFill>
                  <a:srgbClr val="262626"/>
                </a:solidFill>
              </a:rPr>
              <a:t>It is also the precursor of vitamins E and K, and bile salts</a:t>
            </a:r>
          </a:p>
          <a:p>
            <a:pPr lvl="1">
              <a:lnSpc>
                <a:spcPct val="90000"/>
              </a:lnSpc>
              <a:spcBef>
                <a:spcPts val="0"/>
              </a:spcBef>
              <a:spcAft>
                <a:spcPts val="300"/>
              </a:spcAft>
            </a:pPr>
            <a:r>
              <a:rPr lang="en-US" sz="1600" dirty="0">
                <a:solidFill>
                  <a:srgbClr val="262626"/>
                </a:solidFill>
              </a:rPr>
              <a:t>Although cholesterol is often spoken of in negative terms, it is necessary for the proper functioning of the body. It is a key component of the plasma membranes of animal cells.</a:t>
            </a:r>
          </a:p>
          <a:p>
            <a:pPr>
              <a:lnSpc>
                <a:spcPct val="90000"/>
              </a:lnSpc>
              <a:spcBef>
                <a:spcPts val="0"/>
              </a:spcBef>
              <a:spcAft>
                <a:spcPts val="300"/>
              </a:spcAft>
            </a:pPr>
            <a:r>
              <a:rPr lang="en-US" sz="1600" dirty="0">
                <a:solidFill>
                  <a:srgbClr val="262626"/>
                </a:solidFill>
              </a:rPr>
              <a:t>Waxes are made up of a hydrocarbon chain with an alcohol (–OH) group and a fatty acid. </a:t>
            </a:r>
          </a:p>
          <a:p>
            <a:pPr lvl="1">
              <a:lnSpc>
                <a:spcPct val="90000"/>
              </a:lnSpc>
              <a:spcBef>
                <a:spcPts val="0"/>
              </a:spcBef>
              <a:spcAft>
                <a:spcPts val="300"/>
              </a:spcAft>
            </a:pPr>
            <a:r>
              <a:rPr lang="en-US" sz="1600" dirty="0">
                <a:solidFill>
                  <a:srgbClr val="262626"/>
                </a:solidFill>
              </a:rPr>
              <a:t>Examples of animal waxes include beeswax and lanolin. </a:t>
            </a:r>
          </a:p>
          <a:p>
            <a:pPr lvl="1">
              <a:lnSpc>
                <a:spcPct val="90000"/>
              </a:lnSpc>
              <a:spcBef>
                <a:spcPts val="0"/>
              </a:spcBef>
              <a:spcAft>
                <a:spcPts val="300"/>
              </a:spcAft>
            </a:pPr>
            <a:r>
              <a:rPr lang="en-US" sz="1600" dirty="0">
                <a:solidFill>
                  <a:srgbClr val="262626"/>
                </a:solidFill>
              </a:rPr>
              <a:t>Plants also have waxes, such as the coating on their leaves, that helps prevent them from drying out.</a:t>
            </a:r>
          </a:p>
        </p:txBody>
      </p:sp>
    </p:spTree>
    <p:extLst>
      <p:ext uri="{BB962C8B-B14F-4D97-AF65-F5344CB8AC3E}">
        <p14:creationId xmlns:p14="http://schemas.microsoft.com/office/powerpoint/2010/main" val="40678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37F49-4EA8-4E69-8F58-40C027CE635B}"/>
              </a:ext>
            </a:extLst>
          </p:cNvPr>
          <p:cNvSpPr>
            <a:spLocks noGrp="1"/>
          </p:cNvSpPr>
          <p:nvPr>
            <p:ph type="title"/>
          </p:nvPr>
        </p:nvSpPr>
        <p:spPr/>
        <p:txBody>
          <a:bodyPr/>
          <a:lstStyle/>
          <a:p>
            <a:r>
              <a:rPr lang="en-US" dirty="0"/>
              <a:t>Why It Matters:</a:t>
            </a:r>
          </a:p>
        </p:txBody>
      </p:sp>
      <p:sp>
        <p:nvSpPr>
          <p:cNvPr id="5" name="Text Placeholder 4">
            <a:extLst>
              <a:ext uri="{FF2B5EF4-FFF2-40B4-BE49-F238E27FC236}">
                <a16:creationId xmlns:a16="http://schemas.microsoft.com/office/drawing/2014/main" id="{A812AF8D-A946-461D-9E5B-ED24C708C2A6}"/>
              </a:ext>
            </a:extLst>
          </p:cNvPr>
          <p:cNvSpPr>
            <a:spLocks noGrp="1"/>
          </p:cNvSpPr>
          <p:nvPr>
            <p:ph type="body" idx="1"/>
          </p:nvPr>
        </p:nvSpPr>
        <p:spPr>
          <a:xfrm>
            <a:off x="1278465" y="3734859"/>
            <a:ext cx="6595534" cy="1313796"/>
          </a:xfrm>
        </p:spPr>
        <p:txBody>
          <a:bodyPr>
            <a:normAutofit lnSpcReduction="10000"/>
          </a:bodyPr>
          <a:lstStyle/>
          <a:p>
            <a:r>
              <a:rPr lang="en-US" sz="4300" dirty="0"/>
              <a:t>Important Biological Macromolecules</a:t>
            </a:r>
            <a:endParaRPr lang="en-US" dirty="0"/>
          </a:p>
        </p:txBody>
      </p:sp>
    </p:spTree>
    <p:extLst>
      <p:ext uri="{BB962C8B-B14F-4D97-AF65-F5344CB8AC3E}">
        <p14:creationId xmlns:p14="http://schemas.microsoft.com/office/powerpoint/2010/main" val="91887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FE68-9209-46B2-80B6-DC1EEF145B46}"/>
              </a:ext>
            </a:extLst>
          </p:cNvPr>
          <p:cNvSpPr>
            <a:spLocks noGrp="1"/>
          </p:cNvSpPr>
          <p:nvPr>
            <p:ph type="title"/>
          </p:nvPr>
        </p:nvSpPr>
        <p:spPr>
          <a:xfrm>
            <a:off x="683395" y="616956"/>
            <a:ext cx="2858702" cy="1163720"/>
          </a:xfrm>
        </p:spPr>
        <p:txBody>
          <a:bodyPr>
            <a:normAutofit fontScale="90000"/>
          </a:bodyPr>
          <a:lstStyle/>
          <a:p>
            <a:pPr algn="l"/>
            <a:r>
              <a:rPr lang="en-US" dirty="0"/>
              <a:t>Introduction to Proteins</a:t>
            </a:r>
          </a:p>
        </p:txBody>
      </p:sp>
      <p:sp>
        <p:nvSpPr>
          <p:cNvPr id="3" name="Content Placeholder 2">
            <a:extLst>
              <a:ext uri="{FF2B5EF4-FFF2-40B4-BE49-F238E27FC236}">
                <a16:creationId xmlns:a16="http://schemas.microsoft.com/office/drawing/2014/main" id="{4BF01613-8F19-41F8-A968-3F5B166B0C79}"/>
              </a:ext>
            </a:extLst>
          </p:cNvPr>
          <p:cNvSpPr>
            <a:spLocks noGrp="1"/>
          </p:cNvSpPr>
          <p:nvPr>
            <p:ph idx="1"/>
          </p:nvPr>
        </p:nvSpPr>
        <p:spPr>
          <a:xfrm>
            <a:off x="683395" y="1988568"/>
            <a:ext cx="2646946" cy="3998345"/>
          </a:xfrm>
        </p:spPr>
        <p:txBody>
          <a:bodyPr>
            <a:normAutofit fontScale="85000" lnSpcReduction="20000"/>
          </a:bodyPr>
          <a:lstStyle/>
          <a:p>
            <a:r>
              <a:rPr lang="en-US" dirty="0"/>
              <a:t>Proteins are polymers of amino acids. </a:t>
            </a:r>
          </a:p>
          <a:p>
            <a:r>
              <a:rPr lang="en-US" dirty="0"/>
              <a:t>Proteins have different “layers” of structure:</a:t>
            </a:r>
          </a:p>
          <a:p>
            <a:pPr lvl="1"/>
            <a:r>
              <a:rPr lang="en-US" dirty="0"/>
              <a:t>primary, </a:t>
            </a:r>
          </a:p>
          <a:p>
            <a:pPr lvl="1"/>
            <a:r>
              <a:rPr lang="en-US" dirty="0"/>
              <a:t>secondary, </a:t>
            </a:r>
          </a:p>
          <a:p>
            <a:pPr lvl="1"/>
            <a:r>
              <a:rPr lang="en-US" dirty="0"/>
              <a:t>tertiary, </a:t>
            </a:r>
          </a:p>
          <a:p>
            <a:pPr lvl="1"/>
            <a:r>
              <a:rPr lang="en-US" dirty="0"/>
              <a:t>quaternary.</a:t>
            </a:r>
          </a:p>
          <a:p>
            <a:r>
              <a:rPr lang="en-US" dirty="0"/>
              <a:t>Proteins have a variety of function in cells. </a:t>
            </a:r>
          </a:p>
        </p:txBody>
      </p:sp>
      <p:graphicFrame>
        <p:nvGraphicFramePr>
          <p:cNvPr id="5" name="Table 4">
            <a:extLst>
              <a:ext uri="{FF2B5EF4-FFF2-40B4-BE49-F238E27FC236}">
                <a16:creationId xmlns:a16="http://schemas.microsoft.com/office/drawing/2014/main" id="{FBAF1579-66C8-4FBA-8667-2898377EEBCF}"/>
              </a:ext>
            </a:extLst>
          </p:cNvPr>
          <p:cNvGraphicFramePr>
            <a:graphicFrameLocks noGrp="1"/>
          </p:cNvGraphicFramePr>
          <p:nvPr>
            <p:extLst>
              <p:ext uri="{D42A27DB-BD31-4B8C-83A1-F6EECF244321}">
                <p14:modId xmlns:p14="http://schemas.microsoft.com/office/powerpoint/2010/main" val="3344270801"/>
              </p:ext>
            </p:extLst>
          </p:nvPr>
        </p:nvGraphicFramePr>
        <p:xfrm>
          <a:off x="3445844" y="593845"/>
          <a:ext cx="5058905" cy="5628234"/>
        </p:xfrm>
        <a:graphic>
          <a:graphicData uri="http://schemas.openxmlformats.org/drawingml/2006/table">
            <a:tbl>
              <a:tblPr/>
              <a:tblGrid>
                <a:gridCol w="1058779">
                  <a:extLst>
                    <a:ext uri="{9D8B030D-6E8A-4147-A177-3AD203B41FA5}">
                      <a16:colId xmlns:a16="http://schemas.microsoft.com/office/drawing/2014/main" val="597346297"/>
                    </a:ext>
                  </a:extLst>
                </a:gridCol>
                <a:gridCol w="1588169">
                  <a:extLst>
                    <a:ext uri="{9D8B030D-6E8A-4147-A177-3AD203B41FA5}">
                      <a16:colId xmlns:a16="http://schemas.microsoft.com/office/drawing/2014/main" val="3859939587"/>
                    </a:ext>
                  </a:extLst>
                </a:gridCol>
                <a:gridCol w="2411957">
                  <a:extLst>
                    <a:ext uri="{9D8B030D-6E8A-4147-A177-3AD203B41FA5}">
                      <a16:colId xmlns:a16="http://schemas.microsoft.com/office/drawing/2014/main" val="4143961807"/>
                    </a:ext>
                  </a:extLst>
                </a:gridCol>
              </a:tblGrid>
              <a:tr h="362971">
                <a:tc gridSpan="3">
                  <a:txBody>
                    <a:bodyPr/>
                    <a:lstStyle/>
                    <a:p>
                      <a:pPr algn="l" fontAlgn="ctr"/>
                      <a:r>
                        <a:rPr lang="en-US" sz="1400" b="1">
                          <a:solidFill>
                            <a:srgbClr val="000000"/>
                          </a:solidFill>
                          <a:effectLst/>
                        </a:rPr>
                        <a:t>Protein Types and Functions</a:t>
                      </a:r>
                    </a:p>
                  </a:txBody>
                  <a:tcPr marL="123916" marR="123916" marT="46469" marB="46469"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4880316"/>
                  </a:ext>
                </a:extLst>
              </a:tr>
              <a:tr h="362971">
                <a:tc>
                  <a:txBody>
                    <a:bodyPr/>
                    <a:lstStyle/>
                    <a:p>
                      <a:pPr algn="l" fontAlgn="ctr"/>
                      <a:r>
                        <a:rPr lang="en-US" sz="1400" b="1">
                          <a:solidFill>
                            <a:srgbClr val="000000"/>
                          </a:solidFill>
                          <a:effectLst/>
                        </a:rPr>
                        <a:t>Type</a:t>
                      </a:r>
                    </a:p>
                  </a:txBody>
                  <a:tcPr marL="123916" marR="123916" marT="46469" marB="46469"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400" b="1">
                          <a:solidFill>
                            <a:srgbClr val="000000"/>
                          </a:solidFill>
                          <a:effectLst/>
                        </a:rPr>
                        <a:t>Examples</a:t>
                      </a:r>
                    </a:p>
                  </a:txBody>
                  <a:tcPr marL="123916" marR="123916" marT="46469" marB="46469"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400" b="1">
                          <a:solidFill>
                            <a:srgbClr val="000000"/>
                          </a:solidFill>
                          <a:effectLst/>
                        </a:rPr>
                        <a:t>Functions</a:t>
                      </a:r>
                    </a:p>
                  </a:txBody>
                  <a:tcPr marL="123916" marR="123916" marT="46469" marB="46469"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397665263"/>
                  </a:ext>
                </a:extLst>
              </a:tr>
              <a:tr h="940656">
                <a:tc>
                  <a:txBody>
                    <a:bodyPr/>
                    <a:lstStyle/>
                    <a:p>
                      <a:pPr algn="l" fontAlgn="ctr"/>
                      <a:r>
                        <a:rPr lang="en-US" sz="1400">
                          <a:solidFill>
                            <a:srgbClr val="222222"/>
                          </a:solidFill>
                          <a:effectLst/>
                        </a:rPr>
                        <a:t>Digestive Enzymes</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rPr>
                        <a:t>Amylase, lipase, pepsin, trypsin</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rPr>
                        <a:t>Help in digestion of food by catabolizing nutrients into monomeric units</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965656688"/>
                  </a:ext>
                </a:extLst>
              </a:tr>
              <a:tr h="579096">
                <a:tc>
                  <a:txBody>
                    <a:bodyPr/>
                    <a:lstStyle/>
                    <a:p>
                      <a:pPr algn="l" fontAlgn="ctr"/>
                      <a:r>
                        <a:rPr lang="en-US" sz="1400">
                          <a:solidFill>
                            <a:srgbClr val="222222"/>
                          </a:solidFill>
                          <a:effectLst/>
                        </a:rPr>
                        <a:t>Transport</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rPr>
                        <a:t>Hemoglobin, albumin</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rPr>
                        <a:t>Carry substances in the blood or lymph throughout the body</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921716113"/>
                  </a:ext>
                </a:extLst>
              </a:tr>
              <a:tr h="579096">
                <a:tc>
                  <a:txBody>
                    <a:bodyPr/>
                    <a:lstStyle/>
                    <a:p>
                      <a:pPr algn="l" fontAlgn="ctr"/>
                      <a:r>
                        <a:rPr lang="en-US" sz="1400">
                          <a:solidFill>
                            <a:srgbClr val="222222"/>
                          </a:solidFill>
                          <a:effectLst/>
                        </a:rPr>
                        <a:t>Structural</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rPr>
                        <a:t>Actin, tubulin, keratin</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rPr>
                        <a:t>Construct different structures, like the cytoskeleton</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495688328"/>
                  </a:ext>
                </a:extLst>
              </a:tr>
              <a:tr h="579096">
                <a:tc>
                  <a:txBody>
                    <a:bodyPr/>
                    <a:lstStyle/>
                    <a:p>
                      <a:pPr algn="l" fontAlgn="ctr"/>
                      <a:r>
                        <a:rPr lang="en-US" sz="1400">
                          <a:solidFill>
                            <a:srgbClr val="222222"/>
                          </a:solidFill>
                          <a:effectLst/>
                        </a:rPr>
                        <a:t>Hormones</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rPr>
                        <a:t>Insulin, thyroxine</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rPr>
                        <a:t>Coordinate the activity of different body systems</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664115410"/>
                  </a:ext>
                </a:extLst>
              </a:tr>
              <a:tr h="579096">
                <a:tc>
                  <a:txBody>
                    <a:bodyPr/>
                    <a:lstStyle/>
                    <a:p>
                      <a:pPr algn="l" fontAlgn="ctr"/>
                      <a:r>
                        <a:rPr lang="en-US" sz="1400">
                          <a:solidFill>
                            <a:srgbClr val="222222"/>
                          </a:solidFill>
                          <a:effectLst/>
                        </a:rPr>
                        <a:t>Defense</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dirty="0">
                          <a:solidFill>
                            <a:srgbClr val="222222"/>
                          </a:solidFill>
                          <a:effectLst/>
                        </a:rPr>
                        <a:t>Immuno-globulins</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rPr>
                        <a:t>Protect the body from foreign pathogens</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575794470"/>
                  </a:ext>
                </a:extLst>
              </a:tr>
              <a:tr h="384556">
                <a:tc>
                  <a:txBody>
                    <a:bodyPr/>
                    <a:lstStyle/>
                    <a:p>
                      <a:pPr algn="l" fontAlgn="ctr"/>
                      <a:r>
                        <a:rPr lang="en-US" sz="1400">
                          <a:solidFill>
                            <a:srgbClr val="222222"/>
                          </a:solidFill>
                          <a:effectLst/>
                        </a:rPr>
                        <a:t>Contractile</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rPr>
                        <a:t>Actin, myosin</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rPr>
                        <a:t>Effect muscle contraction</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803082325"/>
                  </a:ext>
                </a:extLst>
              </a:tr>
              <a:tr h="831932">
                <a:tc>
                  <a:txBody>
                    <a:bodyPr/>
                    <a:lstStyle/>
                    <a:p>
                      <a:pPr algn="l" fontAlgn="ctr"/>
                      <a:r>
                        <a:rPr lang="en-US" sz="1400">
                          <a:solidFill>
                            <a:srgbClr val="222222"/>
                          </a:solidFill>
                          <a:effectLst/>
                        </a:rPr>
                        <a:t>Storage</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a:noFill/>
                    </a:lnB>
                    <a:solidFill>
                      <a:srgbClr val="FFFFFF"/>
                    </a:solidFill>
                  </a:tcPr>
                </a:tc>
                <a:tc>
                  <a:txBody>
                    <a:bodyPr/>
                    <a:lstStyle/>
                    <a:p>
                      <a:pPr algn="l" fontAlgn="ctr"/>
                      <a:r>
                        <a:rPr lang="en-US" sz="1600">
                          <a:solidFill>
                            <a:srgbClr val="222222"/>
                          </a:solidFill>
                          <a:effectLst/>
                        </a:rPr>
                        <a:t>Legume storage proteins, egg white (albumin)</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a:noFill/>
                    </a:lnB>
                    <a:solidFill>
                      <a:srgbClr val="FFFFFF"/>
                    </a:solidFill>
                  </a:tcPr>
                </a:tc>
                <a:tc>
                  <a:txBody>
                    <a:bodyPr/>
                    <a:lstStyle/>
                    <a:p>
                      <a:pPr algn="l" fontAlgn="ctr"/>
                      <a:r>
                        <a:rPr lang="en-US" sz="1600" dirty="0">
                          <a:solidFill>
                            <a:srgbClr val="222222"/>
                          </a:solidFill>
                          <a:effectLst/>
                        </a:rPr>
                        <a:t>Provide nourishment in early development of the embryo and the seedling</a:t>
                      </a:r>
                    </a:p>
                  </a:txBody>
                  <a:tcPr marL="123916" marR="123916" marT="30979" marB="30979" anchor="ctr">
                    <a:lnL>
                      <a:noFill/>
                    </a:lnL>
                    <a:lnR>
                      <a:noFill/>
                    </a:lnR>
                    <a:lnT w="9525" cap="flat" cmpd="sng" algn="ctr">
                      <a:solidFill>
                        <a:srgbClr val="E7E7E7"/>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44680837"/>
                  </a:ext>
                </a:extLst>
              </a:tr>
            </a:tbl>
          </a:graphicData>
        </a:graphic>
      </p:graphicFrame>
    </p:spTree>
    <p:extLst>
      <p:ext uri="{BB962C8B-B14F-4D97-AF65-F5344CB8AC3E}">
        <p14:creationId xmlns:p14="http://schemas.microsoft.com/office/powerpoint/2010/main" val="2226366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38ADCC-2425-4FCA-A221-320367D951E9}"/>
              </a:ext>
            </a:extLst>
          </p:cNvPr>
          <p:cNvPicPr>
            <a:picLocks noChangeAspect="1"/>
          </p:cNvPicPr>
          <p:nvPr/>
        </p:nvPicPr>
        <p:blipFill>
          <a:blip r:embed="rId3"/>
          <a:stretch>
            <a:fillRect/>
          </a:stretch>
        </p:blipFill>
        <p:spPr>
          <a:xfrm>
            <a:off x="6452315" y="2290254"/>
            <a:ext cx="2054796" cy="2257815"/>
          </a:xfrm>
          <a:prstGeom prst="rect">
            <a:avLst/>
          </a:prstGeom>
          <a:ln w="57150" cmpd="thickThin">
            <a:solidFill>
              <a:srgbClr val="7F7F7F"/>
            </a:solidFill>
            <a:miter lim="800000"/>
          </a:ln>
        </p:spPr>
      </p:pic>
      <p:sp>
        <p:nvSpPr>
          <p:cNvPr id="7" name="Title 6">
            <a:extLst>
              <a:ext uri="{FF2B5EF4-FFF2-40B4-BE49-F238E27FC236}">
                <a16:creationId xmlns:a16="http://schemas.microsoft.com/office/drawing/2014/main" id="{84CE2D2C-E668-4617-8B73-0167BBAD0B12}"/>
              </a:ext>
            </a:extLst>
          </p:cNvPr>
          <p:cNvSpPr>
            <a:spLocks noGrp="1"/>
          </p:cNvSpPr>
          <p:nvPr>
            <p:ph type="title"/>
          </p:nvPr>
        </p:nvSpPr>
        <p:spPr/>
        <p:txBody>
          <a:bodyPr/>
          <a:lstStyle/>
          <a:p>
            <a:r>
              <a:rPr lang="en-US" dirty="0"/>
              <a:t>The Amino Acid</a:t>
            </a:r>
          </a:p>
        </p:txBody>
      </p:sp>
      <p:sp>
        <p:nvSpPr>
          <p:cNvPr id="3" name="Content Placeholder 2">
            <a:extLst>
              <a:ext uri="{FF2B5EF4-FFF2-40B4-BE49-F238E27FC236}">
                <a16:creationId xmlns:a16="http://schemas.microsoft.com/office/drawing/2014/main" id="{F7AEE0C2-4F1A-4FA5-8B87-6B600D10A1AB}"/>
              </a:ext>
            </a:extLst>
          </p:cNvPr>
          <p:cNvSpPr>
            <a:spLocks noGrp="1"/>
          </p:cNvSpPr>
          <p:nvPr>
            <p:ph idx="1"/>
          </p:nvPr>
        </p:nvSpPr>
        <p:spPr>
          <a:xfrm>
            <a:off x="683560" y="1988569"/>
            <a:ext cx="5697989" cy="4238976"/>
          </a:xfrm>
        </p:spPr>
        <p:txBody>
          <a:bodyPr>
            <a:normAutofit fontScale="92500" lnSpcReduction="10000"/>
          </a:bodyPr>
          <a:lstStyle/>
          <a:p>
            <a:pPr>
              <a:lnSpc>
                <a:spcPct val="90000"/>
              </a:lnSpc>
            </a:pPr>
            <a:r>
              <a:rPr lang="en-US" sz="2000" dirty="0">
                <a:solidFill>
                  <a:srgbClr val="262626"/>
                </a:solidFill>
              </a:rPr>
              <a:t>All proteins are made up of different arrangements of the same 20 kinds of amino acids.</a:t>
            </a:r>
          </a:p>
          <a:p>
            <a:pPr>
              <a:lnSpc>
                <a:spcPct val="90000"/>
              </a:lnSpc>
            </a:pPr>
            <a:r>
              <a:rPr lang="en-US" sz="2000" dirty="0">
                <a:solidFill>
                  <a:srgbClr val="262626"/>
                </a:solidFill>
              </a:rPr>
              <a:t>Amino acids are the monomers that make up proteins. </a:t>
            </a:r>
          </a:p>
          <a:p>
            <a:pPr>
              <a:lnSpc>
                <a:spcPct val="90000"/>
              </a:lnSpc>
            </a:pPr>
            <a:r>
              <a:rPr lang="en-US" sz="2000" dirty="0">
                <a:solidFill>
                  <a:srgbClr val="262626"/>
                </a:solidFill>
              </a:rPr>
              <a:t>Each amino acid consists of a central carbon atom bonded to </a:t>
            </a:r>
          </a:p>
          <a:p>
            <a:pPr lvl="1">
              <a:lnSpc>
                <a:spcPct val="90000"/>
              </a:lnSpc>
            </a:pPr>
            <a:r>
              <a:rPr lang="en-US" sz="1700" dirty="0">
                <a:solidFill>
                  <a:srgbClr val="262626"/>
                </a:solidFill>
              </a:rPr>
              <a:t>an amino group (–NH2), </a:t>
            </a:r>
          </a:p>
          <a:p>
            <a:pPr lvl="1">
              <a:lnSpc>
                <a:spcPct val="90000"/>
              </a:lnSpc>
            </a:pPr>
            <a:r>
              <a:rPr lang="en-US" sz="1700" dirty="0">
                <a:solidFill>
                  <a:srgbClr val="262626"/>
                </a:solidFill>
              </a:rPr>
              <a:t>a carboxyl group (–COOH), </a:t>
            </a:r>
          </a:p>
          <a:p>
            <a:pPr lvl="1">
              <a:lnSpc>
                <a:spcPct val="90000"/>
              </a:lnSpc>
            </a:pPr>
            <a:r>
              <a:rPr lang="en-US" sz="1700" dirty="0">
                <a:solidFill>
                  <a:srgbClr val="262626"/>
                </a:solidFill>
              </a:rPr>
              <a:t>a hydrogen atom. </a:t>
            </a:r>
          </a:p>
          <a:p>
            <a:pPr lvl="1">
              <a:lnSpc>
                <a:spcPct val="90000"/>
              </a:lnSpc>
            </a:pPr>
            <a:r>
              <a:rPr lang="en-US" sz="1700" dirty="0">
                <a:solidFill>
                  <a:srgbClr val="262626"/>
                </a:solidFill>
              </a:rPr>
              <a:t>A R group - A variable atom or group of atoms bonded to the central carbon atom known as the.</a:t>
            </a:r>
          </a:p>
          <a:p>
            <a:pPr lvl="2">
              <a:lnSpc>
                <a:spcPct val="90000"/>
              </a:lnSpc>
            </a:pPr>
            <a:r>
              <a:rPr lang="en-US" sz="1400" dirty="0">
                <a:solidFill>
                  <a:srgbClr val="262626"/>
                </a:solidFill>
              </a:rPr>
              <a:t> The R group is the only difference in structure between the 20 amino acids; otherwise, the amino acids are identical</a:t>
            </a:r>
          </a:p>
          <a:p>
            <a:pPr lvl="2">
              <a:lnSpc>
                <a:spcPct val="90000"/>
              </a:lnSpc>
            </a:pPr>
            <a:r>
              <a:rPr lang="en-US" sz="1400" dirty="0">
                <a:solidFill>
                  <a:srgbClr val="262626"/>
                </a:solidFill>
              </a:rPr>
              <a:t>The chemical nature of the R group determines the chemical nature of the amino acid within its protein (that is, whether it is acidic, basic, polar, or nonpolar).</a:t>
            </a:r>
          </a:p>
        </p:txBody>
      </p:sp>
    </p:spTree>
    <p:extLst>
      <p:ext uri="{BB962C8B-B14F-4D97-AF65-F5344CB8AC3E}">
        <p14:creationId xmlns:p14="http://schemas.microsoft.com/office/powerpoint/2010/main" val="421403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93C3-535E-4B0C-B512-995C3510A85C}"/>
              </a:ext>
            </a:extLst>
          </p:cNvPr>
          <p:cNvSpPr>
            <a:spLocks noGrp="1"/>
          </p:cNvSpPr>
          <p:nvPr>
            <p:ph type="title"/>
          </p:nvPr>
        </p:nvSpPr>
        <p:spPr/>
        <p:txBody>
          <a:bodyPr/>
          <a:lstStyle/>
          <a:p>
            <a:r>
              <a:rPr lang="en-US" dirty="0"/>
              <a:t>Polypeptides</a:t>
            </a:r>
          </a:p>
        </p:txBody>
      </p:sp>
      <p:sp>
        <p:nvSpPr>
          <p:cNvPr id="3" name="Content Placeholder 2">
            <a:extLst>
              <a:ext uri="{FF2B5EF4-FFF2-40B4-BE49-F238E27FC236}">
                <a16:creationId xmlns:a16="http://schemas.microsoft.com/office/drawing/2014/main" id="{12DAE5B9-E873-472B-B3D2-4F900AA8E15A}"/>
              </a:ext>
            </a:extLst>
          </p:cNvPr>
          <p:cNvSpPr>
            <a:spLocks noGrp="1"/>
          </p:cNvSpPr>
          <p:nvPr>
            <p:ph idx="1"/>
          </p:nvPr>
        </p:nvSpPr>
        <p:spPr>
          <a:xfrm>
            <a:off x="654518" y="1988569"/>
            <a:ext cx="7738711" cy="4267852"/>
          </a:xfrm>
        </p:spPr>
        <p:txBody>
          <a:bodyPr>
            <a:normAutofit fontScale="55000" lnSpcReduction="20000"/>
          </a:bodyPr>
          <a:lstStyle/>
          <a:p>
            <a:pPr>
              <a:lnSpc>
                <a:spcPct val="120000"/>
              </a:lnSpc>
              <a:spcBef>
                <a:spcPts val="0"/>
              </a:spcBef>
            </a:pPr>
            <a:r>
              <a:rPr lang="en-US" sz="3200" dirty="0"/>
              <a:t>Each amino acid is attached to another amino acid by a covalent bond, known as a </a:t>
            </a:r>
            <a:r>
              <a:rPr lang="en-US" sz="4500" b="1" dirty="0">
                <a:solidFill>
                  <a:schemeClr val="accent3"/>
                </a:solidFill>
              </a:rPr>
              <a:t>peptide bond, </a:t>
            </a:r>
            <a:r>
              <a:rPr lang="en-US" sz="3200" dirty="0"/>
              <a:t>which is formed by a dehydration reaction. </a:t>
            </a:r>
          </a:p>
          <a:p>
            <a:pPr lvl="1">
              <a:lnSpc>
                <a:spcPct val="120000"/>
              </a:lnSpc>
              <a:spcBef>
                <a:spcPts val="0"/>
              </a:spcBef>
            </a:pPr>
            <a:r>
              <a:rPr lang="en-US" sz="2900" dirty="0"/>
              <a:t>The carboxyl group of one amino acid and the amino group of a second amino acid combine, releasing a water molecule. </a:t>
            </a:r>
          </a:p>
          <a:p>
            <a:pPr>
              <a:lnSpc>
                <a:spcPct val="120000"/>
              </a:lnSpc>
              <a:spcBef>
                <a:spcPts val="0"/>
              </a:spcBef>
            </a:pPr>
            <a:r>
              <a:rPr lang="en-US" sz="3200" dirty="0"/>
              <a:t>The products formed by such a linkage are called </a:t>
            </a:r>
            <a:r>
              <a:rPr lang="en-US" sz="4500" b="1" dirty="0">
                <a:solidFill>
                  <a:schemeClr val="accent3"/>
                </a:solidFill>
              </a:rPr>
              <a:t>polypeptides</a:t>
            </a:r>
            <a:r>
              <a:rPr lang="en-US" sz="3200" dirty="0"/>
              <a:t>. </a:t>
            </a:r>
          </a:p>
          <a:p>
            <a:pPr>
              <a:lnSpc>
                <a:spcPct val="120000"/>
              </a:lnSpc>
              <a:spcBef>
                <a:spcPts val="0"/>
              </a:spcBef>
            </a:pPr>
            <a:r>
              <a:rPr lang="en-US" sz="3200" dirty="0"/>
              <a:t>While the terms polypeptide and protein are sometimes used interchangeably, a polypeptide is technically a polymer of amino acids, whereas the term protein is used for a polypeptide or polypeptides that have combined together, have a distinct shape, and have a unique function. </a:t>
            </a:r>
          </a:p>
          <a:p>
            <a:pPr>
              <a:lnSpc>
                <a:spcPct val="120000"/>
              </a:lnSpc>
              <a:spcBef>
                <a:spcPts val="0"/>
              </a:spcBef>
            </a:pPr>
            <a:r>
              <a:rPr lang="en-US" sz="3200" dirty="0"/>
              <a:t>The sequence and number of amino acids ultimately determine a protein’s shape, size, and function. </a:t>
            </a:r>
          </a:p>
          <a:p>
            <a:endParaRPr lang="en-US" dirty="0"/>
          </a:p>
        </p:txBody>
      </p:sp>
    </p:spTree>
    <p:extLst>
      <p:ext uri="{BB962C8B-B14F-4D97-AF65-F5344CB8AC3E}">
        <p14:creationId xmlns:p14="http://schemas.microsoft.com/office/powerpoint/2010/main" val="274786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A500-5495-4F98-AE2E-DA57CD802B11}"/>
              </a:ext>
            </a:extLst>
          </p:cNvPr>
          <p:cNvSpPr>
            <a:spLocks noGrp="1"/>
          </p:cNvSpPr>
          <p:nvPr>
            <p:ph type="title"/>
          </p:nvPr>
        </p:nvSpPr>
        <p:spPr/>
        <p:txBody>
          <a:bodyPr/>
          <a:lstStyle/>
          <a:p>
            <a:r>
              <a:rPr lang="en-US" dirty="0"/>
              <a:t>Protein Structure</a:t>
            </a:r>
          </a:p>
        </p:txBody>
      </p:sp>
      <p:sp>
        <p:nvSpPr>
          <p:cNvPr id="3" name="Content Placeholder 2">
            <a:extLst>
              <a:ext uri="{FF2B5EF4-FFF2-40B4-BE49-F238E27FC236}">
                <a16:creationId xmlns:a16="http://schemas.microsoft.com/office/drawing/2014/main" id="{795EFAE0-F589-4E1A-A4C7-CB8589E9EBA5}"/>
              </a:ext>
            </a:extLst>
          </p:cNvPr>
          <p:cNvSpPr>
            <a:spLocks noGrp="1"/>
          </p:cNvSpPr>
          <p:nvPr>
            <p:ph idx="1"/>
          </p:nvPr>
        </p:nvSpPr>
        <p:spPr/>
        <p:txBody>
          <a:bodyPr>
            <a:normAutofit fontScale="92500" lnSpcReduction="20000"/>
          </a:bodyPr>
          <a:lstStyle/>
          <a:p>
            <a:r>
              <a:rPr lang="en-US" dirty="0"/>
              <a:t>The four levels of protein structure are: </a:t>
            </a:r>
          </a:p>
          <a:p>
            <a:pPr lvl="1"/>
            <a:r>
              <a:rPr lang="en-US" dirty="0"/>
              <a:t>primary, secondary, tertiary, and quaternary</a:t>
            </a:r>
          </a:p>
          <a:p>
            <a:r>
              <a:rPr lang="en-US" dirty="0"/>
              <a:t>The unique sequence and number of amino acids in a polypeptide chain is its </a:t>
            </a:r>
            <a:r>
              <a:rPr lang="en-US" b="1" dirty="0">
                <a:solidFill>
                  <a:schemeClr val="accent3"/>
                </a:solidFill>
              </a:rPr>
              <a:t>primary structure</a:t>
            </a:r>
            <a:r>
              <a:rPr lang="en-US" dirty="0"/>
              <a:t>. The unique sequence for every protein is ultimately determined by the gene that encodes the protein</a:t>
            </a:r>
          </a:p>
          <a:p>
            <a:r>
              <a:rPr lang="en-US" dirty="0"/>
              <a:t>Folding patterns resulting from interactions between the non-R group portions of amino acids give rise to the </a:t>
            </a:r>
            <a:r>
              <a:rPr lang="en-US" b="1" dirty="0">
                <a:solidFill>
                  <a:schemeClr val="accent3"/>
                </a:solidFill>
              </a:rPr>
              <a:t>secondary structure </a:t>
            </a:r>
            <a:r>
              <a:rPr lang="en-US" dirty="0"/>
              <a:t>of the protein. The most common are the</a:t>
            </a:r>
          </a:p>
          <a:p>
            <a:pPr lvl="1"/>
            <a:r>
              <a:rPr lang="en-US" dirty="0"/>
              <a:t>alpha (α)-helix and </a:t>
            </a:r>
          </a:p>
          <a:p>
            <a:pPr lvl="1"/>
            <a:r>
              <a:rPr lang="en-US" dirty="0"/>
              <a:t>beta (β)-pleated sheet structures.</a:t>
            </a:r>
          </a:p>
        </p:txBody>
      </p:sp>
    </p:spTree>
    <p:extLst>
      <p:ext uri="{BB962C8B-B14F-4D97-AF65-F5344CB8AC3E}">
        <p14:creationId xmlns:p14="http://schemas.microsoft.com/office/powerpoint/2010/main" val="293339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D924-FE80-49B6-8670-153E615333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846197-0087-4E76-AE70-CE646BD865CE}"/>
              </a:ext>
            </a:extLst>
          </p:cNvPr>
          <p:cNvSpPr>
            <a:spLocks noGrp="1"/>
          </p:cNvSpPr>
          <p:nvPr>
            <p:ph idx="1"/>
          </p:nvPr>
        </p:nvSpPr>
        <p:spPr/>
        <p:txBody>
          <a:bodyPr>
            <a:normAutofit fontScale="92500" lnSpcReduction="10000"/>
          </a:bodyPr>
          <a:lstStyle/>
          <a:p>
            <a:r>
              <a:rPr lang="en-US" dirty="0"/>
              <a:t>The unique three-dimensional structure of a polypeptide is known as its </a:t>
            </a:r>
            <a:r>
              <a:rPr lang="en-US" b="1" dirty="0">
                <a:solidFill>
                  <a:schemeClr val="accent3"/>
                </a:solidFill>
              </a:rPr>
              <a:t>tertiary structure. </a:t>
            </a:r>
            <a:r>
              <a:rPr lang="en-US" dirty="0"/>
              <a:t>This structure is caused by chemical interactions between various amino acids and regions of the polypeptide. Primarily, the interactions among R groups create the complex three-dimensional tertiary structure of a protein.</a:t>
            </a:r>
          </a:p>
          <a:p>
            <a:r>
              <a:rPr lang="en-US" dirty="0"/>
              <a:t>In nature, some proteins are formed from several polypeptides, also known as subunits, and the interaction of these subunits forms the </a:t>
            </a:r>
            <a:r>
              <a:rPr lang="en-US" b="1" dirty="0">
                <a:solidFill>
                  <a:schemeClr val="accent3"/>
                </a:solidFill>
              </a:rPr>
              <a:t>quaternary structure</a:t>
            </a:r>
            <a:r>
              <a:rPr lang="en-US" dirty="0"/>
              <a:t>. Weak interactions between the subunits help to stabilize the overall structure. For example, hemoglobin is a combination of four polypeptide subunits.</a:t>
            </a:r>
          </a:p>
        </p:txBody>
      </p:sp>
    </p:spTree>
    <p:extLst>
      <p:ext uri="{BB962C8B-B14F-4D97-AF65-F5344CB8AC3E}">
        <p14:creationId xmlns:p14="http://schemas.microsoft.com/office/powerpoint/2010/main" val="2691141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90"/>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6C22FCAC-D7EC-4A52-B153-FF761E2235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618"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3462E7-1698-4B21-BE89-AEFAC7C2FE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2"/>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Content Placeholder 3">
            <a:extLst>
              <a:ext uri="{FF2B5EF4-FFF2-40B4-BE49-F238E27FC236}">
                <a16:creationId xmlns:a16="http://schemas.microsoft.com/office/drawing/2014/main" id="{81AF28C6-95FB-40DF-B661-EE4D86DE7DD3}"/>
              </a:ext>
            </a:extLst>
          </p:cNvPr>
          <p:cNvPicPr>
            <a:picLocks noChangeAspect="1"/>
          </p:cNvPicPr>
          <p:nvPr/>
        </p:nvPicPr>
        <p:blipFill>
          <a:blip r:embed="rId3"/>
          <a:stretch>
            <a:fillRect/>
          </a:stretch>
        </p:blipFill>
        <p:spPr>
          <a:xfrm>
            <a:off x="3876436" y="182880"/>
            <a:ext cx="4910759" cy="6525928"/>
          </a:xfrm>
          <a:prstGeom prst="rect">
            <a:avLst/>
          </a:prstGeom>
        </p:spPr>
      </p:pic>
      <p:sp>
        <p:nvSpPr>
          <p:cNvPr id="2" name="Title 1">
            <a:extLst>
              <a:ext uri="{FF2B5EF4-FFF2-40B4-BE49-F238E27FC236}">
                <a16:creationId xmlns:a16="http://schemas.microsoft.com/office/drawing/2014/main" id="{73EB8F13-FD8B-43E5-A675-B6BA29BD2159}"/>
              </a:ext>
            </a:extLst>
          </p:cNvPr>
          <p:cNvSpPr>
            <a:spLocks noGrp="1"/>
          </p:cNvSpPr>
          <p:nvPr>
            <p:ph type="title"/>
          </p:nvPr>
        </p:nvSpPr>
        <p:spPr>
          <a:xfrm>
            <a:off x="552475" y="1828393"/>
            <a:ext cx="2489107" cy="2358596"/>
          </a:xfrm>
        </p:spPr>
        <p:txBody>
          <a:bodyPr anchor="b">
            <a:normAutofit/>
          </a:bodyPr>
          <a:lstStyle/>
          <a:p>
            <a:r>
              <a:rPr lang="en-US" b="1" dirty="0">
                <a:solidFill>
                  <a:srgbClr val="262626"/>
                </a:solidFill>
              </a:rPr>
              <a:t>Levels of  Protein Structure</a:t>
            </a:r>
          </a:p>
        </p:txBody>
      </p:sp>
    </p:spTree>
    <p:extLst>
      <p:ext uri="{BB962C8B-B14F-4D97-AF65-F5344CB8AC3E}">
        <p14:creationId xmlns:p14="http://schemas.microsoft.com/office/powerpoint/2010/main" val="162026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E6BE-DEF5-4D1B-84FE-AD0C63816296}"/>
              </a:ext>
            </a:extLst>
          </p:cNvPr>
          <p:cNvSpPr>
            <a:spLocks noGrp="1"/>
          </p:cNvSpPr>
          <p:nvPr>
            <p:ph type="title"/>
          </p:nvPr>
        </p:nvSpPr>
        <p:spPr/>
        <p:txBody>
          <a:bodyPr/>
          <a:lstStyle/>
          <a:p>
            <a:r>
              <a:rPr lang="en-US" b="1" dirty="0"/>
              <a:t>Nucleic Acids</a:t>
            </a:r>
          </a:p>
        </p:txBody>
      </p:sp>
      <p:sp>
        <p:nvSpPr>
          <p:cNvPr id="3" name="Content Placeholder 2">
            <a:extLst>
              <a:ext uri="{FF2B5EF4-FFF2-40B4-BE49-F238E27FC236}">
                <a16:creationId xmlns:a16="http://schemas.microsoft.com/office/drawing/2014/main" id="{807E0305-6343-41E7-B1DC-16512846D49D}"/>
              </a:ext>
            </a:extLst>
          </p:cNvPr>
          <p:cNvSpPr>
            <a:spLocks noGrp="1"/>
          </p:cNvSpPr>
          <p:nvPr>
            <p:ph idx="1"/>
          </p:nvPr>
        </p:nvSpPr>
        <p:spPr/>
        <p:txBody>
          <a:bodyPr>
            <a:normAutofit fontScale="92500" lnSpcReduction="10000"/>
          </a:bodyPr>
          <a:lstStyle/>
          <a:p>
            <a:r>
              <a:rPr lang="en-US" dirty="0"/>
              <a:t>Nucleic acids are key macromolecules in the continuity of life. They carry the genetic blueprint of a cell and carry instructions for the functioning of the cell.</a:t>
            </a:r>
          </a:p>
          <a:p>
            <a:r>
              <a:rPr lang="en-US" dirty="0"/>
              <a:t>The two main types of nucleic acids are </a:t>
            </a:r>
          </a:p>
          <a:p>
            <a:pPr lvl="1"/>
            <a:r>
              <a:rPr lang="en-US" dirty="0"/>
              <a:t>Deoxyribonucleic acid (DNA) and </a:t>
            </a:r>
          </a:p>
          <a:p>
            <a:pPr lvl="1"/>
            <a:r>
              <a:rPr lang="en-US" dirty="0"/>
              <a:t>Ribonucleic acid (RNA). </a:t>
            </a:r>
          </a:p>
          <a:p>
            <a:r>
              <a:rPr lang="en-US" dirty="0"/>
              <a:t>DNA is the genetic material found in all living organisms, ranging from single-celled bacteria to multicellular mammals.</a:t>
            </a:r>
          </a:p>
          <a:p>
            <a:r>
              <a:rPr lang="en-US" dirty="0"/>
              <a:t>RNA, is mostly involved in protein synthesis. </a:t>
            </a:r>
          </a:p>
        </p:txBody>
      </p:sp>
    </p:spTree>
    <p:extLst>
      <p:ext uri="{BB962C8B-B14F-4D97-AF65-F5344CB8AC3E}">
        <p14:creationId xmlns:p14="http://schemas.microsoft.com/office/powerpoint/2010/main" val="3556652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700D0D4B-CC81-434D-B595-71AA691923BC}"/>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A456CE10-0EE3-4503-ACF3-1D53A6FDBB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D5289D1-D3B7-4C53-823E-280A79C02E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C83A23-9072-494E-A9DB-974128AB913E}"/>
              </a:ext>
            </a:extLst>
          </p:cNvPr>
          <p:cNvPicPr>
            <a:picLocks noChangeAspect="1"/>
          </p:cNvPicPr>
          <p:nvPr/>
        </p:nvPicPr>
        <p:blipFill>
          <a:blip r:embed="rId5"/>
          <a:stretch>
            <a:fillRect/>
          </a:stretch>
        </p:blipFill>
        <p:spPr>
          <a:xfrm>
            <a:off x="832606" y="2137893"/>
            <a:ext cx="3225041" cy="2305904"/>
          </a:xfrm>
          <a:prstGeom prst="rect">
            <a:avLst/>
          </a:prstGeom>
        </p:spPr>
      </p:pic>
      <p:sp>
        <p:nvSpPr>
          <p:cNvPr id="2" name="Title 1">
            <a:extLst>
              <a:ext uri="{FF2B5EF4-FFF2-40B4-BE49-F238E27FC236}">
                <a16:creationId xmlns:a16="http://schemas.microsoft.com/office/drawing/2014/main" id="{5649BBD0-6E91-4847-BEE5-BBE4CEB15BA2}"/>
              </a:ext>
            </a:extLst>
          </p:cNvPr>
          <p:cNvSpPr>
            <a:spLocks noGrp="1"/>
          </p:cNvSpPr>
          <p:nvPr>
            <p:ph type="title"/>
          </p:nvPr>
        </p:nvSpPr>
        <p:spPr>
          <a:xfrm>
            <a:off x="4570809" y="982132"/>
            <a:ext cx="3601638" cy="1303867"/>
          </a:xfrm>
        </p:spPr>
        <p:txBody>
          <a:bodyPr>
            <a:normAutofit/>
          </a:bodyPr>
          <a:lstStyle/>
          <a:p>
            <a:r>
              <a:rPr lang="en-US" dirty="0">
                <a:solidFill>
                  <a:srgbClr val="262626"/>
                </a:solidFill>
              </a:rPr>
              <a:t>The Nucleotide</a:t>
            </a:r>
          </a:p>
        </p:txBody>
      </p:sp>
      <p:sp>
        <p:nvSpPr>
          <p:cNvPr id="3" name="Content Placeholder 2">
            <a:extLst>
              <a:ext uri="{FF2B5EF4-FFF2-40B4-BE49-F238E27FC236}">
                <a16:creationId xmlns:a16="http://schemas.microsoft.com/office/drawing/2014/main" id="{DA36597A-B92C-4824-9FC9-FB6CB9A6CC82}"/>
              </a:ext>
            </a:extLst>
          </p:cNvPr>
          <p:cNvSpPr>
            <a:spLocks noGrp="1"/>
          </p:cNvSpPr>
          <p:nvPr>
            <p:ph idx="1"/>
          </p:nvPr>
        </p:nvSpPr>
        <p:spPr>
          <a:xfrm>
            <a:off x="4219040" y="2400639"/>
            <a:ext cx="4339743" cy="3847761"/>
          </a:xfrm>
        </p:spPr>
        <p:txBody>
          <a:bodyPr>
            <a:normAutofit fontScale="85000" lnSpcReduction="10000"/>
          </a:bodyPr>
          <a:lstStyle/>
          <a:p>
            <a:pPr>
              <a:lnSpc>
                <a:spcPct val="120000"/>
              </a:lnSpc>
              <a:spcBef>
                <a:spcPts val="0"/>
              </a:spcBef>
              <a:spcAft>
                <a:spcPts val="0"/>
              </a:spcAft>
            </a:pPr>
            <a:r>
              <a:rPr lang="en-US" sz="2100" dirty="0">
                <a:solidFill>
                  <a:srgbClr val="262626"/>
                </a:solidFill>
              </a:rPr>
              <a:t>DNA and RNA are made up of monomers known as </a:t>
            </a:r>
            <a:r>
              <a:rPr lang="en-US" sz="2100" b="1" dirty="0">
                <a:solidFill>
                  <a:srgbClr val="262626"/>
                </a:solidFill>
              </a:rPr>
              <a:t>nucleotides</a:t>
            </a:r>
            <a:r>
              <a:rPr lang="en-US" sz="2100" dirty="0">
                <a:solidFill>
                  <a:srgbClr val="262626"/>
                </a:solidFill>
              </a:rPr>
              <a:t>. </a:t>
            </a:r>
          </a:p>
          <a:p>
            <a:pPr>
              <a:lnSpc>
                <a:spcPct val="120000"/>
              </a:lnSpc>
              <a:spcBef>
                <a:spcPts val="0"/>
              </a:spcBef>
              <a:spcAft>
                <a:spcPts val="0"/>
              </a:spcAft>
            </a:pPr>
            <a:r>
              <a:rPr lang="en-US" sz="2100" dirty="0">
                <a:solidFill>
                  <a:srgbClr val="262626"/>
                </a:solidFill>
              </a:rPr>
              <a:t>Each nucleotide is made up of three components: </a:t>
            </a:r>
          </a:p>
          <a:p>
            <a:pPr lvl="1">
              <a:lnSpc>
                <a:spcPct val="120000"/>
              </a:lnSpc>
              <a:spcBef>
                <a:spcPts val="0"/>
              </a:spcBef>
              <a:spcAft>
                <a:spcPts val="0"/>
              </a:spcAft>
            </a:pPr>
            <a:r>
              <a:rPr lang="en-US" sz="1900" dirty="0">
                <a:solidFill>
                  <a:srgbClr val="262626"/>
                </a:solidFill>
              </a:rPr>
              <a:t>a nitrogenous base, </a:t>
            </a:r>
          </a:p>
          <a:p>
            <a:pPr lvl="1">
              <a:lnSpc>
                <a:spcPct val="120000"/>
              </a:lnSpc>
              <a:spcBef>
                <a:spcPts val="0"/>
              </a:spcBef>
              <a:spcAft>
                <a:spcPts val="0"/>
              </a:spcAft>
            </a:pPr>
            <a:r>
              <a:rPr lang="en-US" sz="1900" dirty="0">
                <a:solidFill>
                  <a:srgbClr val="262626"/>
                </a:solidFill>
              </a:rPr>
              <a:t>a pentose (five-carbon) sugar, and </a:t>
            </a:r>
          </a:p>
          <a:p>
            <a:pPr lvl="1">
              <a:lnSpc>
                <a:spcPct val="120000"/>
              </a:lnSpc>
              <a:spcBef>
                <a:spcPts val="0"/>
              </a:spcBef>
              <a:spcAft>
                <a:spcPts val="0"/>
              </a:spcAft>
            </a:pPr>
            <a:r>
              <a:rPr lang="en-US" sz="1900" dirty="0">
                <a:solidFill>
                  <a:srgbClr val="262626"/>
                </a:solidFill>
              </a:rPr>
              <a:t>a phosphate group. </a:t>
            </a:r>
          </a:p>
          <a:p>
            <a:pPr>
              <a:lnSpc>
                <a:spcPct val="120000"/>
              </a:lnSpc>
              <a:spcBef>
                <a:spcPts val="0"/>
              </a:spcBef>
              <a:spcAft>
                <a:spcPts val="0"/>
              </a:spcAft>
            </a:pPr>
            <a:r>
              <a:rPr lang="en-US" sz="2200" dirty="0">
                <a:solidFill>
                  <a:srgbClr val="262626"/>
                </a:solidFill>
              </a:rPr>
              <a:t>Each nitrogenous base in a nucleotide is attached to a sugar molecule, which is attached to a phosphate group.</a:t>
            </a:r>
          </a:p>
          <a:p>
            <a:pPr>
              <a:lnSpc>
                <a:spcPct val="120000"/>
              </a:lnSpc>
              <a:spcBef>
                <a:spcPts val="0"/>
              </a:spcBef>
              <a:spcAft>
                <a:spcPts val="0"/>
              </a:spcAft>
            </a:pPr>
            <a:r>
              <a:rPr lang="en-US" sz="2200" dirty="0">
                <a:solidFill>
                  <a:srgbClr val="262626"/>
                </a:solidFill>
              </a:rPr>
              <a:t>The nucleotides combine with each other to form a polynucleotide, DNA or RNA. </a:t>
            </a:r>
          </a:p>
        </p:txBody>
      </p:sp>
    </p:spTree>
    <p:extLst>
      <p:ext uri="{BB962C8B-B14F-4D97-AF65-F5344CB8AC3E}">
        <p14:creationId xmlns:p14="http://schemas.microsoft.com/office/powerpoint/2010/main" val="73926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2F6A24-139E-4EB5-86D2-431F42EF85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963AE85-BE5D-4975-BACF-DDDCC9C2ACD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7" name="Picture 26">
              <a:extLst>
                <a:ext uri="{FF2B5EF4-FFF2-40B4-BE49-F238E27FC236}">
                  <a16:creationId xmlns:a16="http://schemas.microsoft.com/office/drawing/2014/main" id="{1E7751F0-16BF-4A9D-B778-5D46B92B4470}"/>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1D755924-121A-47AA-8613-995D4108BCDB}"/>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B4D2AFDA-19BE-4455-830E-1541E5D7BAE6}"/>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0FB15EBF-E414-4E00-87E7-700A78A60F6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2" name="Straight Connector 31">
            <a:extLst>
              <a:ext uri="{FF2B5EF4-FFF2-40B4-BE49-F238E27FC236}">
                <a16:creationId xmlns:a16="http://schemas.microsoft.com/office/drawing/2014/main" id="{36BE37AC-AD36-4C42-9B8C-C5500F4E7C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C9DA5B05-DD14-4860-AC45-02A8D2EE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6A51CB-B8A5-4BD7-98EC-A7A7B081D37B}"/>
              </a:ext>
            </a:extLst>
          </p:cNvPr>
          <p:cNvPicPr>
            <a:picLocks noChangeAspect="1"/>
          </p:cNvPicPr>
          <p:nvPr/>
        </p:nvPicPr>
        <p:blipFill rotWithShape="1">
          <a:blip r:embed="rId5"/>
          <a:srcRect l="8921" r="10705" b="1"/>
          <a:stretch/>
        </p:blipFill>
        <p:spPr>
          <a:xfrm>
            <a:off x="876283" y="1210614"/>
            <a:ext cx="3241225" cy="4301544"/>
          </a:xfrm>
          <a:prstGeom prst="rect">
            <a:avLst/>
          </a:prstGeom>
        </p:spPr>
      </p:pic>
      <p:sp>
        <p:nvSpPr>
          <p:cNvPr id="2" name="Title 1">
            <a:extLst>
              <a:ext uri="{FF2B5EF4-FFF2-40B4-BE49-F238E27FC236}">
                <a16:creationId xmlns:a16="http://schemas.microsoft.com/office/drawing/2014/main" id="{BD5D82B0-0974-45B5-A116-B316CED5E44C}"/>
              </a:ext>
            </a:extLst>
          </p:cNvPr>
          <p:cNvSpPr>
            <a:spLocks noGrp="1"/>
          </p:cNvSpPr>
          <p:nvPr>
            <p:ph type="title"/>
          </p:nvPr>
        </p:nvSpPr>
        <p:spPr>
          <a:xfrm>
            <a:off x="4570809" y="982132"/>
            <a:ext cx="3601638" cy="1303867"/>
          </a:xfrm>
        </p:spPr>
        <p:txBody>
          <a:bodyPr>
            <a:normAutofit/>
          </a:bodyPr>
          <a:lstStyle/>
          <a:p>
            <a:pPr>
              <a:lnSpc>
                <a:spcPct val="90000"/>
              </a:lnSpc>
            </a:pPr>
            <a:r>
              <a:rPr lang="en-US"/>
              <a:t>DNA Double-Helical Structure</a:t>
            </a:r>
          </a:p>
        </p:txBody>
      </p:sp>
      <p:sp>
        <p:nvSpPr>
          <p:cNvPr id="3" name="Content Placeholder 2">
            <a:extLst>
              <a:ext uri="{FF2B5EF4-FFF2-40B4-BE49-F238E27FC236}">
                <a16:creationId xmlns:a16="http://schemas.microsoft.com/office/drawing/2014/main" id="{2CCBE5BE-201A-4526-A047-420027A531E3}"/>
              </a:ext>
            </a:extLst>
          </p:cNvPr>
          <p:cNvSpPr>
            <a:spLocks noGrp="1"/>
          </p:cNvSpPr>
          <p:nvPr>
            <p:ph idx="1"/>
          </p:nvPr>
        </p:nvSpPr>
        <p:spPr>
          <a:xfrm>
            <a:off x="4264040" y="2400639"/>
            <a:ext cx="4223967" cy="3847761"/>
          </a:xfrm>
        </p:spPr>
        <p:txBody>
          <a:bodyPr>
            <a:normAutofit fontScale="85000" lnSpcReduction="10000"/>
          </a:bodyPr>
          <a:lstStyle/>
          <a:p>
            <a:pPr>
              <a:lnSpc>
                <a:spcPct val="90000"/>
              </a:lnSpc>
            </a:pPr>
            <a:r>
              <a:rPr lang="en-US" sz="1700" dirty="0"/>
              <a:t>DNA has a double-helical structure.</a:t>
            </a:r>
          </a:p>
          <a:p>
            <a:pPr>
              <a:lnSpc>
                <a:spcPct val="90000"/>
              </a:lnSpc>
            </a:pPr>
            <a:r>
              <a:rPr lang="en-US" sz="1700" dirty="0"/>
              <a:t>It is composed of two strands, or polymers, of nucleotides. </a:t>
            </a:r>
          </a:p>
          <a:p>
            <a:pPr lvl="1">
              <a:lnSpc>
                <a:spcPct val="90000"/>
              </a:lnSpc>
            </a:pPr>
            <a:r>
              <a:rPr lang="en-US" sz="1400" dirty="0"/>
              <a:t>The strands are formed with bonds between phosphate and sugar groups of adjacent nucleotides.</a:t>
            </a:r>
          </a:p>
          <a:p>
            <a:pPr lvl="1">
              <a:lnSpc>
                <a:spcPct val="90000"/>
              </a:lnSpc>
            </a:pPr>
            <a:r>
              <a:rPr lang="en-US" sz="1400" dirty="0"/>
              <a:t>The strands are bonded to each other at their bases with hydrogen bonds, and the strands coil about each other along their length, hence the “double helix” description, which means</a:t>
            </a:r>
            <a:r>
              <a:rPr lang="en-US" sz="1400" b="1" dirty="0"/>
              <a:t> a double spiral.</a:t>
            </a:r>
          </a:p>
          <a:p>
            <a:pPr>
              <a:lnSpc>
                <a:spcPct val="90000"/>
              </a:lnSpc>
            </a:pPr>
            <a:r>
              <a:rPr lang="en-US" sz="1700" dirty="0"/>
              <a:t>The alternating sugar and phosphate groups lie on the outside of each strand, forming the backbone of the DNA. </a:t>
            </a:r>
          </a:p>
          <a:p>
            <a:pPr>
              <a:lnSpc>
                <a:spcPct val="90000"/>
              </a:lnSpc>
            </a:pPr>
            <a:r>
              <a:rPr lang="en-US" sz="1700" dirty="0"/>
              <a:t>The nitrogenous bases are stacked in the interior, like the steps of a staircase, and these bases pair; the pairs are bound to each other by hydrogen bonds. </a:t>
            </a:r>
          </a:p>
          <a:p>
            <a:pPr>
              <a:lnSpc>
                <a:spcPct val="90000"/>
              </a:lnSpc>
            </a:pPr>
            <a:r>
              <a:rPr lang="en-US" sz="1700" dirty="0"/>
              <a:t>The bases pair in such a way that the distance between the backbones of the two strands is the same all along the molecule.</a:t>
            </a:r>
          </a:p>
        </p:txBody>
      </p:sp>
    </p:spTree>
    <p:extLst>
      <p:ext uri="{BB962C8B-B14F-4D97-AF65-F5344CB8AC3E}">
        <p14:creationId xmlns:p14="http://schemas.microsoft.com/office/powerpoint/2010/main" val="1027315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C8E0-D4C3-4F8D-B710-2A6508D2F201}"/>
              </a:ext>
            </a:extLst>
          </p:cNvPr>
          <p:cNvSpPr>
            <a:spLocks noGrp="1"/>
          </p:cNvSpPr>
          <p:nvPr>
            <p:ph type="title"/>
          </p:nvPr>
        </p:nvSpPr>
        <p:spPr/>
        <p:txBody>
          <a:bodyPr/>
          <a:lstStyle/>
          <a:p>
            <a:r>
              <a:rPr lang="en-US" dirty="0"/>
              <a:t>DNA and RNA</a:t>
            </a:r>
          </a:p>
        </p:txBody>
      </p:sp>
      <p:sp>
        <p:nvSpPr>
          <p:cNvPr id="3" name="Content Placeholder 2">
            <a:extLst>
              <a:ext uri="{FF2B5EF4-FFF2-40B4-BE49-F238E27FC236}">
                <a16:creationId xmlns:a16="http://schemas.microsoft.com/office/drawing/2014/main" id="{D1C052CA-CF70-41BF-8D59-525EA2E59EEA}"/>
              </a:ext>
            </a:extLst>
          </p:cNvPr>
          <p:cNvSpPr>
            <a:spLocks noGrp="1"/>
          </p:cNvSpPr>
          <p:nvPr>
            <p:ph idx="1"/>
          </p:nvPr>
        </p:nvSpPr>
        <p:spPr>
          <a:xfrm>
            <a:off x="705227" y="2003959"/>
            <a:ext cx="3067876" cy="4281338"/>
          </a:xfrm>
        </p:spPr>
        <p:txBody>
          <a:bodyPr>
            <a:normAutofit lnSpcReduction="10000"/>
          </a:bodyPr>
          <a:lstStyle/>
          <a:p>
            <a:pPr>
              <a:lnSpc>
                <a:spcPct val="110000"/>
              </a:lnSpc>
              <a:spcBef>
                <a:spcPts val="0"/>
              </a:spcBef>
              <a:spcAft>
                <a:spcPts val="0"/>
              </a:spcAft>
            </a:pPr>
            <a:r>
              <a:rPr lang="en-US" sz="2000" dirty="0"/>
              <a:t>While DNA and RNA are similar, they have very distinct differences. </a:t>
            </a:r>
          </a:p>
          <a:p>
            <a:pPr>
              <a:lnSpc>
                <a:spcPct val="110000"/>
              </a:lnSpc>
              <a:spcBef>
                <a:spcPts val="0"/>
              </a:spcBef>
              <a:spcAft>
                <a:spcPts val="0"/>
              </a:spcAft>
            </a:pPr>
            <a:r>
              <a:rPr lang="en-US" sz="2000" dirty="0"/>
              <a:t>There is only one type of DNA</a:t>
            </a:r>
          </a:p>
          <a:p>
            <a:pPr>
              <a:lnSpc>
                <a:spcPct val="110000"/>
              </a:lnSpc>
              <a:spcBef>
                <a:spcPts val="0"/>
              </a:spcBef>
              <a:spcAft>
                <a:spcPts val="0"/>
              </a:spcAft>
            </a:pPr>
            <a:r>
              <a:rPr lang="en-US" sz="2000" dirty="0"/>
              <a:t>There are multiple types of RNA: </a:t>
            </a:r>
          </a:p>
          <a:p>
            <a:pPr lvl="1">
              <a:lnSpc>
                <a:spcPct val="110000"/>
              </a:lnSpc>
              <a:spcBef>
                <a:spcPts val="0"/>
              </a:spcBef>
              <a:spcAft>
                <a:spcPts val="0"/>
              </a:spcAft>
            </a:pPr>
            <a:r>
              <a:rPr lang="en-US" sz="1800" dirty="0"/>
              <a:t>Messenger RNA </a:t>
            </a:r>
          </a:p>
          <a:p>
            <a:pPr lvl="1">
              <a:lnSpc>
                <a:spcPct val="110000"/>
              </a:lnSpc>
              <a:spcBef>
                <a:spcPts val="0"/>
              </a:spcBef>
              <a:spcAft>
                <a:spcPts val="0"/>
              </a:spcAft>
            </a:pPr>
            <a:r>
              <a:rPr lang="en-US" sz="1800" dirty="0"/>
              <a:t>ribosomal RNA (</a:t>
            </a:r>
            <a:r>
              <a:rPr lang="en-US" sz="1800" dirty="0" err="1"/>
              <a:t>rRNA</a:t>
            </a:r>
            <a:r>
              <a:rPr lang="en-US" sz="1800" dirty="0"/>
              <a:t>), </a:t>
            </a:r>
          </a:p>
          <a:p>
            <a:pPr lvl="1">
              <a:lnSpc>
                <a:spcPct val="110000"/>
              </a:lnSpc>
              <a:spcBef>
                <a:spcPts val="0"/>
              </a:spcBef>
              <a:spcAft>
                <a:spcPts val="0"/>
              </a:spcAft>
            </a:pPr>
            <a:r>
              <a:rPr lang="en-US" sz="1800" dirty="0"/>
              <a:t>transfer RNA (</a:t>
            </a:r>
            <a:r>
              <a:rPr lang="en-US" sz="1800" dirty="0" err="1"/>
              <a:t>tRNA</a:t>
            </a:r>
            <a:r>
              <a:rPr lang="en-US" sz="1800" dirty="0"/>
              <a:t>), </a:t>
            </a:r>
          </a:p>
          <a:p>
            <a:pPr lvl="1">
              <a:lnSpc>
                <a:spcPct val="110000"/>
              </a:lnSpc>
              <a:spcBef>
                <a:spcPts val="0"/>
              </a:spcBef>
              <a:spcAft>
                <a:spcPts val="0"/>
              </a:spcAft>
            </a:pPr>
            <a:r>
              <a:rPr lang="en-US" sz="1800" dirty="0"/>
              <a:t>small nuclear RNA (snRNA), and </a:t>
            </a:r>
          </a:p>
          <a:p>
            <a:pPr lvl="1">
              <a:lnSpc>
                <a:spcPct val="110000"/>
              </a:lnSpc>
              <a:spcBef>
                <a:spcPts val="0"/>
              </a:spcBef>
              <a:spcAft>
                <a:spcPts val="0"/>
              </a:spcAft>
            </a:pPr>
            <a:r>
              <a:rPr lang="en-US" sz="1800" dirty="0"/>
              <a:t>microRNA.</a:t>
            </a:r>
          </a:p>
        </p:txBody>
      </p:sp>
      <p:graphicFrame>
        <p:nvGraphicFramePr>
          <p:cNvPr id="4" name="Table 3">
            <a:extLst>
              <a:ext uri="{FF2B5EF4-FFF2-40B4-BE49-F238E27FC236}">
                <a16:creationId xmlns:a16="http://schemas.microsoft.com/office/drawing/2014/main" id="{77B4162B-6CF2-488B-9D13-2F2A3DAFF720}"/>
              </a:ext>
            </a:extLst>
          </p:cNvPr>
          <p:cNvGraphicFramePr>
            <a:graphicFrameLocks noGrp="1"/>
          </p:cNvGraphicFramePr>
          <p:nvPr>
            <p:extLst>
              <p:ext uri="{D42A27DB-BD31-4B8C-83A1-F6EECF244321}">
                <p14:modId xmlns:p14="http://schemas.microsoft.com/office/powerpoint/2010/main" val="888552976"/>
              </p:ext>
            </p:extLst>
          </p:nvPr>
        </p:nvGraphicFramePr>
        <p:xfrm>
          <a:off x="3773102" y="1895657"/>
          <a:ext cx="4745255" cy="4287369"/>
        </p:xfrm>
        <a:graphic>
          <a:graphicData uri="http://schemas.openxmlformats.org/drawingml/2006/table">
            <a:tbl>
              <a:tblPr/>
              <a:tblGrid>
                <a:gridCol w="1313769">
                  <a:extLst>
                    <a:ext uri="{9D8B030D-6E8A-4147-A177-3AD203B41FA5}">
                      <a16:colId xmlns:a16="http://schemas.microsoft.com/office/drawing/2014/main" val="203705819"/>
                    </a:ext>
                  </a:extLst>
                </a:gridCol>
                <a:gridCol w="1862806">
                  <a:extLst>
                    <a:ext uri="{9D8B030D-6E8A-4147-A177-3AD203B41FA5}">
                      <a16:colId xmlns:a16="http://schemas.microsoft.com/office/drawing/2014/main" val="1301650002"/>
                    </a:ext>
                  </a:extLst>
                </a:gridCol>
                <a:gridCol w="1568680">
                  <a:extLst>
                    <a:ext uri="{9D8B030D-6E8A-4147-A177-3AD203B41FA5}">
                      <a16:colId xmlns:a16="http://schemas.microsoft.com/office/drawing/2014/main" val="257599344"/>
                    </a:ext>
                  </a:extLst>
                </a:gridCol>
              </a:tblGrid>
              <a:tr h="335870">
                <a:tc gridSpan="3">
                  <a:txBody>
                    <a:bodyPr/>
                    <a:lstStyle/>
                    <a:p>
                      <a:pPr algn="l" fontAlgn="ctr"/>
                      <a:r>
                        <a:rPr lang="en-US" sz="1400" b="1" dirty="0">
                          <a:solidFill>
                            <a:srgbClr val="000000"/>
                          </a:solidFill>
                          <a:effectLst/>
                        </a:rPr>
                        <a:t>Features of DNA and RNA</a:t>
                      </a:r>
                    </a:p>
                  </a:txBody>
                  <a:tcPr marL="138348" marR="138348" marT="51881" marB="51881"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6088727"/>
                  </a:ext>
                </a:extLst>
              </a:tr>
              <a:tr h="335870">
                <a:tc>
                  <a:txBody>
                    <a:bodyPr/>
                    <a:lstStyle/>
                    <a:p>
                      <a:pPr algn="l" fontAlgn="ctr"/>
                      <a:endParaRPr lang="en-US" sz="1600" b="1">
                        <a:solidFill>
                          <a:srgbClr val="000000"/>
                        </a:solidFill>
                        <a:effectLst/>
                      </a:endParaRPr>
                    </a:p>
                  </a:txBody>
                  <a:tcPr marL="138348" marR="138348" marT="51881" marB="51881"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b="1">
                          <a:solidFill>
                            <a:srgbClr val="000000"/>
                          </a:solidFill>
                          <a:effectLst/>
                        </a:rPr>
                        <a:t>DNA</a:t>
                      </a:r>
                    </a:p>
                  </a:txBody>
                  <a:tcPr marL="138348" marR="138348" marT="51881" marB="51881"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b="1">
                          <a:solidFill>
                            <a:srgbClr val="000000"/>
                          </a:solidFill>
                          <a:effectLst/>
                        </a:rPr>
                        <a:t>RNA</a:t>
                      </a:r>
                    </a:p>
                  </a:txBody>
                  <a:tcPr marL="138348" marR="138348" marT="51881" marB="51881"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047152072"/>
                  </a:ext>
                </a:extLst>
              </a:tr>
              <a:tr h="500526">
                <a:tc>
                  <a:txBody>
                    <a:bodyPr/>
                    <a:lstStyle/>
                    <a:p>
                      <a:pPr algn="l" fontAlgn="ctr"/>
                      <a:r>
                        <a:rPr lang="en-US" sz="1600">
                          <a:solidFill>
                            <a:srgbClr val="222222"/>
                          </a:solidFill>
                          <a:effectLst/>
                        </a:rPr>
                        <a:t>Function</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700">
                          <a:solidFill>
                            <a:srgbClr val="222222"/>
                          </a:solidFill>
                          <a:effectLst/>
                        </a:rPr>
                        <a:t>Carries genetic information</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700">
                          <a:solidFill>
                            <a:srgbClr val="222222"/>
                          </a:solidFill>
                          <a:effectLst/>
                        </a:rPr>
                        <a:t>Involved in protein synthesis</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970835117"/>
                  </a:ext>
                </a:extLst>
              </a:tr>
              <a:tr h="500526">
                <a:tc>
                  <a:txBody>
                    <a:bodyPr/>
                    <a:lstStyle/>
                    <a:p>
                      <a:pPr algn="l" fontAlgn="ctr"/>
                      <a:r>
                        <a:rPr lang="en-US" sz="1600">
                          <a:solidFill>
                            <a:srgbClr val="222222"/>
                          </a:solidFill>
                          <a:effectLst/>
                        </a:rPr>
                        <a:t>Location</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700">
                          <a:solidFill>
                            <a:srgbClr val="222222"/>
                          </a:solidFill>
                          <a:effectLst/>
                        </a:rPr>
                        <a:t>Remains in the nucleus</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700">
                          <a:solidFill>
                            <a:srgbClr val="222222"/>
                          </a:solidFill>
                          <a:effectLst/>
                        </a:rPr>
                        <a:t>Leaves the nucleus</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908531532"/>
                  </a:ext>
                </a:extLst>
              </a:tr>
              <a:tr h="754035">
                <a:tc>
                  <a:txBody>
                    <a:bodyPr/>
                    <a:lstStyle/>
                    <a:p>
                      <a:pPr algn="l" fontAlgn="ctr"/>
                      <a:r>
                        <a:rPr lang="en-US" sz="1600">
                          <a:solidFill>
                            <a:srgbClr val="222222"/>
                          </a:solidFill>
                          <a:effectLst/>
                        </a:rPr>
                        <a:t>Structure</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700" dirty="0">
                          <a:solidFill>
                            <a:srgbClr val="222222"/>
                          </a:solidFill>
                          <a:effectLst/>
                        </a:rPr>
                        <a:t>DNA is double-stranded</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700">
                          <a:solidFill>
                            <a:srgbClr val="222222"/>
                          </a:solidFill>
                          <a:effectLst/>
                        </a:rPr>
                        <a:t>Usually single-stranded</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402252304"/>
                  </a:ext>
                </a:extLst>
              </a:tr>
              <a:tr h="293066">
                <a:tc>
                  <a:txBody>
                    <a:bodyPr/>
                    <a:lstStyle/>
                    <a:p>
                      <a:pPr algn="l" fontAlgn="ctr"/>
                      <a:r>
                        <a:rPr lang="en-US" sz="1600">
                          <a:solidFill>
                            <a:srgbClr val="222222"/>
                          </a:solidFill>
                          <a:effectLst/>
                        </a:rPr>
                        <a:t>Sugar</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700">
                          <a:solidFill>
                            <a:srgbClr val="222222"/>
                          </a:solidFill>
                          <a:effectLst/>
                        </a:rPr>
                        <a:t>Deoxyribose</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700">
                          <a:solidFill>
                            <a:srgbClr val="222222"/>
                          </a:solidFill>
                          <a:effectLst/>
                        </a:rPr>
                        <a:t>Ribose</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79760306"/>
                  </a:ext>
                </a:extLst>
              </a:tr>
              <a:tr h="500526">
                <a:tc>
                  <a:txBody>
                    <a:bodyPr/>
                    <a:lstStyle/>
                    <a:p>
                      <a:pPr algn="l" fontAlgn="ctr"/>
                      <a:r>
                        <a:rPr lang="en-US" sz="1600">
                          <a:solidFill>
                            <a:srgbClr val="222222"/>
                          </a:solidFill>
                          <a:effectLst/>
                        </a:rPr>
                        <a:t>Pyrimidines</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700">
                          <a:solidFill>
                            <a:srgbClr val="222222"/>
                          </a:solidFill>
                          <a:effectLst/>
                        </a:rPr>
                        <a:t>Cytosine, thymine</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700">
                          <a:solidFill>
                            <a:srgbClr val="222222"/>
                          </a:solidFill>
                          <a:effectLst/>
                        </a:rPr>
                        <a:t>Cytosine, uracil</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159817891"/>
                  </a:ext>
                </a:extLst>
              </a:tr>
              <a:tr h="0">
                <a:tc>
                  <a:txBody>
                    <a:bodyPr/>
                    <a:lstStyle/>
                    <a:p>
                      <a:pPr algn="l" fontAlgn="ctr"/>
                      <a:r>
                        <a:rPr lang="en-US" sz="1600">
                          <a:solidFill>
                            <a:srgbClr val="222222"/>
                          </a:solidFill>
                          <a:effectLst/>
                        </a:rPr>
                        <a:t>Purines</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700">
                          <a:solidFill>
                            <a:srgbClr val="222222"/>
                          </a:solidFill>
                          <a:effectLst/>
                        </a:rPr>
                        <a:t>Adenine, guanine</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700" dirty="0">
                          <a:solidFill>
                            <a:srgbClr val="222222"/>
                          </a:solidFill>
                          <a:effectLst/>
                        </a:rPr>
                        <a:t>Adenine, guanine</a:t>
                      </a:r>
                    </a:p>
                  </a:txBody>
                  <a:tcPr marL="138348" marR="138348" marT="34587" marB="34587"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317314651"/>
                  </a:ext>
                </a:extLst>
              </a:tr>
            </a:tbl>
          </a:graphicData>
        </a:graphic>
      </p:graphicFrame>
    </p:spTree>
    <p:extLst>
      <p:ext uri="{BB962C8B-B14F-4D97-AF65-F5344CB8AC3E}">
        <p14:creationId xmlns:p14="http://schemas.microsoft.com/office/powerpoint/2010/main" val="316414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9913-8B18-4945-BED4-F61522152592}"/>
              </a:ext>
            </a:extLst>
          </p:cNvPr>
          <p:cNvSpPr>
            <a:spLocks noGrp="1"/>
          </p:cNvSpPr>
          <p:nvPr>
            <p:ph type="title"/>
          </p:nvPr>
        </p:nvSpPr>
        <p:spPr/>
        <p:txBody>
          <a:bodyPr/>
          <a:lstStyle/>
          <a:p>
            <a:r>
              <a:rPr lang="en-US" dirty="0"/>
              <a:t>Biological Molecules</a:t>
            </a:r>
          </a:p>
        </p:txBody>
      </p:sp>
      <p:sp>
        <p:nvSpPr>
          <p:cNvPr id="3" name="Content Placeholder 2">
            <a:extLst>
              <a:ext uri="{FF2B5EF4-FFF2-40B4-BE49-F238E27FC236}">
                <a16:creationId xmlns:a16="http://schemas.microsoft.com/office/drawing/2014/main" id="{C131EF39-B921-4644-B491-6E310B36D9CF}"/>
              </a:ext>
            </a:extLst>
          </p:cNvPr>
          <p:cNvSpPr>
            <a:spLocks noGrp="1"/>
          </p:cNvSpPr>
          <p:nvPr>
            <p:ph idx="1"/>
          </p:nvPr>
        </p:nvSpPr>
        <p:spPr>
          <a:xfrm>
            <a:off x="758756" y="1988569"/>
            <a:ext cx="7655669" cy="4305227"/>
          </a:xfrm>
        </p:spPr>
        <p:txBody>
          <a:bodyPr>
            <a:normAutofit/>
          </a:bodyPr>
          <a:lstStyle/>
          <a:p>
            <a:pPr>
              <a:lnSpc>
                <a:spcPct val="110000"/>
              </a:lnSpc>
              <a:spcBef>
                <a:spcPts val="0"/>
              </a:spcBef>
              <a:spcAft>
                <a:spcPts val="0"/>
              </a:spcAft>
            </a:pPr>
            <a:r>
              <a:rPr lang="en-US" sz="1800" dirty="0"/>
              <a:t>Biological macromolecules are large molecules, necessary for life, that are built from smaller organic molecules. </a:t>
            </a:r>
          </a:p>
          <a:p>
            <a:pPr>
              <a:lnSpc>
                <a:spcPct val="110000"/>
              </a:lnSpc>
              <a:spcBef>
                <a:spcPts val="0"/>
              </a:spcBef>
              <a:spcAft>
                <a:spcPts val="0"/>
              </a:spcAft>
            </a:pPr>
            <a:r>
              <a:rPr lang="en-US" sz="1800" dirty="0"/>
              <a:t>There are four major classes of biological macromolecules: </a:t>
            </a:r>
          </a:p>
          <a:p>
            <a:pPr lvl="1">
              <a:lnSpc>
                <a:spcPct val="110000"/>
              </a:lnSpc>
              <a:spcBef>
                <a:spcPts val="0"/>
              </a:spcBef>
              <a:spcAft>
                <a:spcPts val="0"/>
              </a:spcAft>
            </a:pPr>
            <a:r>
              <a:rPr lang="en-US" sz="1600" dirty="0"/>
              <a:t>Carbohydrates, </a:t>
            </a:r>
          </a:p>
          <a:p>
            <a:pPr lvl="1">
              <a:lnSpc>
                <a:spcPct val="110000"/>
              </a:lnSpc>
              <a:spcBef>
                <a:spcPts val="0"/>
              </a:spcBef>
              <a:spcAft>
                <a:spcPts val="0"/>
              </a:spcAft>
            </a:pPr>
            <a:r>
              <a:rPr lang="en-US" sz="1600" dirty="0"/>
              <a:t>Lipids, </a:t>
            </a:r>
          </a:p>
          <a:p>
            <a:pPr lvl="1">
              <a:lnSpc>
                <a:spcPct val="110000"/>
              </a:lnSpc>
              <a:spcBef>
                <a:spcPts val="0"/>
              </a:spcBef>
              <a:spcAft>
                <a:spcPts val="0"/>
              </a:spcAft>
            </a:pPr>
            <a:r>
              <a:rPr lang="en-US" sz="1600" dirty="0"/>
              <a:t>Proteins, and </a:t>
            </a:r>
          </a:p>
          <a:p>
            <a:pPr lvl="1">
              <a:lnSpc>
                <a:spcPct val="110000"/>
              </a:lnSpc>
              <a:spcBef>
                <a:spcPts val="0"/>
              </a:spcBef>
              <a:spcAft>
                <a:spcPts val="0"/>
              </a:spcAft>
            </a:pPr>
            <a:r>
              <a:rPr lang="en-US" sz="1600" dirty="0"/>
              <a:t>Nucleic acids (found in DNA and RNA). </a:t>
            </a:r>
          </a:p>
          <a:p>
            <a:pPr>
              <a:lnSpc>
                <a:spcPct val="110000"/>
              </a:lnSpc>
              <a:spcBef>
                <a:spcPts val="0"/>
              </a:spcBef>
              <a:spcAft>
                <a:spcPts val="0"/>
              </a:spcAft>
            </a:pPr>
            <a:r>
              <a:rPr lang="en-US" sz="1800" dirty="0"/>
              <a:t>Each is an important component of the cell and performs a wide array of functions. </a:t>
            </a:r>
          </a:p>
          <a:p>
            <a:pPr>
              <a:lnSpc>
                <a:spcPct val="110000"/>
              </a:lnSpc>
              <a:spcBef>
                <a:spcPts val="0"/>
              </a:spcBef>
              <a:spcAft>
                <a:spcPts val="0"/>
              </a:spcAft>
            </a:pPr>
            <a:r>
              <a:rPr lang="en-US" sz="1800" dirty="0"/>
              <a:t>Combined, these molecules make up the majority of a cell’s mass. </a:t>
            </a:r>
          </a:p>
          <a:p>
            <a:pPr>
              <a:lnSpc>
                <a:spcPct val="110000"/>
              </a:lnSpc>
              <a:spcBef>
                <a:spcPts val="0"/>
              </a:spcBef>
              <a:spcAft>
                <a:spcPts val="0"/>
              </a:spcAft>
            </a:pPr>
            <a:r>
              <a:rPr lang="en-US" sz="1800" dirty="0"/>
              <a:t>Biological macromolecules are organic, meaning that they contain carbon (with some exceptions, like carbon dioxide). </a:t>
            </a:r>
          </a:p>
          <a:p>
            <a:pPr>
              <a:lnSpc>
                <a:spcPct val="110000"/>
              </a:lnSpc>
              <a:spcBef>
                <a:spcPts val="0"/>
              </a:spcBef>
              <a:spcAft>
                <a:spcPts val="0"/>
              </a:spcAft>
            </a:pPr>
            <a:r>
              <a:rPr lang="en-US" sz="1800" dirty="0"/>
              <a:t>In addition, they may contain hydrogen, oxygen, nitrogen, phosphorus, sulfur, and additional minor elements. </a:t>
            </a:r>
          </a:p>
        </p:txBody>
      </p:sp>
    </p:spTree>
    <p:extLst>
      <p:ext uri="{BB962C8B-B14F-4D97-AF65-F5344CB8AC3E}">
        <p14:creationId xmlns:p14="http://schemas.microsoft.com/office/powerpoint/2010/main" val="1005406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B3BF-BC9B-48EB-A353-B9BA1A74FB72}"/>
              </a:ext>
            </a:extLst>
          </p:cNvPr>
          <p:cNvSpPr>
            <a:spLocks noGrp="1"/>
          </p:cNvSpPr>
          <p:nvPr>
            <p:ph type="title"/>
          </p:nvPr>
        </p:nvSpPr>
        <p:spPr/>
        <p:txBody>
          <a:bodyPr>
            <a:normAutofit/>
          </a:bodyPr>
          <a:lstStyle/>
          <a:p>
            <a:r>
              <a:rPr lang="en-US" dirty="0"/>
              <a:t>Central Dogma of Life</a:t>
            </a:r>
          </a:p>
        </p:txBody>
      </p:sp>
      <p:sp>
        <p:nvSpPr>
          <p:cNvPr id="3" name="Content Placeholder 2">
            <a:extLst>
              <a:ext uri="{FF2B5EF4-FFF2-40B4-BE49-F238E27FC236}">
                <a16:creationId xmlns:a16="http://schemas.microsoft.com/office/drawing/2014/main" id="{A392F6F5-873A-4FBE-9AF9-3ABB2F91625F}"/>
              </a:ext>
            </a:extLst>
          </p:cNvPr>
          <p:cNvSpPr>
            <a:spLocks noGrp="1"/>
          </p:cNvSpPr>
          <p:nvPr>
            <p:ph idx="1"/>
          </p:nvPr>
        </p:nvSpPr>
        <p:spPr/>
        <p:txBody>
          <a:bodyPr/>
          <a:lstStyle/>
          <a:p>
            <a:r>
              <a:rPr lang="en-US" dirty="0"/>
              <a:t>Information flow in an organism takes place from DNA to RNA to protein. </a:t>
            </a:r>
          </a:p>
          <a:p>
            <a:r>
              <a:rPr lang="en-US" dirty="0"/>
              <a:t>DNA dictates the structure of mRNA in a process known as transcription, and </a:t>
            </a:r>
          </a:p>
          <a:p>
            <a:r>
              <a:rPr lang="en-US" dirty="0"/>
              <a:t>RNA dictates the structure of protein in a process known as translation. </a:t>
            </a:r>
          </a:p>
          <a:p>
            <a:r>
              <a:rPr lang="en-US" dirty="0"/>
              <a:t>This is known as the Central Dogma of Life, which holds true for all organisms; however, exceptions to the rule occur in connection with viral infections.</a:t>
            </a:r>
          </a:p>
          <a:p>
            <a:endParaRPr lang="en-US" dirty="0"/>
          </a:p>
        </p:txBody>
      </p:sp>
    </p:spTree>
    <p:extLst>
      <p:ext uri="{BB962C8B-B14F-4D97-AF65-F5344CB8AC3E}">
        <p14:creationId xmlns:p14="http://schemas.microsoft.com/office/powerpoint/2010/main" val="110932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9277-9680-4959-B074-C4C1505C7805}"/>
              </a:ext>
            </a:extLst>
          </p:cNvPr>
          <p:cNvSpPr>
            <a:spLocks noGrp="1"/>
          </p:cNvSpPr>
          <p:nvPr>
            <p:ph type="title"/>
          </p:nvPr>
        </p:nvSpPr>
        <p:spPr/>
        <p:txBody>
          <a:bodyPr/>
          <a:lstStyle/>
          <a:p>
            <a:r>
              <a:rPr lang="en-US" dirty="0">
                <a:hlinkClick r:id="rId2"/>
              </a:rPr>
              <a:t>You are What You Eat</a:t>
            </a:r>
            <a:endParaRPr lang="en-US" dirty="0"/>
          </a:p>
        </p:txBody>
      </p:sp>
      <p:pic>
        <p:nvPicPr>
          <p:cNvPr id="4" name="Content Placeholder 3">
            <a:hlinkClick r:id="rId2"/>
            <a:extLst>
              <a:ext uri="{FF2B5EF4-FFF2-40B4-BE49-F238E27FC236}">
                <a16:creationId xmlns:a16="http://schemas.microsoft.com/office/drawing/2014/main" id="{298B9D1F-16E9-4BA8-9B6B-FB06A9E4F8DF}"/>
              </a:ext>
            </a:extLst>
          </p:cNvPr>
          <p:cNvPicPr>
            <a:picLocks noGrp="1" noChangeAspect="1"/>
          </p:cNvPicPr>
          <p:nvPr>
            <p:ph idx="1"/>
          </p:nvPr>
        </p:nvPicPr>
        <p:blipFill>
          <a:blip r:embed="rId3"/>
          <a:stretch>
            <a:fillRect/>
          </a:stretch>
        </p:blipFill>
        <p:spPr>
          <a:xfrm>
            <a:off x="875763" y="1963554"/>
            <a:ext cx="7341584" cy="4321743"/>
          </a:xfrm>
          <a:prstGeom prst="rect">
            <a:avLst/>
          </a:prstGeom>
        </p:spPr>
      </p:pic>
    </p:spTree>
    <p:extLst>
      <p:ext uri="{BB962C8B-B14F-4D97-AF65-F5344CB8AC3E}">
        <p14:creationId xmlns:p14="http://schemas.microsoft.com/office/powerpoint/2010/main" val="250085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898F-0E38-427C-B360-9B871F6C006F}"/>
              </a:ext>
            </a:extLst>
          </p:cNvPr>
          <p:cNvSpPr>
            <a:spLocks noGrp="1"/>
          </p:cNvSpPr>
          <p:nvPr>
            <p:ph type="title"/>
          </p:nvPr>
        </p:nvSpPr>
        <p:spPr/>
        <p:txBody>
          <a:bodyPr/>
          <a:lstStyle/>
          <a:p>
            <a:r>
              <a:rPr lang="en-US" dirty="0"/>
              <a:t>Carbon</a:t>
            </a:r>
          </a:p>
        </p:txBody>
      </p:sp>
      <p:sp>
        <p:nvSpPr>
          <p:cNvPr id="3" name="Content Placeholder 2">
            <a:extLst>
              <a:ext uri="{FF2B5EF4-FFF2-40B4-BE49-F238E27FC236}">
                <a16:creationId xmlns:a16="http://schemas.microsoft.com/office/drawing/2014/main" id="{EC35A319-FE2E-49FA-88DA-50DB00AF5751}"/>
              </a:ext>
            </a:extLst>
          </p:cNvPr>
          <p:cNvSpPr>
            <a:spLocks noGrp="1"/>
          </p:cNvSpPr>
          <p:nvPr>
            <p:ph idx="1"/>
          </p:nvPr>
        </p:nvSpPr>
        <p:spPr/>
        <p:txBody>
          <a:bodyPr>
            <a:normAutofit lnSpcReduction="10000"/>
          </a:bodyPr>
          <a:lstStyle/>
          <a:p>
            <a:r>
              <a:rPr lang="en-US" dirty="0"/>
              <a:t>It is often said that life is “carbon-based.” </a:t>
            </a:r>
          </a:p>
          <a:p>
            <a:r>
              <a:rPr lang="en-US" dirty="0"/>
              <a:t>This means that carbon atoms, bonded to other carbon atoms or other elements, form the fundamental components of many, if not most, of the molecules found uniquely in living things. </a:t>
            </a:r>
          </a:p>
          <a:p>
            <a:r>
              <a:rPr lang="en-US" dirty="0"/>
              <a:t>Other elements play important roles in biological molecules, but carbon certainly qualifies as the “foundation” element for molecules in living things. </a:t>
            </a:r>
          </a:p>
          <a:p>
            <a:r>
              <a:rPr lang="en-US" dirty="0"/>
              <a:t>It is the bonding properties of carbon atoms that are responsible for its important role</a:t>
            </a:r>
          </a:p>
        </p:txBody>
      </p:sp>
    </p:spTree>
    <p:extLst>
      <p:ext uri="{BB962C8B-B14F-4D97-AF65-F5344CB8AC3E}">
        <p14:creationId xmlns:p14="http://schemas.microsoft.com/office/powerpoint/2010/main" val="209996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FA62-FB62-4C6B-8009-ECE409E4BDA4}"/>
              </a:ext>
            </a:extLst>
          </p:cNvPr>
          <p:cNvSpPr>
            <a:spLocks noGrp="1"/>
          </p:cNvSpPr>
          <p:nvPr>
            <p:ph type="title"/>
          </p:nvPr>
        </p:nvSpPr>
        <p:spPr/>
        <p:txBody>
          <a:bodyPr>
            <a:normAutofit/>
          </a:bodyPr>
          <a:lstStyle/>
          <a:p>
            <a:r>
              <a:rPr lang="en-US" dirty="0"/>
              <a:t>Carbon Bonding</a:t>
            </a:r>
          </a:p>
        </p:txBody>
      </p:sp>
      <p:sp>
        <p:nvSpPr>
          <p:cNvPr id="3" name="Content Placeholder 2">
            <a:extLst>
              <a:ext uri="{FF2B5EF4-FFF2-40B4-BE49-F238E27FC236}">
                <a16:creationId xmlns:a16="http://schemas.microsoft.com/office/drawing/2014/main" id="{5F6CF417-F65D-4F3F-A66F-BD7098A88662}"/>
              </a:ext>
            </a:extLst>
          </p:cNvPr>
          <p:cNvSpPr>
            <a:spLocks noGrp="1"/>
          </p:cNvSpPr>
          <p:nvPr>
            <p:ph idx="1"/>
          </p:nvPr>
        </p:nvSpPr>
        <p:spPr>
          <a:xfrm>
            <a:off x="739302" y="1988569"/>
            <a:ext cx="7675124" cy="4256588"/>
          </a:xfrm>
        </p:spPr>
        <p:txBody>
          <a:bodyPr>
            <a:normAutofit/>
          </a:bodyPr>
          <a:lstStyle/>
          <a:p>
            <a:r>
              <a:rPr lang="en-US" dirty="0"/>
              <a:t>Carbon contains four electrons in its outer shell. Therefore, it can form four covalent bonds with other atoms or molecules. </a:t>
            </a:r>
          </a:p>
          <a:p>
            <a:r>
              <a:rPr lang="en-US" dirty="0"/>
              <a:t>The simplest organic carbon molecule is methane (CH4), in which four hydrogen atoms bind to a carbon atom. However, structures that are more complex are made using carbon. </a:t>
            </a:r>
          </a:p>
        </p:txBody>
      </p:sp>
    </p:spTree>
    <p:extLst>
      <p:ext uri="{BB962C8B-B14F-4D97-AF65-F5344CB8AC3E}">
        <p14:creationId xmlns:p14="http://schemas.microsoft.com/office/powerpoint/2010/main" val="49566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E0837993-CF68-4B71-B30D-9FF2DBDC69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
            <a:extLst>
              <a:ext uri="{FF2B5EF4-FFF2-40B4-BE49-F238E27FC236}">
                <a16:creationId xmlns:a16="http://schemas.microsoft.com/office/drawing/2014/main" id="{5BC1EB0E-C682-4477-94FF-E3696ACD5A6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AFA120B5-D483-4179-B163-E5D72313C92F}"/>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9A685BA-AB04-4A20-A6D5-BA403BAA7B69}"/>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2823476-35C9-4E21-A7A8-8EE69CF2EEEF}"/>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6AA5951-06F3-4E0D-9B67-2FDEAA46EE8A}"/>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pic>
        <p:nvPicPr>
          <p:cNvPr id="4" name="Picture 3">
            <a:extLst>
              <a:ext uri="{FF2B5EF4-FFF2-40B4-BE49-F238E27FC236}">
                <a16:creationId xmlns:a16="http://schemas.microsoft.com/office/drawing/2014/main" id="{E26AD6C9-714A-439F-BDFE-4A951D3D3885}"/>
              </a:ext>
            </a:extLst>
          </p:cNvPr>
          <p:cNvPicPr>
            <a:picLocks noChangeAspect="1"/>
          </p:cNvPicPr>
          <p:nvPr/>
        </p:nvPicPr>
        <p:blipFill>
          <a:blip r:embed="rId5"/>
          <a:stretch>
            <a:fillRect/>
          </a:stretch>
        </p:blipFill>
        <p:spPr>
          <a:xfrm>
            <a:off x="3592143" y="4526264"/>
            <a:ext cx="4504062" cy="1632723"/>
          </a:xfrm>
          <a:prstGeom prst="rect">
            <a:avLst/>
          </a:prstGeom>
          <a:ln w="57150" cmpd="thickThin">
            <a:solidFill>
              <a:srgbClr val="7F7F7F"/>
            </a:solidFill>
            <a:miter lim="800000"/>
          </a:ln>
        </p:spPr>
      </p:pic>
      <p:sp>
        <p:nvSpPr>
          <p:cNvPr id="2" name="Title 1">
            <a:extLst>
              <a:ext uri="{FF2B5EF4-FFF2-40B4-BE49-F238E27FC236}">
                <a16:creationId xmlns:a16="http://schemas.microsoft.com/office/drawing/2014/main" id="{334873E9-2D88-400C-A7D2-8CC10E7997F7}"/>
              </a:ext>
            </a:extLst>
          </p:cNvPr>
          <p:cNvSpPr>
            <a:spLocks noGrp="1"/>
          </p:cNvSpPr>
          <p:nvPr>
            <p:ph type="title"/>
          </p:nvPr>
        </p:nvSpPr>
        <p:spPr>
          <a:xfrm>
            <a:off x="523047" y="2050180"/>
            <a:ext cx="2654601" cy="2476083"/>
          </a:xfrm>
        </p:spPr>
        <p:txBody>
          <a:bodyPr>
            <a:normAutofit/>
          </a:bodyPr>
          <a:lstStyle/>
          <a:p>
            <a:pPr algn="l"/>
            <a:r>
              <a:rPr lang="en-US" dirty="0">
                <a:solidFill>
                  <a:srgbClr val="262626"/>
                </a:solidFill>
              </a:rPr>
              <a:t>Diversity of Carbon Compounds</a:t>
            </a:r>
          </a:p>
        </p:txBody>
      </p:sp>
      <p:sp>
        <p:nvSpPr>
          <p:cNvPr id="3" name="Content Placeholder 2">
            <a:extLst>
              <a:ext uri="{FF2B5EF4-FFF2-40B4-BE49-F238E27FC236}">
                <a16:creationId xmlns:a16="http://schemas.microsoft.com/office/drawing/2014/main" id="{3F34A4BD-0A29-4F0C-93C9-1109A44802C0}"/>
              </a:ext>
            </a:extLst>
          </p:cNvPr>
          <p:cNvSpPr>
            <a:spLocks noGrp="1"/>
          </p:cNvSpPr>
          <p:nvPr>
            <p:ph idx="1"/>
          </p:nvPr>
        </p:nvSpPr>
        <p:spPr>
          <a:xfrm>
            <a:off x="3129566" y="683395"/>
            <a:ext cx="5429217" cy="3769074"/>
          </a:xfrm>
        </p:spPr>
        <p:txBody>
          <a:bodyPr>
            <a:normAutofit lnSpcReduction="10000"/>
          </a:bodyPr>
          <a:lstStyle/>
          <a:p>
            <a:pPr>
              <a:lnSpc>
                <a:spcPct val="90000"/>
              </a:lnSpc>
            </a:pPr>
            <a:r>
              <a:rPr lang="en-US" sz="1800" dirty="0">
                <a:solidFill>
                  <a:srgbClr val="262626"/>
                </a:solidFill>
              </a:rPr>
              <a:t>Any of the hydrogen atoms can be replaced with another carbon atom covalently bonded to the first carbon atom. </a:t>
            </a:r>
          </a:p>
          <a:p>
            <a:pPr lvl="1">
              <a:lnSpc>
                <a:spcPct val="90000"/>
              </a:lnSpc>
            </a:pPr>
            <a:r>
              <a:rPr lang="en-US" sz="1800" dirty="0">
                <a:solidFill>
                  <a:srgbClr val="262626"/>
                </a:solidFill>
              </a:rPr>
              <a:t>In this way, long and branching chains of carbon compounds can be made. </a:t>
            </a:r>
          </a:p>
          <a:p>
            <a:pPr lvl="1">
              <a:lnSpc>
                <a:spcPct val="90000"/>
              </a:lnSpc>
            </a:pPr>
            <a:r>
              <a:rPr lang="en-US" sz="1800" dirty="0">
                <a:solidFill>
                  <a:srgbClr val="262626"/>
                </a:solidFill>
              </a:rPr>
              <a:t>The carbon atoms may bond with atoms of other elements, such as nitrogen, oxygen, and phosphorus. </a:t>
            </a:r>
          </a:p>
          <a:p>
            <a:pPr lvl="1">
              <a:lnSpc>
                <a:spcPct val="90000"/>
              </a:lnSpc>
            </a:pPr>
            <a:r>
              <a:rPr lang="en-US" sz="1800" dirty="0">
                <a:solidFill>
                  <a:srgbClr val="262626"/>
                </a:solidFill>
              </a:rPr>
              <a:t>The molecules may also form rings, which themselves can link with other rings. </a:t>
            </a:r>
          </a:p>
          <a:p>
            <a:pPr>
              <a:lnSpc>
                <a:spcPct val="90000"/>
              </a:lnSpc>
            </a:pPr>
            <a:r>
              <a:rPr lang="en-US" sz="1800" dirty="0">
                <a:solidFill>
                  <a:srgbClr val="262626"/>
                </a:solidFill>
              </a:rPr>
              <a:t>This diversity of molecular forms accounts for the diversity of functions of the biological macromolecules and is based to a large degree on the ability of carbon to form multiple bonds with itself and other atoms.</a:t>
            </a:r>
          </a:p>
        </p:txBody>
      </p:sp>
      <p:cxnSp>
        <p:nvCxnSpPr>
          <p:cNvPr id="6" name="Straight Connector 5">
            <a:extLst>
              <a:ext uri="{FF2B5EF4-FFF2-40B4-BE49-F238E27FC236}">
                <a16:creationId xmlns:a16="http://schemas.microsoft.com/office/drawing/2014/main" id="{3E2394FD-4DAF-421A-B631-5CA46E401898}"/>
              </a:ext>
            </a:extLst>
          </p:cNvPr>
          <p:cNvCxnSpPr/>
          <p:nvPr/>
        </p:nvCxnSpPr>
        <p:spPr>
          <a:xfrm>
            <a:off x="3129860" y="2050181"/>
            <a:ext cx="0" cy="24022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58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7EFB-3CC7-48E8-8455-95EFD546D32D}"/>
              </a:ext>
            </a:extLst>
          </p:cNvPr>
          <p:cNvSpPr>
            <a:spLocks noGrp="1"/>
          </p:cNvSpPr>
          <p:nvPr>
            <p:ph type="title"/>
          </p:nvPr>
        </p:nvSpPr>
        <p:spPr/>
        <p:txBody>
          <a:bodyPr/>
          <a:lstStyle/>
          <a:p>
            <a:r>
              <a:rPr lang="en-US" dirty="0"/>
              <a:t>Introduction to Carbohydrates</a:t>
            </a:r>
          </a:p>
        </p:txBody>
      </p:sp>
      <p:sp>
        <p:nvSpPr>
          <p:cNvPr id="3" name="Content Placeholder 2">
            <a:extLst>
              <a:ext uri="{FF2B5EF4-FFF2-40B4-BE49-F238E27FC236}">
                <a16:creationId xmlns:a16="http://schemas.microsoft.com/office/drawing/2014/main" id="{35B156DB-9C82-460F-9564-62800EF868FB}"/>
              </a:ext>
            </a:extLst>
          </p:cNvPr>
          <p:cNvSpPr>
            <a:spLocks noGrp="1"/>
          </p:cNvSpPr>
          <p:nvPr>
            <p:ph idx="1"/>
          </p:nvPr>
        </p:nvSpPr>
        <p:spPr>
          <a:xfrm>
            <a:off x="741145" y="1988569"/>
            <a:ext cx="7680960" cy="4229351"/>
          </a:xfrm>
        </p:spPr>
        <p:txBody>
          <a:bodyPr>
            <a:normAutofit/>
          </a:bodyPr>
          <a:lstStyle/>
          <a:p>
            <a:r>
              <a:rPr lang="en-US" dirty="0"/>
              <a:t>Are carbohydrates good for you? People who wish to lose weight are often told that carbohydrates are bad for them and should be avoided. Some diets completely forbid carbohydrate consumption, claiming that a low-carbohydrate diet helps people to lose weight faster. </a:t>
            </a:r>
          </a:p>
          <a:p>
            <a:r>
              <a:rPr lang="en-US" dirty="0"/>
              <a:t>Eliminating carbohydrates from the diet is not the best way to lose weight. A low-calorie diet that is rich in whole grains, fruits, vegetables, and lean meat, together with plenty of exercise and plenty of water, is the more sensible way to lose weight.</a:t>
            </a:r>
          </a:p>
        </p:txBody>
      </p:sp>
    </p:spTree>
    <p:extLst>
      <p:ext uri="{BB962C8B-B14F-4D97-AF65-F5344CB8AC3E}">
        <p14:creationId xmlns:p14="http://schemas.microsoft.com/office/powerpoint/2010/main" val="161839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680C-D51F-430E-97CD-381CD477E0AD}"/>
              </a:ext>
            </a:extLst>
          </p:cNvPr>
          <p:cNvSpPr>
            <a:spLocks noGrp="1"/>
          </p:cNvSpPr>
          <p:nvPr>
            <p:ph type="title"/>
          </p:nvPr>
        </p:nvSpPr>
        <p:spPr/>
        <p:txBody>
          <a:bodyPr>
            <a:normAutofit fontScale="90000"/>
          </a:bodyPr>
          <a:lstStyle/>
          <a:p>
            <a:r>
              <a:rPr lang="en-US" dirty="0"/>
              <a:t>Structure and Function of Carbohydrates</a:t>
            </a:r>
          </a:p>
        </p:txBody>
      </p:sp>
      <p:sp>
        <p:nvSpPr>
          <p:cNvPr id="3" name="Content Placeholder 2">
            <a:extLst>
              <a:ext uri="{FF2B5EF4-FFF2-40B4-BE49-F238E27FC236}">
                <a16:creationId xmlns:a16="http://schemas.microsoft.com/office/drawing/2014/main" id="{33699662-8F25-4643-A4FA-23FEFAA184CA}"/>
              </a:ext>
            </a:extLst>
          </p:cNvPr>
          <p:cNvSpPr>
            <a:spLocks noGrp="1"/>
          </p:cNvSpPr>
          <p:nvPr>
            <p:ph idx="1"/>
          </p:nvPr>
        </p:nvSpPr>
        <p:spPr/>
        <p:txBody>
          <a:bodyPr>
            <a:normAutofit fontScale="85000" lnSpcReduction="20000"/>
          </a:bodyPr>
          <a:lstStyle/>
          <a:p>
            <a:r>
              <a:rPr lang="en-US" dirty="0"/>
              <a:t>Molecular Structures</a:t>
            </a:r>
          </a:p>
          <a:p>
            <a:r>
              <a:rPr lang="en-US" dirty="0"/>
              <a:t>Carbohydrates can be represented by the formula (CH2O)n, where n is the number of carbons in the molecule. </a:t>
            </a:r>
          </a:p>
          <a:p>
            <a:r>
              <a:rPr lang="en-US" dirty="0"/>
              <a:t>In other words, the ratio of carbon to hydrogen to oxygen is 1:2:1 in carbohydrate molecules. </a:t>
            </a:r>
          </a:p>
          <a:p>
            <a:r>
              <a:rPr lang="en-US" dirty="0"/>
              <a:t>This formula also explains the origin of the term “carbohydrate”: the components are carbon (“carbo”) and the components of water (hence, “hydrate”). </a:t>
            </a:r>
          </a:p>
          <a:p>
            <a:r>
              <a:rPr lang="en-US" dirty="0"/>
              <a:t>Carbohydrates are classified into three subtypes: </a:t>
            </a:r>
          </a:p>
          <a:p>
            <a:pPr lvl="1"/>
            <a:r>
              <a:rPr lang="en-US" dirty="0"/>
              <a:t>monosaccharides, </a:t>
            </a:r>
          </a:p>
          <a:p>
            <a:pPr lvl="1"/>
            <a:r>
              <a:rPr lang="en-US" dirty="0"/>
              <a:t>disaccharides, and </a:t>
            </a:r>
          </a:p>
          <a:p>
            <a:pPr lvl="1"/>
            <a:r>
              <a:rPr lang="en-US" dirty="0"/>
              <a:t>polysaccharides.</a:t>
            </a:r>
          </a:p>
        </p:txBody>
      </p:sp>
    </p:spTree>
    <p:extLst>
      <p:ext uri="{BB962C8B-B14F-4D97-AF65-F5344CB8AC3E}">
        <p14:creationId xmlns:p14="http://schemas.microsoft.com/office/powerpoint/2010/main" val="258807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2F6A24-139E-4EB5-86D2-431F42EF85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963AE85-BE5D-4975-BACF-DDDCC9C2ACD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1E7751F0-16BF-4A9D-B778-5D46B92B4470}"/>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D755924-121A-47AA-8613-995D4108BCDB}"/>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4D2AFDA-19BE-4455-830E-1541E5D7BAE6}"/>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B15EBF-E414-4E00-87E7-700A78A60F6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36BE37AC-AD36-4C42-9B8C-C5500F4E7C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C9DA5B05-DD14-4860-AC45-02A8D2EE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DDB7CA-F538-4FDA-B7BD-88BCB46BC342}"/>
              </a:ext>
            </a:extLst>
          </p:cNvPr>
          <p:cNvPicPr>
            <a:picLocks noChangeAspect="1"/>
          </p:cNvPicPr>
          <p:nvPr/>
        </p:nvPicPr>
        <p:blipFill rotWithShape="1">
          <a:blip r:embed="rId5"/>
          <a:srcRect r="1" b="1461"/>
          <a:stretch/>
        </p:blipFill>
        <p:spPr>
          <a:xfrm>
            <a:off x="934602" y="1223493"/>
            <a:ext cx="3173202" cy="4211269"/>
          </a:xfrm>
          <a:prstGeom prst="rect">
            <a:avLst/>
          </a:prstGeom>
        </p:spPr>
      </p:pic>
      <p:sp>
        <p:nvSpPr>
          <p:cNvPr id="2" name="Title 1">
            <a:extLst>
              <a:ext uri="{FF2B5EF4-FFF2-40B4-BE49-F238E27FC236}">
                <a16:creationId xmlns:a16="http://schemas.microsoft.com/office/drawing/2014/main" id="{E11630E1-EAC5-4E1E-856F-4C8086CE8CF4}"/>
              </a:ext>
            </a:extLst>
          </p:cNvPr>
          <p:cNvSpPr>
            <a:spLocks noGrp="1"/>
          </p:cNvSpPr>
          <p:nvPr>
            <p:ph type="title"/>
          </p:nvPr>
        </p:nvSpPr>
        <p:spPr>
          <a:xfrm>
            <a:off x="4570809" y="982132"/>
            <a:ext cx="3601638" cy="1303867"/>
          </a:xfrm>
        </p:spPr>
        <p:txBody>
          <a:bodyPr>
            <a:normAutofit/>
          </a:bodyPr>
          <a:lstStyle/>
          <a:p>
            <a:r>
              <a:rPr lang="en-US" dirty="0"/>
              <a:t>Monosaccharides</a:t>
            </a:r>
          </a:p>
        </p:txBody>
      </p:sp>
      <p:sp>
        <p:nvSpPr>
          <p:cNvPr id="3" name="Content Placeholder 2">
            <a:extLst>
              <a:ext uri="{FF2B5EF4-FFF2-40B4-BE49-F238E27FC236}">
                <a16:creationId xmlns:a16="http://schemas.microsoft.com/office/drawing/2014/main" id="{D1D57EB0-035C-481C-82AE-05D00AA8B5C5}"/>
              </a:ext>
            </a:extLst>
          </p:cNvPr>
          <p:cNvSpPr>
            <a:spLocks noGrp="1"/>
          </p:cNvSpPr>
          <p:nvPr>
            <p:ph idx="1"/>
          </p:nvPr>
        </p:nvSpPr>
        <p:spPr>
          <a:xfrm>
            <a:off x="4322358" y="2515280"/>
            <a:ext cx="4236425" cy="3733120"/>
          </a:xfrm>
        </p:spPr>
        <p:txBody>
          <a:bodyPr>
            <a:normAutofit lnSpcReduction="10000"/>
          </a:bodyPr>
          <a:lstStyle/>
          <a:p>
            <a:pPr>
              <a:lnSpc>
                <a:spcPct val="90000"/>
              </a:lnSpc>
              <a:spcBef>
                <a:spcPts val="0"/>
              </a:spcBef>
            </a:pPr>
            <a:r>
              <a:rPr lang="en-US" sz="1400" dirty="0"/>
              <a:t>Monosaccharides (mono– = “one”; </a:t>
            </a:r>
            <a:r>
              <a:rPr lang="en-US" sz="1400" dirty="0" err="1"/>
              <a:t>sacchar</a:t>
            </a:r>
            <a:r>
              <a:rPr lang="en-US" sz="1400" dirty="0"/>
              <a:t>– = “sweet”) are simple sugars, the most common of which is glucose. </a:t>
            </a:r>
          </a:p>
          <a:p>
            <a:pPr>
              <a:lnSpc>
                <a:spcPct val="90000"/>
              </a:lnSpc>
              <a:spcBef>
                <a:spcPts val="0"/>
              </a:spcBef>
            </a:pPr>
            <a:r>
              <a:rPr lang="en-US" sz="1400" dirty="0"/>
              <a:t>In monosaccharides, the number of carbons usually ranges from three to seven. </a:t>
            </a:r>
          </a:p>
          <a:p>
            <a:pPr>
              <a:lnSpc>
                <a:spcPct val="90000"/>
              </a:lnSpc>
              <a:spcBef>
                <a:spcPts val="0"/>
              </a:spcBef>
            </a:pPr>
            <a:r>
              <a:rPr lang="en-US" sz="1400" dirty="0"/>
              <a:t>Most monosaccharide names end with the suffix –</a:t>
            </a:r>
            <a:r>
              <a:rPr lang="en-US" sz="1400" dirty="0" err="1"/>
              <a:t>ose</a:t>
            </a:r>
            <a:r>
              <a:rPr lang="en-US" sz="1400" dirty="0"/>
              <a:t>. </a:t>
            </a:r>
          </a:p>
          <a:p>
            <a:pPr>
              <a:lnSpc>
                <a:spcPct val="90000"/>
              </a:lnSpc>
              <a:spcBef>
                <a:spcPts val="0"/>
              </a:spcBef>
            </a:pPr>
            <a:r>
              <a:rPr lang="en-US" sz="1400" dirty="0"/>
              <a:t>If the sugar has an aldehyde group (the functional group with the structure R-CHO), it is known as an aldose, and </a:t>
            </a:r>
          </a:p>
          <a:p>
            <a:pPr>
              <a:lnSpc>
                <a:spcPct val="90000"/>
              </a:lnSpc>
              <a:spcBef>
                <a:spcPts val="0"/>
              </a:spcBef>
            </a:pPr>
            <a:r>
              <a:rPr lang="en-US" sz="1400" dirty="0"/>
              <a:t>if it has a ketone group (the functional group with the structure RC(=O)R′), it is known as a ketose. </a:t>
            </a:r>
          </a:p>
          <a:p>
            <a:pPr>
              <a:lnSpc>
                <a:spcPct val="90000"/>
              </a:lnSpc>
              <a:spcBef>
                <a:spcPts val="0"/>
              </a:spcBef>
            </a:pPr>
            <a:r>
              <a:rPr lang="en-US" sz="1400" dirty="0"/>
              <a:t>Depending on the number of carbons in the sugar, they also may be known as </a:t>
            </a:r>
          </a:p>
          <a:p>
            <a:pPr lvl="1">
              <a:lnSpc>
                <a:spcPct val="90000"/>
              </a:lnSpc>
              <a:spcBef>
                <a:spcPts val="0"/>
              </a:spcBef>
            </a:pPr>
            <a:r>
              <a:rPr lang="en-US" sz="1400" dirty="0"/>
              <a:t>trioses (three carbons), </a:t>
            </a:r>
          </a:p>
          <a:p>
            <a:pPr lvl="1">
              <a:lnSpc>
                <a:spcPct val="90000"/>
              </a:lnSpc>
              <a:spcBef>
                <a:spcPts val="0"/>
              </a:spcBef>
            </a:pPr>
            <a:r>
              <a:rPr lang="en-US" sz="1400" dirty="0"/>
              <a:t>pentoses (five carbons), and or </a:t>
            </a:r>
          </a:p>
          <a:p>
            <a:pPr lvl="1">
              <a:lnSpc>
                <a:spcPct val="90000"/>
              </a:lnSpc>
              <a:spcBef>
                <a:spcPts val="0"/>
              </a:spcBef>
            </a:pPr>
            <a:r>
              <a:rPr lang="en-US" sz="1400" dirty="0"/>
              <a:t>hexoses (six carbons). </a:t>
            </a:r>
          </a:p>
        </p:txBody>
      </p:sp>
    </p:spTree>
    <p:extLst>
      <p:ext uri="{BB962C8B-B14F-4D97-AF65-F5344CB8AC3E}">
        <p14:creationId xmlns:p14="http://schemas.microsoft.com/office/powerpoint/2010/main" val="3685247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4761</TotalTime>
  <Words>3088</Words>
  <Application>Microsoft Office PowerPoint</Application>
  <PresentationFormat>On-screen Show (4:3)</PresentationFormat>
  <Paragraphs>239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Garamond</vt:lpstr>
      <vt:lpstr>Organic</vt:lpstr>
      <vt:lpstr>Chapter 3</vt:lpstr>
      <vt:lpstr>Why It Matters:</vt:lpstr>
      <vt:lpstr>Biological Molecules</vt:lpstr>
      <vt:lpstr>Carbon</vt:lpstr>
      <vt:lpstr>Carbon Bonding</vt:lpstr>
      <vt:lpstr>Diversity of Carbon Compounds</vt:lpstr>
      <vt:lpstr>Introduction to Carbohydrates</vt:lpstr>
      <vt:lpstr>Structure and Function of Carbohydrates</vt:lpstr>
      <vt:lpstr>Monosaccharides</vt:lpstr>
      <vt:lpstr>Disaccharides</vt:lpstr>
      <vt:lpstr>Polysaccharides</vt:lpstr>
      <vt:lpstr>PowerPoint Presentation</vt:lpstr>
      <vt:lpstr>Introduction to Lipids</vt:lpstr>
      <vt:lpstr>Fats and Oils</vt:lpstr>
      <vt:lpstr>Saturated &amp; Unsaturated Fats</vt:lpstr>
      <vt:lpstr>PowerPoint Presentation</vt:lpstr>
      <vt:lpstr>Essential fatty acids </vt:lpstr>
      <vt:lpstr>Phospholipids</vt:lpstr>
      <vt:lpstr>Steroids and Waxes</vt:lpstr>
      <vt:lpstr>Introduction to Proteins</vt:lpstr>
      <vt:lpstr>The Amino Acid</vt:lpstr>
      <vt:lpstr>Polypeptides</vt:lpstr>
      <vt:lpstr>Protein Structure</vt:lpstr>
      <vt:lpstr>PowerPoint Presentation</vt:lpstr>
      <vt:lpstr>Levels of  Protein Structure</vt:lpstr>
      <vt:lpstr>Nucleic Acids</vt:lpstr>
      <vt:lpstr>The Nucleotide</vt:lpstr>
      <vt:lpstr>DNA Double-Helical Structure</vt:lpstr>
      <vt:lpstr>DNA and RNA</vt:lpstr>
      <vt:lpstr>Central Dogma of Life</vt:lpstr>
      <vt:lpstr>You are What You Eat</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3 - CELL STRUCTURE AND FUNCTION</dc:title>
  <dc:creator>Spuddy McSpare</dc:creator>
  <cp:lastModifiedBy>Veronica Amaku</cp:lastModifiedBy>
  <cp:revision>204</cp:revision>
  <cp:lastPrinted>2013-07-05T18:10:32Z</cp:lastPrinted>
  <dcterms:created xsi:type="dcterms:W3CDTF">2012-06-04T02:13:36Z</dcterms:created>
  <dcterms:modified xsi:type="dcterms:W3CDTF">2018-02-08T02:47:29Z</dcterms:modified>
</cp:coreProperties>
</file>