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4" r:id="rId10"/>
    <p:sldId id="261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6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0D0322-08FC-49A2-AF71-CEB5AD3DB5A4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35EF5A69-0BCA-4769-AAD2-F57F9EEE03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0322-08FC-49A2-AF71-CEB5AD3DB5A4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5A69-0BCA-4769-AAD2-F57F9EEE03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0322-08FC-49A2-AF71-CEB5AD3DB5A4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5A69-0BCA-4769-AAD2-F57F9EEE03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0322-08FC-49A2-AF71-CEB5AD3DB5A4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5A69-0BCA-4769-AAD2-F57F9EEE030E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0D0322-08FC-49A2-AF71-CEB5AD3DB5A4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5A69-0BCA-4769-AAD2-F57F9EEE030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0322-08FC-49A2-AF71-CEB5AD3DB5A4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5A69-0BCA-4769-AAD2-F57F9EEE03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0322-08FC-49A2-AF71-CEB5AD3DB5A4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5A69-0BCA-4769-AAD2-F57F9EEE030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0D0322-08FC-49A2-AF71-CEB5AD3DB5A4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5A69-0BCA-4769-AAD2-F57F9EEE030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0322-08FC-49A2-AF71-CEB5AD3DB5A4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5A69-0BCA-4769-AAD2-F57F9EEE03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0D0322-08FC-49A2-AF71-CEB5AD3DB5A4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5A69-0BCA-4769-AAD2-F57F9EEE03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0D0322-08FC-49A2-AF71-CEB5AD3DB5A4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5A69-0BCA-4769-AAD2-F57F9EEE030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F0D0322-08FC-49A2-AF71-CEB5AD3DB5A4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35EF5A69-0BCA-4769-AAD2-F57F9EEE03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11: Early </a:t>
            </a:r>
            <a:r>
              <a:rPr lang="en-US" dirty="0" err="1" smtClean="0"/>
              <a:t>Hominins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Australopithecus 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28600"/>
            <a:ext cx="5105400" cy="6403986"/>
          </a:xfrm>
        </p:spPr>
      </p:pic>
    </p:spTree>
    <p:extLst>
      <p:ext uri="{BB962C8B-B14F-4D97-AF65-F5344CB8AC3E}">
        <p14:creationId xmlns:p14="http://schemas.microsoft.com/office/powerpoint/2010/main" val="345976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2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90464"/>
              </p:ext>
            </p:extLst>
          </p:nvPr>
        </p:nvGraphicFramePr>
        <p:xfrm>
          <a:off x="-6929" y="0"/>
          <a:ext cx="9150928" cy="6857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732"/>
                <a:gridCol w="1224397"/>
                <a:gridCol w="1676400"/>
                <a:gridCol w="3962399"/>
              </a:tblGrid>
              <a:tr h="59808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Name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Characteristics </a:t>
                      </a:r>
                      <a:endParaRPr lang="en-US" sz="1600" dirty="0"/>
                    </a:p>
                  </a:txBody>
                  <a:tcPr/>
                </a:tc>
              </a:tr>
              <a:tr h="877186"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Australopithecus </a:t>
                      </a:r>
                      <a:r>
                        <a:rPr lang="en-US" sz="1600" i="1" dirty="0" err="1" smtClean="0"/>
                        <a:t>anamensis</a:t>
                      </a:r>
                      <a:r>
                        <a:rPr lang="en-US" sz="1600" i="1" dirty="0" smtClean="0"/>
                        <a:t> 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4.2-3.9 </a:t>
                      </a:r>
                      <a:r>
                        <a:rPr lang="en-US" sz="1600" dirty="0" err="1" smtClean="0"/>
                        <a:t>mya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Lake Turkana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Kanapoi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Allila</a:t>
                      </a:r>
                      <a:r>
                        <a:rPr lang="en-US" sz="1600" baseline="0" dirty="0" smtClean="0"/>
                        <a:t> Bay (Kenya)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Smaller canine than </a:t>
                      </a:r>
                      <a:r>
                        <a:rPr lang="en-US" sz="1600" i="1" dirty="0" err="1" smtClean="0"/>
                        <a:t>Ardipithecus</a:t>
                      </a:r>
                      <a:r>
                        <a:rPr lang="en-US" sz="1600" baseline="0" dirty="0" smtClean="0"/>
                        <a:t>, CP3 complex.</a:t>
                      </a:r>
                      <a:endParaRPr lang="en-US" sz="1600" dirty="0"/>
                    </a:p>
                  </a:txBody>
                  <a:tcPr/>
                </a:tc>
              </a:tr>
              <a:tr h="598081"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Australopithecus</a:t>
                      </a:r>
                      <a:r>
                        <a:rPr lang="en-US" sz="1600" i="1" baseline="0" dirty="0" smtClean="0"/>
                        <a:t> </a:t>
                      </a:r>
                      <a:r>
                        <a:rPr lang="en-US" sz="1600" i="1" baseline="0" dirty="0" err="1" smtClean="0"/>
                        <a:t>afarensis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3.9-2.9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mya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Awash Valley (</a:t>
                      </a:r>
                      <a:r>
                        <a:rPr lang="en-US" sz="1600" dirty="0" err="1" smtClean="0"/>
                        <a:t>Ethipopia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Cranial capacity – 350-500 cc,</a:t>
                      </a:r>
                      <a:r>
                        <a:rPr lang="en-US" sz="1600" baseline="0" dirty="0" smtClean="0"/>
                        <a:t> biped, smaller teeth than chimpanzee, “Lucy”</a:t>
                      </a:r>
                      <a:endParaRPr lang="en-US" sz="1600" dirty="0"/>
                    </a:p>
                  </a:txBody>
                  <a:tcPr/>
                </a:tc>
              </a:tr>
              <a:tr h="598081"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Australopithecus</a:t>
                      </a:r>
                      <a:r>
                        <a:rPr lang="en-US" sz="1600" i="1" baseline="0" dirty="0" smtClean="0"/>
                        <a:t> </a:t>
                      </a:r>
                      <a:r>
                        <a:rPr lang="en-US" sz="1600" i="1" baseline="0" dirty="0" err="1" smtClean="0"/>
                        <a:t>bahrelghazali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3.5-3.0 </a:t>
                      </a:r>
                      <a:r>
                        <a:rPr lang="en-US" sz="1600" dirty="0" err="1" smtClean="0"/>
                        <a:t>mya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West Africa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Single fossil: front mandible with seven teeth.</a:t>
                      </a:r>
                      <a:endParaRPr lang="en-US" sz="1600" dirty="0"/>
                    </a:p>
                  </a:txBody>
                  <a:tcPr/>
                </a:tc>
              </a:tr>
              <a:tr h="598081">
                <a:tc>
                  <a:txBody>
                    <a:bodyPr/>
                    <a:lstStyle/>
                    <a:p>
                      <a:r>
                        <a:rPr lang="en-US" sz="1600" i="1" dirty="0" err="1" smtClean="0"/>
                        <a:t>Kenyanthropus</a:t>
                      </a:r>
                      <a:r>
                        <a:rPr lang="en-US" sz="1600" i="1" dirty="0" smtClean="0"/>
                        <a:t> </a:t>
                      </a:r>
                      <a:r>
                        <a:rPr lang="en-US" sz="1600" i="1" dirty="0" err="1" smtClean="0"/>
                        <a:t>platyops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3.5 </a:t>
                      </a:r>
                      <a:r>
                        <a:rPr lang="en-US" sz="1600" dirty="0" err="1" smtClean="0"/>
                        <a:t>mya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Lake Turkana (Kenya)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Flat face</a:t>
                      </a:r>
                      <a:endParaRPr lang="en-US" sz="1600" dirty="0"/>
                    </a:p>
                  </a:txBody>
                  <a:tcPr/>
                </a:tc>
              </a:tr>
              <a:tr h="598081"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Australopithecus </a:t>
                      </a:r>
                      <a:r>
                        <a:rPr lang="en-US" sz="1600" i="1" dirty="0" err="1" smtClean="0"/>
                        <a:t>garhi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2.5 </a:t>
                      </a:r>
                      <a:r>
                        <a:rPr lang="en-US" sz="1600" dirty="0" err="1" smtClean="0"/>
                        <a:t>mya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Bouri</a:t>
                      </a:r>
                      <a:r>
                        <a:rPr lang="en-US" sz="1600" baseline="0" dirty="0" smtClean="0"/>
                        <a:t> (Ethiopia)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Small brain (45o cc), </a:t>
                      </a:r>
                      <a:r>
                        <a:rPr lang="en-US" sz="1600" dirty="0" err="1" smtClean="0"/>
                        <a:t>prognathic</a:t>
                      </a:r>
                      <a:r>
                        <a:rPr lang="en-US" sz="1600" dirty="0" smtClean="0"/>
                        <a:t> face, large</a:t>
                      </a:r>
                      <a:r>
                        <a:rPr lang="en-US" sz="1600" baseline="0" dirty="0" smtClean="0"/>
                        <a:t> canines, sagittal crest, near early tools.</a:t>
                      </a:r>
                      <a:endParaRPr lang="en-US" sz="1600" dirty="0"/>
                    </a:p>
                  </a:txBody>
                  <a:tcPr/>
                </a:tc>
              </a:tr>
              <a:tr h="598081"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Australopithecus </a:t>
                      </a:r>
                      <a:r>
                        <a:rPr lang="en-US" sz="1600" i="1" dirty="0" err="1" smtClean="0"/>
                        <a:t>africanus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3.5-&lt;2.0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mya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South Africa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“</a:t>
                      </a:r>
                      <a:r>
                        <a:rPr lang="en-US" sz="1600" dirty="0" err="1" smtClean="0"/>
                        <a:t>Taung</a:t>
                      </a:r>
                      <a:r>
                        <a:rPr lang="en-US" sz="1600" dirty="0" smtClean="0"/>
                        <a:t> Child,” ape-like</a:t>
                      </a:r>
                      <a:r>
                        <a:rPr lang="en-US" sz="1600" baseline="0" dirty="0" smtClean="0"/>
                        <a:t> jaw, moderate brain 450-550 cc, </a:t>
                      </a:r>
                      <a:r>
                        <a:rPr lang="en-US" sz="1600" baseline="0" dirty="0" err="1" smtClean="0"/>
                        <a:t>gracile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i="1" baseline="0" dirty="0" smtClean="0"/>
                        <a:t>Australopithecus</a:t>
                      </a:r>
                      <a:r>
                        <a:rPr lang="en-US" sz="1600" baseline="0" dirty="0" smtClean="0"/>
                        <a:t>.</a:t>
                      </a:r>
                      <a:endParaRPr lang="en-US" sz="1600" dirty="0"/>
                    </a:p>
                  </a:txBody>
                  <a:tcPr/>
                </a:tc>
              </a:tr>
              <a:tr h="598081"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Australopithecus </a:t>
                      </a:r>
                      <a:r>
                        <a:rPr lang="en-US" sz="1600" i="1" dirty="0" err="1" smtClean="0"/>
                        <a:t>sediba</a:t>
                      </a:r>
                      <a:r>
                        <a:rPr lang="en-US" sz="1600" i="1" dirty="0" smtClean="0"/>
                        <a:t> 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1.97-1.78 </a:t>
                      </a:r>
                      <a:r>
                        <a:rPr lang="en-US" sz="1600" dirty="0" err="1" smtClean="0"/>
                        <a:t>mya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South Africa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Brain –</a:t>
                      </a:r>
                      <a:r>
                        <a:rPr lang="en-US" sz="1600" baseline="0" dirty="0" smtClean="0"/>
                        <a:t> 420-435 cc</a:t>
                      </a:r>
                      <a:endParaRPr lang="en-US" sz="1600" dirty="0" smtClean="0"/>
                    </a:p>
                  </a:txBody>
                  <a:tcPr/>
                </a:tc>
              </a:tr>
              <a:tr h="598081"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Australopithecus (P.) </a:t>
                      </a:r>
                      <a:r>
                        <a:rPr lang="en-US" sz="1600" i="1" dirty="0" err="1" smtClean="0"/>
                        <a:t>aethiopicus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2.7-2.5 </a:t>
                      </a:r>
                      <a:r>
                        <a:rPr lang="en-US" sz="1600" dirty="0" err="1" smtClean="0"/>
                        <a:t>mya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Kenya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Sagittal crest, dished face, flared </a:t>
                      </a:r>
                      <a:r>
                        <a:rPr lang="en-US" sz="1600" dirty="0" err="1" smtClean="0"/>
                        <a:t>zygomatics</a:t>
                      </a:r>
                      <a:r>
                        <a:rPr lang="en-US" sz="1600" dirty="0" smtClean="0"/>
                        <a:t>, and huge molars.</a:t>
                      </a:r>
                    </a:p>
                  </a:txBody>
                  <a:tcPr/>
                </a:tc>
              </a:tr>
              <a:tr h="598081"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Australopithecus (P.) </a:t>
                      </a:r>
                      <a:r>
                        <a:rPr lang="en-US" sz="1600" i="1" dirty="0" err="1" smtClean="0"/>
                        <a:t>boisei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2.3-1.2 </a:t>
                      </a:r>
                      <a:r>
                        <a:rPr lang="en-US" sz="1600" dirty="0" err="1" smtClean="0"/>
                        <a:t>mya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Kenya, Tanzania, Ethiopia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Estimated body</a:t>
                      </a:r>
                      <a:r>
                        <a:rPr lang="en-US" sz="1600" baseline="0" dirty="0" smtClean="0"/>
                        <a:t> at 75 – 110 pounds.</a:t>
                      </a:r>
                      <a:endParaRPr lang="en-US" sz="1600" dirty="0" smtClean="0"/>
                    </a:p>
                  </a:txBody>
                  <a:tcPr/>
                </a:tc>
              </a:tr>
              <a:tr h="598081"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Australopithecus</a:t>
                      </a:r>
                      <a:r>
                        <a:rPr lang="en-US" sz="1600" i="1" baseline="0" dirty="0" smtClean="0"/>
                        <a:t> (P.) </a:t>
                      </a:r>
                      <a:r>
                        <a:rPr lang="en-US" sz="1600" i="1" baseline="0" dirty="0" err="1" smtClean="0"/>
                        <a:t>robustus</a:t>
                      </a:r>
                      <a:r>
                        <a:rPr lang="en-US" sz="1600" i="1" baseline="0" dirty="0" smtClean="0"/>
                        <a:t> 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2.0-1.5 </a:t>
                      </a:r>
                      <a:r>
                        <a:rPr lang="en-US" sz="1600" dirty="0" err="1" smtClean="0"/>
                        <a:t>mya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South Africa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Cranial capacity – 500 – 550</a:t>
                      </a:r>
                      <a:r>
                        <a:rPr lang="en-US" sz="1600" baseline="0" dirty="0" smtClean="0"/>
                        <a:t> cc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28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Australopithecus </a:t>
            </a:r>
            <a:r>
              <a:rPr lang="en-US" i="1" dirty="0" err="1"/>
              <a:t>anamensis</a:t>
            </a:r>
            <a:r>
              <a:rPr lang="en-US" i="1" dirty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607" y="1298575"/>
            <a:ext cx="5374786" cy="4937125"/>
          </a:xfrm>
        </p:spPr>
      </p:pic>
    </p:spTree>
    <p:extLst>
      <p:ext uri="{BB962C8B-B14F-4D97-AF65-F5344CB8AC3E}">
        <p14:creationId xmlns:p14="http://schemas.microsoft.com/office/powerpoint/2010/main" val="412910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Australopithecus </a:t>
            </a:r>
            <a:r>
              <a:rPr lang="en-US" i="1" dirty="0" err="1" smtClean="0"/>
              <a:t>afarensis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6934200" cy="5393267"/>
          </a:xfrm>
        </p:spPr>
      </p:pic>
    </p:spTree>
    <p:extLst>
      <p:ext uri="{BB962C8B-B14F-4D97-AF65-F5344CB8AC3E}">
        <p14:creationId xmlns:p14="http://schemas.microsoft.com/office/powerpoint/2010/main" val="370017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Australopithecus </a:t>
            </a:r>
            <a:r>
              <a:rPr lang="en-US" i="1" dirty="0" err="1" smtClean="0"/>
              <a:t>bahrelghazali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6400800" cy="4749394"/>
          </a:xfrm>
        </p:spPr>
      </p:pic>
    </p:spTree>
    <p:extLst>
      <p:ext uri="{BB962C8B-B14F-4D97-AF65-F5344CB8AC3E}">
        <p14:creationId xmlns:p14="http://schemas.microsoft.com/office/powerpoint/2010/main" val="195938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err="1"/>
              <a:t>Kenyanthropus</a:t>
            </a:r>
            <a:r>
              <a:rPr lang="en-US" i="1" dirty="0"/>
              <a:t> </a:t>
            </a:r>
            <a:r>
              <a:rPr lang="en-US" i="1" dirty="0" err="1" smtClean="0"/>
              <a:t>platyops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47800"/>
            <a:ext cx="5181600" cy="5096656"/>
          </a:xfrm>
        </p:spPr>
      </p:pic>
    </p:spTree>
    <p:extLst>
      <p:ext uri="{BB962C8B-B14F-4D97-AF65-F5344CB8AC3E}">
        <p14:creationId xmlns:p14="http://schemas.microsoft.com/office/powerpoint/2010/main" val="36011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Australopithecus </a:t>
            </a:r>
            <a:r>
              <a:rPr lang="en-US" i="1" dirty="0" err="1" smtClean="0"/>
              <a:t>garhi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582737"/>
            <a:ext cx="5080000" cy="4368800"/>
          </a:xfrm>
        </p:spPr>
      </p:pic>
    </p:spTree>
    <p:extLst>
      <p:ext uri="{BB962C8B-B14F-4D97-AF65-F5344CB8AC3E}">
        <p14:creationId xmlns:p14="http://schemas.microsoft.com/office/powerpoint/2010/main" val="75822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Australopithecus </a:t>
            </a:r>
            <a:r>
              <a:rPr lang="en-US" i="1" dirty="0" err="1"/>
              <a:t>africanus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38" y="1298575"/>
            <a:ext cx="4937125" cy="4937125"/>
          </a:xfrm>
        </p:spPr>
      </p:pic>
    </p:spTree>
    <p:extLst>
      <p:ext uri="{BB962C8B-B14F-4D97-AF65-F5344CB8AC3E}">
        <p14:creationId xmlns:p14="http://schemas.microsoft.com/office/powerpoint/2010/main" val="252064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315200" cy="1154097"/>
          </a:xfrm>
        </p:spPr>
        <p:txBody>
          <a:bodyPr/>
          <a:lstStyle/>
          <a:p>
            <a:r>
              <a:rPr lang="en-US" dirty="0" err="1" smtClean="0"/>
              <a:t>Hominin</a:t>
            </a:r>
            <a:r>
              <a:rPr lang="en-US" dirty="0" smtClean="0"/>
              <a:t> versus Hominid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8001000" cy="4267200"/>
          </a:xfrm>
        </p:spPr>
      </p:pic>
    </p:spTree>
    <p:extLst>
      <p:ext uri="{BB962C8B-B14F-4D97-AF65-F5344CB8AC3E}">
        <p14:creationId xmlns:p14="http://schemas.microsoft.com/office/powerpoint/2010/main" val="46358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Australopithecus </a:t>
            </a:r>
            <a:r>
              <a:rPr lang="en-US" i="1" dirty="0" err="1"/>
              <a:t>sediba</a:t>
            </a:r>
            <a:r>
              <a:rPr lang="en-US" i="1" dirty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5638800" cy="4717796"/>
          </a:xfrm>
        </p:spPr>
      </p:pic>
    </p:spTree>
    <p:extLst>
      <p:ext uri="{BB962C8B-B14F-4D97-AF65-F5344CB8AC3E}">
        <p14:creationId xmlns:p14="http://schemas.microsoft.com/office/powerpoint/2010/main" val="267230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Australopithecus (P.) </a:t>
            </a:r>
            <a:r>
              <a:rPr lang="en-US" i="1" dirty="0" err="1" smtClean="0"/>
              <a:t>aethiopicus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328737"/>
            <a:ext cx="5715000" cy="4876800"/>
          </a:xfrm>
        </p:spPr>
      </p:pic>
    </p:spTree>
    <p:extLst>
      <p:ext uri="{BB962C8B-B14F-4D97-AF65-F5344CB8AC3E}">
        <p14:creationId xmlns:p14="http://schemas.microsoft.com/office/powerpoint/2010/main" val="243686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Australopithecus (P.) </a:t>
            </a:r>
            <a:r>
              <a:rPr lang="en-US" i="1" dirty="0" err="1" smtClean="0"/>
              <a:t>boisei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38" y="1298575"/>
            <a:ext cx="4937125" cy="4937125"/>
          </a:xfrm>
        </p:spPr>
      </p:pic>
    </p:spTree>
    <p:extLst>
      <p:ext uri="{BB962C8B-B14F-4D97-AF65-F5344CB8AC3E}">
        <p14:creationId xmlns:p14="http://schemas.microsoft.com/office/powerpoint/2010/main" val="242423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Australopithecus (P.) </a:t>
            </a:r>
            <a:r>
              <a:rPr lang="en-US" i="1" dirty="0" err="1"/>
              <a:t>robustus</a:t>
            </a:r>
            <a:r>
              <a:rPr lang="en-US" i="1" dirty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1600"/>
            <a:ext cx="5943600" cy="5283200"/>
          </a:xfrm>
        </p:spPr>
      </p:pic>
    </p:spTree>
    <p:extLst>
      <p:ext uri="{BB962C8B-B14F-4D97-AF65-F5344CB8AC3E}">
        <p14:creationId xmlns:p14="http://schemas.microsoft.com/office/powerpoint/2010/main" val="159694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the Australopithecine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Cohabitation</a:t>
            </a:r>
          </a:p>
          <a:p>
            <a:r>
              <a:rPr lang="en-US" dirty="0" smtClean="0"/>
              <a:t>Tools and intelligence </a:t>
            </a:r>
          </a:p>
          <a:p>
            <a:r>
              <a:rPr lang="en-US" dirty="0" smtClean="0"/>
              <a:t>Ancestors and Descendants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25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records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Having teeth that are </a:t>
            </a:r>
            <a:r>
              <a:rPr lang="en-US" smtClean="0"/>
              <a:t>uniform in </a:t>
            </a:r>
            <a:r>
              <a:rPr lang="en-US" dirty="0" smtClean="0"/>
              <a:t>form, shape, and function.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Tooth array in which different teeth have different forms and functions.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Homodont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 err="1" smtClean="0"/>
              <a:t>Heterodont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41" y="3364266"/>
            <a:ext cx="3784191" cy="24337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031864"/>
            <a:ext cx="2971800" cy="309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4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CP3 Honing Complex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84" y="1298575"/>
            <a:ext cx="6582833" cy="4937125"/>
          </a:xfrm>
        </p:spPr>
      </p:pic>
    </p:spTree>
    <p:extLst>
      <p:ext uri="{BB962C8B-B14F-4D97-AF65-F5344CB8AC3E}">
        <p14:creationId xmlns:p14="http://schemas.microsoft.com/office/powerpoint/2010/main" val="58385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for early </a:t>
            </a:r>
            <a:r>
              <a:rPr lang="en-US" dirty="0" err="1" smtClean="0"/>
              <a:t>Hominins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08867"/>
            <a:ext cx="3810000" cy="542674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09800"/>
            <a:ext cx="4572000" cy="3079851"/>
          </a:xfrm>
        </p:spPr>
      </p:pic>
    </p:spTree>
    <p:extLst>
      <p:ext uri="{BB962C8B-B14F-4D97-AF65-F5344CB8AC3E}">
        <p14:creationId xmlns:p14="http://schemas.microsoft.com/office/powerpoint/2010/main" val="127798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4139068" cy="39624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i="1" dirty="0" err="1" smtClean="0"/>
              <a:t>Sahelanthropus</a:t>
            </a:r>
            <a:r>
              <a:rPr lang="en-US" i="1" dirty="0" smtClean="0"/>
              <a:t> </a:t>
            </a:r>
            <a:r>
              <a:rPr lang="en-US" i="1" dirty="0" err="1" smtClean="0"/>
              <a:t>tchadensis</a:t>
            </a:r>
            <a:r>
              <a:rPr lang="en-US" dirty="0" smtClean="0"/>
              <a:t>: “the Sahara </a:t>
            </a:r>
            <a:r>
              <a:rPr lang="en-US" dirty="0" err="1" smtClean="0"/>
              <a:t>hominin</a:t>
            </a:r>
            <a:r>
              <a:rPr lang="en-US" dirty="0" smtClean="0"/>
              <a:t> from Chad.”  Estimated at 5.2 – 7 </a:t>
            </a:r>
            <a:r>
              <a:rPr lang="en-US" dirty="0" err="1" smtClean="0"/>
              <a:t>mya</a:t>
            </a:r>
            <a:r>
              <a:rPr lang="en-US" dirty="0" smtClean="0"/>
              <a:t>.  Is it a </a:t>
            </a:r>
            <a:r>
              <a:rPr lang="en-US" dirty="0" err="1" smtClean="0"/>
              <a:t>hominin</a:t>
            </a:r>
            <a:r>
              <a:rPr lang="en-US" dirty="0" smtClean="0"/>
              <a:t> or fossil ape?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5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4267200" cy="42672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i="1" dirty="0" err="1" smtClean="0"/>
              <a:t>Orrorin</a:t>
            </a:r>
            <a:r>
              <a:rPr lang="en-US" i="1" dirty="0" smtClean="0"/>
              <a:t> </a:t>
            </a:r>
            <a:r>
              <a:rPr lang="en-US" i="1" dirty="0" err="1" smtClean="0"/>
              <a:t>tugenensis</a:t>
            </a:r>
            <a:r>
              <a:rPr lang="en-US" dirty="0" smtClean="0"/>
              <a:t>: “millennium man.”  6 </a:t>
            </a:r>
            <a:r>
              <a:rPr lang="en-US" dirty="0" err="1" smtClean="0"/>
              <a:t>mya</a:t>
            </a:r>
            <a:r>
              <a:rPr lang="en-US" dirty="0" smtClean="0"/>
              <a:t>, larger body size than expected for late-Miocene ape.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55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4038600" cy="40386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i="1" dirty="0" err="1" smtClean="0"/>
              <a:t>Ardipithecus</a:t>
            </a:r>
            <a:r>
              <a:rPr lang="en-US" i="1" dirty="0" smtClean="0"/>
              <a:t> </a:t>
            </a:r>
            <a:r>
              <a:rPr lang="en-US" i="1" dirty="0" err="1" smtClean="0"/>
              <a:t>ramidus</a:t>
            </a:r>
            <a:r>
              <a:rPr lang="en-US" dirty="0" smtClean="0"/>
              <a:t>: “ground-living root </a:t>
            </a:r>
            <a:r>
              <a:rPr lang="en-US" dirty="0" err="1" smtClean="0"/>
              <a:t>hominin</a:t>
            </a:r>
            <a:r>
              <a:rPr lang="en-US" dirty="0" smtClean="0"/>
              <a:t>” found in </a:t>
            </a:r>
            <a:r>
              <a:rPr lang="en-US" dirty="0" err="1" smtClean="0"/>
              <a:t>Ethipoia</a:t>
            </a:r>
            <a:r>
              <a:rPr lang="en-US" dirty="0" smtClean="0"/>
              <a:t>, dated to 4.4 </a:t>
            </a:r>
            <a:r>
              <a:rPr lang="en-US" dirty="0" err="1" smtClean="0"/>
              <a:t>mya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0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0" y="4038600"/>
            <a:ext cx="5120640" cy="1476375"/>
          </a:xfrm>
        </p:spPr>
        <p:txBody>
          <a:bodyPr/>
          <a:lstStyle/>
          <a:p>
            <a:r>
              <a:rPr lang="en-US" dirty="0" smtClean="0"/>
              <a:t>Advancing careers or advancing knowledge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Incentives in fossils?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20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193</TotalTime>
  <Words>354</Words>
  <Application>Microsoft Office PowerPoint</Application>
  <PresentationFormat>On-screen Show (4:3)</PresentationFormat>
  <Paragraphs>76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Soho</vt:lpstr>
      <vt:lpstr>Chapter 11: Early Hominins</vt:lpstr>
      <vt:lpstr>Hominin versus Hominid </vt:lpstr>
      <vt:lpstr>Dental records </vt:lpstr>
      <vt:lpstr>CP3 Honing Complex</vt:lpstr>
      <vt:lpstr>Searching for early Hominins </vt:lpstr>
      <vt:lpstr>Candidates </vt:lpstr>
      <vt:lpstr>Cont.</vt:lpstr>
      <vt:lpstr>Cont. </vt:lpstr>
      <vt:lpstr>Incentives in fossils?</vt:lpstr>
      <vt:lpstr>Australopithecus </vt:lpstr>
      <vt:lpstr>PowerPoint Presentation</vt:lpstr>
      <vt:lpstr>PowerPoint Presentation</vt:lpstr>
      <vt:lpstr>PowerPoint Presentation</vt:lpstr>
      <vt:lpstr>Australopithecus anamensis </vt:lpstr>
      <vt:lpstr>Australopithecus afarensis</vt:lpstr>
      <vt:lpstr>Australopithecus bahrelghazali</vt:lpstr>
      <vt:lpstr>Kenyanthropus platyops</vt:lpstr>
      <vt:lpstr>Australopithecus garhi</vt:lpstr>
      <vt:lpstr>Australopithecus africanus</vt:lpstr>
      <vt:lpstr>Australopithecus sediba </vt:lpstr>
      <vt:lpstr>Australopithecus (P.) aethiopicus</vt:lpstr>
      <vt:lpstr>Australopithecus (P.) boisei</vt:lpstr>
      <vt:lpstr>Australopithecus (P.) robustus </vt:lpstr>
      <vt:lpstr>Understanding the Australopithecine Radiation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11: Early Hominins</dc:title>
  <dc:creator>Matt</dc:creator>
  <cp:lastModifiedBy>Matt</cp:lastModifiedBy>
  <cp:revision>16</cp:revision>
  <dcterms:created xsi:type="dcterms:W3CDTF">2013-01-03T19:29:54Z</dcterms:created>
  <dcterms:modified xsi:type="dcterms:W3CDTF">2013-08-07T23:30:16Z</dcterms:modified>
</cp:coreProperties>
</file>