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9"/>
  </p:notesMasterIdLst>
  <p:handoutMasterIdLst>
    <p:handoutMasterId r:id="rId40"/>
  </p:handoutMasterIdLst>
  <p:sldIdLst>
    <p:sldId id="301" r:id="rId2"/>
    <p:sldId id="302" r:id="rId3"/>
    <p:sldId id="303" r:id="rId4"/>
    <p:sldId id="304" r:id="rId5"/>
    <p:sldId id="305" r:id="rId6"/>
    <p:sldId id="306" r:id="rId7"/>
    <p:sldId id="307" r:id="rId8"/>
    <p:sldId id="308" r:id="rId9"/>
    <p:sldId id="309" r:id="rId10"/>
    <p:sldId id="310" r:id="rId11"/>
    <p:sldId id="311" r:id="rId12"/>
    <p:sldId id="313" r:id="rId13"/>
    <p:sldId id="315" r:id="rId14"/>
    <p:sldId id="316" r:id="rId15"/>
    <p:sldId id="317" r:id="rId16"/>
    <p:sldId id="338" r:id="rId17"/>
    <p:sldId id="318" r:id="rId18"/>
    <p:sldId id="319" r:id="rId19"/>
    <p:sldId id="320" r:id="rId20"/>
    <p:sldId id="322" r:id="rId21"/>
    <p:sldId id="323" r:id="rId22"/>
    <p:sldId id="339" r:id="rId23"/>
    <p:sldId id="324" r:id="rId24"/>
    <p:sldId id="325" r:id="rId25"/>
    <p:sldId id="343" r:id="rId26"/>
    <p:sldId id="330" r:id="rId27"/>
    <p:sldId id="333" r:id="rId28"/>
    <p:sldId id="331" r:id="rId29"/>
    <p:sldId id="332" r:id="rId30"/>
    <p:sldId id="340" r:id="rId31"/>
    <p:sldId id="334" r:id="rId32"/>
    <p:sldId id="335" r:id="rId33"/>
    <p:sldId id="341" r:id="rId34"/>
    <p:sldId id="336" r:id="rId35"/>
    <p:sldId id="342" r:id="rId36"/>
    <p:sldId id="337" r:id="rId37"/>
    <p:sldId id="298" r:id="rId3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1101" autoAdjust="0"/>
  </p:normalViewPr>
  <p:slideViewPr>
    <p:cSldViewPr snapToGrid="0" snapToObjects="1">
      <p:cViewPr varScale="1">
        <p:scale>
          <a:sx n="100" d="100"/>
          <a:sy n="100" d="100"/>
        </p:scale>
        <p:origin x="1434" y="96"/>
      </p:cViewPr>
      <p:guideLst>
        <p:guide orient="horz" pos="2160"/>
        <p:guide pos="2880"/>
      </p:guideLst>
    </p:cSldViewPr>
  </p:slideViewPr>
  <p:outlineViewPr>
    <p:cViewPr>
      <p:scale>
        <a:sx n="33" d="100"/>
        <a:sy n="33" d="100"/>
      </p:scale>
      <p:origin x="0" y="-2291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10/25/2017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49719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Referent</a:t>
            </a:r>
            <a:r>
              <a:rPr lang="en-US" b="1" baseline="0" dirty="0"/>
              <a:t> power </a:t>
            </a:r>
            <a:r>
              <a:rPr lang="en-US" b="0" baseline="0" dirty="0"/>
              <a:t>means others wish to be like you or be identified with you.</a:t>
            </a:r>
          </a:p>
          <a:p>
            <a:endParaRPr lang="en-US" b="0" baseline="0" dirty="0"/>
          </a:p>
          <a:p>
            <a:r>
              <a:rPr lang="en-US" b="1" baseline="0" dirty="0"/>
              <a:t>Legitimate power </a:t>
            </a:r>
            <a:r>
              <a:rPr lang="en-US" b="0" baseline="0" dirty="0"/>
              <a:t>means others believe you have the right, by virtue of your position, to influence or control their behavior.</a:t>
            </a:r>
          </a:p>
          <a:p>
            <a:endParaRPr lang="en-US" b="1" baseline="0" dirty="0"/>
          </a:p>
          <a:p>
            <a:r>
              <a:rPr lang="en-US" b="1" baseline="0" dirty="0"/>
              <a:t>Expert power </a:t>
            </a:r>
            <a:r>
              <a:rPr lang="en-US" b="0" baseline="0" dirty="0"/>
              <a:t>means others see you as having expertise or knowledge about a subject.</a:t>
            </a:r>
          </a:p>
          <a:p>
            <a:endParaRPr lang="en-US" b="0" baseline="0" dirty="0"/>
          </a:p>
          <a:p>
            <a:r>
              <a:rPr lang="en-US" b="1" baseline="0" dirty="0"/>
              <a:t>Information and persuasion power </a:t>
            </a:r>
            <a:r>
              <a:rPr lang="en-US" b="0" baseline="0" dirty="0"/>
              <a:t>means others see you as having the ability to communicate logically and persuasively.</a:t>
            </a:r>
          </a:p>
          <a:p>
            <a:endParaRPr lang="en-US" b="0" baseline="0" dirty="0"/>
          </a:p>
          <a:p>
            <a:r>
              <a:rPr lang="en-US" b="1" baseline="0" dirty="0"/>
              <a:t>Reward power </a:t>
            </a:r>
            <a:r>
              <a:rPr lang="en-US" b="0" baseline="0" dirty="0"/>
              <a:t>means that you are able to influence the behavior of others by rewarding them.</a:t>
            </a:r>
          </a:p>
          <a:p>
            <a:endParaRPr lang="en-US" b="0" baseline="0" dirty="0"/>
          </a:p>
          <a:p>
            <a:r>
              <a:rPr lang="en-US" b="1" baseline="0" dirty="0"/>
              <a:t>Coercive power </a:t>
            </a:r>
            <a:r>
              <a:rPr lang="en-US" b="0" baseline="0" dirty="0"/>
              <a:t>means that you are able to influence the behavior of others by punishing them or taking  away their rewards.</a:t>
            </a:r>
          </a:p>
          <a:p>
            <a:endParaRPr lang="en-US" dirty="0"/>
          </a:p>
          <a:p>
            <a:r>
              <a:rPr lang="en-US" dirty="0"/>
              <a:t>At times, </a:t>
            </a:r>
            <a:r>
              <a:rPr lang="en-US" b="1" dirty="0"/>
              <a:t>negative power </a:t>
            </a:r>
            <a:r>
              <a:rPr lang="en-US" dirty="0"/>
              <a:t>operates, where your use of power exerts the opposite of what you intended.</a:t>
            </a:r>
            <a:endParaRPr lang="en-US" b="0" baseline="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38375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cap="none" baseline="0" dirty="0">
                <a:solidFill>
                  <a:schemeClr val="dk1"/>
                </a:solidFill>
                <a:latin typeface="Arial"/>
                <a:ea typeface="Arial"/>
                <a:cs typeface="Arial"/>
                <a:sym typeface="Arial"/>
              </a:rPr>
              <a:t>What would you suggest that men do to increase referent power and women do to increase expert and legitimate power?</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81581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baseline="0" dirty="0">
                <a:solidFill>
                  <a:schemeClr val="dk1"/>
                </a:solidFill>
                <a:latin typeface="Arial"/>
                <a:ea typeface="Arial"/>
                <a:cs typeface="Arial"/>
                <a:sym typeface="Arial"/>
              </a:rPr>
              <a:t>Credibility </a:t>
            </a:r>
            <a:r>
              <a:rPr lang="en-US" sz="1200" b="0" i="0" u="none" strike="noStrike" kern="1200" cap="none" baseline="0" dirty="0">
                <a:solidFill>
                  <a:schemeClr val="dk1"/>
                </a:solidFill>
                <a:latin typeface="Arial"/>
                <a:ea typeface="Arial"/>
                <a:cs typeface="Arial"/>
                <a:sym typeface="Arial"/>
              </a:rPr>
              <a:t>refers to the degree to which others see you as believable and hence influential (not to the way you see yourself).</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06543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35700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Hesitations </a:t>
            </a:r>
            <a:r>
              <a:rPr lang="en-US" dirty="0"/>
              <a:t>such as “I er want to say that ah this one is er the best, you know?” make you sound unprepared and uncertain.</a:t>
            </a:r>
          </a:p>
          <a:p>
            <a:endParaRPr lang="en-US" dirty="0"/>
          </a:p>
          <a:p>
            <a:r>
              <a:rPr lang="en-US" b="1" dirty="0"/>
              <a:t>Intensifiers (</a:t>
            </a:r>
            <a:r>
              <a:rPr lang="en-US" dirty="0"/>
              <a:t>for example, “Really, this was the greatest; it was truly phenomenal”) make everything sound the same and don’t allow you to intensify what should be emphasized.</a:t>
            </a:r>
          </a:p>
          <a:p>
            <a:endParaRPr lang="en-US" dirty="0"/>
          </a:p>
          <a:p>
            <a:r>
              <a:rPr lang="en-US" b="1" dirty="0"/>
              <a:t>Disqualifiers</a:t>
            </a:r>
            <a:r>
              <a:rPr lang="en-US" dirty="0"/>
              <a:t> such as “I didn’t read the entire article, but . . . ” signal a lack of competence and a feeling of uncertainty.</a:t>
            </a:r>
          </a:p>
          <a:p>
            <a:endParaRPr lang="en-US" dirty="0"/>
          </a:p>
          <a:p>
            <a:r>
              <a:rPr lang="en-US" b="1" dirty="0"/>
              <a:t>Tag questions </a:t>
            </a:r>
            <a:r>
              <a:rPr lang="en-US" dirty="0"/>
              <a:t>such as “That was a great movie, wasn’t it?” ask for another’s agreement and therefore may signal your need for agreement and your own uncertainty.</a:t>
            </a:r>
          </a:p>
          <a:p>
            <a:endParaRPr lang="en-US" dirty="0"/>
          </a:p>
          <a:p>
            <a:r>
              <a:rPr lang="en-US" b="1" dirty="0"/>
              <a:t>Self-critical statements </a:t>
            </a:r>
            <a:r>
              <a:rPr lang="en-US" dirty="0"/>
              <a:t>such as “I’m not very good at this” signal a lack of confidence and may make public your own inadequacies.</a:t>
            </a:r>
          </a:p>
          <a:p>
            <a:endParaRPr lang="en-US" b="1" dirty="0"/>
          </a:p>
          <a:p>
            <a:r>
              <a:rPr lang="en-US" b="1" dirty="0"/>
              <a:t>Slang expressions </a:t>
            </a:r>
            <a:r>
              <a:rPr lang="en-US" dirty="0"/>
              <a:t>such as “No problem” and </a:t>
            </a:r>
            <a:r>
              <a:rPr lang="en-US" b="1" dirty="0"/>
              <a:t>vulgar expressions </a:t>
            </a:r>
            <a:r>
              <a:rPr lang="en-US" dirty="0"/>
              <a:t>signal low social class and hence little power.</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11813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89557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0954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dk1"/>
                </a:solidFill>
                <a:latin typeface="Arial"/>
                <a:ea typeface="Arial"/>
                <a:cs typeface="Arial"/>
                <a:sym typeface="Arial"/>
              </a:rPr>
              <a:t>For example, the average speaker maintains a high level of eye contact while listening and a lower level while speaking. When powerful individuals want to signal dominance, they may reverse this pattern. They may, for example, maintain a high level of eye contact while talking but a much lower level while listening.</a:t>
            </a:r>
          </a:p>
          <a:p>
            <a:endParaRPr lang="en-US" sz="1200" b="0" i="0" u="none" strike="noStrike" kern="1200" cap="none" baseline="0" dirty="0">
              <a:solidFill>
                <a:schemeClr val="dk1"/>
              </a:solidFill>
              <a:latin typeface="Arial"/>
              <a:ea typeface="Arial"/>
              <a:cs typeface="Arial"/>
              <a:sym typeface="Arial"/>
            </a:endParaRPr>
          </a:p>
          <a:p>
            <a:r>
              <a:rPr lang="en-US" sz="1200" b="0" i="1" u="none" strike="noStrike" kern="1200" cap="none" baseline="0" dirty="0">
                <a:solidFill>
                  <a:schemeClr val="dk1"/>
                </a:solidFill>
                <a:latin typeface="Arial"/>
                <a:ea typeface="Arial"/>
                <a:cs typeface="Arial"/>
                <a:sym typeface="Arial"/>
              </a:rPr>
              <a:t>In what specific communication situations would visual dominance behavior prove effective?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2239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dk1"/>
                </a:solidFill>
                <a:latin typeface="Arial"/>
                <a:ea typeface="Arial"/>
                <a:cs typeface="Arial"/>
                <a:sym typeface="Arial"/>
              </a:rPr>
              <a:t>Another way of looking at power in the message is to examine the various </a:t>
            </a:r>
            <a:r>
              <a:rPr lang="en-US" sz="1200" b="1" i="0" u="none" strike="noStrike" kern="1200" cap="none" baseline="0" dirty="0">
                <a:solidFill>
                  <a:schemeClr val="dk1"/>
                </a:solidFill>
                <a:latin typeface="Arial"/>
                <a:ea typeface="Arial"/>
                <a:cs typeface="Arial"/>
                <a:sym typeface="Arial"/>
              </a:rPr>
              <a:t>compliance-gaining strategies </a:t>
            </a:r>
            <a:r>
              <a:rPr lang="en-US" sz="1200" b="0" i="0" u="none" strike="noStrike" kern="1200" cap="none" baseline="0" dirty="0">
                <a:solidFill>
                  <a:schemeClr val="dk1"/>
                </a:solidFill>
                <a:latin typeface="Arial"/>
                <a:ea typeface="Arial"/>
                <a:cs typeface="Arial"/>
                <a:sym typeface="Arial"/>
              </a:rPr>
              <a:t>that make use of verbal, nonverbal, and listening skills.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83962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32578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74348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dk1"/>
                </a:solidFill>
                <a:latin typeface="Arial"/>
                <a:ea typeface="Arial"/>
                <a:cs typeface="Arial"/>
                <a:sym typeface="Arial"/>
              </a:rPr>
              <a:t>In </a:t>
            </a:r>
            <a:r>
              <a:rPr lang="en-US" sz="1200" b="1" i="0" u="none" strike="noStrike" kern="1200" cap="none" baseline="0" dirty="0">
                <a:solidFill>
                  <a:schemeClr val="dk1"/>
                </a:solidFill>
                <a:latin typeface="Arial"/>
                <a:ea typeface="Arial"/>
                <a:cs typeface="Arial"/>
                <a:sym typeface="Arial"/>
              </a:rPr>
              <a:t>negotiation</a:t>
            </a:r>
            <a:r>
              <a:rPr lang="en-US" sz="1200" b="0" i="0" u="none" strike="noStrike" kern="1200" cap="none" baseline="0" dirty="0">
                <a:solidFill>
                  <a:schemeClr val="dk1"/>
                </a:solidFill>
                <a:latin typeface="Arial"/>
                <a:ea typeface="Arial"/>
                <a:cs typeface="Arial"/>
                <a:sym typeface="Arial"/>
              </a:rPr>
              <a:t>, you attempt to accommodate to each other or to compromise in some way.</a:t>
            </a:r>
          </a:p>
          <a:p>
            <a:endParaRPr lang="en-US" sz="1200" b="0" i="0" u="none" strike="noStrike" kern="1200" cap="none" baseline="0" dirty="0">
              <a:solidFill>
                <a:schemeClr val="dk1"/>
              </a:solidFill>
              <a:latin typeface="Arial"/>
              <a:cs typeface="Arial"/>
              <a:sym typeface="Arial"/>
            </a:endParaRPr>
          </a:p>
          <a:p>
            <a:r>
              <a:rPr lang="en-US" sz="1200" b="0" i="0" u="none" strike="noStrike" kern="1200" cap="none" baseline="0" dirty="0">
                <a:solidFill>
                  <a:schemeClr val="dk1"/>
                </a:solidFill>
                <a:latin typeface="Arial"/>
                <a:ea typeface="Arial"/>
                <a:cs typeface="Arial"/>
                <a:sym typeface="Arial"/>
              </a:rPr>
              <a:t>In </a:t>
            </a:r>
            <a:r>
              <a:rPr lang="en-US" sz="1200" b="1" i="0" u="none" strike="noStrike" kern="1200" cap="none" baseline="0" dirty="0">
                <a:solidFill>
                  <a:schemeClr val="dk1"/>
                </a:solidFill>
                <a:latin typeface="Arial"/>
                <a:ea typeface="Arial"/>
                <a:cs typeface="Arial"/>
                <a:sym typeface="Arial"/>
              </a:rPr>
              <a:t>nonnegotiation</a:t>
            </a:r>
            <a:r>
              <a:rPr lang="en-US" sz="1200" b="0" i="0" u="none" strike="noStrike" kern="1200" cap="none" baseline="0" dirty="0">
                <a:solidFill>
                  <a:schemeClr val="dk1"/>
                </a:solidFill>
                <a:latin typeface="Arial"/>
                <a:ea typeface="Arial"/>
                <a:cs typeface="Arial"/>
                <a:sym typeface="Arial"/>
              </a:rPr>
              <a:t>, you resist compliance without any attempt to compromise; you simply state your refusal to do as asked without any qualification.</a:t>
            </a:r>
          </a:p>
          <a:p>
            <a:endParaRPr lang="en-US" sz="1200" b="0" i="0" u="none" strike="noStrike" kern="1200" cap="none" baseline="0" dirty="0">
              <a:solidFill>
                <a:schemeClr val="dk1"/>
              </a:solidFill>
              <a:latin typeface="Arial"/>
              <a:cs typeface="Arial"/>
              <a:sym typeface="Arial"/>
            </a:endParaRPr>
          </a:p>
          <a:p>
            <a:r>
              <a:rPr lang="en-US" sz="1200" b="0" i="0" u="none" strike="noStrike" kern="1200" cap="none" baseline="0" dirty="0">
                <a:solidFill>
                  <a:schemeClr val="dk1"/>
                </a:solidFill>
                <a:latin typeface="Arial"/>
                <a:ea typeface="Arial"/>
                <a:cs typeface="Arial"/>
                <a:sym typeface="Arial"/>
              </a:rPr>
              <a:t>In </a:t>
            </a:r>
            <a:r>
              <a:rPr lang="en-US" sz="1200" b="1" i="0" u="none" strike="noStrike" kern="1200" cap="none" baseline="0" dirty="0">
                <a:solidFill>
                  <a:schemeClr val="dk1"/>
                </a:solidFill>
                <a:latin typeface="Arial"/>
                <a:ea typeface="Arial"/>
                <a:cs typeface="Arial"/>
                <a:sym typeface="Arial"/>
              </a:rPr>
              <a:t>justification</a:t>
            </a:r>
            <a:r>
              <a:rPr lang="en-US" sz="1200" b="0" i="0" u="none" strike="noStrike" kern="1200" cap="none" baseline="0" dirty="0">
                <a:solidFill>
                  <a:schemeClr val="dk1"/>
                </a:solidFill>
                <a:latin typeface="Arial"/>
                <a:ea typeface="Arial"/>
                <a:cs typeface="Arial"/>
                <a:sym typeface="Arial"/>
              </a:rPr>
              <a:t>, you resist compliance by giving reasons why you should not comply. You offer some kind of justification for not doing as requested.</a:t>
            </a:r>
          </a:p>
          <a:p>
            <a:endParaRPr lang="en-US" sz="1200" b="0" i="0" u="none" strike="noStrike" kern="1200" cap="none" baseline="0" dirty="0">
              <a:solidFill>
                <a:schemeClr val="dk1"/>
              </a:solidFill>
              <a:latin typeface="Arial"/>
              <a:cs typeface="Arial"/>
              <a:sym typeface="Arial"/>
            </a:endParaRPr>
          </a:p>
          <a:p>
            <a:r>
              <a:rPr lang="en-US" sz="1200" b="0" i="0" u="none" strike="noStrike" kern="1200" cap="none" baseline="0" dirty="0">
                <a:solidFill>
                  <a:schemeClr val="dk1"/>
                </a:solidFill>
                <a:latin typeface="Arial"/>
                <a:ea typeface="Arial"/>
                <a:cs typeface="Arial"/>
                <a:sym typeface="Arial"/>
              </a:rPr>
              <a:t>In </a:t>
            </a:r>
            <a:r>
              <a:rPr lang="en-US" sz="1200" b="1" i="0" u="none" strike="noStrike" kern="1200" cap="none" baseline="0" dirty="0">
                <a:solidFill>
                  <a:schemeClr val="dk1"/>
                </a:solidFill>
                <a:latin typeface="Arial"/>
                <a:ea typeface="Arial"/>
                <a:cs typeface="Arial"/>
                <a:sym typeface="Arial"/>
              </a:rPr>
              <a:t>identity management</a:t>
            </a:r>
            <a:r>
              <a:rPr lang="en-US" sz="1200" b="0" i="0" u="none" strike="noStrike" kern="1200" cap="none" baseline="0" dirty="0">
                <a:solidFill>
                  <a:schemeClr val="dk1"/>
                </a:solidFill>
                <a:latin typeface="Arial"/>
                <a:ea typeface="Arial"/>
                <a:cs typeface="Arial"/>
                <a:sym typeface="Arial"/>
              </a:rPr>
              <a:t>, you resist by trying to manipulate the image of the person making the request.</a:t>
            </a:r>
          </a:p>
          <a:p>
            <a:endParaRPr lang="en-US" sz="1200" b="0" i="0" u="none" strike="noStrike" kern="1200" cap="none" baseline="0" dirty="0">
              <a:solidFill>
                <a:schemeClr val="dk1"/>
              </a:solidFill>
              <a:latin typeface="Arial"/>
              <a:cs typeface="Arial"/>
              <a:sym typeface="Arial"/>
            </a:endParaRPr>
          </a:p>
          <a:p>
            <a:r>
              <a:rPr lang="en-US" sz="1200" b="0" i="0" u="none" strike="noStrike" kern="1200" cap="none" baseline="0" dirty="0">
                <a:solidFill>
                  <a:schemeClr val="dk1"/>
                </a:solidFill>
                <a:latin typeface="Arial"/>
                <a:ea typeface="Arial"/>
                <a:cs typeface="Arial"/>
                <a:sym typeface="Arial"/>
              </a:rPr>
              <a:t>In </a:t>
            </a:r>
            <a:r>
              <a:rPr lang="en-US" sz="1200" b="1" i="0" u="none" strike="noStrike" kern="1200" cap="none" baseline="0" dirty="0">
                <a:solidFill>
                  <a:schemeClr val="dk1"/>
                </a:solidFill>
                <a:latin typeface="Arial"/>
                <a:ea typeface="Arial"/>
                <a:cs typeface="Arial"/>
                <a:sym typeface="Arial"/>
              </a:rPr>
              <a:t>negative identity management</a:t>
            </a:r>
            <a:r>
              <a:rPr lang="en-US" sz="1200" b="0" i="0" u="none" strike="noStrike" kern="1200" cap="none" baseline="0" dirty="0">
                <a:solidFill>
                  <a:schemeClr val="dk1"/>
                </a:solidFill>
                <a:latin typeface="Arial"/>
                <a:ea typeface="Arial"/>
                <a:cs typeface="Arial"/>
                <a:sym typeface="Arial"/>
              </a:rPr>
              <a:t>, you might portray the person as unreasonable or unfair </a:t>
            </a:r>
            <a:r>
              <a:rPr lang="en-US" dirty="0"/>
              <a:t>o</a:t>
            </a:r>
            <a:r>
              <a:rPr lang="en-US" sz="1200" b="0" i="0" u="none" strike="noStrike" kern="1200" cap="none" baseline="0" dirty="0">
                <a:solidFill>
                  <a:schemeClr val="dk1"/>
                </a:solidFill>
                <a:latin typeface="Arial"/>
                <a:ea typeface="Arial"/>
                <a:cs typeface="Arial"/>
                <a:sym typeface="Arial"/>
              </a:rPr>
              <a:t>r you might tell the person that it hurts that he or she would even think you would do such a thing.</a:t>
            </a:r>
          </a:p>
          <a:p>
            <a:endParaRPr lang="en-US" sz="1200" b="0" i="0" u="none" strike="noStrike" kern="1200" cap="none" baseline="0" dirty="0">
              <a:solidFill>
                <a:schemeClr val="dk1"/>
              </a:solidFill>
              <a:latin typeface="Arial"/>
              <a:cs typeface="Arial"/>
              <a:sym typeface="Arial"/>
            </a:endParaRPr>
          </a:p>
          <a:p>
            <a:r>
              <a:rPr lang="en-US" sz="1200" b="0" i="0" u="none" strike="noStrike" kern="1200" cap="none" baseline="0" dirty="0">
                <a:solidFill>
                  <a:schemeClr val="dk1"/>
                </a:solidFill>
                <a:latin typeface="Arial"/>
                <a:ea typeface="Arial"/>
                <a:cs typeface="Arial"/>
                <a:sym typeface="Arial"/>
              </a:rPr>
              <a:t>In </a:t>
            </a:r>
            <a:r>
              <a:rPr lang="en-US" sz="1200" b="1" i="0" u="none" strike="noStrike" kern="1200" cap="none" baseline="0" dirty="0">
                <a:solidFill>
                  <a:schemeClr val="dk1"/>
                </a:solidFill>
                <a:latin typeface="Arial"/>
                <a:ea typeface="Arial"/>
                <a:cs typeface="Arial"/>
                <a:sym typeface="Arial"/>
              </a:rPr>
              <a:t>positive identity management</a:t>
            </a:r>
            <a:r>
              <a:rPr lang="en-US" sz="1200" b="0" i="0" u="none" strike="noStrike" kern="1200" cap="none" baseline="0" dirty="0">
                <a:solidFill>
                  <a:schemeClr val="dk1"/>
                </a:solidFill>
                <a:latin typeface="Arial"/>
                <a:ea typeface="Arial"/>
                <a:cs typeface="Arial"/>
                <a:sym typeface="Arial"/>
              </a:rPr>
              <a:t>, you resist complying by making the other person feel good about him- or herself.</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83962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dk1"/>
                </a:solidFill>
                <a:latin typeface="Arial"/>
                <a:ea typeface="Arial"/>
                <a:cs typeface="Arial"/>
                <a:sym typeface="Arial"/>
              </a:rPr>
              <a:t>The U.S. Equal Employment Opportunity Commission (EEOC) defines </a:t>
            </a:r>
            <a:r>
              <a:rPr lang="en-US" sz="1200" b="1" i="0" u="none" strike="noStrike" kern="1200" cap="none" baseline="0" dirty="0">
                <a:solidFill>
                  <a:schemeClr val="dk1"/>
                </a:solidFill>
                <a:latin typeface="Arial"/>
                <a:ea typeface="Arial"/>
                <a:cs typeface="Arial"/>
                <a:sym typeface="Arial"/>
              </a:rPr>
              <a:t>sexual harassment </a:t>
            </a:r>
            <a:r>
              <a:rPr lang="en-US" sz="1200" b="0" i="0" u="none" strike="noStrike" kern="1200" cap="none" baseline="0" dirty="0">
                <a:solidFill>
                  <a:schemeClr val="dk1"/>
                </a:solidFill>
                <a:latin typeface="Arial"/>
                <a:ea typeface="Arial"/>
                <a:cs typeface="Arial"/>
                <a:sym typeface="Arial"/>
              </a:rPr>
              <a:t>as follows:</a:t>
            </a:r>
          </a:p>
          <a:p>
            <a:r>
              <a:rPr lang="en-US" sz="1200" b="0" i="0" u="none" strike="noStrike" kern="1200" cap="none" baseline="0" dirty="0">
                <a:solidFill>
                  <a:schemeClr val="dk1"/>
                </a:solidFill>
                <a:latin typeface="Arial"/>
                <a:ea typeface="Arial"/>
                <a:cs typeface="Arial"/>
                <a:sym typeface="Arial"/>
              </a:rPr>
              <a:t>Unwelcome sexual advances, requests for sexual favors, and other verbal or physical conduct of a sexual nature constitute sexual harassment when this conduct explicitly or implicitly affects an individual’s employment, unreasonably interferes with an individual’s work performance, or creates an intimidating, hostile, and offensive work environment.</a:t>
            </a:r>
          </a:p>
          <a:p>
            <a:endParaRPr lang="en-US" sz="1200" b="0" i="0" u="none" strike="noStrike" kern="1200" cap="none" baseline="0" dirty="0">
              <a:solidFill>
                <a:schemeClr val="dk1"/>
              </a:solidFill>
              <a:latin typeface="Arial"/>
              <a:ea typeface="Arial"/>
              <a:cs typeface="Arial"/>
              <a:sym typeface="Arial"/>
            </a:endParaRPr>
          </a:p>
          <a:p>
            <a:r>
              <a:rPr lang="en-US" sz="1200" b="0" i="0" u="none" strike="noStrike" kern="1200" cap="none" baseline="0" dirty="0">
                <a:solidFill>
                  <a:schemeClr val="dk1"/>
                </a:solidFill>
                <a:latin typeface="Arial"/>
                <a:ea typeface="Arial"/>
                <a:cs typeface="Arial"/>
                <a:sym typeface="Arial"/>
              </a:rPr>
              <a:t>In </a:t>
            </a:r>
            <a:r>
              <a:rPr lang="en-US" sz="1200" b="1" i="0" u="none" strike="noStrike" kern="1200" cap="none" baseline="0" dirty="0">
                <a:solidFill>
                  <a:schemeClr val="dk1"/>
                </a:solidFill>
                <a:latin typeface="Arial"/>
                <a:ea typeface="Arial"/>
                <a:cs typeface="Arial"/>
                <a:sym typeface="Arial"/>
              </a:rPr>
              <a:t>quid pro quo </a:t>
            </a:r>
            <a:r>
              <a:rPr lang="en-US" sz="1200" b="0" i="0" u="none" strike="noStrike" kern="1200" cap="none" baseline="0" dirty="0">
                <a:solidFill>
                  <a:schemeClr val="dk1"/>
                </a:solidFill>
                <a:latin typeface="Arial"/>
                <a:ea typeface="Arial"/>
                <a:cs typeface="Arial"/>
                <a:sym typeface="Arial"/>
              </a:rPr>
              <a:t>harassment, employment opportunities (as in hiring and promotion) are dependent on the granting of sexual favors.</a:t>
            </a:r>
          </a:p>
          <a:p>
            <a:endParaRPr lang="en-US" sz="1200" b="0" i="0" u="none" strike="noStrike" kern="1200" cap="none" baseline="0" dirty="0">
              <a:solidFill>
                <a:schemeClr val="dk1"/>
              </a:solidFill>
              <a:latin typeface="Arial"/>
              <a:ea typeface="Arial"/>
              <a:cs typeface="Arial"/>
              <a:sym typeface="Arial"/>
            </a:endParaRPr>
          </a:p>
          <a:p>
            <a:r>
              <a:rPr lang="en-US" sz="1200" b="1" i="0" u="none" strike="noStrike" kern="1200" cap="none" baseline="0" dirty="0">
                <a:solidFill>
                  <a:schemeClr val="dk1"/>
                </a:solidFill>
                <a:latin typeface="Arial"/>
                <a:ea typeface="Arial"/>
                <a:cs typeface="Arial"/>
                <a:sym typeface="Arial"/>
              </a:rPr>
              <a:t>Hostile environment harassment</a:t>
            </a:r>
            <a:r>
              <a:rPr lang="en-US" sz="1200" b="0" i="1" u="none" strike="noStrike" kern="1200" cap="none" baseline="0" dirty="0">
                <a:solidFill>
                  <a:schemeClr val="dk1"/>
                </a:solidFill>
                <a:latin typeface="Arial"/>
                <a:ea typeface="Arial"/>
                <a:cs typeface="Arial"/>
                <a:sym typeface="Arial"/>
              </a:rPr>
              <a:t> </a:t>
            </a:r>
            <a:r>
              <a:rPr lang="en-US" sz="1200" b="0" i="0" u="none" strike="noStrike" kern="1200" cap="none" baseline="0" dirty="0">
                <a:solidFill>
                  <a:schemeClr val="dk1"/>
                </a:solidFill>
                <a:latin typeface="Arial"/>
                <a:ea typeface="Arial"/>
                <a:cs typeface="Arial"/>
                <a:sym typeface="Arial"/>
              </a:rPr>
              <a:t>is a much broader term and includes all sexual behaviors (verbal and nonverbal) that make a worker uncomfortable.</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70238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baseline="0"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25029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37183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baseline="0" dirty="0">
                <a:solidFill>
                  <a:schemeClr val="dk1"/>
                </a:solidFill>
                <a:latin typeface="Arial"/>
                <a:ea typeface="Arial"/>
                <a:cs typeface="Arial"/>
                <a:sym typeface="Arial"/>
              </a:rPr>
              <a:t>Race and color harassment: </a:t>
            </a:r>
            <a:r>
              <a:rPr lang="en-US" sz="1200" b="0" i="0" u="none" strike="noStrike" kern="1200" cap="none" baseline="0" dirty="0">
                <a:solidFill>
                  <a:schemeClr val="dk1"/>
                </a:solidFill>
                <a:latin typeface="Arial"/>
                <a:ea typeface="Arial"/>
                <a:cs typeface="Arial"/>
                <a:sym typeface="Arial"/>
              </a:rPr>
              <a:t>Harassment of another person because of that person’s race or color, most often applied to minority and immigrant groups.</a:t>
            </a:r>
          </a:p>
          <a:p>
            <a:endParaRPr lang="en-US" sz="1200" b="0" i="0" u="none" strike="noStrike" kern="1200" cap="none" baseline="0" dirty="0">
              <a:solidFill>
                <a:schemeClr val="dk1"/>
              </a:solidFill>
              <a:latin typeface="Arial"/>
              <a:ea typeface="Arial"/>
              <a:cs typeface="Arial"/>
              <a:sym typeface="Arial"/>
            </a:endParaRPr>
          </a:p>
          <a:p>
            <a:r>
              <a:rPr lang="en-US" sz="1200" b="1" i="0" u="none" strike="noStrike" kern="1200" cap="none" baseline="0" dirty="0">
                <a:solidFill>
                  <a:schemeClr val="dk1"/>
                </a:solidFill>
                <a:latin typeface="Arial"/>
                <a:ea typeface="Arial"/>
                <a:cs typeface="Arial"/>
                <a:sym typeface="Arial"/>
              </a:rPr>
              <a:t>Affectional orientation harassment: </a:t>
            </a:r>
            <a:r>
              <a:rPr lang="en-US" sz="1200" b="0" i="0" u="none" strike="noStrike" kern="1200" cap="none" baseline="0" dirty="0">
                <a:solidFill>
                  <a:schemeClr val="dk1"/>
                </a:solidFill>
                <a:latin typeface="Arial"/>
                <a:ea typeface="Arial"/>
                <a:cs typeface="Arial"/>
                <a:sym typeface="Arial"/>
              </a:rPr>
              <a:t>Harassment based on a person’s affectional orientation and generally directed at gay men and lesbians, transvestites, and transsexuals.</a:t>
            </a:r>
          </a:p>
          <a:p>
            <a:endParaRPr lang="en-US" sz="1200" b="0" i="0" u="none" strike="noStrike" kern="1200" cap="none" baseline="0" dirty="0">
              <a:solidFill>
                <a:schemeClr val="dk1"/>
              </a:solidFill>
              <a:latin typeface="Arial"/>
              <a:ea typeface="Arial"/>
              <a:cs typeface="Arial"/>
              <a:sym typeface="Arial"/>
            </a:endParaRPr>
          </a:p>
          <a:p>
            <a:r>
              <a:rPr lang="en-US" sz="1200" b="1" i="0" u="none" strike="noStrike" kern="1200" cap="none" baseline="0" dirty="0">
                <a:solidFill>
                  <a:schemeClr val="dk1"/>
                </a:solidFill>
                <a:latin typeface="Arial"/>
                <a:ea typeface="Arial"/>
                <a:cs typeface="Arial"/>
                <a:sym typeface="Arial"/>
              </a:rPr>
              <a:t>Age harassment: </a:t>
            </a:r>
            <a:r>
              <a:rPr lang="en-US" sz="1200" b="0" i="0" u="none" strike="noStrike" kern="1200" cap="none" baseline="0" dirty="0">
                <a:solidFill>
                  <a:schemeClr val="dk1"/>
                </a:solidFill>
                <a:latin typeface="Arial"/>
                <a:ea typeface="Arial"/>
                <a:cs typeface="Arial"/>
                <a:sym typeface="Arial"/>
              </a:rPr>
              <a:t>Harassment generally directed against older persons but often also against the young.</a:t>
            </a:r>
          </a:p>
          <a:p>
            <a:endParaRPr lang="en-US" sz="1200" b="0" i="0" u="none" strike="noStrike" kern="1200" cap="none" baseline="0" dirty="0">
              <a:solidFill>
                <a:schemeClr val="dk1"/>
              </a:solidFill>
              <a:latin typeface="Arial"/>
              <a:ea typeface="Arial"/>
              <a:cs typeface="Arial"/>
              <a:sym typeface="Arial"/>
            </a:endParaRPr>
          </a:p>
          <a:p>
            <a:r>
              <a:rPr lang="en-US" sz="1200" b="1" i="0" u="none" strike="noStrike" kern="1200" cap="none" baseline="0" dirty="0">
                <a:solidFill>
                  <a:schemeClr val="dk1"/>
                </a:solidFill>
                <a:latin typeface="Arial"/>
                <a:ea typeface="Arial"/>
                <a:cs typeface="Arial"/>
                <a:sym typeface="Arial"/>
              </a:rPr>
              <a:t>Religious harassment: </a:t>
            </a:r>
            <a:r>
              <a:rPr lang="en-US" sz="1200" b="0" i="0" u="none" strike="noStrike" kern="1200" cap="none" baseline="0" dirty="0">
                <a:solidFill>
                  <a:schemeClr val="dk1"/>
                </a:solidFill>
                <a:latin typeface="Arial"/>
                <a:ea typeface="Arial"/>
                <a:cs typeface="Arial"/>
                <a:sym typeface="Arial"/>
              </a:rPr>
              <a:t>Harassment (sometimes referred to as creed harassment) that is based on a person’s religious affiliation or religious beliefs, often directed at atheists.</a:t>
            </a:r>
          </a:p>
          <a:p>
            <a:endParaRPr lang="en-US" sz="1200" b="0" i="0" u="none" strike="noStrike" kern="1200" cap="none" baseline="0" dirty="0">
              <a:solidFill>
                <a:schemeClr val="dk1"/>
              </a:solidFill>
              <a:latin typeface="Arial"/>
              <a:ea typeface="Arial"/>
              <a:cs typeface="Arial"/>
              <a:sym typeface="Arial"/>
            </a:endParaRPr>
          </a:p>
          <a:p>
            <a:r>
              <a:rPr lang="en-US" sz="1200" b="1" i="0" u="none" strike="noStrike" kern="1200" cap="none" baseline="0" dirty="0">
                <a:solidFill>
                  <a:schemeClr val="dk1"/>
                </a:solidFill>
                <a:latin typeface="Arial"/>
                <a:ea typeface="Arial"/>
                <a:cs typeface="Arial"/>
                <a:sym typeface="Arial"/>
              </a:rPr>
              <a:t>Academic harassment: </a:t>
            </a:r>
            <a:r>
              <a:rPr lang="en-US" sz="1200" b="0" i="0" u="none" strike="noStrike" kern="1200" cap="none" baseline="0" dirty="0">
                <a:solidFill>
                  <a:schemeClr val="dk1"/>
                </a:solidFill>
                <a:latin typeface="Arial"/>
                <a:ea typeface="Arial"/>
                <a:cs typeface="Arial"/>
                <a:sym typeface="Arial"/>
              </a:rPr>
              <a:t>Harassment in the form of statements or actions by senior faculty members that interfere with a junior colleague’s development, or statements or actions by a faculty member that interfere with students’ ability to perform effectively.</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83248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baseline="0" dirty="0">
                <a:solidFill>
                  <a:schemeClr val="dk1"/>
                </a:solidFill>
                <a:latin typeface="Arial"/>
                <a:ea typeface="Arial"/>
                <a:cs typeface="Arial"/>
                <a:sym typeface="Arial"/>
              </a:rPr>
              <a:t>Status harassment: </a:t>
            </a:r>
            <a:r>
              <a:rPr lang="en-US" sz="1200" b="0" i="0" u="none" strike="noStrike" kern="1200" cap="none" baseline="0" dirty="0">
                <a:solidFill>
                  <a:schemeClr val="dk1"/>
                </a:solidFill>
                <a:latin typeface="Arial"/>
                <a:ea typeface="Arial"/>
                <a:cs typeface="Arial"/>
                <a:sym typeface="Arial"/>
              </a:rPr>
              <a:t>Harassment in the organizational setting, generally directed by those with power against those with less power; often takes the form of insulting comments to, or treatment of, workers by managers.</a:t>
            </a:r>
          </a:p>
          <a:p>
            <a:endParaRPr lang="en-US" sz="1200" b="0" i="0" u="none" strike="noStrike" kern="1200" cap="none" baseline="0" dirty="0">
              <a:solidFill>
                <a:schemeClr val="dk1"/>
              </a:solidFill>
              <a:latin typeface="Arial"/>
              <a:ea typeface="Arial"/>
              <a:cs typeface="Arial"/>
              <a:sym typeface="Arial"/>
            </a:endParaRPr>
          </a:p>
          <a:p>
            <a:r>
              <a:rPr lang="en-US" sz="1200" b="1" i="0" u="none" strike="noStrike" kern="1200" cap="none" baseline="0" dirty="0">
                <a:solidFill>
                  <a:schemeClr val="dk1"/>
                </a:solidFill>
                <a:latin typeface="Arial"/>
                <a:ea typeface="Arial"/>
                <a:cs typeface="Arial"/>
                <a:sym typeface="Arial"/>
              </a:rPr>
              <a:t>Disability harassment: </a:t>
            </a:r>
            <a:r>
              <a:rPr lang="en-US" sz="1200" b="0" i="0" u="none" strike="noStrike" kern="1200" cap="none" baseline="0" dirty="0">
                <a:solidFill>
                  <a:schemeClr val="dk1"/>
                </a:solidFill>
                <a:latin typeface="Arial"/>
                <a:ea typeface="Arial"/>
                <a:cs typeface="Arial"/>
                <a:sym typeface="Arial"/>
              </a:rPr>
              <a:t>Harassment against persons with disabilities, most often directed at persons with visual or hearing impairment or with physical, speech, or language disabilities.</a:t>
            </a:r>
          </a:p>
          <a:p>
            <a:endParaRPr lang="en-US" sz="1200" b="0" i="0" u="none" strike="noStrike" kern="1200" cap="none" baseline="0" dirty="0">
              <a:solidFill>
                <a:schemeClr val="dk1"/>
              </a:solidFill>
              <a:latin typeface="Arial"/>
              <a:ea typeface="Arial"/>
              <a:cs typeface="Arial"/>
              <a:sym typeface="Arial"/>
            </a:endParaRPr>
          </a:p>
          <a:p>
            <a:r>
              <a:rPr lang="en-US" sz="1200" b="1" i="0" u="none" strike="noStrike" kern="1200" cap="none" baseline="0" dirty="0">
                <a:solidFill>
                  <a:schemeClr val="dk1"/>
                </a:solidFill>
                <a:latin typeface="Arial"/>
                <a:ea typeface="Arial"/>
                <a:cs typeface="Arial"/>
                <a:sym typeface="Arial"/>
              </a:rPr>
              <a:t>Attractiveness harassment: </a:t>
            </a:r>
            <a:r>
              <a:rPr lang="en-US" sz="1200" b="0" i="0" u="none" strike="noStrike" kern="1200" cap="none" baseline="0" dirty="0">
                <a:solidFill>
                  <a:schemeClr val="dk1"/>
                </a:solidFill>
                <a:latin typeface="Arial"/>
                <a:ea typeface="Arial"/>
                <a:cs typeface="Arial"/>
                <a:sym typeface="Arial"/>
              </a:rPr>
              <a:t>Harassment directed at people low in attractiveness, often used against persons because of their weight or their lack of interpersonal popularity or physical attractiveness.</a:t>
            </a:r>
          </a:p>
          <a:p>
            <a:endParaRPr lang="en-US" sz="1200" b="0" i="0" u="none" strike="noStrike" kern="1200" cap="none" baseline="0" dirty="0">
              <a:solidFill>
                <a:schemeClr val="dk1"/>
              </a:solidFill>
              <a:latin typeface="Arial"/>
              <a:ea typeface="Arial"/>
              <a:cs typeface="Arial"/>
              <a:sym typeface="Arial"/>
            </a:endParaRPr>
          </a:p>
          <a:p>
            <a:r>
              <a:rPr lang="en-US" sz="1200" b="1" i="0" u="none" strike="noStrike" kern="1200" cap="none" baseline="0" dirty="0">
                <a:solidFill>
                  <a:schemeClr val="dk1"/>
                </a:solidFill>
                <a:latin typeface="Arial"/>
                <a:ea typeface="Arial"/>
                <a:cs typeface="Arial"/>
                <a:sym typeface="Arial"/>
              </a:rPr>
              <a:t>Citizenship harassment: </a:t>
            </a:r>
            <a:r>
              <a:rPr lang="en-US" sz="1200" b="0" i="0" u="none" strike="noStrike" kern="1200" cap="none" baseline="0" dirty="0">
                <a:solidFill>
                  <a:schemeClr val="dk1"/>
                </a:solidFill>
                <a:latin typeface="Arial"/>
                <a:ea typeface="Arial"/>
                <a:cs typeface="Arial"/>
                <a:sym typeface="Arial"/>
              </a:rPr>
              <a:t>Harassment based on a person’s citizenship, generally directed against a person who is not a citizen.</a:t>
            </a:r>
          </a:p>
          <a:p>
            <a:endParaRPr lang="en-US" sz="1200" b="0" i="0" u="none" strike="noStrike" kern="1200" cap="none" baseline="0" dirty="0">
              <a:solidFill>
                <a:schemeClr val="dk1"/>
              </a:solidFill>
              <a:latin typeface="Arial"/>
              <a:ea typeface="Arial"/>
              <a:cs typeface="Arial"/>
              <a:sym typeface="Arial"/>
            </a:endParaRPr>
          </a:p>
          <a:p>
            <a:r>
              <a:rPr lang="en-US" sz="1200" b="1" i="0" u="none" strike="noStrike" kern="1200" cap="none" baseline="0" dirty="0">
                <a:solidFill>
                  <a:schemeClr val="dk1"/>
                </a:solidFill>
                <a:latin typeface="Arial"/>
                <a:ea typeface="Arial"/>
                <a:cs typeface="Arial"/>
                <a:sym typeface="Arial"/>
              </a:rPr>
              <a:t>Veteran harassment: </a:t>
            </a:r>
            <a:r>
              <a:rPr lang="en-US" sz="1200" b="0" i="0" u="none" strike="noStrike" kern="1200" cap="none" baseline="0" dirty="0">
                <a:solidFill>
                  <a:schemeClr val="dk1"/>
                </a:solidFill>
                <a:latin typeface="Arial"/>
                <a:ea typeface="Arial"/>
                <a:cs typeface="Arial"/>
                <a:sym typeface="Arial"/>
              </a:rPr>
              <a:t>Harassment based on a person’s veteran status, used both against those who are veterans and those who aren’t.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01055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baseline="0" dirty="0">
                <a:solidFill>
                  <a:schemeClr val="dk1"/>
                </a:solidFill>
                <a:latin typeface="Arial"/>
                <a:ea typeface="Arial"/>
                <a:cs typeface="Arial"/>
                <a:sym typeface="Arial"/>
              </a:rPr>
              <a:t>Bullying</a:t>
            </a:r>
            <a:r>
              <a:rPr lang="en-US" sz="1200" b="0" i="0" u="none" strike="noStrike" kern="1200" cap="none" baseline="0" dirty="0">
                <a:solidFill>
                  <a:schemeClr val="dk1"/>
                </a:solidFill>
                <a:latin typeface="Arial"/>
                <a:ea typeface="Arial"/>
                <a:cs typeface="Arial"/>
                <a:sym typeface="Arial"/>
              </a:rPr>
              <a:t>, whether in a close relationship, the workplace, or the playground, consists of abusive acts repeatedly committed by one person (or group) against another.</a:t>
            </a:r>
          </a:p>
          <a:p>
            <a:endParaRPr lang="en-US" sz="1200" b="0" i="0" u="none" strike="noStrike" kern="1200" cap="none" baseline="0" dirty="0">
              <a:solidFill>
                <a:schemeClr val="dk1"/>
              </a:solidFill>
              <a:latin typeface="Arial"/>
              <a:cs typeface="Arial"/>
              <a:sym typeface="Arial"/>
            </a:endParaRPr>
          </a:p>
          <a:p>
            <a:r>
              <a:rPr lang="en-US" sz="1200" b="1" i="0" u="none" strike="noStrike" kern="1200" cap="none" baseline="0" dirty="0">
                <a:solidFill>
                  <a:schemeClr val="dk1"/>
                </a:solidFill>
                <a:latin typeface="Arial"/>
                <a:ea typeface="Arial"/>
                <a:cs typeface="Arial"/>
                <a:sym typeface="Arial"/>
              </a:rPr>
              <a:t>Cyberbullying</a:t>
            </a:r>
            <a:r>
              <a:rPr lang="en-US" sz="1200" b="0" i="0" u="none" strike="noStrike" kern="1200" cap="none" baseline="0" dirty="0">
                <a:solidFill>
                  <a:schemeClr val="dk1"/>
                </a:solidFill>
                <a:latin typeface="Arial"/>
                <a:ea typeface="Arial"/>
                <a:cs typeface="Arial"/>
                <a:sym typeface="Arial"/>
              </a:rPr>
              <a:t> can take place through any electronic communication system—Facebook, Twitter, e-mail, instant messages, blog posts—and can take the form of sending threatening messages or images, posting negative comments, revealing secrets, or lying about another person.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18130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dk1"/>
                </a:solidFill>
                <a:latin typeface="Arial"/>
                <a:ea typeface="Arial"/>
                <a:cs typeface="Arial"/>
                <a:sym typeface="Arial"/>
              </a:rPr>
              <a:t>In another survey, 26 percent of teems reported bullying via their cell phones (Lehnart, Ling, Campbell, &amp; Purcell, 2010).</a:t>
            </a:r>
          </a:p>
          <a:p>
            <a:endParaRPr lang="en-US" sz="1200" b="0" i="1" u="none" strike="noStrike" kern="1200" cap="none" baseline="0" dirty="0">
              <a:solidFill>
                <a:schemeClr val="dk1"/>
              </a:solidFill>
              <a:latin typeface="Arial"/>
              <a:ea typeface="Arial"/>
              <a:cs typeface="Arial"/>
              <a:sym typeface="Arial"/>
            </a:endParaRPr>
          </a:p>
          <a:p>
            <a:r>
              <a:rPr lang="en-US" sz="1200" b="0" i="1" u="none" strike="noStrike" kern="1200" cap="none" baseline="0" dirty="0">
                <a:solidFill>
                  <a:schemeClr val="dk1"/>
                </a:solidFill>
                <a:latin typeface="Arial"/>
                <a:ea typeface="Arial"/>
                <a:cs typeface="Arial"/>
                <a:sym typeface="Arial"/>
              </a:rPr>
              <a:t>What’s been your experience with cyberbullying? In what ways might it be discouraged?</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92289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18130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baseline="0" dirty="0">
                <a:solidFill>
                  <a:schemeClr val="dk1"/>
                </a:solidFill>
                <a:latin typeface="Arial"/>
                <a:ea typeface="Arial"/>
                <a:cs typeface="Arial"/>
                <a:sym typeface="Arial"/>
              </a:rPr>
              <a:t>Power plays </a:t>
            </a:r>
            <a:r>
              <a:rPr lang="en-US" sz="1200" b="0" i="0" u="none" strike="noStrike" kern="1200" cap="none" baseline="0" dirty="0">
                <a:solidFill>
                  <a:schemeClr val="dk1"/>
                </a:solidFill>
                <a:latin typeface="Arial"/>
                <a:ea typeface="Arial"/>
                <a:cs typeface="Arial"/>
                <a:sym typeface="Arial"/>
              </a:rPr>
              <a:t>are patterns (not isolated instances) of behavior that are used repeatedly by one person to take unfair advantage of another person.</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18130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baseline="0" dirty="0">
                <a:solidFill>
                  <a:schemeClr val="dk1"/>
                </a:solidFill>
                <a:latin typeface="Arial"/>
                <a:ea typeface="Arial"/>
                <a:cs typeface="Arial"/>
                <a:sym typeface="Arial"/>
              </a:rPr>
              <a:t>Power </a:t>
            </a:r>
            <a:r>
              <a:rPr lang="en-US" sz="1200" b="0" i="0" u="none" strike="noStrike" kern="1200" cap="none" baseline="0" dirty="0">
                <a:solidFill>
                  <a:schemeClr val="dk1"/>
                </a:solidFill>
                <a:latin typeface="Arial"/>
                <a:ea typeface="Arial"/>
                <a:cs typeface="Arial"/>
                <a:sym typeface="Arial"/>
              </a:rPr>
              <a:t>is the ability of one person to influence what another person thinks or does.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0342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t>
            </a:r>
            <a:r>
              <a:rPr lang="en-US" b="1" dirty="0"/>
              <a:t>nobody upstairs </a:t>
            </a:r>
            <a:r>
              <a:rPr lang="en-US" dirty="0"/>
              <a:t>power play, the individual refuses to acknowledge your request, regardless of how or how many times you make it.</a:t>
            </a:r>
          </a:p>
          <a:p>
            <a:endParaRPr lang="en-US" dirty="0"/>
          </a:p>
          <a:p>
            <a:r>
              <a:rPr lang="en-US" dirty="0"/>
              <a:t>In </a:t>
            </a:r>
            <a:r>
              <a:rPr lang="en-US" b="1" dirty="0"/>
              <a:t>you owe me</a:t>
            </a:r>
            <a:r>
              <a:rPr lang="en-US" dirty="0"/>
              <a:t>, others unilaterally do something for you and then demand something in return.</a:t>
            </a:r>
          </a:p>
          <a:p>
            <a:endParaRPr lang="en-US" dirty="0"/>
          </a:p>
          <a:p>
            <a:r>
              <a:rPr lang="en-US" dirty="0"/>
              <a:t>In </a:t>
            </a:r>
            <a:r>
              <a:rPr lang="en-US" b="1" dirty="0"/>
              <a:t>yougottobekidding</a:t>
            </a:r>
            <a:r>
              <a:rPr lang="en-US" dirty="0"/>
              <a:t>, one person attacks the other by saying “You’ve got to be kidding” or some similar phrase, not out of surprise (which is fine) but out of a desire to put your ideas down.</a:t>
            </a:r>
          </a:p>
          <a:p>
            <a:endParaRPr lang="en-US" dirty="0"/>
          </a:p>
          <a:p>
            <a:r>
              <a:rPr lang="en-US" dirty="0"/>
              <a:t>In the </a:t>
            </a:r>
            <a:r>
              <a:rPr lang="en-US" b="1" dirty="0"/>
              <a:t>metaphor </a:t>
            </a:r>
            <a:r>
              <a:rPr lang="en-US" dirty="0"/>
              <a:t>power play, the user uses a metaphor to put an individual down and make it difficult to defend him or her.</a:t>
            </a:r>
          </a:p>
          <a:p>
            <a:endParaRPr lang="en-US" dirty="0"/>
          </a:p>
          <a:p>
            <a:r>
              <a:rPr lang="en-US" dirty="0"/>
              <a:t>The </a:t>
            </a:r>
            <a:r>
              <a:rPr lang="en-US" b="1" dirty="0"/>
              <a:t>thought stopper </a:t>
            </a:r>
            <a:r>
              <a:rPr lang="en-US" dirty="0"/>
              <a:t>is a power play designed to stop your thinking and especially stop you from expressing your thoughts.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524607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cap="none" baseline="0" dirty="0">
                <a:solidFill>
                  <a:schemeClr val="dk1"/>
                </a:solidFill>
                <a:latin typeface="Arial"/>
                <a:ea typeface="Arial"/>
                <a:cs typeface="Arial"/>
                <a:sym typeface="Arial"/>
              </a:rPr>
              <a:t>Prosocial communication </a:t>
            </a:r>
            <a:r>
              <a:rPr lang="en-US" sz="1200" b="0" i="0" u="none" strike="noStrike" kern="1200" cap="none" baseline="0" dirty="0">
                <a:solidFill>
                  <a:schemeClr val="dk1"/>
                </a:solidFill>
                <a:latin typeface="Arial"/>
                <a:ea typeface="Arial"/>
                <a:cs typeface="Arial"/>
                <a:sym typeface="Arial"/>
              </a:rPr>
              <a:t>is communication that benefits another individual, group, society, or the entire species in some way.</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89898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91015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83574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baseline="0" dirty="0">
              <a:solidFill>
                <a:schemeClr val="dk1"/>
              </a:solidFill>
              <a:latin typeface="Arial"/>
              <a:cs typeface="Arial"/>
              <a:sym typeface="Arial"/>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91015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baseline="0" dirty="0">
              <a:solidFill>
                <a:schemeClr val="dk1"/>
              </a:solidFill>
              <a:latin typeface="Arial"/>
              <a:cs typeface="Arial"/>
              <a:sym typeface="Arial"/>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21021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cap="none" baseline="0" dirty="0">
              <a:solidFill>
                <a:schemeClr val="dk1"/>
              </a:solidFill>
              <a:latin typeface="Arial"/>
              <a:cs typeface="Arial"/>
              <a:sym typeface="Arial"/>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910159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64690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97878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those high in power pay less attention (in conversations, for example) to those with little power than in the opposite situation (Goleman, 2013a).</a:t>
            </a:r>
          </a:p>
          <a:p>
            <a:endParaRPr lang="en-US" sz="1200" b="0" i="1" u="none" strike="noStrike" kern="1200" cap="none" baseline="0" dirty="0">
              <a:solidFill>
                <a:schemeClr val="dk1"/>
              </a:solidFill>
              <a:latin typeface="Arial"/>
              <a:ea typeface="Arial"/>
              <a:cs typeface="Arial"/>
              <a:sym typeface="Arial"/>
            </a:endParaRPr>
          </a:p>
          <a:p>
            <a:r>
              <a:rPr lang="en-US" sz="1200" b="0" i="1" u="none" strike="noStrike" kern="1200" cap="none" baseline="0" dirty="0">
                <a:solidFill>
                  <a:schemeClr val="dk1"/>
                </a:solidFill>
                <a:latin typeface="Arial"/>
                <a:ea typeface="Arial"/>
                <a:cs typeface="Arial"/>
                <a:sym typeface="Arial"/>
              </a:rPr>
              <a:t>Why do you think this is so?</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17070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dk1"/>
                </a:solidFill>
                <a:latin typeface="Arial"/>
                <a:ea typeface="Arial"/>
                <a:cs typeface="Arial"/>
                <a:sym typeface="Arial"/>
              </a:rPr>
              <a:t>Another way to increase power is with what has come to be called </a:t>
            </a:r>
            <a:r>
              <a:rPr lang="en-US" sz="1200" b="1" i="0" u="none" strike="noStrike" kern="1200" cap="none" baseline="0" dirty="0">
                <a:solidFill>
                  <a:schemeClr val="dk1"/>
                </a:solidFill>
                <a:latin typeface="Arial"/>
                <a:ea typeface="Arial"/>
                <a:cs typeface="Arial"/>
                <a:sym typeface="Arial"/>
              </a:rPr>
              <a:t>power priming</a:t>
            </a:r>
            <a:r>
              <a:rPr lang="en-US" sz="1200" b="0" i="0" u="none" strike="noStrike" kern="1200" cap="none" baseline="0" dirty="0">
                <a:solidFill>
                  <a:schemeClr val="dk1"/>
                </a:solidFill>
                <a:latin typeface="Arial"/>
                <a:ea typeface="Arial"/>
                <a:cs typeface="Arial"/>
                <a:sym typeface="Arial"/>
              </a:rPr>
              <a:t>. It involves imagining a time when you had power.</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7885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7885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a:solidFill>
                  <a:schemeClr val="dk1"/>
                </a:solidFill>
                <a:latin typeface="Arial"/>
                <a:ea typeface="Arial"/>
                <a:cs typeface="Arial"/>
                <a:sym typeface="Arial"/>
              </a:rPr>
              <a:t>Some research shows that the greater a person’s power, the greater the ability to empathize. Other research shows the opposite: the greater the power, the less the ability to empathize (Bombari, Mast, Brosch, &amp; Sander, 2013).</a:t>
            </a:r>
          </a:p>
          <a:p>
            <a:endParaRPr lang="en-US" sz="1200" b="0" i="0" u="none" strike="noStrike" kern="1200" cap="none" baseline="0" dirty="0">
              <a:solidFill>
                <a:schemeClr val="dk1"/>
              </a:solidFill>
              <a:latin typeface="Arial"/>
              <a:ea typeface="Arial"/>
              <a:cs typeface="Arial"/>
              <a:sym typeface="Arial"/>
            </a:endParaRPr>
          </a:p>
          <a:p>
            <a:r>
              <a:rPr lang="en-US" sz="1200" b="0" i="1" u="none" strike="noStrike" kern="1200" cap="none" baseline="0" dirty="0">
                <a:solidFill>
                  <a:schemeClr val="dk1"/>
                </a:solidFill>
                <a:latin typeface="Arial"/>
                <a:ea typeface="Arial"/>
                <a:cs typeface="Arial"/>
                <a:sym typeface="Arial"/>
              </a:rPr>
              <a:t>What relationship, if any, do you think exists between power and empathy? How would you go about investigating this relationship between power and empathy?</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84206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Shape 26"/>
          <p:cNvSpPr txBox="1">
            <a:spLocks noGrp="1"/>
          </p:cNvSpPr>
          <p:nvPr>
            <p:ph type="body" idx="1" hasCustomPrompt="1"/>
          </p:nvPr>
        </p:nvSpPr>
        <p:spPr>
          <a:xfrm>
            <a:off x="457200" y="1600200"/>
            <a:ext cx="8229600" cy="4525963"/>
          </a:xfrm>
          <a:prstGeom prst="rect">
            <a:avLst/>
          </a:prstGeom>
          <a:noFill/>
          <a:ln>
            <a:noFill/>
          </a:ln>
        </p:spPr>
        <p:txBody>
          <a:bodyPr lIns="91425" tIns="91425" rIns="91425" bIns="91425" anchor="t" anchorCtr="0"/>
          <a:lstStyle>
            <a:lvl1pPr marL="0" marR="0" lvl="0" indent="0" algn="l" rtl="0">
              <a:spcBef>
                <a:spcPts val="1500"/>
              </a:spcBef>
              <a:buClr>
                <a:srgbClr val="007FA3"/>
              </a:buClr>
              <a:buSzPct val="100000"/>
              <a:buFont typeface="Arial" panose="020B0604020202020204" pitchFamily="34" charset="0"/>
              <a:buNone/>
              <a:defRPr sz="2800" b="0" i="0" u="none" strike="noStrike" cap="none">
                <a:solidFill>
                  <a:schemeClr val="dk1"/>
                </a:solidFill>
                <a:latin typeface="Arial"/>
                <a:ea typeface="Arial"/>
                <a:cs typeface="Arial"/>
                <a:sym typeface="Arial"/>
              </a:defRPr>
            </a:lvl1pPr>
            <a:lvl2pPr marL="801688" marR="0" lvl="1" indent="-242888" algn="l" defTabSz="914400" rtl="0">
              <a:spcBef>
                <a:spcPts val="600"/>
              </a:spcBef>
              <a:buClr>
                <a:srgbClr val="007FA3"/>
              </a:buClr>
              <a:buSzPct val="100000"/>
              <a:buFont typeface="Arial" panose="020B0604020202020204" pitchFamily="34" charset="0"/>
              <a:buChar char="•"/>
              <a:defRPr sz="2400" b="0" i="0" u="none" strike="noStrike" cap="none">
                <a:solidFill>
                  <a:schemeClr val="dk1"/>
                </a:solidFill>
                <a:latin typeface="Arial"/>
                <a:ea typeface="Arial"/>
                <a:cs typeface="Arial"/>
                <a:sym typeface="Arial"/>
              </a:defRPr>
            </a:lvl2pPr>
            <a:lvl3pPr marL="1258888" marR="0" lvl="2" indent="-242888" algn="l" rtl="0">
              <a:spcBef>
                <a:spcPts val="600"/>
              </a:spcBef>
              <a:buClr>
                <a:srgbClr val="007FA3"/>
              </a:buClr>
              <a:buSzPct val="100000"/>
              <a:buFont typeface="Arial" panose="020B0604020202020204" pitchFamily="34" charset="0"/>
              <a:buChar char="•"/>
              <a:defRPr sz="2000" b="0" i="0" u="none" strike="noStrike" cap="none">
                <a:solidFill>
                  <a:schemeClr val="dk1"/>
                </a:solidFill>
                <a:latin typeface="Arial"/>
                <a:ea typeface="Arial"/>
                <a:cs typeface="Arial"/>
                <a:sym typeface="Arial"/>
              </a:defRPr>
            </a:lvl3pPr>
            <a:lvl4pPr marL="1716088" marR="0" lvl="3" indent="-242888" algn="l" rtl="0">
              <a:spcBef>
                <a:spcPts val="6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dirty="0"/>
              <a:t>Insert text here</a:t>
            </a:r>
          </a:p>
          <a:p>
            <a:pPr lvl="1"/>
            <a:r>
              <a:rPr lang="en-US" dirty="0"/>
              <a:t>Level 2</a:t>
            </a:r>
          </a:p>
          <a:p>
            <a:pPr lvl="2"/>
            <a:r>
              <a:rPr lang="en-US" dirty="0"/>
              <a:t>Level 3</a:t>
            </a:r>
          </a:p>
          <a:p>
            <a:pPr lvl="3"/>
            <a:r>
              <a:rPr lang="en-US" dirty="0"/>
              <a:t>Level 4</a:t>
            </a:r>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and Photo">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Shape 26"/>
          <p:cNvSpPr txBox="1">
            <a:spLocks noGrp="1"/>
          </p:cNvSpPr>
          <p:nvPr>
            <p:ph type="body" idx="1" hasCustomPrompt="1"/>
          </p:nvPr>
        </p:nvSpPr>
        <p:spPr>
          <a:xfrm>
            <a:off x="457200" y="1600200"/>
            <a:ext cx="8229600" cy="4064001"/>
          </a:xfrm>
          <a:prstGeom prst="rect">
            <a:avLst/>
          </a:prstGeom>
          <a:noFill/>
          <a:ln>
            <a:noFill/>
          </a:ln>
        </p:spPr>
        <p:txBody>
          <a:bodyPr lIns="91425" tIns="91425" rIns="91425" bIns="91425" anchor="t" anchorCtr="0"/>
          <a:lstStyle>
            <a:lvl1pPr marL="0" marR="0" lvl="0" indent="0" algn="l" rtl="0">
              <a:spcBef>
                <a:spcPts val="1500"/>
              </a:spcBef>
              <a:buClr>
                <a:srgbClr val="007FA3"/>
              </a:buClr>
              <a:buSzPct val="100000"/>
              <a:buFont typeface="Arial" panose="020B0604020202020204" pitchFamily="34" charset="0"/>
              <a:buNone/>
              <a:defRPr sz="2800" b="0" i="0" u="none" strike="noStrike" cap="none">
                <a:solidFill>
                  <a:schemeClr val="dk1"/>
                </a:solidFill>
                <a:latin typeface="Arial"/>
                <a:ea typeface="Arial"/>
                <a:cs typeface="Arial"/>
                <a:sym typeface="Arial"/>
              </a:defRPr>
            </a:lvl1pPr>
            <a:lvl2pPr marL="801688" marR="0" lvl="1" indent="-242888" algn="l" rtl="0">
              <a:spcBef>
                <a:spcPts val="600"/>
              </a:spcBef>
              <a:buClr>
                <a:srgbClr val="007FA3"/>
              </a:buClr>
              <a:buSzPct val="100000"/>
              <a:buFont typeface="Arial" panose="020B0604020202020204" pitchFamily="34" charset="0"/>
              <a:buChar char="•"/>
              <a:defRPr sz="2400" b="0" i="0" u="none" strike="noStrike" cap="none">
                <a:solidFill>
                  <a:schemeClr val="dk1"/>
                </a:solidFill>
                <a:latin typeface="Arial"/>
                <a:ea typeface="Arial"/>
                <a:cs typeface="Arial"/>
                <a:sym typeface="Arial"/>
              </a:defRPr>
            </a:lvl2pPr>
            <a:lvl3pPr marL="1258888" marR="0" lvl="2" indent="-242888" algn="l" rtl="0">
              <a:spcBef>
                <a:spcPts val="600"/>
              </a:spcBef>
              <a:buClr>
                <a:srgbClr val="007FA3"/>
              </a:buClr>
              <a:buSzPct val="100000"/>
              <a:buFont typeface="Arial" panose="020B0604020202020204" pitchFamily="34" charset="0"/>
              <a:buChar char="•"/>
              <a:defRPr sz="2000" b="0" i="0" u="none" strike="noStrike" cap="none">
                <a:solidFill>
                  <a:schemeClr val="dk1"/>
                </a:solidFill>
                <a:latin typeface="Arial"/>
                <a:ea typeface="Arial"/>
                <a:cs typeface="Arial"/>
                <a:sym typeface="Arial"/>
              </a:defRPr>
            </a:lvl3pPr>
            <a:lvl4pPr marL="1716088" marR="0" lvl="3" indent="-242888" algn="l" rtl="0">
              <a:spcBef>
                <a:spcPts val="6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dirty="0"/>
              <a:t>Insert text here</a:t>
            </a:r>
          </a:p>
          <a:p>
            <a:pPr lvl="1"/>
            <a:r>
              <a:rPr lang="en-US" dirty="0"/>
              <a:t>Level 2</a:t>
            </a:r>
          </a:p>
          <a:p>
            <a:pPr lvl="2"/>
            <a:r>
              <a:rPr lang="en-US" dirty="0"/>
              <a:t>Level 3</a:t>
            </a:r>
          </a:p>
          <a:p>
            <a:pPr lvl="3"/>
            <a:r>
              <a:rPr lang="en-US" dirty="0"/>
              <a:t>Level 4</a:t>
            </a:r>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7" name="Text Placeholder 2">
            <a:extLst>
              <a:ext uri="{FF2B5EF4-FFF2-40B4-BE49-F238E27FC236}">
                <a16:creationId xmlns:a16="http://schemas.microsoft.com/office/drawing/2014/main" id="{59D2F253-B09C-4501-93A2-134409E6790F}"/>
              </a:ext>
            </a:extLst>
          </p:cNvPr>
          <p:cNvSpPr>
            <a:spLocks noGrp="1"/>
          </p:cNvSpPr>
          <p:nvPr>
            <p:ph type="body" sz="quarter" idx="13" hasCustomPrompt="1"/>
          </p:nvPr>
        </p:nvSpPr>
        <p:spPr>
          <a:xfrm>
            <a:off x="457200" y="5710238"/>
            <a:ext cx="8229600" cy="415925"/>
          </a:xfrm>
        </p:spPr>
        <p:txBody>
          <a:bodyPr/>
          <a:lstStyle>
            <a:lvl1pPr marL="101600" indent="0">
              <a:buNone/>
              <a:defRPr sz="1800">
                <a:solidFill>
                  <a:srgbClr val="007FA3"/>
                </a:solidFill>
              </a:defRPr>
            </a:lvl1pPr>
          </a:lstStyle>
          <a:p>
            <a:pPr lvl="0"/>
            <a:r>
              <a:rPr lang="en-US" dirty="0"/>
              <a:t>Add caption here</a:t>
            </a:r>
          </a:p>
        </p:txBody>
      </p:sp>
    </p:spTree>
    <p:extLst>
      <p:ext uri="{BB962C8B-B14F-4D97-AF65-F5344CB8AC3E}">
        <p14:creationId xmlns:p14="http://schemas.microsoft.com/office/powerpoint/2010/main" val="1550164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hasCustomPrompt="1"/>
          </p:nvPr>
        </p:nvSpPr>
        <p:spPr>
          <a:xfrm>
            <a:off x="457200" y="1600200"/>
            <a:ext cx="8229600" cy="4525963"/>
          </a:xfrm>
          <a:prstGeom prst="rect">
            <a:avLst/>
          </a:prstGeom>
          <a:noFill/>
          <a:ln>
            <a:noFill/>
          </a:ln>
        </p:spPr>
        <p:txBody>
          <a:bodyPr lIns="91425" tIns="91425" rIns="91425" bIns="91425" anchor="t" anchorCtr="0"/>
          <a:lstStyle>
            <a:lvl1pPr marL="25400" marR="0" lvl="0" indent="0" algn="l" rtl="0">
              <a:spcBef>
                <a:spcPts val="1500"/>
              </a:spcBef>
              <a:buClr>
                <a:srgbClr val="007FA3"/>
              </a:buClr>
              <a:buSzPct val="25000"/>
              <a:buFont typeface="Arial"/>
              <a:buNone/>
              <a:defRPr sz="24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dirty="0"/>
              <a:t>Insert LOs here</a:t>
            </a:r>
            <a:endParaRPr dirty="0"/>
          </a:p>
        </p:txBody>
      </p:sp>
      <p:sp>
        <p:nvSpPr>
          <p:cNvPr id="50" name="Shape 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4" name="Shape 64"/>
          <p:cNvSpPr txBox="1">
            <a:spLocks noGrp="1"/>
          </p:cNvSpPr>
          <p:nvPr>
            <p:ph type="body" idx="2" hasCustomPrompt="1"/>
          </p:nvPr>
        </p:nvSpPr>
        <p:spPr>
          <a:xfrm>
            <a:off x="457200" y="1600200"/>
            <a:ext cx="8229600" cy="4525963"/>
          </a:xfrm>
          <a:prstGeom prst="rect">
            <a:avLst/>
          </a:prstGeom>
          <a:noFill/>
          <a:ln>
            <a:noFill/>
          </a:ln>
        </p:spPr>
        <p:txBody>
          <a:bodyPr lIns="91425" tIns="91425" rIns="91425" bIns="91425" anchor="t" anchorCtr="0"/>
          <a:lstStyle>
            <a:lvl1pPr marL="0" marR="0" lvl="0" indent="0" algn="l" rtl="0">
              <a:spcBef>
                <a:spcPts val="1500"/>
              </a:spcBef>
              <a:buClr>
                <a:srgbClr val="007FA3"/>
              </a:buClr>
              <a:buSzPct val="100000"/>
              <a:buFont typeface="Arial" panose="020B0604020202020204" pitchFamily="34" charset="0"/>
              <a:buNone/>
              <a:defRPr sz="2800" b="0" i="0" u="none" strike="noStrike" cap="none">
                <a:solidFill>
                  <a:schemeClr val="dk1"/>
                </a:solidFill>
                <a:latin typeface="Arial"/>
                <a:ea typeface="Arial"/>
                <a:cs typeface="Arial"/>
                <a:sym typeface="Arial"/>
              </a:defRPr>
            </a:lvl1pPr>
            <a:lvl2pPr marL="801688" marR="0" lvl="1" indent="-242888" algn="l" rtl="0">
              <a:spcBef>
                <a:spcPts val="600"/>
              </a:spcBef>
              <a:buClr>
                <a:srgbClr val="007FA3"/>
              </a:buClr>
              <a:buSzPct val="100000"/>
              <a:buFont typeface="Arial" panose="020B0604020202020204" pitchFamily="34" charset="0"/>
              <a:buChar char="•"/>
              <a:defRPr sz="2400" b="0" i="0" u="none" strike="noStrike" cap="none">
                <a:solidFill>
                  <a:schemeClr val="dk1"/>
                </a:solidFill>
                <a:latin typeface="Arial"/>
                <a:ea typeface="Arial"/>
                <a:cs typeface="Arial"/>
                <a:sym typeface="Arial"/>
              </a:defRPr>
            </a:lvl2pPr>
            <a:lvl3pPr marL="1258888" marR="0" lvl="2" indent="-242888" algn="l" rtl="0">
              <a:spcBef>
                <a:spcPts val="600"/>
              </a:spcBef>
              <a:buClr>
                <a:srgbClr val="007FA3"/>
              </a:buClr>
              <a:buSzPct val="100000"/>
              <a:buFont typeface="Arial" panose="020B0604020202020204" pitchFamily="34" charset="0"/>
              <a:buChar char="•"/>
              <a:defRPr sz="2000" b="0" i="0" u="none" strike="noStrike" cap="none">
                <a:solidFill>
                  <a:schemeClr val="dk1"/>
                </a:solidFill>
                <a:latin typeface="Arial"/>
                <a:ea typeface="Arial"/>
                <a:cs typeface="Arial"/>
                <a:sym typeface="Arial"/>
              </a:defRPr>
            </a:lvl3pPr>
            <a:lvl4pPr marL="1716088" marR="0" lvl="3" indent="-242888" algn="l" rtl="0">
              <a:spcBef>
                <a:spcPts val="6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dirty="0"/>
              <a:t>Insert text here</a:t>
            </a:r>
          </a:p>
          <a:p>
            <a:pPr lvl="1"/>
            <a:r>
              <a:rPr lang="en-US" dirty="0"/>
              <a:t>Level 2</a:t>
            </a:r>
          </a:p>
          <a:p>
            <a:pPr lvl="2"/>
            <a:r>
              <a:rPr lang="en-US" dirty="0"/>
              <a:t>Level 3</a:t>
            </a:r>
          </a:p>
          <a:p>
            <a:pPr lvl="3"/>
            <a:r>
              <a:rPr lang="en-US" dirty="0"/>
              <a:t>Level 4</a:t>
            </a:r>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2901779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and Photo">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hasCustomPrompt="1"/>
          </p:nvPr>
        </p:nvSpPr>
        <p:spPr>
          <a:xfrm>
            <a:off x="457200" y="1600200"/>
            <a:ext cx="8229600" cy="4064001"/>
          </a:xfrm>
          <a:prstGeom prst="rect">
            <a:avLst/>
          </a:prstGeom>
          <a:noFill/>
          <a:ln>
            <a:noFill/>
          </a:ln>
        </p:spPr>
        <p:txBody>
          <a:bodyPr lIns="91425" tIns="91425" rIns="91425" bIns="91425" anchor="t" anchorCtr="0"/>
          <a:lstStyle>
            <a:lvl1pPr marL="0" marR="0" lvl="0" indent="0" algn="l" rtl="0">
              <a:spcBef>
                <a:spcPts val="1500"/>
              </a:spcBef>
              <a:buClr>
                <a:srgbClr val="007FA3"/>
              </a:buClr>
              <a:buSzPct val="100000"/>
              <a:buFont typeface="Arial"/>
              <a:buNone/>
              <a:defRPr sz="2800" b="0" i="0" u="none" strike="noStrike" cap="none">
                <a:solidFill>
                  <a:schemeClr val="dk1"/>
                </a:solidFill>
                <a:latin typeface="Arial"/>
                <a:ea typeface="Arial"/>
                <a:cs typeface="Arial"/>
                <a:sym typeface="Arial"/>
              </a:defRPr>
            </a:lvl1pPr>
            <a:lvl2pPr marL="801688" marR="0" lvl="1" indent="-242888"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258888" marR="0" lvl="2" indent="-242888"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3pPr>
            <a:lvl4pPr marL="1716088" marR="0" lvl="3" indent="-242888"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dirty="0"/>
              <a:t>Insert text here</a:t>
            </a:r>
          </a:p>
          <a:p>
            <a:pPr lvl="1"/>
            <a:r>
              <a:rPr lang="en-US" dirty="0"/>
              <a:t>Level 2</a:t>
            </a:r>
          </a:p>
          <a:p>
            <a:pPr lvl="2"/>
            <a:r>
              <a:rPr lang="en-US" dirty="0"/>
              <a:t>Level 3</a:t>
            </a:r>
          </a:p>
          <a:p>
            <a:pPr lvl="3"/>
            <a:r>
              <a:rPr lang="en-US" dirty="0"/>
              <a:t>Level 4</a:t>
            </a:r>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Text Placeholder 2">
            <a:extLst>
              <a:ext uri="{FF2B5EF4-FFF2-40B4-BE49-F238E27FC236}">
                <a16:creationId xmlns:a16="http://schemas.microsoft.com/office/drawing/2014/main" id="{00FDD253-7C2C-4D04-9A33-B87F7F1965B9}"/>
              </a:ext>
            </a:extLst>
          </p:cNvPr>
          <p:cNvSpPr>
            <a:spLocks noGrp="1"/>
          </p:cNvSpPr>
          <p:nvPr>
            <p:ph type="body" sz="quarter" idx="13" hasCustomPrompt="1"/>
          </p:nvPr>
        </p:nvSpPr>
        <p:spPr>
          <a:xfrm>
            <a:off x="457200" y="5710238"/>
            <a:ext cx="8229600" cy="415925"/>
          </a:xfrm>
        </p:spPr>
        <p:txBody>
          <a:bodyPr/>
          <a:lstStyle>
            <a:lvl1pPr marL="101600" indent="0">
              <a:buNone/>
              <a:defRPr sz="1800">
                <a:solidFill>
                  <a:srgbClr val="007FA3"/>
                </a:solidFill>
              </a:defRPr>
            </a:lvl1pPr>
          </a:lstStyle>
          <a:p>
            <a:pPr lvl="0"/>
            <a:r>
              <a:rPr lang="en-US" dirty="0"/>
              <a:t>Add caption here</a:t>
            </a:r>
          </a:p>
        </p:txBody>
      </p:sp>
    </p:spTree>
    <p:extLst>
      <p:ext uri="{BB962C8B-B14F-4D97-AF65-F5344CB8AC3E}">
        <p14:creationId xmlns:p14="http://schemas.microsoft.com/office/powerpoint/2010/main" val="2967883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2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1192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Table Placeholder 2">
            <a:extLst>
              <a:ext uri="{FF2B5EF4-FFF2-40B4-BE49-F238E27FC236}">
                <a16:creationId xmlns:a16="http://schemas.microsoft.com/office/drawing/2014/main" id="{4F785B4E-A1F2-4096-B412-6025C6BDFE98}"/>
              </a:ext>
            </a:extLst>
          </p:cNvPr>
          <p:cNvSpPr>
            <a:spLocks noGrp="1"/>
          </p:cNvSpPr>
          <p:nvPr>
            <p:ph type="tbl" sz="quarter" idx="13"/>
          </p:nvPr>
        </p:nvSpPr>
        <p:spPr>
          <a:xfrm>
            <a:off x="457200" y="1379538"/>
            <a:ext cx="8232775" cy="3890962"/>
          </a:xfrm>
        </p:spPr>
        <p:txBody>
          <a:bodyPr/>
          <a:lstStyle/>
          <a:p>
            <a:endParaRPr lang="en-US" dirty="0"/>
          </a:p>
        </p:txBody>
      </p:sp>
    </p:spTree>
    <p:extLst>
      <p:ext uri="{BB962C8B-B14F-4D97-AF65-F5344CB8AC3E}">
        <p14:creationId xmlns:p14="http://schemas.microsoft.com/office/powerpoint/2010/main" val="542634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pecial Feature">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lIns="91425" tIns="91425" rIns="91425" bIns="91425" anchor="ctr" anchorCtr="0"/>
          <a:lstStyle>
            <a:lvl1pPr marL="0" marR="0" lvl="0" indent="0" algn="ctr"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Shape 26"/>
          <p:cNvSpPr txBox="1">
            <a:spLocks noGrp="1"/>
          </p:cNvSpPr>
          <p:nvPr>
            <p:ph type="body" idx="1" hasCustomPrompt="1"/>
          </p:nvPr>
        </p:nvSpPr>
        <p:spPr>
          <a:xfrm>
            <a:off x="457200" y="1600200"/>
            <a:ext cx="8229600" cy="4525963"/>
          </a:xfrm>
          <a:prstGeom prst="rect">
            <a:avLst/>
          </a:prstGeom>
          <a:noFill/>
          <a:ln>
            <a:noFill/>
          </a:ln>
        </p:spPr>
        <p:txBody>
          <a:bodyPr lIns="91425" tIns="91425" rIns="91425" bIns="91425" anchor="t" anchorCtr="0"/>
          <a:lstStyle>
            <a:lvl1pPr marL="0" marR="0" lvl="0" indent="0" algn="l" rtl="0">
              <a:spcBef>
                <a:spcPts val="1500"/>
              </a:spcBef>
              <a:buClr>
                <a:srgbClr val="007FA3"/>
              </a:buClr>
              <a:buSzPct val="100000"/>
              <a:buFont typeface="Arial" panose="020B0604020202020204" pitchFamily="34" charset="0"/>
              <a:buNone/>
              <a:defRPr sz="2800" b="0" i="0" u="none" strike="noStrike" cap="none">
                <a:solidFill>
                  <a:schemeClr val="dk1"/>
                </a:solidFill>
                <a:latin typeface="Arial"/>
                <a:ea typeface="Arial"/>
                <a:cs typeface="Arial"/>
                <a:sym typeface="Arial"/>
              </a:defRPr>
            </a:lvl1pPr>
            <a:lvl2pPr marL="801688" marR="0" lvl="1" indent="-242888" algn="l" defTabSz="914400" rtl="0">
              <a:spcBef>
                <a:spcPts val="600"/>
              </a:spcBef>
              <a:buClr>
                <a:srgbClr val="007FA3"/>
              </a:buClr>
              <a:buSzPct val="100000"/>
              <a:buFont typeface="Arial" panose="020B0604020202020204" pitchFamily="34" charset="0"/>
              <a:buChar char="•"/>
              <a:defRPr sz="2400" b="0" i="0" u="none" strike="noStrike" cap="none">
                <a:solidFill>
                  <a:schemeClr val="dk1"/>
                </a:solidFill>
                <a:latin typeface="Arial"/>
                <a:ea typeface="Arial"/>
                <a:cs typeface="Arial"/>
                <a:sym typeface="Arial"/>
              </a:defRPr>
            </a:lvl2pPr>
            <a:lvl3pPr marL="1258888" marR="0" lvl="2" indent="-242888" algn="l" rtl="0">
              <a:spcBef>
                <a:spcPts val="600"/>
              </a:spcBef>
              <a:buClr>
                <a:srgbClr val="007FA3"/>
              </a:buClr>
              <a:buSzPct val="100000"/>
              <a:buFont typeface="Arial" panose="020B0604020202020204" pitchFamily="34" charset="0"/>
              <a:buChar char="•"/>
              <a:defRPr sz="2000" b="0" i="0" u="none" strike="noStrike" cap="none">
                <a:solidFill>
                  <a:schemeClr val="dk1"/>
                </a:solidFill>
                <a:latin typeface="Arial"/>
                <a:ea typeface="Arial"/>
                <a:cs typeface="Arial"/>
                <a:sym typeface="Arial"/>
              </a:defRPr>
            </a:lvl3pPr>
            <a:lvl4pPr marL="1716088" marR="0" lvl="3" indent="-242888" algn="l" rtl="0">
              <a:spcBef>
                <a:spcPts val="6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dirty="0"/>
              <a:t>Insert text here</a:t>
            </a:r>
          </a:p>
          <a:p>
            <a:pPr lvl="1"/>
            <a:r>
              <a:rPr lang="en-US" dirty="0"/>
              <a:t>Level 2</a:t>
            </a:r>
          </a:p>
          <a:p>
            <a:pPr lvl="2"/>
            <a:r>
              <a:rPr lang="en-US" dirty="0"/>
              <a:t>Level 3</a:t>
            </a:r>
          </a:p>
          <a:p>
            <a:pPr lvl="3"/>
            <a:r>
              <a:rPr lang="en-US" dirty="0"/>
              <a:t>Level 4</a:t>
            </a:r>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cxnSp>
        <p:nvCxnSpPr>
          <p:cNvPr id="9" name="Straight Connector 8">
            <a:extLst>
              <a:ext uri="{FF2B5EF4-FFF2-40B4-BE49-F238E27FC236}">
                <a16:creationId xmlns:a16="http://schemas.microsoft.com/office/drawing/2014/main" id="{9D9690E5-50F6-4505-9448-50EB9AFF338A}"/>
              </a:ext>
            </a:extLst>
          </p:cNvPr>
          <p:cNvCxnSpPr/>
          <p:nvPr userDrawn="1"/>
        </p:nvCxnSpPr>
        <p:spPr>
          <a:xfrm>
            <a:off x="0" y="1450666"/>
            <a:ext cx="9144000" cy="0"/>
          </a:xfrm>
          <a:prstGeom prst="line">
            <a:avLst/>
          </a:prstGeom>
          <a:ln w="57150">
            <a:solidFill>
              <a:srgbClr val="007F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85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3">
            <a:alphaModFix/>
          </a:blip>
          <a:srcRect/>
          <a:stretch/>
        </p:blipFill>
        <p:spPr>
          <a:xfrm>
            <a:off x="443972" y="6429709"/>
            <a:ext cx="917999" cy="279914"/>
          </a:xfrm>
          <a:prstGeom prst="rect">
            <a:avLst/>
          </a:prstGeom>
          <a:noFill/>
          <a:ln>
            <a:noFill/>
          </a:ln>
        </p:spPr>
      </p:pic>
      <p:sp>
        <p:nvSpPr>
          <p:cNvPr id="16" name="Shape 16"/>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cSld>
  <p:clrMap bg1="lt1" tx1="dk1" bg2="dk2" tx2="lt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68" r:id="rId5"/>
    <p:sldLayoutId id="2147483662" r:id="rId6"/>
    <p:sldLayoutId id="2147483660" r:id="rId7"/>
    <p:sldLayoutId id="2147483663" r:id="rId8"/>
    <p:sldLayoutId id="2147483664" r:id="rId9"/>
    <p:sldLayoutId id="2147483656" r:id="rId10"/>
    <p:sldLayoutId id="214748365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348F-181A-4F1A-87A0-D0C6C1502C0E}"/>
              </a:ext>
            </a:extLst>
          </p:cNvPr>
          <p:cNvSpPr>
            <a:spLocks noGrp="1"/>
          </p:cNvSpPr>
          <p:nvPr>
            <p:ph type="title"/>
          </p:nvPr>
        </p:nvSpPr>
        <p:spPr/>
        <p:txBody>
          <a:bodyPr/>
          <a:lstStyle/>
          <a:p>
            <a:r>
              <a:rPr lang="en-US" dirty="0"/>
              <a:t>The Interpersonal Communication Book</a:t>
            </a:r>
          </a:p>
        </p:txBody>
      </p:sp>
      <p:sp>
        <p:nvSpPr>
          <p:cNvPr id="3" name="Text Placeholder 2">
            <a:extLst>
              <a:ext uri="{FF2B5EF4-FFF2-40B4-BE49-F238E27FC236}">
                <a16:creationId xmlns:a16="http://schemas.microsoft.com/office/drawing/2014/main" id="{A5315AF7-5CD1-4AD8-A392-4825330A70CE}"/>
              </a:ext>
            </a:extLst>
          </p:cNvPr>
          <p:cNvSpPr>
            <a:spLocks noGrp="1"/>
          </p:cNvSpPr>
          <p:nvPr>
            <p:ph type="body" idx="1"/>
          </p:nvPr>
        </p:nvSpPr>
        <p:spPr/>
        <p:txBody>
          <a:bodyPr/>
          <a:lstStyle/>
          <a:p>
            <a:r>
              <a:rPr lang="en-US" dirty="0"/>
              <a:t>Fifteenth Edition</a:t>
            </a:r>
          </a:p>
        </p:txBody>
      </p:sp>
      <p:sp>
        <p:nvSpPr>
          <p:cNvPr id="4" name="Text Placeholder 3">
            <a:extLst>
              <a:ext uri="{FF2B5EF4-FFF2-40B4-BE49-F238E27FC236}">
                <a16:creationId xmlns:a16="http://schemas.microsoft.com/office/drawing/2014/main" id="{B61240B1-9060-4DB6-9743-1FB63E9CA5A4}"/>
              </a:ext>
            </a:extLst>
          </p:cNvPr>
          <p:cNvSpPr>
            <a:spLocks noGrp="1"/>
          </p:cNvSpPr>
          <p:nvPr>
            <p:ph type="body" idx="2"/>
          </p:nvPr>
        </p:nvSpPr>
        <p:spPr/>
        <p:txBody>
          <a:bodyPr/>
          <a:lstStyle/>
          <a:p>
            <a:r>
              <a:rPr lang="en-US" dirty="0"/>
              <a:t>Chapter 12</a:t>
            </a:r>
          </a:p>
        </p:txBody>
      </p:sp>
      <p:sp>
        <p:nvSpPr>
          <p:cNvPr id="5" name="Text Placeholder 4">
            <a:extLst>
              <a:ext uri="{FF2B5EF4-FFF2-40B4-BE49-F238E27FC236}">
                <a16:creationId xmlns:a16="http://schemas.microsoft.com/office/drawing/2014/main" id="{C1D39ECA-FFE9-4491-8A97-0B89017F173D}"/>
              </a:ext>
            </a:extLst>
          </p:cNvPr>
          <p:cNvSpPr>
            <a:spLocks noGrp="1"/>
          </p:cNvSpPr>
          <p:nvPr>
            <p:ph type="body" idx="3"/>
          </p:nvPr>
        </p:nvSpPr>
        <p:spPr>
          <a:xfrm>
            <a:off x="5029199" y="3200400"/>
            <a:ext cx="3151763" cy="2925763"/>
          </a:xfrm>
        </p:spPr>
        <p:txBody>
          <a:bodyPr/>
          <a:lstStyle/>
          <a:p>
            <a:r>
              <a:rPr lang="en-US" dirty="0"/>
              <a:t>Interpersonal Power and Influence</a:t>
            </a:r>
          </a:p>
        </p:txBody>
      </p:sp>
      <p:pic>
        <p:nvPicPr>
          <p:cNvPr id="8" name="Picture 7" descr="Front Cover: The Interpersonal Communication Book Fifteenth Edition by Joseph A DeVito">
            <a:extLst>
              <a:ext uri="{FF2B5EF4-FFF2-40B4-BE49-F238E27FC236}">
                <a16:creationId xmlns:a16="http://schemas.microsoft.com/office/drawing/2014/main" id="{7237F44F-F55A-4257-A5A6-38681AA32189}"/>
              </a:ext>
            </a:extLst>
          </p:cNvPr>
          <p:cNvPicPr>
            <a:picLocks noChangeAspect="1"/>
          </p:cNvPicPr>
          <p:nvPr/>
        </p:nvPicPr>
        <p:blipFill>
          <a:blip r:embed="rId3"/>
          <a:stretch>
            <a:fillRect/>
          </a:stretch>
        </p:blipFill>
        <p:spPr>
          <a:xfrm>
            <a:off x="578001" y="1552690"/>
            <a:ext cx="3574121" cy="4573473"/>
          </a:xfrm>
          <a:prstGeom prst="rect">
            <a:avLst/>
          </a:prstGeom>
          <a:ln w="12700">
            <a:solidFill>
              <a:schemeClr val="tx1"/>
            </a:solidFill>
          </a:ln>
        </p:spPr>
      </p:pic>
    </p:spTree>
    <p:extLst>
      <p:ext uri="{BB962C8B-B14F-4D97-AF65-F5344CB8AC3E}">
        <p14:creationId xmlns:p14="http://schemas.microsoft.com/office/powerpoint/2010/main" val="2890611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509753" cy="622828"/>
          </a:xfrm>
        </p:spPr>
        <p:txBody>
          <a:bodyPr/>
          <a:lstStyle/>
          <a:p>
            <a:r>
              <a:rPr lang="en-US" dirty="0"/>
              <a:t>Relationship, Person, and Message Power </a:t>
            </a:r>
            <a:r>
              <a:rPr lang="en-US" sz="2000" dirty="0"/>
              <a:t>(1 of 8) </a:t>
            </a:r>
            <a:endParaRPr lang="en-US" dirty="0"/>
          </a:p>
        </p:txBody>
      </p:sp>
      <p:sp>
        <p:nvSpPr>
          <p:cNvPr id="3" name="Text Placeholder 2"/>
          <p:cNvSpPr>
            <a:spLocks noGrp="1"/>
          </p:cNvSpPr>
          <p:nvPr>
            <p:ph type="body" idx="1"/>
          </p:nvPr>
        </p:nvSpPr>
        <p:spPr>
          <a:xfrm>
            <a:off x="457200" y="1312540"/>
            <a:ext cx="8229600" cy="402769"/>
          </a:xfrm>
        </p:spPr>
        <p:txBody>
          <a:bodyPr/>
          <a:lstStyle/>
          <a:p>
            <a:r>
              <a:rPr lang="en-US" dirty="0"/>
              <a:t>LO 12.2 Describe the types of power that reside in the relationship, in the person, and</a:t>
            </a:r>
          </a:p>
          <a:p>
            <a:r>
              <a:rPr lang="en-US" dirty="0"/>
              <a:t>in the message and some of the ways to resist power and influence.</a:t>
            </a:r>
          </a:p>
        </p:txBody>
      </p:sp>
      <p:sp>
        <p:nvSpPr>
          <p:cNvPr id="4" name="Text Placeholder 3"/>
          <p:cNvSpPr>
            <a:spLocks noGrp="1"/>
          </p:cNvSpPr>
          <p:nvPr>
            <p:ph type="body" idx="2"/>
          </p:nvPr>
        </p:nvSpPr>
        <p:spPr>
          <a:xfrm>
            <a:off x="457200" y="2150738"/>
            <a:ext cx="8229600" cy="3975425"/>
          </a:xfrm>
        </p:spPr>
        <p:txBody>
          <a:bodyPr/>
          <a:lstStyle/>
          <a:p>
            <a:r>
              <a:rPr lang="en-US" dirty="0"/>
              <a:t>Power in the Relationship</a:t>
            </a:r>
          </a:p>
          <a:p>
            <a:pPr lvl="1"/>
            <a:r>
              <a:rPr lang="en-US" dirty="0"/>
              <a:t>Referent </a:t>
            </a:r>
          </a:p>
          <a:p>
            <a:pPr lvl="1"/>
            <a:r>
              <a:rPr lang="en-US" dirty="0"/>
              <a:t>Legitimate</a:t>
            </a:r>
          </a:p>
          <a:p>
            <a:pPr lvl="1"/>
            <a:r>
              <a:rPr lang="en-US" dirty="0"/>
              <a:t>Expert</a:t>
            </a:r>
          </a:p>
          <a:p>
            <a:pPr lvl="1"/>
            <a:r>
              <a:rPr lang="en-US" dirty="0"/>
              <a:t>Information or persuasion</a:t>
            </a:r>
          </a:p>
          <a:p>
            <a:pPr lvl="1"/>
            <a:r>
              <a:rPr lang="en-US" dirty="0"/>
              <a:t>Reward</a:t>
            </a:r>
          </a:p>
          <a:p>
            <a:pPr lvl="1"/>
            <a:r>
              <a:rPr lang="en-US" dirty="0"/>
              <a:t>Coercive</a:t>
            </a:r>
          </a:p>
          <a:p>
            <a:pPr lvl="1"/>
            <a:r>
              <a:rPr lang="en-US" dirty="0"/>
              <a:t>Negative</a:t>
            </a:r>
          </a:p>
        </p:txBody>
      </p:sp>
    </p:spTree>
    <p:extLst>
      <p:ext uri="{BB962C8B-B14F-4D97-AF65-F5344CB8AC3E}">
        <p14:creationId xmlns:p14="http://schemas.microsoft.com/office/powerpoint/2010/main" val="1717143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and Influence</a:t>
            </a:r>
          </a:p>
        </p:txBody>
      </p:sp>
      <p:sp>
        <p:nvSpPr>
          <p:cNvPr id="3" name="Text Placeholder 2"/>
          <p:cNvSpPr>
            <a:spLocks noGrp="1"/>
          </p:cNvSpPr>
          <p:nvPr>
            <p:ph type="body" idx="1"/>
          </p:nvPr>
        </p:nvSpPr>
        <p:spPr>
          <a:xfrm>
            <a:off x="457200" y="5033328"/>
            <a:ext cx="8229600" cy="1335664"/>
          </a:xfrm>
        </p:spPr>
        <p:txBody>
          <a:bodyPr/>
          <a:lstStyle/>
          <a:p>
            <a:r>
              <a:rPr lang="en-US" dirty="0"/>
              <a:t>Research findings suggest that women have greater difficulty influencing others by communicating competence and authority than do men. Men, on the other hand, have greater difficulty influencing others using referent power (Carli, 1999).</a:t>
            </a:r>
          </a:p>
        </p:txBody>
      </p:sp>
      <p:pic>
        <p:nvPicPr>
          <p:cNvPr id="1026" name="Picture 2" descr="A photo of Angela Merkel leaning in to talk to male world leaders."/>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1714500" y="970756"/>
            <a:ext cx="571500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13885" y="4733908"/>
            <a:ext cx="1698171" cy="215444"/>
          </a:xfrm>
          <a:prstGeom prst="rect">
            <a:avLst/>
          </a:prstGeom>
          <a:noFill/>
        </p:spPr>
        <p:txBody>
          <a:bodyPr wrap="square" rtlCol="0">
            <a:spAutoFit/>
          </a:bodyPr>
          <a:lstStyle/>
          <a:p>
            <a:r>
              <a:rPr lang="en-US" sz="800" dirty="0"/>
              <a:t>Xinhua/Alamy Stock Photo</a:t>
            </a:r>
          </a:p>
        </p:txBody>
      </p:sp>
    </p:spTree>
    <p:extLst>
      <p:ext uri="{BB962C8B-B14F-4D97-AF65-F5344CB8AC3E}">
        <p14:creationId xmlns:p14="http://schemas.microsoft.com/office/powerpoint/2010/main" val="4252653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636213" cy="1097279"/>
          </a:xfrm>
        </p:spPr>
        <p:txBody>
          <a:bodyPr/>
          <a:lstStyle/>
          <a:p>
            <a:r>
              <a:rPr lang="en-US" dirty="0"/>
              <a:t>Relationship, Person, and Message Power </a:t>
            </a:r>
            <a:r>
              <a:rPr lang="en-US" sz="2000" dirty="0"/>
              <a:t>(2 of 8)</a:t>
            </a:r>
          </a:p>
        </p:txBody>
      </p:sp>
      <p:sp>
        <p:nvSpPr>
          <p:cNvPr id="3" name="Text Placeholder 2"/>
          <p:cNvSpPr>
            <a:spLocks noGrp="1"/>
          </p:cNvSpPr>
          <p:nvPr>
            <p:ph type="body" idx="1"/>
          </p:nvPr>
        </p:nvSpPr>
        <p:spPr/>
        <p:txBody>
          <a:bodyPr/>
          <a:lstStyle/>
          <a:p>
            <a:r>
              <a:rPr lang="en-US" dirty="0"/>
              <a:t>Power in the Person</a:t>
            </a:r>
          </a:p>
          <a:p>
            <a:pPr lvl="1"/>
            <a:r>
              <a:rPr lang="en-US" dirty="0"/>
              <a:t>Credibility</a:t>
            </a:r>
          </a:p>
          <a:p>
            <a:pPr lvl="1"/>
            <a:r>
              <a:rPr lang="en-US" dirty="0"/>
              <a:t>Competence</a:t>
            </a:r>
          </a:p>
          <a:p>
            <a:pPr lvl="1"/>
            <a:r>
              <a:rPr lang="en-US" dirty="0"/>
              <a:t>Character</a:t>
            </a:r>
          </a:p>
          <a:p>
            <a:pPr lvl="1"/>
            <a:r>
              <a:rPr lang="en-US" dirty="0"/>
              <a:t>Charisma</a:t>
            </a:r>
          </a:p>
        </p:txBody>
      </p:sp>
    </p:spTree>
    <p:extLst>
      <p:ext uri="{BB962C8B-B14F-4D97-AF65-F5344CB8AC3E}">
        <p14:creationId xmlns:p14="http://schemas.microsoft.com/office/powerpoint/2010/main" val="1360349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684851" cy="1097279"/>
          </a:xfrm>
        </p:spPr>
        <p:txBody>
          <a:bodyPr/>
          <a:lstStyle/>
          <a:p>
            <a:r>
              <a:rPr lang="en-US" dirty="0"/>
              <a:t>Relationship, Person, and Message Power </a:t>
            </a:r>
            <a:r>
              <a:rPr lang="en-US" sz="2000" dirty="0"/>
              <a:t>(3 of 8)</a:t>
            </a:r>
          </a:p>
        </p:txBody>
      </p:sp>
      <p:sp>
        <p:nvSpPr>
          <p:cNvPr id="3" name="Text Placeholder 2"/>
          <p:cNvSpPr>
            <a:spLocks noGrp="1"/>
          </p:cNvSpPr>
          <p:nvPr>
            <p:ph type="body" idx="1"/>
          </p:nvPr>
        </p:nvSpPr>
        <p:spPr/>
        <p:txBody>
          <a:bodyPr/>
          <a:lstStyle/>
          <a:p>
            <a:r>
              <a:rPr lang="en-US" dirty="0"/>
              <a:t>Power in the Message </a:t>
            </a:r>
          </a:p>
          <a:p>
            <a:pPr lvl="1"/>
            <a:r>
              <a:rPr lang="en-US" dirty="0"/>
              <a:t>Influential verbal messages</a:t>
            </a:r>
          </a:p>
          <a:p>
            <a:pPr lvl="2"/>
            <a:r>
              <a:rPr lang="en-US" dirty="0"/>
              <a:t>Direct request</a:t>
            </a:r>
          </a:p>
          <a:p>
            <a:pPr lvl="2"/>
            <a:r>
              <a:rPr lang="en-US" dirty="0"/>
              <a:t>Bargaining or promising</a:t>
            </a:r>
          </a:p>
          <a:p>
            <a:pPr lvl="2"/>
            <a:r>
              <a:rPr lang="en-US" dirty="0"/>
              <a:t>Ingratiation</a:t>
            </a:r>
          </a:p>
          <a:p>
            <a:pPr lvl="2"/>
            <a:r>
              <a:rPr lang="en-US" dirty="0"/>
              <a:t>Manipulation</a:t>
            </a:r>
          </a:p>
          <a:p>
            <a:pPr lvl="2"/>
            <a:r>
              <a:rPr lang="en-US" dirty="0"/>
              <a:t>Threatening</a:t>
            </a:r>
          </a:p>
        </p:txBody>
      </p:sp>
    </p:spTree>
    <p:extLst>
      <p:ext uri="{BB962C8B-B14F-4D97-AF65-F5344CB8AC3E}">
        <p14:creationId xmlns:p14="http://schemas.microsoft.com/office/powerpoint/2010/main" val="3494523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490298" cy="1097279"/>
          </a:xfrm>
        </p:spPr>
        <p:txBody>
          <a:bodyPr/>
          <a:lstStyle/>
          <a:p>
            <a:r>
              <a:rPr lang="en-US" dirty="0"/>
              <a:t>Relationship, Person, and Message Power </a:t>
            </a:r>
            <a:r>
              <a:rPr lang="en-US" sz="2000" dirty="0"/>
              <a:t>(4 of 8)</a:t>
            </a:r>
          </a:p>
        </p:txBody>
      </p:sp>
      <p:sp>
        <p:nvSpPr>
          <p:cNvPr id="3" name="Text Placeholder 2"/>
          <p:cNvSpPr>
            <a:spLocks noGrp="1"/>
          </p:cNvSpPr>
          <p:nvPr>
            <p:ph type="body" idx="1"/>
          </p:nvPr>
        </p:nvSpPr>
        <p:spPr/>
        <p:txBody>
          <a:bodyPr/>
          <a:lstStyle/>
          <a:p>
            <a:r>
              <a:rPr lang="en-US" dirty="0"/>
              <a:t>Power in the Message </a:t>
            </a:r>
            <a:r>
              <a:rPr lang="en-US" sz="2000" dirty="0"/>
              <a:t>continued</a:t>
            </a:r>
          </a:p>
          <a:p>
            <a:pPr lvl="1"/>
            <a:r>
              <a:rPr lang="en-US" dirty="0"/>
              <a:t>Weak verbal messages</a:t>
            </a:r>
          </a:p>
          <a:p>
            <a:pPr lvl="2"/>
            <a:r>
              <a:rPr lang="en-US" dirty="0"/>
              <a:t>Hesitations</a:t>
            </a:r>
          </a:p>
          <a:p>
            <a:pPr lvl="2"/>
            <a:r>
              <a:rPr lang="en-US" dirty="0"/>
              <a:t>Overusing intensifiers</a:t>
            </a:r>
          </a:p>
          <a:p>
            <a:pPr lvl="2"/>
            <a:r>
              <a:rPr lang="en-US" dirty="0"/>
              <a:t>Disqualifiers</a:t>
            </a:r>
          </a:p>
          <a:p>
            <a:pPr lvl="2"/>
            <a:r>
              <a:rPr lang="en-US" dirty="0"/>
              <a:t>Tag questions</a:t>
            </a:r>
          </a:p>
          <a:p>
            <a:pPr lvl="2"/>
            <a:r>
              <a:rPr lang="en-US" dirty="0"/>
              <a:t>Self-critical statements</a:t>
            </a:r>
          </a:p>
          <a:p>
            <a:pPr lvl="2"/>
            <a:r>
              <a:rPr lang="en-US" dirty="0"/>
              <a:t>Slang and vulgar expression</a:t>
            </a:r>
          </a:p>
        </p:txBody>
      </p:sp>
    </p:spTree>
    <p:extLst>
      <p:ext uri="{BB962C8B-B14F-4D97-AF65-F5344CB8AC3E}">
        <p14:creationId xmlns:p14="http://schemas.microsoft.com/office/powerpoint/2010/main" val="1089181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607030" cy="1097279"/>
          </a:xfrm>
        </p:spPr>
        <p:txBody>
          <a:bodyPr/>
          <a:lstStyle/>
          <a:p>
            <a:r>
              <a:rPr lang="en-US" dirty="0"/>
              <a:t>Relationship, Person, and Message Power </a:t>
            </a:r>
            <a:r>
              <a:rPr lang="en-US" sz="2000" dirty="0"/>
              <a:t>(5 of 8)</a:t>
            </a:r>
          </a:p>
        </p:txBody>
      </p:sp>
      <p:sp>
        <p:nvSpPr>
          <p:cNvPr id="3" name="Text Placeholder 2"/>
          <p:cNvSpPr>
            <a:spLocks noGrp="1"/>
          </p:cNvSpPr>
          <p:nvPr>
            <p:ph type="body" idx="1"/>
          </p:nvPr>
        </p:nvSpPr>
        <p:spPr/>
        <p:txBody>
          <a:bodyPr/>
          <a:lstStyle/>
          <a:p>
            <a:r>
              <a:rPr lang="en-US" dirty="0"/>
              <a:t>Power in the Message </a:t>
            </a:r>
            <a:r>
              <a:rPr lang="en-US" sz="2000" dirty="0"/>
              <a:t>continued</a:t>
            </a:r>
          </a:p>
          <a:p>
            <a:pPr lvl="1"/>
            <a:r>
              <a:rPr lang="en-US" dirty="0"/>
              <a:t>Influential nonverbal messages</a:t>
            </a:r>
          </a:p>
          <a:p>
            <a:pPr lvl="2"/>
            <a:r>
              <a:rPr lang="en-US" dirty="0"/>
              <a:t>Respond in kind</a:t>
            </a:r>
          </a:p>
          <a:p>
            <a:pPr lvl="2"/>
            <a:r>
              <a:rPr lang="en-US" dirty="0"/>
              <a:t>Avoid adaptors</a:t>
            </a:r>
          </a:p>
          <a:p>
            <a:pPr lvl="2"/>
            <a:r>
              <a:rPr lang="en-US" dirty="0"/>
              <a:t>Send consistent message</a:t>
            </a:r>
          </a:p>
          <a:p>
            <a:pPr lvl="2"/>
            <a:r>
              <a:rPr lang="en-US" dirty="0"/>
              <a:t>Remain comfortable and mobile</a:t>
            </a:r>
          </a:p>
          <a:p>
            <a:pPr lvl="2"/>
            <a:r>
              <a:rPr lang="en-US" dirty="0"/>
              <a:t>Touch</a:t>
            </a:r>
          </a:p>
          <a:p>
            <a:pPr lvl="2"/>
            <a:r>
              <a:rPr lang="en-US" dirty="0"/>
              <a:t>Exercise strong handshake</a:t>
            </a:r>
          </a:p>
        </p:txBody>
      </p:sp>
    </p:spTree>
    <p:extLst>
      <p:ext uri="{BB962C8B-B14F-4D97-AF65-F5344CB8AC3E}">
        <p14:creationId xmlns:p14="http://schemas.microsoft.com/office/powerpoint/2010/main" val="1714927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607030" cy="1097279"/>
          </a:xfrm>
        </p:spPr>
        <p:txBody>
          <a:bodyPr/>
          <a:lstStyle/>
          <a:p>
            <a:r>
              <a:rPr lang="en-US" dirty="0"/>
              <a:t>Relationship, Person, and Message Power </a:t>
            </a:r>
            <a:r>
              <a:rPr lang="en-US" sz="2000" dirty="0"/>
              <a:t>(6 of 8)</a:t>
            </a:r>
          </a:p>
        </p:txBody>
      </p:sp>
      <p:sp>
        <p:nvSpPr>
          <p:cNvPr id="3" name="Text Placeholder 2"/>
          <p:cNvSpPr>
            <a:spLocks noGrp="1"/>
          </p:cNvSpPr>
          <p:nvPr>
            <p:ph type="body" idx="1"/>
          </p:nvPr>
        </p:nvSpPr>
        <p:spPr/>
        <p:txBody>
          <a:bodyPr/>
          <a:lstStyle/>
          <a:p>
            <a:r>
              <a:rPr lang="en-US" dirty="0"/>
              <a:t>Power in the Message </a:t>
            </a:r>
            <a:r>
              <a:rPr lang="en-US" sz="2000" dirty="0"/>
              <a:t>continued</a:t>
            </a:r>
          </a:p>
          <a:p>
            <a:pPr lvl="1"/>
            <a:r>
              <a:rPr lang="en-US" dirty="0"/>
              <a:t>Influential nonverbal messages </a:t>
            </a:r>
            <a:r>
              <a:rPr lang="en-US" sz="1800" dirty="0"/>
              <a:t>continued</a:t>
            </a:r>
          </a:p>
          <a:p>
            <a:pPr lvl="2"/>
            <a:r>
              <a:rPr lang="en-US" dirty="0"/>
              <a:t>Dress conservatively</a:t>
            </a:r>
          </a:p>
          <a:p>
            <a:pPr lvl="2"/>
            <a:r>
              <a:rPr lang="en-US" dirty="0"/>
              <a:t>Use appropriate gestures and facial expressions</a:t>
            </a:r>
          </a:p>
          <a:p>
            <a:pPr lvl="2"/>
            <a:r>
              <a:rPr lang="en-US" dirty="0"/>
              <a:t>Walk slowly and deliberately</a:t>
            </a:r>
          </a:p>
          <a:p>
            <a:pPr lvl="2"/>
            <a:r>
              <a:rPr lang="en-US" dirty="0"/>
              <a:t>Maintain eye contact</a:t>
            </a:r>
          </a:p>
          <a:p>
            <a:pPr lvl="2"/>
            <a:r>
              <a:rPr lang="en-US" dirty="0"/>
              <a:t>Watch your distance</a:t>
            </a:r>
          </a:p>
        </p:txBody>
      </p:sp>
    </p:spTree>
    <p:extLst>
      <p:ext uri="{BB962C8B-B14F-4D97-AF65-F5344CB8AC3E}">
        <p14:creationId xmlns:p14="http://schemas.microsoft.com/office/powerpoint/2010/main" val="2561897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Visual Dominance</a:t>
            </a:r>
          </a:p>
        </p:txBody>
      </p:sp>
      <p:sp>
        <p:nvSpPr>
          <p:cNvPr id="3" name="Text Placeholder 2"/>
          <p:cNvSpPr>
            <a:spLocks noGrp="1"/>
          </p:cNvSpPr>
          <p:nvPr>
            <p:ph type="body" idx="1"/>
          </p:nvPr>
        </p:nvSpPr>
        <p:spPr/>
        <p:txBody>
          <a:bodyPr/>
          <a:lstStyle/>
          <a:p>
            <a:r>
              <a:rPr lang="en-US" dirty="0"/>
              <a:t>You can also signal power through visual dominance behavior (Exline, Ellyson, &amp; Long, 1975).</a:t>
            </a:r>
          </a:p>
        </p:txBody>
      </p:sp>
      <p:pic>
        <p:nvPicPr>
          <p:cNvPr id="4098" name="Picture 2" descr="A photo of a couple sitting outside and looking into each other's eyes."/>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1558212" y="1079689"/>
            <a:ext cx="6027575" cy="4025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188527" y="5076951"/>
            <a:ext cx="1521958" cy="215444"/>
          </a:xfrm>
          <a:prstGeom prst="rect">
            <a:avLst/>
          </a:prstGeom>
          <a:noFill/>
        </p:spPr>
        <p:txBody>
          <a:bodyPr wrap="square" rtlCol="0">
            <a:spAutoFit/>
          </a:bodyPr>
          <a:lstStyle/>
          <a:p>
            <a:r>
              <a:rPr lang="en-US" sz="800" dirty="0"/>
              <a:t>John Wollwerth/Shutterstock</a:t>
            </a:r>
          </a:p>
        </p:txBody>
      </p:sp>
    </p:spTree>
    <p:extLst>
      <p:ext uri="{BB962C8B-B14F-4D97-AF65-F5344CB8AC3E}">
        <p14:creationId xmlns:p14="http://schemas.microsoft.com/office/powerpoint/2010/main" val="3590647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694579" cy="1097279"/>
          </a:xfrm>
        </p:spPr>
        <p:txBody>
          <a:bodyPr/>
          <a:lstStyle/>
          <a:p>
            <a:r>
              <a:rPr lang="en-US" dirty="0"/>
              <a:t>Relationship, Person, and Message Power </a:t>
            </a:r>
            <a:r>
              <a:rPr lang="en-US" sz="2000" dirty="0"/>
              <a:t>(7 of 8)</a:t>
            </a:r>
          </a:p>
        </p:txBody>
      </p:sp>
      <p:sp>
        <p:nvSpPr>
          <p:cNvPr id="3" name="Text Placeholder 2"/>
          <p:cNvSpPr>
            <a:spLocks noGrp="1"/>
          </p:cNvSpPr>
          <p:nvPr>
            <p:ph type="body" idx="1"/>
          </p:nvPr>
        </p:nvSpPr>
        <p:spPr/>
        <p:txBody>
          <a:bodyPr/>
          <a:lstStyle/>
          <a:p>
            <a:r>
              <a:rPr lang="en-US" dirty="0"/>
              <a:t>Power in the Message </a:t>
            </a:r>
            <a:r>
              <a:rPr lang="en-US" sz="2000" dirty="0"/>
              <a:t>continued</a:t>
            </a:r>
          </a:p>
          <a:p>
            <a:pPr lvl="1"/>
            <a:r>
              <a:rPr lang="en-US" dirty="0"/>
              <a:t>Compliance-gaining strategies</a:t>
            </a:r>
          </a:p>
          <a:p>
            <a:pPr lvl="2"/>
            <a:r>
              <a:rPr lang="en-US" dirty="0"/>
              <a:t>Reciprocation</a:t>
            </a:r>
          </a:p>
          <a:p>
            <a:pPr lvl="2"/>
            <a:r>
              <a:rPr lang="en-US" dirty="0"/>
              <a:t>Commitment</a:t>
            </a:r>
          </a:p>
          <a:p>
            <a:pPr lvl="2"/>
            <a:r>
              <a:rPr lang="en-US" dirty="0"/>
              <a:t>Authority</a:t>
            </a:r>
          </a:p>
          <a:p>
            <a:pPr lvl="2"/>
            <a:r>
              <a:rPr lang="en-US" dirty="0"/>
              <a:t>Social validation</a:t>
            </a:r>
          </a:p>
          <a:p>
            <a:pPr lvl="2"/>
            <a:r>
              <a:rPr lang="en-US" dirty="0"/>
              <a:t>Scarcity</a:t>
            </a:r>
          </a:p>
          <a:p>
            <a:pPr lvl="2"/>
            <a:r>
              <a:rPr lang="en-US" dirty="0"/>
              <a:t>Liking</a:t>
            </a:r>
          </a:p>
          <a:p>
            <a:pPr lvl="1"/>
            <a:r>
              <a:rPr lang="en-US" dirty="0"/>
              <a:t>Listening</a:t>
            </a:r>
          </a:p>
        </p:txBody>
      </p:sp>
    </p:spTree>
    <p:extLst>
      <p:ext uri="{BB962C8B-B14F-4D97-AF65-F5344CB8AC3E}">
        <p14:creationId xmlns:p14="http://schemas.microsoft.com/office/powerpoint/2010/main" val="1339330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12.2 Powerful and Powerless Listening</a:t>
            </a:r>
            <a:endParaRPr lang="en-US" sz="2000" dirty="0"/>
          </a:p>
        </p:txBody>
      </p:sp>
      <p:graphicFrame>
        <p:nvGraphicFramePr>
          <p:cNvPr id="6" name="Table Placeholder 5"/>
          <p:cNvGraphicFramePr>
            <a:graphicFrameLocks noGrp="1"/>
          </p:cNvGraphicFramePr>
          <p:nvPr>
            <p:ph type="tbl" sz="quarter" idx="13"/>
            <p:extLst>
              <p:ext uri="{D42A27DB-BD31-4B8C-83A1-F6EECF244321}">
                <p14:modId xmlns:p14="http://schemas.microsoft.com/office/powerpoint/2010/main" val="4065628445"/>
              </p:ext>
            </p:extLst>
          </p:nvPr>
        </p:nvGraphicFramePr>
        <p:xfrm>
          <a:off x="332170" y="1956644"/>
          <a:ext cx="8479660" cy="2966720"/>
        </p:xfrm>
        <a:graphic>
          <a:graphicData uri="http://schemas.openxmlformats.org/drawingml/2006/table">
            <a:tbl>
              <a:tblPr firstRow="1" bandRow="1">
                <a:tableStyleId>{10A1B5D5-9B99-4C35-A422-299274C87663}</a:tableStyleId>
              </a:tblPr>
              <a:tblGrid>
                <a:gridCol w="3816220">
                  <a:extLst>
                    <a:ext uri="{9D8B030D-6E8A-4147-A177-3AD203B41FA5}">
                      <a16:colId xmlns:a16="http://schemas.microsoft.com/office/drawing/2014/main" val="20000"/>
                    </a:ext>
                  </a:extLst>
                </a:gridCol>
                <a:gridCol w="4663440">
                  <a:extLst>
                    <a:ext uri="{9D8B030D-6E8A-4147-A177-3AD203B41FA5}">
                      <a16:colId xmlns:a16="http://schemas.microsoft.com/office/drawing/2014/main" val="20001"/>
                    </a:ext>
                  </a:extLst>
                </a:gridCol>
              </a:tblGrid>
              <a:tr h="370840">
                <a:tc>
                  <a:txBody>
                    <a:bodyPr/>
                    <a:lstStyle/>
                    <a:p>
                      <a:r>
                        <a:rPr lang="en-US" sz="1800" dirty="0"/>
                        <a:t>Powerful</a:t>
                      </a:r>
                      <a:r>
                        <a:rPr lang="en-US" sz="1800" baseline="0" dirty="0"/>
                        <a:t> Listening</a:t>
                      </a:r>
                      <a:endParaRPr lang="en-US" sz="1800" dirty="0"/>
                    </a:p>
                  </a:txBody>
                  <a:tcPr/>
                </a:tc>
                <a:tc>
                  <a:txBody>
                    <a:bodyPr/>
                    <a:lstStyle/>
                    <a:p>
                      <a:r>
                        <a:rPr lang="en-US" sz="1800" dirty="0"/>
                        <a:t>Powerless Listening</a:t>
                      </a:r>
                    </a:p>
                  </a:txBody>
                  <a:tcPr/>
                </a:tc>
                <a:extLst>
                  <a:ext uri="{0D108BD9-81ED-4DB2-BD59-A6C34878D82A}">
                    <a16:rowId xmlns:a16="http://schemas.microsoft.com/office/drawing/2014/main" val="10000"/>
                  </a:ext>
                </a:extLst>
              </a:tr>
              <a:tr h="370840">
                <a:tc>
                  <a:txBody>
                    <a:bodyPr/>
                    <a:lstStyle/>
                    <a:p>
                      <a:r>
                        <a:rPr lang="en-US" sz="1800" b="0" dirty="0"/>
                        <a:t>Listen</a:t>
                      </a:r>
                      <a:r>
                        <a:rPr lang="en-US" sz="1800" b="0" baseline="0" dirty="0"/>
                        <a:t> actively</a:t>
                      </a:r>
                      <a:endParaRPr lang="en-US" sz="1800" b="0" dirty="0"/>
                    </a:p>
                  </a:txBody>
                  <a:tcPr/>
                </a:tc>
                <a:tc>
                  <a:txBody>
                    <a:bodyPr/>
                    <a:lstStyle/>
                    <a:p>
                      <a:r>
                        <a:rPr lang="en-US" sz="1800" b="0" dirty="0"/>
                        <a:t>Listen passively</a:t>
                      </a:r>
                    </a:p>
                  </a:txBody>
                  <a:tcPr/>
                </a:tc>
                <a:extLst>
                  <a:ext uri="{0D108BD9-81ED-4DB2-BD59-A6C34878D82A}">
                    <a16:rowId xmlns:a16="http://schemas.microsoft.com/office/drawing/2014/main" val="10001"/>
                  </a:ext>
                </a:extLst>
              </a:tr>
              <a:tr h="370840">
                <a:tc>
                  <a:txBody>
                    <a:bodyPr/>
                    <a:lstStyle/>
                    <a:p>
                      <a:r>
                        <a:rPr lang="en-US" sz="1800" b="0" dirty="0"/>
                        <a:t>Respond visibly but in moderation</a:t>
                      </a:r>
                    </a:p>
                  </a:txBody>
                  <a:tcPr/>
                </a:tc>
                <a:tc>
                  <a:txBody>
                    <a:bodyPr/>
                    <a:lstStyle/>
                    <a:p>
                      <a:r>
                        <a:rPr lang="en-US" sz="1800" b="0" dirty="0"/>
                        <a:t>Respond with</a:t>
                      </a:r>
                      <a:r>
                        <a:rPr lang="en-US" sz="1800" b="0" baseline="0" dirty="0"/>
                        <a:t> too little or too much reaction</a:t>
                      </a:r>
                      <a:endParaRPr lang="en-US" sz="1800" b="0" dirty="0"/>
                    </a:p>
                  </a:txBody>
                  <a:tcPr/>
                </a:tc>
                <a:extLst>
                  <a:ext uri="{0D108BD9-81ED-4DB2-BD59-A6C34878D82A}">
                    <a16:rowId xmlns:a16="http://schemas.microsoft.com/office/drawing/2014/main" val="10002"/>
                  </a:ext>
                </a:extLst>
              </a:tr>
              <a:tr h="370840">
                <a:tc>
                  <a:txBody>
                    <a:bodyPr/>
                    <a:lstStyle/>
                    <a:p>
                      <a:r>
                        <a:rPr lang="en-US" sz="1800" b="0" dirty="0"/>
                        <a:t>Give back-channeling cues</a:t>
                      </a:r>
                    </a:p>
                  </a:txBody>
                  <a:tcPr/>
                </a:tc>
                <a:tc>
                  <a:txBody>
                    <a:bodyPr/>
                    <a:lstStyle/>
                    <a:p>
                      <a:r>
                        <a:rPr lang="en-US" sz="1800" b="0" dirty="0"/>
                        <a:t>Give no back-channeling cues</a:t>
                      </a:r>
                    </a:p>
                  </a:txBody>
                  <a:tcPr/>
                </a:tc>
                <a:extLst>
                  <a:ext uri="{0D108BD9-81ED-4DB2-BD59-A6C34878D82A}">
                    <a16:rowId xmlns:a16="http://schemas.microsoft.com/office/drawing/2014/main" val="10003"/>
                  </a:ext>
                </a:extLst>
              </a:tr>
              <a:tr h="370840">
                <a:tc>
                  <a:txBody>
                    <a:bodyPr/>
                    <a:lstStyle/>
                    <a:p>
                      <a:r>
                        <a:rPr lang="en-US" sz="1800" b="0" dirty="0"/>
                        <a:t>Maintain</a:t>
                      </a:r>
                      <a:r>
                        <a:rPr lang="en-US" sz="1800" b="0" baseline="0" dirty="0"/>
                        <a:t> more focused eye contact</a:t>
                      </a:r>
                      <a:endParaRPr lang="en-US" sz="1800" b="0" dirty="0"/>
                    </a:p>
                  </a:txBody>
                  <a:tcPr/>
                </a:tc>
                <a:tc>
                  <a:txBody>
                    <a:bodyPr/>
                    <a:lstStyle/>
                    <a:p>
                      <a:r>
                        <a:rPr lang="en-US" sz="1800" b="0" dirty="0"/>
                        <a:t>Make</a:t>
                      </a:r>
                      <a:r>
                        <a:rPr lang="en-US" sz="1800" b="0" baseline="0" dirty="0"/>
                        <a:t> little eye contact</a:t>
                      </a:r>
                      <a:endParaRPr lang="en-US" sz="1800" b="0" dirty="0"/>
                    </a:p>
                  </a:txBody>
                  <a:tcPr/>
                </a:tc>
                <a:extLst>
                  <a:ext uri="{0D108BD9-81ED-4DB2-BD59-A6C34878D82A}">
                    <a16:rowId xmlns:a16="http://schemas.microsoft.com/office/drawing/2014/main" val="3213789182"/>
                  </a:ext>
                </a:extLst>
              </a:tr>
              <a:tr h="370840">
                <a:tc>
                  <a:txBody>
                    <a:bodyPr/>
                    <a:lstStyle/>
                    <a:p>
                      <a:r>
                        <a:rPr lang="en-US" sz="1800" b="0" dirty="0"/>
                        <a:t>Use</a:t>
                      </a:r>
                      <a:r>
                        <a:rPr lang="en-US" sz="1800" b="0" baseline="0" dirty="0"/>
                        <a:t> few or no adaptors</a:t>
                      </a:r>
                      <a:endParaRPr lang="en-US" sz="1800" b="0" dirty="0"/>
                    </a:p>
                  </a:txBody>
                  <a:tcPr/>
                </a:tc>
                <a:tc>
                  <a:txBody>
                    <a:bodyPr/>
                    <a:lstStyle/>
                    <a:p>
                      <a:r>
                        <a:rPr lang="en-US" sz="1800" b="0" dirty="0"/>
                        <a:t>Use</a:t>
                      </a:r>
                      <a:r>
                        <a:rPr lang="en-US" sz="1800" b="0" baseline="0" dirty="0"/>
                        <a:t> adaptors  </a:t>
                      </a:r>
                      <a:endParaRPr lang="en-US" sz="1800" b="0" dirty="0"/>
                    </a:p>
                  </a:txBody>
                  <a:tcPr/>
                </a:tc>
                <a:extLst>
                  <a:ext uri="{0D108BD9-81ED-4DB2-BD59-A6C34878D82A}">
                    <a16:rowId xmlns:a16="http://schemas.microsoft.com/office/drawing/2014/main" val="4205004784"/>
                  </a:ext>
                </a:extLst>
              </a:tr>
              <a:tr h="370840">
                <a:tc>
                  <a:txBody>
                    <a:bodyPr/>
                    <a:lstStyle/>
                    <a:p>
                      <a:r>
                        <a:rPr lang="en-US" sz="1800" b="0" dirty="0"/>
                        <a:t>Maintain an</a:t>
                      </a:r>
                      <a:r>
                        <a:rPr lang="en-US" sz="1800" b="0" baseline="0" dirty="0"/>
                        <a:t> open posture</a:t>
                      </a:r>
                      <a:endParaRPr lang="en-US" sz="1800" b="0" dirty="0"/>
                    </a:p>
                  </a:txBody>
                  <a:tcPr/>
                </a:tc>
                <a:tc>
                  <a:txBody>
                    <a:bodyPr/>
                    <a:lstStyle/>
                    <a:p>
                      <a:r>
                        <a:rPr lang="en-US" sz="1800" b="0" dirty="0"/>
                        <a:t>Maintain</a:t>
                      </a:r>
                      <a:r>
                        <a:rPr lang="en-US" sz="1800" b="0" baseline="0" dirty="0"/>
                        <a:t> a defensive posture</a:t>
                      </a:r>
                      <a:endParaRPr lang="en-US" sz="1800" b="0" dirty="0"/>
                    </a:p>
                  </a:txBody>
                  <a:tcPr/>
                </a:tc>
                <a:extLst>
                  <a:ext uri="{0D108BD9-81ED-4DB2-BD59-A6C34878D82A}">
                    <a16:rowId xmlns:a16="http://schemas.microsoft.com/office/drawing/2014/main" val="1628513268"/>
                  </a:ext>
                </a:extLst>
              </a:tr>
              <a:tr h="370840">
                <a:tc>
                  <a:txBody>
                    <a:bodyPr/>
                    <a:lstStyle/>
                    <a:p>
                      <a:r>
                        <a:rPr lang="en-US" sz="1800" b="0" dirty="0"/>
                        <a:t>Avoid interrupting</a:t>
                      </a:r>
                    </a:p>
                  </a:txBody>
                  <a:tcPr/>
                </a:tc>
                <a:tc>
                  <a:txBody>
                    <a:bodyPr/>
                    <a:lstStyle/>
                    <a:p>
                      <a:r>
                        <a:rPr lang="en-US" sz="1800" b="0" dirty="0"/>
                        <a:t>Complete</a:t>
                      </a:r>
                      <a:r>
                        <a:rPr lang="en-US" sz="1800" b="0" baseline="0" dirty="0"/>
                        <a:t> the speaker’s thoughts</a:t>
                      </a:r>
                      <a:endParaRPr lang="en-US" sz="1800" b="0" dirty="0"/>
                    </a:p>
                  </a:txBody>
                  <a:tcPr/>
                </a:tc>
                <a:extLst>
                  <a:ext uri="{0D108BD9-81ED-4DB2-BD59-A6C34878D82A}">
                    <a16:rowId xmlns:a16="http://schemas.microsoft.com/office/drawing/2014/main" val="1950992947"/>
                  </a:ext>
                </a:extLst>
              </a:tr>
            </a:tbl>
          </a:graphicData>
        </a:graphic>
      </p:graphicFrame>
    </p:spTree>
    <p:extLst>
      <p:ext uri="{BB962C8B-B14F-4D97-AF65-F5344CB8AC3E}">
        <p14:creationId xmlns:p14="http://schemas.microsoft.com/office/powerpoint/2010/main" val="259020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EB6A-FF2F-46C7-A4DD-B7BE4117657C}"/>
              </a:ext>
            </a:extLst>
          </p:cNvPr>
          <p:cNvSpPr>
            <a:spLocks noGrp="1"/>
          </p:cNvSpPr>
          <p:nvPr>
            <p:ph type="title"/>
          </p:nvPr>
        </p:nvSpPr>
        <p:spPr/>
        <p:txBody>
          <a:bodyPr/>
          <a:lstStyle/>
          <a:p>
            <a:r>
              <a:rPr lang="en-US" dirty="0"/>
              <a:t>Learning Objectives </a:t>
            </a:r>
          </a:p>
        </p:txBody>
      </p:sp>
      <p:sp>
        <p:nvSpPr>
          <p:cNvPr id="3" name="Text Placeholder 2">
            <a:extLst>
              <a:ext uri="{FF2B5EF4-FFF2-40B4-BE49-F238E27FC236}">
                <a16:creationId xmlns:a16="http://schemas.microsoft.com/office/drawing/2014/main" id="{A8E96DF8-F799-45FE-9226-84FFE293B595}"/>
              </a:ext>
            </a:extLst>
          </p:cNvPr>
          <p:cNvSpPr>
            <a:spLocks noGrp="1"/>
          </p:cNvSpPr>
          <p:nvPr>
            <p:ph type="body" idx="1"/>
          </p:nvPr>
        </p:nvSpPr>
        <p:spPr/>
        <p:txBody>
          <a:bodyPr/>
          <a:lstStyle/>
          <a:p>
            <a:pPr marL="1254125" indent="-1228725"/>
            <a:r>
              <a:rPr lang="en-US" b="1" dirty="0">
                <a:solidFill>
                  <a:srgbClr val="007FA3"/>
                </a:solidFill>
              </a:rPr>
              <a:t>LO 12.1 </a:t>
            </a:r>
            <a:r>
              <a:rPr lang="en-US" dirty="0"/>
              <a:t>Describe the major principles of interpersonal power and influence.</a:t>
            </a:r>
          </a:p>
          <a:p>
            <a:pPr marL="1254125" indent="-1228725"/>
            <a:r>
              <a:rPr lang="en-US" b="1" dirty="0">
                <a:solidFill>
                  <a:srgbClr val="007FA3"/>
                </a:solidFill>
              </a:rPr>
              <a:t>LO 12.2 </a:t>
            </a:r>
            <a:r>
              <a:rPr lang="en-US" dirty="0"/>
              <a:t>Describe the types of power that reside in the relationship, in the person, and in the message and some of the ways to resist power and influence.</a:t>
            </a:r>
          </a:p>
          <a:p>
            <a:pPr marL="1254125" indent="-1228725"/>
            <a:r>
              <a:rPr lang="en-US" b="1" dirty="0">
                <a:solidFill>
                  <a:srgbClr val="007FA3"/>
                </a:solidFill>
              </a:rPr>
              <a:t>LO 12.3 </a:t>
            </a:r>
            <a:r>
              <a:rPr lang="en-US" dirty="0"/>
              <a:t>Explain sexual harassment, bullying, and power plays as misuses of power.</a:t>
            </a:r>
          </a:p>
          <a:p>
            <a:pPr marL="1254125" indent="-1228725"/>
            <a:r>
              <a:rPr lang="en-US" b="1" dirty="0">
                <a:solidFill>
                  <a:srgbClr val="007FA3"/>
                </a:solidFill>
              </a:rPr>
              <a:t>LO 12.4 </a:t>
            </a:r>
            <a:r>
              <a:rPr lang="en-US" dirty="0"/>
              <a:t>Define </a:t>
            </a:r>
            <a:r>
              <a:rPr lang="en-US" i="1" dirty="0"/>
              <a:t>prosocial communication </a:t>
            </a:r>
            <a:r>
              <a:rPr lang="en-US" dirty="0"/>
              <a:t>and identify some influences on such communication and some effects.</a:t>
            </a:r>
          </a:p>
        </p:txBody>
      </p:sp>
    </p:spTree>
    <p:extLst>
      <p:ext uri="{BB962C8B-B14F-4D97-AF65-F5344CB8AC3E}">
        <p14:creationId xmlns:p14="http://schemas.microsoft.com/office/powerpoint/2010/main" val="117937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694579" cy="1097279"/>
          </a:xfrm>
        </p:spPr>
        <p:txBody>
          <a:bodyPr/>
          <a:lstStyle/>
          <a:p>
            <a:r>
              <a:rPr lang="en-US" dirty="0"/>
              <a:t>Relationship, Person, and Message Power </a:t>
            </a:r>
            <a:r>
              <a:rPr lang="en-US" sz="2000" dirty="0"/>
              <a:t>(8 of 8)</a:t>
            </a:r>
          </a:p>
        </p:txBody>
      </p:sp>
      <p:sp>
        <p:nvSpPr>
          <p:cNvPr id="3" name="Text Placeholder 2"/>
          <p:cNvSpPr>
            <a:spLocks noGrp="1"/>
          </p:cNvSpPr>
          <p:nvPr>
            <p:ph type="body" idx="1"/>
          </p:nvPr>
        </p:nvSpPr>
        <p:spPr/>
        <p:txBody>
          <a:bodyPr/>
          <a:lstStyle/>
          <a:p>
            <a:r>
              <a:rPr lang="en-US" dirty="0"/>
              <a:t>Resisting Power and Influence</a:t>
            </a:r>
          </a:p>
          <a:p>
            <a:pPr lvl="1"/>
            <a:r>
              <a:rPr lang="en-US" dirty="0"/>
              <a:t>Negotiation</a:t>
            </a:r>
          </a:p>
          <a:p>
            <a:pPr lvl="1"/>
            <a:r>
              <a:rPr lang="en-US" dirty="0"/>
              <a:t>Nonnegotiation</a:t>
            </a:r>
          </a:p>
          <a:p>
            <a:pPr lvl="1"/>
            <a:r>
              <a:rPr lang="en-US" dirty="0"/>
              <a:t>Justification</a:t>
            </a:r>
          </a:p>
          <a:p>
            <a:pPr lvl="1"/>
            <a:r>
              <a:rPr lang="en-US" dirty="0"/>
              <a:t>Identity management</a:t>
            </a:r>
          </a:p>
          <a:p>
            <a:pPr lvl="2"/>
            <a:r>
              <a:rPr lang="en-US" dirty="0"/>
              <a:t>Negative identity management</a:t>
            </a:r>
          </a:p>
          <a:p>
            <a:pPr lvl="2"/>
            <a:r>
              <a:rPr lang="en-US" dirty="0"/>
              <a:t>Positive identity management</a:t>
            </a:r>
          </a:p>
        </p:txBody>
      </p:sp>
    </p:spTree>
    <p:extLst>
      <p:ext uri="{BB962C8B-B14F-4D97-AF65-F5344CB8AC3E}">
        <p14:creationId xmlns:p14="http://schemas.microsoft.com/office/powerpoint/2010/main" val="2294530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Misuses of Power </a:t>
            </a:r>
            <a:r>
              <a:rPr lang="en-US" sz="2000" dirty="0"/>
              <a:t>(1 of 7)</a:t>
            </a:r>
            <a:endParaRPr lang="en-US" dirty="0"/>
          </a:p>
        </p:txBody>
      </p:sp>
      <p:sp>
        <p:nvSpPr>
          <p:cNvPr id="3" name="Text Placeholder 2"/>
          <p:cNvSpPr>
            <a:spLocks noGrp="1"/>
          </p:cNvSpPr>
          <p:nvPr>
            <p:ph type="body" idx="1"/>
          </p:nvPr>
        </p:nvSpPr>
        <p:spPr/>
        <p:txBody>
          <a:bodyPr/>
          <a:lstStyle/>
          <a:p>
            <a:r>
              <a:rPr lang="en-US" dirty="0"/>
              <a:t>LO 12.3 Explain sexual harassment, bullying, and power plays as misuses of power.</a:t>
            </a:r>
          </a:p>
        </p:txBody>
      </p:sp>
      <p:sp>
        <p:nvSpPr>
          <p:cNvPr id="4" name="Text Placeholder 3"/>
          <p:cNvSpPr>
            <a:spLocks noGrp="1"/>
          </p:cNvSpPr>
          <p:nvPr>
            <p:ph type="body" idx="2"/>
          </p:nvPr>
        </p:nvSpPr>
        <p:spPr/>
        <p:txBody>
          <a:bodyPr/>
          <a:lstStyle/>
          <a:p>
            <a:r>
              <a:rPr lang="en-US" dirty="0"/>
              <a:t>Sexual Harassment</a:t>
            </a:r>
          </a:p>
          <a:p>
            <a:pPr lvl="1"/>
            <a:r>
              <a:rPr lang="en-US" dirty="0"/>
              <a:t>Quid pro quo harassment</a:t>
            </a:r>
          </a:p>
          <a:p>
            <a:pPr lvl="1"/>
            <a:r>
              <a:rPr lang="en-US" dirty="0"/>
              <a:t>Hostile environment harassment</a:t>
            </a:r>
          </a:p>
          <a:p>
            <a:pPr lvl="1"/>
            <a:r>
              <a:rPr lang="en-US" dirty="0"/>
              <a:t>Recognizing sexual harassment</a:t>
            </a:r>
          </a:p>
          <a:p>
            <a:pPr lvl="2"/>
            <a:r>
              <a:rPr lang="en-US" dirty="0"/>
              <a:t>Is it real?</a:t>
            </a:r>
          </a:p>
          <a:p>
            <a:pPr lvl="2"/>
            <a:r>
              <a:rPr lang="en-US" dirty="0"/>
              <a:t>Is it job related?</a:t>
            </a:r>
          </a:p>
          <a:p>
            <a:pPr lvl="2"/>
            <a:r>
              <a:rPr lang="en-US" dirty="0"/>
              <a:t>Did you reject this behavior?</a:t>
            </a:r>
          </a:p>
          <a:p>
            <a:pPr lvl="2"/>
            <a:r>
              <a:rPr lang="en-US" dirty="0"/>
              <a:t>Have these messages persisted?</a:t>
            </a:r>
          </a:p>
        </p:txBody>
      </p:sp>
    </p:spTree>
    <p:extLst>
      <p:ext uri="{BB962C8B-B14F-4D97-AF65-F5344CB8AC3E}">
        <p14:creationId xmlns:p14="http://schemas.microsoft.com/office/powerpoint/2010/main" val="2533714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Misuses of Power </a:t>
            </a:r>
            <a:r>
              <a:rPr lang="en-US" sz="2000" dirty="0"/>
              <a:t>(2 of 7)</a:t>
            </a:r>
            <a:endParaRPr lang="en-US" dirty="0"/>
          </a:p>
        </p:txBody>
      </p:sp>
      <p:sp>
        <p:nvSpPr>
          <p:cNvPr id="4" name="Text Placeholder 3"/>
          <p:cNvSpPr>
            <a:spLocks noGrp="1"/>
          </p:cNvSpPr>
          <p:nvPr>
            <p:ph type="body" idx="1"/>
          </p:nvPr>
        </p:nvSpPr>
        <p:spPr/>
        <p:txBody>
          <a:bodyPr/>
          <a:lstStyle/>
          <a:p>
            <a:r>
              <a:rPr lang="en-US" dirty="0"/>
              <a:t>Sexual Harassment </a:t>
            </a:r>
            <a:r>
              <a:rPr lang="en-US" sz="2000" dirty="0"/>
              <a:t>continued</a:t>
            </a:r>
          </a:p>
          <a:p>
            <a:pPr lvl="1"/>
            <a:r>
              <a:rPr lang="en-US" dirty="0"/>
              <a:t>Avoiding behaviors associated with sexual harassment</a:t>
            </a:r>
          </a:p>
          <a:p>
            <a:pPr lvl="2"/>
            <a:r>
              <a:rPr lang="en-US" dirty="0"/>
              <a:t>Begin with assumption that coworkers are not interested</a:t>
            </a:r>
          </a:p>
          <a:p>
            <a:pPr lvl="2"/>
            <a:r>
              <a:rPr lang="en-US" dirty="0"/>
              <a:t>Watch for negative reactions</a:t>
            </a:r>
          </a:p>
        </p:txBody>
      </p:sp>
    </p:spTree>
    <p:extLst>
      <p:ext uri="{BB962C8B-B14F-4D97-AF65-F5344CB8AC3E}">
        <p14:creationId xmlns:p14="http://schemas.microsoft.com/office/powerpoint/2010/main" val="2785020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Misuses of Power </a:t>
            </a:r>
            <a:r>
              <a:rPr lang="en-US" sz="2000" dirty="0"/>
              <a:t>(3 of 7)</a:t>
            </a:r>
            <a:endParaRPr lang="en-US" dirty="0"/>
          </a:p>
        </p:txBody>
      </p:sp>
      <p:sp>
        <p:nvSpPr>
          <p:cNvPr id="3" name="Text Placeholder 2"/>
          <p:cNvSpPr>
            <a:spLocks noGrp="1"/>
          </p:cNvSpPr>
          <p:nvPr>
            <p:ph type="body" idx="1"/>
          </p:nvPr>
        </p:nvSpPr>
        <p:spPr/>
        <p:txBody>
          <a:bodyPr/>
          <a:lstStyle/>
          <a:p>
            <a:r>
              <a:rPr lang="en-US" dirty="0"/>
              <a:t>Sexual Harassment </a:t>
            </a:r>
            <a:r>
              <a:rPr lang="en-US" sz="2000" dirty="0"/>
              <a:t>continued</a:t>
            </a:r>
          </a:p>
          <a:p>
            <a:pPr lvl="1"/>
            <a:r>
              <a:rPr lang="en-US" dirty="0"/>
              <a:t>Responding to sexual harassment</a:t>
            </a:r>
          </a:p>
          <a:p>
            <a:pPr lvl="2"/>
            <a:r>
              <a:rPr lang="en-US" dirty="0"/>
              <a:t>Talk to harasser</a:t>
            </a:r>
          </a:p>
          <a:p>
            <a:pPr lvl="2"/>
            <a:r>
              <a:rPr lang="en-US" dirty="0"/>
              <a:t>Collect evidence</a:t>
            </a:r>
          </a:p>
          <a:p>
            <a:pPr lvl="2"/>
            <a:r>
              <a:rPr lang="en-US" dirty="0"/>
              <a:t>Begin with appropriate channels</a:t>
            </a:r>
          </a:p>
          <a:p>
            <a:pPr lvl="2"/>
            <a:r>
              <a:rPr lang="en-US" dirty="0"/>
              <a:t>File complaint</a:t>
            </a:r>
          </a:p>
          <a:p>
            <a:pPr lvl="2"/>
            <a:r>
              <a:rPr lang="en-US" dirty="0"/>
              <a:t>Don’t blame yourself</a:t>
            </a:r>
          </a:p>
        </p:txBody>
      </p:sp>
    </p:spTree>
    <p:extLst>
      <p:ext uri="{BB962C8B-B14F-4D97-AF65-F5344CB8AC3E}">
        <p14:creationId xmlns:p14="http://schemas.microsoft.com/office/powerpoint/2010/main" val="3613527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12.4 Types of Harassment in Addition to Sexual Harassment </a:t>
            </a:r>
            <a:r>
              <a:rPr lang="en-US" sz="2000" dirty="0"/>
              <a:t>(1 of 2)</a:t>
            </a:r>
            <a:endParaRPr lang="en-US" dirty="0"/>
          </a:p>
        </p:txBody>
      </p:sp>
      <p:sp>
        <p:nvSpPr>
          <p:cNvPr id="9" name="Text Placeholder 8">
            <a:extLst>
              <a:ext uri="{FF2B5EF4-FFF2-40B4-BE49-F238E27FC236}">
                <a16:creationId xmlns:a16="http://schemas.microsoft.com/office/drawing/2014/main" id="{C014CAA5-2209-44D9-82EB-47E4FADD48EE}"/>
              </a:ext>
            </a:extLst>
          </p:cNvPr>
          <p:cNvSpPr>
            <a:spLocks noGrp="1"/>
          </p:cNvSpPr>
          <p:nvPr>
            <p:ph type="body" idx="1"/>
          </p:nvPr>
        </p:nvSpPr>
        <p:spPr/>
        <p:txBody>
          <a:bodyPr/>
          <a:lstStyle/>
          <a:p>
            <a:r>
              <a:rPr lang="en-US" dirty="0"/>
              <a:t>Types of Harassment</a:t>
            </a:r>
          </a:p>
          <a:p>
            <a:pPr lvl="1"/>
            <a:r>
              <a:rPr lang="en-US" dirty="0"/>
              <a:t>Race and color</a:t>
            </a:r>
          </a:p>
          <a:p>
            <a:pPr lvl="1"/>
            <a:r>
              <a:rPr lang="en-US" dirty="0"/>
              <a:t>Affectional orientation</a:t>
            </a:r>
          </a:p>
          <a:p>
            <a:pPr lvl="1"/>
            <a:r>
              <a:rPr lang="en-US" dirty="0"/>
              <a:t>Age</a:t>
            </a:r>
          </a:p>
          <a:p>
            <a:pPr lvl="1"/>
            <a:r>
              <a:rPr lang="en-US" dirty="0"/>
              <a:t>Religious</a:t>
            </a:r>
          </a:p>
          <a:p>
            <a:pPr lvl="1"/>
            <a:r>
              <a:rPr lang="en-US" dirty="0"/>
              <a:t>Academic</a:t>
            </a:r>
          </a:p>
        </p:txBody>
      </p:sp>
    </p:spTree>
    <p:extLst>
      <p:ext uri="{BB962C8B-B14F-4D97-AF65-F5344CB8AC3E}">
        <p14:creationId xmlns:p14="http://schemas.microsoft.com/office/powerpoint/2010/main" val="767007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12.4 Types of Harassment in Addition to Sexual Harassment </a:t>
            </a:r>
            <a:r>
              <a:rPr lang="en-US" sz="2000" dirty="0"/>
              <a:t>(2 of 2)</a:t>
            </a:r>
            <a:endParaRPr lang="en-US" dirty="0"/>
          </a:p>
        </p:txBody>
      </p:sp>
      <p:sp>
        <p:nvSpPr>
          <p:cNvPr id="9" name="Text Placeholder 8">
            <a:extLst>
              <a:ext uri="{FF2B5EF4-FFF2-40B4-BE49-F238E27FC236}">
                <a16:creationId xmlns:a16="http://schemas.microsoft.com/office/drawing/2014/main" id="{C014CAA5-2209-44D9-82EB-47E4FADD48EE}"/>
              </a:ext>
            </a:extLst>
          </p:cNvPr>
          <p:cNvSpPr>
            <a:spLocks noGrp="1"/>
          </p:cNvSpPr>
          <p:nvPr>
            <p:ph type="body" idx="1"/>
          </p:nvPr>
        </p:nvSpPr>
        <p:spPr/>
        <p:txBody>
          <a:bodyPr/>
          <a:lstStyle/>
          <a:p>
            <a:r>
              <a:rPr lang="en-US" dirty="0"/>
              <a:t>Types of Harassment </a:t>
            </a:r>
            <a:r>
              <a:rPr lang="en-US" sz="2000" dirty="0"/>
              <a:t>continued</a:t>
            </a:r>
          </a:p>
          <a:p>
            <a:pPr lvl="1"/>
            <a:r>
              <a:rPr lang="en-US" dirty="0"/>
              <a:t>Status</a:t>
            </a:r>
          </a:p>
          <a:p>
            <a:pPr lvl="1"/>
            <a:r>
              <a:rPr lang="en-US" dirty="0"/>
              <a:t>Disability</a:t>
            </a:r>
          </a:p>
          <a:p>
            <a:pPr lvl="1"/>
            <a:r>
              <a:rPr lang="en-US" dirty="0"/>
              <a:t>Attractiveness</a:t>
            </a:r>
          </a:p>
          <a:p>
            <a:pPr lvl="1"/>
            <a:r>
              <a:rPr lang="en-US" dirty="0"/>
              <a:t>Citizenship</a:t>
            </a:r>
          </a:p>
          <a:p>
            <a:pPr lvl="1"/>
            <a:r>
              <a:rPr lang="en-US" dirty="0"/>
              <a:t>Veteran</a:t>
            </a:r>
          </a:p>
        </p:txBody>
      </p:sp>
    </p:spTree>
    <p:extLst>
      <p:ext uri="{BB962C8B-B14F-4D97-AF65-F5344CB8AC3E}">
        <p14:creationId xmlns:p14="http://schemas.microsoft.com/office/powerpoint/2010/main" val="1425610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Misuses of Power </a:t>
            </a:r>
            <a:r>
              <a:rPr lang="en-US" sz="2000" dirty="0"/>
              <a:t>(4 of 7)</a:t>
            </a:r>
            <a:endParaRPr lang="en-US" dirty="0"/>
          </a:p>
        </p:txBody>
      </p:sp>
      <p:sp>
        <p:nvSpPr>
          <p:cNvPr id="3" name="Text Placeholder 2"/>
          <p:cNvSpPr>
            <a:spLocks noGrp="1"/>
          </p:cNvSpPr>
          <p:nvPr>
            <p:ph type="body" idx="1"/>
          </p:nvPr>
        </p:nvSpPr>
        <p:spPr/>
        <p:txBody>
          <a:bodyPr/>
          <a:lstStyle/>
          <a:p>
            <a:r>
              <a:rPr lang="en-US" dirty="0"/>
              <a:t>Bullying</a:t>
            </a:r>
          </a:p>
          <a:p>
            <a:pPr lvl="1"/>
            <a:r>
              <a:rPr lang="en-US" dirty="0"/>
              <a:t>Types of bullying</a:t>
            </a:r>
          </a:p>
          <a:p>
            <a:pPr lvl="2"/>
            <a:r>
              <a:rPr lang="en-US" dirty="0"/>
              <a:t>Gossip</a:t>
            </a:r>
          </a:p>
          <a:p>
            <a:pPr lvl="2"/>
            <a:r>
              <a:rPr lang="en-US" dirty="0"/>
              <a:t>Treating others as inferior or excluding them</a:t>
            </a:r>
          </a:p>
          <a:p>
            <a:pPr lvl="2"/>
            <a:r>
              <a:rPr lang="en-US" dirty="0"/>
              <a:t>Name-calling and negative facial expressions</a:t>
            </a:r>
          </a:p>
          <a:p>
            <a:pPr lvl="2"/>
            <a:r>
              <a:rPr lang="en-US" dirty="0"/>
              <a:t>Excessive blaming</a:t>
            </a:r>
          </a:p>
          <a:p>
            <a:pPr lvl="2"/>
            <a:r>
              <a:rPr lang="en-US" dirty="0"/>
              <a:t>Overly supervising someone</a:t>
            </a:r>
          </a:p>
          <a:p>
            <a:pPr lvl="2"/>
            <a:r>
              <a:rPr lang="en-US" dirty="0"/>
              <a:t>Unnecessary or public criticism</a:t>
            </a:r>
          </a:p>
          <a:p>
            <a:pPr lvl="2"/>
            <a:r>
              <a:rPr lang="en-US" dirty="0"/>
              <a:t>Cyberbullying</a:t>
            </a:r>
          </a:p>
        </p:txBody>
      </p:sp>
    </p:spTree>
    <p:extLst>
      <p:ext uri="{BB962C8B-B14F-4D97-AF65-F5344CB8AC3E}">
        <p14:creationId xmlns:p14="http://schemas.microsoft.com/office/powerpoint/2010/main" val="3519170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Cyberbullying</a:t>
            </a:r>
          </a:p>
        </p:txBody>
      </p:sp>
      <p:sp>
        <p:nvSpPr>
          <p:cNvPr id="3" name="Text Placeholder 2"/>
          <p:cNvSpPr>
            <a:spLocks noGrp="1"/>
          </p:cNvSpPr>
          <p:nvPr>
            <p:ph type="body" idx="1"/>
          </p:nvPr>
        </p:nvSpPr>
        <p:spPr>
          <a:xfrm>
            <a:off x="457200" y="2340944"/>
            <a:ext cx="3467100" cy="1341541"/>
          </a:xfrm>
        </p:spPr>
        <p:txBody>
          <a:bodyPr/>
          <a:lstStyle/>
          <a:p>
            <a:r>
              <a:rPr lang="en-US" dirty="0"/>
              <a:t>In one survey, 32 percent of online teens reported having experienced harassment and bullying (Lenhart, 2007).</a:t>
            </a:r>
          </a:p>
        </p:txBody>
      </p:sp>
      <p:pic>
        <p:nvPicPr>
          <p:cNvPr id="5122" name="Picture 2" descr="A photo of a young man and woman looking with distressed expressions at a laptop screen."/>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4856163" y="417513"/>
            <a:ext cx="3830637" cy="5741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229476" y="6159500"/>
            <a:ext cx="1543050" cy="215444"/>
          </a:xfrm>
          <a:prstGeom prst="rect">
            <a:avLst/>
          </a:prstGeom>
          <a:noFill/>
        </p:spPr>
        <p:txBody>
          <a:bodyPr wrap="square" rtlCol="0">
            <a:spAutoFit/>
          </a:bodyPr>
          <a:lstStyle/>
          <a:p>
            <a:r>
              <a:rPr lang="en-US" sz="800" dirty="0"/>
              <a:t>Ronald Sumners/Shutterstock</a:t>
            </a:r>
          </a:p>
        </p:txBody>
      </p:sp>
    </p:spTree>
    <p:extLst>
      <p:ext uri="{BB962C8B-B14F-4D97-AF65-F5344CB8AC3E}">
        <p14:creationId xmlns:p14="http://schemas.microsoft.com/office/powerpoint/2010/main" val="3515626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Misuses of Power </a:t>
            </a:r>
            <a:r>
              <a:rPr lang="en-US" sz="2000" dirty="0"/>
              <a:t>(5 of 7)</a:t>
            </a:r>
            <a:endParaRPr lang="en-US" dirty="0"/>
          </a:p>
        </p:txBody>
      </p:sp>
      <p:sp>
        <p:nvSpPr>
          <p:cNvPr id="3" name="Text Placeholder 2"/>
          <p:cNvSpPr>
            <a:spLocks noGrp="1"/>
          </p:cNvSpPr>
          <p:nvPr>
            <p:ph type="body" idx="1"/>
          </p:nvPr>
        </p:nvSpPr>
        <p:spPr/>
        <p:txBody>
          <a:bodyPr/>
          <a:lstStyle/>
          <a:p>
            <a:r>
              <a:rPr lang="en-US" dirty="0"/>
              <a:t>Bullying </a:t>
            </a:r>
            <a:r>
              <a:rPr lang="en-US" sz="2000" dirty="0"/>
              <a:t>continued</a:t>
            </a:r>
            <a:endParaRPr lang="en-US" dirty="0"/>
          </a:p>
          <a:p>
            <a:pPr lvl="1"/>
            <a:r>
              <a:rPr lang="en-US" dirty="0"/>
              <a:t>Dealing with bullying</a:t>
            </a:r>
          </a:p>
          <a:p>
            <a:pPr lvl="2"/>
            <a:r>
              <a:rPr lang="en-US" dirty="0"/>
              <a:t>Workers and organizations need to publicly oppose it</a:t>
            </a:r>
          </a:p>
          <a:p>
            <a:pPr lvl="2"/>
            <a:r>
              <a:rPr lang="en-US" dirty="0"/>
              <a:t>Confront bullies if it is safe to do so</a:t>
            </a:r>
          </a:p>
          <a:p>
            <a:pPr lvl="2"/>
            <a:r>
              <a:rPr lang="en-US" dirty="0"/>
              <a:t>Take action to defend yourself or another victim</a:t>
            </a:r>
          </a:p>
        </p:txBody>
      </p:sp>
    </p:spTree>
    <p:extLst>
      <p:ext uri="{BB962C8B-B14F-4D97-AF65-F5344CB8AC3E}">
        <p14:creationId xmlns:p14="http://schemas.microsoft.com/office/powerpoint/2010/main" val="3152728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Misuses of Power </a:t>
            </a:r>
            <a:r>
              <a:rPr lang="en-US" sz="2000" dirty="0"/>
              <a:t>(6 of 7)</a:t>
            </a:r>
            <a:endParaRPr lang="en-US" dirty="0"/>
          </a:p>
        </p:txBody>
      </p:sp>
      <p:sp>
        <p:nvSpPr>
          <p:cNvPr id="3" name="Text Placeholder 2"/>
          <p:cNvSpPr>
            <a:spLocks noGrp="1"/>
          </p:cNvSpPr>
          <p:nvPr>
            <p:ph type="body" idx="1"/>
          </p:nvPr>
        </p:nvSpPr>
        <p:spPr/>
        <p:txBody>
          <a:bodyPr/>
          <a:lstStyle/>
          <a:p>
            <a:r>
              <a:rPr lang="en-US" dirty="0"/>
              <a:t>Power Plays</a:t>
            </a:r>
          </a:p>
          <a:p>
            <a:pPr lvl="1"/>
            <a:r>
              <a:rPr lang="en-US" dirty="0"/>
              <a:t>Responding to power plays</a:t>
            </a:r>
          </a:p>
          <a:p>
            <a:pPr lvl="2"/>
            <a:r>
              <a:rPr lang="en-US" dirty="0"/>
              <a:t>Ignore it</a:t>
            </a:r>
          </a:p>
          <a:p>
            <a:pPr lvl="2"/>
            <a:r>
              <a:rPr lang="en-US" dirty="0"/>
              <a:t>Neutralize it</a:t>
            </a:r>
          </a:p>
          <a:p>
            <a:pPr lvl="2"/>
            <a:r>
              <a:rPr lang="en-US" dirty="0"/>
              <a:t>Cooperate</a:t>
            </a:r>
          </a:p>
        </p:txBody>
      </p:sp>
    </p:spTree>
    <p:extLst>
      <p:ext uri="{BB962C8B-B14F-4D97-AF65-F5344CB8AC3E}">
        <p14:creationId xmlns:p14="http://schemas.microsoft.com/office/powerpoint/2010/main" val="413932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Power and Influence </a:t>
            </a:r>
            <a:r>
              <a:rPr lang="en-US" sz="2000" dirty="0"/>
              <a:t>(1 of 4)</a:t>
            </a:r>
            <a:endParaRPr lang="en-US" dirty="0"/>
          </a:p>
        </p:txBody>
      </p:sp>
      <p:sp>
        <p:nvSpPr>
          <p:cNvPr id="3" name="Text Placeholder 2"/>
          <p:cNvSpPr>
            <a:spLocks noGrp="1"/>
          </p:cNvSpPr>
          <p:nvPr>
            <p:ph type="body" idx="1"/>
          </p:nvPr>
        </p:nvSpPr>
        <p:spPr/>
        <p:txBody>
          <a:bodyPr/>
          <a:lstStyle/>
          <a:p>
            <a:r>
              <a:rPr lang="en-US" dirty="0"/>
              <a:t>LO 12.1 Describe the major principles of interpersonal power and influence.</a:t>
            </a:r>
          </a:p>
        </p:txBody>
      </p:sp>
      <p:sp>
        <p:nvSpPr>
          <p:cNvPr id="4" name="Text Placeholder 3"/>
          <p:cNvSpPr>
            <a:spLocks noGrp="1"/>
          </p:cNvSpPr>
          <p:nvPr>
            <p:ph type="body" idx="2"/>
          </p:nvPr>
        </p:nvSpPr>
        <p:spPr/>
        <p:txBody>
          <a:bodyPr/>
          <a:lstStyle/>
          <a:p>
            <a:r>
              <a:rPr lang="en-US" dirty="0"/>
              <a:t>Power</a:t>
            </a:r>
          </a:p>
          <a:p>
            <a:pPr lvl="1"/>
            <a:r>
              <a:rPr lang="en-US" dirty="0"/>
              <a:t>Ability of one person to influence what another person thinks or does</a:t>
            </a:r>
          </a:p>
        </p:txBody>
      </p:sp>
    </p:spTree>
    <p:extLst>
      <p:ext uri="{BB962C8B-B14F-4D97-AF65-F5344CB8AC3E}">
        <p14:creationId xmlns:p14="http://schemas.microsoft.com/office/powerpoint/2010/main" val="3241528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Misuses of Power </a:t>
            </a:r>
            <a:r>
              <a:rPr lang="en-US" sz="2000" dirty="0"/>
              <a:t>(7 of 7)</a:t>
            </a:r>
            <a:endParaRPr lang="en-US" dirty="0"/>
          </a:p>
        </p:txBody>
      </p:sp>
      <p:sp>
        <p:nvSpPr>
          <p:cNvPr id="3" name="Text Placeholder 2"/>
          <p:cNvSpPr>
            <a:spLocks noGrp="1"/>
          </p:cNvSpPr>
          <p:nvPr>
            <p:ph type="body" idx="1"/>
          </p:nvPr>
        </p:nvSpPr>
        <p:spPr/>
        <p:txBody>
          <a:bodyPr/>
          <a:lstStyle/>
          <a:p>
            <a:r>
              <a:rPr lang="en-US" dirty="0"/>
              <a:t>Power Plays </a:t>
            </a:r>
            <a:r>
              <a:rPr lang="en-US" sz="2000" dirty="0"/>
              <a:t>continued</a:t>
            </a:r>
          </a:p>
          <a:p>
            <a:pPr lvl="1"/>
            <a:r>
              <a:rPr lang="en-US" dirty="0"/>
              <a:t>Types</a:t>
            </a:r>
          </a:p>
          <a:p>
            <a:pPr lvl="2"/>
            <a:r>
              <a:rPr lang="en-US" dirty="0"/>
              <a:t>Nobody upstairs</a:t>
            </a:r>
          </a:p>
          <a:p>
            <a:pPr lvl="2"/>
            <a:r>
              <a:rPr lang="en-US" dirty="0"/>
              <a:t>You owe me</a:t>
            </a:r>
          </a:p>
          <a:p>
            <a:pPr lvl="2"/>
            <a:r>
              <a:rPr lang="en-US" dirty="0"/>
              <a:t>Yougottabekidding</a:t>
            </a:r>
          </a:p>
          <a:p>
            <a:pPr lvl="2"/>
            <a:r>
              <a:rPr lang="en-US" dirty="0"/>
              <a:t>Metaphors</a:t>
            </a:r>
          </a:p>
          <a:p>
            <a:pPr lvl="2"/>
            <a:r>
              <a:rPr lang="en-US" dirty="0"/>
              <a:t>Thought stoppers</a:t>
            </a:r>
          </a:p>
        </p:txBody>
      </p:sp>
    </p:spTree>
    <p:extLst>
      <p:ext uri="{BB962C8B-B14F-4D97-AF65-F5344CB8AC3E}">
        <p14:creationId xmlns:p14="http://schemas.microsoft.com/office/powerpoint/2010/main" val="1325619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Prosocial Communication </a:t>
            </a:r>
            <a:r>
              <a:rPr lang="en-US" sz="2000" dirty="0"/>
              <a:t>(1 of 6)</a:t>
            </a:r>
            <a:endParaRPr lang="en-US" dirty="0"/>
          </a:p>
        </p:txBody>
      </p:sp>
      <p:sp>
        <p:nvSpPr>
          <p:cNvPr id="3" name="Text Placeholder 2"/>
          <p:cNvSpPr>
            <a:spLocks noGrp="1"/>
          </p:cNvSpPr>
          <p:nvPr>
            <p:ph type="body" idx="1"/>
          </p:nvPr>
        </p:nvSpPr>
        <p:spPr/>
        <p:txBody>
          <a:bodyPr/>
          <a:lstStyle/>
          <a:p>
            <a:r>
              <a:rPr lang="en-US" dirty="0"/>
              <a:t>LO 12.4 Define </a:t>
            </a:r>
            <a:r>
              <a:rPr lang="en-US" i="1" dirty="0"/>
              <a:t>prosocial communication </a:t>
            </a:r>
            <a:r>
              <a:rPr lang="en-US" dirty="0"/>
              <a:t>and identify some influences on such</a:t>
            </a:r>
          </a:p>
          <a:p>
            <a:r>
              <a:rPr lang="en-US" dirty="0"/>
              <a:t>communication and some effects.</a:t>
            </a:r>
          </a:p>
        </p:txBody>
      </p:sp>
      <p:sp>
        <p:nvSpPr>
          <p:cNvPr id="4" name="Text Placeholder 3"/>
          <p:cNvSpPr>
            <a:spLocks noGrp="1"/>
          </p:cNvSpPr>
          <p:nvPr>
            <p:ph type="body" idx="2"/>
          </p:nvPr>
        </p:nvSpPr>
        <p:spPr/>
        <p:txBody>
          <a:bodyPr/>
          <a:lstStyle/>
          <a:p>
            <a:r>
              <a:rPr lang="en-US" dirty="0"/>
              <a:t>The Nature of Prosocial Communication</a:t>
            </a:r>
          </a:p>
          <a:p>
            <a:pPr lvl="1"/>
            <a:r>
              <a:rPr lang="en-US" dirty="0"/>
              <a:t>Definition varies from culture to culture</a:t>
            </a:r>
          </a:p>
          <a:p>
            <a:pPr lvl="1"/>
            <a:r>
              <a:rPr lang="en-US" dirty="0"/>
              <a:t>Smiles, compliments, or advice</a:t>
            </a:r>
          </a:p>
          <a:p>
            <a:pPr lvl="1"/>
            <a:r>
              <a:rPr lang="en-US" dirty="0"/>
              <a:t>Publication of research</a:t>
            </a:r>
          </a:p>
          <a:p>
            <a:pPr lvl="1"/>
            <a:r>
              <a:rPr lang="en-US" dirty="0"/>
              <a:t>Crowdsourcing and crowdfunding</a:t>
            </a:r>
          </a:p>
          <a:p>
            <a:pPr lvl="1"/>
            <a:r>
              <a:rPr lang="en-US" dirty="0"/>
              <a:t>Donations</a:t>
            </a:r>
          </a:p>
        </p:txBody>
      </p:sp>
    </p:spTree>
    <p:extLst>
      <p:ext uri="{BB962C8B-B14F-4D97-AF65-F5344CB8AC3E}">
        <p14:creationId xmlns:p14="http://schemas.microsoft.com/office/powerpoint/2010/main" val="296594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Prosocial Communication </a:t>
            </a:r>
            <a:r>
              <a:rPr lang="en-US" sz="2000" dirty="0"/>
              <a:t>(2 of 6)</a:t>
            </a:r>
          </a:p>
        </p:txBody>
      </p:sp>
      <p:sp>
        <p:nvSpPr>
          <p:cNvPr id="3" name="Text Placeholder 2"/>
          <p:cNvSpPr>
            <a:spLocks noGrp="1"/>
          </p:cNvSpPr>
          <p:nvPr>
            <p:ph type="body" idx="1"/>
          </p:nvPr>
        </p:nvSpPr>
        <p:spPr/>
        <p:txBody>
          <a:bodyPr/>
          <a:lstStyle/>
          <a:p>
            <a:r>
              <a:rPr lang="en-US" dirty="0"/>
              <a:t>Factors Influencing Prosocial Communication</a:t>
            </a:r>
          </a:p>
          <a:p>
            <a:pPr lvl="1"/>
            <a:r>
              <a:rPr lang="en-US" dirty="0"/>
              <a:t>Similarity</a:t>
            </a:r>
          </a:p>
          <a:p>
            <a:pPr lvl="1"/>
            <a:r>
              <a:rPr lang="en-US" dirty="0"/>
              <a:t>Relationship bonds</a:t>
            </a:r>
          </a:p>
          <a:p>
            <a:pPr lvl="1"/>
            <a:r>
              <a:rPr lang="en-US" dirty="0"/>
              <a:t>Reciprocity</a:t>
            </a:r>
          </a:p>
          <a:p>
            <a:pPr lvl="1"/>
            <a:r>
              <a:rPr lang="en-US" dirty="0"/>
              <a:t>Reinforcement</a:t>
            </a:r>
          </a:p>
          <a:p>
            <a:pPr lvl="1"/>
            <a:r>
              <a:rPr lang="en-US" dirty="0"/>
              <a:t>Expectation of reward</a:t>
            </a:r>
          </a:p>
        </p:txBody>
      </p:sp>
    </p:spTree>
    <p:extLst>
      <p:ext uri="{BB962C8B-B14F-4D97-AF65-F5344CB8AC3E}">
        <p14:creationId xmlns:p14="http://schemas.microsoft.com/office/powerpoint/2010/main" val="534407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Prosocial Communication </a:t>
            </a:r>
            <a:r>
              <a:rPr lang="en-US" sz="2000" dirty="0"/>
              <a:t>(3 of 6)</a:t>
            </a:r>
          </a:p>
        </p:txBody>
      </p:sp>
      <p:sp>
        <p:nvSpPr>
          <p:cNvPr id="3" name="Text Placeholder 2"/>
          <p:cNvSpPr>
            <a:spLocks noGrp="1"/>
          </p:cNvSpPr>
          <p:nvPr>
            <p:ph type="body" idx="1"/>
          </p:nvPr>
        </p:nvSpPr>
        <p:spPr>
          <a:xfrm>
            <a:off x="457200" y="1600200"/>
            <a:ext cx="8560340" cy="4525963"/>
          </a:xfrm>
        </p:spPr>
        <p:txBody>
          <a:bodyPr/>
          <a:lstStyle/>
          <a:p>
            <a:r>
              <a:rPr lang="en-US" dirty="0"/>
              <a:t>Factors Influencing Prosocial Communication </a:t>
            </a:r>
            <a:r>
              <a:rPr lang="en-US" sz="2000" dirty="0"/>
              <a:t>continued</a:t>
            </a:r>
          </a:p>
          <a:p>
            <a:pPr lvl="1"/>
            <a:r>
              <a:rPr lang="en-US" dirty="0"/>
              <a:t>Personality</a:t>
            </a:r>
          </a:p>
          <a:p>
            <a:pPr lvl="1"/>
            <a:r>
              <a:rPr lang="en-US" dirty="0"/>
              <a:t>Cultural teachings</a:t>
            </a:r>
          </a:p>
          <a:p>
            <a:pPr lvl="1"/>
            <a:r>
              <a:rPr lang="en-US" dirty="0"/>
              <a:t>Gender roles</a:t>
            </a:r>
          </a:p>
          <a:p>
            <a:pPr lvl="1"/>
            <a:r>
              <a:rPr lang="en-US" dirty="0"/>
              <a:t>Bystander effect</a:t>
            </a:r>
          </a:p>
          <a:p>
            <a:pPr lvl="1"/>
            <a:r>
              <a:rPr lang="en-US" dirty="0"/>
              <a:t>Pluralistic ignorance</a:t>
            </a:r>
          </a:p>
        </p:txBody>
      </p:sp>
    </p:spTree>
    <p:extLst>
      <p:ext uri="{BB962C8B-B14F-4D97-AF65-F5344CB8AC3E}">
        <p14:creationId xmlns:p14="http://schemas.microsoft.com/office/powerpoint/2010/main" val="10721986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Prosocial Communication </a:t>
            </a:r>
            <a:r>
              <a:rPr lang="en-US" sz="2000" dirty="0"/>
              <a:t>(4 of 6)</a:t>
            </a:r>
          </a:p>
        </p:txBody>
      </p:sp>
      <p:sp>
        <p:nvSpPr>
          <p:cNvPr id="3" name="Text Placeholder 2"/>
          <p:cNvSpPr>
            <a:spLocks noGrp="1"/>
          </p:cNvSpPr>
          <p:nvPr>
            <p:ph type="body" idx="1"/>
          </p:nvPr>
        </p:nvSpPr>
        <p:spPr/>
        <p:txBody>
          <a:bodyPr/>
          <a:lstStyle/>
          <a:p>
            <a:r>
              <a:rPr lang="en-US" dirty="0"/>
              <a:t>Examples of Prosocial Communication</a:t>
            </a:r>
          </a:p>
          <a:p>
            <a:pPr lvl="1"/>
            <a:r>
              <a:rPr lang="en-US" dirty="0"/>
              <a:t>Communicating with cultural sensitivity</a:t>
            </a:r>
          </a:p>
          <a:p>
            <a:pPr lvl="1"/>
            <a:r>
              <a:rPr lang="en-US" dirty="0"/>
              <a:t>Listening empathically</a:t>
            </a:r>
          </a:p>
          <a:p>
            <a:pPr lvl="1"/>
            <a:r>
              <a:rPr lang="en-US" dirty="0"/>
              <a:t>Responding appropriately to emotional expressions</a:t>
            </a:r>
          </a:p>
          <a:p>
            <a:pPr lvl="1"/>
            <a:r>
              <a:rPr lang="en-US" dirty="0"/>
              <a:t>Confirming</a:t>
            </a:r>
          </a:p>
          <a:p>
            <a:pPr lvl="1"/>
            <a:r>
              <a:rPr lang="en-US" dirty="0"/>
              <a:t>Advising</a:t>
            </a:r>
          </a:p>
        </p:txBody>
      </p:sp>
    </p:spTree>
    <p:extLst>
      <p:ext uri="{BB962C8B-B14F-4D97-AF65-F5344CB8AC3E}">
        <p14:creationId xmlns:p14="http://schemas.microsoft.com/office/powerpoint/2010/main" val="2239774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Prosocial Communication </a:t>
            </a:r>
            <a:r>
              <a:rPr lang="en-US" sz="2000" dirty="0"/>
              <a:t>(5 of 6)</a:t>
            </a:r>
          </a:p>
        </p:txBody>
      </p:sp>
      <p:sp>
        <p:nvSpPr>
          <p:cNvPr id="3" name="Text Placeholder 2"/>
          <p:cNvSpPr>
            <a:spLocks noGrp="1"/>
          </p:cNvSpPr>
          <p:nvPr>
            <p:ph type="body" idx="1"/>
          </p:nvPr>
        </p:nvSpPr>
        <p:spPr/>
        <p:txBody>
          <a:bodyPr/>
          <a:lstStyle/>
          <a:p>
            <a:r>
              <a:rPr lang="en-US" dirty="0"/>
              <a:t>Examples of Prosocial Communication </a:t>
            </a:r>
            <a:r>
              <a:rPr lang="en-US" sz="2000" dirty="0"/>
              <a:t>continued</a:t>
            </a:r>
          </a:p>
          <a:p>
            <a:pPr lvl="1"/>
            <a:r>
              <a:rPr lang="en-US" dirty="0"/>
              <a:t>Complimenting</a:t>
            </a:r>
          </a:p>
          <a:p>
            <a:pPr lvl="1"/>
            <a:r>
              <a:rPr lang="en-US" dirty="0"/>
              <a:t>Mentoring or sharing</a:t>
            </a:r>
          </a:p>
          <a:p>
            <a:pPr lvl="1"/>
            <a:r>
              <a:rPr lang="en-US" dirty="0"/>
              <a:t>Communicating politely</a:t>
            </a:r>
          </a:p>
          <a:p>
            <a:pPr lvl="1"/>
            <a:r>
              <a:rPr lang="en-US" dirty="0"/>
              <a:t>Arguing fairly and constructively</a:t>
            </a:r>
          </a:p>
          <a:p>
            <a:pPr lvl="1"/>
            <a:r>
              <a:rPr lang="en-US" dirty="0"/>
              <a:t>Responding to harassment and bullying</a:t>
            </a:r>
          </a:p>
        </p:txBody>
      </p:sp>
    </p:spTree>
    <p:extLst>
      <p:ext uri="{BB962C8B-B14F-4D97-AF65-F5344CB8AC3E}">
        <p14:creationId xmlns:p14="http://schemas.microsoft.com/office/powerpoint/2010/main" val="3229584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Prosocial Communication </a:t>
            </a:r>
            <a:r>
              <a:rPr lang="en-US" sz="2000" dirty="0"/>
              <a:t>(6 of 6)</a:t>
            </a:r>
          </a:p>
        </p:txBody>
      </p:sp>
      <p:sp>
        <p:nvSpPr>
          <p:cNvPr id="3" name="Text Placeholder 2"/>
          <p:cNvSpPr>
            <a:spLocks noGrp="1"/>
          </p:cNvSpPr>
          <p:nvPr>
            <p:ph type="body" idx="1"/>
          </p:nvPr>
        </p:nvSpPr>
        <p:spPr/>
        <p:txBody>
          <a:bodyPr/>
          <a:lstStyle/>
          <a:p>
            <a:r>
              <a:rPr lang="en-US" dirty="0"/>
              <a:t>Effects of Prosocial Communication</a:t>
            </a:r>
          </a:p>
          <a:p>
            <a:pPr lvl="1"/>
            <a:r>
              <a:rPr lang="en-US" dirty="0"/>
              <a:t>Other people</a:t>
            </a:r>
          </a:p>
          <a:p>
            <a:pPr lvl="1"/>
            <a:r>
              <a:rPr lang="en-US" dirty="0"/>
              <a:t>You</a:t>
            </a:r>
          </a:p>
          <a:p>
            <a:pPr lvl="1"/>
            <a:r>
              <a:rPr lang="en-US" dirty="0"/>
              <a:t>Society as a whole</a:t>
            </a:r>
          </a:p>
        </p:txBody>
      </p:sp>
    </p:spTree>
    <p:extLst>
      <p:ext uri="{BB962C8B-B14F-4D97-AF65-F5344CB8AC3E}">
        <p14:creationId xmlns:p14="http://schemas.microsoft.com/office/powerpoint/2010/main" val="1054999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Title 385"/>
          <p:cNvSpPr txBox="1">
            <a:spLocks noGrp="1"/>
          </p:cNvSpPr>
          <p:nvPr>
            <p:ph type="title"/>
          </p:nvPr>
        </p:nvSpPr>
        <p:spPr>
          <a:xfrm>
            <a:off x="457200" y="215371"/>
            <a:ext cx="8229600" cy="1097400"/>
          </a:xfrm>
          <a:prstGeom prst="rect">
            <a:avLst/>
          </a:prstGeom>
        </p:spPr>
        <p:txBody>
          <a:bodyPr lIns="91425" tIns="91425" rIns="91425" bIns="91425" anchor="b" anchorCtr="0">
            <a:noAutofit/>
          </a:bodyPr>
          <a:lstStyle/>
          <a:p>
            <a:pPr lvl="0">
              <a:spcBef>
                <a:spcPts val="0"/>
              </a:spcBef>
              <a:buClr>
                <a:schemeClr val="lt2"/>
              </a:buClr>
              <a:buSzPct val="25000"/>
              <a:buFont typeface="Times New Roman"/>
              <a:buNone/>
            </a:pPr>
            <a:r>
              <a:rPr lang="en-US" dirty="0">
                <a:solidFill>
                  <a:schemeClr val="lt2"/>
                </a:solidFill>
              </a:rPr>
              <a:t>Copyright</a:t>
            </a:r>
          </a:p>
        </p:txBody>
      </p:sp>
      <p:pic>
        <p:nvPicPr>
          <p:cNvPr id="386" name="Shape 386"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title="Copyright Notice"/>
          <p:cNvPicPr preferRelativeResize="0"/>
          <p:nvPr/>
        </p:nvPicPr>
        <p:blipFill>
          <a:blip r:embed="rId3">
            <a:alphaModFix/>
          </a:blip>
          <a:stretch>
            <a:fillRect/>
          </a:stretch>
        </p:blipFill>
        <p:spPr>
          <a:xfrm>
            <a:off x="715650" y="2310096"/>
            <a:ext cx="7419975" cy="2466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12.1 Six Principles of Power</a:t>
            </a:r>
          </a:p>
        </p:txBody>
      </p:sp>
      <p:pic>
        <p:nvPicPr>
          <p:cNvPr id="1026" name="Picture 2" descr="A summary graphic of six principles of power: some people are more powerful than others; power can be shared; power can be increased or decreased; power follows the principle of less interest; power generates privilege; and power is influenced by culture."/>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2062263" y="1014412"/>
            <a:ext cx="5019473" cy="5291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65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Power and Influence </a:t>
            </a:r>
            <a:r>
              <a:rPr lang="en-US" sz="2000" dirty="0"/>
              <a:t>(2 of 4)</a:t>
            </a:r>
            <a:endParaRPr lang="en-US" dirty="0"/>
          </a:p>
        </p:txBody>
      </p:sp>
      <p:sp>
        <p:nvSpPr>
          <p:cNvPr id="3" name="Text Placeholder 2"/>
          <p:cNvSpPr>
            <a:spLocks noGrp="1"/>
          </p:cNvSpPr>
          <p:nvPr>
            <p:ph type="body" idx="1"/>
          </p:nvPr>
        </p:nvSpPr>
        <p:spPr/>
        <p:txBody>
          <a:bodyPr/>
          <a:lstStyle/>
          <a:p>
            <a:r>
              <a:rPr lang="en-US" dirty="0"/>
              <a:t>Some People Are More Powerful Than Others</a:t>
            </a:r>
          </a:p>
          <a:p>
            <a:pPr lvl="1"/>
            <a:r>
              <a:rPr lang="en-US" dirty="0"/>
              <a:t>Power is asymmetrical</a:t>
            </a:r>
          </a:p>
          <a:p>
            <a:pPr lvl="1"/>
            <a:r>
              <a:rPr lang="en-US" dirty="0"/>
              <a:t>Social media power</a:t>
            </a:r>
          </a:p>
          <a:p>
            <a:r>
              <a:rPr lang="en-US" dirty="0"/>
              <a:t>Power Can Be Shared</a:t>
            </a:r>
          </a:p>
          <a:p>
            <a:pPr lvl="1"/>
            <a:r>
              <a:rPr lang="en-US" dirty="0"/>
              <a:t>Raise the person’s self-esteem</a:t>
            </a:r>
          </a:p>
          <a:p>
            <a:pPr lvl="1"/>
            <a:r>
              <a:rPr lang="en-US" dirty="0"/>
              <a:t>Be open, positive, empathic, and supportive</a:t>
            </a:r>
          </a:p>
          <a:p>
            <a:pPr lvl="1"/>
            <a:r>
              <a:rPr lang="en-US" dirty="0"/>
              <a:t>Share skills and decision making</a:t>
            </a:r>
          </a:p>
        </p:txBody>
      </p:sp>
    </p:spTree>
    <p:extLst>
      <p:ext uri="{BB962C8B-B14F-4D97-AF65-F5344CB8AC3E}">
        <p14:creationId xmlns:p14="http://schemas.microsoft.com/office/powerpoint/2010/main" val="2616691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with Power</a:t>
            </a:r>
          </a:p>
        </p:txBody>
      </p:sp>
      <p:sp>
        <p:nvSpPr>
          <p:cNvPr id="3" name="Text Placeholder 2"/>
          <p:cNvSpPr>
            <a:spLocks noGrp="1"/>
          </p:cNvSpPr>
          <p:nvPr>
            <p:ph type="body" idx="1"/>
          </p:nvPr>
        </p:nvSpPr>
        <p:spPr>
          <a:xfrm>
            <a:off x="457200" y="5337111"/>
            <a:ext cx="8229600" cy="1031881"/>
          </a:xfrm>
        </p:spPr>
        <p:txBody>
          <a:bodyPr/>
          <a:lstStyle/>
          <a:p>
            <a:r>
              <a:rPr lang="en-US" dirty="0"/>
              <a:t>Research shows that people with lots of power are less compassionate toward the hardships of those with less power than are those who themselves have little power.</a:t>
            </a:r>
          </a:p>
        </p:txBody>
      </p:sp>
      <p:pic>
        <p:nvPicPr>
          <p:cNvPr id="2050" name="Picture 2" descr="A photo of a homeless man wearing dirty clothes and holding a cup as he sits on the ground in a pedestrian area. People walk past him."/>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1496397" y="925285"/>
            <a:ext cx="6151206" cy="4184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076560" y="5076678"/>
            <a:ext cx="1695840" cy="215444"/>
          </a:xfrm>
          <a:prstGeom prst="rect">
            <a:avLst/>
          </a:prstGeom>
          <a:noFill/>
        </p:spPr>
        <p:txBody>
          <a:bodyPr wrap="square" rtlCol="0">
            <a:spAutoFit/>
          </a:bodyPr>
          <a:lstStyle/>
          <a:p>
            <a:r>
              <a:rPr lang="en-US" sz="800" dirty="0"/>
              <a:t>Ulrich Baumgarten/Getty Images</a:t>
            </a:r>
          </a:p>
        </p:txBody>
      </p:sp>
    </p:spTree>
    <p:extLst>
      <p:ext uri="{BB962C8B-B14F-4D97-AF65-F5344CB8AC3E}">
        <p14:creationId xmlns:p14="http://schemas.microsoft.com/office/powerpoint/2010/main" val="67745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Power and Influence </a:t>
            </a:r>
            <a:r>
              <a:rPr lang="en-US" sz="2000" dirty="0"/>
              <a:t>(3 of 4)</a:t>
            </a:r>
            <a:endParaRPr lang="en-US" dirty="0"/>
          </a:p>
        </p:txBody>
      </p:sp>
      <p:sp>
        <p:nvSpPr>
          <p:cNvPr id="3" name="Text Placeholder 2"/>
          <p:cNvSpPr>
            <a:spLocks noGrp="1"/>
          </p:cNvSpPr>
          <p:nvPr>
            <p:ph type="body" idx="1"/>
          </p:nvPr>
        </p:nvSpPr>
        <p:spPr/>
        <p:txBody>
          <a:bodyPr/>
          <a:lstStyle/>
          <a:p>
            <a:r>
              <a:rPr lang="en-US" dirty="0"/>
              <a:t>Power Can Be Increased or Decreased</a:t>
            </a:r>
          </a:p>
          <a:p>
            <a:pPr lvl="1"/>
            <a:r>
              <a:rPr lang="en-US" dirty="0"/>
              <a:t>Reasons for increase</a:t>
            </a:r>
          </a:p>
          <a:p>
            <a:pPr lvl="2"/>
            <a:r>
              <a:rPr lang="en-US" dirty="0"/>
              <a:t>Negotiation</a:t>
            </a:r>
          </a:p>
          <a:p>
            <a:pPr lvl="2"/>
            <a:r>
              <a:rPr lang="en-US" dirty="0"/>
              <a:t>Power priming</a:t>
            </a:r>
          </a:p>
          <a:p>
            <a:pPr lvl="1"/>
            <a:r>
              <a:rPr lang="en-US" dirty="0"/>
              <a:t>Reasons for decrease</a:t>
            </a:r>
          </a:p>
          <a:p>
            <a:pPr lvl="2"/>
            <a:r>
              <a:rPr lang="en-US" dirty="0"/>
              <a:t>Empty threats</a:t>
            </a:r>
          </a:p>
        </p:txBody>
      </p:sp>
    </p:spTree>
    <p:extLst>
      <p:ext uri="{BB962C8B-B14F-4D97-AF65-F5344CB8AC3E}">
        <p14:creationId xmlns:p14="http://schemas.microsoft.com/office/powerpoint/2010/main" val="98550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Power and Influence </a:t>
            </a:r>
            <a:r>
              <a:rPr lang="en-US" sz="2000" dirty="0"/>
              <a:t>(4 of 4)</a:t>
            </a:r>
            <a:endParaRPr lang="en-US" dirty="0"/>
          </a:p>
        </p:txBody>
      </p:sp>
      <p:sp>
        <p:nvSpPr>
          <p:cNvPr id="3" name="Text Placeholder 2"/>
          <p:cNvSpPr>
            <a:spLocks noGrp="1"/>
          </p:cNvSpPr>
          <p:nvPr>
            <p:ph type="body" idx="1"/>
          </p:nvPr>
        </p:nvSpPr>
        <p:spPr/>
        <p:txBody>
          <a:bodyPr/>
          <a:lstStyle/>
          <a:p>
            <a:r>
              <a:rPr lang="en-US" dirty="0"/>
              <a:t>Power Follows the Principle of Less Interest</a:t>
            </a:r>
          </a:p>
          <a:p>
            <a:r>
              <a:rPr lang="en-US" dirty="0"/>
              <a:t>Power Generates Privilege</a:t>
            </a:r>
          </a:p>
          <a:p>
            <a:r>
              <a:rPr lang="en-US" dirty="0"/>
              <a:t>Power Is Influenced by Culture</a:t>
            </a:r>
          </a:p>
          <a:p>
            <a:pPr lvl="1"/>
            <a:r>
              <a:rPr lang="en-US" dirty="0"/>
              <a:t>Power distance</a:t>
            </a:r>
          </a:p>
        </p:txBody>
      </p:sp>
    </p:spTree>
    <p:extLst>
      <p:ext uri="{BB962C8B-B14F-4D97-AF65-F5344CB8AC3E}">
        <p14:creationId xmlns:p14="http://schemas.microsoft.com/office/powerpoint/2010/main" val="1571747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and Empathy</a:t>
            </a:r>
          </a:p>
        </p:txBody>
      </p:sp>
      <p:sp>
        <p:nvSpPr>
          <p:cNvPr id="4" name="Text Placeholder 3"/>
          <p:cNvSpPr>
            <a:spLocks noGrp="1"/>
          </p:cNvSpPr>
          <p:nvPr>
            <p:ph type="body" idx="1"/>
          </p:nvPr>
        </p:nvSpPr>
        <p:spPr/>
        <p:txBody>
          <a:bodyPr/>
          <a:lstStyle/>
          <a:p>
            <a:r>
              <a:rPr lang="en-US" dirty="0"/>
              <a:t>Researchers have investigated the influence of power on empathy but have come up with conflicting results.</a:t>
            </a:r>
          </a:p>
        </p:txBody>
      </p:sp>
      <p:pic>
        <p:nvPicPr>
          <p:cNvPr id="3074" name="Picture 2" descr="A photo of people in business attire sitting around a table. A large graph is on the wall behind the person at the head of the table."/>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1394926" y="1068388"/>
            <a:ext cx="6354147" cy="4236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728537" y="5260438"/>
            <a:ext cx="1322614" cy="215444"/>
          </a:xfrm>
          <a:prstGeom prst="rect">
            <a:avLst/>
          </a:prstGeom>
          <a:noFill/>
        </p:spPr>
        <p:txBody>
          <a:bodyPr wrap="square" rtlCol="0">
            <a:spAutoFit/>
          </a:bodyPr>
          <a:lstStyle/>
          <a:p>
            <a:r>
              <a:rPr lang="en-US" sz="800" dirty="0"/>
              <a:t>nd3000/Shutterstock</a:t>
            </a:r>
          </a:p>
        </p:txBody>
      </p:sp>
    </p:spTree>
    <p:extLst>
      <p:ext uri="{BB962C8B-B14F-4D97-AF65-F5344CB8AC3E}">
        <p14:creationId xmlns:p14="http://schemas.microsoft.com/office/powerpoint/2010/main" val="3418162024"/>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7984</TotalTime>
  <Words>2618</Words>
  <Application>Microsoft Office PowerPoint</Application>
  <PresentationFormat>On-screen Show (4:3)</PresentationFormat>
  <Paragraphs>372</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Noto Sans Symbols</vt:lpstr>
      <vt:lpstr>Times New Roman</vt:lpstr>
      <vt:lpstr>Verdana</vt:lpstr>
      <vt:lpstr>508 Lecture</vt:lpstr>
      <vt:lpstr>The Interpersonal Communication Book</vt:lpstr>
      <vt:lpstr>Learning Objectives </vt:lpstr>
      <vt:lpstr>Principles of Power and Influence (1 of 4)</vt:lpstr>
      <vt:lpstr>Figure 12.1 Six Principles of Power</vt:lpstr>
      <vt:lpstr>Principles of Power and Influence (2 of 4)</vt:lpstr>
      <vt:lpstr>People with Power</vt:lpstr>
      <vt:lpstr>Principles of Power and Influence (3 of 4)</vt:lpstr>
      <vt:lpstr>Principles of Power and Influence (4 of 4)</vt:lpstr>
      <vt:lpstr>Power and Empathy</vt:lpstr>
      <vt:lpstr>Relationship, Person, and Message Power (1 of 8) </vt:lpstr>
      <vt:lpstr>Gender and Influence</vt:lpstr>
      <vt:lpstr>Relationship, Person, and Message Power (2 of 8)</vt:lpstr>
      <vt:lpstr>Relationship, Person, and Message Power (3 of 8)</vt:lpstr>
      <vt:lpstr>Relationship, Person, and Message Power (4 of 8)</vt:lpstr>
      <vt:lpstr>Relationship, Person, and Message Power (5 of 8)</vt:lpstr>
      <vt:lpstr>Relationship, Person, and Message Power (6 of 8)</vt:lpstr>
      <vt:lpstr>Visual Dominance</vt:lpstr>
      <vt:lpstr>Relationship, Person, and Message Power (7 of 8)</vt:lpstr>
      <vt:lpstr>Table 12.2 Powerful and Powerless Listening</vt:lpstr>
      <vt:lpstr>Relationship, Person, and Message Power (8 of 8)</vt:lpstr>
      <vt:lpstr>Misuses of Power (1 of 7)</vt:lpstr>
      <vt:lpstr>Misuses of Power (2 of 7)</vt:lpstr>
      <vt:lpstr>Misuses of Power (3 of 7)</vt:lpstr>
      <vt:lpstr>Table 12.4 Types of Harassment in Addition to Sexual Harassment (1 of 2)</vt:lpstr>
      <vt:lpstr>Table 12.4 Types of Harassment in Addition to Sexual Harassment (2 of 2)</vt:lpstr>
      <vt:lpstr>Misuses of Power (4 of 7)</vt:lpstr>
      <vt:lpstr>Cyberbullying</vt:lpstr>
      <vt:lpstr>Misuses of Power (5 of 7)</vt:lpstr>
      <vt:lpstr>Misuses of Power (6 of 7)</vt:lpstr>
      <vt:lpstr>Misuses of Power (7 of 7)</vt:lpstr>
      <vt:lpstr>Prosocial Communication (1 of 6)</vt:lpstr>
      <vt:lpstr>Prosocial Communication (2 of 6)</vt:lpstr>
      <vt:lpstr>Prosocial Communication (3 of 6)</vt:lpstr>
      <vt:lpstr>Prosocial Communication (4 of 6)</vt:lpstr>
      <vt:lpstr>Prosocial Communication (5 of 6)</vt:lpstr>
      <vt:lpstr>Prosocial Communication (6 of 6)</vt:lpstr>
      <vt:lpstr>Copyright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Speaking Handbook, 6e</dc:title>
  <dc:subject>Communication</dc:subject>
  <dc:creator>Christy</dc:creator>
  <cp:keywords>Communication</cp:keywords>
  <cp:lastModifiedBy>absmith</cp:lastModifiedBy>
  <cp:revision>430</cp:revision>
  <dcterms:modified xsi:type="dcterms:W3CDTF">2017-10-25T14:41:57Z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pdateToken">
    <vt:lpwstr>2</vt:lpwstr>
  </property>
  <property fmtid="{D5CDD505-2E9C-101B-9397-08002B2CF9AE}" pid="3" name="Jive_VersionGuid">
    <vt:lpwstr>2446bcb5-1fdd-424c-b6ab-9880d2742282</vt:lpwstr>
  </property>
  <property fmtid="{D5CDD505-2E9C-101B-9397-08002B2CF9AE}" pid="4" name="Offisync_UniqueId">
    <vt:lpwstr>682739</vt:lpwstr>
  </property>
  <property fmtid="{D5CDD505-2E9C-101B-9397-08002B2CF9AE}" pid="5" name="Offisync_ServerID">
    <vt:lpwstr>7e960520-0e88-4f05-9fa0-24079b61e486</vt:lpwstr>
  </property>
  <property fmtid="{D5CDD505-2E9C-101B-9397-08002B2CF9AE}" pid="6" name="Jive_LatestUserAccountName">
    <vt:lpwstr>UCAPPBA</vt:lpwstr>
  </property>
  <property fmtid="{D5CDD505-2E9C-101B-9397-08002B2CF9AE}" pid="7" name="Offisync_ProviderInitializationData">
    <vt:lpwstr>https://neo.pearson.com</vt:lpwstr>
  </property>
</Properties>
</file>