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78" r:id="rId4"/>
    <p:sldId id="279" r:id="rId5"/>
    <p:sldId id="292" r:id="rId6"/>
    <p:sldId id="300" r:id="rId7"/>
    <p:sldId id="293" r:id="rId8"/>
    <p:sldId id="302" r:id="rId9"/>
    <p:sldId id="301" r:id="rId10"/>
    <p:sldId id="290" r:id="rId11"/>
    <p:sldId id="30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81" d="100"/>
          <a:sy n="81" d="100"/>
        </p:scale>
        <p:origin x="7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D75A1-FCA4-4151-9117-8772A6AFC8F7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CCAE1-F35D-4AF4-B26A-5E4CB85F37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CCAE1-F35D-4AF4-B26A-5E4CB85F37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CCAE1-F35D-4AF4-B26A-5E4CB85F371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CCAE1-F35D-4AF4-B26A-5E4CB85F371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CCAE1-F35D-4AF4-B26A-5E4CB85F371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CCAE1-F35D-4AF4-B26A-5E4CB85F371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CCAE1-F35D-4AF4-B26A-5E4CB85F371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CCAE1-F35D-4AF4-B26A-5E4CB85F371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EC2-2817-494F-87A1-D1F045C2C7B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980-C644-40E2-B57F-3F0C824F7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5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EC2-2817-494F-87A1-D1F045C2C7B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980-C644-40E2-B57F-3F0C824F7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EC2-2817-494F-87A1-D1F045C2C7B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980-C644-40E2-B57F-3F0C824F7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1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EC2-2817-494F-87A1-D1F045C2C7B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980-C644-40E2-B57F-3F0C824F7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EC2-2817-494F-87A1-D1F045C2C7B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980-C644-40E2-B57F-3F0C824F7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5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EC2-2817-494F-87A1-D1F045C2C7B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980-C644-40E2-B57F-3F0C824F7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0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EC2-2817-494F-87A1-D1F045C2C7B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980-C644-40E2-B57F-3F0C824F7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6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EC2-2817-494F-87A1-D1F045C2C7B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980-C644-40E2-B57F-3F0C824F7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0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EC2-2817-494F-87A1-D1F045C2C7B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980-C644-40E2-B57F-3F0C824F7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EC2-2817-494F-87A1-D1F045C2C7B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980-C644-40E2-B57F-3F0C824F7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6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EC2-2817-494F-87A1-D1F045C2C7B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980-C644-40E2-B57F-3F0C824F7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1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28EC2-2817-494F-87A1-D1F045C2C7B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01980-C644-40E2-B57F-3F0C824F7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4727575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PHOTOGRAPHY</a:t>
            </a:r>
          </a:p>
        </p:txBody>
      </p:sp>
    </p:spTree>
    <p:extLst>
      <p:ext uri="{BB962C8B-B14F-4D97-AF65-F5344CB8AC3E}">
        <p14:creationId xmlns:p14="http://schemas.microsoft.com/office/powerpoint/2010/main" val="269164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56904-B1FE-4FB2-AD3A-4DA7CFBF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47" y="4571216"/>
            <a:ext cx="8179506" cy="1115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Cindy Sherman</a:t>
            </a:r>
            <a:br>
              <a:rPr lang="en-US" sz="1500" dirty="0"/>
            </a:br>
            <a:r>
              <a:rPr lang="en-US" sz="1500" dirty="0"/>
              <a:t>best known for "Complete Untitled Film Stills," a series of 70 black-and-white photographs which were meant to subvert the stereotypes of women in media. “Film Stills” series (right) </a:t>
            </a:r>
            <a:br>
              <a:rPr lang="en-US" sz="1500" dirty="0"/>
            </a:br>
            <a:r>
              <a:rPr lang="en-US" sz="1500" dirty="0"/>
              <a:t>and “Self Portrait” series (left and middle)</a:t>
            </a:r>
          </a:p>
        </p:txBody>
      </p:sp>
      <p:pic>
        <p:nvPicPr>
          <p:cNvPr id="7" name="Picture 6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7ECB896C-FF57-4231-85FD-A7EA8BDDE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9" y="1040615"/>
            <a:ext cx="2646832" cy="2646832"/>
          </a:xfrm>
          <a:prstGeom prst="rect">
            <a:avLst/>
          </a:prstGeom>
        </p:spPr>
      </p:pic>
      <p:pic>
        <p:nvPicPr>
          <p:cNvPr id="6150" name="Picture 6" descr="http://www.digital-reflection.com/wp-content/uploads/2013/10/Cindy-Sherman-self-portrait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9591" y="652175"/>
            <a:ext cx="2644818" cy="3423712"/>
          </a:xfrm>
          <a:prstGeom prst="rect">
            <a:avLst/>
          </a:prstGeom>
          <a:noFill/>
        </p:spPr>
      </p:pic>
      <p:pic>
        <p:nvPicPr>
          <p:cNvPr id="6148" name="Picture 4" descr="http://www.arthistoryarchive.com/arthistory/photography/images/CindySherman-Untitled-Film-Still-21-19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050" y="1304504"/>
            <a:ext cx="2665476" cy="2119053"/>
          </a:xfrm>
          <a:prstGeom prst="rect">
            <a:avLst/>
          </a:prstGeom>
          <a:noFill/>
        </p:spPr>
      </p:pic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rgbClr val="EAA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AutoShape 2" descr="data:image/jpeg;base64,/9j/4AAQSkZJRgABAQAAAQABAAD/2wCEAAkGBxQSEhQTExQVFRUXGCEbGBgXFhwYHBwbGhcdGBwXGB8ZHCggGhwlHBwcIjEhJSkrLi4uFx8zODMsNygtLiwBCgoKBQUFDgUFDisZExkrKysrKysrKysrKysrKysrKysrKysrKysrKysrKysrKysrKysrKysrKysrKysrKysrK//AABEIAMgA/AMBIgACEQEDEQH/xAAbAAACAgMBAAAAAAAAAAAAAAAFBgMEAAECB//EAEQQAAIBAgUCBAQEBAMGAwkAAAECEQADBAUSITFBUQYTImFxgZGxMqHB0RQjQlIH4fAkM2JygrIVNMIWJUNTY5Kis/H/xAAUAQEAAAAAAAAAAAAAAAAAAAAA/8QAFBEBAAAAAAAAAAAAAAAAAAAAAP/aAAwDAQACEQMRAD8AeuN+latXggFx+XYKg678fvXXlaiB0ncd/aukBuGXUDTdhPgBz96DWXYTRqEltV4sSTPy+Aq9bvBZnbeq7PCgjnWf2qnnF7+gGDIJPw3oCHnKofTz1pQ8V5WMZbW0X0FTqE9TBH60SON063BnVvHaBFDr2IW7dsE/hQkt/wDaQPzoKH+JFljg8MlsF/LI1QJgBSJqPxi5/wDBcNO0i3I/OiOFxN3Q7fi1XiqKdvRIE/c1JnQt4m2+HvSq2yPUNgDyINAJzpf/AHBZjbZD/wDlUOMtx4etz/cPzuGiviXLycqTDWZdren4kKZmqGZhl8P2w4IMgEHb/wCJQFvBNtf/AA+xA/u+uo1B4GyRbZu4iZa47fAAMdqt+CgP/D8ORx6v+40W8PqPJEdz9zQX1FdAV1proCg5itEVJWooOCK5NSNXJoIxW66IrIoOTWCtxWCgwUPW2VZzJY9AeKIiqpw103CwgLHzNBF/G6E13F3+lVHuW9Zgks42A4q9hcEzT5xD7yB0FRZjaCuGgCghv+aEVAJPWDxXfl3mIAgL1PU1cwCRImd5qPNMYbYGmDO1B3/BIs7CTz3qlg8x/mG2ECgVzcxZGk6CzMNzWjglD62Yyf6R70BDF4kaSAZPYVvL71xllljeh+AsqLjAfioglxxtpJ+FBzk17WA3ufvVtWAAJ41E/ehvhQzZQ/8ADP1q5bBeF6Deg0CFBdtgOPnS5muq6twKYZtge1G88xC6EUf3bfKlPOmc2X8udU7RQSYDBm1Y0MdRHJmaBeJMQ9q1qtkhpH060bwKsuGUPOqN6A+JMabSBlgnUBB7UFzA5w1uwl66eACYHeiBx6YvDkIdrjgknsGBI+gigeaENhJb0hgPlWYSwEwcW230mGHfvQMGMd0bFXkJhUUWl6FgDJj3MCrGOv61bDX11qtsXHjgTP57Glfw9irqWS1wlokweYFFMrz1MUt3YoXXQxPaDx9aBhyC5Zt2Ldq2fSJKyd4Yz+tFsitxaj3P3pcTLUuX0eRot2giwes87Ueyd9LtaLSYDCe1AXIrK3FaoMrTVs1qg1Fc13XJFBzFYK3WwtBxFYBUhFaig0BXT4gIu5Ue5rIqLEZet0jVvHFAOt4i7rc6SVAMdAe1dJhGvgG8NMcAdveiF68QdCoTt+LgCl/CYhtVwO7QO3t0oCtzBKocI2lmHeqNpFsqx1a25M711hgLhVk9KiQdR3NV8Dh3DsdHpE7ng0EgzBimoCDMSRWw6uoZ3joY61uyWefPhV6AbVNiDYTSvfcCgh8pmYPb47mrYS7vDbf5VU/iXF4WwvpHYdCKjm6Gcer8W3wgUC1gfElywotQFgRvv8xFMOA8WWhyVjTJYGd+1eUZvmDPcXUpQrz9eav41ba2jdttvI4Pegb8Vmi37ltlYECTz3rjM8QyWSykKe5E/lSrlRc6X0grPwI/emPNcxFq2upC+rgD9aC8bhNlSTJIG9LfiPEoir5ilgT06e9MN55trtEgbUs5/bRmti40b7e9B3jrVy5h9II0sBE7H4Vls+VhDbJhwn+oqTxB/wCX2XUJGw2Nat+jC64kqkw+5+BoOMovM+FLMJMHp2rjwuVNltPc89Nq6y+6btgsB5YggjkR1NZkVoWbbAHWGJ9S79OD2oOvBty5bFySfxbSZ29qa8num5mCkkjTZO3eWHNKvh5YW5yJbhj9qY/Co/26f/pR+dA+kVgFdAVlBqtEV1WUHAFars7AkkAAEknYADck+0ULybO7WKDGzrYAxJRlB9xI3FARFdgVDi5VZ0mI5obmXibDYe6Ldy6iAoGBLDbeIMbg0BdxXAoVgvFmDvXFtWr4d24Cq3QEncrHAozFBkVFikYqQjaT3qRmA5IFUs0x6Ihnedtu9BSxlpvR/MJA5jqatkD8MATzQ7F5r5S2tKSHgyenE/eplyy61/zAf5fufaNhQbYKqncMV9UCq4zlnsu6gAqYj2Mb1PlmSMl13YjS0iO4mjIwyAaQihewFAuWMI+KtISdJBMk/pVzGZNrCAt+ERPejQtgbAVTzeRbJBgjt2oJ7SAAfepbSigeBzDTaYwWg1by7GtcUsRp34+QoPG80djiNAgqSBBH1qLPMpSyAZK6j03FErOJtvidJU61bY96k8S2Tc0qImDsaAZlGLu2yiQHtsYBFNObLaIt+ZcC9h3qLB4VVVBA2FS5hhGd0IUEAc9t6AhigAixxFKXiTCm41vT0O/zIpnxOIDbKQdPO+w+dKuca2u22BgaoJDSNzQXPEbslkFTBDD7V1euf7IS8bpvA71x4ouBLSyNQLfpUmNUHCQPTKDmg5yu4v8ADejjSefh1rXhzayx0gEneOK3grWjCFTzpPHXbpUXhVP5DHf8R5+FBmQ4hrmssQYaAQIPzpm8Mf8Angd4Ns/cUtZBfDK8Lpht460xeF3/ANuTt5bfcUHokVFi8UlpS9w6VHsSe+wAJJ+Aqwao53hmvYe9YQw1221tTvALKRJjp3oEnGf4meY4tYHDPedjCl5E+4RZYj4kUw5Fh8xca8ZdtWQRIt2rYLj/AJmYlR8N678OeHcPlyRbhrhHrutGpupA/sT7+9ax2bsdWhSxHAG3yE7fM0By69sKQwDjrIBB+Mwv6VUvZ0o4M7xyI/IH8qRs8e+F1teFsdQPWw7ciKTDjr7NPnXtPU6efYAc/Hag9nt56p7jbv8AuKH5vl2Cxom8gLcB02cTt+JeemzV5M2Z350ozSeFmSedzt8J4onk+OvG8LT/AIpgEGNwJ+RoGTK/CJy/FDE2pxNkIwgQLikjmOGAEjYzvxXGM8d3XumzbTRyJO5n4VawmcPbvCy7S0we+42OrknpV/HZHaa4MRp/mTueJ2AkjifcfOgW8ktYy4LzXi51L6dRgzvwOlOnhzJj5Oi+J31AA/eq9t4YD60dy/NbROkMCQJMdKCa7lls6fQPTwO1W0WNqGYjNPMVhY9TD9aqYhMT5ajVDk7x2oL2OzS3aOljv2+NVsTndtXFuGLH6Ca7sZepCm6oe4BEnepGwSltWkTQUrGHvayzvtvA61rL8A4ZjcbUD0O9axqXjdhQdIAII/MVUx+LuLdALQJG1Afa0IiBHYV1ZSBVDEZwikLuSf1qNMPfMkHadt+kUHk+GwYt4jzSw3nY8zUHiRybyQTEDce5qDEhmt63KddM8kd4qlgMe6mLYNxzsJEx8KBpu5wqkKssRyTsB8ZqjnmfK0KjM56hdgfbaobHh69d9V99A50jn9hRDBCzhEEqDc6tEn60AlMFirsJHlI3y+vWh+Kwl7DNEhhztuNu4p2w2JuXhqCiPf8ASg+ZXGt3NTgBTsDzQL+NzI3QF4A30+/ej9/FB8ER/VpAj50JxGW27gLIwDT8v8qpYi7dtDy3mOh/Y0DXl66cFMbhCfyrfhTEl7LGAIbp8KH5VmTXLL2yA0KeDB3EcVe8KaRZfTMTvPeKDPDzrpuBTPqM1ewubjDYq1cYDTBBPx7UM8NWdK3RIktzUWfBfSH4jn50Hqlnxdh3KKp9T8AiKJ3sSbawTLHcx0HRRt1rxf8Aw7wvm4+2rMxtpLn4IJAPtqj616PmmNa5cCrPqJ/PYe0x+tBq5jPNuFWJAHJXqf7VnsKo51nVtYsk+XP4WBCkEbw2qiRwtq2AoI17kdl6liTud6UruCTMsxW0CWtWVm4wOxPb26D69qCncxENJY35O240z3IX8XWuMUt1wCbbyeFICAHvE7D6V6gvh7DggraVSogEbEAe4qtisittxqB+M/eg8otqq3VYsitqXUSeAF6Cd9+o6Cu8MRisU7JOm2pYQImNyNt5O5nmac73gKxuSWJmZ2+n+dU38NjCqz2C2rSRDHv1+P70C3nmJZn8+y4IUAgTJ55gjbg7jtTZ4T8TDEqVcjVsSOCPh3n968qulkIB2gRH3qTA3tLq6sEZTPXePhQen5rhcS2JXymm2CNQ2HQSe5G/1pvynKLVsEqvqaZJPfmkvIc786wHB/mWWPmRz5bmZHcT/wBtOOBze0EX+YJPEc70F+zYWyGZREDeOsVVy/Nzd1E2nRBwziJ+FYuKvM8BPQOsc1Dh3u3HK3DCmRAoL9rMEMnUABztUOJxzXFmwJMwdvzrZwNpVKTzzJ3qXLGtQfLIiYJoKOMTElEUGD/VxUqYFYU3FLOBRLE4gIC3MdqgwuPVvUYEcigqPbT8RUT+1XLZkSKF4h1Ct5Z1eon6mdvrVzKi+jdevag8YseHuGxFyB/aD+XtVxc2w9hSLQG39okn4mgubLfuW0uuQUaSAOnxor4Ty7Sj3Gg6liI4HzoBeHza/ibyIWIVjBCjpTNjcClnQoUvL9d9460JygouNVbZBBEen86aMxxYtkDQzsx9IUT8/agsWm/l8RtwKGYgBiAQCJ60ScnRJEe1DSNwaBJ8TJoxBCbQBx8Kv4PNFKBb4JBG+obHfpUeaOq41medO32q546A8uxHY/SgHYzLQo8zDsSOwP271XyvMWtXPUWSfxbc/EV3lOFvIj3VX0KJaT09qsWsfZxHpuDS3Q9fkaAj4fYJ5vq1KTII43Fa8RLqRRMmDQS5Zu4fUVJ0TB9/iKvPjjdFt2SIkT0PwoGH/CK3pfGXIBKWVUHtqZif+wfQUWzDFMjo4aADvuY2InjftVP/AA1u/wAvHKDA9PX/AJ/n2o3l6W/Nl49I9OrgHgHfqP1oFbNM9v4u4MPhkB1mNQneNzJOwgHc9KffCGQpgLMMwLuZduJMbKvsP3qp4cFv+LxGgDTZVURV6BgHb/qZpY+xWrHijxCuDCjT5uIubIgEx7D29+tAVxOfWU/ExH/SakwuLW6odZ0niQR968z8Q4nMbbo9/TpZQ+lDsAWgoe7cbDvXpOUp/LEiNunwoBPiTxHbwwUEambgago27k0Mw2dPfXWotqDwCTvQpsAb97FK41lbiqoiYQgkzBkLtvBBOwkTIDeL/Di2iLlk340idVsLv7aNgsfGgpeLrCs+oQr/ANS/+odxQGxhNVu407pBjuCdJ+m1XFwWIZRqR9PRmBAHzIqtasN5mlZJYRET1B+4oJ8hzBrLyDAYFW+B5r2LJcotOtq7udVtTHYkSfzrxO1aKvpIg9j8a9MTxOMPh7SoNbKgVoOwMdaD0y26hYnilPM88t2rp3HP3FJmM8W4jQIABb47fCosNkt7FAXJgnmRvNAWv5nouF/MGpphZnY9KHZf4hvK5UcTPHUVeseCGdy7vp9gN9qNW8Eirpj8qCv4Wzi7iWdLmyx2I3pkw2XIAyhtRIg0FywKrCIG/aj2XWGVmMek8UHWCwy2jtye9X7V3ahmJxQ8xR1Bg1KmNtiRB2NB5Fnd0ratqiTK/IA134a1mzc1md9IHYdq68S24s7bQAK78NJGF2HLfrQQ+HsNOJJVFVEJE8kmmG9/vV3MQePtQTwziB/EXVPIJafnEUTzDHurAIFCgamdj0ngCgvYqdFD/wCoVCM6FxWNvcKY9XpBntVTBZwjuRJDDaD+negD4glsay8qTuD7CrPjZJNlR2O1R4YE4129z+ld+OBLWv8AlNBcy28WwV4MumFI+MClzIMp855kqF3ppS3pwLjn+X9dqDeDbZ1khvTHqX7UHGMw7prSC6Aj1H9qJYjDa1QDoJirzja58vtQjP2a2LTIxHTagIeBb5sYxkuKQt5dI4gkMGG/w1fMijudF1dFUGWJU7TtAeR29IpTOZ3LWjz0G4lWXkQZmKa8DnVu8nnq6m8hnSTBMCIM8AgwPpQXP8NsOSbt4wPMfvzpB9+h2+VNuNyCzecPcXVHHse9ef8AgLOFW6LGlkjWyqTPJZjv1P7V6ZYxGqgqXMnsyDoUxxIBqyu2wG0VYYUJzK3eLfyyoUKSQQSWboBuAB9aBNxeIOEzANPpumD/ANXQ/A709EAjevIs5yjHG65e0SCQ0qQ0dtwafvDOJvNh189SrDbfkgcGglz3HJbtuTGwryPDY5kuNcUDcHnaNwdqdfG5JQieaR8dZCLaU9ZJ79KAp4fsLibg9LPdJ34FtVA2aRJPTbanbKPCItN62DajMadgfalT/DJwj3rjtChFUz3LSI+QNOmI8Y2NUJqeN5iB8qArbym0jg6QTHUfarloBWbgCkXF+MLt8lbC6SOOpNDMSuLIOouXPv0/Sgesd4gsWC2p59lE/alfMfE9uCwVt9wP3qDKPD7MIvAzMjf70SPhm2WAYGBwBQAsHisRcZXWdPO2w560zYzOLzMFtqxgCd4E1ZwmXJa9IED41zfx1q2TJ+lBIhZ4Zlhuu9V/4Uy0sef0FbwWdW21GYAPetW82tvJUyJj8hQKHiu4BbI7kATW8oxCpYW1qDMv4oMweYmg+a5ojrpaWMzt+lBRjGUQnpHtz9aAy197FwnWsOZY9Ynda5u567MfKUmVjftVHLsv81wCedzU/hxT/Ekc6Q23woLWHyK5cQsz6Y30xt7UMvLctSGAIIif1HanZs3tomm4yqx4UfrS/ftrexiD+krMdNgaCtkN1fMVi51bj1flvUnivFC4wggFNiDzvvI7ihmb4by3iI7RUBuFWm4ur4zQPSMP4Ryeic/KhXgxIFxu5/Sq17O1NjSs7+ll9o5FWvBqwtyQQJ2+lATn/e/L7Vzf8s6GYiF33rP/AJpB/wBRQLC5veuA27dpZPJjj9qA/fCXB5jEIoBA1dZ6xQPB4m1bLLaTzWO0xtz07b1PaySfVibhaN9IO3zP7VfwGZ2GbyrKx8Bz8+tB6BlWR2b1jDOiG21sSu8lSGJKE9V5HwijmGEbUlZJj79oHQVEn8LyRPyMij3hnNXv2ybqhbqsQ6rxzIInoVigYTSxmniA+d/D2ENy5/UR+FAf7idhR9n2iqT2is+XAJ7CKBKzbEZgrFyoNvfYMpiO8x+VGMkxj3LFt3GljsyyD89q6xeS3bikXHkHoB/nUGEw3kDQNloF/wASsWuR2NLWesoMEiQo2jfr+VNd20XcmKhwOUW72KueYPwBdvgoP3+9Av5FlVwgESBMt7g7CO/X6042vDSBZA3jknfeiVxraKZKgfGubue2Ut7uOKAY+Srh4ZNietXMqeRJ3M80FzHxGbhCBAAD1O5oc+cXHbQAFExC0D5fxKKwlgD8aG5h4itqfT6iOgpasZHdnUd59yfzohl3htwQX0x1FB1/7UMSx0DYcTQs3nxLEbT0A2pxfw/bCzA+AqIYNEPpUCgWDkj6dIgk70WynJ3VCCwmf0FEh+VTYXEoARqHP6Cg8VI3NWcbZAt29oJme9T4XCXWJKLAYxJHvNSXMMlpwtzVcfaQON/vQdYG6Aym0ju8Ab/hG1WrHh65u5cIx5Ved+9MT4ZVsNpGn0mI2jal7ws5IuEkkmBJNAfwmUW1tadAPx3P1oFistazc1WGGocoTvFNqfgFLow4bG3GP9K/mRG9Av4m7ruIXGiIBnjnmiWdlXJ0rICE6hxVjM8SFuC0bYdCJ9xPaoMZkToD5THSw3U/agCWsudk8wDb9qny/N3syDuCOP27VZ/j9Fk2GUo3epbWXJc0g7mPxKfyNBBhc3dVMkOJ4/q+tS2cVeW2/lqBG5J5ihd3AsGOkGJ6VYw+MuqrCJX8Jn4UBPw4DfV/MYmD3rnJFFvHEDiSBXPhlCBcU7BhwOaky7HJbvC0luPVBY8zQOqPzVdc4fD3fNAlIi4vXSOGHw/eurb1Rxh3aP7DQekW8UNp2kbe4PUd6mW+KV/AGMXF4JFfdrX8snrsPSR/0kfQ0SxmX3k/B/MHsYb89j9aAhevjfegmJtFzPA6VWOZKhhwwPZhFUcT4nJJW0on+48D9T+VBdxQSwupueg6k9gKUsdmtyyS6iHuTPtG0fSKI2A9y5p3uXTyTwo+Wyr96a8H4aED0a25LMPtOwFB51hsru4mLhb4zPPwq0PC9xnnUFA+teq4bw5G5IU9gKrY3I3TU4hgBO3O3tQKljK0CbgT1Mbmp8JgrclQqgxJJqliPEloKdIdz0AETO3WOtDLmb3pDooRSOTJIET2HtQPVm0NA+FV8TjrSL6mUfPeky9mOJKibqhYmQu8Hqd6EXsRDkv3glYM++5226fGg9ExWf2VWNUk9KXsTnLl4AAAP5VXwOWfxH8y06FfzB7Ecg/GmrL8nQrvE9TFAsYvNbhMbAT05q/l2SuVJ23afyFMeHyy2snSsjqau4S4oBHp5oPIvD+II16mJM/6iocyBfEW4HMH86vZfhBb2mSauLfQXAoBJ4kDYfE0BC5ZZ0KjqIofh8nXDoACSWbeiV8MUbS2kxz2oPhRohXdncmYiTx+QoDwX0iBVQ4dAzPEMYB37VXzvM7tlFi2Fngsw29yKG4fxBYtLqIN2827Rss/PpQRY55xSbwNqN5ipNq5Gx0nelu94pF1iLtlSn/DyK2udNpZU/mWyNp/Eo9x1oO8pwLXrU3TqEws8/M1Bfyq5ZYNbZlnieD7A8Gi+UY1CgQDSffaadDaDZeQwBH+fNB5hl2Zopi4CCTuw4+Y+NTXEBsmCDMkEfWpsF4a8+ziLyvBtNAWOevPSh2Dw2lGYnkERQdeGiA7/D9amtZe38Rr6B5qDImAYngcSTHWp8Sz/wAQYMhYIEwOKButH3qpe/3kdCpoYccCyE3N+qLvJobfzZheOmUjYqev7UDX/hhivLZ06M5Hz6ft869UBmvD/CDM9x7dsMbjyUXrI6+0HkmvaMOTAmJjeDInrHegkxODt3BDqG+Iodc8K4bkIVJ7E/rRZBVnD25MnpQVskyO1hlOhfUxlmO59hPYCicVua5JoN0ueMfFlvAoP677/wC7tA8/8TH+lR3+lVfGvjW3gh5aRcxDcJOyD++4RwPbk15aQ10viL767lx929gdlE/hG2w6QKDu01xrmu6ylmYtcBAG7sICgdA35HjitrfZidYJWYEekcQYG2o7fDc1ytubgPcCQTtJ24HvV/SoIIM8zt6QSeI6b7fOgHsmpZMkiCNUQR2jnv8AU96FFIY6Bt1AI9ogfPf4UYYh/UFMlRPSSDsIHTf8vaob6QZtgQeOOSP2n6UFPIczbCXTdWShjWh21LMEj/iUmR+xr1LB5zZK61cFTuD8RXky2yTpYAx6tuYP4h7/AH3or4atMbhwu25Jt6j15Kg9dt/rQNWa51qM2uOPpXWUY1ihmJ1foKu5b4WK7XCpnpTBhshtgR70HkeEYqYZpM/E1LmZdbwhgoH9xheOT3pds5u9tNKBQerRJofisU9wlmYsT3oHN/ENqyGm4bzERCj0g0Gfxbd38sKnvEml6DWyIoJ8Xj7l0y7Fj3Jn6VCFJruxaLcCiJumyUOjSSN9W89yKAdewzpGoESJHwqJbhFGM2zQXiJAhRAIEULuoOlBdGbsyhH3g7MNmFHckza+ysBc1IOVJ9RHtSgVra3CDQeh+FM0tCzibR2a48rPaKBZo4RVnrOw+9BMNjACNQkDtsfrU2PxXmQASQPwzzv0NBAlyIjcir2CRr9zSzEE1SS2VYAiN6u4K/ovkqNQ3jTQNeCy9LWygAjr1ob4iwPmXPSAG0ySdpq7ZN5+1sfVqNeFvDhv41WZi1pBquA7z/ag+J59lNAx/wCHHhk4TCtecfz7on3VOiD3P4j8R2o1kmLW9ZS4hBBkAj2Yj7R9aYDSH4BxQnEWQIRLjFR2GorA+goHBRVu2sCobJk1Hm2a2sNbN284RB1PJP8Aao5YnsKC3cYAEkgAbknYD3NeW+Mv8TpJsYD1Mdjej/8AUOv/ADH5d6E+JPEt/MSQdVnBifRMM8bzcPPYxwPjvSnsXLWlAVpVNjvp2n5/+mgnyyxJZmYs7D1MSSdR+PPI396MNbCLBUQYEe/ueQJkf9VR4DB7OtuQQsA9SQTHykCqeY4pwSgtqqtBUauDz+TiaCfSbd2CvpMb7c8T8+aKuZkn2BEf8pgfA9fahuY3YtLc6gx3ncR+X3qzhHDjrvIkzsDpgc/6ig4xVqGZBttqEt1J1fWZ2rNbEkFRsAwA7c9fmK6xtud1XeIM+47cj6VnlNCuNIM7yOhG4PHeflQB8dtdJBIIHXf2Ow77fSoMVdICXUOl0IIZSZlTseORtRjGbuCIPaN9jtwfdPeh7AMmk+kMDyIAO209BIJ470Hq+QZ0uJw9u/IBOzjs42YfXf4EUatY5Y5FeH+DMUVvG0eG3G/9QH6j7CnvCj8Uz+Lv7Cg8fYVGRVi4lRq0b0EZEc10tsuYAk9KnvaTbn+oHj2rrDQzKC2iOtBWZ2UFJjuPep8Tiy6KGk6eJ7V3nNnTdIBkdD325qpZss5hFLHsBNByWitG4eKmx2BuWm03FKNEweYNR20lgO5oMvJpgSDt/oVwxpwxWTW0w1xR6iDrLwJ2H4R7e1KCjeg4ratFbisuWyORFBet48lSjeod+oolk2NAuKiIADyTuaX1XenrwJ4IvYi4Lzny7Kn8XVj/AGoP14HvQHMswFzEMEtrJ6noB3J6CvSshypcNaCLuTu7f3N+w4FR5Y2HtjyrTWxHQMCZ7neSaJA0EoO4pE8A2APNI5nf4ljNO5NJ/hZ0snFsxhEZiT2Cs0mgP5znFvB2TceSeFRfxO3RR+p4A3NeX5rjbmLcXrx1PwiLulmeFUdX49R3PttU+PzN8Xe81iYOyLvFtCdojhjsSeSewAhezTFF3NmyToBi46+/9Ijbv+fSg4J80i2hmzMO3GrafLT2nlvf6yYfDAk3GMgelYG0FvUQByORt8Kt37RXRbsqFMQTvIAETMcnferlq0ugbwGWI5MDgKBxwfrzQQ2mhn1EAAxEkcHiB8QfmaB5nd1MY6GOAOZHX/U0RzNdKmPMOwfhk3EKenMR1odkoDs+qDJ6z3E/fmgYMZZD2RP9S87E8Db86p5QhFpFncLqVevqUcj4zztxR7F2wbIG+0GRxsR9aB5HbNy00H8LMnxABYT9R27UF++kH1bSOJ33kk/kar3MGpaIkETJM8HfpHYVPdsqYYwBpInkwQCDxtAraoWgSD01DmDBgTO0f9tBj4QCVEkDZhI6gHr7H86C43BmIgeoRJJ2Zeuw67n50SfDqNTBpZZB1EcqJBMc+nb6V1fw+pPSwMwV4InY9fY//wBoEZbrJcDj8SkMPiN69myvBebbW4DAcA/UCvI86wvl3NhAIkbRyTP59qfvAfiUJhRbucoxUb/0wCOnSY+VB5xfcTt0qAWyVJ7VqsoNW4hpnjb/ADrlxvtWVlBjsTzRrwXf8vEqdxIP2mKysoOvF63bl8XLiFS6iBzsKFWFUAhp1TttwBzWVlAz4J0xVo+c2ncAaRBMCfrS1ZRrTC4hBhjtyR0Gr41usoOBcDF2YQx3Ed5rWNbWymegmsrKCLD2izgAEmeBTq+Mv3EWyz3iEQDQr+WgAEBSEI1e+rsTWVlBHgsIujQVUG3sCADCiDxHz+H0o7lHiK/hgQjtdA3CPJG5iAeR1iPnWVlA+5J4gXEofSUuASyHoOJB6iaUMdiB5N9Rubl/juquzb+2oLPtNZWUCjneYaB/D2VPmtsxmSoblQejNMnsPfghlWC8m0EjvIHViOWPsJ2H+dZWUFnDHQz+ltpJgSxCgHqRtJJ6DfirGJTQBB6EgA6QYH9R5JO1brKAJjG/ln1AaZYaQTIInk7HY9e1VvDNk6j+I7x7RBnjjYVlZQOtxTEkQBt8fc/6PNLuSAhsTbHRww6D1KBJ9tulZWUBX+HDA6QCNOwAGx+P0rT2CV9UKYHJ9ivSOoJ69aysoI1uD+YeQfxDgEglTzB3EcVLhsImhR6SI2O3uDPTqPrWVlAteLMN6Q0GF+nq7fPf51UyMDyz/wA36CtVlB//2Q=="/>
          <p:cNvSpPr>
            <a:spLocks noChangeAspect="1" noChangeArrowheads="1"/>
          </p:cNvSpPr>
          <p:nvPr/>
        </p:nvSpPr>
        <p:spPr bwMode="auto">
          <a:xfrm>
            <a:off x="155575" y="-1851025"/>
            <a:ext cx="4857750" cy="3867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B801-BF79-4546-9537-87C082A9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47" y="4571216"/>
            <a:ext cx="8179506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History of the “selfie”- photographers have always been interested in photographing themselves, sometimes through mirrors, to test equipment or as documentation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D3597-0B09-4427-B435-D45ABD359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19" r="18971"/>
          <a:stretch/>
        </p:blipFill>
        <p:spPr>
          <a:xfrm>
            <a:off x="241221" y="320511"/>
            <a:ext cx="2846070" cy="3930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C904E-76EE-4D9A-9AD5-CBF5316BE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7" r="14813" b="1"/>
          <a:stretch/>
        </p:blipFill>
        <p:spPr>
          <a:xfrm>
            <a:off x="3148788" y="320511"/>
            <a:ext cx="2846070" cy="3930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19FBFE-82A1-4CBF-B943-0FBC8B8A59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33" r="123" b="-5"/>
          <a:stretch/>
        </p:blipFill>
        <p:spPr>
          <a:xfrm>
            <a:off x="6056356" y="320511"/>
            <a:ext cx="2846070" cy="3930978"/>
          </a:xfrm>
          <a:prstGeom prst="rect">
            <a:avLst/>
          </a:prstGeom>
        </p:spPr>
      </p:pic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12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75184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Photography may be used to “capture reality,” and in the medium’s beginning, photographs were certainly regarded as </a:t>
            </a:r>
            <a:r>
              <a:rPr lang="en-US" sz="2000" b="1" dirty="0"/>
              <a:t>informational</a:t>
            </a:r>
            <a:r>
              <a:rPr lang="en-US" sz="2000" dirty="0"/>
              <a:t>: as showing the viewer a documented glimpse at something that exists in reality – you can photograph anything</a:t>
            </a:r>
            <a:r>
              <a:rPr lang="en-US" sz="2000" i="1" dirty="0"/>
              <a:t> </a:t>
            </a:r>
            <a:r>
              <a:rPr lang="en-US" sz="2000" dirty="0"/>
              <a:t>you </a:t>
            </a:r>
            <a:r>
              <a:rPr lang="en-US" sz="2000" i="1" dirty="0"/>
              <a:t>see</a:t>
            </a:r>
            <a:r>
              <a:rPr lang="en-US" sz="2000" dirty="0"/>
              <a:t>, so it must be there it a photograph exists of it.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Photographs, in essence, carry a promise of truth with them – they project an authenticity that rarely exists in other art forms.</a:t>
            </a:r>
          </a:p>
          <a:p>
            <a:endParaRPr lang="en-US" sz="2000" dirty="0"/>
          </a:p>
          <a:p>
            <a:r>
              <a:rPr lang="en-US" sz="2000" dirty="0"/>
              <a:t>Although this “truth” is hardly a reality, as photographs are easily manipulated to where the final image is far different than the starting point, it is still important that we </a:t>
            </a:r>
            <a:r>
              <a:rPr lang="en-US" sz="2000" i="1" u="sng" dirty="0"/>
              <a:t>perceive them as true.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Photography and the camera arts allow artists to explore time and motion. The camera can capture and preserve a moment in time, and in doing so, it allows our eyes to see motion slowed down.</a:t>
            </a:r>
          </a:p>
        </p:txBody>
      </p:sp>
    </p:spTree>
    <p:extLst>
      <p:ext uri="{BB962C8B-B14F-4D97-AF65-F5344CB8AC3E}">
        <p14:creationId xmlns:p14="http://schemas.microsoft.com/office/powerpoint/2010/main" val="365167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>
            <a:normAutofit/>
          </a:bodyPr>
          <a:lstStyle/>
          <a:p>
            <a:r>
              <a:rPr lang="en-US" b="1"/>
              <a:t>Early Photography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1AD7EE-3189-4A63-8FE4-350181E58F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" r="10789" b="-4"/>
          <a:stretch/>
        </p:blipFill>
        <p:spPr>
          <a:xfrm>
            <a:off x="867488" y="3442356"/>
            <a:ext cx="1765151" cy="2470743"/>
          </a:xfrm>
          <a:prstGeom prst="rect">
            <a:avLst/>
          </a:prstGeom>
          <a:effectLst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A9D4A6B-CAE5-4F23-B963-54618FB55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r="9036" b="-4"/>
          <a:stretch/>
        </p:blipFill>
        <p:spPr bwMode="auto">
          <a:xfrm>
            <a:off x="867488" y="838200"/>
            <a:ext cx="174202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660" y="2438400"/>
            <a:ext cx="4817136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Camera obscuras </a:t>
            </a:r>
            <a:r>
              <a:rPr lang="en-US" sz="1300"/>
              <a:t>were first used by artists in the 16</a:t>
            </a:r>
            <a:r>
              <a:rPr lang="en-US" sz="1300" baseline="30000"/>
              <a:t>th</a:t>
            </a:r>
            <a:r>
              <a:rPr lang="en-US" sz="1300"/>
              <a:t> century. They could capture an image in two dimensions, but they could not preserve it.</a:t>
            </a:r>
          </a:p>
          <a:p>
            <a:pPr>
              <a:lnSpc>
                <a:spcPct val="90000"/>
              </a:lnSpc>
            </a:pPr>
            <a:endParaRPr lang="en-US" sz="1300"/>
          </a:p>
          <a:p>
            <a:pPr>
              <a:lnSpc>
                <a:spcPct val="90000"/>
              </a:lnSpc>
            </a:pPr>
            <a:r>
              <a:rPr lang="en-US" sz="1300"/>
              <a:t>In </a:t>
            </a:r>
            <a:r>
              <a:rPr lang="en-US" sz="1300" b="1"/>
              <a:t>1839</a:t>
            </a:r>
            <a:r>
              <a:rPr lang="en-US" sz="1300"/>
              <a:t>, the problem of preserving this image was solved simultaneously by two inventors – </a:t>
            </a:r>
            <a:r>
              <a:rPr lang="en-US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Henry Fox Talbot </a:t>
            </a:r>
            <a:r>
              <a:rPr lang="en-US" sz="1300"/>
              <a:t>from England, and </a:t>
            </a:r>
            <a:r>
              <a:rPr lang="en-US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</a:t>
            </a:r>
            <a:r>
              <a:rPr lang="en-US" sz="1300" b="1"/>
              <a:t>-Jacques-Mandé Daguerre </a:t>
            </a:r>
            <a:r>
              <a:rPr lang="en-US" sz="1300"/>
              <a:t>from France.</a:t>
            </a:r>
          </a:p>
          <a:p>
            <a:pPr>
              <a:lnSpc>
                <a:spcPct val="90000"/>
              </a:lnSpc>
            </a:pPr>
            <a:endParaRPr lang="en-US" sz="13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Henry Fox Talbot developed a process for fixing </a:t>
            </a:r>
            <a:r>
              <a:rPr lang="en-US" sz="13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images onto paper</a:t>
            </a:r>
            <a:r>
              <a:rPr lang="en-US"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coated with light-sensitive chemicals.  The resulting image on paper was called a </a:t>
            </a:r>
            <a:r>
              <a:rPr lang="en-US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photogenic drawing. </a:t>
            </a:r>
          </a:p>
          <a:p>
            <a:pPr>
              <a:lnSpc>
                <a:spcPct val="90000"/>
              </a:lnSpc>
            </a:pPr>
            <a:endParaRPr lang="en-US" sz="13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90000"/>
              </a:lnSpc>
            </a:pPr>
            <a:r>
              <a:rPr lang="en-US" sz="1300"/>
              <a:t>While Talbot was developing the photogenic drawing in England, Daguerre was developing a different process in France.  He was able to fix </a:t>
            </a:r>
            <a:r>
              <a:rPr lang="en-US" sz="1300" u="sng"/>
              <a:t>positive images onto polished metal plates</a:t>
            </a:r>
            <a:r>
              <a:rPr lang="en-US" sz="1300"/>
              <a:t>, and the resulting image was called a </a:t>
            </a:r>
            <a:r>
              <a:rPr lang="en-US" sz="1300" b="1"/>
              <a:t>daguerreotype.</a:t>
            </a:r>
            <a:endParaRPr lang="en-US" sz="1300"/>
          </a:p>
          <a:p>
            <a:pPr>
              <a:lnSpc>
                <a:spcPct val="90000"/>
              </a:lnSpc>
            </a:pPr>
            <a:endParaRPr lang="en-US" sz="1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779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9733"/>
            <a:ext cx="8229600" cy="1393067"/>
          </a:xfrm>
        </p:spPr>
        <p:txBody>
          <a:bodyPr>
            <a:normAutofit/>
          </a:bodyPr>
          <a:lstStyle/>
          <a:p>
            <a:pPr algn="l"/>
            <a:r>
              <a:rPr lang="en-US" sz="2000" i="1" dirty="0"/>
              <a:t>Above Left:</a:t>
            </a:r>
            <a:r>
              <a:rPr lang="en-US" sz="2000" b="1" i="1" dirty="0"/>
              <a:t> </a:t>
            </a:r>
            <a:r>
              <a:rPr lang="en-US" sz="2000" i="1" dirty="0"/>
              <a:t>Unidentified printmaker, Camera </a:t>
            </a:r>
            <a:r>
              <a:rPr lang="en-US" sz="2000" i="1" dirty="0" err="1"/>
              <a:t>Obscura</a:t>
            </a:r>
            <a:r>
              <a:rPr lang="en-US" sz="2000" i="1" dirty="0"/>
              <a:t>.  Engraving, c. 1544.</a:t>
            </a:r>
            <a:br>
              <a:rPr lang="en-US" sz="2000" i="1" dirty="0"/>
            </a:br>
            <a:r>
              <a:rPr lang="en-US" sz="2000" i="1" dirty="0"/>
              <a:t>Bottom Right: illustration of camera </a:t>
            </a:r>
            <a:r>
              <a:rPr lang="en-US" sz="2000" i="1" dirty="0" err="1"/>
              <a:t>obscura</a:t>
            </a:r>
            <a:r>
              <a:rPr lang="en-US" sz="2000" i="1" dirty="0"/>
              <a:t>.</a:t>
            </a:r>
            <a:br>
              <a:rPr lang="en-US" sz="2000" i="1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74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61" y="2536209"/>
            <a:ext cx="4745139" cy="310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C45E76-ABF8-48C5-B587-E6A11C82BBF1}"/>
              </a:ext>
            </a:extLst>
          </p:cNvPr>
          <p:cNvSpPr txBox="1"/>
          <p:nvPr/>
        </p:nvSpPr>
        <p:spPr>
          <a:xfrm>
            <a:off x="5562600" y="252442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Camera is the Latin word for </a:t>
            </a:r>
            <a:r>
              <a:rPr lang="en-US" i="1" dirty="0"/>
              <a:t>“room”.</a:t>
            </a:r>
          </a:p>
          <a:p>
            <a:r>
              <a:rPr lang="en-US" dirty="0"/>
              <a:t>By the 16</a:t>
            </a:r>
            <a:r>
              <a:rPr lang="en-US" baseline="30000" dirty="0"/>
              <a:t>th</a:t>
            </a:r>
            <a:r>
              <a:rPr lang="en-US" dirty="0"/>
              <a:t> century, a darkened room called a camera obscura was used by artists to copy accurately.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A0119-EA58-4571-8099-18C86756D14A}"/>
              </a:ext>
            </a:extLst>
          </p:cNvPr>
          <p:cNvSpPr txBox="1"/>
          <p:nvPr/>
        </p:nvSpPr>
        <p:spPr>
          <a:xfrm>
            <a:off x="262551" y="34290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small hole on the side of a light-tight room lets in a ray of light that projects a scene, upside down, directly across from the hole.</a:t>
            </a:r>
          </a:p>
          <a:p>
            <a:endParaRPr lang="en-US" dirty="0"/>
          </a:p>
          <a:p>
            <a:r>
              <a:rPr lang="en-US" dirty="0"/>
              <a:t>This is essentially the same principle used by the camera today.</a:t>
            </a:r>
          </a:p>
        </p:txBody>
      </p:sp>
    </p:spTree>
    <p:extLst>
      <p:ext uri="{BB962C8B-B14F-4D97-AF65-F5344CB8AC3E}">
        <p14:creationId xmlns:p14="http://schemas.microsoft.com/office/powerpoint/2010/main" val="257545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4606047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448" y="640263"/>
            <a:ext cx="391595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Dorothy Lange</a:t>
            </a:r>
          </a:p>
        </p:txBody>
      </p:sp>
      <p:pic>
        <p:nvPicPr>
          <p:cNvPr id="74754" name="Picture 2" descr="http://cdn.history.com/sites/2/2014/02/migrant-mother-by-dorothea-l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474" y="829930"/>
            <a:ext cx="3845052" cy="50426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93927" y="2121763"/>
            <a:ext cx="3926617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“Migrant Mother”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Best known for her Depression-era work for the Farm Security Administration (FSA). Lange's photographs humanized the consequences of the Great Depression and influenced the development of </a:t>
            </a:r>
            <a:r>
              <a:rPr lang="en-US" sz="1700" u="sng" dirty="0"/>
              <a:t>documentary</a:t>
            </a:r>
            <a:r>
              <a:rPr lang="en-US" sz="1700" dirty="0"/>
              <a:t> photography.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This photograph is the most well known of a larger series, shown on the next slide.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0EB00-3EA5-464D-B50D-228D73F7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59097101-41C7-4A4E-A668-3627E8122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71272"/>
            <a:ext cx="9144000" cy="5596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B4B1B-9BBE-430B-A7BC-492FCD318E07}"/>
              </a:ext>
            </a:extLst>
          </p:cNvPr>
          <p:cNvSpPr txBox="1"/>
          <p:nvPr/>
        </p:nvSpPr>
        <p:spPr>
          <a:xfrm>
            <a:off x="304800" y="593703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rest of the images tell a larger story of a widowed mother of seven children. Pea crops had frozen over, leaving the mother without work.</a:t>
            </a:r>
          </a:p>
        </p:txBody>
      </p:sp>
    </p:spTree>
    <p:extLst>
      <p:ext uri="{BB962C8B-B14F-4D97-AF65-F5344CB8AC3E}">
        <p14:creationId xmlns:p14="http://schemas.microsoft.com/office/powerpoint/2010/main" val="380470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74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9144000" cy="26151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71" y="4938860"/>
            <a:ext cx="8074057" cy="120726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Ansel Adams was an American photographer and environmentalist. His black-and-white landscape photographs of the American West, especially Yosemite National Park, have been widely reproduced. </a:t>
            </a:r>
          </a:p>
        </p:txBody>
      </p:sp>
      <p:pic>
        <p:nvPicPr>
          <p:cNvPr id="76806" name="Picture 6" descr="http://www-personal.umich.edu/%7Edrewg/h-dom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774647"/>
            <a:ext cx="4094112" cy="2691878"/>
          </a:xfrm>
          <a:prstGeom prst="rect">
            <a:avLst/>
          </a:prstGeom>
          <a:noFill/>
        </p:spPr>
      </p:pic>
      <p:cxnSp>
        <p:nvCxnSpPr>
          <p:cNvPr id="76809" name="Straight Connector 76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106013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804" name="Picture 4" descr="https://41.media.tumblr.com/tumblr_lxw4ogyBZ61rnvv2ao1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0469" y="321734"/>
            <a:ext cx="2590346" cy="3597704"/>
          </a:xfrm>
          <a:prstGeom prst="rect">
            <a:avLst/>
          </a:prstGeom>
          <a:noFill/>
        </p:spPr>
      </p:pic>
      <p:sp>
        <p:nvSpPr>
          <p:cNvPr id="76802" name="AutoShape 2" descr="data:image/jpeg;base64,/9j/4AAQSkZJRgABAQAAAQABAAD/2wCEAAkGBxQSEhQUEhQVFBQVFRcVFRUVFBQWFBcXFRUcFxcUFBUYHCggGBolHBcWITEhJSkrLi4uFx8zODMsNygtLiwBCgoKBQUFDgUFDisZExkrKysrKysrKysrKysrKysrKysrKysrKysrKysrKysrKysrKysrKysrKysrKysrKysrK//AABEIAQkAvgMBIgACEQEDEQH/xAAcAAAABwEBAAAAAAAAAAAAAAAAAQIDBAUGBwj/xABCEAACAQMDAQYDBQYFAwMFAQABAhEAAyEEEjFBBQYTIlFhcYGRByMyQqFSYnKxwfAUJDOC0ZKy8RY04ZOio7PCFf/EABQBAQAAAAAAAAAAAAAAAAAAAAD/xAAUEQEAAAAAAAAAAAAAAAAAAAAA/9oADAMBAAIRAxEAPwDnLMaTvNBqTFArcaTuoUUUB7qG6iigBQHuNDcaEUIoBuNHvNFFCKA99DeaKKEUB7zRbzRRQigIsaG80IoooD3UN9FFCKA99HupMUIoFbqG40UUIoFbqctmmwKdtigJhSYp1hSCKBMUUU5FCKBEUIpcUYWgc0Oka7cW2sbmMCTAHuT6VpO1u4ty1aNxLqXtoJdFBVwBlioP4oGYwYBrOaa4UZWHIM10jszvdpk07uxHigEKmS7EjA+Enmg5dFGBSlSAB6UcUCIoopyKEUDcUCKciiigbihFOFaG2ga20IpzbQ20DcUNtObaPbQNxQilxQAoCUU+gpCinkFAlhSNtPMKTFAgCi207FCKBsCjil7aEUCQtGVpYFHFAyVobadYUUUDcUNtObaG2gb20NtO7aG2ga20NtO7aLbQNbaG2nttEFoGttHtp3bQ20DJWiC08VottAgLT1sUQWnEFAGWk7afZaLbQM7aG2nttFtoG4obaXFCKBEUKXFCKBBFALTkUoLQNbaPZUi3ZJIABJOAAJJJ4AHU0WtZbEC+LilgNoVUJz1YM6kCODn5UDG2j2VPTSKfzbBg+fwZgzBO26cEAkHrioun12kbd9+4ZRJAsg/HPiQSMfhkZEE0DWygEqU+p0gUkX7jEAEoNM05x+Itt59/rxQTtDTbSUVnZdpKXX8MMDG4LtX8QngsJ6TQRSlW/ZfdfVajNqy+3ne3ktx672gH5TUVe9bW1dtPb0traSFYWmuXZC9Hu3d4G4xKj4jiY3a/f7XB9ouX7UHdse9cYgmTiQDtM/hbdEUHQuyvspds6i+F/dtKT/8AkYY/6TVve+zuxbUhbL3iQMm6QREScFR61ybSfaNq0MvsuY/EV2Px1dCJ4GDP61Ktfal2gBPiYmFPh24x+XKwenGaDf3e5emQfertIyQq6liQeBIYqG+dRLfdPS3dvhW7mTBJN5OsfnXBEZn9aotD9rmrBbdpVu/tTcvKAfZcheDwB+lStL9ryWwyt2dbtmTIBiQejEJIbgce8igFzujaYkJddCMEMqvkdDBWol/uZqFPl2ODkQ20x6w4A+hNTv8A1VpmPim21lLn5mVQoJ5DXLIbPu1oYGWrSW1DW1dGF20fwshW4k9fvFMT7EA8/IOZstJK09acOoZeGEj/AIoFaBjbRbaeK0RFAyRRRTu2htoGooRTu2htoGwtOqtGqUWtIW05OBsP6iB+tBVP3mZSDpl2MCfvTDEhgANqMIXrnJM9OKjdmaS5fvb7jksxILMRccyApwwMwGHwkRGKrdNAYTwOB6npWo7JUWxb8ODcYsiNtjDkKVK5DN0k8hgKCZrnYWLKSzcW/ORuACKRaOBA2uhPp8ppy9Y06rbU+ZoDmLQkFl3bQS+CMiIYY+FSE7PB2NhYN2AYK7ywtE55AKSc8ke4FPrVNu4GKkQJGD8J9uvWgidu9mm27OhUo+SykqZcA+YTtBn2FIu212BVBlWABGA0mYYA5ORn2qfqbq3VhEuMYG2ASrRIG7qCAcmOlM6u+UtAOIZbzpA4ARUBAPECW/6h6UEXUay5ccM5Ms27y+TIIyI9hE+wqH2jed23XWLtjLncYAgDPSKU+0sxJP8AX69Y+VJuuIB5PBMD4z/fpQI0mollZlRoaY2gBtokAkD2FWmp1qh3BXaMiGADxtjP0mMjMcVQ2lIiOpHz/vFTNRABkmVmMDaQTkA8+9Aq1Yi2rrlh5gQClyCZKoysQSJ9AR8CKC9rOpdZW4jZ2vbBAxOBgpHt7mDTloDwYE7gM8n8ONynofLEVX6l9wURkSMc8mR9f50F52R20yMVUIttjtIUEI8kRKSVDdQQBj4Vb6btRAWKu+nuGAxtNdsOwHRnsnzge/6ViNPcZZg84I6H4jrU+1cDEkjJgwsyPqIjjrQWHdTVTvtHp50+vmH8j8zV8yVhdDq/CvJc6KwJ/hOGH0JroVxRyMg5B9j1oIZWiK0+wpsigaigFp3bRRQI20AtORQigJVqq72XttpUHLvn+Fcn9dtXdtayXee/u1G3pbUL8zk/z/Sgr9EBuXdxB/7Tj+/at12DpAL1ucC1u35yIJafYhn2/FPnWH0aAuoOAXX+YroVy42nueKyYZgrL5Zg+YmeACCrweoExNBN7a0pS8DuItrbe0x6DZcLOT7+ccZmKpbl8+W50ChQrCYUEhWYzkwFBHq/tFafvVrBdtJ4asq6gNczGS90pJI6AWyf9yzmqbtuyvg20ByYmAchRIE8dW/6aDPXrbWzeK4QKQsTAaBHp6H6Uw+pVxBXcAoXB6wCTJGOAMfs/Opfa/4CqmVUbiBwWIWTg8RifaqXdLblGCT6SCJxHwIoBc0+xhMqroxQ+oAIHy3D+dRtXjAMyA0xEkgbo9gZHyq67Xst4gByLWnGJ4UgsAI/jk+mfSo+vW0920lhWW1uAUPBfzvJ3HMxgcxj40EWzoTsUt5VZ1z12swGPeVPyFA6c8DkTun13AD+dabvBpd0FQAqopcAiNy4IAHIBY5GAI9agqgN0BmEsILGCvnUb9+eAx5BxnrAIU122dmRBUMpYEgwDIkDkZ6+ntiFfaXc48zMccZJMj2qfr5UBDyoEnhoIkKfhPX19IqDt/p+tA3sp+2k/QUg9P76U/axQVz1u+7Op8TTLPNsm2f9sFf/ALSPpWGuCr7uVrNt1rR4uLI/jTP6rP8A0ig1LimyKfuCmooE7aOKWBQigRFFFOEUQFAreFUseFBY/ACTXO2cuWY8sST8Tmtp3hY+DtVgC5IPM7VG4nAxxGem70rGWrZJhRnr/wCaB7R32turqoZlIKgiZb8uOuYrpeptuyXLCeZEuyHuSXm2wS4rH9gjf7YMRIrnWi0xe6qrMzODnGTt98YrouhZrdoj8LkiSR+UAzz1MDHuc0Gi7Y7NATSlSGRdLsRQQoLedwfaZmf3DVBq7ey07MQdqeWfxGYl4Ax5J+sVt+0uzw9tLcAj/DADOB5iDB9Y4/rJrKdrpFq4hEBD5OcqeM5mZP1FBg+0kO1pxtG48AkDY0D1PmJ+VVa3CHiIO4A46z/4q77cQ7GZmlmYn2iQAB0A/FVGzE3P4nBz7nmgmXdc1437gkM1vzkfsyoI+BMAn5dTLJtXLIR3tsm24rJvXbu/MQAwkwVGR+1nkVL7tKPEuhl3A2HgZyRctmMfWr37RmY2NIxJIJeJGfMqMJPBgQPegs9F/mE1D+thLZ9POW3FR+U7gYP73sKzmt0rafVNIBGx4WMEIsEn332zPrn9qtT9nyk2Asf6g3OTESl51UfCNnwzxWd78Xf84xtn7s2iEPSLhJZZ6n7w5+HpQZdmLZPX/wACkqAefSlbaCj9CaBFxKVbH8qNuKO1QV1ynuyruy/aaYi4k/AsA36E01cpo0HUbwzTEUvTXfEtW3/bRG+ZUE0IoCAo6f0mke62xBuYyYwOMkyavtJ3LvORue0gIBHmLHJgCAPj9KDMGpnY2j8W8i8CZYxMAZOOpMR/4p3W9j3EDMkXbagsXTKgLM7vQiDI+k1e9m6XwNCt0IlxgHutcKgzkhQnUJAaM4BzMkUFJ9q+m8G6b6KfNpbYBIt+GT4+y4htbcErcmTBzHU1zrVWfC8JcybQYn13s0fHEV1LvPoLhJKN9zc0z2Sik+EzXtRasjdJjym4GB5G0elc11pW9qrhT/SVtqGJAtKQiMR0DYMfvGgld0rAbUyRJVCw+IZcx8Ca6LobVxras2WdnJIXIUuEEAZnaGIIznFZXu/o/wDD6vUXNo22LDXoOc7UcKCOu4MB7A1te7nZ48MboITwWaOPuwoRR8lk/GgvO172xrNu2B4fhbAoGSRIA9o2j61ne3kZjd3bd0rEEyNuTMY9RPv6Crbt/Vm3ZW4plztAyYLO2ST6bC3HoI9s5eVnFpmM7muEtmTsKQM8tucx6waDM94NKQgBENgwQRAk8+k4/Ssu1n1wd3PWNsz8j1963feN21Hj3WCqVtkOwxLqYAyeZYr8R6CsVcwRgyZGRBBhZBz780Gk7L0q+LcZWUQLpAGAUulQAM4/BjmKL7RNXK6JVG4LbVlAGSdlsAAc5yPeKzd26yXVJ3AqVPo0CDjpwf161NuhtQzX2IKWrtmyBgAIDCqq+gAP1oOv67TLa09rwgA0WVH8LOgz/tJPxzXMe+9kLctwIDL5RPAXyj6qFrquttB7NoSYa6oU9QqIYPzKqPnXKvtBvFtQgMeW0Bj+I4FBmopJ60oNn6Um7zQJpVmkzSrRoIFzmmTT1wZppxQdC7t3g+ltR+QeG3xX/kQfnU4ISQBkkwAOSTgAVmu4N/N63PRXA+HlY/qtbrsyyVFy8Im2j+GCY3XTbbbtboVw0+woE91fvNX/AIcA70uobo4hbRuC5bY8xvFsECtXbNxFKuxFu2IVTliyzAEDAjeduek1Qdy9Gbfa+rVRm2EBJiR4123cIjpuLXWj4+1bPWWQ94rmBJZpgRvLbceuwfJaCv1NjegBCgwMr7GCst02meu6GMGqjtm4qdnFCxBNsW2tgfgDDbhBJKjcvwCk9K0Or7KW9eREYhbQG6ZKDchMbtwJ/J1ifnNX3r0qpcs2yYa8Cp2ruLt4ZyR+yBbY/ED0oK3tjSt//nXkQ7H8IscmDsG50EH8W2WERO0dM1y/u/gSBuBv2t5jhVDlCP4mMH0gD8wro3bu86PUlgRssXbYnlYtEKWz+LDKf4/Sub9gWzF9Aw8ybR6h1MoR7bhE/Cg22hi5Y1heSNQ62UhckBfCcifc3T1/ET1rU2mC6O4erMgI3x5ngH8PoIjrxVF2ZdNrS21WGazs8ogyxYBeMmSrn4RVl2ahtJbtudty7c8VyYlNuQpHUkrx+9FBI7y3ZXTqBE3TuxIDLZWFIHqrk/AUw2kuWrhJV9qBX2kGAbjEgLjJ2gknMStVl7tG7dv21WEsOLQcMJ3M6gNDngR5RH7Jkwatrd5PBa6rE7mXZLH8jOWIB9RuMdQRQZDtbW7UJTDE7mYiYIYRAOCCBJrOX7O61bdzk3Lm5upJ28mMnB5rUdupKMCFXbJ9IWPN8uvpxVVrNMo0CMSA5vDECQrq+YmQCVH0NBSa2xxnONq4A4yPbOfrWt7E7rhtGF8SLr3hucCRaKru8OOpAkk/v+wnPdrp4TWm4JSRgEbg3BnERGc81ru6V11sXWuLCJcuHcZJLEkPuJGcQN3UnjFBd9mXLoTTq5ZzcfcxwfDhkKxIzDfrWF+0ezGrJj8rRHHluMMe2IrpGivWlt2AWUBx91Jhwxck9cgTgj4ek8/+1h/84FAAi2Dj1bJ/WgxTNmlOaCDFE3FAVLXmmgaetCggtzTTmnLlNPQTewNUbeptMD+cKfdXO0g/WfkK7D3SXxFulpG68UtD1VFtmY9914z6fAVw4mOOeld47iqrm34e7w106iWaSTcVSH+JhZBiABxQWnYOh29r624DlzZ3qQchbcIQZ9j9fatHpb4dmKMDDktgxKqFhfTlz14qt7AtMTqHMeI15xPuqLbg54BSi0hFrxbhEKjTGAWIsrjPJYn9elBVartUuLmxjatrd87E/wCqQ0lVk88E/TpJxve3WltRpbjsBbtXSD1hSFYE8yQquPUbo9SNUlwFrjOqFN5YA4kqVQl1PrloxgLHNVHe7SrqE0yK20jW2y+9SARcYozgETjxJIJgL8aCT3svj/BaksACEUSuQNzhGVgvorEj1g4rNdidleLpl1Sjz79lxQREgeRhtJKk7R0rU9rodTpNSFDLtS3uBQi2VYoS4O4cCCQZiOTkVV9wXBsXowofcFAxCjdbIA5cMpPw3D0oLKze2OvlUlWNwboUYknzflIG7++EaNRetPdHnl7e4DYWQBmZUdQSVO0qOc/Kqztq6FS8wPkW1aIVuA1wbAAM/l6Dr+k/ukhS5ZE7ZuISR+byhmQH3DcenyoJ2s0AMi0clAFgcPuULnqIH88072ntW34SZ8PcLhgjzOY2+g2hj8ST6VNt6u2Sp/CwXeCMEFsRHByT9ajf4WVuQoBDb5J5lixTH7wPrjFBk+9jeuQU2n3G5v0gqPkax+r13iKqgbYCryTJBuZP/wBSP9ored4tCbhbOAjwTPJKwBgyp3RniD61zu9pnTcGTqD7ZMSCMRLAA+4oLbtu+B4CyG+5l+qqbjBoAxkALPvUBu0HY/6jBdxMbjEmJYjqTT9/SnwtQ74a2LdsIyndvd5JOBEJbuc+oqvbTMhHiAiV3xwQJZevrtwfSDmg0HYlxnuWFJLlCqIkHrdkAe0bxjrND7SVb/H3N2CNgAmYXaABPyk+5NW/2V9m7tZvbISCsQRJY+b2jp71TfabqA2v1BU8FAfiFANBmuhov+KG/FAnFA3TttqaanEEUEJqaNOMabNAk12f7G9ZOmafMUdbagZIElhOf3h8lrjBFdA+x/tZLN6+l1yqtbW4vpKMA+PXY36Gg6xpdWbGm1FxvzXrrLGfLcvMqgD9raAfnTeq7QU2Lfi7ZYhyDnKjkR1WVj12ist2p2kraKyqkguS7Kc4LGB5hGFj51Yro2v2lkH/ANyWYSMDw2BH8Mj9BQRdNqSyXS5IF3Z4NtBu3MECPAVQIU9MSRxE0O2ewLz6S+lobrqoW3N5GkLuJ8zCGIVMnrB6VVdj3xq1tC2AfPqAgGBNzUnw3zzC7sD9ripnZPbNy1qHtMxW0V2hCoZYDFc22xtMDH7wPtQStP4jaDUO7bP8ncK5e3uCrhmTJwoAOJkn1ms73OZrWl1A/P4rRHH3JRGj2m7HyPFbvS27QuXLV4B1fTgQVJGxiyuDAJyIIJGZ9orE6S2bdpmJOX1JPB8x1QVv+0Y/sA93o0cCzZAO64tp2kDCW7YQS3QhipA48relW3YH/ubAgEb9xBHANsqh5wZGOlQr9k3JYmSUicgbQIEDplf1qy7P1Cm7ecACWQr1AAIXcZ4A/FHpHvQS9TphbuiJI8Pac/vOMnp+Ef2RU4WgXZRjksMxAODHEgxn0+VV/azbrjDClWZZ4MF2MH5MDPEipehv7nfgnc+3p+Fj5QfcR8zQM9p6MFDMggTPqVIYiOB+Aj6VgtehS1BGHywEY8xIAHUYH0rot+0Yu7mMFiFBECWmPh1rG9r6fIAJG0ptgA5+8Ee//wAfQKmwrXJszyAwLERJAG7OFPvPU1S2tJuFzmQDIPPlXiflPzrXG9btuHuQvkYgDBJ2OVAHUE7R7bapdYgt23uzAIIETBgwJ9SQ2fhQQtN3puaPxU08K11FVrgHmWGLeT0Jn5TjpWZuXSxJM568/M1HuvJJ9aMOaCYuKBambbYpanrIHxP9KBPiRFP2lLHAJEfKZqLcYTjB96Cn3oG35pNKuc0g0BE1bd0tcLGss3GEqGKsPUOpTjr+IfSqk0n4YPQ+nvQdn1XZht6bTO/5kgL1y5JPyDAfOtn2IqXLMp5puc+ky38m6VlO0O1DfGgK436PxY93OR9UH0q87D1JCXWGNxDMACYO5pOPUEccbaDOfZzZGn0ouMBusWNUfQ77N65GDySWA/20i12TcWxpLq8jTWmLBhLNtEzJkmCfpVgNOx01xVH4/HJHSLmpDf8A9mnuzOzUFufz2lcbi0oAdybo4SDIn50Fz2Qm8o/lIKbDzkAw2OMggkcgisq9r/LsCuH1V6PRfEYEZP76zJ9T6irruTpGbT27yggui3SP2pTcBHXkD5epqLqm2jZ+1cvOFzG63fYYx13DH7vtQV2mu+cJtyCW3A8BW3SF6yJo9JpxuYgFMsCJkEJksDGMHj298DQOWfcYwNsiAQGkExGCOeucdamaZVW7CsNvKmcDcANpPQjaBM9fegtdbpg198SJKnIHXr78U32a0vEEA8gRElefpFZ3vT3st6a9dCtuubbawsHzLJJJBgcj4/KsV/661QYMrKCF2yQDgTGOvNB1sqz2ip2g7iIx1MCfqazmtgi3J5KE+qnzfizjPMe9czPePUyT4zyec+/QdKhXe0LpEeI0HkbjB55+poNr3s1Fg3xuKjaQG2tleeMH1rN94e2RdAt2ifCX1kFifUGqRqKgKjFAigKBQaib1P0pJoMaATTy8mmRTyCgTcpunXFNGgTNCgaAoN53G1jXX06scW0awBn8Kl7ob2/1SP8Ab710jTrPlQMGa4yk5/DD5nqMj06VzL7LNRbW/cFxtoFvxATwNhh/qCv0rea7X/eIiyHFlbrIDkf4hp2M2YfajgH96fSQuuzbymw/mtt5ighlkQy4Gc8T9KqbNy66rbRgsXGRgokMrXd3mGRMs3PvT/Z+gxdCwVEZlSHCtKE+h4kc/wAqctWATCkKNxZsgREkksBIHlB6UE3s+61q2QoDC3cu7ckEAIwAKjoQZnHTFVfeS/4Lp4gABV33GBEXWYkE5yGU45qy7kXfH7MS5Mm5bLZEjcq7GzyfOrevI+A4x3t7avam+3jN+Dyoonaq9IB9omgsO3+9IbelnIYgFjxg/lHvj6Cs1f7RusoUu20flBgevAqMRRUAnNBaKaCxQCaSaMCkkZoAaOgRQoCahQNCgImlPgxzH0pBqx7U7OuIq3WQqjrbIPu4eAfQnwnMDpHrQQbcdact01Gadt0BXeTTRp+8KZIoEGiNKNJoLvubcA1lhWMLdYWHPIC3vu5OehYH5V1+53bu2NTqmfz73tncB5QioFVc9eeOK4Xpb5turjlGVx0yhDDPyr1T21r7we1cs3Ea0+0eEQhnxAdrTk9ViOY96Cg0gCL6gwDEdepHpz9aT3vtWrOkuXJ2fduJAJ/GjoDIzMt9c1qNNp7NwANbFu4yyZQJuaJfahM4IJz0yJGawH2peNZ05sKjMLhMMtttm052lhiR6Y9aDl9rvdqLdm3ZsObSogU7YlmAgn25J+dUrPJJJJM5J5pJtEGCIPUHn6UXHNAZpBpRukcGPcc0kuP+f/igIUkDNOUheaAUR5o/7/WiNAGNEaBoxbnMjmIJAPxz0oCUURpREc/zB/UUigkaeyCyFvwljIxJCAMRn14qz719tNqboydiKoVcDhQM45GR9YiTNVZ1G0g9Rgew6/WmKB9bQP4TPsRGfSl2rLHgE/ATH0qODFOhyeaBd7mmTT9wVHagSaBFHRUAFei+4faAu6DSOHIK2ltFTLLus/d8xj8HHoa86V1z7Ge1os3bJ3NtucCRCXFJG1v2tyPjEz1xQdjEMEa4UDZPn27lXg7JwM7cxFJ1OrsXFNq7DowjzBWRpmAI+HUdRmsZpO9a/wCJYMS1y2blq2kMFLThWdyAv5RPUnMRFTdOHfxLiM29yNwCNG5du5WhZxu/EIOBhooMr3z7gGzb/wAVo1LqRve2ILJKzuQzLjgBRJz1rnNzTo+DAnMrEz1z1HFelewL0aa0zKU8oEAGBGAYk7ZEHnrnNZzvB3D0uocvbi0723dSkbCwI8xWOCWWY9KDz9f7FefIJGT7wATx8BUAaRyY2tPJEGuk3e5+r05JZfEUq210bcCCCBIEkT/cHFZXUXGUsGkwYbMEGPYYzj50GeZCDBBB9wetIFWly5NzdggjbDlSB6ce/wDXNNXdQOCiE7REBgJkzMEf2KCGlpiCQrEDkgEj5mm+tTnVV277aAxnzOsZ4IkniM05qblpM2iu6PzBmj+GRAPxn5UFaRSam/4jxAfu13YyARz1kEAfORUR0IMHn5fz4oCirDs7RtdAtrBLExxknbgTEnAwPaoJQzEZ9s/SOaCXmGATHUdPjHr70ErtTs3wnZQ28KYLAEAzwwkZUggj41Bpw3WyZMmZ96RFAthx8KVbFJYUpaBTnNNNTlzmmjQEKKjoEUBVqu4Wpvh71vTkA3FQvKlmKKxUqgAMMfEGYMVlqXZvMhDIzIw4ZSVYfAjNB1DtrWbNIjoqu7KLGPE32rgwhV7kggiI4PEjEDU9n27qRuIa3ctB0BVbRJ3qSptsQu4lDOQARPpOb7MvHXaUt4d4q6Bbgm34LtZKkyEUHBMywP4hkRVjq9Xe11i3Ztrd8SwoFwK1soFRsssfeboaCMxBEc0HTezu1AQEMB4naSuQILAQdpIkdYyKp+1e91q3tV0eyAGYO3hhVjci3IDEFDkyYAG2eapu7N22VKXWFxFh7alouWWQkT4pghtvMEAZEDIqF321+lvC2xti8JU7SqKChO4wzg+c7oldpMwMUCe9OvuvftgtYu2UW2Vu27ifeDnc54JJBwoEhoFZrt7s4a0X71t08QHdth7alUEhVBQZERzPrULtdVv+MWDJatjhLZYqoci0jDdIiWBbc0kg5iTKU29Hct21LuEQMCrxuuBRcEzCxtBjbBzzOKDnLqzOqqDuJgLOZn9DSG05BExkxM4kH+daXtzVIe0DcS2lpA6sqru5Gd53cEnnpImPWj1FhrjtsEgEwB6EyDz1mgTd04/aIxM5ieeuIz60t+yzyGUj1OB8femjuAhkOOuePT9Kkm4GSPMogQFAiR8P+KCJqdIViCGB/Q+hFNtawMN0mRjPEVMsacSd8ho9f5xTV66WDSeoI5Exxg/GgispHIIiggpy+24z68/GkAUBkYFEcGlt/SkkUBs1KBzSBTgigFwZpG2nnohQM7aBWnaFA0FottPUk0Fn2J2/f0q3EtXHRbkbgrEexI6AkQCRnyjNTuyu8Bt3bdyHBX8bWyy3SJIdlYvlyCSSNvttjdWfp6xyPn/Kg6/2L9pFs3rrJaIsuyr974e63NraqzMFWZGOWMccRGe7zdtW71ooml8MWbwNwrcVvIpYbVCy1tSQBO4qpxJO2sNp/wAR+A/pWq71/ivfxr/+lqBjsvtVLhuK/iebfcu3Fd/Mo80OoYCJE8E5IA4iuv3h4KMbq3cFBbx4i+EJQswAceYSARG0DOQtUTU8nHz/AOKBO4tLEmeOAOemP7FC0SMT0j5enNSLX4Pmf+0Up+G/2/yoG0sMASG+h/4+PWkvb959s8e3y/lUocH4j+VHpfwH4f1NBX2rczg4/Tp/WhdQSQvGOfarHV8H4j+tRNPyPiP50EdrJoeHUzUfib+L+tJWgjlKLw6kmiNBG8Klrap+iNB//9k="/>
          <p:cNvSpPr>
            <a:spLocks noChangeAspect="1" noChangeArrowheads="1"/>
          </p:cNvSpPr>
          <p:nvPr/>
        </p:nvSpPr>
        <p:spPr bwMode="auto">
          <a:xfrm>
            <a:off x="155575" y="-1851025"/>
            <a:ext cx="2781300" cy="3867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7ABF4-A25B-400D-A8D1-1F21475A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Barry Underwood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staged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photography- influenced by theater and lighting</a:t>
            </a:r>
          </a:p>
        </p:txBody>
      </p:sp>
      <p:pic>
        <p:nvPicPr>
          <p:cNvPr id="4" name="Picture 3" descr="A blurry photo of a forest&#10;&#10;Description automatically generated">
            <a:extLst>
              <a:ext uri="{FF2B5EF4-FFF2-40B4-BE49-F238E27FC236}">
                <a16:creationId xmlns:a16="http://schemas.microsoft.com/office/drawing/2014/main" id="{723593B3-5D15-4BB9-9874-E19615730B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3750"/>
          <a:stretch/>
        </p:blipFill>
        <p:spPr>
          <a:xfrm>
            <a:off x="238226" y="299363"/>
            <a:ext cx="3120339" cy="3049204"/>
          </a:xfrm>
          <a:prstGeom prst="rect">
            <a:avLst/>
          </a:prstGeom>
        </p:spPr>
      </p:pic>
      <p:pic>
        <p:nvPicPr>
          <p:cNvPr id="8" name="Picture 7" descr="A picture containing tree, outdoor, water, scene&#10;&#10;Description automatically generated">
            <a:extLst>
              <a:ext uri="{FF2B5EF4-FFF2-40B4-BE49-F238E27FC236}">
                <a16:creationId xmlns:a16="http://schemas.microsoft.com/office/drawing/2014/main" id="{18170811-00AC-4157-A833-63DCB288A1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1"/>
          <a:stretch/>
        </p:blipFill>
        <p:spPr>
          <a:xfrm>
            <a:off x="3490722" y="299363"/>
            <a:ext cx="5412813" cy="300818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view of a forest&#10;&#10;Description automatically generated">
            <a:extLst>
              <a:ext uri="{FF2B5EF4-FFF2-40B4-BE49-F238E27FC236}">
                <a16:creationId xmlns:a16="http://schemas.microsoft.com/office/drawing/2014/main" id="{7D536913-D629-4926-9391-E07F687531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" r="2" b="379"/>
          <a:stretch/>
        </p:blipFill>
        <p:spPr>
          <a:xfrm>
            <a:off x="238226" y="3509433"/>
            <a:ext cx="3120339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6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9EF1B-D606-4810-87A3-202B4C79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FFFFFF"/>
                </a:solidFill>
              </a:rPr>
              <a:t>Daidō</a:t>
            </a:r>
            <a:r>
              <a:rPr lang="en-US" sz="1400" dirty="0">
                <a:solidFill>
                  <a:srgbClr val="FFFFFF"/>
                </a:solidFill>
              </a:rPr>
              <a:t> Moriyama</a:t>
            </a:r>
            <a:br>
              <a:rPr lang="en-US" sz="1400" dirty="0">
                <a:solidFill>
                  <a:srgbClr val="FFFFFF"/>
                </a:solidFill>
              </a:rPr>
            </a:b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500" dirty="0">
                <a:solidFill>
                  <a:srgbClr val="FFFFFF"/>
                </a:solidFill>
              </a:rPr>
              <a:t>noted for his images depicting the breakdown of traditional values in post-war Japan, showing the darker sides of urban life and the less-seen parts of cities. </a:t>
            </a:r>
          </a:p>
        </p:txBody>
      </p:sp>
      <p:pic>
        <p:nvPicPr>
          <p:cNvPr id="4" name="Picture 3" descr="A picture containing animal, mammal, outdoor, cow&#10;&#10;Description automatically generated">
            <a:extLst>
              <a:ext uri="{FF2B5EF4-FFF2-40B4-BE49-F238E27FC236}">
                <a16:creationId xmlns:a16="http://schemas.microsoft.com/office/drawing/2014/main" id="{4591D036-B3A8-41E0-B340-6233ECC71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766959"/>
            <a:ext cx="4091937" cy="3079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7C9C05-1A31-42AA-9344-C7905501C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32" y="951095"/>
            <a:ext cx="4091938" cy="271090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542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495</Words>
  <Application>Microsoft Office PowerPoint</Application>
  <PresentationFormat>On-screen Show (4:3)</PresentationFormat>
  <Paragraphs>42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PHOTOGRAPHY</vt:lpstr>
      <vt:lpstr>Photography</vt:lpstr>
      <vt:lpstr>Early Photography</vt:lpstr>
      <vt:lpstr>Above Left: Unidentified printmaker, Camera Obscura.  Engraving, c. 1544. Bottom Right: illustration of camera obscura.  </vt:lpstr>
      <vt:lpstr>Dorothy Lange</vt:lpstr>
      <vt:lpstr>PowerPoint Presentation</vt:lpstr>
      <vt:lpstr> Ansel Adams was an American photographer and environmentalist. His black-and-white landscape photographs of the American West, especially Yosemite National Park, have been widely reproduced. </vt:lpstr>
      <vt:lpstr>Barry Underwood  staged photography- influenced by theater and lighting</vt:lpstr>
      <vt:lpstr>Daidō Moriyama  noted for his images depicting the breakdown of traditional values in post-war Japan, showing the darker sides of urban life and the less-seen parts of cities. </vt:lpstr>
      <vt:lpstr>Cindy Sherman best known for "Complete Untitled Film Stills," a series of 70 black-and-white photographs which were meant to subvert the stereotypes of women in media. “Film Stills” series (right)  and “Self Portrait” series (left and middle)</vt:lpstr>
      <vt:lpstr>History of the “selfie”- photographers have always been interested in photographing themselves, sometimes through mirrors, to test equipment or as documentation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PHOTOGRAPHY</dc:title>
  <dc:creator>Melinda Laszczynski</dc:creator>
  <cp:lastModifiedBy>Melinda Laszczynski</cp:lastModifiedBy>
  <cp:revision>1</cp:revision>
  <dcterms:created xsi:type="dcterms:W3CDTF">2019-03-17T18:05:48Z</dcterms:created>
  <dcterms:modified xsi:type="dcterms:W3CDTF">2019-03-17T18:08:19Z</dcterms:modified>
</cp:coreProperties>
</file>