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1" r:id="rId4"/>
    <p:sldId id="262" r:id="rId5"/>
    <p:sldId id="260" r:id="rId6"/>
    <p:sldId id="263" r:id="rId7"/>
    <p:sldId id="258" r:id="rId8"/>
    <p:sldId id="264" r:id="rId9"/>
    <p:sldId id="265" r:id="rId10"/>
    <p:sldId id="266" r:id="rId11"/>
    <p:sldId id="267" r:id="rId12"/>
    <p:sldId id="268" r:id="rId13"/>
    <p:sldId id="271" r:id="rId14"/>
    <p:sldId id="272"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94" d="100"/>
          <a:sy n="94" d="100"/>
        </p:scale>
        <p:origin x="91" y="1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1DD10C-EB97-4329-8730-8EE74810B510}" type="datetimeFigureOut">
              <a:rPr lang="en-US" smtClean="0"/>
              <a:t>12/7/2018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30C7F2-C8C0-4B71-843E-D7BC9A83FC0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30C7F2-C8C0-4B71-843E-D7BC9A83FC04}"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30C7F2-C8C0-4B71-843E-D7BC9A83FC04}"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30C7F2-C8C0-4B71-843E-D7BC9A83FC04}"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30C7F2-C8C0-4B71-843E-D7BC9A83FC04}"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30C7F2-C8C0-4B71-843E-D7BC9A83FC04}"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30C7F2-C8C0-4B71-843E-D7BC9A83FC04}"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30C7F2-C8C0-4B71-843E-D7BC9A83FC04}"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30C7F2-C8C0-4B71-843E-D7BC9A83FC04}" type="slidenum">
              <a:rPr lang="en-US" smtClean="0"/>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4EC363-0DFC-40A0-99E8-85A745A5174A}" type="datetimeFigureOut">
              <a:rPr lang="en-US" smtClean="0"/>
              <a:pPr/>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A9CD1-46B0-497F-960F-68D93C146E7C}" type="slidenum">
              <a:rPr lang="en-US" smtClean="0"/>
              <a:pPr/>
              <a:t>‹#›</a:t>
            </a:fld>
            <a:endParaRPr lang="en-US"/>
          </a:p>
        </p:txBody>
      </p:sp>
    </p:spTree>
    <p:extLst>
      <p:ext uri="{BB962C8B-B14F-4D97-AF65-F5344CB8AC3E}">
        <p14:creationId xmlns:p14="http://schemas.microsoft.com/office/powerpoint/2010/main" val="264242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EC363-0DFC-40A0-99E8-85A745A5174A}" type="datetimeFigureOut">
              <a:rPr lang="en-US" smtClean="0"/>
              <a:pPr/>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A9CD1-46B0-497F-960F-68D93C146E7C}" type="slidenum">
              <a:rPr lang="en-US" smtClean="0"/>
              <a:pPr/>
              <a:t>‹#›</a:t>
            </a:fld>
            <a:endParaRPr lang="en-US"/>
          </a:p>
        </p:txBody>
      </p:sp>
    </p:spTree>
    <p:extLst>
      <p:ext uri="{BB962C8B-B14F-4D97-AF65-F5344CB8AC3E}">
        <p14:creationId xmlns:p14="http://schemas.microsoft.com/office/powerpoint/2010/main" val="3075330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EC363-0DFC-40A0-99E8-85A745A5174A}" type="datetimeFigureOut">
              <a:rPr lang="en-US" smtClean="0"/>
              <a:pPr/>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A9CD1-46B0-497F-960F-68D93C146E7C}" type="slidenum">
              <a:rPr lang="en-US" smtClean="0"/>
              <a:pPr/>
              <a:t>‹#›</a:t>
            </a:fld>
            <a:endParaRPr lang="en-US"/>
          </a:p>
        </p:txBody>
      </p:sp>
    </p:spTree>
    <p:extLst>
      <p:ext uri="{BB962C8B-B14F-4D97-AF65-F5344CB8AC3E}">
        <p14:creationId xmlns:p14="http://schemas.microsoft.com/office/powerpoint/2010/main" val="784768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EC363-0DFC-40A0-99E8-85A745A5174A}" type="datetimeFigureOut">
              <a:rPr lang="en-US" smtClean="0"/>
              <a:pPr/>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A9CD1-46B0-497F-960F-68D93C146E7C}" type="slidenum">
              <a:rPr lang="en-US" smtClean="0"/>
              <a:pPr/>
              <a:t>‹#›</a:t>
            </a:fld>
            <a:endParaRPr lang="en-US"/>
          </a:p>
        </p:txBody>
      </p:sp>
    </p:spTree>
    <p:extLst>
      <p:ext uri="{BB962C8B-B14F-4D97-AF65-F5344CB8AC3E}">
        <p14:creationId xmlns:p14="http://schemas.microsoft.com/office/powerpoint/2010/main" val="130139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4EC363-0DFC-40A0-99E8-85A745A5174A}" type="datetimeFigureOut">
              <a:rPr lang="en-US" smtClean="0"/>
              <a:pPr/>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A9CD1-46B0-497F-960F-68D93C146E7C}" type="slidenum">
              <a:rPr lang="en-US" smtClean="0"/>
              <a:pPr/>
              <a:t>‹#›</a:t>
            </a:fld>
            <a:endParaRPr lang="en-US"/>
          </a:p>
        </p:txBody>
      </p:sp>
    </p:spTree>
    <p:extLst>
      <p:ext uri="{BB962C8B-B14F-4D97-AF65-F5344CB8AC3E}">
        <p14:creationId xmlns:p14="http://schemas.microsoft.com/office/powerpoint/2010/main" val="3189507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4EC363-0DFC-40A0-99E8-85A745A5174A}" type="datetimeFigureOut">
              <a:rPr lang="en-US" smtClean="0"/>
              <a:pPr/>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A9CD1-46B0-497F-960F-68D93C146E7C}" type="slidenum">
              <a:rPr lang="en-US" smtClean="0"/>
              <a:pPr/>
              <a:t>‹#›</a:t>
            </a:fld>
            <a:endParaRPr lang="en-US"/>
          </a:p>
        </p:txBody>
      </p:sp>
    </p:spTree>
    <p:extLst>
      <p:ext uri="{BB962C8B-B14F-4D97-AF65-F5344CB8AC3E}">
        <p14:creationId xmlns:p14="http://schemas.microsoft.com/office/powerpoint/2010/main" val="3872648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4EC363-0DFC-40A0-99E8-85A745A5174A}" type="datetimeFigureOut">
              <a:rPr lang="en-US" smtClean="0"/>
              <a:pPr/>
              <a:t>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7A9CD1-46B0-497F-960F-68D93C146E7C}" type="slidenum">
              <a:rPr lang="en-US" smtClean="0"/>
              <a:pPr/>
              <a:t>‹#›</a:t>
            </a:fld>
            <a:endParaRPr lang="en-US"/>
          </a:p>
        </p:txBody>
      </p:sp>
    </p:spTree>
    <p:extLst>
      <p:ext uri="{BB962C8B-B14F-4D97-AF65-F5344CB8AC3E}">
        <p14:creationId xmlns:p14="http://schemas.microsoft.com/office/powerpoint/2010/main" val="1265126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4EC363-0DFC-40A0-99E8-85A745A5174A}" type="datetimeFigureOut">
              <a:rPr lang="en-US" smtClean="0"/>
              <a:pPr/>
              <a:t>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7A9CD1-46B0-497F-960F-68D93C146E7C}" type="slidenum">
              <a:rPr lang="en-US" smtClean="0"/>
              <a:pPr/>
              <a:t>‹#›</a:t>
            </a:fld>
            <a:endParaRPr lang="en-US"/>
          </a:p>
        </p:txBody>
      </p:sp>
    </p:spTree>
    <p:extLst>
      <p:ext uri="{BB962C8B-B14F-4D97-AF65-F5344CB8AC3E}">
        <p14:creationId xmlns:p14="http://schemas.microsoft.com/office/powerpoint/2010/main" val="1639253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EC363-0DFC-40A0-99E8-85A745A5174A}" type="datetimeFigureOut">
              <a:rPr lang="en-US" smtClean="0"/>
              <a:pPr/>
              <a:t>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7A9CD1-46B0-497F-960F-68D93C146E7C}" type="slidenum">
              <a:rPr lang="en-US" smtClean="0"/>
              <a:pPr/>
              <a:t>‹#›</a:t>
            </a:fld>
            <a:endParaRPr lang="en-US"/>
          </a:p>
        </p:txBody>
      </p:sp>
    </p:spTree>
    <p:extLst>
      <p:ext uri="{BB962C8B-B14F-4D97-AF65-F5344CB8AC3E}">
        <p14:creationId xmlns:p14="http://schemas.microsoft.com/office/powerpoint/2010/main" val="60358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4EC363-0DFC-40A0-99E8-85A745A5174A}" type="datetimeFigureOut">
              <a:rPr lang="en-US" smtClean="0"/>
              <a:pPr/>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A9CD1-46B0-497F-960F-68D93C146E7C}" type="slidenum">
              <a:rPr lang="en-US" smtClean="0"/>
              <a:pPr/>
              <a:t>‹#›</a:t>
            </a:fld>
            <a:endParaRPr lang="en-US"/>
          </a:p>
        </p:txBody>
      </p:sp>
    </p:spTree>
    <p:extLst>
      <p:ext uri="{BB962C8B-B14F-4D97-AF65-F5344CB8AC3E}">
        <p14:creationId xmlns:p14="http://schemas.microsoft.com/office/powerpoint/2010/main" val="3260676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4EC363-0DFC-40A0-99E8-85A745A5174A}" type="datetimeFigureOut">
              <a:rPr lang="en-US" smtClean="0"/>
              <a:pPr/>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A9CD1-46B0-497F-960F-68D93C146E7C}" type="slidenum">
              <a:rPr lang="en-US" smtClean="0"/>
              <a:pPr/>
              <a:t>‹#›</a:t>
            </a:fld>
            <a:endParaRPr lang="en-US"/>
          </a:p>
        </p:txBody>
      </p:sp>
    </p:spTree>
    <p:extLst>
      <p:ext uri="{BB962C8B-B14F-4D97-AF65-F5344CB8AC3E}">
        <p14:creationId xmlns:p14="http://schemas.microsoft.com/office/powerpoint/2010/main" val="2359925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EC363-0DFC-40A0-99E8-85A745A5174A}" type="datetimeFigureOut">
              <a:rPr lang="en-US" smtClean="0"/>
              <a:pPr/>
              <a:t>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A9CD1-46B0-497F-960F-68D93C146E7C}" type="slidenum">
              <a:rPr lang="en-US" smtClean="0"/>
              <a:pPr/>
              <a:t>‹#›</a:t>
            </a:fld>
            <a:endParaRPr lang="en-US"/>
          </a:p>
        </p:txBody>
      </p:sp>
    </p:spTree>
    <p:extLst>
      <p:ext uri="{BB962C8B-B14F-4D97-AF65-F5344CB8AC3E}">
        <p14:creationId xmlns:p14="http://schemas.microsoft.com/office/powerpoint/2010/main" val="584825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Art and Social Responsibility	</a:t>
            </a:r>
          </a:p>
        </p:txBody>
      </p:sp>
      <p:sp>
        <p:nvSpPr>
          <p:cNvPr id="3" name="Subtitle 2"/>
          <p:cNvSpPr>
            <a:spLocks noGrp="1"/>
          </p:cNvSpPr>
          <p:nvPr>
            <p:ph type="subTitle" idx="1"/>
          </p:nvPr>
        </p:nvSpPr>
        <p:spPr/>
        <p:txBody>
          <a:bodyPr/>
          <a:lstStyle/>
          <a:p>
            <a:r>
              <a:rPr lang="en-US" dirty="0"/>
              <a:t>Social Practice and Community-based Artwork</a:t>
            </a:r>
          </a:p>
        </p:txBody>
      </p:sp>
    </p:spTree>
    <p:extLst>
      <p:ext uri="{BB962C8B-B14F-4D97-AF65-F5344CB8AC3E}">
        <p14:creationId xmlns:p14="http://schemas.microsoft.com/office/powerpoint/2010/main" val="2562792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B945C-0091-44A3-810D-191E0276A5DB}"/>
              </a:ext>
            </a:extLst>
          </p:cNvPr>
          <p:cNvSpPr>
            <a:spLocks noGrp="1"/>
          </p:cNvSpPr>
          <p:nvPr>
            <p:ph type="title"/>
          </p:nvPr>
        </p:nvSpPr>
        <p:spPr/>
        <p:txBody>
          <a:bodyPr/>
          <a:lstStyle/>
          <a:p>
            <a:endParaRPr lang="en-US"/>
          </a:p>
        </p:txBody>
      </p:sp>
      <p:pic>
        <p:nvPicPr>
          <p:cNvPr id="5" name="Content Placeholder 4" descr="A picture containing sitting, indoor, text, book&#10;&#10;Description automatically generated">
            <a:extLst>
              <a:ext uri="{FF2B5EF4-FFF2-40B4-BE49-F238E27FC236}">
                <a16:creationId xmlns:a16="http://schemas.microsoft.com/office/drawing/2014/main" id="{97E4FA3F-6A6F-4398-B276-EE163A6560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54787" y="1457339"/>
            <a:ext cx="7078583" cy="3234913"/>
          </a:xfrm>
        </p:spPr>
      </p:pic>
      <p:pic>
        <p:nvPicPr>
          <p:cNvPr id="7" name="Picture 6" descr="A screenshot of a cell phone&#10;&#10;Description automatically generated">
            <a:extLst>
              <a:ext uri="{FF2B5EF4-FFF2-40B4-BE49-F238E27FC236}">
                <a16:creationId xmlns:a16="http://schemas.microsoft.com/office/drawing/2014/main" id="{1BD38CCB-4376-4138-881C-12B78D49BE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328" y="1589994"/>
            <a:ext cx="3818060" cy="2969602"/>
          </a:xfrm>
          <a:prstGeom prst="rect">
            <a:avLst/>
          </a:prstGeom>
        </p:spPr>
      </p:pic>
    </p:spTree>
    <p:extLst>
      <p:ext uri="{BB962C8B-B14F-4D97-AF65-F5344CB8AC3E}">
        <p14:creationId xmlns:p14="http://schemas.microsoft.com/office/powerpoint/2010/main" val="2456420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5D913-6DD8-4157-87FC-D8E1B1C0F1CC}"/>
              </a:ext>
            </a:extLst>
          </p:cNvPr>
          <p:cNvSpPr>
            <a:spLocks noGrp="1"/>
          </p:cNvSpPr>
          <p:nvPr>
            <p:ph type="title"/>
          </p:nvPr>
        </p:nvSpPr>
        <p:spPr>
          <a:xfrm>
            <a:off x="4965430" y="629268"/>
            <a:ext cx="6586491" cy="1286160"/>
          </a:xfrm>
        </p:spPr>
        <p:txBody>
          <a:bodyPr anchor="b">
            <a:normAutofit/>
          </a:bodyPr>
          <a:lstStyle/>
          <a:p>
            <a:r>
              <a:rPr lang="en-US" dirty="0"/>
              <a:t>Keith Haring</a:t>
            </a:r>
          </a:p>
        </p:txBody>
      </p:sp>
      <p:pic>
        <p:nvPicPr>
          <p:cNvPr id="4" name="Picture 3" descr="A person posing for the camera&#10;&#10;Description automatically generated">
            <a:extLst>
              <a:ext uri="{FF2B5EF4-FFF2-40B4-BE49-F238E27FC236}">
                <a16:creationId xmlns:a16="http://schemas.microsoft.com/office/drawing/2014/main" id="{EA488465-EDD7-4314-891F-D11D150E334D}"/>
              </a:ext>
            </a:extLst>
          </p:cNvPr>
          <p:cNvPicPr>
            <a:picLocks noChangeAspect="1"/>
          </p:cNvPicPr>
          <p:nvPr/>
        </p:nvPicPr>
        <p:blipFill rotWithShape="1">
          <a:blip r:embed="rId2"/>
          <a:srcRect l="2604" r="727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77339"/>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B2E444C-6CAD-4E21-A99E-9DFB70E9A84F}"/>
              </a:ext>
            </a:extLst>
          </p:cNvPr>
          <p:cNvSpPr>
            <a:spLocks noGrp="1"/>
          </p:cNvSpPr>
          <p:nvPr>
            <p:ph idx="1"/>
          </p:nvPr>
        </p:nvSpPr>
        <p:spPr>
          <a:xfrm>
            <a:off x="4965431" y="2438400"/>
            <a:ext cx="6586489" cy="3785419"/>
          </a:xfrm>
        </p:spPr>
        <p:txBody>
          <a:bodyPr>
            <a:normAutofit/>
          </a:bodyPr>
          <a:lstStyle/>
          <a:p>
            <a:pPr marL="0" indent="0">
              <a:buNone/>
            </a:pPr>
            <a:r>
              <a:rPr lang="en-US" sz="2000"/>
              <a:t>Keith Allen Haring was an American artist whose pop art and graffiti-like work grew out of the New York City street culture of the 1980s. Haring's work grew to popularity from his spontaneous drawings in New York City subways – chalk outlines on blank black advertising-space backgrounds – depicting radiant babies, flying saucers, and deified dogs. After public recognition he created larger scale works such as colorful murals, many of them commissioned. His imagery has "become a widely recognized visual language". His later work often addressed political and societal themes – especially homosexuality and AIDS – through his own iconography.</a:t>
            </a:r>
          </a:p>
        </p:txBody>
      </p:sp>
    </p:spTree>
    <p:extLst>
      <p:ext uri="{BB962C8B-B14F-4D97-AF65-F5344CB8AC3E}">
        <p14:creationId xmlns:p14="http://schemas.microsoft.com/office/powerpoint/2010/main" val="3289992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A0AF2-38D5-4C21-9D6D-D8C3547BC5B1}"/>
              </a:ext>
            </a:extLst>
          </p:cNvPr>
          <p:cNvSpPr>
            <a:spLocks noGrp="1"/>
          </p:cNvSpPr>
          <p:nvPr>
            <p:ph type="title"/>
          </p:nvPr>
        </p:nvSpPr>
        <p:spPr/>
        <p:txBody>
          <a:bodyPr/>
          <a:lstStyle/>
          <a:p>
            <a:endParaRPr lang="en-US"/>
          </a:p>
        </p:txBody>
      </p:sp>
      <p:pic>
        <p:nvPicPr>
          <p:cNvPr id="5" name="Content Placeholder 4" descr="A building with graffiti on the side of a fence&#10;&#10;Description automatically generated">
            <a:extLst>
              <a:ext uri="{FF2B5EF4-FFF2-40B4-BE49-F238E27FC236}">
                <a16:creationId xmlns:a16="http://schemas.microsoft.com/office/drawing/2014/main" id="{00C4C437-8645-4659-A6DB-0503574AC8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642" y="1461406"/>
            <a:ext cx="5753763" cy="3747721"/>
          </a:xfrm>
        </p:spPr>
      </p:pic>
      <p:pic>
        <p:nvPicPr>
          <p:cNvPr id="7" name="Picture 6" descr="A close up of a sign&#10;&#10;Description automatically generated">
            <a:extLst>
              <a:ext uri="{FF2B5EF4-FFF2-40B4-BE49-F238E27FC236}">
                <a16:creationId xmlns:a16="http://schemas.microsoft.com/office/drawing/2014/main" id="{7F4DBCF0-C63A-4E18-91FD-32E219B8AC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782823"/>
            <a:ext cx="5922119" cy="3334169"/>
          </a:xfrm>
          <a:prstGeom prst="rect">
            <a:avLst/>
          </a:prstGeom>
        </p:spPr>
      </p:pic>
    </p:spTree>
    <p:extLst>
      <p:ext uri="{BB962C8B-B14F-4D97-AF65-F5344CB8AC3E}">
        <p14:creationId xmlns:p14="http://schemas.microsoft.com/office/powerpoint/2010/main" val="2545070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2D4D7-E838-4CD3-B7C3-3498E6DD34B1}"/>
              </a:ext>
            </a:extLst>
          </p:cNvPr>
          <p:cNvSpPr>
            <a:spLocks noGrp="1"/>
          </p:cNvSpPr>
          <p:nvPr>
            <p:ph type="title"/>
          </p:nvPr>
        </p:nvSpPr>
        <p:spPr>
          <a:xfrm>
            <a:off x="648929" y="629266"/>
            <a:ext cx="3651467" cy="1676603"/>
          </a:xfrm>
        </p:spPr>
        <p:txBody>
          <a:bodyPr>
            <a:normAutofit/>
          </a:bodyPr>
          <a:lstStyle/>
          <a:p>
            <a:r>
              <a:rPr lang="en-US" dirty="0"/>
              <a:t>“The Big Three”</a:t>
            </a:r>
          </a:p>
        </p:txBody>
      </p:sp>
      <p:sp>
        <p:nvSpPr>
          <p:cNvPr id="3" name="Content Placeholder 2">
            <a:extLst>
              <a:ext uri="{FF2B5EF4-FFF2-40B4-BE49-F238E27FC236}">
                <a16:creationId xmlns:a16="http://schemas.microsoft.com/office/drawing/2014/main" id="{DB62715B-FD95-496B-8277-FC4ABC1D2931}"/>
              </a:ext>
            </a:extLst>
          </p:cNvPr>
          <p:cNvSpPr>
            <a:spLocks noGrp="1"/>
          </p:cNvSpPr>
          <p:nvPr>
            <p:ph idx="1"/>
          </p:nvPr>
        </p:nvSpPr>
        <p:spPr>
          <a:xfrm>
            <a:off x="648931" y="2438400"/>
            <a:ext cx="3651466" cy="3785419"/>
          </a:xfrm>
        </p:spPr>
        <p:txBody>
          <a:bodyPr>
            <a:normAutofit/>
          </a:bodyPr>
          <a:lstStyle/>
          <a:p>
            <a:pPr marL="0" indent="0">
              <a:buNone/>
            </a:pPr>
            <a:r>
              <a:rPr lang="en-US" sz="1800" dirty="0"/>
              <a:t>Mexican muralism was the promotion of mural painting starting in the 1920s, generally with social and political messages as part of efforts to reunify the country under the post Mexican Revolution government. It was headed by “the big three” painters, </a:t>
            </a:r>
            <a:r>
              <a:rPr lang="en-US" sz="1800" b="1" dirty="0"/>
              <a:t>Diego Rivera</a:t>
            </a:r>
            <a:r>
              <a:rPr lang="en-US" sz="1800" dirty="0"/>
              <a:t>, </a:t>
            </a:r>
            <a:r>
              <a:rPr lang="en-US" sz="1800" b="1" dirty="0"/>
              <a:t>José Clemente Orozco</a:t>
            </a:r>
            <a:r>
              <a:rPr lang="en-US" sz="1800" dirty="0"/>
              <a:t> and </a:t>
            </a:r>
            <a:r>
              <a:rPr lang="en-US" sz="1800" b="1" dirty="0"/>
              <a:t>David Alfaro Siqueiros</a:t>
            </a:r>
            <a:r>
              <a:rPr lang="en-US" sz="1800" dirty="0"/>
              <a:t>.</a:t>
            </a:r>
          </a:p>
        </p:txBody>
      </p:sp>
      <p:pic>
        <p:nvPicPr>
          <p:cNvPr id="5" name="Picture 4" descr="A person sitting on a table&#10;&#10;Description automatically generated">
            <a:extLst>
              <a:ext uri="{FF2B5EF4-FFF2-40B4-BE49-F238E27FC236}">
                <a16:creationId xmlns:a16="http://schemas.microsoft.com/office/drawing/2014/main" id="{277C2760-0792-4447-87BB-83C772200743}"/>
              </a:ext>
            </a:extLst>
          </p:cNvPr>
          <p:cNvPicPr>
            <a:picLocks noChangeAspect="1"/>
          </p:cNvPicPr>
          <p:nvPr/>
        </p:nvPicPr>
        <p:blipFill rotWithShape="1">
          <a:blip r:embed="rId2">
            <a:extLst>
              <a:ext uri="{28A0092B-C50C-407E-A947-70E740481C1C}">
                <a14:useLocalDpi xmlns:a14="http://schemas.microsoft.com/office/drawing/2010/main" val="0"/>
              </a:ext>
            </a:extLst>
          </a:blip>
          <a:srcRect l="6935" r="15145" b="-1"/>
          <a:stretch/>
        </p:blipFill>
        <p:spPr>
          <a:xfrm>
            <a:off x="4639056" y="10"/>
            <a:ext cx="7552944" cy="6857990"/>
          </a:xfrm>
          <a:prstGeom prst="rect">
            <a:avLst/>
          </a:prstGeom>
          <a:effectLst/>
        </p:spPr>
      </p:pic>
    </p:spTree>
    <p:extLst>
      <p:ext uri="{BB962C8B-B14F-4D97-AF65-F5344CB8AC3E}">
        <p14:creationId xmlns:p14="http://schemas.microsoft.com/office/powerpoint/2010/main" val="860404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2C5DD-1F52-41C0-A6F6-6CCEFAC09EF8}"/>
              </a:ext>
            </a:extLst>
          </p:cNvPr>
          <p:cNvSpPr>
            <a:spLocks noGrp="1"/>
          </p:cNvSpPr>
          <p:nvPr>
            <p:ph type="title"/>
          </p:nvPr>
        </p:nvSpPr>
        <p:spPr/>
        <p:txBody>
          <a:bodyPr/>
          <a:lstStyle/>
          <a:p>
            <a:endParaRPr lang="en-US"/>
          </a:p>
        </p:txBody>
      </p:sp>
      <p:pic>
        <p:nvPicPr>
          <p:cNvPr id="5" name="Content Placeholder 4" descr="A picture containing indoor&#10;&#10;Description automatically generated">
            <a:extLst>
              <a:ext uri="{FF2B5EF4-FFF2-40B4-BE49-F238E27FC236}">
                <a16:creationId xmlns:a16="http://schemas.microsoft.com/office/drawing/2014/main" id="{7A9BA52B-380B-499E-AD75-DFB732E002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3485" y="1825625"/>
            <a:ext cx="7086464" cy="4351338"/>
          </a:xfrm>
        </p:spPr>
      </p:pic>
      <p:pic>
        <p:nvPicPr>
          <p:cNvPr id="7" name="Picture 6" descr="A picture containing indoor&#10;&#10;Description automatically generated">
            <a:extLst>
              <a:ext uri="{FF2B5EF4-FFF2-40B4-BE49-F238E27FC236}">
                <a16:creationId xmlns:a16="http://schemas.microsoft.com/office/drawing/2014/main" id="{DA3E12AF-CEBD-48BB-B78F-02CAC8A6E0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5284" y="461963"/>
            <a:ext cx="3657600" cy="5715000"/>
          </a:xfrm>
          <a:prstGeom prst="rect">
            <a:avLst/>
          </a:prstGeom>
        </p:spPr>
      </p:pic>
    </p:spTree>
    <p:extLst>
      <p:ext uri="{BB962C8B-B14F-4D97-AF65-F5344CB8AC3E}">
        <p14:creationId xmlns:p14="http://schemas.microsoft.com/office/powerpoint/2010/main" val="3931839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sitting, indoor, person&#10;&#10;Description automatically generated">
            <a:extLst>
              <a:ext uri="{FF2B5EF4-FFF2-40B4-BE49-F238E27FC236}">
                <a16:creationId xmlns:a16="http://schemas.microsoft.com/office/drawing/2014/main" id="{9A63DAA5-EADF-435E-A3FD-EA863C4BC6CC}"/>
              </a:ext>
            </a:extLst>
          </p:cNvPr>
          <p:cNvPicPr>
            <a:picLocks noChangeAspect="1"/>
          </p:cNvPicPr>
          <p:nvPr/>
        </p:nvPicPr>
        <p:blipFill rotWithShape="1">
          <a:blip r:embed="rId2">
            <a:extLst>
              <a:ext uri="{28A0092B-C50C-407E-A947-70E740481C1C}">
                <a14:useLocalDpi xmlns:a14="http://schemas.microsoft.com/office/drawing/2010/main" val="0"/>
              </a:ext>
            </a:extLst>
          </a:blip>
          <a:srcRect t="5054" b="22598"/>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C4DBA4C7-3934-463F-9AFC-5077DAF423B2}"/>
              </a:ext>
            </a:extLst>
          </p:cNvPr>
          <p:cNvSpPr>
            <a:spLocks noGrp="1"/>
          </p:cNvSpPr>
          <p:nvPr>
            <p:ph type="title"/>
          </p:nvPr>
        </p:nvSpPr>
        <p:spPr>
          <a:xfrm>
            <a:off x="709448" y="1913950"/>
            <a:ext cx="4204137" cy="1342754"/>
          </a:xfrm>
        </p:spPr>
        <p:txBody>
          <a:bodyPr>
            <a:normAutofit/>
          </a:bodyPr>
          <a:lstStyle/>
          <a:p>
            <a:pPr algn="ctr"/>
            <a:r>
              <a:rPr lang="en-US" sz="3600"/>
              <a:t>Pedro Reyes</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4DD66DB-04ED-465E-BA7B-89CFE973FA26}"/>
              </a:ext>
            </a:extLst>
          </p:cNvPr>
          <p:cNvSpPr>
            <a:spLocks noGrp="1"/>
          </p:cNvSpPr>
          <p:nvPr>
            <p:ph idx="1"/>
          </p:nvPr>
        </p:nvSpPr>
        <p:spPr>
          <a:xfrm>
            <a:off x="525516" y="3417573"/>
            <a:ext cx="4593021" cy="2619839"/>
          </a:xfrm>
        </p:spPr>
        <p:txBody>
          <a:bodyPr anchor="ctr">
            <a:normAutofit/>
          </a:bodyPr>
          <a:lstStyle/>
          <a:p>
            <a:pPr marL="0" indent="0">
              <a:buNone/>
            </a:pPr>
            <a:r>
              <a:rPr lang="en-US" sz="1800"/>
              <a:t>Pedro Reyes is a Mexican artist. He uses sculpture, architecture, video, performance and participation. His works aims to increase individual or collective agency in social, environmental, political or educational situations.</a:t>
            </a:r>
          </a:p>
        </p:txBody>
      </p:sp>
    </p:spTree>
    <p:extLst>
      <p:ext uri="{BB962C8B-B14F-4D97-AF65-F5344CB8AC3E}">
        <p14:creationId xmlns:p14="http://schemas.microsoft.com/office/powerpoint/2010/main" val="3721578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3394-20E7-4DB3-A095-225CF1D6E35C}"/>
              </a:ext>
            </a:extLst>
          </p:cNvPr>
          <p:cNvSpPr>
            <a:spLocks noGrp="1"/>
          </p:cNvSpPr>
          <p:nvPr>
            <p:ph type="title"/>
          </p:nvPr>
        </p:nvSpPr>
        <p:spPr>
          <a:xfrm>
            <a:off x="642996" y="4571216"/>
            <a:ext cx="10906008" cy="1115415"/>
          </a:xfrm>
        </p:spPr>
        <p:txBody>
          <a:bodyPr vert="horz" lIns="91440" tIns="45720" rIns="91440" bIns="45720" rtlCol="0" anchor="b">
            <a:normAutofit/>
          </a:bodyPr>
          <a:lstStyle/>
          <a:p>
            <a:pPr algn="ctr"/>
            <a:endParaRPr lang="en-US" sz="6000" kern="1200">
              <a:solidFill>
                <a:schemeClr val="tx1"/>
              </a:solidFill>
              <a:latin typeface="+mj-lt"/>
              <a:ea typeface="+mj-ea"/>
              <a:cs typeface="+mj-cs"/>
            </a:endParaRPr>
          </a:p>
        </p:txBody>
      </p:sp>
      <p:pic>
        <p:nvPicPr>
          <p:cNvPr id="5" name="Content Placeholder 4" descr="A person standing next to a bicycle&#10;&#10;Description automatically generated">
            <a:extLst>
              <a:ext uri="{FF2B5EF4-FFF2-40B4-BE49-F238E27FC236}">
                <a16:creationId xmlns:a16="http://schemas.microsoft.com/office/drawing/2014/main" id="{FDDDA8E5-19B4-4B25-A6F3-8EB4D4F15C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1892" r="-2" b="415"/>
          <a:stretch/>
        </p:blipFill>
        <p:spPr>
          <a:xfrm>
            <a:off x="231663" y="1365540"/>
            <a:ext cx="3794760" cy="3930978"/>
          </a:xfrm>
          <a:prstGeom prst="rect">
            <a:avLst/>
          </a:prstGeom>
        </p:spPr>
      </p:pic>
      <p:pic>
        <p:nvPicPr>
          <p:cNvPr id="9" name="Picture 8" descr="A tray of food&#10;&#10;Description automatically generated">
            <a:extLst>
              <a:ext uri="{FF2B5EF4-FFF2-40B4-BE49-F238E27FC236}">
                <a16:creationId xmlns:a16="http://schemas.microsoft.com/office/drawing/2014/main" id="{EBD36309-5B6B-4188-BE1A-A55F812B3B3B}"/>
              </a:ext>
            </a:extLst>
          </p:cNvPr>
          <p:cNvPicPr>
            <a:picLocks noChangeAspect="1"/>
          </p:cNvPicPr>
          <p:nvPr/>
        </p:nvPicPr>
        <p:blipFill rotWithShape="1">
          <a:blip r:embed="rId3">
            <a:extLst>
              <a:ext uri="{28A0092B-C50C-407E-A947-70E740481C1C}">
                <a14:useLocalDpi xmlns:a14="http://schemas.microsoft.com/office/drawing/2010/main" val="0"/>
              </a:ext>
            </a:extLst>
          </a:blip>
          <a:srcRect l="14223" r="21341" b="2"/>
          <a:stretch/>
        </p:blipFill>
        <p:spPr>
          <a:xfrm>
            <a:off x="4198620" y="1365540"/>
            <a:ext cx="3794760" cy="3930978"/>
          </a:xfrm>
          <a:prstGeom prst="rect">
            <a:avLst/>
          </a:prstGeom>
        </p:spPr>
      </p:pic>
      <p:pic>
        <p:nvPicPr>
          <p:cNvPr id="7" name="Picture 6" descr="A bicycle leaning against a tree&#10;&#10;Description automatically generated">
            <a:extLst>
              <a:ext uri="{FF2B5EF4-FFF2-40B4-BE49-F238E27FC236}">
                <a16:creationId xmlns:a16="http://schemas.microsoft.com/office/drawing/2014/main" id="{443832D5-4D02-49EA-8238-83955FDFEC9E}"/>
              </a:ext>
            </a:extLst>
          </p:cNvPr>
          <p:cNvPicPr>
            <a:picLocks noChangeAspect="1"/>
          </p:cNvPicPr>
          <p:nvPr/>
        </p:nvPicPr>
        <p:blipFill rotWithShape="1">
          <a:blip r:embed="rId4">
            <a:extLst>
              <a:ext uri="{28A0092B-C50C-407E-A947-70E740481C1C}">
                <a14:useLocalDpi xmlns:a14="http://schemas.microsoft.com/office/drawing/2010/main" val="0"/>
              </a:ext>
            </a:extLst>
          </a:blip>
          <a:srcRect l="19097" r="16467" b="2"/>
          <a:stretch/>
        </p:blipFill>
        <p:spPr>
          <a:xfrm>
            <a:off x="8165577" y="1365540"/>
            <a:ext cx="3794760" cy="3930978"/>
          </a:xfrm>
          <a:prstGeom prst="rect">
            <a:avLst/>
          </a:prstGeom>
        </p:spPr>
      </p:pic>
      <p:cxnSp>
        <p:nvCxnSpPr>
          <p:cNvPr id="14" name="Straight Connector 13">
            <a:extLst>
              <a:ext uri="{FF2B5EF4-FFF2-40B4-BE49-F238E27FC236}">
                <a16:creationId xmlns:a16="http://schemas.microsoft.com/office/drawing/2014/main" id="{60188E89-AF78-40F6-B787-E9BD9C625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9766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968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Social Practice? </a:t>
            </a:r>
          </a:p>
        </p:txBody>
      </p:sp>
      <p:sp>
        <p:nvSpPr>
          <p:cNvPr id="3" name="Content Placeholder 2"/>
          <p:cNvSpPr>
            <a:spLocks noGrp="1"/>
          </p:cNvSpPr>
          <p:nvPr>
            <p:ph idx="1"/>
          </p:nvPr>
        </p:nvSpPr>
        <p:spPr/>
        <p:txBody>
          <a:bodyPr>
            <a:normAutofit lnSpcReduction="10000"/>
          </a:bodyPr>
          <a:lstStyle/>
          <a:p>
            <a:r>
              <a:rPr lang="en-US" b="1" dirty="0"/>
              <a:t>Social practice</a:t>
            </a:r>
            <a:r>
              <a:rPr lang="en-US" dirty="0"/>
              <a:t> is an art medium that focuses on engagement through human interaction and social discourse.</a:t>
            </a:r>
            <a:r>
              <a:rPr lang="en-US" baseline="30000" dirty="0"/>
              <a:t> </a:t>
            </a:r>
            <a:r>
              <a:rPr lang="en-US" dirty="0"/>
              <a:t>Since it is people and their relationships that form the medium of such works – rather than a particular process of production – social engagement is not only a part of a work’s organization, execution or continuation, but also an aesthetic in itself: of interaction and development.</a:t>
            </a:r>
            <a:r>
              <a:rPr lang="en-US" baseline="30000" dirty="0"/>
              <a:t> </a:t>
            </a:r>
            <a:r>
              <a:rPr lang="en-US" dirty="0"/>
              <a:t>Socially engaged art aims to create social and/or political change through collaboration with individuals, communities, and institutions in the creation of participatory art.</a:t>
            </a:r>
            <a:r>
              <a:rPr lang="en-US" baseline="30000" dirty="0"/>
              <a:t> </a:t>
            </a:r>
            <a:r>
              <a:rPr lang="en-US" dirty="0"/>
              <a:t>The discipline values the process of a work over any finished product or object.</a:t>
            </a:r>
          </a:p>
          <a:p>
            <a:r>
              <a:rPr lang="en-US" b="1" dirty="0"/>
              <a:t>Community-based art </a:t>
            </a:r>
            <a:r>
              <a:rPr lang="en-US" dirty="0"/>
              <a:t>takes place in a community setting and engages that community.</a:t>
            </a:r>
          </a:p>
          <a:p>
            <a:endParaRPr lang="en-US" dirty="0"/>
          </a:p>
        </p:txBody>
      </p:sp>
    </p:spTree>
    <p:extLst>
      <p:ext uri="{BB962C8B-B14F-4D97-AF65-F5344CB8AC3E}">
        <p14:creationId xmlns:p14="http://schemas.microsoft.com/office/powerpoint/2010/main" val="2797128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4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Row Houses</a:t>
            </a:r>
          </a:p>
        </p:txBody>
      </p:sp>
      <p:sp>
        <p:nvSpPr>
          <p:cNvPr id="3" name="Content Placeholder 2"/>
          <p:cNvSpPr>
            <a:spLocks noGrp="1"/>
          </p:cNvSpPr>
          <p:nvPr>
            <p:ph idx="1"/>
          </p:nvPr>
        </p:nvSpPr>
        <p:spPr/>
        <p:txBody>
          <a:bodyPr>
            <a:normAutofit fontScale="62500" lnSpcReduction="20000"/>
          </a:bodyPr>
          <a:lstStyle/>
          <a:p>
            <a:r>
              <a:rPr lang="en-US" dirty="0"/>
              <a:t>Based in Houston, TX. Founded by Rick Lowe, who was awarded a MacArthur Genius grant for PRH</a:t>
            </a:r>
          </a:p>
          <a:p>
            <a:r>
              <a:rPr lang="en-US" dirty="0"/>
              <a:t>Project Row Houses (PRH) is a community-based arts and culture non-profit organization in Houston’s northern Third Ward, one of the city’s oldest African American neighborhoods. Founded in 1993 as a result of the vision of local African-American artists wanting a positive creative presence in their own community, PRH shifts the view of art from traditional studio practice to a more conceptual base of transforming the social environment.</a:t>
            </a:r>
          </a:p>
          <a:p>
            <a:r>
              <a:rPr lang="en-US" dirty="0"/>
              <a:t>Central to the vision of PRH is the social role of art as seen in neighborhood revitalization, historic preservation, community service, and youth education. The programs of PRH are built around Five Pillars inspired by the work of internationally renowned artist John Biggers and his principles concerning the components of row house communities: </a:t>
            </a:r>
          </a:p>
          <a:p>
            <a:r>
              <a:rPr lang="en-US" dirty="0"/>
              <a:t>Art and Creativity</a:t>
            </a:r>
          </a:p>
          <a:p>
            <a:r>
              <a:rPr lang="en-US" dirty="0"/>
              <a:t>Education</a:t>
            </a:r>
          </a:p>
          <a:p>
            <a:r>
              <a:rPr lang="en-US" dirty="0"/>
              <a:t>Social Safety Nets</a:t>
            </a:r>
          </a:p>
          <a:p>
            <a:r>
              <a:rPr lang="en-US" dirty="0"/>
              <a:t>Architecture</a:t>
            </a:r>
          </a:p>
          <a:p>
            <a:r>
              <a:rPr lang="en-US" dirty="0"/>
              <a:t>Sustainability</a:t>
            </a:r>
          </a:p>
          <a:p>
            <a:pPr marL="0" indent="0">
              <a:buNone/>
            </a:pPr>
            <a:endParaRPr lang="en-US" dirty="0"/>
          </a:p>
          <a:p>
            <a:endParaRPr lang="en-US" dirty="0"/>
          </a:p>
        </p:txBody>
      </p:sp>
    </p:spTree>
    <p:extLst>
      <p:ext uri="{BB962C8B-B14F-4D97-AF65-F5344CB8AC3E}">
        <p14:creationId xmlns:p14="http://schemas.microsoft.com/office/powerpoint/2010/main" val="1327254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a:t>Round 46 | </a:t>
            </a:r>
            <a:r>
              <a:rPr lang="en-US" sz="2000" b="1" i="1" dirty="0"/>
              <a:t>Black Women Artists for Black Lives Matter at Project Row Houses</a:t>
            </a:r>
            <a:br>
              <a:rPr lang="en-US" sz="2000" b="1" dirty="0"/>
            </a:br>
            <a:br>
              <a:rPr lang="en-US" sz="2000" dirty="0"/>
            </a:br>
            <a:r>
              <a:rPr lang="en-US" sz="2000" dirty="0"/>
              <a:t>March 25 - June 4, 2017</a:t>
            </a:r>
            <a:br>
              <a:rPr lang="en-US" sz="2000" dirty="0"/>
            </a:br>
            <a:endParaRPr lang="en-US" sz="20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690688"/>
            <a:ext cx="5830987" cy="4351338"/>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1870164"/>
            <a:ext cx="6096000" cy="4063007"/>
          </a:xfrm>
          <a:prstGeom prst="rect">
            <a:avLst/>
          </a:prstGeom>
        </p:spPr>
      </p:pic>
    </p:spTree>
    <p:extLst>
      <p:ext uri="{BB962C8B-B14F-4D97-AF65-F5344CB8AC3E}">
        <p14:creationId xmlns:p14="http://schemas.microsoft.com/office/powerpoint/2010/main" val="3812623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4000"/>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a:t>
            </a:r>
            <a:r>
              <a:rPr lang="en-US" dirty="0" err="1"/>
              <a:t>Weiwei</a:t>
            </a:r>
            <a:endParaRPr lang="en-US" dirty="0"/>
          </a:p>
        </p:txBody>
      </p:sp>
      <p:sp>
        <p:nvSpPr>
          <p:cNvPr id="3" name="Content Placeholder 2"/>
          <p:cNvSpPr>
            <a:spLocks noGrp="1"/>
          </p:cNvSpPr>
          <p:nvPr>
            <p:ph idx="1"/>
          </p:nvPr>
        </p:nvSpPr>
        <p:spPr/>
        <p:txBody>
          <a:bodyPr/>
          <a:lstStyle/>
          <a:p>
            <a:r>
              <a:rPr lang="en-US" dirty="0"/>
              <a:t>As a political activist, he has been highly and openly critical of the Chinese Government's stance on democracy and human rights.</a:t>
            </a:r>
          </a:p>
          <a:p>
            <a:r>
              <a:rPr lang="en-US" dirty="0"/>
              <a:t>He is an inspirational figure for many people both in the West and in China, and both in and outside the art world. Ai's struggle for freedom of speech and expression sheds light on specific issues that are important in their own right. More broadly, it reminds us of the power of visual art to move us as individuals, and sometimes entire nations, to action. Ai's work underscores the idea that art may have the power, and even the responsibility, to change society.</a:t>
            </a:r>
          </a:p>
          <a:p>
            <a:pPr marL="0" indent="0">
              <a:buNone/>
            </a:pPr>
            <a:endParaRPr lang="en-US" dirty="0"/>
          </a:p>
        </p:txBody>
      </p:sp>
    </p:spTree>
    <p:extLst>
      <p:ext uri="{BB962C8B-B14F-4D97-AF65-F5344CB8AC3E}">
        <p14:creationId xmlns:p14="http://schemas.microsoft.com/office/powerpoint/2010/main" val="2513846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Dropping a Han Dynasty Urn (1995)</a:t>
            </a:r>
            <a:br>
              <a:rPr lang="en-US" b="1" dirty="0"/>
            </a:b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70856" y="1027906"/>
            <a:ext cx="10667999" cy="3982332"/>
          </a:xfrm>
        </p:spPr>
      </p:pic>
      <p:sp>
        <p:nvSpPr>
          <p:cNvPr id="5" name="TextBox 4"/>
          <p:cNvSpPr txBox="1"/>
          <p:nvPr/>
        </p:nvSpPr>
        <p:spPr>
          <a:xfrm>
            <a:off x="0" y="4720431"/>
            <a:ext cx="11930742" cy="1754326"/>
          </a:xfrm>
          <a:prstGeom prst="rect">
            <a:avLst/>
          </a:prstGeom>
          <a:noFill/>
        </p:spPr>
        <p:txBody>
          <a:bodyPr wrap="square" rtlCol="0">
            <a:spAutoFit/>
          </a:bodyPr>
          <a:lstStyle/>
          <a:p>
            <a:r>
              <a:rPr lang="en-US" dirty="0"/>
              <a:t>Outside his mother's home in Beijing, he dropped and smashed a 2000-year old ceremonial urn. Not only did the artifact have considerable value (the artist paid the equivalent of several thousand US dollars for it), but symbolic and cultural worth. The Han dynasty is considered a defining moment in Chinese civilization. Understandably, antique dealers were outraged, calling Ai's work an act of desecration. Ai countered by saying "General Mao used to tell us that we can only build a new world if we destroy the old one." It was a provocative act of cultural destruction in reference to the erasure of cultural memory in Communist China, an anti-elite society that carefully monitored access to information, especially about its dynastic history.</a:t>
            </a:r>
          </a:p>
        </p:txBody>
      </p:sp>
    </p:spTree>
    <p:extLst>
      <p:ext uri="{BB962C8B-B14F-4D97-AF65-F5344CB8AC3E}">
        <p14:creationId xmlns:p14="http://schemas.microsoft.com/office/powerpoint/2010/main" val="871604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4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Mel Chin: </a:t>
            </a:r>
          </a:p>
        </p:txBody>
      </p:sp>
      <p:sp>
        <p:nvSpPr>
          <p:cNvPr id="3" name="Content Placeholder 2"/>
          <p:cNvSpPr>
            <a:spLocks noGrp="1"/>
          </p:cNvSpPr>
          <p:nvPr>
            <p:ph idx="1"/>
          </p:nvPr>
        </p:nvSpPr>
        <p:spPr/>
        <p:txBody>
          <a:bodyPr/>
          <a:lstStyle/>
          <a:p>
            <a:r>
              <a:rPr lang="en-US" dirty="0"/>
              <a:t>Born in 1951 in Houston, TX</a:t>
            </a:r>
          </a:p>
          <a:p>
            <a:r>
              <a:rPr lang="en-US" dirty="0"/>
              <a:t>Motivated largely by political, cultural, and social circumstances, Chin works in a variety of art media to calculate meaning in modern life. Chin places art in landscapes, in public spaces, and in gallery and museum exhibitions, but his work is not limited to specific venues. Chin once stated: “Making objects and marks is also about making possibilities, making choices—and that is one of the last freedoms we have. To provide that is one of the functions of art.”</a:t>
            </a:r>
          </a:p>
        </p:txBody>
      </p:sp>
    </p:spTree>
    <p:extLst>
      <p:ext uri="{BB962C8B-B14F-4D97-AF65-F5344CB8AC3E}">
        <p14:creationId xmlns:p14="http://schemas.microsoft.com/office/powerpoint/2010/main" val="1754360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Operation </a:t>
            </a:r>
            <a:r>
              <a:rPr lang="en-US" sz="3600" dirty="0" err="1"/>
              <a:t>Paydirt</a:t>
            </a:r>
            <a:r>
              <a:rPr lang="en-US" sz="3600" dirty="0"/>
              <a:t> and the </a:t>
            </a:r>
            <a:r>
              <a:rPr lang="en-US" sz="3600" dirty="0" err="1"/>
              <a:t>Fundred</a:t>
            </a:r>
            <a:r>
              <a:rPr lang="en-US" sz="3600" dirty="0"/>
              <a:t> Dollar Bill Project</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57750" y="1690688"/>
            <a:ext cx="7334250" cy="302895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42" y="1719733"/>
            <a:ext cx="4620507" cy="3026432"/>
          </a:xfrm>
          <a:prstGeom prst="rect">
            <a:avLst/>
          </a:prstGeom>
        </p:spPr>
      </p:pic>
      <p:sp>
        <p:nvSpPr>
          <p:cNvPr id="6" name="TextBox 5"/>
          <p:cNvSpPr txBox="1"/>
          <p:nvPr/>
        </p:nvSpPr>
        <p:spPr>
          <a:xfrm>
            <a:off x="43543" y="5200639"/>
            <a:ext cx="12148458" cy="1477328"/>
          </a:xfrm>
          <a:prstGeom prst="rect">
            <a:avLst/>
          </a:prstGeom>
          <a:noFill/>
        </p:spPr>
        <p:txBody>
          <a:bodyPr wrap="square" rtlCol="0">
            <a:spAutoFit/>
          </a:bodyPr>
          <a:lstStyle/>
          <a:p>
            <a:r>
              <a:rPr lang="en-US" dirty="0"/>
              <a:t>Operation </a:t>
            </a:r>
            <a:r>
              <a:rPr lang="en-US" dirty="0" err="1"/>
              <a:t>Paydirt</a:t>
            </a:r>
            <a:r>
              <a:rPr lang="en-US" dirty="0"/>
              <a:t> is an artist-initiated project inviting children, families and communities to imagine, express and actualize a future free of childhood lead poisoning. Central to Operation </a:t>
            </a:r>
            <a:r>
              <a:rPr lang="en-US" dirty="0" err="1"/>
              <a:t>Paydirt</a:t>
            </a:r>
            <a:r>
              <a:rPr lang="en-US" dirty="0"/>
              <a:t> is the </a:t>
            </a:r>
            <a:r>
              <a:rPr lang="en-US" dirty="0" err="1"/>
              <a:t>Fundred</a:t>
            </a:r>
            <a:r>
              <a:rPr lang="en-US" dirty="0"/>
              <a:t> Dollar Bill Project, a creative campaign advancing public education and community engagement through the creation and collection of </a:t>
            </a:r>
            <a:r>
              <a:rPr lang="en-US" dirty="0" err="1"/>
              <a:t>Fundreds</a:t>
            </a:r>
            <a:r>
              <a:rPr lang="en-US" dirty="0"/>
              <a:t> – original, hand-drawn interpretations of $100 bills. </a:t>
            </a:r>
            <a:r>
              <a:rPr lang="en-US" dirty="0" err="1"/>
              <a:t>Fundreds</a:t>
            </a:r>
            <a:r>
              <a:rPr lang="en-US" dirty="0"/>
              <a:t> represent the tangible voices of millions speaking to those with the power to end this national problem. The goal is to exchange the value of informed public voice into real resources to leverage 100% prevention.</a:t>
            </a:r>
          </a:p>
        </p:txBody>
      </p:sp>
    </p:spTree>
    <p:extLst>
      <p:ext uri="{BB962C8B-B14F-4D97-AF65-F5344CB8AC3E}">
        <p14:creationId xmlns:p14="http://schemas.microsoft.com/office/powerpoint/2010/main" val="3831888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F4730-A886-4CE9-AB84-9F7D532AADB8}"/>
              </a:ext>
            </a:extLst>
          </p:cNvPr>
          <p:cNvSpPr>
            <a:spLocks noGrp="1"/>
          </p:cNvSpPr>
          <p:nvPr>
            <p:ph type="title"/>
          </p:nvPr>
        </p:nvSpPr>
        <p:spPr>
          <a:xfrm>
            <a:off x="655320" y="365125"/>
            <a:ext cx="5120114" cy="1692794"/>
          </a:xfrm>
        </p:spPr>
        <p:txBody>
          <a:bodyPr>
            <a:normAutofit/>
          </a:bodyPr>
          <a:lstStyle/>
          <a:p>
            <a:r>
              <a:rPr lang="en-US" dirty="0"/>
              <a:t>The Guerilla Girls</a:t>
            </a:r>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43DA050-9D97-477E-925D-E24F89D99E76}"/>
              </a:ext>
            </a:extLst>
          </p:cNvPr>
          <p:cNvSpPr>
            <a:spLocks noGrp="1"/>
          </p:cNvSpPr>
          <p:nvPr>
            <p:ph idx="1"/>
          </p:nvPr>
        </p:nvSpPr>
        <p:spPr>
          <a:xfrm>
            <a:off x="655321" y="2575034"/>
            <a:ext cx="5120113" cy="3462228"/>
          </a:xfrm>
        </p:spPr>
        <p:txBody>
          <a:bodyPr>
            <a:normAutofit/>
          </a:bodyPr>
          <a:lstStyle/>
          <a:p>
            <a:pPr marL="0" indent="0">
              <a:buNone/>
            </a:pPr>
            <a:r>
              <a:rPr lang="en-US" sz="1700"/>
              <a:t>Guerrilla Girls is an anonymous group of feminist, female artists devoted to fighting sexism and racism within the art world. The group formed in New York City in 1985 with the mission of bringing gender and racial inequality into focus within the greater arts community. The group employs culture jamming in the form of posters, books, billboards, and public appearances to expose discrimination and corruption. To remain anonymous, members don gorilla masks and use pseudonyms that refer to deceased female artists. According to GG1, identities are concealed because issues matter more than individual identities, ainly, we wanted the focus to be on the issues, not on our personalities or our own work."</a:t>
            </a:r>
          </a:p>
        </p:txBody>
      </p:sp>
      <p:pic>
        <p:nvPicPr>
          <p:cNvPr id="5" name="Picture 4" descr="A group of people posing for the camera&#10;&#10;Description automatically generated">
            <a:extLst>
              <a:ext uri="{FF2B5EF4-FFF2-40B4-BE49-F238E27FC236}">
                <a16:creationId xmlns:a16="http://schemas.microsoft.com/office/drawing/2014/main" id="{54B91895-8FBE-40C6-9C03-6CFFF30D7875}"/>
              </a:ext>
            </a:extLst>
          </p:cNvPr>
          <p:cNvPicPr>
            <a:picLocks noChangeAspect="1"/>
          </p:cNvPicPr>
          <p:nvPr/>
        </p:nvPicPr>
        <p:blipFill rotWithShape="1">
          <a:blip r:embed="rId2">
            <a:extLst>
              <a:ext uri="{28A0092B-C50C-407E-A947-70E740481C1C}">
                <a14:useLocalDpi xmlns:a14="http://schemas.microsoft.com/office/drawing/2010/main" val="0"/>
              </a:ext>
            </a:extLst>
          </a:blip>
          <a:srcRect l="3460" r="4023"/>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5623660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1015</Words>
  <Application>Microsoft Office PowerPoint</Application>
  <PresentationFormat>Widescreen</PresentationFormat>
  <Paragraphs>41</Paragraphs>
  <Slides>16</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Art and Social Responsibility </vt:lpstr>
      <vt:lpstr>What is Social Practice? </vt:lpstr>
      <vt:lpstr>Project Row Houses</vt:lpstr>
      <vt:lpstr>Round 46 | Black Women Artists for Black Lives Matter at Project Row Houses  March 25 - June 4, 2017 </vt:lpstr>
      <vt:lpstr>Ai Weiwei</vt:lpstr>
      <vt:lpstr>Dropping a Han Dynasty Urn (1995) </vt:lpstr>
      <vt:lpstr>Mel Chin: </vt:lpstr>
      <vt:lpstr>Operation Paydirt and the Fundred Dollar Bill Project</vt:lpstr>
      <vt:lpstr>The Guerilla Girls</vt:lpstr>
      <vt:lpstr>PowerPoint Presentation</vt:lpstr>
      <vt:lpstr>Keith Haring</vt:lpstr>
      <vt:lpstr>PowerPoint Presentation</vt:lpstr>
      <vt:lpstr>“The Big Three”</vt:lpstr>
      <vt:lpstr>PowerPoint Presentation</vt:lpstr>
      <vt:lpstr>Pedro Reyes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and Social Responsibility </dc:title>
  <dc:creator>Melinda Laszczynski</dc:creator>
  <cp:lastModifiedBy>Melinda Laszczynski</cp:lastModifiedBy>
  <cp:revision>1</cp:revision>
  <dcterms:created xsi:type="dcterms:W3CDTF">2018-12-07T15:47:46Z</dcterms:created>
  <dcterms:modified xsi:type="dcterms:W3CDTF">2018-12-07T15:50:23Z</dcterms:modified>
</cp:coreProperties>
</file>