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38" r:id="rId2"/>
    <p:sldId id="337" r:id="rId3"/>
    <p:sldId id="339" r:id="rId4"/>
    <p:sldId id="341" r:id="rId5"/>
    <p:sldId id="363" r:id="rId6"/>
    <p:sldId id="343" r:id="rId7"/>
    <p:sldId id="257" r:id="rId8"/>
    <p:sldId id="258" r:id="rId9"/>
    <p:sldId id="259" r:id="rId10"/>
    <p:sldId id="260" r:id="rId11"/>
    <p:sldId id="261" r:id="rId12"/>
    <p:sldId id="262" r:id="rId13"/>
    <p:sldId id="347" r:id="rId14"/>
    <p:sldId id="348" r:id="rId15"/>
    <p:sldId id="349" r:id="rId16"/>
    <p:sldId id="350" r:id="rId17"/>
    <p:sldId id="351" r:id="rId18"/>
    <p:sldId id="352" r:id="rId19"/>
    <p:sldId id="354" r:id="rId20"/>
    <p:sldId id="355" r:id="rId21"/>
    <p:sldId id="356" r:id="rId22"/>
    <p:sldId id="357" r:id="rId23"/>
    <p:sldId id="359" r:id="rId24"/>
    <p:sldId id="360" r:id="rId25"/>
    <p:sldId id="265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16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48623-E4EE-EF48-B316-E46F9536B0F8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11C46-30D3-084C-9FC9-8A5B2EB89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4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287E01-CEF6-AA4D-AB76-6D20AECFA71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BB0774-1954-4EF1-BBD1-745A82955F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3E6445-8708-4753-AE08-0D5084BF912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1A163FD6-0EA9-4DBE-B7C5-2B1115C47EB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6FCB1CA-C181-4FD7-A649-B7192D7B4E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36D50-C6C7-4534-82D8-77D6BA1ED0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0FED0A-1AD9-47A6-8848-E32F3170B9A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755352E2-2C96-4F06-A54C-BCF570F0923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77F148C-B11E-4BE6-A3B1-B75C18FE74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ABA90B-348A-4E30-B607-18290C2A26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05383F-2646-45CA-A664-7BBC0696FCC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52239B66-0172-4312-BC35-8D7DC28346C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3329F1F-7AD0-48AC-8F4A-AE6F7DBA55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8FF21B-55A4-254C-BEC1-47E393DE4538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5B26FA-87DC-024D-932F-DA85E5C252D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4DB18A-C632-1248-BE1E-E64A8166E455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E07B48-682D-5C43-9E54-0498C87CA50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00060B-996C-534A-B244-EC852E7112CC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4FF2E7-5C25-B044-9599-5808F0C726A1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0B61ED-B17A-F54A-8D70-36C249A373EB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1C46-30D3-084C-9FC9-8A5B2EB89C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13F4A4-A58A-9B45-9E59-1301DBEF1D7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C1B4D8-3FB8-1147-A63E-59B897112799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F60A53-B7DF-504A-8CE9-706EBFBA8147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79E1F7-C518-1346-A610-C6C913CEE4DE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05DAEC-4522-D04D-9478-DE3525A646D7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B6D5DC-EDDF-4675-9A2F-2A6867A9E2B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FD6C3A-F626-4447-ACE9-DC34975F27B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757DA067-92FA-4C6E-A2A8-72D8C81187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AF7D901-B738-402A-A23C-1F6AD55181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88DA09-44F7-46BC-9226-A16D7B6A21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A4AFA5-1CDF-44D6-81D8-A694DA7CA6F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083E3A48-3601-409B-9C83-BA68008D9D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173818E4-1BCD-4456-950B-08C6BC9ACD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6A247F-701F-D540-B92E-3EDD2F86D7F1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7DF10E-12AA-054E-B417-5B6342113A7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1C46-30D3-084C-9FC9-8A5B2EB89C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EFD5E2-8049-E945-8078-2916511D580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25E47-8BDB-429F-90E5-871AE0F4D1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B61C69-174E-4626-AA47-0C937E37ACB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2F39ECF0-3967-406A-9FBD-271B8BFF35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05B306A-B94A-4F8E-8219-A9F84C796FB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D91366-66C4-4BEF-80E1-54614A02B86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211CF5-C989-49FC-B004-8B5D2EC69B5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EB492BBA-AC70-407E-9DEE-2225279355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A94DB1F-5D60-405E-A886-06014106A0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1AF042-6523-41D6-9178-5F997209301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23E951-4648-4D10-8D2D-1B27A179B83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9C030651-405D-46F5-A0B2-24A7D3F1AC9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5761461-0B51-4282-9029-3F7E13A365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601-6D7C-C34B-AD04-157C865224C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FE5-9C54-8244-9D44-131BB954C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2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601-6D7C-C34B-AD04-157C865224C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FE5-9C54-8244-9D44-131BB954C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1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601-6D7C-C34B-AD04-157C865224C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FE5-9C54-8244-9D44-131BB954C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4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601-6D7C-C34B-AD04-157C865224C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FE5-9C54-8244-9D44-131BB954C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4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601-6D7C-C34B-AD04-157C865224C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FE5-9C54-8244-9D44-131BB954C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4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601-6D7C-C34B-AD04-157C865224C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FE5-9C54-8244-9D44-131BB954C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601-6D7C-C34B-AD04-157C865224C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FE5-9C54-8244-9D44-131BB954C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1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601-6D7C-C34B-AD04-157C865224C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FE5-9C54-8244-9D44-131BB954C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7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601-6D7C-C34B-AD04-157C865224C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FE5-9C54-8244-9D44-131BB954C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0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601-6D7C-C34B-AD04-157C865224C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FE5-9C54-8244-9D44-131BB954C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5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601-6D7C-C34B-AD04-157C865224C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FE5-9C54-8244-9D44-131BB954C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2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74601-6D7C-C34B-AD04-157C865224C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BFE5-9C54-8244-9D44-131BB954C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942975" y="555625"/>
            <a:ext cx="736282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/>
              <a:t>The Wonderful World of Color</a:t>
            </a:r>
            <a:endParaRPr lang="en-US" sz="28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105400" y="1371600"/>
            <a:ext cx="3657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Color Theory</a:t>
            </a:r>
            <a:endParaRPr lang="en-US"/>
          </a:p>
          <a:p>
            <a:endParaRPr lang="en-US"/>
          </a:p>
          <a:p>
            <a:pPr algn="r"/>
            <a:r>
              <a:rPr lang="en-US"/>
              <a:t>Is a set of ideas having to do with how color operates. Theories of color are developed by both scientists (physicists) and artists.</a:t>
            </a:r>
          </a:p>
        </p:txBody>
      </p:sp>
      <p:pic>
        <p:nvPicPr>
          <p:cNvPr id="14340" name="Picture 6" descr="ISU Color wh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35052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355975" y="4572000"/>
            <a:ext cx="54530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/>
              <a:t>Both means of exploring color, </a:t>
            </a:r>
          </a:p>
          <a:p>
            <a:pPr algn="r"/>
            <a:r>
              <a:rPr lang="en-US"/>
              <a:t>and their subsequent color </a:t>
            </a:r>
          </a:p>
          <a:p>
            <a:pPr algn="r"/>
            <a:r>
              <a:rPr lang="en-US"/>
              <a:t>theories, provide artists and designers </a:t>
            </a:r>
          </a:p>
          <a:p>
            <a:pPr algn="r"/>
            <a:r>
              <a:rPr lang="en-US"/>
              <a:t>with a guide for solving color problems </a:t>
            </a:r>
          </a:p>
          <a:p>
            <a:pPr algn="r"/>
            <a:r>
              <a:rPr lang="en-US"/>
              <a:t>and making color decisions.</a:t>
            </a:r>
          </a:p>
        </p:txBody>
      </p:sp>
    </p:spTree>
    <p:extLst>
      <p:ext uri="{BB962C8B-B14F-4D97-AF65-F5344CB8AC3E}">
        <p14:creationId xmlns:p14="http://schemas.microsoft.com/office/powerpoint/2010/main" val="168130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0E1F21C5-E714-471D-9BAB-66CEC33F8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721" y="-65879"/>
            <a:ext cx="8228160" cy="1144800"/>
          </a:xfrm>
          <a:ln/>
        </p:spPr>
        <p:txBody>
          <a:bodyPr vert="horz" lIns="91440" tIns="35482" rIns="91440" bIns="45720" rtlCol="0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Split complimentary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785806ED-7648-4B2E-9749-51DE931A2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6481" y="1083241"/>
            <a:ext cx="8228160" cy="4972320"/>
          </a:xfrm>
          <a:ln/>
        </p:spPr>
        <p:txBody>
          <a:bodyPr/>
          <a:lstStyle/>
          <a:p>
            <a:pPr marL="97922" indent="0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A single hue and the two hues neighboring the complimentary hue.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AFF174C1-38E2-4E4B-8E27-C5E7FF5F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61" y="2565001"/>
            <a:ext cx="6900480" cy="357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27730050-CF21-4A21-9E2E-BC1635B04B1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03361" y="1078921"/>
            <a:ext cx="8187840" cy="5250240"/>
          </a:xfrm>
          <a:ln/>
        </p:spPr>
        <p:txBody>
          <a:bodyPr vert="horz" lIns="91440" tIns="25805" rIns="91440" bIns="45720" rtlCol="0" anchor="t">
            <a:normAutofit/>
          </a:bodyPr>
          <a:lstStyle/>
          <a:p>
            <a:pPr marL="391686" indent="-293764" algn="l">
              <a:spcBef>
                <a:spcPts val="1293"/>
              </a:spcBef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sz="2903"/>
              <a:t>Three hues equally spaced on the color wheel.</a:t>
            </a:r>
          </a:p>
          <a:p>
            <a:pPr marL="391686" indent="-293764" algn="l">
              <a:spcBef>
                <a:spcPts val="1293"/>
              </a:spcBef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sz="2903"/>
              <a:t>All primaries, all secondaries, or all tertiaries.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A3E5A764-AA12-41A5-BA18-59ACE49AA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641" y="415081"/>
            <a:ext cx="2449440" cy="6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76300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3991"/>
              <a:t>Triadic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05FB1916-37D3-4921-9288-40404A5F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1" y="2239561"/>
            <a:ext cx="8147520" cy="4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D1810822-8FA9-4E42-BF0E-35A096E5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21" y="1604521"/>
            <a:ext cx="6557760" cy="39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F6E9DF43-61E4-4C9D-B4CE-2CECFAA3B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081" y="1179721"/>
            <a:ext cx="155520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334" rIns="81638" bIns="40819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1633"/>
              <a:t>Complimentary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A5BFB8CB-1D3E-4E8D-AFB8-CA18793E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481" y="2572201"/>
            <a:ext cx="114048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334" rIns="81638" bIns="40819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1633"/>
              <a:t>Analogous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7F65B870-2C7F-496F-A85B-15AE5E25D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480" y="2572201"/>
            <a:ext cx="196992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334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1633"/>
              <a:t>Split complimentary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B458E18F-3FB1-4182-9153-306719347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921" y="2572201"/>
            <a:ext cx="77616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334" rIns="81638" bIns="40819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1633"/>
              <a:t>Triadic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828800" y="457200"/>
            <a:ext cx="5705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Monochromatic</a:t>
            </a:r>
            <a:r>
              <a:rPr lang="en-US"/>
              <a:t> refers to color schemes</a:t>
            </a:r>
          </a:p>
          <a:p>
            <a:r>
              <a:rPr lang="en-US"/>
              <a:t>based on one color.</a:t>
            </a:r>
          </a:p>
          <a:p>
            <a:endParaRPr lang="en-US"/>
          </a:p>
          <a:p>
            <a:r>
              <a:rPr lang="en-US" b="1"/>
              <a:t>Polychromatic</a:t>
            </a:r>
            <a:r>
              <a:rPr lang="en-US"/>
              <a:t> refers to multiple colors.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572000" y="5257800"/>
            <a:ext cx="33512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Cool colors</a:t>
            </a:r>
            <a:r>
              <a:rPr lang="en-US"/>
              <a:t>, blues and</a:t>
            </a:r>
          </a:p>
          <a:p>
            <a:r>
              <a:rPr lang="en-US"/>
              <a:t>greens, appear </a:t>
            </a:r>
          </a:p>
          <a:p>
            <a:r>
              <a:rPr lang="en-US"/>
              <a:t>recede.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106488" y="5257800"/>
            <a:ext cx="3133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/>
              <a:t>Warm colors</a:t>
            </a:r>
            <a:r>
              <a:rPr lang="en-US"/>
              <a:t>, reds, </a:t>
            </a:r>
          </a:p>
          <a:p>
            <a:pPr algn="r"/>
            <a:r>
              <a:rPr lang="en-US"/>
              <a:t>oranges, and yellows,</a:t>
            </a:r>
          </a:p>
          <a:p>
            <a:pPr algn="r"/>
            <a:r>
              <a:rPr lang="en-US"/>
              <a:t> appear to advance.</a:t>
            </a:r>
            <a:endParaRPr lang="en-US" sz="2000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18288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2774" name="Picture 10" descr="Van Gogh Sunflo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22987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Cezanne Ste Vict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3655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609600" y="4572000"/>
            <a:ext cx="984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/>
              <a:t>Van Gogh</a:t>
            </a:r>
          </a:p>
          <a:p>
            <a:pPr algn="r"/>
            <a:r>
              <a:rPr lang="en-US" sz="1400"/>
              <a:t>c. 1888</a:t>
            </a: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8001000" y="4495800"/>
            <a:ext cx="895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Cezanne</a:t>
            </a:r>
          </a:p>
          <a:p>
            <a:r>
              <a:rPr lang="en-US" sz="1400"/>
              <a:t>c. 1902</a:t>
            </a:r>
          </a:p>
        </p:txBody>
      </p:sp>
      <p:sp>
        <p:nvSpPr>
          <p:cNvPr id="32778" name="Rectangle 14"/>
          <p:cNvSpPr>
            <a:spLocks noChangeArrowheads="1"/>
          </p:cNvSpPr>
          <p:nvPr/>
        </p:nvSpPr>
        <p:spPr bwMode="auto">
          <a:xfrm>
            <a:off x="793750" y="4284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908050" y="609600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14400" y="381000"/>
            <a:ext cx="658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Saturated colors</a:t>
            </a:r>
            <a:r>
              <a:rPr lang="en-US"/>
              <a:t> are colors of high intensity. </a:t>
            </a:r>
          </a:p>
        </p:txBody>
      </p:sp>
      <p:pic>
        <p:nvPicPr>
          <p:cNvPr id="34820" name="Picture 5" descr="Hans Hofmann, cascade 1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26289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Big Gate 19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584575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838200" y="6248400"/>
            <a:ext cx="2586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Hans Hofmann, c. 1960</a:t>
            </a:r>
          </a:p>
        </p:txBody>
      </p:sp>
    </p:spTree>
    <p:extLst>
      <p:ext uri="{BB962C8B-B14F-4D97-AF65-F5344CB8AC3E}">
        <p14:creationId xmlns:p14="http://schemas.microsoft.com/office/powerpoint/2010/main" val="63464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7200" y="428625"/>
            <a:ext cx="7772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Systems of perspective</a:t>
            </a:r>
            <a:r>
              <a:rPr lang="en-US" sz="2000"/>
              <a:t> are various methods of creating</a:t>
            </a:r>
          </a:p>
          <a:p>
            <a:r>
              <a:rPr lang="en-US" sz="2000"/>
              <a:t>the illusion of 3 dimensional space on a 2 dimensional (flat)</a:t>
            </a:r>
          </a:p>
          <a:p>
            <a:r>
              <a:rPr lang="en-US" sz="2000"/>
              <a:t>surface. There are mathematical, and linear perspective systems</a:t>
            </a:r>
          </a:p>
          <a:p>
            <a:r>
              <a:rPr lang="en-US" sz="2000"/>
              <a:t>for instance.</a:t>
            </a:r>
          </a:p>
          <a:p>
            <a:endParaRPr lang="en-US" sz="2000"/>
          </a:p>
          <a:p>
            <a:r>
              <a:rPr lang="en-US" sz="2000" b="1"/>
              <a:t>Atmospheric Perspective</a:t>
            </a:r>
            <a:r>
              <a:rPr lang="en-US" sz="2000"/>
              <a:t> </a:t>
            </a:r>
          </a:p>
          <a:p>
            <a:r>
              <a:rPr lang="en-US" sz="2000"/>
              <a:t>takes advantage of the properties</a:t>
            </a:r>
          </a:p>
          <a:p>
            <a:r>
              <a:rPr lang="en-US" sz="2000"/>
              <a:t>of color and texture to </a:t>
            </a:r>
          </a:p>
          <a:p>
            <a:r>
              <a:rPr lang="en-US" sz="2000"/>
              <a:t>create an illusion of depth.</a:t>
            </a:r>
          </a:p>
          <a:p>
            <a:endParaRPr lang="en-US" sz="2000"/>
          </a:p>
          <a:p>
            <a:r>
              <a:rPr lang="en-US" sz="2000"/>
              <a:t>It is based on the understanding that</a:t>
            </a:r>
          </a:p>
          <a:p>
            <a:r>
              <a:rPr lang="en-US" sz="2000" b="1"/>
              <a:t>cool, gray colors appear to recede, </a:t>
            </a:r>
          </a:p>
          <a:p>
            <a:r>
              <a:rPr lang="en-US" sz="2000" b="1"/>
              <a:t>while warm, dark or saturated colors</a:t>
            </a:r>
          </a:p>
          <a:p>
            <a:r>
              <a:rPr lang="en-US" sz="2000" b="1"/>
              <a:t>appear to come forward</a:t>
            </a:r>
            <a:r>
              <a:rPr lang="en-US" sz="2000"/>
              <a:t>. Added to </a:t>
            </a:r>
          </a:p>
          <a:p>
            <a:r>
              <a:rPr lang="en-US" sz="2000"/>
              <a:t>this is the knowledge that textures</a:t>
            </a:r>
          </a:p>
          <a:p>
            <a:r>
              <a:rPr lang="en-US" sz="2000"/>
              <a:t>become less distinct the further they</a:t>
            </a:r>
          </a:p>
          <a:p>
            <a:r>
              <a:rPr lang="en-US" sz="2000"/>
              <a:t>are from the viewer. This is known</a:t>
            </a:r>
          </a:p>
          <a:p>
            <a:r>
              <a:rPr lang="en-US" sz="2000"/>
              <a:t>as a </a:t>
            </a:r>
            <a:r>
              <a:rPr lang="en-US" sz="2000" b="1"/>
              <a:t>tactile gradient.</a:t>
            </a:r>
            <a:endParaRPr lang="en-US" sz="2000"/>
          </a:p>
        </p:txBody>
      </p:sp>
      <p:pic>
        <p:nvPicPr>
          <p:cNvPr id="36867" name="Picture 3" descr="Madonna of the R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1750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571875" y="6019800"/>
            <a:ext cx="1617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/>
              <a:t>Leonardo da Vinci</a:t>
            </a:r>
          </a:p>
          <a:p>
            <a:pPr algn="r"/>
            <a:r>
              <a:rPr lang="en-US" sz="1400"/>
              <a:t>c. 1483 </a:t>
            </a:r>
          </a:p>
        </p:txBody>
      </p:sp>
    </p:spTree>
    <p:extLst>
      <p:ext uri="{BB962C8B-B14F-4D97-AF65-F5344CB8AC3E}">
        <p14:creationId xmlns:p14="http://schemas.microsoft.com/office/powerpoint/2010/main" val="2015222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50900" y="512763"/>
            <a:ext cx="7605713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Afterimage</a:t>
            </a:r>
            <a:r>
              <a:rPr lang="en-US"/>
              <a:t> is the </a:t>
            </a:r>
            <a:r>
              <a:rPr lang="ja-JP" altLang="en-US"/>
              <a:t>“</a:t>
            </a:r>
            <a:r>
              <a:rPr lang="en-US"/>
              <a:t>ghost</a:t>
            </a:r>
            <a:r>
              <a:rPr lang="ja-JP" altLang="en-US"/>
              <a:t>”</a:t>
            </a:r>
            <a:r>
              <a:rPr lang="en-US"/>
              <a:t> image of a color.</a:t>
            </a:r>
          </a:p>
          <a:p>
            <a:r>
              <a:rPr lang="en-US"/>
              <a:t>When one stares at an object and then looks at a white</a:t>
            </a:r>
          </a:p>
          <a:p>
            <a:r>
              <a:rPr lang="en-US"/>
              <a:t>surface, a </a:t>
            </a:r>
            <a:r>
              <a:rPr lang="ja-JP" altLang="en-US"/>
              <a:t>“</a:t>
            </a:r>
            <a:r>
              <a:rPr lang="en-US"/>
              <a:t>ghost</a:t>
            </a:r>
            <a:r>
              <a:rPr lang="ja-JP" altLang="en-US"/>
              <a:t>”</a:t>
            </a:r>
            <a:r>
              <a:rPr lang="en-US"/>
              <a:t> image of the object will appear. This</a:t>
            </a:r>
          </a:p>
          <a:p>
            <a:r>
              <a:rPr lang="en-US"/>
              <a:t>image will appear as </a:t>
            </a:r>
          </a:p>
          <a:p>
            <a:r>
              <a:rPr lang="en-US"/>
              <a:t>the complementary </a:t>
            </a:r>
          </a:p>
          <a:p>
            <a:r>
              <a:rPr lang="en-US"/>
              <a:t>color of the original </a:t>
            </a:r>
          </a:p>
          <a:p>
            <a:r>
              <a:rPr lang="en-US"/>
              <a:t>color. Additionally the </a:t>
            </a:r>
          </a:p>
          <a:p>
            <a:r>
              <a:rPr lang="en-US"/>
              <a:t>color will appear grayer.</a:t>
            </a:r>
          </a:p>
          <a:p>
            <a:r>
              <a:rPr lang="en-US"/>
              <a:t>This is also known </a:t>
            </a:r>
          </a:p>
          <a:p>
            <a:r>
              <a:rPr lang="en-US"/>
              <a:t>as </a:t>
            </a:r>
            <a:r>
              <a:rPr lang="en-US" b="1"/>
              <a:t>successive </a:t>
            </a:r>
          </a:p>
          <a:p>
            <a:r>
              <a:rPr lang="en-US" b="1"/>
              <a:t>contrast.</a:t>
            </a:r>
          </a:p>
          <a:p>
            <a:endParaRPr lang="en-US"/>
          </a:p>
          <a:p>
            <a:r>
              <a:rPr lang="en-US" b="1"/>
              <a:t>Op</a:t>
            </a:r>
            <a:r>
              <a:rPr lang="en-US"/>
              <a:t> artists often take </a:t>
            </a:r>
          </a:p>
          <a:p>
            <a:r>
              <a:rPr lang="en-US"/>
              <a:t>advantage of this</a:t>
            </a:r>
          </a:p>
          <a:p>
            <a:r>
              <a:rPr lang="en-US"/>
              <a:t>effect to create their</a:t>
            </a:r>
          </a:p>
          <a:p>
            <a:r>
              <a:rPr lang="en-US"/>
              <a:t>work.</a:t>
            </a:r>
          </a:p>
        </p:txBody>
      </p:sp>
      <p:pic>
        <p:nvPicPr>
          <p:cNvPr id="38915" name="Picture 4" descr="Riley 19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4767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6858000" y="6324600"/>
            <a:ext cx="1824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/>
              <a:t>Bridget Riley c. 1967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1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19125" y="339725"/>
            <a:ext cx="76215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Simultaneous Contrast</a:t>
            </a:r>
            <a:r>
              <a:rPr lang="en-US"/>
              <a:t> is the understanding that</a:t>
            </a:r>
          </a:p>
          <a:p>
            <a:r>
              <a:rPr lang="en-US"/>
              <a:t>colors that are adjacent to one another influence their</a:t>
            </a:r>
          </a:p>
          <a:p>
            <a:r>
              <a:rPr lang="en-US"/>
              <a:t>appearance. It is an idea that formed the basis of much</a:t>
            </a:r>
          </a:p>
          <a:p>
            <a:r>
              <a:rPr lang="en-US"/>
              <a:t>of Josef Albers</a:t>
            </a:r>
            <a:r>
              <a:rPr lang="ja-JP" altLang="en-US"/>
              <a:t>’</a:t>
            </a:r>
            <a:r>
              <a:rPr lang="en-US"/>
              <a:t>s work.</a:t>
            </a:r>
          </a:p>
        </p:txBody>
      </p:sp>
      <p:pic>
        <p:nvPicPr>
          <p:cNvPr id="40963" name="Picture 3" descr=" Alber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5687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Alb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581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762000" y="6096000"/>
            <a:ext cx="1795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Josef Albers c. 1956</a:t>
            </a:r>
          </a:p>
        </p:txBody>
      </p:sp>
    </p:spTree>
    <p:extLst>
      <p:ext uri="{BB962C8B-B14F-4D97-AF65-F5344CB8AC3E}">
        <p14:creationId xmlns:p14="http://schemas.microsoft.com/office/powerpoint/2010/main" val="359881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62000" y="228600"/>
            <a:ext cx="81041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Optical (Color) Mixing</a:t>
            </a:r>
            <a:r>
              <a:rPr lang="en-US" sz="2000"/>
              <a:t> occurs when colors are placed next</a:t>
            </a:r>
          </a:p>
          <a:p>
            <a:r>
              <a:rPr lang="en-US" sz="2000"/>
              <a:t>to one another. Simultaneous Contrast is a byproduct of this effect.</a:t>
            </a:r>
          </a:p>
          <a:p>
            <a:r>
              <a:rPr lang="en-US" sz="2000"/>
              <a:t>It was exploited by the Pointillists (aka: Divisionists) and is still used in </a:t>
            </a:r>
          </a:p>
          <a:p>
            <a:r>
              <a:rPr lang="en-US" sz="2000"/>
              <a:t>print and other media to create images. Pixels combine optical mixing</a:t>
            </a:r>
          </a:p>
          <a:p>
            <a:r>
              <a:rPr lang="en-US" sz="2000"/>
              <a:t>with additive color to create images on computer screens.</a:t>
            </a:r>
          </a:p>
        </p:txBody>
      </p:sp>
      <p:pic>
        <p:nvPicPr>
          <p:cNvPr id="43011" name="Picture 3" descr="Seu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4770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990600" y="6324600"/>
            <a:ext cx="2071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Georges Seurat c. 1884</a:t>
            </a:r>
          </a:p>
        </p:txBody>
      </p:sp>
    </p:spTree>
    <p:extLst>
      <p:ext uri="{BB962C8B-B14F-4D97-AF65-F5344CB8AC3E}">
        <p14:creationId xmlns:p14="http://schemas.microsoft.com/office/powerpoint/2010/main" val="3290046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09600" y="381000"/>
            <a:ext cx="8275638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There are many color theorists and many color theories. Johann Wolfgang</a:t>
            </a:r>
          </a:p>
          <a:p>
            <a:r>
              <a:rPr lang="en-US" sz="1800" b="1"/>
              <a:t>von Goethe (1749-1832), the German poet</a:t>
            </a:r>
            <a:r>
              <a:rPr lang="en-US" sz="1800"/>
              <a:t>, worked quite seriously with</a:t>
            </a:r>
          </a:p>
          <a:p>
            <a:r>
              <a:rPr lang="en-US" sz="1800"/>
              <a:t>color and even felt that his ideas on color would be more important than his</a:t>
            </a:r>
          </a:p>
          <a:p>
            <a:r>
              <a:rPr lang="en-US" sz="1800"/>
              <a:t>poetry. He emphasized color as a biological event in the eye rather than</a:t>
            </a:r>
          </a:p>
          <a:p>
            <a:r>
              <a:rPr lang="en-US" sz="1800"/>
              <a:t>focusing on the physics of light as Newton had. Goethe created detailed </a:t>
            </a:r>
          </a:p>
          <a:p>
            <a:r>
              <a:rPr lang="en-US" sz="1800"/>
              <a:t>descriptions of</a:t>
            </a:r>
          </a:p>
          <a:p>
            <a:r>
              <a:rPr lang="en-US" sz="1800"/>
              <a:t>visual phenomena </a:t>
            </a:r>
          </a:p>
          <a:p>
            <a:r>
              <a:rPr lang="en-US" sz="1800"/>
              <a:t>that were and are </a:t>
            </a:r>
          </a:p>
          <a:p>
            <a:r>
              <a:rPr lang="en-US" sz="1800"/>
              <a:t>of interest to </a:t>
            </a:r>
          </a:p>
          <a:p>
            <a:r>
              <a:rPr lang="en-US" sz="1800"/>
              <a:t>artists, such as </a:t>
            </a:r>
          </a:p>
          <a:p>
            <a:r>
              <a:rPr lang="en-US" sz="1800"/>
              <a:t>colored shadows,</a:t>
            </a:r>
          </a:p>
          <a:p>
            <a:r>
              <a:rPr lang="en-US" sz="1800"/>
              <a:t>simultaneous </a:t>
            </a:r>
          </a:p>
          <a:p>
            <a:r>
              <a:rPr lang="en-US" sz="1800"/>
              <a:t>contrast, and </a:t>
            </a:r>
          </a:p>
          <a:p>
            <a:r>
              <a:rPr lang="en-US" sz="1800"/>
              <a:t>successive contrast </a:t>
            </a:r>
          </a:p>
          <a:p>
            <a:r>
              <a:rPr lang="en-US" sz="1800"/>
              <a:t>(afterimage). </a:t>
            </a:r>
          </a:p>
        </p:txBody>
      </p:sp>
      <p:pic>
        <p:nvPicPr>
          <p:cNvPr id="47107" name="Picture 3" descr="Van Gogh drawing 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5867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262063" y="6154738"/>
            <a:ext cx="1430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/>
              <a:t>Van Gogh 1889</a:t>
            </a:r>
          </a:p>
        </p:txBody>
      </p:sp>
    </p:spTree>
    <p:extLst>
      <p:ext uri="{BB962C8B-B14F-4D97-AF65-F5344CB8AC3E}">
        <p14:creationId xmlns:p14="http://schemas.microsoft.com/office/powerpoint/2010/main" val="328345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13406" y="625740"/>
            <a:ext cx="4900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Each </a:t>
            </a:r>
            <a:r>
              <a:rPr lang="en-US" dirty="0">
                <a:solidFill>
                  <a:schemeClr val="tx2"/>
                </a:solidFill>
              </a:rPr>
              <a:t>Color Theory </a:t>
            </a:r>
            <a:r>
              <a:rPr lang="en-US" dirty="0"/>
              <a:t>suggests a different approach to thinking about color. Each system encourages us to look more closely… more analytically… more</a:t>
            </a:r>
          </a:p>
          <a:p>
            <a:r>
              <a:rPr lang="en-US" dirty="0"/>
              <a:t>consciously at color. They provide guides to making decisions about color and increasing</a:t>
            </a:r>
          </a:p>
          <a:p>
            <a:r>
              <a:rPr lang="en-US" dirty="0"/>
              <a:t>the chances for creating successful color schemes. </a:t>
            </a:r>
          </a:p>
          <a:p>
            <a:r>
              <a:rPr lang="en-US" dirty="0"/>
              <a:t>Color has </a:t>
            </a:r>
            <a:r>
              <a:rPr lang="en-US" dirty="0">
                <a:solidFill>
                  <a:srgbClr val="FF0000"/>
                </a:solidFill>
              </a:rPr>
              <a:t>psychological effects </a:t>
            </a:r>
            <a:r>
              <a:rPr lang="en-US" dirty="0"/>
              <a:t>and is used to direct how we navigate space (exit signs, stop lights)- and influence how we feel in a space (interior design, advertising).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5D4DE-5AE2-4A6E-A021-04F734504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724" y="905498"/>
            <a:ext cx="2769297" cy="1616835"/>
          </a:xfrm>
          <a:prstGeom prst="rect">
            <a:avLst/>
          </a:prstGeom>
        </p:spPr>
      </p:pic>
      <p:pic>
        <p:nvPicPr>
          <p:cNvPr id="4" name="Picture 3" descr="A picture containing sky, building, red&#10;&#10;Description automatically generated">
            <a:extLst>
              <a:ext uri="{FF2B5EF4-FFF2-40B4-BE49-F238E27FC236}">
                <a16:creationId xmlns:a16="http://schemas.microsoft.com/office/drawing/2014/main" id="{44C0E8C0-B042-47B4-9B03-4992A5CA2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17" y="3908853"/>
            <a:ext cx="3476625" cy="2447925"/>
          </a:xfrm>
          <a:prstGeom prst="rect">
            <a:avLst/>
          </a:prstGeom>
        </p:spPr>
      </p:pic>
      <p:pic>
        <p:nvPicPr>
          <p:cNvPr id="6" name="Picture 5" descr="A picture containing hairpiece&#10;&#10;Description automatically generated">
            <a:extLst>
              <a:ext uri="{FF2B5EF4-FFF2-40B4-BE49-F238E27FC236}">
                <a16:creationId xmlns:a16="http://schemas.microsoft.com/office/drawing/2014/main" id="{A10FEC68-6D5E-44E4-B216-641DE70EA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714" y="3943379"/>
            <a:ext cx="3476625" cy="2447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6A4F57-641C-4DAB-BC79-F0762D9D499A}"/>
              </a:ext>
            </a:extLst>
          </p:cNvPr>
          <p:cNvSpPr txBox="1"/>
          <p:nvPr/>
        </p:nvSpPr>
        <p:spPr>
          <a:xfrm>
            <a:off x="5518724" y="2701688"/>
            <a:ext cx="264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Above: Apple </a:t>
            </a:r>
            <a:r>
              <a:rPr lang="en-US" sz="1400" dirty="0" err="1"/>
              <a:t>Ipod</a:t>
            </a:r>
            <a:r>
              <a:rPr lang="en-US" sz="1400" dirty="0"/>
              <a:t> advertisement</a:t>
            </a:r>
          </a:p>
          <a:p>
            <a:r>
              <a:rPr lang="en-US" sz="1400" dirty="0"/>
              <a:t>Below: taken from Color Palette Cinema, Moonrise Kingdom (left) and Grease (right)</a:t>
            </a:r>
          </a:p>
        </p:txBody>
      </p:sp>
    </p:spTree>
    <p:extLst>
      <p:ext uri="{BB962C8B-B14F-4D97-AF65-F5344CB8AC3E}">
        <p14:creationId xmlns:p14="http://schemas.microsoft.com/office/powerpoint/2010/main" val="1907621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362200" y="381000"/>
            <a:ext cx="62817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Philipp Otto Runge (1777-1810), </a:t>
            </a:r>
          </a:p>
          <a:p>
            <a:r>
              <a:rPr lang="en-US" b="1"/>
              <a:t>a German painter, published </a:t>
            </a:r>
          </a:p>
          <a:p>
            <a:r>
              <a:rPr lang="en-US" b="1" i="1"/>
              <a:t>The Color Sphere</a:t>
            </a:r>
            <a:r>
              <a:rPr lang="en-US"/>
              <a:t> - this was the first attempt</a:t>
            </a:r>
          </a:p>
          <a:p>
            <a:r>
              <a:rPr lang="en-US"/>
              <a:t>To create a 3 dimensional model of color.</a:t>
            </a:r>
          </a:p>
        </p:txBody>
      </p:sp>
      <p:pic>
        <p:nvPicPr>
          <p:cNvPr id="49155" name="Picture 3" descr="Runge color sphe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689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514600" y="1905000"/>
            <a:ext cx="1182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Runge Color</a:t>
            </a:r>
          </a:p>
          <a:p>
            <a:r>
              <a:rPr lang="en-US" sz="1400"/>
              <a:t>Spheres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81000" y="2667000"/>
            <a:ext cx="79343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Michel Eugene Chevreul (1786-1889),</a:t>
            </a:r>
            <a:r>
              <a:rPr lang="en-US"/>
              <a:t> </a:t>
            </a:r>
            <a:r>
              <a:rPr lang="en-US" sz="1800"/>
              <a:t>chemist and director of</a:t>
            </a:r>
          </a:p>
          <a:p>
            <a:r>
              <a:rPr lang="en-US" sz="1800"/>
              <a:t>the dye house for Gobelins tapestries in </a:t>
            </a:r>
          </a:p>
          <a:p>
            <a:r>
              <a:rPr lang="en-US" sz="1800"/>
              <a:t>Paris, developed a highly graded </a:t>
            </a:r>
          </a:p>
          <a:p>
            <a:r>
              <a:rPr lang="en-US" sz="1800"/>
              <a:t>2 dimensional color wheel. His </a:t>
            </a:r>
          </a:p>
          <a:p>
            <a:r>
              <a:rPr lang="en-US" sz="1800"/>
              <a:t>work verified the usefulness of </a:t>
            </a:r>
          </a:p>
          <a:p>
            <a:r>
              <a:rPr lang="en-US" sz="1800"/>
              <a:t>red, yellow, and blue as </a:t>
            </a:r>
          </a:p>
          <a:p>
            <a:r>
              <a:rPr lang="en-US" sz="1800"/>
              <a:t>primaries. (Not all theories</a:t>
            </a:r>
          </a:p>
          <a:p>
            <a:r>
              <a:rPr lang="en-US" sz="1800"/>
              <a:t>of subtractive color </a:t>
            </a:r>
          </a:p>
          <a:p>
            <a:r>
              <a:rPr lang="en-US" sz="1800"/>
              <a:t>mixing use the </a:t>
            </a:r>
          </a:p>
          <a:p>
            <a:r>
              <a:rPr lang="en-US" sz="1800"/>
              <a:t>same primaries).</a:t>
            </a:r>
          </a:p>
        </p:txBody>
      </p:sp>
      <p:pic>
        <p:nvPicPr>
          <p:cNvPr id="49158" name="Picture 6" descr="Chevreul color whe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136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544888" y="5981700"/>
            <a:ext cx="1162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Chevreul</a:t>
            </a:r>
          </a:p>
          <a:p>
            <a:r>
              <a:rPr lang="en-US" sz="1400"/>
              <a:t>Color Wheel</a:t>
            </a:r>
          </a:p>
        </p:txBody>
      </p:sp>
    </p:spTree>
    <p:extLst>
      <p:ext uri="{BB962C8B-B14F-4D97-AF65-F5344CB8AC3E}">
        <p14:creationId xmlns:p14="http://schemas.microsoft.com/office/powerpoint/2010/main" val="2574983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90538" y="381000"/>
            <a:ext cx="8385175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/>
              <a:t>Albert Munsell (1858-1918),</a:t>
            </a:r>
            <a:r>
              <a:rPr lang="en-US"/>
              <a:t> professor and artist, developed</a:t>
            </a:r>
          </a:p>
          <a:p>
            <a:pPr algn="r"/>
            <a:r>
              <a:rPr lang="en-US"/>
              <a:t>the highly influential </a:t>
            </a:r>
            <a:r>
              <a:rPr lang="en-US" b="1"/>
              <a:t>Munsell Color System</a:t>
            </a:r>
            <a:r>
              <a:rPr lang="en-US"/>
              <a:t>. Munsell </a:t>
            </a:r>
          </a:p>
          <a:p>
            <a:pPr algn="r"/>
            <a:r>
              <a:rPr lang="en-US"/>
              <a:t>recognized that </a:t>
            </a:r>
          </a:p>
          <a:p>
            <a:pPr algn="r"/>
            <a:r>
              <a:rPr lang="en-US"/>
              <a:t>different hues </a:t>
            </a:r>
          </a:p>
          <a:p>
            <a:pPr algn="r"/>
            <a:r>
              <a:rPr lang="en-US"/>
              <a:t>reached their </a:t>
            </a:r>
          </a:p>
          <a:p>
            <a:pPr algn="r"/>
            <a:r>
              <a:rPr lang="en-US"/>
              <a:t>maximum </a:t>
            </a:r>
          </a:p>
          <a:p>
            <a:pPr algn="r"/>
            <a:r>
              <a:rPr lang="en-US"/>
              <a:t>saturation at</a:t>
            </a:r>
          </a:p>
          <a:p>
            <a:pPr algn="r"/>
            <a:r>
              <a:rPr lang="en-US"/>
              <a:t> different degrees</a:t>
            </a:r>
          </a:p>
          <a:p>
            <a:pPr algn="r"/>
            <a:r>
              <a:rPr lang="en-US"/>
              <a:t> of value. He</a:t>
            </a:r>
          </a:p>
          <a:p>
            <a:pPr algn="r"/>
            <a:r>
              <a:rPr lang="en-US"/>
              <a:t> also noted</a:t>
            </a:r>
          </a:p>
          <a:p>
            <a:pPr algn="r"/>
            <a:r>
              <a:rPr lang="en-US"/>
              <a:t> that different </a:t>
            </a:r>
          </a:p>
          <a:p>
            <a:pPr algn="r"/>
            <a:r>
              <a:rPr lang="en-US"/>
              <a:t>hues vary in </a:t>
            </a:r>
          </a:p>
          <a:p>
            <a:pPr algn="r"/>
            <a:r>
              <a:rPr lang="en-US"/>
              <a:t>the number of</a:t>
            </a:r>
          </a:p>
          <a:p>
            <a:pPr algn="r"/>
            <a:r>
              <a:rPr lang="en-US"/>
              <a:t> graded steps </a:t>
            </a:r>
          </a:p>
          <a:p>
            <a:pPr algn="r"/>
            <a:r>
              <a:rPr lang="en-US"/>
              <a:t>between </a:t>
            </a:r>
          </a:p>
          <a:p>
            <a:pPr algn="r"/>
            <a:r>
              <a:rPr lang="en-US"/>
              <a:t>true neutral</a:t>
            </a:r>
          </a:p>
          <a:p>
            <a:pPr algn="r"/>
            <a:r>
              <a:rPr lang="en-US"/>
              <a:t> and maximum saturation.</a:t>
            </a:r>
            <a:endParaRPr lang="en-US" sz="1800"/>
          </a:p>
        </p:txBody>
      </p:sp>
      <p:pic>
        <p:nvPicPr>
          <p:cNvPr id="51203" name="Picture 3" descr="Munsell color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5105400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Munsell color 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6670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971800" y="5867400"/>
            <a:ext cx="20415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Sample of the Munsell</a:t>
            </a:r>
          </a:p>
          <a:p>
            <a:r>
              <a:rPr lang="en-US" sz="1400"/>
              <a:t>Color System and </a:t>
            </a:r>
          </a:p>
          <a:p>
            <a:r>
              <a:rPr lang="en-US" sz="1400"/>
              <a:t>The Munsell Color Tree</a:t>
            </a:r>
          </a:p>
        </p:txBody>
      </p:sp>
    </p:spTree>
    <p:extLst>
      <p:ext uri="{BB962C8B-B14F-4D97-AF65-F5344CB8AC3E}">
        <p14:creationId xmlns:p14="http://schemas.microsoft.com/office/powerpoint/2010/main" val="2148846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tten Color Ide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0" y="1009771"/>
            <a:ext cx="4572939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818894" y="211249"/>
            <a:ext cx="55324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Artists coming out of Germany</a:t>
            </a:r>
            <a:r>
              <a:rPr lang="ja-JP" altLang="en-US" dirty="0"/>
              <a:t>’</a:t>
            </a:r>
            <a:r>
              <a:rPr lang="en-US" dirty="0"/>
              <a:t>s </a:t>
            </a:r>
            <a:r>
              <a:rPr lang="en-US" b="1" dirty="0"/>
              <a:t>Bauhaus</a:t>
            </a:r>
            <a:r>
              <a:rPr lang="en-US" dirty="0"/>
              <a:t> are very</a:t>
            </a:r>
          </a:p>
          <a:p>
            <a:r>
              <a:rPr lang="en-US" dirty="0"/>
              <a:t>important to our contemporary understanding of art and </a:t>
            </a:r>
          </a:p>
          <a:p>
            <a:r>
              <a:rPr lang="en-US" dirty="0"/>
              <a:t>                                             design. Two of its professors, </a:t>
            </a:r>
          </a:p>
          <a:p>
            <a:r>
              <a:rPr lang="en-US" dirty="0"/>
              <a:t>                                             </a:t>
            </a:r>
            <a:r>
              <a:rPr lang="en-US" b="1" dirty="0"/>
              <a:t>Johannes </a:t>
            </a:r>
            <a:r>
              <a:rPr lang="en-US" b="1" dirty="0" err="1"/>
              <a:t>Itten</a:t>
            </a:r>
            <a:r>
              <a:rPr lang="en-US" dirty="0"/>
              <a:t> and </a:t>
            </a:r>
            <a:r>
              <a:rPr lang="en-US" b="1" dirty="0"/>
              <a:t>Josef</a:t>
            </a:r>
          </a:p>
          <a:p>
            <a:r>
              <a:rPr lang="en-US" b="1" dirty="0"/>
              <a:t>                                             Albers</a:t>
            </a:r>
            <a:r>
              <a:rPr lang="en-US" dirty="0"/>
              <a:t> are considered </a:t>
            </a:r>
          </a:p>
          <a:p>
            <a:r>
              <a:rPr lang="en-US" dirty="0"/>
              <a:t>                                             particularly significant due, in</a:t>
            </a:r>
          </a:p>
          <a:p>
            <a:r>
              <a:rPr lang="en-US" dirty="0"/>
              <a:t>                                             part, to their contributions</a:t>
            </a:r>
          </a:p>
          <a:p>
            <a:r>
              <a:rPr lang="en-US" dirty="0"/>
              <a:t>				          in the area of color.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335817" y="3522114"/>
            <a:ext cx="39290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/>
              <a:t>Itten</a:t>
            </a:r>
            <a:r>
              <a:rPr lang="en-US" dirty="0"/>
              <a:t> worked from </a:t>
            </a:r>
            <a:r>
              <a:rPr lang="en-US" dirty="0" err="1"/>
              <a:t>Runge</a:t>
            </a:r>
            <a:r>
              <a:rPr lang="ja-JP" altLang="en-US" dirty="0"/>
              <a:t>’</a:t>
            </a:r>
            <a:r>
              <a:rPr lang="en-US" dirty="0"/>
              <a:t>s</a:t>
            </a:r>
          </a:p>
          <a:p>
            <a:r>
              <a:rPr lang="en-US" dirty="0"/>
              <a:t>model of color but he also </a:t>
            </a:r>
          </a:p>
          <a:p>
            <a:r>
              <a:rPr lang="en-US" dirty="0"/>
              <a:t>believed that color per-</a:t>
            </a:r>
          </a:p>
          <a:p>
            <a:r>
              <a:rPr lang="en-US" dirty="0" err="1"/>
              <a:t>ception</a:t>
            </a:r>
            <a:r>
              <a:rPr lang="en-US" dirty="0"/>
              <a:t> varied from person</a:t>
            </a:r>
          </a:p>
          <a:p>
            <a:r>
              <a:rPr lang="en-US" dirty="0"/>
              <a:t>to person. Consequently he</a:t>
            </a:r>
          </a:p>
          <a:p>
            <a:r>
              <a:rPr lang="en-US" dirty="0"/>
              <a:t>encouraged his students to </a:t>
            </a:r>
          </a:p>
          <a:p>
            <a:r>
              <a:rPr lang="en-US" dirty="0"/>
              <a:t>undertake the development</a:t>
            </a:r>
          </a:p>
          <a:p>
            <a:r>
              <a:rPr lang="en-US" dirty="0"/>
              <a:t>of their own color systems.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812800" y="5846763"/>
            <a:ext cx="238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Itten ideational color studies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0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anto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24765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Panto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33845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Panton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9624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814888" y="5846763"/>
            <a:ext cx="3435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Pantone markers, fan books and a sheet </a:t>
            </a:r>
          </a:p>
          <a:p>
            <a:r>
              <a:rPr lang="en-US" sz="1400"/>
              <a:t>of </a:t>
            </a:r>
            <a:r>
              <a:rPr lang="ja-JP" altLang="en-US" sz="1400"/>
              <a:t>“</a:t>
            </a:r>
            <a:r>
              <a:rPr lang="en-US" sz="1400"/>
              <a:t>color chips.</a:t>
            </a:r>
            <a:r>
              <a:rPr lang="ja-JP" altLang="en-US" sz="1400"/>
              <a:t>”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56996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066800" y="533400"/>
            <a:ext cx="7315200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Some traditional, western, </a:t>
            </a:r>
            <a:r>
              <a:rPr lang="ja-JP" altLang="en-US" b="1"/>
              <a:t>“</a:t>
            </a:r>
            <a:r>
              <a:rPr lang="en-US" b="1"/>
              <a:t>readings</a:t>
            </a:r>
            <a:r>
              <a:rPr lang="ja-JP" altLang="en-US" b="1"/>
              <a:t>”</a:t>
            </a:r>
            <a:r>
              <a:rPr lang="en-US" b="1"/>
              <a:t> of colors:</a:t>
            </a:r>
          </a:p>
          <a:p>
            <a:endParaRPr lang="en-US" sz="1400" b="1"/>
          </a:p>
          <a:p>
            <a:r>
              <a:rPr lang="en-US" sz="1400" b="1"/>
              <a:t>Red</a:t>
            </a:r>
            <a:r>
              <a:rPr lang="en-US" sz="1400"/>
              <a:t> is a color not commonly seen in nature, and when it is (fire, blood), it usually means danger, or a warning, prohibition (stop sign), negative (a budget in the red), excitement, hot</a:t>
            </a:r>
          </a:p>
          <a:p>
            <a:endParaRPr lang="en-US" sz="1400"/>
          </a:p>
          <a:p>
            <a:r>
              <a:rPr lang="en-US" sz="1400" b="1"/>
              <a:t>Dark Blue</a:t>
            </a:r>
            <a:r>
              <a:rPr lang="en-US" sz="1400"/>
              <a:t> is the color of the ocean, it is stable, calming, trustworthy (often the color of police uniforms)</a:t>
            </a:r>
          </a:p>
          <a:p>
            <a:endParaRPr lang="en-US" sz="1400"/>
          </a:p>
          <a:p>
            <a:r>
              <a:rPr lang="en-US" sz="1400" b="1"/>
              <a:t>Light Blue</a:t>
            </a:r>
            <a:r>
              <a:rPr lang="en-US" sz="1400"/>
              <a:t> is the color of the sky, it is cool, transparent</a:t>
            </a:r>
          </a:p>
          <a:p>
            <a:endParaRPr lang="en-US" sz="1400"/>
          </a:p>
          <a:p>
            <a:r>
              <a:rPr lang="en-US" sz="1400" b="1"/>
              <a:t>Green</a:t>
            </a:r>
            <a:r>
              <a:rPr lang="en-US" sz="1400"/>
              <a:t> is the color of the landscape, It represents growth. it is positive, organic, go (traffic light), comforting</a:t>
            </a:r>
          </a:p>
          <a:p>
            <a:endParaRPr lang="en-US" sz="1400"/>
          </a:p>
          <a:p>
            <a:r>
              <a:rPr lang="en-US" sz="1400" b="1"/>
              <a:t>White</a:t>
            </a:r>
            <a:r>
              <a:rPr lang="en-US" sz="1400"/>
              <a:t> is the color of a blank sheet of paper. It often represents purity (as when a bride dresses in white) or surrender</a:t>
            </a:r>
          </a:p>
          <a:p>
            <a:endParaRPr lang="en-US" sz="1400"/>
          </a:p>
          <a:p>
            <a:r>
              <a:rPr lang="en-US" sz="1400" b="1"/>
              <a:t>Black</a:t>
            </a:r>
            <a:r>
              <a:rPr lang="en-US" sz="1400"/>
              <a:t> is the color of night, it is serious, heavy, often representing death or power</a:t>
            </a:r>
          </a:p>
          <a:p>
            <a:endParaRPr lang="en-US" sz="1400"/>
          </a:p>
          <a:p>
            <a:r>
              <a:rPr lang="en-US" sz="1400" b="1"/>
              <a:t>Gray</a:t>
            </a:r>
            <a:r>
              <a:rPr lang="en-US" sz="1400"/>
              <a:t> is the color of fog, it is neutral </a:t>
            </a:r>
          </a:p>
          <a:p>
            <a:endParaRPr lang="en-US" sz="1400"/>
          </a:p>
          <a:p>
            <a:r>
              <a:rPr lang="en-US" sz="1400" b="1"/>
              <a:t>Brown</a:t>
            </a:r>
            <a:r>
              <a:rPr lang="en-US" sz="1400"/>
              <a:t> is the color of earth, it is considered wholesome, unpretentious, dependable </a:t>
            </a:r>
          </a:p>
          <a:p>
            <a:endParaRPr lang="en-US" sz="1400"/>
          </a:p>
          <a:p>
            <a:r>
              <a:rPr lang="en-US" sz="1400" b="1"/>
              <a:t>Yellow and Orange</a:t>
            </a:r>
            <a:r>
              <a:rPr lang="en-US" sz="1400"/>
              <a:t> are the colors of sunshine considered active, positive </a:t>
            </a:r>
          </a:p>
          <a:p>
            <a:endParaRPr lang="en-US" sz="1400"/>
          </a:p>
          <a:p>
            <a:r>
              <a:rPr lang="en-US" sz="1400" b="1"/>
              <a:t>Purple</a:t>
            </a:r>
            <a:r>
              <a:rPr lang="en-US" sz="1400"/>
              <a:t> is traditionally the color of royalty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78129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64F8738-FDFD-4AA8-8443-B48DB2579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lIns="91440" tIns="35482" rIns="91440" bIns="45720" rtlCol="0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Color is a message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CD19374-7304-45B0-8CB8-3BF8976D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1" y="1659241"/>
            <a:ext cx="3669120" cy="20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E88A2C77-63AD-49BF-B195-C8C513C8D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61" y="2685388"/>
            <a:ext cx="4147200" cy="368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4B609BA4-B0DE-4ABB-A5DA-42E0BCEF2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lIns="91440" tIns="35482" rIns="91440" bIns="45720" rtlCol="0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Every audience is unique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26E0692C-32D0-41CB-BE60-D49C1BBBB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" y="2017801"/>
            <a:ext cx="8485920" cy="356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246D9051-24ED-4D1E-AD4E-7FA057B98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801" y="5806441"/>
            <a:ext cx="447408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334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1633"/>
              <a:t>Every culture and person sees color differently!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SU Pris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6482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" y="609600"/>
            <a:ext cx="8458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Color theories are based on color studies and many of these ideas have been verified through the scientific method. </a:t>
            </a:r>
            <a:r>
              <a:rPr lang="en-US" sz="2000" b="1"/>
              <a:t>The color spectrum, for instance, is revealed when white light is projected through a prism.</a:t>
            </a:r>
            <a:r>
              <a:rPr lang="en-US" sz="2000"/>
              <a:t> This fact supports the theory that white light contains the full range of light wavelengths. 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5410200" y="2286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4648200" y="2209800"/>
            <a:ext cx="41148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/>
              <a:t>Color Facts:</a:t>
            </a:r>
          </a:p>
          <a:p>
            <a:endParaRPr lang="en-US" sz="1600" b="1"/>
          </a:p>
          <a:p>
            <a:r>
              <a:rPr lang="en-US" sz="1600" b="1"/>
              <a:t>Objects have no color of their own</a:t>
            </a:r>
          </a:p>
          <a:p>
            <a:r>
              <a:rPr lang="en-US" sz="1600" b="1"/>
              <a:t>but merely the ability to reflect certain</a:t>
            </a:r>
          </a:p>
          <a:p>
            <a:r>
              <a:rPr lang="en-US" sz="1600" b="1"/>
              <a:t>rays of light.</a:t>
            </a:r>
            <a:endParaRPr lang="en-US" sz="1600"/>
          </a:p>
          <a:p>
            <a:endParaRPr lang="en-US" sz="1800"/>
          </a:p>
          <a:p>
            <a:r>
              <a:rPr lang="en-US" sz="1800" b="1"/>
              <a:t>Black objects absorb all color rays.</a:t>
            </a:r>
            <a:endParaRPr lang="en-US" sz="1800"/>
          </a:p>
          <a:p>
            <a:endParaRPr lang="en-US" sz="1800"/>
          </a:p>
          <a:p>
            <a:r>
              <a:rPr lang="en-US" sz="1800" b="1"/>
              <a:t>White objects reflect all color rays.</a:t>
            </a:r>
          </a:p>
          <a:p>
            <a:endParaRPr lang="en-US" sz="1800" b="1"/>
          </a:p>
          <a:p>
            <a:r>
              <a:rPr lang="en-US" sz="1600" b="1"/>
              <a:t>Blue objects absorb all the rays of light, </a:t>
            </a:r>
          </a:p>
          <a:p>
            <a:r>
              <a:rPr lang="en-US" sz="1600" b="1"/>
              <a:t>except blue rays which are reflected to</a:t>
            </a:r>
          </a:p>
          <a:p>
            <a:r>
              <a:rPr lang="en-US" sz="1600" b="1"/>
              <a:t>our eyes.</a:t>
            </a: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1235075" y="5953125"/>
            <a:ext cx="7362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Sir Isaac Newton was the first to demonstrate that white light contained</a:t>
            </a:r>
          </a:p>
          <a:p>
            <a:r>
              <a:rPr lang="en-US" sz="1800"/>
              <a:t>the spectrum of all colors in the 17th century. </a:t>
            </a:r>
          </a:p>
        </p:txBody>
      </p:sp>
    </p:spTree>
    <p:extLst>
      <p:ext uri="{BB962C8B-B14F-4D97-AF65-F5344CB8AC3E}">
        <p14:creationId xmlns:p14="http://schemas.microsoft.com/office/powerpoint/2010/main" val="96141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738188"/>
            <a:ext cx="845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/>
              <a:t>The retina</a:t>
            </a:r>
            <a:r>
              <a:rPr lang="ja-JP" altLang="en-US" sz="2000" b="1" dirty="0"/>
              <a:t>’</a:t>
            </a:r>
            <a:r>
              <a:rPr lang="en-US" sz="2000" b="1" dirty="0"/>
              <a:t>s photoreceptors translate light-waves into electrical impulses that are transmitted to the brain and converted into images constructed of value and hue</a:t>
            </a:r>
            <a:r>
              <a:rPr lang="en-US" sz="1800" b="1" dirty="0"/>
              <a:t>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614680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*Taken from:</a:t>
            </a:r>
          </a:p>
          <a:p>
            <a:r>
              <a:rPr lang="en-US" sz="1800"/>
              <a:t>http://www.cs.sunysb.edu/~tony/334/perception/perception.htm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3581400"/>
            <a:ext cx="83042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Light is emitted as waves. Wavelength determines the color of the light. Red has</a:t>
            </a:r>
          </a:p>
          <a:p>
            <a:r>
              <a:rPr lang="en-US" sz="1800"/>
              <a:t>a long wavelength and violet has a short wavelength. Most light sources emit a</a:t>
            </a:r>
          </a:p>
          <a:p>
            <a:r>
              <a:rPr lang="en-US" sz="1800"/>
              <a:t>range of colors.* </a:t>
            </a:r>
          </a:p>
        </p:txBody>
      </p:sp>
      <p:pic>
        <p:nvPicPr>
          <p:cNvPr id="20485" name="Picture 5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181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1066800" y="4648200"/>
            <a:ext cx="6870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Remember: </a:t>
            </a:r>
          </a:p>
          <a:p>
            <a:r>
              <a:rPr lang="en-US" sz="1800" b="1"/>
              <a:t>                       Hue = True Color</a:t>
            </a:r>
          </a:p>
          <a:p>
            <a:r>
              <a:rPr lang="en-US" sz="1800" b="1"/>
              <a:t>                       Value = Degree of Light or Darkness</a:t>
            </a:r>
          </a:p>
          <a:p>
            <a:r>
              <a:rPr lang="en-US" sz="1800" b="1"/>
              <a:t>	        Brightness = Color Intensity or Color Saturation</a:t>
            </a:r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774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723" y="415293"/>
            <a:ext cx="38082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/>
              <a:t>Color Terminology</a:t>
            </a:r>
          </a:p>
          <a:p>
            <a:endParaRPr lang="en-US" b="1" dirty="0"/>
          </a:p>
          <a:p>
            <a:r>
              <a:rPr lang="en-US" b="1" dirty="0"/>
              <a:t>Hue:</a:t>
            </a:r>
            <a:r>
              <a:rPr lang="en-US" dirty="0"/>
              <a:t> Color</a:t>
            </a:r>
          </a:p>
          <a:p>
            <a:endParaRPr lang="en-US" dirty="0"/>
          </a:p>
          <a:p>
            <a:r>
              <a:rPr lang="en-US" b="1" dirty="0"/>
              <a:t>Tint: </a:t>
            </a:r>
            <a:r>
              <a:rPr lang="en-US" dirty="0"/>
              <a:t>A color plus white.</a:t>
            </a:r>
          </a:p>
          <a:p>
            <a:r>
              <a:rPr lang="en-US" b="1" dirty="0"/>
              <a:t>Shade</a:t>
            </a:r>
            <a:r>
              <a:rPr lang="en-US" dirty="0"/>
              <a:t>: A color plus black.</a:t>
            </a:r>
          </a:p>
          <a:p>
            <a:r>
              <a:rPr lang="en-US" b="1" dirty="0"/>
              <a:t>Tone</a:t>
            </a:r>
            <a:r>
              <a:rPr lang="en-US" dirty="0"/>
              <a:t>: A color plus gray.</a:t>
            </a:r>
          </a:p>
          <a:p>
            <a:endParaRPr lang="en-US" dirty="0"/>
          </a:p>
          <a:p>
            <a:r>
              <a:rPr lang="en-US" b="1" dirty="0"/>
              <a:t>Brightness</a:t>
            </a:r>
            <a:r>
              <a:rPr lang="en-US" dirty="0"/>
              <a:t>: the attribute of light-source colors by which emitted light is ordered continuously from light to dark in correlation with its intensity. Brightness is the general intensity of an image; if the brightness value of an image is lower, the image is darker.  And if the brightness value of an image is higher, the image is lighter.</a:t>
            </a:r>
          </a:p>
          <a:p>
            <a:endParaRPr lang="en-US" dirty="0"/>
          </a:p>
          <a:p>
            <a:r>
              <a:rPr lang="en-US" b="1" dirty="0"/>
              <a:t>Saturation: </a:t>
            </a:r>
            <a:r>
              <a:rPr lang="en-US" dirty="0"/>
              <a:t>The amount of brightness of a hue; the amount of purity of a hue.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6D6E87-718F-4AEF-A7E1-F0FBC6F1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43" y="311585"/>
            <a:ext cx="3942738" cy="5916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457200" y="381000"/>
            <a:ext cx="4572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Subtractive Color</a:t>
            </a:r>
          </a:p>
          <a:p>
            <a:endParaRPr lang="en-US" sz="1800"/>
          </a:p>
          <a:p>
            <a:r>
              <a:rPr lang="en-US" sz="1800"/>
              <a:t>In theory all colors can be made by mixing</a:t>
            </a:r>
          </a:p>
          <a:p>
            <a:r>
              <a:rPr lang="en-US" sz="1800"/>
              <a:t>together the three primary colors on the color wheel. </a:t>
            </a:r>
          </a:p>
          <a:p>
            <a:endParaRPr lang="en-US" sz="1800"/>
          </a:p>
          <a:p>
            <a:r>
              <a:rPr lang="en-US" sz="1800" b="1"/>
              <a:t>In subtractive color mixing, (paint is a subtractive system), pigments combine. In this system light is absorbed by the pigments -- thus subtracted from the reflected light waves.</a:t>
            </a:r>
            <a:endParaRPr lang="en-US" sz="1800"/>
          </a:p>
          <a:p>
            <a:endParaRPr lang="en-US" sz="1800"/>
          </a:p>
          <a:p>
            <a:r>
              <a:rPr lang="en-US" sz="1800"/>
              <a:t>In other words the pigments absorb all colors (light waves) except those which are seen. The seen color is reflected back at the viewer. </a:t>
            </a:r>
          </a:p>
          <a:p>
            <a:endParaRPr lang="en-US" sz="1800"/>
          </a:p>
          <a:p>
            <a:r>
              <a:rPr lang="en-US" sz="1800"/>
              <a:t>For instance, blue paint is </a:t>
            </a:r>
            <a:r>
              <a:rPr lang="ja-JP" altLang="en-US" sz="1800"/>
              <a:t>“</a:t>
            </a:r>
            <a:r>
              <a:rPr lang="en-US" sz="1800"/>
              <a:t>blue</a:t>
            </a:r>
            <a:r>
              <a:rPr lang="ja-JP" altLang="en-US" sz="1800"/>
              <a:t>”</a:t>
            </a:r>
            <a:r>
              <a:rPr lang="en-US" sz="1800"/>
              <a:t> because all light waves are absorbed except those which are identified as blue. These are reflected back to the viewer.</a:t>
            </a:r>
            <a:endParaRPr lang="en-US"/>
          </a:p>
          <a:p>
            <a:endParaRPr lang="en-US"/>
          </a:p>
        </p:txBody>
      </p:sp>
      <p:pic>
        <p:nvPicPr>
          <p:cNvPr id="24579" name="Picture 6" descr="Subtractive Prima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4671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63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53111D12-E706-4B28-8443-B58C699A8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lIns="91440" tIns="35482" rIns="91440" bIns="45720" rtlCol="0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Monochromatic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1FD0DC0E-FAFD-4028-A63D-DDEF6209B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8228160" cy="3977280"/>
          </a:xfrm>
          <a:ln/>
        </p:spPr>
        <p:txBody>
          <a:bodyPr/>
          <a:lstStyle/>
          <a:p>
            <a:pPr marL="0" indent="0"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A single hue, varying only in chroma, value, tint, or shade.</a:t>
            </a:r>
          </a:p>
          <a:p>
            <a:pPr marL="0" indent="0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altLang="en-US" dirty="0"/>
          </a:p>
          <a:p>
            <a:pPr marL="0" indent="0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altLang="en-US" dirty="0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26BF8A54-8F82-446F-BACA-0CA654D2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61" y="2579401"/>
            <a:ext cx="6654240" cy="38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BE59BFA7-4DA8-4A32-AD3A-51C8970E69A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65601" y="1829161"/>
            <a:ext cx="8228160" cy="3977280"/>
          </a:xfrm>
          <a:ln/>
        </p:spPr>
        <p:txBody>
          <a:bodyPr vert="horz" lIns="91440" tIns="25805" rIns="91440" bIns="45720" rtlCol="0" anchor="t">
            <a:normAutofit/>
          </a:bodyPr>
          <a:lstStyle/>
          <a:p>
            <a:pPr marL="97922" algn="l">
              <a:spcBef>
                <a:spcPts val="1293"/>
              </a:spcBef>
              <a:buSzPct val="45000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sz="2903" dirty="0"/>
              <a:t>Three or more neighboring hues.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DE5C93A5-BB6F-4CB5-9645-89DFF0F1E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441" y="415081"/>
            <a:ext cx="2979360" cy="6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76300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3991"/>
              <a:t>Analogous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62B7FE2F-D920-4BAB-A466-6ADA82485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1" y="2265481"/>
            <a:ext cx="7444800" cy="40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8AC74867-D323-4663-A86B-C6022FF4E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lIns="91440" tIns="35482" rIns="91440" bIns="45720" rtlCol="0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Complimentary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6701281-0575-4155-A827-674DC71DE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6481" y="1418761"/>
            <a:ext cx="8228160" cy="5300640"/>
          </a:xfrm>
          <a:ln/>
        </p:spPr>
        <p:txBody>
          <a:bodyPr>
            <a:normAutofit/>
          </a:bodyPr>
          <a:lstStyle/>
          <a:p>
            <a:pPr marL="97922" indent="0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By crossing the wheel, you can find complimentary color schemes. Complimentary colors have the most hue contrast and pair easily.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64C49654-A37D-42E1-ADE9-2AC3F99A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9812" y="2537603"/>
            <a:ext cx="2953432" cy="473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5A7B0CF-AD4C-4D3D-B99E-9F6AF3035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0" y="3637799"/>
            <a:ext cx="2946240" cy="294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1674</Words>
  <Application>Microsoft Office PowerPoint</Application>
  <PresentationFormat>On-screen Show (4:3)</PresentationFormat>
  <Paragraphs>266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Microsoft YaHei</vt:lpstr>
      <vt:lpstr>ＭＳ Ｐゴシック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Monochromatic</vt:lpstr>
      <vt:lpstr>PowerPoint Presentation</vt:lpstr>
      <vt:lpstr>Complimentary</vt:lpstr>
      <vt:lpstr>Split complimentary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Color is a message</vt:lpstr>
      <vt:lpstr>Every audience is unique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Melinda Laszczynski</cp:lastModifiedBy>
  <cp:revision>104</cp:revision>
  <dcterms:created xsi:type="dcterms:W3CDTF">2013-04-14T16:38:26Z</dcterms:created>
  <dcterms:modified xsi:type="dcterms:W3CDTF">2018-11-06T15:55:43Z</dcterms:modified>
</cp:coreProperties>
</file>