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02" y="-2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EA58983-22D5-43EB-9631-49561FA78692}" type="datetimeFigureOut">
              <a:rPr lang="en-US" smtClean="0"/>
              <a:t>10/1/2016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789D31-1202-43C0-AB94-154C9027C462}" type="slidenum">
              <a:rPr lang="en-US" smtClean="0"/>
              <a:t>‹#›</a:t>
            </a:fld>
            <a:endParaRPr lang="en-US" dirty="0"/>
          </a:p>
        </p:txBody>
      </p:sp>
    </p:spTree>
    <p:extLst>
      <p:ext uri="{BB962C8B-B14F-4D97-AF65-F5344CB8AC3E}">
        <p14:creationId xmlns:p14="http://schemas.microsoft.com/office/powerpoint/2010/main" val="226132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A58983-22D5-43EB-9631-49561FA78692}" type="datetimeFigureOut">
              <a:rPr lang="en-US" smtClean="0"/>
              <a:t>10/1/2016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789D31-1202-43C0-AB94-154C9027C462}" type="slidenum">
              <a:rPr lang="en-US" smtClean="0"/>
              <a:t>‹#›</a:t>
            </a:fld>
            <a:endParaRPr lang="en-US" dirty="0"/>
          </a:p>
        </p:txBody>
      </p:sp>
    </p:spTree>
    <p:extLst>
      <p:ext uri="{BB962C8B-B14F-4D97-AF65-F5344CB8AC3E}">
        <p14:creationId xmlns:p14="http://schemas.microsoft.com/office/powerpoint/2010/main" val="31937643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A58983-22D5-43EB-9631-49561FA78692}" type="datetimeFigureOut">
              <a:rPr lang="en-US" smtClean="0"/>
              <a:t>10/1/2016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789D31-1202-43C0-AB94-154C9027C462}" type="slidenum">
              <a:rPr lang="en-US" smtClean="0"/>
              <a:t>‹#›</a:t>
            </a:fld>
            <a:endParaRPr lang="en-US" dirty="0"/>
          </a:p>
        </p:txBody>
      </p:sp>
    </p:spTree>
    <p:extLst>
      <p:ext uri="{BB962C8B-B14F-4D97-AF65-F5344CB8AC3E}">
        <p14:creationId xmlns:p14="http://schemas.microsoft.com/office/powerpoint/2010/main" val="788647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A58983-22D5-43EB-9631-49561FA78692}" type="datetimeFigureOut">
              <a:rPr lang="en-US" smtClean="0"/>
              <a:t>10/1/2016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789D31-1202-43C0-AB94-154C9027C462}" type="slidenum">
              <a:rPr lang="en-US" smtClean="0"/>
              <a:t>‹#›</a:t>
            </a:fld>
            <a:endParaRPr lang="en-US" dirty="0"/>
          </a:p>
        </p:txBody>
      </p:sp>
    </p:spTree>
    <p:extLst>
      <p:ext uri="{BB962C8B-B14F-4D97-AF65-F5344CB8AC3E}">
        <p14:creationId xmlns:p14="http://schemas.microsoft.com/office/powerpoint/2010/main" val="1631666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A58983-22D5-43EB-9631-49561FA78692}" type="datetimeFigureOut">
              <a:rPr lang="en-US" smtClean="0"/>
              <a:t>10/1/2016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789D31-1202-43C0-AB94-154C9027C462}" type="slidenum">
              <a:rPr lang="en-US" smtClean="0"/>
              <a:t>‹#›</a:t>
            </a:fld>
            <a:endParaRPr lang="en-US" dirty="0"/>
          </a:p>
        </p:txBody>
      </p:sp>
    </p:spTree>
    <p:extLst>
      <p:ext uri="{BB962C8B-B14F-4D97-AF65-F5344CB8AC3E}">
        <p14:creationId xmlns:p14="http://schemas.microsoft.com/office/powerpoint/2010/main" val="6678704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EA58983-22D5-43EB-9631-49561FA78692}" type="datetimeFigureOut">
              <a:rPr lang="en-US" smtClean="0"/>
              <a:t>10/1/2016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2789D31-1202-43C0-AB94-154C9027C462}" type="slidenum">
              <a:rPr lang="en-US" smtClean="0"/>
              <a:t>‹#›</a:t>
            </a:fld>
            <a:endParaRPr lang="en-US" dirty="0"/>
          </a:p>
        </p:txBody>
      </p:sp>
    </p:spTree>
    <p:extLst>
      <p:ext uri="{BB962C8B-B14F-4D97-AF65-F5344CB8AC3E}">
        <p14:creationId xmlns:p14="http://schemas.microsoft.com/office/powerpoint/2010/main" val="1378661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EA58983-22D5-43EB-9631-49561FA78692}" type="datetimeFigureOut">
              <a:rPr lang="en-US" smtClean="0"/>
              <a:t>10/1/2016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2789D31-1202-43C0-AB94-154C9027C462}" type="slidenum">
              <a:rPr lang="en-US" smtClean="0"/>
              <a:t>‹#›</a:t>
            </a:fld>
            <a:endParaRPr lang="en-US" dirty="0"/>
          </a:p>
        </p:txBody>
      </p:sp>
    </p:spTree>
    <p:extLst>
      <p:ext uri="{BB962C8B-B14F-4D97-AF65-F5344CB8AC3E}">
        <p14:creationId xmlns:p14="http://schemas.microsoft.com/office/powerpoint/2010/main" val="2896505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EA58983-22D5-43EB-9631-49561FA78692}" type="datetimeFigureOut">
              <a:rPr lang="en-US" smtClean="0"/>
              <a:t>10/1/2016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2789D31-1202-43C0-AB94-154C9027C462}" type="slidenum">
              <a:rPr lang="en-US" smtClean="0"/>
              <a:t>‹#›</a:t>
            </a:fld>
            <a:endParaRPr lang="en-US" dirty="0"/>
          </a:p>
        </p:txBody>
      </p:sp>
    </p:spTree>
    <p:extLst>
      <p:ext uri="{BB962C8B-B14F-4D97-AF65-F5344CB8AC3E}">
        <p14:creationId xmlns:p14="http://schemas.microsoft.com/office/powerpoint/2010/main" val="1222642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A58983-22D5-43EB-9631-49561FA78692}" type="datetimeFigureOut">
              <a:rPr lang="en-US" smtClean="0"/>
              <a:t>10/1/2016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2789D31-1202-43C0-AB94-154C9027C462}" type="slidenum">
              <a:rPr lang="en-US" smtClean="0"/>
              <a:t>‹#›</a:t>
            </a:fld>
            <a:endParaRPr lang="en-US" dirty="0"/>
          </a:p>
        </p:txBody>
      </p:sp>
    </p:spTree>
    <p:extLst>
      <p:ext uri="{BB962C8B-B14F-4D97-AF65-F5344CB8AC3E}">
        <p14:creationId xmlns:p14="http://schemas.microsoft.com/office/powerpoint/2010/main" val="40989314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A58983-22D5-43EB-9631-49561FA78692}" type="datetimeFigureOut">
              <a:rPr lang="en-US" smtClean="0"/>
              <a:t>10/1/2016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2789D31-1202-43C0-AB94-154C9027C462}" type="slidenum">
              <a:rPr lang="en-US" smtClean="0"/>
              <a:t>‹#›</a:t>
            </a:fld>
            <a:endParaRPr lang="en-US" dirty="0"/>
          </a:p>
        </p:txBody>
      </p:sp>
    </p:spTree>
    <p:extLst>
      <p:ext uri="{BB962C8B-B14F-4D97-AF65-F5344CB8AC3E}">
        <p14:creationId xmlns:p14="http://schemas.microsoft.com/office/powerpoint/2010/main" val="1883013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A58983-22D5-43EB-9631-49561FA78692}" type="datetimeFigureOut">
              <a:rPr lang="en-US" smtClean="0"/>
              <a:t>10/1/2016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2789D31-1202-43C0-AB94-154C9027C462}" type="slidenum">
              <a:rPr lang="en-US" smtClean="0"/>
              <a:t>‹#›</a:t>
            </a:fld>
            <a:endParaRPr lang="en-US" dirty="0"/>
          </a:p>
        </p:txBody>
      </p:sp>
    </p:spTree>
    <p:extLst>
      <p:ext uri="{BB962C8B-B14F-4D97-AF65-F5344CB8AC3E}">
        <p14:creationId xmlns:p14="http://schemas.microsoft.com/office/powerpoint/2010/main" val="12632779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A58983-22D5-43EB-9631-49561FA78692}" type="datetimeFigureOut">
              <a:rPr lang="en-US" smtClean="0"/>
              <a:t>10/1/2016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789D31-1202-43C0-AB94-154C9027C462}" type="slidenum">
              <a:rPr lang="en-US" smtClean="0"/>
              <a:t>‹#›</a:t>
            </a:fld>
            <a:endParaRPr lang="en-US" dirty="0"/>
          </a:p>
        </p:txBody>
      </p:sp>
    </p:spTree>
    <p:extLst>
      <p:ext uri="{BB962C8B-B14F-4D97-AF65-F5344CB8AC3E}">
        <p14:creationId xmlns:p14="http://schemas.microsoft.com/office/powerpoint/2010/main" val="24665123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41098" y="304800"/>
            <a:ext cx="3100688" cy="41287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0486" y="3733801"/>
            <a:ext cx="3310914" cy="3417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4474" y="3807372"/>
            <a:ext cx="2974428" cy="2974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0307" y="216167"/>
            <a:ext cx="3157537" cy="3182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46538" y="216167"/>
            <a:ext cx="3670300" cy="3487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199003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533400"/>
            <a:ext cx="7772400" cy="4739759"/>
          </a:xfrm>
          <a:prstGeom prst="rect">
            <a:avLst/>
          </a:prstGeom>
          <a:noFill/>
        </p:spPr>
        <p:txBody>
          <a:bodyPr wrap="square" rtlCol="0">
            <a:spAutoFit/>
          </a:bodyPr>
          <a:lstStyle/>
          <a:p>
            <a:pPr algn="ctr"/>
            <a:r>
              <a:rPr lang="en-US" b="1" u="sng" dirty="0" smtClean="0">
                <a:latin typeface="Times New Roman" panose="02020603050405020304" pitchFamily="18" charset="0"/>
                <a:cs typeface="Times New Roman" panose="02020603050405020304" pitchFamily="18" charset="0"/>
              </a:rPr>
              <a:t>DESIGN YOUR OWN PERSONAL LOGO</a:t>
            </a:r>
          </a:p>
          <a:p>
            <a:endParaRPr lang="en-US" dirty="0"/>
          </a:p>
          <a:p>
            <a:pPr algn="just"/>
            <a:r>
              <a:rPr lang="en-US" sz="1400" dirty="0" smtClean="0">
                <a:latin typeface="Times New Roman" panose="02020603050405020304" pitchFamily="18" charset="0"/>
                <a:cs typeface="Times New Roman" panose="02020603050405020304" pitchFamily="18" charset="0"/>
              </a:rPr>
              <a:t>	We </a:t>
            </a:r>
            <a:r>
              <a:rPr lang="en-US" sz="1400">
                <a:latin typeface="Times New Roman" panose="02020603050405020304" pitchFamily="18" charset="0"/>
                <a:cs typeface="Times New Roman" panose="02020603050405020304" pitchFamily="18" charset="0"/>
              </a:rPr>
              <a:t>have </a:t>
            </a:r>
            <a:r>
              <a:rPr lang="en-US" sz="1400" smtClean="0">
                <a:latin typeface="Times New Roman" panose="02020603050405020304" pitchFamily="18" charset="0"/>
                <a:cs typeface="Times New Roman" panose="02020603050405020304" pitchFamily="18" charset="0"/>
              </a:rPr>
              <a:t>studied </a:t>
            </a:r>
            <a:r>
              <a:rPr lang="en-US" sz="1400" dirty="0">
                <a:latin typeface="Times New Roman" panose="02020603050405020304" pitchFamily="18" charset="0"/>
                <a:cs typeface="Times New Roman" panose="02020603050405020304" pitchFamily="18" charset="0"/>
              </a:rPr>
              <a:t>how images can be </a:t>
            </a:r>
            <a:r>
              <a:rPr lang="en-US" sz="1400" dirty="0" smtClean="0">
                <a:latin typeface="Times New Roman" panose="02020603050405020304" pitchFamily="18" charset="0"/>
                <a:cs typeface="Times New Roman" panose="02020603050405020304" pitchFamily="18" charset="0"/>
              </a:rPr>
              <a:t>simplified, then </a:t>
            </a:r>
            <a:r>
              <a:rPr lang="en-US" sz="1400" dirty="0">
                <a:latin typeface="Times New Roman" panose="02020603050405020304" pitchFamily="18" charset="0"/>
                <a:cs typeface="Times New Roman" panose="02020603050405020304" pitchFamily="18" charset="0"/>
              </a:rPr>
              <a:t>turned into </a:t>
            </a:r>
            <a:r>
              <a:rPr lang="en-US" sz="1400">
                <a:latin typeface="Times New Roman" panose="02020603050405020304" pitchFamily="18" charset="0"/>
                <a:cs typeface="Times New Roman" panose="02020603050405020304" pitchFamily="18" charset="0"/>
              </a:rPr>
              <a:t>a </a:t>
            </a:r>
            <a:r>
              <a:rPr lang="en-US" sz="1400" smtClean="0">
                <a:latin typeface="Times New Roman" panose="02020603050405020304" pitchFamily="18" charset="0"/>
                <a:cs typeface="Times New Roman" panose="02020603050405020304" pitchFamily="18" charset="0"/>
              </a:rPr>
              <a:t>pattern, a </a:t>
            </a:r>
            <a:r>
              <a:rPr lang="en-US" sz="1400" dirty="0" smtClean="0">
                <a:latin typeface="Times New Roman" panose="02020603050405020304" pitchFamily="18" charset="0"/>
                <a:cs typeface="Times New Roman" panose="02020603050405020304" pitchFamily="18" charset="0"/>
              </a:rPr>
              <a:t>shape, </a:t>
            </a:r>
            <a:r>
              <a:rPr lang="en-US" sz="1400" smtClean="0">
                <a:latin typeface="Times New Roman" panose="02020603050405020304" pitchFamily="18" charset="0"/>
                <a:cs typeface="Times New Roman" panose="02020603050405020304" pitchFamily="18" charset="0"/>
              </a:rPr>
              <a:t>or a motif </a:t>
            </a:r>
            <a:r>
              <a:rPr lang="en-US" sz="1400" dirty="0">
                <a:latin typeface="Times New Roman" panose="02020603050405020304" pitchFamily="18" charset="0"/>
                <a:cs typeface="Times New Roman" panose="02020603050405020304" pitchFamily="18" charset="0"/>
              </a:rPr>
              <a:t>that is connected to meaning, in other words, </a:t>
            </a:r>
            <a:r>
              <a:rPr lang="en-US" sz="1400" b="1" dirty="0">
                <a:latin typeface="Times New Roman" panose="02020603050405020304" pitchFamily="18" charset="0"/>
                <a:cs typeface="Times New Roman" panose="02020603050405020304" pitchFamily="18" charset="0"/>
              </a:rPr>
              <a:t>a symbol</a:t>
            </a:r>
            <a:r>
              <a:rPr lang="en-US" sz="1400" dirty="0">
                <a:latin typeface="Times New Roman" panose="02020603050405020304" pitchFamily="18" charset="0"/>
                <a:cs typeface="Times New Roman" panose="02020603050405020304" pitchFamily="18" charset="0"/>
              </a:rPr>
              <a:t>. In connection with our look at visual communication design, </a:t>
            </a:r>
            <a:r>
              <a:rPr lang="en-US" sz="1400" dirty="0" smtClean="0">
                <a:latin typeface="Times New Roman" panose="02020603050405020304" pitchFamily="18" charset="0"/>
                <a:cs typeface="Times New Roman" panose="02020603050405020304" pitchFamily="18" charset="0"/>
              </a:rPr>
              <a:t>we have seen how </a:t>
            </a:r>
            <a:r>
              <a:rPr lang="en-US" sz="1400" dirty="0">
                <a:latin typeface="Times New Roman" panose="02020603050405020304" pitchFamily="18" charset="0"/>
                <a:cs typeface="Times New Roman" panose="02020603050405020304" pitchFamily="18" charset="0"/>
              </a:rPr>
              <a:t>symbols are used in logo design to convey </a:t>
            </a:r>
            <a:r>
              <a:rPr lang="en-US" sz="1400" dirty="0" smtClean="0">
                <a:latin typeface="Times New Roman" panose="02020603050405020304" pitchFamily="18" charset="0"/>
                <a:cs typeface="Times New Roman" panose="02020603050405020304" pitchFamily="18" charset="0"/>
              </a:rPr>
              <a:t>meaning instantaneously. </a:t>
            </a:r>
            <a:r>
              <a:rPr lang="en-US" sz="1400" dirty="0">
                <a:latin typeface="Times New Roman" panose="02020603050405020304" pitchFamily="18" charset="0"/>
                <a:cs typeface="Times New Roman" panose="02020603050405020304" pitchFamily="18" charset="0"/>
              </a:rPr>
              <a:t>With this in mind </a:t>
            </a:r>
            <a:r>
              <a:rPr lang="en-US" sz="1400" dirty="0" smtClean="0">
                <a:latin typeface="Times New Roman" panose="02020603050405020304" pitchFamily="18" charset="0"/>
                <a:cs typeface="Times New Roman" panose="02020603050405020304" pitchFamily="18" charset="0"/>
              </a:rPr>
              <a:t>you, </a:t>
            </a:r>
            <a:r>
              <a:rPr lang="en-US" sz="1400" dirty="0">
                <a:latin typeface="Times New Roman" panose="02020603050405020304" pitchFamily="18" charset="0"/>
                <a:cs typeface="Times New Roman" panose="02020603050405020304" pitchFamily="18" charset="0"/>
              </a:rPr>
              <a:t>will design your own personal logo. This should not be thought of as a business card. </a:t>
            </a:r>
            <a:r>
              <a:rPr lang="en-US" sz="1400" dirty="0" smtClean="0">
                <a:latin typeface="Times New Roman" panose="02020603050405020304" pitchFamily="18" charset="0"/>
                <a:cs typeface="Times New Roman" panose="02020603050405020304" pitchFamily="18" charset="0"/>
              </a:rPr>
              <a:t>Begin by thinking of things </a:t>
            </a:r>
            <a:r>
              <a:rPr lang="en-US" sz="1400" dirty="0">
                <a:latin typeface="Times New Roman" panose="02020603050405020304" pitchFamily="18" charset="0"/>
                <a:cs typeface="Times New Roman" panose="02020603050405020304" pitchFamily="18" charset="0"/>
              </a:rPr>
              <a:t>that mean something to </a:t>
            </a:r>
            <a:r>
              <a:rPr lang="en-US" sz="1400" dirty="0" smtClean="0">
                <a:latin typeface="Times New Roman" panose="02020603050405020304" pitchFamily="18" charset="0"/>
                <a:cs typeface="Times New Roman" panose="02020603050405020304" pitchFamily="18" charset="0"/>
              </a:rPr>
              <a:t>you. </a:t>
            </a:r>
            <a:r>
              <a:rPr lang="en-US" sz="1400" dirty="0">
                <a:latin typeface="Times New Roman" panose="02020603050405020304" pitchFamily="18" charset="0"/>
                <a:cs typeface="Times New Roman" panose="02020603050405020304" pitchFamily="18" charset="0"/>
              </a:rPr>
              <a:t>Hobbies? </a:t>
            </a:r>
            <a:r>
              <a:rPr lang="en-US" sz="1400" dirty="0" smtClean="0">
                <a:latin typeface="Times New Roman" panose="02020603050405020304" pitchFamily="18" charset="0"/>
                <a:cs typeface="Times New Roman" panose="02020603050405020304" pitchFamily="18" charset="0"/>
              </a:rPr>
              <a:t>Interests? Your </a:t>
            </a:r>
            <a:r>
              <a:rPr lang="en-US" sz="1400" dirty="0">
                <a:latin typeface="Times New Roman" panose="02020603050405020304" pitchFamily="18" charset="0"/>
                <a:cs typeface="Times New Roman" panose="02020603050405020304" pitchFamily="18" charset="0"/>
              </a:rPr>
              <a:t>occupation or </a:t>
            </a:r>
            <a:r>
              <a:rPr lang="en-US" sz="1400" dirty="0" smtClean="0">
                <a:latin typeface="Times New Roman" panose="02020603050405020304" pitchFamily="18" charset="0"/>
                <a:cs typeface="Times New Roman" panose="02020603050405020304" pitchFamily="18" charset="0"/>
              </a:rPr>
              <a:t>major? A part </a:t>
            </a:r>
            <a:r>
              <a:rPr lang="en-US" sz="1400" dirty="0">
                <a:latin typeface="Times New Roman" panose="02020603050405020304" pitchFamily="18" charset="0"/>
                <a:cs typeface="Times New Roman" panose="02020603050405020304" pitchFamily="18" charset="0"/>
              </a:rPr>
              <a:t>of your culture or </a:t>
            </a:r>
            <a:r>
              <a:rPr lang="en-US" sz="1400" dirty="0" smtClean="0">
                <a:latin typeface="Times New Roman" panose="02020603050405020304" pitchFamily="18" charset="0"/>
                <a:cs typeface="Times New Roman" panose="02020603050405020304" pitchFamily="18" charset="0"/>
              </a:rPr>
              <a:t>history? Some aspect of your personality? </a:t>
            </a:r>
            <a:r>
              <a:rPr lang="en-US" sz="1400" dirty="0">
                <a:latin typeface="Times New Roman" panose="02020603050405020304" pitchFamily="18" charset="0"/>
                <a:cs typeface="Times New Roman" panose="02020603050405020304" pitchFamily="18" charset="0"/>
              </a:rPr>
              <a:t>Try to think of symbols that are attached to these things. For </a:t>
            </a:r>
            <a:r>
              <a:rPr lang="en-US" sz="1400" dirty="0" smtClean="0">
                <a:latin typeface="Times New Roman" panose="02020603050405020304" pitchFamily="18" charset="0"/>
                <a:cs typeface="Times New Roman" panose="02020603050405020304" pitchFamily="18" charset="0"/>
              </a:rPr>
              <a:t>example, </a:t>
            </a:r>
            <a:r>
              <a:rPr lang="en-US" sz="1400" dirty="0">
                <a:latin typeface="Times New Roman" panose="02020603050405020304" pitchFamily="18" charset="0"/>
                <a:cs typeface="Times New Roman" panose="02020603050405020304" pitchFamily="18" charset="0"/>
              </a:rPr>
              <a:t>if you are a nursing student you may think of things that have to do with </a:t>
            </a:r>
            <a:r>
              <a:rPr lang="en-US" sz="1400" dirty="0" smtClean="0">
                <a:latin typeface="Times New Roman" panose="02020603050405020304" pitchFamily="18" charset="0"/>
                <a:cs typeface="Times New Roman" panose="02020603050405020304" pitchFamily="18" charset="0"/>
              </a:rPr>
              <a:t>nursing, like stethoscopes, </a:t>
            </a:r>
            <a:r>
              <a:rPr lang="en-US" sz="1400" dirty="0">
                <a:latin typeface="Times New Roman" panose="02020603050405020304" pitchFamily="18" charset="0"/>
                <a:cs typeface="Times New Roman" panose="02020603050405020304" pitchFamily="18" charset="0"/>
              </a:rPr>
              <a:t>a </a:t>
            </a:r>
            <a:r>
              <a:rPr lang="en-US" sz="1400" dirty="0" smtClean="0">
                <a:latin typeface="Times New Roman" panose="02020603050405020304" pitchFamily="18" charset="0"/>
                <a:cs typeface="Times New Roman" panose="02020603050405020304" pitchFamily="18" charset="0"/>
              </a:rPr>
              <a:t>red cross, and EKG charts. </a:t>
            </a:r>
            <a:r>
              <a:rPr lang="en-US" sz="1400" dirty="0">
                <a:latin typeface="Times New Roman" panose="02020603050405020304" pitchFamily="18" charset="0"/>
                <a:cs typeface="Times New Roman" panose="02020603050405020304" pitchFamily="18" charset="0"/>
              </a:rPr>
              <a:t>Take some of the images of these things are connected to that occupation, simplify them and then that becomes your symbol that you </a:t>
            </a:r>
            <a:r>
              <a:rPr lang="en-US" sz="1400" dirty="0" smtClean="0">
                <a:latin typeface="Times New Roman" panose="02020603050405020304" pitchFamily="18" charset="0"/>
                <a:cs typeface="Times New Roman" panose="02020603050405020304" pitchFamily="18" charset="0"/>
              </a:rPr>
              <a:t>use </a:t>
            </a:r>
            <a:r>
              <a:rPr lang="en-US" sz="1400" dirty="0">
                <a:latin typeface="Times New Roman" panose="02020603050405020304" pitchFamily="18" charset="0"/>
                <a:cs typeface="Times New Roman" panose="02020603050405020304" pitchFamily="18" charset="0"/>
              </a:rPr>
              <a:t>in your logo. You may or may not decide to use your initials or even your full name in your </a:t>
            </a:r>
            <a:r>
              <a:rPr lang="en-US" sz="1400" dirty="0" smtClean="0">
                <a:latin typeface="Times New Roman" panose="02020603050405020304" pitchFamily="18" charset="0"/>
                <a:cs typeface="Times New Roman" panose="02020603050405020304" pitchFamily="18" charset="0"/>
              </a:rPr>
              <a:t>logo. If </a:t>
            </a:r>
            <a:r>
              <a:rPr lang="en-US" sz="1400" dirty="0">
                <a:latin typeface="Times New Roman" panose="02020603050405020304" pitchFamily="18" charset="0"/>
                <a:cs typeface="Times New Roman" panose="02020603050405020304" pitchFamily="18" charset="0"/>
              </a:rPr>
              <a:t>you </a:t>
            </a:r>
            <a:r>
              <a:rPr lang="en-US" sz="1400" dirty="0" smtClean="0">
                <a:latin typeface="Times New Roman" panose="02020603050405020304" pitchFamily="18" charset="0"/>
                <a:cs typeface="Times New Roman" panose="02020603050405020304" pitchFamily="18" charset="0"/>
              </a:rPr>
              <a:t>do, </a:t>
            </a:r>
            <a:r>
              <a:rPr lang="en-US" sz="1400" dirty="0">
                <a:latin typeface="Times New Roman" panose="02020603050405020304" pitchFamily="18" charset="0"/>
                <a:cs typeface="Times New Roman" panose="02020603050405020304" pitchFamily="18" charset="0"/>
              </a:rPr>
              <a:t>consider the font style and how those shapes work with some of the others that convey meaning in your logo.</a:t>
            </a:r>
          </a:p>
          <a:p>
            <a:pPr algn="just"/>
            <a:r>
              <a:rPr lang="en-US" sz="1400" dirty="0" smtClean="0">
                <a:latin typeface="Times New Roman" panose="02020603050405020304" pitchFamily="18" charset="0"/>
                <a:cs typeface="Times New Roman" panose="02020603050405020304" pitchFamily="18" charset="0"/>
              </a:rPr>
              <a:t>	This </a:t>
            </a:r>
            <a:r>
              <a:rPr lang="en-US" sz="1400" dirty="0">
                <a:latin typeface="Times New Roman" panose="02020603050405020304" pitchFamily="18" charset="0"/>
                <a:cs typeface="Times New Roman" panose="02020603050405020304" pitchFamily="18" charset="0"/>
              </a:rPr>
              <a:t>logo should be approximately </a:t>
            </a:r>
            <a:r>
              <a:rPr lang="en-US" sz="1400" dirty="0" smtClean="0">
                <a:latin typeface="Times New Roman" panose="02020603050405020304" pitchFamily="18" charset="0"/>
                <a:cs typeface="Times New Roman" panose="02020603050405020304" pitchFamily="18" charset="0"/>
              </a:rPr>
              <a:t>2” </a:t>
            </a:r>
            <a:r>
              <a:rPr lang="en-US" sz="1400" dirty="0">
                <a:latin typeface="Times New Roman" panose="02020603050405020304" pitchFamily="18" charset="0"/>
                <a:cs typeface="Times New Roman" panose="02020603050405020304" pitchFamily="18" charset="0"/>
              </a:rPr>
              <a:t>x </a:t>
            </a:r>
            <a:r>
              <a:rPr lang="en-US" sz="1400" dirty="0" smtClean="0">
                <a:latin typeface="Times New Roman" panose="02020603050405020304" pitchFamily="18" charset="0"/>
                <a:cs typeface="Times New Roman" panose="02020603050405020304" pitchFamily="18" charset="0"/>
              </a:rPr>
              <a:t>2” to 3” </a:t>
            </a:r>
            <a:r>
              <a:rPr lang="en-US" sz="1400" dirty="0">
                <a:latin typeface="Times New Roman" panose="02020603050405020304" pitchFamily="18" charset="0"/>
                <a:cs typeface="Times New Roman" panose="02020603050405020304" pitchFamily="18" charset="0"/>
              </a:rPr>
              <a:t>x 3" in size and in </a:t>
            </a:r>
            <a:r>
              <a:rPr lang="en-US" sz="1400" dirty="0" smtClean="0">
                <a:latin typeface="Times New Roman" panose="02020603050405020304" pitchFamily="18" charset="0"/>
                <a:cs typeface="Times New Roman" panose="02020603050405020304" pitchFamily="18" charset="0"/>
              </a:rPr>
              <a:t>black, </a:t>
            </a:r>
            <a:r>
              <a:rPr lang="en-US" sz="1400" dirty="0">
                <a:latin typeface="Times New Roman" panose="02020603050405020304" pitchFamily="18" charset="0"/>
                <a:cs typeface="Times New Roman" panose="02020603050405020304" pitchFamily="18" charset="0"/>
              </a:rPr>
              <a:t>white and shades of gray. It can be </a:t>
            </a:r>
            <a:r>
              <a:rPr lang="en-US" sz="1400" dirty="0" smtClean="0">
                <a:latin typeface="Times New Roman" panose="02020603050405020304" pitchFamily="18" charset="0"/>
                <a:cs typeface="Times New Roman" panose="02020603050405020304" pitchFamily="18" charset="0"/>
              </a:rPr>
              <a:t>completely hand-drawn, designed </a:t>
            </a:r>
            <a:r>
              <a:rPr lang="en-US" sz="1400" dirty="0">
                <a:latin typeface="Times New Roman" panose="02020603050405020304" pitchFamily="18" charset="0"/>
                <a:cs typeface="Times New Roman" panose="02020603050405020304" pitchFamily="18" charset="0"/>
              </a:rPr>
              <a:t>on the </a:t>
            </a:r>
            <a:r>
              <a:rPr lang="en-US" sz="1400" dirty="0" smtClean="0">
                <a:latin typeface="Times New Roman" panose="02020603050405020304" pitchFamily="18" charset="0"/>
                <a:cs typeface="Times New Roman" panose="02020603050405020304" pitchFamily="18" charset="0"/>
              </a:rPr>
              <a:t>computer, </a:t>
            </a:r>
            <a:r>
              <a:rPr lang="en-US" sz="1400" dirty="0">
                <a:latin typeface="Times New Roman" panose="02020603050405020304" pitchFamily="18" charset="0"/>
                <a:cs typeface="Times New Roman" panose="02020603050405020304" pitchFamily="18" charset="0"/>
              </a:rPr>
              <a:t>or a combination of both hand-drawn and computer </a:t>
            </a:r>
            <a:r>
              <a:rPr lang="en-US" sz="1400" dirty="0" smtClean="0">
                <a:latin typeface="Times New Roman" panose="02020603050405020304" pitchFamily="18" charset="0"/>
                <a:cs typeface="Times New Roman" panose="02020603050405020304" pitchFamily="18" charset="0"/>
              </a:rPr>
              <a:t>generated images. </a:t>
            </a:r>
            <a:r>
              <a:rPr lang="en-US" sz="1400" dirty="0">
                <a:latin typeface="Times New Roman" panose="02020603050405020304" pitchFamily="18" charset="0"/>
                <a:cs typeface="Times New Roman" panose="02020603050405020304" pitchFamily="18" charset="0"/>
              </a:rPr>
              <a:t>You may import images and shapes from the web to help you. Try to design your logo as cleanly and is graphically powerful as you possibly can. This is the essence of a successful </a:t>
            </a:r>
            <a:r>
              <a:rPr lang="en-US" sz="1400" dirty="0" smtClean="0">
                <a:latin typeface="Times New Roman" panose="02020603050405020304" pitchFamily="18" charset="0"/>
                <a:cs typeface="Times New Roman" panose="02020603050405020304" pitchFamily="18" charset="0"/>
              </a:rPr>
              <a:t>logo, to convey meaning visually, quickly, memorably. </a:t>
            </a:r>
            <a:r>
              <a:rPr lang="en-US" sz="1400" dirty="0">
                <a:latin typeface="Times New Roman" panose="02020603050405020304" pitchFamily="18" charset="0"/>
                <a:cs typeface="Times New Roman" panose="02020603050405020304" pitchFamily="18" charset="0"/>
              </a:rPr>
              <a:t>Submit your logo to me via email or bring it into class. This will be </a:t>
            </a:r>
            <a:r>
              <a:rPr lang="en-US" sz="1400" dirty="0" smtClean="0">
                <a:latin typeface="Times New Roman" panose="02020603050405020304" pitchFamily="18" charset="0"/>
                <a:cs typeface="Times New Roman" panose="02020603050405020304" pitchFamily="18" charset="0"/>
              </a:rPr>
              <a:t>graded.  I </a:t>
            </a:r>
            <a:r>
              <a:rPr lang="en-US" sz="1400" dirty="0">
                <a:latin typeface="Times New Roman" panose="02020603050405020304" pitchFamily="18" charset="0"/>
                <a:cs typeface="Times New Roman" panose="02020603050405020304" pitchFamily="18" charset="0"/>
              </a:rPr>
              <a:t>will select the top five to be voted on by the class</a:t>
            </a:r>
            <a:r>
              <a:rPr lang="en-US" sz="1400" dirty="0" smtClean="0">
                <a:latin typeface="Times New Roman" panose="02020603050405020304" pitchFamily="18" charset="0"/>
                <a:cs typeface="Times New Roman" panose="02020603050405020304" pitchFamily="18" charset="0"/>
              </a:rPr>
              <a:t>.</a:t>
            </a:r>
          </a:p>
          <a:p>
            <a:pPr algn="ctr"/>
            <a:r>
              <a:rPr lang="en-US" sz="1400" b="1" dirty="0" smtClean="0">
                <a:latin typeface="Times New Roman" panose="02020603050405020304" pitchFamily="18" charset="0"/>
                <a:cs typeface="Times New Roman" panose="02020603050405020304" pitchFamily="18" charset="0"/>
              </a:rPr>
              <a:t>The </a:t>
            </a:r>
            <a:r>
              <a:rPr lang="en-US" sz="1400" b="1" dirty="0">
                <a:latin typeface="Times New Roman" panose="02020603050405020304" pitchFamily="18" charset="0"/>
                <a:cs typeface="Times New Roman" panose="02020603050405020304" pitchFamily="18" charset="0"/>
              </a:rPr>
              <a:t>student with the best logo will receive extra credit on the next </a:t>
            </a:r>
            <a:r>
              <a:rPr lang="en-US" sz="1400" b="1" dirty="0" smtClean="0">
                <a:latin typeface="Times New Roman" panose="02020603050405020304" pitchFamily="18" charset="0"/>
                <a:cs typeface="Times New Roman" panose="02020603050405020304" pitchFamily="18" charset="0"/>
              </a:rPr>
              <a:t>exam! </a:t>
            </a:r>
            <a:endParaRPr lang="en-US" sz="1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744317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5</Words>
  <Application>Microsoft Office PowerPoint</Application>
  <PresentationFormat>On-screen Show (4:3)</PresentationFormat>
  <Paragraphs>5</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Stovall</dc:creator>
  <cp:lastModifiedBy>Stovall</cp:lastModifiedBy>
  <cp:revision>6</cp:revision>
  <dcterms:created xsi:type="dcterms:W3CDTF">2013-10-17T14:49:41Z</dcterms:created>
  <dcterms:modified xsi:type="dcterms:W3CDTF">2016-10-02T02:39:23Z</dcterms:modified>
</cp:coreProperties>
</file>