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58" r:id="rId4"/>
    <p:sldId id="265" r:id="rId5"/>
    <p:sldId id="329" r:id="rId6"/>
    <p:sldId id="269" r:id="rId7"/>
    <p:sldId id="259" r:id="rId8"/>
    <p:sldId id="264" r:id="rId9"/>
    <p:sldId id="353" r:id="rId10"/>
    <p:sldId id="335" r:id="rId11"/>
    <p:sldId id="334" r:id="rId12"/>
    <p:sldId id="338" r:id="rId13"/>
    <p:sldId id="339" r:id="rId14"/>
    <p:sldId id="340" r:id="rId15"/>
    <p:sldId id="331" r:id="rId16"/>
    <p:sldId id="341" r:id="rId17"/>
    <p:sldId id="342" r:id="rId18"/>
    <p:sldId id="343" r:id="rId19"/>
    <p:sldId id="345" r:id="rId20"/>
    <p:sldId id="346" r:id="rId21"/>
    <p:sldId id="347" r:id="rId22"/>
    <p:sldId id="354" r:id="rId23"/>
    <p:sldId id="355" r:id="rId24"/>
    <p:sldId id="344" r:id="rId25"/>
    <p:sldId id="330" r:id="rId26"/>
    <p:sldId id="336" r:id="rId27"/>
    <p:sldId id="337" r:id="rId28"/>
    <p:sldId id="332" r:id="rId29"/>
    <p:sldId id="333" r:id="rId30"/>
    <p:sldId id="348" r:id="rId31"/>
    <p:sldId id="349" r:id="rId32"/>
    <p:sldId id="350" r:id="rId33"/>
    <p:sldId id="351" r:id="rId34"/>
    <p:sldId id="352" r:id="rId35"/>
    <p:sldId id="35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09"/>
    <p:restoredTop sz="93654"/>
  </p:normalViewPr>
  <p:slideViewPr>
    <p:cSldViewPr snapToGrid="0" snapToObjects="1">
      <p:cViewPr varScale="1">
        <p:scale>
          <a:sx n="99" d="100"/>
          <a:sy n="99" d="100"/>
        </p:scale>
        <p:origin x="1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4AA2-2339-8546-BDA3-83D57E515C63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62AD-1449-9143-8F26-15D729BEA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F480B-0025-8346-9571-E0B07B70B1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81871" y="846490"/>
            <a:ext cx="10222188" cy="48431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5D6C2-BC8E-D540-BEC2-1A6C6E6342A8}"/>
              </a:ext>
            </a:extLst>
          </p:cNvPr>
          <p:cNvSpPr txBox="1"/>
          <p:nvPr/>
        </p:nvSpPr>
        <p:spPr>
          <a:xfrm>
            <a:off x="547830" y="5391344"/>
            <a:ext cx="11290270" cy="596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learning.hccs.edu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/faculty/nathan.smith2/open-educational-resources-information</a:t>
            </a:r>
          </a:p>
        </p:txBody>
      </p:sp>
    </p:spTree>
    <p:extLst>
      <p:ext uri="{BB962C8B-B14F-4D97-AF65-F5344CB8AC3E}">
        <p14:creationId xmlns:p14="http://schemas.microsoft.com/office/powerpoint/2010/main" val="239886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4D0144-AB70-4C46-8C93-F728797C3D4B}"/>
              </a:ext>
            </a:extLst>
          </p:cNvPr>
          <p:cNvSpPr txBox="1"/>
          <p:nvPr/>
        </p:nvSpPr>
        <p:spPr>
          <a:xfrm>
            <a:off x="886264" y="3536868"/>
            <a:ext cx="9731703" cy="17748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Roman" panose="02000503020000020003" pitchFamily="2" charset="0"/>
                <a:ea typeface="Avenir Book" charset="0"/>
                <a:cs typeface="Gurmukhi MT" pitchFamily="2" charset="0"/>
              </a:rPr>
              <a:t>There are so many OER materials in </a:t>
            </a:r>
          </a:p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Roman" panose="02000503020000020003" pitchFamily="2" charset="0"/>
                <a:ea typeface="Avenir Book" charset="0"/>
                <a:cs typeface="Gurmukhi MT" pitchFamily="2" charset="0"/>
              </a:rPr>
              <a:t>your areas that you can adapt, remix, </a:t>
            </a:r>
          </a:p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Roman" panose="02000503020000020003" pitchFamily="2" charset="0"/>
                <a:ea typeface="Avenir Book" charset="0"/>
                <a:cs typeface="Gurmukhi MT" pitchFamily="2" charset="0"/>
              </a:rPr>
              <a:t>revise, and reuse in your courses.</a:t>
            </a:r>
          </a:p>
        </p:txBody>
      </p:sp>
    </p:spTree>
    <p:extLst>
      <p:ext uri="{BB962C8B-B14F-4D97-AF65-F5344CB8AC3E}">
        <p14:creationId xmlns:p14="http://schemas.microsoft.com/office/powerpoint/2010/main" val="830587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75A5-7149-5C45-B941-2156364C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US" dirty="0"/>
              <a:t>The Excelsior OWL (https://</a:t>
            </a:r>
            <a:r>
              <a:rPr lang="en-US" dirty="0" err="1"/>
              <a:t>owl.excelsior.edu</a:t>
            </a:r>
            <a:r>
              <a:rPr lang="en-US" dirty="0"/>
              <a:t>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0AF9CE-C15F-A44D-926D-0E24FD21C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709" y="1097280"/>
            <a:ext cx="8350582" cy="5219114"/>
          </a:xfrm>
        </p:spPr>
      </p:pic>
    </p:spTree>
    <p:extLst>
      <p:ext uri="{BB962C8B-B14F-4D97-AF65-F5344CB8AC3E}">
        <p14:creationId xmlns:p14="http://schemas.microsoft.com/office/powerpoint/2010/main" val="61074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99889-95F0-884C-B947-69AFB4E60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37" y="0"/>
            <a:ext cx="10124049" cy="63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6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835BA-9DDD-3B45-9B11-3C52FB95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4" y="0"/>
            <a:ext cx="10217834" cy="63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4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33B9C-3FD6-9F4B-BBA9-3335ECC5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3" y="0"/>
            <a:ext cx="10147495" cy="63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8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09010-FC75-0941-8814-AEB3A6AE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US" dirty="0"/>
              <a:t>Saylor Academy (https://</a:t>
            </a:r>
            <a:r>
              <a:rPr lang="en-US" dirty="0" err="1"/>
              <a:t>www.saylor.org</a:t>
            </a:r>
            <a:r>
              <a:rPr lang="en-US" dirty="0"/>
              <a:t>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2EABBC-6D86-274C-AA41-73BF937AA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254" y="1097280"/>
            <a:ext cx="8127492" cy="5079683"/>
          </a:xfrm>
        </p:spPr>
      </p:pic>
    </p:spTree>
    <p:extLst>
      <p:ext uri="{BB962C8B-B14F-4D97-AF65-F5344CB8AC3E}">
        <p14:creationId xmlns:p14="http://schemas.microsoft.com/office/powerpoint/2010/main" val="3105515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04214-41E6-8A4C-B883-1D4AE88F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66" y="0"/>
            <a:ext cx="10109982" cy="63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90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3A138-8584-9345-B420-922B4FACA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66" y="0"/>
            <a:ext cx="10138117" cy="6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2EDB5-50B9-F64B-9EAC-8CAA91565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0"/>
            <a:ext cx="10194388" cy="63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4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0DA4-C182-DF47-93C0-C44678B7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5373"/>
          </a:xfrm>
        </p:spPr>
        <p:txBody>
          <a:bodyPr>
            <a:normAutofit fontScale="90000"/>
          </a:bodyPr>
          <a:lstStyle/>
          <a:p>
            <a:r>
              <a:rPr lang="en-US" dirty="0"/>
              <a:t>Open Textbook Library (https://</a:t>
            </a:r>
            <a:r>
              <a:rPr lang="en-US" dirty="0" err="1"/>
              <a:t>open.umn.edu</a:t>
            </a:r>
            <a:r>
              <a:rPr lang="en-US" dirty="0"/>
              <a:t>/</a:t>
            </a:r>
            <a:r>
              <a:rPr lang="en-US" dirty="0" err="1"/>
              <a:t>opentextbooks</a:t>
            </a:r>
            <a:r>
              <a:rPr lang="en-US" dirty="0"/>
              <a:t>/)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7CA46-3769-8146-A915-8E92AF0B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938" y="1453882"/>
            <a:ext cx="7784123" cy="48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6563" y="652812"/>
            <a:ext cx="6717956" cy="3060442"/>
          </a:xfrm>
        </p:spPr>
        <p:txBody>
          <a:bodyPr>
            <a:normAutofit/>
          </a:bodyPr>
          <a:lstStyle/>
          <a:p>
            <a:pPr algn="l">
              <a:lnSpc>
                <a:spcPts val="6000"/>
              </a:lnSpc>
            </a:pPr>
            <a:r>
              <a:rPr lang="en-US" b="1" dirty="0">
                <a:latin typeface="Avenir Heavy" charset="0"/>
                <a:ea typeface="Avenir Heavy" charset="0"/>
                <a:cs typeface="Avenir Heavy" charset="0"/>
              </a:rPr>
              <a:t>Using OER in Co-Requisite Instruction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563" y="3948021"/>
            <a:ext cx="6717956" cy="1655762"/>
          </a:xfrm>
        </p:spPr>
        <p:txBody>
          <a:bodyPr/>
          <a:lstStyle/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Co-Requisite Professional Development Meeting</a:t>
            </a:r>
          </a:p>
          <a:p>
            <a:pPr algn="l">
              <a:lnSpc>
                <a:spcPts val="28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May 17,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381" y="2911951"/>
            <a:ext cx="2217683" cy="14913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06563" y="3791509"/>
            <a:ext cx="6396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2DAA6-B5CF-D542-AC19-4639E1F6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66" y="0"/>
            <a:ext cx="10152185" cy="63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5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F2AB8-F981-FF4F-A1F9-F0FDFC96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63" y="0"/>
            <a:ext cx="10138117" cy="6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77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E8AC-DF8E-3041-AC67-B80B7001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 fontScale="90000"/>
          </a:bodyPr>
          <a:lstStyle/>
          <a:p>
            <a:r>
              <a:rPr lang="en-US" dirty="0"/>
              <a:t>Khan Academy (https://</a:t>
            </a:r>
            <a:r>
              <a:rPr lang="en-US" dirty="0" err="1"/>
              <a:t>www.khanacademy.org</a:t>
            </a:r>
            <a:r>
              <a:rPr lang="en-US" dirty="0"/>
              <a:t>/math)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A63A27-D8B6-2C44-A542-A31D2BCC1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423" y="1441834"/>
            <a:ext cx="7977153" cy="4985721"/>
          </a:xfrm>
        </p:spPr>
      </p:pic>
    </p:spTree>
    <p:extLst>
      <p:ext uri="{BB962C8B-B14F-4D97-AF65-F5344CB8AC3E}">
        <p14:creationId xmlns:p14="http://schemas.microsoft.com/office/powerpoint/2010/main" val="33705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BBDEE-2816-D746-867B-2B43017C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r>
              <a:rPr lang="en-US" dirty="0"/>
              <a:t>Mathispower4U (mathispower4U.com)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25629A-4FDC-CE42-A57E-75235537C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707" y="1237958"/>
            <a:ext cx="8144586" cy="5090367"/>
          </a:xfrm>
        </p:spPr>
      </p:pic>
    </p:spTree>
    <p:extLst>
      <p:ext uri="{BB962C8B-B14F-4D97-AF65-F5344CB8AC3E}">
        <p14:creationId xmlns:p14="http://schemas.microsoft.com/office/powerpoint/2010/main" val="3106167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F8BBB-DCC1-4F47-8082-3C38E81784BC}"/>
              </a:ext>
            </a:extLst>
          </p:cNvPr>
          <p:cNvSpPr txBox="1"/>
          <p:nvPr/>
        </p:nvSpPr>
        <p:spPr>
          <a:xfrm>
            <a:off x="886265" y="3536868"/>
            <a:ext cx="9825126" cy="17748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about homework solutions?</a:t>
            </a:r>
          </a:p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If you need integrated courseware to </a:t>
            </a:r>
          </a:p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support your teaching it exists in OER.</a:t>
            </a:r>
          </a:p>
        </p:txBody>
      </p:sp>
    </p:spTree>
    <p:extLst>
      <p:ext uri="{BB962C8B-B14F-4D97-AF65-F5344CB8AC3E}">
        <p14:creationId xmlns:p14="http://schemas.microsoft.com/office/powerpoint/2010/main" val="3028553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B722-DE80-2241-BAA6-56379989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2493"/>
          </a:xfrm>
        </p:spPr>
        <p:txBody>
          <a:bodyPr/>
          <a:lstStyle/>
          <a:p>
            <a:r>
              <a:rPr lang="en-US" dirty="0"/>
              <a:t>NROC (http://</a:t>
            </a:r>
            <a:r>
              <a:rPr lang="en-US" dirty="0" err="1"/>
              <a:t>nroc.org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5BF7AF-0C2D-4F4B-8F7B-BBEA975FC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270" y="1167618"/>
            <a:ext cx="8037459" cy="5023413"/>
          </a:xfrm>
        </p:spPr>
      </p:pic>
    </p:spTree>
    <p:extLst>
      <p:ext uri="{BB962C8B-B14F-4D97-AF65-F5344CB8AC3E}">
        <p14:creationId xmlns:p14="http://schemas.microsoft.com/office/powerpoint/2010/main" val="1763679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C070EE-F637-6B40-BAD1-EE008C376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30" y="0"/>
            <a:ext cx="9883139" cy="617696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27A8AEE-3278-CD42-AEB1-BC548FF0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66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16C4C6-D998-BF41-9C96-5CDB75723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30" y="0"/>
            <a:ext cx="9883140" cy="6176963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949A4AB-FF74-814D-BF7F-F75AD012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10297-CE29-E64C-ABEC-C5DBD9E2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</p:spPr>
        <p:txBody>
          <a:bodyPr>
            <a:normAutofit fontScale="90000"/>
          </a:bodyPr>
          <a:lstStyle/>
          <a:p>
            <a:r>
              <a:rPr lang="en-US" dirty="0"/>
              <a:t>Lumen Learning OHM (https://</a:t>
            </a:r>
            <a:r>
              <a:rPr lang="en-US" dirty="0" err="1"/>
              <a:t>lumenlearning.com</a:t>
            </a:r>
            <a:r>
              <a:rPr lang="en-US" dirty="0"/>
              <a:t>/what/ohm/)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59984-2DD5-7D43-B142-52FD65F7A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114" y="1404632"/>
            <a:ext cx="7849772" cy="4906109"/>
          </a:xfrm>
        </p:spPr>
      </p:pic>
    </p:spTree>
    <p:extLst>
      <p:ext uri="{BB962C8B-B14F-4D97-AF65-F5344CB8AC3E}">
        <p14:creationId xmlns:p14="http://schemas.microsoft.com/office/powerpoint/2010/main" val="131792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352A-6F6E-FB4B-B14F-4DE57A71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/>
          <a:lstStyle/>
          <a:p>
            <a:r>
              <a:rPr lang="en-US" dirty="0" err="1"/>
              <a:t>panOpen</a:t>
            </a:r>
            <a:r>
              <a:rPr lang="en-US" dirty="0"/>
              <a:t> (https://</a:t>
            </a:r>
            <a:r>
              <a:rPr lang="en-US" dirty="0" err="1"/>
              <a:t>www.panopen.com</a:t>
            </a:r>
            <a:r>
              <a:rPr lang="en-US" dirty="0"/>
              <a:t>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03BA9-D16D-4847-B62C-3D19CB699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894" y="1139484"/>
            <a:ext cx="8316212" cy="5197633"/>
          </a:xfrm>
        </p:spPr>
      </p:pic>
    </p:spTree>
    <p:extLst>
      <p:ext uri="{BB962C8B-B14F-4D97-AF65-F5344CB8AC3E}">
        <p14:creationId xmlns:p14="http://schemas.microsoft.com/office/powerpoint/2010/main" val="377088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013" y="2653173"/>
            <a:ext cx="8708572" cy="17577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400" spc="300" dirty="0">
                <a:solidFill>
                  <a:schemeClr val="bg1"/>
                </a:solidFill>
                <a:latin typeface="Gotham Black" charset="0"/>
                <a:ea typeface="Gotham Black" charset="0"/>
                <a:cs typeface="Gotham Black" charset="0"/>
              </a:rPr>
              <a:t>Student success depends on reducing barriers and increasing access.</a:t>
            </a:r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954B-8DBC-1F4B-8339-34F93C1E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Top Hat (https://</a:t>
            </a:r>
            <a:r>
              <a:rPr lang="en-US" dirty="0" err="1"/>
              <a:t>tophat.com</a:t>
            </a:r>
            <a:r>
              <a:rPr lang="en-US" dirty="0"/>
              <a:t>/)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8DF793-AB83-144D-A6F5-2BA546A35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977" y="1195754"/>
            <a:ext cx="8198045" cy="5123779"/>
          </a:xfrm>
        </p:spPr>
      </p:pic>
    </p:spTree>
    <p:extLst>
      <p:ext uri="{BB962C8B-B14F-4D97-AF65-F5344CB8AC3E}">
        <p14:creationId xmlns:p14="http://schemas.microsoft.com/office/powerpoint/2010/main" val="1124967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77F50E-D0CE-264A-BA5C-F70F74673545}"/>
              </a:ext>
            </a:extLst>
          </p:cNvPr>
          <p:cNvSpPr txBox="1"/>
          <p:nvPr/>
        </p:nvSpPr>
        <p:spPr>
          <a:xfrm>
            <a:off x="942535" y="3840720"/>
            <a:ext cx="8082149" cy="122341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Rethink pedagogy through the </a:t>
            </a:r>
          </a:p>
          <a:p>
            <a:pPr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power of Open </a:t>
            </a:r>
          </a:p>
        </p:txBody>
      </p:sp>
    </p:spTree>
    <p:extLst>
      <p:ext uri="{BB962C8B-B14F-4D97-AF65-F5344CB8AC3E}">
        <p14:creationId xmlns:p14="http://schemas.microsoft.com/office/powerpoint/2010/main" val="2775176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E9F6-E8D8-234F-8551-FB9CEC04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Explore, don’t drill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30B98-D8DA-FB49-9BBE-E1C560F82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Instead of drilling grammar and sentence structure, have students explore grammar guides on the Internet and</a:t>
            </a:r>
          </a:p>
          <a:p>
            <a:pPr lvl="1"/>
            <a:r>
              <a:rPr lang="en-US" sz="3200" dirty="0">
                <a:latin typeface="+mj-lt"/>
              </a:rPr>
              <a:t>reflect on lessons learned</a:t>
            </a:r>
          </a:p>
          <a:p>
            <a:pPr lvl="1"/>
            <a:r>
              <a:rPr lang="en-US" sz="3200" dirty="0">
                <a:latin typeface="+mj-lt"/>
              </a:rPr>
              <a:t>create a cheat-sheet for themselves or other students</a:t>
            </a:r>
          </a:p>
          <a:p>
            <a:pPr lvl="1"/>
            <a:r>
              <a:rPr lang="en-US" sz="3200" dirty="0">
                <a:latin typeface="+mj-lt"/>
              </a:rPr>
              <a:t>present one grammar/style lesson per week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8326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ECFA-0CD4-5343-B175-E5592044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Explore, don’t drill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CF6DF-BE10-434E-91E8-B31F46F55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latin typeface="+mj-lt"/>
              </a:rPr>
              <a:t>Use class project assignments that require students to find tools and resources they on the Internet to solve real-world mathematical problems</a:t>
            </a:r>
          </a:p>
          <a:p>
            <a:pPr lvl="1"/>
            <a:r>
              <a:rPr lang="en-US" sz="3200" dirty="0">
                <a:latin typeface="+mj-lt"/>
              </a:rPr>
              <a:t>when students find the resources themselves, they learn HOW to find those resources</a:t>
            </a:r>
          </a:p>
          <a:p>
            <a:pPr lvl="1"/>
            <a:r>
              <a:rPr lang="en-US" sz="3200" dirty="0">
                <a:latin typeface="+mj-lt"/>
              </a:rPr>
              <a:t>students begin to understand the practical application of their class</a:t>
            </a:r>
          </a:p>
          <a:p>
            <a:r>
              <a:rPr lang="en-US" sz="3600" dirty="0">
                <a:latin typeface="+mj-lt"/>
              </a:rPr>
              <a:t>Ask students to create playlists of video tutorials on specific math concepts</a:t>
            </a:r>
          </a:p>
        </p:txBody>
      </p:sp>
    </p:spTree>
    <p:extLst>
      <p:ext uri="{BB962C8B-B14F-4D97-AF65-F5344CB8AC3E}">
        <p14:creationId xmlns:p14="http://schemas.microsoft.com/office/powerpoint/2010/main" val="448315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C857-91E3-FC48-ADDB-8788F1FF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 the “disposable assignment”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6F04E-F4EF-D841-ACB5-939DFB256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Make classwork meaningful</a:t>
            </a:r>
          </a:p>
          <a:p>
            <a:r>
              <a:rPr lang="en-US" sz="4000" dirty="0">
                <a:latin typeface="+mj-lt"/>
              </a:rPr>
              <a:t>Have a real audience or application</a:t>
            </a:r>
          </a:p>
          <a:p>
            <a:r>
              <a:rPr lang="en-US" sz="4000" dirty="0">
                <a:latin typeface="+mj-lt"/>
              </a:rPr>
              <a:t>Build something permanent that can be used in the next class or that the student can take with her</a:t>
            </a:r>
          </a:p>
        </p:txBody>
      </p:sp>
    </p:spTree>
    <p:extLst>
      <p:ext uri="{BB962C8B-B14F-4D97-AF65-F5344CB8AC3E}">
        <p14:creationId xmlns:p14="http://schemas.microsoft.com/office/powerpoint/2010/main" val="4293197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17DF-2168-354B-B53F-333C4B50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4B3FC-B215-8D4E-A72E-B1241F255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Hilton III, J., Fischer, L., Wiley, D., and Williams, L. 2016. “Maintaining Momentum Toward Graduation: OER and The Course Throughput Rate,” </a:t>
            </a:r>
            <a:r>
              <a:rPr lang="en-US" i="1" dirty="0">
                <a:latin typeface="+mj-lt"/>
              </a:rPr>
              <a:t>International Review of Research in Open and Distributed Learning</a:t>
            </a:r>
            <a:r>
              <a:rPr lang="en-US" dirty="0">
                <a:latin typeface="+mj-lt"/>
              </a:rPr>
              <a:t> Vol 17 (No 6).</a:t>
            </a:r>
          </a:p>
          <a:p>
            <a:r>
              <a:rPr lang="en-US" dirty="0">
                <a:latin typeface="+mj-lt"/>
              </a:rPr>
              <a:t>Wiley, D., Williams, L., </a:t>
            </a:r>
            <a:r>
              <a:rPr lang="en-US" dirty="0" err="1">
                <a:latin typeface="+mj-lt"/>
              </a:rPr>
              <a:t>DeMarte</a:t>
            </a:r>
            <a:r>
              <a:rPr lang="en-US" dirty="0">
                <a:latin typeface="+mj-lt"/>
              </a:rPr>
              <a:t>, D., and Hilton III, J. 2016. “The Tidewater Z-Degree and the INTRO Model for Sustaining OER Adoption,” </a:t>
            </a:r>
            <a:r>
              <a:rPr lang="en-US" i="1" dirty="0">
                <a:latin typeface="+mj-lt"/>
              </a:rPr>
              <a:t>Education Policy Analysis Archives</a:t>
            </a:r>
            <a:r>
              <a:rPr lang="en-US" dirty="0">
                <a:latin typeface="+mj-lt"/>
              </a:rPr>
              <a:t> Vol 24 (No 41).</a:t>
            </a:r>
          </a:p>
          <a:p>
            <a:r>
              <a:rPr lang="en-US" dirty="0">
                <a:latin typeface="+mj-lt"/>
              </a:rPr>
              <a:t>Wiley, D., Webb, A., Weston, S. and Tonks, D. “A Preliminary Exploration of the Relationship Between Student-Created OER, Sustainability, and Success.” </a:t>
            </a:r>
            <a:r>
              <a:rPr lang="en-US" i="1" dirty="0">
                <a:latin typeface="+mj-lt"/>
              </a:rPr>
              <a:t>IRRODL</a:t>
            </a:r>
            <a:r>
              <a:rPr lang="en-US" dirty="0">
                <a:latin typeface="+mj-lt"/>
              </a:rPr>
              <a:t> Vol 18 (No 4). </a:t>
            </a:r>
          </a:p>
        </p:txBody>
      </p:sp>
    </p:spTree>
    <p:extLst>
      <p:ext uri="{BB962C8B-B14F-4D97-AF65-F5344CB8AC3E}">
        <p14:creationId xmlns:p14="http://schemas.microsoft.com/office/powerpoint/2010/main" val="148517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960A-4710-0C43-B6BF-4BDFCC69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26" y="624313"/>
            <a:ext cx="3368070" cy="5338251"/>
          </a:xfrm>
        </p:spPr>
        <p:txBody>
          <a:bodyPr/>
          <a:lstStyle/>
          <a:p>
            <a:r>
              <a:rPr lang="en-US" dirty="0"/>
              <a:t>Traditional copyright restricts access and increases costs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B4BB4A-E784-4E48-82C8-D9DAAF4F2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270" y="508270"/>
            <a:ext cx="7417459" cy="5570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67B9D-45B7-DC46-AA01-31266DEF75BD}"/>
              </a:ext>
            </a:extLst>
          </p:cNvPr>
          <p:cNvSpPr txBox="1"/>
          <p:nvPr/>
        </p:nvSpPr>
        <p:spPr>
          <a:xfrm>
            <a:off x="180168" y="6218910"/>
            <a:ext cx="6509288" cy="3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“Keep Out,” CC-BY Kate </a:t>
            </a:r>
            <a:r>
              <a:rPr lang="en-US" dirty="0" err="1"/>
              <a:t>Merenda</a:t>
            </a:r>
            <a:r>
              <a:rPr lang="en-US" dirty="0"/>
              <a:t>-Sinha, </a:t>
            </a:r>
            <a:r>
              <a:rPr lang="en-US" dirty="0" err="1"/>
              <a:t>katemere</a:t>
            </a:r>
            <a:r>
              <a:rPr lang="en-US" dirty="0"/>
              <a:t>, Flickr (2006)</a:t>
            </a:r>
          </a:p>
        </p:txBody>
      </p:sp>
    </p:spTree>
    <p:extLst>
      <p:ext uri="{BB962C8B-B14F-4D97-AF65-F5344CB8AC3E}">
        <p14:creationId xmlns:p14="http://schemas.microsoft.com/office/powerpoint/2010/main" val="288842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potify">
            <a:extLst>
              <a:ext uri="{FF2B5EF4-FFF2-40B4-BE49-F238E27FC236}">
                <a16:creationId xmlns:a16="http://schemas.microsoft.com/office/drawing/2014/main" id="{48DA4DAA-50A9-8F48-95A5-EE21256BED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42413" y="1275413"/>
            <a:ext cx="2305987" cy="230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59599-A3F1-FF4F-B5C5-1F3A913D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57" y="895792"/>
            <a:ext cx="1784663" cy="1784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6E6D4-7863-544B-AA88-52B7CB987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26" y="3891613"/>
            <a:ext cx="2900598" cy="1933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6F2C5-8E4D-F349-892E-6CFF96E15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847" y="612514"/>
            <a:ext cx="1815892" cy="1815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5167B-FEAB-3745-842B-2196C16A1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20" y="4196699"/>
            <a:ext cx="3802921" cy="1767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502346-FCA1-E04E-BE89-824D21FF7809}"/>
              </a:ext>
            </a:extLst>
          </p:cNvPr>
          <p:cNvSpPr txBox="1"/>
          <p:nvPr/>
        </p:nvSpPr>
        <p:spPr>
          <a:xfrm>
            <a:off x="2242820" y="3098291"/>
            <a:ext cx="7471533" cy="68871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5400" dirty="0">
                <a:solidFill>
                  <a:schemeClr val="tx2"/>
                </a:solidFill>
                <a:latin typeface="Calibri Light" panose="020F0302020204030204" pitchFamily="34" charset="0"/>
                <a:ea typeface="Avenir Book" charset="0"/>
                <a:cs typeface="Calibri Light" panose="020F0302020204030204" pitchFamily="34" charset="0"/>
              </a:rPr>
              <a:t>Access = Subscription only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99141-A6D1-BE46-B673-A26A9C5D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254" y="296968"/>
            <a:ext cx="2199389" cy="2199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06F6E-B836-B247-87BE-C13AC3CDD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174" y="229277"/>
            <a:ext cx="3512405" cy="233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47BE06-74F0-D24C-9D0B-6BB322FED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419" y="4320990"/>
            <a:ext cx="3446624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8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DB6A-9C3D-DE4C-977E-4E117E59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3"/>
                </a:solidFill>
              </a:rPr>
              <a:t>5 R’s </a:t>
            </a:r>
            <a:r>
              <a:rPr lang="en-US" dirty="0"/>
              <a:t>of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48049-078C-3A47-9C7B-4B105FAC1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OER materials preserve these 5 capacities (Wiley 2014):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E6002E"/>
                </a:solidFill>
                <a:latin typeface="Avenir Book" charset="0"/>
                <a:ea typeface="Avenir Book" charset="0"/>
                <a:cs typeface="Avenir Book" charset="0"/>
              </a:rPr>
              <a:t>Retain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make, own , and control copies of the content.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E6002E"/>
                </a:solidFill>
                <a:latin typeface="Avenir Book" charset="0"/>
                <a:ea typeface="Avenir Book" charset="0"/>
                <a:cs typeface="Avenir Book" charset="0"/>
              </a:rPr>
              <a:t>Reuse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use the content in a wide range of ways.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E6002E"/>
                </a:solidFill>
                <a:latin typeface="Avenir Book" charset="0"/>
                <a:ea typeface="Avenir Book" charset="0"/>
                <a:cs typeface="Avenir Book" charset="0"/>
              </a:rPr>
              <a:t>Revise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adapt, adjust, modify, or alter the content itself.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E6002E"/>
                </a:solidFill>
                <a:latin typeface="Avenir Book" charset="0"/>
                <a:ea typeface="Avenir Book" charset="0"/>
                <a:cs typeface="Avenir Book" charset="0"/>
              </a:rPr>
              <a:t>Remix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combine the original or revised content with other open content to create something new.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rgbClr val="E6002E"/>
                </a:solidFill>
                <a:latin typeface="Avenir Book" charset="0"/>
                <a:ea typeface="Avenir Book" charset="0"/>
                <a:cs typeface="Avenir Book" charset="0"/>
              </a:rPr>
              <a:t>Redistribute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: the right to share copies of the original content, your revisions, or your remixes with others.</a:t>
            </a:r>
          </a:p>
        </p:txBody>
      </p:sp>
    </p:spTree>
    <p:extLst>
      <p:ext uri="{BB962C8B-B14F-4D97-AF65-F5344CB8AC3E}">
        <p14:creationId xmlns:p14="http://schemas.microsoft.com/office/powerpoint/2010/main" val="168053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79600"/>
          </a:xfrm>
        </p:spPr>
        <p:txBody>
          <a:bodyPr>
            <a:normAutofit/>
          </a:bodyPr>
          <a:lstStyle/>
          <a:p>
            <a:r>
              <a:rPr lang="en-US" sz="4800" dirty="0"/>
              <a:t>Student success through customized course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44725"/>
            <a:ext cx="10515600" cy="3532237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>
                <a:latin typeface="+mj-lt"/>
              </a:rPr>
              <a:t>Assign only the materials you use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>
                <a:latin typeface="+mj-lt"/>
              </a:rPr>
              <a:t>Make revisions/new editions only when you need them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>
                <a:latin typeface="+mj-lt"/>
              </a:rPr>
              <a:t>Keep examples, readings, and problems up to date and relevant for students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dirty="0">
                <a:latin typeface="+mj-lt"/>
              </a:rPr>
              <a:t>Align resources with course objectives, outcomes, and assessments</a:t>
            </a:r>
          </a:p>
        </p:txBody>
      </p:sp>
    </p:spTree>
    <p:extLst>
      <p:ext uri="{BB962C8B-B14F-4D97-AF65-F5344CB8AC3E}">
        <p14:creationId xmlns:p14="http://schemas.microsoft.com/office/powerpoint/2010/main" val="18216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7FEA-FE64-074F-996C-98FA408A0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9772"/>
          </a:xfrm>
        </p:spPr>
        <p:txBody>
          <a:bodyPr>
            <a:noAutofit/>
          </a:bodyPr>
          <a:lstStyle/>
          <a:p>
            <a:r>
              <a:rPr lang="en-US" sz="4800" dirty="0"/>
              <a:t>Access to materials on the first day of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48A6-8644-4C4D-839F-0D3260CE5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4897"/>
            <a:ext cx="10515600" cy="3912065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latin typeface="+mj-lt"/>
              </a:rPr>
              <a:t>Use materials that you are comfortable with</a:t>
            </a:r>
          </a:p>
          <a:p>
            <a:r>
              <a:rPr lang="en-US" sz="4000" dirty="0">
                <a:latin typeface="+mj-lt"/>
              </a:rPr>
              <a:t>Provide those materials on the first day, through Canvas shell</a:t>
            </a:r>
          </a:p>
          <a:p>
            <a:r>
              <a:rPr lang="en-US" sz="4000" dirty="0">
                <a:latin typeface="+mj-lt"/>
              </a:rPr>
              <a:t>Increase flexibility and consistency across campuses</a:t>
            </a:r>
          </a:p>
          <a:p>
            <a:r>
              <a:rPr lang="en-US" sz="4000" dirty="0">
                <a:latin typeface="+mj-lt"/>
              </a:rPr>
              <a:t>Two large-scale studies at Tidewater CC:</a:t>
            </a:r>
          </a:p>
          <a:p>
            <a:pPr lvl="1"/>
            <a:r>
              <a:rPr lang="en-US" sz="3600" dirty="0">
                <a:latin typeface="+mj-lt"/>
              </a:rPr>
              <a:t>lower drop rates for classes with OER (Wiley et al, 2016)</a:t>
            </a:r>
          </a:p>
          <a:p>
            <a:pPr lvl="1"/>
            <a:r>
              <a:rPr lang="en-US" sz="3600" dirty="0">
                <a:latin typeface="+mj-lt"/>
              </a:rPr>
              <a:t>higher enrollment in terms where students take course with OER (enrollment intensity) (Hilton et al, 2016)</a:t>
            </a:r>
          </a:p>
        </p:txBody>
      </p:sp>
    </p:spTree>
    <p:extLst>
      <p:ext uri="{BB962C8B-B14F-4D97-AF65-F5344CB8AC3E}">
        <p14:creationId xmlns:p14="http://schemas.microsoft.com/office/powerpoint/2010/main" val="280249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BF4A-B0BB-D14A-BB1A-74437E97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22F8-2EE3-2948-BB98-E6B4EE80D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Students can share in the creation of content used in the classroom or in future classes</a:t>
            </a:r>
          </a:p>
          <a:p>
            <a:r>
              <a:rPr lang="en-US" sz="3600" dirty="0">
                <a:latin typeface="+mj-lt"/>
              </a:rPr>
              <a:t>Students can produce work – using content from the course – that can be published online</a:t>
            </a:r>
          </a:p>
          <a:p>
            <a:r>
              <a:rPr lang="en-US" sz="3600" dirty="0">
                <a:latin typeface="+mj-lt"/>
              </a:rPr>
              <a:t>Preliminary study (of photography class) finds improved student outcomes when students are engaged in producing instructional videos for </a:t>
            </a:r>
            <a:r>
              <a:rPr lang="en-US" sz="3600" dirty="0" err="1">
                <a:latin typeface="+mj-lt"/>
              </a:rPr>
              <a:t>theor</a:t>
            </a:r>
            <a:r>
              <a:rPr lang="en-US" sz="3600" dirty="0">
                <a:latin typeface="+mj-lt"/>
              </a:rPr>
              <a:t> peers (Wiley, Webb, Weston, and Tonks, 2017)</a:t>
            </a:r>
          </a:p>
        </p:txBody>
      </p:sp>
    </p:spTree>
    <p:extLst>
      <p:ext uri="{BB962C8B-B14F-4D97-AF65-F5344CB8AC3E}">
        <p14:creationId xmlns:p14="http://schemas.microsoft.com/office/powerpoint/2010/main" val="395382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CC Colors">
      <a:dk1>
        <a:srgbClr val="000000"/>
      </a:dk1>
      <a:lt1>
        <a:srgbClr val="FFFFFF"/>
      </a:lt1>
      <a:dk2>
        <a:srgbClr val="555659"/>
      </a:dk2>
      <a:lt2>
        <a:srgbClr val="8A8A8D"/>
      </a:lt2>
      <a:accent1>
        <a:srgbClr val="FFB819"/>
      </a:accent1>
      <a:accent2>
        <a:srgbClr val="EF7622"/>
      </a:accent2>
      <a:accent3>
        <a:srgbClr val="D9272E"/>
      </a:accent3>
      <a:accent4>
        <a:srgbClr val="6CC049"/>
      </a:accent4>
      <a:accent5>
        <a:srgbClr val="0093C9"/>
      </a:accent5>
      <a:accent6>
        <a:srgbClr val="E56385"/>
      </a:accent6>
      <a:hlink>
        <a:srgbClr val="0075C9"/>
      </a:hlink>
      <a:folHlink>
        <a:srgbClr val="490D6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>
          <a:lnSpc>
            <a:spcPts val="4300"/>
          </a:lnSpc>
          <a:defRPr sz="3600" dirty="0"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AD23EDB4-F814-9B4C-8C0D-DF300C73D46D}" vid="{C66A3E16-880E-B549-826B-A3D9106BB0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HCC Powerpoint Template</Template>
  <TotalTime>1584</TotalTime>
  <Words>769</Words>
  <Application>Microsoft Macintosh PowerPoint</Application>
  <PresentationFormat>Widescreen</PresentationFormat>
  <Paragraphs>66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Avenir Book</vt:lpstr>
      <vt:lpstr>Avenir Heavy</vt:lpstr>
      <vt:lpstr>Avenir Roman</vt:lpstr>
      <vt:lpstr>Calibri</vt:lpstr>
      <vt:lpstr>Calibri Light</vt:lpstr>
      <vt:lpstr>Gotham Black</vt:lpstr>
      <vt:lpstr>Gurmukhi MT</vt:lpstr>
      <vt:lpstr>Office Theme</vt:lpstr>
      <vt:lpstr>PowerPoint Presentation</vt:lpstr>
      <vt:lpstr>Using OER in Co-Requisite Instruction</vt:lpstr>
      <vt:lpstr>PowerPoint Presentation</vt:lpstr>
      <vt:lpstr>Traditional copyright restricts access and increases costs</vt:lpstr>
      <vt:lpstr>PowerPoint Presentation</vt:lpstr>
      <vt:lpstr>The 5 R’s of OER</vt:lpstr>
      <vt:lpstr>Student success through customized course design</vt:lpstr>
      <vt:lpstr>Access to materials on the first day of class</vt:lpstr>
      <vt:lpstr>Student Engagement</vt:lpstr>
      <vt:lpstr>PowerPoint Presentation</vt:lpstr>
      <vt:lpstr>The Excelsior OWL (https://owl.excelsior.edu/)</vt:lpstr>
      <vt:lpstr>PowerPoint Presentation</vt:lpstr>
      <vt:lpstr>PowerPoint Presentation</vt:lpstr>
      <vt:lpstr>PowerPoint Presentation</vt:lpstr>
      <vt:lpstr>Saylor Academy (https://www.saylor.org/)</vt:lpstr>
      <vt:lpstr>PowerPoint Presentation</vt:lpstr>
      <vt:lpstr>PowerPoint Presentation</vt:lpstr>
      <vt:lpstr>PowerPoint Presentation</vt:lpstr>
      <vt:lpstr>Open Textbook Library (https://open.umn.edu/opentextbooks/)</vt:lpstr>
      <vt:lpstr>PowerPoint Presentation</vt:lpstr>
      <vt:lpstr>PowerPoint Presentation</vt:lpstr>
      <vt:lpstr>Khan Academy (https://www.khanacademy.org/math)</vt:lpstr>
      <vt:lpstr>Mathispower4U (mathispower4U.com)</vt:lpstr>
      <vt:lpstr>PowerPoint Presentation</vt:lpstr>
      <vt:lpstr>NROC (http://nroc.org)</vt:lpstr>
      <vt:lpstr>PowerPoint Presentation</vt:lpstr>
      <vt:lpstr>PowerPoint Presentation</vt:lpstr>
      <vt:lpstr>Lumen Learning OHM (https://lumenlearning.com/what/ohm/)</vt:lpstr>
      <vt:lpstr>panOpen (https://www.panopen.com/)</vt:lpstr>
      <vt:lpstr>Top Hat (https://tophat.com/)</vt:lpstr>
      <vt:lpstr>PowerPoint Presentation</vt:lpstr>
      <vt:lpstr>Explore, don’t drill</vt:lpstr>
      <vt:lpstr>Explore, don’t drill</vt:lpstr>
      <vt:lpstr>Resist the “disposable assignment”</vt:lpstr>
      <vt:lpstr>References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here.</dc:title>
  <dc:creator>hernandez.ricardo</dc:creator>
  <cp:lastModifiedBy>nathan.smith2</cp:lastModifiedBy>
  <cp:revision>22</cp:revision>
  <dcterms:created xsi:type="dcterms:W3CDTF">2018-01-05T21:13:33Z</dcterms:created>
  <dcterms:modified xsi:type="dcterms:W3CDTF">2018-05-17T15:45:02Z</dcterms:modified>
</cp:coreProperties>
</file>