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  <p:sldId id="257" r:id="rId3"/>
    <p:sldId id="273" r:id="rId4"/>
    <p:sldId id="265" r:id="rId5"/>
    <p:sldId id="266" r:id="rId6"/>
    <p:sldId id="274" r:id="rId7"/>
    <p:sldId id="267" r:id="rId8"/>
    <p:sldId id="268" r:id="rId9"/>
    <p:sldId id="269" r:id="rId10"/>
    <p:sldId id="270" r:id="rId11"/>
    <p:sldId id="271" r:id="rId12"/>
    <p:sldId id="272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45"/>
    <p:restoredTop sz="93681"/>
  </p:normalViewPr>
  <p:slideViewPr>
    <p:cSldViewPr snapToGrid="0" snapToObjects="1">
      <p:cViewPr varScale="1">
        <p:scale>
          <a:sx n="93" d="100"/>
          <a:sy n="93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4AA2-2339-8546-BDA3-83D57E515C63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fuOE331D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2F480B-0025-8346-9571-E0B07B70B11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81871" y="846490"/>
            <a:ext cx="10222188" cy="4843109"/>
          </a:xfrm>
        </p:spPr>
      </p:pic>
    </p:spTree>
    <p:extLst>
      <p:ext uri="{BB962C8B-B14F-4D97-AF65-F5344CB8AC3E}">
        <p14:creationId xmlns:p14="http://schemas.microsoft.com/office/powerpoint/2010/main" val="239886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FA0153-B075-8D44-AE17-82877221B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9362"/>
          </a:xfrm>
        </p:spPr>
        <p:txBody>
          <a:bodyPr/>
          <a:lstStyle/>
          <a:p>
            <a:r>
              <a:rPr lang="en-US" dirty="0"/>
              <a:t>How do you want students to be changed by your course?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8A7CC8-2E4C-7E42-92F2-E5F24FAC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4487"/>
            <a:ext cx="10515600" cy="4002475"/>
          </a:xfrm>
        </p:spPr>
        <p:txBody>
          <a:bodyPr/>
          <a:lstStyle/>
          <a:p>
            <a:r>
              <a:rPr lang="en-US" dirty="0"/>
              <a:t>Changes in</a:t>
            </a:r>
          </a:p>
          <a:p>
            <a:pPr lvl="1"/>
            <a:r>
              <a:rPr lang="en-US" dirty="0"/>
              <a:t>Knowledge</a:t>
            </a:r>
          </a:p>
          <a:p>
            <a:pPr lvl="1"/>
            <a:r>
              <a:rPr lang="en-US" dirty="0"/>
              <a:t>Disposition</a:t>
            </a:r>
          </a:p>
          <a:p>
            <a:pPr lvl="1"/>
            <a:r>
              <a:rPr lang="en-US" dirty="0"/>
              <a:t>Skills</a:t>
            </a:r>
          </a:p>
          <a:p>
            <a:r>
              <a:rPr lang="en-US" dirty="0"/>
              <a:t>What steps are necessary to achieve that change</a:t>
            </a:r>
          </a:p>
          <a:p>
            <a:pPr lvl="1"/>
            <a:r>
              <a:rPr lang="en-US" dirty="0"/>
              <a:t>what are the component features of expertise in your course?</a:t>
            </a:r>
          </a:p>
        </p:txBody>
      </p:sp>
    </p:spTree>
    <p:extLst>
      <p:ext uri="{BB962C8B-B14F-4D97-AF65-F5344CB8AC3E}">
        <p14:creationId xmlns:p14="http://schemas.microsoft.com/office/powerpoint/2010/main" val="363322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807875-336E-774A-89B2-EC4F7215A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up SLOs and Objectives for your course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03637-0B67-B445-9C08-8CF76E8434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9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EF1E-1F66-3E4A-B444-CBC7B749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align your required SLOs with the change you want to see?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B557A-9A81-2C43-ABAD-47BD9F7876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4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27138-4571-6F40-9BCD-B480F2561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Course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B54DE-FAB5-3F4E-A234-C55F90A18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Outcomes – How will students be changed by taking the course?</a:t>
            </a:r>
          </a:p>
          <a:p>
            <a:r>
              <a:rPr lang="en-US" dirty="0"/>
              <a:t>Objectives – What are the specific steps are necessary in order to achieve that change?</a:t>
            </a:r>
          </a:p>
          <a:p>
            <a:r>
              <a:rPr lang="en-US" dirty="0"/>
              <a:t>Learning Activities – What specific activities will those steps entail?</a:t>
            </a:r>
          </a:p>
          <a:p>
            <a:r>
              <a:rPr lang="en-US" dirty="0"/>
              <a:t>Assessments – How will I measure the change?</a:t>
            </a:r>
          </a:p>
          <a:p>
            <a:r>
              <a:rPr lang="en-US" dirty="0"/>
              <a:t>Instructional Materials – What materials will students use in order to prepare for assessments, complete activities, and reach objectives?</a:t>
            </a:r>
          </a:p>
        </p:txBody>
      </p:sp>
    </p:spTree>
    <p:extLst>
      <p:ext uri="{BB962C8B-B14F-4D97-AF65-F5344CB8AC3E}">
        <p14:creationId xmlns:p14="http://schemas.microsoft.com/office/powerpoint/2010/main" val="321006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563" y="652812"/>
            <a:ext cx="6717956" cy="3060442"/>
          </a:xfrm>
        </p:spPr>
        <p:txBody>
          <a:bodyPr>
            <a:normAutofit/>
          </a:bodyPr>
          <a:lstStyle/>
          <a:p>
            <a:pPr algn="l">
              <a:lnSpc>
                <a:spcPts val="6000"/>
              </a:lnSpc>
            </a:pPr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Getting the Most out of OER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563" y="3948020"/>
            <a:ext cx="6717956" cy="1794857"/>
          </a:xfrm>
        </p:spPr>
        <p:txBody>
          <a:bodyPr>
            <a:normAutofit/>
          </a:bodyPr>
          <a:lstStyle/>
          <a:p>
            <a:pPr algn="l">
              <a:lnSpc>
                <a:spcPts val="2800"/>
              </a:lnSpc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Course Mapping, Transparent Alignment, &amp; Selecting Instructional Materials</a:t>
            </a:r>
          </a:p>
          <a:p>
            <a:pPr algn="l">
              <a:lnSpc>
                <a:spcPts val="2800"/>
              </a:lnSpc>
            </a:pP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algn="l">
              <a:lnSpc>
                <a:spcPts val="2800"/>
              </a:lnSpc>
            </a:pP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Nathan Smith, PhD.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381" y="2911951"/>
            <a:ext cx="2217683" cy="149139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106563" y="3791509"/>
            <a:ext cx="6396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8F57-1AE6-294C-98F5-D09E2EFE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094"/>
          </a:xfrm>
        </p:spPr>
        <p:txBody>
          <a:bodyPr/>
          <a:lstStyle/>
          <a:p>
            <a:r>
              <a:rPr lang="en-US" dirty="0"/>
              <a:t>How does moving to OER enable better course design and instruction?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8C78E-380E-A944-AB41-9EEE83B4C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6790"/>
            <a:ext cx="10515600" cy="3980172"/>
          </a:xfrm>
        </p:spPr>
        <p:txBody>
          <a:bodyPr/>
          <a:lstStyle/>
          <a:p>
            <a:r>
              <a:rPr lang="en-US" dirty="0"/>
              <a:t>You select the learning materials and resources</a:t>
            </a:r>
          </a:p>
          <a:p>
            <a:r>
              <a:rPr lang="en-US" dirty="0"/>
              <a:t>You can customize your course</a:t>
            </a:r>
          </a:p>
          <a:p>
            <a:r>
              <a:rPr lang="en-US" dirty="0"/>
              <a:t>“Open” Educational Resources are open</a:t>
            </a:r>
          </a:p>
          <a:p>
            <a:pPr lvl="1"/>
            <a:r>
              <a:rPr lang="en-US" dirty="0"/>
              <a:t>Link to the open web</a:t>
            </a:r>
          </a:p>
          <a:p>
            <a:pPr lvl="1"/>
            <a:r>
              <a:rPr lang="en-US" dirty="0"/>
              <a:t>Allow students to remix, revise, and redistribute content</a:t>
            </a:r>
          </a:p>
          <a:p>
            <a:r>
              <a:rPr lang="en-US" dirty="0"/>
              <a:t>Break down the didactic flow</a:t>
            </a:r>
          </a:p>
          <a:p>
            <a:pPr lvl="1"/>
            <a:r>
              <a:rPr lang="en-US" dirty="0"/>
              <a:t>No longer: publisher </a:t>
            </a:r>
            <a:r>
              <a:rPr lang="en-US" dirty="0">
                <a:sym typeface="Wingdings" pitchFamily="2" charset="2"/>
              </a:rPr>
              <a:t> teacher  student</a:t>
            </a:r>
          </a:p>
          <a:p>
            <a:pPr lvl="1"/>
            <a:r>
              <a:rPr lang="en-US" dirty="0">
                <a:sym typeface="Wingdings" pitchFamily="2" charset="2"/>
              </a:rPr>
              <a:t>Now: teacher &amp; student           instructional materials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F587C3-04C0-E543-9C8B-9594FFBD70EE}"/>
              </a:ext>
            </a:extLst>
          </p:cNvPr>
          <p:cNvCxnSpPr>
            <a:cxnSpLocks/>
          </p:cNvCxnSpPr>
          <p:nvPr/>
        </p:nvCxnSpPr>
        <p:spPr>
          <a:xfrm>
            <a:off x="4716967" y="5363737"/>
            <a:ext cx="42374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37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90A8-40D5-DE45-9C97-36A226E9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Principles of Course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9AF90-441A-4F4B-9B2D-F31410FD5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with the end in mind: what will they learn?</a:t>
            </a:r>
          </a:p>
          <a:p>
            <a:pPr lvl="1"/>
            <a:r>
              <a:rPr lang="en-US" dirty="0"/>
              <a:t>Content</a:t>
            </a:r>
          </a:p>
          <a:p>
            <a:pPr lvl="1"/>
            <a:r>
              <a:rPr lang="en-US" dirty="0"/>
              <a:t>Skills</a:t>
            </a:r>
          </a:p>
          <a:p>
            <a:pPr lvl="1"/>
            <a:r>
              <a:rPr lang="en-US" dirty="0"/>
              <a:t>Dispositions</a:t>
            </a:r>
          </a:p>
          <a:p>
            <a:r>
              <a:rPr lang="en-US" dirty="0"/>
              <a:t>Deliberate practice, clearly aligned to reach the end</a:t>
            </a:r>
          </a:p>
          <a:p>
            <a:pPr lvl="1"/>
            <a:r>
              <a:rPr lang="en-US" dirty="0"/>
              <a:t>How do we get from here to there?</a:t>
            </a:r>
          </a:p>
          <a:p>
            <a:r>
              <a:rPr lang="en-US" dirty="0"/>
              <a:t>Regular feedback on practice</a:t>
            </a:r>
          </a:p>
          <a:p>
            <a:pPr lvl="1"/>
            <a:r>
              <a:rPr lang="en-US" dirty="0"/>
              <a:t>David Wiley, </a:t>
            </a:r>
            <a:r>
              <a:rPr lang="en-US" dirty="0">
                <a:hlinkClick r:id="rId2"/>
              </a:rPr>
              <a:t>“The Importance of Feedback”</a:t>
            </a:r>
            <a:endParaRPr lang="en-US" dirty="0"/>
          </a:p>
          <a:p>
            <a:r>
              <a:rPr lang="en-US" dirty="0"/>
              <a:t>Assessment of progress</a:t>
            </a:r>
          </a:p>
          <a:p>
            <a:r>
              <a:rPr lang="en-US" dirty="0"/>
              <a:t>Clear, transparent link between goals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233825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5365-CC30-1446-AA7A-89BE338D2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821A9-672C-D743-B2BB-CE6A4DA4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one hand, student learning requires student engagement</a:t>
            </a:r>
          </a:p>
          <a:p>
            <a:r>
              <a:rPr lang="en-US" dirty="0"/>
              <a:t>On the other hand, students often don’t know why they should care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Students have to share in the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have to recognize how activities and assignments lead to the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And they have to appreciate that they need these assignments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306321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7F5B2-2D5F-DC4C-8D5E-F606B4F6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and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7404D-84BB-874E-9A50-FFA4A81B1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students </a:t>
            </a:r>
            <a:r>
              <a:rPr lang="en-US" i="1" dirty="0"/>
              <a:t>understand</a:t>
            </a:r>
            <a:r>
              <a:rPr lang="en-US" dirty="0"/>
              <a:t> why they are doing something, they can be self-motivated to achieve the desired results</a:t>
            </a:r>
          </a:p>
          <a:p>
            <a:endParaRPr lang="en-US" dirty="0"/>
          </a:p>
          <a:p>
            <a:r>
              <a:rPr lang="en-US" dirty="0"/>
              <a:t>Transparency involves</a:t>
            </a:r>
          </a:p>
          <a:p>
            <a:pPr lvl="1"/>
            <a:r>
              <a:rPr lang="en-US" dirty="0"/>
              <a:t>Course design (outcomes, objectives, units – course mapping)</a:t>
            </a:r>
          </a:p>
          <a:p>
            <a:pPr lvl="1"/>
            <a:r>
              <a:rPr lang="en-US" dirty="0"/>
              <a:t>Assignment design (TILT Higher </a:t>
            </a:r>
            <a:r>
              <a:rPr lang="en-US"/>
              <a:t>Ed framework)</a:t>
            </a:r>
            <a:endParaRPr lang="en-US" dirty="0"/>
          </a:p>
          <a:p>
            <a:pPr lvl="2"/>
            <a:r>
              <a:rPr lang="en-US" dirty="0"/>
              <a:t>Purpose</a:t>
            </a:r>
          </a:p>
          <a:p>
            <a:pPr lvl="2"/>
            <a:r>
              <a:rPr lang="en-US" dirty="0"/>
              <a:t>Task</a:t>
            </a:r>
          </a:p>
          <a:p>
            <a:pPr lvl="2"/>
            <a:r>
              <a:rPr lang="en-US" dirty="0"/>
              <a:t>Criteria</a:t>
            </a:r>
          </a:p>
        </p:txBody>
      </p:sp>
    </p:spTree>
    <p:extLst>
      <p:ext uri="{BB962C8B-B14F-4D97-AF65-F5344CB8AC3E}">
        <p14:creationId xmlns:p14="http://schemas.microsoft.com/office/powerpoint/2010/main" val="353809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BBFE5-3A84-5E43-8BD1-2B653565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expert and the novice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9B80E-D18E-F044-AA28-3F04D3295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Expertise involves internalizing </a:t>
            </a:r>
          </a:p>
          <a:p>
            <a:pPr lvl="1"/>
            <a:r>
              <a:rPr lang="en-US" dirty="0"/>
              <a:t>a systematic understanding of a subject, a “mental map” of the subject</a:t>
            </a:r>
          </a:p>
          <a:p>
            <a:pPr lvl="1"/>
            <a:r>
              <a:rPr lang="en-US" dirty="0"/>
              <a:t>habits and dispositions that promote good results in that area</a:t>
            </a:r>
          </a:p>
          <a:p>
            <a:r>
              <a:rPr lang="en-US" dirty="0"/>
              <a:t>The expert is often unaware </a:t>
            </a:r>
            <a:r>
              <a:rPr lang="en-US" i="1" dirty="0"/>
              <a:t>how</a:t>
            </a:r>
            <a:r>
              <a:rPr lang="en-US" dirty="0"/>
              <a:t> she internalized conceptual models dispositions</a:t>
            </a:r>
          </a:p>
          <a:p>
            <a:pPr lvl="1"/>
            <a:r>
              <a:rPr lang="en-US" dirty="0"/>
              <a:t>conceptual models: concepts have meaning as related to other concepts</a:t>
            </a:r>
          </a:p>
          <a:p>
            <a:pPr lvl="1"/>
            <a:r>
              <a:rPr lang="en-US" dirty="0"/>
              <a:t>dispositions: habits and practices that enable expertise</a:t>
            </a:r>
          </a:p>
          <a:p>
            <a:r>
              <a:rPr lang="en-US" dirty="0"/>
              <a:t>The novice </a:t>
            </a:r>
            <a:r>
              <a:rPr lang="en-US" i="1" dirty="0"/>
              <a:t>lacks</a:t>
            </a:r>
            <a:r>
              <a:rPr lang="en-US" dirty="0"/>
              <a:t> conceptual models and dispositions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So, we have to break down our expertise into its component parts so we can impart those components to our students</a:t>
            </a:r>
          </a:p>
        </p:txBody>
      </p:sp>
    </p:spTree>
    <p:extLst>
      <p:ext uri="{BB962C8B-B14F-4D97-AF65-F5344CB8AC3E}">
        <p14:creationId xmlns:p14="http://schemas.microsoft.com/office/powerpoint/2010/main" val="19929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A57E4A-86A0-3246-AB56-CAB1D7C3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elements of expertise in your course?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66915F-0698-4648-962A-C244E2C14A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84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0EF52-7FB9-BF4A-A397-2E2C89D0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7782"/>
          </a:xfrm>
        </p:spPr>
        <p:txBody>
          <a:bodyPr/>
          <a:lstStyle/>
          <a:p>
            <a:r>
              <a:rPr lang="en-US" dirty="0"/>
              <a:t>Thinking differently about SLOs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F2D6E-6409-0F4E-9919-530252B01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2907"/>
            <a:ext cx="10515600" cy="3824056"/>
          </a:xfrm>
        </p:spPr>
        <p:txBody>
          <a:bodyPr/>
          <a:lstStyle/>
          <a:p>
            <a:r>
              <a:rPr lang="en-US" dirty="0"/>
              <a:t>Alignment requires that your goals fit the activities and exercises students are doing</a:t>
            </a:r>
          </a:p>
          <a:p>
            <a:r>
              <a:rPr lang="en-US" dirty="0"/>
              <a:t>You have to commit to the SLOs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1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CC Colors">
      <a:dk1>
        <a:srgbClr val="000000"/>
      </a:dk1>
      <a:lt1>
        <a:srgbClr val="FFFFFF"/>
      </a:lt1>
      <a:dk2>
        <a:srgbClr val="555659"/>
      </a:dk2>
      <a:lt2>
        <a:srgbClr val="8A8A8D"/>
      </a:lt2>
      <a:accent1>
        <a:srgbClr val="FFB819"/>
      </a:accent1>
      <a:accent2>
        <a:srgbClr val="EF7622"/>
      </a:accent2>
      <a:accent3>
        <a:srgbClr val="D9272E"/>
      </a:accent3>
      <a:accent4>
        <a:srgbClr val="6CC049"/>
      </a:accent4>
      <a:accent5>
        <a:srgbClr val="0093C9"/>
      </a:accent5>
      <a:accent6>
        <a:srgbClr val="E56385"/>
      </a:accent6>
      <a:hlink>
        <a:srgbClr val="0075C9"/>
      </a:hlink>
      <a:folHlink>
        <a:srgbClr val="490D6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ts val="4300"/>
          </a:lnSpc>
          <a:defRPr sz="3600" dirty="0" smtClean="0">
            <a:latin typeface="Avenir Book" charset="0"/>
            <a:ea typeface="Avenir Book" charset="0"/>
            <a:cs typeface="Avenir Book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 [Autosaved]" id="{AD23EDB4-F814-9B4C-8C0D-DF300C73D46D}" vid="{C66A3E16-880E-B549-826B-A3D9106BB0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HCC Powerpoint Template</Template>
  <TotalTime>250</TotalTime>
  <Words>512</Words>
  <Application>Microsoft Macintosh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Avenir Book</vt:lpstr>
      <vt:lpstr>Avenir Heavy</vt:lpstr>
      <vt:lpstr>Calibri</vt:lpstr>
      <vt:lpstr>Calibri Light</vt:lpstr>
      <vt:lpstr>Wingdings</vt:lpstr>
      <vt:lpstr>Office Theme</vt:lpstr>
      <vt:lpstr>PowerPoint Presentation</vt:lpstr>
      <vt:lpstr>Getting the Most out of OER</vt:lpstr>
      <vt:lpstr>How does moving to OER enable better course design and instruction?</vt:lpstr>
      <vt:lpstr>Basic Principles of Course Design</vt:lpstr>
      <vt:lpstr>Student motivation</vt:lpstr>
      <vt:lpstr>Transparency and motivation</vt:lpstr>
      <vt:lpstr>The expert and the novice</vt:lpstr>
      <vt:lpstr>What are the elements of expertise in your course?</vt:lpstr>
      <vt:lpstr>Thinking differently about SLOs and Objectives</vt:lpstr>
      <vt:lpstr>How do you want students to be changed by your course?</vt:lpstr>
      <vt:lpstr>Look up SLOs and Objectives for your course</vt:lpstr>
      <vt:lpstr>Can we align your required SLOs with the change you want to see?</vt:lpstr>
      <vt:lpstr>Elements of a Course Map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here.</dc:title>
  <dc:creator>hernandez.ricardo</dc:creator>
  <cp:lastModifiedBy>nathan.smith2</cp:lastModifiedBy>
  <cp:revision>12</cp:revision>
  <dcterms:created xsi:type="dcterms:W3CDTF">2018-01-05T21:13:33Z</dcterms:created>
  <dcterms:modified xsi:type="dcterms:W3CDTF">2019-10-15T17:58:47Z</dcterms:modified>
</cp:coreProperties>
</file>