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0"/>
  </p:notesMasterIdLst>
  <p:sldIdLst>
    <p:sldId id="263" r:id="rId2"/>
    <p:sldId id="257" r:id="rId3"/>
    <p:sldId id="264" r:id="rId4"/>
    <p:sldId id="265" r:id="rId5"/>
    <p:sldId id="266" r:id="rId6"/>
    <p:sldId id="267" r:id="rId7"/>
    <p:sldId id="358" r:id="rId8"/>
    <p:sldId id="270" r:id="rId9"/>
    <p:sldId id="272" r:id="rId10"/>
    <p:sldId id="306" r:id="rId11"/>
    <p:sldId id="312" r:id="rId12"/>
    <p:sldId id="313" r:id="rId13"/>
    <p:sldId id="308" r:id="rId14"/>
    <p:sldId id="310" r:id="rId15"/>
    <p:sldId id="315" r:id="rId16"/>
    <p:sldId id="284" r:id="rId17"/>
    <p:sldId id="285" r:id="rId18"/>
    <p:sldId id="346" r:id="rId19"/>
    <p:sldId id="347" r:id="rId20"/>
    <p:sldId id="348" r:id="rId21"/>
    <p:sldId id="355" r:id="rId22"/>
    <p:sldId id="349" r:id="rId23"/>
    <p:sldId id="356" r:id="rId24"/>
    <p:sldId id="357" r:id="rId25"/>
    <p:sldId id="336" r:id="rId26"/>
    <p:sldId id="337" r:id="rId27"/>
    <p:sldId id="359" r:id="rId28"/>
    <p:sldId id="26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237"/>
    <p:restoredTop sz="93680"/>
  </p:normalViewPr>
  <p:slideViewPr>
    <p:cSldViewPr snapToGrid="0" snapToObjects="1">
      <p:cViewPr varScale="1">
        <p:scale>
          <a:sx n="111" d="100"/>
          <a:sy n="111" d="100"/>
        </p:scale>
        <p:origin x="107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17CD3F-DE3C-054E-9CB2-CA6ED42AA84A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611AAA-47E6-8845-B053-A6FA2B7D1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095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5ef8b30de6_2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8838"/>
            <a:ext cx="4114800" cy="2319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5ef8b30de6_2_277:notes"/>
          <p:cNvSpPr txBox="1">
            <a:spLocks noGrp="1"/>
          </p:cNvSpPr>
          <p:nvPr>
            <p:ph type="body" idx="1"/>
          </p:nvPr>
        </p:nvSpPr>
        <p:spPr>
          <a:xfrm>
            <a:off x="1219200" y="3306763"/>
            <a:ext cx="9753600" cy="270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Nathan</a:t>
            </a:r>
            <a:endParaRPr/>
          </a:p>
        </p:txBody>
      </p:sp>
      <p:sp>
        <p:nvSpPr>
          <p:cNvPr id="568" name="Google Shape;568;g5ef8b30de6_2_277:notes"/>
          <p:cNvSpPr txBox="1">
            <a:spLocks noGrp="1"/>
          </p:cNvSpPr>
          <p:nvPr>
            <p:ph type="sldNum" idx="12"/>
          </p:nvPr>
        </p:nvSpPr>
        <p:spPr>
          <a:xfrm>
            <a:off x="6905625" y="6526213"/>
            <a:ext cx="5283300" cy="3444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7841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5ef8b30de6_2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8838"/>
            <a:ext cx="4114800" cy="2319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5ef8b30de6_2_342:notes"/>
          <p:cNvSpPr txBox="1">
            <a:spLocks noGrp="1"/>
          </p:cNvSpPr>
          <p:nvPr>
            <p:ph type="body" idx="1"/>
          </p:nvPr>
        </p:nvSpPr>
        <p:spPr>
          <a:xfrm>
            <a:off x="1219200" y="3306763"/>
            <a:ext cx="9753600" cy="270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Nathan</a:t>
            </a:r>
            <a:endParaRPr/>
          </a:p>
        </p:txBody>
      </p:sp>
      <p:sp>
        <p:nvSpPr>
          <p:cNvPr id="578" name="Google Shape;578;g5ef8b30de6_2_342:notes"/>
          <p:cNvSpPr txBox="1">
            <a:spLocks noGrp="1"/>
          </p:cNvSpPr>
          <p:nvPr>
            <p:ph type="sldNum" idx="12"/>
          </p:nvPr>
        </p:nvSpPr>
        <p:spPr>
          <a:xfrm>
            <a:off x="6905625" y="6526213"/>
            <a:ext cx="5283300" cy="3444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0327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4AA2-2339-8546-BDA3-83D57E515C63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62AD-1449-9143-8F26-15D729BEA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13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4AA2-2339-8546-BDA3-83D57E515C63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62AD-1449-9143-8F26-15D729BEA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55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4AA2-2339-8546-BDA3-83D57E515C63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62AD-1449-9143-8F26-15D729BEA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700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4AA2-2339-8546-BDA3-83D57E515C63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62AD-1449-9143-8F26-15D729BEA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440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4AA2-2339-8546-BDA3-83D57E515C63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62AD-1449-9143-8F26-15D729BEA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384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4AA2-2339-8546-BDA3-83D57E515C63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62AD-1449-9143-8F26-15D729BEA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79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4AA2-2339-8546-BDA3-83D57E515C63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62AD-1449-9143-8F26-15D729BEA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82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4AA2-2339-8546-BDA3-83D57E515C63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62AD-1449-9143-8F26-15D729BEA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25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4AA2-2339-8546-BDA3-83D57E515C63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62AD-1449-9143-8F26-15D729BEA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80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4AA2-2339-8546-BDA3-83D57E515C63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62AD-1449-9143-8F26-15D729BEA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355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4AA2-2339-8546-BDA3-83D57E515C63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62AD-1449-9143-8F26-15D729BEA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07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864AA2-2339-8546-BDA3-83D57E515C63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C62AD-1449-9143-8F26-15D729BEA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53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/4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learning.hccs.edu/faculty/nathan.smith2/open-educational-resources-information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2F480B-0025-8346-9571-E0B07B70B11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081871" y="846490"/>
            <a:ext cx="10222188" cy="4843109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3D0736-F5D6-7E45-AC3E-DBCA3233C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935" y="5901210"/>
            <a:ext cx="1117600" cy="393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4F1C73-7E9B-AE4A-B971-476F558FCF21}"/>
              </a:ext>
            </a:extLst>
          </p:cNvPr>
          <p:cNvSpPr txBox="1"/>
          <p:nvPr/>
        </p:nvSpPr>
        <p:spPr>
          <a:xfrm>
            <a:off x="1551545" y="5944171"/>
            <a:ext cx="5807676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Nathan Smith (2019), </a:t>
            </a:r>
            <a:r>
              <a:rPr lang="en-US" sz="1400" dirty="0">
                <a:latin typeface="Avenir Book" charset="0"/>
                <a:ea typeface="Avenir Book" charset="0"/>
                <a:cs typeface="Avenir Book" charset="0"/>
                <a:hlinkClick r:id="rId4"/>
              </a:rPr>
              <a:t>Creative Commons Attribution, 4.0</a:t>
            </a:r>
            <a:endParaRPr lang="en-US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864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96FC3E5-A2E8-7144-8038-6B62CD725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046" y="0"/>
            <a:ext cx="9846615" cy="632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043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1AD54-A63D-CF44-BECB-C3EB80CC6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98572"/>
          </a:xfrm>
        </p:spPr>
        <p:txBody>
          <a:bodyPr/>
          <a:lstStyle/>
          <a:p>
            <a:r>
              <a:rPr lang="en-US" dirty="0"/>
              <a:t>HCC Students struggle to access learning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68B89-1BB2-7241-BAF4-8DCB8F41A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63697"/>
            <a:ext cx="10515600" cy="3913265"/>
          </a:xfrm>
        </p:spPr>
        <p:txBody>
          <a:bodyPr/>
          <a:lstStyle/>
          <a:p>
            <a:r>
              <a:rPr lang="en-US" dirty="0"/>
              <a:t>62% of HCC students rely on financial aid to purchase instructional materials</a:t>
            </a:r>
          </a:p>
          <a:p>
            <a:r>
              <a:rPr lang="en-US" dirty="0"/>
              <a:t>32% of HCC students have been unable to purchase instructional materials because of a delay in receiving financial aid</a:t>
            </a:r>
          </a:p>
          <a:p>
            <a:r>
              <a:rPr lang="en-US" dirty="0"/>
              <a:t>43% of HCC students spend more than $300 per semester on textbooks</a:t>
            </a:r>
          </a:p>
        </p:txBody>
      </p:sp>
    </p:spTree>
    <p:extLst>
      <p:ext uri="{BB962C8B-B14F-4D97-AF65-F5344CB8AC3E}">
        <p14:creationId xmlns:p14="http://schemas.microsoft.com/office/powerpoint/2010/main" val="1068910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EB579-71E8-3741-8628-6DD17D943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35" y="457367"/>
            <a:ext cx="2778501" cy="5973682"/>
          </a:xfrm>
        </p:spPr>
        <p:txBody>
          <a:bodyPr>
            <a:normAutofit/>
          </a:bodyPr>
          <a:lstStyle/>
          <a:p>
            <a:r>
              <a:rPr lang="en-US" dirty="0"/>
              <a:t>OER Improves Access and Lowers Cost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C8706B-8E6B-FF48-960D-7C539A72C5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8915" y="1102888"/>
            <a:ext cx="8338950" cy="468264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FC78D2-343B-DE4C-9504-3FA25DB27CA7}"/>
              </a:ext>
            </a:extLst>
          </p:cNvPr>
          <p:cNvSpPr txBox="1"/>
          <p:nvPr/>
        </p:nvSpPr>
        <p:spPr>
          <a:xfrm>
            <a:off x="4293031" y="6028841"/>
            <a:ext cx="7191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“Beyond Definitions,” CC-By-SA </a:t>
            </a:r>
            <a:r>
              <a:rPr lang="en-US" dirty="0" err="1"/>
              <a:t>Opensource.com</a:t>
            </a:r>
            <a:r>
              <a:rPr lang="en-US" dirty="0"/>
              <a:t>, Flickr (2011)</a:t>
            </a:r>
          </a:p>
        </p:txBody>
      </p:sp>
    </p:spTree>
    <p:extLst>
      <p:ext uri="{BB962C8B-B14F-4D97-AF65-F5344CB8AC3E}">
        <p14:creationId xmlns:p14="http://schemas.microsoft.com/office/powerpoint/2010/main" val="1904533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5279D-935D-7245-BC70-54F367C00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Educational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C6D06-7E0B-6C4D-8436-553450F09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8350" y="2314575"/>
            <a:ext cx="8191500" cy="386238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Open Educational Resources (OER)</a:t>
            </a:r>
            <a:r>
              <a:rPr lang="en-US" dirty="0"/>
              <a:t> are teaching, learning, and research materials in any medium – digital or otherwise – that reside in the </a:t>
            </a:r>
            <a:r>
              <a:rPr lang="en-US" dirty="0">
                <a:solidFill>
                  <a:srgbClr val="00B050"/>
                </a:solidFill>
              </a:rPr>
              <a:t>public domain </a:t>
            </a:r>
            <a:r>
              <a:rPr lang="en-US" dirty="0"/>
              <a:t>or have been released under an </a:t>
            </a:r>
            <a:r>
              <a:rPr lang="en-US" dirty="0">
                <a:solidFill>
                  <a:srgbClr val="00B050"/>
                </a:solidFill>
              </a:rPr>
              <a:t>open license </a:t>
            </a:r>
            <a:r>
              <a:rPr lang="en-US" dirty="0"/>
              <a:t>that permits no-cost access, use, adaptation, and redistribution by others with no or limited restrictions.</a:t>
            </a:r>
          </a:p>
          <a:p>
            <a:pPr marL="0" indent="0">
              <a:buNone/>
            </a:pPr>
            <a:r>
              <a:rPr lang="en-US" b="1" dirty="0"/>
              <a:t>	- </a:t>
            </a:r>
            <a:r>
              <a:rPr lang="en-US" b="1" dirty="0" err="1"/>
              <a:t>Unesco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484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03345-D9C3-904A-AC08-67FE63B76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terminology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C958C-2B15-1247-B9A0-A45C6AC824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Public Domain</a:t>
            </a:r>
          </a:p>
          <a:p>
            <a:pPr marL="457200" lvl="1" indent="0">
              <a:buNone/>
            </a:pPr>
            <a:r>
              <a:rPr lang="en-US" dirty="0"/>
              <a:t>Public domain refers to material whose copyright term have expired or which have been intentionally released from all copyright claims.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rgbClr val="00B050"/>
                </a:solidFill>
              </a:rPr>
              <a:t>Open Licensing</a:t>
            </a:r>
          </a:p>
          <a:p>
            <a:pPr marL="457200" lvl="1" indent="0">
              <a:buNone/>
            </a:pPr>
            <a:r>
              <a:rPr lang="en-US" dirty="0"/>
              <a:t>Some copyright licenses include permissions granted by the author to users. These licenses enable readers to use the work in various ways that would not be permitted under traditional copyright.</a:t>
            </a:r>
          </a:p>
        </p:txBody>
      </p:sp>
    </p:spTree>
    <p:extLst>
      <p:ext uri="{BB962C8B-B14F-4D97-AF65-F5344CB8AC3E}">
        <p14:creationId xmlns:p14="http://schemas.microsoft.com/office/powerpoint/2010/main" val="3820334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4248A-5CC8-7848-A66C-E29BD18AB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you start using OER?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86B37B-C240-B640-B04B-3EFE72551A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0715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56"/>
          <p:cNvSpPr txBox="1">
            <a:spLocks noGrp="1"/>
          </p:cNvSpPr>
          <p:nvPr>
            <p:ph type="title"/>
          </p:nvPr>
        </p:nvSpPr>
        <p:spPr>
          <a:xfrm>
            <a:off x="951211" y="974632"/>
            <a:ext cx="3278928" cy="2763582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571" name="Google Shape;571;p56"/>
          <p:cNvSpPr txBox="1">
            <a:spLocks noGrp="1"/>
          </p:cNvSpPr>
          <p:nvPr>
            <p:ph type="body" idx="1"/>
          </p:nvPr>
        </p:nvSpPr>
        <p:spPr>
          <a:xfrm>
            <a:off x="1080137" y="1450038"/>
            <a:ext cx="10031723" cy="2215896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endParaRPr/>
          </a:p>
        </p:txBody>
      </p:sp>
      <p:pic>
        <p:nvPicPr>
          <p:cNvPr id="572" name="Google Shape;572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551" y="1037554"/>
            <a:ext cx="11071046" cy="5668328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56"/>
          <p:cNvSpPr txBox="1"/>
          <p:nvPr/>
        </p:nvSpPr>
        <p:spPr>
          <a:xfrm>
            <a:off x="506676" y="230698"/>
            <a:ext cx="11071098" cy="743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6" tIns="91256" rIns="91256" bIns="91256" anchor="t" anchorCtr="0">
            <a:noAutofit/>
          </a:bodyPr>
          <a:lstStyle/>
          <a:p>
            <a:pPr algn="ctr"/>
            <a:r>
              <a:rPr lang="en-US" sz="3594">
                <a:latin typeface="Helvetica Neue"/>
                <a:ea typeface="Helvetica Neue"/>
                <a:cs typeface="Helvetica Neue"/>
                <a:sym typeface="Helvetica Neue"/>
              </a:rPr>
              <a:t>library.hccs.edu/open</a:t>
            </a:r>
            <a:endParaRPr sz="3594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74" name="Google Shape;574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98132" y="6061076"/>
            <a:ext cx="858710" cy="6174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5134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57"/>
          <p:cNvSpPr txBox="1">
            <a:spLocks noGrp="1"/>
          </p:cNvSpPr>
          <p:nvPr>
            <p:ph type="title"/>
          </p:nvPr>
        </p:nvSpPr>
        <p:spPr>
          <a:xfrm>
            <a:off x="951211" y="974632"/>
            <a:ext cx="3278928" cy="2763582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581" name="Google Shape;581;p57"/>
          <p:cNvSpPr txBox="1">
            <a:spLocks noGrp="1"/>
          </p:cNvSpPr>
          <p:nvPr>
            <p:ph type="body" idx="1"/>
          </p:nvPr>
        </p:nvSpPr>
        <p:spPr>
          <a:xfrm>
            <a:off x="1080139" y="346034"/>
            <a:ext cx="10031723" cy="1038177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b="0">
                <a:solidFill>
                  <a:srgbClr val="000000"/>
                </a:solidFill>
              </a:rPr>
              <a:t>Adopted by HCC Faculty</a:t>
            </a:r>
            <a:endParaRPr b="0">
              <a:solidFill>
                <a:srgbClr val="000000"/>
              </a:solidFill>
            </a:endParaRPr>
          </a:p>
        </p:txBody>
      </p:sp>
      <p:pic>
        <p:nvPicPr>
          <p:cNvPr id="582" name="Google Shape;582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684" y="1384212"/>
            <a:ext cx="11284642" cy="5321794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57"/>
          <p:cNvSpPr/>
          <p:nvPr/>
        </p:nvSpPr>
        <p:spPr>
          <a:xfrm>
            <a:off x="378288" y="5568189"/>
            <a:ext cx="2709682" cy="461445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256" tIns="91256" rIns="91256" bIns="91256" anchor="ctr" anchorCtr="0">
            <a:noAutofit/>
          </a:bodyPr>
          <a:lstStyle/>
          <a:p>
            <a:endParaRPr sz="1797"/>
          </a:p>
        </p:txBody>
      </p:sp>
      <p:pic>
        <p:nvPicPr>
          <p:cNvPr id="584" name="Google Shape;584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98132" y="6061076"/>
            <a:ext cx="858710" cy="6174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58078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37ECE-DA78-6A47-8AB8-CA54E3544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9019"/>
          </a:xfrm>
        </p:spPr>
        <p:txBody>
          <a:bodyPr/>
          <a:lstStyle/>
          <a:p>
            <a:pPr algn="ctr"/>
            <a:r>
              <a:rPr lang="en-US" dirty="0"/>
              <a:t>Open Textbook Network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87F4A0-08A7-2242-9D00-222CEC052B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8327" y="1304144"/>
            <a:ext cx="7895346" cy="4872819"/>
          </a:xfrm>
        </p:spPr>
      </p:pic>
    </p:spTree>
    <p:extLst>
      <p:ext uri="{BB962C8B-B14F-4D97-AF65-F5344CB8AC3E}">
        <p14:creationId xmlns:p14="http://schemas.microsoft.com/office/powerpoint/2010/main" val="36731752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FCE9D-9D14-5041-9A70-05FBFB926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4068"/>
          </a:xfrm>
        </p:spPr>
        <p:txBody>
          <a:bodyPr/>
          <a:lstStyle/>
          <a:p>
            <a:pPr algn="ctr"/>
            <a:r>
              <a:rPr lang="en-US" dirty="0"/>
              <a:t>Open Textbook Network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511FE8-F9A5-BC43-9C1F-2D7E6E380A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2431" y="1229194"/>
            <a:ext cx="7647138" cy="4947769"/>
          </a:xfrm>
        </p:spPr>
      </p:pic>
    </p:spTree>
    <p:extLst>
      <p:ext uri="{BB962C8B-B14F-4D97-AF65-F5344CB8AC3E}">
        <p14:creationId xmlns:p14="http://schemas.microsoft.com/office/powerpoint/2010/main" val="1184255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06563" y="652812"/>
            <a:ext cx="6717956" cy="3060442"/>
          </a:xfrm>
        </p:spPr>
        <p:txBody>
          <a:bodyPr>
            <a:normAutofit/>
          </a:bodyPr>
          <a:lstStyle/>
          <a:p>
            <a:pPr algn="l">
              <a:lnSpc>
                <a:spcPts val="6000"/>
              </a:lnSpc>
            </a:pPr>
            <a:r>
              <a:rPr lang="en-US" b="1" dirty="0">
                <a:latin typeface="Avenir Heavy" charset="0"/>
                <a:ea typeface="Avenir Heavy" charset="0"/>
                <a:cs typeface="Avenir Heavy" charset="0"/>
              </a:rPr>
              <a:t>Open Educational Resources Introduction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06563" y="3948021"/>
            <a:ext cx="6717956" cy="2129394"/>
          </a:xfrm>
        </p:spPr>
        <p:txBody>
          <a:bodyPr>
            <a:normAutofit/>
          </a:bodyPr>
          <a:lstStyle/>
          <a:p>
            <a:pPr algn="l">
              <a:lnSpc>
                <a:spcPts val="2800"/>
              </a:lnSpc>
            </a:pPr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Nathan Smith</a:t>
            </a:r>
          </a:p>
          <a:p>
            <a:pPr algn="l">
              <a:lnSpc>
                <a:spcPts val="2800"/>
              </a:lnSpc>
            </a:pPr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OER Coordinator</a:t>
            </a:r>
          </a:p>
          <a:p>
            <a:pPr algn="l">
              <a:lnSpc>
                <a:spcPts val="2800"/>
              </a:lnSpc>
            </a:pPr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New Full-Time Faculty Mentorship Program</a:t>
            </a:r>
          </a:p>
          <a:p>
            <a:pPr algn="l">
              <a:lnSpc>
                <a:spcPts val="2800"/>
              </a:lnSpc>
            </a:pPr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November 20, 2020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4381" y="2911951"/>
            <a:ext cx="2217683" cy="149139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106563" y="3791509"/>
            <a:ext cx="63966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4552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B0FB8-BC7A-A540-A6DF-88CD26971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4127"/>
          </a:xfrm>
        </p:spPr>
        <p:txBody>
          <a:bodyPr/>
          <a:lstStyle/>
          <a:p>
            <a:pPr algn="ctr"/>
            <a:r>
              <a:rPr lang="en-US" dirty="0"/>
              <a:t>OER Commons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D5E895-13E1-E940-9090-B53790C3BD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6196" y="1139252"/>
            <a:ext cx="8539607" cy="5037711"/>
          </a:xfrm>
        </p:spPr>
      </p:pic>
    </p:spTree>
    <p:extLst>
      <p:ext uri="{BB962C8B-B14F-4D97-AF65-F5344CB8AC3E}">
        <p14:creationId xmlns:p14="http://schemas.microsoft.com/office/powerpoint/2010/main" val="24677646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B0FB8-BC7A-A540-A6DF-88CD26971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4127"/>
          </a:xfrm>
        </p:spPr>
        <p:txBody>
          <a:bodyPr/>
          <a:lstStyle/>
          <a:p>
            <a:pPr algn="ctr"/>
            <a:r>
              <a:rPr lang="en-US" dirty="0"/>
              <a:t>OER Commons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D5E895-13E1-E940-9090-B53790C3BD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6196" y="1139252"/>
            <a:ext cx="8539607" cy="5037711"/>
          </a:xfrm>
        </p:spPr>
      </p:pic>
      <p:sp>
        <p:nvSpPr>
          <p:cNvPr id="3" name="Donut 2">
            <a:extLst>
              <a:ext uri="{FF2B5EF4-FFF2-40B4-BE49-F238E27FC236}">
                <a16:creationId xmlns:a16="http://schemas.microsoft.com/office/drawing/2014/main" id="{C3211512-199F-194A-9293-258671E13982}"/>
              </a:ext>
            </a:extLst>
          </p:cNvPr>
          <p:cNvSpPr/>
          <p:nvPr/>
        </p:nvSpPr>
        <p:spPr>
          <a:xfrm>
            <a:off x="6254044" y="3759199"/>
            <a:ext cx="835378" cy="270933"/>
          </a:xfrm>
          <a:prstGeom prst="donut">
            <a:avLst>
              <a:gd name="adj" fmla="val 16707"/>
            </a:avLst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6808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B2737-72AA-1C46-ACA0-9CFF5FE0C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9098"/>
          </a:xfrm>
        </p:spPr>
        <p:txBody>
          <a:bodyPr/>
          <a:lstStyle/>
          <a:p>
            <a:pPr algn="ctr"/>
            <a:r>
              <a:rPr lang="en-US" dirty="0"/>
              <a:t>OER Commons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7C6364-F6D8-374F-AA10-A242691D41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7617" y="1184224"/>
            <a:ext cx="6216766" cy="4983532"/>
          </a:xfrm>
        </p:spPr>
      </p:pic>
    </p:spTree>
    <p:extLst>
      <p:ext uri="{BB962C8B-B14F-4D97-AF65-F5344CB8AC3E}">
        <p14:creationId xmlns:p14="http://schemas.microsoft.com/office/powerpoint/2010/main" val="16135627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181BD-25B3-A042-95D8-C5FE9507E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6543"/>
          </a:xfrm>
        </p:spPr>
        <p:txBody>
          <a:bodyPr/>
          <a:lstStyle/>
          <a:p>
            <a:pPr algn="ctr"/>
            <a:r>
              <a:rPr lang="en-US" dirty="0"/>
              <a:t>OER Commons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1E1003-6DDA-1E4D-86F8-9FBDA09948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6264" y="1081668"/>
            <a:ext cx="10184964" cy="5149781"/>
          </a:xfrm>
        </p:spPr>
      </p:pic>
      <p:sp>
        <p:nvSpPr>
          <p:cNvPr id="6" name="Donut 5">
            <a:extLst>
              <a:ext uri="{FF2B5EF4-FFF2-40B4-BE49-F238E27FC236}">
                <a16:creationId xmlns:a16="http://schemas.microsoft.com/office/drawing/2014/main" id="{3F72B9DF-43E6-3C42-8A63-1545852CBDDE}"/>
              </a:ext>
            </a:extLst>
          </p:cNvPr>
          <p:cNvSpPr/>
          <p:nvPr/>
        </p:nvSpPr>
        <p:spPr>
          <a:xfrm>
            <a:off x="5441796" y="1237785"/>
            <a:ext cx="903249" cy="334537"/>
          </a:xfrm>
          <a:prstGeom prst="donut">
            <a:avLst>
              <a:gd name="adj" fmla="val 1166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4053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4F801-7A7F-2249-8452-0A7176190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575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OER Commons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26C59F-D4D2-1342-AE97-8BF7858B8E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3377" y="1170878"/>
            <a:ext cx="10125246" cy="5163015"/>
          </a:xfrm>
        </p:spPr>
      </p:pic>
    </p:spTree>
    <p:extLst>
      <p:ext uri="{BB962C8B-B14F-4D97-AF65-F5344CB8AC3E}">
        <p14:creationId xmlns:p14="http://schemas.microsoft.com/office/powerpoint/2010/main" val="28714456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6BFFC-24A8-494F-BEE5-13CDBA183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9019"/>
          </a:xfrm>
        </p:spPr>
        <p:txBody>
          <a:bodyPr/>
          <a:lstStyle/>
          <a:p>
            <a:pPr algn="ctr"/>
            <a:r>
              <a:rPr lang="en-US" dirty="0" err="1"/>
              <a:t>google.com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8A4F83-9158-8A46-83C6-7FF8FA8C24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9716" y="1499016"/>
            <a:ext cx="8760892" cy="4677947"/>
          </a:xfrm>
        </p:spPr>
      </p:pic>
      <p:sp>
        <p:nvSpPr>
          <p:cNvPr id="3" name="Donut 2">
            <a:extLst>
              <a:ext uri="{FF2B5EF4-FFF2-40B4-BE49-F238E27FC236}">
                <a16:creationId xmlns:a16="http://schemas.microsoft.com/office/drawing/2014/main" id="{536F2D98-2F3C-E448-A9CD-FB94AACDE8F8}"/>
              </a:ext>
            </a:extLst>
          </p:cNvPr>
          <p:cNvSpPr/>
          <p:nvPr/>
        </p:nvSpPr>
        <p:spPr>
          <a:xfrm>
            <a:off x="5705475" y="3028950"/>
            <a:ext cx="1047750" cy="276225"/>
          </a:xfrm>
          <a:prstGeom prst="donut">
            <a:avLst/>
          </a:prstGeom>
          <a:solidFill>
            <a:srgbClr val="FF00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008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18FB4-68D0-B444-A73A-34D8260DD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google.com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D2EC9F-9976-EB4C-9B04-18D460B0D7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8975" y="1379095"/>
            <a:ext cx="7754049" cy="4812858"/>
          </a:xfrm>
        </p:spPr>
      </p:pic>
    </p:spTree>
    <p:extLst>
      <p:ext uri="{BB962C8B-B14F-4D97-AF65-F5344CB8AC3E}">
        <p14:creationId xmlns:p14="http://schemas.microsoft.com/office/powerpoint/2010/main" val="11981517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658AB-2841-D046-BE1D-7FF69A323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 for OER Workshops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DE344-A645-DC4C-9063-9E0B5558D4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Open Educational Resources Online Training: OE8000</a:t>
            </a:r>
          </a:p>
          <a:p>
            <a:pPr lvl="1"/>
            <a:r>
              <a:rPr lang="en-US" dirty="0"/>
              <a:t>Two sessions each semester</a:t>
            </a:r>
          </a:p>
          <a:p>
            <a:pPr lvl="1"/>
            <a:r>
              <a:rPr lang="en-US" dirty="0"/>
              <a:t>4-week sessions (about 12 hours of work)</a:t>
            </a:r>
          </a:p>
          <a:p>
            <a:endParaRPr lang="en-US" dirty="0"/>
          </a:p>
          <a:p>
            <a:r>
              <a:rPr lang="en-US" dirty="0"/>
              <a:t>OER Training certificate ($300)</a:t>
            </a:r>
          </a:p>
          <a:p>
            <a:endParaRPr lang="en-US" dirty="0"/>
          </a:p>
          <a:p>
            <a:r>
              <a:rPr lang="en-US" dirty="0"/>
              <a:t>OER Development stipends ($600 - $1800)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https://learning.hccs.edu/faculty/nathan.smith2/open-educational-resources-information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7447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50111" y="4036741"/>
            <a:ext cx="7253872" cy="196261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8500"/>
              </a:lnSpc>
            </a:pPr>
            <a:r>
              <a:rPr lang="en-US" sz="9600" b="1" dirty="0">
                <a:latin typeface="Gotham Black" charset="0"/>
                <a:ea typeface="Gotham Black" charset="0"/>
                <a:cs typeface="Gotham Black" charset="0"/>
              </a:rPr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715300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04FA911-67DD-F64B-9398-10773D551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390650"/>
            <a:ext cx="10515600" cy="3171825"/>
          </a:xfrm>
        </p:spPr>
        <p:txBody>
          <a:bodyPr>
            <a:normAutofit fontScale="90000"/>
          </a:bodyPr>
          <a:lstStyle/>
          <a:p>
            <a:r>
              <a:rPr lang="en-US" dirty="0"/>
              <a:t>What is the single biggest technological innovation to impact education since you started teaching?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E40111A-4002-0E40-AC4E-FDDCE8D684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62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2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CB17F0A-D67A-5548-83CA-5907996CB35B}"/>
              </a:ext>
            </a:extLst>
          </p:cNvPr>
          <p:cNvSpPr txBox="1"/>
          <p:nvPr/>
        </p:nvSpPr>
        <p:spPr>
          <a:xfrm>
            <a:off x="1343025" y="5988429"/>
            <a:ext cx="10191750" cy="6437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4300"/>
              </a:lnSpc>
            </a:pPr>
            <a:r>
              <a:rPr lang="en-US" sz="36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Global communications systems – the Internet</a:t>
            </a:r>
          </a:p>
        </p:txBody>
      </p:sp>
    </p:spTree>
    <p:extLst>
      <p:ext uri="{BB962C8B-B14F-4D97-AF65-F5344CB8AC3E}">
        <p14:creationId xmlns:p14="http://schemas.microsoft.com/office/powerpoint/2010/main" val="3756162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551EE-FB08-D249-A361-4191D1188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promise of the Internet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AC943-82C2-9446-861A-749B17354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Free flow of information</a:t>
            </a:r>
          </a:p>
          <a:p>
            <a:r>
              <a:rPr lang="en-US" dirty="0"/>
              <a:t>Permanent archiving</a:t>
            </a:r>
          </a:p>
          <a:p>
            <a:r>
              <a:rPr lang="en-US" dirty="0"/>
              <a:t>Search and data analysis tools</a:t>
            </a:r>
          </a:p>
          <a:p>
            <a:r>
              <a:rPr lang="en-US" dirty="0"/>
              <a:t>Reproduction costs approaching $0</a:t>
            </a:r>
          </a:p>
          <a:p>
            <a:r>
              <a:rPr lang="en-US" dirty="0"/>
              <a:t>Ability to share, broadcast, and publish easily</a:t>
            </a:r>
          </a:p>
        </p:txBody>
      </p:sp>
    </p:spTree>
    <p:extLst>
      <p:ext uri="{BB962C8B-B14F-4D97-AF65-F5344CB8AC3E}">
        <p14:creationId xmlns:p14="http://schemas.microsoft.com/office/powerpoint/2010/main" val="1488288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826E2-996D-2840-934F-1C09917CE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reality of copyright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0EFDA-215F-4C43-95D6-4700D2931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8301"/>
            <a:ext cx="10515600" cy="3868661"/>
          </a:xfrm>
        </p:spPr>
        <p:txBody>
          <a:bodyPr/>
          <a:lstStyle/>
          <a:p>
            <a:pPr marL="0" indent="0" algn="ctr">
              <a:buNone/>
            </a:pPr>
            <a:r>
              <a:rPr lang="en-US" sz="11000" dirty="0"/>
              <a:t>©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Much of the content available on the Internet, though “free” to consume (in limited quantities), is protected by copyright.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491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EF7B4-27DB-BE47-B88E-FB8C7706B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110446"/>
          </a:xfrm>
        </p:spPr>
        <p:txBody>
          <a:bodyPr/>
          <a:lstStyle/>
          <a:p>
            <a:r>
              <a:rPr lang="en-US" dirty="0"/>
              <a:t>The Internet’s role in publication and dissemination of knowledge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F6AE0-360B-6646-A296-226CF033A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32409"/>
            <a:ext cx="10515600" cy="3344553"/>
          </a:xfrm>
        </p:spPr>
        <p:txBody>
          <a:bodyPr/>
          <a:lstStyle/>
          <a:p>
            <a:r>
              <a:rPr lang="en-US" dirty="0"/>
              <a:t>Barriers to the production of content are disappearing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For-profit companies gain market share by controlling the </a:t>
            </a:r>
            <a:r>
              <a:rPr lang="en-US" i="1" dirty="0"/>
              <a:t>distribution</a:t>
            </a:r>
            <a:r>
              <a:rPr lang="en-US" dirty="0"/>
              <a:t> of content</a:t>
            </a:r>
          </a:p>
        </p:txBody>
      </p:sp>
    </p:spTree>
    <p:extLst>
      <p:ext uri="{BB962C8B-B14F-4D97-AF65-F5344CB8AC3E}">
        <p14:creationId xmlns:p14="http://schemas.microsoft.com/office/powerpoint/2010/main" val="2846758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803C5C-58E3-E740-992B-9DD6149841C7}"/>
              </a:ext>
            </a:extLst>
          </p:cNvPr>
          <p:cNvSpPr txBox="1"/>
          <p:nvPr/>
        </p:nvSpPr>
        <p:spPr>
          <a:xfrm>
            <a:off x="308919" y="403164"/>
            <a:ext cx="7938042" cy="1238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>
              <a:lnSpc>
                <a:spcPts val="4300"/>
              </a:lnSpc>
            </a:pPr>
            <a:r>
              <a:rPr lang="en-US" sz="48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Look, listen, read, but don’t keep…</a:t>
            </a:r>
            <a:endParaRPr lang="en-US" sz="48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0070C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C9617E-5020-3843-9177-D6F5AF69BC5A}"/>
              </a:ext>
            </a:extLst>
          </p:cNvPr>
          <p:cNvSpPr txBox="1"/>
          <p:nvPr/>
        </p:nvSpPr>
        <p:spPr>
          <a:xfrm>
            <a:off x="308919" y="5834093"/>
            <a:ext cx="4979773" cy="11951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4300"/>
              </a:lnSpc>
            </a:pPr>
            <a:r>
              <a:rPr lang="en-US" sz="1400" dirty="0">
                <a:solidFill>
                  <a:schemeClr val="bg1"/>
                </a:solidFill>
              </a:rPr>
              <a:t>“Keep Out,” CC-BY Kate </a:t>
            </a:r>
            <a:r>
              <a:rPr lang="en-US" sz="1400" dirty="0" err="1">
                <a:solidFill>
                  <a:schemeClr val="bg1"/>
                </a:solidFill>
              </a:rPr>
              <a:t>Merenda</a:t>
            </a:r>
            <a:r>
              <a:rPr lang="en-US" sz="1400" dirty="0">
                <a:solidFill>
                  <a:schemeClr val="bg1"/>
                </a:solidFill>
              </a:rPr>
              <a:t>-Sinha, </a:t>
            </a:r>
            <a:r>
              <a:rPr lang="en-US" sz="1400" dirty="0" err="1">
                <a:solidFill>
                  <a:schemeClr val="bg1"/>
                </a:solidFill>
              </a:rPr>
              <a:t>katemere</a:t>
            </a:r>
            <a:r>
              <a:rPr lang="en-US" sz="1400" dirty="0">
                <a:solidFill>
                  <a:schemeClr val="bg1"/>
                </a:solidFill>
              </a:rPr>
              <a:t>, Flickr (2006)</a:t>
            </a:r>
          </a:p>
          <a:p>
            <a:pPr>
              <a:lnSpc>
                <a:spcPts val="4300"/>
              </a:lnSpc>
            </a:pPr>
            <a:endParaRPr lang="en-US" sz="3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3F52DE-20C9-A549-A95D-B93DBEB3471C}"/>
              </a:ext>
            </a:extLst>
          </p:cNvPr>
          <p:cNvSpPr txBox="1"/>
          <p:nvPr/>
        </p:nvSpPr>
        <p:spPr>
          <a:xfrm>
            <a:off x="6980664" y="4615580"/>
            <a:ext cx="4705814" cy="119519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>
              <a:lnSpc>
                <a:spcPts val="4300"/>
              </a:lnSpc>
            </a:pPr>
            <a:r>
              <a:rPr lang="en-US" sz="3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… the rise of the “subscription model”</a:t>
            </a:r>
          </a:p>
        </p:txBody>
      </p:sp>
    </p:spTree>
    <p:extLst>
      <p:ext uri="{BB962C8B-B14F-4D97-AF65-F5344CB8AC3E}">
        <p14:creationId xmlns:p14="http://schemas.microsoft.com/office/powerpoint/2010/main" val="1083801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AC7A5C-8859-B141-B9F0-9373F64698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24322" y="3419476"/>
            <a:ext cx="2914021" cy="193357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B98A67-9FFF-BF4D-88B0-F4380FDDA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3992" y="2578895"/>
            <a:ext cx="1966008" cy="19660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EC68A5-C84C-D342-A110-9A53BB5C5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773" y="627060"/>
            <a:ext cx="4554836" cy="14492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2A3B63-04EB-A941-AF6F-A70CA366E7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351" y="1503484"/>
            <a:ext cx="4515731" cy="42399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7E1D57-C9EA-A34C-9355-823101A6DF3F}"/>
              </a:ext>
            </a:extLst>
          </p:cNvPr>
          <p:cNvSpPr txBox="1"/>
          <p:nvPr/>
        </p:nvSpPr>
        <p:spPr>
          <a:xfrm>
            <a:off x="247650" y="5955657"/>
            <a:ext cx="55245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>
                <a:latin typeface="Avenir Book" charset="0"/>
                <a:ea typeface="Avenir Book" charset="0"/>
                <a:cs typeface="Avenir Book" charset="0"/>
              </a:rPr>
              <a:t>SPARC, ”Opposing the Merger Between Cengage and McGraw-Hill,” </a:t>
            </a:r>
            <a:r>
              <a:rPr lang="en-US" sz="1200" i="1" dirty="0">
                <a:latin typeface="Avenir Book" charset="0"/>
                <a:ea typeface="Avenir Book" charset="0"/>
                <a:cs typeface="Avenir Book" charset="0"/>
              </a:rPr>
              <a:t>DOJ Filing</a:t>
            </a:r>
            <a:r>
              <a:rPr lang="en-US" sz="1200" dirty="0">
                <a:latin typeface="Avenir Book" charset="0"/>
                <a:ea typeface="Avenir Book" charset="0"/>
                <a:cs typeface="Avenir Book" charset="0"/>
              </a:rPr>
              <a:t>, April 14, 2019.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FD16E0-2523-7D4D-9ECD-92941007B17A}"/>
              </a:ext>
            </a:extLst>
          </p:cNvPr>
          <p:cNvSpPr txBox="1"/>
          <p:nvPr/>
        </p:nvSpPr>
        <p:spPr>
          <a:xfrm>
            <a:off x="714327" y="627060"/>
            <a:ext cx="4381500" cy="5813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4300"/>
              </a:lnSpc>
            </a:pPr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Share of Higher Ed Textbook Market</a:t>
            </a:r>
          </a:p>
        </p:txBody>
      </p:sp>
    </p:spTree>
    <p:extLst>
      <p:ext uri="{BB962C8B-B14F-4D97-AF65-F5344CB8AC3E}">
        <p14:creationId xmlns:p14="http://schemas.microsoft.com/office/powerpoint/2010/main" val="36819257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CC Colors">
      <a:dk1>
        <a:srgbClr val="000000"/>
      </a:dk1>
      <a:lt1>
        <a:srgbClr val="FFFFFF"/>
      </a:lt1>
      <a:dk2>
        <a:srgbClr val="555659"/>
      </a:dk2>
      <a:lt2>
        <a:srgbClr val="8A8A8D"/>
      </a:lt2>
      <a:accent1>
        <a:srgbClr val="FFB819"/>
      </a:accent1>
      <a:accent2>
        <a:srgbClr val="EF7622"/>
      </a:accent2>
      <a:accent3>
        <a:srgbClr val="D9272E"/>
      </a:accent3>
      <a:accent4>
        <a:srgbClr val="6CC049"/>
      </a:accent4>
      <a:accent5>
        <a:srgbClr val="0093C9"/>
      </a:accent5>
      <a:accent6>
        <a:srgbClr val="E56385"/>
      </a:accent6>
      <a:hlink>
        <a:srgbClr val="0075C9"/>
      </a:hlink>
      <a:folHlink>
        <a:srgbClr val="490D66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 anchor="ctr">
        <a:spAutoFit/>
      </a:bodyPr>
      <a:lstStyle>
        <a:defPPr>
          <a:lnSpc>
            <a:spcPts val="4300"/>
          </a:lnSpc>
          <a:defRPr sz="3600" dirty="0" smtClean="0">
            <a:latin typeface="Avenir Book" charset="0"/>
            <a:ea typeface="Avenir Book" charset="0"/>
            <a:cs typeface="Avenir Book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 [Autosaved]" id="{AD23EDB4-F814-9B4C-8C0D-DF300C73D46D}" vid="{C66A3E16-880E-B549-826B-A3D9106BB06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HCC Powerpoint Template</Template>
  <TotalTime>299</TotalTime>
  <Words>488</Words>
  <Application>Microsoft Macintosh PowerPoint</Application>
  <PresentationFormat>Widescreen</PresentationFormat>
  <Paragraphs>68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Avenir Book</vt:lpstr>
      <vt:lpstr>Avenir Heavy</vt:lpstr>
      <vt:lpstr>Calibri</vt:lpstr>
      <vt:lpstr>Calibri Light</vt:lpstr>
      <vt:lpstr>Gotham Black</vt:lpstr>
      <vt:lpstr>Helvetica Neue</vt:lpstr>
      <vt:lpstr>Office Theme</vt:lpstr>
      <vt:lpstr>PowerPoint Presentation</vt:lpstr>
      <vt:lpstr>Open Educational Resources Introduction</vt:lpstr>
      <vt:lpstr>What is the single biggest technological innovation to impact education since you started teaching?</vt:lpstr>
      <vt:lpstr>PowerPoint Presentation</vt:lpstr>
      <vt:lpstr>The promise of the Internet</vt:lpstr>
      <vt:lpstr>The reality of copyright</vt:lpstr>
      <vt:lpstr>The Internet’s role in publication and dissemination of knowledge</vt:lpstr>
      <vt:lpstr>PowerPoint Presentation</vt:lpstr>
      <vt:lpstr>PowerPoint Presentation</vt:lpstr>
      <vt:lpstr>PowerPoint Presentation</vt:lpstr>
      <vt:lpstr>HCC Students struggle to access learning materials</vt:lpstr>
      <vt:lpstr>OER Improves Access and Lowers Cost</vt:lpstr>
      <vt:lpstr>Open Educational Resources</vt:lpstr>
      <vt:lpstr>Technical terminology</vt:lpstr>
      <vt:lpstr>How can you start using OER?</vt:lpstr>
      <vt:lpstr>PowerPoint Presentation</vt:lpstr>
      <vt:lpstr>PowerPoint Presentation</vt:lpstr>
      <vt:lpstr>Open Textbook Network</vt:lpstr>
      <vt:lpstr>Open Textbook Network</vt:lpstr>
      <vt:lpstr>OER Commons</vt:lpstr>
      <vt:lpstr>OER Commons</vt:lpstr>
      <vt:lpstr>OER Commons</vt:lpstr>
      <vt:lpstr>OER Commons</vt:lpstr>
      <vt:lpstr>OER Commons</vt:lpstr>
      <vt:lpstr>google.com</vt:lpstr>
      <vt:lpstr>google.com</vt:lpstr>
      <vt:lpstr>Look for OER Workshops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here.</dc:title>
  <dc:creator>hernandez.ricardo</dc:creator>
  <cp:lastModifiedBy>nathan.smith2</cp:lastModifiedBy>
  <cp:revision>15</cp:revision>
  <dcterms:created xsi:type="dcterms:W3CDTF">2018-01-05T21:13:33Z</dcterms:created>
  <dcterms:modified xsi:type="dcterms:W3CDTF">2020-11-20T15:56:17Z</dcterms:modified>
</cp:coreProperties>
</file>