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60" r:id="rId5"/>
    <p:sldId id="259" r:id="rId6"/>
    <p:sldId id="262" r:id="rId7"/>
    <p:sldId id="261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4"/>
    <p:restoredTop sz="94679"/>
  </p:normalViewPr>
  <p:slideViewPr>
    <p:cSldViewPr snapToGrid="0" snapToObjects="1">
      <p:cViewPr varScale="1">
        <p:scale>
          <a:sx n="82" d="100"/>
          <a:sy n="82" d="100"/>
        </p:scale>
        <p:origin x="200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55CB2-EDE6-974B-B6BA-8A38C0242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24E148-5EC9-B74B-AD79-7A03A3796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D206E-A0E6-C84A-9701-30BAC9529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601E-EB32-474E-8739-8FCCA70926F8}" type="datetimeFigureOut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92588F-7DEF-CE49-B3EB-1301D85A3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5BDF9A-7248-4B48-A08A-CB1D09304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D289-9955-A14C-8319-F042724BE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43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7C6A3-D6DF-D34B-B1F2-04D00EF82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071AC7-E2AC-EE45-A9C6-B40101711B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D8CED-BF20-9B41-B910-AAF1422D2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601E-EB32-474E-8739-8FCCA70926F8}" type="datetimeFigureOut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0B0085-348D-364D-BCB1-48175DDBA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85E16E-5F66-244F-B0EC-446FE2322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D289-9955-A14C-8319-F042724BE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980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A830ED-9B17-784D-A141-12963D8649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7ED946-34AE-B541-B074-A1A0AD2D4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E0E4B-9B57-214A-B969-D6F217E22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601E-EB32-474E-8739-8FCCA70926F8}" type="datetimeFigureOut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EB70E-23A6-1042-BBF3-37E2DB259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A9F93-E93F-4E41-BBCD-BF986D399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D289-9955-A14C-8319-F042724BE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902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ED991-1321-DA45-9A93-6491310DA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011C8-678D-CA4A-868F-231D0CB50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BD97A7-A62C-5D44-B585-8960DE59F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601E-EB32-474E-8739-8FCCA70926F8}" type="datetimeFigureOut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C35F1F-380F-764D-A680-356B4B086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499FF5-52AD-9344-B6CE-412A80051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D289-9955-A14C-8319-F042724BE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22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C97B6-5E3C-1745-95A2-E570FDE89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23980D-2408-2F4E-83D3-6EDAF1DB4C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D9DB72-4E8A-4346-8F69-E1CF0DD28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601E-EB32-474E-8739-8FCCA70926F8}" type="datetimeFigureOut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ABE80-4C63-B046-B451-8C1769235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2191C-5D39-AC42-B309-F11DE91A8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D289-9955-A14C-8319-F042724BE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12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73E5E-760B-5F4C-875D-FD9ADDADC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BCDDD-E254-E54B-BC8F-97053DEAEA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09240D-731E-9E40-87F2-580CA40E80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C8502F-EC67-6348-8EFD-712F0FB9C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601E-EB32-474E-8739-8FCCA70926F8}" type="datetimeFigureOut">
              <a:rPr lang="en-US" smtClean="0"/>
              <a:t>4/2/18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7A1D63-7507-C545-9861-720BF14F8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BABA62-BF73-BE46-BFD2-AAF80B8AB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D289-9955-A14C-8319-F042724BE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93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2BC73-BCBC-264E-9148-1E100949B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BBC7BF-466F-DC43-8ADF-8508D132A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A15589-DA41-3E4C-97EA-0A622FD839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B1328F-5F64-1D4C-8F11-A4B1B391E6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2A660B-CC48-CA4F-980C-90875FAECC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DFCAFC-AB52-3246-9557-2641CD7FB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601E-EB32-474E-8739-8FCCA70926F8}" type="datetimeFigureOut">
              <a:rPr lang="en-US" smtClean="0"/>
              <a:t>4/2/18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D51254-94F6-0F46-AEE4-1EDFF3347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332E15-6574-7E4F-9704-8329ADC7A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D289-9955-A14C-8319-F042724BE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370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4FFBF-6658-3842-8444-3AE131C05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DC7126-92C8-CC40-A317-7DD458979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601E-EB32-474E-8739-8FCCA70926F8}" type="datetimeFigureOut">
              <a:rPr lang="en-US" smtClean="0"/>
              <a:t>4/2/18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6CBA76-F674-4A49-9290-6EA5D1E60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B4D386-AF9A-B242-8A61-0EB3795EB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D289-9955-A14C-8319-F042724BE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687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9D99C1-DA8D-3643-B655-920C9EF88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601E-EB32-474E-8739-8FCCA70926F8}" type="datetimeFigureOut">
              <a:rPr lang="en-US" smtClean="0"/>
              <a:t>4/2/18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336BF5-8E43-1F4C-81B5-D94F8C69B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DF2D5D-97F8-C24B-A754-37EB02E4F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D289-9955-A14C-8319-F042724BE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23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ECA20-8A3F-C645-9F47-3599955C1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F78D9-6AC2-364B-A18E-C404CD15D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64275C-6001-9140-BAB9-0C95E79BD2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CA328B-105B-0A49-B964-9E5A348E6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601E-EB32-474E-8739-8FCCA70926F8}" type="datetimeFigureOut">
              <a:rPr lang="en-US" smtClean="0"/>
              <a:t>4/2/18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7F05C4-656C-834D-94DE-12B68EFBF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58F722-D79A-DC4A-AC6B-415D7F94E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D289-9955-A14C-8319-F042724BE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00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841DD-6912-B340-83AC-20EDCE518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9E99E1-C8D0-044C-9C7E-4755629EA4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016339-7FE7-E64B-A131-D31EB465E4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3DA004-4569-9141-BE41-55AB67529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601E-EB32-474E-8739-8FCCA70926F8}" type="datetimeFigureOut">
              <a:rPr lang="en-US" smtClean="0"/>
              <a:t>4/2/18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39E609-7B30-4041-9A23-3E327CC73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A03C18-FABB-4F46-8E4C-6D446D143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3D289-9955-A14C-8319-F042724BE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16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FFABC8-A585-1A40-A9A4-7663E00D3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878A34-B5C6-0A4D-9FA0-91C82C03E2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EA6BB-44F3-C44E-87FF-1A06E9305B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A601E-EB32-474E-8739-8FCCA70926F8}" type="datetimeFigureOut">
              <a:rPr lang="en-US" smtClean="0"/>
              <a:t>4/2/18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E9FA7-A2DE-0145-B351-9E1C3DBE15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4A17F-0368-2B42-A16E-D49291185D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3D289-9955-A14C-8319-F042724BE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246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10E46-A151-2D4E-A3D2-AC6DDC881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98A2253-35AC-B549-9079-93DD3202F3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1975" y="1027906"/>
            <a:ext cx="9188050" cy="4351338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AA2FE4F-6EB6-4341-93EA-1084DE2F26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1424" y="5765105"/>
            <a:ext cx="1791776" cy="610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639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12B58-7620-084C-A89A-10BD7D7AC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0719"/>
          </a:xfrm>
        </p:spPr>
        <p:txBody>
          <a:bodyPr/>
          <a:lstStyle/>
          <a:p>
            <a:r>
              <a:rPr lang="en-US" dirty="0"/>
              <a:t>What can you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E17A2-5E76-254D-B9D4-86BF8AC25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5844"/>
            <a:ext cx="10515600" cy="4751119"/>
          </a:xfrm>
        </p:spPr>
        <p:txBody>
          <a:bodyPr/>
          <a:lstStyle/>
          <a:p>
            <a:r>
              <a:rPr lang="en-US" dirty="0">
                <a:latin typeface="+mj-lt"/>
              </a:rPr>
              <a:t>Students: </a:t>
            </a:r>
          </a:p>
          <a:p>
            <a:pPr lvl="1"/>
            <a:r>
              <a:rPr lang="en-US" dirty="0">
                <a:latin typeface="+mj-lt"/>
              </a:rPr>
              <a:t>search Low Cost Books (LCB) or Zero Cost Books (ZCB) in PeopleSoft when registering for courses</a:t>
            </a:r>
          </a:p>
          <a:p>
            <a:r>
              <a:rPr lang="en-US" dirty="0">
                <a:latin typeface="+mj-lt"/>
              </a:rPr>
              <a:t>Faculty:</a:t>
            </a:r>
          </a:p>
          <a:p>
            <a:pPr lvl="1"/>
            <a:r>
              <a:rPr lang="en-US" dirty="0">
                <a:latin typeface="+mj-lt"/>
              </a:rPr>
              <a:t>use OER in your class</a:t>
            </a:r>
          </a:p>
          <a:p>
            <a:pPr lvl="1"/>
            <a:r>
              <a:rPr lang="en-US" dirty="0">
                <a:latin typeface="+mj-lt"/>
              </a:rPr>
              <a:t>work with program to adopt OER for your courses</a:t>
            </a:r>
          </a:p>
          <a:p>
            <a:pPr lvl="1"/>
            <a:r>
              <a:rPr lang="en-US" dirty="0">
                <a:latin typeface="+mj-lt"/>
              </a:rPr>
              <a:t>tell your chair when you use LCB or ZCB to designate in schedule</a:t>
            </a:r>
          </a:p>
          <a:p>
            <a:pPr lvl="1"/>
            <a:r>
              <a:rPr lang="en-US" dirty="0">
                <a:latin typeface="+mj-lt"/>
              </a:rPr>
              <a:t>sign up for the Z-Degree</a:t>
            </a:r>
          </a:p>
          <a:p>
            <a:r>
              <a:rPr lang="en-US" dirty="0">
                <a:latin typeface="+mj-lt"/>
              </a:rPr>
              <a:t>Administrators and others:</a:t>
            </a:r>
          </a:p>
          <a:p>
            <a:pPr lvl="1"/>
            <a:r>
              <a:rPr lang="en-US" dirty="0">
                <a:latin typeface="+mj-lt"/>
              </a:rPr>
              <a:t>learn more about OER</a:t>
            </a:r>
          </a:p>
          <a:p>
            <a:pPr lvl="1"/>
            <a:r>
              <a:rPr lang="en-US" dirty="0">
                <a:latin typeface="+mj-lt"/>
              </a:rPr>
              <a:t>educate, encourage, and support OER</a:t>
            </a:r>
          </a:p>
        </p:txBody>
      </p:sp>
    </p:spTree>
    <p:extLst>
      <p:ext uri="{BB962C8B-B14F-4D97-AF65-F5344CB8AC3E}">
        <p14:creationId xmlns:p14="http://schemas.microsoft.com/office/powerpoint/2010/main" val="278119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C0661-6552-5742-89FD-81DB8520CA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The Z-Degree and Open Educational Resources (OER)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71D69C-8B76-1C4C-8EA5-2874FBA257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60556"/>
            <a:ext cx="9144000" cy="1197244"/>
          </a:xfrm>
        </p:spPr>
        <p:txBody>
          <a:bodyPr>
            <a:normAutofit/>
          </a:bodyPr>
          <a:lstStyle/>
          <a:p>
            <a:r>
              <a:rPr lang="en-US" sz="3200" dirty="0"/>
              <a:t>Nathan Smith, PhD</a:t>
            </a:r>
          </a:p>
          <a:p>
            <a:r>
              <a:rPr lang="en-US" sz="3200" dirty="0"/>
              <a:t>Philosophy Instructor &amp; OER Coordinator</a:t>
            </a:r>
          </a:p>
        </p:txBody>
      </p:sp>
    </p:spTree>
    <p:extLst>
      <p:ext uri="{BB962C8B-B14F-4D97-AF65-F5344CB8AC3E}">
        <p14:creationId xmlns:p14="http://schemas.microsoft.com/office/powerpoint/2010/main" val="167552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618F3-0C31-8547-A412-29A69E8AE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7FF08DD-DAA5-6B47-9CEC-6954A3FA41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2668" y="0"/>
            <a:ext cx="6966664" cy="6869059"/>
          </a:xfrm>
        </p:spPr>
      </p:pic>
    </p:spTree>
    <p:extLst>
      <p:ext uri="{BB962C8B-B14F-4D97-AF65-F5344CB8AC3E}">
        <p14:creationId xmlns:p14="http://schemas.microsoft.com/office/powerpoint/2010/main" val="2593338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60420-95E5-B14D-9DEB-A9774E0B0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HCC Student &amp; Faculty Surveys (2013-17)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0F395-95A4-ED43-8F80-45311022F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>
                <a:latin typeface="+mj-lt"/>
              </a:rPr>
              <a:t>78% of students spend over $150 per semester on textbooks</a:t>
            </a:r>
          </a:p>
          <a:p>
            <a:endParaRPr lang="en-US" sz="3200" dirty="0">
              <a:latin typeface="+mj-lt"/>
            </a:endParaRPr>
          </a:p>
          <a:p>
            <a:r>
              <a:rPr lang="en-US" sz="3200" dirty="0">
                <a:latin typeface="+mj-lt"/>
              </a:rPr>
              <a:t>45% of students spend over $300 per semester</a:t>
            </a:r>
          </a:p>
          <a:p>
            <a:endParaRPr lang="en-US" sz="3200" dirty="0">
              <a:latin typeface="+mj-lt"/>
            </a:endParaRPr>
          </a:p>
          <a:p>
            <a:r>
              <a:rPr lang="en-US" sz="3200" dirty="0">
                <a:latin typeface="+mj-lt"/>
              </a:rPr>
              <a:t>26% of faculty are moderately concerned about the price of textbooks</a:t>
            </a:r>
          </a:p>
          <a:p>
            <a:endParaRPr lang="en-US" sz="3200" dirty="0">
              <a:latin typeface="+mj-lt"/>
            </a:endParaRPr>
          </a:p>
          <a:p>
            <a:r>
              <a:rPr lang="en-US" sz="3200" dirty="0">
                <a:latin typeface="+mj-lt"/>
              </a:rPr>
              <a:t>51% of faculty are extremely concerned about the price of textbooks</a:t>
            </a:r>
          </a:p>
        </p:txBody>
      </p:sp>
    </p:spTree>
    <p:extLst>
      <p:ext uri="{BB962C8B-B14F-4D97-AF65-F5344CB8AC3E}">
        <p14:creationId xmlns:p14="http://schemas.microsoft.com/office/powerpoint/2010/main" val="1830819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4960A-4710-0C43-B6BF-4BDFCC69C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726" y="624313"/>
            <a:ext cx="3368070" cy="5338251"/>
          </a:xfrm>
        </p:spPr>
        <p:txBody>
          <a:bodyPr/>
          <a:lstStyle/>
          <a:p>
            <a:r>
              <a:rPr lang="en-US" dirty="0"/>
              <a:t>Copyright restricts access and increases costs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1B4BB4A-E784-4E48-82C8-D9DAAF4F21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06270" y="508270"/>
            <a:ext cx="7417459" cy="5570338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8B67B9D-45B7-DC46-AA01-31266DEF75BD}"/>
              </a:ext>
            </a:extLst>
          </p:cNvPr>
          <p:cNvSpPr txBox="1"/>
          <p:nvPr/>
        </p:nvSpPr>
        <p:spPr>
          <a:xfrm>
            <a:off x="4866468" y="6307810"/>
            <a:ext cx="6509288" cy="371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“Keep Out,” CC-BY Kate </a:t>
            </a:r>
            <a:r>
              <a:rPr lang="en-US" dirty="0" err="1"/>
              <a:t>Merenda</a:t>
            </a:r>
            <a:r>
              <a:rPr lang="en-US" dirty="0"/>
              <a:t>-Sinha, </a:t>
            </a:r>
            <a:r>
              <a:rPr lang="en-US" dirty="0" err="1"/>
              <a:t>katemere</a:t>
            </a:r>
            <a:r>
              <a:rPr lang="en-US" dirty="0"/>
              <a:t>, Flickr (2006)</a:t>
            </a:r>
          </a:p>
        </p:txBody>
      </p:sp>
    </p:spTree>
    <p:extLst>
      <p:ext uri="{BB962C8B-B14F-4D97-AF65-F5344CB8AC3E}">
        <p14:creationId xmlns:p14="http://schemas.microsoft.com/office/powerpoint/2010/main" val="977802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EB579-71E8-3741-8628-6DD17D943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935" y="457367"/>
            <a:ext cx="2778501" cy="5973682"/>
          </a:xfrm>
        </p:spPr>
        <p:txBody>
          <a:bodyPr>
            <a:normAutofit/>
          </a:bodyPr>
          <a:lstStyle/>
          <a:p>
            <a:r>
              <a:rPr lang="en-US" dirty="0"/>
              <a:t>OER Improves Access and Lowers Cost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EC8706B-8E6B-FF48-960D-7C539A72C5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68915" y="1102888"/>
            <a:ext cx="8338950" cy="4682641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2FC78D2-343B-DE4C-9504-3FA25DB27CA7}"/>
              </a:ext>
            </a:extLst>
          </p:cNvPr>
          <p:cNvSpPr txBox="1"/>
          <p:nvPr/>
        </p:nvSpPr>
        <p:spPr>
          <a:xfrm>
            <a:off x="4293031" y="6028841"/>
            <a:ext cx="7191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“Beyond Definitions,” CC-By-SA </a:t>
            </a:r>
            <a:r>
              <a:rPr lang="en-US" dirty="0" err="1"/>
              <a:t>Opensource.com</a:t>
            </a:r>
            <a:r>
              <a:rPr lang="en-US" dirty="0"/>
              <a:t>, Flickr (2011)</a:t>
            </a:r>
          </a:p>
        </p:txBody>
      </p:sp>
    </p:spTree>
    <p:extLst>
      <p:ext uri="{BB962C8B-B14F-4D97-AF65-F5344CB8AC3E}">
        <p14:creationId xmlns:p14="http://schemas.microsoft.com/office/powerpoint/2010/main" val="1447193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A502F-BB94-104D-AF12-DD3A28A3A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1716"/>
          </a:xfrm>
        </p:spPr>
        <p:txBody>
          <a:bodyPr/>
          <a:lstStyle/>
          <a:p>
            <a:r>
              <a:rPr lang="en-US" dirty="0"/>
              <a:t>What are we doing right 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AE0F3-38DA-2847-B0CB-4EC0208B4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6842"/>
            <a:ext cx="10515600" cy="4720121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>
                <a:latin typeface="+mj-lt"/>
              </a:rPr>
              <a:t>Over 30% of programs have adopted an OER</a:t>
            </a:r>
          </a:p>
          <a:p>
            <a:r>
              <a:rPr lang="en-US" sz="3200" dirty="0">
                <a:latin typeface="+mj-lt"/>
              </a:rPr>
              <a:t>Nearly 40% of instructors use some OER in their courses</a:t>
            </a:r>
          </a:p>
          <a:p>
            <a:r>
              <a:rPr lang="en-US" sz="3200" dirty="0">
                <a:latin typeface="+mj-lt"/>
              </a:rPr>
              <a:t>Two degree plans:</a:t>
            </a:r>
          </a:p>
          <a:p>
            <a:pPr lvl="1"/>
            <a:r>
              <a:rPr lang="en-US" sz="3200" dirty="0">
                <a:latin typeface="+mj-lt"/>
                <a:ea typeface="ＭＳ 明朝"/>
                <a:cs typeface="Corbel"/>
              </a:rPr>
              <a:t>AA or AS in Multidisciplinary Studies</a:t>
            </a:r>
          </a:p>
          <a:p>
            <a:pPr lvl="1"/>
            <a:r>
              <a:rPr lang="en-US" sz="3200" dirty="0">
                <a:latin typeface="+mj-lt"/>
                <a:ea typeface="ＭＳ 明朝"/>
                <a:cs typeface="Corbel"/>
              </a:rPr>
              <a:t>AA in Business Administration</a:t>
            </a:r>
          </a:p>
          <a:p>
            <a:r>
              <a:rPr lang="en-US" sz="3200" dirty="0">
                <a:latin typeface="+mj-lt"/>
                <a:ea typeface="ＭＳ 明朝"/>
              </a:rPr>
              <a:t>At three campuses:</a:t>
            </a:r>
          </a:p>
          <a:p>
            <a:pPr lvl="1" indent="-331788"/>
            <a:r>
              <a:rPr lang="en-US" sz="3200" dirty="0">
                <a:latin typeface="+mj-lt"/>
                <a:ea typeface="ＭＳ 明朝"/>
                <a:cs typeface="Corbel"/>
              </a:rPr>
              <a:t>Central campus </a:t>
            </a:r>
          </a:p>
          <a:p>
            <a:pPr lvl="1" indent="-331788"/>
            <a:r>
              <a:rPr lang="en-US" sz="3200" dirty="0">
                <a:latin typeface="+mj-lt"/>
                <a:ea typeface="ＭＳ 明朝"/>
                <a:cs typeface="Corbel"/>
              </a:rPr>
              <a:t>Northline campus</a:t>
            </a:r>
          </a:p>
          <a:p>
            <a:pPr lvl="1" indent="-331788"/>
            <a:r>
              <a:rPr lang="en-US" sz="3200" dirty="0">
                <a:latin typeface="+mj-lt"/>
                <a:ea typeface="ＭＳ 明朝"/>
                <a:cs typeface="Corbel"/>
              </a:rPr>
              <a:t>Online</a:t>
            </a:r>
          </a:p>
          <a:p>
            <a:pPr indent="-331788"/>
            <a:r>
              <a:rPr lang="en-US" sz="3600" dirty="0">
                <a:latin typeface="+mj-lt"/>
                <a:ea typeface="ＭＳ 明朝"/>
              </a:rPr>
              <a:t>Expansion Fall 2018: Core Curriculum at Stafford and Spring Branch</a:t>
            </a:r>
            <a:endParaRPr lang="en-US" sz="3600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567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194E1-79C2-F947-A107-D5BB1443E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E9E06-A8E0-5B49-9D5A-42BB535C2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4">
            <a:extLst>
              <a:ext uri="{FF2B5EF4-FFF2-40B4-BE49-F238E27FC236}">
                <a16:creationId xmlns:a16="http://schemas.microsoft.com/office/drawing/2014/main" id="{18D02AD1-0B11-904C-BD4C-DE26CA1139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0429642"/>
              </p:ext>
            </p:extLst>
          </p:nvPr>
        </p:nvGraphicFramePr>
        <p:xfrm>
          <a:off x="1038386" y="210142"/>
          <a:ext cx="9887921" cy="6283648"/>
        </p:xfrm>
        <a:graphic>
          <a:graphicData uri="http://schemas.openxmlformats.org/drawingml/2006/table">
            <a:tbl>
              <a:tblPr firstRow="1" firstCol="1">
                <a:tableStyleId>{35758FB7-9AC5-4552-8A53-C91805E547FA}</a:tableStyleId>
              </a:tblPr>
              <a:tblGrid>
                <a:gridCol w="2247255">
                  <a:extLst>
                    <a:ext uri="{9D8B030D-6E8A-4147-A177-3AD203B41FA5}">
                      <a16:colId xmlns:a16="http://schemas.microsoft.com/office/drawing/2014/main" val="1666759289"/>
                    </a:ext>
                  </a:extLst>
                </a:gridCol>
                <a:gridCol w="2367361">
                  <a:extLst>
                    <a:ext uri="{9D8B030D-6E8A-4147-A177-3AD203B41FA5}">
                      <a16:colId xmlns:a16="http://schemas.microsoft.com/office/drawing/2014/main" val="1152174946"/>
                    </a:ext>
                  </a:extLst>
                </a:gridCol>
                <a:gridCol w="2546198">
                  <a:extLst>
                    <a:ext uri="{9D8B030D-6E8A-4147-A177-3AD203B41FA5}">
                      <a16:colId xmlns:a16="http://schemas.microsoft.com/office/drawing/2014/main" val="1734689704"/>
                    </a:ext>
                  </a:extLst>
                </a:gridCol>
                <a:gridCol w="2727107">
                  <a:extLst>
                    <a:ext uri="{9D8B030D-6E8A-4147-A177-3AD203B41FA5}">
                      <a16:colId xmlns:a16="http://schemas.microsoft.com/office/drawing/2014/main" val="867959346"/>
                    </a:ext>
                  </a:extLst>
                </a:gridCol>
              </a:tblGrid>
              <a:tr h="897664"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Avenir Roman" panose="02000503020000020003" pitchFamily="2" charset="0"/>
                        </a:rPr>
                        <a:t> </a:t>
                      </a:r>
                      <a:endParaRPr lang="en-US" sz="3200" dirty="0">
                        <a:effectLst/>
                        <a:latin typeface="Avenir Roman" panose="0200050302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Avenir Roman" panose="02000503020000020003" pitchFamily="2" charset="0"/>
                        </a:rPr>
                        <a:t> </a:t>
                      </a:r>
                      <a:endParaRPr lang="en-US" sz="3200" dirty="0">
                        <a:effectLst/>
                        <a:latin typeface="Avenir Roman" panose="0200050302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Avenir Roman" panose="02000503020000020003" pitchFamily="2" charset="0"/>
                        </a:rPr>
                        <a:t>Fall 2017</a:t>
                      </a:r>
                      <a:endParaRPr lang="en-US" sz="3200" dirty="0">
                        <a:effectLst/>
                        <a:latin typeface="Avenir Roman" panose="0200050302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Avenir Roman" panose="02000503020000020003" pitchFamily="2" charset="0"/>
                        </a:rPr>
                        <a:t>Spring 2018</a:t>
                      </a:r>
                      <a:endParaRPr lang="en-US" sz="3200" dirty="0">
                        <a:effectLst/>
                        <a:latin typeface="Avenir Roman" panose="0200050302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21521079"/>
                  </a:ext>
                </a:extLst>
              </a:tr>
              <a:tr h="897664"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venir Roman" panose="02000503020000020003" pitchFamily="2" charset="0"/>
                        </a:rPr>
                        <a:t>Sections</a:t>
                      </a:r>
                      <a:endParaRPr lang="en-US" sz="2800" dirty="0">
                        <a:effectLst/>
                        <a:latin typeface="Avenir Roman" panose="0200050302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venir Roman" panose="02000503020000020003" pitchFamily="2" charset="0"/>
                        </a:rPr>
                        <a:t> </a:t>
                      </a:r>
                      <a:endParaRPr lang="en-US" sz="2800" dirty="0">
                        <a:effectLst/>
                        <a:latin typeface="Avenir Roman" panose="0200050302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venir Roman" panose="02000503020000020003" pitchFamily="2" charset="0"/>
                        </a:rPr>
                        <a:t>28</a:t>
                      </a:r>
                      <a:endParaRPr lang="en-US" sz="2800" dirty="0">
                        <a:effectLst/>
                        <a:latin typeface="Avenir Roman" panose="0200050302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venir Roman" panose="02000503020000020003" pitchFamily="2" charset="0"/>
                        </a:rPr>
                        <a:t>49</a:t>
                      </a:r>
                      <a:endParaRPr lang="en-US" sz="2800" dirty="0">
                        <a:effectLst/>
                        <a:latin typeface="Avenir Roman" panose="0200050302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88257010"/>
                  </a:ext>
                </a:extLst>
              </a:tr>
              <a:tr h="897664"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venir Roman" panose="02000503020000020003" pitchFamily="2" charset="0"/>
                        </a:rPr>
                        <a:t> </a:t>
                      </a:r>
                      <a:endParaRPr lang="en-US" sz="2800">
                        <a:effectLst/>
                        <a:latin typeface="Avenir Roman" panose="0200050302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venir Roman" panose="02000503020000020003" pitchFamily="2" charset="0"/>
                        </a:rPr>
                        <a:t>Online</a:t>
                      </a:r>
                      <a:endParaRPr lang="en-US" sz="2800" dirty="0">
                        <a:effectLst/>
                        <a:latin typeface="Avenir Roman" panose="0200050302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venir Roman" panose="02000503020000020003" pitchFamily="2" charset="0"/>
                        </a:rPr>
                        <a:t>11</a:t>
                      </a:r>
                      <a:endParaRPr lang="en-US" sz="2800" dirty="0">
                        <a:effectLst/>
                        <a:latin typeface="Avenir Roman" panose="0200050302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venir Roman" panose="02000503020000020003" pitchFamily="2" charset="0"/>
                        </a:rPr>
                        <a:t>25</a:t>
                      </a:r>
                      <a:endParaRPr lang="en-US" sz="2800" dirty="0">
                        <a:effectLst/>
                        <a:latin typeface="Avenir Roman" panose="0200050302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04995065"/>
                  </a:ext>
                </a:extLst>
              </a:tr>
              <a:tr h="897664"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venir Roman" panose="02000503020000020003" pitchFamily="2" charset="0"/>
                        </a:rPr>
                        <a:t> </a:t>
                      </a:r>
                      <a:endParaRPr lang="en-US" sz="2800">
                        <a:effectLst/>
                        <a:latin typeface="Avenir Roman" panose="0200050302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venir Roman" panose="02000503020000020003" pitchFamily="2" charset="0"/>
                        </a:rPr>
                        <a:t>Face to Face</a:t>
                      </a:r>
                      <a:endParaRPr lang="en-US" sz="2800" dirty="0">
                        <a:effectLst/>
                        <a:latin typeface="Avenir Roman" panose="0200050302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venir Roman" panose="02000503020000020003" pitchFamily="2" charset="0"/>
                        </a:rPr>
                        <a:t>17</a:t>
                      </a:r>
                      <a:endParaRPr lang="en-US" sz="2800" dirty="0">
                        <a:effectLst/>
                        <a:latin typeface="Avenir Roman" panose="0200050302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venir Roman" panose="02000503020000020003" pitchFamily="2" charset="0"/>
                        </a:rPr>
                        <a:t>24</a:t>
                      </a:r>
                      <a:endParaRPr lang="en-US" sz="2800" dirty="0">
                        <a:effectLst/>
                        <a:latin typeface="Avenir Roman" panose="0200050302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21011515"/>
                  </a:ext>
                </a:extLst>
              </a:tr>
              <a:tr h="897664"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venir Roman" panose="02000503020000020003" pitchFamily="2" charset="0"/>
                        </a:rPr>
                        <a:t>Enrollments</a:t>
                      </a:r>
                      <a:endParaRPr lang="en-US" sz="2800">
                        <a:effectLst/>
                        <a:latin typeface="Avenir Roman" panose="0200050302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venir Roman" panose="02000503020000020003" pitchFamily="2" charset="0"/>
                        </a:rPr>
                        <a:t> </a:t>
                      </a:r>
                      <a:endParaRPr lang="en-US" sz="2800">
                        <a:effectLst/>
                        <a:latin typeface="Avenir Roman" panose="0200050302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venir Roman" panose="02000503020000020003" pitchFamily="2" charset="0"/>
                        </a:rPr>
                        <a:t>712</a:t>
                      </a:r>
                      <a:endParaRPr lang="en-US" sz="2800" dirty="0">
                        <a:effectLst/>
                        <a:latin typeface="Avenir Roman" panose="0200050302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venir Roman" panose="02000503020000020003" pitchFamily="2" charset="0"/>
                        </a:rPr>
                        <a:t>1181</a:t>
                      </a:r>
                      <a:endParaRPr lang="en-US" sz="2800" dirty="0">
                        <a:effectLst/>
                        <a:latin typeface="Avenir Roman" panose="0200050302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59682815"/>
                  </a:ext>
                </a:extLst>
              </a:tr>
              <a:tr h="897664"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venir Roman" panose="02000503020000020003" pitchFamily="2" charset="0"/>
                        </a:rPr>
                        <a:t>Courses</a:t>
                      </a:r>
                      <a:endParaRPr lang="en-US" sz="2800">
                        <a:effectLst/>
                        <a:latin typeface="Avenir Roman" panose="0200050302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venir Roman" panose="02000503020000020003" pitchFamily="2" charset="0"/>
                        </a:rPr>
                        <a:t> </a:t>
                      </a:r>
                      <a:endParaRPr lang="en-US" sz="2800" dirty="0">
                        <a:effectLst/>
                        <a:latin typeface="Avenir Roman" panose="0200050302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venir Roman" panose="02000503020000020003" pitchFamily="2" charset="0"/>
                        </a:rPr>
                        <a:t>12</a:t>
                      </a:r>
                      <a:endParaRPr lang="en-US" sz="2800">
                        <a:effectLst/>
                        <a:latin typeface="Avenir Roman" panose="0200050302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venir Roman" panose="02000503020000020003" pitchFamily="2" charset="0"/>
                        </a:rPr>
                        <a:t>16</a:t>
                      </a:r>
                      <a:endParaRPr lang="en-US" sz="2800" dirty="0">
                        <a:effectLst/>
                        <a:latin typeface="Avenir Roman" panose="0200050302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00122784"/>
                  </a:ext>
                </a:extLst>
              </a:tr>
              <a:tr h="897664"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venir Roman" panose="02000503020000020003" pitchFamily="2" charset="0"/>
                        </a:rPr>
                        <a:t>Campuses</a:t>
                      </a:r>
                      <a:endParaRPr lang="en-US" sz="2800">
                        <a:effectLst/>
                        <a:latin typeface="Avenir Roman" panose="0200050302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venir Roman" panose="02000503020000020003" pitchFamily="2" charset="0"/>
                        </a:rPr>
                        <a:t> </a:t>
                      </a:r>
                      <a:endParaRPr lang="en-US" sz="2800">
                        <a:effectLst/>
                        <a:latin typeface="Avenir Roman" panose="0200050302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venir Roman" panose="02000503020000020003" pitchFamily="2" charset="0"/>
                        </a:rPr>
                        <a:t>2</a:t>
                      </a:r>
                      <a:endParaRPr lang="en-US" sz="2800">
                        <a:effectLst/>
                        <a:latin typeface="Avenir Roman" panose="0200050302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venir Roman" panose="02000503020000020003" pitchFamily="2" charset="0"/>
                        </a:rPr>
                        <a:t>3</a:t>
                      </a:r>
                      <a:endParaRPr lang="en-US" sz="2800" dirty="0">
                        <a:effectLst/>
                        <a:latin typeface="Avenir Roman" panose="02000503020000020003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3664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7445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87C92-0BB3-DB4F-864F-4C812C4C1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Estimated Cost Savings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9D1EE59-9619-5D49-875C-3F9960F388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9733729"/>
              </p:ext>
            </p:extLst>
          </p:nvPr>
        </p:nvGraphicFramePr>
        <p:xfrm>
          <a:off x="838200" y="1825625"/>
          <a:ext cx="10515600" cy="4637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1854830866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782870895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938875113"/>
                    </a:ext>
                  </a:extLst>
                </a:gridCol>
              </a:tblGrid>
              <a:tr h="1159292"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+mj-lt"/>
                        </a:rPr>
                        <a:t> </a:t>
                      </a:r>
                      <a:endParaRPr lang="en-US" sz="4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+mj-lt"/>
                        </a:rPr>
                        <a:t>Z-Degree</a:t>
                      </a:r>
                      <a:endParaRPr lang="en-US" sz="4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latin typeface="+mj-lt"/>
                        </a:rPr>
                        <a:t>All OER</a:t>
                      </a:r>
                      <a:endParaRPr lang="en-US" sz="4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0594511"/>
                  </a:ext>
                </a:extLst>
              </a:tr>
              <a:tr h="1159292"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j-lt"/>
                        </a:rPr>
                        <a:t>Fall 2017</a:t>
                      </a:r>
                      <a:endParaRPr lang="en-US" sz="3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j-lt"/>
                        </a:rPr>
                        <a:t> $  71,200.00 </a:t>
                      </a:r>
                      <a:endParaRPr lang="en-US" sz="3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j-lt"/>
                        </a:rPr>
                        <a:t> $312,000.00 </a:t>
                      </a:r>
                      <a:endParaRPr lang="en-US" sz="3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96232179"/>
                  </a:ext>
                </a:extLst>
              </a:tr>
              <a:tr h="1159292"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j-lt"/>
                        </a:rPr>
                        <a:t>Spring 2018</a:t>
                      </a:r>
                      <a:endParaRPr lang="en-US" sz="3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j-lt"/>
                        </a:rPr>
                        <a:t> $118,100.00 </a:t>
                      </a:r>
                      <a:endParaRPr lang="en-US" sz="3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j-lt"/>
                        </a:rPr>
                        <a:t> $402,000.00 </a:t>
                      </a:r>
                      <a:endParaRPr lang="en-US" sz="3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86600396"/>
                  </a:ext>
                </a:extLst>
              </a:tr>
              <a:tr h="1159292">
                <a:tc>
                  <a:txBody>
                    <a:bodyPr/>
                    <a:lstStyle/>
                    <a:p>
                      <a:pPr marL="0" marR="0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j-lt"/>
                        </a:rPr>
                        <a:t>Total</a:t>
                      </a:r>
                      <a:endParaRPr lang="en-US" sz="3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  <a:latin typeface="+mj-lt"/>
                        </a:rPr>
                        <a:t> $189,300.00 </a:t>
                      </a:r>
                      <a:endParaRPr lang="en-US" sz="32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  <a:latin typeface="+mj-lt"/>
                        </a:rPr>
                        <a:t> $714,000.00 </a:t>
                      </a:r>
                      <a:endParaRPr lang="en-US" sz="3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22451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145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1013</TotalTime>
  <Words>283</Words>
  <Application>Microsoft Macintosh PowerPoint</Application>
  <PresentationFormat>Widescreen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ＭＳ 明朝</vt:lpstr>
      <vt:lpstr>Arial</vt:lpstr>
      <vt:lpstr>Avenir Roman</vt:lpstr>
      <vt:lpstr>Calibri</vt:lpstr>
      <vt:lpstr>Calibri Light</vt:lpstr>
      <vt:lpstr>Corbel</vt:lpstr>
      <vt:lpstr>Times New Roman</vt:lpstr>
      <vt:lpstr>Office Theme</vt:lpstr>
      <vt:lpstr>PowerPoint Presentation</vt:lpstr>
      <vt:lpstr>The Z-Degree and Open Educational Resources (OER)</vt:lpstr>
      <vt:lpstr>PowerPoint Presentation</vt:lpstr>
      <vt:lpstr>HCC Student &amp; Faculty Surveys (2013-17)</vt:lpstr>
      <vt:lpstr>Copyright restricts access and increases costs</vt:lpstr>
      <vt:lpstr>OER Improves Access and Lowers Cost</vt:lpstr>
      <vt:lpstr>What are we doing right now?</vt:lpstr>
      <vt:lpstr>PowerPoint Presentation</vt:lpstr>
      <vt:lpstr>Estimated Cost Savings</vt:lpstr>
      <vt:lpstr>What can you do?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nathan.smith2</dc:creator>
  <cp:lastModifiedBy>nathan.smith2</cp:lastModifiedBy>
  <cp:revision>7</cp:revision>
  <dcterms:created xsi:type="dcterms:W3CDTF">2018-04-02T22:31:37Z</dcterms:created>
  <dcterms:modified xsi:type="dcterms:W3CDTF">2018-04-03T15:24:40Z</dcterms:modified>
</cp:coreProperties>
</file>