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sldIdLst>
    <p:sldId id="263" r:id="rId2"/>
    <p:sldId id="257" r:id="rId3"/>
    <p:sldId id="259" r:id="rId4"/>
    <p:sldId id="264" r:id="rId5"/>
    <p:sldId id="265" r:id="rId6"/>
    <p:sldId id="322" r:id="rId7"/>
    <p:sldId id="266" r:id="rId8"/>
    <p:sldId id="320" r:id="rId9"/>
    <p:sldId id="307" r:id="rId10"/>
    <p:sldId id="267" r:id="rId11"/>
    <p:sldId id="268" r:id="rId12"/>
    <p:sldId id="269" r:id="rId13"/>
    <p:sldId id="305" r:id="rId14"/>
    <p:sldId id="270" r:id="rId15"/>
    <p:sldId id="306" r:id="rId16"/>
    <p:sldId id="326" r:id="rId17"/>
    <p:sldId id="308" r:id="rId18"/>
    <p:sldId id="309" r:id="rId19"/>
    <p:sldId id="310" r:id="rId20"/>
    <p:sldId id="311" r:id="rId21"/>
    <p:sldId id="312" r:id="rId22"/>
    <p:sldId id="327" r:id="rId23"/>
    <p:sldId id="328" r:id="rId24"/>
    <p:sldId id="329" r:id="rId25"/>
    <p:sldId id="313" r:id="rId26"/>
    <p:sldId id="314" r:id="rId27"/>
    <p:sldId id="315" r:id="rId28"/>
    <p:sldId id="316" r:id="rId29"/>
    <p:sldId id="275" r:id="rId30"/>
    <p:sldId id="318" r:id="rId31"/>
    <p:sldId id="317" r:id="rId32"/>
    <p:sldId id="319" r:id="rId33"/>
    <p:sldId id="321" r:id="rId34"/>
    <p:sldId id="323" r:id="rId35"/>
    <p:sldId id="324" r:id="rId36"/>
    <p:sldId id="325" r:id="rId37"/>
    <p:sldId id="333" r:id="rId38"/>
    <p:sldId id="334" r:id="rId39"/>
    <p:sldId id="335" r:id="rId40"/>
    <p:sldId id="336" r:id="rId41"/>
    <p:sldId id="337" r:id="rId42"/>
    <p:sldId id="338" r:id="rId43"/>
    <p:sldId id="339" r:id="rId44"/>
    <p:sldId id="340" r:id="rId45"/>
    <p:sldId id="341" r:id="rId46"/>
    <p:sldId id="342" r:id="rId47"/>
    <p:sldId id="343" r:id="rId48"/>
    <p:sldId id="344" r:id="rId49"/>
    <p:sldId id="345" r:id="rId50"/>
    <p:sldId id="330" r:id="rId51"/>
    <p:sldId id="331" r:id="rId52"/>
    <p:sldId id="332" r:id="rId53"/>
    <p:sldId id="346" r:id="rId54"/>
    <p:sldId id="347" r:id="rId55"/>
    <p:sldId id="348" r:id="rId56"/>
    <p:sldId id="355" r:id="rId57"/>
    <p:sldId id="349" r:id="rId58"/>
    <p:sldId id="350" r:id="rId59"/>
    <p:sldId id="354" r:id="rId60"/>
    <p:sldId id="351" r:id="rId61"/>
    <p:sldId id="352" r:id="rId62"/>
    <p:sldId id="353" r:id="rId6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566"/>
    <p:restoredTop sz="93632"/>
  </p:normalViewPr>
  <p:slideViewPr>
    <p:cSldViewPr snapToGrid="0" snapToObjects="1">
      <p:cViewPr varScale="1">
        <p:scale>
          <a:sx n="68" d="100"/>
          <a:sy n="68" d="100"/>
        </p:scale>
        <p:origin x="98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64AA2-2339-8546-BDA3-83D57E515C63}" type="datetimeFigureOut">
              <a:rPr lang="en-US" smtClean="0"/>
              <a:t>4/20/2018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C62AD-1449-9143-8F26-15D729BEA7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2137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64AA2-2339-8546-BDA3-83D57E515C63}" type="datetimeFigureOut">
              <a:rPr lang="en-US" smtClean="0"/>
              <a:t>4/20/2018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C62AD-1449-9143-8F26-15D729BEA7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3555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64AA2-2339-8546-BDA3-83D57E515C63}" type="datetimeFigureOut">
              <a:rPr lang="en-US" smtClean="0"/>
              <a:t>4/20/2018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C62AD-1449-9143-8F26-15D729BEA7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7002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64AA2-2339-8546-BDA3-83D57E515C63}" type="datetimeFigureOut">
              <a:rPr lang="en-US" smtClean="0"/>
              <a:t>4/20/2018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C62AD-1449-9143-8F26-15D729BEA7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4404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64AA2-2339-8546-BDA3-83D57E515C63}" type="datetimeFigureOut">
              <a:rPr lang="en-US" smtClean="0"/>
              <a:t>4/20/2018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C62AD-1449-9143-8F26-15D729BEA7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3848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64AA2-2339-8546-BDA3-83D57E515C63}" type="datetimeFigureOut">
              <a:rPr lang="en-US" smtClean="0"/>
              <a:t>4/20/2018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C62AD-1449-9143-8F26-15D729BEA7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796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64AA2-2339-8546-BDA3-83D57E515C63}" type="datetimeFigureOut">
              <a:rPr lang="en-US" smtClean="0"/>
              <a:t>4/20/2018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C62AD-1449-9143-8F26-15D729BEA7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822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64AA2-2339-8546-BDA3-83D57E515C63}" type="datetimeFigureOut">
              <a:rPr lang="en-US" smtClean="0"/>
              <a:t>4/20/2018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C62AD-1449-9143-8F26-15D729BEA7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8255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64AA2-2339-8546-BDA3-83D57E515C63}" type="datetimeFigureOut">
              <a:rPr lang="en-US" smtClean="0"/>
              <a:t>4/20/2018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C62AD-1449-9143-8F26-15D729BEA7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5808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64AA2-2339-8546-BDA3-83D57E515C63}" type="datetimeFigureOut">
              <a:rPr lang="en-US" smtClean="0"/>
              <a:t>4/20/2018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C62AD-1449-9143-8F26-15D729BEA7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3558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64AA2-2339-8546-BDA3-83D57E515C63}" type="datetimeFigureOut">
              <a:rPr lang="en-US" smtClean="0"/>
              <a:t>4/20/2018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C62AD-1449-9143-8F26-15D729BEA7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5078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2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864AA2-2339-8546-BDA3-83D57E515C63}" type="datetimeFigureOut">
              <a:rPr lang="en-US" smtClean="0"/>
              <a:t>4/20/2018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EC62AD-1449-9143-8F26-15D729BEA7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530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jpg"/><Relationship Id="rId7" Type="http://schemas.openxmlformats.org/officeDocument/2006/relationships/image" Target="../media/image14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92F480B-0025-8346-9571-E0B07B70B11F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1081871" y="846490"/>
            <a:ext cx="10222188" cy="4843109"/>
          </a:xfrm>
        </p:spPr>
      </p:pic>
    </p:spTree>
    <p:extLst>
      <p:ext uri="{BB962C8B-B14F-4D97-AF65-F5344CB8AC3E}">
        <p14:creationId xmlns:p14="http://schemas.microsoft.com/office/powerpoint/2010/main" val="2398864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B1AC81-3C4E-FD41-A06A-D88DEF3ABC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OER?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BF95DE-61BE-8C43-97F0-9F56DB67FE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400" dirty="0">
                <a:latin typeface="+mj-lt"/>
              </a:rPr>
              <a:t>Education is sharing (Wiley)</a:t>
            </a:r>
          </a:p>
          <a:p>
            <a:pPr marL="0" indent="0" algn="ctr">
              <a:buNone/>
            </a:pPr>
            <a:endParaRPr lang="en-US" sz="4400" dirty="0">
              <a:latin typeface="+mj-lt"/>
            </a:endParaRPr>
          </a:p>
          <a:p>
            <a:r>
              <a:rPr lang="en-US" sz="3200" dirty="0">
                <a:latin typeface="+mj-lt"/>
              </a:rPr>
              <a:t>The core activities of education (teaching, learning, feedback, advising) all involve sharing.</a:t>
            </a:r>
          </a:p>
          <a:p>
            <a:r>
              <a:rPr lang="en-US" sz="3200" dirty="0">
                <a:latin typeface="+mj-lt"/>
              </a:rPr>
              <a:t>OER facilitates sharing.</a:t>
            </a:r>
          </a:p>
          <a:p>
            <a:r>
              <a:rPr lang="en-US" sz="3200" dirty="0">
                <a:latin typeface="+mj-lt"/>
              </a:rPr>
              <a:t>Therefore, OER facilitates the core activities of education.</a:t>
            </a:r>
          </a:p>
        </p:txBody>
      </p:sp>
    </p:spTree>
    <p:extLst>
      <p:ext uri="{BB962C8B-B14F-4D97-AF65-F5344CB8AC3E}">
        <p14:creationId xmlns:p14="http://schemas.microsoft.com/office/powerpoint/2010/main" val="1980081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2CB095-4A6B-484F-BBC7-46C6B65631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Internet facilitates sharing, and therefore education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2F86A4DB-D785-F244-AB77-E03070EC0B7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53016695"/>
              </p:ext>
            </p:extLst>
          </p:nvPr>
        </p:nvGraphicFramePr>
        <p:xfrm>
          <a:off x="838200" y="1825625"/>
          <a:ext cx="10344464" cy="3990559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586116">
                  <a:extLst>
                    <a:ext uri="{9D8B030D-6E8A-4147-A177-3AD203B41FA5}">
                      <a16:colId xmlns:a16="http://schemas.microsoft.com/office/drawing/2014/main" val="656598461"/>
                    </a:ext>
                  </a:extLst>
                </a:gridCol>
                <a:gridCol w="2586116">
                  <a:extLst>
                    <a:ext uri="{9D8B030D-6E8A-4147-A177-3AD203B41FA5}">
                      <a16:colId xmlns:a16="http://schemas.microsoft.com/office/drawing/2014/main" val="171408825"/>
                    </a:ext>
                  </a:extLst>
                </a:gridCol>
                <a:gridCol w="2586116">
                  <a:extLst>
                    <a:ext uri="{9D8B030D-6E8A-4147-A177-3AD203B41FA5}">
                      <a16:colId xmlns:a16="http://schemas.microsoft.com/office/drawing/2014/main" val="756386110"/>
                    </a:ext>
                  </a:extLst>
                </a:gridCol>
                <a:gridCol w="2586116">
                  <a:extLst>
                    <a:ext uri="{9D8B030D-6E8A-4147-A177-3AD203B41FA5}">
                      <a16:colId xmlns:a16="http://schemas.microsoft.com/office/drawing/2014/main" val="890276671"/>
                    </a:ext>
                  </a:extLst>
                </a:gridCol>
              </a:tblGrid>
              <a:tr h="871383"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rgbClr val="FFFF00"/>
                        </a:solidFill>
                      </a:endParaRPr>
                    </a:p>
                  </a:txBody>
                  <a:tcPr marL="97353" marR="97353" marT="48677" marB="4867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Handwriting</a:t>
                      </a:r>
                    </a:p>
                  </a:txBody>
                  <a:tcPr marL="97353" marR="97353" marT="48677" marB="4867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Printing Press</a:t>
                      </a:r>
                    </a:p>
                  </a:txBody>
                  <a:tcPr marL="97353" marR="97353" marT="48677" marB="4867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Internet</a:t>
                      </a:r>
                    </a:p>
                  </a:txBody>
                  <a:tcPr marL="97353" marR="97353" marT="48677" marB="48677"/>
                </a:tc>
                <a:extLst>
                  <a:ext uri="{0D108BD9-81ED-4DB2-BD59-A6C34878D82A}">
                    <a16:rowId xmlns:a16="http://schemas.microsoft.com/office/drawing/2014/main" val="1985478179"/>
                  </a:ext>
                </a:extLst>
              </a:tr>
              <a:tr h="1559588">
                <a:tc>
                  <a:txBody>
                    <a:bodyPr/>
                    <a:lstStyle/>
                    <a:p>
                      <a:r>
                        <a:rPr lang="en-US" sz="2400" dirty="0"/>
                        <a:t>Copying </a:t>
                      </a:r>
                      <a:br>
                        <a:rPr lang="en-US" sz="2400" dirty="0"/>
                      </a:br>
                      <a:r>
                        <a:rPr lang="en-US" sz="2400" dirty="0"/>
                        <a:t>a book</a:t>
                      </a:r>
                      <a:endParaRPr lang="en-US" sz="2400" b="1" dirty="0"/>
                    </a:p>
                  </a:txBody>
                  <a:tcPr marL="97353" marR="97353" marT="48677" marB="48677"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$1000s per copy</a:t>
                      </a:r>
                      <a:endParaRPr lang="en-US" sz="2400" b="1" dirty="0"/>
                    </a:p>
                  </a:txBody>
                  <a:tcPr marL="97353" marR="97353" marT="48677" marB="48677"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$1s per copy</a:t>
                      </a:r>
                      <a:endParaRPr lang="en-US" sz="2400" b="1" dirty="0"/>
                    </a:p>
                  </a:txBody>
                  <a:tcPr marL="97353" marR="97353" marT="48677" marB="48677"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$0.0001s</a:t>
                      </a:r>
                      <a:r>
                        <a:rPr lang="en-US" sz="2400" baseline="0" dirty="0"/>
                        <a:t> per copy</a:t>
                      </a:r>
                      <a:endParaRPr lang="en-US" sz="2400" b="1" dirty="0"/>
                    </a:p>
                  </a:txBody>
                  <a:tcPr marL="97353" marR="97353" marT="48677" marB="48677"/>
                </a:tc>
                <a:extLst>
                  <a:ext uri="{0D108BD9-81ED-4DB2-BD59-A6C34878D82A}">
                    <a16:rowId xmlns:a16="http://schemas.microsoft.com/office/drawing/2014/main" val="672756646"/>
                  </a:ext>
                </a:extLst>
              </a:tr>
              <a:tr h="1559588">
                <a:tc>
                  <a:txBody>
                    <a:bodyPr/>
                    <a:lstStyle/>
                    <a:p>
                      <a:r>
                        <a:rPr lang="en-US" sz="2400" dirty="0"/>
                        <a:t>Distributing </a:t>
                      </a:r>
                      <a:br>
                        <a:rPr lang="en-US" sz="2400" dirty="0"/>
                      </a:br>
                      <a:r>
                        <a:rPr lang="en-US" sz="2400" dirty="0"/>
                        <a:t>a book</a:t>
                      </a:r>
                      <a:endParaRPr lang="en-US" sz="2400" b="1" dirty="0"/>
                    </a:p>
                  </a:txBody>
                  <a:tcPr marL="97353" marR="97353" marT="48677" marB="48677"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$1000s per copy</a:t>
                      </a:r>
                      <a:endParaRPr lang="en-US" sz="2400" b="1" dirty="0"/>
                    </a:p>
                  </a:txBody>
                  <a:tcPr marL="97353" marR="97353" marT="48677" marB="48677"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$1s per copy</a:t>
                      </a:r>
                      <a:endParaRPr lang="en-US" sz="2400" b="1" dirty="0"/>
                    </a:p>
                  </a:txBody>
                  <a:tcPr marL="97353" marR="97353" marT="48677" marB="48677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/>
                        <a:t>$0.0001s</a:t>
                      </a:r>
                      <a:r>
                        <a:rPr lang="en-US" sz="2400" baseline="0" dirty="0"/>
                        <a:t> per copy</a:t>
                      </a:r>
                      <a:endParaRPr lang="en-US" sz="2400" b="1" dirty="0"/>
                    </a:p>
                  </a:txBody>
                  <a:tcPr marL="97353" marR="97353" marT="48677" marB="48677"/>
                </a:tc>
                <a:extLst>
                  <a:ext uri="{0D108BD9-81ED-4DB2-BD59-A6C34878D82A}">
                    <a16:rowId xmlns:a16="http://schemas.microsoft.com/office/drawing/2014/main" val="1166475276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4DD15674-A1E4-B04F-960F-D252750BAC71}"/>
              </a:ext>
            </a:extLst>
          </p:cNvPr>
          <p:cNvSpPr txBox="1"/>
          <p:nvPr/>
        </p:nvSpPr>
        <p:spPr>
          <a:xfrm>
            <a:off x="944380" y="5717594"/>
            <a:ext cx="5441430" cy="5511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ts val="4300"/>
              </a:lnSpc>
            </a:pPr>
            <a:r>
              <a:rPr lang="en-US" sz="1200" dirty="0">
                <a:latin typeface="Avenir Book" charset="0"/>
                <a:ea typeface="Avenir Book" charset="0"/>
                <a:cs typeface="Avenir Book" charset="0"/>
              </a:rPr>
              <a:t>Wiley, “High Impact OER Adoption Practices” CC-BY 4.0</a:t>
            </a:r>
          </a:p>
        </p:txBody>
      </p:sp>
    </p:spTree>
    <p:extLst>
      <p:ext uri="{BB962C8B-B14F-4D97-AF65-F5344CB8AC3E}">
        <p14:creationId xmlns:p14="http://schemas.microsoft.com/office/powerpoint/2010/main" val="2059187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EEC088-7882-3744-98DA-8F72F72698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Except it doesn’t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4031D4-6422-8D44-9EBB-D156117370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593297"/>
            <a:ext cx="10515600" cy="358366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9600" dirty="0"/>
              <a:t>©</a:t>
            </a:r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r>
              <a:rPr lang="en-US" sz="3200" dirty="0">
                <a:latin typeface="+mj-lt"/>
              </a:rPr>
              <a:t>Much of the content available on the Internet, though “free” to consume, is protected by copyright.</a:t>
            </a:r>
          </a:p>
        </p:txBody>
      </p:sp>
    </p:spTree>
    <p:extLst>
      <p:ext uri="{BB962C8B-B14F-4D97-AF65-F5344CB8AC3E}">
        <p14:creationId xmlns:p14="http://schemas.microsoft.com/office/powerpoint/2010/main" val="1481481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Title 1"/>
          <p:cNvSpPr>
            <a:spLocks noGrp="1"/>
          </p:cNvSpPr>
          <p:nvPr>
            <p:ph type="ctrTitle"/>
          </p:nvPr>
        </p:nvSpPr>
        <p:spPr>
          <a:xfrm>
            <a:off x="1892329" y="2832330"/>
            <a:ext cx="3352800" cy="1470025"/>
          </a:xfrm>
        </p:spPr>
        <p:txBody>
          <a:bodyPr>
            <a:normAutofit fontScale="90000"/>
          </a:bodyPr>
          <a:lstStyle/>
          <a:p>
            <a:r>
              <a:rPr lang="en-US" dirty="0">
                <a:ea typeface="ＭＳ Ｐゴシック" charset="0"/>
              </a:rPr>
              <a:t>Internet</a:t>
            </a:r>
            <a:br>
              <a:rPr lang="en-US" dirty="0">
                <a:ea typeface="ＭＳ Ｐゴシック" charset="0"/>
              </a:rPr>
            </a:br>
            <a:r>
              <a:rPr lang="en-US" dirty="0">
                <a:ea typeface="ＭＳ Ｐゴシック" charset="0"/>
              </a:rPr>
              <a:t>Enables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6954216" y="2835505"/>
            <a:ext cx="3352800" cy="147002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9pPr>
          </a:lstStyle>
          <a:p>
            <a:r>
              <a:rPr lang="en-US" sz="5400" dirty="0">
                <a:ea typeface="ＭＳ Ｐゴシック" charset="0"/>
                <a:cs typeface="Helvetica Neue"/>
              </a:rPr>
              <a:t>Copyright</a:t>
            </a:r>
            <a:br>
              <a:rPr lang="en-US" sz="5400" dirty="0">
                <a:ea typeface="ＭＳ Ｐゴシック" charset="0"/>
                <a:cs typeface="Helvetica Neue"/>
              </a:rPr>
            </a:br>
            <a:r>
              <a:rPr lang="en-US" sz="5400" dirty="0">
                <a:ea typeface="ＭＳ Ｐゴシック" charset="0"/>
                <a:cs typeface="Helvetica Neue"/>
              </a:rPr>
              <a:t>Forbids</a:t>
            </a:r>
          </a:p>
        </p:txBody>
      </p:sp>
      <p:sp>
        <p:nvSpPr>
          <p:cNvPr id="2" name="Left-Right Arrow 1"/>
          <p:cNvSpPr/>
          <p:nvPr/>
        </p:nvSpPr>
        <p:spPr>
          <a:xfrm>
            <a:off x="5484381" y="3292704"/>
            <a:ext cx="1371600" cy="533400"/>
          </a:xfrm>
          <a:prstGeom prst="leftRightArrow">
            <a:avLst/>
          </a:prstGeom>
          <a:solidFill>
            <a:schemeClr val="accent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E13FBB2-FFE3-3746-A6DE-EAE4686F9CF5}"/>
              </a:ext>
            </a:extLst>
          </p:cNvPr>
          <p:cNvSpPr txBox="1"/>
          <p:nvPr/>
        </p:nvSpPr>
        <p:spPr>
          <a:xfrm>
            <a:off x="944380" y="5717594"/>
            <a:ext cx="5441430" cy="5511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ts val="4300"/>
              </a:lnSpc>
            </a:pPr>
            <a:r>
              <a:rPr lang="en-US" sz="1200" dirty="0">
                <a:latin typeface="Avenir Book" charset="0"/>
                <a:ea typeface="Avenir Book" charset="0"/>
                <a:cs typeface="Avenir Book" charset="0"/>
              </a:rPr>
              <a:t>Wiley, “High Impact OER Adoption Practices” CC-BY 4.0</a:t>
            </a:r>
          </a:p>
        </p:txBody>
      </p:sp>
    </p:spTree>
    <p:extLst>
      <p:ext uri="{BB962C8B-B14F-4D97-AF65-F5344CB8AC3E}">
        <p14:creationId xmlns:p14="http://schemas.microsoft.com/office/powerpoint/2010/main" val="1438904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6803C5C-58E3-E740-992B-9DD6149841C7}"/>
              </a:ext>
            </a:extLst>
          </p:cNvPr>
          <p:cNvSpPr txBox="1"/>
          <p:nvPr/>
        </p:nvSpPr>
        <p:spPr>
          <a:xfrm>
            <a:off x="3028013" y="982981"/>
            <a:ext cx="7748864" cy="65691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ts val="4300"/>
              </a:lnSpc>
            </a:pP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Look, listen, read, but don’t keep</a:t>
            </a:r>
          </a:p>
        </p:txBody>
      </p:sp>
    </p:spTree>
    <p:extLst>
      <p:ext uri="{BB962C8B-B14F-4D97-AF65-F5344CB8AC3E}">
        <p14:creationId xmlns:p14="http://schemas.microsoft.com/office/powerpoint/2010/main" val="3339925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0C33C9-D4C8-6146-AD93-B9ABD816F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097905" cy="1793459"/>
          </a:xfrm>
        </p:spPr>
        <p:txBody>
          <a:bodyPr/>
          <a:lstStyle/>
          <a:p>
            <a:r>
              <a:rPr lang="en-US" dirty="0"/>
              <a:t>Expectation vs. Reality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07DEA2-11DF-B947-B309-F286B5CB1C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743199"/>
            <a:ext cx="4723151" cy="34337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>
                <a:latin typeface="+mj-lt"/>
              </a:rPr>
              <a:t>A Knowledge ”Commons”</a:t>
            </a:r>
          </a:p>
          <a:p>
            <a:pPr marL="0" indent="0">
              <a:buNone/>
            </a:pPr>
            <a:endParaRPr lang="en-US" sz="3600" dirty="0">
              <a:latin typeface="+mj-lt"/>
            </a:endParaRPr>
          </a:p>
          <a:p>
            <a:pPr marL="0" indent="0">
              <a:buNone/>
            </a:pPr>
            <a:r>
              <a:rPr lang="en-US" sz="3600" dirty="0">
                <a:latin typeface="+mj-lt"/>
              </a:rPr>
              <a:t>Shared resources available publicly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8FDC187-F538-C443-B02C-12D9F91FD10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936105" y="47948"/>
            <a:ext cx="6216105" cy="6129015"/>
          </a:xfrm>
        </p:spPr>
      </p:pic>
    </p:spTree>
    <p:extLst>
      <p:ext uri="{BB962C8B-B14F-4D97-AF65-F5344CB8AC3E}">
        <p14:creationId xmlns:p14="http://schemas.microsoft.com/office/powerpoint/2010/main" val="2005937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6F356D-7393-EC4B-8E26-5B9477E6B2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400" dirty="0"/>
              <a:t>OER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EA6C1A-8BE0-D444-A6E4-152C88BD50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4000" dirty="0">
                <a:solidFill>
                  <a:schemeClr val="accent3"/>
                </a:solidFill>
                <a:latin typeface="Avenir Book" charset="0"/>
                <a:ea typeface="Avenir Book" charset="0"/>
                <a:cs typeface="Avenir Book" charset="0"/>
              </a:rPr>
              <a:t>Open Educational Resources </a:t>
            </a:r>
            <a:r>
              <a:rPr lang="en-US" sz="4000" dirty="0">
                <a:latin typeface="Avenir Book" charset="0"/>
                <a:ea typeface="Avenir Book" charset="0"/>
                <a:cs typeface="Avenir Book" charset="0"/>
              </a:rPr>
              <a:t>are teaching, learning, and research resources that reside in the </a:t>
            </a:r>
            <a:r>
              <a:rPr lang="en-US" sz="4000" dirty="0">
                <a:solidFill>
                  <a:schemeClr val="accent4"/>
                </a:solidFill>
                <a:latin typeface="Avenir Book" charset="0"/>
                <a:ea typeface="Avenir Book" charset="0"/>
                <a:cs typeface="Avenir Book" charset="0"/>
              </a:rPr>
              <a:t>public domain </a:t>
            </a:r>
            <a:r>
              <a:rPr lang="en-US" sz="4000" dirty="0">
                <a:latin typeface="Avenir Book" charset="0"/>
                <a:ea typeface="Avenir Book" charset="0"/>
                <a:cs typeface="Avenir Book" charset="0"/>
              </a:rPr>
              <a:t>or have been released under an </a:t>
            </a:r>
            <a:r>
              <a:rPr lang="en-US" sz="4000" dirty="0">
                <a:solidFill>
                  <a:schemeClr val="accent4"/>
                </a:solidFill>
                <a:latin typeface="Avenir Book" charset="0"/>
                <a:ea typeface="Avenir Book" charset="0"/>
                <a:cs typeface="Avenir Book" charset="0"/>
              </a:rPr>
              <a:t>intellectual property license </a:t>
            </a:r>
            <a:r>
              <a:rPr lang="en-US" sz="4000" dirty="0">
                <a:latin typeface="Avenir Book" charset="0"/>
                <a:ea typeface="Avenir Book" charset="0"/>
                <a:cs typeface="Avenir Book" charset="0"/>
              </a:rPr>
              <a:t>that permits their </a:t>
            </a:r>
            <a:r>
              <a:rPr lang="en-US" sz="4000" i="1" dirty="0">
                <a:solidFill>
                  <a:schemeClr val="accent5"/>
                </a:solidFill>
                <a:latin typeface="Avenir Book" charset="0"/>
                <a:ea typeface="Avenir Book" charset="0"/>
                <a:cs typeface="Avenir Book" charset="0"/>
              </a:rPr>
              <a:t>free use and re-purposing by others</a:t>
            </a:r>
            <a:r>
              <a:rPr lang="en-US" sz="4000" dirty="0">
                <a:latin typeface="Avenir Book" charset="0"/>
                <a:ea typeface="Avenir Book" charset="0"/>
                <a:cs typeface="Avenir Book" charset="0"/>
              </a:rPr>
              <a:t>. (William and Flora Hewlett Foundation)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0851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4">
            <a:extLst>
              <a:ext uri="{FF2B5EF4-FFF2-40B4-BE49-F238E27FC236}">
                <a16:creationId xmlns:a16="http://schemas.microsoft.com/office/drawing/2014/main" id="{A448F4CC-D848-4545-91B5-01340BFA01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5169" y="229669"/>
            <a:ext cx="5301477" cy="5913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079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52F006-892C-3D44-B58E-BB3FABD925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venir Book" charset="0"/>
                <a:ea typeface="Avenir Book" charset="0"/>
                <a:cs typeface="Avenir Book" charset="0"/>
              </a:rPr>
              <a:t>The </a:t>
            </a:r>
            <a:r>
              <a:rPr lang="en-US" dirty="0">
                <a:solidFill>
                  <a:schemeClr val="accent3"/>
                </a:solidFill>
                <a:latin typeface="Avenir Book" charset="0"/>
                <a:ea typeface="Avenir Book" charset="0"/>
                <a:cs typeface="Avenir Book" charset="0"/>
              </a:rPr>
              <a:t>5 R’s </a:t>
            </a:r>
            <a:r>
              <a:rPr lang="en-US" dirty="0">
                <a:latin typeface="Avenir Book" charset="0"/>
                <a:ea typeface="Avenir Book" charset="0"/>
                <a:cs typeface="Avenir Book" charset="0"/>
              </a:rPr>
              <a:t>of OER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187D14-1879-1C49-9B24-9F8FD41537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3200" dirty="0">
                <a:latin typeface="Avenir Book" charset="0"/>
                <a:ea typeface="Avenir Book" charset="0"/>
                <a:cs typeface="Avenir Book" charset="0"/>
              </a:rPr>
              <a:t>Importantly OER materials attempt to preserve these 5 capacities (Wiley 2014):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2800" dirty="0">
                <a:solidFill>
                  <a:schemeClr val="accent3"/>
                </a:solidFill>
                <a:latin typeface="Avenir Book" charset="0"/>
                <a:ea typeface="Avenir Book" charset="0"/>
                <a:cs typeface="Avenir Book" charset="0"/>
              </a:rPr>
              <a:t>Retain</a:t>
            </a:r>
            <a:r>
              <a:rPr lang="en-US" sz="2800" dirty="0">
                <a:latin typeface="Avenir Book" charset="0"/>
                <a:ea typeface="Avenir Book" charset="0"/>
                <a:cs typeface="Avenir Book" charset="0"/>
              </a:rPr>
              <a:t>: the right to make, own , and control copies of the content.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2800" dirty="0">
                <a:solidFill>
                  <a:schemeClr val="accent3"/>
                </a:solidFill>
                <a:latin typeface="Avenir Book" charset="0"/>
                <a:ea typeface="Avenir Book" charset="0"/>
                <a:cs typeface="Avenir Book" charset="0"/>
              </a:rPr>
              <a:t>Reuse</a:t>
            </a:r>
            <a:r>
              <a:rPr lang="en-US" sz="2800" dirty="0">
                <a:latin typeface="Avenir Book" charset="0"/>
                <a:ea typeface="Avenir Book" charset="0"/>
                <a:cs typeface="Avenir Book" charset="0"/>
              </a:rPr>
              <a:t>: the right to use the content in a wide range of ways.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2800" dirty="0">
                <a:solidFill>
                  <a:schemeClr val="accent3"/>
                </a:solidFill>
                <a:latin typeface="Avenir Book" charset="0"/>
                <a:ea typeface="Avenir Book" charset="0"/>
                <a:cs typeface="Avenir Book" charset="0"/>
              </a:rPr>
              <a:t>Revise</a:t>
            </a:r>
            <a:r>
              <a:rPr lang="en-US" sz="2800" dirty="0">
                <a:latin typeface="Avenir Book" charset="0"/>
                <a:ea typeface="Avenir Book" charset="0"/>
                <a:cs typeface="Avenir Book" charset="0"/>
              </a:rPr>
              <a:t>: the right to adapt, adjust, modify, or alter the content itself.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2800" dirty="0">
                <a:solidFill>
                  <a:schemeClr val="accent3"/>
                </a:solidFill>
                <a:latin typeface="Avenir Book" charset="0"/>
                <a:ea typeface="Avenir Book" charset="0"/>
                <a:cs typeface="Avenir Book" charset="0"/>
              </a:rPr>
              <a:t>Remix</a:t>
            </a:r>
            <a:r>
              <a:rPr lang="en-US" sz="2800" dirty="0">
                <a:latin typeface="Avenir Book" charset="0"/>
                <a:ea typeface="Avenir Book" charset="0"/>
                <a:cs typeface="Avenir Book" charset="0"/>
              </a:rPr>
              <a:t>: the right to combine the original or revised content with other open content to create something new.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2800" dirty="0">
                <a:solidFill>
                  <a:schemeClr val="accent3"/>
                </a:solidFill>
                <a:latin typeface="Avenir Book" charset="0"/>
                <a:ea typeface="Avenir Book" charset="0"/>
                <a:cs typeface="Avenir Book" charset="0"/>
              </a:rPr>
              <a:t>Redistribute</a:t>
            </a:r>
            <a:r>
              <a:rPr lang="en-US" sz="2800" dirty="0">
                <a:latin typeface="Avenir Book" charset="0"/>
                <a:ea typeface="Avenir Book" charset="0"/>
                <a:cs typeface="Avenir Book" charset="0"/>
              </a:rPr>
              <a:t>: the right to share copies of the original content, your revisions, or your remixes with others.</a:t>
            </a:r>
          </a:p>
        </p:txBody>
      </p:sp>
    </p:spTree>
    <p:extLst>
      <p:ext uri="{BB962C8B-B14F-4D97-AF65-F5344CB8AC3E}">
        <p14:creationId xmlns:p14="http://schemas.microsoft.com/office/powerpoint/2010/main" val="270453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B8DDDC6-208B-E74D-9E89-CF01B641B7F6}"/>
              </a:ext>
            </a:extLst>
          </p:cNvPr>
          <p:cNvSpPr txBox="1"/>
          <p:nvPr/>
        </p:nvSpPr>
        <p:spPr>
          <a:xfrm>
            <a:off x="4197246" y="2395354"/>
            <a:ext cx="3735446" cy="178997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>
              <a:lnSpc>
                <a:spcPts val="4300"/>
              </a:lnSpc>
            </a:pPr>
            <a:r>
              <a:rPr lang="en-US" sz="4800" dirty="0">
                <a:latin typeface="Avenir Book" charset="0"/>
                <a:ea typeface="Avenir Book" charset="0"/>
                <a:cs typeface="Avenir Book" charset="0"/>
              </a:rPr>
              <a:t>Open = Free</a:t>
            </a:r>
          </a:p>
          <a:p>
            <a:pPr>
              <a:lnSpc>
                <a:spcPts val="4300"/>
              </a:lnSpc>
            </a:pPr>
            <a:endParaRPr lang="en-US" sz="4800" dirty="0">
              <a:latin typeface="Avenir Book" charset="0"/>
              <a:ea typeface="Avenir Book" charset="0"/>
              <a:cs typeface="Avenir Book" charset="0"/>
            </a:endParaRPr>
          </a:p>
          <a:p>
            <a:pPr algn="ctr">
              <a:lnSpc>
                <a:spcPts val="4300"/>
              </a:lnSpc>
            </a:pPr>
            <a:r>
              <a:rPr lang="en-US" sz="4800" dirty="0">
                <a:latin typeface="Avenir Book" charset="0"/>
                <a:ea typeface="Avenir Book" charset="0"/>
                <a:cs typeface="Avenir Book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40294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06563" y="652812"/>
            <a:ext cx="6717956" cy="3060442"/>
          </a:xfrm>
        </p:spPr>
        <p:txBody>
          <a:bodyPr>
            <a:normAutofit/>
          </a:bodyPr>
          <a:lstStyle/>
          <a:p>
            <a:pPr algn="l">
              <a:lnSpc>
                <a:spcPts val="6000"/>
              </a:lnSpc>
            </a:pPr>
            <a:r>
              <a:rPr lang="en-US" b="1" dirty="0">
                <a:latin typeface="Avenir Heavy" charset="0"/>
                <a:ea typeface="Avenir Heavy" charset="0"/>
                <a:cs typeface="Avenir Heavy" charset="0"/>
              </a:rPr>
              <a:t>Z-Degree Faculty Training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106563" y="3948021"/>
            <a:ext cx="6717956" cy="1655762"/>
          </a:xfrm>
        </p:spPr>
        <p:txBody>
          <a:bodyPr/>
          <a:lstStyle/>
          <a:p>
            <a:pPr algn="l">
              <a:lnSpc>
                <a:spcPts val="2800"/>
              </a:lnSpc>
            </a:pPr>
            <a:r>
              <a:rPr lang="en-US" dirty="0">
                <a:latin typeface="Avenir Book" charset="0"/>
                <a:ea typeface="Avenir Book" charset="0"/>
                <a:cs typeface="Avenir Book" charset="0"/>
              </a:rPr>
              <a:t>Welcome to the Z-Degree</a:t>
            </a:r>
          </a:p>
          <a:p>
            <a:pPr algn="l">
              <a:lnSpc>
                <a:spcPts val="2800"/>
              </a:lnSpc>
            </a:pPr>
            <a:endParaRPr lang="en-US" dirty="0">
              <a:latin typeface="Avenir Book" charset="0"/>
              <a:ea typeface="Avenir Book" charset="0"/>
              <a:cs typeface="Avenir Book" charset="0"/>
            </a:endParaRPr>
          </a:p>
          <a:p>
            <a:pPr algn="l">
              <a:lnSpc>
                <a:spcPts val="2800"/>
              </a:lnSpc>
            </a:pPr>
            <a:r>
              <a:rPr lang="en-US" dirty="0">
                <a:latin typeface="Avenir Book" charset="0"/>
                <a:ea typeface="Avenir Book" charset="0"/>
                <a:cs typeface="Avenir Book" charset="0"/>
              </a:rPr>
              <a:t>Thank you for participating!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4381" y="2911951"/>
            <a:ext cx="2217683" cy="1491392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4106563" y="3791509"/>
            <a:ext cx="639668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24552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20C85A1-3D70-DF4C-A5D6-65FDE4BA1873}"/>
              </a:ext>
            </a:extLst>
          </p:cNvPr>
          <p:cNvSpPr txBox="1"/>
          <p:nvPr/>
        </p:nvSpPr>
        <p:spPr>
          <a:xfrm>
            <a:off x="4197246" y="2395354"/>
            <a:ext cx="3735446" cy="178997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>
              <a:lnSpc>
                <a:spcPts val="4300"/>
              </a:lnSpc>
            </a:pPr>
            <a:r>
              <a:rPr lang="en-US" sz="4800" dirty="0">
                <a:latin typeface="Avenir Book" charset="0"/>
                <a:ea typeface="Avenir Book" charset="0"/>
                <a:cs typeface="Avenir Book" charset="0"/>
              </a:rPr>
              <a:t>Open = Free</a:t>
            </a:r>
          </a:p>
          <a:p>
            <a:pPr>
              <a:lnSpc>
                <a:spcPts val="4300"/>
              </a:lnSpc>
            </a:pPr>
            <a:endParaRPr lang="en-US" sz="4800" dirty="0">
              <a:latin typeface="Avenir Book" charset="0"/>
              <a:ea typeface="Avenir Book" charset="0"/>
              <a:cs typeface="Avenir Book" charset="0"/>
            </a:endParaRPr>
          </a:p>
          <a:p>
            <a:pPr algn="ctr">
              <a:lnSpc>
                <a:spcPts val="4300"/>
              </a:lnSpc>
            </a:pPr>
            <a:r>
              <a:rPr lang="en-US" sz="4800" dirty="0">
                <a:latin typeface="Avenir Book" charset="0"/>
                <a:ea typeface="Avenir Book" charset="0"/>
                <a:cs typeface="Avenir Book" charset="0"/>
              </a:rPr>
              <a:t>?</a:t>
            </a:r>
          </a:p>
        </p:txBody>
      </p:sp>
      <p:sp>
        <p:nvSpPr>
          <p:cNvPr id="3" name="&quot;No&quot; Symbol 2">
            <a:extLst>
              <a:ext uri="{FF2B5EF4-FFF2-40B4-BE49-F238E27FC236}">
                <a16:creationId xmlns:a16="http://schemas.microsoft.com/office/drawing/2014/main" id="{068CAAC7-B552-B546-ACA9-E4FAB2057C31}"/>
              </a:ext>
            </a:extLst>
          </p:cNvPr>
          <p:cNvSpPr/>
          <p:nvPr/>
        </p:nvSpPr>
        <p:spPr>
          <a:xfrm>
            <a:off x="3582649" y="614596"/>
            <a:ext cx="5171607" cy="4841823"/>
          </a:xfrm>
          <a:prstGeom prst="noSmoking">
            <a:avLst/>
          </a:prstGeom>
          <a:solidFill>
            <a:schemeClr val="accent5">
              <a:alpha val="6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1322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6364D7-1F21-FF45-B74B-F6DCE5D500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Free, but not open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BCD572-3DDF-384C-BEBC-D3B35A39D4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latin typeface="+mj-lt"/>
              </a:rPr>
              <a:t>Pay with advertisements</a:t>
            </a:r>
          </a:p>
          <a:p>
            <a:r>
              <a:rPr lang="en-US" sz="3600" dirty="0">
                <a:latin typeface="+mj-lt"/>
              </a:rPr>
              <a:t>Take-down notices for reuse and redistribution</a:t>
            </a:r>
          </a:p>
          <a:p>
            <a:r>
              <a:rPr lang="en-US" sz="3600" dirty="0">
                <a:latin typeface="+mj-lt"/>
              </a:rPr>
              <a:t>Pay with data (terms of use)</a:t>
            </a:r>
          </a:p>
          <a:p>
            <a:r>
              <a:rPr lang="en-US" sz="3600" dirty="0">
                <a:latin typeface="+mj-lt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357160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5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F8EFE7-5814-2F4E-A6A1-8FFA8C55BE2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150309" y="779489"/>
            <a:ext cx="4586990" cy="137909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Open, but not free</a:t>
            </a:r>
          </a:p>
        </p:txBody>
      </p:sp>
    </p:spTree>
    <p:extLst>
      <p:ext uri="{BB962C8B-B14F-4D97-AF65-F5344CB8AC3E}">
        <p14:creationId xmlns:p14="http://schemas.microsoft.com/office/powerpoint/2010/main" val="4060142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Image result for spotify">
            <a:extLst>
              <a:ext uri="{FF2B5EF4-FFF2-40B4-BE49-F238E27FC236}">
                <a16:creationId xmlns:a16="http://schemas.microsoft.com/office/drawing/2014/main" id="{48DA4DAA-50A9-8F48-95A5-EE21256BEDD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942413" y="1275413"/>
            <a:ext cx="2305987" cy="2305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0659599-A3F1-FF4F-B5C5-1F3A913D20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852" y="555052"/>
            <a:ext cx="1784663" cy="17846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256E6D4-7863-544B-AA88-52B7CB9870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8201" y="4107305"/>
            <a:ext cx="2900598" cy="193373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4A6F2C5-8E4D-F349-892E-6CFF96E157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31308" y="177800"/>
            <a:ext cx="1815892" cy="181589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875167B-FEAB-3745-842B-2196C16A17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09678" y="3799589"/>
            <a:ext cx="3802921" cy="176724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F502346-FCA1-E04E-BE89-824D21FF7809}"/>
              </a:ext>
            </a:extLst>
          </p:cNvPr>
          <p:cNvSpPr txBox="1"/>
          <p:nvPr/>
        </p:nvSpPr>
        <p:spPr>
          <a:xfrm>
            <a:off x="1788201" y="2895054"/>
            <a:ext cx="9298123" cy="65691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>
              <a:lnSpc>
                <a:spcPts val="4300"/>
              </a:lnSpc>
            </a:pPr>
            <a:r>
              <a:rPr lang="en-US" sz="4000" dirty="0">
                <a:latin typeface="Avenir Book" charset="0"/>
                <a:ea typeface="Avenir Book" charset="0"/>
                <a:cs typeface="Avenir Book" charset="0"/>
              </a:rPr>
              <a:t>Increasingly: Access = Subscription only</a:t>
            </a:r>
          </a:p>
        </p:txBody>
      </p:sp>
    </p:spTree>
    <p:extLst>
      <p:ext uri="{BB962C8B-B14F-4D97-AF65-F5344CB8AC3E}">
        <p14:creationId xmlns:p14="http://schemas.microsoft.com/office/powerpoint/2010/main" val="803161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Image result for spotify">
            <a:extLst>
              <a:ext uri="{FF2B5EF4-FFF2-40B4-BE49-F238E27FC236}">
                <a16:creationId xmlns:a16="http://schemas.microsoft.com/office/drawing/2014/main" id="{48DA4DAA-50A9-8F48-95A5-EE21256BEDD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942413" y="1275413"/>
            <a:ext cx="2305987" cy="2305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0659599-A3F1-FF4F-B5C5-1F3A913D20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852" y="555052"/>
            <a:ext cx="1784663" cy="17846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256E6D4-7863-544B-AA88-52B7CB9870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1815" y="4018613"/>
            <a:ext cx="2900598" cy="193373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4A6F2C5-8E4D-F349-892E-6CFF96E157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55847" y="612514"/>
            <a:ext cx="1815892" cy="181589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875167B-FEAB-3745-842B-2196C16A17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09678" y="3799589"/>
            <a:ext cx="3802921" cy="176724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F502346-FCA1-E04E-BE89-824D21FF7809}"/>
              </a:ext>
            </a:extLst>
          </p:cNvPr>
          <p:cNvSpPr txBox="1"/>
          <p:nvPr/>
        </p:nvSpPr>
        <p:spPr>
          <a:xfrm>
            <a:off x="1788201" y="2895054"/>
            <a:ext cx="9298123" cy="65691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>
              <a:lnSpc>
                <a:spcPts val="4300"/>
              </a:lnSpc>
            </a:pPr>
            <a:r>
              <a:rPr lang="en-US" sz="4000" dirty="0">
                <a:latin typeface="Avenir Book" charset="0"/>
                <a:ea typeface="Avenir Book" charset="0"/>
                <a:cs typeface="Avenir Book" charset="0"/>
              </a:rPr>
              <a:t>Increasingly: Access = Subscription only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7F99141-A6D1-BE46-B673-A26A9C5DDA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98022" y="432712"/>
            <a:ext cx="2199389" cy="219938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FC06F6E-B836-B247-87BE-C13AC3CDDE3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14782" y="229277"/>
            <a:ext cx="3927798" cy="260625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A47BE06-74F0-D24C-9D0B-6BB322FED2D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32535" y="4196699"/>
            <a:ext cx="3446624" cy="1096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549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C08F809-963B-0C43-A6FD-5A97546B9B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257" y="2393748"/>
            <a:ext cx="6852053" cy="1634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49110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hape 149" descr="by.png">
            <a:extLst>
              <a:ext uri="{FF2B5EF4-FFF2-40B4-BE49-F238E27FC236}">
                <a16:creationId xmlns:a16="http://schemas.microsoft.com/office/drawing/2014/main" id="{D86CC093-77DB-E94E-8E30-8EA2C2CC8539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773181" y="2188565"/>
            <a:ext cx="1861759" cy="9487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Shape 150" descr="by-sa.png">
            <a:extLst>
              <a:ext uri="{FF2B5EF4-FFF2-40B4-BE49-F238E27FC236}">
                <a16:creationId xmlns:a16="http://schemas.microsoft.com/office/drawing/2014/main" id="{E773E939-6FB1-9A41-A103-ECA3BE4E33C2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81319" y="2188566"/>
            <a:ext cx="1861745" cy="94875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Shape 151" descr="by-nc.png">
            <a:extLst>
              <a:ext uri="{FF2B5EF4-FFF2-40B4-BE49-F238E27FC236}">
                <a16:creationId xmlns:a16="http://schemas.microsoft.com/office/drawing/2014/main" id="{978985EA-2D94-624B-B947-DEAC64193080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89431" y="2188566"/>
            <a:ext cx="1861759" cy="94875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Shape 152" descr="by-nc-sa.png">
            <a:extLst>
              <a:ext uri="{FF2B5EF4-FFF2-40B4-BE49-F238E27FC236}">
                <a16:creationId xmlns:a16="http://schemas.microsoft.com/office/drawing/2014/main" id="{2849A7FB-BB45-2C45-AC03-51197A665DF0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73193" y="3738599"/>
            <a:ext cx="1861746" cy="94875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Shape 153" descr="by-nd.png">
            <a:extLst>
              <a:ext uri="{FF2B5EF4-FFF2-40B4-BE49-F238E27FC236}">
                <a16:creationId xmlns:a16="http://schemas.microsoft.com/office/drawing/2014/main" id="{6E7B04FF-7B93-2D45-9019-3DDA4265CB01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134966" y="3738598"/>
            <a:ext cx="1861658" cy="94875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Shape 154" descr="by-nc-nd.png">
            <a:extLst>
              <a:ext uri="{FF2B5EF4-FFF2-40B4-BE49-F238E27FC236}">
                <a16:creationId xmlns:a16="http://schemas.microsoft.com/office/drawing/2014/main" id="{FB2B4DE8-FBB1-8F44-9020-A26A0CBAE40E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589418" y="3738599"/>
            <a:ext cx="1861783" cy="94875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40038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2288D5-7A18-5A40-8301-E95BA52A8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venir Book" charset="0"/>
                <a:ea typeface="Avenir Book" charset="0"/>
                <a:cs typeface="Avenir Book" charset="0"/>
              </a:rPr>
              <a:t>What about “fair use”?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9CC541-CC60-E447-9146-867E995FC2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>
                <a:latin typeface="Avenir Book" charset="0"/>
                <a:ea typeface="Avenir Book" charset="0"/>
                <a:cs typeface="Avenir Book" charset="0"/>
              </a:rPr>
              <a:t>Fair use is a defense against a claim of copyright infringement not an allowance in copyright.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latin typeface="Avenir Book" charset="0"/>
                <a:ea typeface="Avenir Book" charset="0"/>
                <a:cs typeface="Avenir Book" charset="0"/>
              </a:rPr>
              <a:t>Application of fair use is subjective – many variables, lots of uncertainty (four factors)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>
                <a:latin typeface="Avenir Book" charset="0"/>
                <a:ea typeface="Avenir Book" charset="0"/>
                <a:cs typeface="Avenir Book" charset="0"/>
              </a:rPr>
              <a:t>Transformative factor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>
                <a:latin typeface="Avenir Book" charset="0"/>
                <a:ea typeface="Avenir Book" charset="0"/>
                <a:cs typeface="Avenir Book" charset="0"/>
              </a:rPr>
              <a:t>Nature of the work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>
                <a:latin typeface="Avenir Book" charset="0"/>
                <a:ea typeface="Avenir Book" charset="0"/>
                <a:cs typeface="Avenir Book" charset="0"/>
              </a:rPr>
              <a:t>Quantity and substantiality of the portion taken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>
                <a:latin typeface="Avenir Book" charset="0"/>
                <a:ea typeface="Avenir Book" charset="0"/>
                <a:cs typeface="Avenir Book" charset="0"/>
              </a:rPr>
              <a:t>Effect of the use on potential markets</a:t>
            </a:r>
          </a:p>
          <a:p>
            <a:pPr marL="0" indent="0">
              <a:buNone/>
            </a:pPr>
            <a:endParaRPr lang="en-US" dirty="0">
              <a:latin typeface="Avenir Book" charset="0"/>
              <a:ea typeface="Avenir Book" charset="0"/>
              <a:cs typeface="Avenir Book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8506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16FA25-D0F5-0A43-8363-03CDE3817D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TEACH Act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1D2EED-0921-EC4B-BF60-F5649411F3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+mj-lt"/>
              </a:rPr>
              <a:t>There are established guidelines for using copyrighted works for the purposes of education:</a:t>
            </a:r>
          </a:p>
          <a:p>
            <a:pPr lvl="1"/>
            <a:r>
              <a:rPr lang="en-US" dirty="0">
                <a:latin typeface="+mj-lt"/>
              </a:rPr>
              <a:t>Include copyright notice</a:t>
            </a:r>
          </a:p>
          <a:p>
            <a:pPr lvl="1"/>
            <a:r>
              <a:rPr lang="en-US" dirty="0">
                <a:latin typeface="+mj-lt"/>
              </a:rPr>
              <a:t>Provide a limited portion (book chapter, article, chart, image, film clip…)</a:t>
            </a:r>
          </a:p>
          <a:p>
            <a:pPr lvl="1"/>
            <a:r>
              <a:rPr lang="en-US" dirty="0">
                <a:latin typeface="+mj-lt"/>
              </a:rPr>
              <a:t>One copy per student</a:t>
            </a:r>
          </a:p>
          <a:p>
            <a:r>
              <a:rPr lang="en-US" dirty="0">
                <a:latin typeface="+mj-lt"/>
              </a:rPr>
              <a:t>The TEACH Act extends these guidelines to online education</a:t>
            </a:r>
          </a:p>
          <a:p>
            <a:r>
              <a:rPr lang="en-US" dirty="0">
                <a:latin typeface="+mj-lt"/>
              </a:rPr>
              <a:t>IMPORTANTLY: use of copyrighted materials cannot replace a textbook – the use must be LIMITED, CURRENT, and NOT REPEATED</a:t>
            </a:r>
          </a:p>
        </p:txBody>
      </p:sp>
    </p:spTree>
    <p:extLst>
      <p:ext uri="{BB962C8B-B14F-4D97-AF65-F5344CB8AC3E}">
        <p14:creationId xmlns:p14="http://schemas.microsoft.com/office/powerpoint/2010/main" val="3826992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1488848"/>
          </a:xfrm>
        </p:spPr>
        <p:txBody>
          <a:bodyPr>
            <a:normAutofit/>
          </a:bodyPr>
          <a:lstStyle/>
          <a:p>
            <a:r>
              <a:rPr lang="en-US" dirty="0">
                <a:ea typeface="Avenir Book" charset="0"/>
                <a:cs typeface="Avenir Book" charset="0"/>
              </a:rPr>
              <a:t>Let’s Play a Game Called</a:t>
            </a:r>
            <a:br>
              <a:rPr lang="en-US" dirty="0">
                <a:ea typeface="Avenir Book" charset="0"/>
                <a:cs typeface="Avenir Book" charset="0"/>
              </a:rPr>
            </a:br>
            <a:r>
              <a:rPr lang="en-US" dirty="0">
                <a:ea typeface="Avenir Book" charset="0"/>
                <a:cs typeface="Avenir Book" charset="0"/>
              </a:rPr>
              <a:t>“Is it Open?”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937657"/>
            <a:ext cx="8229600" cy="418850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latin typeface="+mj-lt"/>
                <a:ea typeface="Avenir Book" charset="0"/>
                <a:cs typeface="Avenir Book" charset="0"/>
              </a:rPr>
              <a:t>The following websites host online materials that may be used in teaching and learning. You tell me, open or not open: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>
                <a:latin typeface="+mj-lt"/>
                <a:ea typeface="Avenir Book" charset="0"/>
                <a:cs typeface="Avenir Book" charset="0"/>
              </a:rPr>
              <a:t>The New York Times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>
                <a:latin typeface="+mj-lt"/>
                <a:ea typeface="Avenir Book" charset="0"/>
                <a:cs typeface="Avenir Book" charset="0"/>
              </a:rPr>
              <a:t>Wikipedia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err="1">
                <a:latin typeface="+mj-lt"/>
                <a:ea typeface="Avenir Book" charset="0"/>
                <a:cs typeface="Avenir Book" charset="0"/>
              </a:rPr>
              <a:t>Encyclopedia.com</a:t>
            </a:r>
            <a:endParaRPr lang="en-US" dirty="0">
              <a:latin typeface="+mj-lt"/>
              <a:ea typeface="Avenir Book" charset="0"/>
              <a:cs typeface="Avenir Book" charset="0"/>
            </a:endParaRPr>
          </a:p>
          <a:p>
            <a:pPr marL="971550" lvl="1" indent="-514350">
              <a:buFont typeface="+mj-lt"/>
              <a:buAutoNum type="arabicPeriod"/>
            </a:pPr>
            <a:r>
              <a:rPr lang="en-US" dirty="0">
                <a:latin typeface="+mj-lt"/>
                <a:ea typeface="Avenir Book" charset="0"/>
                <a:cs typeface="Avenir Book" charset="0"/>
              </a:rPr>
              <a:t>Saylor Academy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>
                <a:latin typeface="+mj-lt"/>
                <a:ea typeface="Avenir Book" charset="0"/>
                <a:cs typeface="Avenir Book" charset="0"/>
              </a:rPr>
              <a:t>The American Yawp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>
                <a:latin typeface="+mj-lt"/>
                <a:ea typeface="Avenir Book" charset="0"/>
                <a:cs typeface="Avenir Book" charset="0"/>
              </a:rPr>
              <a:t>The Stanford Encyclopedia of Philosophy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>
                <a:latin typeface="+mj-lt"/>
                <a:ea typeface="Avenir Book" charset="0"/>
                <a:cs typeface="Avenir Book" charset="0"/>
              </a:rPr>
              <a:t>Purdue OWL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01F34D-5D1D-FA47-B37F-CEB7C4005743}" type="slidenum">
              <a:rPr lang="en-US" smtClean="0"/>
              <a:pPr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5040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>
                <a:latin typeface="Avenir Heavy" charset="0"/>
                <a:ea typeface="Avenir Heavy" charset="0"/>
                <a:cs typeface="Avenir Heavy" charset="0"/>
              </a:rPr>
              <a:t>Paperwork</a:t>
            </a:r>
            <a:endParaRPr lang="en-US" sz="3600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4CD563E-D4E3-FA45-8320-C135F1996C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77186" y="587492"/>
            <a:ext cx="3971437" cy="5281496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357B3B-6CBC-864F-8EC1-C4AD7EA4E7DC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latin typeface="+mj-lt"/>
              </a:rPr>
              <a:t>We want to pay you for participating in the Z-Degree, but in order to do so, you will need to fill out some forms.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682D35E-840B-4C42-B6EC-EEB726157B4D}"/>
              </a:ext>
            </a:extLst>
          </p:cNvPr>
          <p:cNvSpPr txBox="1"/>
          <p:nvPr/>
        </p:nvSpPr>
        <p:spPr>
          <a:xfrm>
            <a:off x="7125541" y="5718811"/>
            <a:ext cx="3474725" cy="5511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ts val="4300"/>
              </a:lnSpc>
            </a:pPr>
            <a:r>
              <a:rPr lang="en-US" sz="1200" dirty="0">
                <a:latin typeface="Avenir Book" charset="0"/>
                <a:ea typeface="Avenir Book" charset="0"/>
                <a:cs typeface="Avenir Book" charset="0"/>
              </a:rPr>
              <a:t>“Paperwork,” Damian </a:t>
            </a:r>
            <a:r>
              <a:rPr lang="en-US" sz="1200" dirty="0" err="1">
                <a:latin typeface="Avenir Book" charset="0"/>
                <a:ea typeface="Avenir Book" charset="0"/>
                <a:cs typeface="Avenir Book" charset="0"/>
              </a:rPr>
              <a:t>Gada</a:t>
            </a:r>
            <a:r>
              <a:rPr lang="en-US" sz="1200" dirty="0">
                <a:latin typeface="Avenir Book" charset="0"/>
                <a:ea typeface="Avenir Book" charset="0"/>
                <a:cs typeface="Avenir Book" charset="0"/>
              </a:rPr>
              <a:t>, CC-BY, </a:t>
            </a:r>
            <a:r>
              <a:rPr lang="en-US" sz="1200" dirty="0" err="1">
                <a:latin typeface="Avenir Book" charset="0"/>
                <a:ea typeface="Avenir Book" charset="0"/>
                <a:cs typeface="Avenir Book" charset="0"/>
              </a:rPr>
              <a:t>flickr.com</a:t>
            </a:r>
            <a:endParaRPr lang="en-US" sz="1200" dirty="0">
              <a:latin typeface="Avenir Book" charset="0"/>
              <a:ea typeface="Avenir Book" charset="0"/>
              <a:cs typeface="Avenir Boo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161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hape 149" descr="by.png">
            <a:extLst>
              <a:ext uri="{FF2B5EF4-FFF2-40B4-BE49-F238E27FC236}">
                <a16:creationId xmlns:a16="http://schemas.microsoft.com/office/drawing/2014/main" id="{D86CC093-77DB-E94E-8E30-8EA2C2CC8539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773181" y="2188565"/>
            <a:ext cx="1861759" cy="9487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Shape 150" descr="by-sa.png">
            <a:extLst>
              <a:ext uri="{FF2B5EF4-FFF2-40B4-BE49-F238E27FC236}">
                <a16:creationId xmlns:a16="http://schemas.microsoft.com/office/drawing/2014/main" id="{E773E939-6FB1-9A41-A103-ECA3BE4E33C2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81319" y="2188566"/>
            <a:ext cx="1861745" cy="94875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Shape 151" descr="by-nc.png">
            <a:extLst>
              <a:ext uri="{FF2B5EF4-FFF2-40B4-BE49-F238E27FC236}">
                <a16:creationId xmlns:a16="http://schemas.microsoft.com/office/drawing/2014/main" id="{978985EA-2D94-624B-B947-DEAC64193080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89431" y="2188566"/>
            <a:ext cx="1861759" cy="94875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Shape 152" descr="by-nc-sa.png">
            <a:extLst>
              <a:ext uri="{FF2B5EF4-FFF2-40B4-BE49-F238E27FC236}">
                <a16:creationId xmlns:a16="http://schemas.microsoft.com/office/drawing/2014/main" id="{2849A7FB-BB45-2C45-AC03-51197A665DF0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73193" y="3738599"/>
            <a:ext cx="1861746" cy="94875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Shape 153" descr="by-nd.png">
            <a:extLst>
              <a:ext uri="{FF2B5EF4-FFF2-40B4-BE49-F238E27FC236}">
                <a16:creationId xmlns:a16="http://schemas.microsoft.com/office/drawing/2014/main" id="{6E7B04FF-7B93-2D45-9019-3DDA4265CB01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134966" y="3738598"/>
            <a:ext cx="1861658" cy="94875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Shape 154" descr="by-nc-nd.png">
            <a:extLst>
              <a:ext uri="{FF2B5EF4-FFF2-40B4-BE49-F238E27FC236}">
                <a16:creationId xmlns:a16="http://schemas.microsoft.com/office/drawing/2014/main" id="{FB2B4DE8-FBB1-8F44-9020-A26A0CBAE40E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589418" y="3738599"/>
            <a:ext cx="1861783" cy="94875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37607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7461" y="0"/>
            <a:ext cx="3702571" cy="6866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125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600px-CC_License_Compatibility_Cha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4203" y="404850"/>
            <a:ext cx="9828551" cy="5811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988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52F006-892C-3D44-B58E-BB3FABD925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venir Book" charset="0"/>
                <a:ea typeface="Avenir Book" charset="0"/>
                <a:cs typeface="Avenir Book" charset="0"/>
              </a:rPr>
              <a:t>The </a:t>
            </a:r>
            <a:r>
              <a:rPr lang="en-US" dirty="0">
                <a:solidFill>
                  <a:schemeClr val="accent3"/>
                </a:solidFill>
                <a:latin typeface="Avenir Book" charset="0"/>
                <a:ea typeface="Avenir Book" charset="0"/>
                <a:cs typeface="Avenir Book" charset="0"/>
              </a:rPr>
              <a:t>5 R’s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187D14-1879-1C49-9B24-9F8FD41537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>
                <a:latin typeface="Avenir Book" charset="0"/>
                <a:ea typeface="Avenir Book" charset="0"/>
                <a:cs typeface="Avenir Book" charset="0"/>
              </a:rPr>
              <a:t>Ensure that materials enable these permissions: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2800" dirty="0">
                <a:solidFill>
                  <a:schemeClr val="accent3"/>
                </a:solidFill>
                <a:latin typeface="Avenir Book" charset="0"/>
                <a:ea typeface="Avenir Book" charset="0"/>
                <a:cs typeface="Avenir Book" charset="0"/>
              </a:rPr>
              <a:t>Retain</a:t>
            </a:r>
            <a:r>
              <a:rPr lang="en-US" sz="2800" dirty="0">
                <a:latin typeface="Avenir Book" charset="0"/>
                <a:ea typeface="Avenir Book" charset="0"/>
                <a:cs typeface="Avenir Book" charset="0"/>
              </a:rPr>
              <a:t>: make, own, and control copies of the content.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2800" dirty="0">
                <a:solidFill>
                  <a:schemeClr val="accent3"/>
                </a:solidFill>
                <a:latin typeface="Avenir Book" charset="0"/>
                <a:ea typeface="Avenir Book" charset="0"/>
                <a:cs typeface="Avenir Book" charset="0"/>
              </a:rPr>
              <a:t>Reuse</a:t>
            </a:r>
            <a:r>
              <a:rPr lang="en-US" sz="2800" dirty="0">
                <a:latin typeface="Avenir Book" charset="0"/>
                <a:ea typeface="Avenir Book" charset="0"/>
                <a:cs typeface="Avenir Book" charset="0"/>
              </a:rPr>
              <a:t>: use the content in a wide range of ways.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2800" dirty="0">
                <a:solidFill>
                  <a:schemeClr val="accent3"/>
                </a:solidFill>
                <a:latin typeface="Avenir Book" charset="0"/>
                <a:ea typeface="Avenir Book" charset="0"/>
                <a:cs typeface="Avenir Book" charset="0"/>
              </a:rPr>
              <a:t>Revise</a:t>
            </a:r>
            <a:r>
              <a:rPr lang="en-US" sz="2800" dirty="0">
                <a:latin typeface="Avenir Book" charset="0"/>
                <a:ea typeface="Avenir Book" charset="0"/>
                <a:cs typeface="Avenir Book" charset="0"/>
              </a:rPr>
              <a:t>: adapt, adjust, modify, or alter the content itself.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2800" dirty="0">
                <a:solidFill>
                  <a:schemeClr val="accent3"/>
                </a:solidFill>
                <a:latin typeface="Avenir Book" charset="0"/>
                <a:ea typeface="Avenir Book" charset="0"/>
                <a:cs typeface="Avenir Book" charset="0"/>
              </a:rPr>
              <a:t>Remix</a:t>
            </a:r>
            <a:r>
              <a:rPr lang="en-US" sz="2800" dirty="0">
                <a:latin typeface="Avenir Book" charset="0"/>
                <a:ea typeface="Avenir Book" charset="0"/>
                <a:cs typeface="Avenir Book" charset="0"/>
              </a:rPr>
              <a:t>: combine the original or revised content with other open content to create something new.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2800" dirty="0">
                <a:solidFill>
                  <a:schemeClr val="accent3"/>
                </a:solidFill>
                <a:latin typeface="Avenir Book" charset="0"/>
                <a:ea typeface="Avenir Book" charset="0"/>
                <a:cs typeface="Avenir Book" charset="0"/>
              </a:rPr>
              <a:t>Redistribute</a:t>
            </a:r>
            <a:r>
              <a:rPr lang="en-US" sz="2800" dirty="0">
                <a:latin typeface="Avenir Book" charset="0"/>
                <a:ea typeface="Avenir Book" charset="0"/>
                <a:cs typeface="Avenir Book" charset="0"/>
              </a:rPr>
              <a:t>: share copies of the original content, your revisions, or your remixes with others.</a:t>
            </a:r>
          </a:p>
        </p:txBody>
      </p:sp>
    </p:spTree>
    <p:extLst>
      <p:ext uri="{BB962C8B-B14F-4D97-AF65-F5344CB8AC3E}">
        <p14:creationId xmlns:p14="http://schemas.microsoft.com/office/powerpoint/2010/main" val="368150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23E32A6-E296-1744-A305-2B45214067E2}"/>
              </a:ext>
            </a:extLst>
          </p:cNvPr>
          <p:cNvSpPr txBox="1"/>
          <p:nvPr/>
        </p:nvSpPr>
        <p:spPr>
          <a:xfrm>
            <a:off x="974360" y="4745605"/>
            <a:ext cx="1818126" cy="68711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>
              <a:lnSpc>
                <a:spcPts val="4300"/>
              </a:lnSpc>
            </a:pPr>
            <a:r>
              <a:rPr lang="en-US" sz="4800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Lunch</a:t>
            </a:r>
          </a:p>
        </p:txBody>
      </p:sp>
    </p:spTree>
    <p:extLst>
      <p:ext uri="{BB962C8B-B14F-4D97-AF65-F5344CB8AC3E}">
        <p14:creationId xmlns:p14="http://schemas.microsoft.com/office/powerpoint/2010/main" val="471612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DD4ADE-B804-5F40-98D1-948BF58C2B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Now you know something, it’s time to start doing stuff…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B8136F-5A75-B248-AB12-01DE60BFAF2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230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A0A80D-B1A9-5A4C-83A3-7CA6667115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Three ways to look for OER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5B635E-176F-2341-B804-17A9E0EF69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43593"/>
            <a:ext cx="10515600" cy="4033370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+mj-lt"/>
              </a:rPr>
              <a:t>Common web search tools</a:t>
            </a:r>
          </a:p>
          <a:p>
            <a:r>
              <a:rPr lang="en-US" sz="4000" dirty="0">
                <a:latin typeface="+mj-lt"/>
              </a:rPr>
              <a:t>HCC OER </a:t>
            </a:r>
            <a:r>
              <a:rPr lang="en-US" sz="4000" dirty="0" err="1">
                <a:latin typeface="+mj-lt"/>
              </a:rPr>
              <a:t>LibGuide</a:t>
            </a:r>
            <a:endParaRPr lang="en-US" sz="4000" dirty="0">
              <a:latin typeface="+mj-lt"/>
            </a:endParaRPr>
          </a:p>
          <a:p>
            <a:r>
              <a:rPr lang="en-US" sz="4000" dirty="0">
                <a:latin typeface="+mj-lt"/>
              </a:rPr>
              <a:t>Open Textbook Repositories</a:t>
            </a:r>
          </a:p>
        </p:txBody>
      </p:sp>
    </p:spTree>
    <p:extLst>
      <p:ext uri="{BB962C8B-B14F-4D97-AF65-F5344CB8AC3E}">
        <p14:creationId xmlns:p14="http://schemas.microsoft.com/office/powerpoint/2010/main" val="988990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46BFFC-24A8-494F-BEE5-13CDBA1831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39019"/>
          </a:xfrm>
        </p:spPr>
        <p:txBody>
          <a:bodyPr/>
          <a:lstStyle/>
          <a:p>
            <a:pPr algn="ctr"/>
            <a:r>
              <a:rPr lang="en-US" dirty="0" err="1"/>
              <a:t>google.com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78A4F83-9158-8A46-83C6-7FF8FA8C24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09716" y="1499016"/>
            <a:ext cx="8760892" cy="4677947"/>
          </a:xfrm>
        </p:spPr>
      </p:pic>
    </p:spTree>
    <p:extLst>
      <p:ext uri="{BB962C8B-B14F-4D97-AF65-F5344CB8AC3E}">
        <p14:creationId xmlns:p14="http://schemas.microsoft.com/office/powerpoint/2010/main" val="3996441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618FB4-68D0-B444-A73A-34D8260DD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/>
              <a:t>google.com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DD2EC9F-9976-EB4C-9B04-18D460B0D7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18975" y="1379095"/>
            <a:ext cx="7754049" cy="4812858"/>
          </a:xfrm>
        </p:spPr>
      </p:pic>
    </p:spTree>
    <p:extLst>
      <p:ext uri="{BB962C8B-B14F-4D97-AF65-F5344CB8AC3E}">
        <p14:creationId xmlns:p14="http://schemas.microsoft.com/office/powerpoint/2010/main" val="2950282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8643E6-B4A5-C549-A66B-85555C208D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/>
              <a:t>google.com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E338BC3-DC2F-2B44-B1D4-6998780B8B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62034" y="1364105"/>
            <a:ext cx="9267931" cy="4797868"/>
          </a:xfrm>
        </p:spPr>
      </p:pic>
    </p:spTree>
    <p:extLst>
      <p:ext uri="{BB962C8B-B14F-4D97-AF65-F5344CB8AC3E}">
        <p14:creationId xmlns:p14="http://schemas.microsoft.com/office/powerpoint/2010/main" val="3549776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8C17C7-CB79-7544-A3C7-5C43611194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Available Stipends and Procedures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727891-8B7E-7446-9E57-A2620B2347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latin typeface="+mj-lt"/>
              </a:rPr>
              <a:t>Please see my Learning Web page for a complete collection of required stipend materials.</a:t>
            </a:r>
          </a:p>
          <a:p>
            <a:pPr marL="0" indent="0">
              <a:buNone/>
            </a:pPr>
            <a:endParaRPr lang="en-US" dirty="0">
              <a:latin typeface="+mj-lt"/>
            </a:endParaRPr>
          </a:p>
          <a:p>
            <a:pPr marL="0" indent="0">
              <a:buNone/>
            </a:pPr>
            <a:r>
              <a:rPr lang="en-US" dirty="0">
                <a:latin typeface="+mj-lt"/>
              </a:rPr>
              <a:t>Types of stipend:</a:t>
            </a:r>
          </a:p>
          <a:p>
            <a:r>
              <a:rPr lang="en-US" dirty="0">
                <a:latin typeface="+mj-lt"/>
              </a:rPr>
              <a:t>Training	$300</a:t>
            </a:r>
          </a:p>
          <a:p>
            <a:r>
              <a:rPr lang="en-US" dirty="0">
                <a:latin typeface="+mj-lt"/>
              </a:rPr>
              <a:t>Adoption	$300</a:t>
            </a:r>
          </a:p>
          <a:p>
            <a:r>
              <a:rPr lang="en-US" dirty="0">
                <a:latin typeface="+mj-lt"/>
              </a:rPr>
              <a:t>TLE Certified OER Course	$600</a:t>
            </a:r>
          </a:p>
          <a:p>
            <a:r>
              <a:rPr lang="en-US" dirty="0">
                <a:latin typeface="+mj-lt"/>
              </a:rPr>
              <a:t>Adaptation, Creation, and Improvement of OER	$600, $1200, or $1800</a:t>
            </a:r>
          </a:p>
        </p:txBody>
      </p:sp>
    </p:spTree>
    <p:extLst>
      <p:ext uri="{BB962C8B-B14F-4D97-AF65-F5344CB8AC3E}">
        <p14:creationId xmlns:p14="http://schemas.microsoft.com/office/powerpoint/2010/main" val="541480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FF43C8C-2B99-9743-83A6-1EA92CD142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9439" y="0"/>
            <a:ext cx="91731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09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E06064-EEE8-8243-8889-25B00ADC0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48882"/>
          </a:xfrm>
        </p:spPr>
        <p:txBody>
          <a:bodyPr/>
          <a:lstStyle/>
          <a:p>
            <a:pPr algn="ctr"/>
            <a:r>
              <a:rPr lang="en-US" dirty="0" err="1"/>
              <a:t>youtube.com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3EFB50D-9803-DC46-8142-BD0A6A06C6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32145" y="1334124"/>
            <a:ext cx="7927709" cy="4962760"/>
          </a:xfrm>
        </p:spPr>
      </p:pic>
    </p:spTree>
    <p:extLst>
      <p:ext uri="{BB962C8B-B14F-4D97-AF65-F5344CB8AC3E}">
        <p14:creationId xmlns:p14="http://schemas.microsoft.com/office/powerpoint/2010/main" val="3648182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9C5D76-9C7D-4A44-94A1-BE92F947E4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49077"/>
          </a:xfrm>
        </p:spPr>
        <p:txBody>
          <a:bodyPr/>
          <a:lstStyle/>
          <a:p>
            <a:pPr algn="ctr"/>
            <a:r>
              <a:rPr lang="en-US" dirty="0" err="1"/>
              <a:t>youtube.com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A2D8EC1-EF1B-3A4E-B60B-511C2DF842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49090" y="1214202"/>
            <a:ext cx="7893820" cy="4947770"/>
          </a:xfrm>
        </p:spPr>
      </p:pic>
    </p:spTree>
    <p:extLst>
      <p:ext uri="{BB962C8B-B14F-4D97-AF65-F5344CB8AC3E}">
        <p14:creationId xmlns:p14="http://schemas.microsoft.com/office/powerpoint/2010/main" val="1515414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95C435-45A6-924A-B90E-5391A1CF24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13970"/>
          </a:xfrm>
        </p:spPr>
        <p:txBody>
          <a:bodyPr/>
          <a:lstStyle/>
          <a:p>
            <a:pPr algn="ctr"/>
            <a:r>
              <a:rPr lang="en-US" dirty="0" err="1"/>
              <a:t>youtube.com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21FFF00-1E54-DC46-BB5D-15F350A3D3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259174"/>
            <a:ext cx="10522506" cy="4917789"/>
          </a:xfrm>
        </p:spPr>
      </p:pic>
      <p:sp>
        <p:nvSpPr>
          <p:cNvPr id="6" name="Donut 5">
            <a:extLst>
              <a:ext uri="{FF2B5EF4-FFF2-40B4-BE49-F238E27FC236}">
                <a16:creationId xmlns:a16="http://schemas.microsoft.com/office/drawing/2014/main" id="{187E2505-97CF-2A45-8C07-25DFCC13E83A}"/>
              </a:ext>
            </a:extLst>
          </p:cNvPr>
          <p:cNvSpPr/>
          <p:nvPr/>
        </p:nvSpPr>
        <p:spPr>
          <a:xfrm>
            <a:off x="7585023" y="3538187"/>
            <a:ext cx="1379095" cy="479685"/>
          </a:xfrm>
          <a:prstGeom prst="donu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2395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E660E7-DF96-7147-B412-BD52407702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69000"/>
          </a:xfrm>
        </p:spPr>
        <p:txBody>
          <a:bodyPr/>
          <a:lstStyle/>
          <a:p>
            <a:pPr algn="ctr"/>
            <a:r>
              <a:rPr lang="en-US" dirty="0" err="1"/>
              <a:t>youtube.com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445B63E-7BBA-CB42-A9F4-9DD18ADD03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61972" y="1169233"/>
            <a:ext cx="8268056" cy="5052701"/>
          </a:xfrm>
        </p:spPr>
      </p:pic>
    </p:spTree>
    <p:extLst>
      <p:ext uri="{BB962C8B-B14F-4D97-AF65-F5344CB8AC3E}">
        <p14:creationId xmlns:p14="http://schemas.microsoft.com/office/powerpoint/2010/main" val="121919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D8E775-06D3-DE43-B034-99F3CC656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24029"/>
          </a:xfrm>
        </p:spPr>
        <p:txBody>
          <a:bodyPr/>
          <a:lstStyle/>
          <a:p>
            <a:pPr algn="ctr"/>
            <a:r>
              <a:rPr lang="en-US" dirty="0" err="1"/>
              <a:t>youtube.com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A439925-5FF1-E249-84DB-022B78A315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34941" y="1289154"/>
            <a:ext cx="7722118" cy="5022720"/>
          </a:xfrm>
        </p:spPr>
      </p:pic>
      <p:sp>
        <p:nvSpPr>
          <p:cNvPr id="6" name="Donut 5">
            <a:extLst>
              <a:ext uri="{FF2B5EF4-FFF2-40B4-BE49-F238E27FC236}">
                <a16:creationId xmlns:a16="http://schemas.microsoft.com/office/drawing/2014/main" id="{2F2D30EA-5F29-194C-8E23-F5D7E839646C}"/>
              </a:ext>
            </a:extLst>
          </p:cNvPr>
          <p:cNvSpPr/>
          <p:nvPr/>
        </p:nvSpPr>
        <p:spPr>
          <a:xfrm>
            <a:off x="4032353" y="5456418"/>
            <a:ext cx="3267856" cy="434715"/>
          </a:xfrm>
          <a:prstGeom prst="donut">
            <a:avLst/>
          </a:prstGeom>
          <a:solidFill>
            <a:schemeClr val="accent3">
              <a:alpha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6211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CD495A-1ED7-E149-93D7-1F1D58F556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54009"/>
          </a:xfrm>
        </p:spPr>
        <p:txBody>
          <a:bodyPr/>
          <a:lstStyle/>
          <a:p>
            <a:pPr algn="ctr"/>
            <a:r>
              <a:rPr lang="en-US" dirty="0" err="1"/>
              <a:t>flickr.com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B6BF131-963D-224B-9CF0-DEBCFA02C0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08151" y="1154242"/>
            <a:ext cx="7575697" cy="5037711"/>
          </a:xfrm>
        </p:spPr>
      </p:pic>
    </p:spTree>
    <p:extLst>
      <p:ext uri="{BB962C8B-B14F-4D97-AF65-F5344CB8AC3E}">
        <p14:creationId xmlns:p14="http://schemas.microsoft.com/office/powerpoint/2010/main" val="2614290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51CD72-3675-674E-8CDE-1F6071FCB1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04108"/>
          </a:xfrm>
        </p:spPr>
        <p:txBody>
          <a:bodyPr/>
          <a:lstStyle/>
          <a:p>
            <a:pPr algn="ctr"/>
            <a:r>
              <a:rPr lang="en-US" dirty="0" err="1"/>
              <a:t>flickr.com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8348D18-092D-9048-A604-7003E2248E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71549" y="1169234"/>
            <a:ext cx="7848901" cy="5007729"/>
          </a:xfrm>
        </p:spPr>
      </p:pic>
      <p:sp>
        <p:nvSpPr>
          <p:cNvPr id="6" name="Donut 5">
            <a:extLst>
              <a:ext uri="{FF2B5EF4-FFF2-40B4-BE49-F238E27FC236}">
                <a16:creationId xmlns:a16="http://schemas.microsoft.com/office/drawing/2014/main" id="{15F92EBE-9215-A04E-98F5-F1D3534A48BE}"/>
              </a:ext>
            </a:extLst>
          </p:cNvPr>
          <p:cNvSpPr/>
          <p:nvPr/>
        </p:nvSpPr>
        <p:spPr>
          <a:xfrm>
            <a:off x="2788170" y="2383436"/>
            <a:ext cx="1334125" cy="284813"/>
          </a:xfrm>
          <a:prstGeom prst="donu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2791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7896F6-E6F9-3841-B2CC-2A56357368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34088"/>
          </a:xfrm>
        </p:spPr>
        <p:txBody>
          <a:bodyPr/>
          <a:lstStyle/>
          <a:p>
            <a:pPr algn="ctr"/>
            <a:r>
              <a:rPr lang="en-US" dirty="0" err="1"/>
              <a:t>flickr.com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4CC057D-B793-014B-BCE4-4241ED95B8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32959" y="1199214"/>
            <a:ext cx="7726081" cy="4977749"/>
          </a:xfrm>
        </p:spPr>
      </p:pic>
    </p:spTree>
    <p:extLst>
      <p:ext uri="{BB962C8B-B14F-4D97-AF65-F5344CB8AC3E}">
        <p14:creationId xmlns:p14="http://schemas.microsoft.com/office/powerpoint/2010/main" val="3859623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59144C-E5D1-DD4C-9700-E9F70D758B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19098"/>
          </a:xfrm>
        </p:spPr>
        <p:txBody>
          <a:bodyPr/>
          <a:lstStyle/>
          <a:p>
            <a:pPr algn="ctr"/>
            <a:r>
              <a:rPr lang="en-US" dirty="0" err="1"/>
              <a:t>flickr.com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C582B41-8714-AE46-9901-642DE72C04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84907" y="1184224"/>
            <a:ext cx="8022186" cy="4992739"/>
          </a:xfrm>
        </p:spPr>
      </p:pic>
      <p:sp>
        <p:nvSpPr>
          <p:cNvPr id="6" name="Donut 5">
            <a:extLst>
              <a:ext uri="{FF2B5EF4-FFF2-40B4-BE49-F238E27FC236}">
                <a16:creationId xmlns:a16="http://schemas.microsoft.com/office/drawing/2014/main" id="{3B8C40B8-2773-C740-895C-6939534FE991}"/>
              </a:ext>
            </a:extLst>
          </p:cNvPr>
          <p:cNvSpPr/>
          <p:nvPr/>
        </p:nvSpPr>
        <p:spPr>
          <a:xfrm>
            <a:off x="7674965" y="5036695"/>
            <a:ext cx="1813810" cy="464695"/>
          </a:xfrm>
          <a:prstGeom prst="donu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0692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300D2E-DEC7-2B4D-B8C5-D001A322E4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Stipend Process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8CAE2C-DEA7-F24F-AD9B-5363D5D007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+mj-lt"/>
              </a:rPr>
              <a:t>Complete form with personal information</a:t>
            </a:r>
          </a:p>
          <a:p>
            <a:r>
              <a:rPr lang="en-US" dirty="0">
                <a:latin typeface="+mj-lt"/>
              </a:rPr>
              <a:t>Sign and give to your supervisor</a:t>
            </a:r>
          </a:p>
          <a:p>
            <a:pPr lvl="1"/>
            <a:r>
              <a:rPr lang="en-US" dirty="0">
                <a:latin typeface="+mj-lt"/>
              </a:rPr>
              <a:t>Position #</a:t>
            </a:r>
          </a:p>
          <a:p>
            <a:pPr lvl="1"/>
            <a:r>
              <a:rPr lang="en-US" dirty="0">
                <a:latin typeface="+mj-lt"/>
              </a:rPr>
              <a:t>Department</a:t>
            </a:r>
          </a:p>
          <a:p>
            <a:pPr lvl="1"/>
            <a:r>
              <a:rPr lang="en-US" dirty="0">
                <a:latin typeface="+mj-lt"/>
              </a:rPr>
              <a:t>Dept ID</a:t>
            </a:r>
          </a:p>
          <a:p>
            <a:pPr lvl="1"/>
            <a:r>
              <a:rPr lang="en-US" dirty="0">
                <a:latin typeface="+mj-lt"/>
              </a:rPr>
              <a:t>Signature</a:t>
            </a:r>
          </a:p>
          <a:p>
            <a:r>
              <a:rPr lang="en-US" dirty="0">
                <a:latin typeface="+mj-lt"/>
              </a:rPr>
              <a:t>Return to me (Nathan Smith)</a:t>
            </a:r>
          </a:p>
          <a:p>
            <a:r>
              <a:rPr lang="en-US" dirty="0">
                <a:latin typeface="+mj-lt"/>
              </a:rPr>
              <a:t>I send as a batch (wait until I receive from everyone)</a:t>
            </a:r>
          </a:p>
          <a:p>
            <a:r>
              <a:rPr lang="en-US" dirty="0">
                <a:latin typeface="+mj-lt"/>
              </a:rPr>
              <a:t>Send to AVC Dr. Levey – then 3-4 weeks before it becomes available</a:t>
            </a:r>
          </a:p>
        </p:txBody>
      </p:sp>
    </p:spTree>
    <p:extLst>
      <p:ext uri="{BB962C8B-B14F-4D97-AF65-F5344CB8AC3E}">
        <p14:creationId xmlns:p14="http://schemas.microsoft.com/office/powerpoint/2010/main" val="675384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71B246-092B-D44E-8BEC-FFDD618746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23452"/>
          </a:xfrm>
        </p:spPr>
        <p:txBody>
          <a:bodyPr/>
          <a:lstStyle/>
          <a:p>
            <a:pPr algn="ctr"/>
            <a:r>
              <a:rPr lang="en-US" dirty="0" err="1"/>
              <a:t>library.hccs.edu</a:t>
            </a:r>
            <a:r>
              <a:rPr lang="en-US" dirty="0"/>
              <a:t>/</a:t>
            </a:r>
            <a:r>
              <a:rPr lang="en-US" dirty="0" err="1"/>
              <a:t>oer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CA9DCEE-0595-E843-829E-6C72902207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82138" y="1388577"/>
            <a:ext cx="7827724" cy="4803376"/>
          </a:xfrm>
        </p:spPr>
      </p:pic>
    </p:spTree>
    <p:extLst>
      <p:ext uri="{BB962C8B-B14F-4D97-AF65-F5344CB8AC3E}">
        <p14:creationId xmlns:p14="http://schemas.microsoft.com/office/powerpoint/2010/main" val="796643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71B246-092B-D44E-8BEC-FFDD618746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23452"/>
          </a:xfrm>
        </p:spPr>
        <p:txBody>
          <a:bodyPr/>
          <a:lstStyle/>
          <a:p>
            <a:pPr algn="ctr"/>
            <a:r>
              <a:rPr lang="en-US" dirty="0" err="1"/>
              <a:t>library.hccs.edu</a:t>
            </a:r>
            <a:r>
              <a:rPr lang="en-US" dirty="0"/>
              <a:t>/</a:t>
            </a:r>
            <a:r>
              <a:rPr lang="en-US" dirty="0" err="1"/>
              <a:t>oer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CA9DCEE-0595-E843-829E-6C72902207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82138" y="1388578"/>
            <a:ext cx="7827724" cy="4803376"/>
          </a:xfrm>
        </p:spPr>
      </p:pic>
      <p:sp>
        <p:nvSpPr>
          <p:cNvPr id="3" name="Donut 2">
            <a:extLst>
              <a:ext uri="{FF2B5EF4-FFF2-40B4-BE49-F238E27FC236}">
                <a16:creationId xmlns:a16="http://schemas.microsoft.com/office/drawing/2014/main" id="{2DCE4776-58A7-FA41-9040-F123D1A6463A}"/>
              </a:ext>
            </a:extLst>
          </p:cNvPr>
          <p:cNvSpPr/>
          <p:nvPr/>
        </p:nvSpPr>
        <p:spPr>
          <a:xfrm>
            <a:off x="2683239" y="2668249"/>
            <a:ext cx="884420" cy="569626"/>
          </a:xfrm>
          <a:prstGeom prst="donut">
            <a:avLst/>
          </a:prstGeom>
          <a:solidFill>
            <a:schemeClr val="accent3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3711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3079115-A68A-6B46-A5AB-BB29C217F9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4118"/>
            <a:ext cx="12192000" cy="6609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209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137ECE-DA78-6A47-8AB8-CA54E35447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39019"/>
          </a:xfrm>
        </p:spPr>
        <p:txBody>
          <a:bodyPr/>
          <a:lstStyle/>
          <a:p>
            <a:pPr algn="ctr"/>
            <a:r>
              <a:rPr lang="en-US" dirty="0"/>
              <a:t>Open Textbook Network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587F4A0-08A7-2242-9D00-222CEC052B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48327" y="1304144"/>
            <a:ext cx="7895346" cy="4872819"/>
          </a:xfrm>
        </p:spPr>
      </p:pic>
    </p:spTree>
    <p:extLst>
      <p:ext uri="{BB962C8B-B14F-4D97-AF65-F5344CB8AC3E}">
        <p14:creationId xmlns:p14="http://schemas.microsoft.com/office/powerpoint/2010/main" val="1059224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FCE9D-9D14-5041-9A70-05FBFB9267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64068"/>
          </a:xfrm>
        </p:spPr>
        <p:txBody>
          <a:bodyPr/>
          <a:lstStyle/>
          <a:p>
            <a:pPr algn="ctr"/>
            <a:r>
              <a:rPr lang="en-US" dirty="0"/>
              <a:t>Open Textbook Network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2511FE8-F9A5-BC43-9C1F-2D7E6E380A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72431" y="1229194"/>
            <a:ext cx="7647138" cy="4947769"/>
          </a:xfrm>
        </p:spPr>
      </p:pic>
    </p:spTree>
    <p:extLst>
      <p:ext uri="{BB962C8B-B14F-4D97-AF65-F5344CB8AC3E}">
        <p14:creationId xmlns:p14="http://schemas.microsoft.com/office/powerpoint/2010/main" val="1516568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2B0FB8-BC7A-A540-A6DF-88CD269712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74127"/>
          </a:xfrm>
        </p:spPr>
        <p:txBody>
          <a:bodyPr/>
          <a:lstStyle/>
          <a:p>
            <a:pPr algn="ctr"/>
            <a:r>
              <a:rPr lang="en-US" dirty="0"/>
              <a:t>OER Commons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4D5E895-13E1-E940-9090-B53790C3BD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26196" y="1139252"/>
            <a:ext cx="8539607" cy="5037711"/>
          </a:xfrm>
        </p:spPr>
      </p:pic>
    </p:spTree>
    <p:extLst>
      <p:ext uri="{BB962C8B-B14F-4D97-AF65-F5344CB8AC3E}">
        <p14:creationId xmlns:p14="http://schemas.microsoft.com/office/powerpoint/2010/main" val="1287698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2B0FB8-BC7A-A540-A6DF-88CD269712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74127"/>
          </a:xfrm>
        </p:spPr>
        <p:txBody>
          <a:bodyPr/>
          <a:lstStyle/>
          <a:p>
            <a:pPr algn="ctr"/>
            <a:r>
              <a:rPr lang="en-US" dirty="0"/>
              <a:t>OER Commons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4D5E895-13E1-E940-9090-B53790C3BD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26196" y="1139252"/>
            <a:ext cx="8539607" cy="5037711"/>
          </a:xfrm>
        </p:spPr>
      </p:pic>
      <p:sp>
        <p:nvSpPr>
          <p:cNvPr id="3" name="Oval 2"/>
          <p:cNvSpPr/>
          <p:nvPr/>
        </p:nvSpPr>
        <p:spPr>
          <a:xfrm>
            <a:off x="6302326" y="3756074"/>
            <a:ext cx="703385" cy="253218"/>
          </a:xfrm>
          <a:prstGeom prst="ellipse">
            <a:avLst/>
          </a:prstGeom>
          <a:noFill/>
          <a:ln w="28575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294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8B2737-72AA-1C46-ACA0-9CFF5FE0CB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19098"/>
          </a:xfrm>
        </p:spPr>
        <p:txBody>
          <a:bodyPr/>
          <a:lstStyle/>
          <a:p>
            <a:pPr algn="ctr"/>
            <a:r>
              <a:rPr lang="en-US" dirty="0"/>
              <a:t>OER Commons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87C6364-F6D8-374F-AA10-A242691D41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87617" y="1184224"/>
            <a:ext cx="6216766" cy="4983532"/>
          </a:xfrm>
        </p:spPr>
      </p:pic>
    </p:spTree>
    <p:extLst>
      <p:ext uri="{BB962C8B-B14F-4D97-AF65-F5344CB8AC3E}">
        <p14:creationId xmlns:p14="http://schemas.microsoft.com/office/powerpoint/2010/main" val="3664867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63C6F1A-0A5C-2F47-8ED1-7A182DC7C2DA}"/>
              </a:ext>
            </a:extLst>
          </p:cNvPr>
          <p:cNvSpPr txBox="1"/>
          <p:nvPr/>
        </p:nvSpPr>
        <p:spPr>
          <a:xfrm>
            <a:off x="614597" y="5015429"/>
            <a:ext cx="6345007" cy="68711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>
              <a:lnSpc>
                <a:spcPts val="4300"/>
              </a:lnSpc>
            </a:pPr>
            <a:r>
              <a:rPr lang="en-US" sz="4800" dirty="0">
                <a:latin typeface="Avenir Book" charset="0"/>
                <a:ea typeface="Avenir Book" charset="0"/>
                <a:cs typeface="Avenir Book" charset="0"/>
              </a:rPr>
              <a:t>Go forth and discover!</a:t>
            </a:r>
          </a:p>
        </p:txBody>
      </p:sp>
    </p:spTree>
    <p:extLst>
      <p:ext uri="{BB962C8B-B14F-4D97-AF65-F5344CB8AC3E}">
        <p14:creationId xmlns:p14="http://schemas.microsoft.com/office/powerpoint/2010/main" val="1550735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6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FDEE2E1-90E9-1143-BD7E-A7D2CD36DCBE}"/>
              </a:ext>
            </a:extLst>
          </p:cNvPr>
          <p:cNvSpPr txBox="1"/>
          <p:nvPr/>
        </p:nvSpPr>
        <p:spPr>
          <a:xfrm>
            <a:off x="569626" y="4962812"/>
            <a:ext cx="9183924" cy="73238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>
              <a:lnSpc>
                <a:spcPts val="4300"/>
              </a:lnSpc>
            </a:pPr>
            <a:r>
              <a:rPr lang="en-US" sz="6000" dirty="0">
                <a:latin typeface="Avenir Book" charset="0"/>
                <a:ea typeface="Avenir Book" charset="0"/>
                <a:cs typeface="Avenir Book" charset="0"/>
              </a:rPr>
              <a:t>But leave your tabs open!!</a:t>
            </a:r>
          </a:p>
        </p:txBody>
      </p:sp>
    </p:spTree>
    <p:extLst>
      <p:ext uri="{BB962C8B-B14F-4D97-AF65-F5344CB8AC3E}">
        <p14:creationId xmlns:p14="http://schemas.microsoft.com/office/powerpoint/2010/main" val="212868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824409-8611-004F-A995-9EC9F03687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questions about you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9AB2F8-6E23-564A-9870-0A89D355B8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>
                <a:latin typeface="+mj-lt"/>
              </a:rPr>
              <a:t>Do you know what OER are?</a:t>
            </a:r>
          </a:p>
          <a:p>
            <a:r>
              <a:rPr lang="en-US" dirty="0">
                <a:latin typeface="+mj-lt"/>
              </a:rPr>
              <a:t>Have you used OER in your courses?</a:t>
            </a:r>
          </a:p>
          <a:p>
            <a:r>
              <a:rPr lang="en-US" dirty="0">
                <a:latin typeface="+mj-lt"/>
              </a:rPr>
              <a:t>How much?</a:t>
            </a:r>
          </a:p>
          <a:p>
            <a:pPr lvl="1"/>
            <a:r>
              <a:rPr lang="en-US" dirty="0">
                <a:latin typeface="+mj-lt"/>
              </a:rPr>
              <a:t>Some</a:t>
            </a:r>
          </a:p>
          <a:p>
            <a:pPr lvl="1"/>
            <a:r>
              <a:rPr lang="en-US" dirty="0">
                <a:latin typeface="+mj-lt"/>
              </a:rPr>
              <a:t>Most</a:t>
            </a:r>
          </a:p>
          <a:p>
            <a:pPr lvl="1"/>
            <a:r>
              <a:rPr lang="en-US" dirty="0">
                <a:latin typeface="+mj-lt"/>
              </a:rPr>
              <a:t>All</a:t>
            </a:r>
          </a:p>
          <a:p>
            <a:r>
              <a:rPr lang="en-US" dirty="0">
                <a:latin typeface="+mj-lt"/>
              </a:rPr>
              <a:t>Have you written, adapted, or improved an existing OER?</a:t>
            </a:r>
          </a:p>
          <a:p>
            <a:r>
              <a:rPr lang="en-US" dirty="0">
                <a:latin typeface="+mj-lt"/>
              </a:rPr>
              <a:t>Are you philosophically or pedagogically committed to OER? Why or why not?</a:t>
            </a:r>
          </a:p>
          <a:p>
            <a:r>
              <a:rPr lang="en-US" dirty="0">
                <a:latin typeface="+mj-lt"/>
              </a:rPr>
              <a:t>What brings you here?</a:t>
            </a:r>
          </a:p>
        </p:txBody>
      </p:sp>
    </p:spTree>
    <p:extLst>
      <p:ext uri="{BB962C8B-B14F-4D97-AF65-F5344CB8AC3E}">
        <p14:creationId xmlns:p14="http://schemas.microsoft.com/office/powerpoint/2010/main" val="4167356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B0EB9B-5256-2E43-916E-C69AD1F445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Now it’s time to plan next steps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EAAE31-1C9A-7C48-B2A8-B00C7460C62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40367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BFC351-E1C1-0443-8271-6659DBB508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Z-Degree Faculty Training Plan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026433-F7EA-984D-A8E3-CC095FC677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If you want to work with other members in your discipline, now would be a good time to congregate.</a:t>
            </a:r>
          </a:p>
          <a:p>
            <a:r>
              <a:rPr lang="en-US" dirty="0"/>
              <a:t>Fill out this worksheet as if it were a decision tree: answer step one, then lead to step two, etc.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i="1" dirty="0"/>
              <a:t>I will be walking around. Flag me down if you need anything!</a:t>
            </a:r>
          </a:p>
        </p:txBody>
      </p:sp>
    </p:spTree>
    <p:extLst>
      <p:ext uri="{BB962C8B-B14F-4D97-AF65-F5344CB8AC3E}">
        <p14:creationId xmlns:p14="http://schemas.microsoft.com/office/powerpoint/2010/main" val="63753577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7AB5C4-1B94-3144-A314-FC0AC3A974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Now return to your course maps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5A1FAE-9EE3-1843-9854-BE82BC2EE40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Use some of the materials you found during your searches to fill in the maps.</a:t>
            </a:r>
          </a:p>
          <a:p>
            <a:r>
              <a:rPr lang="en-US" dirty="0"/>
              <a:t>Add rows and columns as you need them.</a:t>
            </a:r>
          </a:p>
        </p:txBody>
      </p:sp>
    </p:spTree>
    <p:extLst>
      <p:ext uri="{BB962C8B-B14F-4D97-AF65-F5344CB8AC3E}">
        <p14:creationId xmlns:p14="http://schemas.microsoft.com/office/powerpoint/2010/main" val="31784918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2931784-48F2-C940-AFB9-03DDBE621334}"/>
              </a:ext>
            </a:extLst>
          </p:cNvPr>
          <p:cNvSpPr txBox="1"/>
          <p:nvPr/>
        </p:nvSpPr>
        <p:spPr>
          <a:xfrm>
            <a:off x="745067" y="4437290"/>
            <a:ext cx="7782900" cy="68711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>
              <a:lnSpc>
                <a:spcPts val="4300"/>
              </a:lnSpc>
            </a:pPr>
            <a:r>
              <a:rPr lang="en-US" sz="4800" dirty="0">
                <a:solidFill>
                  <a:schemeClr val="bg1">
                    <a:lumMod val="85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Course Map and Alignment</a:t>
            </a:r>
          </a:p>
        </p:txBody>
      </p:sp>
    </p:spTree>
    <p:extLst>
      <p:ext uri="{BB962C8B-B14F-4D97-AF65-F5344CB8AC3E}">
        <p14:creationId xmlns:p14="http://schemas.microsoft.com/office/powerpoint/2010/main" val="3330587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1EDD38E7-BADC-0A4F-B347-41A0A366DE4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0113608"/>
              </p:ext>
            </p:extLst>
          </p:nvPr>
        </p:nvGraphicFramePr>
        <p:xfrm>
          <a:off x="1852118" y="0"/>
          <a:ext cx="8128001" cy="63690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1143">
                  <a:extLst>
                    <a:ext uri="{9D8B030D-6E8A-4147-A177-3AD203B41FA5}">
                      <a16:colId xmlns:a16="http://schemas.microsoft.com/office/drawing/2014/main" val="57315078"/>
                    </a:ext>
                  </a:extLst>
                </a:gridCol>
                <a:gridCol w="1161143">
                  <a:extLst>
                    <a:ext uri="{9D8B030D-6E8A-4147-A177-3AD203B41FA5}">
                      <a16:colId xmlns:a16="http://schemas.microsoft.com/office/drawing/2014/main" val="716732366"/>
                    </a:ext>
                  </a:extLst>
                </a:gridCol>
                <a:gridCol w="1161143">
                  <a:extLst>
                    <a:ext uri="{9D8B030D-6E8A-4147-A177-3AD203B41FA5}">
                      <a16:colId xmlns:a16="http://schemas.microsoft.com/office/drawing/2014/main" val="1863406723"/>
                    </a:ext>
                  </a:extLst>
                </a:gridCol>
                <a:gridCol w="1161143">
                  <a:extLst>
                    <a:ext uri="{9D8B030D-6E8A-4147-A177-3AD203B41FA5}">
                      <a16:colId xmlns:a16="http://schemas.microsoft.com/office/drawing/2014/main" val="1925864463"/>
                    </a:ext>
                  </a:extLst>
                </a:gridCol>
                <a:gridCol w="1161143">
                  <a:extLst>
                    <a:ext uri="{9D8B030D-6E8A-4147-A177-3AD203B41FA5}">
                      <a16:colId xmlns:a16="http://schemas.microsoft.com/office/drawing/2014/main" val="1622126281"/>
                    </a:ext>
                  </a:extLst>
                </a:gridCol>
                <a:gridCol w="1161143">
                  <a:extLst>
                    <a:ext uri="{9D8B030D-6E8A-4147-A177-3AD203B41FA5}">
                      <a16:colId xmlns:a16="http://schemas.microsoft.com/office/drawing/2014/main" val="1118482347"/>
                    </a:ext>
                  </a:extLst>
                </a:gridCol>
                <a:gridCol w="1161143">
                  <a:extLst>
                    <a:ext uri="{9D8B030D-6E8A-4147-A177-3AD203B41FA5}">
                      <a16:colId xmlns:a16="http://schemas.microsoft.com/office/drawing/2014/main" val="819745429"/>
                    </a:ext>
                  </a:extLst>
                </a:gridCol>
              </a:tblGrid>
              <a:tr h="370840">
                <a:tc gridSpan="7"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TLE Certified OER Course Map</a:t>
                      </a: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878922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Name: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856504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Course: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0041001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7423905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Module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Course Student Learning Outcomes (SLOs)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Course Learning Objectives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Learning Activities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Assessments 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Instructional Materials (provide url)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Notes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0040663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Use this to organize your course shell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(What will the students learn by the end of the course?)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(What specific learning objectives will help students achieve this SLO?)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(What ungraded activities are used to support the objectives and assessments?)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(What graded assessments measure my learning objectives?)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Note license information here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2017966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43849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8032182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7564289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16247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3215995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3378364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3380229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6435449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2761305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82320308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27263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43AACC3-2B77-2740-81EB-922B22A98E08}"/>
              </a:ext>
            </a:extLst>
          </p:cNvPr>
          <p:cNvSpPr txBox="1"/>
          <p:nvPr/>
        </p:nvSpPr>
        <p:spPr>
          <a:xfrm>
            <a:off x="704538" y="4245036"/>
            <a:ext cx="7284174" cy="123854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>
              <a:lnSpc>
                <a:spcPts val="4300"/>
              </a:lnSpc>
            </a:pPr>
            <a:r>
              <a:rPr lang="en-US" sz="4800" dirty="0">
                <a:latin typeface="Avenir Book" charset="0"/>
                <a:ea typeface="Avenir Book" charset="0"/>
                <a:cs typeface="Avenir Book" charset="0"/>
              </a:rPr>
              <a:t>Open Licensing, the Law, </a:t>
            </a:r>
          </a:p>
          <a:p>
            <a:pPr>
              <a:lnSpc>
                <a:spcPts val="4300"/>
              </a:lnSpc>
            </a:pPr>
            <a:r>
              <a:rPr lang="en-US" sz="4800" dirty="0">
                <a:latin typeface="Avenir Book" charset="0"/>
                <a:ea typeface="Avenir Book" charset="0"/>
                <a:cs typeface="Avenir Book" charset="0"/>
              </a:rPr>
              <a:t>and OER Basics</a:t>
            </a:r>
          </a:p>
        </p:txBody>
      </p:sp>
    </p:spTree>
    <p:extLst>
      <p:ext uri="{BB962C8B-B14F-4D97-AF65-F5344CB8AC3E}">
        <p14:creationId xmlns:p14="http://schemas.microsoft.com/office/powerpoint/2010/main" val="2709516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HCC Colors">
      <a:dk1>
        <a:srgbClr val="000000"/>
      </a:dk1>
      <a:lt1>
        <a:srgbClr val="FFFFFF"/>
      </a:lt1>
      <a:dk2>
        <a:srgbClr val="555659"/>
      </a:dk2>
      <a:lt2>
        <a:srgbClr val="8A8A8D"/>
      </a:lt2>
      <a:accent1>
        <a:srgbClr val="FFB819"/>
      </a:accent1>
      <a:accent2>
        <a:srgbClr val="EF7622"/>
      </a:accent2>
      <a:accent3>
        <a:srgbClr val="D9272E"/>
      </a:accent3>
      <a:accent4>
        <a:srgbClr val="6CC049"/>
      </a:accent4>
      <a:accent5>
        <a:srgbClr val="0093C9"/>
      </a:accent5>
      <a:accent6>
        <a:srgbClr val="E56385"/>
      </a:accent6>
      <a:hlink>
        <a:srgbClr val="0075C9"/>
      </a:hlink>
      <a:folHlink>
        <a:srgbClr val="490D66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 anchor="ctr">
        <a:spAutoFit/>
      </a:bodyPr>
      <a:lstStyle>
        <a:defPPr>
          <a:lnSpc>
            <a:spcPts val="4300"/>
          </a:lnSpc>
          <a:defRPr sz="3600" dirty="0" smtClean="0">
            <a:latin typeface="Avenir Book" charset="0"/>
            <a:ea typeface="Avenir Book" charset="0"/>
            <a:cs typeface="Avenir Book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 [Autosaved]" id="{AD23EDB4-F814-9B4C-8C0D-DF300C73D46D}" vid="{C66A3E16-880E-B549-826B-A3D9106BB063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HCC Powerpoint Template</Template>
  <TotalTime>786</TotalTime>
  <Words>1063</Words>
  <Application>Microsoft Office PowerPoint</Application>
  <PresentationFormat>Widescreen</PresentationFormat>
  <Paragraphs>175</Paragraphs>
  <Slides>62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62</vt:i4>
      </vt:variant>
    </vt:vector>
  </HeadingPairs>
  <TitlesOfParts>
    <vt:vector size="70" baseType="lpstr">
      <vt:lpstr>ＭＳ Ｐゴシック</vt:lpstr>
      <vt:lpstr>Arial</vt:lpstr>
      <vt:lpstr>Avenir Book</vt:lpstr>
      <vt:lpstr>Avenir Heavy</vt:lpstr>
      <vt:lpstr>Calibri</vt:lpstr>
      <vt:lpstr>Calibri Light</vt:lpstr>
      <vt:lpstr>Helvetica Neue</vt:lpstr>
      <vt:lpstr>Office Theme</vt:lpstr>
      <vt:lpstr>PowerPoint Presentation</vt:lpstr>
      <vt:lpstr>Z-Degree Faculty Training</vt:lpstr>
      <vt:lpstr>Paperwork</vt:lpstr>
      <vt:lpstr>Available Stipends and Procedures</vt:lpstr>
      <vt:lpstr>Stipend Process</vt:lpstr>
      <vt:lpstr>Some questions about you</vt:lpstr>
      <vt:lpstr>PowerPoint Presentation</vt:lpstr>
      <vt:lpstr>PowerPoint Presentation</vt:lpstr>
      <vt:lpstr>PowerPoint Presentation</vt:lpstr>
      <vt:lpstr>Why OER?</vt:lpstr>
      <vt:lpstr>The Internet facilitates sharing, and therefore education</vt:lpstr>
      <vt:lpstr>Except it doesn’t</vt:lpstr>
      <vt:lpstr>Internet Enables</vt:lpstr>
      <vt:lpstr>PowerPoint Presentation</vt:lpstr>
      <vt:lpstr>Expectation vs. Reality</vt:lpstr>
      <vt:lpstr>OER</vt:lpstr>
      <vt:lpstr>PowerPoint Presentation</vt:lpstr>
      <vt:lpstr>The 5 R’s of OER</vt:lpstr>
      <vt:lpstr>PowerPoint Presentation</vt:lpstr>
      <vt:lpstr>PowerPoint Presentation</vt:lpstr>
      <vt:lpstr>Free, but not open</vt:lpstr>
      <vt:lpstr>Open, but not free</vt:lpstr>
      <vt:lpstr>PowerPoint Presentation</vt:lpstr>
      <vt:lpstr>PowerPoint Presentation</vt:lpstr>
      <vt:lpstr>PowerPoint Presentation</vt:lpstr>
      <vt:lpstr>PowerPoint Presentation</vt:lpstr>
      <vt:lpstr>What about “fair use”?</vt:lpstr>
      <vt:lpstr>The TEACH Act</vt:lpstr>
      <vt:lpstr>Let’s Play a Game Called “Is it Open?”</vt:lpstr>
      <vt:lpstr>PowerPoint Presentation</vt:lpstr>
      <vt:lpstr>PowerPoint Presentation</vt:lpstr>
      <vt:lpstr>PowerPoint Presentation</vt:lpstr>
      <vt:lpstr>The 5 R’s</vt:lpstr>
      <vt:lpstr>PowerPoint Presentation</vt:lpstr>
      <vt:lpstr>Now you know something, it’s time to start doing stuff…</vt:lpstr>
      <vt:lpstr>Three ways to look for OER</vt:lpstr>
      <vt:lpstr>google.com</vt:lpstr>
      <vt:lpstr>google.com</vt:lpstr>
      <vt:lpstr>google.com</vt:lpstr>
      <vt:lpstr>PowerPoint Presentation</vt:lpstr>
      <vt:lpstr>youtube.com</vt:lpstr>
      <vt:lpstr>youtube.com</vt:lpstr>
      <vt:lpstr>youtube.com</vt:lpstr>
      <vt:lpstr>youtube.com</vt:lpstr>
      <vt:lpstr>youtube.com</vt:lpstr>
      <vt:lpstr>flickr.com</vt:lpstr>
      <vt:lpstr>flickr.com</vt:lpstr>
      <vt:lpstr>flickr.com</vt:lpstr>
      <vt:lpstr>flickr.com</vt:lpstr>
      <vt:lpstr>library.hccs.edu/oer</vt:lpstr>
      <vt:lpstr>library.hccs.edu/oer</vt:lpstr>
      <vt:lpstr>PowerPoint Presentation</vt:lpstr>
      <vt:lpstr>Open Textbook Network</vt:lpstr>
      <vt:lpstr>Open Textbook Network</vt:lpstr>
      <vt:lpstr>OER Commons</vt:lpstr>
      <vt:lpstr>OER Commons</vt:lpstr>
      <vt:lpstr>OER Commons</vt:lpstr>
      <vt:lpstr>PowerPoint Presentation</vt:lpstr>
      <vt:lpstr>PowerPoint Presentation</vt:lpstr>
      <vt:lpstr>Now it’s time to plan next steps</vt:lpstr>
      <vt:lpstr>Z-Degree Faculty Training Plan</vt:lpstr>
      <vt:lpstr>Now return to your course maps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goes here.</dc:title>
  <dc:creator>hernandez.ricardo</dc:creator>
  <cp:lastModifiedBy>nathan.smith2</cp:lastModifiedBy>
  <cp:revision>26</cp:revision>
  <dcterms:created xsi:type="dcterms:W3CDTF">2018-01-05T21:13:33Z</dcterms:created>
  <dcterms:modified xsi:type="dcterms:W3CDTF">2018-04-20T18:46:39Z</dcterms:modified>
</cp:coreProperties>
</file>