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7" r:id="rId4"/>
    <p:sldId id="259" r:id="rId5"/>
    <p:sldId id="269" r:id="rId6"/>
    <p:sldId id="260" r:id="rId7"/>
    <p:sldId id="261" r:id="rId8"/>
    <p:sldId id="262" r:id="rId9"/>
    <p:sldId id="263"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30D2BBFC-7A19-4E90-A9CF-F9DE18D1C5E3}" type="datetimeFigureOut">
              <a:rPr lang="en-US" smtClean="0"/>
              <a:t>6/15/2014</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1C9D18C7-812D-4E9D-817D-5EDB3552F91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2BBFC-7A19-4E90-A9CF-F9DE18D1C5E3}" type="datetimeFigureOut">
              <a:rPr lang="en-US" smtClean="0"/>
              <a:t>6/15/2014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D18C7-812D-4E9D-817D-5EDB3552F91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2BBFC-7A19-4E90-A9CF-F9DE18D1C5E3}" type="datetimeFigureOut">
              <a:rPr lang="en-US" smtClean="0"/>
              <a:t>6/15/2014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D18C7-812D-4E9D-817D-5EDB3552F91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D2BBFC-7A19-4E90-A9CF-F9DE18D1C5E3}" type="datetimeFigureOut">
              <a:rPr lang="en-US" smtClean="0"/>
              <a:t>6/15/2014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D18C7-812D-4E9D-817D-5EDB3552F91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2BBFC-7A19-4E90-A9CF-F9DE18D1C5E3}" type="datetimeFigureOut">
              <a:rPr lang="en-US" smtClean="0"/>
              <a:t>6/15/2014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D18C7-812D-4E9D-817D-5EDB3552F91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0D2BBFC-7A19-4E90-A9CF-F9DE18D1C5E3}" type="datetimeFigureOut">
              <a:rPr lang="en-US" smtClean="0"/>
              <a:t>6/15/2014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9D18C7-812D-4E9D-817D-5EDB3552F915}"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0D2BBFC-7A19-4E90-A9CF-F9DE18D1C5E3}" type="datetimeFigureOut">
              <a:rPr lang="en-US" smtClean="0"/>
              <a:t>6/15/2014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9D18C7-812D-4E9D-817D-5EDB3552F915}"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D2BBFC-7A19-4E90-A9CF-F9DE18D1C5E3}" type="datetimeFigureOut">
              <a:rPr lang="en-US" smtClean="0"/>
              <a:t>6/15/2014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9D18C7-812D-4E9D-817D-5EDB3552F91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2BBFC-7A19-4E90-A9CF-F9DE18D1C5E3}" type="datetimeFigureOut">
              <a:rPr lang="en-US" smtClean="0"/>
              <a:t>6/15/2014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9D18C7-812D-4E9D-817D-5EDB3552F91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30D2BBFC-7A19-4E90-A9CF-F9DE18D1C5E3}" type="datetimeFigureOut">
              <a:rPr lang="en-US" smtClean="0"/>
              <a:t>6/15/2014</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1C9D18C7-812D-4E9D-817D-5EDB3552F91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30D2BBFC-7A19-4E90-A9CF-F9DE18D1C5E3}" type="datetimeFigureOut">
              <a:rPr lang="en-US" smtClean="0"/>
              <a:t>6/15/2014</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1C9D18C7-812D-4E9D-817D-5EDB3552F915}"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30D2BBFC-7A19-4E90-A9CF-F9DE18D1C5E3}" type="datetimeFigureOut">
              <a:rPr lang="en-US" smtClean="0"/>
              <a:t>6/15/2014</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1C9D18C7-812D-4E9D-817D-5EDB3552F9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6CulBuMCLg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DOES GOD EXIST?</a:t>
            </a:r>
            <a:endParaRPr lang="en-US" dirty="0"/>
          </a:p>
        </p:txBody>
      </p:sp>
      <p:sp>
        <p:nvSpPr>
          <p:cNvPr id="3" name="Subtitle 2"/>
          <p:cNvSpPr>
            <a:spLocks noGrp="1"/>
          </p:cNvSpPr>
          <p:nvPr>
            <p:ph type="subTitle" idx="1"/>
          </p:nvPr>
        </p:nvSpPr>
        <p:spPr/>
        <p:txBody>
          <a:bodyPr/>
          <a:lstStyle/>
          <a:p>
            <a:r>
              <a:rPr lang="en-US" dirty="0" smtClean="0"/>
              <a:t>Arguments Supporting The Existence of God</a:t>
            </a:r>
            <a:endParaRPr lang="en-US" dirty="0"/>
          </a:p>
        </p:txBody>
      </p:sp>
    </p:spTree>
    <p:extLst>
      <p:ext uri="{BB962C8B-B14F-4D97-AF65-F5344CB8AC3E}">
        <p14:creationId xmlns:p14="http://schemas.microsoft.com/office/powerpoint/2010/main" val="18057260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Cause</a:t>
            </a:r>
            <a:endParaRPr lang="en-US" dirty="0"/>
          </a:p>
        </p:txBody>
      </p:sp>
      <p:sp>
        <p:nvSpPr>
          <p:cNvPr id="3" name="Content Placeholder 2"/>
          <p:cNvSpPr>
            <a:spLocks noGrp="1"/>
          </p:cNvSpPr>
          <p:nvPr>
            <p:ph idx="1"/>
          </p:nvPr>
        </p:nvSpPr>
        <p:spPr/>
        <p:txBody>
          <a:bodyPr/>
          <a:lstStyle/>
          <a:p>
            <a:r>
              <a:rPr lang="en-US" dirty="0" smtClean="0"/>
              <a:t>1. Everything is caused by something</a:t>
            </a:r>
          </a:p>
          <a:p>
            <a:r>
              <a:rPr lang="en-US" dirty="0" smtClean="0"/>
              <a:t>2. The first efficient cause causes the intermediate cause.</a:t>
            </a:r>
          </a:p>
          <a:p>
            <a:r>
              <a:rPr lang="en-US" dirty="0" smtClean="0"/>
              <a:t>3. The intermediate cause causes the ultimate cause.</a:t>
            </a:r>
          </a:p>
          <a:p>
            <a:r>
              <a:rPr lang="en-US" dirty="0" smtClean="0"/>
              <a:t>4. God is the first efficient cause.</a:t>
            </a:r>
          </a:p>
          <a:p>
            <a:r>
              <a:rPr lang="en-US" dirty="0" smtClean="0"/>
              <a:t>____________________________________</a:t>
            </a:r>
          </a:p>
          <a:p>
            <a:r>
              <a:rPr lang="en-US" dirty="0" smtClean="0"/>
              <a:t>So, God exists</a:t>
            </a:r>
            <a:endParaRPr lang="en-US" dirty="0"/>
          </a:p>
        </p:txBody>
      </p:sp>
    </p:spTree>
    <p:extLst>
      <p:ext uri="{BB962C8B-B14F-4D97-AF65-F5344CB8AC3E}">
        <p14:creationId xmlns:p14="http://schemas.microsoft.com/office/powerpoint/2010/main" val="164534115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and Necessity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If everything is possible not to be, then at one time there could have been nothing in existence.</a:t>
            </a:r>
          </a:p>
          <a:p>
            <a:r>
              <a:rPr lang="en-US" dirty="0" smtClean="0"/>
              <a:t>2. If the above statement were true then nothing will exist today.</a:t>
            </a:r>
          </a:p>
          <a:p>
            <a:r>
              <a:rPr lang="en-US" dirty="0" smtClean="0"/>
              <a:t>3. Stuff exists today.</a:t>
            </a:r>
          </a:p>
          <a:p>
            <a:r>
              <a:rPr lang="en-US" dirty="0" smtClean="0"/>
              <a:t>4. Whatever exists only begins to exist by something already existing.</a:t>
            </a:r>
          </a:p>
          <a:p>
            <a:r>
              <a:rPr lang="en-US" dirty="0" smtClean="0"/>
              <a:t>5.The first thing existing makes all others exist and is necessary.</a:t>
            </a:r>
          </a:p>
          <a:p>
            <a:r>
              <a:rPr lang="en-US" dirty="0" smtClean="0"/>
              <a:t>6. God is necessary</a:t>
            </a:r>
          </a:p>
          <a:p>
            <a:r>
              <a:rPr lang="en-US" dirty="0" smtClean="0"/>
              <a:t>________________________________</a:t>
            </a:r>
          </a:p>
          <a:p>
            <a:r>
              <a:rPr lang="en-US" dirty="0" smtClean="0"/>
              <a:t>7. So, God exists.</a:t>
            </a:r>
          </a:p>
        </p:txBody>
      </p:sp>
    </p:spTree>
    <p:extLst>
      <p:ext uri="{BB962C8B-B14F-4D97-AF65-F5344CB8AC3E}">
        <p14:creationId xmlns:p14="http://schemas.microsoft.com/office/powerpoint/2010/main" val="34879332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Gradation</a:t>
            </a:r>
            <a:endParaRPr lang="en-US" dirty="0"/>
          </a:p>
        </p:txBody>
      </p:sp>
      <p:sp>
        <p:nvSpPr>
          <p:cNvPr id="3" name="Content Placeholder 2"/>
          <p:cNvSpPr>
            <a:spLocks noGrp="1"/>
          </p:cNvSpPr>
          <p:nvPr>
            <p:ph idx="1"/>
          </p:nvPr>
        </p:nvSpPr>
        <p:spPr/>
        <p:txBody>
          <a:bodyPr/>
          <a:lstStyle/>
          <a:p>
            <a:r>
              <a:rPr lang="en-US" dirty="0" smtClean="0"/>
              <a:t>1. In order for things to be more or less than one another there has to be a most or a highest that they are compared to. </a:t>
            </a:r>
          </a:p>
          <a:p>
            <a:r>
              <a:rPr lang="en-US" dirty="0" smtClean="0"/>
              <a:t>2. God is the highest, the best, the most.</a:t>
            </a:r>
          </a:p>
          <a:p>
            <a:r>
              <a:rPr lang="en-US" dirty="0" smtClean="0"/>
              <a:t>____________________________</a:t>
            </a:r>
          </a:p>
          <a:p>
            <a:r>
              <a:rPr lang="en-US" dirty="0" smtClean="0"/>
              <a:t>3. So, God exists.</a:t>
            </a:r>
            <a:endParaRPr lang="en-US" dirty="0"/>
          </a:p>
        </p:txBody>
      </p:sp>
    </p:spTree>
    <p:extLst>
      <p:ext uri="{BB962C8B-B14F-4D97-AF65-F5344CB8AC3E}">
        <p14:creationId xmlns:p14="http://schemas.microsoft.com/office/powerpoint/2010/main" val="37845516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1)">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heel(1)">
                                      <p:cBhvr>
                                        <p:cTn id="25" dur="2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heel(1)">
                                      <p:cBhvr>
                                        <p:cTn id="3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 of the World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 Whatever lacks intelligence cannot move towards an end unless it is directed by something that has the knowledge and intelligence.</a:t>
            </a:r>
          </a:p>
          <a:p>
            <a:pPr marL="0" indent="0">
              <a:buNone/>
            </a:pPr>
            <a:r>
              <a:rPr lang="en-US" dirty="0" smtClean="0"/>
              <a:t>2. Some intelligent being exists that directs all the non-intelligent things to their end. </a:t>
            </a:r>
          </a:p>
          <a:p>
            <a:pPr marL="0" indent="0">
              <a:buNone/>
            </a:pPr>
            <a:r>
              <a:rPr lang="en-US" dirty="0" smtClean="0"/>
              <a:t>3. God is that intelligent being.</a:t>
            </a:r>
          </a:p>
          <a:p>
            <a:pPr marL="0" indent="0">
              <a:buNone/>
            </a:pPr>
            <a:r>
              <a:rPr lang="en-US" dirty="0" smtClean="0"/>
              <a:t>_________________________________</a:t>
            </a:r>
          </a:p>
          <a:p>
            <a:pPr marL="0" indent="0">
              <a:buNone/>
            </a:pPr>
            <a:r>
              <a:rPr lang="en-US" dirty="0"/>
              <a:t>4</a:t>
            </a:r>
            <a:r>
              <a:rPr lang="en-US" dirty="0" smtClean="0"/>
              <a:t>. So, God exists.</a:t>
            </a:r>
            <a:endParaRPr lang="en-US" dirty="0"/>
          </a:p>
        </p:txBody>
      </p:sp>
    </p:spTree>
    <p:extLst>
      <p:ext uri="{BB962C8B-B14F-4D97-AF65-F5344CB8AC3E}">
        <p14:creationId xmlns:p14="http://schemas.microsoft.com/office/powerpoint/2010/main" val="15039936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anim calcmode="lin" valueType="num">
                                      <p:cBhvr>
                                        <p:cTn id="27"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2000"/>
                                        <p:tgtEl>
                                          <p:spTgt spid="3">
                                            <p:txEl>
                                              <p:pRg st="3" end="3"/>
                                            </p:txEl>
                                          </p:spTgt>
                                        </p:tgtEl>
                                      </p:cBhvr>
                                    </p:animEffect>
                                    <p:anim calcmode="lin" valueType="num">
                                      <p:cBhvr>
                                        <p:cTn id="34"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5"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2000"/>
                                        <p:tgtEl>
                                          <p:spTgt spid="3">
                                            <p:txEl>
                                              <p:pRg st="4" end="4"/>
                                            </p:txEl>
                                          </p:spTgt>
                                        </p:tgtEl>
                                      </p:cBhvr>
                                    </p:animEffect>
                                    <p:anim calcmode="lin" valueType="num">
                                      <p:cBhvr>
                                        <p:cTn id="4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Anselm’s Ontological Argument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Everyone has an understanding of God.</a:t>
            </a:r>
          </a:p>
          <a:p>
            <a:r>
              <a:rPr lang="en-US" dirty="0" smtClean="0"/>
              <a:t>2. God is something that which nothing greater can be imagined.</a:t>
            </a:r>
          </a:p>
          <a:p>
            <a:r>
              <a:rPr lang="en-US" dirty="0" smtClean="0"/>
              <a:t>3. It is </a:t>
            </a:r>
            <a:r>
              <a:rPr lang="en-US" b="1" dirty="0" smtClean="0"/>
              <a:t>greater </a:t>
            </a:r>
            <a:r>
              <a:rPr lang="en-US" dirty="0" smtClean="0"/>
              <a:t>to exist both in understanding and reality</a:t>
            </a:r>
          </a:p>
          <a:p>
            <a:r>
              <a:rPr lang="en-US" dirty="0" smtClean="0"/>
              <a:t>4. God is something greater than the understanding and reality.</a:t>
            </a:r>
          </a:p>
          <a:p>
            <a:r>
              <a:rPr lang="en-US" dirty="0" smtClean="0"/>
              <a:t>5. So, God must exist in reality</a:t>
            </a:r>
          </a:p>
          <a:p>
            <a:r>
              <a:rPr lang="en-US" dirty="0" smtClean="0"/>
              <a:t>______________________________</a:t>
            </a:r>
          </a:p>
          <a:p>
            <a:r>
              <a:rPr lang="en-US" dirty="0" smtClean="0"/>
              <a:t>6. So, God exists</a:t>
            </a:r>
          </a:p>
        </p:txBody>
      </p:sp>
    </p:spTree>
    <p:extLst>
      <p:ext uri="{BB962C8B-B14F-4D97-AF65-F5344CB8AC3E}">
        <p14:creationId xmlns:p14="http://schemas.microsoft.com/office/powerpoint/2010/main" val="230181348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The Island Example</a:t>
            </a:r>
            <a:endParaRPr lang="en-US" dirty="0"/>
          </a:p>
        </p:txBody>
      </p:sp>
      <p:sp>
        <p:nvSpPr>
          <p:cNvPr id="3" name="Content Placeholder 2"/>
          <p:cNvSpPr>
            <a:spLocks noGrp="1"/>
          </p:cNvSpPr>
          <p:nvPr>
            <p:ph idx="1"/>
          </p:nvPr>
        </p:nvSpPr>
        <p:spPr/>
        <p:txBody>
          <a:bodyPr/>
          <a:lstStyle/>
          <a:p>
            <a:r>
              <a:rPr lang="en-US" dirty="0" smtClean="0"/>
              <a:t>Argument: There is an island. It is called the “lost island.” It has no owner and no inhabitants. It is the best of all islands but nobody has seen the island. Does it truly exist?  If that doesn’t exist, how can God exist?</a:t>
            </a:r>
            <a:endParaRPr lang="en-US" dirty="0"/>
          </a:p>
        </p:txBody>
      </p:sp>
    </p:spTree>
    <p:extLst>
      <p:ext uri="{BB962C8B-B14F-4D97-AF65-F5344CB8AC3E}">
        <p14:creationId xmlns:p14="http://schemas.microsoft.com/office/powerpoint/2010/main" val="23323199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Island Example</a:t>
            </a:r>
            <a:endParaRPr lang="en-US" dirty="0"/>
          </a:p>
        </p:txBody>
      </p:sp>
      <p:sp>
        <p:nvSpPr>
          <p:cNvPr id="3" name="Content Placeholder 2"/>
          <p:cNvSpPr>
            <a:spLocks noGrp="1"/>
          </p:cNvSpPr>
          <p:nvPr>
            <p:ph idx="1"/>
          </p:nvPr>
        </p:nvSpPr>
        <p:spPr/>
        <p:txBody>
          <a:bodyPr/>
          <a:lstStyle/>
          <a:p>
            <a:r>
              <a:rPr lang="en-US" dirty="0" smtClean="0"/>
              <a:t>This island is said to be the most excellent. </a:t>
            </a:r>
          </a:p>
          <a:p>
            <a:r>
              <a:rPr lang="en-US" dirty="0" smtClean="0"/>
              <a:t>If this island doesn’t exist then there is another island that exists that is the most excellent.</a:t>
            </a:r>
          </a:p>
          <a:p>
            <a:r>
              <a:rPr lang="en-US" dirty="0" smtClean="0"/>
              <a:t>God is the most excellent.</a:t>
            </a:r>
          </a:p>
          <a:p>
            <a:r>
              <a:rPr lang="en-US" dirty="0" smtClean="0"/>
              <a:t>If God is the most excellent and he doesn’t exist, the most excellent that does exist is God. So God, exists.</a:t>
            </a:r>
            <a:endParaRPr lang="en-US" dirty="0"/>
          </a:p>
        </p:txBody>
      </p:sp>
    </p:spTree>
    <p:extLst>
      <p:ext uri="{BB962C8B-B14F-4D97-AF65-F5344CB8AC3E}">
        <p14:creationId xmlns:p14="http://schemas.microsoft.com/office/powerpoint/2010/main" val="290772230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wipe(down)">
                                      <p:cBhvr>
                                        <p:cTn id="66" dur="580">
                                          <p:stCondLst>
                                            <p:cond delay="0"/>
                                          </p:stCondLst>
                                        </p:cTn>
                                        <p:tgtEl>
                                          <p:spTgt spid="3">
                                            <p:txEl>
                                              <p:pRg st="3" end="3"/>
                                            </p:txEl>
                                          </p:spTgt>
                                        </p:tgtEl>
                                      </p:cBhvr>
                                    </p:animEffect>
                                    <p:anim calcmode="lin" valueType="num">
                                      <p:cBhvr>
                                        <p:cTn id="6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3" end="3"/>
                                            </p:txEl>
                                          </p:spTgt>
                                        </p:tgtEl>
                                      </p:cBhvr>
                                      <p:to x="100000" y="60000"/>
                                    </p:animScale>
                                    <p:animScale>
                                      <p:cBhvr>
                                        <p:cTn id="73" dur="166" decel="50000">
                                          <p:stCondLst>
                                            <p:cond delay="676"/>
                                          </p:stCondLst>
                                        </p:cTn>
                                        <p:tgtEl>
                                          <p:spTgt spid="3">
                                            <p:txEl>
                                              <p:pRg st="3" end="3"/>
                                            </p:txEl>
                                          </p:spTgt>
                                        </p:tgtEl>
                                      </p:cBhvr>
                                      <p:to x="100000" y="100000"/>
                                    </p:animScale>
                                    <p:animScale>
                                      <p:cBhvr>
                                        <p:cTn id="74" dur="26">
                                          <p:stCondLst>
                                            <p:cond delay="1312"/>
                                          </p:stCondLst>
                                        </p:cTn>
                                        <p:tgtEl>
                                          <p:spTgt spid="3">
                                            <p:txEl>
                                              <p:pRg st="3" end="3"/>
                                            </p:txEl>
                                          </p:spTgt>
                                        </p:tgtEl>
                                      </p:cBhvr>
                                      <p:to x="100000" y="80000"/>
                                    </p:animScale>
                                    <p:animScale>
                                      <p:cBhvr>
                                        <p:cTn id="75" dur="166" decel="50000">
                                          <p:stCondLst>
                                            <p:cond delay="1338"/>
                                          </p:stCondLst>
                                        </p:cTn>
                                        <p:tgtEl>
                                          <p:spTgt spid="3">
                                            <p:txEl>
                                              <p:pRg st="3" end="3"/>
                                            </p:txEl>
                                          </p:spTgt>
                                        </p:tgtEl>
                                      </p:cBhvr>
                                      <p:to x="100000" y="100000"/>
                                    </p:animScale>
                                    <p:animScale>
                                      <p:cBhvr>
                                        <p:cTn id="76" dur="26">
                                          <p:stCondLst>
                                            <p:cond delay="1642"/>
                                          </p:stCondLst>
                                        </p:cTn>
                                        <p:tgtEl>
                                          <p:spTgt spid="3">
                                            <p:txEl>
                                              <p:pRg st="3" end="3"/>
                                            </p:txEl>
                                          </p:spTgt>
                                        </p:tgtEl>
                                      </p:cBhvr>
                                      <p:to x="100000" y="90000"/>
                                    </p:animScale>
                                    <p:animScale>
                                      <p:cBhvr>
                                        <p:cTn id="77" dur="166" decel="50000">
                                          <p:stCondLst>
                                            <p:cond delay="1668"/>
                                          </p:stCondLst>
                                        </p:cTn>
                                        <p:tgtEl>
                                          <p:spTgt spid="3">
                                            <p:txEl>
                                              <p:pRg st="3" end="3"/>
                                            </p:txEl>
                                          </p:spTgt>
                                        </p:tgtEl>
                                      </p:cBhvr>
                                      <p:to x="100000" y="100000"/>
                                    </p:animScale>
                                    <p:animScale>
                                      <p:cBhvr>
                                        <p:cTn id="78" dur="26">
                                          <p:stCondLst>
                                            <p:cond delay="1808"/>
                                          </p:stCondLst>
                                        </p:cTn>
                                        <p:tgtEl>
                                          <p:spTgt spid="3">
                                            <p:txEl>
                                              <p:pRg st="3" end="3"/>
                                            </p:txEl>
                                          </p:spTgt>
                                        </p:tgtEl>
                                      </p:cBhvr>
                                      <p:to x="100000" y="95000"/>
                                    </p:animScale>
                                    <p:animScale>
                                      <p:cBhvr>
                                        <p:cTn id="79"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dirty="0" smtClean="0"/>
              <a:t>Can something come from nothing?</a:t>
            </a:r>
            <a:endParaRPr lang="en-US" sz="4400" dirty="0"/>
          </a:p>
        </p:txBody>
      </p:sp>
    </p:spTree>
    <p:extLst>
      <p:ext uri="{BB962C8B-B14F-4D97-AF65-F5344CB8AC3E}">
        <p14:creationId xmlns:p14="http://schemas.microsoft.com/office/powerpoint/2010/main" val="11770811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Cosmological Argument</a:t>
            </a:r>
            <a:endParaRPr lang="en-US" dirty="0"/>
          </a:p>
        </p:txBody>
      </p:sp>
      <p:sp>
        <p:nvSpPr>
          <p:cNvPr id="5" name="Content Placeholder 4"/>
          <p:cNvSpPr>
            <a:spLocks noGrp="1"/>
          </p:cNvSpPr>
          <p:nvPr>
            <p:ph idx="1"/>
          </p:nvPr>
        </p:nvSpPr>
        <p:spPr/>
        <p:txBody>
          <a:bodyPr>
            <a:normAutofit/>
          </a:bodyPr>
          <a:lstStyle/>
          <a:p>
            <a:r>
              <a:rPr lang="en-US" sz="1600" b="1" i="1" dirty="0" smtClean="0"/>
              <a:t>Gods existence is strongly implied by the existence of the universe</a:t>
            </a:r>
          </a:p>
          <a:p>
            <a:r>
              <a:rPr lang="en-US" sz="1600" i="1" dirty="0" smtClean="0"/>
              <a:t>1. The universe is not infinitely old</a:t>
            </a:r>
          </a:p>
          <a:p>
            <a:r>
              <a:rPr lang="en-US" sz="1600" i="1" dirty="0" smtClean="0"/>
              <a:t>2. The universe had a beginning </a:t>
            </a:r>
          </a:p>
          <a:p>
            <a:r>
              <a:rPr lang="en-US" sz="1600" i="1" dirty="0" smtClean="0"/>
              <a:t>3. If something has a beginning it cannot be the cause of its own existence</a:t>
            </a:r>
          </a:p>
          <a:p>
            <a:r>
              <a:rPr lang="en-US" sz="1600" i="1" dirty="0" smtClean="0"/>
              <a:t>4. If something exists then it has a cause.</a:t>
            </a:r>
          </a:p>
          <a:p>
            <a:r>
              <a:rPr lang="en-US" sz="1600" i="1" dirty="0" smtClean="0"/>
              <a:t>5. The universe exists.</a:t>
            </a:r>
          </a:p>
          <a:p>
            <a:r>
              <a:rPr lang="en-US" sz="1600" i="1" dirty="0"/>
              <a:t>6</a:t>
            </a:r>
            <a:r>
              <a:rPr lang="en-US" sz="1600" i="1" dirty="0" smtClean="0"/>
              <a:t>. If God exists then we can identify him as the cause of the existence of the universe.</a:t>
            </a:r>
          </a:p>
          <a:p>
            <a:r>
              <a:rPr lang="en-US" sz="1600" i="1" dirty="0" smtClean="0"/>
              <a:t>__________________________________________________</a:t>
            </a:r>
          </a:p>
          <a:p>
            <a:r>
              <a:rPr lang="en-US" sz="1600" i="1" dirty="0"/>
              <a:t>7</a:t>
            </a:r>
            <a:r>
              <a:rPr lang="en-US" sz="1600" i="1" dirty="0" smtClean="0"/>
              <a:t>. So, God exists.</a:t>
            </a:r>
          </a:p>
          <a:p>
            <a:r>
              <a:rPr lang="en-US" sz="1600" i="1" dirty="0">
                <a:hlinkClick r:id="rId2"/>
              </a:rPr>
              <a:t>http://</a:t>
            </a:r>
            <a:r>
              <a:rPr lang="en-US" sz="1600" i="1" dirty="0" smtClean="0">
                <a:hlinkClick r:id="rId2"/>
              </a:rPr>
              <a:t>www.youtube.com/watch?v=6CulBuMCLg0</a:t>
            </a:r>
            <a:endParaRPr lang="en-US" sz="1600" i="1" dirty="0" smtClean="0"/>
          </a:p>
          <a:p>
            <a:endParaRPr lang="en-US" sz="1600" i="1" dirty="0"/>
          </a:p>
          <a:p>
            <a:endParaRPr lang="en-US" sz="1600" i="1" dirty="0"/>
          </a:p>
        </p:txBody>
      </p:sp>
    </p:spTree>
    <p:extLst>
      <p:ext uri="{BB962C8B-B14F-4D97-AF65-F5344CB8AC3E}">
        <p14:creationId xmlns:p14="http://schemas.microsoft.com/office/powerpoint/2010/main" val="382032105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Effect transition="in" filter="fade">
                                      <p:cBhvr>
                                        <p:cTn id="47" dur="1000"/>
                                        <p:tgtEl>
                                          <p:spTgt spid="5">
                                            <p:txEl>
                                              <p:pRg st="5" end="5"/>
                                            </p:txEl>
                                          </p:spTgt>
                                        </p:tgtEl>
                                      </p:cBhvr>
                                    </p:animEffect>
                                    <p:anim calcmode="lin" valueType="num">
                                      <p:cBhvr>
                                        <p:cTn id="4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1000"/>
                                        <p:tgtEl>
                                          <p:spTgt spid="5">
                                            <p:txEl>
                                              <p:pRg st="6" end="6"/>
                                            </p:txEl>
                                          </p:spTgt>
                                        </p:tgtEl>
                                      </p:cBhvr>
                                    </p:animEffect>
                                    <p:anim calcmode="lin" valueType="num">
                                      <p:cBhvr>
                                        <p:cTn id="5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
                                            <p:txEl>
                                              <p:pRg st="7" end="7"/>
                                            </p:txEl>
                                          </p:spTgt>
                                        </p:tgtEl>
                                        <p:attrNameLst>
                                          <p:attrName>style.visibility</p:attrName>
                                        </p:attrNameLst>
                                      </p:cBhvr>
                                      <p:to>
                                        <p:strVal val="visible"/>
                                      </p:to>
                                    </p:set>
                                    <p:animEffect transition="in" filter="fade">
                                      <p:cBhvr>
                                        <p:cTn id="61" dur="1000"/>
                                        <p:tgtEl>
                                          <p:spTgt spid="5">
                                            <p:txEl>
                                              <p:pRg st="7" end="7"/>
                                            </p:txEl>
                                          </p:spTgt>
                                        </p:tgtEl>
                                      </p:cBhvr>
                                    </p:animEffect>
                                    <p:anim calcmode="lin" valueType="num">
                                      <p:cBhvr>
                                        <p:cTn id="62"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5">
                                            <p:txEl>
                                              <p:pRg st="8" end="8"/>
                                            </p:txEl>
                                          </p:spTgt>
                                        </p:tgtEl>
                                        <p:attrNameLst>
                                          <p:attrName>style.visibility</p:attrName>
                                        </p:attrNameLst>
                                      </p:cBhvr>
                                      <p:to>
                                        <p:strVal val="visible"/>
                                      </p:to>
                                    </p:set>
                                    <p:animEffect transition="in" filter="fade">
                                      <p:cBhvr>
                                        <p:cTn id="68" dur="1000"/>
                                        <p:tgtEl>
                                          <p:spTgt spid="5">
                                            <p:txEl>
                                              <p:pRg st="8" end="8"/>
                                            </p:txEl>
                                          </p:spTgt>
                                        </p:tgtEl>
                                      </p:cBhvr>
                                    </p:animEffect>
                                    <p:anim calcmode="lin" valueType="num">
                                      <p:cBhvr>
                                        <p:cTn id="69"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5">
                                            <p:txEl>
                                              <p:pRg st="9" end="9"/>
                                            </p:txEl>
                                          </p:spTgt>
                                        </p:tgtEl>
                                        <p:attrNameLst>
                                          <p:attrName>style.visibility</p:attrName>
                                        </p:attrNameLst>
                                      </p:cBhvr>
                                      <p:to>
                                        <p:strVal val="visible"/>
                                      </p:to>
                                    </p:set>
                                    <p:animEffect transition="in" filter="fade">
                                      <p:cBhvr>
                                        <p:cTn id="75" dur="1000"/>
                                        <p:tgtEl>
                                          <p:spTgt spid="5">
                                            <p:txEl>
                                              <p:pRg st="9" end="9"/>
                                            </p:txEl>
                                          </p:spTgt>
                                        </p:tgtEl>
                                      </p:cBhvr>
                                    </p:animEffect>
                                    <p:anim calcmode="lin" valueType="num">
                                      <p:cBhvr>
                                        <p:cTn id="76"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Argument from Contingency and Necessity </a:t>
            </a:r>
            <a:endParaRPr lang="en-US" dirty="0"/>
          </a:p>
        </p:txBody>
      </p:sp>
      <p:sp>
        <p:nvSpPr>
          <p:cNvPr id="3" name="Content Placeholder 2"/>
          <p:cNvSpPr>
            <a:spLocks noGrp="1"/>
          </p:cNvSpPr>
          <p:nvPr>
            <p:ph idx="1"/>
          </p:nvPr>
        </p:nvSpPr>
        <p:spPr/>
        <p:txBody>
          <a:bodyPr>
            <a:normAutofit fontScale="92500"/>
          </a:bodyPr>
          <a:lstStyle/>
          <a:p>
            <a:r>
              <a:rPr lang="en-US" sz="1600" b="1" dirty="0" smtClean="0"/>
              <a:t>The existence of a contingent universe, requires the existence of some being that is necessary.</a:t>
            </a:r>
          </a:p>
          <a:p>
            <a:r>
              <a:rPr lang="en-US" sz="1600" dirty="0" smtClean="0"/>
              <a:t>1. </a:t>
            </a:r>
            <a:r>
              <a:rPr lang="en-US" sz="1600" i="1" dirty="0" smtClean="0"/>
              <a:t>If something is contingent then at some time it will not or did not exist.</a:t>
            </a:r>
          </a:p>
          <a:p>
            <a:r>
              <a:rPr lang="en-US" sz="1600" i="1" dirty="0" smtClean="0"/>
              <a:t>2.Only a necessary being must exist at all times.</a:t>
            </a:r>
          </a:p>
          <a:p>
            <a:r>
              <a:rPr lang="en-US" sz="1600" i="1" dirty="0" smtClean="0"/>
              <a:t>3. The universe is contingent.</a:t>
            </a:r>
          </a:p>
          <a:p>
            <a:r>
              <a:rPr lang="en-US" sz="1600" i="1" dirty="0" smtClean="0"/>
              <a:t>4.If everything were contingent, then at some time nothing would exist.</a:t>
            </a:r>
          </a:p>
          <a:p>
            <a:r>
              <a:rPr lang="en-US" sz="1600" i="1" dirty="0" smtClean="0"/>
              <a:t>5. The universe currently exists.</a:t>
            </a:r>
          </a:p>
          <a:p>
            <a:r>
              <a:rPr lang="en-US" sz="1600" i="1" dirty="0" smtClean="0"/>
              <a:t>6. So, not everything is contingent.</a:t>
            </a:r>
          </a:p>
          <a:p>
            <a:r>
              <a:rPr lang="en-US" sz="1600" i="1" dirty="0" smtClean="0"/>
              <a:t>7. There is some necessary being.</a:t>
            </a:r>
          </a:p>
          <a:p>
            <a:r>
              <a:rPr lang="en-US" sz="1600" i="1" dirty="0" smtClean="0"/>
              <a:t>8. God is a necessary being.</a:t>
            </a:r>
          </a:p>
          <a:p>
            <a:r>
              <a:rPr lang="en-US" sz="1600" i="1" dirty="0" smtClean="0"/>
              <a:t>_____________________________________</a:t>
            </a:r>
          </a:p>
          <a:p>
            <a:r>
              <a:rPr lang="en-US" sz="1600" i="1" dirty="0" smtClean="0"/>
              <a:t>9. So, God exists.</a:t>
            </a:r>
            <a:endParaRPr lang="en-US" sz="1600" dirty="0"/>
          </a:p>
        </p:txBody>
      </p:sp>
    </p:spTree>
    <p:extLst>
      <p:ext uri="{BB962C8B-B14F-4D97-AF65-F5344CB8AC3E}">
        <p14:creationId xmlns:p14="http://schemas.microsoft.com/office/powerpoint/2010/main" val="25905021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
                                            <p:txEl>
                                              <p:pRg st="5" end="5"/>
                                            </p:txEl>
                                          </p:spTgt>
                                        </p:tgtEl>
                                        <p:attrNameLst>
                                          <p:attrName>style.visibility</p:attrName>
                                        </p:attrNameLst>
                                      </p:cBhvr>
                                      <p:to>
                                        <p:strVal val="visible"/>
                                      </p:to>
                                    </p:set>
                                    <p:animEffect transition="in" filter="wipe(down)">
                                      <p:cBhvr>
                                        <p:cTn id="104" dur="580">
                                          <p:stCondLst>
                                            <p:cond delay="0"/>
                                          </p:stCondLst>
                                        </p:cTn>
                                        <p:tgtEl>
                                          <p:spTgt spid="3">
                                            <p:txEl>
                                              <p:pRg st="5" end="5"/>
                                            </p:txEl>
                                          </p:spTgt>
                                        </p:tgtEl>
                                      </p:cBhvr>
                                    </p:animEffect>
                                    <p:anim calcmode="lin" valueType="num">
                                      <p:cBhvr>
                                        <p:cTn id="105"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3">
                                            <p:txEl>
                                              <p:pRg st="5" end="5"/>
                                            </p:txEl>
                                          </p:spTgt>
                                        </p:tgtEl>
                                      </p:cBhvr>
                                      <p:to x="100000" y="60000"/>
                                    </p:animScale>
                                    <p:animScale>
                                      <p:cBhvr>
                                        <p:cTn id="111" dur="166" decel="50000">
                                          <p:stCondLst>
                                            <p:cond delay="676"/>
                                          </p:stCondLst>
                                        </p:cTn>
                                        <p:tgtEl>
                                          <p:spTgt spid="3">
                                            <p:txEl>
                                              <p:pRg st="5" end="5"/>
                                            </p:txEl>
                                          </p:spTgt>
                                        </p:tgtEl>
                                      </p:cBhvr>
                                      <p:to x="100000" y="100000"/>
                                    </p:animScale>
                                    <p:animScale>
                                      <p:cBhvr>
                                        <p:cTn id="112" dur="26">
                                          <p:stCondLst>
                                            <p:cond delay="1312"/>
                                          </p:stCondLst>
                                        </p:cTn>
                                        <p:tgtEl>
                                          <p:spTgt spid="3">
                                            <p:txEl>
                                              <p:pRg st="5" end="5"/>
                                            </p:txEl>
                                          </p:spTgt>
                                        </p:tgtEl>
                                      </p:cBhvr>
                                      <p:to x="100000" y="80000"/>
                                    </p:animScale>
                                    <p:animScale>
                                      <p:cBhvr>
                                        <p:cTn id="113" dur="166" decel="50000">
                                          <p:stCondLst>
                                            <p:cond delay="1338"/>
                                          </p:stCondLst>
                                        </p:cTn>
                                        <p:tgtEl>
                                          <p:spTgt spid="3">
                                            <p:txEl>
                                              <p:pRg st="5" end="5"/>
                                            </p:txEl>
                                          </p:spTgt>
                                        </p:tgtEl>
                                      </p:cBhvr>
                                      <p:to x="100000" y="100000"/>
                                    </p:animScale>
                                    <p:animScale>
                                      <p:cBhvr>
                                        <p:cTn id="114" dur="26">
                                          <p:stCondLst>
                                            <p:cond delay="1642"/>
                                          </p:stCondLst>
                                        </p:cTn>
                                        <p:tgtEl>
                                          <p:spTgt spid="3">
                                            <p:txEl>
                                              <p:pRg st="5" end="5"/>
                                            </p:txEl>
                                          </p:spTgt>
                                        </p:tgtEl>
                                      </p:cBhvr>
                                      <p:to x="100000" y="90000"/>
                                    </p:animScale>
                                    <p:animScale>
                                      <p:cBhvr>
                                        <p:cTn id="115" dur="166" decel="50000">
                                          <p:stCondLst>
                                            <p:cond delay="1668"/>
                                          </p:stCondLst>
                                        </p:cTn>
                                        <p:tgtEl>
                                          <p:spTgt spid="3">
                                            <p:txEl>
                                              <p:pRg st="5" end="5"/>
                                            </p:txEl>
                                          </p:spTgt>
                                        </p:tgtEl>
                                      </p:cBhvr>
                                      <p:to x="100000" y="100000"/>
                                    </p:animScale>
                                    <p:animScale>
                                      <p:cBhvr>
                                        <p:cTn id="116" dur="26">
                                          <p:stCondLst>
                                            <p:cond delay="1808"/>
                                          </p:stCondLst>
                                        </p:cTn>
                                        <p:tgtEl>
                                          <p:spTgt spid="3">
                                            <p:txEl>
                                              <p:pRg st="5" end="5"/>
                                            </p:txEl>
                                          </p:spTgt>
                                        </p:tgtEl>
                                      </p:cBhvr>
                                      <p:to x="100000" y="95000"/>
                                    </p:animScale>
                                    <p:animScale>
                                      <p:cBhvr>
                                        <p:cTn id="117" dur="166" decel="50000">
                                          <p:stCondLst>
                                            <p:cond delay="1834"/>
                                          </p:stCondLst>
                                        </p:cTn>
                                        <p:tgtEl>
                                          <p:spTgt spid="3">
                                            <p:txEl>
                                              <p:pRg st="5" end="5"/>
                                            </p:txEl>
                                          </p:spTgt>
                                        </p:tgtEl>
                                      </p:cBhvr>
                                      <p:to x="100000" y="100000"/>
                                    </p:animScale>
                                  </p:childTnLst>
                                </p:cTn>
                              </p:par>
                            </p:childTnLst>
                          </p:cTn>
                        </p:par>
                      </p:childTnLst>
                    </p:cTn>
                  </p:par>
                  <p:par>
                    <p:cTn id="118" fill="hold">
                      <p:stCondLst>
                        <p:cond delay="indefinite"/>
                      </p:stCondLst>
                      <p:childTnLst>
                        <p:par>
                          <p:cTn id="119" fill="hold">
                            <p:stCondLst>
                              <p:cond delay="0"/>
                            </p:stCondLst>
                            <p:childTnLst>
                              <p:par>
                                <p:cTn id="120" presetID="26" presetClass="entr" presetSubtype="0" fill="hold" grpId="0" nodeType="clickEffect">
                                  <p:stCondLst>
                                    <p:cond delay="0"/>
                                  </p:stCondLst>
                                  <p:childTnLst>
                                    <p:set>
                                      <p:cBhvr>
                                        <p:cTn id="121" dur="1" fill="hold">
                                          <p:stCondLst>
                                            <p:cond delay="0"/>
                                          </p:stCondLst>
                                        </p:cTn>
                                        <p:tgtEl>
                                          <p:spTgt spid="3">
                                            <p:txEl>
                                              <p:pRg st="6" end="6"/>
                                            </p:txEl>
                                          </p:spTgt>
                                        </p:tgtEl>
                                        <p:attrNameLst>
                                          <p:attrName>style.visibility</p:attrName>
                                        </p:attrNameLst>
                                      </p:cBhvr>
                                      <p:to>
                                        <p:strVal val="visible"/>
                                      </p:to>
                                    </p:set>
                                    <p:animEffect transition="in" filter="wipe(down)">
                                      <p:cBhvr>
                                        <p:cTn id="122" dur="580">
                                          <p:stCondLst>
                                            <p:cond delay="0"/>
                                          </p:stCondLst>
                                        </p:cTn>
                                        <p:tgtEl>
                                          <p:spTgt spid="3">
                                            <p:txEl>
                                              <p:pRg st="6" end="6"/>
                                            </p:txEl>
                                          </p:spTgt>
                                        </p:tgtEl>
                                      </p:cBhvr>
                                    </p:animEffect>
                                    <p:anim calcmode="lin" valueType="num">
                                      <p:cBhvr>
                                        <p:cTn id="123"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4"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5"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6"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7"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8" dur="26">
                                          <p:stCondLst>
                                            <p:cond delay="650"/>
                                          </p:stCondLst>
                                        </p:cTn>
                                        <p:tgtEl>
                                          <p:spTgt spid="3">
                                            <p:txEl>
                                              <p:pRg st="6" end="6"/>
                                            </p:txEl>
                                          </p:spTgt>
                                        </p:tgtEl>
                                      </p:cBhvr>
                                      <p:to x="100000" y="60000"/>
                                    </p:animScale>
                                    <p:animScale>
                                      <p:cBhvr>
                                        <p:cTn id="129" dur="166" decel="50000">
                                          <p:stCondLst>
                                            <p:cond delay="676"/>
                                          </p:stCondLst>
                                        </p:cTn>
                                        <p:tgtEl>
                                          <p:spTgt spid="3">
                                            <p:txEl>
                                              <p:pRg st="6" end="6"/>
                                            </p:txEl>
                                          </p:spTgt>
                                        </p:tgtEl>
                                      </p:cBhvr>
                                      <p:to x="100000" y="100000"/>
                                    </p:animScale>
                                    <p:animScale>
                                      <p:cBhvr>
                                        <p:cTn id="130" dur="26">
                                          <p:stCondLst>
                                            <p:cond delay="1312"/>
                                          </p:stCondLst>
                                        </p:cTn>
                                        <p:tgtEl>
                                          <p:spTgt spid="3">
                                            <p:txEl>
                                              <p:pRg st="6" end="6"/>
                                            </p:txEl>
                                          </p:spTgt>
                                        </p:tgtEl>
                                      </p:cBhvr>
                                      <p:to x="100000" y="80000"/>
                                    </p:animScale>
                                    <p:animScale>
                                      <p:cBhvr>
                                        <p:cTn id="131" dur="166" decel="50000">
                                          <p:stCondLst>
                                            <p:cond delay="1338"/>
                                          </p:stCondLst>
                                        </p:cTn>
                                        <p:tgtEl>
                                          <p:spTgt spid="3">
                                            <p:txEl>
                                              <p:pRg st="6" end="6"/>
                                            </p:txEl>
                                          </p:spTgt>
                                        </p:tgtEl>
                                      </p:cBhvr>
                                      <p:to x="100000" y="100000"/>
                                    </p:animScale>
                                    <p:animScale>
                                      <p:cBhvr>
                                        <p:cTn id="132" dur="26">
                                          <p:stCondLst>
                                            <p:cond delay="1642"/>
                                          </p:stCondLst>
                                        </p:cTn>
                                        <p:tgtEl>
                                          <p:spTgt spid="3">
                                            <p:txEl>
                                              <p:pRg st="6" end="6"/>
                                            </p:txEl>
                                          </p:spTgt>
                                        </p:tgtEl>
                                      </p:cBhvr>
                                      <p:to x="100000" y="90000"/>
                                    </p:animScale>
                                    <p:animScale>
                                      <p:cBhvr>
                                        <p:cTn id="133" dur="166" decel="50000">
                                          <p:stCondLst>
                                            <p:cond delay="1668"/>
                                          </p:stCondLst>
                                        </p:cTn>
                                        <p:tgtEl>
                                          <p:spTgt spid="3">
                                            <p:txEl>
                                              <p:pRg st="6" end="6"/>
                                            </p:txEl>
                                          </p:spTgt>
                                        </p:tgtEl>
                                      </p:cBhvr>
                                      <p:to x="100000" y="100000"/>
                                    </p:animScale>
                                    <p:animScale>
                                      <p:cBhvr>
                                        <p:cTn id="134" dur="26">
                                          <p:stCondLst>
                                            <p:cond delay="1808"/>
                                          </p:stCondLst>
                                        </p:cTn>
                                        <p:tgtEl>
                                          <p:spTgt spid="3">
                                            <p:txEl>
                                              <p:pRg st="6" end="6"/>
                                            </p:txEl>
                                          </p:spTgt>
                                        </p:tgtEl>
                                      </p:cBhvr>
                                      <p:to x="100000" y="95000"/>
                                    </p:animScale>
                                    <p:animScale>
                                      <p:cBhvr>
                                        <p:cTn id="135" dur="166" decel="50000">
                                          <p:stCondLst>
                                            <p:cond delay="1834"/>
                                          </p:stCondLst>
                                        </p:cTn>
                                        <p:tgtEl>
                                          <p:spTgt spid="3">
                                            <p:txEl>
                                              <p:pRg st="6" end="6"/>
                                            </p:txEl>
                                          </p:spTgt>
                                        </p:tgtEl>
                                      </p:cBhvr>
                                      <p:to x="100000" y="100000"/>
                                    </p:animScale>
                                  </p:childTnLst>
                                </p:cTn>
                              </p:par>
                            </p:childTnLst>
                          </p:cTn>
                        </p:par>
                      </p:childTnLst>
                    </p:cTn>
                  </p:par>
                  <p:par>
                    <p:cTn id="136" fill="hold">
                      <p:stCondLst>
                        <p:cond delay="indefinite"/>
                      </p:stCondLst>
                      <p:childTnLst>
                        <p:par>
                          <p:cTn id="137" fill="hold">
                            <p:stCondLst>
                              <p:cond delay="0"/>
                            </p:stCondLst>
                            <p:childTnLst>
                              <p:par>
                                <p:cTn id="138" presetID="26" presetClass="entr" presetSubtype="0" fill="hold" grpId="0" nodeType="clickEffect">
                                  <p:stCondLst>
                                    <p:cond delay="0"/>
                                  </p:stCondLst>
                                  <p:childTnLst>
                                    <p:set>
                                      <p:cBhvr>
                                        <p:cTn id="139" dur="1" fill="hold">
                                          <p:stCondLst>
                                            <p:cond delay="0"/>
                                          </p:stCondLst>
                                        </p:cTn>
                                        <p:tgtEl>
                                          <p:spTgt spid="3">
                                            <p:txEl>
                                              <p:pRg st="7" end="7"/>
                                            </p:txEl>
                                          </p:spTgt>
                                        </p:tgtEl>
                                        <p:attrNameLst>
                                          <p:attrName>style.visibility</p:attrName>
                                        </p:attrNameLst>
                                      </p:cBhvr>
                                      <p:to>
                                        <p:strVal val="visible"/>
                                      </p:to>
                                    </p:set>
                                    <p:animEffect transition="in" filter="wipe(down)">
                                      <p:cBhvr>
                                        <p:cTn id="140" dur="580">
                                          <p:stCondLst>
                                            <p:cond delay="0"/>
                                          </p:stCondLst>
                                        </p:cTn>
                                        <p:tgtEl>
                                          <p:spTgt spid="3">
                                            <p:txEl>
                                              <p:pRg st="7" end="7"/>
                                            </p:txEl>
                                          </p:spTgt>
                                        </p:tgtEl>
                                      </p:cBhvr>
                                    </p:animEffect>
                                    <p:anim calcmode="lin" valueType="num">
                                      <p:cBhvr>
                                        <p:cTn id="141"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42"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43"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44"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45"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46" dur="26">
                                          <p:stCondLst>
                                            <p:cond delay="650"/>
                                          </p:stCondLst>
                                        </p:cTn>
                                        <p:tgtEl>
                                          <p:spTgt spid="3">
                                            <p:txEl>
                                              <p:pRg st="7" end="7"/>
                                            </p:txEl>
                                          </p:spTgt>
                                        </p:tgtEl>
                                      </p:cBhvr>
                                      <p:to x="100000" y="60000"/>
                                    </p:animScale>
                                    <p:animScale>
                                      <p:cBhvr>
                                        <p:cTn id="147" dur="166" decel="50000">
                                          <p:stCondLst>
                                            <p:cond delay="676"/>
                                          </p:stCondLst>
                                        </p:cTn>
                                        <p:tgtEl>
                                          <p:spTgt spid="3">
                                            <p:txEl>
                                              <p:pRg st="7" end="7"/>
                                            </p:txEl>
                                          </p:spTgt>
                                        </p:tgtEl>
                                      </p:cBhvr>
                                      <p:to x="100000" y="100000"/>
                                    </p:animScale>
                                    <p:animScale>
                                      <p:cBhvr>
                                        <p:cTn id="148" dur="26">
                                          <p:stCondLst>
                                            <p:cond delay="1312"/>
                                          </p:stCondLst>
                                        </p:cTn>
                                        <p:tgtEl>
                                          <p:spTgt spid="3">
                                            <p:txEl>
                                              <p:pRg st="7" end="7"/>
                                            </p:txEl>
                                          </p:spTgt>
                                        </p:tgtEl>
                                      </p:cBhvr>
                                      <p:to x="100000" y="80000"/>
                                    </p:animScale>
                                    <p:animScale>
                                      <p:cBhvr>
                                        <p:cTn id="149" dur="166" decel="50000">
                                          <p:stCondLst>
                                            <p:cond delay="1338"/>
                                          </p:stCondLst>
                                        </p:cTn>
                                        <p:tgtEl>
                                          <p:spTgt spid="3">
                                            <p:txEl>
                                              <p:pRg st="7" end="7"/>
                                            </p:txEl>
                                          </p:spTgt>
                                        </p:tgtEl>
                                      </p:cBhvr>
                                      <p:to x="100000" y="100000"/>
                                    </p:animScale>
                                    <p:animScale>
                                      <p:cBhvr>
                                        <p:cTn id="150" dur="26">
                                          <p:stCondLst>
                                            <p:cond delay="1642"/>
                                          </p:stCondLst>
                                        </p:cTn>
                                        <p:tgtEl>
                                          <p:spTgt spid="3">
                                            <p:txEl>
                                              <p:pRg st="7" end="7"/>
                                            </p:txEl>
                                          </p:spTgt>
                                        </p:tgtEl>
                                      </p:cBhvr>
                                      <p:to x="100000" y="90000"/>
                                    </p:animScale>
                                    <p:animScale>
                                      <p:cBhvr>
                                        <p:cTn id="151" dur="166" decel="50000">
                                          <p:stCondLst>
                                            <p:cond delay="1668"/>
                                          </p:stCondLst>
                                        </p:cTn>
                                        <p:tgtEl>
                                          <p:spTgt spid="3">
                                            <p:txEl>
                                              <p:pRg st="7" end="7"/>
                                            </p:txEl>
                                          </p:spTgt>
                                        </p:tgtEl>
                                      </p:cBhvr>
                                      <p:to x="100000" y="100000"/>
                                    </p:animScale>
                                    <p:animScale>
                                      <p:cBhvr>
                                        <p:cTn id="152" dur="26">
                                          <p:stCondLst>
                                            <p:cond delay="1808"/>
                                          </p:stCondLst>
                                        </p:cTn>
                                        <p:tgtEl>
                                          <p:spTgt spid="3">
                                            <p:txEl>
                                              <p:pRg st="7" end="7"/>
                                            </p:txEl>
                                          </p:spTgt>
                                        </p:tgtEl>
                                      </p:cBhvr>
                                      <p:to x="100000" y="95000"/>
                                    </p:animScale>
                                    <p:animScale>
                                      <p:cBhvr>
                                        <p:cTn id="153" dur="166" decel="50000">
                                          <p:stCondLst>
                                            <p:cond delay="1834"/>
                                          </p:stCondLst>
                                        </p:cTn>
                                        <p:tgtEl>
                                          <p:spTgt spid="3">
                                            <p:txEl>
                                              <p:pRg st="7" end="7"/>
                                            </p:txEl>
                                          </p:spTgt>
                                        </p:tgtEl>
                                      </p:cBhvr>
                                      <p:to x="100000" y="100000"/>
                                    </p:animScale>
                                  </p:childTnLst>
                                </p:cTn>
                              </p:par>
                            </p:childTnLst>
                          </p:cTn>
                        </p:par>
                      </p:childTnLst>
                    </p:cTn>
                  </p:par>
                  <p:par>
                    <p:cTn id="154" fill="hold">
                      <p:stCondLst>
                        <p:cond delay="indefinite"/>
                      </p:stCondLst>
                      <p:childTnLst>
                        <p:par>
                          <p:cTn id="155" fill="hold">
                            <p:stCondLst>
                              <p:cond delay="0"/>
                            </p:stCondLst>
                            <p:childTnLst>
                              <p:par>
                                <p:cTn id="156" presetID="26" presetClass="entr" presetSubtype="0" fill="hold" grpId="0" nodeType="clickEffect">
                                  <p:stCondLst>
                                    <p:cond delay="0"/>
                                  </p:stCondLst>
                                  <p:childTnLst>
                                    <p:set>
                                      <p:cBhvr>
                                        <p:cTn id="157" dur="1" fill="hold">
                                          <p:stCondLst>
                                            <p:cond delay="0"/>
                                          </p:stCondLst>
                                        </p:cTn>
                                        <p:tgtEl>
                                          <p:spTgt spid="3">
                                            <p:txEl>
                                              <p:pRg st="8" end="8"/>
                                            </p:txEl>
                                          </p:spTgt>
                                        </p:tgtEl>
                                        <p:attrNameLst>
                                          <p:attrName>style.visibility</p:attrName>
                                        </p:attrNameLst>
                                      </p:cBhvr>
                                      <p:to>
                                        <p:strVal val="visible"/>
                                      </p:to>
                                    </p:set>
                                    <p:animEffect transition="in" filter="wipe(down)">
                                      <p:cBhvr>
                                        <p:cTn id="158" dur="580">
                                          <p:stCondLst>
                                            <p:cond delay="0"/>
                                          </p:stCondLst>
                                        </p:cTn>
                                        <p:tgtEl>
                                          <p:spTgt spid="3">
                                            <p:txEl>
                                              <p:pRg st="8" end="8"/>
                                            </p:txEl>
                                          </p:spTgt>
                                        </p:tgtEl>
                                      </p:cBhvr>
                                    </p:animEffect>
                                    <p:anim calcmode="lin" valueType="num">
                                      <p:cBhvr>
                                        <p:cTn id="159"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60"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61"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62"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63"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64" dur="26">
                                          <p:stCondLst>
                                            <p:cond delay="650"/>
                                          </p:stCondLst>
                                        </p:cTn>
                                        <p:tgtEl>
                                          <p:spTgt spid="3">
                                            <p:txEl>
                                              <p:pRg st="8" end="8"/>
                                            </p:txEl>
                                          </p:spTgt>
                                        </p:tgtEl>
                                      </p:cBhvr>
                                      <p:to x="100000" y="60000"/>
                                    </p:animScale>
                                    <p:animScale>
                                      <p:cBhvr>
                                        <p:cTn id="165" dur="166" decel="50000">
                                          <p:stCondLst>
                                            <p:cond delay="676"/>
                                          </p:stCondLst>
                                        </p:cTn>
                                        <p:tgtEl>
                                          <p:spTgt spid="3">
                                            <p:txEl>
                                              <p:pRg st="8" end="8"/>
                                            </p:txEl>
                                          </p:spTgt>
                                        </p:tgtEl>
                                      </p:cBhvr>
                                      <p:to x="100000" y="100000"/>
                                    </p:animScale>
                                    <p:animScale>
                                      <p:cBhvr>
                                        <p:cTn id="166" dur="26">
                                          <p:stCondLst>
                                            <p:cond delay="1312"/>
                                          </p:stCondLst>
                                        </p:cTn>
                                        <p:tgtEl>
                                          <p:spTgt spid="3">
                                            <p:txEl>
                                              <p:pRg st="8" end="8"/>
                                            </p:txEl>
                                          </p:spTgt>
                                        </p:tgtEl>
                                      </p:cBhvr>
                                      <p:to x="100000" y="80000"/>
                                    </p:animScale>
                                    <p:animScale>
                                      <p:cBhvr>
                                        <p:cTn id="167" dur="166" decel="50000">
                                          <p:stCondLst>
                                            <p:cond delay="1338"/>
                                          </p:stCondLst>
                                        </p:cTn>
                                        <p:tgtEl>
                                          <p:spTgt spid="3">
                                            <p:txEl>
                                              <p:pRg st="8" end="8"/>
                                            </p:txEl>
                                          </p:spTgt>
                                        </p:tgtEl>
                                      </p:cBhvr>
                                      <p:to x="100000" y="100000"/>
                                    </p:animScale>
                                    <p:animScale>
                                      <p:cBhvr>
                                        <p:cTn id="168" dur="26">
                                          <p:stCondLst>
                                            <p:cond delay="1642"/>
                                          </p:stCondLst>
                                        </p:cTn>
                                        <p:tgtEl>
                                          <p:spTgt spid="3">
                                            <p:txEl>
                                              <p:pRg st="8" end="8"/>
                                            </p:txEl>
                                          </p:spTgt>
                                        </p:tgtEl>
                                      </p:cBhvr>
                                      <p:to x="100000" y="90000"/>
                                    </p:animScale>
                                    <p:animScale>
                                      <p:cBhvr>
                                        <p:cTn id="169" dur="166" decel="50000">
                                          <p:stCondLst>
                                            <p:cond delay="1668"/>
                                          </p:stCondLst>
                                        </p:cTn>
                                        <p:tgtEl>
                                          <p:spTgt spid="3">
                                            <p:txEl>
                                              <p:pRg st="8" end="8"/>
                                            </p:txEl>
                                          </p:spTgt>
                                        </p:tgtEl>
                                      </p:cBhvr>
                                      <p:to x="100000" y="100000"/>
                                    </p:animScale>
                                    <p:animScale>
                                      <p:cBhvr>
                                        <p:cTn id="170" dur="26">
                                          <p:stCondLst>
                                            <p:cond delay="1808"/>
                                          </p:stCondLst>
                                        </p:cTn>
                                        <p:tgtEl>
                                          <p:spTgt spid="3">
                                            <p:txEl>
                                              <p:pRg st="8" end="8"/>
                                            </p:txEl>
                                          </p:spTgt>
                                        </p:tgtEl>
                                      </p:cBhvr>
                                      <p:to x="100000" y="95000"/>
                                    </p:animScale>
                                    <p:animScale>
                                      <p:cBhvr>
                                        <p:cTn id="171" dur="166" decel="50000">
                                          <p:stCondLst>
                                            <p:cond delay="1834"/>
                                          </p:stCondLst>
                                        </p:cTn>
                                        <p:tgtEl>
                                          <p:spTgt spid="3">
                                            <p:txEl>
                                              <p:pRg st="8" end="8"/>
                                            </p:txEl>
                                          </p:spTgt>
                                        </p:tgtEl>
                                      </p:cBhvr>
                                      <p:to x="100000" y="100000"/>
                                    </p:animScale>
                                  </p:childTnLst>
                                </p:cTn>
                              </p:par>
                            </p:childTnLst>
                          </p:cTn>
                        </p:par>
                      </p:childTnLst>
                    </p:cTn>
                  </p:par>
                  <p:par>
                    <p:cTn id="172" fill="hold">
                      <p:stCondLst>
                        <p:cond delay="indefinite"/>
                      </p:stCondLst>
                      <p:childTnLst>
                        <p:par>
                          <p:cTn id="173" fill="hold">
                            <p:stCondLst>
                              <p:cond delay="0"/>
                            </p:stCondLst>
                            <p:childTnLst>
                              <p:par>
                                <p:cTn id="174" presetID="26" presetClass="entr" presetSubtype="0" fill="hold" grpId="0" nodeType="clickEffect">
                                  <p:stCondLst>
                                    <p:cond delay="0"/>
                                  </p:stCondLst>
                                  <p:childTnLst>
                                    <p:set>
                                      <p:cBhvr>
                                        <p:cTn id="175" dur="1" fill="hold">
                                          <p:stCondLst>
                                            <p:cond delay="0"/>
                                          </p:stCondLst>
                                        </p:cTn>
                                        <p:tgtEl>
                                          <p:spTgt spid="3">
                                            <p:txEl>
                                              <p:pRg st="9" end="9"/>
                                            </p:txEl>
                                          </p:spTgt>
                                        </p:tgtEl>
                                        <p:attrNameLst>
                                          <p:attrName>style.visibility</p:attrName>
                                        </p:attrNameLst>
                                      </p:cBhvr>
                                      <p:to>
                                        <p:strVal val="visible"/>
                                      </p:to>
                                    </p:set>
                                    <p:animEffect transition="in" filter="wipe(down)">
                                      <p:cBhvr>
                                        <p:cTn id="176" dur="580">
                                          <p:stCondLst>
                                            <p:cond delay="0"/>
                                          </p:stCondLst>
                                        </p:cTn>
                                        <p:tgtEl>
                                          <p:spTgt spid="3">
                                            <p:txEl>
                                              <p:pRg st="9" end="9"/>
                                            </p:txEl>
                                          </p:spTgt>
                                        </p:tgtEl>
                                      </p:cBhvr>
                                    </p:animEffect>
                                    <p:anim calcmode="lin" valueType="num">
                                      <p:cBhvr>
                                        <p:cTn id="177"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8"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9"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80"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81"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82" dur="26">
                                          <p:stCondLst>
                                            <p:cond delay="650"/>
                                          </p:stCondLst>
                                        </p:cTn>
                                        <p:tgtEl>
                                          <p:spTgt spid="3">
                                            <p:txEl>
                                              <p:pRg st="9" end="9"/>
                                            </p:txEl>
                                          </p:spTgt>
                                        </p:tgtEl>
                                      </p:cBhvr>
                                      <p:to x="100000" y="60000"/>
                                    </p:animScale>
                                    <p:animScale>
                                      <p:cBhvr>
                                        <p:cTn id="183" dur="166" decel="50000">
                                          <p:stCondLst>
                                            <p:cond delay="676"/>
                                          </p:stCondLst>
                                        </p:cTn>
                                        <p:tgtEl>
                                          <p:spTgt spid="3">
                                            <p:txEl>
                                              <p:pRg st="9" end="9"/>
                                            </p:txEl>
                                          </p:spTgt>
                                        </p:tgtEl>
                                      </p:cBhvr>
                                      <p:to x="100000" y="100000"/>
                                    </p:animScale>
                                    <p:animScale>
                                      <p:cBhvr>
                                        <p:cTn id="184" dur="26">
                                          <p:stCondLst>
                                            <p:cond delay="1312"/>
                                          </p:stCondLst>
                                        </p:cTn>
                                        <p:tgtEl>
                                          <p:spTgt spid="3">
                                            <p:txEl>
                                              <p:pRg st="9" end="9"/>
                                            </p:txEl>
                                          </p:spTgt>
                                        </p:tgtEl>
                                      </p:cBhvr>
                                      <p:to x="100000" y="80000"/>
                                    </p:animScale>
                                    <p:animScale>
                                      <p:cBhvr>
                                        <p:cTn id="185" dur="166" decel="50000">
                                          <p:stCondLst>
                                            <p:cond delay="1338"/>
                                          </p:stCondLst>
                                        </p:cTn>
                                        <p:tgtEl>
                                          <p:spTgt spid="3">
                                            <p:txEl>
                                              <p:pRg st="9" end="9"/>
                                            </p:txEl>
                                          </p:spTgt>
                                        </p:tgtEl>
                                      </p:cBhvr>
                                      <p:to x="100000" y="100000"/>
                                    </p:animScale>
                                    <p:animScale>
                                      <p:cBhvr>
                                        <p:cTn id="186" dur="26">
                                          <p:stCondLst>
                                            <p:cond delay="1642"/>
                                          </p:stCondLst>
                                        </p:cTn>
                                        <p:tgtEl>
                                          <p:spTgt spid="3">
                                            <p:txEl>
                                              <p:pRg st="9" end="9"/>
                                            </p:txEl>
                                          </p:spTgt>
                                        </p:tgtEl>
                                      </p:cBhvr>
                                      <p:to x="100000" y="90000"/>
                                    </p:animScale>
                                    <p:animScale>
                                      <p:cBhvr>
                                        <p:cTn id="187" dur="166" decel="50000">
                                          <p:stCondLst>
                                            <p:cond delay="1668"/>
                                          </p:stCondLst>
                                        </p:cTn>
                                        <p:tgtEl>
                                          <p:spTgt spid="3">
                                            <p:txEl>
                                              <p:pRg st="9" end="9"/>
                                            </p:txEl>
                                          </p:spTgt>
                                        </p:tgtEl>
                                      </p:cBhvr>
                                      <p:to x="100000" y="100000"/>
                                    </p:animScale>
                                    <p:animScale>
                                      <p:cBhvr>
                                        <p:cTn id="188" dur="26">
                                          <p:stCondLst>
                                            <p:cond delay="1808"/>
                                          </p:stCondLst>
                                        </p:cTn>
                                        <p:tgtEl>
                                          <p:spTgt spid="3">
                                            <p:txEl>
                                              <p:pRg st="9" end="9"/>
                                            </p:txEl>
                                          </p:spTgt>
                                        </p:tgtEl>
                                      </p:cBhvr>
                                      <p:to x="100000" y="95000"/>
                                    </p:animScale>
                                    <p:animScale>
                                      <p:cBhvr>
                                        <p:cTn id="189" dur="166" decel="50000">
                                          <p:stCondLst>
                                            <p:cond delay="1834"/>
                                          </p:stCondLst>
                                        </p:cTn>
                                        <p:tgtEl>
                                          <p:spTgt spid="3">
                                            <p:txEl>
                                              <p:pRg st="9" end="9"/>
                                            </p:txEl>
                                          </p:spTgt>
                                        </p:tgtEl>
                                      </p:cBhvr>
                                      <p:to x="100000" y="100000"/>
                                    </p:animScale>
                                  </p:childTnLst>
                                </p:cTn>
                              </p:par>
                            </p:childTnLst>
                          </p:cTn>
                        </p:par>
                      </p:childTnLst>
                    </p:cTn>
                  </p:par>
                  <p:par>
                    <p:cTn id="190" fill="hold">
                      <p:stCondLst>
                        <p:cond delay="indefinite"/>
                      </p:stCondLst>
                      <p:childTnLst>
                        <p:par>
                          <p:cTn id="191" fill="hold">
                            <p:stCondLst>
                              <p:cond delay="0"/>
                            </p:stCondLst>
                            <p:childTnLst>
                              <p:par>
                                <p:cTn id="192" presetID="26" presetClass="entr" presetSubtype="0" fill="hold" grpId="0" nodeType="clickEffect">
                                  <p:stCondLst>
                                    <p:cond delay="0"/>
                                  </p:stCondLst>
                                  <p:childTnLst>
                                    <p:set>
                                      <p:cBhvr>
                                        <p:cTn id="193" dur="1" fill="hold">
                                          <p:stCondLst>
                                            <p:cond delay="0"/>
                                          </p:stCondLst>
                                        </p:cTn>
                                        <p:tgtEl>
                                          <p:spTgt spid="3">
                                            <p:txEl>
                                              <p:pRg st="10" end="10"/>
                                            </p:txEl>
                                          </p:spTgt>
                                        </p:tgtEl>
                                        <p:attrNameLst>
                                          <p:attrName>style.visibility</p:attrName>
                                        </p:attrNameLst>
                                      </p:cBhvr>
                                      <p:to>
                                        <p:strVal val="visible"/>
                                      </p:to>
                                    </p:set>
                                    <p:animEffect transition="in" filter="wipe(down)">
                                      <p:cBhvr>
                                        <p:cTn id="194" dur="580">
                                          <p:stCondLst>
                                            <p:cond delay="0"/>
                                          </p:stCondLst>
                                        </p:cTn>
                                        <p:tgtEl>
                                          <p:spTgt spid="3">
                                            <p:txEl>
                                              <p:pRg st="10" end="10"/>
                                            </p:txEl>
                                          </p:spTgt>
                                        </p:tgtEl>
                                      </p:cBhvr>
                                    </p:animEffect>
                                    <p:anim calcmode="lin" valueType="num">
                                      <p:cBhvr>
                                        <p:cTn id="195"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96"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97"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98"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99"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200" dur="26">
                                          <p:stCondLst>
                                            <p:cond delay="650"/>
                                          </p:stCondLst>
                                        </p:cTn>
                                        <p:tgtEl>
                                          <p:spTgt spid="3">
                                            <p:txEl>
                                              <p:pRg st="10" end="10"/>
                                            </p:txEl>
                                          </p:spTgt>
                                        </p:tgtEl>
                                      </p:cBhvr>
                                      <p:to x="100000" y="60000"/>
                                    </p:animScale>
                                    <p:animScale>
                                      <p:cBhvr>
                                        <p:cTn id="201" dur="166" decel="50000">
                                          <p:stCondLst>
                                            <p:cond delay="676"/>
                                          </p:stCondLst>
                                        </p:cTn>
                                        <p:tgtEl>
                                          <p:spTgt spid="3">
                                            <p:txEl>
                                              <p:pRg st="10" end="10"/>
                                            </p:txEl>
                                          </p:spTgt>
                                        </p:tgtEl>
                                      </p:cBhvr>
                                      <p:to x="100000" y="100000"/>
                                    </p:animScale>
                                    <p:animScale>
                                      <p:cBhvr>
                                        <p:cTn id="202" dur="26">
                                          <p:stCondLst>
                                            <p:cond delay="1312"/>
                                          </p:stCondLst>
                                        </p:cTn>
                                        <p:tgtEl>
                                          <p:spTgt spid="3">
                                            <p:txEl>
                                              <p:pRg st="10" end="10"/>
                                            </p:txEl>
                                          </p:spTgt>
                                        </p:tgtEl>
                                      </p:cBhvr>
                                      <p:to x="100000" y="80000"/>
                                    </p:animScale>
                                    <p:animScale>
                                      <p:cBhvr>
                                        <p:cTn id="203" dur="166" decel="50000">
                                          <p:stCondLst>
                                            <p:cond delay="1338"/>
                                          </p:stCondLst>
                                        </p:cTn>
                                        <p:tgtEl>
                                          <p:spTgt spid="3">
                                            <p:txEl>
                                              <p:pRg st="10" end="10"/>
                                            </p:txEl>
                                          </p:spTgt>
                                        </p:tgtEl>
                                      </p:cBhvr>
                                      <p:to x="100000" y="100000"/>
                                    </p:animScale>
                                    <p:animScale>
                                      <p:cBhvr>
                                        <p:cTn id="204" dur="26">
                                          <p:stCondLst>
                                            <p:cond delay="1642"/>
                                          </p:stCondLst>
                                        </p:cTn>
                                        <p:tgtEl>
                                          <p:spTgt spid="3">
                                            <p:txEl>
                                              <p:pRg st="10" end="10"/>
                                            </p:txEl>
                                          </p:spTgt>
                                        </p:tgtEl>
                                      </p:cBhvr>
                                      <p:to x="100000" y="90000"/>
                                    </p:animScale>
                                    <p:animScale>
                                      <p:cBhvr>
                                        <p:cTn id="205" dur="166" decel="50000">
                                          <p:stCondLst>
                                            <p:cond delay="1668"/>
                                          </p:stCondLst>
                                        </p:cTn>
                                        <p:tgtEl>
                                          <p:spTgt spid="3">
                                            <p:txEl>
                                              <p:pRg st="10" end="10"/>
                                            </p:txEl>
                                          </p:spTgt>
                                        </p:tgtEl>
                                      </p:cBhvr>
                                      <p:to x="100000" y="100000"/>
                                    </p:animScale>
                                    <p:animScale>
                                      <p:cBhvr>
                                        <p:cTn id="206" dur="26">
                                          <p:stCondLst>
                                            <p:cond delay="1808"/>
                                          </p:stCondLst>
                                        </p:cTn>
                                        <p:tgtEl>
                                          <p:spTgt spid="3">
                                            <p:txEl>
                                              <p:pRg st="10" end="10"/>
                                            </p:txEl>
                                          </p:spTgt>
                                        </p:tgtEl>
                                      </p:cBhvr>
                                      <p:to x="100000" y="95000"/>
                                    </p:animScale>
                                    <p:animScale>
                                      <p:cBhvr>
                                        <p:cTn id="207"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Does everything that exist have a creator?</a:t>
            </a:r>
          </a:p>
          <a:p>
            <a:r>
              <a:rPr lang="en-US" dirty="0" smtClean="0"/>
              <a:t>Is there anything in existence that created itself?</a:t>
            </a:r>
            <a:endParaRPr lang="en-US" dirty="0"/>
          </a:p>
        </p:txBody>
      </p:sp>
    </p:spTree>
    <p:extLst>
      <p:ext uri="{BB962C8B-B14F-4D97-AF65-F5344CB8AC3E}">
        <p14:creationId xmlns:p14="http://schemas.microsoft.com/office/powerpoint/2010/main" val="39281069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0" nodeType="clickEffect">
                                  <p:stCondLst>
                                    <p:cond delay="0"/>
                                  </p:stCondLst>
                                  <p:childTnLst>
                                    <p:animEffect transition="out" filter="randombar(horizontal)">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from Design</a:t>
            </a:r>
            <a:endParaRPr lang="en-US" dirty="0"/>
          </a:p>
        </p:txBody>
      </p:sp>
      <p:sp>
        <p:nvSpPr>
          <p:cNvPr id="3" name="Content Placeholder 2"/>
          <p:cNvSpPr>
            <a:spLocks noGrp="1"/>
          </p:cNvSpPr>
          <p:nvPr>
            <p:ph idx="1"/>
          </p:nvPr>
        </p:nvSpPr>
        <p:spPr/>
        <p:txBody>
          <a:bodyPr>
            <a:normAutofit/>
          </a:bodyPr>
          <a:lstStyle/>
          <a:p>
            <a:r>
              <a:rPr lang="en-US" sz="1600" b="1" dirty="0" smtClean="0"/>
              <a:t>The universe must have a creator who designed the universe to be the way it is</a:t>
            </a:r>
          </a:p>
          <a:p>
            <a:endParaRPr lang="en-US" sz="1600" b="1" dirty="0"/>
          </a:p>
          <a:p>
            <a:endParaRPr lang="en-US" sz="1600" b="1" dirty="0" smtClean="0"/>
          </a:p>
          <a:p>
            <a:r>
              <a:rPr lang="en-US" sz="1600" b="1" dirty="0" smtClean="0"/>
              <a:t>“Fundamental laws of the universe are very precisely coordinated such that a slight variation in them would result in a universe that could not support intelligent life.”</a:t>
            </a:r>
          </a:p>
          <a:p>
            <a:endParaRPr lang="en-US" sz="1600" b="1" dirty="0"/>
          </a:p>
          <a:p>
            <a:endParaRPr lang="en-US" sz="16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810000"/>
            <a:ext cx="2382982" cy="2430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05156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600" dirty="0" smtClean="0"/>
              <a:t>1. The constants of the universe are precisely fine-tuned in such a way that enabled the existence of intelligent life</a:t>
            </a:r>
          </a:p>
          <a:p>
            <a:r>
              <a:rPr lang="en-US" sz="1600" dirty="0" smtClean="0"/>
              <a:t>2.If they were to vary even slightly it would be impossible for intelligent life to exist.</a:t>
            </a:r>
          </a:p>
          <a:p>
            <a:r>
              <a:rPr lang="en-US" sz="1600" dirty="0" smtClean="0"/>
              <a:t>3. But intelligent life exists.</a:t>
            </a:r>
          </a:p>
          <a:p>
            <a:r>
              <a:rPr lang="en-US" sz="1600" dirty="0" smtClean="0"/>
              <a:t>4.So the constants must have been determined to be exactly as they are; They must be fine-tuned.</a:t>
            </a:r>
          </a:p>
          <a:p>
            <a:r>
              <a:rPr lang="en-US" sz="1600" dirty="0" smtClean="0"/>
              <a:t>5. They must have been fine-tuned by an intelligent designer.</a:t>
            </a:r>
          </a:p>
          <a:p>
            <a:r>
              <a:rPr lang="en-US" sz="1600" dirty="0" smtClean="0"/>
              <a:t>6. God is the intelligent designer</a:t>
            </a:r>
          </a:p>
          <a:p>
            <a:r>
              <a:rPr lang="en-US" sz="1600" dirty="0" smtClean="0"/>
              <a:t>__________________________________________</a:t>
            </a:r>
          </a:p>
          <a:p>
            <a:r>
              <a:rPr lang="en-US" sz="1600" dirty="0" smtClean="0"/>
              <a:t>7. So, God exists.</a:t>
            </a:r>
          </a:p>
          <a:p>
            <a:endParaRPr lang="en-US" sz="1600" dirty="0"/>
          </a:p>
        </p:txBody>
      </p:sp>
    </p:spTree>
    <p:extLst>
      <p:ext uri="{BB962C8B-B14F-4D97-AF65-F5344CB8AC3E}">
        <p14:creationId xmlns:p14="http://schemas.microsoft.com/office/powerpoint/2010/main" val="11189181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Rot by="120000">
                                      <p:cBhvr>
                                        <p:cTn id="30" dur="100" fill="hold">
                                          <p:stCondLst>
                                            <p:cond delay="0"/>
                                          </p:stCondLst>
                                        </p:cTn>
                                        <p:tgtEl>
                                          <p:spTgt spid="3">
                                            <p:txEl>
                                              <p:pRg st="3" end="3"/>
                                            </p:txEl>
                                          </p:spTgt>
                                        </p:tgtEl>
                                        <p:attrNameLst>
                                          <p:attrName>r</p:attrName>
                                        </p:attrNameLst>
                                      </p:cBhvr>
                                    </p:animRot>
                                    <p:animRot by="-240000">
                                      <p:cBhvr>
                                        <p:cTn id="31" dur="200" fill="hold">
                                          <p:stCondLst>
                                            <p:cond delay="200"/>
                                          </p:stCondLst>
                                        </p:cTn>
                                        <p:tgtEl>
                                          <p:spTgt spid="3">
                                            <p:txEl>
                                              <p:pRg st="3" end="3"/>
                                            </p:txEl>
                                          </p:spTgt>
                                        </p:tgtEl>
                                        <p:attrNameLst>
                                          <p:attrName>r</p:attrName>
                                        </p:attrNameLst>
                                      </p:cBhvr>
                                    </p:animRot>
                                    <p:animRot by="240000">
                                      <p:cBhvr>
                                        <p:cTn id="32" dur="200" fill="hold">
                                          <p:stCondLst>
                                            <p:cond delay="400"/>
                                          </p:stCondLst>
                                        </p:cTn>
                                        <p:tgtEl>
                                          <p:spTgt spid="3">
                                            <p:txEl>
                                              <p:pRg st="3" end="3"/>
                                            </p:txEl>
                                          </p:spTgt>
                                        </p:tgtEl>
                                        <p:attrNameLst>
                                          <p:attrName>r</p:attrName>
                                        </p:attrNameLst>
                                      </p:cBhvr>
                                    </p:animRot>
                                    <p:animRot by="-240000">
                                      <p:cBhvr>
                                        <p:cTn id="33" dur="200" fill="hold">
                                          <p:stCondLst>
                                            <p:cond delay="600"/>
                                          </p:stCondLst>
                                        </p:cTn>
                                        <p:tgtEl>
                                          <p:spTgt spid="3">
                                            <p:txEl>
                                              <p:pRg st="3" end="3"/>
                                            </p:txEl>
                                          </p:spTgt>
                                        </p:tgtEl>
                                        <p:attrNameLst>
                                          <p:attrName>r</p:attrName>
                                        </p:attrNameLst>
                                      </p:cBhvr>
                                    </p:animRot>
                                    <p:animRot by="120000">
                                      <p:cBhvr>
                                        <p:cTn id="34" dur="200" fill="hold">
                                          <p:stCondLst>
                                            <p:cond delay="80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2" presetClass="emph" presetSubtype="0" fill="hold" grpId="0" nodeType="clickEffect">
                                  <p:stCondLst>
                                    <p:cond delay="0"/>
                                  </p:stCondLst>
                                  <p:childTnLst>
                                    <p:animRot by="120000">
                                      <p:cBhvr>
                                        <p:cTn id="38" dur="100" fill="hold">
                                          <p:stCondLst>
                                            <p:cond delay="0"/>
                                          </p:stCondLst>
                                        </p:cTn>
                                        <p:tgtEl>
                                          <p:spTgt spid="3">
                                            <p:txEl>
                                              <p:pRg st="4" end="4"/>
                                            </p:txEl>
                                          </p:spTgt>
                                        </p:tgtEl>
                                        <p:attrNameLst>
                                          <p:attrName>r</p:attrName>
                                        </p:attrNameLst>
                                      </p:cBhvr>
                                    </p:animRot>
                                    <p:animRot by="-240000">
                                      <p:cBhvr>
                                        <p:cTn id="39" dur="200" fill="hold">
                                          <p:stCondLst>
                                            <p:cond delay="200"/>
                                          </p:stCondLst>
                                        </p:cTn>
                                        <p:tgtEl>
                                          <p:spTgt spid="3">
                                            <p:txEl>
                                              <p:pRg st="4" end="4"/>
                                            </p:txEl>
                                          </p:spTgt>
                                        </p:tgtEl>
                                        <p:attrNameLst>
                                          <p:attrName>r</p:attrName>
                                        </p:attrNameLst>
                                      </p:cBhvr>
                                    </p:animRot>
                                    <p:animRot by="240000">
                                      <p:cBhvr>
                                        <p:cTn id="40" dur="200" fill="hold">
                                          <p:stCondLst>
                                            <p:cond delay="400"/>
                                          </p:stCondLst>
                                        </p:cTn>
                                        <p:tgtEl>
                                          <p:spTgt spid="3">
                                            <p:txEl>
                                              <p:pRg st="4" end="4"/>
                                            </p:txEl>
                                          </p:spTgt>
                                        </p:tgtEl>
                                        <p:attrNameLst>
                                          <p:attrName>r</p:attrName>
                                        </p:attrNameLst>
                                      </p:cBhvr>
                                    </p:animRot>
                                    <p:animRot by="-240000">
                                      <p:cBhvr>
                                        <p:cTn id="41" dur="200" fill="hold">
                                          <p:stCondLst>
                                            <p:cond delay="600"/>
                                          </p:stCondLst>
                                        </p:cTn>
                                        <p:tgtEl>
                                          <p:spTgt spid="3">
                                            <p:txEl>
                                              <p:pRg st="4" end="4"/>
                                            </p:txEl>
                                          </p:spTgt>
                                        </p:tgtEl>
                                        <p:attrNameLst>
                                          <p:attrName>r</p:attrName>
                                        </p:attrNameLst>
                                      </p:cBhvr>
                                    </p:animRot>
                                    <p:animRot by="120000">
                                      <p:cBhvr>
                                        <p:cTn id="42" dur="200" fill="hold">
                                          <p:stCondLst>
                                            <p:cond delay="800"/>
                                          </p:stCondLst>
                                        </p:cTn>
                                        <p:tgtEl>
                                          <p:spTgt spid="3">
                                            <p:txEl>
                                              <p:pRg st="4" end="4"/>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32" presetClass="emph" presetSubtype="0" fill="hold" grpId="0" nodeType="clickEffect">
                                  <p:stCondLst>
                                    <p:cond delay="0"/>
                                  </p:stCondLst>
                                  <p:childTnLst>
                                    <p:animRot by="120000">
                                      <p:cBhvr>
                                        <p:cTn id="46" dur="100" fill="hold">
                                          <p:stCondLst>
                                            <p:cond delay="0"/>
                                          </p:stCondLst>
                                        </p:cTn>
                                        <p:tgtEl>
                                          <p:spTgt spid="3">
                                            <p:txEl>
                                              <p:pRg st="5" end="5"/>
                                            </p:txEl>
                                          </p:spTgt>
                                        </p:tgtEl>
                                        <p:attrNameLst>
                                          <p:attrName>r</p:attrName>
                                        </p:attrNameLst>
                                      </p:cBhvr>
                                    </p:animRot>
                                    <p:animRot by="-240000">
                                      <p:cBhvr>
                                        <p:cTn id="47" dur="200" fill="hold">
                                          <p:stCondLst>
                                            <p:cond delay="200"/>
                                          </p:stCondLst>
                                        </p:cTn>
                                        <p:tgtEl>
                                          <p:spTgt spid="3">
                                            <p:txEl>
                                              <p:pRg st="5" end="5"/>
                                            </p:txEl>
                                          </p:spTgt>
                                        </p:tgtEl>
                                        <p:attrNameLst>
                                          <p:attrName>r</p:attrName>
                                        </p:attrNameLst>
                                      </p:cBhvr>
                                    </p:animRot>
                                    <p:animRot by="240000">
                                      <p:cBhvr>
                                        <p:cTn id="48" dur="200" fill="hold">
                                          <p:stCondLst>
                                            <p:cond delay="400"/>
                                          </p:stCondLst>
                                        </p:cTn>
                                        <p:tgtEl>
                                          <p:spTgt spid="3">
                                            <p:txEl>
                                              <p:pRg st="5" end="5"/>
                                            </p:txEl>
                                          </p:spTgt>
                                        </p:tgtEl>
                                        <p:attrNameLst>
                                          <p:attrName>r</p:attrName>
                                        </p:attrNameLst>
                                      </p:cBhvr>
                                    </p:animRot>
                                    <p:animRot by="-240000">
                                      <p:cBhvr>
                                        <p:cTn id="49" dur="200" fill="hold">
                                          <p:stCondLst>
                                            <p:cond delay="600"/>
                                          </p:stCondLst>
                                        </p:cTn>
                                        <p:tgtEl>
                                          <p:spTgt spid="3">
                                            <p:txEl>
                                              <p:pRg st="5" end="5"/>
                                            </p:txEl>
                                          </p:spTgt>
                                        </p:tgtEl>
                                        <p:attrNameLst>
                                          <p:attrName>r</p:attrName>
                                        </p:attrNameLst>
                                      </p:cBhvr>
                                    </p:animRot>
                                    <p:animRot by="120000">
                                      <p:cBhvr>
                                        <p:cTn id="50" dur="200" fill="hold">
                                          <p:stCondLst>
                                            <p:cond delay="800"/>
                                          </p:stCondLst>
                                        </p:cTn>
                                        <p:tgtEl>
                                          <p:spTgt spid="3">
                                            <p:txEl>
                                              <p:pRg st="5" end="5"/>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32" presetClass="emph" presetSubtype="0" fill="hold" grpId="0" nodeType="clickEffect">
                                  <p:stCondLst>
                                    <p:cond delay="0"/>
                                  </p:stCondLst>
                                  <p:childTnLst>
                                    <p:animRot by="120000">
                                      <p:cBhvr>
                                        <p:cTn id="54" dur="100" fill="hold">
                                          <p:stCondLst>
                                            <p:cond delay="0"/>
                                          </p:stCondLst>
                                        </p:cTn>
                                        <p:tgtEl>
                                          <p:spTgt spid="3">
                                            <p:txEl>
                                              <p:pRg st="6" end="6"/>
                                            </p:txEl>
                                          </p:spTgt>
                                        </p:tgtEl>
                                        <p:attrNameLst>
                                          <p:attrName>r</p:attrName>
                                        </p:attrNameLst>
                                      </p:cBhvr>
                                    </p:animRot>
                                    <p:animRot by="-240000">
                                      <p:cBhvr>
                                        <p:cTn id="55" dur="200" fill="hold">
                                          <p:stCondLst>
                                            <p:cond delay="200"/>
                                          </p:stCondLst>
                                        </p:cTn>
                                        <p:tgtEl>
                                          <p:spTgt spid="3">
                                            <p:txEl>
                                              <p:pRg st="6" end="6"/>
                                            </p:txEl>
                                          </p:spTgt>
                                        </p:tgtEl>
                                        <p:attrNameLst>
                                          <p:attrName>r</p:attrName>
                                        </p:attrNameLst>
                                      </p:cBhvr>
                                    </p:animRot>
                                    <p:animRot by="240000">
                                      <p:cBhvr>
                                        <p:cTn id="56" dur="200" fill="hold">
                                          <p:stCondLst>
                                            <p:cond delay="400"/>
                                          </p:stCondLst>
                                        </p:cTn>
                                        <p:tgtEl>
                                          <p:spTgt spid="3">
                                            <p:txEl>
                                              <p:pRg st="6" end="6"/>
                                            </p:txEl>
                                          </p:spTgt>
                                        </p:tgtEl>
                                        <p:attrNameLst>
                                          <p:attrName>r</p:attrName>
                                        </p:attrNameLst>
                                      </p:cBhvr>
                                    </p:animRot>
                                    <p:animRot by="-240000">
                                      <p:cBhvr>
                                        <p:cTn id="57" dur="200" fill="hold">
                                          <p:stCondLst>
                                            <p:cond delay="600"/>
                                          </p:stCondLst>
                                        </p:cTn>
                                        <p:tgtEl>
                                          <p:spTgt spid="3">
                                            <p:txEl>
                                              <p:pRg st="6" end="6"/>
                                            </p:txEl>
                                          </p:spTgt>
                                        </p:tgtEl>
                                        <p:attrNameLst>
                                          <p:attrName>r</p:attrName>
                                        </p:attrNameLst>
                                      </p:cBhvr>
                                    </p:animRot>
                                    <p:animRot by="120000">
                                      <p:cBhvr>
                                        <p:cTn id="58" dur="200" fill="hold">
                                          <p:stCondLst>
                                            <p:cond delay="800"/>
                                          </p:stCondLst>
                                        </p:cTn>
                                        <p:tgtEl>
                                          <p:spTgt spid="3">
                                            <p:txEl>
                                              <p:pRg st="6" end="6"/>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32" presetClass="emph" presetSubtype="0" fill="hold" grpId="0" nodeType="clickEffect">
                                  <p:stCondLst>
                                    <p:cond delay="0"/>
                                  </p:stCondLst>
                                  <p:childTnLst>
                                    <p:animRot by="120000">
                                      <p:cBhvr>
                                        <p:cTn id="62" dur="100" fill="hold">
                                          <p:stCondLst>
                                            <p:cond delay="0"/>
                                          </p:stCondLst>
                                        </p:cTn>
                                        <p:tgtEl>
                                          <p:spTgt spid="3">
                                            <p:txEl>
                                              <p:pRg st="7" end="7"/>
                                            </p:txEl>
                                          </p:spTgt>
                                        </p:tgtEl>
                                        <p:attrNameLst>
                                          <p:attrName>r</p:attrName>
                                        </p:attrNameLst>
                                      </p:cBhvr>
                                    </p:animRot>
                                    <p:animRot by="-240000">
                                      <p:cBhvr>
                                        <p:cTn id="63" dur="200" fill="hold">
                                          <p:stCondLst>
                                            <p:cond delay="200"/>
                                          </p:stCondLst>
                                        </p:cTn>
                                        <p:tgtEl>
                                          <p:spTgt spid="3">
                                            <p:txEl>
                                              <p:pRg st="7" end="7"/>
                                            </p:txEl>
                                          </p:spTgt>
                                        </p:tgtEl>
                                        <p:attrNameLst>
                                          <p:attrName>r</p:attrName>
                                        </p:attrNameLst>
                                      </p:cBhvr>
                                    </p:animRot>
                                    <p:animRot by="240000">
                                      <p:cBhvr>
                                        <p:cTn id="64" dur="200" fill="hold">
                                          <p:stCondLst>
                                            <p:cond delay="400"/>
                                          </p:stCondLst>
                                        </p:cTn>
                                        <p:tgtEl>
                                          <p:spTgt spid="3">
                                            <p:txEl>
                                              <p:pRg st="7" end="7"/>
                                            </p:txEl>
                                          </p:spTgt>
                                        </p:tgtEl>
                                        <p:attrNameLst>
                                          <p:attrName>r</p:attrName>
                                        </p:attrNameLst>
                                      </p:cBhvr>
                                    </p:animRot>
                                    <p:animRot by="-240000">
                                      <p:cBhvr>
                                        <p:cTn id="65" dur="200" fill="hold">
                                          <p:stCondLst>
                                            <p:cond delay="600"/>
                                          </p:stCondLst>
                                        </p:cTn>
                                        <p:tgtEl>
                                          <p:spTgt spid="3">
                                            <p:txEl>
                                              <p:pRg st="7" end="7"/>
                                            </p:txEl>
                                          </p:spTgt>
                                        </p:tgtEl>
                                        <p:attrNameLst>
                                          <p:attrName>r</p:attrName>
                                        </p:attrNameLst>
                                      </p:cBhvr>
                                    </p:animRot>
                                    <p:animRot by="120000">
                                      <p:cBhvr>
                                        <p:cTn id="66" dur="200" fill="hold">
                                          <p:stCondLst>
                                            <p:cond delay="800"/>
                                          </p:stCondLst>
                                        </p:cTn>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 Thomas Aquinas, Summa </a:t>
            </a:r>
            <a:r>
              <a:rPr lang="en-US" sz="2800" dirty="0" err="1" smtClean="0"/>
              <a:t>Theologicae</a:t>
            </a:r>
            <a:endParaRPr lang="en-US" sz="2800" dirty="0"/>
          </a:p>
        </p:txBody>
      </p:sp>
      <p:sp>
        <p:nvSpPr>
          <p:cNvPr id="3" name="Content Placeholder 2"/>
          <p:cNvSpPr>
            <a:spLocks noGrp="1"/>
          </p:cNvSpPr>
          <p:nvPr>
            <p:ph idx="1"/>
          </p:nvPr>
        </p:nvSpPr>
        <p:spPr/>
        <p:txBody>
          <a:bodyPr>
            <a:normAutofit/>
          </a:bodyPr>
          <a:lstStyle/>
          <a:p>
            <a:r>
              <a:rPr lang="en-US" sz="5400" dirty="0" smtClean="0"/>
              <a:t>The existence of God can be proved in 5 ways……</a:t>
            </a:r>
            <a:endParaRPr lang="en-US" sz="5400" dirty="0"/>
          </a:p>
        </p:txBody>
      </p:sp>
    </p:spTree>
    <p:extLst>
      <p:ext uri="{BB962C8B-B14F-4D97-AF65-F5344CB8AC3E}">
        <p14:creationId xmlns:p14="http://schemas.microsoft.com/office/powerpoint/2010/main" val="38928774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1. Whatever is in motion is put in motion by another.</a:t>
            </a:r>
          </a:p>
          <a:p>
            <a:r>
              <a:rPr lang="en-US" dirty="0" smtClean="0"/>
              <a:t>2. This cannot go on for infinity</a:t>
            </a:r>
          </a:p>
          <a:p>
            <a:r>
              <a:rPr lang="en-US" dirty="0" smtClean="0"/>
              <a:t>3. There has to be a first mover</a:t>
            </a:r>
          </a:p>
          <a:p>
            <a:r>
              <a:rPr lang="en-US" dirty="0" smtClean="0"/>
              <a:t>4. God is the first mover</a:t>
            </a:r>
          </a:p>
          <a:p>
            <a:r>
              <a:rPr lang="en-US" dirty="0" smtClean="0"/>
              <a:t>______________________________</a:t>
            </a:r>
          </a:p>
          <a:p>
            <a:r>
              <a:rPr lang="en-US" dirty="0" smtClean="0"/>
              <a:t>5. So, God exists</a:t>
            </a:r>
          </a:p>
        </p:txBody>
      </p:sp>
    </p:spTree>
    <p:extLst>
      <p:ext uri="{BB962C8B-B14F-4D97-AF65-F5344CB8AC3E}">
        <p14:creationId xmlns:p14="http://schemas.microsoft.com/office/powerpoint/2010/main" val="259682689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7377</TotalTime>
  <Words>853</Words>
  <Application>Microsoft Office PowerPoint</Application>
  <PresentationFormat>On-screen Show (4:3)</PresentationFormat>
  <Paragraphs>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Pushpin</vt:lpstr>
      <vt:lpstr>DOES GOD EXIST?</vt:lpstr>
      <vt:lpstr>PowerPoint Presentation</vt:lpstr>
      <vt:lpstr>Cosmological Argument</vt:lpstr>
      <vt:lpstr>Argument from Contingency and Necessity </vt:lpstr>
      <vt:lpstr>PowerPoint Presentation</vt:lpstr>
      <vt:lpstr>Argument from Design</vt:lpstr>
      <vt:lpstr>PowerPoint Presentation</vt:lpstr>
      <vt:lpstr>St. Thomas Aquinas, Summa Theologicae</vt:lpstr>
      <vt:lpstr>Motion</vt:lpstr>
      <vt:lpstr>Efficient Cause</vt:lpstr>
      <vt:lpstr>Possibility and Necessity</vt:lpstr>
      <vt:lpstr>Gradation</vt:lpstr>
      <vt:lpstr>Governance of the World</vt:lpstr>
      <vt:lpstr>Anselm’s Ontological Argument</vt:lpstr>
      <vt:lpstr> The Island Example</vt:lpstr>
      <vt:lpstr>The Island Example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GOD EXIST?</dc:title>
  <dc:creator>Ogechi</dc:creator>
  <cp:lastModifiedBy>Ogechi</cp:lastModifiedBy>
  <cp:revision>21</cp:revision>
  <dcterms:created xsi:type="dcterms:W3CDTF">2014-06-12T13:09:50Z</dcterms:created>
  <dcterms:modified xsi:type="dcterms:W3CDTF">2014-06-17T16:34:58Z</dcterms:modified>
</cp:coreProperties>
</file>