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83F6-09FD-401B-864C-5752F7681D7A}" type="datetimeFigureOut">
              <a:rPr lang="en-US" smtClean="0"/>
              <a:pPr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965CB-4F74-429F-BB3F-61C60562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the practical uses of logic.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critical thinking?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Reflective.</a:t>
            </a:r>
          </a:p>
          <a:p>
            <a:r>
              <a:rPr lang="en-US" dirty="0" smtClean="0"/>
              <a:t>Never takes things at face value.</a:t>
            </a:r>
          </a:p>
          <a:p>
            <a:r>
              <a:rPr lang="en-US" dirty="0" smtClean="0"/>
              <a:t>Considers the source.</a:t>
            </a:r>
          </a:p>
          <a:p>
            <a:r>
              <a:rPr lang="en-US" dirty="0" smtClean="0"/>
              <a:t>Understands the issue concretely.</a:t>
            </a:r>
          </a:p>
          <a:p>
            <a:r>
              <a:rPr lang="en-US" dirty="0" smtClean="0"/>
              <a:t>Assesses issues from different perspectives.</a:t>
            </a:r>
          </a:p>
          <a:p>
            <a:r>
              <a:rPr lang="en-US" dirty="0" smtClean="0"/>
              <a:t>Analyzes arguments: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ooks for hidden premises or assumptions.</a:t>
            </a:r>
          </a:p>
          <a:p>
            <a:pPr lvl="1"/>
            <a:r>
              <a:rPr lang="en-US" dirty="0" smtClean="0"/>
              <a:t>Determines if argument is valid and sound.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critical thinking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flooded with information.</a:t>
            </a:r>
          </a:p>
          <a:p>
            <a:r>
              <a:rPr lang="en-US" dirty="0" smtClean="0"/>
              <a:t>It enables you to think for yourself.</a:t>
            </a:r>
          </a:p>
          <a:p>
            <a:r>
              <a:rPr lang="en-US" dirty="0" smtClean="0"/>
              <a:t>Enables sound decision making.</a:t>
            </a:r>
          </a:p>
          <a:p>
            <a:r>
              <a:rPr lang="en-US" dirty="0" smtClean="0"/>
              <a:t>Develops an inquisitive attitude.</a:t>
            </a:r>
          </a:p>
          <a:p>
            <a:r>
              <a:rPr lang="en-US" dirty="0" smtClean="0"/>
              <a:t>Allows for appropriate and insightful evaluation.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Beyond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Often, students want to know: Will this be on the test? Or, what information do I need to know for the test?</a:t>
            </a:r>
          </a:p>
          <a:p>
            <a:r>
              <a:rPr lang="en-US" dirty="0" smtClean="0"/>
              <a:t>Tests rarely assess critical thinking very well.</a:t>
            </a:r>
          </a:p>
          <a:p>
            <a:pPr lvl="1"/>
            <a:r>
              <a:rPr lang="en-US" dirty="0" smtClean="0"/>
              <a:t>Tests grade the identification and recall of concepts, names, or terms.</a:t>
            </a:r>
          </a:p>
          <a:p>
            <a:pPr lvl="1"/>
            <a:r>
              <a:rPr lang="en-US" dirty="0" smtClean="0"/>
              <a:t>This is based on memorization, attention, recognition, and some skills of logical reasoning.</a:t>
            </a:r>
          </a:p>
          <a:p>
            <a:r>
              <a:rPr lang="en-US" dirty="0" smtClean="0"/>
              <a:t>Critical thinking moves </a:t>
            </a:r>
            <a:r>
              <a:rPr lang="en-US" i="1" dirty="0" smtClean="0"/>
              <a:t>beyond the test</a:t>
            </a:r>
            <a:r>
              <a:rPr lang="en-US" dirty="0" smtClean="0"/>
              <a:t>: Why is this important? How does this relate to other things I have learned? What is the reasoning behind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Critical evaluation is one of the most difficult (and important) skills you can acquire</a:t>
            </a:r>
            <a:r>
              <a:rPr lang="en-US" dirty="0" smtClean="0"/>
              <a:t>. Critical evaluation is a component of expertise.</a:t>
            </a:r>
          </a:p>
          <a:p>
            <a:pPr lvl="1"/>
            <a:r>
              <a:rPr lang="en-US" dirty="0" smtClean="0"/>
              <a:t>What makes a person an expert? </a:t>
            </a:r>
            <a:r>
              <a:rPr lang="en-US" dirty="0"/>
              <a:t>A</a:t>
            </a:r>
            <a:r>
              <a:rPr lang="en-US" dirty="0" smtClean="0"/>
              <a:t> connoisseur?</a:t>
            </a:r>
          </a:p>
          <a:p>
            <a:pPr lvl="1"/>
            <a:r>
              <a:rPr lang="en-US" dirty="0" smtClean="0"/>
              <a:t>An expert is a very valuable commodity.</a:t>
            </a:r>
          </a:p>
          <a:p>
            <a:r>
              <a:rPr lang="en-US" dirty="0" smtClean="0"/>
              <a:t>What are the criteria for evaluation? How do you learn criteria of evaluation?</a:t>
            </a:r>
          </a:p>
          <a:p>
            <a:pPr lvl="1"/>
            <a:r>
              <a:rPr lang="en-US" dirty="0" smtClean="0"/>
              <a:t>Understanding evaluation criteria requires understanding the purpose and function of the thing being evaluated. (Consider everything from art to automobiles.)</a:t>
            </a:r>
          </a:p>
          <a:p>
            <a:pPr lvl="1"/>
            <a:r>
              <a:rPr lang="en-US" dirty="0" smtClean="0"/>
              <a:t>Additionally, you have to be familiar with good examples (paradigms or models). How does this compare?</a:t>
            </a:r>
          </a:p>
          <a:p>
            <a:r>
              <a:rPr lang="en-US" dirty="0" smtClean="0"/>
              <a:t>Evaluation requires differentiating what is essential from what is not essential.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should we do? How should we do it?</a:t>
            </a:r>
          </a:p>
          <a:p>
            <a:r>
              <a:rPr lang="en-US" dirty="0" smtClean="0"/>
              <a:t>In order to develop an effective strategy, you have to understand:</a:t>
            </a:r>
          </a:p>
          <a:p>
            <a:pPr lvl="1"/>
            <a:r>
              <a:rPr lang="en-US" dirty="0" smtClean="0"/>
              <a:t>What is expected.</a:t>
            </a:r>
          </a:p>
          <a:p>
            <a:pPr lvl="1"/>
            <a:r>
              <a:rPr lang="en-US" dirty="0" smtClean="0"/>
              <a:t>What works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options are available and how likely they are to lead to the desired outcome.</a:t>
            </a:r>
            <a:endParaRPr lang="en-US" dirty="0" smtClean="0"/>
          </a:p>
          <a:p>
            <a:pPr lvl="1"/>
            <a:r>
              <a:rPr lang="en-US" dirty="0" smtClean="0"/>
              <a:t>How to use resources (and which ones are necessary).</a:t>
            </a:r>
          </a:p>
          <a:p>
            <a:r>
              <a:rPr lang="en-US" dirty="0" smtClean="0"/>
              <a:t>Fundamentally, actions are evaluated by their success. But in order to succeed, you have to be able to distinguish the good from the bad, right from wrong, effective from ineffective.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Few skills are more important than critical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Reflection and analysis.</a:t>
            </a:r>
          </a:p>
          <a:p>
            <a:r>
              <a:rPr lang="en-US" dirty="0" smtClean="0"/>
              <a:t>Comparison and contrast.</a:t>
            </a:r>
          </a:p>
          <a:p>
            <a:r>
              <a:rPr lang="en-US" dirty="0" smtClean="0"/>
              <a:t>Evaluation and application.</a:t>
            </a:r>
          </a:p>
          <a:p>
            <a:r>
              <a:rPr lang="en-US" dirty="0" smtClean="0"/>
              <a:t>See things from different points of view.</a:t>
            </a:r>
          </a:p>
          <a:p>
            <a:r>
              <a:rPr lang="en-US" dirty="0" smtClean="0"/>
              <a:t>Notice the unnoticed; surprise people.</a:t>
            </a:r>
          </a:p>
          <a:p>
            <a:r>
              <a:rPr lang="en-US" dirty="0" smtClean="0"/>
              <a:t>Become and expert.</a:t>
            </a:r>
            <a:endParaRPr lang="en-US" smtClean="0"/>
          </a:p>
          <a:p>
            <a:r>
              <a:rPr lang="en-US" smtClean="0"/>
              <a:t>Figure </a:t>
            </a:r>
            <a:r>
              <a:rPr lang="en-US" dirty="0" smtClean="0"/>
              <a:t>out what to do when you don’t have clear guidelines.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458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Critical Thinking</vt:lpstr>
      <vt:lpstr>What is critical thinking?</vt:lpstr>
      <vt:lpstr>Why is critical thinking important?</vt:lpstr>
      <vt:lpstr>Getting Beyond the Test</vt:lpstr>
      <vt:lpstr>Evaluation</vt:lpstr>
      <vt:lpstr>Action</vt:lpstr>
      <vt:lpstr>Few skills are more important than critical thought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613tc</dc:creator>
  <cp:lastModifiedBy>Nathan Smith</cp:lastModifiedBy>
  <cp:revision>24</cp:revision>
  <dcterms:created xsi:type="dcterms:W3CDTF">2012-05-31T22:44:36Z</dcterms:created>
  <dcterms:modified xsi:type="dcterms:W3CDTF">2012-06-01T17:10:46Z</dcterms:modified>
</cp:coreProperties>
</file>