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777" r:id="rId2"/>
    <p:sldMasterId id="2147483762" r:id="rId3"/>
    <p:sldMasterId id="2147483774" r:id="rId4"/>
    <p:sldMasterId id="2147483759" r:id="rId5"/>
    <p:sldMasterId id="2147483756" r:id="rId6"/>
    <p:sldMasterId id="2147483753" r:id="rId7"/>
  </p:sldMasterIdLst>
  <p:notesMasterIdLst>
    <p:notesMasterId r:id="rId34"/>
  </p:notesMasterIdLst>
  <p:handoutMasterIdLst>
    <p:handoutMasterId r:id="rId35"/>
  </p:handoutMasterIdLst>
  <p:sldIdLst>
    <p:sldId id="256" r:id="rId8"/>
    <p:sldId id="261" r:id="rId9"/>
    <p:sldId id="262" r:id="rId10"/>
    <p:sldId id="263" r:id="rId11"/>
    <p:sldId id="264" r:id="rId12"/>
    <p:sldId id="287" r:id="rId13"/>
    <p:sldId id="265" r:id="rId14"/>
    <p:sldId id="266" r:id="rId15"/>
    <p:sldId id="267" r:id="rId16"/>
    <p:sldId id="268" r:id="rId17"/>
    <p:sldId id="269" r:id="rId18"/>
    <p:sldId id="286"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9144000" cy="6858000" type="screen4x3"/>
  <p:notesSz cx="6954838" cy="9240838"/>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Tahoma" pitchFamily="34" charset="0"/>
        <a:ea typeface="+mn-ea"/>
        <a:cs typeface="Arial" pitchFamily="34" charset="0"/>
      </a:defRPr>
    </a:lvl5pPr>
    <a:lvl6pPr marL="2286000" algn="l" defTabSz="914400" rtl="0" eaLnBrk="1" latinLnBrk="0" hangingPunct="1">
      <a:defRPr sz="2400" kern="1200">
        <a:solidFill>
          <a:schemeClr val="tx1"/>
        </a:solidFill>
        <a:latin typeface="Tahoma" pitchFamily="34" charset="0"/>
        <a:ea typeface="+mn-ea"/>
        <a:cs typeface="Arial" pitchFamily="34" charset="0"/>
      </a:defRPr>
    </a:lvl6pPr>
    <a:lvl7pPr marL="2743200" algn="l" defTabSz="914400" rtl="0" eaLnBrk="1" latinLnBrk="0" hangingPunct="1">
      <a:defRPr sz="2400" kern="1200">
        <a:solidFill>
          <a:schemeClr val="tx1"/>
        </a:solidFill>
        <a:latin typeface="Tahoma" pitchFamily="34" charset="0"/>
        <a:ea typeface="+mn-ea"/>
        <a:cs typeface="Arial" pitchFamily="34" charset="0"/>
      </a:defRPr>
    </a:lvl7pPr>
    <a:lvl8pPr marL="3200400" algn="l" defTabSz="914400" rtl="0" eaLnBrk="1" latinLnBrk="0" hangingPunct="1">
      <a:defRPr sz="2400" kern="1200">
        <a:solidFill>
          <a:schemeClr val="tx1"/>
        </a:solidFill>
        <a:latin typeface="Tahoma" pitchFamily="34" charset="0"/>
        <a:ea typeface="+mn-ea"/>
        <a:cs typeface="Arial" pitchFamily="34" charset="0"/>
      </a:defRPr>
    </a:lvl8pPr>
    <a:lvl9pPr marL="3657600" algn="l" defTabSz="914400" rtl="0" eaLnBrk="1" latinLnBrk="0" hangingPunct="1">
      <a:defRPr sz="2400" kern="1200">
        <a:solidFill>
          <a:schemeClr val="tx1"/>
        </a:solidFill>
        <a:latin typeface="Tahom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0"/>
    <p:restoredTop sz="86437" autoAdjust="0"/>
  </p:normalViewPr>
  <p:slideViewPr>
    <p:cSldViewPr>
      <p:cViewPr varScale="1">
        <p:scale>
          <a:sx n="74" d="100"/>
          <a:sy n="74" d="100"/>
        </p:scale>
        <p:origin x="1133"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defTabSz="925513">
              <a:defRPr sz="1200">
                <a:latin typeface="Arial" charset="0"/>
                <a:cs typeface="+mn-cs"/>
              </a:defRPr>
            </a:lvl1pPr>
          </a:lstStyle>
          <a:p>
            <a:pPr>
              <a:defRPr/>
            </a:pPr>
            <a:endParaRPr lang="en-US"/>
          </a:p>
        </p:txBody>
      </p:sp>
      <p:sp>
        <p:nvSpPr>
          <p:cNvPr id="125955" name="Rectangle 3"/>
          <p:cNvSpPr>
            <a:spLocks noGrp="1" noChangeArrowheads="1"/>
          </p:cNvSpPr>
          <p:nvPr>
            <p:ph type="dt" sz="quarter" idx="1"/>
          </p:nvPr>
        </p:nvSpPr>
        <p:spPr bwMode="auto">
          <a:xfrm>
            <a:off x="3940175"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defTabSz="925513">
              <a:defRPr sz="1200">
                <a:latin typeface="Arial" charset="0"/>
                <a:cs typeface="+mn-cs"/>
              </a:defRPr>
            </a:lvl1pPr>
          </a:lstStyle>
          <a:p>
            <a:pPr>
              <a:defRPr/>
            </a:pPr>
            <a:endParaRPr lang="en-US"/>
          </a:p>
        </p:txBody>
      </p:sp>
      <p:sp>
        <p:nvSpPr>
          <p:cNvPr id="125956" name="Rectangle 4"/>
          <p:cNvSpPr>
            <a:spLocks noGrp="1" noChangeArrowheads="1"/>
          </p:cNvSpPr>
          <p:nvPr>
            <p:ph type="ftr" sz="quarter" idx="2"/>
          </p:nvPr>
        </p:nvSpPr>
        <p:spPr bwMode="auto">
          <a:xfrm>
            <a:off x="0"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defTabSz="925513">
              <a:defRPr sz="1200">
                <a:latin typeface="Arial" charset="0"/>
                <a:cs typeface="+mn-cs"/>
              </a:defRPr>
            </a:lvl1pPr>
          </a:lstStyle>
          <a:p>
            <a:pPr>
              <a:defRPr/>
            </a:pPr>
            <a:endParaRPr lang="en-US"/>
          </a:p>
        </p:txBody>
      </p:sp>
      <p:sp>
        <p:nvSpPr>
          <p:cNvPr id="125957" name="Rectangle 5"/>
          <p:cNvSpPr>
            <a:spLocks noGrp="1" noChangeArrowheads="1"/>
          </p:cNvSpPr>
          <p:nvPr>
            <p:ph type="sldNum" sz="quarter" idx="3"/>
          </p:nvPr>
        </p:nvSpPr>
        <p:spPr bwMode="auto">
          <a:xfrm>
            <a:off x="3940175"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defTabSz="925513">
              <a:defRPr sz="1200">
                <a:latin typeface="Arial" charset="0"/>
                <a:cs typeface="+mn-cs"/>
              </a:defRPr>
            </a:lvl1pPr>
          </a:lstStyle>
          <a:p>
            <a:pPr>
              <a:defRPr/>
            </a:pPr>
            <a:fld id="{3FEB90AB-C5F8-437D-AE01-507E064E90E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defTabSz="925513">
              <a:defRPr sz="1200">
                <a:latin typeface="Tahoma" pitchFamily="1" charset="0"/>
                <a:cs typeface="+mn-cs"/>
              </a:defRPr>
            </a:lvl1pPr>
          </a:lstStyle>
          <a:p>
            <a:pPr>
              <a:defRPr/>
            </a:pPr>
            <a:endParaRPr lang="en-US"/>
          </a:p>
        </p:txBody>
      </p:sp>
      <p:sp>
        <p:nvSpPr>
          <p:cNvPr id="96259" name="Rectangle 3"/>
          <p:cNvSpPr>
            <a:spLocks noGrp="1" noChangeArrowheads="1"/>
          </p:cNvSpPr>
          <p:nvPr>
            <p:ph type="dt" idx="1"/>
          </p:nvPr>
        </p:nvSpPr>
        <p:spPr bwMode="auto">
          <a:xfrm>
            <a:off x="3941763"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defTabSz="925513">
              <a:defRPr sz="1200">
                <a:latin typeface="Tahoma" pitchFamily="1" charset="0"/>
                <a:cs typeface="+mn-cs"/>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927100" y="4389438"/>
            <a:ext cx="5100638" cy="4157662"/>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6262" name="Rectangle 6"/>
          <p:cNvSpPr>
            <a:spLocks noGrp="1" noChangeArrowheads="1"/>
          </p:cNvSpPr>
          <p:nvPr>
            <p:ph type="ftr" sz="quarter" idx="4"/>
          </p:nvPr>
        </p:nvSpPr>
        <p:spPr bwMode="auto">
          <a:xfrm>
            <a:off x="0" y="8778875"/>
            <a:ext cx="3013075" cy="461963"/>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defTabSz="925513">
              <a:defRPr sz="1200">
                <a:latin typeface="Tahoma" pitchFamily="1" charset="0"/>
                <a:cs typeface="+mn-cs"/>
              </a:defRPr>
            </a:lvl1pPr>
          </a:lstStyle>
          <a:p>
            <a:pPr>
              <a:defRPr/>
            </a:pPr>
            <a:endParaRPr lang="en-US"/>
          </a:p>
        </p:txBody>
      </p:sp>
      <p:sp>
        <p:nvSpPr>
          <p:cNvPr id="96263" name="Rectangle 7"/>
          <p:cNvSpPr>
            <a:spLocks noGrp="1" noChangeArrowheads="1"/>
          </p:cNvSpPr>
          <p:nvPr>
            <p:ph type="sldNum" sz="quarter" idx="5"/>
          </p:nvPr>
        </p:nvSpPr>
        <p:spPr bwMode="auto">
          <a:xfrm>
            <a:off x="3941763" y="8778875"/>
            <a:ext cx="3013075" cy="461963"/>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defTabSz="925513">
              <a:defRPr sz="1200">
                <a:latin typeface="Tahoma" pitchFamily="1" charset="0"/>
                <a:cs typeface="+mn-cs"/>
              </a:defRPr>
            </a:lvl1pPr>
          </a:lstStyle>
          <a:p>
            <a:pPr>
              <a:defRPr/>
            </a:pPr>
            <a:fld id="{8F659A46-2F01-4ADC-9B00-68BBAE8D0B1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65557" name="Rectangle 21"/>
          <p:cNvSpPr>
            <a:spLocks noGrp="1" noChangeArrowheads="1"/>
          </p:cNvSpPr>
          <p:nvPr>
            <p:ph type="ctrTitle"/>
          </p:nvPr>
        </p:nvSpPr>
        <p:spPr>
          <a:xfrm>
            <a:off x="609600" y="838200"/>
            <a:ext cx="8001000" cy="1524000"/>
          </a:xfrm>
        </p:spPr>
        <p:txBody>
          <a:bodyPr/>
          <a:lstStyle>
            <a:lvl1pPr algn="ctr">
              <a:defRPr/>
            </a:lvl1pPr>
          </a:lstStyle>
          <a:p>
            <a:r>
              <a:rPr lang="en-US"/>
              <a:t>Click to edit Master title style</a:t>
            </a:r>
          </a:p>
        </p:txBody>
      </p:sp>
      <p:sp>
        <p:nvSpPr>
          <p:cNvPr id="65558" name="Rectangle 22"/>
          <p:cNvSpPr>
            <a:spLocks noGrp="1" noChangeArrowheads="1"/>
          </p:cNvSpPr>
          <p:nvPr>
            <p:ph type="subTitle" idx="1"/>
          </p:nvPr>
        </p:nvSpPr>
        <p:spPr>
          <a:xfrm>
            <a:off x="1219200" y="2971800"/>
            <a:ext cx="6400800" cy="1752600"/>
          </a:xfrm>
        </p:spPr>
        <p:txBody>
          <a:bodyPr anchor="ctr"/>
          <a:lstStyle>
            <a:lvl1pPr marL="0" indent="0" algn="ctr">
              <a:buFont typeface="Wingdings" pitchFamily="1"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9113" y="228600"/>
            <a:ext cx="2085975"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6107113"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Text Box 27"/>
          <p:cNvSpPr txBox="1">
            <a:spLocks noChangeArrowheads="1"/>
          </p:cNvSpPr>
          <p:nvPr/>
        </p:nvSpPr>
        <p:spPr bwMode="auto">
          <a:xfrm>
            <a:off x="533400" y="6400800"/>
            <a:ext cx="3352800" cy="396875"/>
          </a:xfrm>
          <a:prstGeom prst="rect">
            <a:avLst/>
          </a:prstGeom>
          <a:noFill/>
          <a:ln w="9525">
            <a:noFill/>
            <a:miter lim="800000"/>
            <a:headEnd/>
            <a:tailEnd/>
          </a:ln>
          <a:effectLst/>
        </p:spPr>
        <p:txBody>
          <a:bodyPr>
            <a:spAutoFit/>
          </a:bodyPr>
          <a:lstStyle/>
          <a:p>
            <a:pPr eaLnBrk="0" hangingPunct="0">
              <a:defRPr/>
            </a:pPr>
            <a:r>
              <a:rPr lang="en-US" sz="1000" i="1" dirty="0">
                <a:latin typeface="Times" pitchFamily="18" charset="0"/>
                <a:ea typeface="ＭＳ Ｐゴシック" pitchFamily="34" charset="-128"/>
              </a:rPr>
              <a:t>Technical Drawing with Engineering Graphics, 15</a:t>
            </a:r>
            <a:r>
              <a:rPr lang="en-US" sz="1000" i="1" baseline="30000" dirty="0">
                <a:latin typeface="Times" pitchFamily="18" charset="0"/>
                <a:ea typeface="ＭＳ Ｐゴシック" pitchFamily="34" charset="-128"/>
              </a:rPr>
              <a:t>th</a:t>
            </a:r>
            <a:r>
              <a:rPr lang="en-US" sz="1000" i="1" dirty="0">
                <a:latin typeface="Times" pitchFamily="18" charset="0"/>
                <a:ea typeface="ＭＳ Ｐゴシック" pitchFamily="34" charset="-128"/>
              </a:rPr>
              <a:t> edition</a:t>
            </a:r>
          </a:p>
          <a:p>
            <a:pPr eaLnBrk="0" hangingPunct="0">
              <a:defRPr/>
            </a:pPr>
            <a:r>
              <a:rPr lang="en-US" sz="1000" dirty="0" err="1">
                <a:latin typeface="Times" pitchFamily="18" charset="0"/>
                <a:ea typeface="ＭＳ Ｐゴシック" pitchFamily="34" charset="-128"/>
              </a:rPr>
              <a:t>Giesecke</a:t>
            </a:r>
            <a:r>
              <a:rPr lang="en-US" sz="1000" dirty="0">
                <a:latin typeface="Times" pitchFamily="18" charset="0"/>
                <a:ea typeface="ＭＳ Ｐゴシック" pitchFamily="34" charset="-128"/>
              </a:rPr>
              <a:t>, Hill, Spencer, </a:t>
            </a:r>
            <a:r>
              <a:rPr lang="en-US" sz="1000" dirty="0" err="1">
                <a:latin typeface="Times" pitchFamily="18" charset="0"/>
                <a:ea typeface="ＭＳ Ｐゴシック" pitchFamily="34" charset="-128"/>
              </a:rPr>
              <a:t>Dygdon</a:t>
            </a:r>
            <a:r>
              <a:rPr lang="en-US" sz="1000" dirty="0">
                <a:latin typeface="Times" pitchFamily="18" charset="0"/>
                <a:ea typeface="ＭＳ Ｐゴシック" pitchFamily="34" charset="-128"/>
              </a:rPr>
              <a:t>, Novak, Lockhart, Goodman</a:t>
            </a:r>
          </a:p>
        </p:txBody>
      </p:sp>
      <p:sp>
        <p:nvSpPr>
          <p:cNvPr id="5" name="Rectangle 29"/>
          <p:cNvSpPr>
            <a:spLocks noGrp="1" noChangeArrowheads="1"/>
          </p:cNvSpPr>
          <p:nvPr/>
        </p:nvSpPr>
        <p:spPr bwMode="auto">
          <a:xfrm>
            <a:off x="4343400" y="6400800"/>
            <a:ext cx="457200" cy="457200"/>
          </a:xfrm>
          <a:prstGeom prst="rect">
            <a:avLst/>
          </a:prstGeom>
          <a:noFill/>
          <a:ln w="9525">
            <a:noFill/>
            <a:miter lim="800000"/>
            <a:headEnd/>
            <a:tailEnd/>
          </a:ln>
          <a:effectLst/>
        </p:spPr>
        <p:txBody>
          <a:bodyPr anchor="b"/>
          <a:lstStyle/>
          <a:p>
            <a:pPr algn="ctr" eaLnBrk="0" hangingPunct="0">
              <a:defRPr/>
            </a:pPr>
            <a:fld id="{03152F68-2314-4D06-9F51-4F34A9C72844}" type="slidenum">
              <a:rPr lang="en-US" sz="1400">
                <a:latin typeface="Times" pitchFamily="1" charset="0"/>
                <a:ea typeface="ＭＳ Ｐゴシック" pitchFamily="1" charset="-128"/>
                <a:cs typeface="+mn-cs"/>
              </a:rPr>
              <a:pPr algn="ctr" eaLnBrk="0" hangingPunct="0">
                <a:defRPr/>
              </a:pPr>
              <a:t>‹#›</a:t>
            </a:fld>
            <a:endParaRPr lang="en-US" sz="1400">
              <a:latin typeface="Times" pitchFamily="1" charset="0"/>
              <a:ea typeface="ＭＳ Ｐゴシック" pitchFamily="1" charset="-128"/>
              <a:cs typeface="+mn-cs"/>
            </a:endParaRPr>
          </a:p>
        </p:txBody>
      </p:sp>
      <p:pic>
        <p:nvPicPr>
          <p:cNvPr id="6" name="Picture 5" descr="Pearson Logo.jpg"/>
          <p:cNvPicPr>
            <a:picLocks noChangeAspect="1"/>
          </p:cNvPicPr>
          <p:nvPr/>
        </p:nvPicPr>
        <p:blipFill>
          <a:blip r:embed="rId2" cstate="print"/>
          <a:stretch>
            <a:fillRect/>
          </a:stretch>
        </p:blipFill>
        <p:spPr>
          <a:xfrm>
            <a:off x="7391400" y="6372225"/>
            <a:ext cx="1343025" cy="460375"/>
          </a:xfrm>
          <a:prstGeom prst="rect">
            <a:avLst/>
          </a:prstGeom>
          <a:ln w="19050">
            <a:solidFill>
              <a:schemeClr val="accent6">
                <a:lumMod val="50000"/>
              </a:schemeClr>
            </a:solidFill>
          </a:ln>
        </p:spPr>
      </p:pic>
      <p:sp>
        <p:nvSpPr>
          <p:cNvPr id="7" name="Rectangle 6"/>
          <p:cNvSpPr/>
          <p:nvPr/>
        </p:nvSpPr>
        <p:spPr bwMode="auto">
          <a:xfrm>
            <a:off x="0" y="0"/>
            <a:ext cx="533400" cy="6858000"/>
          </a:xfrm>
          <a:prstGeom prst="rect">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0" scaled="1"/>
            <a:tileRect/>
          </a:gradFill>
          <a:ln w="19050" cap="flat" cmpd="sng" algn="ctr">
            <a:solidFill>
              <a:srgbClr val="CC6600"/>
            </a:solidFill>
            <a:prstDash val="solid"/>
            <a:miter lim="800000"/>
            <a:headEnd type="none" w="med" len="med"/>
            <a:tailEnd type="none" w="med" len="med"/>
          </a:ln>
          <a:effectLst/>
        </p:spPr>
        <p:txBody>
          <a:bodyPr wrap="none"/>
          <a:lstStyle/>
          <a:p>
            <a:pPr>
              <a:defRPr/>
            </a:pPr>
            <a:endParaRPr lang="en-US">
              <a:latin typeface="Tahoma" pitchFamily="1" charset="0"/>
            </a:endParaRPr>
          </a:p>
        </p:txBody>
      </p:sp>
      <p:cxnSp>
        <p:nvCxnSpPr>
          <p:cNvPr id="8" name="Straight Connector 7"/>
          <p:cNvCxnSpPr/>
          <p:nvPr/>
        </p:nvCxnSpPr>
        <p:spPr bwMode="auto">
          <a:xfrm>
            <a:off x="533400" y="76200"/>
            <a:ext cx="8534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bwMode="auto">
          <a:xfrm>
            <a:off x="9067800" y="0"/>
            <a:ext cx="0" cy="670560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bwMode="auto">
          <a:xfrm>
            <a:off x="609600" y="6400800"/>
            <a:ext cx="6629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bwMode="auto">
          <a:xfrm flipH="1">
            <a:off x="8839200" y="6400800"/>
            <a:ext cx="2286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65557" name="Rectangle 21"/>
          <p:cNvSpPr>
            <a:spLocks noGrp="1" noChangeArrowheads="1"/>
          </p:cNvSpPr>
          <p:nvPr>
            <p:ph type="ctrTitle"/>
          </p:nvPr>
        </p:nvSpPr>
        <p:spPr>
          <a:xfrm>
            <a:off x="609600" y="838200"/>
            <a:ext cx="8001000" cy="1524000"/>
          </a:xfrm>
        </p:spPr>
        <p:txBody>
          <a:bodyPr/>
          <a:lstStyle>
            <a:lvl1pPr algn="ctr">
              <a:defRPr/>
            </a:lvl1pPr>
          </a:lstStyle>
          <a:p>
            <a:r>
              <a:rPr lang="en-US"/>
              <a:t>Click to edit Master title style</a:t>
            </a:r>
          </a:p>
        </p:txBody>
      </p:sp>
      <p:sp>
        <p:nvSpPr>
          <p:cNvPr id="65558" name="Rectangle 22"/>
          <p:cNvSpPr>
            <a:spLocks noGrp="1" noChangeArrowheads="1"/>
          </p:cNvSpPr>
          <p:nvPr>
            <p:ph type="subTitle" idx="1"/>
          </p:nvPr>
        </p:nvSpPr>
        <p:spPr>
          <a:xfrm>
            <a:off x="1219200" y="2971800"/>
            <a:ext cx="6400800" cy="1752600"/>
          </a:xfrm>
        </p:spPr>
        <p:txBody>
          <a:bodyPr anchor="ctr"/>
          <a:lstStyle>
            <a:lvl1pPr marL="0" indent="0" algn="ctr">
              <a:buFont typeface="Wingdings" pitchFamily="1" charset="2"/>
              <a:buNone/>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28D01D-9AAC-4820-B75C-1009146E5EC8}" type="datetimeFigureOut">
              <a:rPr lang="en-US"/>
              <a:pPr>
                <a:defRPr/>
              </a:pPr>
              <a:t>11/12/2018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A8A2AC-62FF-4479-874F-E4FF6CFC446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A0C5F2-A1DC-4B32-A0B3-F104FD1A7CB0}" type="datetimeFigureOut">
              <a:rPr lang="en-US"/>
              <a:pPr>
                <a:defRPr/>
              </a:pPr>
              <a:t>11/12/2018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2E6C13-4CCD-45AF-87C9-6AB2B4FA1CC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D5FEB3D-11EC-43C6-A9B3-0C227752A0E3}" type="datetimeFigureOut">
              <a:rPr lang="en-US"/>
              <a:pPr>
                <a:defRPr/>
              </a:pPr>
              <a:t>11/12/2018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D0C877-EC44-418A-9D43-EF091AF1427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4331627-204D-47D5-93FA-9E6791C54E8A}" type="datetimeFigureOut">
              <a:rPr lang="en-US"/>
              <a:pPr>
                <a:defRPr/>
              </a:pPr>
              <a:t>11/12/2018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92A864-935A-495A-A2BE-55DC2F8B65D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DAEA59A-1190-46B5-9B36-0374AD01F07C}" type="datetimeFigureOut">
              <a:rPr lang="en-US"/>
              <a:pPr>
                <a:defRPr/>
              </a:pPr>
              <a:t>11/12/2018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86F3E5-98B3-497E-AE07-DC6C326C946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68C9C51-BCE4-4B83-BB83-E932217ACD3B}" type="datetimeFigureOut">
              <a:rPr lang="en-US"/>
              <a:pPr>
                <a:defRPr/>
              </a:pPr>
              <a:t>11/12/2018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C455FB1-972F-4CD9-95D0-4829D9E2236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8FBEA2-38E3-42BE-85AF-E93C00E03401}" type="datetimeFigureOut">
              <a:rPr lang="en-US"/>
              <a:pPr>
                <a:defRPr/>
              </a:pPr>
              <a:t>11/12/2018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22561ED-1A94-45EE-AC61-08157F478B0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E2AE973-00DF-455C-89EC-77716B6F40D8}" type="datetimeFigureOut">
              <a:rPr lang="en-US"/>
              <a:pPr>
                <a:defRPr/>
              </a:pPr>
              <a:t>11/12/2018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9ABF33-01D9-4C0C-BA2A-31C6A69E05E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63E1D3-EC41-4429-9B79-5A9FEB2FE534}" type="datetimeFigureOut">
              <a:rPr lang="en-US"/>
              <a:pPr>
                <a:defRPr/>
              </a:pPr>
              <a:t>11/12/2018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F52A77-1ADD-4D78-B157-31D2E162879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22CC8B2-115C-4459-8FAE-7BCB1B36C0CE}" type="datetimeFigureOut">
              <a:rPr lang="en-US"/>
              <a:pPr>
                <a:defRPr/>
              </a:pPr>
              <a:t>11/12/2018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2A51AB-1B3C-46F5-B92B-0378115DDE3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2B7A46-CB19-45BB-B71C-94B479CBFC59}" type="datetimeFigureOut">
              <a:rPr lang="en-US"/>
              <a:pPr>
                <a:defRPr/>
              </a:pPr>
              <a:t>11/12/2018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10C81E-754F-4E40-8201-2711AE4187B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Text Box 27"/>
          <p:cNvSpPr txBox="1">
            <a:spLocks noChangeArrowheads="1"/>
          </p:cNvSpPr>
          <p:nvPr/>
        </p:nvSpPr>
        <p:spPr bwMode="auto">
          <a:xfrm>
            <a:off x="533400" y="6400800"/>
            <a:ext cx="3352800" cy="396875"/>
          </a:xfrm>
          <a:prstGeom prst="rect">
            <a:avLst/>
          </a:prstGeom>
          <a:noFill/>
          <a:ln w="9525">
            <a:noFill/>
            <a:miter lim="800000"/>
            <a:headEnd/>
            <a:tailEnd/>
          </a:ln>
          <a:effectLst/>
        </p:spPr>
        <p:txBody>
          <a:bodyPr>
            <a:spAutoFit/>
          </a:bodyPr>
          <a:lstStyle/>
          <a:p>
            <a:pPr eaLnBrk="0" hangingPunct="0">
              <a:defRPr/>
            </a:pPr>
            <a:r>
              <a:rPr lang="en-US" sz="1000" i="1" dirty="0">
                <a:latin typeface="Times" pitchFamily="18" charset="0"/>
                <a:ea typeface="ＭＳ Ｐゴシック" pitchFamily="34" charset="-128"/>
              </a:rPr>
              <a:t>Technical Drawing with Engineering Graphics, 15</a:t>
            </a:r>
            <a:r>
              <a:rPr lang="en-US" sz="1000" i="1" baseline="30000" dirty="0">
                <a:latin typeface="Times" pitchFamily="18" charset="0"/>
                <a:ea typeface="ＭＳ Ｐゴシック" pitchFamily="34" charset="-128"/>
              </a:rPr>
              <a:t>th</a:t>
            </a:r>
            <a:r>
              <a:rPr lang="en-US" sz="1000" i="1" dirty="0">
                <a:latin typeface="Times" pitchFamily="18" charset="0"/>
                <a:ea typeface="ＭＳ Ｐゴシック" pitchFamily="34" charset="-128"/>
              </a:rPr>
              <a:t> edition</a:t>
            </a:r>
          </a:p>
          <a:p>
            <a:pPr eaLnBrk="0" hangingPunct="0">
              <a:defRPr/>
            </a:pPr>
            <a:r>
              <a:rPr lang="en-US" sz="1000" dirty="0" err="1">
                <a:latin typeface="Times" pitchFamily="18" charset="0"/>
                <a:ea typeface="ＭＳ Ｐゴシック" pitchFamily="34" charset="-128"/>
              </a:rPr>
              <a:t>Giesecke</a:t>
            </a:r>
            <a:r>
              <a:rPr lang="en-US" sz="1000" dirty="0">
                <a:latin typeface="Times" pitchFamily="18" charset="0"/>
                <a:ea typeface="ＭＳ Ｐゴシック" pitchFamily="34" charset="-128"/>
              </a:rPr>
              <a:t>, Hill, Spencer, </a:t>
            </a:r>
            <a:r>
              <a:rPr lang="en-US" sz="1000" dirty="0" err="1">
                <a:latin typeface="Times" pitchFamily="18" charset="0"/>
                <a:ea typeface="ＭＳ Ｐゴシック" pitchFamily="34" charset="-128"/>
              </a:rPr>
              <a:t>Dygdon</a:t>
            </a:r>
            <a:r>
              <a:rPr lang="en-US" sz="1000" dirty="0">
                <a:latin typeface="Times" pitchFamily="18" charset="0"/>
                <a:ea typeface="ＭＳ Ｐゴシック" pitchFamily="34" charset="-128"/>
              </a:rPr>
              <a:t>, Novak, Lockhart, Goodman</a:t>
            </a:r>
          </a:p>
        </p:txBody>
      </p:sp>
      <p:sp>
        <p:nvSpPr>
          <p:cNvPr id="5" name="Rectangle 29"/>
          <p:cNvSpPr>
            <a:spLocks noGrp="1" noChangeArrowheads="1"/>
          </p:cNvSpPr>
          <p:nvPr/>
        </p:nvSpPr>
        <p:spPr bwMode="auto">
          <a:xfrm>
            <a:off x="4343400" y="6400800"/>
            <a:ext cx="457200" cy="457200"/>
          </a:xfrm>
          <a:prstGeom prst="rect">
            <a:avLst/>
          </a:prstGeom>
          <a:noFill/>
          <a:ln w="9525">
            <a:noFill/>
            <a:miter lim="800000"/>
            <a:headEnd/>
            <a:tailEnd/>
          </a:ln>
          <a:effectLst/>
        </p:spPr>
        <p:txBody>
          <a:bodyPr anchor="b"/>
          <a:lstStyle/>
          <a:p>
            <a:pPr algn="ctr" eaLnBrk="0" hangingPunct="0">
              <a:defRPr/>
            </a:pPr>
            <a:fld id="{52573C9B-9658-4B65-8D0E-681321D306E2}" type="slidenum">
              <a:rPr lang="en-US" sz="1400">
                <a:latin typeface="Times" pitchFamily="1" charset="0"/>
                <a:ea typeface="ＭＳ Ｐゴシック" pitchFamily="1" charset="-128"/>
                <a:cs typeface="+mn-cs"/>
              </a:rPr>
              <a:pPr algn="ctr" eaLnBrk="0" hangingPunct="0">
                <a:defRPr/>
              </a:pPr>
              <a:t>‹#›</a:t>
            </a:fld>
            <a:endParaRPr lang="en-US" sz="1400">
              <a:latin typeface="Times" pitchFamily="1" charset="0"/>
              <a:ea typeface="ＭＳ Ｐゴシック" pitchFamily="1" charset="-128"/>
              <a:cs typeface="+mn-cs"/>
            </a:endParaRPr>
          </a:p>
        </p:txBody>
      </p:sp>
      <p:pic>
        <p:nvPicPr>
          <p:cNvPr id="6" name="Picture 5" descr="Pearson Logo.jpg"/>
          <p:cNvPicPr>
            <a:picLocks noChangeAspect="1"/>
          </p:cNvPicPr>
          <p:nvPr/>
        </p:nvPicPr>
        <p:blipFill>
          <a:blip r:embed="rId2" cstate="print"/>
          <a:stretch>
            <a:fillRect/>
          </a:stretch>
        </p:blipFill>
        <p:spPr>
          <a:xfrm>
            <a:off x="7391400" y="6372225"/>
            <a:ext cx="1343025" cy="460375"/>
          </a:xfrm>
          <a:prstGeom prst="rect">
            <a:avLst/>
          </a:prstGeom>
          <a:ln w="19050">
            <a:solidFill>
              <a:schemeClr val="accent6">
                <a:lumMod val="50000"/>
              </a:schemeClr>
            </a:solidFill>
          </a:ln>
        </p:spPr>
      </p:pic>
      <p:sp>
        <p:nvSpPr>
          <p:cNvPr id="7" name="Rectangle 6"/>
          <p:cNvSpPr/>
          <p:nvPr/>
        </p:nvSpPr>
        <p:spPr bwMode="auto">
          <a:xfrm>
            <a:off x="0" y="0"/>
            <a:ext cx="533400" cy="6858000"/>
          </a:xfrm>
          <a:prstGeom prst="rect">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0" scaled="1"/>
            <a:tileRect/>
          </a:gradFill>
          <a:ln w="19050" cap="flat" cmpd="sng" algn="ctr">
            <a:solidFill>
              <a:srgbClr val="CC6600"/>
            </a:solidFill>
            <a:prstDash val="solid"/>
            <a:miter lim="800000"/>
            <a:headEnd type="none" w="med" len="med"/>
            <a:tailEnd type="none" w="med" len="med"/>
          </a:ln>
          <a:effectLst/>
        </p:spPr>
        <p:txBody>
          <a:bodyPr wrap="none"/>
          <a:lstStyle/>
          <a:p>
            <a:pPr>
              <a:defRPr/>
            </a:pPr>
            <a:endParaRPr lang="en-US">
              <a:latin typeface="Tahoma" pitchFamily="1" charset="0"/>
            </a:endParaRPr>
          </a:p>
        </p:txBody>
      </p:sp>
      <p:cxnSp>
        <p:nvCxnSpPr>
          <p:cNvPr id="8" name="Straight Connector 7"/>
          <p:cNvCxnSpPr/>
          <p:nvPr/>
        </p:nvCxnSpPr>
        <p:spPr bwMode="auto">
          <a:xfrm>
            <a:off x="533400" y="76200"/>
            <a:ext cx="8534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bwMode="auto">
          <a:xfrm>
            <a:off x="9067800" y="0"/>
            <a:ext cx="0" cy="670560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bwMode="auto">
          <a:xfrm>
            <a:off x="609600" y="6400800"/>
            <a:ext cx="6629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bwMode="auto">
          <a:xfrm flipH="1">
            <a:off x="8839200" y="6400800"/>
            <a:ext cx="2286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65557" name="Rectangle 21"/>
          <p:cNvSpPr>
            <a:spLocks noGrp="1" noChangeArrowheads="1"/>
          </p:cNvSpPr>
          <p:nvPr>
            <p:ph type="ctrTitle"/>
          </p:nvPr>
        </p:nvSpPr>
        <p:spPr>
          <a:xfrm>
            <a:off x="609600" y="838200"/>
            <a:ext cx="8001000" cy="1524000"/>
          </a:xfrm>
        </p:spPr>
        <p:txBody>
          <a:bodyPr/>
          <a:lstStyle>
            <a:lvl1pPr algn="ctr">
              <a:defRPr/>
            </a:lvl1pPr>
          </a:lstStyle>
          <a:p>
            <a:r>
              <a:rPr lang="en-US"/>
              <a:t>Click to edit Master title style</a:t>
            </a:r>
          </a:p>
        </p:txBody>
      </p:sp>
      <p:sp>
        <p:nvSpPr>
          <p:cNvPr id="65558" name="Rectangle 22"/>
          <p:cNvSpPr>
            <a:spLocks noGrp="1" noChangeArrowheads="1"/>
          </p:cNvSpPr>
          <p:nvPr>
            <p:ph type="subTitle" idx="1"/>
          </p:nvPr>
        </p:nvSpPr>
        <p:spPr>
          <a:xfrm>
            <a:off x="1219200" y="2971800"/>
            <a:ext cx="6400800" cy="1752600"/>
          </a:xfrm>
        </p:spPr>
        <p:txBody>
          <a:bodyPr anchor="ctr"/>
          <a:lstStyle>
            <a:lvl1pPr marL="0" indent="0" algn="ctr">
              <a:buFont typeface="Wingdings" pitchFamily="1" charset="2"/>
              <a:buNone/>
              <a:defRPr/>
            </a:lvl1pPr>
          </a:lstStyle>
          <a:p>
            <a:r>
              <a:rPr lang="en-US"/>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Text Box 27"/>
          <p:cNvSpPr txBox="1">
            <a:spLocks noChangeArrowheads="1"/>
          </p:cNvSpPr>
          <p:nvPr/>
        </p:nvSpPr>
        <p:spPr bwMode="auto">
          <a:xfrm>
            <a:off x="533400" y="6400800"/>
            <a:ext cx="3352800" cy="396875"/>
          </a:xfrm>
          <a:prstGeom prst="rect">
            <a:avLst/>
          </a:prstGeom>
          <a:noFill/>
          <a:ln w="9525">
            <a:noFill/>
            <a:miter lim="800000"/>
            <a:headEnd/>
            <a:tailEnd/>
          </a:ln>
          <a:effectLst/>
        </p:spPr>
        <p:txBody>
          <a:bodyPr>
            <a:spAutoFit/>
          </a:bodyPr>
          <a:lstStyle/>
          <a:p>
            <a:pPr eaLnBrk="0" hangingPunct="0">
              <a:defRPr/>
            </a:pPr>
            <a:r>
              <a:rPr lang="en-US" sz="1000" i="1" dirty="0">
                <a:latin typeface="Times" pitchFamily="18" charset="0"/>
                <a:ea typeface="ＭＳ Ｐゴシック" pitchFamily="34" charset="-128"/>
              </a:rPr>
              <a:t>Technical Drawing with Engineering Graphics, 15</a:t>
            </a:r>
            <a:r>
              <a:rPr lang="en-US" sz="1000" i="1" baseline="30000" dirty="0">
                <a:latin typeface="Times" pitchFamily="18" charset="0"/>
                <a:ea typeface="ＭＳ Ｐゴシック" pitchFamily="34" charset="-128"/>
              </a:rPr>
              <a:t>th</a:t>
            </a:r>
            <a:r>
              <a:rPr lang="en-US" sz="1000" i="1" dirty="0">
                <a:latin typeface="Times" pitchFamily="18" charset="0"/>
                <a:ea typeface="ＭＳ Ｐゴシック" pitchFamily="34" charset="-128"/>
              </a:rPr>
              <a:t> edition</a:t>
            </a:r>
          </a:p>
          <a:p>
            <a:pPr eaLnBrk="0" hangingPunct="0">
              <a:defRPr/>
            </a:pPr>
            <a:r>
              <a:rPr lang="en-US" sz="1000" dirty="0" err="1">
                <a:latin typeface="Times" pitchFamily="18" charset="0"/>
                <a:ea typeface="ＭＳ Ｐゴシック" pitchFamily="34" charset="-128"/>
              </a:rPr>
              <a:t>Giesecke</a:t>
            </a:r>
            <a:r>
              <a:rPr lang="en-US" sz="1000" dirty="0">
                <a:latin typeface="Times" pitchFamily="18" charset="0"/>
                <a:ea typeface="ＭＳ Ｐゴシック" pitchFamily="34" charset="-128"/>
              </a:rPr>
              <a:t>, Hill, Spencer, </a:t>
            </a:r>
            <a:r>
              <a:rPr lang="en-US" sz="1000" dirty="0" err="1">
                <a:latin typeface="Times" pitchFamily="18" charset="0"/>
                <a:ea typeface="ＭＳ Ｐゴシック" pitchFamily="34" charset="-128"/>
              </a:rPr>
              <a:t>Dygdon</a:t>
            </a:r>
            <a:r>
              <a:rPr lang="en-US" sz="1000" dirty="0">
                <a:latin typeface="Times" pitchFamily="18" charset="0"/>
                <a:ea typeface="ＭＳ Ｐゴシック" pitchFamily="34" charset="-128"/>
              </a:rPr>
              <a:t>, Novak, Lockhart, Goodman</a:t>
            </a:r>
          </a:p>
        </p:txBody>
      </p:sp>
      <p:sp>
        <p:nvSpPr>
          <p:cNvPr id="5" name="Rectangle 29"/>
          <p:cNvSpPr>
            <a:spLocks noGrp="1" noChangeArrowheads="1"/>
          </p:cNvSpPr>
          <p:nvPr/>
        </p:nvSpPr>
        <p:spPr bwMode="auto">
          <a:xfrm>
            <a:off x="4343400" y="6400800"/>
            <a:ext cx="457200" cy="457200"/>
          </a:xfrm>
          <a:prstGeom prst="rect">
            <a:avLst/>
          </a:prstGeom>
          <a:noFill/>
          <a:ln w="9525">
            <a:noFill/>
            <a:miter lim="800000"/>
            <a:headEnd/>
            <a:tailEnd/>
          </a:ln>
          <a:effectLst/>
        </p:spPr>
        <p:txBody>
          <a:bodyPr anchor="b"/>
          <a:lstStyle/>
          <a:p>
            <a:pPr algn="ctr" eaLnBrk="0" hangingPunct="0">
              <a:defRPr/>
            </a:pPr>
            <a:fld id="{F7F58101-B880-4752-B1FB-58BED40CD06A}" type="slidenum">
              <a:rPr lang="en-US" sz="1400">
                <a:latin typeface="Times" pitchFamily="1" charset="0"/>
                <a:ea typeface="ＭＳ Ｐゴシック" pitchFamily="1" charset="-128"/>
                <a:cs typeface="+mn-cs"/>
              </a:rPr>
              <a:pPr algn="ctr" eaLnBrk="0" hangingPunct="0">
                <a:defRPr/>
              </a:pPr>
              <a:t>‹#›</a:t>
            </a:fld>
            <a:endParaRPr lang="en-US" sz="1400">
              <a:latin typeface="Times" pitchFamily="1" charset="0"/>
              <a:ea typeface="ＭＳ Ｐゴシック" pitchFamily="1" charset="-128"/>
              <a:cs typeface="+mn-cs"/>
            </a:endParaRPr>
          </a:p>
        </p:txBody>
      </p:sp>
      <p:pic>
        <p:nvPicPr>
          <p:cNvPr id="6" name="Picture 5" descr="Pearson Logo.jpg"/>
          <p:cNvPicPr>
            <a:picLocks noChangeAspect="1"/>
          </p:cNvPicPr>
          <p:nvPr/>
        </p:nvPicPr>
        <p:blipFill>
          <a:blip r:embed="rId2" cstate="print"/>
          <a:stretch>
            <a:fillRect/>
          </a:stretch>
        </p:blipFill>
        <p:spPr>
          <a:xfrm>
            <a:off x="7391400" y="6372225"/>
            <a:ext cx="1343025" cy="460375"/>
          </a:xfrm>
          <a:prstGeom prst="rect">
            <a:avLst/>
          </a:prstGeom>
          <a:ln w="19050">
            <a:solidFill>
              <a:schemeClr val="accent6">
                <a:lumMod val="50000"/>
              </a:schemeClr>
            </a:solidFill>
          </a:ln>
        </p:spPr>
      </p:pic>
      <p:sp>
        <p:nvSpPr>
          <p:cNvPr id="7" name="Rectangle 6"/>
          <p:cNvSpPr/>
          <p:nvPr/>
        </p:nvSpPr>
        <p:spPr bwMode="auto">
          <a:xfrm>
            <a:off x="0" y="0"/>
            <a:ext cx="533400" cy="6858000"/>
          </a:xfrm>
          <a:prstGeom prst="rect">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0" scaled="1"/>
            <a:tileRect/>
          </a:gradFill>
          <a:ln w="19050" cap="flat" cmpd="sng" algn="ctr">
            <a:solidFill>
              <a:srgbClr val="CC6600"/>
            </a:solidFill>
            <a:prstDash val="solid"/>
            <a:miter lim="800000"/>
            <a:headEnd type="none" w="med" len="med"/>
            <a:tailEnd type="none" w="med" len="med"/>
          </a:ln>
          <a:effectLst/>
        </p:spPr>
        <p:txBody>
          <a:bodyPr wrap="none"/>
          <a:lstStyle/>
          <a:p>
            <a:pPr>
              <a:defRPr/>
            </a:pPr>
            <a:endParaRPr lang="en-US">
              <a:latin typeface="Tahoma" pitchFamily="1" charset="0"/>
            </a:endParaRPr>
          </a:p>
        </p:txBody>
      </p:sp>
      <p:cxnSp>
        <p:nvCxnSpPr>
          <p:cNvPr id="8" name="Straight Connector 7"/>
          <p:cNvCxnSpPr/>
          <p:nvPr/>
        </p:nvCxnSpPr>
        <p:spPr bwMode="auto">
          <a:xfrm>
            <a:off x="533400" y="76200"/>
            <a:ext cx="8534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bwMode="auto">
          <a:xfrm>
            <a:off x="9067800" y="0"/>
            <a:ext cx="0" cy="670560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bwMode="auto">
          <a:xfrm>
            <a:off x="609600" y="6400800"/>
            <a:ext cx="6629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bwMode="auto">
          <a:xfrm flipH="1">
            <a:off x="8839200" y="6400800"/>
            <a:ext cx="2286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65557" name="Rectangle 21"/>
          <p:cNvSpPr>
            <a:spLocks noGrp="1" noChangeArrowheads="1"/>
          </p:cNvSpPr>
          <p:nvPr>
            <p:ph type="ctrTitle"/>
          </p:nvPr>
        </p:nvSpPr>
        <p:spPr>
          <a:xfrm>
            <a:off x="609600" y="838200"/>
            <a:ext cx="8001000" cy="1524000"/>
          </a:xfrm>
        </p:spPr>
        <p:txBody>
          <a:bodyPr/>
          <a:lstStyle>
            <a:lvl1pPr algn="ctr">
              <a:defRPr/>
            </a:lvl1pPr>
          </a:lstStyle>
          <a:p>
            <a:r>
              <a:rPr lang="en-US"/>
              <a:t>Click to edit Master title style</a:t>
            </a:r>
          </a:p>
        </p:txBody>
      </p:sp>
      <p:sp>
        <p:nvSpPr>
          <p:cNvPr id="65558" name="Rectangle 22"/>
          <p:cNvSpPr>
            <a:spLocks noGrp="1" noChangeArrowheads="1"/>
          </p:cNvSpPr>
          <p:nvPr>
            <p:ph type="subTitle" idx="1"/>
          </p:nvPr>
        </p:nvSpPr>
        <p:spPr>
          <a:xfrm>
            <a:off x="1219200" y="2971800"/>
            <a:ext cx="6400800" cy="1752600"/>
          </a:xfrm>
        </p:spPr>
        <p:txBody>
          <a:bodyPr anchor="ctr"/>
          <a:lstStyle>
            <a:lvl1pPr marL="0" indent="0" algn="ctr">
              <a:buFont typeface="Wingdings" pitchFamily="1" charset="2"/>
              <a:buNone/>
              <a:defRPr/>
            </a:lvl1pPr>
          </a:lstStyle>
          <a:p>
            <a:r>
              <a:rPr lang="en-US"/>
              <a:t>Click to edit Master subtitle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Text Box 27"/>
          <p:cNvSpPr txBox="1">
            <a:spLocks noChangeArrowheads="1"/>
          </p:cNvSpPr>
          <p:nvPr/>
        </p:nvSpPr>
        <p:spPr bwMode="auto">
          <a:xfrm>
            <a:off x="533400" y="6400800"/>
            <a:ext cx="3352800" cy="396875"/>
          </a:xfrm>
          <a:prstGeom prst="rect">
            <a:avLst/>
          </a:prstGeom>
          <a:noFill/>
          <a:ln w="9525">
            <a:noFill/>
            <a:miter lim="800000"/>
            <a:headEnd/>
            <a:tailEnd/>
          </a:ln>
          <a:effectLst/>
        </p:spPr>
        <p:txBody>
          <a:bodyPr>
            <a:spAutoFit/>
          </a:bodyPr>
          <a:lstStyle/>
          <a:p>
            <a:pPr eaLnBrk="0" hangingPunct="0">
              <a:defRPr/>
            </a:pPr>
            <a:r>
              <a:rPr lang="en-US" sz="1000" i="1" dirty="0">
                <a:latin typeface="Times" pitchFamily="18" charset="0"/>
                <a:ea typeface="ＭＳ Ｐゴシック" pitchFamily="34" charset="-128"/>
              </a:rPr>
              <a:t>Technical Drawing with Engineering Graphics, 15</a:t>
            </a:r>
            <a:r>
              <a:rPr lang="en-US" sz="1000" i="1" baseline="30000" dirty="0">
                <a:latin typeface="Times" pitchFamily="18" charset="0"/>
                <a:ea typeface="ＭＳ Ｐゴシック" pitchFamily="34" charset="-128"/>
              </a:rPr>
              <a:t>th</a:t>
            </a:r>
            <a:r>
              <a:rPr lang="en-US" sz="1000" i="1" dirty="0">
                <a:latin typeface="Times" pitchFamily="18" charset="0"/>
                <a:ea typeface="ＭＳ Ｐゴシック" pitchFamily="34" charset="-128"/>
              </a:rPr>
              <a:t> edition</a:t>
            </a:r>
          </a:p>
          <a:p>
            <a:pPr eaLnBrk="0" hangingPunct="0">
              <a:defRPr/>
            </a:pPr>
            <a:r>
              <a:rPr lang="en-US" sz="1000" dirty="0" err="1">
                <a:latin typeface="Times" pitchFamily="18" charset="0"/>
                <a:ea typeface="ＭＳ Ｐゴシック" pitchFamily="34" charset="-128"/>
              </a:rPr>
              <a:t>Giesecke</a:t>
            </a:r>
            <a:r>
              <a:rPr lang="en-US" sz="1000" dirty="0">
                <a:latin typeface="Times" pitchFamily="18" charset="0"/>
                <a:ea typeface="ＭＳ Ｐゴシック" pitchFamily="34" charset="-128"/>
              </a:rPr>
              <a:t>, Hill, Spencer, </a:t>
            </a:r>
            <a:r>
              <a:rPr lang="en-US" sz="1000" dirty="0" err="1">
                <a:latin typeface="Times" pitchFamily="18" charset="0"/>
                <a:ea typeface="ＭＳ Ｐゴシック" pitchFamily="34" charset="-128"/>
              </a:rPr>
              <a:t>Dygdon</a:t>
            </a:r>
            <a:r>
              <a:rPr lang="en-US" sz="1000" dirty="0">
                <a:latin typeface="Times" pitchFamily="18" charset="0"/>
                <a:ea typeface="ＭＳ Ｐゴシック" pitchFamily="34" charset="-128"/>
              </a:rPr>
              <a:t>, Novak, Lockhart, Goodman</a:t>
            </a:r>
          </a:p>
        </p:txBody>
      </p:sp>
      <p:sp>
        <p:nvSpPr>
          <p:cNvPr id="5" name="Rectangle 29"/>
          <p:cNvSpPr>
            <a:spLocks noGrp="1" noChangeArrowheads="1"/>
          </p:cNvSpPr>
          <p:nvPr/>
        </p:nvSpPr>
        <p:spPr bwMode="auto">
          <a:xfrm>
            <a:off x="4343400" y="6400800"/>
            <a:ext cx="457200" cy="457200"/>
          </a:xfrm>
          <a:prstGeom prst="rect">
            <a:avLst/>
          </a:prstGeom>
          <a:noFill/>
          <a:ln w="9525">
            <a:noFill/>
            <a:miter lim="800000"/>
            <a:headEnd/>
            <a:tailEnd/>
          </a:ln>
          <a:effectLst/>
        </p:spPr>
        <p:txBody>
          <a:bodyPr anchor="b"/>
          <a:lstStyle/>
          <a:p>
            <a:pPr algn="ctr" eaLnBrk="0" hangingPunct="0">
              <a:defRPr/>
            </a:pPr>
            <a:fld id="{C328CB9E-D42C-41A7-8FF1-87BB7D2D938F}" type="slidenum">
              <a:rPr lang="en-US" sz="1400">
                <a:latin typeface="Times" pitchFamily="1" charset="0"/>
                <a:ea typeface="ＭＳ Ｐゴシック" pitchFamily="1" charset="-128"/>
                <a:cs typeface="+mn-cs"/>
              </a:rPr>
              <a:pPr algn="ctr" eaLnBrk="0" hangingPunct="0">
                <a:defRPr/>
              </a:pPr>
              <a:t>‹#›</a:t>
            </a:fld>
            <a:endParaRPr lang="en-US" sz="1400">
              <a:latin typeface="Times" pitchFamily="1" charset="0"/>
              <a:ea typeface="ＭＳ Ｐゴシック" pitchFamily="1" charset="-128"/>
              <a:cs typeface="+mn-cs"/>
            </a:endParaRPr>
          </a:p>
        </p:txBody>
      </p:sp>
      <p:pic>
        <p:nvPicPr>
          <p:cNvPr id="6" name="Picture 5" descr="Pearson Logo.jpg"/>
          <p:cNvPicPr>
            <a:picLocks noChangeAspect="1"/>
          </p:cNvPicPr>
          <p:nvPr/>
        </p:nvPicPr>
        <p:blipFill>
          <a:blip r:embed="rId2" cstate="print"/>
          <a:stretch>
            <a:fillRect/>
          </a:stretch>
        </p:blipFill>
        <p:spPr>
          <a:xfrm>
            <a:off x="7391400" y="6372225"/>
            <a:ext cx="1343025" cy="460375"/>
          </a:xfrm>
          <a:prstGeom prst="rect">
            <a:avLst/>
          </a:prstGeom>
          <a:ln w="19050">
            <a:solidFill>
              <a:schemeClr val="accent6">
                <a:lumMod val="50000"/>
              </a:schemeClr>
            </a:solidFill>
          </a:ln>
        </p:spPr>
      </p:pic>
      <p:sp>
        <p:nvSpPr>
          <p:cNvPr id="7" name="Rectangle 6"/>
          <p:cNvSpPr/>
          <p:nvPr/>
        </p:nvSpPr>
        <p:spPr bwMode="auto">
          <a:xfrm>
            <a:off x="0" y="0"/>
            <a:ext cx="533400" cy="6858000"/>
          </a:xfrm>
          <a:prstGeom prst="rect">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0" scaled="1"/>
            <a:tileRect/>
          </a:gradFill>
          <a:ln w="19050" cap="flat" cmpd="sng" algn="ctr">
            <a:solidFill>
              <a:srgbClr val="CC6600"/>
            </a:solidFill>
            <a:prstDash val="solid"/>
            <a:miter lim="800000"/>
            <a:headEnd type="none" w="med" len="med"/>
            <a:tailEnd type="none" w="med" len="med"/>
          </a:ln>
          <a:effectLst/>
        </p:spPr>
        <p:txBody>
          <a:bodyPr wrap="none"/>
          <a:lstStyle/>
          <a:p>
            <a:pPr>
              <a:defRPr/>
            </a:pPr>
            <a:endParaRPr lang="en-US">
              <a:latin typeface="Tahoma" pitchFamily="1" charset="0"/>
            </a:endParaRPr>
          </a:p>
        </p:txBody>
      </p:sp>
      <p:cxnSp>
        <p:nvCxnSpPr>
          <p:cNvPr id="8" name="Straight Connector 7"/>
          <p:cNvCxnSpPr/>
          <p:nvPr/>
        </p:nvCxnSpPr>
        <p:spPr bwMode="auto">
          <a:xfrm>
            <a:off x="533400" y="76200"/>
            <a:ext cx="8534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bwMode="auto">
          <a:xfrm>
            <a:off x="9067800" y="0"/>
            <a:ext cx="0" cy="670560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bwMode="auto">
          <a:xfrm>
            <a:off x="609600" y="6400800"/>
            <a:ext cx="6629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bwMode="auto">
          <a:xfrm flipH="1">
            <a:off x="8839200" y="6400800"/>
            <a:ext cx="2286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65557" name="Rectangle 21"/>
          <p:cNvSpPr>
            <a:spLocks noGrp="1" noChangeArrowheads="1"/>
          </p:cNvSpPr>
          <p:nvPr>
            <p:ph type="ctrTitle"/>
          </p:nvPr>
        </p:nvSpPr>
        <p:spPr>
          <a:xfrm>
            <a:off x="609600" y="838200"/>
            <a:ext cx="8001000" cy="1524000"/>
          </a:xfrm>
        </p:spPr>
        <p:txBody>
          <a:bodyPr/>
          <a:lstStyle>
            <a:lvl1pPr algn="ctr">
              <a:defRPr/>
            </a:lvl1pPr>
          </a:lstStyle>
          <a:p>
            <a:r>
              <a:rPr lang="en-US"/>
              <a:t>Click to edit Master title style</a:t>
            </a:r>
          </a:p>
        </p:txBody>
      </p:sp>
      <p:sp>
        <p:nvSpPr>
          <p:cNvPr id="65558" name="Rectangle 22"/>
          <p:cNvSpPr>
            <a:spLocks noGrp="1" noChangeArrowheads="1"/>
          </p:cNvSpPr>
          <p:nvPr>
            <p:ph type="subTitle" idx="1"/>
          </p:nvPr>
        </p:nvSpPr>
        <p:spPr>
          <a:xfrm>
            <a:off x="1219200" y="2971800"/>
            <a:ext cx="6400800" cy="1752600"/>
          </a:xfrm>
        </p:spPr>
        <p:txBody>
          <a:bodyPr anchor="ctr"/>
          <a:lstStyle>
            <a:lvl1pPr marL="0" indent="0" algn="ctr">
              <a:buFont typeface="Wingdings" pitchFamily="1" charset="2"/>
              <a:buNone/>
              <a:defRPr/>
            </a:lvl1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Text Box 27"/>
          <p:cNvSpPr txBox="1">
            <a:spLocks noChangeArrowheads="1"/>
          </p:cNvSpPr>
          <p:nvPr/>
        </p:nvSpPr>
        <p:spPr bwMode="auto">
          <a:xfrm>
            <a:off x="533400" y="6400800"/>
            <a:ext cx="3352800" cy="396875"/>
          </a:xfrm>
          <a:prstGeom prst="rect">
            <a:avLst/>
          </a:prstGeom>
          <a:noFill/>
          <a:ln w="9525">
            <a:noFill/>
            <a:miter lim="800000"/>
            <a:headEnd/>
            <a:tailEnd/>
          </a:ln>
          <a:effectLst/>
        </p:spPr>
        <p:txBody>
          <a:bodyPr>
            <a:spAutoFit/>
          </a:bodyPr>
          <a:lstStyle/>
          <a:p>
            <a:pPr eaLnBrk="0" hangingPunct="0">
              <a:defRPr/>
            </a:pPr>
            <a:r>
              <a:rPr lang="en-US" sz="1000" i="1" dirty="0">
                <a:latin typeface="Times" pitchFamily="18" charset="0"/>
                <a:ea typeface="ＭＳ Ｐゴシック" pitchFamily="34" charset="-128"/>
              </a:rPr>
              <a:t>Technical Drawing with Engineering Graphics, 15</a:t>
            </a:r>
            <a:r>
              <a:rPr lang="en-US" sz="1000" i="1" baseline="30000" dirty="0">
                <a:latin typeface="Times" pitchFamily="18" charset="0"/>
                <a:ea typeface="ＭＳ Ｐゴシック" pitchFamily="34" charset="-128"/>
              </a:rPr>
              <a:t>th</a:t>
            </a:r>
            <a:r>
              <a:rPr lang="en-US" sz="1000" i="1" dirty="0">
                <a:latin typeface="Times" pitchFamily="18" charset="0"/>
                <a:ea typeface="ＭＳ Ｐゴシック" pitchFamily="34" charset="-128"/>
              </a:rPr>
              <a:t> edition</a:t>
            </a:r>
          </a:p>
          <a:p>
            <a:pPr eaLnBrk="0" hangingPunct="0">
              <a:defRPr/>
            </a:pPr>
            <a:r>
              <a:rPr lang="en-US" sz="1000" dirty="0" err="1">
                <a:latin typeface="Times" pitchFamily="18" charset="0"/>
                <a:ea typeface="ＭＳ Ｐゴシック" pitchFamily="34" charset="-128"/>
              </a:rPr>
              <a:t>Giesecke</a:t>
            </a:r>
            <a:r>
              <a:rPr lang="en-US" sz="1000" dirty="0">
                <a:latin typeface="Times" pitchFamily="18" charset="0"/>
                <a:ea typeface="ＭＳ Ｐゴシック" pitchFamily="34" charset="-128"/>
              </a:rPr>
              <a:t>, Hill, Spencer, </a:t>
            </a:r>
            <a:r>
              <a:rPr lang="en-US" sz="1000" dirty="0" err="1">
                <a:latin typeface="Times" pitchFamily="18" charset="0"/>
                <a:ea typeface="ＭＳ Ｐゴシック" pitchFamily="34" charset="-128"/>
              </a:rPr>
              <a:t>Dygdon</a:t>
            </a:r>
            <a:r>
              <a:rPr lang="en-US" sz="1000" dirty="0">
                <a:latin typeface="Times" pitchFamily="18" charset="0"/>
                <a:ea typeface="ＭＳ Ｐゴシック" pitchFamily="34" charset="-128"/>
              </a:rPr>
              <a:t>, Novak, Lockhart, Goodman</a:t>
            </a:r>
          </a:p>
        </p:txBody>
      </p:sp>
      <p:sp>
        <p:nvSpPr>
          <p:cNvPr id="5" name="Rectangle 29"/>
          <p:cNvSpPr>
            <a:spLocks noGrp="1" noChangeArrowheads="1"/>
          </p:cNvSpPr>
          <p:nvPr/>
        </p:nvSpPr>
        <p:spPr bwMode="auto">
          <a:xfrm>
            <a:off x="4343400" y="6400800"/>
            <a:ext cx="457200" cy="457200"/>
          </a:xfrm>
          <a:prstGeom prst="rect">
            <a:avLst/>
          </a:prstGeom>
          <a:noFill/>
          <a:ln w="9525">
            <a:noFill/>
            <a:miter lim="800000"/>
            <a:headEnd/>
            <a:tailEnd/>
          </a:ln>
          <a:effectLst/>
        </p:spPr>
        <p:txBody>
          <a:bodyPr anchor="b"/>
          <a:lstStyle/>
          <a:p>
            <a:pPr algn="ctr" eaLnBrk="0" hangingPunct="0">
              <a:defRPr/>
            </a:pPr>
            <a:fld id="{DA623E49-2D95-4D09-BA68-26E56E306118}" type="slidenum">
              <a:rPr lang="en-US" sz="1400">
                <a:latin typeface="Times" pitchFamily="1" charset="0"/>
                <a:ea typeface="ＭＳ Ｐゴシック" pitchFamily="1" charset="-128"/>
                <a:cs typeface="+mn-cs"/>
              </a:rPr>
              <a:pPr algn="ctr" eaLnBrk="0" hangingPunct="0">
                <a:defRPr/>
              </a:pPr>
              <a:t>‹#›</a:t>
            </a:fld>
            <a:endParaRPr lang="en-US" sz="1400">
              <a:latin typeface="Times" pitchFamily="1" charset="0"/>
              <a:ea typeface="ＭＳ Ｐゴシック" pitchFamily="1" charset="-128"/>
              <a:cs typeface="+mn-cs"/>
            </a:endParaRPr>
          </a:p>
        </p:txBody>
      </p:sp>
      <p:pic>
        <p:nvPicPr>
          <p:cNvPr id="6" name="Picture 5" descr="Pearson Logo.jpg"/>
          <p:cNvPicPr>
            <a:picLocks noChangeAspect="1"/>
          </p:cNvPicPr>
          <p:nvPr/>
        </p:nvPicPr>
        <p:blipFill>
          <a:blip r:embed="rId2" cstate="print"/>
          <a:stretch>
            <a:fillRect/>
          </a:stretch>
        </p:blipFill>
        <p:spPr>
          <a:xfrm>
            <a:off x="7391400" y="6372225"/>
            <a:ext cx="1343025" cy="460375"/>
          </a:xfrm>
          <a:prstGeom prst="rect">
            <a:avLst/>
          </a:prstGeom>
          <a:ln w="19050">
            <a:solidFill>
              <a:schemeClr val="accent6">
                <a:lumMod val="50000"/>
              </a:schemeClr>
            </a:solidFill>
          </a:ln>
        </p:spPr>
      </p:pic>
      <p:sp>
        <p:nvSpPr>
          <p:cNvPr id="7" name="Rectangle 6"/>
          <p:cNvSpPr/>
          <p:nvPr/>
        </p:nvSpPr>
        <p:spPr bwMode="auto">
          <a:xfrm>
            <a:off x="0" y="0"/>
            <a:ext cx="533400" cy="6858000"/>
          </a:xfrm>
          <a:prstGeom prst="rect">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0" scaled="1"/>
            <a:tileRect/>
          </a:gradFill>
          <a:ln w="19050" cap="flat" cmpd="sng" algn="ctr">
            <a:solidFill>
              <a:srgbClr val="CC6600"/>
            </a:solidFill>
            <a:prstDash val="solid"/>
            <a:miter lim="800000"/>
            <a:headEnd type="none" w="med" len="med"/>
            <a:tailEnd type="none" w="med" len="med"/>
          </a:ln>
          <a:effectLst/>
        </p:spPr>
        <p:txBody>
          <a:bodyPr wrap="none"/>
          <a:lstStyle/>
          <a:p>
            <a:pPr>
              <a:defRPr/>
            </a:pPr>
            <a:endParaRPr lang="en-US">
              <a:latin typeface="Tahoma" pitchFamily="1" charset="0"/>
            </a:endParaRPr>
          </a:p>
        </p:txBody>
      </p:sp>
      <p:cxnSp>
        <p:nvCxnSpPr>
          <p:cNvPr id="8" name="Straight Connector 7"/>
          <p:cNvCxnSpPr/>
          <p:nvPr/>
        </p:nvCxnSpPr>
        <p:spPr bwMode="auto">
          <a:xfrm>
            <a:off x="533400" y="76200"/>
            <a:ext cx="8534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bwMode="auto">
          <a:xfrm>
            <a:off x="9067800" y="0"/>
            <a:ext cx="0" cy="670560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bwMode="auto">
          <a:xfrm>
            <a:off x="609600" y="6400800"/>
            <a:ext cx="6629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bwMode="auto">
          <a:xfrm flipH="1">
            <a:off x="8839200" y="6400800"/>
            <a:ext cx="2286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65557" name="Rectangle 21"/>
          <p:cNvSpPr>
            <a:spLocks noGrp="1" noChangeArrowheads="1"/>
          </p:cNvSpPr>
          <p:nvPr>
            <p:ph type="ctrTitle"/>
          </p:nvPr>
        </p:nvSpPr>
        <p:spPr>
          <a:xfrm>
            <a:off x="609600" y="838200"/>
            <a:ext cx="8001000" cy="1524000"/>
          </a:xfrm>
        </p:spPr>
        <p:txBody>
          <a:bodyPr/>
          <a:lstStyle>
            <a:lvl1pPr algn="ctr">
              <a:defRPr/>
            </a:lvl1pPr>
          </a:lstStyle>
          <a:p>
            <a:r>
              <a:rPr lang="en-US"/>
              <a:t>Click to edit Master title style</a:t>
            </a:r>
          </a:p>
        </p:txBody>
      </p:sp>
      <p:sp>
        <p:nvSpPr>
          <p:cNvPr id="65558" name="Rectangle 22"/>
          <p:cNvSpPr>
            <a:spLocks noGrp="1" noChangeArrowheads="1"/>
          </p:cNvSpPr>
          <p:nvPr>
            <p:ph type="subTitle" idx="1"/>
          </p:nvPr>
        </p:nvSpPr>
        <p:spPr>
          <a:xfrm>
            <a:off x="1219200" y="2971800"/>
            <a:ext cx="6400800" cy="1752600"/>
          </a:xfrm>
        </p:spPr>
        <p:txBody>
          <a:bodyPr anchor="ctr"/>
          <a:lstStyle>
            <a:lvl1pPr marL="0" indent="0" algn="ctr">
              <a:buFont typeface="Wingdings" pitchFamily="1" charset="2"/>
              <a:buNone/>
              <a:defRPr/>
            </a:lvl1pPr>
          </a:lstStyle>
          <a:p>
            <a:r>
              <a:rPr lang="en-US"/>
              <a:t>Click to edit Master subtitle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40957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7750" y="1524000"/>
            <a:ext cx="4097338"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Grp="1" noChangeArrowheads="1"/>
          </p:cNvSpPr>
          <p:nvPr>
            <p:ph type="title"/>
          </p:nvPr>
        </p:nvSpPr>
        <p:spPr bwMode="auto">
          <a:xfrm>
            <a:off x="609600" y="228600"/>
            <a:ext cx="8334375"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4538" name="Rectangle 26"/>
          <p:cNvSpPr>
            <a:spLocks noGrp="1" noChangeArrowheads="1"/>
          </p:cNvSpPr>
          <p:nvPr>
            <p:ph type="body" idx="1"/>
          </p:nvPr>
        </p:nvSpPr>
        <p:spPr bwMode="auto">
          <a:xfrm>
            <a:off x="609600" y="1524000"/>
            <a:ext cx="8345488"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41" name="Rectangle 29"/>
          <p:cNvSpPr>
            <a:spLocks noGrp="1" noChangeArrowheads="1"/>
          </p:cNvSpPr>
          <p:nvPr/>
        </p:nvSpPr>
        <p:spPr bwMode="auto">
          <a:xfrm>
            <a:off x="4343400" y="6400800"/>
            <a:ext cx="457200" cy="457200"/>
          </a:xfrm>
          <a:prstGeom prst="rect">
            <a:avLst/>
          </a:prstGeom>
          <a:noFill/>
          <a:ln w="9525">
            <a:noFill/>
            <a:miter lim="800000"/>
            <a:headEnd/>
            <a:tailEnd/>
          </a:ln>
          <a:effectLst/>
        </p:spPr>
        <p:txBody>
          <a:bodyPr anchor="b"/>
          <a:lstStyle/>
          <a:p>
            <a:pPr algn="ctr" eaLnBrk="0" hangingPunct="0">
              <a:defRPr/>
            </a:pPr>
            <a:fld id="{56EA0F82-8CD9-4A21-AF87-AF3FD3190D5C}" type="slidenum">
              <a:rPr lang="en-US" sz="1400">
                <a:latin typeface="Times" pitchFamily="1" charset="0"/>
                <a:ea typeface="ＭＳ Ｐゴシック" pitchFamily="1" charset="-128"/>
                <a:cs typeface="+mn-cs"/>
              </a:rPr>
              <a:pPr algn="ctr" eaLnBrk="0" hangingPunct="0">
                <a:defRPr/>
              </a:pPr>
              <a:t>‹#›</a:t>
            </a:fld>
            <a:endParaRPr lang="en-US" sz="1400">
              <a:latin typeface="Times" pitchFamily="1" charset="0"/>
              <a:ea typeface="ＭＳ Ｐゴシック" pitchFamily="1" charset="-128"/>
              <a:cs typeface="+mn-cs"/>
            </a:endParaRPr>
          </a:p>
        </p:txBody>
      </p:sp>
      <p:pic>
        <p:nvPicPr>
          <p:cNvPr id="1029" name="Picture 30" descr="bluegradientbar"/>
          <p:cNvPicPr>
            <a:picLocks noChangeAspect="1" noChangeArrowheads="1"/>
          </p:cNvPicPr>
          <p:nvPr/>
        </p:nvPicPr>
        <p:blipFill>
          <a:blip r:embed="rId13" cstate="print"/>
          <a:srcRect/>
          <a:stretch>
            <a:fillRect/>
          </a:stretch>
        </p:blipFill>
        <p:spPr bwMode="auto">
          <a:xfrm>
            <a:off x="0" y="0"/>
            <a:ext cx="533400" cy="6858000"/>
          </a:xfrm>
          <a:prstGeom prst="rect">
            <a:avLst/>
          </a:prstGeom>
          <a:noFill/>
          <a:ln w="9525">
            <a:noFill/>
            <a:miter lim="800000"/>
            <a:headEnd/>
            <a:tailEnd/>
          </a:ln>
        </p:spPr>
      </p:pic>
      <p:sp>
        <p:nvSpPr>
          <p:cNvPr id="38" name="Text Box 27"/>
          <p:cNvSpPr txBox="1">
            <a:spLocks noChangeArrowheads="1"/>
          </p:cNvSpPr>
          <p:nvPr userDrawn="1"/>
        </p:nvSpPr>
        <p:spPr bwMode="auto">
          <a:xfrm>
            <a:off x="533400" y="6400800"/>
            <a:ext cx="3352800" cy="396875"/>
          </a:xfrm>
          <a:prstGeom prst="rect">
            <a:avLst/>
          </a:prstGeom>
          <a:noFill/>
          <a:ln w="9525">
            <a:noFill/>
            <a:miter lim="800000"/>
            <a:headEnd/>
            <a:tailEnd/>
          </a:ln>
          <a:effectLst/>
        </p:spPr>
        <p:txBody>
          <a:bodyPr>
            <a:spAutoFit/>
          </a:bodyPr>
          <a:lstStyle/>
          <a:p>
            <a:pPr eaLnBrk="0" hangingPunct="0">
              <a:defRPr/>
            </a:pPr>
            <a:r>
              <a:rPr lang="en-US" sz="1000" i="1" dirty="0">
                <a:latin typeface="Times" pitchFamily="18" charset="0"/>
                <a:ea typeface="ＭＳ Ｐゴシック" pitchFamily="34" charset="-128"/>
              </a:rPr>
              <a:t>Technical Drawing with Engineering Graphics, 15</a:t>
            </a:r>
            <a:r>
              <a:rPr lang="en-US" sz="1000" i="1" baseline="30000" dirty="0">
                <a:latin typeface="Times" pitchFamily="18" charset="0"/>
                <a:ea typeface="ＭＳ Ｐゴシック" pitchFamily="34" charset="-128"/>
              </a:rPr>
              <a:t>th</a:t>
            </a:r>
            <a:r>
              <a:rPr lang="en-US" sz="1000" i="1" dirty="0">
                <a:latin typeface="Times" pitchFamily="18" charset="0"/>
                <a:ea typeface="ＭＳ Ｐゴシック" pitchFamily="34" charset="-128"/>
              </a:rPr>
              <a:t> edition</a:t>
            </a:r>
          </a:p>
          <a:p>
            <a:pPr eaLnBrk="0" hangingPunct="0">
              <a:defRPr/>
            </a:pPr>
            <a:r>
              <a:rPr lang="en-US" sz="1000" dirty="0" err="1">
                <a:latin typeface="Times" pitchFamily="18" charset="0"/>
                <a:ea typeface="ＭＳ Ｐゴシック" pitchFamily="34" charset="-128"/>
              </a:rPr>
              <a:t>Giesecke</a:t>
            </a:r>
            <a:r>
              <a:rPr lang="en-US" sz="1000" dirty="0">
                <a:latin typeface="Times" pitchFamily="18" charset="0"/>
                <a:ea typeface="ＭＳ Ｐゴシック" pitchFamily="34" charset="-128"/>
              </a:rPr>
              <a:t>, Hill, Spencer, </a:t>
            </a:r>
            <a:r>
              <a:rPr lang="en-US" sz="1000" dirty="0" err="1">
                <a:latin typeface="Times" pitchFamily="18" charset="0"/>
                <a:ea typeface="ＭＳ Ｐゴシック" pitchFamily="34" charset="-128"/>
              </a:rPr>
              <a:t>Dygdon</a:t>
            </a:r>
            <a:r>
              <a:rPr lang="en-US" sz="1000" dirty="0">
                <a:latin typeface="Times" pitchFamily="18" charset="0"/>
                <a:ea typeface="ＭＳ Ｐゴシック" pitchFamily="34" charset="-128"/>
              </a:rPr>
              <a:t>, Novak, Lockhart, Goodman</a:t>
            </a:r>
          </a:p>
        </p:txBody>
      </p:sp>
      <p:sp>
        <p:nvSpPr>
          <p:cNvPr id="39" name="Rectangle 29"/>
          <p:cNvSpPr>
            <a:spLocks noGrp="1" noChangeArrowheads="1"/>
          </p:cNvSpPr>
          <p:nvPr userDrawn="1"/>
        </p:nvSpPr>
        <p:spPr bwMode="auto">
          <a:xfrm>
            <a:off x="4343400" y="6400800"/>
            <a:ext cx="457200" cy="457200"/>
          </a:xfrm>
          <a:prstGeom prst="rect">
            <a:avLst/>
          </a:prstGeom>
          <a:noFill/>
          <a:ln w="9525">
            <a:noFill/>
            <a:miter lim="800000"/>
            <a:headEnd/>
            <a:tailEnd/>
          </a:ln>
          <a:effectLst/>
        </p:spPr>
        <p:txBody>
          <a:bodyPr anchor="b"/>
          <a:lstStyle/>
          <a:p>
            <a:pPr algn="ctr" eaLnBrk="0" hangingPunct="0">
              <a:defRPr/>
            </a:pPr>
            <a:fld id="{AF0134C7-A168-42DA-BAD7-C9039CB2E4FD}" type="slidenum">
              <a:rPr lang="en-US" sz="1400">
                <a:latin typeface="Times" pitchFamily="1" charset="0"/>
                <a:ea typeface="ＭＳ Ｐゴシック" pitchFamily="1" charset="-128"/>
                <a:cs typeface="+mn-cs"/>
              </a:rPr>
              <a:pPr algn="ctr" eaLnBrk="0" hangingPunct="0">
                <a:defRPr/>
              </a:pPr>
              <a:t>‹#›</a:t>
            </a:fld>
            <a:endParaRPr lang="en-US" sz="1400">
              <a:latin typeface="Times" pitchFamily="1" charset="0"/>
              <a:ea typeface="ＭＳ Ｐゴシック" pitchFamily="1" charset="-128"/>
              <a:cs typeface="+mn-cs"/>
            </a:endParaRPr>
          </a:p>
        </p:txBody>
      </p:sp>
      <p:pic>
        <p:nvPicPr>
          <p:cNvPr id="40" name="Picture 39" descr="Pearson Logo.jpg"/>
          <p:cNvPicPr>
            <a:picLocks noChangeAspect="1"/>
          </p:cNvPicPr>
          <p:nvPr userDrawn="1"/>
        </p:nvPicPr>
        <p:blipFill>
          <a:blip r:embed="rId14" cstate="print"/>
          <a:stretch>
            <a:fillRect/>
          </a:stretch>
        </p:blipFill>
        <p:spPr>
          <a:xfrm>
            <a:off x="7391400" y="6372225"/>
            <a:ext cx="1343025" cy="460375"/>
          </a:xfrm>
          <a:prstGeom prst="rect">
            <a:avLst/>
          </a:prstGeom>
          <a:ln w="19050">
            <a:solidFill>
              <a:schemeClr val="accent6">
                <a:lumMod val="50000"/>
              </a:schemeClr>
            </a:solidFill>
          </a:ln>
        </p:spPr>
      </p:pic>
      <p:sp>
        <p:nvSpPr>
          <p:cNvPr id="41" name="Rectangle 40"/>
          <p:cNvSpPr/>
          <p:nvPr userDrawn="1"/>
        </p:nvSpPr>
        <p:spPr bwMode="auto">
          <a:xfrm>
            <a:off x="0" y="0"/>
            <a:ext cx="533400" cy="6858000"/>
          </a:xfrm>
          <a:prstGeom prst="rect">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0" scaled="1"/>
            <a:tileRect/>
          </a:gradFill>
          <a:ln w="19050" cap="flat" cmpd="sng" algn="ctr">
            <a:solidFill>
              <a:srgbClr val="CC6600"/>
            </a:solidFill>
            <a:prstDash val="solid"/>
            <a:miter lim="800000"/>
            <a:headEnd type="none" w="med" len="med"/>
            <a:tailEnd type="none" w="med" len="med"/>
          </a:ln>
          <a:effectLst/>
        </p:spPr>
        <p:txBody>
          <a:bodyPr wrap="none"/>
          <a:lstStyle/>
          <a:p>
            <a:pPr>
              <a:defRPr/>
            </a:pPr>
            <a:endParaRPr lang="en-US">
              <a:latin typeface="Tahoma" pitchFamily="1" charset="0"/>
            </a:endParaRPr>
          </a:p>
        </p:txBody>
      </p:sp>
      <p:cxnSp>
        <p:nvCxnSpPr>
          <p:cNvPr id="42" name="Straight Connector 41"/>
          <p:cNvCxnSpPr/>
          <p:nvPr userDrawn="1"/>
        </p:nvCxnSpPr>
        <p:spPr bwMode="auto">
          <a:xfrm>
            <a:off x="533400" y="76200"/>
            <a:ext cx="8534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3" name="Straight Connector 42"/>
          <p:cNvCxnSpPr/>
          <p:nvPr userDrawn="1"/>
        </p:nvCxnSpPr>
        <p:spPr bwMode="auto">
          <a:xfrm>
            <a:off x="9067800" y="0"/>
            <a:ext cx="0" cy="670560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4" name="Straight Connector 43"/>
          <p:cNvCxnSpPr/>
          <p:nvPr userDrawn="1"/>
        </p:nvCxnSpPr>
        <p:spPr bwMode="auto">
          <a:xfrm>
            <a:off x="609600" y="6400800"/>
            <a:ext cx="6629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5" name="Straight Connector 44"/>
          <p:cNvCxnSpPr/>
          <p:nvPr userDrawn="1"/>
        </p:nvCxnSpPr>
        <p:spPr bwMode="auto">
          <a:xfrm flipH="1">
            <a:off x="8839200" y="6400800"/>
            <a:ext cx="2286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888"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38">
                                            <p:txEl>
                                              <p:pRg st="0" end="0"/>
                                            </p:txEl>
                                          </p:spTgt>
                                        </p:tgtEl>
                                        <p:attrNameLst>
                                          <p:attrName>style.visibility</p:attrName>
                                        </p:attrNameLst>
                                      </p:cBhvr>
                                      <p:to>
                                        <p:strVal val="visible"/>
                                      </p:to>
                                    </p:set>
                                    <p:anim calcmode="lin" valueType="num">
                                      <p:cBhvr additive="base">
                                        <p:cTn id="7" dur="500" fill="hold"/>
                                        <p:tgtEl>
                                          <p:spTgt spid="64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3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538">
                                            <p:txEl>
                                              <p:pRg st="1" end="1"/>
                                            </p:txEl>
                                          </p:spTgt>
                                        </p:tgtEl>
                                        <p:attrNameLst>
                                          <p:attrName>style.visibility</p:attrName>
                                        </p:attrNameLst>
                                      </p:cBhvr>
                                      <p:to>
                                        <p:strVal val="visible"/>
                                      </p:to>
                                    </p:set>
                                    <p:anim calcmode="lin" valueType="num">
                                      <p:cBhvr additive="base">
                                        <p:cTn id="11" dur="500" fill="hold"/>
                                        <p:tgtEl>
                                          <p:spTgt spid="6453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453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4538">
                                            <p:txEl>
                                              <p:pRg st="2" end="2"/>
                                            </p:txEl>
                                          </p:spTgt>
                                        </p:tgtEl>
                                        <p:attrNameLst>
                                          <p:attrName>style.visibility</p:attrName>
                                        </p:attrNameLst>
                                      </p:cBhvr>
                                      <p:to>
                                        <p:strVal val="visible"/>
                                      </p:to>
                                    </p:set>
                                    <p:anim calcmode="lin" valueType="num">
                                      <p:cBhvr additive="base">
                                        <p:cTn id="15" dur="500" fill="hold"/>
                                        <p:tgtEl>
                                          <p:spTgt spid="6453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453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4538">
                                            <p:txEl>
                                              <p:pRg st="3" end="3"/>
                                            </p:txEl>
                                          </p:spTgt>
                                        </p:tgtEl>
                                        <p:attrNameLst>
                                          <p:attrName>style.visibility</p:attrName>
                                        </p:attrNameLst>
                                      </p:cBhvr>
                                      <p:to>
                                        <p:strVal val="visible"/>
                                      </p:to>
                                    </p:set>
                                    <p:anim calcmode="lin" valueType="num">
                                      <p:cBhvr additive="base">
                                        <p:cTn id="19" dur="500" fill="hold"/>
                                        <p:tgtEl>
                                          <p:spTgt spid="6453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538">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4538">
                                            <p:txEl>
                                              <p:pRg st="4" end="4"/>
                                            </p:txEl>
                                          </p:spTgt>
                                        </p:tgtEl>
                                        <p:attrNameLst>
                                          <p:attrName>style.visibility</p:attrName>
                                        </p:attrNameLst>
                                      </p:cBhvr>
                                      <p:to>
                                        <p:strVal val="visible"/>
                                      </p:to>
                                    </p:set>
                                    <p:anim calcmode="lin" valueType="num">
                                      <p:cBhvr additive="base">
                                        <p:cTn id="23" dur="500" fill="hold"/>
                                        <p:tgtEl>
                                          <p:spTgt spid="64538">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453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8" grpId="0" build="p" autoUpdateAnimBg="0">
        <p:tmplLst>
          <p:tmpl lvl="1">
            <p:tnLst>
              <p:par>
                <p:cTn presetID="2" presetClass="entr" presetSubtype="8" fill="hold" nodeType="click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pitchFamily="1" charset="0"/>
        </a:defRPr>
      </a:lvl2pPr>
      <a:lvl3pPr algn="l" rtl="0" eaLnBrk="0" fontAlgn="base" hangingPunct="0">
        <a:spcBef>
          <a:spcPct val="0"/>
        </a:spcBef>
        <a:spcAft>
          <a:spcPct val="0"/>
        </a:spcAft>
        <a:defRPr sz="3600">
          <a:solidFill>
            <a:schemeClr val="tx2"/>
          </a:solidFill>
          <a:latin typeface="Times" pitchFamily="1" charset="0"/>
        </a:defRPr>
      </a:lvl3pPr>
      <a:lvl4pPr algn="l" rtl="0" eaLnBrk="0" fontAlgn="base" hangingPunct="0">
        <a:spcBef>
          <a:spcPct val="0"/>
        </a:spcBef>
        <a:spcAft>
          <a:spcPct val="0"/>
        </a:spcAft>
        <a:defRPr sz="3600">
          <a:solidFill>
            <a:schemeClr val="tx2"/>
          </a:solidFill>
          <a:latin typeface="Times" pitchFamily="1" charset="0"/>
        </a:defRPr>
      </a:lvl4pPr>
      <a:lvl5pPr algn="l" rtl="0" eaLnBrk="0" fontAlgn="base" hangingPunct="0">
        <a:spcBef>
          <a:spcPct val="0"/>
        </a:spcBef>
        <a:spcAft>
          <a:spcPct val="0"/>
        </a:spcAft>
        <a:defRPr sz="3600">
          <a:solidFill>
            <a:schemeClr val="tx2"/>
          </a:solidFill>
          <a:latin typeface="Times" pitchFamily="1" charset="0"/>
        </a:defRPr>
      </a:lvl5pPr>
      <a:lvl6pPr marL="457200" algn="l" rtl="0" eaLnBrk="1" fontAlgn="base" hangingPunct="1">
        <a:spcBef>
          <a:spcPct val="0"/>
        </a:spcBef>
        <a:spcAft>
          <a:spcPct val="0"/>
        </a:spcAft>
        <a:defRPr sz="3600">
          <a:solidFill>
            <a:schemeClr val="tx2"/>
          </a:solidFill>
          <a:latin typeface="Times" pitchFamily="1" charset="0"/>
        </a:defRPr>
      </a:lvl6pPr>
      <a:lvl7pPr marL="914400" algn="l" rtl="0" eaLnBrk="1" fontAlgn="base" hangingPunct="1">
        <a:spcBef>
          <a:spcPct val="0"/>
        </a:spcBef>
        <a:spcAft>
          <a:spcPct val="0"/>
        </a:spcAft>
        <a:defRPr sz="3600">
          <a:solidFill>
            <a:schemeClr val="tx2"/>
          </a:solidFill>
          <a:latin typeface="Times" pitchFamily="1" charset="0"/>
        </a:defRPr>
      </a:lvl7pPr>
      <a:lvl8pPr marL="1371600" algn="l" rtl="0" eaLnBrk="1" fontAlgn="base" hangingPunct="1">
        <a:spcBef>
          <a:spcPct val="0"/>
        </a:spcBef>
        <a:spcAft>
          <a:spcPct val="0"/>
        </a:spcAft>
        <a:defRPr sz="3600">
          <a:solidFill>
            <a:schemeClr val="tx2"/>
          </a:solidFill>
          <a:latin typeface="Times" pitchFamily="1" charset="0"/>
        </a:defRPr>
      </a:lvl8pPr>
      <a:lvl9pPr marL="1828800" algn="l" rtl="0" eaLnBrk="1" fontAlgn="base" hangingPunct="1">
        <a:spcBef>
          <a:spcPct val="0"/>
        </a:spcBef>
        <a:spcAft>
          <a:spcPct val="0"/>
        </a:spcAft>
        <a:defRPr sz="3600">
          <a:solidFill>
            <a:schemeClr val="tx2"/>
          </a:solidFill>
          <a:latin typeface="Times" pitchFamily="1"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5"/>
          <p:cNvSpPr>
            <a:spLocks noGrp="1" noChangeArrowheads="1"/>
          </p:cNvSpPr>
          <p:nvPr>
            <p:ph type="title"/>
          </p:nvPr>
        </p:nvSpPr>
        <p:spPr bwMode="auto">
          <a:xfrm>
            <a:off x="609600" y="228600"/>
            <a:ext cx="8334375"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4538" name="Rectangle 26"/>
          <p:cNvSpPr>
            <a:spLocks noGrp="1" noChangeArrowheads="1"/>
          </p:cNvSpPr>
          <p:nvPr>
            <p:ph type="body" idx="1"/>
          </p:nvPr>
        </p:nvSpPr>
        <p:spPr bwMode="auto">
          <a:xfrm>
            <a:off x="609600" y="1524000"/>
            <a:ext cx="8345488"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39" name="Text Box 27"/>
          <p:cNvSpPr txBox="1">
            <a:spLocks noChangeArrowheads="1"/>
          </p:cNvSpPr>
          <p:nvPr/>
        </p:nvSpPr>
        <p:spPr bwMode="auto">
          <a:xfrm>
            <a:off x="533400" y="6400800"/>
            <a:ext cx="3352800" cy="396875"/>
          </a:xfrm>
          <a:prstGeom prst="rect">
            <a:avLst/>
          </a:prstGeom>
          <a:noFill/>
          <a:ln w="9525">
            <a:noFill/>
            <a:miter lim="800000"/>
            <a:headEnd/>
            <a:tailEnd/>
          </a:ln>
          <a:effectLst/>
        </p:spPr>
        <p:txBody>
          <a:bodyPr>
            <a:spAutoFit/>
          </a:bodyPr>
          <a:lstStyle/>
          <a:p>
            <a:pPr eaLnBrk="0" hangingPunct="0">
              <a:defRPr/>
            </a:pPr>
            <a:r>
              <a:rPr lang="en-US" sz="1000" i="1" dirty="0">
                <a:latin typeface="Times" pitchFamily="18" charset="0"/>
                <a:ea typeface="ＭＳ Ｐゴシック" pitchFamily="34" charset="-128"/>
              </a:rPr>
              <a:t>Technical Drawing with Engineering Graphics, 15</a:t>
            </a:r>
            <a:r>
              <a:rPr lang="en-US" sz="1000" i="1" baseline="30000" dirty="0">
                <a:latin typeface="Times" pitchFamily="18" charset="0"/>
                <a:ea typeface="ＭＳ Ｐゴシック" pitchFamily="34" charset="-128"/>
              </a:rPr>
              <a:t>th</a:t>
            </a:r>
            <a:r>
              <a:rPr lang="en-US" sz="1000" i="1" dirty="0">
                <a:latin typeface="Times" pitchFamily="18" charset="0"/>
                <a:ea typeface="ＭＳ Ｐゴシック" pitchFamily="34" charset="-128"/>
              </a:rPr>
              <a:t> edition</a:t>
            </a:r>
          </a:p>
          <a:p>
            <a:pPr eaLnBrk="0" hangingPunct="0">
              <a:defRPr/>
            </a:pPr>
            <a:r>
              <a:rPr lang="en-US" sz="1000" dirty="0" err="1">
                <a:latin typeface="Times" pitchFamily="18" charset="0"/>
                <a:ea typeface="ＭＳ Ｐゴシック" pitchFamily="34" charset="-128"/>
              </a:rPr>
              <a:t>Giesecke</a:t>
            </a:r>
            <a:r>
              <a:rPr lang="en-US" sz="1000" dirty="0">
                <a:latin typeface="Times" pitchFamily="18" charset="0"/>
                <a:ea typeface="ＭＳ Ｐゴシック" pitchFamily="34" charset="-128"/>
              </a:rPr>
              <a:t>, Hill, Spencer, </a:t>
            </a:r>
            <a:r>
              <a:rPr lang="en-US" sz="1000" dirty="0" err="1">
                <a:latin typeface="Times" pitchFamily="18" charset="0"/>
                <a:ea typeface="ＭＳ Ｐゴシック" pitchFamily="34" charset="-128"/>
              </a:rPr>
              <a:t>Dygdon</a:t>
            </a:r>
            <a:r>
              <a:rPr lang="en-US" sz="1000" dirty="0">
                <a:latin typeface="Times" pitchFamily="18" charset="0"/>
                <a:ea typeface="ＭＳ Ｐゴシック" pitchFamily="34" charset="-128"/>
              </a:rPr>
              <a:t>, Novak, Lockhart, Goodman</a:t>
            </a:r>
          </a:p>
        </p:txBody>
      </p:sp>
      <p:sp>
        <p:nvSpPr>
          <p:cNvPr id="64541" name="Rectangle 29"/>
          <p:cNvSpPr>
            <a:spLocks noGrp="1" noChangeArrowheads="1"/>
          </p:cNvSpPr>
          <p:nvPr/>
        </p:nvSpPr>
        <p:spPr bwMode="auto">
          <a:xfrm>
            <a:off x="4343400" y="6400800"/>
            <a:ext cx="457200" cy="457200"/>
          </a:xfrm>
          <a:prstGeom prst="rect">
            <a:avLst/>
          </a:prstGeom>
          <a:noFill/>
          <a:ln w="9525">
            <a:noFill/>
            <a:miter lim="800000"/>
            <a:headEnd/>
            <a:tailEnd/>
          </a:ln>
          <a:effectLst/>
        </p:spPr>
        <p:txBody>
          <a:bodyPr anchor="b"/>
          <a:lstStyle/>
          <a:p>
            <a:pPr algn="ctr" eaLnBrk="0" hangingPunct="0">
              <a:defRPr/>
            </a:pPr>
            <a:fld id="{0F00E774-7271-4199-8299-7F169E4BF42F}" type="slidenum">
              <a:rPr lang="en-US" sz="1400">
                <a:latin typeface="Times" pitchFamily="1" charset="0"/>
                <a:ea typeface="ＭＳ Ｐゴシック" pitchFamily="1" charset="-128"/>
                <a:cs typeface="+mn-cs"/>
              </a:rPr>
              <a:pPr algn="ctr" eaLnBrk="0" hangingPunct="0">
                <a:defRPr/>
              </a:pPr>
              <a:t>‹#›</a:t>
            </a:fld>
            <a:endParaRPr lang="en-US" sz="1400">
              <a:latin typeface="Times" pitchFamily="1" charset="0"/>
              <a:ea typeface="ＭＳ Ｐゴシック" pitchFamily="1" charset="-128"/>
              <a:cs typeface="+mn-cs"/>
            </a:endParaRPr>
          </a:p>
        </p:txBody>
      </p:sp>
      <p:pic>
        <p:nvPicPr>
          <p:cNvPr id="10" name="Picture 9" descr="Pearson Logo.jpg"/>
          <p:cNvPicPr>
            <a:picLocks noChangeAspect="1"/>
          </p:cNvPicPr>
          <p:nvPr/>
        </p:nvPicPr>
        <p:blipFill>
          <a:blip r:embed="rId4" cstate="print"/>
          <a:stretch>
            <a:fillRect/>
          </a:stretch>
        </p:blipFill>
        <p:spPr>
          <a:xfrm>
            <a:off x="7391400" y="6372225"/>
            <a:ext cx="1343025" cy="460375"/>
          </a:xfrm>
          <a:prstGeom prst="rect">
            <a:avLst/>
          </a:prstGeom>
          <a:ln w="19050">
            <a:solidFill>
              <a:schemeClr val="accent6">
                <a:lumMod val="50000"/>
              </a:schemeClr>
            </a:solidFill>
          </a:ln>
        </p:spPr>
      </p:pic>
      <p:sp>
        <p:nvSpPr>
          <p:cNvPr id="11" name="Rectangle 10"/>
          <p:cNvSpPr/>
          <p:nvPr/>
        </p:nvSpPr>
        <p:spPr bwMode="auto">
          <a:xfrm>
            <a:off x="0" y="0"/>
            <a:ext cx="533400" cy="6858000"/>
          </a:xfrm>
          <a:prstGeom prst="rect">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0" scaled="1"/>
            <a:tileRect/>
          </a:gradFill>
          <a:ln w="19050" cap="flat" cmpd="sng" algn="ctr">
            <a:solidFill>
              <a:srgbClr val="CC6600"/>
            </a:solidFill>
            <a:prstDash val="solid"/>
            <a:miter lim="800000"/>
            <a:headEnd type="none" w="med" len="med"/>
            <a:tailEnd type="none" w="med" len="med"/>
          </a:ln>
          <a:effectLst/>
        </p:spPr>
        <p:txBody>
          <a:bodyPr wrap="none"/>
          <a:lstStyle/>
          <a:p>
            <a:pPr>
              <a:defRPr/>
            </a:pPr>
            <a:endParaRPr lang="en-US">
              <a:latin typeface="Tahoma" pitchFamily="1" charset="0"/>
            </a:endParaRPr>
          </a:p>
        </p:txBody>
      </p:sp>
      <p:cxnSp>
        <p:nvCxnSpPr>
          <p:cNvPr id="15" name="Straight Connector 14"/>
          <p:cNvCxnSpPr/>
          <p:nvPr/>
        </p:nvCxnSpPr>
        <p:spPr bwMode="auto">
          <a:xfrm>
            <a:off x="533400" y="76200"/>
            <a:ext cx="8534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bwMode="auto">
          <a:xfrm>
            <a:off x="9067800" y="0"/>
            <a:ext cx="0" cy="670560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bwMode="auto">
          <a:xfrm>
            <a:off x="609600" y="6400800"/>
            <a:ext cx="6629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bwMode="auto">
          <a:xfrm flipH="1">
            <a:off x="8839200" y="6400800"/>
            <a:ext cx="2286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889" r:id="rId1"/>
    <p:sldLayoutId id="2147483872" r:id="rId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38">
                                            <p:txEl>
                                              <p:pRg st="0" end="0"/>
                                            </p:txEl>
                                          </p:spTgt>
                                        </p:tgtEl>
                                        <p:attrNameLst>
                                          <p:attrName>style.visibility</p:attrName>
                                        </p:attrNameLst>
                                      </p:cBhvr>
                                      <p:to>
                                        <p:strVal val="visible"/>
                                      </p:to>
                                    </p:set>
                                    <p:anim calcmode="lin" valueType="num">
                                      <p:cBhvr additive="base">
                                        <p:cTn id="7" dur="500" fill="hold"/>
                                        <p:tgtEl>
                                          <p:spTgt spid="64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3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538">
                                            <p:txEl>
                                              <p:pRg st="1" end="1"/>
                                            </p:txEl>
                                          </p:spTgt>
                                        </p:tgtEl>
                                        <p:attrNameLst>
                                          <p:attrName>style.visibility</p:attrName>
                                        </p:attrNameLst>
                                      </p:cBhvr>
                                      <p:to>
                                        <p:strVal val="visible"/>
                                      </p:to>
                                    </p:set>
                                    <p:anim calcmode="lin" valueType="num">
                                      <p:cBhvr additive="base">
                                        <p:cTn id="11" dur="500" fill="hold"/>
                                        <p:tgtEl>
                                          <p:spTgt spid="6453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453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4538">
                                            <p:txEl>
                                              <p:pRg st="2" end="2"/>
                                            </p:txEl>
                                          </p:spTgt>
                                        </p:tgtEl>
                                        <p:attrNameLst>
                                          <p:attrName>style.visibility</p:attrName>
                                        </p:attrNameLst>
                                      </p:cBhvr>
                                      <p:to>
                                        <p:strVal val="visible"/>
                                      </p:to>
                                    </p:set>
                                    <p:anim calcmode="lin" valueType="num">
                                      <p:cBhvr additive="base">
                                        <p:cTn id="15" dur="500" fill="hold"/>
                                        <p:tgtEl>
                                          <p:spTgt spid="6453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453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4538">
                                            <p:txEl>
                                              <p:pRg st="3" end="3"/>
                                            </p:txEl>
                                          </p:spTgt>
                                        </p:tgtEl>
                                        <p:attrNameLst>
                                          <p:attrName>style.visibility</p:attrName>
                                        </p:attrNameLst>
                                      </p:cBhvr>
                                      <p:to>
                                        <p:strVal val="visible"/>
                                      </p:to>
                                    </p:set>
                                    <p:anim calcmode="lin" valueType="num">
                                      <p:cBhvr additive="base">
                                        <p:cTn id="19" dur="500" fill="hold"/>
                                        <p:tgtEl>
                                          <p:spTgt spid="6453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538">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4538">
                                            <p:txEl>
                                              <p:pRg st="4" end="4"/>
                                            </p:txEl>
                                          </p:spTgt>
                                        </p:tgtEl>
                                        <p:attrNameLst>
                                          <p:attrName>style.visibility</p:attrName>
                                        </p:attrNameLst>
                                      </p:cBhvr>
                                      <p:to>
                                        <p:strVal val="visible"/>
                                      </p:to>
                                    </p:set>
                                    <p:anim calcmode="lin" valueType="num">
                                      <p:cBhvr additive="base">
                                        <p:cTn id="23" dur="500" fill="hold"/>
                                        <p:tgtEl>
                                          <p:spTgt spid="64538">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453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8" grpId="0" build="p" autoUpdateAnimBg="0">
        <p:tmplLst>
          <p:tmpl lvl="1">
            <p:tnLst>
              <p:par>
                <p:cTn presetID="2" presetClass="entr" presetSubtype="8" fill="hold" nodeType="click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Lst>
      </p:bldP>
    </p:bldLst>
  </p:timing>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pitchFamily="1" charset="0"/>
        </a:defRPr>
      </a:lvl2pPr>
      <a:lvl3pPr algn="l" rtl="0" eaLnBrk="0" fontAlgn="base" hangingPunct="0">
        <a:spcBef>
          <a:spcPct val="0"/>
        </a:spcBef>
        <a:spcAft>
          <a:spcPct val="0"/>
        </a:spcAft>
        <a:defRPr sz="3600">
          <a:solidFill>
            <a:schemeClr val="tx2"/>
          </a:solidFill>
          <a:latin typeface="Times" pitchFamily="1" charset="0"/>
        </a:defRPr>
      </a:lvl3pPr>
      <a:lvl4pPr algn="l" rtl="0" eaLnBrk="0" fontAlgn="base" hangingPunct="0">
        <a:spcBef>
          <a:spcPct val="0"/>
        </a:spcBef>
        <a:spcAft>
          <a:spcPct val="0"/>
        </a:spcAft>
        <a:defRPr sz="3600">
          <a:solidFill>
            <a:schemeClr val="tx2"/>
          </a:solidFill>
          <a:latin typeface="Times" pitchFamily="1" charset="0"/>
        </a:defRPr>
      </a:lvl4pPr>
      <a:lvl5pPr algn="l" rtl="0" eaLnBrk="0" fontAlgn="base" hangingPunct="0">
        <a:spcBef>
          <a:spcPct val="0"/>
        </a:spcBef>
        <a:spcAft>
          <a:spcPct val="0"/>
        </a:spcAft>
        <a:defRPr sz="3600">
          <a:solidFill>
            <a:schemeClr val="tx2"/>
          </a:solidFill>
          <a:latin typeface="Times" pitchFamily="1" charset="0"/>
        </a:defRPr>
      </a:lvl5pPr>
      <a:lvl6pPr marL="457200" algn="l" rtl="0" eaLnBrk="1" fontAlgn="base" hangingPunct="1">
        <a:spcBef>
          <a:spcPct val="0"/>
        </a:spcBef>
        <a:spcAft>
          <a:spcPct val="0"/>
        </a:spcAft>
        <a:defRPr sz="3600">
          <a:solidFill>
            <a:schemeClr val="tx2"/>
          </a:solidFill>
          <a:latin typeface="Times" pitchFamily="1" charset="0"/>
        </a:defRPr>
      </a:lvl6pPr>
      <a:lvl7pPr marL="914400" algn="l" rtl="0" eaLnBrk="1" fontAlgn="base" hangingPunct="1">
        <a:spcBef>
          <a:spcPct val="0"/>
        </a:spcBef>
        <a:spcAft>
          <a:spcPct val="0"/>
        </a:spcAft>
        <a:defRPr sz="3600">
          <a:solidFill>
            <a:schemeClr val="tx2"/>
          </a:solidFill>
          <a:latin typeface="Times" pitchFamily="1" charset="0"/>
        </a:defRPr>
      </a:lvl7pPr>
      <a:lvl8pPr marL="1371600" algn="l" rtl="0" eaLnBrk="1" fontAlgn="base" hangingPunct="1">
        <a:spcBef>
          <a:spcPct val="0"/>
        </a:spcBef>
        <a:spcAft>
          <a:spcPct val="0"/>
        </a:spcAft>
        <a:defRPr sz="3600">
          <a:solidFill>
            <a:schemeClr val="tx2"/>
          </a:solidFill>
          <a:latin typeface="Times" pitchFamily="1" charset="0"/>
        </a:defRPr>
      </a:lvl8pPr>
      <a:lvl9pPr marL="1828800" algn="l" rtl="0" eaLnBrk="1" fontAlgn="base" hangingPunct="1">
        <a:spcBef>
          <a:spcPct val="0"/>
        </a:spcBef>
        <a:spcAft>
          <a:spcPct val="0"/>
        </a:spcAft>
        <a:defRPr sz="3600">
          <a:solidFill>
            <a:schemeClr val="tx2"/>
          </a:solidFill>
          <a:latin typeface="Times" pitchFamily="1"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0C185A5-5D14-4307-B4BB-C1CACE98EBAC}" type="datetimeFigureOut">
              <a:rPr lang="en-US"/>
              <a:pPr>
                <a:defRPr/>
              </a:pPr>
              <a:t>11/12/2018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C55B01C-42FC-443F-908B-1E1DB45E3D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5"/>
          <p:cNvSpPr>
            <a:spLocks noGrp="1" noChangeArrowheads="1"/>
          </p:cNvSpPr>
          <p:nvPr>
            <p:ph type="title"/>
          </p:nvPr>
        </p:nvSpPr>
        <p:spPr bwMode="auto">
          <a:xfrm>
            <a:off x="609600" y="228600"/>
            <a:ext cx="8334375"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4538" name="Rectangle 26"/>
          <p:cNvSpPr>
            <a:spLocks noGrp="1" noChangeArrowheads="1"/>
          </p:cNvSpPr>
          <p:nvPr>
            <p:ph type="body" idx="1"/>
          </p:nvPr>
        </p:nvSpPr>
        <p:spPr bwMode="auto">
          <a:xfrm>
            <a:off x="609600" y="1524000"/>
            <a:ext cx="8345488"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39" name="Text Box 27"/>
          <p:cNvSpPr txBox="1">
            <a:spLocks noChangeArrowheads="1"/>
          </p:cNvSpPr>
          <p:nvPr/>
        </p:nvSpPr>
        <p:spPr bwMode="auto">
          <a:xfrm>
            <a:off x="533400" y="6400800"/>
            <a:ext cx="3352800" cy="396875"/>
          </a:xfrm>
          <a:prstGeom prst="rect">
            <a:avLst/>
          </a:prstGeom>
          <a:noFill/>
          <a:ln w="9525">
            <a:noFill/>
            <a:miter lim="800000"/>
            <a:headEnd/>
            <a:tailEnd/>
          </a:ln>
          <a:effectLst/>
        </p:spPr>
        <p:txBody>
          <a:bodyPr>
            <a:spAutoFit/>
          </a:bodyPr>
          <a:lstStyle/>
          <a:p>
            <a:pPr eaLnBrk="0" hangingPunct="0">
              <a:defRPr/>
            </a:pPr>
            <a:r>
              <a:rPr lang="en-US" sz="1000" i="1" dirty="0">
                <a:latin typeface="Times" pitchFamily="18" charset="0"/>
                <a:ea typeface="ＭＳ Ｐゴシック" pitchFamily="34" charset="-128"/>
              </a:rPr>
              <a:t>Technical Drawing with Engineering Graphics, 15</a:t>
            </a:r>
            <a:r>
              <a:rPr lang="en-US" sz="1000" i="1" baseline="30000" dirty="0">
                <a:latin typeface="Times" pitchFamily="18" charset="0"/>
                <a:ea typeface="ＭＳ Ｐゴシック" pitchFamily="34" charset="-128"/>
              </a:rPr>
              <a:t>th</a:t>
            </a:r>
            <a:r>
              <a:rPr lang="en-US" sz="1000" i="1" dirty="0">
                <a:latin typeface="Times" pitchFamily="18" charset="0"/>
                <a:ea typeface="ＭＳ Ｐゴシック" pitchFamily="34" charset="-128"/>
              </a:rPr>
              <a:t> edition</a:t>
            </a:r>
          </a:p>
          <a:p>
            <a:pPr eaLnBrk="0" hangingPunct="0">
              <a:defRPr/>
            </a:pPr>
            <a:r>
              <a:rPr lang="en-US" sz="1000" dirty="0" err="1">
                <a:latin typeface="Times" pitchFamily="18" charset="0"/>
                <a:ea typeface="ＭＳ Ｐゴシック" pitchFamily="34" charset="-128"/>
              </a:rPr>
              <a:t>Giesecke</a:t>
            </a:r>
            <a:r>
              <a:rPr lang="en-US" sz="1000" dirty="0">
                <a:latin typeface="Times" pitchFamily="18" charset="0"/>
                <a:ea typeface="ＭＳ Ｐゴシック" pitchFamily="34" charset="-128"/>
              </a:rPr>
              <a:t>, Hill, Spencer, </a:t>
            </a:r>
            <a:r>
              <a:rPr lang="en-US" sz="1000" dirty="0" err="1">
                <a:latin typeface="Times" pitchFamily="18" charset="0"/>
                <a:ea typeface="ＭＳ Ｐゴシック" pitchFamily="34" charset="-128"/>
              </a:rPr>
              <a:t>Dygdon</a:t>
            </a:r>
            <a:r>
              <a:rPr lang="en-US" sz="1000" dirty="0">
                <a:latin typeface="Times" pitchFamily="18" charset="0"/>
                <a:ea typeface="ＭＳ Ｐゴシック" pitchFamily="34" charset="-128"/>
              </a:rPr>
              <a:t>, Novak, Lockhart, Goodman</a:t>
            </a:r>
          </a:p>
        </p:txBody>
      </p:sp>
      <p:sp>
        <p:nvSpPr>
          <p:cNvPr id="64541" name="Rectangle 29"/>
          <p:cNvSpPr>
            <a:spLocks noGrp="1" noChangeArrowheads="1"/>
          </p:cNvSpPr>
          <p:nvPr/>
        </p:nvSpPr>
        <p:spPr bwMode="auto">
          <a:xfrm>
            <a:off x="4343400" y="6400800"/>
            <a:ext cx="457200" cy="457200"/>
          </a:xfrm>
          <a:prstGeom prst="rect">
            <a:avLst/>
          </a:prstGeom>
          <a:noFill/>
          <a:ln w="9525">
            <a:noFill/>
            <a:miter lim="800000"/>
            <a:headEnd/>
            <a:tailEnd/>
          </a:ln>
          <a:effectLst/>
        </p:spPr>
        <p:txBody>
          <a:bodyPr anchor="b"/>
          <a:lstStyle/>
          <a:p>
            <a:pPr algn="ctr" eaLnBrk="0" hangingPunct="0">
              <a:defRPr/>
            </a:pPr>
            <a:fld id="{1EFB18C7-0F5A-4680-A594-A05A527243C6}" type="slidenum">
              <a:rPr lang="en-US" sz="1400">
                <a:latin typeface="Times" pitchFamily="1" charset="0"/>
                <a:ea typeface="ＭＳ Ｐゴシック" pitchFamily="1" charset="-128"/>
                <a:cs typeface="+mn-cs"/>
              </a:rPr>
              <a:pPr algn="ctr" eaLnBrk="0" hangingPunct="0">
                <a:defRPr/>
              </a:pPr>
              <a:t>‹#›</a:t>
            </a:fld>
            <a:endParaRPr lang="en-US" sz="1400">
              <a:latin typeface="Times" pitchFamily="1" charset="0"/>
              <a:ea typeface="ＭＳ Ｐゴシック" pitchFamily="1" charset="-128"/>
              <a:cs typeface="+mn-cs"/>
            </a:endParaRPr>
          </a:p>
        </p:txBody>
      </p:sp>
      <p:pic>
        <p:nvPicPr>
          <p:cNvPr id="10" name="Picture 9" descr="Pearson Logo.jpg"/>
          <p:cNvPicPr>
            <a:picLocks noChangeAspect="1"/>
          </p:cNvPicPr>
          <p:nvPr/>
        </p:nvPicPr>
        <p:blipFill>
          <a:blip r:embed="rId4" cstate="print"/>
          <a:stretch>
            <a:fillRect/>
          </a:stretch>
        </p:blipFill>
        <p:spPr>
          <a:xfrm>
            <a:off x="7391400" y="6372225"/>
            <a:ext cx="1343025" cy="460375"/>
          </a:xfrm>
          <a:prstGeom prst="rect">
            <a:avLst/>
          </a:prstGeom>
          <a:ln w="19050">
            <a:solidFill>
              <a:schemeClr val="accent6">
                <a:lumMod val="50000"/>
              </a:schemeClr>
            </a:solidFill>
          </a:ln>
        </p:spPr>
      </p:pic>
      <p:sp>
        <p:nvSpPr>
          <p:cNvPr id="11" name="Rectangle 10"/>
          <p:cNvSpPr/>
          <p:nvPr/>
        </p:nvSpPr>
        <p:spPr bwMode="auto">
          <a:xfrm>
            <a:off x="0" y="0"/>
            <a:ext cx="533400" cy="6858000"/>
          </a:xfrm>
          <a:prstGeom prst="rect">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0" scaled="1"/>
            <a:tileRect/>
          </a:gradFill>
          <a:ln w="19050" cap="flat" cmpd="sng" algn="ctr">
            <a:solidFill>
              <a:srgbClr val="CC6600"/>
            </a:solidFill>
            <a:prstDash val="solid"/>
            <a:miter lim="800000"/>
            <a:headEnd type="none" w="med" len="med"/>
            <a:tailEnd type="none" w="med" len="med"/>
          </a:ln>
          <a:effectLst/>
        </p:spPr>
        <p:txBody>
          <a:bodyPr wrap="none"/>
          <a:lstStyle/>
          <a:p>
            <a:pPr>
              <a:defRPr/>
            </a:pPr>
            <a:endParaRPr lang="en-US">
              <a:latin typeface="Tahoma" pitchFamily="1" charset="0"/>
            </a:endParaRPr>
          </a:p>
        </p:txBody>
      </p:sp>
      <p:cxnSp>
        <p:nvCxnSpPr>
          <p:cNvPr id="15" name="Straight Connector 14"/>
          <p:cNvCxnSpPr/>
          <p:nvPr/>
        </p:nvCxnSpPr>
        <p:spPr bwMode="auto">
          <a:xfrm>
            <a:off x="533400" y="76200"/>
            <a:ext cx="8534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bwMode="auto">
          <a:xfrm>
            <a:off x="9067800" y="0"/>
            <a:ext cx="0" cy="670560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bwMode="auto">
          <a:xfrm>
            <a:off x="609600" y="6400800"/>
            <a:ext cx="6629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bwMode="auto">
          <a:xfrm flipH="1">
            <a:off x="8839200" y="6400800"/>
            <a:ext cx="2286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890" r:id="rId1"/>
    <p:sldLayoutId id="2147483884" r:id="rId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38">
                                            <p:txEl>
                                              <p:pRg st="0" end="0"/>
                                            </p:txEl>
                                          </p:spTgt>
                                        </p:tgtEl>
                                        <p:attrNameLst>
                                          <p:attrName>style.visibility</p:attrName>
                                        </p:attrNameLst>
                                      </p:cBhvr>
                                      <p:to>
                                        <p:strVal val="visible"/>
                                      </p:to>
                                    </p:set>
                                    <p:anim calcmode="lin" valueType="num">
                                      <p:cBhvr additive="base">
                                        <p:cTn id="7" dur="500" fill="hold"/>
                                        <p:tgtEl>
                                          <p:spTgt spid="64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3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538">
                                            <p:txEl>
                                              <p:pRg st="1" end="1"/>
                                            </p:txEl>
                                          </p:spTgt>
                                        </p:tgtEl>
                                        <p:attrNameLst>
                                          <p:attrName>style.visibility</p:attrName>
                                        </p:attrNameLst>
                                      </p:cBhvr>
                                      <p:to>
                                        <p:strVal val="visible"/>
                                      </p:to>
                                    </p:set>
                                    <p:anim calcmode="lin" valueType="num">
                                      <p:cBhvr additive="base">
                                        <p:cTn id="11" dur="500" fill="hold"/>
                                        <p:tgtEl>
                                          <p:spTgt spid="6453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453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4538">
                                            <p:txEl>
                                              <p:pRg st="2" end="2"/>
                                            </p:txEl>
                                          </p:spTgt>
                                        </p:tgtEl>
                                        <p:attrNameLst>
                                          <p:attrName>style.visibility</p:attrName>
                                        </p:attrNameLst>
                                      </p:cBhvr>
                                      <p:to>
                                        <p:strVal val="visible"/>
                                      </p:to>
                                    </p:set>
                                    <p:anim calcmode="lin" valueType="num">
                                      <p:cBhvr additive="base">
                                        <p:cTn id="15" dur="500" fill="hold"/>
                                        <p:tgtEl>
                                          <p:spTgt spid="6453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453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4538">
                                            <p:txEl>
                                              <p:pRg st="3" end="3"/>
                                            </p:txEl>
                                          </p:spTgt>
                                        </p:tgtEl>
                                        <p:attrNameLst>
                                          <p:attrName>style.visibility</p:attrName>
                                        </p:attrNameLst>
                                      </p:cBhvr>
                                      <p:to>
                                        <p:strVal val="visible"/>
                                      </p:to>
                                    </p:set>
                                    <p:anim calcmode="lin" valueType="num">
                                      <p:cBhvr additive="base">
                                        <p:cTn id="19" dur="500" fill="hold"/>
                                        <p:tgtEl>
                                          <p:spTgt spid="6453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538">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4538">
                                            <p:txEl>
                                              <p:pRg st="4" end="4"/>
                                            </p:txEl>
                                          </p:spTgt>
                                        </p:tgtEl>
                                        <p:attrNameLst>
                                          <p:attrName>style.visibility</p:attrName>
                                        </p:attrNameLst>
                                      </p:cBhvr>
                                      <p:to>
                                        <p:strVal val="visible"/>
                                      </p:to>
                                    </p:set>
                                    <p:anim calcmode="lin" valueType="num">
                                      <p:cBhvr additive="base">
                                        <p:cTn id="23" dur="500" fill="hold"/>
                                        <p:tgtEl>
                                          <p:spTgt spid="64538">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453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8" grpId="0" build="p" autoUpdateAnimBg="0">
        <p:tmplLst>
          <p:tmpl lvl="1">
            <p:tnLst>
              <p:par>
                <p:cTn presetID="2" presetClass="entr" presetSubtype="8" fill="hold" nodeType="click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Lst>
      </p:bldP>
    </p:bldLst>
  </p:timing>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pitchFamily="1" charset="0"/>
        </a:defRPr>
      </a:lvl2pPr>
      <a:lvl3pPr algn="l" rtl="0" eaLnBrk="0" fontAlgn="base" hangingPunct="0">
        <a:spcBef>
          <a:spcPct val="0"/>
        </a:spcBef>
        <a:spcAft>
          <a:spcPct val="0"/>
        </a:spcAft>
        <a:defRPr sz="3600">
          <a:solidFill>
            <a:schemeClr val="tx2"/>
          </a:solidFill>
          <a:latin typeface="Times" pitchFamily="1" charset="0"/>
        </a:defRPr>
      </a:lvl3pPr>
      <a:lvl4pPr algn="l" rtl="0" eaLnBrk="0" fontAlgn="base" hangingPunct="0">
        <a:spcBef>
          <a:spcPct val="0"/>
        </a:spcBef>
        <a:spcAft>
          <a:spcPct val="0"/>
        </a:spcAft>
        <a:defRPr sz="3600">
          <a:solidFill>
            <a:schemeClr val="tx2"/>
          </a:solidFill>
          <a:latin typeface="Times" pitchFamily="1" charset="0"/>
        </a:defRPr>
      </a:lvl4pPr>
      <a:lvl5pPr algn="l" rtl="0" eaLnBrk="0" fontAlgn="base" hangingPunct="0">
        <a:spcBef>
          <a:spcPct val="0"/>
        </a:spcBef>
        <a:spcAft>
          <a:spcPct val="0"/>
        </a:spcAft>
        <a:defRPr sz="3600">
          <a:solidFill>
            <a:schemeClr val="tx2"/>
          </a:solidFill>
          <a:latin typeface="Times" pitchFamily="1" charset="0"/>
        </a:defRPr>
      </a:lvl5pPr>
      <a:lvl6pPr marL="457200" algn="l" rtl="0" eaLnBrk="1" fontAlgn="base" hangingPunct="1">
        <a:spcBef>
          <a:spcPct val="0"/>
        </a:spcBef>
        <a:spcAft>
          <a:spcPct val="0"/>
        </a:spcAft>
        <a:defRPr sz="3600">
          <a:solidFill>
            <a:schemeClr val="tx2"/>
          </a:solidFill>
          <a:latin typeface="Times" pitchFamily="1" charset="0"/>
        </a:defRPr>
      </a:lvl6pPr>
      <a:lvl7pPr marL="914400" algn="l" rtl="0" eaLnBrk="1" fontAlgn="base" hangingPunct="1">
        <a:spcBef>
          <a:spcPct val="0"/>
        </a:spcBef>
        <a:spcAft>
          <a:spcPct val="0"/>
        </a:spcAft>
        <a:defRPr sz="3600">
          <a:solidFill>
            <a:schemeClr val="tx2"/>
          </a:solidFill>
          <a:latin typeface="Times" pitchFamily="1" charset="0"/>
        </a:defRPr>
      </a:lvl7pPr>
      <a:lvl8pPr marL="1371600" algn="l" rtl="0" eaLnBrk="1" fontAlgn="base" hangingPunct="1">
        <a:spcBef>
          <a:spcPct val="0"/>
        </a:spcBef>
        <a:spcAft>
          <a:spcPct val="0"/>
        </a:spcAft>
        <a:defRPr sz="3600">
          <a:solidFill>
            <a:schemeClr val="tx2"/>
          </a:solidFill>
          <a:latin typeface="Times" pitchFamily="1" charset="0"/>
        </a:defRPr>
      </a:lvl8pPr>
      <a:lvl9pPr marL="1828800" algn="l" rtl="0" eaLnBrk="1" fontAlgn="base" hangingPunct="1">
        <a:spcBef>
          <a:spcPct val="0"/>
        </a:spcBef>
        <a:spcAft>
          <a:spcPct val="0"/>
        </a:spcAft>
        <a:defRPr sz="3600">
          <a:solidFill>
            <a:schemeClr val="tx2"/>
          </a:solidFill>
          <a:latin typeface="Times" pitchFamily="1"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5"/>
          <p:cNvSpPr>
            <a:spLocks noGrp="1" noChangeArrowheads="1"/>
          </p:cNvSpPr>
          <p:nvPr>
            <p:ph type="title"/>
          </p:nvPr>
        </p:nvSpPr>
        <p:spPr bwMode="auto">
          <a:xfrm>
            <a:off x="609600" y="228600"/>
            <a:ext cx="8334375"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4538" name="Rectangle 26"/>
          <p:cNvSpPr>
            <a:spLocks noGrp="1" noChangeArrowheads="1"/>
          </p:cNvSpPr>
          <p:nvPr>
            <p:ph type="body" idx="1"/>
          </p:nvPr>
        </p:nvSpPr>
        <p:spPr bwMode="auto">
          <a:xfrm>
            <a:off x="609600" y="1524000"/>
            <a:ext cx="8345488"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39" name="Text Box 27"/>
          <p:cNvSpPr txBox="1">
            <a:spLocks noChangeArrowheads="1"/>
          </p:cNvSpPr>
          <p:nvPr/>
        </p:nvSpPr>
        <p:spPr bwMode="auto">
          <a:xfrm>
            <a:off x="533400" y="6400800"/>
            <a:ext cx="3352800" cy="396875"/>
          </a:xfrm>
          <a:prstGeom prst="rect">
            <a:avLst/>
          </a:prstGeom>
          <a:noFill/>
          <a:ln w="9525">
            <a:noFill/>
            <a:miter lim="800000"/>
            <a:headEnd/>
            <a:tailEnd/>
          </a:ln>
          <a:effectLst/>
        </p:spPr>
        <p:txBody>
          <a:bodyPr>
            <a:spAutoFit/>
          </a:bodyPr>
          <a:lstStyle/>
          <a:p>
            <a:pPr eaLnBrk="0" hangingPunct="0">
              <a:defRPr/>
            </a:pPr>
            <a:r>
              <a:rPr lang="en-US" sz="1000" i="1" dirty="0">
                <a:latin typeface="Times" pitchFamily="18" charset="0"/>
                <a:ea typeface="ＭＳ Ｐゴシック" pitchFamily="34" charset="-128"/>
              </a:rPr>
              <a:t>Technical Drawing with Engineering Graphics, 15</a:t>
            </a:r>
            <a:r>
              <a:rPr lang="en-US" sz="1000" i="1" baseline="30000" dirty="0">
                <a:latin typeface="Times" pitchFamily="18" charset="0"/>
                <a:ea typeface="ＭＳ Ｐゴシック" pitchFamily="34" charset="-128"/>
              </a:rPr>
              <a:t>th</a:t>
            </a:r>
            <a:r>
              <a:rPr lang="en-US" sz="1000" i="1" dirty="0">
                <a:latin typeface="Times" pitchFamily="18" charset="0"/>
                <a:ea typeface="ＭＳ Ｐゴシック" pitchFamily="34" charset="-128"/>
              </a:rPr>
              <a:t> edition</a:t>
            </a:r>
          </a:p>
          <a:p>
            <a:pPr eaLnBrk="0" hangingPunct="0">
              <a:defRPr/>
            </a:pPr>
            <a:r>
              <a:rPr lang="en-US" sz="1000" dirty="0" err="1">
                <a:latin typeface="Times" pitchFamily="18" charset="0"/>
                <a:ea typeface="ＭＳ Ｐゴシック" pitchFamily="34" charset="-128"/>
              </a:rPr>
              <a:t>Giesecke</a:t>
            </a:r>
            <a:r>
              <a:rPr lang="en-US" sz="1000" dirty="0">
                <a:latin typeface="Times" pitchFamily="18" charset="0"/>
                <a:ea typeface="ＭＳ Ｐゴシック" pitchFamily="34" charset="-128"/>
              </a:rPr>
              <a:t>, Hill, Spencer, </a:t>
            </a:r>
            <a:r>
              <a:rPr lang="en-US" sz="1000" dirty="0" err="1">
                <a:latin typeface="Times" pitchFamily="18" charset="0"/>
                <a:ea typeface="ＭＳ Ｐゴシック" pitchFamily="34" charset="-128"/>
              </a:rPr>
              <a:t>Dygdon</a:t>
            </a:r>
            <a:r>
              <a:rPr lang="en-US" sz="1000" dirty="0">
                <a:latin typeface="Times" pitchFamily="18" charset="0"/>
                <a:ea typeface="ＭＳ Ｐゴシック" pitchFamily="34" charset="-128"/>
              </a:rPr>
              <a:t>, Novak, Lockhart, Goodman</a:t>
            </a:r>
          </a:p>
        </p:txBody>
      </p:sp>
      <p:sp>
        <p:nvSpPr>
          <p:cNvPr id="64541" name="Rectangle 29"/>
          <p:cNvSpPr>
            <a:spLocks noGrp="1" noChangeArrowheads="1"/>
          </p:cNvSpPr>
          <p:nvPr/>
        </p:nvSpPr>
        <p:spPr bwMode="auto">
          <a:xfrm>
            <a:off x="4343400" y="6400800"/>
            <a:ext cx="457200" cy="457200"/>
          </a:xfrm>
          <a:prstGeom prst="rect">
            <a:avLst/>
          </a:prstGeom>
          <a:noFill/>
          <a:ln w="9525">
            <a:noFill/>
            <a:miter lim="800000"/>
            <a:headEnd/>
            <a:tailEnd/>
          </a:ln>
          <a:effectLst/>
        </p:spPr>
        <p:txBody>
          <a:bodyPr anchor="b"/>
          <a:lstStyle/>
          <a:p>
            <a:pPr algn="ctr" eaLnBrk="0" hangingPunct="0">
              <a:defRPr/>
            </a:pPr>
            <a:fld id="{037BF20A-DE86-425C-BD14-BEB17469A109}" type="slidenum">
              <a:rPr lang="en-US" sz="1400">
                <a:latin typeface="Times" pitchFamily="1" charset="0"/>
                <a:ea typeface="ＭＳ Ｐゴシック" pitchFamily="1" charset="-128"/>
                <a:cs typeface="+mn-cs"/>
              </a:rPr>
              <a:pPr algn="ctr" eaLnBrk="0" hangingPunct="0">
                <a:defRPr/>
              </a:pPr>
              <a:t>‹#›</a:t>
            </a:fld>
            <a:endParaRPr lang="en-US" sz="1400">
              <a:latin typeface="Times" pitchFamily="1" charset="0"/>
              <a:ea typeface="ＭＳ Ｐゴシック" pitchFamily="1" charset="-128"/>
              <a:cs typeface="+mn-cs"/>
            </a:endParaRPr>
          </a:p>
        </p:txBody>
      </p:sp>
      <p:pic>
        <p:nvPicPr>
          <p:cNvPr id="10" name="Picture 9" descr="Pearson Logo.jpg"/>
          <p:cNvPicPr>
            <a:picLocks noChangeAspect="1"/>
          </p:cNvPicPr>
          <p:nvPr/>
        </p:nvPicPr>
        <p:blipFill>
          <a:blip r:embed="rId4" cstate="print"/>
          <a:stretch>
            <a:fillRect/>
          </a:stretch>
        </p:blipFill>
        <p:spPr>
          <a:xfrm>
            <a:off x="7391400" y="6372225"/>
            <a:ext cx="1343025" cy="460375"/>
          </a:xfrm>
          <a:prstGeom prst="rect">
            <a:avLst/>
          </a:prstGeom>
          <a:ln w="19050">
            <a:solidFill>
              <a:schemeClr val="accent6">
                <a:lumMod val="50000"/>
              </a:schemeClr>
            </a:solidFill>
          </a:ln>
        </p:spPr>
      </p:pic>
      <p:sp>
        <p:nvSpPr>
          <p:cNvPr id="11" name="Rectangle 10"/>
          <p:cNvSpPr/>
          <p:nvPr/>
        </p:nvSpPr>
        <p:spPr bwMode="auto">
          <a:xfrm>
            <a:off x="0" y="0"/>
            <a:ext cx="533400" cy="6858000"/>
          </a:xfrm>
          <a:prstGeom prst="rect">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0" scaled="1"/>
            <a:tileRect/>
          </a:gradFill>
          <a:ln w="19050" cap="flat" cmpd="sng" algn="ctr">
            <a:solidFill>
              <a:srgbClr val="CC6600"/>
            </a:solidFill>
            <a:prstDash val="solid"/>
            <a:miter lim="800000"/>
            <a:headEnd type="none" w="med" len="med"/>
            <a:tailEnd type="none" w="med" len="med"/>
          </a:ln>
          <a:effectLst/>
        </p:spPr>
        <p:txBody>
          <a:bodyPr wrap="none"/>
          <a:lstStyle/>
          <a:p>
            <a:pPr>
              <a:defRPr/>
            </a:pPr>
            <a:endParaRPr lang="en-US">
              <a:latin typeface="Tahoma" pitchFamily="1" charset="0"/>
            </a:endParaRPr>
          </a:p>
        </p:txBody>
      </p:sp>
      <p:cxnSp>
        <p:nvCxnSpPr>
          <p:cNvPr id="15" name="Straight Connector 14"/>
          <p:cNvCxnSpPr/>
          <p:nvPr/>
        </p:nvCxnSpPr>
        <p:spPr bwMode="auto">
          <a:xfrm>
            <a:off x="533400" y="76200"/>
            <a:ext cx="8534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bwMode="auto">
          <a:xfrm>
            <a:off x="9067800" y="0"/>
            <a:ext cx="0" cy="670560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bwMode="auto">
          <a:xfrm>
            <a:off x="609600" y="6400800"/>
            <a:ext cx="6629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bwMode="auto">
          <a:xfrm flipH="1">
            <a:off x="8839200" y="6400800"/>
            <a:ext cx="2286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891" r:id="rId1"/>
    <p:sldLayoutId id="2147483885" r:id="rId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38">
                                            <p:txEl>
                                              <p:pRg st="0" end="0"/>
                                            </p:txEl>
                                          </p:spTgt>
                                        </p:tgtEl>
                                        <p:attrNameLst>
                                          <p:attrName>style.visibility</p:attrName>
                                        </p:attrNameLst>
                                      </p:cBhvr>
                                      <p:to>
                                        <p:strVal val="visible"/>
                                      </p:to>
                                    </p:set>
                                    <p:anim calcmode="lin" valueType="num">
                                      <p:cBhvr additive="base">
                                        <p:cTn id="7" dur="500" fill="hold"/>
                                        <p:tgtEl>
                                          <p:spTgt spid="64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3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538">
                                            <p:txEl>
                                              <p:pRg st="1" end="1"/>
                                            </p:txEl>
                                          </p:spTgt>
                                        </p:tgtEl>
                                        <p:attrNameLst>
                                          <p:attrName>style.visibility</p:attrName>
                                        </p:attrNameLst>
                                      </p:cBhvr>
                                      <p:to>
                                        <p:strVal val="visible"/>
                                      </p:to>
                                    </p:set>
                                    <p:anim calcmode="lin" valueType="num">
                                      <p:cBhvr additive="base">
                                        <p:cTn id="11" dur="500" fill="hold"/>
                                        <p:tgtEl>
                                          <p:spTgt spid="6453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453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4538">
                                            <p:txEl>
                                              <p:pRg st="2" end="2"/>
                                            </p:txEl>
                                          </p:spTgt>
                                        </p:tgtEl>
                                        <p:attrNameLst>
                                          <p:attrName>style.visibility</p:attrName>
                                        </p:attrNameLst>
                                      </p:cBhvr>
                                      <p:to>
                                        <p:strVal val="visible"/>
                                      </p:to>
                                    </p:set>
                                    <p:anim calcmode="lin" valueType="num">
                                      <p:cBhvr additive="base">
                                        <p:cTn id="15" dur="500" fill="hold"/>
                                        <p:tgtEl>
                                          <p:spTgt spid="6453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453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4538">
                                            <p:txEl>
                                              <p:pRg st="3" end="3"/>
                                            </p:txEl>
                                          </p:spTgt>
                                        </p:tgtEl>
                                        <p:attrNameLst>
                                          <p:attrName>style.visibility</p:attrName>
                                        </p:attrNameLst>
                                      </p:cBhvr>
                                      <p:to>
                                        <p:strVal val="visible"/>
                                      </p:to>
                                    </p:set>
                                    <p:anim calcmode="lin" valueType="num">
                                      <p:cBhvr additive="base">
                                        <p:cTn id="19" dur="500" fill="hold"/>
                                        <p:tgtEl>
                                          <p:spTgt spid="6453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538">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4538">
                                            <p:txEl>
                                              <p:pRg st="4" end="4"/>
                                            </p:txEl>
                                          </p:spTgt>
                                        </p:tgtEl>
                                        <p:attrNameLst>
                                          <p:attrName>style.visibility</p:attrName>
                                        </p:attrNameLst>
                                      </p:cBhvr>
                                      <p:to>
                                        <p:strVal val="visible"/>
                                      </p:to>
                                    </p:set>
                                    <p:anim calcmode="lin" valueType="num">
                                      <p:cBhvr additive="base">
                                        <p:cTn id="23" dur="500" fill="hold"/>
                                        <p:tgtEl>
                                          <p:spTgt spid="64538">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453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8" grpId="0" build="p" autoUpdateAnimBg="0">
        <p:tmplLst>
          <p:tmpl lvl="1">
            <p:tnLst>
              <p:par>
                <p:cTn presetID="2" presetClass="entr" presetSubtype="8" fill="hold" nodeType="click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Lst>
      </p:bldP>
    </p:bldLst>
  </p:timing>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pitchFamily="1" charset="0"/>
        </a:defRPr>
      </a:lvl2pPr>
      <a:lvl3pPr algn="l" rtl="0" eaLnBrk="0" fontAlgn="base" hangingPunct="0">
        <a:spcBef>
          <a:spcPct val="0"/>
        </a:spcBef>
        <a:spcAft>
          <a:spcPct val="0"/>
        </a:spcAft>
        <a:defRPr sz="3600">
          <a:solidFill>
            <a:schemeClr val="tx2"/>
          </a:solidFill>
          <a:latin typeface="Times" pitchFamily="1" charset="0"/>
        </a:defRPr>
      </a:lvl3pPr>
      <a:lvl4pPr algn="l" rtl="0" eaLnBrk="0" fontAlgn="base" hangingPunct="0">
        <a:spcBef>
          <a:spcPct val="0"/>
        </a:spcBef>
        <a:spcAft>
          <a:spcPct val="0"/>
        </a:spcAft>
        <a:defRPr sz="3600">
          <a:solidFill>
            <a:schemeClr val="tx2"/>
          </a:solidFill>
          <a:latin typeface="Times" pitchFamily="1" charset="0"/>
        </a:defRPr>
      </a:lvl4pPr>
      <a:lvl5pPr algn="l" rtl="0" eaLnBrk="0" fontAlgn="base" hangingPunct="0">
        <a:spcBef>
          <a:spcPct val="0"/>
        </a:spcBef>
        <a:spcAft>
          <a:spcPct val="0"/>
        </a:spcAft>
        <a:defRPr sz="3600">
          <a:solidFill>
            <a:schemeClr val="tx2"/>
          </a:solidFill>
          <a:latin typeface="Times" pitchFamily="1" charset="0"/>
        </a:defRPr>
      </a:lvl5pPr>
      <a:lvl6pPr marL="457200" algn="l" rtl="0" eaLnBrk="1" fontAlgn="base" hangingPunct="1">
        <a:spcBef>
          <a:spcPct val="0"/>
        </a:spcBef>
        <a:spcAft>
          <a:spcPct val="0"/>
        </a:spcAft>
        <a:defRPr sz="3600">
          <a:solidFill>
            <a:schemeClr val="tx2"/>
          </a:solidFill>
          <a:latin typeface="Times" pitchFamily="1" charset="0"/>
        </a:defRPr>
      </a:lvl6pPr>
      <a:lvl7pPr marL="914400" algn="l" rtl="0" eaLnBrk="1" fontAlgn="base" hangingPunct="1">
        <a:spcBef>
          <a:spcPct val="0"/>
        </a:spcBef>
        <a:spcAft>
          <a:spcPct val="0"/>
        </a:spcAft>
        <a:defRPr sz="3600">
          <a:solidFill>
            <a:schemeClr val="tx2"/>
          </a:solidFill>
          <a:latin typeface="Times" pitchFamily="1" charset="0"/>
        </a:defRPr>
      </a:lvl7pPr>
      <a:lvl8pPr marL="1371600" algn="l" rtl="0" eaLnBrk="1" fontAlgn="base" hangingPunct="1">
        <a:spcBef>
          <a:spcPct val="0"/>
        </a:spcBef>
        <a:spcAft>
          <a:spcPct val="0"/>
        </a:spcAft>
        <a:defRPr sz="3600">
          <a:solidFill>
            <a:schemeClr val="tx2"/>
          </a:solidFill>
          <a:latin typeface="Times" pitchFamily="1" charset="0"/>
        </a:defRPr>
      </a:lvl8pPr>
      <a:lvl9pPr marL="1828800" algn="l" rtl="0" eaLnBrk="1" fontAlgn="base" hangingPunct="1">
        <a:spcBef>
          <a:spcPct val="0"/>
        </a:spcBef>
        <a:spcAft>
          <a:spcPct val="0"/>
        </a:spcAft>
        <a:defRPr sz="3600">
          <a:solidFill>
            <a:schemeClr val="tx2"/>
          </a:solidFill>
          <a:latin typeface="Times" pitchFamily="1"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5"/>
          <p:cNvSpPr>
            <a:spLocks noGrp="1" noChangeArrowheads="1"/>
          </p:cNvSpPr>
          <p:nvPr>
            <p:ph type="title"/>
          </p:nvPr>
        </p:nvSpPr>
        <p:spPr bwMode="auto">
          <a:xfrm>
            <a:off x="609600" y="228600"/>
            <a:ext cx="8334375"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4538" name="Rectangle 26"/>
          <p:cNvSpPr>
            <a:spLocks noGrp="1" noChangeArrowheads="1"/>
          </p:cNvSpPr>
          <p:nvPr>
            <p:ph type="body" idx="1"/>
          </p:nvPr>
        </p:nvSpPr>
        <p:spPr bwMode="auto">
          <a:xfrm>
            <a:off x="609600" y="1524000"/>
            <a:ext cx="8345488"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39" name="Text Box 27"/>
          <p:cNvSpPr txBox="1">
            <a:spLocks noChangeArrowheads="1"/>
          </p:cNvSpPr>
          <p:nvPr/>
        </p:nvSpPr>
        <p:spPr bwMode="auto">
          <a:xfrm>
            <a:off x="533400" y="6400800"/>
            <a:ext cx="3352800" cy="396875"/>
          </a:xfrm>
          <a:prstGeom prst="rect">
            <a:avLst/>
          </a:prstGeom>
          <a:noFill/>
          <a:ln w="9525">
            <a:noFill/>
            <a:miter lim="800000"/>
            <a:headEnd/>
            <a:tailEnd/>
          </a:ln>
          <a:effectLst/>
        </p:spPr>
        <p:txBody>
          <a:bodyPr>
            <a:spAutoFit/>
          </a:bodyPr>
          <a:lstStyle/>
          <a:p>
            <a:pPr eaLnBrk="0" hangingPunct="0">
              <a:defRPr/>
            </a:pPr>
            <a:r>
              <a:rPr lang="en-US" sz="1000" i="1" dirty="0">
                <a:latin typeface="Times" pitchFamily="18" charset="0"/>
                <a:ea typeface="ＭＳ Ｐゴシック" pitchFamily="34" charset="-128"/>
              </a:rPr>
              <a:t>Technical Drawing with Engineering Graphics, 15</a:t>
            </a:r>
            <a:r>
              <a:rPr lang="en-US" sz="1000" i="1" baseline="30000" dirty="0">
                <a:latin typeface="Times" pitchFamily="18" charset="0"/>
                <a:ea typeface="ＭＳ Ｐゴシック" pitchFamily="34" charset="-128"/>
              </a:rPr>
              <a:t>th</a:t>
            </a:r>
            <a:r>
              <a:rPr lang="en-US" sz="1000" i="1" dirty="0">
                <a:latin typeface="Times" pitchFamily="18" charset="0"/>
                <a:ea typeface="ＭＳ Ｐゴシック" pitchFamily="34" charset="-128"/>
              </a:rPr>
              <a:t> edition</a:t>
            </a:r>
          </a:p>
          <a:p>
            <a:pPr eaLnBrk="0" hangingPunct="0">
              <a:defRPr/>
            </a:pPr>
            <a:r>
              <a:rPr lang="en-US" sz="1000" dirty="0" err="1">
                <a:latin typeface="Times" pitchFamily="18" charset="0"/>
                <a:ea typeface="ＭＳ Ｐゴシック" pitchFamily="34" charset="-128"/>
              </a:rPr>
              <a:t>Giesecke</a:t>
            </a:r>
            <a:r>
              <a:rPr lang="en-US" sz="1000" dirty="0">
                <a:latin typeface="Times" pitchFamily="18" charset="0"/>
                <a:ea typeface="ＭＳ Ｐゴシック" pitchFamily="34" charset="-128"/>
              </a:rPr>
              <a:t>, Hill, Spencer, </a:t>
            </a:r>
            <a:r>
              <a:rPr lang="en-US" sz="1000" dirty="0" err="1">
                <a:latin typeface="Times" pitchFamily="18" charset="0"/>
                <a:ea typeface="ＭＳ Ｐゴシック" pitchFamily="34" charset="-128"/>
              </a:rPr>
              <a:t>Dygdon</a:t>
            </a:r>
            <a:r>
              <a:rPr lang="en-US" sz="1000" dirty="0">
                <a:latin typeface="Times" pitchFamily="18" charset="0"/>
                <a:ea typeface="ＭＳ Ｐゴシック" pitchFamily="34" charset="-128"/>
              </a:rPr>
              <a:t>, Novak, Lockhart, Goodman</a:t>
            </a:r>
          </a:p>
        </p:txBody>
      </p:sp>
      <p:sp>
        <p:nvSpPr>
          <p:cNvPr id="64541" name="Rectangle 29"/>
          <p:cNvSpPr>
            <a:spLocks noGrp="1" noChangeArrowheads="1"/>
          </p:cNvSpPr>
          <p:nvPr/>
        </p:nvSpPr>
        <p:spPr bwMode="auto">
          <a:xfrm>
            <a:off x="4343400" y="6400800"/>
            <a:ext cx="457200" cy="457200"/>
          </a:xfrm>
          <a:prstGeom prst="rect">
            <a:avLst/>
          </a:prstGeom>
          <a:noFill/>
          <a:ln w="9525">
            <a:noFill/>
            <a:miter lim="800000"/>
            <a:headEnd/>
            <a:tailEnd/>
          </a:ln>
          <a:effectLst/>
        </p:spPr>
        <p:txBody>
          <a:bodyPr anchor="b"/>
          <a:lstStyle/>
          <a:p>
            <a:pPr algn="ctr" eaLnBrk="0" hangingPunct="0">
              <a:defRPr/>
            </a:pPr>
            <a:fld id="{A6376C53-13F7-4581-8913-7D8D557A677D}" type="slidenum">
              <a:rPr lang="en-US" sz="1400">
                <a:latin typeface="Times" pitchFamily="1" charset="0"/>
                <a:ea typeface="ＭＳ Ｐゴシック" pitchFamily="1" charset="-128"/>
                <a:cs typeface="+mn-cs"/>
              </a:rPr>
              <a:pPr algn="ctr" eaLnBrk="0" hangingPunct="0">
                <a:defRPr/>
              </a:pPr>
              <a:t>‹#›</a:t>
            </a:fld>
            <a:endParaRPr lang="en-US" sz="1400">
              <a:latin typeface="Times" pitchFamily="1" charset="0"/>
              <a:ea typeface="ＭＳ Ｐゴシック" pitchFamily="1" charset="-128"/>
              <a:cs typeface="+mn-cs"/>
            </a:endParaRPr>
          </a:p>
        </p:txBody>
      </p:sp>
      <p:pic>
        <p:nvPicPr>
          <p:cNvPr id="10" name="Picture 9" descr="Pearson Logo.jpg"/>
          <p:cNvPicPr>
            <a:picLocks noChangeAspect="1"/>
          </p:cNvPicPr>
          <p:nvPr/>
        </p:nvPicPr>
        <p:blipFill>
          <a:blip r:embed="rId4" cstate="print"/>
          <a:stretch>
            <a:fillRect/>
          </a:stretch>
        </p:blipFill>
        <p:spPr>
          <a:xfrm>
            <a:off x="7391400" y="6372225"/>
            <a:ext cx="1343025" cy="460375"/>
          </a:xfrm>
          <a:prstGeom prst="rect">
            <a:avLst/>
          </a:prstGeom>
          <a:ln w="19050">
            <a:solidFill>
              <a:schemeClr val="accent6">
                <a:lumMod val="50000"/>
              </a:schemeClr>
            </a:solidFill>
          </a:ln>
        </p:spPr>
      </p:pic>
      <p:sp>
        <p:nvSpPr>
          <p:cNvPr id="11" name="Rectangle 10"/>
          <p:cNvSpPr/>
          <p:nvPr/>
        </p:nvSpPr>
        <p:spPr bwMode="auto">
          <a:xfrm>
            <a:off x="0" y="0"/>
            <a:ext cx="533400" cy="6858000"/>
          </a:xfrm>
          <a:prstGeom prst="rect">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0" scaled="1"/>
            <a:tileRect/>
          </a:gradFill>
          <a:ln w="19050" cap="flat" cmpd="sng" algn="ctr">
            <a:solidFill>
              <a:srgbClr val="CC6600"/>
            </a:solidFill>
            <a:prstDash val="solid"/>
            <a:miter lim="800000"/>
            <a:headEnd type="none" w="med" len="med"/>
            <a:tailEnd type="none" w="med" len="med"/>
          </a:ln>
          <a:effectLst/>
        </p:spPr>
        <p:txBody>
          <a:bodyPr wrap="none"/>
          <a:lstStyle/>
          <a:p>
            <a:pPr>
              <a:defRPr/>
            </a:pPr>
            <a:endParaRPr lang="en-US">
              <a:latin typeface="Tahoma" pitchFamily="1" charset="0"/>
            </a:endParaRPr>
          </a:p>
        </p:txBody>
      </p:sp>
      <p:cxnSp>
        <p:nvCxnSpPr>
          <p:cNvPr id="15" name="Straight Connector 14"/>
          <p:cNvCxnSpPr/>
          <p:nvPr/>
        </p:nvCxnSpPr>
        <p:spPr bwMode="auto">
          <a:xfrm>
            <a:off x="533400" y="76200"/>
            <a:ext cx="8534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bwMode="auto">
          <a:xfrm>
            <a:off x="9067800" y="0"/>
            <a:ext cx="0" cy="670560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bwMode="auto">
          <a:xfrm>
            <a:off x="609600" y="6400800"/>
            <a:ext cx="6629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bwMode="auto">
          <a:xfrm flipH="1">
            <a:off x="8839200" y="6400800"/>
            <a:ext cx="2286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892" r:id="rId1"/>
    <p:sldLayoutId id="2147483886" r:id="rId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38">
                                            <p:txEl>
                                              <p:pRg st="0" end="0"/>
                                            </p:txEl>
                                          </p:spTgt>
                                        </p:tgtEl>
                                        <p:attrNameLst>
                                          <p:attrName>style.visibility</p:attrName>
                                        </p:attrNameLst>
                                      </p:cBhvr>
                                      <p:to>
                                        <p:strVal val="visible"/>
                                      </p:to>
                                    </p:set>
                                    <p:anim calcmode="lin" valueType="num">
                                      <p:cBhvr additive="base">
                                        <p:cTn id="7" dur="500" fill="hold"/>
                                        <p:tgtEl>
                                          <p:spTgt spid="64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3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538">
                                            <p:txEl>
                                              <p:pRg st="1" end="1"/>
                                            </p:txEl>
                                          </p:spTgt>
                                        </p:tgtEl>
                                        <p:attrNameLst>
                                          <p:attrName>style.visibility</p:attrName>
                                        </p:attrNameLst>
                                      </p:cBhvr>
                                      <p:to>
                                        <p:strVal val="visible"/>
                                      </p:to>
                                    </p:set>
                                    <p:anim calcmode="lin" valueType="num">
                                      <p:cBhvr additive="base">
                                        <p:cTn id="11" dur="500" fill="hold"/>
                                        <p:tgtEl>
                                          <p:spTgt spid="6453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453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4538">
                                            <p:txEl>
                                              <p:pRg st="2" end="2"/>
                                            </p:txEl>
                                          </p:spTgt>
                                        </p:tgtEl>
                                        <p:attrNameLst>
                                          <p:attrName>style.visibility</p:attrName>
                                        </p:attrNameLst>
                                      </p:cBhvr>
                                      <p:to>
                                        <p:strVal val="visible"/>
                                      </p:to>
                                    </p:set>
                                    <p:anim calcmode="lin" valueType="num">
                                      <p:cBhvr additive="base">
                                        <p:cTn id="15" dur="500" fill="hold"/>
                                        <p:tgtEl>
                                          <p:spTgt spid="6453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453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4538">
                                            <p:txEl>
                                              <p:pRg st="3" end="3"/>
                                            </p:txEl>
                                          </p:spTgt>
                                        </p:tgtEl>
                                        <p:attrNameLst>
                                          <p:attrName>style.visibility</p:attrName>
                                        </p:attrNameLst>
                                      </p:cBhvr>
                                      <p:to>
                                        <p:strVal val="visible"/>
                                      </p:to>
                                    </p:set>
                                    <p:anim calcmode="lin" valueType="num">
                                      <p:cBhvr additive="base">
                                        <p:cTn id="19" dur="500" fill="hold"/>
                                        <p:tgtEl>
                                          <p:spTgt spid="6453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538">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4538">
                                            <p:txEl>
                                              <p:pRg st="4" end="4"/>
                                            </p:txEl>
                                          </p:spTgt>
                                        </p:tgtEl>
                                        <p:attrNameLst>
                                          <p:attrName>style.visibility</p:attrName>
                                        </p:attrNameLst>
                                      </p:cBhvr>
                                      <p:to>
                                        <p:strVal val="visible"/>
                                      </p:to>
                                    </p:set>
                                    <p:anim calcmode="lin" valueType="num">
                                      <p:cBhvr additive="base">
                                        <p:cTn id="23" dur="500" fill="hold"/>
                                        <p:tgtEl>
                                          <p:spTgt spid="64538">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453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8" grpId="0" build="p" autoUpdateAnimBg="0">
        <p:tmplLst>
          <p:tmpl lvl="1">
            <p:tnLst>
              <p:par>
                <p:cTn presetID="2" presetClass="entr" presetSubtype="8" fill="hold" nodeType="click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Lst>
      </p:bldP>
    </p:bldLst>
  </p:timing>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pitchFamily="1" charset="0"/>
        </a:defRPr>
      </a:lvl2pPr>
      <a:lvl3pPr algn="l" rtl="0" eaLnBrk="0" fontAlgn="base" hangingPunct="0">
        <a:spcBef>
          <a:spcPct val="0"/>
        </a:spcBef>
        <a:spcAft>
          <a:spcPct val="0"/>
        </a:spcAft>
        <a:defRPr sz="3600">
          <a:solidFill>
            <a:schemeClr val="tx2"/>
          </a:solidFill>
          <a:latin typeface="Times" pitchFamily="1" charset="0"/>
        </a:defRPr>
      </a:lvl3pPr>
      <a:lvl4pPr algn="l" rtl="0" eaLnBrk="0" fontAlgn="base" hangingPunct="0">
        <a:spcBef>
          <a:spcPct val="0"/>
        </a:spcBef>
        <a:spcAft>
          <a:spcPct val="0"/>
        </a:spcAft>
        <a:defRPr sz="3600">
          <a:solidFill>
            <a:schemeClr val="tx2"/>
          </a:solidFill>
          <a:latin typeface="Times" pitchFamily="1" charset="0"/>
        </a:defRPr>
      </a:lvl4pPr>
      <a:lvl5pPr algn="l" rtl="0" eaLnBrk="0" fontAlgn="base" hangingPunct="0">
        <a:spcBef>
          <a:spcPct val="0"/>
        </a:spcBef>
        <a:spcAft>
          <a:spcPct val="0"/>
        </a:spcAft>
        <a:defRPr sz="3600">
          <a:solidFill>
            <a:schemeClr val="tx2"/>
          </a:solidFill>
          <a:latin typeface="Times" pitchFamily="1" charset="0"/>
        </a:defRPr>
      </a:lvl5pPr>
      <a:lvl6pPr marL="457200" algn="l" rtl="0" eaLnBrk="1" fontAlgn="base" hangingPunct="1">
        <a:spcBef>
          <a:spcPct val="0"/>
        </a:spcBef>
        <a:spcAft>
          <a:spcPct val="0"/>
        </a:spcAft>
        <a:defRPr sz="3600">
          <a:solidFill>
            <a:schemeClr val="tx2"/>
          </a:solidFill>
          <a:latin typeface="Times" pitchFamily="1" charset="0"/>
        </a:defRPr>
      </a:lvl6pPr>
      <a:lvl7pPr marL="914400" algn="l" rtl="0" eaLnBrk="1" fontAlgn="base" hangingPunct="1">
        <a:spcBef>
          <a:spcPct val="0"/>
        </a:spcBef>
        <a:spcAft>
          <a:spcPct val="0"/>
        </a:spcAft>
        <a:defRPr sz="3600">
          <a:solidFill>
            <a:schemeClr val="tx2"/>
          </a:solidFill>
          <a:latin typeface="Times" pitchFamily="1" charset="0"/>
        </a:defRPr>
      </a:lvl7pPr>
      <a:lvl8pPr marL="1371600" algn="l" rtl="0" eaLnBrk="1" fontAlgn="base" hangingPunct="1">
        <a:spcBef>
          <a:spcPct val="0"/>
        </a:spcBef>
        <a:spcAft>
          <a:spcPct val="0"/>
        </a:spcAft>
        <a:defRPr sz="3600">
          <a:solidFill>
            <a:schemeClr val="tx2"/>
          </a:solidFill>
          <a:latin typeface="Times" pitchFamily="1" charset="0"/>
        </a:defRPr>
      </a:lvl8pPr>
      <a:lvl9pPr marL="1828800" algn="l" rtl="0" eaLnBrk="1" fontAlgn="base" hangingPunct="1">
        <a:spcBef>
          <a:spcPct val="0"/>
        </a:spcBef>
        <a:spcAft>
          <a:spcPct val="0"/>
        </a:spcAft>
        <a:defRPr sz="3600">
          <a:solidFill>
            <a:schemeClr val="tx2"/>
          </a:solidFill>
          <a:latin typeface="Times" pitchFamily="1"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5"/>
          <p:cNvSpPr>
            <a:spLocks noGrp="1" noChangeArrowheads="1"/>
          </p:cNvSpPr>
          <p:nvPr>
            <p:ph type="title"/>
          </p:nvPr>
        </p:nvSpPr>
        <p:spPr bwMode="auto">
          <a:xfrm>
            <a:off x="609600" y="228600"/>
            <a:ext cx="8334375"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4538" name="Rectangle 26"/>
          <p:cNvSpPr>
            <a:spLocks noGrp="1" noChangeArrowheads="1"/>
          </p:cNvSpPr>
          <p:nvPr>
            <p:ph type="body" idx="1"/>
          </p:nvPr>
        </p:nvSpPr>
        <p:spPr bwMode="auto">
          <a:xfrm>
            <a:off x="609600" y="1524000"/>
            <a:ext cx="8345488"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39" name="Text Box 27"/>
          <p:cNvSpPr txBox="1">
            <a:spLocks noChangeArrowheads="1"/>
          </p:cNvSpPr>
          <p:nvPr/>
        </p:nvSpPr>
        <p:spPr bwMode="auto">
          <a:xfrm>
            <a:off x="533400" y="6400800"/>
            <a:ext cx="3352800" cy="396875"/>
          </a:xfrm>
          <a:prstGeom prst="rect">
            <a:avLst/>
          </a:prstGeom>
          <a:noFill/>
          <a:ln w="9525">
            <a:noFill/>
            <a:miter lim="800000"/>
            <a:headEnd/>
            <a:tailEnd/>
          </a:ln>
          <a:effectLst/>
        </p:spPr>
        <p:txBody>
          <a:bodyPr>
            <a:spAutoFit/>
          </a:bodyPr>
          <a:lstStyle/>
          <a:p>
            <a:pPr eaLnBrk="0" hangingPunct="0">
              <a:defRPr/>
            </a:pPr>
            <a:r>
              <a:rPr lang="en-US" sz="1000" i="1" dirty="0">
                <a:latin typeface="Times" pitchFamily="18" charset="0"/>
                <a:ea typeface="ＭＳ Ｐゴシック" pitchFamily="34" charset="-128"/>
              </a:rPr>
              <a:t>Technical Drawing with Engineering Graphics, 15</a:t>
            </a:r>
            <a:r>
              <a:rPr lang="en-US" sz="1000" i="1" baseline="30000" dirty="0">
                <a:latin typeface="Times" pitchFamily="18" charset="0"/>
                <a:ea typeface="ＭＳ Ｐゴシック" pitchFamily="34" charset="-128"/>
              </a:rPr>
              <a:t>th</a:t>
            </a:r>
            <a:r>
              <a:rPr lang="en-US" sz="1000" i="1" dirty="0">
                <a:latin typeface="Times" pitchFamily="18" charset="0"/>
                <a:ea typeface="ＭＳ Ｐゴシック" pitchFamily="34" charset="-128"/>
              </a:rPr>
              <a:t> edition</a:t>
            </a:r>
          </a:p>
          <a:p>
            <a:pPr eaLnBrk="0" hangingPunct="0">
              <a:defRPr/>
            </a:pPr>
            <a:r>
              <a:rPr lang="en-US" sz="1000" dirty="0" err="1">
                <a:latin typeface="Times" pitchFamily="18" charset="0"/>
                <a:ea typeface="ＭＳ Ｐゴシック" pitchFamily="34" charset="-128"/>
              </a:rPr>
              <a:t>Giesecke</a:t>
            </a:r>
            <a:r>
              <a:rPr lang="en-US" sz="1000" dirty="0">
                <a:latin typeface="Times" pitchFamily="18" charset="0"/>
                <a:ea typeface="ＭＳ Ｐゴシック" pitchFamily="34" charset="-128"/>
              </a:rPr>
              <a:t>, Hill, Spencer, </a:t>
            </a:r>
            <a:r>
              <a:rPr lang="en-US" sz="1000" dirty="0" err="1">
                <a:latin typeface="Times" pitchFamily="18" charset="0"/>
                <a:ea typeface="ＭＳ Ｐゴシック" pitchFamily="34" charset="-128"/>
              </a:rPr>
              <a:t>Dygdon</a:t>
            </a:r>
            <a:r>
              <a:rPr lang="en-US" sz="1000" dirty="0">
                <a:latin typeface="Times" pitchFamily="18" charset="0"/>
                <a:ea typeface="ＭＳ Ｐゴシック" pitchFamily="34" charset="-128"/>
              </a:rPr>
              <a:t>, Novak, Lockhart, Goodman</a:t>
            </a:r>
          </a:p>
        </p:txBody>
      </p:sp>
      <p:sp>
        <p:nvSpPr>
          <p:cNvPr id="64541" name="Rectangle 29"/>
          <p:cNvSpPr>
            <a:spLocks noGrp="1" noChangeArrowheads="1"/>
          </p:cNvSpPr>
          <p:nvPr/>
        </p:nvSpPr>
        <p:spPr bwMode="auto">
          <a:xfrm>
            <a:off x="4343400" y="6400800"/>
            <a:ext cx="457200" cy="457200"/>
          </a:xfrm>
          <a:prstGeom prst="rect">
            <a:avLst/>
          </a:prstGeom>
          <a:noFill/>
          <a:ln w="9525">
            <a:noFill/>
            <a:miter lim="800000"/>
            <a:headEnd/>
            <a:tailEnd/>
          </a:ln>
          <a:effectLst/>
        </p:spPr>
        <p:txBody>
          <a:bodyPr anchor="b"/>
          <a:lstStyle/>
          <a:p>
            <a:pPr algn="ctr" eaLnBrk="0" hangingPunct="0">
              <a:defRPr/>
            </a:pPr>
            <a:fld id="{82CEEBA9-6C92-4819-A909-0D95F1898F13}" type="slidenum">
              <a:rPr lang="en-US" sz="1400">
                <a:latin typeface="Times" pitchFamily="1" charset="0"/>
                <a:ea typeface="ＭＳ Ｐゴシック" pitchFamily="1" charset="-128"/>
                <a:cs typeface="+mn-cs"/>
              </a:rPr>
              <a:pPr algn="ctr" eaLnBrk="0" hangingPunct="0">
                <a:defRPr/>
              </a:pPr>
              <a:t>‹#›</a:t>
            </a:fld>
            <a:endParaRPr lang="en-US" sz="1400">
              <a:latin typeface="Times" pitchFamily="1" charset="0"/>
              <a:ea typeface="ＭＳ Ｐゴシック" pitchFamily="1" charset="-128"/>
              <a:cs typeface="+mn-cs"/>
            </a:endParaRPr>
          </a:p>
        </p:txBody>
      </p:sp>
      <p:pic>
        <p:nvPicPr>
          <p:cNvPr id="10" name="Picture 9" descr="Pearson Logo.jpg"/>
          <p:cNvPicPr>
            <a:picLocks noChangeAspect="1"/>
          </p:cNvPicPr>
          <p:nvPr/>
        </p:nvPicPr>
        <p:blipFill>
          <a:blip r:embed="rId4" cstate="print"/>
          <a:stretch>
            <a:fillRect/>
          </a:stretch>
        </p:blipFill>
        <p:spPr>
          <a:xfrm>
            <a:off x="7391400" y="6372225"/>
            <a:ext cx="1343025" cy="460375"/>
          </a:xfrm>
          <a:prstGeom prst="rect">
            <a:avLst/>
          </a:prstGeom>
          <a:ln w="19050">
            <a:solidFill>
              <a:schemeClr val="accent6">
                <a:lumMod val="50000"/>
              </a:schemeClr>
            </a:solidFill>
          </a:ln>
        </p:spPr>
      </p:pic>
      <p:sp>
        <p:nvSpPr>
          <p:cNvPr id="11" name="Rectangle 10"/>
          <p:cNvSpPr/>
          <p:nvPr/>
        </p:nvSpPr>
        <p:spPr bwMode="auto">
          <a:xfrm>
            <a:off x="0" y="0"/>
            <a:ext cx="533400" cy="6858000"/>
          </a:xfrm>
          <a:prstGeom prst="rect">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0" scaled="1"/>
            <a:tileRect/>
          </a:gradFill>
          <a:ln w="19050" cap="flat" cmpd="sng" algn="ctr">
            <a:solidFill>
              <a:srgbClr val="CC6600"/>
            </a:solidFill>
            <a:prstDash val="solid"/>
            <a:miter lim="800000"/>
            <a:headEnd type="none" w="med" len="med"/>
            <a:tailEnd type="none" w="med" len="med"/>
          </a:ln>
          <a:effectLst/>
        </p:spPr>
        <p:txBody>
          <a:bodyPr wrap="none"/>
          <a:lstStyle/>
          <a:p>
            <a:pPr>
              <a:defRPr/>
            </a:pPr>
            <a:endParaRPr lang="en-US">
              <a:latin typeface="Tahoma" pitchFamily="1" charset="0"/>
            </a:endParaRPr>
          </a:p>
        </p:txBody>
      </p:sp>
      <p:cxnSp>
        <p:nvCxnSpPr>
          <p:cNvPr id="15" name="Straight Connector 14"/>
          <p:cNvCxnSpPr/>
          <p:nvPr/>
        </p:nvCxnSpPr>
        <p:spPr bwMode="auto">
          <a:xfrm>
            <a:off x="533400" y="76200"/>
            <a:ext cx="8534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bwMode="auto">
          <a:xfrm>
            <a:off x="9067800" y="0"/>
            <a:ext cx="0" cy="670560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bwMode="auto">
          <a:xfrm>
            <a:off x="609600" y="6400800"/>
            <a:ext cx="6629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bwMode="auto">
          <a:xfrm flipH="1">
            <a:off x="8839200" y="6400800"/>
            <a:ext cx="2286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893" r:id="rId1"/>
    <p:sldLayoutId id="2147483887" r:id="rId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38">
                                            <p:txEl>
                                              <p:pRg st="0" end="0"/>
                                            </p:txEl>
                                          </p:spTgt>
                                        </p:tgtEl>
                                        <p:attrNameLst>
                                          <p:attrName>style.visibility</p:attrName>
                                        </p:attrNameLst>
                                      </p:cBhvr>
                                      <p:to>
                                        <p:strVal val="visible"/>
                                      </p:to>
                                    </p:set>
                                    <p:anim calcmode="lin" valueType="num">
                                      <p:cBhvr additive="base">
                                        <p:cTn id="7" dur="500" fill="hold"/>
                                        <p:tgtEl>
                                          <p:spTgt spid="64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3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538">
                                            <p:txEl>
                                              <p:pRg st="1" end="1"/>
                                            </p:txEl>
                                          </p:spTgt>
                                        </p:tgtEl>
                                        <p:attrNameLst>
                                          <p:attrName>style.visibility</p:attrName>
                                        </p:attrNameLst>
                                      </p:cBhvr>
                                      <p:to>
                                        <p:strVal val="visible"/>
                                      </p:to>
                                    </p:set>
                                    <p:anim calcmode="lin" valueType="num">
                                      <p:cBhvr additive="base">
                                        <p:cTn id="11" dur="500" fill="hold"/>
                                        <p:tgtEl>
                                          <p:spTgt spid="6453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453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4538">
                                            <p:txEl>
                                              <p:pRg st="2" end="2"/>
                                            </p:txEl>
                                          </p:spTgt>
                                        </p:tgtEl>
                                        <p:attrNameLst>
                                          <p:attrName>style.visibility</p:attrName>
                                        </p:attrNameLst>
                                      </p:cBhvr>
                                      <p:to>
                                        <p:strVal val="visible"/>
                                      </p:to>
                                    </p:set>
                                    <p:anim calcmode="lin" valueType="num">
                                      <p:cBhvr additive="base">
                                        <p:cTn id="15" dur="500" fill="hold"/>
                                        <p:tgtEl>
                                          <p:spTgt spid="6453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453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4538">
                                            <p:txEl>
                                              <p:pRg st="3" end="3"/>
                                            </p:txEl>
                                          </p:spTgt>
                                        </p:tgtEl>
                                        <p:attrNameLst>
                                          <p:attrName>style.visibility</p:attrName>
                                        </p:attrNameLst>
                                      </p:cBhvr>
                                      <p:to>
                                        <p:strVal val="visible"/>
                                      </p:to>
                                    </p:set>
                                    <p:anim calcmode="lin" valueType="num">
                                      <p:cBhvr additive="base">
                                        <p:cTn id="19" dur="500" fill="hold"/>
                                        <p:tgtEl>
                                          <p:spTgt spid="6453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538">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4538">
                                            <p:txEl>
                                              <p:pRg st="4" end="4"/>
                                            </p:txEl>
                                          </p:spTgt>
                                        </p:tgtEl>
                                        <p:attrNameLst>
                                          <p:attrName>style.visibility</p:attrName>
                                        </p:attrNameLst>
                                      </p:cBhvr>
                                      <p:to>
                                        <p:strVal val="visible"/>
                                      </p:to>
                                    </p:set>
                                    <p:anim calcmode="lin" valueType="num">
                                      <p:cBhvr additive="base">
                                        <p:cTn id="23" dur="500" fill="hold"/>
                                        <p:tgtEl>
                                          <p:spTgt spid="64538">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453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8" grpId="0" build="p" autoUpdateAnimBg="0">
        <p:tmplLst>
          <p:tmpl lvl="1">
            <p:tnLst>
              <p:par>
                <p:cTn presetID="2" presetClass="entr" presetSubtype="8" fill="hold" nodeType="click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64538"/>
                        </p:tgtEl>
                        <p:attrNameLst>
                          <p:attrName>style.visibility</p:attrName>
                        </p:attrNameLst>
                      </p:cBhvr>
                      <p:to>
                        <p:strVal val="visible"/>
                      </p:to>
                    </p:set>
                    <p:anim calcmode="lin" valueType="num">
                      <p:cBhvr additive="base">
                        <p:cTn dur="500" fill="hold"/>
                        <p:tgtEl>
                          <p:spTgt spid="64538"/>
                        </p:tgtEl>
                        <p:attrNameLst>
                          <p:attrName>ppt_x</p:attrName>
                        </p:attrNameLst>
                      </p:cBhvr>
                      <p:tavLst>
                        <p:tav tm="0">
                          <p:val>
                            <p:strVal val="0-#ppt_w/2"/>
                          </p:val>
                        </p:tav>
                        <p:tav tm="100000">
                          <p:val>
                            <p:strVal val="#ppt_x"/>
                          </p:val>
                        </p:tav>
                      </p:tavLst>
                    </p:anim>
                    <p:anim calcmode="lin" valueType="num">
                      <p:cBhvr additive="base">
                        <p:cTn dur="500" fill="hold"/>
                        <p:tgtEl>
                          <p:spTgt spid="64538"/>
                        </p:tgtEl>
                        <p:attrNameLst>
                          <p:attrName>ppt_y</p:attrName>
                        </p:attrNameLst>
                      </p:cBhvr>
                      <p:tavLst>
                        <p:tav tm="0">
                          <p:val>
                            <p:strVal val="#ppt_y"/>
                          </p:val>
                        </p:tav>
                        <p:tav tm="100000">
                          <p:val>
                            <p:strVal val="#ppt_y"/>
                          </p:val>
                        </p:tav>
                      </p:tavLst>
                    </p:anim>
                  </p:childTnLst>
                </p:cTn>
              </p:par>
            </p:tnLst>
          </p:tmpl>
        </p:tmplLst>
      </p:bldP>
    </p:bldLst>
  </p:timing>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pitchFamily="1" charset="0"/>
        </a:defRPr>
      </a:lvl2pPr>
      <a:lvl3pPr algn="l" rtl="0" eaLnBrk="0" fontAlgn="base" hangingPunct="0">
        <a:spcBef>
          <a:spcPct val="0"/>
        </a:spcBef>
        <a:spcAft>
          <a:spcPct val="0"/>
        </a:spcAft>
        <a:defRPr sz="3600">
          <a:solidFill>
            <a:schemeClr val="tx2"/>
          </a:solidFill>
          <a:latin typeface="Times" pitchFamily="1" charset="0"/>
        </a:defRPr>
      </a:lvl3pPr>
      <a:lvl4pPr algn="l" rtl="0" eaLnBrk="0" fontAlgn="base" hangingPunct="0">
        <a:spcBef>
          <a:spcPct val="0"/>
        </a:spcBef>
        <a:spcAft>
          <a:spcPct val="0"/>
        </a:spcAft>
        <a:defRPr sz="3600">
          <a:solidFill>
            <a:schemeClr val="tx2"/>
          </a:solidFill>
          <a:latin typeface="Times" pitchFamily="1" charset="0"/>
        </a:defRPr>
      </a:lvl4pPr>
      <a:lvl5pPr algn="l" rtl="0" eaLnBrk="0" fontAlgn="base" hangingPunct="0">
        <a:spcBef>
          <a:spcPct val="0"/>
        </a:spcBef>
        <a:spcAft>
          <a:spcPct val="0"/>
        </a:spcAft>
        <a:defRPr sz="3600">
          <a:solidFill>
            <a:schemeClr val="tx2"/>
          </a:solidFill>
          <a:latin typeface="Times" pitchFamily="1" charset="0"/>
        </a:defRPr>
      </a:lvl5pPr>
      <a:lvl6pPr marL="457200" algn="l" rtl="0" eaLnBrk="1" fontAlgn="base" hangingPunct="1">
        <a:spcBef>
          <a:spcPct val="0"/>
        </a:spcBef>
        <a:spcAft>
          <a:spcPct val="0"/>
        </a:spcAft>
        <a:defRPr sz="3600">
          <a:solidFill>
            <a:schemeClr val="tx2"/>
          </a:solidFill>
          <a:latin typeface="Times" pitchFamily="1" charset="0"/>
        </a:defRPr>
      </a:lvl6pPr>
      <a:lvl7pPr marL="914400" algn="l" rtl="0" eaLnBrk="1" fontAlgn="base" hangingPunct="1">
        <a:spcBef>
          <a:spcPct val="0"/>
        </a:spcBef>
        <a:spcAft>
          <a:spcPct val="0"/>
        </a:spcAft>
        <a:defRPr sz="3600">
          <a:solidFill>
            <a:schemeClr val="tx2"/>
          </a:solidFill>
          <a:latin typeface="Times" pitchFamily="1" charset="0"/>
        </a:defRPr>
      </a:lvl7pPr>
      <a:lvl8pPr marL="1371600" algn="l" rtl="0" eaLnBrk="1" fontAlgn="base" hangingPunct="1">
        <a:spcBef>
          <a:spcPct val="0"/>
        </a:spcBef>
        <a:spcAft>
          <a:spcPct val="0"/>
        </a:spcAft>
        <a:defRPr sz="3600">
          <a:solidFill>
            <a:schemeClr val="tx2"/>
          </a:solidFill>
          <a:latin typeface="Times" pitchFamily="1" charset="0"/>
        </a:defRPr>
      </a:lvl8pPr>
      <a:lvl9pPr marL="1828800" algn="l" rtl="0" eaLnBrk="1" fontAlgn="base" hangingPunct="1">
        <a:spcBef>
          <a:spcPct val="0"/>
        </a:spcBef>
        <a:spcAft>
          <a:spcPct val="0"/>
        </a:spcAft>
        <a:defRPr sz="3600">
          <a:solidFill>
            <a:schemeClr val="tx2"/>
          </a:solidFill>
          <a:latin typeface="Times" pitchFamily="1"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1"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3"/>
          <p:cNvSpPr>
            <a:spLocks noGrp="1"/>
          </p:cNvSpPr>
          <p:nvPr>
            <p:ph type="subTitle" idx="1"/>
          </p:nvPr>
        </p:nvSpPr>
        <p:spPr>
          <a:xfrm>
            <a:off x="1676400" y="2590800"/>
            <a:ext cx="6400800" cy="1752600"/>
          </a:xfrm>
        </p:spPr>
        <p:txBody>
          <a:bodyPr/>
          <a:lstStyle/>
          <a:p>
            <a:pPr>
              <a:buFont typeface="Wingdings" pitchFamily="2" charset="2"/>
              <a:buNone/>
            </a:pPr>
            <a:r>
              <a:rPr lang="pt-BR" dirty="0">
                <a:latin typeface="StoneSans"/>
              </a:rPr>
              <a:t>C H A P T E R   E I G H T</a:t>
            </a:r>
            <a:endParaRPr lang="en-US" dirty="0">
              <a:latin typeface="Tahoma" pitchFamily="34" charset="0"/>
              <a:cs typeface="Tahoma" pitchFamily="34" charset="0"/>
            </a:endParaRPr>
          </a:p>
        </p:txBody>
      </p:sp>
      <p:sp>
        <p:nvSpPr>
          <p:cNvPr id="5" name="Title 4"/>
          <p:cNvSpPr>
            <a:spLocks noGrp="1"/>
          </p:cNvSpPr>
          <p:nvPr>
            <p:ph type="ctrTitle"/>
          </p:nvPr>
        </p:nvSpPr>
        <p:spPr/>
        <p:txBody>
          <a:bodyPr/>
          <a:lstStyle/>
          <a:p>
            <a:pPr>
              <a:defRPr/>
            </a:pPr>
            <a:r>
              <a:rPr lang="en-US" i="1" dirty="0">
                <a:solidFill>
                  <a:schemeClr val="accent6">
                    <a:lumMod val="50000"/>
                  </a:schemeClr>
                </a:solidFill>
                <a:effectLst>
                  <a:outerShdw blurRad="38100" dist="38100" dir="2700000" algn="tl">
                    <a:srgbClr val="000000">
                      <a:alpha val="43137"/>
                    </a:srgbClr>
                  </a:outerShdw>
                </a:effectLst>
              </a:rPr>
              <a:t>SECTION VIEWS</a:t>
            </a:r>
          </a:p>
        </p:txBody>
      </p:sp>
      <p:sp>
        <p:nvSpPr>
          <p:cNvPr id="14340" name="Text Box 27"/>
          <p:cNvSpPr txBox="1">
            <a:spLocks noChangeArrowheads="1"/>
          </p:cNvSpPr>
          <p:nvPr/>
        </p:nvSpPr>
        <p:spPr bwMode="auto">
          <a:xfrm>
            <a:off x="533400" y="6400800"/>
            <a:ext cx="3352800" cy="396875"/>
          </a:xfrm>
          <a:prstGeom prst="rect">
            <a:avLst/>
          </a:prstGeom>
          <a:noFill/>
          <a:ln w="9525">
            <a:noFill/>
            <a:miter lim="800000"/>
            <a:headEnd/>
            <a:tailEnd/>
          </a:ln>
        </p:spPr>
        <p:txBody>
          <a:bodyPr>
            <a:spAutoFit/>
          </a:bodyPr>
          <a:lstStyle/>
          <a:p>
            <a:pPr eaLnBrk="0" hangingPunct="0"/>
            <a:r>
              <a:rPr lang="en-US" sz="1000" i="1">
                <a:latin typeface="Times" pitchFamily="18" charset="0"/>
                <a:ea typeface="ＭＳ Ｐゴシック" pitchFamily="34" charset="-128"/>
              </a:rPr>
              <a:t>Technical Drawing with Engineering Graphics, 15</a:t>
            </a:r>
            <a:r>
              <a:rPr lang="en-US" sz="1000" i="1" baseline="30000">
                <a:latin typeface="Times" pitchFamily="18" charset="0"/>
                <a:ea typeface="ＭＳ Ｐゴシック" pitchFamily="34" charset="-128"/>
              </a:rPr>
              <a:t>th</a:t>
            </a:r>
            <a:r>
              <a:rPr lang="en-US" sz="1000" i="1">
                <a:latin typeface="Times" pitchFamily="18" charset="0"/>
                <a:ea typeface="ＭＳ Ｐゴシック" pitchFamily="34" charset="-128"/>
              </a:rPr>
              <a:t> edition</a:t>
            </a:r>
          </a:p>
          <a:p>
            <a:pPr eaLnBrk="0" hangingPunct="0"/>
            <a:r>
              <a:rPr lang="en-US" sz="1000">
                <a:latin typeface="Times" pitchFamily="18" charset="0"/>
                <a:ea typeface="ＭＳ Ｐゴシック" pitchFamily="34" charset="-128"/>
              </a:rPr>
              <a:t>Giesecke, Hill, Spencer, Dygdon, Novak, Lockhart, Goodman</a:t>
            </a:r>
          </a:p>
        </p:txBody>
      </p:sp>
      <p:sp>
        <p:nvSpPr>
          <p:cNvPr id="6" name="Rectangle 29"/>
          <p:cNvSpPr>
            <a:spLocks noGrp="1" noChangeArrowheads="1"/>
          </p:cNvSpPr>
          <p:nvPr/>
        </p:nvSpPr>
        <p:spPr bwMode="auto">
          <a:xfrm>
            <a:off x="4343400" y="6400800"/>
            <a:ext cx="457200" cy="457200"/>
          </a:xfrm>
          <a:prstGeom prst="rect">
            <a:avLst/>
          </a:prstGeom>
          <a:noFill/>
          <a:ln w="9525">
            <a:noFill/>
            <a:miter lim="800000"/>
            <a:headEnd/>
            <a:tailEnd/>
          </a:ln>
          <a:effectLst/>
        </p:spPr>
        <p:txBody>
          <a:bodyPr anchor="b"/>
          <a:lstStyle/>
          <a:p>
            <a:pPr algn="ctr" eaLnBrk="0" hangingPunct="0">
              <a:defRPr/>
            </a:pPr>
            <a:fld id="{D3A9647E-69F4-49D4-84D7-2EFDAC4825BE}" type="slidenum">
              <a:rPr lang="en-US" sz="1400">
                <a:latin typeface="Times" pitchFamily="1" charset="0"/>
                <a:ea typeface="ＭＳ Ｐゴシック" pitchFamily="1" charset="-128"/>
                <a:cs typeface="+mn-cs"/>
              </a:rPr>
              <a:pPr algn="ctr" eaLnBrk="0" hangingPunct="0">
                <a:defRPr/>
              </a:pPr>
              <a:t>1</a:t>
            </a:fld>
            <a:endParaRPr lang="en-US" sz="1400">
              <a:latin typeface="Times" pitchFamily="1" charset="0"/>
              <a:ea typeface="ＭＳ Ｐゴシック" pitchFamily="1" charset="-128"/>
              <a:cs typeface="+mn-cs"/>
            </a:endParaRPr>
          </a:p>
        </p:txBody>
      </p:sp>
      <p:pic>
        <p:nvPicPr>
          <p:cNvPr id="7" name="Picture 6" descr="Pearson Logo.jpg"/>
          <p:cNvPicPr>
            <a:picLocks noChangeAspect="1"/>
          </p:cNvPicPr>
          <p:nvPr/>
        </p:nvPicPr>
        <p:blipFill>
          <a:blip r:embed="rId2" cstate="print"/>
          <a:stretch>
            <a:fillRect/>
          </a:stretch>
        </p:blipFill>
        <p:spPr>
          <a:xfrm>
            <a:off x="7391400" y="6372225"/>
            <a:ext cx="1343025" cy="460375"/>
          </a:xfrm>
          <a:prstGeom prst="rect">
            <a:avLst/>
          </a:prstGeom>
          <a:ln w="19050">
            <a:solidFill>
              <a:schemeClr val="accent6">
                <a:lumMod val="50000"/>
              </a:schemeClr>
            </a:solidFill>
          </a:ln>
        </p:spPr>
      </p:pic>
      <p:sp>
        <p:nvSpPr>
          <p:cNvPr id="14343" name="Rectangle 7"/>
          <p:cNvSpPr>
            <a:spLocks noChangeArrowheads="1"/>
          </p:cNvSpPr>
          <p:nvPr/>
        </p:nvSpPr>
        <p:spPr bwMode="auto">
          <a:xfrm>
            <a:off x="0" y="0"/>
            <a:ext cx="533400" cy="6858000"/>
          </a:xfrm>
          <a:prstGeom prst="rect">
            <a:avLst/>
          </a:prstGeom>
          <a:gradFill rotWithShape="1">
            <a:gsLst>
              <a:gs pos="0">
                <a:srgbClr val="9C7831"/>
              </a:gs>
              <a:gs pos="50000">
                <a:srgbClr val="E0AE4B"/>
              </a:gs>
              <a:gs pos="100000">
                <a:srgbClr val="FFD05B"/>
              </a:gs>
            </a:gsLst>
            <a:lin ang="0" scaled="1"/>
          </a:gradFill>
          <a:ln w="19050" algn="ctr">
            <a:solidFill>
              <a:srgbClr val="CC6600"/>
            </a:solidFill>
            <a:miter lim="800000"/>
            <a:headEnd/>
            <a:tailEnd/>
          </a:ln>
        </p:spPr>
        <p:txBody>
          <a:bodyPr wrap="none"/>
          <a:lstStyle/>
          <a:p>
            <a:endParaRPr lang="en-US"/>
          </a:p>
        </p:txBody>
      </p:sp>
      <p:cxnSp>
        <p:nvCxnSpPr>
          <p:cNvPr id="9" name="Straight Connector 8"/>
          <p:cNvCxnSpPr/>
          <p:nvPr/>
        </p:nvCxnSpPr>
        <p:spPr bwMode="auto">
          <a:xfrm>
            <a:off x="533400" y="76200"/>
            <a:ext cx="8534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bwMode="auto">
          <a:xfrm>
            <a:off x="9067800" y="0"/>
            <a:ext cx="0" cy="670560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bwMode="auto">
          <a:xfrm>
            <a:off x="609600" y="6400800"/>
            <a:ext cx="6629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bwMode="auto">
          <a:xfrm flipH="1">
            <a:off x="8839200" y="6400800"/>
            <a:ext cx="2286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3810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Visualizing Cutting-Plane Direction</a:t>
            </a:r>
          </a:p>
        </p:txBody>
      </p:sp>
      <p:pic>
        <p:nvPicPr>
          <p:cNvPr id="23555" name="Picture 3"/>
          <p:cNvPicPr>
            <a:picLocks noChangeAspect="1" noChangeArrowheads="1"/>
          </p:cNvPicPr>
          <p:nvPr/>
        </p:nvPicPr>
        <p:blipFill>
          <a:blip r:embed="rId2" cstate="print"/>
          <a:srcRect/>
          <a:stretch>
            <a:fillRect/>
          </a:stretch>
        </p:blipFill>
        <p:spPr bwMode="auto">
          <a:xfrm>
            <a:off x="542925" y="1371600"/>
            <a:ext cx="8601075" cy="3316288"/>
          </a:xfrm>
          <a:prstGeom prst="rect">
            <a:avLst/>
          </a:prstGeom>
          <a:noFill/>
          <a:ln w="9525">
            <a:noFill/>
            <a:miter lim="800000"/>
            <a:headEnd/>
            <a:tailEnd/>
          </a:ln>
        </p:spPr>
      </p:pic>
      <p:sp>
        <p:nvSpPr>
          <p:cNvPr id="23556" name="Rectangle 4"/>
          <p:cNvSpPr>
            <a:spLocks noChangeArrowheads="1"/>
          </p:cNvSpPr>
          <p:nvPr/>
        </p:nvSpPr>
        <p:spPr bwMode="auto">
          <a:xfrm>
            <a:off x="2286000" y="4876800"/>
            <a:ext cx="5094288" cy="338138"/>
          </a:xfrm>
          <a:prstGeom prst="rect">
            <a:avLst/>
          </a:prstGeom>
          <a:noFill/>
          <a:ln w="9525">
            <a:noFill/>
            <a:miter lim="800000"/>
            <a:headEnd/>
            <a:tailEnd/>
          </a:ln>
        </p:spPr>
        <p:txBody>
          <a:bodyPr>
            <a:spAutoFit/>
          </a:bodyPr>
          <a:lstStyle/>
          <a:p>
            <a:r>
              <a:rPr lang="en-US" sz="1600">
                <a:latin typeface="StoneSans"/>
              </a:rPr>
              <a:t>Correct and Incorrect Cutting-Plane Line Placement</a:t>
            </a:r>
            <a:endParaRPr lang="en-US"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3048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SECTION-LINING TECHNIQUE</a:t>
            </a:r>
          </a:p>
        </p:txBody>
      </p:sp>
      <p:pic>
        <p:nvPicPr>
          <p:cNvPr id="24579" name="Picture 2"/>
          <p:cNvPicPr>
            <a:picLocks noChangeAspect="1" noChangeArrowheads="1"/>
          </p:cNvPicPr>
          <p:nvPr/>
        </p:nvPicPr>
        <p:blipFill>
          <a:blip r:embed="rId2" cstate="print"/>
          <a:srcRect/>
          <a:stretch>
            <a:fillRect/>
          </a:stretch>
        </p:blipFill>
        <p:spPr bwMode="auto">
          <a:xfrm>
            <a:off x="5029200" y="1219200"/>
            <a:ext cx="2857500" cy="2276475"/>
          </a:xfrm>
          <a:prstGeom prst="rect">
            <a:avLst/>
          </a:prstGeom>
          <a:noFill/>
          <a:ln w="9525">
            <a:noFill/>
            <a:miter lim="800000"/>
            <a:headEnd/>
            <a:tailEnd/>
          </a:ln>
        </p:spPr>
      </p:pic>
      <p:sp>
        <p:nvSpPr>
          <p:cNvPr id="24580" name="Rectangle 3"/>
          <p:cNvSpPr>
            <a:spLocks noChangeArrowheads="1"/>
          </p:cNvSpPr>
          <p:nvPr/>
        </p:nvSpPr>
        <p:spPr bwMode="auto">
          <a:xfrm>
            <a:off x="533400" y="1295400"/>
            <a:ext cx="4953000" cy="2062163"/>
          </a:xfrm>
          <a:prstGeom prst="rect">
            <a:avLst/>
          </a:prstGeom>
          <a:noFill/>
          <a:ln w="9525">
            <a:noFill/>
            <a:miter lim="800000"/>
            <a:headEnd/>
            <a:tailEnd/>
          </a:ln>
        </p:spPr>
        <p:txBody>
          <a:bodyPr>
            <a:spAutoFit/>
          </a:bodyPr>
          <a:lstStyle/>
          <a:p>
            <a:r>
              <a:rPr lang="en-US" sz="1600">
                <a:latin typeface="StoneSans"/>
              </a:rPr>
              <a:t>• Uniformly spaced by an interval of about 2.5 mm</a:t>
            </a:r>
            <a:endParaRPr lang="en-US" sz="800">
              <a:latin typeface="StoneSans"/>
            </a:endParaRPr>
          </a:p>
          <a:p>
            <a:endParaRPr lang="en-US" sz="800">
              <a:latin typeface="StoneSans"/>
            </a:endParaRPr>
          </a:p>
          <a:p>
            <a:r>
              <a:rPr lang="en-US" sz="1600">
                <a:latin typeface="StoneSans"/>
              </a:rPr>
              <a:t>• Not too close together</a:t>
            </a:r>
          </a:p>
          <a:p>
            <a:endParaRPr lang="en-US" sz="800">
              <a:latin typeface="StoneSans"/>
            </a:endParaRPr>
          </a:p>
          <a:p>
            <a:r>
              <a:rPr lang="en-US" sz="1600">
                <a:latin typeface="StoneSans"/>
              </a:rPr>
              <a:t>• Uniformly thin, not varying in thickness</a:t>
            </a:r>
          </a:p>
          <a:p>
            <a:endParaRPr lang="en-US" sz="800">
              <a:latin typeface="StoneSans"/>
            </a:endParaRPr>
          </a:p>
          <a:p>
            <a:r>
              <a:rPr lang="en-US" sz="1600">
                <a:latin typeface="StoneSans"/>
              </a:rPr>
              <a:t>• Distinctly thinner than visible lines</a:t>
            </a:r>
          </a:p>
          <a:p>
            <a:endParaRPr lang="en-US" sz="800">
              <a:latin typeface="StoneSans"/>
            </a:endParaRPr>
          </a:p>
          <a:p>
            <a:r>
              <a:rPr lang="en-US" sz="1600">
                <a:latin typeface="StoneSans"/>
              </a:rPr>
              <a:t>• Neither running beyond nor stopping short of visible </a:t>
            </a:r>
          </a:p>
          <a:p>
            <a:r>
              <a:rPr lang="en-US" sz="1600">
                <a:latin typeface="StoneSans"/>
              </a:rPr>
              <a:t>  outlines</a:t>
            </a:r>
            <a:endParaRPr lang="en-US" sz="1600"/>
          </a:p>
        </p:txBody>
      </p:sp>
      <p:pic>
        <p:nvPicPr>
          <p:cNvPr id="24581" name="Picture 3"/>
          <p:cNvPicPr>
            <a:picLocks noChangeAspect="1" noChangeArrowheads="1"/>
          </p:cNvPicPr>
          <p:nvPr/>
        </p:nvPicPr>
        <p:blipFill>
          <a:blip r:embed="rId3" cstate="print"/>
          <a:srcRect/>
          <a:stretch>
            <a:fillRect/>
          </a:stretch>
        </p:blipFill>
        <p:spPr bwMode="auto">
          <a:xfrm>
            <a:off x="533400" y="3810000"/>
            <a:ext cx="8272463" cy="18986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3048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SECTION-LINING TECHNIQUE continued….</a:t>
            </a:r>
          </a:p>
        </p:txBody>
      </p:sp>
      <p:pic>
        <p:nvPicPr>
          <p:cNvPr id="25603" name="Picture 2"/>
          <p:cNvPicPr>
            <a:picLocks noChangeAspect="1" noChangeArrowheads="1"/>
          </p:cNvPicPr>
          <p:nvPr/>
        </p:nvPicPr>
        <p:blipFill>
          <a:blip r:embed="rId2" cstate="print"/>
          <a:srcRect/>
          <a:stretch>
            <a:fillRect/>
          </a:stretch>
        </p:blipFill>
        <p:spPr bwMode="auto">
          <a:xfrm>
            <a:off x="1676400" y="1676400"/>
            <a:ext cx="5743575" cy="1981200"/>
          </a:xfrm>
          <a:prstGeom prst="rect">
            <a:avLst/>
          </a:prstGeom>
          <a:noFill/>
          <a:ln w="9525">
            <a:noFill/>
            <a:miter lim="800000"/>
            <a:headEnd/>
            <a:tailEnd/>
          </a:ln>
        </p:spPr>
      </p:pic>
      <p:pic>
        <p:nvPicPr>
          <p:cNvPr id="25604" name="Picture 3"/>
          <p:cNvPicPr>
            <a:picLocks noChangeAspect="1" noChangeArrowheads="1"/>
          </p:cNvPicPr>
          <p:nvPr/>
        </p:nvPicPr>
        <p:blipFill>
          <a:blip r:embed="rId3" cstate="print"/>
          <a:srcRect/>
          <a:stretch>
            <a:fillRect/>
          </a:stretch>
        </p:blipFill>
        <p:spPr bwMode="auto">
          <a:xfrm>
            <a:off x="1676400" y="3886200"/>
            <a:ext cx="5895975" cy="19335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1524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Section-Lining Symbols</a:t>
            </a:r>
          </a:p>
        </p:txBody>
      </p:sp>
      <p:sp>
        <p:nvSpPr>
          <p:cNvPr id="26627" name="Rectangle 2"/>
          <p:cNvSpPr>
            <a:spLocks noChangeArrowheads="1"/>
          </p:cNvSpPr>
          <p:nvPr/>
        </p:nvSpPr>
        <p:spPr bwMode="auto">
          <a:xfrm>
            <a:off x="762000" y="838200"/>
            <a:ext cx="8001000" cy="923925"/>
          </a:xfrm>
          <a:prstGeom prst="rect">
            <a:avLst/>
          </a:prstGeom>
          <a:noFill/>
          <a:ln w="9525">
            <a:noFill/>
            <a:miter lim="800000"/>
            <a:headEnd/>
            <a:tailEnd/>
          </a:ln>
        </p:spPr>
        <p:txBody>
          <a:bodyPr>
            <a:spAutoFit/>
          </a:bodyPr>
          <a:lstStyle/>
          <a:p>
            <a:r>
              <a:rPr lang="en-US" sz="1800" b="1" i="1">
                <a:latin typeface="Times-BoldItalic"/>
              </a:rPr>
              <a:t>Section-lining symbols </a:t>
            </a:r>
            <a:r>
              <a:rPr lang="en-US" sz="1800">
                <a:latin typeface="Times-Roman"/>
              </a:rPr>
              <a:t>may be used to indicate specific materials.</a:t>
            </a:r>
          </a:p>
          <a:p>
            <a:r>
              <a:rPr lang="en-US" sz="1800">
                <a:latin typeface="Times-Roman"/>
              </a:rPr>
              <a:t>These symbols represent general material types only, such as cast iron, brass, and steel.</a:t>
            </a:r>
            <a:endParaRPr lang="en-US" sz="1800"/>
          </a:p>
        </p:txBody>
      </p:sp>
      <p:pic>
        <p:nvPicPr>
          <p:cNvPr id="26628" name="Picture 2"/>
          <p:cNvPicPr>
            <a:picLocks noChangeAspect="1" noChangeArrowheads="1"/>
          </p:cNvPicPr>
          <p:nvPr/>
        </p:nvPicPr>
        <p:blipFill>
          <a:blip r:embed="rId2" cstate="print"/>
          <a:srcRect/>
          <a:stretch>
            <a:fillRect/>
          </a:stretch>
        </p:blipFill>
        <p:spPr bwMode="auto">
          <a:xfrm>
            <a:off x="914400" y="1905000"/>
            <a:ext cx="7315200" cy="4435475"/>
          </a:xfrm>
          <a:prstGeom prst="rect">
            <a:avLst/>
          </a:prstGeom>
          <a:noFill/>
          <a:ln w="9525">
            <a:noFill/>
            <a:miter lim="800000"/>
            <a:headEnd/>
            <a:tailEnd/>
          </a:ln>
        </p:spPr>
      </p:pic>
      <p:sp>
        <p:nvSpPr>
          <p:cNvPr id="26629" name="Rectangle 4"/>
          <p:cNvSpPr>
            <a:spLocks noChangeArrowheads="1"/>
          </p:cNvSpPr>
          <p:nvPr/>
        </p:nvSpPr>
        <p:spPr bwMode="auto">
          <a:xfrm>
            <a:off x="6248400" y="5334000"/>
            <a:ext cx="2305050" cy="307975"/>
          </a:xfrm>
          <a:prstGeom prst="rect">
            <a:avLst/>
          </a:prstGeom>
          <a:noFill/>
          <a:ln w="9525">
            <a:noFill/>
            <a:miter lim="800000"/>
            <a:headEnd/>
            <a:tailEnd/>
          </a:ln>
        </p:spPr>
        <p:txBody>
          <a:bodyPr wrap="none">
            <a:spAutoFit/>
          </a:bodyPr>
          <a:lstStyle/>
          <a:p>
            <a:r>
              <a:rPr lang="en-US" sz="1400">
                <a:latin typeface="StoneSans"/>
              </a:rPr>
              <a:t>Symbols for Section Lining</a:t>
            </a:r>
            <a:endParaRPr lang="en-US" sz="1400"/>
          </a:p>
        </p:txBody>
      </p:sp>
      <p:cxnSp>
        <p:nvCxnSpPr>
          <p:cNvPr id="26630" name="Curved Connector 6"/>
          <p:cNvCxnSpPr>
            <a:cxnSpLocks noChangeShapeType="1"/>
          </p:cNvCxnSpPr>
          <p:nvPr/>
        </p:nvCxnSpPr>
        <p:spPr bwMode="auto">
          <a:xfrm rot="10800000">
            <a:off x="6781800" y="4953000"/>
            <a:ext cx="609600" cy="381000"/>
          </a:xfrm>
          <a:prstGeom prst="curvedConnector3">
            <a:avLst>
              <a:gd name="adj1" fmla="val 50000"/>
            </a:avLst>
          </a:prstGeom>
          <a:noFill/>
          <a:ln w="9525" algn="ctr">
            <a:solidFill>
              <a:schemeClr val="tx1"/>
            </a:solidFill>
            <a:miter lim="800000"/>
            <a:headEnd/>
            <a:tailEnd type="arrow"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l="16858"/>
          <a:stretch>
            <a:fillRect/>
          </a:stretch>
        </p:blipFill>
        <p:spPr bwMode="auto">
          <a:xfrm>
            <a:off x="4495800" y="1066800"/>
            <a:ext cx="4133850" cy="4800600"/>
          </a:xfrm>
          <a:prstGeom prst="rect">
            <a:avLst/>
          </a:prstGeom>
          <a:noFill/>
          <a:ln w="9525">
            <a:noFill/>
            <a:miter lim="800000"/>
            <a:headEnd/>
            <a:tailEnd/>
          </a:ln>
        </p:spPr>
      </p:pic>
      <p:sp>
        <p:nvSpPr>
          <p:cNvPr id="14338" name="Rectangle 2"/>
          <p:cNvSpPr>
            <a:spLocks noGrp="1" noChangeArrowheads="1"/>
          </p:cNvSpPr>
          <p:nvPr>
            <p:ph type="title"/>
          </p:nvPr>
        </p:nvSpPr>
        <p:spPr>
          <a:xfrm>
            <a:off x="228600" y="1524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Section-Lining in CAD</a:t>
            </a:r>
          </a:p>
        </p:txBody>
      </p:sp>
      <p:sp>
        <p:nvSpPr>
          <p:cNvPr id="27652" name="Rectangle 2"/>
          <p:cNvSpPr>
            <a:spLocks noChangeArrowheads="1"/>
          </p:cNvSpPr>
          <p:nvPr/>
        </p:nvSpPr>
        <p:spPr bwMode="auto">
          <a:xfrm>
            <a:off x="533400" y="990600"/>
            <a:ext cx="4648200" cy="1323975"/>
          </a:xfrm>
          <a:prstGeom prst="rect">
            <a:avLst/>
          </a:prstGeom>
          <a:noFill/>
          <a:ln w="9525">
            <a:noFill/>
            <a:miter lim="800000"/>
            <a:headEnd/>
            <a:tailEnd/>
          </a:ln>
        </p:spPr>
        <p:txBody>
          <a:bodyPr>
            <a:spAutoFit/>
          </a:bodyPr>
          <a:lstStyle/>
          <a:p>
            <a:r>
              <a:rPr lang="en-US" sz="1600">
                <a:latin typeface="Times-Roman"/>
              </a:rPr>
              <a:t>CAD programs usually include libraries that allow you to select from a variety of section-lining patterns, making it easy to use different patterns, angles, and scales for the spacing of the</a:t>
            </a:r>
          </a:p>
          <a:p>
            <a:r>
              <a:rPr lang="en-US" sz="1600">
                <a:latin typeface="Times-Roman"/>
              </a:rPr>
              <a:t>pattern.</a:t>
            </a:r>
            <a:endParaRPr lang="en-US" sz="1600"/>
          </a:p>
        </p:txBody>
      </p:sp>
      <p:pic>
        <p:nvPicPr>
          <p:cNvPr id="27653" name="Picture 2"/>
          <p:cNvPicPr>
            <a:picLocks noChangeAspect="1" noChangeArrowheads="1"/>
          </p:cNvPicPr>
          <p:nvPr/>
        </p:nvPicPr>
        <p:blipFill>
          <a:blip r:embed="rId3" cstate="print"/>
          <a:srcRect/>
          <a:stretch>
            <a:fillRect/>
          </a:stretch>
        </p:blipFill>
        <p:spPr bwMode="auto">
          <a:xfrm>
            <a:off x="1090613" y="2243138"/>
            <a:ext cx="3140075" cy="3090862"/>
          </a:xfrm>
          <a:prstGeom prst="rect">
            <a:avLst/>
          </a:prstGeom>
          <a:noFill/>
          <a:ln w="9525">
            <a:noFill/>
            <a:miter lim="800000"/>
            <a:headEnd/>
            <a:tailEnd/>
          </a:ln>
        </p:spPr>
      </p:pic>
      <p:cxnSp>
        <p:nvCxnSpPr>
          <p:cNvPr id="27654" name="Curved Connector 9"/>
          <p:cNvCxnSpPr>
            <a:cxnSpLocks noChangeShapeType="1"/>
          </p:cNvCxnSpPr>
          <p:nvPr/>
        </p:nvCxnSpPr>
        <p:spPr bwMode="auto">
          <a:xfrm rot="10800000">
            <a:off x="4114800" y="5410200"/>
            <a:ext cx="1828800" cy="609600"/>
          </a:xfrm>
          <a:prstGeom prst="curvedConnector3">
            <a:avLst>
              <a:gd name="adj1" fmla="val 50000"/>
            </a:avLst>
          </a:prstGeom>
          <a:noFill/>
          <a:ln w="9525" algn="ctr">
            <a:solidFill>
              <a:schemeClr val="tx1"/>
            </a:solidFill>
            <a:miter lim="800000"/>
            <a:headEnd/>
            <a:tailEnd type="arrow" w="med" len="med"/>
          </a:ln>
        </p:spPr>
      </p:cxnSp>
      <p:cxnSp>
        <p:nvCxnSpPr>
          <p:cNvPr id="27655" name="Curved Connector 18"/>
          <p:cNvCxnSpPr>
            <a:cxnSpLocks noChangeShapeType="1"/>
          </p:cNvCxnSpPr>
          <p:nvPr/>
        </p:nvCxnSpPr>
        <p:spPr bwMode="auto">
          <a:xfrm flipV="1">
            <a:off x="5943600" y="5562600"/>
            <a:ext cx="1295400" cy="457200"/>
          </a:xfrm>
          <a:prstGeom prst="curvedConnector3">
            <a:avLst>
              <a:gd name="adj1" fmla="val 113759"/>
            </a:avLst>
          </a:prstGeom>
          <a:noFill/>
          <a:ln w="9525" algn="ctr">
            <a:solidFill>
              <a:schemeClr val="tx1"/>
            </a:solidFill>
            <a:miter lim="800000"/>
            <a:headEnd/>
            <a:tailEnd/>
          </a:ln>
        </p:spPr>
      </p:cxnSp>
      <p:cxnSp>
        <p:nvCxnSpPr>
          <p:cNvPr id="27656" name="Curved Connector 22"/>
          <p:cNvCxnSpPr>
            <a:cxnSpLocks noChangeShapeType="1"/>
          </p:cNvCxnSpPr>
          <p:nvPr/>
        </p:nvCxnSpPr>
        <p:spPr bwMode="auto">
          <a:xfrm rot="10800000" flipV="1">
            <a:off x="4267200" y="914400"/>
            <a:ext cx="2743200" cy="2209800"/>
          </a:xfrm>
          <a:prstGeom prst="curvedConnector3">
            <a:avLst>
              <a:gd name="adj1" fmla="val 55019"/>
            </a:avLst>
          </a:prstGeom>
          <a:noFill/>
          <a:ln w="9525" algn="ctr">
            <a:solidFill>
              <a:schemeClr val="tx1"/>
            </a:solidFill>
            <a:miter lim="800000"/>
            <a:headEnd/>
            <a:tailEnd type="arrow" w="med" len="med"/>
          </a:ln>
        </p:spPr>
      </p:cxnSp>
      <p:pic>
        <p:nvPicPr>
          <p:cNvPr id="27657" name="Picture 2"/>
          <p:cNvPicPr>
            <a:picLocks noChangeAspect="1" noChangeArrowheads="1"/>
          </p:cNvPicPr>
          <p:nvPr/>
        </p:nvPicPr>
        <p:blipFill>
          <a:blip r:embed="rId4" cstate="print"/>
          <a:srcRect/>
          <a:stretch>
            <a:fillRect/>
          </a:stretch>
        </p:blipFill>
        <p:spPr bwMode="auto">
          <a:xfrm>
            <a:off x="1000125" y="4833938"/>
            <a:ext cx="2949575" cy="2371725"/>
          </a:xfrm>
          <a:prstGeom prst="rect">
            <a:avLst/>
          </a:prstGeom>
          <a:noFill/>
          <a:ln w="9525">
            <a:noFill/>
            <a:miter lim="800000"/>
            <a:headEnd/>
            <a:tailEnd/>
          </a:ln>
        </p:spPr>
      </p:pic>
      <p:sp>
        <p:nvSpPr>
          <p:cNvPr id="47" name="Arc 46"/>
          <p:cNvSpPr/>
          <p:nvPr/>
        </p:nvSpPr>
        <p:spPr bwMode="auto">
          <a:xfrm>
            <a:off x="6553200" y="914400"/>
            <a:ext cx="914400" cy="914400"/>
          </a:xfrm>
          <a:prstGeom prst="arc">
            <a:avLst/>
          </a:prstGeom>
          <a:noFill/>
          <a:ln w="9525" cap="flat" cmpd="sng" algn="ctr">
            <a:solidFill>
              <a:schemeClr val="tx1"/>
            </a:solidFill>
            <a:prstDash val="solid"/>
            <a:miter lim="800000"/>
            <a:headEnd type="none" w="med" len="med"/>
            <a:tailEnd type="none" w="med" len="med"/>
          </a:ln>
          <a:effectLst/>
        </p:spPr>
        <p:txBody>
          <a:bodyPr wrap="none"/>
          <a:lstStyle/>
          <a:p>
            <a:pPr>
              <a:defRPr/>
            </a:pPr>
            <a:endParaRPr lang="en-US">
              <a:latin typeface="Tahoma" pitchFamily="1" charset="0"/>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cstate="print"/>
          <a:srcRect/>
          <a:stretch>
            <a:fillRect/>
          </a:stretch>
        </p:blipFill>
        <p:spPr bwMode="auto">
          <a:xfrm>
            <a:off x="4495800" y="2895600"/>
            <a:ext cx="4310063" cy="2813050"/>
          </a:xfrm>
          <a:prstGeom prst="rect">
            <a:avLst/>
          </a:prstGeom>
          <a:noFill/>
          <a:ln w="9525">
            <a:noFill/>
            <a:miter lim="800000"/>
            <a:headEnd/>
            <a:tailEnd/>
          </a:ln>
        </p:spPr>
      </p:pic>
      <p:sp>
        <p:nvSpPr>
          <p:cNvPr id="15362" name="Rectangle 2"/>
          <p:cNvSpPr>
            <a:spLocks noGrp="1" noChangeArrowheads="1"/>
          </p:cNvSpPr>
          <p:nvPr>
            <p:ph type="title"/>
          </p:nvPr>
        </p:nvSpPr>
        <p:spPr>
          <a:xfrm>
            <a:off x="228600" y="1524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HALF SECTIONS</a:t>
            </a:r>
          </a:p>
        </p:txBody>
      </p:sp>
      <p:pic>
        <p:nvPicPr>
          <p:cNvPr id="28676" name="Picture 2"/>
          <p:cNvPicPr>
            <a:picLocks noChangeAspect="1" noChangeArrowheads="1"/>
          </p:cNvPicPr>
          <p:nvPr/>
        </p:nvPicPr>
        <p:blipFill>
          <a:blip r:embed="rId3" cstate="print"/>
          <a:srcRect/>
          <a:stretch>
            <a:fillRect/>
          </a:stretch>
        </p:blipFill>
        <p:spPr bwMode="auto">
          <a:xfrm>
            <a:off x="763588" y="1295400"/>
            <a:ext cx="4130675" cy="2057400"/>
          </a:xfrm>
          <a:prstGeom prst="rect">
            <a:avLst/>
          </a:prstGeom>
          <a:noFill/>
          <a:ln w="9525">
            <a:noFill/>
            <a:miter lim="800000"/>
            <a:headEnd/>
            <a:tailEnd/>
          </a:ln>
        </p:spPr>
      </p:pic>
      <p:sp>
        <p:nvSpPr>
          <p:cNvPr id="28677" name="Rectangle 3"/>
          <p:cNvSpPr>
            <a:spLocks noChangeArrowheads="1"/>
          </p:cNvSpPr>
          <p:nvPr/>
        </p:nvSpPr>
        <p:spPr bwMode="auto">
          <a:xfrm>
            <a:off x="2819400" y="914400"/>
            <a:ext cx="5808663" cy="1077913"/>
          </a:xfrm>
          <a:prstGeom prst="rect">
            <a:avLst/>
          </a:prstGeom>
          <a:noFill/>
          <a:ln w="9525">
            <a:noFill/>
            <a:miter lim="800000"/>
            <a:headEnd/>
            <a:tailEnd/>
          </a:ln>
        </p:spPr>
        <p:txBody>
          <a:bodyPr>
            <a:spAutoFit/>
          </a:bodyPr>
          <a:lstStyle/>
          <a:p>
            <a:r>
              <a:rPr lang="en-US" sz="1600">
                <a:latin typeface="Times-Roman"/>
              </a:rPr>
              <a:t>Symmetrical objects can be shown effectively using a special type of section view called a </a:t>
            </a:r>
            <a:r>
              <a:rPr lang="en-US" sz="1600" b="1" i="1">
                <a:latin typeface="Times-BoldItalic"/>
              </a:rPr>
              <a:t>half section</a:t>
            </a:r>
            <a:r>
              <a:rPr lang="en-US" sz="1600" b="1" i="1">
                <a:latin typeface="Times-Roman"/>
              </a:rPr>
              <a:t>. </a:t>
            </a:r>
            <a:r>
              <a:rPr lang="en-US" sz="1600">
                <a:latin typeface="Times-Roman"/>
              </a:rPr>
              <a:t>A</a:t>
            </a:r>
            <a:r>
              <a:rPr lang="en-US" sz="1600" b="1" i="1">
                <a:latin typeface="Times-Roman"/>
              </a:rPr>
              <a:t> half section </a:t>
            </a:r>
            <a:r>
              <a:rPr lang="en-US" sz="1600">
                <a:latin typeface="Times-Roman"/>
              </a:rPr>
              <a:t>exposes the interior of half of the object and the exterior of the other half. This is done by removing one quarter of the object.</a:t>
            </a:r>
            <a:endParaRPr lang="en-US" sz="1600"/>
          </a:p>
        </p:txBody>
      </p:sp>
      <p:pic>
        <p:nvPicPr>
          <p:cNvPr id="28678" name="Picture 3"/>
          <p:cNvPicPr>
            <a:picLocks noChangeAspect="1" noChangeArrowheads="1"/>
          </p:cNvPicPr>
          <p:nvPr/>
        </p:nvPicPr>
        <p:blipFill>
          <a:blip r:embed="rId4" cstate="print"/>
          <a:srcRect/>
          <a:stretch>
            <a:fillRect/>
          </a:stretch>
        </p:blipFill>
        <p:spPr bwMode="auto">
          <a:xfrm>
            <a:off x="609600" y="3505200"/>
            <a:ext cx="3657600" cy="2849563"/>
          </a:xfrm>
          <a:prstGeom prst="rect">
            <a:avLst/>
          </a:prstGeom>
          <a:noFill/>
          <a:ln w="9525">
            <a:noFill/>
            <a:miter lim="800000"/>
            <a:headEnd/>
            <a:tailEnd/>
          </a:ln>
        </p:spPr>
      </p:pic>
      <p:sp>
        <p:nvSpPr>
          <p:cNvPr id="28679" name="Rectangle 6"/>
          <p:cNvSpPr>
            <a:spLocks noChangeArrowheads="1"/>
          </p:cNvSpPr>
          <p:nvPr/>
        </p:nvSpPr>
        <p:spPr bwMode="auto">
          <a:xfrm>
            <a:off x="6096000" y="5791200"/>
            <a:ext cx="1255713" cy="338138"/>
          </a:xfrm>
          <a:prstGeom prst="rect">
            <a:avLst/>
          </a:prstGeom>
          <a:noFill/>
          <a:ln w="9525">
            <a:noFill/>
            <a:miter lim="800000"/>
            <a:headEnd/>
            <a:tailEnd/>
          </a:ln>
        </p:spPr>
        <p:txBody>
          <a:bodyPr wrap="none">
            <a:spAutoFit/>
          </a:bodyPr>
          <a:lstStyle/>
          <a:p>
            <a:r>
              <a:rPr lang="en-US" sz="1600">
                <a:latin typeface="StoneSans"/>
              </a:rPr>
              <a:t>Half section</a:t>
            </a:r>
            <a:endParaRPr lang="en-US" sz="1600"/>
          </a:p>
        </p:txBody>
      </p:sp>
      <p:sp>
        <p:nvSpPr>
          <p:cNvPr id="28680" name="Rectangle 7"/>
          <p:cNvSpPr>
            <a:spLocks noChangeArrowheads="1"/>
          </p:cNvSpPr>
          <p:nvPr/>
        </p:nvSpPr>
        <p:spPr bwMode="auto">
          <a:xfrm>
            <a:off x="2667000" y="5715000"/>
            <a:ext cx="1392238" cy="338138"/>
          </a:xfrm>
          <a:prstGeom prst="rect">
            <a:avLst/>
          </a:prstGeom>
          <a:noFill/>
          <a:ln w="9525">
            <a:noFill/>
            <a:miter lim="800000"/>
            <a:headEnd/>
            <a:tailEnd/>
          </a:ln>
        </p:spPr>
        <p:txBody>
          <a:bodyPr wrap="none">
            <a:spAutoFit/>
          </a:bodyPr>
          <a:lstStyle/>
          <a:p>
            <a:r>
              <a:rPr lang="en-US" sz="1600">
                <a:latin typeface="StoneSans"/>
              </a:rPr>
              <a:t>Cutting plane</a:t>
            </a:r>
            <a:endParaRPr lang="en-US" sz="1600"/>
          </a:p>
        </p:txBody>
      </p:sp>
      <p:sp>
        <p:nvSpPr>
          <p:cNvPr id="28681" name="Rounded Rectangle 8"/>
          <p:cNvSpPr>
            <a:spLocks noChangeArrowheads="1"/>
          </p:cNvSpPr>
          <p:nvPr/>
        </p:nvSpPr>
        <p:spPr bwMode="auto">
          <a:xfrm>
            <a:off x="1905000" y="6172200"/>
            <a:ext cx="1219200" cy="304800"/>
          </a:xfrm>
          <a:prstGeom prst="roundRect">
            <a:avLst>
              <a:gd name="adj" fmla="val 16667"/>
            </a:avLst>
          </a:prstGeom>
          <a:solidFill>
            <a:schemeClr val="bg1"/>
          </a:solidFill>
          <a:ln w="9525" algn="ctr">
            <a:noFill/>
            <a:miter lim="800000"/>
            <a:headEnd/>
            <a:tailEnd/>
          </a:ln>
        </p:spPr>
        <p:txBody>
          <a:bodyPr wrap="none"/>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2286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BROKEN OUT SECTIONS</a:t>
            </a:r>
          </a:p>
        </p:txBody>
      </p:sp>
      <p:pic>
        <p:nvPicPr>
          <p:cNvPr id="29699" name="Picture 2"/>
          <p:cNvPicPr>
            <a:picLocks noChangeAspect="1" noChangeArrowheads="1"/>
          </p:cNvPicPr>
          <p:nvPr/>
        </p:nvPicPr>
        <p:blipFill>
          <a:blip r:embed="rId2" cstate="print"/>
          <a:srcRect/>
          <a:stretch>
            <a:fillRect/>
          </a:stretch>
        </p:blipFill>
        <p:spPr bwMode="auto">
          <a:xfrm>
            <a:off x="1524000" y="3657600"/>
            <a:ext cx="5895975" cy="2590800"/>
          </a:xfrm>
          <a:prstGeom prst="rect">
            <a:avLst/>
          </a:prstGeom>
          <a:noFill/>
          <a:ln w="9525">
            <a:noFill/>
            <a:miter lim="800000"/>
            <a:headEnd/>
            <a:tailEnd/>
          </a:ln>
        </p:spPr>
      </p:pic>
      <p:sp>
        <p:nvSpPr>
          <p:cNvPr id="29700" name="Rectangle 3"/>
          <p:cNvSpPr>
            <a:spLocks noChangeArrowheads="1"/>
          </p:cNvSpPr>
          <p:nvPr/>
        </p:nvSpPr>
        <p:spPr bwMode="auto">
          <a:xfrm>
            <a:off x="762000" y="1371600"/>
            <a:ext cx="2286000" cy="2062163"/>
          </a:xfrm>
          <a:prstGeom prst="rect">
            <a:avLst/>
          </a:prstGeom>
          <a:noFill/>
          <a:ln w="9525">
            <a:noFill/>
            <a:miter lim="800000"/>
            <a:headEnd/>
            <a:tailEnd/>
          </a:ln>
        </p:spPr>
        <p:txBody>
          <a:bodyPr>
            <a:spAutoFit/>
          </a:bodyPr>
          <a:lstStyle/>
          <a:p>
            <a:r>
              <a:rPr lang="en-US" sz="1600">
                <a:latin typeface="Times-Roman"/>
              </a:rPr>
              <a:t>It often happens that only a partial section of</a:t>
            </a:r>
          </a:p>
          <a:p>
            <a:r>
              <a:rPr lang="en-US" sz="1600">
                <a:latin typeface="Times-Roman"/>
              </a:rPr>
              <a:t>a view is needed to expose interior shapes.</a:t>
            </a:r>
          </a:p>
          <a:p>
            <a:r>
              <a:rPr lang="en-US" sz="1600">
                <a:latin typeface="Times-Roman"/>
              </a:rPr>
              <a:t>Such a section, limited by a break line, is</a:t>
            </a:r>
          </a:p>
          <a:p>
            <a:r>
              <a:rPr lang="en-US" sz="1600">
                <a:latin typeface="Times-Roman"/>
              </a:rPr>
              <a:t>called a </a:t>
            </a:r>
            <a:r>
              <a:rPr lang="en-US" sz="1600" b="1" i="1">
                <a:latin typeface="Times-BoldItalic"/>
              </a:rPr>
              <a:t>broken out section.</a:t>
            </a:r>
            <a:endParaRPr lang="en-US" sz="1600"/>
          </a:p>
        </p:txBody>
      </p:sp>
      <p:pic>
        <p:nvPicPr>
          <p:cNvPr id="29701" name="Picture 2"/>
          <p:cNvPicPr>
            <a:picLocks noChangeAspect="1" noChangeArrowheads="1"/>
          </p:cNvPicPr>
          <p:nvPr/>
        </p:nvPicPr>
        <p:blipFill>
          <a:blip r:embed="rId3" cstate="print"/>
          <a:srcRect/>
          <a:stretch>
            <a:fillRect/>
          </a:stretch>
        </p:blipFill>
        <p:spPr bwMode="auto">
          <a:xfrm>
            <a:off x="3833813" y="1085850"/>
            <a:ext cx="3614737" cy="3389313"/>
          </a:xfrm>
          <a:prstGeom prst="rect">
            <a:avLst/>
          </a:prstGeom>
          <a:noFill/>
          <a:ln w="9525">
            <a:noFill/>
            <a:miter lim="800000"/>
            <a:headEnd/>
            <a:tailEnd/>
          </a:ln>
        </p:spPr>
      </p:pic>
      <p:cxnSp>
        <p:nvCxnSpPr>
          <p:cNvPr id="29702" name="Straight Connector 6"/>
          <p:cNvCxnSpPr>
            <a:cxnSpLocks noChangeShapeType="1"/>
          </p:cNvCxnSpPr>
          <p:nvPr/>
        </p:nvCxnSpPr>
        <p:spPr bwMode="auto">
          <a:xfrm flipV="1">
            <a:off x="5410200" y="3036888"/>
            <a:ext cx="1468438" cy="1154112"/>
          </a:xfrm>
          <a:prstGeom prst="line">
            <a:avLst/>
          </a:prstGeom>
          <a:noFill/>
          <a:ln w="28575" algn="ctr">
            <a:solidFill>
              <a:schemeClr val="tx1"/>
            </a:solidFill>
            <a:miter lim="800000"/>
            <a:headEnd/>
            <a:tailEnd/>
          </a:ln>
        </p:spPr>
      </p:cxnSp>
      <p:cxnSp>
        <p:nvCxnSpPr>
          <p:cNvPr id="29703" name="Straight Connector 8"/>
          <p:cNvCxnSpPr>
            <a:cxnSpLocks noChangeShapeType="1"/>
          </p:cNvCxnSpPr>
          <p:nvPr/>
        </p:nvCxnSpPr>
        <p:spPr bwMode="auto">
          <a:xfrm rot="16200000" flipV="1">
            <a:off x="3276600" y="2971800"/>
            <a:ext cx="1600200" cy="381000"/>
          </a:xfrm>
          <a:prstGeom prst="line">
            <a:avLst/>
          </a:prstGeom>
          <a:noFill/>
          <a:ln w="28575" algn="ctr">
            <a:solidFill>
              <a:schemeClr val="tx1"/>
            </a:solidFill>
            <a:miter lim="800000"/>
            <a:headEnd/>
            <a:tailEn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1524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REVOLVED SECTIONS</a:t>
            </a:r>
          </a:p>
        </p:txBody>
      </p:sp>
      <p:pic>
        <p:nvPicPr>
          <p:cNvPr id="30723" name="Picture 2"/>
          <p:cNvPicPr>
            <a:picLocks noChangeAspect="1" noChangeArrowheads="1"/>
          </p:cNvPicPr>
          <p:nvPr/>
        </p:nvPicPr>
        <p:blipFill>
          <a:blip r:embed="rId2" cstate="print"/>
          <a:srcRect l="2415"/>
          <a:stretch>
            <a:fillRect/>
          </a:stretch>
        </p:blipFill>
        <p:spPr bwMode="auto">
          <a:xfrm>
            <a:off x="3505200" y="914400"/>
            <a:ext cx="5000625" cy="3924300"/>
          </a:xfrm>
          <a:prstGeom prst="rect">
            <a:avLst/>
          </a:prstGeom>
          <a:noFill/>
          <a:ln w="9525">
            <a:noFill/>
            <a:miter lim="800000"/>
            <a:headEnd/>
            <a:tailEnd/>
          </a:ln>
        </p:spPr>
      </p:pic>
      <p:sp>
        <p:nvSpPr>
          <p:cNvPr id="30724" name="Rectangle 3"/>
          <p:cNvSpPr>
            <a:spLocks noChangeArrowheads="1"/>
          </p:cNvSpPr>
          <p:nvPr/>
        </p:nvSpPr>
        <p:spPr bwMode="auto">
          <a:xfrm>
            <a:off x="533400" y="1219200"/>
            <a:ext cx="3048000" cy="1323975"/>
          </a:xfrm>
          <a:prstGeom prst="rect">
            <a:avLst/>
          </a:prstGeom>
          <a:noFill/>
          <a:ln w="9525">
            <a:noFill/>
            <a:miter lim="800000"/>
            <a:headEnd/>
            <a:tailEnd/>
          </a:ln>
        </p:spPr>
        <p:txBody>
          <a:bodyPr>
            <a:spAutoFit/>
          </a:bodyPr>
          <a:lstStyle/>
          <a:p>
            <a:r>
              <a:rPr lang="en-US" sz="1600">
                <a:latin typeface="Times-Roman"/>
              </a:rPr>
              <a:t>The shape of the cross section of a bar, arm,  spoke, or other elongated object can be shown in the longitudinal view by using a </a:t>
            </a:r>
            <a:r>
              <a:rPr lang="en-US" sz="1600" b="1" i="1">
                <a:latin typeface="Times-BoldItalic"/>
              </a:rPr>
              <a:t>revolved section.</a:t>
            </a:r>
            <a:endParaRPr lang="en-US" sz="1600"/>
          </a:p>
        </p:txBody>
      </p:sp>
      <p:sp>
        <p:nvSpPr>
          <p:cNvPr id="30725" name="Rectangle 4"/>
          <p:cNvSpPr>
            <a:spLocks noChangeArrowheads="1"/>
          </p:cNvSpPr>
          <p:nvPr/>
        </p:nvSpPr>
        <p:spPr bwMode="auto">
          <a:xfrm>
            <a:off x="685800" y="4724400"/>
            <a:ext cx="4267200" cy="954088"/>
          </a:xfrm>
          <a:prstGeom prst="rect">
            <a:avLst/>
          </a:prstGeom>
          <a:noFill/>
          <a:ln w="9525">
            <a:noFill/>
            <a:miter lim="800000"/>
            <a:headEnd/>
            <a:tailEnd/>
          </a:ln>
        </p:spPr>
        <p:txBody>
          <a:bodyPr>
            <a:spAutoFit/>
          </a:bodyPr>
          <a:lstStyle/>
          <a:p>
            <a:r>
              <a:rPr lang="en-US" sz="1400">
                <a:latin typeface="Times-Roman"/>
              </a:rPr>
              <a:t>To create a revolved section, first imagine a cutting plane perpendicular to the centerline or axis of the object. Next, revolve the </a:t>
            </a:r>
            <a:r>
              <a:rPr lang="en-US" sz="1400" b="1" i="1">
                <a:latin typeface="Times-Roman"/>
              </a:rPr>
              <a:t>plane 90° about a centerline</a:t>
            </a:r>
            <a:r>
              <a:rPr lang="en-US" sz="1400" i="1">
                <a:latin typeface="Times-Roman"/>
              </a:rPr>
              <a:t> </a:t>
            </a:r>
            <a:r>
              <a:rPr lang="en-US" sz="1400">
                <a:latin typeface="Times-Roman"/>
              </a:rPr>
              <a:t>at right angles to the axis.</a:t>
            </a:r>
            <a:endParaRPr lang="en-US" sz="1400"/>
          </a:p>
        </p:txBody>
      </p:sp>
      <p:cxnSp>
        <p:nvCxnSpPr>
          <p:cNvPr id="30726" name="Curved Connector 6"/>
          <p:cNvCxnSpPr>
            <a:cxnSpLocks noChangeShapeType="1"/>
          </p:cNvCxnSpPr>
          <p:nvPr/>
        </p:nvCxnSpPr>
        <p:spPr bwMode="auto">
          <a:xfrm flipV="1">
            <a:off x="5105400" y="4876800"/>
            <a:ext cx="2743200" cy="838200"/>
          </a:xfrm>
          <a:prstGeom prst="curvedConnector3">
            <a:avLst>
              <a:gd name="adj1" fmla="val 129569"/>
            </a:avLst>
          </a:prstGeom>
          <a:noFill/>
          <a:ln w="9525" algn="ctr">
            <a:solidFill>
              <a:schemeClr val="tx1"/>
            </a:solidFill>
            <a:miter lim="800000"/>
            <a:headEnd/>
            <a:tailEnd type="arrow" w="med" len="med"/>
          </a:ln>
        </p:spPr>
      </p:cxnSp>
      <p:cxnSp>
        <p:nvCxnSpPr>
          <p:cNvPr id="30727" name="Straight Connector 15"/>
          <p:cNvCxnSpPr>
            <a:cxnSpLocks noChangeShapeType="1"/>
          </p:cNvCxnSpPr>
          <p:nvPr/>
        </p:nvCxnSpPr>
        <p:spPr bwMode="auto">
          <a:xfrm rot="5400000">
            <a:off x="4953000" y="5105400"/>
            <a:ext cx="609600" cy="0"/>
          </a:xfrm>
          <a:prstGeom prst="line">
            <a:avLst/>
          </a:prstGeom>
          <a:noFill/>
          <a:ln w="9525" algn="ctr">
            <a:solidFill>
              <a:schemeClr val="tx1"/>
            </a:solidFill>
            <a:miter lim="800000"/>
            <a:headEnd/>
            <a:tailEnd/>
          </a:ln>
        </p:spPr>
      </p:cxnSp>
      <p:cxnSp>
        <p:nvCxnSpPr>
          <p:cNvPr id="30728" name="Straight Connector 19"/>
          <p:cNvCxnSpPr>
            <a:cxnSpLocks noChangeShapeType="1"/>
          </p:cNvCxnSpPr>
          <p:nvPr/>
        </p:nvCxnSpPr>
        <p:spPr bwMode="auto">
          <a:xfrm rot="5400000">
            <a:off x="4991100" y="6210300"/>
            <a:ext cx="533400" cy="0"/>
          </a:xfrm>
          <a:prstGeom prst="line">
            <a:avLst/>
          </a:prstGeom>
          <a:noFill/>
          <a:ln w="9525" algn="ctr">
            <a:solidFill>
              <a:schemeClr val="tx1"/>
            </a:solidFill>
            <a:miter lim="800000"/>
            <a:headEnd/>
            <a:tailEnd/>
          </a:ln>
        </p:spPr>
      </p:cxnSp>
      <p:cxnSp>
        <p:nvCxnSpPr>
          <p:cNvPr id="30729" name="Straight Connector 22"/>
          <p:cNvCxnSpPr>
            <a:cxnSpLocks noChangeShapeType="1"/>
          </p:cNvCxnSpPr>
          <p:nvPr/>
        </p:nvCxnSpPr>
        <p:spPr bwMode="auto">
          <a:xfrm rot="5400000">
            <a:off x="5143500" y="5676900"/>
            <a:ext cx="228600" cy="0"/>
          </a:xfrm>
          <a:prstGeom prst="line">
            <a:avLst/>
          </a:prstGeom>
          <a:noFill/>
          <a:ln w="9525" algn="ctr">
            <a:solidFill>
              <a:schemeClr val="tx1"/>
            </a:solidFill>
            <a:miter lim="800000"/>
            <a:headEnd/>
            <a:tailEnd/>
          </a:ln>
        </p:spPr>
      </p:cxnSp>
      <p:sp>
        <p:nvSpPr>
          <p:cNvPr id="30730" name="TextBox 24"/>
          <p:cNvSpPr txBox="1">
            <a:spLocks noChangeArrowheads="1"/>
          </p:cNvSpPr>
          <p:nvPr/>
        </p:nvSpPr>
        <p:spPr bwMode="auto">
          <a:xfrm>
            <a:off x="7162800" y="4953000"/>
            <a:ext cx="665163" cy="461963"/>
          </a:xfrm>
          <a:prstGeom prst="rect">
            <a:avLst/>
          </a:prstGeom>
          <a:noFill/>
          <a:ln w="9525">
            <a:noFill/>
            <a:miter lim="800000"/>
            <a:headEnd/>
            <a:tailEnd/>
          </a:ln>
        </p:spPr>
        <p:txBody>
          <a:bodyPr wrap="none">
            <a:spAutoFit/>
          </a:bodyPr>
          <a:lstStyle/>
          <a:p>
            <a:r>
              <a:rPr lang="en-US"/>
              <a:t>90°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1524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REMOVED SECTIONS</a:t>
            </a:r>
          </a:p>
        </p:txBody>
      </p:sp>
      <p:sp>
        <p:nvSpPr>
          <p:cNvPr id="31747" name="Rectangle 2"/>
          <p:cNvSpPr>
            <a:spLocks noChangeArrowheads="1"/>
          </p:cNvSpPr>
          <p:nvPr/>
        </p:nvSpPr>
        <p:spPr bwMode="auto">
          <a:xfrm>
            <a:off x="5867400" y="1066800"/>
            <a:ext cx="2819400" cy="2308225"/>
          </a:xfrm>
          <a:prstGeom prst="rect">
            <a:avLst/>
          </a:prstGeom>
          <a:noFill/>
          <a:ln w="9525">
            <a:noFill/>
            <a:miter lim="800000"/>
            <a:headEnd/>
            <a:tailEnd/>
          </a:ln>
        </p:spPr>
        <p:txBody>
          <a:bodyPr>
            <a:spAutoFit/>
          </a:bodyPr>
          <a:lstStyle/>
          <a:p>
            <a:r>
              <a:rPr lang="en-US" sz="1800">
                <a:latin typeface="Times-Roman"/>
              </a:rPr>
              <a:t>A </a:t>
            </a:r>
            <a:r>
              <a:rPr lang="en-US" sz="1800" b="1" i="1">
                <a:latin typeface="Times-BoldItalic"/>
              </a:rPr>
              <a:t>removed section </a:t>
            </a:r>
            <a:r>
              <a:rPr lang="en-US" sz="1800">
                <a:latin typeface="Times-Roman"/>
              </a:rPr>
              <a:t>is one that is not in direct projection from the view  containing the cutting plane — that is, it is not positioned in agreement with the standard  arrangement of views.</a:t>
            </a:r>
            <a:endParaRPr lang="en-US" sz="1800"/>
          </a:p>
        </p:txBody>
      </p:sp>
      <p:pic>
        <p:nvPicPr>
          <p:cNvPr id="31748" name="Picture 2"/>
          <p:cNvPicPr>
            <a:picLocks noChangeAspect="1" noChangeArrowheads="1"/>
          </p:cNvPicPr>
          <p:nvPr/>
        </p:nvPicPr>
        <p:blipFill>
          <a:blip r:embed="rId2" cstate="print"/>
          <a:srcRect/>
          <a:stretch>
            <a:fillRect/>
          </a:stretch>
        </p:blipFill>
        <p:spPr bwMode="auto">
          <a:xfrm>
            <a:off x="1066800" y="838200"/>
            <a:ext cx="4581525" cy="5448300"/>
          </a:xfrm>
          <a:prstGeom prst="rect">
            <a:avLst/>
          </a:prstGeom>
          <a:noFill/>
          <a:ln w="9525">
            <a:noFill/>
            <a:miter lim="800000"/>
            <a:headEnd/>
            <a:tailEnd/>
          </a:ln>
        </p:spPr>
      </p:pic>
      <p:cxnSp>
        <p:nvCxnSpPr>
          <p:cNvPr id="31749" name="Curved Connector 5"/>
          <p:cNvCxnSpPr>
            <a:cxnSpLocks noChangeShapeType="1"/>
            <a:endCxn id="9" idx="6"/>
          </p:cNvCxnSpPr>
          <p:nvPr/>
        </p:nvCxnSpPr>
        <p:spPr bwMode="auto">
          <a:xfrm rot="10800000" flipV="1">
            <a:off x="5943600" y="3429000"/>
            <a:ext cx="1143000" cy="952500"/>
          </a:xfrm>
          <a:prstGeom prst="curvedConnector3">
            <a:avLst>
              <a:gd name="adj1" fmla="val 50000"/>
            </a:avLst>
          </a:prstGeom>
          <a:noFill/>
          <a:ln w="9525" algn="ctr">
            <a:solidFill>
              <a:schemeClr val="tx1"/>
            </a:solidFill>
            <a:miter lim="800000"/>
            <a:headEnd/>
            <a:tailEnd type="arrow" w="med" len="med"/>
          </a:ln>
        </p:spPr>
      </p:cxnSp>
      <p:sp>
        <p:nvSpPr>
          <p:cNvPr id="9" name="Oval 8"/>
          <p:cNvSpPr/>
          <p:nvPr/>
        </p:nvSpPr>
        <p:spPr bwMode="auto">
          <a:xfrm>
            <a:off x="1524000" y="3048000"/>
            <a:ext cx="4419600" cy="2667000"/>
          </a:xfrm>
          <a:prstGeom prst="ellipse">
            <a:avLst/>
          </a:prstGeom>
          <a:noFill/>
          <a:ln w="9525" cap="flat" cmpd="sng" algn="ctr">
            <a:solidFill>
              <a:schemeClr val="tx2">
                <a:lumMod val="75000"/>
              </a:schemeClr>
            </a:solidFill>
            <a:prstDash val="dash"/>
            <a:miter lim="800000"/>
            <a:headEnd type="none" w="med" len="med"/>
            <a:tailEnd type="none" w="med" len="med"/>
          </a:ln>
          <a:effectLst/>
        </p:spPr>
        <p:txBody>
          <a:bodyPr wrap="none"/>
          <a:lstStyle/>
          <a:p>
            <a:pPr>
              <a:defRPr/>
            </a:pPr>
            <a:endParaRPr lang="en-US">
              <a:latin typeface="Tahoma" pitchFamily="1" charset="0"/>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2286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OFFSET SECTIONS</a:t>
            </a:r>
          </a:p>
        </p:txBody>
      </p:sp>
      <p:sp>
        <p:nvSpPr>
          <p:cNvPr id="32771" name="Rectangle 2"/>
          <p:cNvSpPr>
            <a:spLocks noChangeArrowheads="1"/>
          </p:cNvSpPr>
          <p:nvPr/>
        </p:nvSpPr>
        <p:spPr bwMode="auto">
          <a:xfrm>
            <a:off x="609600" y="914400"/>
            <a:ext cx="8305800" cy="584200"/>
          </a:xfrm>
          <a:prstGeom prst="rect">
            <a:avLst/>
          </a:prstGeom>
          <a:noFill/>
          <a:ln w="9525">
            <a:noFill/>
            <a:miter lim="800000"/>
            <a:headEnd/>
            <a:tailEnd/>
          </a:ln>
        </p:spPr>
        <p:txBody>
          <a:bodyPr>
            <a:spAutoFit/>
          </a:bodyPr>
          <a:lstStyle/>
          <a:p>
            <a:r>
              <a:rPr lang="en-US" sz="1600">
                <a:latin typeface="Times-Roman"/>
              </a:rPr>
              <a:t>In sectioning complex objects, it is often desirable to show features that do not lie in a straight line by “offsetting” or bending the cutting plane. These are called </a:t>
            </a:r>
            <a:r>
              <a:rPr lang="en-US" sz="1600" b="1" i="1">
                <a:latin typeface="Times-BoldItalic"/>
              </a:rPr>
              <a:t>offset sections.</a:t>
            </a:r>
            <a:endParaRPr lang="en-US" sz="1600"/>
          </a:p>
        </p:txBody>
      </p:sp>
      <p:pic>
        <p:nvPicPr>
          <p:cNvPr id="32772" name="Picture 2"/>
          <p:cNvPicPr>
            <a:picLocks noChangeAspect="1" noChangeArrowheads="1"/>
          </p:cNvPicPr>
          <p:nvPr/>
        </p:nvPicPr>
        <p:blipFill>
          <a:blip r:embed="rId2" cstate="print"/>
          <a:srcRect/>
          <a:stretch>
            <a:fillRect/>
          </a:stretch>
        </p:blipFill>
        <p:spPr bwMode="auto">
          <a:xfrm>
            <a:off x="609600" y="1981200"/>
            <a:ext cx="8410575" cy="3851275"/>
          </a:xfrm>
          <a:prstGeom prst="rect">
            <a:avLst/>
          </a:prstGeom>
          <a:noFill/>
          <a:ln w="9525">
            <a:noFill/>
            <a:miter lim="800000"/>
            <a:headEnd/>
            <a:tailEnd/>
          </a:ln>
        </p:spPr>
      </p:pic>
      <p:sp>
        <p:nvSpPr>
          <p:cNvPr id="32773" name="TextBox 4"/>
          <p:cNvSpPr txBox="1">
            <a:spLocks noChangeArrowheads="1"/>
          </p:cNvSpPr>
          <p:nvPr/>
        </p:nvSpPr>
        <p:spPr bwMode="auto">
          <a:xfrm>
            <a:off x="914400" y="1752600"/>
            <a:ext cx="3149600" cy="338138"/>
          </a:xfrm>
          <a:prstGeom prst="rect">
            <a:avLst/>
          </a:prstGeom>
          <a:noFill/>
          <a:ln w="9525">
            <a:noFill/>
            <a:miter lim="800000"/>
            <a:headEnd/>
            <a:tailEnd/>
          </a:ln>
        </p:spPr>
        <p:txBody>
          <a:bodyPr wrap="none">
            <a:spAutoFit/>
          </a:bodyPr>
          <a:lstStyle/>
          <a:p>
            <a:r>
              <a:rPr lang="en-US" sz="1600"/>
              <a:t>Note the offset cutting plane line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3048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OBJECTIVES</a:t>
            </a:r>
          </a:p>
        </p:txBody>
      </p:sp>
      <p:sp>
        <p:nvSpPr>
          <p:cNvPr id="5" name="Rectangle 4"/>
          <p:cNvSpPr/>
          <p:nvPr/>
        </p:nvSpPr>
        <p:spPr>
          <a:xfrm>
            <a:off x="762000" y="1219200"/>
            <a:ext cx="8001000" cy="3662363"/>
          </a:xfrm>
          <a:prstGeom prst="rect">
            <a:avLst/>
          </a:prstGeom>
        </p:spPr>
        <p:txBody>
          <a:bodyPr>
            <a:spAutoFit/>
          </a:bodyPr>
          <a:lstStyle/>
          <a:p>
            <a:pPr marL="342900" indent="-342900">
              <a:buFontTx/>
              <a:buAutoNum type="arabicPeriod"/>
              <a:defRPr/>
            </a:pPr>
            <a:r>
              <a:rPr lang="en-US" sz="1600" dirty="0">
                <a:latin typeface="StoneSerif"/>
                <a:cs typeface="+mn-cs"/>
              </a:rPr>
              <a:t>Understand sections and cutting-plane lines.</a:t>
            </a:r>
          </a:p>
          <a:p>
            <a:pPr marL="342900" indent="-342900">
              <a:buFontTx/>
              <a:buAutoNum type="arabicPeriod"/>
              <a:defRPr/>
            </a:pPr>
            <a:endParaRPr lang="en-US" sz="800" dirty="0">
              <a:latin typeface="StoneSerif"/>
              <a:cs typeface="+mn-cs"/>
            </a:endParaRPr>
          </a:p>
          <a:p>
            <a:pPr>
              <a:defRPr/>
            </a:pPr>
            <a:r>
              <a:rPr lang="en-US" sz="1600" dirty="0">
                <a:latin typeface="StoneSerif"/>
                <a:cs typeface="+mn-cs"/>
              </a:rPr>
              <a:t>2. Apply correct section-lining practices.</a:t>
            </a:r>
          </a:p>
          <a:p>
            <a:pPr>
              <a:defRPr/>
            </a:pPr>
            <a:endParaRPr lang="en-US" sz="800" dirty="0">
              <a:latin typeface="StoneSerif"/>
              <a:cs typeface="+mn-cs"/>
            </a:endParaRPr>
          </a:p>
          <a:p>
            <a:pPr>
              <a:defRPr/>
            </a:pPr>
            <a:r>
              <a:rPr lang="en-US" sz="1600" dirty="0">
                <a:latin typeface="StoneSerif"/>
                <a:cs typeface="+mn-cs"/>
              </a:rPr>
              <a:t>3. Recognize and draw section lining for 10 different materials.</a:t>
            </a:r>
          </a:p>
          <a:p>
            <a:pPr>
              <a:defRPr/>
            </a:pPr>
            <a:endParaRPr lang="en-US" sz="800" dirty="0">
              <a:latin typeface="StoneSerif"/>
              <a:cs typeface="+mn-cs"/>
            </a:endParaRPr>
          </a:p>
          <a:p>
            <a:pPr>
              <a:defRPr/>
            </a:pPr>
            <a:r>
              <a:rPr lang="en-US" sz="1600" dirty="0">
                <a:latin typeface="StoneSerif"/>
                <a:cs typeface="+mn-cs"/>
              </a:rPr>
              <a:t>4. Draw a section view given a two-view drawing.</a:t>
            </a:r>
          </a:p>
          <a:p>
            <a:pPr>
              <a:defRPr/>
            </a:pPr>
            <a:endParaRPr lang="en-US" sz="800" dirty="0">
              <a:latin typeface="StoneSerif"/>
              <a:cs typeface="+mn-cs"/>
            </a:endParaRPr>
          </a:p>
          <a:p>
            <a:pPr>
              <a:defRPr/>
            </a:pPr>
            <a:r>
              <a:rPr lang="en-US" sz="1600" dirty="0">
                <a:latin typeface="StoneSerif"/>
                <a:cs typeface="+mn-cs"/>
              </a:rPr>
              <a:t>5. Demonstrate correct hidden-line practices for section views.</a:t>
            </a:r>
          </a:p>
          <a:p>
            <a:pPr>
              <a:defRPr/>
            </a:pPr>
            <a:endParaRPr lang="en-US" sz="800" dirty="0">
              <a:latin typeface="StoneSerif"/>
              <a:cs typeface="+mn-cs"/>
            </a:endParaRPr>
          </a:p>
          <a:p>
            <a:pPr>
              <a:defRPr/>
            </a:pPr>
            <a:r>
              <a:rPr lang="en-US" sz="1600" dirty="0">
                <a:latin typeface="StoneSerif"/>
                <a:cs typeface="+mn-cs"/>
              </a:rPr>
              <a:t>6. Identify seven types of sections.</a:t>
            </a:r>
          </a:p>
          <a:p>
            <a:pPr>
              <a:defRPr/>
            </a:pPr>
            <a:endParaRPr lang="en-US" sz="800" dirty="0">
              <a:latin typeface="StoneSerif"/>
              <a:cs typeface="+mn-cs"/>
            </a:endParaRPr>
          </a:p>
          <a:p>
            <a:pPr>
              <a:defRPr/>
            </a:pPr>
            <a:r>
              <a:rPr lang="en-US" sz="1600" dirty="0">
                <a:latin typeface="StoneSerif"/>
                <a:cs typeface="+mn-cs"/>
              </a:rPr>
              <a:t>7. Apply section techniques to create clear, interpretable drawings.</a:t>
            </a:r>
          </a:p>
          <a:p>
            <a:pPr>
              <a:defRPr/>
            </a:pPr>
            <a:endParaRPr lang="en-US" sz="800" dirty="0">
              <a:latin typeface="StoneSerif"/>
              <a:cs typeface="+mn-cs"/>
            </a:endParaRPr>
          </a:p>
          <a:p>
            <a:pPr>
              <a:defRPr/>
            </a:pPr>
            <a:r>
              <a:rPr lang="en-US" sz="1600" dirty="0">
                <a:latin typeface="StoneSerif"/>
                <a:cs typeface="+mn-cs"/>
              </a:rPr>
              <a:t>8. Demonstrate the proper techniques for sectioning ribs, webs, and spokes.</a:t>
            </a:r>
          </a:p>
          <a:p>
            <a:pPr>
              <a:defRPr/>
            </a:pPr>
            <a:endParaRPr lang="en-US" sz="800" dirty="0">
              <a:latin typeface="StoneSerif"/>
              <a:cs typeface="+mn-cs"/>
            </a:endParaRPr>
          </a:p>
          <a:p>
            <a:pPr>
              <a:defRPr/>
            </a:pPr>
            <a:r>
              <a:rPr lang="en-US" sz="1600" dirty="0">
                <a:latin typeface="StoneSerif"/>
                <a:cs typeface="+mn-cs"/>
              </a:rPr>
              <a:t>9. Use hatching when using conventional breaks to show elongated objects.</a:t>
            </a:r>
          </a:p>
          <a:p>
            <a:pPr>
              <a:defRPr/>
            </a:pPr>
            <a:endParaRPr lang="en-US" sz="800" dirty="0">
              <a:latin typeface="StoneSerif"/>
              <a:cs typeface="+mn-cs"/>
            </a:endParaRPr>
          </a:p>
          <a:p>
            <a:pPr>
              <a:defRPr/>
            </a:pPr>
            <a:r>
              <a:rPr lang="en-US" sz="1600" dirty="0">
                <a:latin typeface="StoneSerif"/>
                <a:cs typeface="+mn-cs"/>
              </a:rPr>
              <a:t>10. Interpret drawings that include section views.</a:t>
            </a:r>
            <a:endParaRPr lang="en-US" sz="1600" dirty="0">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1524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RIBS IN SECTION</a:t>
            </a:r>
          </a:p>
        </p:txBody>
      </p:sp>
      <p:sp>
        <p:nvSpPr>
          <p:cNvPr id="33795" name="Rectangle 2"/>
          <p:cNvSpPr>
            <a:spLocks noChangeArrowheads="1"/>
          </p:cNvSpPr>
          <p:nvPr/>
        </p:nvSpPr>
        <p:spPr bwMode="auto">
          <a:xfrm>
            <a:off x="914400" y="914400"/>
            <a:ext cx="8001000" cy="923925"/>
          </a:xfrm>
          <a:prstGeom prst="rect">
            <a:avLst/>
          </a:prstGeom>
          <a:noFill/>
          <a:ln w="9525">
            <a:noFill/>
            <a:miter lim="800000"/>
            <a:headEnd/>
            <a:tailEnd/>
          </a:ln>
        </p:spPr>
        <p:txBody>
          <a:bodyPr>
            <a:spAutoFit/>
          </a:bodyPr>
          <a:lstStyle/>
          <a:p>
            <a:r>
              <a:rPr lang="en-US" sz="1800">
                <a:latin typeface="Times-Roman"/>
              </a:rPr>
              <a:t>To avoid giving a false impression of thickness and solidity, ribs, webs, gear teeth, and other similar flat features are not hatched with section lining even though the cutting plane slices them.</a:t>
            </a:r>
            <a:endParaRPr lang="en-US" sz="1800"/>
          </a:p>
        </p:txBody>
      </p:sp>
      <p:pic>
        <p:nvPicPr>
          <p:cNvPr id="33796" name="Picture 2"/>
          <p:cNvPicPr>
            <a:picLocks noChangeAspect="1" noChangeArrowheads="1"/>
          </p:cNvPicPr>
          <p:nvPr/>
        </p:nvPicPr>
        <p:blipFill>
          <a:blip r:embed="rId2" cstate="print"/>
          <a:srcRect/>
          <a:stretch>
            <a:fillRect/>
          </a:stretch>
        </p:blipFill>
        <p:spPr bwMode="auto">
          <a:xfrm>
            <a:off x="1066800" y="2057400"/>
            <a:ext cx="4210050" cy="3571875"/>
          </a:xfrm>
          <a:prstGeom prst="rect">
            <a:avLst/>
          </a:prstGeom>
          <a:noFill/>
          <a:ln w="9525">
            <a:noFill/>
            <a:miter lim="800000"/>
            <a:headEnd/>
            <a:tailEnd/>
          </a:ln>
        </p:spPr>
      </p:pic>
      <p:sp>
        <p:nvSpPr>
          <p:cNvPr id="33797" name="Rectangle 4"/>
          <p:cNvSpPr>
            <a:spLocks noChangeArrowheads="1"/>
          </p:cNvSpPr>
          <p:nvPr/>
        </p:nvSpPr>
        <p:spPr bwMode="auto">
          <a:xfrm>
            <a:off x="5410200" y="3276600"/>
            <a:ext cx="3005138" cy="1077913"/>
          </a:xfrm>
          <a:prstGeom prst="rect">
            <a:avLst/>
          </a:prstGeom>
          <a:noFill/>
          <a:ln w="9525">
            <a:noFill/>
            <a:miter lim="800000"/>
            <a:headEnd/>
            <a:tailEnd/>
          </a:ln>
        </p:spPr>
        <p:txBody>
          <a:bodyPr>
            <a:spAutoFit/>
          </a:bodyPr>
          <a:lstStyle/>
          <a:p>
            <a:r>
              <a:rPr lang="en-US" sz="1600">
                <a:latin typeface="Times-Roman"/>
              </a:rPr>
              <a:t>Thin features are not hatched even though the cutting plane passes lengthwise through them.</a:t>
            </a:r>
            <a:endParaRPr lang="en-US"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2286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ALIGNED SECTIONS</a:t>
            </a:r>
          </a:p>
        </p:txBody>
      </p:sp>
      <p:pic>
        <p:nvPicPr>
          <p:cNvPr id="34819" name="Picture 2"/>
          <p:cNvPicPr>
            <a:picLocks noChangeAspect="1" noChangeArrowheads="1"/>
          </p:cNvPicPr>
          <p:nvPr/>
        </p:nvPicPr>
        <p:blipFill>
          <a:blip r:embed="rId2" cstate="print"/>
          <a:srcRect/>
          <a:stretch>
            <a:fillRect/>
          </a:stretch>
        </p:blipFill>
        <p:spPr bwMode="auto">
          <a:xfrm>
            <a:off x="1676400" y="2209800"/>
            <a:ext cx="4171950" cy="3757613"/>
          </a:xfrm>
          <a:prstGeom prst="rect">
            <a:avLst/>
          </a:prstGeom>
          <a:noFill/>
          <a:ln w="9525">
            <a:noFill/>
            <a:miter lim="800000"/>
            <a:headEnd/>
            <a:tailEnd/>
          </a:ln>
        </p:spPr>
      </p:pic>
      <p:sp>
        <p:nvSpPr>
          <p:cNvPr id="34820" name="Rectangle 3"/>
          <p:cNvSpPr>
            <a:spLocks noChangeArrowheads="1"/>
          </p:cNvSpPr>
          <p:nvPr/>
        </p:nvSpPr>
        <p:spPr bwMode="auto">
          <a:xfrm>
            <a:off x="685800" y="950913"/>
            <a:ext cx="7620000" cy="922337"/>
          </a:xfrm>
          <a:prstGeom prst="rect">
            <a:avLst/>
          </a:prstGeom>
          <a:noFill/>
          <a:ln w="9525">
            <a:noFill/>
            <a:miter lim="800000"/>
            <a:headEnd/>
            <a:tailEnd/>
          </a:ln>
        </p:spPr>
        <p:txBody>
          <a:bodyPr>
            <a:spAutoFit/>
          </a:bodyPr>
          <a:lstStyle/>
          <a:p>
            <a:r>
              <a:rPr lang="en-US" sz="1800">
                <a:latin typeface="Times-Roman"/>
              </a:rPr>
              <a:t>When parts with angled elements are sectioned, the cutting plane may be bent to pass through those features. The plane and features are then imagined to be revolved into the original plane.</a:t>
            </a:r>
            <a:endParaRPr lang="en-US" sz="1800"/>
          </a:p>
        </p:txBody>
      </p:sp>
      <p:sp>
        <p:nvSpPr>
          <p:cNvPr id="34821" name="Rectangle 4"/>
          <p:cNvSpPr>
            <a:spLocks noChangeArrowheads="1"/>
          </p:cNvSpPr>
          <p:nvPr/>
        </p:nvSpPr>
        <p:spPr bwMode="auto">
          <a:xfrm>
            <a:off x="6324600" y="4876800"/>
            <a:ext cx="1430338" cy="307975"/>
          </a:xfrm>
          <a:prstGeom prst="rect">
            <a:avLst/>
          </a:prstGeom>
          <a:noFill/>
          <a:ln w="9525">
            <a:noFill/>
            <a:miter lim="800000"/>
            <a:headEnd/>
            <a:tailEnd/>
          </a:ln>
        </p:spPr>
        <p:txBody>
          <a:bodyPr wrap="none">
            <a:spAutoFit/>
          </a:bodyPr>
          <a:lstStyle/>
          <a:p>
            <a:r>
              <a:rPr lang="en-US" sz="1400">
                <a:latin typeface="StoneSans"/>
              </a:rPr>
              <a:t>Aligned Section</a:t>
            </a:r>
            <a:endParaRPr lang="en-US" sz="1400"/>
          </a:p>
        </p:txBody>
      </p:sp>
      <p:sp>
        <p:nvSpPr>
          <p:cNvPr id="34822" name="Left Brace 5"/>
          <p:cNvSpPr>
            <a:spLocks/>
          </p:cNvSpPr>
          <p:nvPr/>
        </p:nvSpPr>
        <p:spPr bwMode="auto">
          <a:xfrm rot="10800000">
            <a:off x="5870575" y="4379913"/>
            <a:ext cx="457200" cy="1371600"/>
          </a:xfrm>
          <a:prstGeom prst="leftBrace">
            <a:avLst>
              <a:gd name="adj1" fmla="val 8333"/>
              <a:gd name="adj2" fmla="val 50000"/>
            </a:avLst>
          </a:prstGeom>
          <a:noFill/>
          <a:ln w="9525" algn="ctr">
            <a:solidFill>
              <a:schemeClr val="tx1"/>
            </a:solidFill>
            <a:miter lim="800000"/>
            <a:headEnd/>
            <a:tailEnd/>
          </a:ln>
        </p:spPr>
        <p:txBody>
          <a:bodyPr wrap="none"/>
          <a:lstStyle/>
          <a:p>
            <a:endParaRPr lang="en-US"/>
          </a:p>
        </p:txBody>
      </p:sp>
      <p:sp>
        <p:nvSpPr>
          <p:cNvPr id="7" name="Rectangle 6"/>
          <p:cNvSpPr/>
          <p:nvPr/>
        </p:nvSpPr>
        <p:spPr>
          <a:xfrm>
            <a:off x="6019800" y="2057400"/>
            <a:ext cx="2286000" cy="6461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1200" dirty="0">
                <a:latin typeface="Times-Roman"/>
              </a:rPr>
              <a:t>The angle of revolution should always be less than 90° for</a:t>
            </a:r>
          </a:p>
          <a:p>
            <a:pPr>
              <a:defRPr/>
            </a:pPr>
            <a:r>
              <a:rPr lang="en-US" sz="1200" dirty="0">
                <a:latin typeface="Times-Roman"/>
              </a:rPr>
              <a:t>an aligned section.</a:t>
            </a:r>
            <a:endParaRPr 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1524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PARTIAL VIEWS</a:t>
            </a:r>
          </a:p>
        </p:txBody>
      </p:sp>
      <p:sp>
        <p:nvSpPr>
          <p:cNvPr id="35843" name="Rectangle 2"/>
          <p:cNvSpPr>
            <a:spLocks noChangeArrowheads="1"/>
          </p:cNvSpPr>
          <p:nvPr/>
        </p:nvSpPr>
        <p:spPr bwMode="auto">
          <a:xfrm>
            <a:off x="838200" y="914400"/>
            <a:ext cx="7848600" cy="646113"/>
          </a:xfrm>
          <a:prstGeom prst="rect">
            <a:avLst/>
          </a:prstGeom>
          <a:noFill/>
          <a:ln w="9525">
            <a:noFill/>
            <a:miter lim="800000"/>
            <a:headEnd/>
            <a:tailEnd/>
          </a:ln>
        </p:spPr>
        <p:txBody>
          <a:bodyPr>
            <a:spAutoFit/>
          </a:bodyPr>
          <a:lstStyle/>
          <a:p>
            <a:r>
              <a:rPr lang="en-US" sz="1800">
                <a:latin typeface="Times-Roman"/>
              </a:rPr>
              <a:t>If space is limited on the paper or to save time, partial views may be used with sectioning.</a:t>
            </a:r>
            <a:endParaRPr lang="en-US" sz="1800"/>
          </a:p>
        </p:txBody>
      </p:sp>
      <p:sp>
        <p:nvSpPr>
          <p:cNvPr id="35844" name="Rectangle 3"/>
          <p:cNvSpPr>
            <a:spLocks noChangeArrowheads="1"/>
          </p:cNvSpPr>
          <p:nvPr/>
        </p:nvSpPr>
        <p:spPr bwMode="auto">
          <a:xfrm>
            <a:off x="838200" y="4648200"/>
            <a:ext cx="7696200" cy="923925"/>
          </a:xfrm>
          <a:prstGeom prst="rect">
            <a:avLst/>
          </a:prstGeom>
          <a:noFill/>
          <a:ln w="9525">
            <a:noFill/>
            <a:miter lim="800000"/>
            <a:headEnd/>
            <a:tailEnd/>
          </a:ln>
        </p:spPr>
        <p:txBody>
          <a:bodyPr>
            <a:spAutoFit/>
          </a:bodyPr>
          <a:lstStyle/>
          <a:p>
            <a:r>
              <a:rPr lang="en-US" sz="1800">
                <a:latin typeface="Times-Roman"/>
              </a:rPr>
              <a:t>Another method of drawing a partial view is to break out much of the circular view, retaining only those features that are needed for minimum representation.</a:t>
            </a:r>
            <a:endParaRPr lang="en-US" sz="1800"/>
          </a:p>
        </p:txBody>
      </p:sp>
      <p:pic>
        <p:nvPicPr>
          <p:cNvPr id="35845" name="Picture 2"/>
          <p:cNvPicPr>
            <a:picLocks noChangeAspect="1" noChangeArrowheads="1"/>
          </p:cNvPicPr>
          <p:nvPr/>
        </p:nvPicPr>
        <p:blipFill>
          <a:blip r:embed="rId2" cstate="print"/>
          <a:srcRect/>
          <a:stretch>
            <a:fillRect/>
          </a:stretch>
        </p:blipFill>
        <p:spPr bwMode="auto">
          <a:xfrm>
            <a:off x="1143000" y="1752600"/>
            <a:ext cx="7713663" cy="2619375"/>
          </a:xfrm>
          <a:prstGeom prst="rect">
            <a:avLst/>
          </a:prstGeom>
          <a:noFill/>
          <a:ln w="9525">
            <a:noFill/>
            <a:miter lim="800000"/>
            <a:headEnd/>
            <a:tailEnd/>
          </a:ln>
        </p:spPr>
      </p:pic>
      <p:cxnSp>
        <p:nvCxnSpPr>
          <p:cNvPr id="35846" name="Curved Connector 9"/>
          <p:cNvCxnSpPr>
            <a:cxnSpLocks noChangeShapeType="1"/>
          </p:cNvCxnSpPr>
          <p:nvPr/>
        </p:nvCxnSpPr>
        <p:spPr bwMode="auto">
          <a:xfrm rot="5400000" flipH="1" flipV="1">
            <a:off x="6362700" y="3695700"/>
            <a:ext cx="914400" cy="838200"/>
          </a:xfrm>
          <a:prstGeom prst="curvedConnector3">
            <a:avLst>
              <a:gd name="adj1" fmla="val 50000"/>
            </a:avLst>
          </a:prstGeom>
          <a:noFill/>
          <a:ln w="9525" algn="ctr">
            <a:solidFill>
              <a:schemeClr val="tx1"/>
            </a:solidFill>
            <a:miter lim="800000"/>
            <a:headEnd/>
            <a:tailEnd type="arrow"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3048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INTERSECTIONS IN SECTIONS</a:t>
            </a:r>
          </a:p>
        </p:txBody>
      </p:sp>
      <p:pic>
        <p:nvPicPr>
          <p:cNvPr id="36867" name="Picture 2"/>
          <p:cNvPicPr>
            <a:picLocks noChangeAspect="1" noChangeArrowheads="1"/>
          </p:cNvPicPr>
          <p:nvPr/>
        </p:nvPicPr>
        <p:blipFill>
          <a:blip r:embed="rId2" cstate="print"/>
          <a:srcRect/>
          <a:stretch>
            <a:fillRect/>
          </a:stretch>
        </p:blipFill>
        <p:spPr bwMode="auto">
          <a:xfrm>
            <a:off x="963613" y="1524000"/>
            <a:ext cx="3913187" cy="2286000"/>
          </a:xfrm>
          <a:prstGeom prst="rect">
            <a:avLst/>
          </a:prstGeom>
          <a:noFill/>
          <a:ln w="9525">
            <a:noFill/>
            <a:miter lim="800000"/>
            <a:headEnd/>
            <a:tailEnd/>
          </a:ln>
        </p:spPr>
      </p:pic>
      <p:sp>
        <p:nvSpPr>
          <p:cNvPr id="36868" name="Rectangle 3"/>
          <p:cNvSpPr>
            <a:spLocks noChangeArrowheads="1"/>
          </p:cNvSpPr>
          <p:nvPr/>
        </p:nvSpPr>
        <p:spPr bwMode="auto">
          <a:xfrm>
            <a:off x="609600" y="990600"/>
            <a:ext cx="7924800" cy="646113"/>
          </a:xfrm>
          <a:prstGeom prst="rect">
            <a:avLst/>
          </a:prstGeom>
          <a:noFill/>
          <a:ln w="9525">
            <a:noFill/>
            <a:miter lim="800000"/>
            <a:headEnd/>
            <a:tailEnd/>
          </a:ln>
        </p:spPr>
        <p:txBody>
          <a:bodyPr>
            <a:spAutoFit/>
          </a:bodyPr>
          <a:lstStyle/>
          <a:p>
            <a:r>
              <a:rPr lang="en-US" sz="1800">
                <a:latin typeface="Times-Roman"/>
              </a:rPr>
              <a:t>Whenever an intersection is small or unimportant in a section, it is standard practice to disregard the true projection of the figure of intersection.</a:t>
            </a:r>
            <a:endParaRPr lang="en-US" sz="1800"/>
          </a:p>
        </p:txBody>
      </p:sp>
      <p:sp>
        <p:nvSpPr>
          <p:cNvPr id="36869" name="Rectangle 4"/>
          <p:cNvSpPr>
            <a:spLocks noChangeArrowheads="1"/>
          </p:cNvSpPr>
          <p:nvPr/>
        </p:nvSpPr>
        <p:spPr bwMode="auto">
          <a:xfrm>
            <a:off x="5029200" y="2362200"/>
            <a:ext cx="2286000" cy="584200"/>
          </a:xfrm>
          <a:prstGeom prst="rect">
            <a:avLst/>
          </a:prstGeom>
          <a:noFill/>
          <a:ln w="9525">
            <a:noFill/>
            <a:miter lim="800000"/>
            <a:headEnd/>
            <a:tailEnd/>
          </a:ln>
        </p:spPr>
        <p:txBody>
          <a:bodyPr>
            <a:spAutoFit/>
          </a:bodyPr>
          <a:lstStyle/>
          <a:p>
            <a:r>
              <a:rPr lang="en-US" sz="1600">
                <a:latin typeface="Times-Roman"/>
              </a:rPr>
              <a:t>Larger intersections</a:t>
            </a:r>
          </a:p>
          <a:p>
            <a:r>
              <a:rPr lang="en-US" sz="1600">
                <a:latin typeface="Times-Roman"/>
              </a:rPr>
              <a:t>may be projected</a:t>
            </a:r>
            <a:endParaRPr lang="en-US" sz="1600"/>
          </a:p>
        </p:txBody>
      </p:sp>
      <p:pic>
        <p:nvPicPr>
          <p:cNvPr id="36870" name="Picture 3"/>
          <p:cNvPicPr>
            <a:picLocks noChangeAspect="1" noChangeArrowheads="1"/>
          </p:cNvPicPr>
          <p:nvPr/>
        </p:nvPicPr>
        <p:blipFill>
          <a:blip r:embed="rId3" cstate="print"/>
          <a:srcRect/>
          <a:stretch>
            <a:fillRect/>
          </a:stretch>
        </p:blipFill>
        <p:spPr bwMode="auto">
          <a:xfrm>
            <a:off x="838200" y="3733800"/>
            <a:ext cx="4438650" cy="2495550"/>
          </a:xfrm>
          <a:prstGeom prst="rect">
            <a:avLst/>
          </a:prstGeom>
          <a:noFill/>
          <a:ln w="9525">
            <a:noFill/>
            <a:miter lim="800000"/>
            <a:headEnd/>
            <a:tailEnd/>
          </a:ln>
        </p:spPr>
      </p:pic>
      <p:sp>
        <p:nvSpPr>
          <p:cNvPr id="36871" name="Rectangle 6"/>
          <p:cNvSpPr>
            <a:spLocks noChangeArrowheads="1"/>
          </p:cNvSpPr>
          <p:nvPr/>
        </p:nvSpPr>
        <p:spPr bwMode="auto">
          <a:xfrm>
            <a:off x="5562600" y="4343400"/>
            <a:ext cx="2743200" cy="1570038"/>
          </a:xfrm>
          <a:prstGeom prst="rect">
            <a:avLst/>
          </a:prstGeom>
          <a:noFill/>
          <a:ln w="9525">
            <a:noFill/>
            <a:miter lim="800000"/>
            <a:headEnd/>
            <a:tailEnd/>
          </a:ln>
        </p:spPr>
        <p:txBody>
          <a:bodyPr>
            <a:spAutoFit/>
          </a:bodyPr>
          <a:lstStyle/>
          <a:p>
            <a:r>
              <a:rPr lang="en-US" sz="1600">
                <a:latin typeface="Times-Roman"/>
              </a:rPr>
              <a:t>Note that the larger hole K is the same diameter as the vertical hole. In such cases the curves of intersection (ellipses) appear as straight lines.</a:t>
            </a:r>
            <a:endParaRPr lang="en-US" sz="1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1524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CONVENTIONAL BREAKS</a:t>
            </a:r>
            <a:br>
              <a:rPr lang="en-US" i="1" dirty="0">
                <a:solidFill>
                  <a:schemeClr val="accent6">
                    <a:lumMod val="50000"/>
                  </a:schemeClr>
                </a:solidFill>
                <a:effectLst>
                  <a:outerShdw blurRad="38100" dist="38100" dir="2700000" algn="tl">
                    <a:srgbClr val="000000">
                      <a:alpha val="43137"/>
                    </a:srgbClr>
                  </a:outerShdw>
                </a:effectLst>
              </a:rPr>
            </a:br>
            <a:r>
              <a:rPr lang="en-US" i="1" dirty="0">
                <a:solidFill>
                  <a:schemeClr val="accent6">
                    <a:lumMod val="50000"/>
                  </a:schemeClr>
                </a:solidFill>
                <a:effectLst>
                  <a:outerShdw blurRad="38100" dist="38100" dir="2700000" algn="tl">
                    <a:srgbClr val="000000">
                      <a:alpha val="43137"/>
                    </a:srgbClr>
                  </a:outerShdw>
                </a:effectLst>
              </a:rPr>
              <a:t>AND SECTIONS</a:t>
            </a:r>
          </a:p>
        </p:txBody>
      </p:sp>
      <p:sp>
        <p:nvSpPr>
          <p:cNvPr id="37891" name="Rectangle 2"/>
          <p:cNvSpPr>
            <a:spLocks noChangeArrowheads="1"/>
          </p:cNvSpPr>
          <p:nvPr/>
        </p:nvSpPr>
        <p:spPr bwMode="auto">
          <a:xfrm>
            <a:off x="685800" y="1371600"/>
            <a:ext cx="7924800" cy="646113"/>
          </a:xfrm>
          <a:prstGeom prst="rect">
            <a:avLst/>
          </a:prstGeom>
          <a:noFill/>
          <a:ln w="9525">
            <a:noFill/>
            <a:miter lim="800000"/>
            <a:headEnd/>
            <a:tailEnd/>
          </a:ln>
        </p:spPr>
        <p:txBody>
          <a:bodyPr>
            <a:spAutoFit/>
          </a:bodyPr>
          <a:lstStyle/>
          <a:p>
            <a:r>
              <a:rPr lang="en-US" sz="1800" b="1" i="1">
                <a:latin typeface="Times-BoldItalic"/>
              </a:rPr>
              <a:t>Conventional breaks </a:t>
            </a:r>
            <a:r>
              <a:rPr lang="en-US" sz="1800">
                <a:latin typeface="Times-Roman"/>
              </a:rPr>
              <a:t>are used to shorten the view of an object that is too long to show clearly at one scale on the drawing sheet.</a:t>
            </a:r>
            <a:endParaRPr lang="en-US" sz="1800"/>
          </a:p>
        </p:txBody>
      </p:sp>
      <p:pic>
        <p:nvPicPr>
          <p:cNvPr id="37892" name="Picture 2"/>
          <p:cNvPicPr>
            <a:picLocks noChangeAspect="1" noChangeArrowheads="1"/>
          </p:cNvPicPr>
          <p:nvPr/>
        </p:nvPicPr>
        <p:blipFill>
          <a:blip r:embed="rId2" cstate="print"/>
          <a:srcRect/>
          <a:stretch>
            <a:fillRect/>
          </a:stretch>
        </p:blipFill>
        <p:spPr bwMode="auto">
          <a:xfrm>
            <a:off x="685800" y="2286000"/>
            <a:ext cx="2724150" cy="1381125"/>
          </a:xfrm>
          <a:prstGeom prst="rect">
            <a:avLst/>
          </a:prstGeom>
          <a:noFill/>
          <a:ln w="9525">
            <a:noFill/>
            <a:miter lim="800000"/>
            <a:headEnd/>
            <a:tailEnd/>
          </a:ln>
        </p:spPr>
      </p:pic>
      <p:pic>
        <p:nvPicPr>
          <p:cNvPr id="37893" name="Picture 3"/>
          <p:cNvPicPr>
            <a:picLocks noChangeAspect="1" noChangeArrowheads="1"/>
          </p:cNvPicPr>
          <p:nvPr/>
        </p:nvPicPr>
        <p:blipFill>
          <a:blip r:embed="rId3" cstate="print"/>
          <a:srcRect/>
          <a:stretch>
            <a:fillRect/>
          </a:stretch>
        </p:blipFill>
        <p:spPr bwMode="auto">
          <a:xfrm>
            <a:off x="3429000" y="3276600"/>
            <a:ext cx="2743200" cy="1171575"/>
          </a:xfrm>
          <a:prstGeom prst="rect">
            <a:avLst/>
          </a:prstGeom>
          <a:noFill/>
          <a:ln w="9525">
            <a:noFill/>
            <a:miter lim="800000"/>
            <a:headEnd/>
            <a:tailEnd/>
          </a:ln>
        </p:spPr>
      </p:pic>
      <p:pic>
        <p:nvPicPr>
          <p:cNvPr id="37894" name="Picture 4"/>
          <p:cNvPicPr>
            <a:picLocks noChangeAspect="1" noChangeArrowheads="1"/>
          </p:cNvPicPr>
          <p:nvPr/>
        </p:nvPicPr>
        <p:blipFill>
          <a:blip r:embed="rId4" cstate="print"/>
          <a:srcRect/>
          <a:stretch>
            <a:fillRect/>
          </a:stretch>
        </p:blipFill>
        <p:spPr bwMode="auto">
          <a:xfrm>
            <a:off x="5943600" y="4191000"/>
            <a:ext cx="2838450" cy="1295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914400" y="1600200"/>
            <a:ext cx="1143000" cy="3135313"/>
          </a:xfrm>
          <a:prstGeom prst="rect">
            <a:avLst/>
          </a:prstGeom>
          <a:noFill/>
          <a:ln w="9525">
            <a:noFill/>
            <a:miter lim="800000"/>
            <a:headEnd/>
            <a:tailEnd/>
          </a:ln>
        </p:spPr>
      </p:pic>
      <p:sp>
        <p:nvSpPr>
          <p:cNvPr id="25602" name="Rectangle 2"/>
          <p:cNvSpPr>
            <a:spLocks noGrp="1" noChangeArrowheads="1"/>
          </p:cNvSpPr>
          <p:nvPr>
            <p:ph type="title"/>
          </p:nvPr>
        </p:nvSpPr>
        <p:spPr>
          <a:xfrm>
            <a:off x="228600" y="3048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ASSEMBLY SECTIONS</a:t>
            </a:r>
          </a:p>
        </p:txBody>
      </p:sp>
      <p:sp>
        <p:nvSpPr>
          <p:cNvPr id="38916" name="Rectangle 2"/>
          <p:cNvSpPr>
            <a:spLocks noChangeArrowheads="1"/>
          </p:cNvSpPr>
          <p:nvPr/>
        </p:nvSpPr>
        <p:spPr bwMode="auto">
          <a:xfrm>
            <a:off x="838200" y="990600"/>
            <a:ext cx="7620000" cy="400050"/>
          </a:xfrm>
          <a:prstGeom prst="rect">
            <a:avLst/>
          </a:prstGeom>
          <a:noFill/>
          <a:ln w="9525">
            <a:noFill/>
            <a:miter lim="800000"/>
            <a:headEnd/>
            <a:tailEnd/>
          </a:ln>
        </p:spPr>
        <p:txBody>
          <a:bodyPr>
            <a:spAutoFit/>
          </a:bodyPr>
          <a:lstStyle/>
          <a:p>
            <a:r>
              <a:rPr lang="en-US" sz="2000">
                <a:latin typeface="Times-Roman"/>
              </a:rPr>
              <a:t>Section views are often used to create assembly drawings.</a:t>
            </a:r>
            <a:endParaRPr lang="en-US" sz="2000"/>
          </a:p>
        </p:txBody>
      </p:sp>
      <p:sp>
        <p:nvSpPr>
          <p:cNvPr id="38917" name="Rectangle 3"/>
          <p:cNvSpPr>
            <a:spLocks noChangeArrowheads="1"/>
          </p:cNvSpPr>
          <p:nvPr/>
        </p:nvSpPr>
        <p:spPr bwMode="auto">
          <a:xfrm>
            <a:off x="2209800" y="4191000"/>
            <a:ext cx="6019800" cy="1200150"/>
          </a:xfrm>
          <a:prstGeom prst="rect">
            <a:avLst/>
          </a:prstGeom>
          <a:noFill/>
          <a:ln w="9525">
            <a:noFill/>
            <a:miter lim="800000"/>
            <a:headEnd/>
            <a:tailEnd/>
          </a:ln>
        </p:spPr>
        <p:txBody>
          <a:bodyPr>
            <a:spAutoFit/>
          </a:bodyPr>
          <a:lstStyle/>
          <a:p>
            <a:r>
              <a:rPr lang="en-US" sz="1800">
                <a:latin typeface="Times-Roman"/>
              </a:rPr>
              <a:t>Notice that the hatching on different parts has different hatch patterns or hatch at different angles. When used on the same part, the hatching is always at the same angle to help you recognize the parts easily.</a:t>
            </a:r>
            <a:endParaRPr lang="en-US" sz="1800"/>
          </a:p>
        </p:txBody>
      </p:sp>
      <p:cxnSp>
        <p:nvCxnSpPr>
          <p:cNvPr id="38918" name="Straight Arrow Connector 6"/>
          <p:cNvCxnSpPr>
            <a:cxnSpLocks noChangeShapeType="1"/>
          </p:cNvCxnSpPr>
          <p:nvPr/>
        </p:nvCxnSpPr>
        <p:spPr bwMode="auto">
          <a:xfrm rot="16200000" flipV="1">
            <a:off x="1866900" y="3543300"/>
            <a:ext cx="609600" cy="381000"/>
          </a:xfrm>
          <a:prstGeom prst="straightConnector1">
            <a:avLst/>
          </a:prstGeom>
          <a:noFill/>
          <a:ln w="9525" algn="ctr">
            <a:solidFill>
              <a:schemeClr val="tx1"/>
            </a:solidFill>
            <a:miter lim="800000"/>
            <a:headEnd/>
            <a:tailEnd type="arrow" w="med" len="med"/>
          </a:ln>
        </p:spPr>
      </p:cxnSp>
      <p:cxnSp>
        <p:nvCxnSpPr>
          <p:cNvPr id="38919" name="Straight Arrow Connector 8"/>
          <p:cNvCxnSpPr>
            <a:cxnSpLocks noChangeShapeType="1"/>
          </p:cNvCxnSpPr>
          <p:nvPr/>
        </p:nvCxnSpPr>
        <p:spPr bwMode="auto">
          <a:xfrm rot="10800000">
            <a:off x="1524000" y="3962400"/>
            <a:ext cx="609600" cy="228600"/>
          </a:xfrm>
          <a:prstGeom prst="straightConnector1">
            <a:avLst/>
          </a:prstGeom>
          <a:noFill/>
          <a:ln w="9525" algn="ctr">
            <a:solidFill>
              <a:schemeClr val="tx1"/>
            </a:solidFill>
            <a:miter lim="800000"/>
            <a:headEnd/>
            <a:tailEnd type="arrow" w="med" len="med"/>
          </a:ln>
        </p:spPr>
      </p:cxnSp>
      <p:pic>
        <p:nvPicPr>
          <p:cNvPr id="38920" name="Picture 3"/>
          <p:cNvPicPr>
            <a:picLocks noChangeAspect="1" noChangeArrowheads="1"/>
          </p:cNvPicPr>
          <p:nvPr/>
        </p:nvPicPr>
        <p:blipFill>
          <a:blip r:embed="rId3" cstate="print"/>
          <a:srcRect/>
          <a:stretch>
            <a:fillRect/>
          </a:stretch>
        </p:blipFill>
        <p:spPr bwMode="auto">
          <a:xfrm>
            <a:off x="2895600" y="1828800"/>
            <a:ext cx="5041900" cy="19510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152400"/>
            <a:ext cx="8001000" cy="609600"/>
          </a:xfrm>
        </p:spPr>
        <p:txBody>
          <a:bodyPr/>
          <a:lstStyle/>
          <a:p>
            <a:pPr algn="ctr">
              <a:defRPr/>
            </a:pPr>
            <a:r>
              <a:rPr lang="en-US" sz="2800" i="1" dirty="0">
                <a:solidFill>
                  <a:schemeClr val="accent6">
                    <a:lumMod val="50000"/>
                  </a:schemeClr>
                </a:solidFill>
                <a:effectLst>
                  <a:outerShdw blurRad="38100" dist="38100" dir="2700000" algn="tl">
                    <a:srgbClr val="000000">
                      <a:alpha val="43137"/>
                    </a:srgbClr>
                  </a:outerShdw>
                </a:effectLst>
              </a:rPr>
              <a:t>COMPUTER TECHNIQUES FOR SECTIONS</a:t>
            </a:r>
          </a:p>
        </p:txBody>
      </p:sp>
      <p:sp>
        <p:nvSpPr>
          <p:cNvPr id="39939" name="Rectangle 2"/>
          <p:cNvSpPr>
            <a:spLocks noChangeArrowheads="1"/>
          </p:cNvSpPr>
          <p:nvPr/>
        </p:nvSpPr>
        <p:spPr bwMode="auto">
          <a:xfrm>
            <a:off x="6096000" y="685800"/>
            <a:ext cx="2819400" cy="1384300"/>
          </a:xfrm>
          <a:prstGeom prst="rect">
            <a:avLst/>
          </a:prstGeom>
          <a:noFill/>
          <a:ln w="9525">
            <a:noFill/>
            <a:miter lim="800000"/>
            <a:headEnd/>
            <a:tailEnd/>
          </a:ln>
        </p:spPr>
        <p:txBody>
          <a:bodyPr>
            <a:spAutoFit/>
          </a:bodyPr>
          <a:lstStyle/>
          <a:p>
            <a:r>
              <a:rPr lang="en-US" sz="1400">
                <a:latin typeface="Times-Roman"/>
              </a:rPr>
              <a:t>2D and 3D sectional views are created using CAD. Most CAD systems have a “hatch” command to generate the section lining and hatch patterns to fill an area automatically.</a:t>
            </a:r>
            <a:endParaRPr lang="en-US" sz="1400"/>
          </a:p>
        </p:txBody>
      </p:sp>
      <p:cxnSp>
        <p:nvCxnSpPr>
          <p:cNvPr id="7" name="Curved Connector 6"/>
          <p:cNvCxnSpPr/>
          <p:nvPr/>
        </p:nvCxnSpPr>
        <p:spPr bwMode="auto">
          <a:xfrm>
            <a:off x="5943600" y="3505200"/>
            <a:ext cx="838200" cy="228600"/>
          </a:xfrm>
          <a:prstGeom prst="curvedConnector3">
            <a:avLst>
              <a:gd name="adj1" fmla="val 50000"/>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9941" name="Rectangle 20"/>
          <p:cNvSpPr>
            <a:spLocks noChangeArrowheads="1"/>
          </p:cNvSpPr>
          <p:nvPr/>
        </p:nvSpPr>
        <p:spPr bwMode="auto">
          <a:xfrm>
            <a:off x="5943600" y="5562600"/>
            <a:ext cx="1250950" cy="246063"/>
          </a:xfrm>
          <a:prstGeom prst="rect">
            <a:avLst/>
          </a:prstGeom>
          <a:noFill/>
          <a:ln w="9525">
            <a:noFill/>
            <a:miter lim="800000"/>
            <a:headEnd/>
            <a:tailEnd/>
          </a:ln>
        </p:spPr>
        <p:txBody>
          <a:bodyPr wrap="none">
            <a:spAutoFit/>
          </a:bodyPr>
          <a:lstStyle/>
          <a:p>
            <a:r>
              <a:rPr lang="en-US" sz="1000">
                <a:latin typeface="StoneSans"/>
              </a:rPr>
              <a:t>(Courtesy of PTC.)</a:t>
            </a:r>
            <a:endParaRPr lang="en-US"/>
          </a:p>
        </p:txBody>
      </p:sp>
      <p:pic>
        <p:nvPicPr>
          <p:cNvPr id="38921" name="Picture 9"/>
          <p:cNvPicPr>
            <a:picLocks noChangeAspect="1" noChangeArrowheads="1"/>
          </p:cNvPicPr>
          <p:nvPr/>
        </p:nvPicPr>
        <p:blipFill>
          <a:blip r:embed="rId2" cstate="print"/>
          <a:srcRect r="9091" b="10068"/>
          <a:stretch>
            <a:fillRect/>
          </a:stretch>
        </p:blipFill>
        <p:spPr bwMode="auto">
          <a:xfrm>
            <a:off x="3581400" y="2133600"/>
            <a:ext cx="5410200" cy="4148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8922" name="Picture 10"/>
          <p:cNvPicPr>
            <a:picLocks noChangeAspect="1" noChangeArrowheads="1"/>
          </p:cNvPicPr>
          <p:nvPr/>
        </p:nvPicPr>
        <p:blipFill>
          <a:blip r:embed="rId3" cstate="print"/>
          <a:srcRect/>
          <a:stretch>
            <a:fillRect/>
          </a:stretch>
        </p:blipFill>
        <p:spPr bwMode="auto">
          <a:xfrm>
            <a:off x="609600" y="838200"/>
            <a:ext cx="5334000" cy="3760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9944" name="Rectangle 11"/>
          <p:cNvSpPr>
            <a:spLocks noChangeArrowheads="1"/>
          </p:cNvSpPr>
          <p:nvPr/>
        </p:nvSpPr>
        <p:spPr bwMode="auto">
          <a:xfrm>
            <a:off x="609600" y="4648200"/>
            <a:ext cx="2667000" cy="738188"/>
          </a:xfrm>
          <a:prstGeom prst="rect">
            <a:avLst/>
          </a:prstGeom>
          <a:noFill/>
          <a:ln w="9525">
            <a:noFill/>
            <a:miter lim="800000"/>
            <a:headEnd/>
            <a:tailEnd/>
          </a:ln>
        </p:spPr>
        <p:txBody>
          <a:bodyPr>
            <a:spAutoFit/>
          </a:bodyPr>
          <a:lstStyle/>
          <a:p>
            <a:r>
              <a:rPr lang="en-US" sz="1400" i="1">
                <a:solidFill>
                  <a:srgbClr val="221E1F"/>
                </a:solidFill>
                <a:latin typeface="ITC Stone Sans Std Medium"/>
              </a:rPr>
              <a:t>Sections can quickly be added to orthographic drawings generated from a 3D model. </a:t>
            </a:r>
            <a:endParaRPr lang="en-US" sz="1400"/>
          </a:p>
        </p:txBody>
      </p:sp>
      <p:sp>
        <p:nvSpPr>
          <p:cNvPr id="39945" name="Rectangle 12"/>
          <p:cNvSpPr>
            <a:spLocks noChangeArrowheads="1"/>
          </p:cNvSpPr>
          <p:nvPr/>
        </p:nvSpPr>
        <p:spPr bwMode="auto">
          <a:xfrm>
            <a:off x="533400" y="5638800"/>
            <a:ext cx="2971800" cy="646113"/>
          </a:xfrm>
          <a:prstGeom prst="rect">
            <a:avLst/>
          </a:prstGeom>
          <a:noFill/>
          <a:ln w="9525">
            <a:noFill/>
            <a:miter lim="800000"/>
            <a:headEnd/>
            <a:tailEnd/>
          </a:ln>
        </p:spPr>
        <p:txBody>
          <a:bodyPr>
            <a:spAutoFit/>
          </a:bodyPr>
          <a:lstStyle/>
          <a:p>
            <a:r>
              <a:rPr lang="en-US" sz="1400">
                <a:solidFill>
                  <a:srgbClr val="221E1F"/>
                </a:solidFill>
                <a:latin typeface="ITC Stone Sans Std Medium"/>
              </a:rPr>
              <a:t>A Section Created in the 3D Model Using Autodesk Inventor </a:t>
            </a:r>
            <a:r>
              <a:rPr lang="en-US" sz="800" i="1">
                <a:solidFill>
                  <a:srgbClr val="221E1F"/>
                </a:solidFill>
                <a:latin typeface="ITC Stone Sans Std Medium"/>
              </a:rPr>
              <a:t>(Autodesk screen shots reprinted courtesy of Autodesk, Inc.)</a:t>
            </a:r>
            <a:endParaRPr lang="en-US"/>
          </a:p>
        </p:txBody>
      </p:sp>
      <p:cxnSp>
        <p:nvCxnSpPr>
          <p:cNvPr id="15" name="Elbow Connector 14"/>
          <p:cNvCxnSpPr/>
          <p:nvPr/>
        </p:nvCxnSpPr>
        <p:spPr bwMode="auto">
          <a:xfrm>
            <a:off x="3352800" y="5791200"/>
            <a:ext cx="762000" cy="152400"/>
          </a:xfrm>
          <a:prstGeom prst="bentConnector3">
            <a:avLst>
              <a:gd name="adj1" fmla="val 50000"/>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a:stCxn id="39944" idx="3"/>
          </p:cNvCxnSpPr>
          <p:nvPr/>
        </p:nvCxnSpPr>
        <p:spPr bwMode="auto">
          <a:xfrm flipV="1">
            <a:off x="3276600" y="4343400"/>
            <a:ext cx="228600" cy="67468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838200" y="2743200"/>
            <a:ext cx="5257800" cy="3076575"/>
          </a:xfrm>
          <a:prstGeom prst="rect">
            <a:avLst/>
          </a:prstGeom>
          <a:noFill/>
          <a:ln w="9525">
            <a:noFill/>
            <a:miter lim="800000"/>
            <a:headEnd/>
            <a:tailEnd/>
          </a:ln>
        </p:spPr>
      </p:pic>
      <p:sp>
        <p:nvSpPr>
          <p:cNvPr id="2" name="Rectangle 2"/>
          <p:cNvSpPr>
            <a:spLocks noGrp="1" noChangeArrowheads="1"/>
          </p:cNvSpPr>
          <p:nvPr>
            <p:ph type="title"/>
          </p:nvPr>
        </p:nvSpPr>
        <p:spPr>
          <a:xfrm>
            <a:off x="228600" y="1524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UNDERSTANDING SECTIONS</a:t>
            </a:r>
          </a:p>
        </p:txBody>
      </p:sp>
      <p:sp>
        <p:nvSpPr>
          <p:cNvPr id="16388" name="Rectangle 2"/>
          <p:cNvSpPr>
            <a:spLocks noChangeArrowheads="1"/>
          </p:cNvSpPr>
          <p:nvPr/>
        </p:nvSpPr>
        <p:spPr bwMode="auto">
          <a:xfrm>
            <a:off x="533400" y="990600"/>
            <a:ext cx="8610600" cy="1631950"/>
          </a:xfrm>
          <a:prstGeom prst="rect">
            <a:avLst/>
          </a:prstGeom>
          <a:noFill/>
          <a:ln w="9525">
            <a:noFill/>
            <a:miter lim="800000"/>
            <a:headEnd/>
            <a:tailEnd/>
          </a:ln>
        </p:spPr>
        <p:txBody>
          <a:bodyPr>
            <a:spAutoFit/>
          </a:bodyPr>
          <a:lstStyle/>
          <a:p>
            <a:r>
              <a:rPr lang="en-US" sz="1800" b="1" i="1">
                <a:latin typeface="Times-BoldItalic"/>
              </a:rPr>
              <a:t>Section views </a:t>
            </a:r>
            <a:r>
              <a:rPr lang="en-US" sz="1800" b="1" i="1">
                <a:latin typeface="Times-Roman"/>
              </a:rPr>
              <a:t>are used for three main purposes:</a:t>
            </a:r>
          </a:p>
          <a:p>
            <a:endParaRPr lang="en-US" sz="800" b="1" i="1">
              <a:latin typeface="Times-Roman"/>
            </a:endParaRPr>
          </a:p>
          <a:p>
            <a:r>
              <a:rPr lang="en-US" sz="1600">
                <a:latin typeface="Times-Roman"/>
              </a:rPr>
              <a:t>• To document the design and manufacture of single parts that are manufactured as one</a:t>
            </a:r>
          </a:p>
          <a:p>
            <a:r>
              <a:rPr lang="en-US" sz="1600">
                <a:latin typeface="Times-Roman"/>
              </a:rPr>
              <a:t>   piece.</a:t>
            </a:r>
          </a:p>
          <a:p>
            <a:endParaRPr lang="en-US" sz="500">
              <a:latin typeface="Times-Roman"/>
            </a:endParaRPr>
          </a:p>
          <a:p>
            <a:r>
              <a:rPr lang="en-US" sz="1600">
                <a:latin typeface="Times-Roman"/>
              </a:rPr>
              <a:t>• To document how multiple parts are to be assembled or built.</a:t>
            </a:r>
          </a:p>
          <a:p>
            <a:endParaRPr lang="en-US" sz="500">
              <a:latin typeface="Times-Roman"/>
            </a:endParaRPr>
          </a:p>
          <a:p>
            <a:r>
              <a:rPr lang="en-US" sz="1600">
                <a:latin typeface="Times-Roman"/>
              </a:rPr>
              <a:t>• To aid in visualizing the internal workings of a design.</a:t>
            </a:r>
            <a:endParaRPr lang="en-US" sz="1600"/>
          </a:p>
        </p:txBody>
      </p:sp>
      <p:sp>
        <p:nvSpPr>
          <p:cNvPr id="16389" name="Rectangle 4"/>
          <p:cNvSpPr>
            <a:spLocks noChangeArrowheads="1"/>
          </p:cNvSpPr>
          <p:nvPr/>
        </p:nvSpPr>
        <p:spPr bwMode="auto">
          <a:xfrm>
            <a:off x="6172200" y="4800600"/>
            <a:ext cx="2286000" cy="738188"/>
          </a:xfrm>
          <a:prstGeom prst="rect">
            <a:avLst/>
          </a:prstGeom>
          <a:noFill/>
          <a:ln w="9525">
            <a:noFill/>
            <a:miter lim="800000"/>
            <a:headEnd/>
            <a:tailEnd/>
          </a:ln>
        </p:spPr>
        <p:txBody>
          <a:bodyPr>
            <a:spAutoFit/>
          </a:bodyPr>
          <a:lstStyle/>
          <a:p>
            <a:r>
              <a:rPr lang="en-US" sz="1400">
                <a:latin typeface="Times-Roman"/>
              </a:rPr>
              <a:t>When the part is cut fully in half, the resulting view is called a </a:t>
            </a:r>
            <a:r>
              <a:rPr lang="en-US" sz="1400" b="1" i="1">
                <a:latin typeface="Times-BoldItalic"/>
              </a:rPr>
              <a:t>full section.</a:t>
            </a:r>
            <a:endParaRPr 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1524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The Cutting Plane</a:t>
            </a:r>
          </a:p>
        </p:txBody>
      </p:sp>
      <p:sp>
        <p:nvSpPr>
          <p:cNvPr id="17411" name="Rectangle 2"/>
          <p:cNvSpPr>
            <a:spLocks noChangeArrowheads="1"/>
          </p:cNvSpPr>
          <p:nvPr/>
        </p:nvSpPr>
        <p:spPr bwMode="auto">
          <a:xfrm>
            <a:off x="762000" y="838200"/>
            <a:ext cx="8153400" cy="830263"/>
          </a:xfrm>
          <a:prstGeom prst="rect">
            <a:avLst/>
          </a:prstGeom>
          <a:noFill/>
          <a:ln w="9525">
            <a:noFill/>
            <a:miter lim="800000"/>
            <a:headEnd/>
            <a:tailEnd/>
          </a:ln>
        </p:spPr>
        <p:txBody>
          <a:bodyPr>
            <a:spAutoFit/>
          </a:bodyPr>
          <a:lstStyle/>
          <a:p>
            <a:r>
              <a:rPr lang="en-US" sz="1600">
                <a:latin typeface="Times-Roman"/>
              </a:rPr>
              <a:t>The cutting plane appears edgewise as a thick dashed line called the cutting-plane line. The arrows at the ends of the cutting-plane line indicate the direction of sight for the sectional view.</a:t>
            </a:r>
            <a:endParaRPr lang="en-US" sz="1600"/>
          </a:p>
        </p:txBody>
      </p:sp>
      <p:pic>
        <p:nvPicPr>
          <p:cNvPr id="17412" name="Picture 2"/>
          <p:cNvPicPr>
            <a:picLocks noChangeAspect="1" noChangeArrowheads="1"/>
          </p:cNvPicPr>
          <p:nvPr/>
        </p:nvPicPr>
        <p:blipFill>
          <a:blip r:embed="rId2" cstate="print"/>
          <a:srcRect/>
          <a:stretch>
            <a:fillRect/>
          </a:stretch>
        </p:blipFill>
        <p:spPr bwMode="auto">
          <a:xfrm>
            <a:off x="3810000" y="1828800"/>
            <a:ext cx="4505325" cy="3305175"/>
          </a:xfrm>
          <a:prstGeom prst="rect">
            <a:avLst/>
          </a:prstGeom>
          <a:noFill/>
          <a:ln w="9525">
            <a:noFill/>
            <a:miter lim="800000"/>
            <a:headEnd/>
            <a:tailEnd/>
          </a:ln>
        </p:spPr>
      </p:pic>
      <p:pic>
        <p:nvPicPr>
          <p:cNvPr id="17413" name="Picture 3"/>
          <p:cNvPicPr>
            <a:picLocks noChangeAspect="1" noChangeArrowheads="1"/>
          </p:cNvPicPr>
          <p:nvPr/>
        </p:nvPicPr>
        <p:blipFill>
          <a:blip r:embed="rId3" cstate="print"/>
          <a:srcRect/>
          <a:stretch>
            <a:fillRect/>
          </a:stretch>
        </p:blipFill>
        <p:spPr bwMode="auto">
          <a:xfrm>
            <a:off x="762000" y="1752600"/>
            <a:ext cx="2447925" cy="3448050"/>
          </a:xfrm>
          <a:prstGeom prst="rect">
            <a:avLst/>
          </a:prstGeom>
          <a:noFill/>
          <a:ln w="9525">
            <a:noFill/>
            <a:miter lim="800000"/>
            <a:headEnd/>
            <a:tailEnd/>
          </a:ln>
        </p:spPr>
      </p:pic>
      <p:sp>
        <p:nvSpPr>
          <p:cNvPr id="17414" name="Rectangle 5"/>
          <p:cNvSpPr>
            <a:spLocks noChangeArrowheads="1"/>
          </p:cNvSpPr>
          <p:nvPr/>
        </p:nvSpPr>
        <p:spPr bwMode="auto">
          <a:xfrm>
            <a:off x="2362200" y="4419600"/>
            <a:ext cx="1589088" cy="307975"/>
          </a:xfrm>
          <a:prstGeom prst="rect">
            <a:avLst/>
          </a:prstGeom>
          <a:noFill/>
          <a:ln w="9525">
            <a:noFill/>
            <a:miter lim="800000"/>
            <a:headEnd/>
            <a:tailEnd/>
          </a:ln>
        </p:spPr>
        <p:txBody>
          <a:bodyPr wrap="none">
            <a:spAutoFit/>
          </a:bodyPr>
          <a:lstStyle/>
          <a:p>
            <a:r>
              <a:rPr lang="en-US" sz="1400"/>
              <a:t>The Cutting Plane</a:t>
            </a:r>
          </a:p>
        </p:txBody>
      </p:sp>
      <p:cxnSp>
        <p:nvCxnSpPr>
          <p:cNvPr id="17415" name="Straight Arrow Connector 7"/>
          <p:cNvCxnSpPr>
            <a:cxnSpLocks noChangeShapeType="1"/>
          </p:cNvCxnSpPr>
          <p:nvPr/>
        </p:nvCxnSpPr>
        <p:spPr bwMode="auto">
          <a:xfrm rot="10800000">
            <a:off x="2362200" y="4191000"/>
            <a:ext cx="533400" cy="228600"/>
          </a:xfrm>
          <a:prstGeom prst="straightConnector1">
            <a:avLst/>
          </a:prstGeom>
          <a:noFill/>
          <a:ln w="9525" algn="ctr">
            <a:solidFill>
              <a:schemeClr val="tx1"/>
            </a:solidFill>
            <a:miter lim="800000"/>
            <a:headEnd/>
            <a:tailEnd type="arrow"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1524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Visible Edges on Cutting Planes</a:t>
            </a:r>
          </a:p>
        </p:txBody>
      </p:sp>
      <p:pic>
        <p:nvPicPr>
          <p:cNvPr id="18435" name="Picture 2"/>
          <p:cNvPicPr>
            <a:picLocks noChangeAspect="1" noChangeArrowheads="1"/>
          </p:cNvPicPr>
          <p:nvPr/>
        </p:nvPicPr>
        <p:blipFill>
          <a:blip r:embed="rId2" cstate="print"/>
          <a:srcRect/>
          <a:stretch>
            <a:fillRect/>
          </a:stretch>
        </p:blipFill>
        <p:spPr bwMode="auto">
          <a:xfrm>
            <a:off x="649288" y="914400"/>
            <a:ext cx="8342312" cy="2781300"/>
          </a:xfrm>
          <a:prstGeom prst="rect">
            <a:avLst/>
          </a:prstGeom>
          <a:noFill/>
          <a:ln w="9525">
            <a:noFill/>
            <a:miter lim="800000"/>
            <a:headEnd/>
            <a:tailEnd/>
          </a:ln>
        </p:spPr>
      </p:pic>
      <p:sp>
        <p:nvSpPr>
          <p:cNvPr id="18436" name="Rectangle 3"/>
          <p:cNvSpPr>
            <a:spLocks noChangeArrowheads="1"/>
          </p:cNvSpPr>
          <p:nvPr/>
        </p:nvSpPr>
        <p:spPr bwMode="auto">
          <a:xfrm>
            <a:off x="762000" y="3962400"/>
            <a:ext cx="8077200" cy="369888"/>
          </a:xfrm>
          <a:prstGeom prst="rect">
            <a:avLst/>
          </a:prstGeom>
          <a:noFill/>
          <a:ln w="9525">
            <a:noFill/>
            <a:miter lim="800000"/>
            <a:headEnd/>
            <a:tailEnd/>
          </a:ln>
        </p:spPr>
        <p:txBody>
          <a:bodyPr>
            <a:spAutoFit/>
          </a:bodyPr>
          <a:lstStyle/>
          <a:p>
            <a:r>
              <a:rPr lang="en-US" sz="1800">
                <a:latin typeface="StoneSans"/>
              </a:rPr>
              <a:t>Newly visible edges cut by cutting plane are crosshatched with section lining.</a:t>
            </a:r>
            <a:endParaRPr lang="en-US"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1524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PLACEMENT OF SECTION VIEWS </a:t>
            </a:r>
            <a:br>
              <a:rPr lang="en-US" b="1" dirty="0">
                <a:solidFill>
                  <a:srgbClr val="6A400F"/>
                </a:solidFill>
                <a:latin typeface="ITC Stone Sans Std Bold"/>
              </a:rPr>
            </a:br>
            <a:endParaRPr lang="en-US" dirty="0">
              <a:latin typeface="Times New Roman" pitchFamily="18" charset="0"/>
              <a:cs typeface="Times New Roman" pitchFamily="18" charset="0"/>
            </a:endParaRPr>
          </a:p>
        </p:txBody>
      </p:sp>
      <p:sp>
        <p:nvSpPr>
          <p:cNvPr id="19459" name="Rectangle 5"/>
          <p:cNvSpPr>
            <a:spLocks noChangeArrowheads="1"/>
          </p:cNvSpPr>
          <p:nvPr/>
        </p:nvSpPr>
        <p:spPr bwMode="auto">
          <a:xfrm>
            <a:off x="1905000" y="5105400"/>
            <a:ext cx="5962650" cy="692150"/>
          </a:xfrm>
          <a:prstGeom prst="rect">
            <a:avLst/>
          </a:prstGeom>
          <a:noFill/>
          <a:ln w="9525">
            <a:noFill/>
            <a:miter lim="800000"/>
            <a:headEnd/>
            <a:tailEnd/>
          </a:ln>
        </p:spPr>
        <p:txBody>
          <a:bodyPr>
            <a:spAutoFit/>
          </a:bodyPr>
          <a:lstStyle/>
          <a:p>
            <a:endParaRPr lang="en-US" sz="1200">
              <a:solidFill>
                <a:srgbClr val="000000"/>
              </a:solidFill>
              <a:latin typeface="ITC Stone Sans Std Medium"/>
            </a:endParaRPr>
          </a:p>
          <a:p>
            <a:r>
              <a:rPr lang="en-US" sz="1600" i="1">
                <a:solidFill>
                  <a:srgbClr val="221E1F"/>
                </a:solidFill>
                <a:latin typeface="ITC Stone Sans Std Medium"/>
              </a:rPr>
              <a:t>Section views can replace standard orthographic views. </a:t>
            </a:r>
            <a:br>
              <a:rPr lang="en-US" sz="1600" i="1">
                <a:solidFill>
                  <a:srgbClr val="221E1F"/>
                </a:solidFill>
                <a:latin typeface="ITC Stone Sans Std Medium"/>
              </a:rPr>
            </a:br>
            <a:r>
              <a:rPr lang="en-US" sz="1100" i="1">
                <a:solidFill>
                  <a:srgbClr val="221E1F"/>
                </a:solidFill>
                <a:latin typeface="ITC Stone Sans Std Medium"/>
              </a:rPr>
              <a:t>(Courtesy of Wood’s Power-Grip. Co. Inc.) </a:t>
            </a:r>
          </a:p>
        </p:txBody>
      </p:sp>
      <p:pic>
        <p:nvPicPr>
          <p:cNvPr id="19460" name="Picture 2"/>
          <p:cNvPicPr>
            <a:picLocks noChangeAspect="1" noChangeArrowheads="1"/>
          </p:cNvPicPr>
          <p:nvPr/>
        </p:nvPicPr>
        <p:blipFill>
          <a:blip r:embed="rId2" cstate="print"/>
          <a:srcRect t="1817"/>
          <a:stretch>
            <a:fillRect/>
          </a:stretch>
        </p:blipFill>
        <p:spPr bwMode="auto">
          <a:xfrm>
            <a:off x="838200" y="990600"/>
            <a:ext cx="7605713" cy="4114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1524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LABELING CUTTING PLANES</a:t>
            </a:r>
          </a:p>
        </p:txBody>
      </p:sp>
      <p:pic>
        <p:nvPicPr>
          <p:cNvPr id="20483" name="Picture 2"/>
          <p:cNvPicPr>
            <a:picLocks noChangeAspect="1" noChangeArrowheads="1"/>
          </p:cNvPicPr>
          <p:nvPr/>
        </p:nvPicPr>
        <p:blipFill>
          <a:blip r:embed="rId2" cstate="print"/>
          <a:srcRect/>
          <a:stretch>
            <a:fillRect/>
          </a:stretch>
        </p:blipFill>
        <p:spPr bwMode="auto">
          <a:xfrm>
            <a:off x="1066800" y="838200"/>
            <a:ext cx="3505200" cy="2181225"/>
          </a:xfrm>
          <a:prstGeom prst="rect">
            <a:avLst/>
          </a:prstGeom>
          <a:noFill/>
          <a:ln w="9525">
            <a:noFill/>
            <a:miter lim="800000"/>
            <a:headEnd/>
            <a:tailEnd/>
          </a:ln>
        </p:spPr>
      </p:pic>
      <p:pic>
        <p:nvPicPr>
          <p:cNvPr id="20484" name="Picture 3"/>
          <p:cNvPicPr>
            <a:picLocks noChangeAspect="1" noChangeArrowheads="1"/>
          </p:cNvPicPr>
          <p:nvPr/>
        </p:nvPicPr>
        <p:blipFill>
          <a:blip r:embed="rId3" cstate="print"/>
          <a:srcRect t="1933"/>
          <a:stretch>
            <a:fillRect/>
          </a:stretch>
        </p:blipFill>
        <p:spPr bwMode="auto">
          <a:xfrm>
            <a:off x="685800" y="3048000"/>
            <a:ext cx="3970338" cy="2949575"/>
          </a:xfrm>
          <a:prstGeom prst="rect">
            <a:avLst/>
          </a:prstGeom>
          <a:noFill/>
          <a:ln w="9525">
            <a:noFill/>
            <a:miter lim="800000"/>
            <a:headEnd/>
            <a:tailEnd/>
          </a:ln>
        </p:spPr>
      </p:pic>
      <p:sp>
        <p:nvSpPr>
          <p:cNvPr id="20485" name="Rectangle 4"/>
          <p:cNvSpPr>
            <a:spLocks noChangeArrowheads="1"/>
          </p:cNvSpPr>
          <p:nvPr/>
        </p:nvSpPr>
        <p:spPr bwMode="auto">
          <a:xfrm>
            <a:off x="3810000" y="3657600"/>
            <a:ext cx="4114800" cy="646113"/>
          </a:xfrm>
          <a:prstGeom prst="rect">
            <a:avLst/>
          </a:prstGeom>
          <a:noFill/>
          <a:ln w="9525">
            <a:noFill/>
            <a:miter lim="800000"/>
            <a:headEnd/>
            <a:tailEnd/>
          </a:ln>
        </p:spPr>
        <p:txBody>
          <a:bodyPr>
            <a:spAutoFit/>
          </a:bodyPr>
          <a:lstStyle/>
          <a:p>
            <a:r>
              <a:rPr lang="en-US" sz="1800">
                <a:latin typeface="Times-Roman"/>
              </a:rPr>
              <a:t>Note that each section (A-A and B-B)</a:t>
            </a:r>
          </a:p>
          <a:p>
            <a:r>
              <a:rPr lang="en-US" sz="1800">
                <a:latin typeface="Times-Roman"/>
              </a:rPr>
              <a:t>is completely independent.</a:t>
            </a:r>
            <a:endParaRPr lang="en-US"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371600" y="2895600"/>
            <a:ext cx="3152775" cy="3333750"/>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5257800" y="533400"/>
            <a:ext cx="3595688" cy="5808663"/>
          </a:xfrm>
          <a:prstGeom prst="rect">
            <a:avLst/>
          </a:prstGeom>
          <a:noFill/>
          <a:ln w="9525">
            <a:noFill/>
            <a:miter lim="800000"/>
            <a:headEnd/>
            <a:tailEnd/>
          </a:ln>
        </p:spPr>
      </p:pic>
      <p:sp>
        <p:nvSpPr>
          <p:cNvPr id="2" name="Rectangle 2"/>
          <p:cNvSpPr>
            <a:spLocks noGrp="1" noChangeArrowheads="1"/>
          </p:cNvSpPr>
          <p:nvPr>
            <p:ph type="title"/>
          </p:nvPr>
        </p:nvSpPr>
        <p:spPr>
          <a:xfrm>
            <a:off x="228600" y="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RULES FOR LINES IN SECTION</a:t>
            </a:r>
            <a:br>
              <a:rPr lang="en-US" i="1" dirty="0">
                <a:solidFill>
                  <a:schemeClr val="accent6">
                    <a:lumMod val="50000"/>
                  </a:schemeClr>
                </a:solidFill>
                <a:effectLst>
                  <a:outerShdw blurRad="38100" dist="38100" dir="2700000" algn="tl">
                    <a:srgbClr val="000000">
                      <a:alpha val="43137"/>
                    </a:srgbClr>
                  </a:outerShdw>
                </a:effectLst>
              </a:rPr>
            </a:br>
            <a:r>
              <a:rPr lang="en-US" i="1" dirty="0">
                <a:solidFill>
                  <a:schemeClr val="accent6">
                    <a:lumMod val="50000"/>
                  </a:schemeClr>
                </a:solidFill>
                <a:effectLst>
                  <a:outerShdw blurRad="38100" dist="38100" dir="2700000" algn="tl">
                    <a:srgbClr val="000000">
                      <a:alpha val="43137"/>
                    </a:srgbClr>
                  </a:outerShdw>
                </a:effectLst>
              </a:rPr>
              <a:t>VIEWS</a:t>
            </a:r>
          </a:p>
        </p:txBody>
      </p:sp>
      <p:sp>
        <p:nvSpPr>
          <p:cNvPr id="21509" name="Rectangle 2"/>
          <p:cNvSpPr>
            <a:spLocks noChangeArrowheads="1"/>
          </p:cNvSpPr>
          <p:nvPr/>
        </p:nvSpPr>
        <p:spPr bwMode="auto">
          <a:xfrm>
            <a:off x="990600" y="1066800"/>
            <a:ext cx="2895600" cy="1892300"/>
          </a:xfrm>
          <a:prstGeom prst="rect">
            <a:avLst/>
          </a:prstGeom>
          <a:noFill/>
          <a:ln w="9525">
            <a:noFill/>
            <a:miter lim="800000"/>
            <a:headEnd/>
            <a:tailEnd/>
          </a:ln>
        </p:spPr>
        <p:txBody>
          <a:bodyPr>
            <a:spAutoFit/>
          </a:bodyPr>
          <a:lstStyle/>
          <a:p>
            <a:pPr>
              <a:buFont typeface="Arial" pitchFamily="34" charset="0"/>
              <a:buChar char="•"/>
            </a:pPr>
            <a:r>
              <a:rPr lang="en-US" sz="1200">
                <a:latin typeface="Times-Roman"/>
              </a:rPr>
              <a:t>  Show </a:t>
            </a:r>
            <a:r>
              <a:rPr lang="en-US" sz="1200">
                <a:latin typeface="Times-Italic"/>
              </a:rPr>
              <a:t>edges and contours that are </a:t>
            </a:r>
          </a:p>
          <a:p>
            <a:r>
              <a:rPr lang="en-US" sz="1200">
                <a:latin typeface="Times-Italic"/>
              </a:rPr>
              <a:t>   now visible behind the cutting plane.</a:t>
            </a:r>
          </a:p>
          <a:p>
            <a:pPr>
              <a:buFont typeface="Arial" pitchFamily="34" charset="0"/>
              <a:buChar char="•"/>
            </a:pPr>
            <a:endParaRPr lang="en-US" sz="300">
              <a:latin typeface="Times-Italic"/>
            </a:endParaRPr>
          </a:p>
          <a:p>
            <a:pPr>
              <a:buFont typeface="Arial" pitchFamily="34" charset="0"/>
              <a:buChar char="•"/>
            </a:pPr>
            <a:r>
              <a:rPr lang="en-US" sz="1200">
                <a:latin typeface="Times-Roman"/>
              </a:rPr>
              <a:t>  Omit </a:t>
            </a:r>
            <a:r>
              <a:rPr lang="en-US" sz="1200">
                <a:latin typeface="Times-Italic"/>
              </a:rPr>
              <a:t>hidden lines in section  views.</a:t>
            </a:r>
          </a:p>
          <a:p>
            <a:pPr>
              <a:buFont typeface="Arial" pitchFamily="34" charset="0"/>
              <a:buChar char="•"/>
            </a:pPr>
            <a:endParaRPr lang="en-US" sz="300">
              <a:latin typeface="Times-Italic"/>
            </a:endParaRPr>
          </a:p>
          <a:p>
            <a:pPr>
              <a:buFont typeface="Arial" pitchFamily="34" charset="0"/>
              <a:buChar char="•"/>
            </a:pPr>
            <a:r>
              <a:rPr lang="en-US" sz="1200">
                <a:latin typeface="Times-Roman"/>
              </a:rPr>
              <a:t>  A sectioned area is always     </a:t>
            </a:r>
          </a:p>
          <a:p>
            <a:r>
              <a:rPr lang="en-US" sz="1200">
                <a:latin typeface="Times-Roman"/>
              </a:rPr>
              <a:t>   completely bounded by a  visible </a:t>
            </a:r>
          </a:p>
          <a:p>
            <a:r>
              <a:rPr lang="en-US" sz="1200">
                <a:latin typeface="Times-Roman"/>
              </a:rPr>
              <a:t>   outline—never by a hidden line. </a:t>
            </a:r>
          </a:p>
          <a:p>
            <a:pPr>
              <a:buFont typeface="Arial" pitchFamily="34" charset="0"/>
              <a:buChar char="•"/>
            </a:pPr>
            <a:endParaRPr lang="en-US" sz="300">
              <a:latin typeface="Times-Roman"/>
            </a:endParaRPr>
          </a:p>
          <a:p>
            <a:pPr>
              <a:buFont typeface="Arial" pitchFamily="34" charset="0"/>
              <a:buChar char="•"/>
            </a:pPr>
            <a:r>
              <a:rPr lang="en-US" sz="1200">
                <a:latin typeface="Times-Roman"/>
              </a:rPr>
              <a:t>  A visible line can never cross  </a:t>
            </a:r>
          </a:p>
          <a:p>
            <a:r>
              <a:rPr lang="en-US" sz="1200">
                <a:latin typeface="Times-Roman"/>
              </a:rPr>
              <a:t>   a sectioned area in a view</a:t>
            </a:r>
          </a:p>
          <a:p>
            <a:r>
              <a:rPr lang="en-US" sz="1200">
                <a:latin typeface="Times-Roman"/>
              </a:rPr>
              <a:t>   of a single part.</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152400"/>
            <a:ext cx="8534400" cy="609600"/>
          </a:xfrm>
        </p:spPr>
        <p:txBody>
          <a:bodyPr/>
          <a:lstStyle/>
          <a:p>
            <a:pPr algn="ctr">
              <a:defRPr/>
            </a:pPr>
            <a:r>
              <a:rPr lang="en-US" i="1" dirty="0">
                <a:solidFill>
                  <a:schemeClr val="accent6">
                    <a:lumMod val="50000"/>
                  </a:schemeClr>
                </a:solidFill>
                <a:effectLst>
                  <a:outerShdw blurRad="38100" dist="38100" dir="2700000" algn="tl">
                    <a:srgbClr val="000000">
                      <a:alpha val="43137"/>
                    </a:srgbClr>
                  </a:outerShdw>
                </a:effectLst>
              </a:rPr>
              <a:t>CUTTING-PLANE LINE STYLE</a:t>
            </a:r>
          </a:p>
        </p:txBody>
      </p:sp>
      <p:sp>
        <p:nvSpPr>
          <p:cNvPr id="21507" name="Rectangle 2"/>
          <p:cNvSpPr>
            <a:spLocks noChangeArrowheads="1"/>
          </p:cNvSpPr>
          <p:nvPr/>
        </p:nvSpPr>
        <p:spPr bwMode="auto">
          <a:xfrm>
            <a:off x="838200" y="914400"/>
            <a:ext cx="7848600" cy="1724025"/>
          </a:xfrm>
          <a:prstGeom prst="rect">
            <a:avLst/>
          </a:prstGeom>
          <a:noFill/>
          <a:ln w="9525">
            <a:noFill/>
            <a:miter lim="800000"/>
            <a:headEnd/>
            <a:tailEnd/>
          </a:ln>
        </p:spPr>
        <p:txBody>
          <a:bodyPr>
            <a:spAutoFit/>
          </a:bodyPr>
          <a:lstStyle/>
          <a:p>
            <a:pPr>
              <a:defRPr/>
            </a:pPr>
            <a:r>
              <a:rPr lang="en-US" sz="1400" dirty="0">
                <a:latin typeface="Times-Roman"/>
              </a:rPr>
              <a:t>It is made up of equal dashes, each about 6 mm (1/4“) long ending in arrowheads. This form works especially well for drawings. The alternative style, uses alternating long </a:t>
            </a:r>
            <a:r>
              <a:rPr lang="en-US" sz="3600" i="1" dirty="0">
                <a:solidFill>
                  <a:schemeClr val="accent6">
                    <a:lumMod val="50000"/>
                  </a:schemeClr>
                </a:solidFill>
                <a:effectLst>
                  <a:outerShdw blurRad="38100" dist="38100" dir="2700000" algn="tl">
                    <a:srgbClr val="000000">
                      <a:alpha val="43137"/>
                    </a:srgbClr>
                  </a:outerShdw>
                </a:effectLst>
                <a:latin typeface="+mj-lt"/>
                <a:ea typeface="+mj-ea"/>
                <a:cs typeface="+mj-cs"/>
              </a:rPr>
              <a:t>dashes</a:t>
            </a:r>
            <a:r>
              <a:rPr lang="en-US" sz="1400" dirty="0">
                <a:latin typeface="Times-Roman"/>
              </a:rPr>
              <a:t> and pairs of short dashes and ends with arrowheads.  This style has been in general use for a long time, so you may still see it on drawings. Both lines are drawn the same thickness as visible lines. The arrowheads at the ends of the cutting plane line indicate the direction in which the cutaway object is viewed.</a:t>
            </a:r>
            <a:endParaRPr lang="en-US" sz="1400" dirty="0"/>
          </a:p>
        </p:txBody>
      </p:sp>
      <p:pic>
        <p:nvPicPr>
          <p:cNvPr id="22532" name="Picture 3"/>
          <p:cNvPicPr>
            <a:picLocks noChangeAspect="1" noChangeArrowheads="1"/>
          </p:cNvPicPr>
          <p:nvPr/>
        </p:nvPicPr>
        <p:blipFill>
          <a:blip r:embed="rId2" cstate="print"/>
          <a:srcRect/>
          <a:stretch>
            <a:fillRect/>
          </a:stretch>
        </p:blipFill>
        <p:spPr bwMode="auto">
          <a:xfrm>
            <a:off x="1981200" y="2133600"/>
            <a:ext cx="4191000" cy="2214563"/>
          </a:xfrm>
          <a:prstGeom prst="rect">
            <a:avLst/>
          </a:prstGeom>
          <a:noFill/>
          <a:ln w="9525">
            <a:noFill/>
            <a:miter lim="800000"/>
            <a:headEnd/>
            <a:tailEnd/>
          </a:ln>
        </p:spPr>
      </p:pic>
      <p:pic>
        <p:nvPicPr>
          <p:cNvPr id="22533" name="Picture 4"/>
          <p:cNvPicPr>
            <a:picLocks noChangeAspect="1" noChangeArrowheads="1"/>
          </p:cNvPicPr>
          <p:nvPr/>
        </p:nvPicPr>
        <p:blipFill>
          <a:blip r:embed="rId3" cstate="print"/>
          <a:srcRect/>
          <a:stretch>
            <a:fillRect/>
          </a:stretch>
        </p:blipFill>
        <p:spPr bwMode="auto">
          <a:xfrm>
            <a:off x="4038600" y="4419600"/>
            <a:ext cx="4524375" cy="1905000"/>
          </a:xfrm>
          <a:prstGeom prst="rect">
            <a:avLst/>
          </a:prstGeom>
          <a:noFill/>
          <a:ln w="9525">
            <a:noFill/>
            <a:miter lim="800000"/>
            <a:headEnd/>
            <a:tailEnd/>
          </a:ln>
        </p:spPr>
      </p:pic>
      <p:sp>
        <p:nvSpPr>
          <p:cNvPr id="22534" name="Rectangle 6"/>
          <p:cNvSpPr>
            <a:spLocks noChangeArrowheads="1"/>
          </p:cNvSpPr>
          <p:nvPr/>
        </p:nvSpPr>
        <p:spPr bwMode="auto">
          <a:xfrm>
            <a:off x="1371600" y="4876800"/>
            <a:ext cx="2286000" cy="738188"/>
          </a:xfrm>
          <a:prstGeom prst="rect">
            <a:avLst/>
          </a:prstGeom>
          <a:noFill/>
          <a:ln w="9525">
            <a:noFill/>
            <a:miter lim="800000"/>
            <a:headEnd/>
            <a:tailEnd/>
          </a:ln>
        </p:spPr>
        <p:txBody>
          <a:bodyPr>
            <a:spAutoFit/>
          </a:bodyPr>
          <a:lstStyle/>
          <a:p>
            <a:r>
              <a:rPr lang="en-US" sz="1400">
                <a:latin typeface="StoneSans"/>
              </a:rPr>
              <a:t>Alternative Methods for Showing a Cutting Plane</a:t>
            </a:r>
          </a:p>
          <a:p>
            <a:r>
              <a:rPr lang="en-US" sz="1400" b="1">
                <a:latin typeface="StoneSans"/>
              </a:rPr>
              <a:t>A</a:t>
            </a:r>
            <a:r>
              <a:rPr lang="en-US" sz="1400">
                <a:latin typeface="StoneSans"/>
              </a:rPr>
              <a:t> and </a:t>
            </a:r>
            <a:r>
              <a:rPr lang="en-US" sz="1400" b="1">
                <a:latin typeface="StoneSans"/>
              </a:rPr>
              <a:t>B</a:t>
            </a:r>
            <a:r>
              <a:rPr lang="en-US" sz="1400">
                <a:latin typeface="StoneSans"/>
              </a:rPr>
              <a:t>.</a:t>
            </a:r>
            <a:endParaRPr lang="en-US" sz="1400"/>
          </a:p>
        </p:txBody>
      </p:sp>
      <p:cxnSp>
        <p:nvCxnSpPr>
          <p:cNvPr id="9" name="Straight Arrow Connector 8"/>
          <p:cNvCxnSpPr/>
          <p:nvPr/>
        </p:nvCxnSpPr>
        <p:spPr bwMode="auto">
          <a:xfrm>
            <a:off x="2590800" y="5562600"/>
            <a:ext cx="1447800" cy="158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1" name="Straight Connector 10"/>
          <p:cNvCxnSpPr/>
          <p:nvPr/>
        </p:nvCxnSpPr>
        <p:spPr bwMode="auto">
          <a:xfrm rot="5400000" flipH="1" flipV="1">
            <a:off x="2514600" y="5486400"/>
            <a:ext cx="152400"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Tree>
  </p:cSld>
  <p:clrMapOvr>
    <a:masterClrMapping/>
  </p:clrMapOvr>
</p:sld>
</file>

<file path=ppt/theme/theme1.xml><?xml version="1.0" encoding="utf-8"?>
<a:theme xmlns:a="http://schemas.openxmlformats.org/drawingml/2006/main" name="blue_10-08">
  <a:themeElements>
    <a:clrScheme name="blue_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ue_templat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1" charset="0"/>
          </a:defRPr>
        </a:defPPr>
      </a:lstStyle>
    </a:lnDef>
  </a:objectDefaults>
  <a:extraClrSchemeLst>
    <a:extraClrScheme>
      <a:clrScheme name="blue_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ue_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ue_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ue_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ue_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ue_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ue_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blue_10-08">
  <a:themeElements>
    <a:clrScheme name="blue_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ue_templat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1" charset="0"/>
          </a:defRPr>
        </a:defPPr>
      </a:lstStyle>
    </a:lnDef>
  </a:objectDefaults>
  <a:extraClrSchemeLst>
    <a:extraClrScheme>
      <a:clrScheme name="blue_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ue_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ue_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ue_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ue_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ue_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ue_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blue_10-08">
  <a:themeElements>
    <a:clrScheme name="blue_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ue_templat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1" charset="0"/>
          </a:defRPr>
        </a:defPPr>
      </a:lstStyle>
    </a:lnDef>
  </a:objectDefaults>
  <a:extraClrSchemeLst>
    <a:extraClrScheme>
      <a:clrScheme name="blue_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ue_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ue_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ue_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ue_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ue_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ue_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ue_10-08">
  <a:themeElements>
    <a:clrScheme name="blue_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ue_templat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1" charset="0"/>
          </a:defRPr>
        </a:defPPr>
      </a:lstStyle>
    </a:lnDef>
  </a:objectDefaults>
  <a:extraClrSchemeLst>
    <a:extraClrScheme>
      <a:clrScheme name="blue_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ue_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ue_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ue_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ue_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ue_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ue_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ue_10-08">
  <a:themeElements>
    <a:clrScheme name="blue_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ue_templat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1" charset="0"/>
          </a:defRPr>
        </a:defPPr>
      </a:lstStyle>
    </a:lnDef>
  </a:objectDefaults>
  <a:extraClrSchemeLst>
    <a:extraClrScheme>
      <a:clrScheme name="blue_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ue_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ue_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ue_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ue_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ue_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ue_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ue_10-08">
  <a:themeElements>
    <a:clrScheme name="blue_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ue_templat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1" charset="0"/>
          </a:defRPr>
        </a:defPPr>
      </a:lstStyle>
    </a:lnDef>
  </a:objectDefaults>
  <a:extraClrSchemeLst>
    <a:extraClrScheme>
      <a:clrScheme name="blue_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ue_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ue_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ue_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ue_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ue_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ue_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blue_10-08</Template>
  <TotalTime>926</TotalTime>
  <Words>1235</Words>
  <Application>Microsoft Office PowerPoint</Application>
  <PresentationFormat>On-screen Show (4:3)</PresentationFormat>
  <Paragraphs>128</Paragraphs>
  <Slides>26</Slides>
  <Notes>0</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26</vt:i4>
      </vt:variant>
    </vt:vector>
  </HeadingPairs>
  <TitlesOfParts>
    <vt:vector size="47" baseType="lpstr">
      <vt:lpstr>ＭＳ Ｐゴシック</vt:lpstr>
      <vt:lpstr>Arial</vt:lpstr>
      <vt:lpstr>Calibri</vt:lpstr>
      <vt:lpstr>ITC Stone Sans Std Bold</vt:lpstr>
      <vt:lpstr>ITC Stone Sans Std Medium</vt:lpstr>
      <vt:lpstr>StoneSans</vt:lpstr>
      <vt:lpstr>StoneSerif</vt:lpstr>
      <vt:lpstr>Tahoma</vt:lpstr>
      <vt:lpstr>Times</vt:lpstr>
      <vt:lpstr>Times New Roman</vt:lpstr>
      <vt:lpstr>Times-BoldItalic</vt:lpstr>
      <vt:lpstr>Times-Italic</vt:lpstr>
      <vt:lpstr>Times-Roman</vt:lpstr>
      <vt:lpstr>Wingdings</vt:lpstr>
      <vt:lpstr>blue_10-08</vt:lpstr>
      <vt:lpstr>5_blue_10-08</vt:lpstr>
      <vt:lpstr>Custom Design</vt:lpstr>
      <vt:lpstr>4_blue_10-08</vt:lpstr>
      <vt:lpstr>3_blue_10-08</vt:lpstr>
      <vt:lpstr>2_blue_10-08</vt:lpstr>
      <vt:lpstr>1_blue_10-08</vt:lpstr>
      <vt:lpstr>SECTION VIEWS</vt:lpstr>
      <vt:lpstr>OBJECTIVES</vt:lpstr>
      <vt:lpstr>UNDERSTANDING SECTIONS</vt:lpstr>
      <vt:lpstr>The Cutting Plane</vt:lpstr>
      <vt:lpstr>Visible Edges on Cutting Planes</vt:lpstr>
      <vt:lpstr>PLACEMENT OF SECTION VIEWS  </vt:lpstr>
      <vt:lpstr>LABELING CUTTING PLANES</vt:lpstr>
      <vt:lpstr>RULES FOR LINES IN SECTION VIEWS</vt:lpstr>
      <vt:lpstr>CUTTING-PLANE LINE STYLE</vt:lpstr>
      <vt:lpstr>Visualizing Cutting-Plane Direction</vt:lpstr>
      <vt:lpstr>SECTION-LINING TECHNIQUE</vt:lpstr>
      <vt:lpstr>SECTION-LINING TECHNIQUE continued….</vt:lpstr>
      <vt:lpstr>Section-Lining Symbols</vt:lpstr>
      <vt:lpstr>Section-Lining in CAD</vt:lpstr>
      <vt:lpstr>HALF SECTIONS</vt:lpstr>
      <vt:lpstr>BROKEN OUT SECTIONS</vt:lpstr>
      <vt:lpstr>REVOLVED SECTIONS</vt:lpstr>
      <vt:lpstr>REMOVED SECTIONS</vt:lpstr>
      <vt:lpstr>OFFSET SECTIONS</vt:lpstr>
      <vt:lpstr>RIBS IN SECTION</vt:lpstr>
      <vt:lpstr>ALIGNED SECTIONS</vt:lpstr>
      <vt:lpstr>PARTIAL VIEWS</vt:lpstr>
      <vt:lpstr>INTERSECTIONS IN SECTIONS</vt:lpstr>
      <vt:lpstr>CONVENTIONAL BREAKS AND SECTIONS</vt:lpstr>
      <vt:lpstr>ASSEMBLY SECTIONS</vt:lpstr>
      <vt:lpstr>COMPUTER TECHNIQUES FOR SECTIONS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Craig</dc:creator>
  <cp:lastModifiedBy>Nelson G. Simpson</cp:lastModifiedBy>
  <cp:revision>123</cp:revision>
  <dcterms:created xsi:type="dcterms:W3CDTF">2010-04-20T13:26:56Z</dcterms:created>
  <dcterms:modified xsi:type="dcterms:W3CDTF">2018-11-12T14:30:48Z</dcterms:modified>
</cp:coreProperties>
</file>