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Focus and Meaning</a:t>
            </a:r>
          </a:p>
        </p:txBody>
      </p:sp>
      <p:sp>
        <p:nvSpPr>
          <p:cNvPr id="3" name="Subtitle 2"/>
          <p:cNvSpPr>
            <a:spLocks noGrp="1"/>
          </p:cNvSpPr>
          <p:nvPr>
            <p:ph type="subTitle" idx="1"/>
          </p:nvPr>
        </p:nvSpPr>
        <p:spPr/>
        <p:txBody>
          <a:bodyPr/>
          <a:lstStyle/>
          <a:p>
            <a:r>
              <a:rPr lang="en-US" dirty="0"/>
              <a:t>Main Idea and Content</a:t>
            </a:r>
          </a:p>
        </p:txBody>
      </p:sp>
    </p:spTree>
    <p:extLst>
      <p:ext uri="{BB962C8B-B14F-4D97-AF65-F5344CB8AC3E}">
        <p14:creationId xmlns:p14="http://schemas.microsoft.com/office/powerpoint/2010/main" val="3258491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7853"/>
          </a:xfrm>
        </p:spPr>
        <p:txBody>
          <a:bodyPr/>
          <a:lstStyle/>
          <a:p>
            <a:r>
              <a:rPr lang="en-US" dirty="0"/>
              <a:t>Main Idea and Content in a </a:t>
            </a:r>
            <a:r>
              <a:rPr lang="en-US" dirty="0" err="1"/>
              <a:t>Paragaph</a:t>
            </a:r>
            <a:endParaRPr lang="en-US" dirty="0"/>
          </a:p>
        </p:txBody>
      </p:sp>
      <p:sp>
        <p:nvSpPr>
          <p:cNvPr id="3" name="Content Placeholder 2"/>
          <p:cNvSpPr>
            <a:spLocks noGrp="1"/>
          </p:cNvSpPr>
          <p:nvPr>
            <p:ph idx="1"/>
          </p:nvPr>
        </p:nvSpPr>
        <p:spPr>
          <a:xfrm>
            <a:off x="2589212" y="1661020"/>
            <a:ext cx="8915400" cy="4250202"/>
          </a:xfrm>
        </p:spPr>
        <p:txBody>
          <a:bodyPr>
            <a:normAutofit fontScale="92500" lnSpcReduction="20000"/>
          </a:bodyPr>
          <a:lstStyle/>
          <a:p>
            <a:pPr marL="0" indent="0">
              <a:buNone/>
            </a:pPr>
            <a:r>
              <a:rPr lang="en-US" b="1" dirty="0"/>
              <a:t>Topic Sentence</a:t>
            </a:r>
            <a:r>
              <a:rPr lang="en-US" dirty="0"/>
              <a:t>:</a:t>
            </a:r>
            <a:r>
              <a:rPr lang="en-US" i="1" dirty="0"/>
              <a:t>  </a:t>
            </a:r>
            <a:r>
              <a:rPr lang="en-US" dirty="0"/>
              <a:t>Despite its brashness and humor, the long-running television sitcom </a:t>
            </a:r>
            <a:r>
              <a:rPr lang="en-US" i="1" dirty="0"/>
              <a:t>Roseanne</a:t>
            </a:r>
            <a:r>
              <a:rPr lang="en-US" dirty="0"/>
              <a:t> presents realistically many of the pressures confronting the American family.</a:t>
            </a:r>
          </a:p>
          <a:p>
            <a:pPr marL="0" indent="0">
              <a:buNone/>
            </a:pPr>
            <a:endParaRPr lang="en-US" dirty="0"/>
          </a:p>
          <a:p>
            <a:r>
              <a:rPr lang="en-US" b="1" dirty="0"/>
              <a:t>Primary Support</a:t>
            </a:r>
            <a:r>
              <a:rPr lang="en-US" dirty="0"/>
              <a:t>:</a:t>
            </a:r>
            <a:r>
              <a:rPr lang="en-US" i="1" dirty="0"/>
              <a:t> </a:t>
            </a:r>
            <a:r>
              <a:rPr lang="en-US" dirty="0"/>
              <a:t> If economic and emotional pressures were not enough, the family has to wage the class struggle on a daily basis as well. </a:t>
            </a:r>
          </a:p>
          <a:p>
            <a:pPr marL="0" indent="0">
              <a:buNone/>
            </a:pPr>
            <a:r>
              <a:rPr lang="en-US" dirty="0"/>
              <a:t> </a:t>
            </a:r>
          </a:p>
          <a:p>
            <a:r>
              <a:rPr lang="en-US" b="1" dirty="0"/>
              <a:t>Example/detail/explanation: </a:t>
            </a:r>
            <a:r>
              <a:rPr lang="en-US" dirty="0"/>
              <a:t>The issue of their low social status surfaces most clearly with the appearance of a condescending next door neighbor from Chicago who looks down her nose at the community and Roseanne.</a:t>
            </a:r>
          </a:p>
          <a:p>
            <a:pPr marL="0" indent="0">
              <a:buNone/>
            </a:pPr>
            <a:r>
              <a:rPr lang="en-US" dirty="0"/>
              <a:t>                          </a:t>
            </a:r>
          </a:p>
          <a:p>
            <a:r>
              <a:rPr lang="en-US" b="1" dirty="0"/>
              <a:t>Example/detail/explanation: </a:t>
            </a:r>
            <a:r>
              <a:rPr lang="en-US" dirty="0"/>
              <a:t>Ultimately, however, Roseanne and the Connor family succeed in humorously sloughing off the pretension of the neighbor                                and others they encounter by simply outlasting them and finding                                         strength in their family bonds.</a:t>
            </a:r>
          </a:p>
          <a:p>
            <a:pPr marL="0" indent="0">
              <a:buNone/>
            </a:pPr>
            <a:endParaRPr lang="en-US" dirty="0"/>
          </a:p>
        </p:txBody>
      </p:sp>
    </p:spTree>
    <p:extLst>
      <p:ext uri="{BB962C8B-B14F-4D97-AF65-F5344CB8AC3E}">
        <p14:creationId xmlns:p14="http://schemas.microsoft.com/office/powerpoint/2010/main" val="333720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Focus</a:t>
            </a:r>
          </a:p>
        </p:txBody>
      </p:sp>
      <p:sp>
        <p:nvSpPr>
          <p:cNvPr id="3" name="Content Placeholder 2"/>
          <p:cNvSpPr>
            <a:spLocks noGrp="1"/>
          </p:cNvSpPr>
          <p:nvPr>
            <p:ph idx="1"/>
          </p:nvPr>
        </p:nvSpPr>
        <p:spPr/>
        <p:txBody>
          <a:bodyPr/>
          <a:lstStyle/>
          <a:p>
            <a:r>
              <a:rPr lang="en-US" dirty="0"/>
              <a:t>You must identify a focus for your essay so that you know what information to include and in what order.</a:t>
            </a:r>
          </a:p>
          <a:p>
            <a:r>
              <a:rPr lang="en-US" dirty="0"/>
              <a:t>Focusing words or phrases serve as the umbrella term for your entire essay or paragraph.</a:t>
            </a:r>
          </a:p>
          <a:p>
            <a:r>
              <a:rPr lang="en-US" dirty="0"/>
              <a:t>Focusing words or phrases give your position on the topic of subject.</a:t>
            </a:r>
          </a:p>
          <a:p>
            <a:r>
              <a:rPr lang="en-US" dirty="0"/>
              <a:t>Focusing words serves as anchoring words for your essay: all of your major points attach directly to the focusing words.</a:t>
            </a:r>
          </a:p>
          <a:p>
            <a:endParaRPr lang="en-US" dirty="0"/>
          </a:p>
        </p:txBody>
      </p:sp>
    </p:spTree>
    <p:extLst>
      <p:ext uri="{BB962C8B-B14F-4D97-AF65-F5344CB8AC3E}">
        <p14:creationId xmlns:p14="http://schemas.microsoft.com/office/powerpoint/2010/main" val="3547301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3520051"/>
          </a:xfrm>
        </p:spPr>
        <p:txBody>
          <a:bodyPr/>
          <a:lstStyle/>
          <a:p>
            <a:r>
              <a:rPr lang="en-US" dirty="0"/>
              <a:t>Subject and Claim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4230912"/>
              </p:ext>
            </p:extLst>
          </p:nvPr>
        </p:nvGraphicFramePr>
        <p:xfrm>
          <a:off x="2589213" y="2133600"/>
          <a:ext cx="8915400" cy="2123440"/>
        </p:xfrm>
        <a:graphic>
          <a:graphicData uri="http://schemas.openxmlformats.org/drawingml/2006/table">
            <a:tbl>
              <a:tblPr firstRow="1" bandRow="1">
                <a:tableStyleId>{5C22544A-7EE6-4342-B048-85BDC9FD1C3A}</a:tableStyleId>
              </a:tblPr>
              <a:tblGrid>
                <a:gridCol w="3341804">
                  <a:extLst>
                    <a:ext uri="{9D8B030D-6E8A-4147-A177-3AD203B41FA5}">
                      <a16:colId xmlns:a16="http://schemas.microsoft.com/office/drawing/2014/main" val="3674981281"/>
                    </a:ext>
                  </a:extLst>
                </a:gridCol>
                <a:gridCol w="5573596">
                  <a:extLst>
                    <a:ext uri="{9D8B030D-6E8A-4147-A177-3AD203B41FA5}">
                      <a16:colId xmlns:a16="http://schemas.microsoft.com/office/drawing/2014/main" val="519469152"/>
                    </a:ext>
                  </a:extLst>
                </a:gridCol>
              </a:tblGrid>
              <a:tr h="370840">
                <a:tc>
                  <a:txBody>
                    <a:bodyPr/>
                    <a:lstStyle/>
                    <a:p>
                      <a:r>
                        <a:rPr lang="en-US" dirty="0"/>
                        <a:t>Subject</a:t>
                      </a:r>
                    </a:p>
                  </a:txBody>
                  <a:tcPr/>
                </a:tc>
                <a:tc>
                  <a:txBody>
                    <a:bodyPr/>
                    <a:lstStyle/>
                    <a:p>
                      <a:r>
                        <a:rPr lang="en-US" dirty="0"/>
                        <a:t>Claim (Focusing Words)</a:t>
                      </a:r>
                    </a:p>
                  </a:txBody>
                  <a:tcPr/>
                </a:tc>
                <a:extLst>
                  <a:ext uri="{0D108BD9-81ED-4DB2-BD59-A6C34878D82A}">
                    <a16:rowId xmlns:a16="http://schemas.microsoft.com/office/drawing/2014/main" val="895956488"/>
                  </a:ext>
                </a:extLst>
              </a:tr>
              <a:tr h="370840">
                <a:tc>
                  <a:txBody>
                    <a:bodyPr/>
                    <a:lstStyle/>
                    <a:p>
                      <a:r>
                        <a:rPr lang="en-US" dirty="0"/>
                        <a:t>College students</a:t>
                      </a:r>
                    </a:p>
                  </a:txBody>
                  <a:tcPr/>
                </a:tc>
                <a:tc>
                  <a:txBody>
                    <a:bodyPr/>
                    <a:lstStyle/>
                    <a:p>
                      <a:r>
                        <a:rPr lang="en-US" dirty="0"/>
                        <a:t>have many types of</a:t>
                      </a:r>
                      <a:r>
                        <a:rPr lang="en-US" baseline="0" dirty="0"/>
                        <a:t> college to choose from</a:t>
                      </a:r>
                      <a:endParaRPr lang="en-US" dirty="0"/>
                    </a:p>
                  </a:txBody>
                  <a:tcPr/>
                </a:tc>
                <a:extLst>
                  <a:ext uri="{0D108BD9-81ED-4DB2-BD59-A6C34878D82A}">
                    <a16:rowId xmlns:a16="http://schemas.microsoft.com/office/drawing/2014/main" val="2657723186"/>
                  </a:ext>
                </a:extLst>
              </a:tr>
              <a:tr h="370840">
                <a:tc>
                  <a:txBody>
                    <a:bodyPr/>
                    <a:lstStyle/>
                    <a:p>
                      <a:r>
                        <a:rPr lang="en-US" dirty="0"/>
                        <a:t>Student demonstrations</a:t>
                      </a:r>
                    </a:p>
                  </a:txBody>
                  <a:tcPr/>
                </a:tc>
                <a:tc>
                  <a:txBody>
                    <a:bodyPr/>
                    <a:lstStyle/>
                    <a:p>
                      <a:r>
                        <a:rPr lang="en-US" dirty="0"/>
                        <a:t>can have</a:t>
                      </a:r>
                      <a:r>
                        <a:rPr lang="en-US" baseline="0" dirty="0"/>
                        <a:t> surprising effects on student life</a:t>
                      </a:r>
                      <a:endParaRPr lang="en-US" dirty="0"/>
                    </a:p>
                  </a:txBody>
                  <a:tcPr/>
                </a:tc>
                <a:extLst>
                  <a:ext uri="{0D108BD9-81ED-4DB2-BD59-A6C34878D82A}">
                    <a16:rowId xmlns:a16="http://schemas.microsoft.com/office/drawing/2014/main" val="3555084452"/>
                  </a:ext>
                </a:extLst>
              </a:tr>
              <a:tr h="370840">
                <a:tc>
                  <a:txBody>
                    <a:bodyPr/>
                    <a:lstStyle/>
                    <a:p>
                      <a:r>
                        <a:rPr lang="en-US" dirty="0"/>
                        <a:t>Inclement weather </a:t>
                      </a:r>
                    </a:p>
                  </a:txBody>
                  <a:tcPr/>
                </a:tc>
                <a:tc>
                  <a:txBody>
                    <a:bodyPr/>
                    <a:lstStyle/>
                    <a:p>
                      <a:r>
                        <a:rPr lang="en-US" dirty="0"/>
                        <a:t>complicated my stay in Dallas</a:t>
                      </a:r>
                    </a:p>
                  </a:txBody>
                  <a:tcPr/>
                </a:tc>
                <a:extLst>
                  <a:ext uri="{0D108BD9-81ED-4DB2-BD59-A6C34878D82A}">
                    <a16:rowId xmlns:a16="http://schemas.microsoft.com/office/drawing/2014/main" val="1181265720"/>
                  </a:ext>
                </a:extLst>
              </a:tr>
              <a:tr h="370840">
                <a:tc>
                  <a:txBody>
                    <a:bodyPr/>
                    <a:lstStyle/>
                    <a:p>
                      <a:r>
                        <a:rPr lang="en-US" sz="1800" kern="1200" dirty="0">
                          <a:solidFill>
                            <a:schemeClr val="dk1"/>
                          </a:solidFill>
                          <a:effectLst/>
                          <a:latin typeface="+mn-lt"/>
                          <a:ea typeface="+mn-ea"/>
                          <a:cs typeface="+mn-cs"/>
                        </a:rPr>
                        <a:t>Chocolate in any form </a:t>
                      </a:r>
                      <a:endParaRPr lang="en-US" dirty="0"/>
                    </a:p>
                  </a:txBody>
                  <a:tcPr/>
                </a:tc>
                <a:tc>
                  <a:txBody>
                    <a:bodyPr/>
                    <a:lstStyle/>
                    <a:p>
                      <a:r>
                        <a:rPr lang="en-US" sz="1800" kern="1200" dirty="0">
                          <a:solidFill>
                            <a:schemeClr val="dk1"/>
                          </a:solidFill>
                          <a:effectLst/>
                          <a:latin typeface="+mn-lt"/>
                          <a:ea typeface="+mn-ea"/>
                          <a:cs typeface="+mn-cs"/>
                        </a:rPr>
                        <a:t>is a major temptation for me.</a:t>
                      </a:r>
                    </a:p>
                    <a:p>
                      <a:endParaRPr lang="en-US" dirty="0"/>
                    </a:p>
                  </a:txBody>
                  <a:tcPr/>
                </a:tc>
                <a:extLst>
                  <a:ext uri="{0D108BD9-81ED-4DB2-BD59-A6C34878D82A}">
                    <a16:rowId xmlns:a16="http://schemas.microsoft.com/office/drawing/2014/main" val="38673915"/>
                  </a:ext>
                </a:extLst>
              </a:tr>
            </a:tbl>
          </a:graphicData>
        </a:graphic>
      </p:graphicFrame>
    </p:spTree>
    <p:extLst>
      <p:ext uri="{BB962C8B-B14F-4D97-AF65-F5344CB8AC3E}">
        <p14:creationId xmlns:p14="http://schemas.microsoft.com/office/powerpoint/2010/main" val="209103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Idea and Content in an Essay</a:t>
            </a:r>
            <a:br>
              <a:rPr lang="en-US" b="1" dirty="0"/>
            </a:br>
            <a:endParaRPr lang="en-US" dirty="0"/>
          </a:p>
        </p:txBody>
      </p:sp>
      <p:sp>
        <p:nvSpPr>
          <p:cNvPr id="3" name="Content Placeholder 2"/>
          <p:cNvSpPr>
            <a:spLocks noGrp="1"/>
          </p:cNvSpPr>
          <p:nvPr>
            <p:ph idx="1"/>
          </p:nvPr>
        </p:nvSpPr>
        <p:spPr>
          <a:xfrm>
            <a:off x="2589212" y="1702965"/>
            <a:ext cx="8915400" cy="4208257"/>
          </a:xfrm>
        </p:spPr>
        <p:txBody>
          <a:bodyPr>
            <a:normAutofit fontScale="92500" lnSpcReduction="20000"/>
          </a:bodyPr>
          <a:lstStyle/>
          <a:p>
            <a:pPr marL="0" indent="0">
              <a:buNone/>
            </a:pPr>
            <a:r>
              <a:rPr lang="en-US" dirty="0"/>
              <a:t>An essay usually has between three and five major points that support the thesis statement. Each major support point becomes the topic sentence in its own paragraph. In turn, each paragraph presents supporting details to back up that major support point.</a:t>
            </a:r>
          </a:p>
          <a:p>
            <a:pPr marL="0" indent="0">
              <a:buNone/>
            </a:pPr>
            <a:endParaRPr lang="en-US" dirty="0"/>
          </a:p>
          <a:p>
            <a:pPr marL="0" indent="0">
              <a:buNone/>
            </a:pPr>
            <a:r>
              <a:rPr lang="en-US" b="1" dirty="0"/>
              <a:t>Thesis Statement:  </a:t>
            </a:r>
            <a:r>
              <a:rPr lang="en-US" dirty="0"/>
              <a:t>I try to eat sensibly, but some foods are just too good to pass up. </a:t>
            </a:r>
          </a:p>
          <a:p>
            <a:pPr marL="0" indent="0">
              <a:buNone/>
            </a:pPr>
            <a:endParaRPr lang="en-US" dirty="0"/>
          </a:p>
          <a:p>
            <a:r>
              <a:rPr lang="en-US" b="1" dirty="0"/>
              <a:t>First Major Point: </a:t>
            </a:r>
            <a:r>
              <a:rPr lang="en-US" dirty="0"/>
              <a:t>Chocolate in any form is a major temptation for me.</a:t>
            </a:r>
          </a:p>
          <a:p>
            <a:r>
              <a:rPr lang="en-US" dirty="0"/>
              <a:t>	</a:t>
            </a:r>
            <a:r>
              <a:rPr lang="en-US" b="1" dirty="0"/>
              <a:t>Supporting Detail: </a:t>
            </a:r>
            <a:r>
              <a:rPr lang="en-US" dirty="0"/>
              <a:t>Peanut M&amp;M’s are especially tempting—I could eat a whole</a:t>
            </a:r>
          </a:p>
          <a:p>
            <a:pPr marL="0" indent="0">
              <a:buNone/>
            </a:pPr>
            <a:r>
              <a:rPr lang="en-US" dirty="0"/>
              <a:t>        pound bag in one sitting.</a:t>
            </a:r>
          </a:p>
          <a:p>
            <a:r>
              <a:rPr lang="en-US" dirty="0"/>
              <a:t>	</a:t>
            </a:r>
            <a:r>
              <a:rPr lang="en-US" b="1" dirty="0"/>
              <a:t>Supporting Detail: </a:t>
            </a:r>
            <a:r>
              <a:rPr lang="en-US" dirty="0"/>
              <a:t>Canned chocolate frosting is great; I can eat it with a spoon </a:t>
            </a:r>
          </a:p>
          <a:p>
            <a:pPr marL="0" indent="0">
              <a:buNone/>
            </a:pPr>
            <a:r>
              <a:rPr lang="en-US" dirty="0"/>
              <a:t>       right from the can.</a:t>
            </a:r>
          </a:p>
          <a:p>
            <a:r>
              <a:rPr lang="en-US" dirty="0"/>
              <a:t>	</a:t>
            </a:r>
            <a:r>
              <a:rPr lang="en-US" b="1" dirty="0"/>
              <a:t>Supporting Detail: </a:t>
            </a:r>
            <a:r>
              <a:rPr lang="en-US" dirty="0"/>
              <a:t>Big fat truffles with the creamy centers just melt on my tongue.</a:t>
            </a:r>
          </a:p>
          <a:p>
            <a:pPr marL="0" indent="0">
              <a:buNone/>
            </a:pPr>
            <a:endParaRPr lang="en-US" dirty="0"/>
          </a:p>
          <a:p>
            <a:endParaRPr lang="en-US" dirty="0"/>
          </a:p>
        </p:txBody>
      </p:sp>
    </p:spTree>
    <p:extLst>
      <p:ext uri="{BB962C8B-B14F-4D97-AF65-F5344CB8AC3E}">
        <p14:creationId xmlns:p14="http://schemas.microsoft.com/office/powerpoint/2010/main" val="411148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Idea and Content in an Essay</a:t>
            </a:r>
            <a:br>
              <a:rPr lang="en-US" b="1" dirty="0"/>
            </a:br>
            <a:endParaRPr lang="en-US" dirty="0"/>
          </a:p>
        </p:txBody>
      </p:sp>
      <p:sp>
        <p:nvSpPr>
          <p:cNvPr id="3" name="Content Placeholder 2"/>
          <p:cNvSpPr>
            <a:spLocks noGrp="1"/>
          </p:cNvSpPr>
          <p:nvPr>
            <p:ph idx="1"/>
          </p:nvPr>
        </p:nvSpPr>
        <p:spPr>
          <a:xfrm>
            <a:off x="2589212" y="1702965"/>
            <a:ext cx="8915400" cy="4208257"/>
          </a:xfrm>
        </p:spPr>
        <p:txBody>
          <a:bodyPr>
            <a:normAutofit/>
          </a:bodyPr>
          <a:lstStyle/>
          <a:p>
            <a:pPr marL="0" indent="0">
              <a:buNone/>
            </a:pPr>
            <a:r>
              <a:rPr lang="en-US" b="1" dirty="0"/>
              <a:t>Thesis Statement:  </a:t>
            </a:r>
            <a:r>
              <a:rPr lang="en-US" dirty="0"/>
              <a:t>I try to eat sensibly, but some foods are just too good to pass up. </a:t>
            </a:r>
          </a:p>
          <a:p>
            <a:pPr marL="0" indent="0">
              <a:buNone/>
            </a:pPr>
            <a:endParaRPr lang="en-US" dirty="0"/>
          </a:p>
          <a:p>
            <a:r>
              <a:rPr lang="en-US" b="1" dirty="0"/>
              <a:t>Second Major Point: </a:t>
            </a:r>
            <a:r>
              <a:rPr lang="en-US" dirty="0"/>
              <a:t>Freshly baked bread calls to me from the supermarket shelves.</a:t>
            </a:r>
          </a:p>
          <a:p>
            <a:r>
              <a:rPr lang="en-US" dirty="0"/>
              <a:t>	</a:t>
            </a:r>
            <a:r>
              <a:rPr lang="en-US" b="1" dirty="0"/>
              <a:t>Supporting Detail: </a:t>
            </a:r>
            <a:r>
              <a:rPr lang="en-US" dirty="0"/>
              <a:t>I can smell it as soon as I walk in the store.</a:t>
            </a:r>
          </a:p>
          <a:p>
            <a:r>
              <a:rPr lang="en-US" dirty="0"/>
              <a:t>	</a:t>
            </a:r>
            <a:r>
              <a:rPr lang="en-US" b="1" dirty="0"/>
              <a:t>Supporting Detail: </a:t>
            </a:r>
            <a:r>
              <a:rPr lang="en-US" dirty="0"/>
              <a:t>Sometimes it’s still warm and soft, with steam on the wrapping.</a:t>
            </a:r>
          </a:p>
          <a:p>
            <a:r>
              <a:rPr lang="en-US" dirty="0"/>
              <a:t>	</a:t>
            </a:r>
            <a:r>
              <a:rPr lang="en-US" b="1" dirty="0"/>
              <a:t>Supporting Detail: </a:t>
            </a:r>
            <a:r>
              <a:rPr lang="en-US" dirty="0"/>
              <a:t>It reminds me of my grandmother making rolls for Thanksgiving 	dinners at her house in upstate New York.</a:t>
            </a:r>
          </a:p>
          <a:p>
            <a:r>
              <a:rPr lang="en-US" b="1" dirty="0"/>
              <a:t>Support Point: </a:t>
            </a:r>
            <a:r>
              <a:rPr lang="en-US" dirty="0"/>
              <a:t>I tell myself never to buy boxes of cheese crackers.</a:t>
            </a:r>
          </a:p>
          <a:p>
            <a:endParaRPr lang="en-US" dirty="0"/>
          </a:p>
        </p:txBody>
      </p:sp>
    </p:spTree>
    <p:extLst>
      <p:ext uri="{BB962C8B-B14F-4D97-AF65-F5344CB8AC3E}">
        <p14:creationId xmlns:p14="http://schemas.microsoft.com/office/powerpoint/2010/main" val="12219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Idea and Content in an Essay</a:t>
            </a:r>
            <a:br>
              <a:rPr lang="en-US" b="1" dirty="0"/>
            </a:br>
            <a:endParaRPr lang="en-US" dirty="0"/>
          </a:p>
        </p:txBody>
      </p:sp>
      <p:sp>
        <p:nvSpPr>
          <p:cNvPr id="3" name="Content Placeholder 2"/>
          <p:cNvSpPr>
            <a:spLocks noGrp="1"/>
          </p:cNvSpPr>
          <p:nvPr>
            <p:ph idx="1"/>
          </p:nvPr>
        </p:nvSpPr>
        <p:spPr>
          <a:xfrm>
            <a:off x="2589212" y="1702965"/>
            <a:ext cx="8915400" cy="4208257"/>
          </a:xfrm>
        </p:spPr>
        <p:txBody>
          <a:bodyPr>
            <a:normAutofit/>
          </a:bodyPr>
          <a:lstStyle/>
          <a:p>
            <a:pPr marL="0" indent="0">
              <a:buNone/>
            </a:pPr>
            <a:r>
              <a:rPr lang="en-US" b="1" dirty="0"/>
              <a:t>Thesis Statement:  </a:t>
            </a:r>
            <a:r>
              <a:rPr lang="en-US" dirty="0"/>
              <a:t>I try to eat sensibly, but some foods are just too good to pass up. </a:t>
            </a:r>
          </a:p>
          <a:p>
            <a:pPr marL="0" indent="0">
              <a:buNone/>
            </a:pPr>
            <a:endParaRPr lang="en-US" dirty="0"/>
          </a:p>
          <a:p>
            <a:r>
              <a:rPr lang="en-US" dirty="0"/>
              <a:t>Third Major Point: I tell myself never to buy boxes of cheese crackers, but sometimes my hand doesn't listen to me.</a:t>
            </a:r>
          </a:p>
          <a:p>
            <a:r>
              <a:rPr lang="en-US" dirty="0"/>
              <a:t>	</a:t>
            </a:r>
            <a:r>
              <a:rPr lang="en-US" b="1" dirty="0"/>
              <a:t>Supporting Detail: </a:t>
            </a:r>
            <a:r>
              <a:rPr lang="en-US" dirty="0"/>
              <a:t>Cheddar’s my favorite, with lots of salt and shaped in little bite-sized squares.</a:t>
            </a:r>
          </a:p>
          <a:p>
            <a:r>
              <a:rPr lang="en-US" dirty="0"/>
              <a:t>	</a:t>
            </a:r>
            <a:r>
              <a:rPr lang="en-US" b="1" dirty="0"/>
              <a:t>Supporting Detail: </a:t>
            </a:r>
            <a:r>
              <a:rPr lang="en-US" dirty="0"/>
              <a:t>Once I open the box, they’ll be gone within a day, maybe even within a couple of hours, especially if I’m working at home.</a:t>
            </a:r>
          </a:p>
          <a:p>
            <a:r>
              <a:rPr lang="en-US" dirty="0"/>
              <a:t>	</a:t>
            </a:r>
            <a:r>
              <a:rPr lang="en-US" b="1" dirty="0"/>
              <a:t>Supporting Detail: </a:t>
            </a:r>
            <a:r>
              <a:rPr lang="en-US" dirty="0"/>
              <a:t>I start by eating one at a time, but I get into handfuls as I go along.</a:t>
            </a:r>
          </a:p>
          <a:p>
            <a:pPr marL="0" indent="0">
              <a:buNone/>
            </a:pPr>
            <a:endParaRPr lang="en-US" dirty="0"/>
          </a:p>
        </p:txBody>
      </p:sp>
    </p:spTree>
    <p:extLst>
      <p:ext uri="{BB962C8B-B14F-4D97-AF65-F5344CB8AC3E}">
        <p14:creationId xmlns:p14="http://schemas.microsoft.com/office/powerpoint/2010/main" val="12593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Main Idea and Content in a Paragraph</a:t>
            </a:r>
            <a:br>
              <a:rPr lang="en-US" b="1" dirty="0"/>
            </a:br>
            <a:endParaRPr lang="en-US" dirty="0"/>
          </a:p>
        </p:txBody>
      </p:sp>
      <p:sp>
        <p:nvSpPr>
          <p:cNvPr id="3" name="Content Placeholder 2"/>
          <p:cNvSpPr>
            <a:spLocks noGrp="1"/>
          </p:cNvSpPr>
          <p:nvPr>
            <p:ph idx="1"/>
          </p:nvPr>
        </p:nvSpPr>
        <p:spPr>
          <a:xfrm>
            <a:off x="2589212" y="1702965"/>
            <a:ext cx="8915400" cy="4208257"/>
          </a:xfrm>
        </p:spPr>
        <p:txBody>
          <a:bodyPr>
            <a:normAutofit/>
          </a:bodyPr>
          <a:lstStyle/>
          <a:p>
            <a:pPr marL="0" indent="0">
              <a:buNone/>
            </a:pPr>
            <a:r>
              <a:rPr lang="en-US" dirty="0"/>
              <a:t>The paragraph often begins with a general opening statement, known as the topic sentence, which contains the claim. The claim contains focusing words that determine what to include and what not to include in the paragraph. </a:t>
            </a:r>
          </a:p>
          <a:p>
            <a:pPr marL="0" indent="0">
              <a:buNone/>
            </a:pPr>
            <a:r>
              <a:rPr lang="en-US" dirty="0"/>
              <a:t>An paragraph usually has at least three levels of generality. The first and most general level </a:t>
            </a:r>
            <a:r>
              <a:rPr lang="en-US"/>
              <a:t>is the </a:t>
            </a:r>
            <a:r>
              <a:rPr lang="en-US" dirty="0"/>
              <a:t>topic sentence. The second level consists of more specific statements that directly support the topic sentence. These, in turn, may be supported by statements that are even more specific—the third level of generality—and so on. </a:t>
            </a:r>
          </a:p>
          <a:p>
            <a:pPr marL="0" indent="0">
              <a:buNone/>
            </a:pPr>
            <a:r>
              <a:rPr lang="en-US" b="1" dirty="0"/>
              <a:t>Identify the subject and claim in the following topic sentence:</a:t>
            </a:r>
          </a:p>
          <a:p>
            <a:pPr marL="0" indent="0">
              <a:buNone/>
            </a:pPr>
            <a:endParaRPr lang="en-US" b="1" dirty="0"/>
          </a:p>
          <a:p>
            <a:pPr marL="0" indent="0">
              <a:buNone/>
            </a:pPr>
            <a:r>
              <a:rPr lang="en-US" b="1" dirty="0"/>
              <a:t>Topic Sentence:  </a:t>
            </a:r>
            <a:r>
              <a:rPr lang="en-US" dirty="0"/>
              <a:t>Despite its brashness and humor, the long-running television sitcom </a:t>
            </a:r>
            <a:r>
              <a:rPr lang="en-US" i="1" dirty="0"/>
              <a:t>Roseanne</a:t>
            </a:r>
            <a:r>
              <a:rPr lang="en-US" dirty="0"/>
              <a:t> presents realistically many of the pressures confronting the American family.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2469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7853"/>
          </a:xfrm>
        </p:spPr>
        <p:txBody>
          <a:bodyPr/>
          <a:lstStyle/>
          <a:p>
            <a:r>
              <a:rPr lang="en-US" dirty="0"/>
              <a:t>Main Idea and Content in a </a:t>
            </a:r>
            <a:r>
              <a:rPr lang="en-US" dirty="0" err="1"/>
              <a:t>Paragaph</a:t>
            </a:r>
            <a:endParaRPr lang="en-US" dirty="0"/>
          </a:p>
        </p:txBody>
      </p:sp>
      <p:sp>
        <p:nvSpPr>
          <p:cNvPr id="3" name="Content Placeholder 2"/>
          <p:cNvSpPr>
            <a:spLocks noGrp="1"/>
          </p:cNvSpPr>
          <p:nvPr>
            <p:ph idx="1"/>
          </p:nvPr>
        </p:nvSpPr>
        <p:spPr>
          <a:xfrm>
            <a:off x="2589212" y="1661020"/>
            <a:ext cx="8915400" cy="4250202"/>
          </a:xfrm>
        </p:spPr>
        <p:txBody>
          <a:bodyPr>
            <a:normAutofit fontScale="92500" lnSpcReduction="10000"/>
          </a:bodyPr>
          <a:lstStyle/>
          <a:p>
            <a:pPr marL="0" indent="0">
              <a:buNone/>
            </a:pPr>
            <a:r>
              <a:rPr lang="en-US" b="1" dirty="0"/>
              <a:t>Topic Sentence</a:t>
            </a:r>
            <a:r>
              <a:rPr lang="en-US" dirty="0"/>
              <a:t>:</a:t>
            </a:r>
            <a:r>
              <a:rPr lang="en-US" i="1" dirty="0"/>
              <a:t>  </a:t>
            </a:r>
            <a:r>
              <a:rPr lang="en-US" dirty="0"/>
              <a:t>Despite its brashness and humor, the long-running television sitcom </a:t>
            </a:r>
            <a:r>
              <a:rPr lang="en-US" i="1" dirty="0"/>
              <a:t>Roseanne</a:t>
            </a:r>
            <a:r>
              <a:rPr lang="en-US" dirty="0"/>
              <a:t> presents realistically many of the pressures confronting the American family.</a:t>
            </a:r>
          </a:p>
          <a:p>
            <a:r>
              <a:rPr lang="en-US" dirty="0"/>
              <a:t> </a:t>
            </a:r>
            <a:r>
              <a:rPr lang="en-US" b="1" dirty="0"/>
              <a:t>Primary Support</a:t>
            </a:r>
            <a:r>
              <a:rPr lang="en-US" dirty="0"/>
              <a:t>:  Constantly faced with a pile of bills they cannot pay, Dan and Roseanne Connor embody the unrelenting economic struggle of the American family breadwinners.</a:t>
            </a:r>
          </a:p>
          <a:p>
            <a:pPr marL="0" indent="0">
              <a:buNone/>
            </a:pPr>
            <a:r>
              <a:rPr lang="en-US" dirty="0"/>
              <a:t> </a:t>
            </a:r>
          </a:p>
          <a:p>
            <a:r>
              <a:rPr lang="en-US" b="1" dirty="0"/>
              <a:t>Example/detail/explanation</a:t>
            </a:r>
            <a:r>
              <a:rPr lang="en-US" dirty="0"/>
              <a:t>:</a:t>
            </a:r>
            <a:r>
              <a:rPr lang="en-US" i="1" dirty="0"/>
              <a:t>   </a:t>
            </a:r>
            <a:r>
              <a:rPr lang="en-US" dirty="0"/>
              <a:t>Dan pursues his dream of owning a small business but fails in his attempt to jump start a motorcycle repair shop and ultimately must settle for a job as manager of a city maintenance facility.</a:t>
            </a:r>
          </a:p>
          <a:p>
            <a:pPr marL="0" indent="0">
              <a:buNone/>
            </a:pPr>
            <a:r>
              <a:rPr lang="en-US" dirty="0"/>
              <a:t> </a:t>
            </a:r>
          </a:p>
          <a:p>
            <a:r>
              <a:rPr lang="en-US" b="1" dirty="0"/>
              <a:t>Example/detail/explanation</a:t>
            </a:r>
            <a:r>
              <a:rPr lang="en-US" dirty="0"/>
              <a:t>:  Meanwhile, to buffer the family’s economic woes, Roseanne takes what jobs she can get, including telephone soliciting, waiting tables at a lunch counter, and cleaning up at a beauty parlor.  </a:t>
            </a:r>
          </a:p>
          <a:p>
            <a:pPr marL="0" indent="0">
              <a:buNone/>
            </a:pPr>
            <a:endParaRPr lang="en-US" dirty="0"/>
          </a:p>
        </p:txBody>
      </p:sp>
    </p:spTree>
    <p:extLst>
      <p:ext uri="{BB962C8B-B14F-4D97-AF65-F5344CB8AC3E}">
        <p14:creationId xmlns:p14="http://schemas.microsoft.com/office/powerpoint/2010/main" val="2394621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7853"/>
          </a:xfrm>
        </p:spPr>
        <p:txBody>
          <a:bodyPr/>
          <a:lstStyle/>
          <a:p>
            <a:r>
              <a:rPr lang="en-US" dirty="0"/>
              <a:t>Main Idea and Content in a </a:t>
            </a:r>
            <a:r>
              <a:rPr lang="en-US" dirty="0" err="1"/>
              <a:t>Paragaph</a:t>
            </a:r>
            <a:endParaRPr lang="en-US" dirty="0"/>
          </a:p>
        </p:txBody>
      </p:sp>
      <p:sp>
        <p:nvSpPr>
          <p:cNvPr id="3" name="Content Placeholder 2"/>
          <p:cNvSpPr>
            <a:spLocks noGrp="1"/>
          </p:cNvSpPr>
          <p:nvPr>
            <p:ph idx="1"/>
          </p:nvPr>
        </p:nvSpPr>
        <p:spPr>
          <a:xfrm>
            <a:off x="2589212" y="1661020"/>
            <a:ext cx="8915400" cy="4250202"/>
          </a:xfrm>
        </p:spPr>
        <p:txBody>
          <a:bodyPr>
            <a:normAutofit lnSpcReduction="10000"/>
          </a:bodyPr>
          <a:lstStyle/>
          <a:p>
            <a:pPr marL="0" indent="0">
              <a:buNone/>
            </a:pPr>
            <a:r>
              <a:rPr lang="en-US" b="1" dirty="0"/>
              <a:t>Topic Sentence</a:t>
            </a:r>
            <a:r>
              <a:rPr lang="en-US" dirty="0"/>
              <a:t>:</a:t>
            </a:r>
            <a:r>
              <a:rPr lang="en-US" i="1" dirty="0"/>
              <a:t>  </a:t>
            </a:r>
            <a:r>
              <a:rPr lang="en-US" dirty="0"/>
              <a:t>Despite its brashness and humor, the long-running television sitcom </a:t>
            </a:r>
            <a:r>
              <a:rPr lang="en-US" i="1" dirty="0"/>
              <a:t>Roseanne</a:t>
            </a:r>
            <a:r>
              <a:rPr lang="en-US" dirty="0"/>
              <a:t> presents realistically many of the pressures confronting the American family.</a:t>
            </a:r>
          </a:p>
          <a:p>
            <a:r>
              <a:rPr lang="en-US" b="1" dirty="0"/>
              <a:t>Primary Support:</a:t>
            </a:r>
            <a:r>
              <a:rPr lang="en-US" b="1" i="1" dirty="0"/>
              <a:t> </a:t>
            </a:r>
            <a:r>
              <a:rPr lang="en-US" dirty="0"/>
              <a:t> As the economic pressures on the family mount, so do the emotional.</a:t>
            </a:r>
          </a:p>
          <a:p>
            <a:pPr marL="0" indent="0">
              <a:buNone/>
            </a:pPr>
            <a:r>
              <a:rPr lang="en-US" dirty="0"/>
              <a:t>                                       </a:t>
            </a:r>
          </a:p>
          <a:p>
            <a:r>
              <a:rPr lang="en-US" b="1" dirty="0"/>
              <a:t>Example/detail/explanation</a:t>
            </a:r>
            <a:r>
              <a:rPr lang="en-US" dirty="0"/>
              <a:t>:</a:t>
            </a:r>
            <a:r>
              <a:rPr lang="en-US" i="1" dirty="0"/>
              <a:t> </a:t>
            </a:r>
            <a:r>
              <a:rPr lang="en-US" dirty="0"/>
              <a:t> Roseanne’s having to leave the home and her children in order to supplement the family income yields for her feelings of guilt and anger and results in additional friction between her and Dan.  </a:t>
            </a:r>
          </a:p>
          <a:p>
            <a:pPr marL="0" indent="0">
              <a:buNone/>
            </a:pPr>
            <a:endParaRPr lang="en-US" dirty="0"/>
          </a:p>
          <a:p>
            <a:r>
              <a:rPr lang="en-US" b="1" dirty="0"/>
              <a:t>Example/detail/explanation:</a:t>
            </a:r>
            <a:r>
              <a:rPr lang="en-US" b="1" i="1" dirty="0"/>
              <a:t> </a:t>
            </a:r>
            <a:r>
              <a:rPr lang="en-US" dirty="0"/>
              <a:t>The Connor’s home is further immersed in turmoil by the elopement of daughter Becky with her unacceptable boyfriend Mark.</a:t>
            </a:r>
          </a:p>
          <a:p>
            <a:pPr marL="0" indent="0">
              <a:buNone/>
            </a:pPr>
            <a:endParaRPr lang="en-US" dirty="0"/>
          </a:p>
        </p:txBody>
      </p:sp>
    </p:spTree>
    <p:extLst>
      <p:ext uri="{BB962C8B-B14F-4D97-AF65-F5344CB8AC3E}">
        <p14:creationId xmlns:p14="http://schemas.microsoft.com/office/powerpoint/2010/main" val="875279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170</TotalTime>
  <Words>664</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Focus and Meaning</vt:lpstr>
      <vt:lpstr>Choosing a Focus</vt:lpstr>
      <vt:lpstr>Subject and Claim</vt:lpstr>
      <vt:lpstr>Main Idea and Content in an Essay </vt:lpstr>
      <vt:lpstr>Main Idea and Content in an Essay </vt:lpstr>
      <vt:lpstr>Main Idea and Content in an Essay </vt:lpstr>
      <vt:lpstr>Main Idea and Content in a Paragraph </vt:lpstr>
      <vt:lpstr>Main Idea and Content in a Paragaph</vt:lpstr>
      <vt:lpstr>Main Idea and Content in a Paragaph</vt:lpstr>
      <vt:lpstr>Main Idea and Content in a Paragaph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and Meaning</dc:title>
  <dc:creator>Peggy Porter</dc:creator>
  <cp:lastModifiedBy>Peggy Porter</cp:lastModifiedBy>
  <cp:revision>15</cp:revision>
  <dcterms:created xsi:type="dcterms:W3CDTF">2016-09-22T23:21:33Z</dcterms:created>
  <dcterms:modified xsi:type="dcterms:W3CDTF">2016-09-23T02:12:13Z</dcterms:modified>
</cp:coreProperties>
</file>