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4" r:id="rId3"/>
    <p:sldId id="266" r:id="rId4"/>
    <p:sldId id="265" r:id="rId5"/>
    <p:sldId id="257" r:id="rId6"/>
    <p:sldId id="261" r:id="rId7"/>
    <p:sldId id="260" r:id="rId8"/>
    <p:sldId id="258" r:id="rId9"/>
    <p:sldId id="259" r:id="rId10"/>
    <p:sldId id="262" r:id="rId11"/>
    <p:sldId id="267" r:id="rId12"/>
    <p:sldId id="263"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1" autoAdjust="0"/>
    <p:restoredTop sz="94660"/>
  </p:normalViewPr>
  <p:slideViewPr>
    <p:cSldViewPr snapToGrid="0">
      <p:cViewPr varScale="1">
        <p:scale>
          <a:sx n="95" d="100"/>
          <a:sy n="95" d="100"/>
        </p:scale>
        <p:origin x="70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5C61B5-7AAA-46E9-8097-FAEEF1DAD524}"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16DB2039-0B6C-4125-B9BB-D95D4E9DE334}">
      <dgm:prSet/>
      <dgm:spPr/>
      <dgm:t>
        <a:bodyPr/>
        <a:lstStyle/>
        <a:p>
          <a:r>
            <a:rPr lang="en-US"/>
            <a:t>la. The Committee proposal would provide for biogenetic industry certification of the safety to human health for new substances in requests for exemption from Federal rules.</a:t>
          </a:r>
        </a:p>
      </dgm:t>
    </dgm:pt>
    <dgm:pt modelId="{4E6FD61A-86CD-4AA4-8FBD-7882759D24AA}" type="parTrans" cxnId="{E0D24C9C-6B87-4766-9D06-43D31427B110}">
      <dgm:prSet/>
      <dgm:spPr/>
      <dgm:t>
        <a:bodyPr/>
        <a:lstStyle/>
        <a:p>
          <a:endParaRPr lang="en-US"/>
        </a:p>
      </dgm:t>
    </dgm:pt>
    <dgm:pt modelId="{50254125-40DB-4ACD-B377-AAC169B61C62}" type="sibTrans" cxnId="{E0D24C9C-6B87-4766-9D06-43D31427B110}">
      <dgm:prSet/>
      <dgm:spPr/>
      <dgm:t>
        <a:bodyPr/>
        <a:lstStyle/>
        <a:p>
          <a:endParaRPr lang="en-US"/>
        </a:p>
      </dgm:t>
    </dgm:pt>
    <dgm:pt modelId="{3C9D241C-B493-4FF0-B99E-5DD807CAC4DF}">
      <dgm:prSet/>
      <dgm:spPr/>
      <dgm:t>
        <a:bodyPr/>
        <a:lstStyle/>
        <a:p>
          <a:r>
            <a:rPr lang="en-US"/>
            <a:t>lb. The Committee proposes that when the biogenetic industry requests the Agency to exempt new substances from Federal rules, the industry will certify that the substances are safe.</a:t>
          </a:r>
        </a:p>
      </dgm:t>
    </dgm:pt>
    <dgm:pt modelId="{F4405E00-E510-4D0A-8767-74051F3532FD}" type="parTrans" cxnId="{811E2B3D-2758-43AA-BC29-B7428758ECA0}">
      <dgm:prSet/>
      <dgm:spPr/>
      <dgm:t>
        <a:bodyPr/>
        <a:lstStyle/>
        <a:p>
          <a:endParaRPr lang="en-US"/>
        </a:p>
      </dgm:t>
    </dgm:pt>
    <dgm:pt modelId="{77A8F294-BE27-4BDD-84AF-C94451735F2B}" type="sibTrans" cxnId="{811E2B3D-2758-43AA-BC29-B7428758ECA0}">
      <dgm:prSet/>
      <dgm:spPr/>
      <dgm:t>
        <a:bodyPr/>
        <a:lstStyle/>
        <a:p>
          <a:endParaRPr lang="en-US"/>
        </a:p>
      </dgm:t>
    </dgm:pt>
    <dgm:pt modelId="{5F6410FE-D791-9D4B-B122-5B8BD88D3A72}" type="pres">
      <dgm:prSet presAssocID="{E45C61B5-7AAA-46E9-8097-FAEEF1DAD524}" presName="hierChild1" presStyleCnt="0">
        <dgm:presLayoutVars>
          <dgm:chPref val="1"/>
          <dgm:dir/>
          <dgm:animOne val="branch"/>
          <dgm:animLvl val="lvl"/>
          <dgm:resizeHandles/>
        </dgm:presLayoutVars>
      </dgm:prSet>
      <dgm:spPr/>
    </dgm:pt>
    <dgm:pt modelId="{47DD6F91-960D-C344-943A-A883228E4AE9}" type="pres">
      <dgm:prSet presAssocID="{16DB2039-0B6C-4125-B9BB-D95D4E9DE334}" presName="hierRoot1" presStyleCnt="0"/>
      <dgm:spPr/>
    </dgm:pt>
    <dgm:pt modelId="{9D1AF7BD-DBC6-0B4A-82FC-41EED520E980}" type="pres">
      <dgm:prSet presAssocID="{16DB2039-0B6C-4125-B9BB-D95D4E9DE334}" presName="composite" presStyleCnt="0"/>
      <dgm:spPr/>
    </dgm:pt>
    <dgm:pt modelId="{ADB155D0-88E5-AC43-806C-FF810A32EACF}" type="pres">
      <dgm:prSet presAssocID="{16DB2039-0B6C-4125-B9BB-D95D4E9DE334}" presName="background" presStyleLbl="node0" presStyleIdx="0" presStyleCnt="2"/>
      <dgm:spPr/>
    </dgm:pt>
    <dgm:pt modelId="{7F6CDA6C-6FA1-404F-AFA9-00951BF2092F}" type="pres">
      <dgm:prSet presAssocID="{16DB2039-0B6C-4125-B9BB-D95D4E9DE334}" presName="text" presStyleLbl="fgAcc0" presStyleIdx="0" presStyleCnt="2">
        <dgm:presLayoutVars>
          <dgm:chPref val="3"/>
        </dgm:presLayoutVars>
      </dgm:prSet>
      <dgm:spPr/>
    </dgm:pt>
    <dgm:pt modelId="{561D3540-1F14-4E44-B33D-7D243C4E42B4}" type="pres">
      <dgm:prSet presAssocID="{16DB2039-0B6C-4125-B9BB-D95D4E9DE334}" presName="hierChild2" presStyleCnt="0"/>
      <dgm:spPr/>
    </dgm:pt>
    <dgm:pt modelId="{BCFA8AA2-6514-1D40-BB7E-B02D78D5D022}" type="pres">
      <dgm:prSet presAssocID="{3C9D241C-B493-4FF0-B99E-5DD807CAC4DF}" presName="hierRoot1" presStyleCnt="0"/>
      <dgm:spPr/>
    </dgm:pt>
    <dgm:pt modelId="{A3F291BE-E670-6F45-9C95-A820413176CF}" type="pres">
      <dgm:prSet presAssocID="{3C9D241C-B493-4FF0-B99E-5DD807CAC4DF}" presName="composite" presStyleCnt="0"/>
      <dgm:spPr/>
    </dgm:pt>
    <dgm:pt modelId="{C5F96CB1-2936-0449-B499-5A3AA8EBC4F5}" type="pres">
      <dgm:prSet presAssocID="{3C9D241C-B493-4FF0-B99E-5DD807CAC4DF}" presName="background" presStyleLbl="node0" presStyleIdx="1" presStyleCnt="2"/>
      <dgm:spPr/>
    </dgm:pt>
    <dgm:pt modelId="{442B658E-DDD0-EE4F-AE16-C6E582665B04}" type="pres">
      <dgm:prSet presAssocID="{3C9D241C-B493-4FF0-B99E-5DD807CAC4DF}" presName="text" presStyleLbl="fgAcc0" presStyleIdx="1" presStyleCnt="2">
        <dgm:presLayoutVars>
          <dgm:chPref val="3"/>
        </dgm:presLayoutVars>
      </dgm:prSet>
      <dgm:spPr/>
    </dgm:pt>
    <dgm:pt modelId="{01AD6035-9E6D-4A48-8D34-10DF71BFF970}" type="pres">
      <dgm:prSet presAssocID="{3C9D241C-B493-4FF0-B99E-5DD807CAC4DF}" presName="hierChild2" presStyleCnt="0"/>
      <dgm:spPr/>
    </dgm:pt>
  </dgm:ptLst>
  <dgm:cxnLst>
    <dgm:cxn modelId="{9B95F50C-A90A-484A-B06F-8B4DB3F4FE14}" type="presOf" srcId="{3C9D241C-B493-4FF0-B99E-5DD807CAC4DF}" destId="{442B658E-DDD0-EE4F-AE16-C6E582665B04}" srcOrd="0" destOrd="0" presId="urn:microsoft.com/office/officeart/2005/8/layout/hierarchy1"/>
    <dgm:cxn modelId="{811E2B3D-2758-43AA-BC29-B7428758ECA0}" srcId="{E45C61B5-7AAA-46E9-8097-FAEEF1DAD524}" destId="{3C9D241C-B493-4FF0-B99E-5DD807CAC4DF}" srcOrd="1" destOrd="0" parTransId="{F4405E00-E510-4D0A-8767-74051F3532FD}" sibTransId="{77A8F294-BE27-4BDD-84AF-C94451735F2B}"/>
    <dgm:cxn modelId="{A6C73394-0E0A-0640-BD1A-2F3E9526276E}" type="presOf" srcId="{E45C61B5-7AAA-46E9-8097-FAEEF1DAD524}" destId="{5F6410FE-D791-9D4B-B122-5B8BD88D3A72}" srcOrd="0" destOrd="0" presId="urn:microsoft.com/office/officeart/2005/8/layout/hierarchy1"/>
    <dgm:cxn modelId="{E0D24C9C-6B87-4766-9D06-43D31427B110}" srcId="{E45C61B5-7AAA-46E9-8097-FAEEF1DAD524}" destId="{16DB2039-0B6C-4125-B9BB-D95D4E9DE334}" srcOrd="0" destOrd="0" parTransId="{4E6FD61A-86CD-4AA4-8FBD-7882759D24AA}" sibTransId="{50254125-40DB-4ACD-B377-AAC169B61C62}"/>
    <dgm:cxn modelId="{649FCBE7-4E1F-3044-91BB-C9C8AD36F55E}" type="presOf" srcId="{16DB2039-0B6C-4125-B9BB-D95D4E9DE334}" destId="{7F6CDA6C-6FA1-404F-AFA9-00951BF2092F}" srcOrd="0" destOrd="0" presId="urn:microsoft.com/office/officeart/2005/8/layout/hierarchy1"/>
    <dgm:cxn modelId="{F89B535B-8257-644A-8906-A82ABFFACE1B}" type="presParOf" srcId="{5F6410FE-D791-9D4B-B122-5B8BD88D3A72}" destId="{47DD6F91-960D-C344-943A-A883228E4AE9}" srcOrd="0" destOrd="0" presId="urn:microsoft.com/office/officeart/2005/8/layout/hierarchy1"/>
    <dgm:cxn modelId="{0567185E-45B0-8947-82A1-92E6EEAC6305}" type="presParOf" srcId="{47DD6F91-960D-C344-943A-A883228E4AE9}" destId="{9D1AF7BD-DBC6-0B4A-82FC-41EED520E980}" srcOrd="0" destOrd="0" presId="urn:microsoft.com/office/officeart/2005/8/layout/hierarchy1"/>
    <dgm:cxn modelId="{011387A4-A834-894B-BDB7-DB255918C2BF}" type="presParOf" srcId="{9D1AF7BD-DBC6-0B4A-82FC-41EED520E980}" destId="{ADB155D0-88E5-AC43-806C-FF810A32EACF}" srcOrd="0" destOrd="0" presId="urn:microsoft.com/office/officeart/2005/8/layout/hierarchy1"/>
    <dgm:cxn modelId="{7FCA6077-8E6D-F340-8781-C29A04759E07}" type="presParOf" srcId="{9D1AF7BD-DBC6-0B4A-82FC-41EED520E980}" destId="{7F6CDA6C-6FA1-404F-AFA9-00951BF2092F}" srcOrd="1" destOrd="0" presId="urn:microsoft.com/office/officeart/2005/8/layout/hierarchy1"/>
    <dgm:cxn modelId="{5B8333C3-5FB2-0346-BDFE-31A2781E2A4E}" type="presParOf" srcId="{47DD6F91-960D-C344-943A-A883228E4AE9}" destId="{561D3540-1F14-4E44-B33D-7D243C4E42B4}" srcOrd="1" destOrd="0" presId="urn:microsoft.com/office/officeart/2005/8/layout/hierarchy1"/>
    <dgm:cxn modelId="{75444BED-F01D-654C-8080-785DD5D9E550}" type="presParOf" srcId="{5F6410FE-D791-9D4B-B122-5B8BD88D3A72}" destId="{BCFA8AA2-6514-1D40-BB7E-B02D78D5D022}" srcOrd="1" destOrd="0" presId="urn:microsoft.com/office/officeart/2005/8/layout/hierarchy1"/>
    <dgm:cxn modelId="{4582BB2D-E5C7-7C42-9A54-F2689D1E078F}" type="presParOf" srcId="{BCFA8AA2-6514-1D40-BB7E-B02D78D5D022}" destId="{A3F291BE-E670-6F45-9C95-A820413176CF}" srcOrd="0" destOrd="0" presId="urn:microsoft.com/office/officeart/2005/8/layout/hierarchy1"/>
    <dgm:cxn modelId="{69AFEC8C-AAB2-644C-917E-C8308B367175}" type="presParOf" srcId="{A3F291BE-E670-6F45-9C95-A820413176CF}" destId="{C5F96CB1-2936-0449-B499-5A3AA8EBC4F5}" srcOrd="0" destOrd="0" presId="urn:microsoft.com/office/officeart/2005/8/layout/hierarchy1"/>
    <dgm:cxn modelId="{41476547-1571-7C43-AFC8-4CB5B016D8EE}" type="presParOf" srcId="{A3F291BE-E670-6F45-9C95-A820413176CF}" destId="{442B658E-DDD0-EE4F-AE16-C6E582665B04}" srcOrd="1" destOrd="0" presId="urn:microsoft.com/office/officeart/2005/8/layout/hierarchy1"/>
    <dgm:cxn modelId="{32B447C6-92CA-424B-8250-C5308DA688C0}" type="presParOf" srcId="{BCFA8AA2-6514-1D40-BB7E-B02D78D5D022}" destId="{01AD6035-9E6D-4A48-8D34-10DF71BFF97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22744B-3110-49AF-AA53-5BA3A092885D}"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3EC2AA1F-CF7A-4A42-ADC6-EF4B2D6567EE}">
      <dgm:prSet/>
      <dgm:spPr/>
      <dgm:t>
        <a:bodyPr/>
        <a:lstStyle/>
        <a:p>
          <a:r>
            <a:rPr lang="en-US"/>
            <a:t>The best evidence suggests that students who spend a lot of time studying grammar improve their writing not one bit. In fact, they seem to get worse. </a:t>
          </a:r>
        </a:p>
      </dgm:t>
    </dgm:pt>
    <dgm:pt modelId="{A1F0DD45-74C4-4B94-9FF4-6A1BEE9F3FBD}" type="parTrans" cxnId="{9CAB3120-5E60-4B0F-89D2-366A445DB342}">
      <dgm:prSet/>
      <dgm:spPr/>
      <dgm:t>
        <a:bodyPr/>
        <a:lstStyle/>
        <a:p>
          <a:endParaRPr lang="en-US"/>
        </a:p>
      </dgm:t>
    </dgm:pt>
    <dgm:pt modelId="{EF1FD2C0-B6D2-4026-8691-949C6BB05B97}" type="sibTrans" cxnId="{9CAB3120-5E60-4B0F-89D2-366A445DB342}">
      <dgm:prSet/>
      <dgm:spPr/>
      <dgm:t>
        <a:bodyPr/>
        <a:lstStyle/>
        <a:p>
          <a:endParaRPr lang="en-US"/>
        </a:p>
      </dgm:t>
    </dgm:pt>
    <dgm:pt modelId="{14637EED-7C51-4909-B791-3CEC197497B3}">
      <dgm:prSet/>
      <dgm:spPr/>
      <dgm:t>
        <a:bodyPr/>
        <a:lstStyle/>
        <a:p>
          <a:r>
            <a:rPr lang="en-US"/>
            <a:t>To write an effective analysis, you will have to learn the meaning of a few new words like nominalization, topic, thematic string, and resumptive modifier. </a:t>
          </a:r>
        </a:p>
      </dgm:t>
    </dgm:pt>
    <dgm:pt modelId="{9D7CCC4D-F119-45F8-B9CB-35B9A63E2479}" type="parTrans" cxnId="{D68FB994-8BB4-48C8-8351-891B7AC83987}">
      <dgm:prSet/>
      <dgm:spPr/>
      <dgm:t>
        <a:bodyPr/>
        <a:lstStyle/>
        <a:p>
          <a:endParaRPr lang="en-US"/>
        </a:p>
      </dgm:t>
    </dgm:pt>
    <dgm:pt modelId="{97ED4811-8A85-439B-B6D8-D2520F3E720F}" type="sibTrans" cxnId="{D68FB994-8BB4-48C8-8351-891B7AC83987}">
      <dgm:prSet/>
      <dgm:spPr/>
      <dgm:t>
        <a:bodyPr/>
        <a:lstStyle/>
        <a:p>
          <a:endParaRPr lang="en-US"/>
        </a:p>
      </dgm:t>
    </dgm:pt>
    <dgm:pt modelId="{4D75BA8E-C4EA-E54D-B3F9-38ADC6056134}" type="pres">
      <dgm:prSet presAssocID="{0522744B-3110-49AF-AA53-5BA3A092885D}" presName="hierChild1" presStyleCnt="0">
        <dgm:presLayoutVars>
          <dgm:chPref val="1"/>
          <dgm:dir/>
          <dgm:animOne val="branch"/>
          <dgm:animLvl val="lvl"/>
          <dgm:resizeHandles/>
        </dgm:presLayoutVars>
      </dgm:prSet>
      <dgm:spPr/>
    </dgm:pt>
    <dgm:pt modelId="{E39E7BFB-1092-F84E-938F-7BFD4BC520D9}" type="pres">
      <dgm:prSet presAssocID="{3EC2AA1F-CF7A-4A42-ADC6-EF4B2D6567EE}" presName="hierRoot1" presStyleCnt="0"/>
      <dgm:spPr/>
    </dgm:pt>
    <dgm:pt modelId="{FFBFA712-CD19-E945-BE51-27AE0AA7918F}" type="pres">
      <dgm:prSet presAssocID="{3EC2AA1F-CF7A-4A42-ADC6-EF4B2D6567EE}" presName="composite" presStyleCnt="0"/>
      <dgm:spPr/>
    </dgm:pt>
    <dgm:pt modelId="{0B650631-0BD8-544B-87D4-39C4595045BB}" type="pres">
      <dgm:prSet presAssocID="{3EC2AA1F-CF7A-4A42-ADC6-EF4B2D6567EE}" presName="background" presStyleLbl="node0" presStyleIdx="0" presStyleCnt="2"/>
      <dgm:spPr/>
    </dgm:pt>
    <dgm:pt modelId="{C2F13834-E830-BC45-AE90-B9D8F711940D}" type="pres">
      <dgm:prSet presAssocID="{3EC2AA1F-CF7A-4A42-ADC6-EF4B2D6567EE}" presName="text" presStyleLbl="fgAcc0" presStyleIdx="0" presStyleCnt="2">
        <dgm:presLayoutVars>
          <dgm:chPref val="3"/>
        </dgm:presLayoutVars>
      </dgm:prSet>
      <dgm:spPr/>
    </dgm:pt>
    <dgm:pt modelId="{830A4649-0534-104C-AA26-34F7FA203A32}" type="pres">
      <dgm:prSet presAssocID="{3EC2AA1F-CF7A-4A42-ADC6-EF4B2D6567EE}" presName="hierChild2" presStyleCnt="0"/>
      <dgm:spPr/>
    </dgm:pt>
    <dgm:pt modelId="{4030C37A-D6CB-F64F-B5B6-40C04930C29A}" type="pres">
      <dgm:prSet presAssocID="{14637EED-7C51-4909-B791-3CEC197497B3}" presName="hierRoot1" presStyleCnt="0"/>
      <dgm:spPr/>
    </dgm:pt>
    <dgm:pt modelId="{BE563AFD-8F81-274A-B79C-A6D3F77E08F1}" type="pres">
      <dgm:prSet presAssocID="{14637EED-7C51-4909-B791-3CEC197497B3}" presName="composite" presStyleCnt="0"/>
      <dgm:spPr/>
    </dgm:pt>
    <dgm:pt modelId="{8CE69A15-B3DF-8C4E-AF0D-8F82E4B72CBE}" type="pres">
      <dgm:prSet presAssocID="{14637EED-7C51-4909-B791-3CEC197497B3}" presName="background" presStyleLbl="node0" presStyleIdx="1" presStyleCnt="2"/>
      <dgm:spPr/>
    </dgm:pt>
    <dgm:pt modelId="{702FEF30-B02A-F047-A4D3-7AFFAA56138B}" type="pres">
      <dgm:prSet presAssocID="{14637EED-7C51-4909-B791-3CEC197497B3}" presName="text" presStyleLbl="fgAcc0" presStyleIdx="1" presStyleCnt="2">
        <dgm:presLayoutVars>
          <dgm:chPref val="3"/>
        </dgm:presLayoutVars>
      </dgm:prSet>
      <dgm:spPr/>
    </dgm:pt>
    <dgm:pt modelId="{2C44737F-84AD-7244-8625-ECCB2E2C8C8F}" type="pres">
      <dgm:prSet presAssocID="{14637EED-7C51-4909-B791-3CEC197497B3}" presName="hierChild2" presStyleCnt="0"/>
      <dgm:spPr/>
    </dgm:pt>
  </dgm:ptLst>
  <dgm:cxnLst>
    <dgm:cxn modelId="{9CAB3120-5E60-4B0F-89D2-366A445DB342}" srcId="{0522744B-3110-49AF-AA53-5BA3A092885D}" destId="{3EC2AA1F-CF7A-4A42-ADC6-EF4B2D6567EE}" srcOrd="0" destOrd="0" parTransId="{A1F0DD45-74C4-4B94-9FF4-6A1BEE9F3FBD}" sibTransId="{EF1FD2C0-B6D2-4026-8691-949C6BB05B97}"/>
    <dgm:cxn modelId="{A53CD13B-C9F4-2E47-BA91-750533983A3D}" type="presOf" srcId="{3EC2AA1F-CF7A-4A42-ADC6-EF4B2D6567EE}" destId="{C2F13834-E830-BC45-AE90-B9D8F711940D}" srcOrd="0" destOrd="0" presId="urn:microsoft.com/office/officeart/2005/8/layout/hierarchy1"/>
    <dgm:cxn modelId="{D68FB994-8BB4-48C8-8351-891B7AC83987}" srcId="{0522744B-3110-49AF-AA53-5BA3A092885D}" destId="{14637EED-7C51-4909-B791-3CEC197497B3}" srcOrd="1" destOrd="0" parTransId="{9D7CCC4D-F119-45F8-B9CB-35B9A63E2479}" sibTransId="{97ED4811-8A85-439B-B6D8-D2520F3E720F}"/>
    <dgm:cxn modelId="{2600D0C1-20DF-FE44-A5D3-CB6B4EA7EB60}" type="presOf" srcId="{14637EED-7C51-4909-B791-3CEC197497B3}" destId="{702FEF30-B02A-F047-A4D3-7AFFAA56138B}" srcOrd="0" destOrd="0" presId="urn:microsoft.com/office/officeart/2005/8/layout/hierarchy1"/>
    <dgm:cxn modelId="{B896FDE5-2B1F-D34A-8608-92B3602B0AED}" type="presOf" srcId="{0522744B-3110-49AF-AA53-5BA3A092885D}" destId="{4D75BA8E-C4EA-E54D-B3F9-38ADC6056134}" srcOrd="0" destOrd="0" presId="urn:microsoft.com/office/officeart/2005/8/layout/hierarchy1"/>
    <dgm:cxn modelId="{21AA3CB6-FD9A-794A-963F-13B5EA292CFD}" type="presParOf" srcId="{4D75BA8E-C4EA-E54D-B3F9-38ADC6056134}" destId="{E39E7BFB-1092-F84E-938F-7BFD4BC520D9}" srcOrd="0" destOrd="0" presId="urn:microsoft.com/office/officeart/2005/8/layout/hierarchy1"/>
    <dgm:cxn modelId="{CFB2A321-03A7-2747-86C8-50C65DB441F8}" type="presParOf" srcId="{E39E7BFB-1092-F84E-938F-7BFD4BC520D9}" destId="{FFBFA712-CD19-E945-BE51-27AE0AA7918F}" srcOrd="0" destOrd="0" presId="urn:microsoft.com/office/officeart/2005/8/layout/hierarchy1"/>
    <dgm:cxn modelId="{EE80A839-3F76-674D-BA74-50ED08789C47}" type="presParOf" srcId="{FFBFA712-CD19-E945-BE51-27AE0AA7918F}" destId="{0B650631-0BD8-544B-87D4-39C4595045BB}" srcOrd="0" destOrd="0" presId="urn:microsoft.com/office/officeart/2005/8/layout/hierarchy1"/>
    <dgm:cxn modelId="{032EE01D-B803-CA4D-B6CC-0BB770C0F99B}" type="presParOf" srcId="{FFBFA712-CD19-E945-BE51-27AE0AA7918F}" destId="{C2F13834-E830-BC45-AE90-B9D8F711940D}" srcOrd="1" destOrd="0" presId="urn:microsoft.com/office/officeart/2005/8/layout/hierarchy1"/>
    <dgm:cxn modelId="{DED14E39-0095-D54E-863C-A17CE58B2652}" type="presParOf" srcId="{E39E7BFB-1092-F84E-938F-7BFD4BC520D9}" destId="{830A4649-0534-104C-AA26-34F7FA203A32}" srcOrd="1" destOrd="0" presId="urn:microsoft.com/office/officeart/2005/8/layout/hierarchy1"/>
    <dgm:cxn modelId="{0AC40A9D-3C42-E446-95D7-40EFA1C122B5}" type="presParOf" srcId="{4D75BA8E-C4EA-E54D-B3F9-38ADC6056134}" destId="{4030C37A-D6CB-F64F-B5B6-40C04930C29A}" srcOrd="1" destOrd="0" presId="urn:microsoft.com/office/officeart/2005/8/layout/hierarchy1"/>
    <dgm:cxn modelId="{F60F35C5-65C7-AB47-B881-F47663F3B5AE}" type="presParOf" srcId="{4030C37A-D6CB-F64F-B5B6-40C04930C29A}" destId="{BE563AFD-8F81-274A-B79C-A6D3F77E08F1}" srcOrd="0" destOrd="0" presId="urn:microsoft.com/office/officeart/2005/8/layout/hierarchy1"/>
    <dgm:cxn modelId="{19078AA2-F381-434E-9280-891AA45993E6}" type="presParOf" srcId="{BE563AFD-8F81-274A-B79C-A6D3F77E08F1}" destId="{8CE69A15-B3DF-8C4E-AF0D-8F82E4B72CBE}" srcOrd="0" destOrd="0" presId="urn:microsoft.com/office/officeart/2005/8/layout/hierarchy1"/>
    <dgm:cxn modelId="{4C362D40-BB29-A54C-8B09-09C59C7FDA23}" type="presParOf" srcId="{BE563AFD-8F81-274A-B79C-A6D3F77E08F1}" destId="{702FEF30-B02A-F047-A4D3-7AFFAA56138B}" srcOrd="1" destOrd="0" presId="urn:microsoft.com/office/officeart/2005/8/layout/hierarchy1"/>
    <dgm:cxn modelId="{DCEB2E90-A629-604F-A52C-92556BFB4767}" type="presParOf" srcId="{4030C37A-D6CB-F64F-B5B6-40C04930C29A}" destId="{2C44737F-84AD-7244-8625-ECCB2E2C8C8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B155D0-88E5-AC43-806C-FF810A32EACF}">
      <dsp:nvSpPr>
        <dsp:cNvPr id="0" name=""/>
        <dsp:cNvSpPr/>
      </dsp:nvSpPr>
      <dsp:spPr>
        <a:xfrm>
          <a:off x="238000" y="992"/>
          <a:ext cx="4193827" cy="266308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6CDA6C-6FA1-404F-AFA9-00951BF2092F}">
      <dsp:nvSpPr>
        <dsp:cNvPr id="0" name=""/>
        <dsp:cNvSpPr/>
      </dsp:nvSpPr>
      <dsp:spPr>
        <a:xfrm>
          <a:off x="703981" y="443674"/>
          <a:ext cx="4193827" cy="2663080"/>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la. The Committee proposal would provide for biogenetic industry certification of the safety to human health for new substances in requests for exemption from Federal rules.</a:t>
          </a:r>
        </a:p>
      </dsp:txBody>
      <dsp:txXfrm>
        <a:off x="781980" y="521673"/>
        <a:ext cx="4037829" cy="2507082"/>
      </dsp:txXfrm>
    </dsp:sp>
    <dsp:sp modelId="{C5F96CB1-2936-0449-B499-5A3AA8EBC4F5}">
      <dsp:nvSpPr>
        <dsp:cNvPr id="0" name=""/>
        <dsp:cNvSpPr/>
      </dsp:nvSpPr>
      <dsp:spPr>
        <a:xfrm>
          <a:off x="5363790" y="992"/>
          <a:ext cx="4193827" cy="266308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2B658E-DDD0-EE4F-AE16-C6E582665B04}">
      <dsp:nvSpPr>
        <dsp:cNvPr id="0" name=""/>
        <dsp:cNvSpPr/>
      </dsp:nvSpPr>
      <dsp:spPr>
        <a:xfrm>
          <a:off x="5829771" y="443674"/>
          <a:ext cx="4193827" cy="2663080"/>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lb. The Committee proposes that when the biogenetic industry requests the Agency to exempt new substances from Federal rules, the industry will certify that the substances are safe.</a:t>
          </a:r>
        </a:p>
      </dsp:txBody>
      <dsp:txXfrm>
        <a:off x="5907770" y="521673"/>
        <a:ext cx="4037829" cy="25070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650631-0BD8-544B-87D4-39C4595045BB}">
      <dsp:nvSpPr>
        <dsp:cNvPr id="0" name=""/>
        <dsp:cNvSpPr/>
      </dsp:nvSpPr>
      <dsp:spPr>
        <a:xfrm>
          <a:off x="238000" y="992"/>
          <a:ext cx="4193827" cy="266308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F13834-E830-BC45-AE90-B9D8F711940D}">
      <dsp:nvSpPr>
        <dsp:cNvPr id="0" name=""/>
        <dsp:cNvSpPr/>
      </dsp:nvSpPr>
      <dsp:spPr>
        <a:xfrm>
          <a:off x="703981" y="443674"/>
          <a:ext cx="4193827" cy="2663080"/>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The best evidence suggests that students who spend a lot of time studying grammar improve their writing not one bit. In fact, they seem to get worse. </a:t>
          </a:r>
        </a:p>
      </dsp:txBody>
      <dsp:txXfrm>
        <a:off x="781980" y="521673"/>
        <a:ext cx="4037829" cy="2507082"/>
      </dsp:txXfrm>
    </dsp:sp>
    <dsp:sp modelId="{8CE69A15-B3DF-8C4E-AF0D-8F82E4B72CBE}">
      <dsp:nvSpPr>
        <dsp:cNvPr id="0" name=""/>
        <dsp:cNvSpPr/>
      </dsp:nvSpPr>
      <dsp:spPr>
        <a:xfrm>
          <a:off x="5363790" y="992"/>
          <a:ext cx="4193827" cy="266308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2FEF30-B02A-F047-A4D3-7AFFAA56138B}">
      <dsp:nvSpPr>
        <dsp:cNvPr id="0" name=""/>
        <dsp:cNvSpPr/>
      </dsp:nvSpPr>
      <dsp:spPr>
        <a:xfrm>
          <a:off x="5829771" y="443674"/>
          <a:ext cx="4193827" cy="2663080"/>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To write an effective analysis, you will have to learn the meaning of a few new words like nominalization, topic, thematic string, and resumptive modifier. </a:t>
          </a:r>
        </a:p>
      </dsp:txBody>
      <dsp:txXfrm>
        <a:off x="5907770" y="521673"/>
        <a:ext cx="4037829" cy="250708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D9AD4E14-4C38-49D7-927B-30D71DE41161}" type="datetimeFigureOut">
              <a:rPr lang="en-US" smtClean="0"/>
              <a:t>11/3/22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43BEA0-1E64-4781-AF28-0FE910917315}" type="slidenum">
              <a:rPr lang="en-US" smtClean="0"/>
              <a:t>‹#›</a:t>
            </a:fld>
            <a:endParaRPr lang="en-US"/>
          </a:p>
        </p:txBody>
      </p:sp>
    </p:spTree>
    <p:extLst>
      <p:ext uri="{BB962C8B-B14F-4D97-AF65-F5344CB8AC3E}">
        <p14:creationId xmlns:p14="http://schemas.microsoft.com/office/powerpoint/2010/main" val="371511189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AD4E14-4C38-49D7-927B-30D71DE41161}" type="datetimeFigureOut">
              <a:rPr lang="en-US" smtClean="0"/>
              <a:t>11/3/22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3BEA0-1E64-4781-AF28-0FE910917315}" type="slidenum">
              <a:rPr lang="en-US" smtClean="0"/>
              <a:t>‹#›</a:t>
            </a:fld>
            <a:endParaRPr lang="en-US"/>
          </a:p>
        </p:txBody>
      </p:sp>
    </p:spTree>
    <p:extLst>
      <p:ext uri="{BB962C8B-B14F-4D97-AF65-F5344CB8AC3E}">
        <p14:creationId xmlns:p14="http://schemas.microsoft.com/office/powerpoint/2010/main" val="3670966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AD4E14-4C38-49D7-927B-30D71DE41161}" type="datetimeFigureOut">
              <a:rPr lang="en-US" smtClean="0"/>
              <a:t>11/3/22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3BEA0-1E64-4781-AF28-0FE910917315}" type="slidenum">
              <a:rPr lang="en-US" smtClean="0"/>
              <a:t>‹#›</a:t>
            </a:fld>
            <a:endParaRPr lang="en-US"/>
          </a:p>
        </p:txBody>
      </p:sp>
    </p:spTree>
    <p:extLst>
      <p:ext uri="{BB962C8B-B14F-4D97-AF65-F5344CB8AC3E}">
        <p14:creationId xmlns:p14="http://schemas.microsoft.com/office/powerpoint/2010/main" val="335949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AD4E14-4C38-49D7-927B-30D71DE41161}" type="datetimeFigureOut">
              <a:rPr lang="en-US" smtClean="0"/>
              <a:t>11/3/22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43BEA0-1E64-4781-AF28-0FE910917315}" type="slidenum">
              <a:rPr lang="en-US" smtClean="0"/>
              <a:t>‹#›</a:t>
            </a:fld>
            <a:endParaRPr lang="en-US"/>
          </a:p>
        </p:txBody>
      </p:sp>
    </p:spTree>
    <p:extLst>
      <p:ext uri="{BB962C8B-B14F-4D97-AF65-F5344CB8AC3E}">
        <p14:creationId xmlns:p14="http://schemas.microsoft.com/office/powerpoint/2010/main" val="1622806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D9AD4E14-4C38-49D7-927B-30D71DE41161}" type="datetimeFigureOut">
              <a:rPr lang="en-US" smtClean="0"/>
              <a:t>11/3/22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43BEA0-1E64-4781-AF28-0FE910917315}" type="slidenum">
              <a:rPr lang="en-US" smtClean="0"/>
              <a:t>‹#›</a:t>
            </a:fld>
            <a:endParaRPr lang="en-US"/>
          </a:p>
        </p:txBody>
      </p:sp>
    </p:spTree>
    <p:extLst>
      <p:ext uri="{BB962C8B-B14F-4D97-AF65-F5344CB8AC3E}">
        <p14:creationId xmlns:p14="http://schemas.microsoft.com/office/powerpoint/2010/main" val="3437554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D9AD4E14-4C38-49D7-927B-30D71DE41161}" type="datetimeFigureOut">
              <a:rPr lang="en-US" smtClean="0"/>
              <a:t>11/3/22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A43BEA0-1E64-4781-AF28-0FE910917315}" type="slidenum">
              <a:rPr lang="en-US" smtClean="0"/>
              <a:t>‹#›</a:t>
            </a:fld>
            <a:endParaRPr lang="en-US"/>
          </a:p>
        </p:txBody>
      </p:sp>
    </p:spTree>
    <p:extLst>
      <p:ext uri="{BB962C8B-B14F-4D97-AF65-F5344CB8AC3E}">
        <p14:creationId xmlns:p14="http://schemas.microsoft.com/office/powerpoint/2010/main" val="561830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D9AD4E14-4C38-49D7-927B-30D71DE41161}" type="datetimeFigureOut">
              <a:rPr lang="en-US" smtClean="0"/>
              <a:t>11/3/22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43BEA0-1E64-4781-AF28-0FE910917315}"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390033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AD4E14-4C38-49D7-927B-30D71DE41161}" type="datetimeFigureOut">
              <a:rPr lang="en-US" smtClean="0"/>
              <a:t>11/3/22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43BEA0-1E64-4781-AF28-0FE910917315}" type="slidenum">
              <a:rPr lang="en-US" smtClean="0"/>
              <a:t>‹#›</a:t>
            </a:fld>
            <a:endParaRPr lang="en-US"/>
          </a:p>
        </p:txBody>
      </p:sp>
    </p:spTree>
    <p:extLst>
      <p:ext uri="{BB962C8B-B14F-4D97-AF65-F5344CB8AC3E}">
        <p14:creationId xmlns:p14="http://schemas.microsoft.com/office/powerpoint/2010/main" val="36142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AD4E14-4C38-49D7-927B-30D71DE41161}" type="datetimeFigureOut">
              <a:rPr lang="en-US" smtClean="0"/>
              <a:t>11/3/22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43BEA0-1E64-4781-AF28-0FE910917315}" type="slidenum">
              <a:rPr lang="en-US" smtClean="0"/>
              <a:t>‹#›</a:t>
            </a:fld>
            <a:endParaRPr lang="en-US"/>
          </a:p>
        </p:txBody>
      </p:sp>
    </p:spTree>
    <p:extLst>
      <p:ext uri="{BB962C8B-B14F-4D97-AF65-F5344CB8AC3E}">
        <p14:creationId xmlns:p14="http://schemas.microsoft.com/office/powerpoint/2010/main" val="1235202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9AD4E14-4C38-49D7-927B-30D71DE41161}" type="datetimeFigureOut">
              <a:rPr lang="en-US" smtClean="0"/>
              <a:t>11/3/22</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BA43BEA0-1E64-4781-AF28-0FE910917315}" type="slidenum">
              <a:rPr lang="en-US" smtClean="0"/>
              <a:t>‹#›</a:t>
            </a:fld>
            <a:endParaRPr lang="en-US"/>
          </a:p>
        </p:txBody>
      </p:sp>
    </p:spTree>
    <p:extLst>
      <p:ext uri="{BB962C8B-B14F-4D97-AF65-F5344CB8AC3E}">
        <p14:creationId xmlns:p14="http://schemas.microsoft.com/office/powerpoint/2010/main" val="879103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D9AD4E14-4C38-49D7-927B-30D71DE41161}" type="datetimeFigureOut">
              <a:rPr lang="en-US" smtClean="0"/>
              <a:t>11/3/22</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BA43BEA0-1E64-4781-AF28-0FE910917315}" type="slidenum">
              <a:rPr lang="en-US" smtClean="0"/>
              <a:t>‹#›</a:t>
            </a:fld>
            <a:endParaRPr lang="en-US"/>
          </a:p>
        </p:txBody>
      </p:sp>
    </p:spTree>
    <p:extLst>
      <p:ext uri="{BB962C8B-B14F-4D97-AF65-F5344CB8AC3E}">
        <p14:creationId xmlns:p14="http://schemas.microsoft.com/office/powerpoint/2010/main" val="341468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D9AD4E14-4C38-49D7-927B-30D71DE41161}" type="datetimeFigureOut">
              <a:rPr lang="en-US" smtClean="0"/>
              <a:t>11/3/22</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A43BEA0-1E64-4781-AF28-0FE910917315}" type="slidenum">
              <a:rPr lang="en-US" smtClean="0"/>
              <a:t>‹#›</a:t>
            </a:fld>
            <a:endParaRPr lang="en-US"/>
          </a:p>
        </p:txBody>
      </p:sp>
    </p:spTree>
    <p:extLst>
      <p:ext uri="{BB962C8B-B14F-4D97-AF65-F5344CB8AC3E}">
        <p14:creationId xmlns:p14="http://schemas.microsoft.com/office/powerpoint/2010/main" val="4513850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19501C6-F015-4273-AF88-E0F6C8538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A677DB7-5829-45BD-9754-5EC484CC42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2A2B72-B6AE-20DB-1177-0E965FD58049}"/>
              </a:ext>
            </a:extLst>
          </p:cNvPr>
          <p:cNvSpPr>
            <a:spLocks noGrp="1"/>
          </p:cNvSpPr>
          <p:nvPr>
            <p:ph type="ctrTitle"/>
          </p:nvPr>
        </p:nvSpPr>
        <p:spPr>
          <a:xfrm>
            <a:off x="804672" y="2404872"/>
            <a:ext cx="3044950" cy="1627792"/>
          </a:xfrm>
        </p:spPr>
        <p:txBody>
          <a:bodyPr>
            <a:normAutofit/>
          </a:bodyPr>
          <a:lstStyle/>
          <a:p>
            <a:r>
              <a:rPr lang="en-US" sz="2800"/>
              <a:t>Textual Analysis</a:t>
            </a:r>
          </a:p>
        </p:txBody>
      </p:sp>
      <p:sp>
        <p:nvSpPr>
          <p:cNvPr id="3" name="Subtitle 2">
            <a:extLst>
              <a:ext uri="{FF2B5EF4-FFF2-40B4-BE49-F238E27FC236}">
                <a16:creationId xmlns:a16="http://schemas.microsoft.com/office/drawing/2014/main" id="{3FCE2B7F-38E0-3361-4395-A1CF44AE1F21}"/>
              </a:ext>
            </a:extLst>
          </p:cNvPr>
          <p:cNvSpPr>
            <a:spLocks noGrp="1"/>
          </p:cNvSpPr>
          <p:nvPr>
            <p:ph type="subTitle" idx="1"/>
          </p:nvPr>
        </p:nvSpPr>
        <p:spPr>
          <a:xfrm>
            <a:off x="1121822" y="4352544"/>
            <a:ext cx="2410650" cy="1239894"/>
          </a:xfrm>
        </p:spPr>
        <p:txBody>
          <a:bodyPr>
            <a:normAutofit/>
          </a:bodyPr>
          <a:lstStyle/>
          <a:p>
            <a:endParaRPr lang="en-US" sz="1800">
              <a:solidFill>
                <a:srgbClr val="FFFFFF"/>
              </a:solidFill>
            </a:endParaRPr>
          </a:p>
        </p:txBody>
      </p:sp>
      <p:graphicFrame>
        <p:nvGraphicFramePr>
          <p:cNvPr id="4" name="Table 3">
            <a:extLst>
              <a:ext uri="{FF2B5EF4-FFF2-40B4-BE49-F238E27FC236}">
                <a16:creationId xmlns:a16="http://schemas.microsoft.com/office/drawing/2014/main" id="{043D6FF6-9327-452F-5C0C-8C9DBF174D19}"/>
              </a:ext>
            </a:extLst>
          </p:cNvPr>
          <p:cNvGraphicFramePr>
            <a:graphicFrameLocks noGrp="1"/>
          </p:cNvGraphicFramePr>
          <p:nvPr>
            <p:extLst>
              <p:ext uri="{D42A27DB-BD31-4B8C-83A1-F6EECF244321}">
                <p14:modId xmlns:p14="http://schemas.microsoft.com/office/powerpoint/2010/main" val="3491528155"/>
              </p:ext>
            </p:extLst>
          </p:nvPr>
        </p:nvGraphicFramePr>
        <p:xfrm>
          <a:off x="5294376" y="954962"/>
          <a:ext cx="6257544" cy="4633371"/>
        </p:xfrm>
        <a:graphic>
          <a:graphicData uri="http://schemas.openxmlformats.org/drawingml/2006/table">
            <a:tbl>
              <a:tblPr>
                <a:solidFill>
                  <a:schemeClr val="tx1">
                    <a:lumMod val="65000"/>
                    <a:lumOff val="35000"/>
                  </a:schemeClr>
                </a:solidFill>
              </a:tblPr>
              <a:tblGrid>
                <a:gridCol w="6257544">
                  <a:extLst>
                    <a:ext uri="{9D8B030D-6E8A-4147-A177-3AD203B41FA5}">
                      <a16:colId xmlns:a16="http://schemas.microsoft.com/office/drawing/2014/main" val="469829287"/>
                    </a:ext>
                  </a:extLst>
                </a:gridCol>
              </a:tblGrid>
              <a:tr h="4633371">
                <a:tc>
                  <a:txBody>
                    <a:bodyPr/>
                    <a:lstStyle/>
                    <a:p>
                      <a:r>
                        <a:rPr lang="en-US" sz="2500" cap="none" spc="0">
                          <a:solidFill>
                            <a:schemeClr val="bg1"/>
                          </a:solidFill>
                          <a:latin typeface="Georgia" panose="02040502050405020303" pitchFamily="18" charset="0"/>
                        </a:rPr>
                        <a:t>The purpose for writing a critique is to evaluate somebody's work (a book, an essay, a movie, a painting...) in order to increase the reader's understanding of it. A textual analysis is subjective writing because it expresses the writer's opinion or evaluation of a text. Analysis means to break down and study the parts. Writing an analysis paper requires two steps: critical reading and critical writing</a:t>
                      </a:r>
                      <a:endParaRPr lang="en-US" sz="2500" cap="none" spc="0">
                        <a:solidFill>
                          <a:schemeClr val="bg1"/>
                        </a:solidFill>
                      </a:endParaRPr>
                    </a:p>
                  </a:txBody>
                  <a:tcPr marL="285792" marR="285792" marT="285792" marB="141461" anchor="ctr">
                    <a:lnL w="12700" cmpd="sng">
                      <a:noFill/>
                      <a:prstDash val="solid"/>
                    </a:lnL>
                    <a:lnR w="12700" cmpd="sng">
                      <a:noFill/>
                      <a:prstDash val="solid"/>
                    </a:lnR>
                    <a:lnT w="12700" cmpd="sng">
                      <a:noFill/>
                      <a:prstDash val="solid"/>
                    </a:lnT>
                    <a:lnB w="12700" cmpd="sng">
                      <a:noFill/>
                      <a:prstDash val="solid"/>
                    </a:lnB>
                    <a:solidFill>
                      <a:schemeClr val="tx1">
                        <a:lumMod val="65000"/>
                        <a:lumOff val="35000"/>
                      </a:schemeClr>
                    </a:solidFill>
                  </a:tcPr>
                </a:tc>
                <a:extLst>
                  <a:ext uri="{0D108BD9-81ED-4DB2-BD59-A6C34878D82A}">
                    <a16:rowId xmlns:a16="http://schemas.microsoft.com/office/drawing/2014/main" val="1074402596"/>
                  </a:ext>
                </a:extLst>
              </a:tr>
            </a:tbl>
          </a:graphicData>
        </a:graphic>
      </p:graphicFrame>
    </p:spTree>
    <p:extLst>
      <p:ext uri="{BB962C8B-B14F-4D97-AF65-F5344CB8AC3E}">
        <p14:creationId xmlns:p14="http://schemas.microsoft.com/office/powerpoint/2010/main" val="152156601"/>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094920-08FD-7428-1539-86BEB4EC9FB6}"/>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Diction: Word Choice</a:t>
            </a:r>
          </a:p>
        </p:txBody>
      </p:sp>
      <p:sp>
        <p:nvSpPr>
          <p:cNvPr id="3" name="Content Placeholder 2">
            <a:extLst>
              <a:ext uri="{FF2B5EF4-FFF2-40B4-BE49-F238E27FC236}">
                <a16:creationId xmlns:a16="http://schemas.microsoft.com/office/drawing/2014/main" id="{0261D169-ADB8-45DC-B740-5D3E8DD12581}"/>
              </a:ext>
            </a:extLst>
          </p:cNvPr>
          <p:cNvSpPr>
            <a:spLocks noGrp="1"/>
          </p:cNvSpPr>
          <p:nvPr>
            <p:ph idx="1"/>
          </p:nvPr>
        </p:nvSpPr>
        <p:spPr>
          <a:xfrm>
            <a:off x="5591695" y="1402080"/>
            <a:ext cx="5320696" cy="4053840"/>
          </a:xfrm>
        </p:spPr>
        <p:txBody>
          <a:bodyPr anchor="ctr">
            <a:normAutofit/>
          </a:bodyPr>
          <a:lstStyle/>
          <a:p>
            <a:r>
              <a:rPr lang="en-US" dirty="0"/>
              <a:t>a. monosyllabic – one syllable – this style may be used to effect simplicity or it may be used for the purposes of austerity. </a:t>
            </a:r>
          </a:p>
          <a:p>
            <a:endParaRPr lang="en-US" dirty="0"/>
          </a:p>
          <a:p>
            <a:r>
              <a:rPr lang="en-US" dirty="0"/>
              <a:t>b. polysyllabic – two or more syllables – a more formal, serious style which may make use of any of the constructions mentioned previously.</a:t>
            </a:r>
          </a:p>
        </p:txBody>
      </p:sp>
    </p:spTree>
    <p:extLst>
      <p:ext uri="{BB962C8B-B14F-4D97-AF65-F5344CB8AC3E}">
        <p14:creationId xmlns:p14="http://schemas.microsoft.com/office/powerpoint/2010/main" val="3223849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184D6E-A38C-B948-DF9E-C995761D7FDD}"/>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2300" dirty="0">
                <a:solidFill>
                  <a:srgbClr val="FFFFFF"/>
                </a:solidFill>
              </a:rPr>
              <a:t>Readability?</a:t>
            </a:r>
          </a:p>
        </p:txBody>
      </p:sp>
      <p:sp>
        <p:nvSpPr>
          <p:cNvPr id="3" name="Content Placeholder 2">
            <a:extLst>
              <a:ext uri="{FF2B5EF4-FFF2-40B4-BE49-F238E27FC236}">
                <a16:creationId xmlns:a16="http://schemas.microsoft.com/office/drawing/2014/main" id="{E3BB72FF-7378-70B2-3D5D-596B829CC1BE}"/>
              </a:ext>
            </a:extLst>
          </p:cNvPr>
          <p:cNvSpPr>
            <a:spLocks noGrp="1"/>
          </p:cNvSpPr>
          <p:nvPr>
            <p:ph idx="1"/>
          </p:nvPr>
        </p:nvSpPr>
        <p:spPr>
          <a:xfrm>
            <a:off x="5591695" y="1402080"/>
            <a:ext cx="5320696" cy="4053840"/>
          </a:xfrm>
        </p:spPr>
        <p:txBody>
          <a:bodyPr anchor="ctr">
            <a:normAutofit/>
          </a:bodyPr>
          <a:lstStyle/>
          <a:p>
            <a:r>
              <a:rPr lang="en-US"/>
              <a:t>la. The Committee proposal would provide for biogenetic industry certification of the safety to human health for new substances in requests for exemption from Federal rules. </a:t>
            </a:r>
          </a:p>
          <a:p>
            <a:r>
              <a:rPr lang="en-US"/>
              <a:t>lb. The Committee proposes that when the biogenetic industry requests the Agency to exempt new substances from Federal rules, the industry will certify that the substances are safe. </a:t>
            </a:r>
            <a:endParaRPr lang="en-US" dirty="0"/>
          </a:p>
        </p:txBody>
      </p:sp>
    </p:spTree>
    <p:extLst>
      <p:ext uri="{BB962C8B-B14F-4D97-AF65-F5344CB8AC3E}">
        <p14:creationId xmlns:p14="http://schemas.microsoft.com/office/powerpoint/2010/main" val="2623669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833BA9-440F-4C46-1F93-28CAC05EC818}"/>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Diction: Word Choice</a:t>
            </a:r>
          </a:p>
        </p:txBody>
      </p:sp>
      <p:sp>
        <p:nvSpPr>
          <p:cNvPr id="3" name="Content Placeholder 2">
            <a:extLst>
              <a:ext uri="{FF2B5EF4-FFF2-40B4-BE49-F238E27FC236}">
                <a16:creationId xmlns:a16="http://schemas.microsoft.com/office/drawing/2014/main" id="{AB2496B6-C60B-47A7-1F90-4C0161036CED}"/>
              </a:ext>
            </a:extLst>
          </p:cNvPr>
          <p:cNvSpPr>
            <a:spLocks noGrp="1"/>
          </p:cNvSpPr>
          <p:nvPr>
            <p:ph idx="1"/>
          </p:nvPr>
        </p:nvSpPr>
        <p:spPr>
          <a:xfrm>
            <a:off x="5591695" y="1402080"/>
            <a:ext cx="5320696" cy="4053840"/>
          </a:xfrm>
        </p:spPr>
        <p:txBody>
          <a:bodyPr anchor="ctr">
            <a:normAutofit/>
          </a:bodyPr>
          <a:lstStyle/>
          <a:p>
            <a:r>
              <a:rPr lang="en-US" dirty="0"/>
              <a:t>c. archaic – belonging to ancient times – in this case, the style is obviously meant to transport the reader into a different era. </a:t>
            </a:r>
          </a:p>
          <a:p>
            <a:endParaRPr lang="en-US" dirty="0"/>
          </a:p>
          <a:p>
            <a:r>
              <a:rPr lang="en-US" dirty="0"/>
              <a:t>d. connotative – suggesting more than the plain meaning – a figurative style meant to be emotive or reflective</a:t>
            </a:r>
          </a:p>
        </p:txBody>
      </p:sp>
    </p:spTree>
    <p:extLst>
      <p:ext uri="{BB962C8B-B14F-4D97-AF65-F5344CB8AC3E}">
        <p14:creationId xmlns:p14="http://schemas.microsoft.com/office/powerpoint/2010/main" val="4068256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4E5045-43C2-BEC2-A82C-042B37BBF356}"/>
              </a:ext>
            </a:extLst>
          </p:cNvPr>
          <p:cNvSpPr>
            <a:spLocks noGrp="1"/>
          </p:cNvSpPr>
          <p:nvPr>
            <p:ph type="title"/>
          </p:nvPr>
        </p:nvSpPr>
        <p:spPr>
          <a:xfrm>
            <a:off x="2231136" y="467418"/>
            <a:ext cx="7729728" cy="1188720"/>
          </a:xfrm>
          <a:solidFill>
            <a:srgbClr val="FFFFFF"/>
          </a:solidFill>
        </p:spPr>
        <p:txBody>
          <a:bodyPr>
            <a:normAutofit/>
          </a:bodyPr>
          <a:lstStyle/>
          <a:p>
            <a:r>
              <a:rPr lang="en-US" dirty="0"/>
              <a:t>Analyze these two sentences:</a:t>
            </a:r>
          </a:p>
        </p:txBody>
      </p:sp>
      <p:sp>
        <p:nvSpPr>
          <p:cNvPr id="3" name="Content Placeholder 2">
            <a:extLst>
              <a:ext uri="{FF2B5EF4-FFF2-40B4-BE49-F238E27FC236}">
                <a16:creationId xmlns:a16="http://schemas.microsoft.com/office/drawing/2014/main" id="{C6A320D4-9234-0E26-A6B0-4ABF1D5E1A7B}"/>
              </a:ext>
            </a:extLst>
          </p:cNvPr>
          <p:cNvSpPr>
            <a:spLocks noGrp="1"/>
          </p:cNvSpPr>
          <p:nvPr>
            <p:ph idx="1"/>
          </p:nvPr>
        </p:nvSpPr>
        <p:spPr>
          <a:xfrm>
            <a:off x="1706062" y="2291262"/>
            <a:ext cx="8779512" cy="2879256"/>
          </a:xfrm>
        </p:spPr>
        <p:txBody>
          <a:bodyPr>
            <a:normAutofit/>
          </a:bodyPr>
          <a:lstStyle/>
          <a:p>
            <a:r>
              <a:rPr lang="en-US" dirty="0">
                <a:solidFill>
                  <a:srgbClr val="404040"/>
                </a:solidFill>
              </a:rPr>
              <a:t>la. Because we knew nothing about local conditions, we could not determine how effectively the committee had allocated funds to areas that most needed assistance. </a:t>
            </a:r>
          </a:p>
          <a:p>
            <a:endParaRPr lang="en-US" dirty="0">
              <a:solidFill>
                <a:srgbClr val="404040"/>
              </a:solidFill>
            </a:endParaRPr>
          </a:p>
          <a:p>
            <a:r>
              <a:rPr lang="en-US" dirty="0">
                <a:solidFill>
                  <a:srgbClr val="404040"/>
                </a:solidFill>
              </a:rPr>
              <a:t>lb. Our lack of knowledge about local conditions precluded determination of committee action effectiveness in fund allocation to those areas in greatest need of assistance. </a:t>
            </a:r>
          </a:p>
        </p:txBody>
      </p:sp>
    </p:spTree>
    <p:extLst>
      <p:ext uri="{BB962C8B-B14F-4D97-AF65-F5344CB8AC3E}">
        <p14:creationId xmlns:p14="http://schemas.microsoft.com/office/powerpoint/2010/main" val="1279221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24625"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1817"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49" y="1443035"/>
            <a:ext cx="3971932" cy="3971930"/>
          </a:xfrm>
          <a:prstGeom prst="ellipse">
            <a:avLst/>
          </a:prstGeom>
          <a:solidFill>
            <a:srgbClr val="FFFFFF"/>
          </a:solidFill>
          <a:ln w="317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3E9ED7-40C2-7EAB-C4D7-711BB37778BC}"/>
              </a:ext>
            </a:extLst>
          </p:cNvPr>
          <p:cNvSpPr>
            <a:spLocks noGrp="1"/>
          </p:cNvSpPr>
          <p:nvPr>
            <p:ph type="title"/>
          </p:nvPr>
        </p:nvSpPr>
        <p:spPr>
          <a:xfrm>
            <a:off x="786799" y="1586484"/>
            <a:ext cx="3685032" cy="3685032"/>
          </a:xfrm>
          <a:prstGeom prst="ellipse">
            <a:avLst/>
          </a:prstGeom>
          <a:solidFill>
            <a:srgbClr val="000000"/>
          </a:solidFill>
          <a:ln>
            <a:noFill/>
          </a:ln>
        </p:spPr>
        <p:txBody>
          <a:bodyPr>
            <a:normAutofit/>
          </a:bodyPr>
          <a:lstStyle/>
          <a:p>
            <a:r>
              <a:rPr lang="en-US" sz="3000">
                <a:solidFill>
                  <a:srgbClr val="FFFFFF"/>
                </a:solidFill>
              </a:rPr>
              <a:t>Does the writer tell a story?</a:t>
            </a:r>
          </a:p>
        </p:txBody>
      </p:sp>
      <p:sp>
        <p:nvSpPr>
          <p:cNvPr id="3" name="Content Placeholder 2">
            <a:extLst>
              <a:ext uri="{FF2B5EF4-FFF2-40B4-BE49-F238E27FC236}">
                <a16:creationId xmlns:a16="http://schemas.microsoft.com/office/drawing/2014/main" id="{A75259C5-AD83-E39C-B0BD-EB365D4727ED}"/>
              </a:ext>
            </a:extLst>
          </p:cNvPr>
          <p:cNvSpPr>
            <a:spLocks noGrp="1"/>
          </p:cNvSpPr>
          <p:nvPr>
            <p:ph idx="1"/>
          </p:nvPr>
        </p:nvSpPr>
        <p:spPr>
          <a:xfrm>
            <a:off x="5159099" y="1283546"/>
            <a:ext cx="5715917" cy="3914063"/>
          </a:xfrm>
        </p:spPr>
        <p:txBody>
          <a:bodyPr anchor="ctr">
            <a:normAutofit/>
          </a:bodyPr>
          <a:lstStyle/>
          <a:p>
            <a:pPr marL="0" indent="0">
              <a:buNone/>
            </a:pPr>
            <a:r>
              <a:rPr lang="en-US" dirty="0">
                <a:solidFill>
                  <a:srgbClr val="404040"/>
                </a:solidFill>
              </a:rPr>
              <a:t>Stories are among the first kinds of continuous discourse we learn. From the time we are children, we all tell stories to achieve a multitude of ends to amuse, to warn, to excite, to inform, to explain, to persuade. Storytelling is fundamental to human behavior. No other form of prose can communicate large amounts 20information so quickly and persuasively. </a:t>
            </a:r>
          </a:p>
        </p:txBody>
      </p:sp>
    </p:spTree>
    <p:extLst>
      <p:ext uri="{BB962C8B-B14F-4D97-AF65-F5344CB8AC3E}">
        <p14:creationId xmlns:p14="http://schemas.microsoft.com/office/powerpoint/2010/main" val="1540692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D3645C-E696-EDE5-304A-A8C32CEF6EC6}"/>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Look for the story</a:t>
            </a:r>
          </a:p>
        </p:txBody>
      </p:sp>
      <p:sp>
        <p:nvSpPr>
          <p:cNvPr id="3" name="Content Placeholder 2">
            <a:extLst>
              <a:ext uri="{FF2B5EF4-FFF2-40B4-BE49-F238E27FC236}">
                <a16:creationId xmlns:a16="http://schemas.microsoft.com/office/drawing/2014/main" id="{20DA4409-7D8A-51A1-BDFC-975DA415A7B5}"/>
              </a:ext>
            </a:extLst>
          </p:cNvPr>
          <p:cNvSpPr>
            <a:spLocks noGrp="1"/>
          </p:cNvSpPr>
          <p:nvPr>
            <p:ph idx="1"/>
          </p:nvPr>
        </p:nvSpPr>
        <p:spPr>
          <a:xfrm>
            <a:off x="5591695" y="1402080"/>
            <a:ext cx="5320696" cy="4053840"/>
          </a:xfrm>
        </p:spPr>
        <p:txBody>
          <a:bodyPr anchor="ctr">
            <a:normAutofit/>
          </a:bodyPr>
          <a:lstStyle/>
          <a:p>
            <a:pPr marL="0" indent="0">
              <a:buNone/>
            </a:pPr>
            <a:endParaRPr lang="en-US" dirty="0"/>
          </a:p>
          <a:p>
            <a:pPr marL="0" indent="0">
              <a:buNone/>
            </a:pPr>
            <a:r>
              <a:rPr lang="en-US" dirty="0"/>
              <a:t>Even prose that may seem wholly discursive and abstract usually has behind it the two central components of a story characters and their actions.</a:t>
            </a:r>
          </a:p>
        </p:txBody>
      </p:sp>
    </p:spTree>
    <p:extLst>
      <p:ext uri="{BB962C8B-B14F-4D97-AF65-F5344CB8AC3E}">
        <p14:creationId xmlns:p14="http://schemas.microsoft.com/office/powerpoint/2010/main" val="4289268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48D7F2-9CDB-C868-12D6-41F27AF6F4C9}"/>
              </a:ext>
            </a:extLst>
          </p:cNvPr>
          <p:cNvSpPr>
            <a:spLocks noGrp="1"/>
          </p:cNvSpPr>
          <p:nvPr>
            <p:ph type="title"/>
          </p:nvPr>
        </p:nvSpPr>
        <p:spPr>
          <a:xfrm>
            <a:off x="2231136" y="467418"/>
            <a:ext cx="7729728" cy="1188720"/>
          </a:xfrm>
          <a:solidFill>
            <a:srgbClr val="FFFFFF"/>
          </a:solidFill>
        </p:spPr>
        <p:txBody>
          <a:bodyPr>
            <a:normAutofit/>
          </a:bodyPr>
          <a:lstStyle/>
          <a:p>
            <a:r>
              <a:rPr lang="en-US" dirty="0"/>
              <a:t>Analyze Please</a:t>
            </a:r>
          </a:p>
        </p:txBody>
      </p:sp>
      <p:sp>
        <p:nvSpPr>
          <p:cNvPr id="3" name="Content Placeholder 2">
            <a:extLst>
              <a:ext uri="{FF2B5EF4-FFF2-40B4-BE49-F238E27FC236}">
                <a16:creationId xmlns:a16="http://schemas.microsoft.com/office/drawing/2014/main" id="{7063D7A9-2390-4039-B9DB-0BFF94324389}"/>
              </a:ext>
            </a:extLst>
          </p:cNvPr>
          <p:cNvSpPr>
            <a:spLocks noGrp="1"/>
          </p:cNvSpPr>
          <p:nvPr>
            <p:ph idx="1"/>
          </p:nvPr>
        </p:nvSpPr>
        <p:spPr>
          <a:xfrm>
            <a:off x="1706062" y="2291262"/>
            <a:ext cx="8779512" cy="2879256"/>
          </a:xfrm>
        </p:spPr>
        <p:txBody>
          <a:bodyPr>
            <a:normAutofit/>
          </a:bodyPr>
          <a:lstStyle/>
          <a:p>
            <a:pPr marL="0" indent="0">
              <a:buNone/>
            </a:pPr>
            <a:r>
              <a:rPr lang="en-US">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They perfect nature and are perfected by experience: for natural abilities are like natural plants that need pruning by study; and studies themselves do give forth directions too much at large, except they be bounded in by experience</a:t>
            </a:r>
            <a:r>
              <a:rPr lang="en-US">
                <a:solidFill>
                  <a:srgbClr val="404040"/>
                </a:solidFill>
                <a:effectLst/>
              </a:rPr>
              <a:t> </a:t>
            </a:r>
          </a:p>
          <a:p>
            <a:pPr marL="0" indent="0">
              <a:buNone/>
            </a:pPr>
            <a:r>
              <a:rPr lang="en-US" b="0" i="0">
                <a:solidFill>
                  <a:srgbClr val="404040"/>
                </a:solidFill>
                <a:effectLst/>
                <a:latin typeface="Alfred Serif Regular"/>
              </a:rPr>
              <a:t>Oppressive language does more than represent violence; it is violence; does more than represent the limits of knowledge; it limits knowledge.</a:t>
            </a:r>
            <a:endParaRPr lang="en-US">
              <a:solidFill>
                <a:srgbClr val="404040"/>
              </a:solidFill>
            </a:endParaRPr>
          </a:p>
        </p:txBody>
      </p:sp>
    </p:spTree>
    <p:extLst>
      <p:ext uri="{BB962C8B-B14F-4D97-AF65-F5344CB8AC3E}">
        <p14:creationId xmlns:p14="http://schemas.microsoft.com/office/powerpoint/2010/main" val="2182871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FF103B-2BD5-A84F-7AD8-B0E8940353BC}"/>
              </a:ext>
            </a:extLst>
          </p:cNvPr>
          <p:cNvSpPr>
            <a:spLocks noGrp="1"/>
          </p:cNvSpPr>
          <p:nvPr>
            <p:ph type="title"/>
          </p:nvPr>
        </p:nvSpPr>
        <p:spPr>
          <a:xfrm>
            <a:off x="2231136" y="467418"/>
            <a:ext cx="7729728" cy="1188720"/>
          </a:xfrm>
          <a:solidFill>
            <a:srgbClr val="FFFFFF"/>
          </a:solidFill>
        </p:spPr>
        <p:txBody>
          <a:bodyPr>
            <a:normAutofit/>
          </a:bodyPr>
          <a:lstStyle/>
          <a:p>
            <a:r>
              <a:rPr lang="en-US" dirty="0"/>
              <a:t>Analyze This</a:t>
            </a:r>
          </a:p>
        </p:txBody>
      </p:sp>
      <p:sp>
        <p:nvSpPr>
          <p:cNvPr id="3" name="Content Placeholder 2">
            <a:extLst>
              <a:ext uri="{FF2B5EF4-FFF2-40B4-BE49-F238E27FC236}">
                <a16:creationId xmlns:a16="http://schemas.microsoft.com/office/drawing/2014/main" id="{777C544D-6FAD-002F-8602-09E2065E320C}"/>
              </a:ext>
            </a:extLst>
          </p:cNvPr>
          <p:cNvSpPr>
            <a:spLocks noGrp="1"/>
          </p:cNvSpPr>
          <p:nvPr>
            <p:ph idx="1"/>
          </p:nvPr>
        </p:nvSpPr>
        <p:spPr>
          <a:xfrm>
            <a:off x="1706062" y="2291262"/>
            <a:ext cx="8779512" cy="2879256"/>
          </a:xfrm>
        </p:spPr>
        <p:txBody>
          <a:bodyPr>
            <a:normAutofit/>
          </a:bodyPr>
          <a:lstStyle/>
          <a:p>
            <a:pPr marL="0" indent="0">
              <a:buNone/>
            </a:pPr>
            <a:r>
              <a:rPr lang="en-US" b="0" i="0">
                <a:solidFill>
                  <a:srgbClr val="404040"/>
                </a:solidFill>
                <a:effectLst/>
                <a:latin typeface="Alfred Serif Regular"/>
              </a:rPr>
              <a:t>For her a dead language is not only one no longer spoken or written, it is unyielding language content to admire its own paralysis. Like statist language, censored and censoring. Ruthless in its policing duties, it has no desire or purpose other than maintaining the free range of its own narcotic narcissism, its own exclusivity and dominance. </a:t>
            </a:r>
            <a:endParaRPr lang="en-US">
              <a:solidFill>
                <a:srgbClr val="404040"/>
              </a:solidFill>
            </a:endParaRPr>
          </a:p>
        </p:txBody>
      </p:sp>
    </p:spTree>
    <p:extLst>
      <p:ext uri="{BB962C8B-B14F-4D97-AF65-F5344CB8AC3E}">
        <p14:creationId xmlns:p14="http://schemas.microsoft.com/office/powerpoint/2010/main" val="88530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52693-E970-DBBD-8D2D-A5F24A6949F8}"/>
              </a:ext>
            </a:extLst>
          </p:cNvPr>
          <p:cNvSpPr>
            <a:spLocks noGrp="1"/>
          </p:cNvSpPr>
          <p:nvPr>
            <p:ph type="title"/>
          </p:nvPr>
        </p:nvSpPr>
        <p:spPr>
          <a:xfrm>
            <a:off x="1251677" y="619125"/>
            <a:ext cx="2652413" cy="5619749"/>
          </a:xfrm>
        </p:spPr>
        <p:txBody>
          <a:bodyPr anchor="ctr">
            <a:normAutofit/>
          </a:bodyPr>
          <a:lstStyle/>
          <a:p>
            <a:r>
              <a:rPr lang="en-US">
                <a:solidFill>
                  <a:srgbClr val="000000"/>
                </a:solidFill>
              </a:rPr>
              <a:t>Good Writing Requires Effort</a:t>
            </a:r>
          </a:p>
        </p:txBody>
      </p:sp>
      <p:sp>
        <p:nvSpPr>
          <p:cNvPr id="3" name="Content Placeholder 2">
            <a:extLst>
              <a:ext uri="{FF2B5EF4-FFF2-40B4-BE49-F238E27FC236}">
                <a16:creationId xmlns:a16="http://schemas.microsoft.com/office/drawing/2014/main" id="{AC907802-B114-56FF-E254-59C90F7B180F}"/>
              </a:ext>
            </a:extLst>
          </p:cNvPr>
          <p:cNvSpPr>
            <a:spLocks noGrp="1"/>
          </p:cNvSpPr>
          <p:nvPr>
            <p:ph idx="1"/>
          </p:nvPr>
        </p:nvSpPr>
        <p:spPr>
          <a:xfrm>
            <a:off x="4916250" y="619125"/>
            <a:ext cx="6508987" cy="5619750"/>
          </a:xfrm>
        </p:spPr>
        <p:txBody>
          <a:bodyPr anchor="ctr">
            <a:normAutofit/>
          </a:bodyPr>
          <a:lstStyle/>
          <a:p>
            <a:pPr marL="0" indent="0">
              <a:buNone/>
            </a:pPr>
            <a:r>
              <a:rPr lang="en-US" sz="2000">
                <a:solidFill>
                  <a:schemeClr val="tx1">
                    <a:alpha val="60000"/>
                  </a:schemeClr>
                </a:solidFill>
              </a:rPr>
              <a:t>Mature writers can write badly for different reasons:</a:t>
            </a:r>
          </a:p>
          <a:p>
            <a:r>
              <a:rPr lang="en-US" sz="2000">
                <a:solidFill>
                  <a:schemeClr val="tx1">
                    <a:alpha val="60000"/>
                  </a:schemeClr>
                </a:solidFill>
              </a:rPr>
              <a:t> confusion about a subject </a:t>
            </a:r>
          </a:p>
          <a:p>
            <a:r>
              <a:rPr lang="en-US" sz="2000">
                <a:solidFill>
                  <a:schemeClr val="tx1">
                    <a:alpha val="60000"/>
                  </a:schemeClr>
                </a:solidFill>
              </a:rPr>
              <a:t>insufficient time to revise </a:t>
            </a:r>
          </a:p>
          <a:p>
            <a:r>
              <a:rPr lang="en-US" sz="2000">
                <a:solidFill>
                  <a:schemeClr val="tx1">
                    <a:alpha val="60000"/>
                  </a:schemeClr>
                </a:solidFill>
              </a:rPr>
              <a:t>Carelessness </a:t>
            </a:r>
          </a:p>
          <a:p>
            <a:r>
              <a:rPr lang="en-US" sz="2000">
                <a:solidFill>
                  <a:schemeClr val="tx1">
                    <a:alpha val="60000"/>
                  </a:schemeClr>
                </a:solidFill>
              </a:rPr>
              <a:t>entrenched bad habits </a:t>
            </a:r>
          </a:p>
          <a:p>
            <a:r>
              <a:rPr lang="en-US" sz="2000">
                <a:solidFill>
                  <a:schemeClr val="tx1">
                    <a:alpha val="60000"/>
                  </a:schemeClr>
                </a:solidFill>
              </a:rPr>
              <a:t>sheer incompetence</a:t>
            </a:r>
          </a:p>
          <a:p>
            <a:pPr marL="0" indent="0">
              <a:buNone/>
            </a:pPr>
            <a:r>
              <a:rPr lang="en-US" sz="2000">
                <a:solidFill>
                  <a:schemeClr val="tx1">
                    <a:alpha val="60000"/>
                  </a:schemeClr>
                </a:solidFill>
              </a:rPr>
              <a:t>Joseph M Williams, </a:t>
            </a:r>
            <a:r>
              <a:rPr lang="en-US" sz="2000" i="1">
                <a:solidFill>
                  <a:schemeClr val="tx1">
                    <a:alpha val="60000"/>
                  </a:schemeClr>
                </a:solidFill>
              </a:rPr>
              <a:t>Style: Toward Clarity and Grace</a:t>
            </a:r>
          </a:p>
        </p:txBody>
      </p:sp>
    </p:spTree>
    <p:extLst>
      <p:ext uri="{BB962C8B-B14F-4D97-AF65-F5344CB8AC3E}">
        <p14:creationId xmlns:p14="http://schemas.microsoft.com/office/powerpoint/2010/main" val="4083159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1B5C6-4874-44BD-BAFA-FAB103E1A039}"/>
              </a:ext>
            </a:extLst>
          </p:cNvPr>
          <p:cNvSpPr>
            <a:spLocks noGrp="1"/>
          </p:cNvSpPr>
          <p:nvPr>
            <p:ph type="title"/>
          </p:nvPr>
        </p:nvSpPr>
        <p:spPr>
          <a:xfrm>
            <a:off x="2231136" y="964692"/>
            <a:ext cx="7729728" cy="1188720"/>
          </a:xfrm>
        </p:spPr>
        <p:txBody>
          <a:bodyPr>
            <a:normAutofit/>
          </a:bodyPr>
          <a:lstStyle/>
          <a:p>
            <a:r>
              <a:rPr lang="en-US"/>
              <a:t>Turgid Prose vs. Good Prose</a:t>
            </a:r>
          </a:p>
        </p:txBody>
      </p:sp>
      <p:graphicFrame>
        <p:nvGraphicFramePr>
          <p:cNvPr id="5" name="Content Placeholder 2">
            <a:extLst>
              <a:ext uri="{FF2B5EF4-FFF2-40B4-BE49-F238E27FC236}">
                <a16:creationId xmlns:a16="http://schemas.microsoft.com/office/drawing/2014/main" id="{7E38892E-B789-3F0A-2D87-5A8FB8A4A9D7}"/>
              </a:ext>
            </a:extLst>
          </p:cNvPr>
          <p:cNvGraphicFramePr>
            <a:graphicFrameLocks noGrp="1"/>
          </p:cNvGraphicFramePr>
          <p:nvPr>
            <p:ph idx="1"/>
            <p:extLst>
              <p:ext uri="{D42A27DB-BD31-4B8C-83A1-F6EECF244321}">
                <p14:modId xmlns:p14="http://schemas.microsoft.com/office/powerpoint/2010/main" val="3092253627"/>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9928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72064-3011-21E1-9473-C854999DBF87}"/>
              </a:ext>
            </a:extLst>
          </p:cNvPr>
          <p:cNvSpPr>
            <a:spLocks noGrp="1"/>
          </p:cNvSpPr>
          <p:nvPr>
            <p:ph type="title"/>
          </p:nvPr>
        </p:nvSpPr>
        <p:spPr>
          <a:xfrm>
            <a:off x="2231136" y="964692"/>
            <a:ext cx="7729728" cy="1188720"/>
          </a:xfrm>
        </p:spPr>
        <p:txBody>
          <a:bodyPr>
            <a:normAutofit/>
          </a:bodyPr>
          <a:lstStyle/>
          <a:p>
            <a:r>
              <a:rPr lang="en-US"/>
              <a:t>Grammar and Style</a:t>
            </a:r>
          </a:p>
        </p:txBody>
      </p:sp>
      <p:graphicFrame>
        <p:nvGraphicFramePr>
          <p:cNvPr id="22" name="Content Placeholder 2">
            <a:extLst>
              <a:ext uri="{FF2B5EF4-FFF2-40B4-BE49-F238E27FC236}">
                <a16:creationId xmlns:a16="http://schemas.microsoft.com/office/drawing/2014/main" id="{0CDBE4B8-23A2-7599-C179-E753D5E448D7}"/>
              </a:ext>
            </a:extLst>
          </p:cNvPr>
          <p:cNvGraphicFramePr>
            <a:graphicFrameLocks noGrp="1"/>
          </p:cNvGraphicFramePr>
          <p:nvPr>
            <p:ph idx="1"/>
            <p:extLst>
              <p:ext uri="{D42A27DB-BD31-4B8C-83A1-F6EECF244321}">
                <p14:modId xmlns:p14="http://schemas.microsoft.com/office/powerpoint/2010/main" val="532371881"/>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9108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B3F440-A8AE-FB75-A89A-E9D5D2117691}"/>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Style, Diction, and Syntax</a:t>
            </a:r>
          </a:p>
        </p:txBody>
      </p:sp>
      <p:sp>
        <p:nvSpPr>
          <p:cNvPr id="3" name="Content Placeholder 2">
            <a:extLst>
              <a:ext uri="{FF2B5EF4-FFF2-40B4-BE49-F238E27FC236}">
                <a16:creationId xmlns:a16="http://schemas.microsoft.com/office/drawing/2014/main" id="{4D24A6E8-FB0D-1F1D-39AE-B3F35904155E}"/>
              </a:ext>
            </a:extLst>
          </p:cNvPr>
          <p:cNvSpPr>
            <a:spLocks noGrp="1"/>
          </p:cNvSpPr>
          <p:nvPr>
            <p:ph idx="1"/>
          </p:nvPr>
        </p:nvSpPr>
        <p:spPr>
          <a:xfrm>
            <a:off x="5591695" y="1402080"/>
            <a:ext cx="5320696" cy="4053840"/>
          </a:xfrm>
        </p:spPr>
        <p:txBody>
          <a:bodyPr anchor="ctr">
            <a:normAutofit/>
          </a:bodyPr>
          <a:lstStyle/>
          <a:p>
            <a:r>
              <a:rPr lang="en-US" dirty="0"/>
              <a:t>Good style connects right word to right word to make the right sentence. </a:t>
            </a:r>
          </a:p>
          <a:p>
            <a:r>
              <a:rPr lang="en-US" dirty="0"/>
              <a:t>Bad style uses either the wrong word or the wrong level of diction for its subject matter. </a:t>
            </a:r>
          </a:p>
          <a:p>
            <a:r>
              <a:rPr lang="en-US" dirty="0"/>
              <a:t>Diction refers to the writer’s choice of an individual word, e.g., war, fights, hostilities. </a:t>
            </a:r>
          </a:p>
          <a:p>
            <a:r>
              <a:rPr lang="en-US" dirty="0"/>
              <a:t>Syntax is grammar or sentence structure. </a:t>
            </a:r>
          </a:p>
        </p:txBody>
      </p:sp>
    </p:spTree>
    <p:extLst>
      <p:ext uri="{BB962C8B-B14F-4D97-AF65-F5344CB8AC3E}">
        <p14:creationId xmlns:p14="http://schemas.microsoft.com/office/powerpoint/2010/main" val="441907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581611-7C9F-2B51-CD57-83E424DA0619}"/>
              </a:ext>
            </a:extLst>
          </p:cNvPr>
          <p:cNvSpPr>
            <a:spLocks noGrp="1"/>
          </p:cNvSpPr>
          <p:nvPr>
            <p:ph type="title"/>
          </p:nvPr>
        </p:nvSpPr>
        <p:spPr>
          <a:xfrm>
            <a:off x="2231136" y="467418"/>
            <a:ext cx="7729728" cy="1188720"/>
          </a:xfrm>
          <a:solidFill>
            <a:srgbClr val="FFFFFF"/>
          </a:solidFill>
        </p:spPr>
        <p:txBody>
          <a:bodyPr>
            <a:normAutofit/>
          </a:bodyPr>
          <a:lstStyle/>
          <a:p>
            <a:r>
              <a:rPr lang="en-US" dirty="0"/>
              <a:t>Words to Use to Analyze Style</a:t>
            </a:r>
          </a:p>
        </p:txBody>
      </p:sp>
      <p:sp>
        <p:nvSpPr>
          <p:cNvPr id="3" name="Content Placeholder 2">
            <a:extLst>
              <a:ext uri="{FF2B5EF4-FFF2-40B4-BE49-F238E27FC236}">
                <a16:creationId xmlns:a16="http://schemas.microsoft.com/office/drawing/2014/main" id="{97266710-6A34-2C3B-E2C0-FC9990E0F43A}"/>
              </a:ext>
            </a:extLst>
          </p:cNvPr>
          <p:cNvSpPr>
            <a:spLocks noGrp="1"/>
          </p:cNvSpPr>
          <p:nvPr>
            <p:ph idx="1"/>
          </p:nvPr>
        </p:nvSpPr>
        <p:spPr>
          <a:xfrm>
            <a:off x="1706062" y="2291262"/>
            <a:ext cx="8779512" cy="2879256"/>
          </a:xfrm>
        </p:spPr>
        <p:txBody>
          <a:bodyPr>
            <a:normAutofit/>
          </a:bodyPr>
          <a:lstStyle/>
          <a:p>
            <a:r>
              <a:rPr lang="en-US">
                <a:solidFill>
                  <a:srgbClr val="404040"/>
                </a:solidFill>
              </a:rPr>
              <a:t>e. colloquial – using the vernacular (common speech) </a:t>
            </a:r>
          </a:p>
          <a:p>
            <a:pPr marL="0" indent="0">
              <a:buNone/>
            </a:pPr>
            <a:endParaRPr lang="en-US">
              <a:solidFill>
                <a:srgbClr val="404040"/>
              </a:solidFill>
            </a:endParaRPr>
          </a:p>
          <a:p>
            <a:r>
              <a:rPr lang="en-US">
                <a:solidFill>
                  <a:srgbClr val="404040"/>
                </a:solidFill>
              </a:rPr>
              <a:t>f. pompous – pretentious, affecting a false dignity </a:t>
            </a:r>
          </a:p>
          <a:p>
            <a:pPr marL="0" indent="0">
              <a:buNone/>
            </a:pPr>
            <a:endParaRPr lang="en-US">
              <a:solidFill>
                <a:srgbClr val="404040"/>
              </a:solidFill>
            </a:endParaRPr>
          </a:p>
          <a:p>
            <a:r>
              <a:rPr lang="en-US">
                <a:solidFill>
                  <a:srgbClr val="404040"/>
                </a:solidFill>
              </a:rPr>
              <a:t>g. gushing – without reserve, usually without reflection</a:t>
            </a:r>
          </a:p>
          <a:p>
            <a:pPr marL="0" indent="0">
              <a:buNone/>
            </a:pPr>
            <a:r>
              <a:rPr lang="en-US">
                <a:solidFill>
                  <a:srgbClr val="404040"/>
                </a:solidFill>
              </a:rPr>
              <a:t> </a:t>
            </a:r>
          </a:p>
          <a:p>
            <a:r>
              <a:rPr lang="en-US">
                <a:solidFill>
                  <a:srgbClr val="404040"/>
                </a:solidFill>
              </a:rPr>
              <a:t>h. coy – a pretense of bashfulness </a:t>
            </a:r>
          </a:p>
          <a:p>
            <a:endParaRPr lang="en-US">
              <a:solidFill>
                <a:srgbClr val="404040"/>
              </a:solidFill>
            </a:endParaRPr>
          </a:p>
        </p:txBody>
      </p:sp>
    </p:spTree>
    <p:extLst>
      <p:ext uri="{BB962C8B-B14F-4D97-AF65-F5344CB8AC3E}">
        <p14:creationId xmlns:p14="http://schemas.microsoft.com/office/powerpoint/2010/main" val="2181683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1382D0-CB16-509D-9540-A72AD0756ECF}"/>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a:solidFill>
                  <a:srgbClr val="FFFFFF"/>
                </a:solidFill>
              </a:rPr>
              <a:t>Words to Use in Analyzing Style</a:t>
            </a:r>
          </a:p>
        </p:txBody>
      </p:sp>
      <p:sp>
        <p:nvSpPr>
          <p:cNvPr id="3" name="Content Placeholder 2">
            <a:extLst>
              <a:ext uri="{FF2B5EF4-FFF2-40B4-BE49-F238E27FC236}">
                <a16:creationId xmlns:a16="http://schemas.microsoft.com/office/drawing/2014/main" id="{0463DD38-80EF-A91E-CF27-62E7E4A3E7B1}"/>
              </a:ext>
            </a:extLst>
          </p:cNvPr>
          <p:cNvSpPr>
            <a:spLocks noGrp="1"/>
          </p:cNvSpPr>
          <p:nvPr>
            <p:ph idx="1"/>
          </p:nvPr>
        </p:nvSpPr>
        <p:spPr>
          <a:xfrm>
            <a:off x="5591695" y="1402080"/>
            <a:ext cx="5320696" cy="4053840"/>
          </a:xfrm>
        </p:spPr>
        <p:txBody>
          <a:bodyPr anchor="ctr">
            <a:normAutofit/>
          </a:bodyPr>
          <a:lstStyle/>
          <a:p>
            <a:r>
              <a:rPr lang="en-US" dirty="0"/>
              <a:t>a. ponderous – heavy and dull </a:t>
            </a:r>
          </a:p>
          <a:p>
            <a:pPr marL="0" indent="0">
              <a:buNone/>
            </a:pPr>
            <a:endParaRPr lang="en-US" dirty="0"/>
          </a:p>
          <a:p>
            <a:r>
              <a:rPr lang="en-US" dirty="0"/>
              <a:t>b. epigrammatic – containing wise sayings smartly expressed </a:t>
            </a:r>
          </a:p>
          <a:p>
            <a:pPr marL="0" indent="0">
              <a:buNone/>
            </a:pPr>
            <a:endParaRPr lang="en-US" dirty="0"/>
          </a:p>
          <a:p>
            <a:r>
              <a:rPr lang="en-US" dirty="0"/>
              <a:t>c. didactic – instructive (teaching) </a:t>
            </a:r>
          </a:p>
          <a:p>
            <a:pPr marL="0" indent="0">
              <a:buNone/>
            </a:pPr>
            <a:endParaRPr lang="en-US" dirty="0"/>
          </a:p>
          <a:p>
            <a:r>
              <a:rPr lang="en-US" dirty="0"/>
              <a:t>d. dogmatic – positive, assertive </a:t>
            </a:r>
          </a:p>
        </p:txBody>
      </p:sp>
    </p:spTree>
    <p:extLst>
      <p:ext uri="{BB962C8B-B14F-4D97-AF65-F5344CB8AC3E}">
        <p14:creationId xmlns:p14="http://schemas.microsoft.com/office/powerpoint/2010/main" val="1895422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CA398B-8CB4-4C0C-89C6-A8AB6F78D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072915"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89CBC4-174F-D3EE-A312-9418B77D5A72}"/>
              </a:ext>
            </a:extLst>
          </p:cNvPr>
          <p:cNvSpPr>
            <a:spLocks noGrp="1"/>
          </p:cNvSpPr>
          <p:nvPr>
            <p:ph type="title"/>
          </p:nvPr>
        </p:nvSpPr>
        <p:spPr>
          <a:xfrm>
            <a:off x="804672" y="1290025"/>
            <a:ext cx="4475892" cy="1188720"/>
          </a:xfrm>
          <a:solidFill>
            <a:srgbClr val="FFFFFF"/>
          </a:solidFill>
          <a:ln>
            <a:solidFill>
              <a:srgbClr val="404040"/>
            </a:solidFill>
          </a:ln>
        </p:spPr>
        <p:txBody>
          <a:bodyPr>
            <a:normAutofit/>
          </a:bodyPr>
          <a:lstStyle/>
          <a:p>
            <a:r>
              <a:rPr lang="en-US" dirty="0"/>
              <a:t>Functions of Style</a:t>
            </a:r>
          </a:p>
        </p:txBody>
      </p:sp>
      <p:sp>
        <p:nvSpPr>
          <p:cNvPr id="3" name="Content Placeholder 2">
            <a:extLst>
              <a:ext uri="{FF2B5EF4-FFF2-40B4-BE49-F238E27FC236}">
                <a16:creationId xmlns:a16="http://schemas.microsoft.com/office/drawing/2014/main" id="{72BA9797-DE3C-6049-0611-B2104A4A3F62}"/>
              </a:ext>
            </a:extLst>
          </p:cNvPr>
          <p:cNvSpPr>
            <a:spLocks noGrp="1"/>
          </p:cNvSpPr>
          <p:nvPr>
            <p:ph idx="1"/>
          </p:nvPr>
        </p:nvSpPr>
        <p:spPr>
          <a:xfrm>
            <a:off x="804672" y="2858703"/>
            <a:ext cx="4475892" cy="3042547"/>
          </a:xfrm>
        </p:spPr>
        <p:txBody>
          <a:bodyPr>
            <a:normAutofit/>
          </a:bodyPr>
          <a:lstStyle/>
          <a:p>
            <a:r>
              <a:rPr lang="en-US" sz="1700">
                <a:solidFill>
                  <a:srgbClr val="FFFFFF"/>
                </a:solidFill>
              </a:rPr>
              <a:t>1. Style helps to characterize the speaker. A good writer, careful of style, uses connotations or associations to characterize. </a:t>
            </a:r>
          </a:p>
          <a:p>
            <a:endParaRPr lang="en-US" sz="1700">
              <a:solidFill>
                <a:srgbClr val="FFFFFF"/>
              </a:solidFill>
            </a:endParaRPr>
          </a:p>
          <a:p>
            <a:r>
              <a:rPr lang="en-US" sz="1700">
                <a:solidFill>
                  <a:srgbClr val="FFFFFF"/>
                </a:solidFill>
              </a:rPr>
              <a:t>2. Style creates tone, which is the value that style or gesture gives to words. </a:t>
            </a:r>
          </a:p>
          <a:p>
            <a:endParaRPr lang="en-US" sz="1700">
              <a:solidFill>
                <a:srgbClr val="FFFFFF"/>
              </a:solidFill>
            </a:endParaRPr>
          </a:p>
          <a:p>
            <a:r>
              <a:rPr lang="en-US" sz="1700">
                <a:solidFill>
                  <a:srgbClr val="FFFFFF"/>
                </a:solidFill>
              </a:rPr>
              <a:t>3. Style can convey an author’s judgement of a character</a:t>
            </a:r>
          </a:p>
        </p:txBody>
      </p:sp>
      <p:sp>
        <p:nvSpPr>
          <p:cNvPr id="12" name="Rectangle 11">
            <a:extLst>
              <a:ext uri="{FF2B5EF4-FFF2-40B4-BE49-F238E27FC236}">
                <a16:creationId xmlns:a16="http://schemas.microsoft.com/office/drawing/2014/main" id="{9E8345C6-0280-4226-BD83-7333BA6C3A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3032" y="640080"/>
            <a:ext cx="4818888"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99823778-D290-4538-B146-1F73C3755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843" y="806357"/>
            <a:ext cx="4511266"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C3761255-63EC-93F5-CB66-5C333D4EF7A3}"/>
              </a:ext>
            </a:extLst>
          </p:cNvPr>
          <p:cNvPicPr>
            <a:picLocks noChangeAspect="1"/>
          </p:cNvPicPr>
          <p:nvPr/>
        </p:nvPicPr>
        <p:blipFill rotWithShape="1">
          <a:blip r:embed="rId2"/>
          <a:srcRect l="34281" r="14986" b="-1"/>
          <a:stretch/>
        </p:blipFill>
        <p:spPr>
          <a:xfrm>
            <a:off x="7208520" y="1126397"/>
            <a:ext cx="3867912" cy="4288536"/>
          </a:xfrm>
          <a:prstGeom prst="rect">
            <a:avLst/>
          </a:prstGeom>
          <a:ln w="31750">
            <a:noFill/>
          </a:ln>
        </p:spPr>
      </p:pic>
    </p:spTree>
    <p:extLst>
      <p:ext uri="{BB962C8B-B14F-4D97-AF65-F5344CB8AC3E}">
        <p14:creationId xmlns:p14="http://schemas.microsoft.com/office/powerpoint/2010/main" val="3622613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BD6D28-9233-68F4-58F6-8A328C932A9A}"/>
              </a:ext>
            </a:extLst>
          </p:cNvPr>
          <p:cNvSpPr>
            <a:spLocks noGrp="1"/>
          </p:cNvSpPr>
          <p:nvPr>
            <p:ph type="title"/>
          </p:nvPr>
        </p:nvSpPr>
        <p:spPr>
          <a:xfrm>
            <a:off x="2231136" y="467418"/>
            <a:ext cx="7729728" cy="1188720"/>
          </a:xfrm>
          <a:solidFill>
            <a:srgbClr val="FFFFFF"/>
          </a:solidFill>
        </p:spPr>
        <p:txBody>
          <a:bodyPr>
            <a:normAutofit/>
          </a:bodyPr>
          <a:lstStyle/>
          <a:p>
            <a:r>
              <a:rPr lang="en-US" dirty="0"/>
              <a:t>Functions of Style</a:t>
            </a:r>
          </a:p>
        </p:txBody>
      </p:sp>
      <p:sp>
        <p:nvSpPr>
          <p:cNvPr id="3" name="Content Placeholder 2">
            <a:extLst>
              <a:ext uri="{FF2B5EF4-FFF2-40B4-BE49-F238E27FC236}">
                <a16:creationId xmlns:a16="http://schemas.microsoft.com/office/drawing/2014/main" id="{9A8F5DA1-91DA-9D45-AA1F-5A4F290A9F82}"/>
              </a:ext>
            </a:extLst>
          </p:cNvPr>
          <p:cNvSpPr>
            <a:spLocks noGrp="1"/>
          </p:cNvSpPr>
          <p:nvPr>
            <p:ph idx="1"/>
          </p:nvPr>
        </p:nvSpPr>
        <p:spPr>
          <a:xfrm>
            <a:off x="1706062" y="2291262"/>
            <a:ext cx="8779512" cy="2879256"/>
          </a:xfrm>
        </p:spPr>
        <p:txBody>
          <a:bodyPr>
            <a:normAutofit/>
          </a:bodyPr>
          <a:lstStyle/>
          <a:p>
            <a:r>
              <a:rPr lang="en-US">
                <a:solidFill>
                  <a:srgbClr val="404040"/>
                </a:solidFill>
              </a:rPr>
              <a:t>4. Style is also a means of persuasion. </a:t>
            </a:r>
          </a:p>
          <a:p>
            <a:pPr marL="0" indent="0">
              <a:buNone/>
            </a:pPr>
            <a:endParaRPr lang="en-US">
              <a:solidFill>
                <a:srgbClr val="404040"/>
              </a:solidFill>
            </a:endParaRPr>
          </a:p>
          <a:p>
            <a:r>
              <a:rPr lang="en-US">
                <a:solidFill>
                  <a:srgbClr val="404040"/>
                </a:solidFill>
              </a:rPr>
              <a:t>5. Style is discovery. In striving to say exactly what he wants to say, the writer discovers a more accurate expression of what he wants to say. </a:t>
            </a:r>
          </a:p>
          <a:p>
            <a:endParaRPr lang="en-US">
              <a:solidFill>
                <a:srgbClr val="404040"/>
              </a:solidFill>
            </a:endParaRPr>
          </a:p>
          <a:p>
            <a:r>
              <a:rPr lang="en-US">
                <a:solidFill>
                  <a:srgbClr val="404040"/>
                </a:solidFill>
              </a:rPr>
              <a:t>6. Style results from linguistic choices; the more frequently these choices are exercised and the more wide-ranging they are, the higher the probability they will effectively express the writer’s unique thought and feeling.</a:t>
            </a:r>
          </a:p>
        </p:txBody>
      </p:sp>
    </p:spTree>
    <p:extLst>
      <p:ext uri="{BB962C8B-B14F-4D97-AF65-F5344CB8AC3E}">
        <p14:creationId xmlns:p14="http://schemas.microsoft.com/office/powerpoint/2010/main" val="299927769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{920D45A4-8A30-7847-B646-B3A8C0944681}tf10001120</Template>
  <TotalTime>7325</TotalTime>
  <Words>997</Words>
  <Application>Microsoft Macintosh PowerPoint</Application>
  <PresentationFormat>Widescreen</PresentationFormat>
  <Paragraphs>74</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Alfred Serif Regular</vt:lpstr>
      <vt:lpstr>Arial</vt:lpstr>
      <vt:lpstr>Calibri</vt:lpstr>
      <vt:lpstr>Georgia</vt:lpstr>
      <vt:lpstr>Gill Sans MT</vt:lpstr>
      <vt:lpstr>Parcel</vt:lpstr>
      <vt:lpstr>Textual Analysis</vt:lpstr>
      <vt:lpstr>Good Writing Requires Effort</vt:lpstr>
      <vt:lpstr>Turgid Prose vs. Good Prose</vt:lpstr>
      <vt:lpstr>Grammar and Style</vt:lpstr>
      <vt:lpstr>Style, Diction, and Syntax</vt:lpstr>
      <vt:lpstr>Words to Use to Analyze Style</vt:lpstr>
      <vt:lpstr>Words to Use in Analyzing Style</vt:lpstr>
      <vt:lpstr>Functions of Style</vt:lpstr>
      <vt:lpstr>Functions of Style</vt:lpstr>
      <vt:lpstr>Diction: Word Choice</vt:lpstr>
      <vt:lpstr>Readability?</vt:lpstr>
      <vt:lpstr>Diction: Word Choice</vt:lpstr>
      <vt:lpstr>Analyze these two sentences:</vt:lpstr>
      <vt:lpstr>Does the writer tell a story?</vt:lpstr>
      <vt:lpstr>Look for the story</vt:lpstr>
      <vt:lpstr>Analyze Please</vt:lpstr>
      <vt:lpstr>Analyze This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Style</dc:title>
  <dc:creator>Peggy Porter</dc:creator>
  <cp:lastModifiedBy>Peggy Porter</cp:lastModifiedBy>
  <cp:revision>14</cp:revision>
  <dcterms:created xsi:type="dcterms:W3CDTF">2022-06-23T11:17:55Z</dcterms:created>
  <dcterms:modified xsi:type="dcterms:W3CDTF">2022-11-08T13:43:31Z</dcterms:modified>
</cp:coreProperties>
</file>