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9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02" y="-4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3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7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04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7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7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8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7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0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2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6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7F538A1-0F84-4F25-BC71-0618F7BC162B}" type="datetimeFigureOut">
              <a:rPr lang="en-US" smtClean="0"/>
              <a:t>9/3/2014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6A09508-D34C-44AE-8ADE-2F9EA883B4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79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3632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8737600" cy="4800600"/>
          </a:xfrm>
          <a:prstGeom prst="rect">
            <a:avLst/>
          </a:prstGeom>
          <a:solidFill>
            <a:srgbClr val="F79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40800" y="914400"/>
            <a:ext cx="3251200" cy="4800600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800" y="1524001"/>
            <a:ext cx="6705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300" dirty="0">
                <a:solidFill>
                  <a:prstClr val="white"/>
                </a:solidFill>
                <a:latin typeface="Corbel" panose="020B0503020204020204" pitchFamily="34" charset="0"/>
              </a:rPr>
              <a:t>Understanding Critical Thinking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12801" y="4168140"/>
            <a:ext cx="5613636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i="1" dirty="0" smtClean="0">
                <a:solidFill>
                  <a:prstClr val="white"/>
                </a:solidFill>
                <a:latin typeface="Corbel" panose="020B0503020204020204" pitchFamily="34" charset="0"/>
              </a:rPr>
              <a:t>Common Places: Integrated Reading and Writing</a:t>
            </a:r>
            <a:endParaRPr lang="en-US" sz="2200" i="1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3" y="103632"/>
            <a:ext cx="562115" cy="5621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5789" y="6296525"/>
            <a:ext cx="71708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McGraw-Hill Education.  All rights reserved. No reproduction or distribution without the prior written consent of McGraw-Hill Education.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Problem Solving with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36" y="1970202"/>
            <a:ext cx="7484883" cy="4887798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en-US" sz="2100" b="1" dirty="0" smtClean="0"/>
              <a:t>Problem: </a:t>
            </a:r>
            <a:r>
              <a:rPr lang="en-US" sz="2100" dirty="0" smtClean="0"/>
              <a:t>You have a daughter who is about to cele-brate her 8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birthday. </a:t>
            </a:r>
            <a:r>
              <a:rPr lang="en-US" sz="2100" dirty="0"/>
              <a:t>She has been begging for months </a:t>
            </a:r>
            <a:r>
              <a:rPr lang="en-US" sz="2100" dirty="0" smtClean="0"/>
              <a:t>for a $150 gizmo. It’s true, as she insists, that all of her friends have one. However, you definitely cannot afford the gizmo. How might you address this problem? </a:t>
            </a:r>
          </a:p>
          <a:p>
            <a:pPr lvl="1">
              <a:lnSpc>
                <a:spcPts val="3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What assumptions are you starting with?</a:t>
            </a:r>
          </a:p>
          <a:p>
            <a:pPr lvl="1">
              <a:lnSpc>
                <a:spcPts val="3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What questions will help you examine those assumptions?</a:t>
            </a:r>
          </a:p>
          <a:p>
            <a:pPr lvl="1">
              <a:lnSpc>
                <a:spcPts val="3000"/>
              </a:lnSpc>
            </a:pPr>
            <a:r>
              <a:rPr lang="en-US" sz="2200" dirty="0" smtClean="0">
                <a:solidFill>
                  <a:schemeClr val="accent2"/>
                </a:solidFill>
              </a:rPr>
              <a:t>Having examined your assumptions, what are some possible solutions to the problem?</a:t>
            </a:r>
            <a:endParaRPr lang="en-US" sz="2200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1605" y="1719868"/>
            <a:ext cx="3696486" cy="4785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864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6553200" cy="4800600"/>
          </a:xfrm>
          <a:prstGeom prst="rect">
            <a:avLst/>
          </a:prstGeom>
          <a:solidFill>
            <a:srgbClr val="F79D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914400"/>
            <a:ext cx="2438400" cy="4800600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667000"/>
            <a:ext cx="50292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300" dirty="0" smtClean="0">
                <a:solidFill>
                  <a:prstClr val="white"/>
                </a:solidFill>
                <a:latin typeface="Corbel" panose="020B0503020204020204" pitchFamily="34" charset="0"/>
              </a:rPr>
              <a:t>The End</a:t>
            </a:r>
            <a:endParaRPr lang="en-US" sz="5300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4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6323" y="139071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997" y="1666047"/>
            <a:ext cx="75288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Application: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“What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degree should I seek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313" y="417808"/>
            <a:ext cx="2799761" cy="1618396"/>
          </a:xfrm>
        </p:spPr>
        <p:txBody>
          <a:bodyPr/>
          <a:lstStyle/>
          <a:p>
            <a:pPr algn="ctr"/>
            <a:r>
              <a:rPr lang="en-US" sz="3200" dirty="0" smtClean="0"/>
              <a:t>Critical </a:t>
            </a:r>
            <a:br>
              <a:rPr lang="en-US" sz="3200" dirty="0" smtClean="0"/>
            </a:br>
            <a:r>
              <a:rPr lang="en-US" sz="3200" dirty="0" smtClean="0"/>
              <a:t>Thinking  </a:t>
            </a:r>
            <a:br>
              <a:rPr lang="en-US" sz="3200" dirty="0" smtClean="0"/>
            </a:br>
            <a:r>
              <a:rPr lang="en-US" sz="3200" dirty="0" smtClean="0"/>
              <a:t>Involves: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2577" y="2524688"/>
            <a:ext cx="3547533" cy="3600311"/>
          </a:xfrm>
        </p:spPr>
        <p:txBody>
          <a:bodyPr/>
          <a:lstStyle/>
          <a:p>
            <a:pPr marL="285750" indent="-2857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Examining assumptions</a:t>
            </a:r>
          </a:p>
          <a:p>
            <a:pPr marL="285750" indent="-2857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Asking questions</a:t>
            </a:r>
          </a:p>
          <a:p>
            <a:pPr marL="285750" indent="-28575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Solving problems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173" y="3026672"/>
            <a:ext cx="3043180" cy="3538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Cloud Callout 13"/>
          <p:cNvSpPr/>
          <p:nvPr/>
        </p:nvSpPr>
        <p:spPr>
          <a:xfrm rot="16200000">
            <a:off x="6025849" y="-1147956"/>
            <a:ext cx="1753866" cy="4275059"/>
          </a:xfrm>
          <a:prstGeom prst="cloudCallout">
            <a:avLst>
              <a:gd name="adj1" fmla="val -124350"/>
              <a:gd name="adj2" fmla="val -16398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 rot="16200000">
            <a:off x="9705810" y="2824242"/>
            <a:ext cx="1140644" cy="3259845"/>
          </a:xfrm>
          <a:prstGeom prst="cloudCallout">
            <a:avLst>
              <a:gd name="adj1" fmla="val 44074"/>
              <a:gd name="adj2" fmla="val -74452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46578" y="478782"/>
            <a:ext cx="41163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Is </a:t>
            </a:r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degree in business </a:t>
            </a:r>
          </a:p>
          <a:p>
            <a:pPr lvl="0" algn="ctr"/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really </a:t>
            </a:r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going to lead me </a:t>
            </a:r>
            <a:endParaRPr lang="en-US" sz="21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</a:t>
            </a:r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a good job?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675667" y="4057298"/>
            <a:ext cx="331025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 degree </a:t>
            </a:r>
          </a:p>
          <a:p>
            <a:pPr lvl="0" algn="ctr"/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should I </a:t>
            </a:r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seek?</a:t>
            </a:r>
          </a:p>
        </p:txBody>
      </p:sp>
      <p:sp>
        <p:nvSpPr>
          <p:cNvPr id="3" name="Rectangle 2"/>
          <p:cNvSpPr/>
          <p:nvPr/>
        </p:nvSpPr>
        <p:spPr>
          <a:xfrm>
            <a:off x="8646209" y="6411364"/>
            <a:ext cx="19387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niaaa.nih.gov</a:t>
            </a:r>
            <a:endParaRPr lang="en-US" sz="1400" dirty="0"/>
          </a:p>
        </p:txBody>
      </p:sp>
      <p:sp>
        <p:nvSpPr>
          <p:cNvPr id="19" name="Cloud Callout 18"/>
          <p:cNvSpPr/>
          <p:nvPr/>
        </p:nvSpPr>
        <p:spPr>
          <a:xfrm rot="16200000">
            <a:off x="9406285" y="490704"/>
            <a:ext cx="1718021" cy="3545796"/>
          </a:xfrm>
          <a:prstGeom prst="cloudCallout">
            <a:avLst>
              <a:gd name="adj1" fmla="val -63704"/>
              <a:gd name="adj2" fmla="val -74451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826633" y="1755921"/>
            <a:ext cx="28773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I </a:t>
            </a:r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assume </a:t>
            </a:r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I'll get </a:t>
            </a:r>
            <a:endParaRPr lang="en-US" sz="21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US" sz="2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</a:t>
            </a:r>
            <a:r>
              <a:rPr lang="en-US" sz="2100" dirty="0">
                <a:solidFill>
                  <a:schemeClr val="bg1"/>
                </a:solidFill>
                <a:latin typeface="Comic Sans MS" panose="030F0702030302020204" pitchFamily="66" charset="0"/>
              </a:rPr>
              <a:t>good job if I major in business.</a:t>
            </a:r>
          </a:p>
        </p:txBody>
      </p:sp>
    </p:spTree>
    <p:extLst>
      <p:ext uri="{BB962C8B-B14F-4D97-AF65-F5344CB8AC3E}">
        <p14:creationId xmlns:p14="http://schemas.microsoft.com/office/powerpoint/2010/main" val="9086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/>
      <p:bldP spid="17" grpId="0"/>
      <p:bldP spid="3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 Examine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57957"/>
            <a:ext cx="5467788" cy="3636511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400" dirty="0" smtClean="0"/>
              <a:t>An assumption is a belief or expectation held to be true without much evidence.</a:t>
            </a:r>
          </a:p>
          <a:p>
            <a:pPr>
              <a:lnSpc>
                <a:spcPts val="3600"/>
              </a:lnSpc>
            </a:pPr>
            <a:endParaRPr lang="en-US" sz="2400" dirty="0"/>
          </a:p>
          <a:p>
            <a:pPr>
              <a:lnSpc>
                <a:spcPts val="3600"/>
              </a:lnSpc>
            </a:pPr>
            <a:r>
              <a:rPr lang="en-US" sz="2400" dirty="0" smtClean="0"/>
              <a:t>EXAMPLE:  </a:t>
            </a:r>
            <a:r>
              <a:rPr lang="en-US" sz="2400" i="1" dirty="0" smtClean="0"/>
              <a:t>It's really important to have a cell phone and to check your messages.</a:t>
            </a:r>
            <a:endParaRPr lang="en-US" sz="2400" dirty="0"/>
          </a:p>
        </p:txBody>
      </p:sp>
      <p:pic>
        <p:nvPicPr>
          <p:cNvPr id="1026" name="Picture 2" descr="E:\Master Book File Fall 2011\Photos for Book\Pics from Margie\cell phone ch 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30753" y="2450450"/>
            <a:ext cx="2761716" cy="371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0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the Assumption: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8240" y="2488823"/>
            <a:ext cx="9815513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does "important" mean?</a:t>
            </a:r>
          </a:p>
          <a:p>
            <a:endParaRPr lang="en-US" sz="2400" dirty="0"/>
          </a:p>
          <a:p>
            <a:r>
              <a:rPr lang="en-US" sz="2400" dirty="0" smtClean="0"/>
              <a:t>What kinds of things are really important in life?</a:t>
            </a:r>
          </a:p>
          <a:p>
            <a:endParaRPr lang="en-US" sz="2400" dirty="0"/>
          </a:p>
          <a:p>
            <a:pPr>
              <a:lnSpc>
                <a:spcPts val="3200"/>
              </a:lnSpc>
            </a:pPr>
            <a:r>
              <a:rPr lang="en-US" sz="2400" dirty="0" smtClean="0"/>
              <a:t>Does having a cell phone </a:t>
            </a:r>
            <a:r>
              <a:rPr lang="en-US" sz="2400" i="1" dirty="0" smtClean="0"/>
              <a:t>usually </a:t>
            </a:r>
            <a:r>
              <a:rPr lang="en-US" sz="2400" dirty="0" smtClean="0"/>
              <a:t>affect those really important things in your life?</a:t>
            </a:r>
          </a:p>
          <a:p>
            <a:endParaRPr lang="en-US" sz="2400" dirty="0"/>
          </a:p>
          <a:p>
            <a:r>
              <a:rPr lang="en-US" sz="2400" dirty="0" smtClean="0"/>
              <a:t>What would life be like without a cell phone?</a:t>
            </a:r>
          </a:p>
          <a:p>
            <a:endParaRPr lang="en-US" sz="2400" dirty="0"/>
          </a:p>
          <a:p>
            <a:r>
              <a:rPr lang="en-US" sz="2400" dirty="0" smtClean="0"/>
              <a:t>Is a cell phone worth the cost?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44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41" y="2309715"/>
            <a:ext cx="3706154" cy="363651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 need a decent car.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57763" y="2187167"/>
            <a:ext cx="6757987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Critical questions to ask:</a:t>
            </a:r>
          </a:p>
          <a:p>
            <a:endParaRPr lang="en-US" sz="2200" dirty="0"/>
          </a:p>
          <a:p>
            <a:r>
              <a:rPr lang="en-US" sz="2200" dirty="0" smtClean="0"/>
              <a:t>1. Do you "need" a car or do you "want" a car?</a:t>
            </a:r>
          </a:p>
          <a:p>
            <a:endParaRPr lang="en-US" sz="2200" dirty="0"/>
          </a:p>
          <a:p>
            <a:r>
              <a:rPr lang="en-US" sz="2200" dirty="0" smtClean="0"/>
              <a:t>2. Why do you need (or want) a car?</a:t>
            </a:r>
          </a:p>
          <a:p>
            <a:endParaRPr lang="en-US" sz="2200" dirty="0"/>
          </a:p>
          <a:p>
            <a:r>
              <a:rPr lang="en-US" sz="2200" dirty="0" smtClean="0"/>
              <a:t>3. What would happen if you didn't have a car?</a:t>
            </a:r>
          </a:p>
          <a:p>
            <a:endParaRPr lang="en-US" sz="2200" dirty="0"/>
          </a:p>
          <a:p>
            <a:r>
              <a:rPr lang="en-US" sz="2200" dirty="0"/>
              <a:t>4</a:t>
            </a:r>
            <a:r>
              <a:rPr lang="en-US" sz="2200" dirty="0" smtClean="0"/>
              <a:t>. What do you mean by decent?</a:t>
            </a:r>
          </a:p>
          <a:p>
            <a:endParaRPr lang="en-US" sz="2200" dirty="0"/>
          </a:p>
          <a:p>
            <a:pPr>
              <a:lnSpc>
                <a:spcPts val="3200"/>
              </a:lnSpc>
            </a:pPr>
            <a:r>
              <a:rPr lang="en-US" sz="2200" dirty="0" smtClean="0"/>
              <a:t>5. If a car solves a problem for you, are there other ways you might solve that problem?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14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br>
              <a:rPr lang="en-US" dirty="0" smtClean="0"/>
            </a:br>
            <a:r>
              <a:rPr lang="en-US" i="1" dirty="0" smtClean="0"/>
              <a:t>What should I major in?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953" y="2216141"/>
            <a:ext cx="5189857" cy="576262"/>
          </a:xfrm>
        </p:spPr>
        <p:txBody>
          <a:bodyPr/>
          <a:lstStyle/>
          <a:p>
            <a:r>
              <a:rPr lang="en-US" sz="2400" b="1" dirty="0" smtClean="0"/>
              <a:t>Examine Your Assumptions: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647" y="2981317"/>
            <a:ext cx="5189856" cy="3801269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200" dirty="0" smtClean="0"/>
              <a:t>Possible assumption: "I know business majors will get good jobs."</a:t>
            </a:r>
          </a:p>
          <a:p>
            <a:pPr>
              <a:lnSpc>
                <a:spcPts val="3000"/>
              </a:lnSpc>
            </a:pPr>
            <a:r>
              <a:rPr lang="en-US" sz="2200" dirty="0" smtClean="0"/>
              <a:t>Possible assumption: "I will like working in business."</a:t>
            </a:r>
          </a:p>
          <a:p>
            <a:pPr>
              <a:lnSpc>
                <a:spcPts val="3000"/>
              </a:lnSpc>
            </a:pPr>
            <a:r>
              <a:rPr lang="en-US" sz="2200" dirty="0" smtClean="0"/>
              <a:t>Possible assumption: "I'll do fine in the courses I'll have to take to get a business degree."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24562" y="2291556"/>
            <a:ext cx="4502580" cy="57626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Ask Critical Questions: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6932" y="3084634"/>
            <a:ext cx="6495068" cy="3109913"/>
          </a:xfrm>
        </p:spPr>
        <p:txBody>
          <a:bodyPr>
            <a:noAutofit/>
          </a:bodyPr>
          <a:lstStyle/>
          <a:p>
            <a:pPr lvl="1">
              <a:lnSpc>
                <a:spcPts val="3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Do business majors really get good jobs? </a:t>
            </a:r>
            <a:endParaRPr lang="en-US" sz="2200" i="1" dirty="0">
              <a:solidFill>
                <a:schemeClr val="accent2"/>
              </a:solidFill>
            </a:endParaRPr>
          </a:p>
          <a:p>
            <a:pPr lvl="1">
              <a:lnSpc>
                <a:spcPts val="3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What kinds of jobs do they get? </a:t>
            </a:r>
          </a:p>
          <a:p>
            <a:pPr lvl="1">
              <a:lnSpc>
                <a:spcPts val="3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Are there opportunities for business majors in my city or region? </a:t>
            </a:r>
          </a:p>
          <a:p>
            <a:pPr lvl="1">
              <a:lnSpc>
                <a:spcPts val="3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Will I like a job in the business field?</a:t>
            </a:r>
          </a:p>
          <a:p>
            <a:pPr lvl="1">
              <a:lnSpc>
                <a:spcPts val="3000"/>
              </a:lnSpc>
            </a:pPr>
            <a:r>
              <a:rPr lang="en-US" sz="2200" i="1" dirty="0" smtClean="0">
                <a:solidFill>
                  <a:schemeClr val="accent2"/>
                </a:solidFill>
              </a:rPr>
              <a:t>Will I be able to handle business courses?</a:t>
            </a:r>
            <a:endParaRPr lang="en-US" sz="22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 with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258" y="2556824"/>
            <a:ext cx="5185873" cy="3638763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2200" dirty="0" smtClean="0"/>
              <a:t>What jobs are plentiful in the city I want to live in?</a:t>
            </a:r>
          </a:p>
          <a:p>
            <a:pPr>
              <a:lnSpc>
                <a:spcPts val="3000"/>
              </a:lnSpc>
            </a:pPr>
            <a:r>
              <a:rPr lang="en-US" sz="2200" dirty="0" smtClean="0"/>
              <a:t>From these plentiful jobs, is there one I'd enjoy?</a:t>
            </a:r>
          </a:p>
          <a:p>
            <a:pPr>
              <a:lnSpc>
                <a:spcPts val="3000"/>
              </a:lnSpc>
            </a:pPr>
            <a:r>
              <a:rPr lang="en-US" sz="2200" dirty="0" smtClean="0"/>
              <a:t>What kind of degree is required for that job?</a:t>
            </a:r>
          </a:p>
          <a:p>
            <a:pPr>
              <a:lnSpc>
                <a:spcPts val="3000"/>
              </a:lnSpc>
            </a:pPr>
            <a:r>
              <a:rPr lang="en-US" sz="2200" dirty="0" smtClean="0"/>
              <a:t>How would I fare in the courses for that degree?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893" y="2222287"/>
            <a:ext cx="5194583" cy="3638764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Critical Thinking =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Examining Assumptions + Asking Critical Questions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600" b="1" dirty="0">
                <a:solidFill>
                  <a:schemeClr val="accent2"/>
                </a:solidFill>
              </a:rPr>
              <a:t>a</a:t>
            </a:r>
            <a:r>
              <a:rPr lang="en-US" sz="2600" b="1" dirty="0" smtClean="0">
                <a:solidFill>
                  <a:schemeClr val="accent2"/>
                </a:solidFill>
              </a:rPr>
              <a:t>nd leads to Problem Solving</a:t>
            </a:r>
            <a:endParaRPr lang="en-US" sz="2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2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834" y="1357460"/>
            <a:ext cx="4878482" cy="33073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87" y="2338327"/>
            <a:ext cx="683535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200" dirty="0" smtClean="0"/>
              <a:t>What is a "good Christmas?" or "good birthday</a:t>
            </a:r>
            <a:r>
              <a:rPr lang="en-US" sz="2200" dirty="0"/>
              <a:t>? "</a:t>
            </a:r>
            <a:endParaRPr lang="en-US" sz="2200" dirty="0" smtClean="0"/>
          </a:p>
          <a:p>
            <a:pPr>
              <a:lnSpc>
                <a:spcPts val="1800"/>
              </a:lnSpc>
            </a:pPr>
            <a:endParaRPr lang="en-US" sz="2200" dirty="0" smtClean="0"/>
          </a:p>
          <a:p>
            <a:pPr>
              <a:lnSpc>
                <a:spcPts val="1200"/>
              </a:lnSpc>
            </a:pPr>
            <a:endParaRPr lang="en-US" sz="2200" dirty="0"/>
          </a:p>
          <a:p>
            <a:pPr>
              <a:lnSpc>
                <a:spcPts val="4200"/>
              </a:lnSpc>
            </a:pPr>
            <a:r>
              <a:rPr lang="en-US" sz="2200" dirty="0" smtClean="0"/>
              <a:t>1. Write down one assumption about what makes a Christmas or a birthday "good." Don't question the assumption; just write it down.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342474" y="5052576"/>
            <a:ext cx="11680842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200" dirty="0"/>
              <a:t>2. Now, make a list of critical questions to ask about the assumption.</a:t>
            </a:r>
          </a:p>
          <a:p>
            <a:endParaRPr lang="en-US" sz="2200" dirty="0"/>
          </a:p>
          <a:p>
            <a:pPr>
              <a:lnSpc>
                <a:spcPts val="3200"/>
              </a:lnSpc>
            </a:pPr>
            <a:r>
              <a:rPr lang="en-US" sz="2200" dirty="0"/>
              <a:t>3. What did you learn from questioning this assumption?</a:t>
            </a:r>
          </a:p>
        </p:txBody>
      </p:sp>
    </p:spTree>
    <p:extLst>
      <p:ext uri="{BB962C8B-B14F-4D97-AF65-F5344CB8AC3E}">
        <p14:creationId xmlns:p14="http://schemas.microsoft.com/office/powerpoint/2010/main" val="7307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184</TotalTime>
  <Words>573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Quotable</vt:lpstr>
      <vt:lpstr>PowerPoint Presentation</vt:lpstr>
      <vt:lpstr>PowerPoint Presentation</vt:lpstr>
      <vt:lpstr>Critical  Thinking   Involves: </vt:lpstr>
      <vt:lpstr>Learn to Examine Assumptions</vt:lpstr>
      <vt:lpstr>Question the Assumption:</vt:lpstr>
      <vt:lpstr>Other Assumptions</vt:lpstr>
      <vt:lpstr>Solving Problems What should I major in?</vt:lpstr>
      <vt:lpstr>Solving Problems with Critical Thinking</vt:lpstr>
      <vt:lpstr>Try it!</vt:lpstr>
      <vt:lpstr>Try Problem Solving with Critical Thinking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Critical Thinking</dc:title>
  <dc:creator>LH</dc:creator>
  <cp:lastModifiedBy>David, Judi</cp:lastModifiedBy>
  <cp:revision>21</cp:revision>
  <dcterms:created xsi:type="dcterms:W3CDTF">2014-08-03T16:20:20Z</dcterms:created>
  <dcterms:modified xsi:type="dcterms:W3CDTF">2014-09-03T15:23:10Z</dcterms:modified>
</cp:coreProperties>
</file>