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64" r:id="rId3"/>
    <p:sldId id="257" r:id="rId4"/>
    <p:sldId id="258" r:id="rId5"/>
    <p:sldId id="259" r:id="rId6"/>
    <p:sldId id="260" r:id="rId7"/>
    <p:sldId id="261" r:id="rId8"/>
    <p:sldId id="262" r:id="rId9"/>
    <p:sldId id="263"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22"/>
    <p:restoredTop sz="92404"/>
  </p:normalViewPr>
  <p:slideViewPr>
    <p:cSldViewPr snapToGrid="0" snapToObjects="1">
      <p:cViewPr varScale="1">
        <p:scale>
          <a:sx n="60" d="100"/>
          <a:sy n="60" d="100"/>
        </p:scale>
        <p:origin x="184" y="9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CFEC1B-57C8-974E-8032-4460A1B0C40B}" type="datetimeFigureOut">
              <a:rPr lang="en-US" smtClean="0"/>
              <a:t>4/9/19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C88AB3-8522-F64F-ACF6-A7953A4A7DA2}" type="slidenum">
              <a:rPr lang="en-US" smtClean="0"/>
              <a:t>‹#›</a:t>
            </a:fld>
            <a:endParaRPr lang="en-US"/>
          </a:p>
        </p:txBody>
      </p:sp>
    </p:spTree>
    <p:extLst>
      <p:ext uri="{BB962C8B-B14F-4D97-AF65-F5344CB8AC3E}">
        <p14:creationId xmlns:p14="http://schemas.microsoft.com/office/powerpoint/2010/main" val="2141189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1C88AB3-8522-F64F-ACF6-A7953A4A7DA2}" type="slidenum">
              <a:rPr lang="en-US" smtClean="0"/>
              <a:t>1</a:t>
            </a:fld>
            <a:endParaRPr lang="en-US"/>
          </a:p>
        </p:txBody>
      </p:sp>
    </p:spTree>
    <p:extLst>
      <p:ext uri="{BB962C8B-B14F-4D97-AF65-F5344CB8AC3E}">
        <p14:creationId xmlns:p14="http://schemas.microsoft.com/office/powerpoint/2010/main" val="1364728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84C62-F79B-694A-8F6D-736382DF5BA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550643-C852-5246-B293-E9EF0661B2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B8B795-8ABB-2F4B-BB6D-39B89DD8FC1E}"/>
              </a:ext>
            </a:extLst>
          </p:cNvPr>
          <p:cNvSpPr>
            <a:spLocks noGrp="1"/>
          </p:cNvSpPr>
          <p:nvPr>
            <p:ph type="dt" sz="half" idx="10"/>
          </p:nvPr>
        </p:nvSpPr>
        <p:spPr/>
        <p:txBody>
          <a:bodyPr/>
          <a:lstStyle/>
          <a:p>
            <a:fld id="{389A025F-D965-1F48-9892-152A44EF28A3}" type="datetimeFigureOut">
              <a:rPr lang="en-US" smtClean="0"/>
              <a:t>4/9/19</a:t>
            </a:fld>
            <a:endParaRPr lang="en-US"/>
          </a:p>
        </p:txBody>
      </p:sp>
      <p:sp>
        <p:nvSpPr>
          <p:cNvPr id="5" name="Footer Placeholder 4">
            <a:extLst>
              <a:ext uri="{FF2B5EF4-FFF2-40B4-BE49-F238E27FC236}">
                <a16:creationId xmlns:a16="http://schemas.microsoft.com/office/drawing/2014/main" id="{1B53F1DD-6568-F24D-B801-7FF04F5380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B01074-CAE2-5443-B9EE-F1B89C74D23E}"/>
              </a:ext>
            </a:extLst>
          </p:cNvPr>
          <p:cNvSpPr>
            <a:spLocks noGrp="1"/>
          </p:cNvSpPr>
          <p:nvPr>
            <p:ph type="sldNum" sz="quarter" idx="12"/>
          </p:nvPr>
        </p:nvSpPr>
        <p:spPr/>
        <p:txBody>
          <a:bodyPr/>
          <a:lstStyle/>
          <a:p>
            <a:fld id="{D4605236-18C2-CE4C-A42E-73E305F89393}" type="slidenum">
              <a:rPr lang="en-US" smtClean="0"/>
              <a:t>‹#›</a:t>
            </a:fld>
            <a:endParaRPr lang="en-US"/>
          </a:p>
        </p:txBody>
      </p:sp>
    </p:spTree>
    <p:extLst>
      <p:ext uri="{BB962C8B-B14F-4D97-AF65-F5344CB8AC3E}">
        <p14:creationId xmlns:p14="http://schemas.microsoft.com/office/powerpoint/2010/main" val="3682379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484BC-F9D1-EA4F-A1FB-238465DDAB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439977-D966-6445-B584-B8DC4A6680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06DD3B-BB8F-D34D-89B2-0B1B48A9C89C}"/>
              </a:ext>
            </a:extLst>
          </p:cNvPr>
          <p:cNvSpPr>
            <a:spLocks noGrp="1"/>
          </p:cNvSpPr>
          <p:nvPr>
            <p:ph type="dt" sz="half" idx="10"/>
          </p:nvPr>
        </p:nvSpPr>
        <p:spPr/>
        <p:txBody>
          <a:bodyPr/>
          <a:lstStyle/>
          <a:p>
            <a:fld id="{389A025F-D965-1F48-9892-152A44EF28A3}" type="datetimeFigureOut">
              <a:rPr lang="en-US" smtClean="0"/>
              <a:t>4/9/19</a:t>
            </a:fld>
            <a:endParaRPr lang="en-US"/>
          </a:p>
        </p:txBody>
      </p:sp>
      <p:sp>
        <p:nvSpPr>
          <p:cNvPr id="5" name="Footer Placeholder 4">
            <a:extLst>
              <a:ext uri="{FF2B5EF4-FFF2-40B4-BE49-F238E27FC236}">
                <a16:creationId xmlns:a16="http://schemas.microsoft.com/office/drawing/2014/main" id="{E685795B-66E6-7442-BC7D-D8D8555AC3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F11AB1-C9C6-6F47-8A41-8CDB5CF909F2}"/>
              </a:ext>
            </a:extLst>
          </p:cNvPr>
          <p:cNvSpPr>
            <a:spLocks noGrp="1"/>
          </p:cNvSpPr>
          <p:nvPr>
            <p:ph type="sldNum" sz="quarter" idx="12"/>
          </p:nvPr>
        </p:nvSpPr>
        <p:spPr/>
        <p:txBody>
          <a:bodyPr/>
          <a:lstStyle/>
          <a:p>
            <a:fld id="{D4605236-18C2-CE4C-A42E-73E305F89393}" type="slidenum">
              <a:rPr lang="en-US" smtClean="0"/>
              <a:t>‹#›</a:t>
            </a:fld>
            <a:endParaRPr lang="en-US"/>
          </a:p>
        </p:txBody>
      </p:sp>
    </p:spTree>
    <p:extLst>
      <p:ext uri="{BB962C8B-B14F-4D97-AF65-F5344CB8AC3E}">
        <p14:creationId xmlns:p14="http://schemas.microsoft.com/office/powerpoint/2010/main" val="1050799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B7FB42-59B1-424B-A267-AF3FA190B0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E078D89-B1E5-6F4A-BD27-2329BA61EA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86D8EC-301C-EB4F-85E2-5C9E03C0937D}"/>
              </a:ext>
            </a:extLst>
          </p:cNvPr>
          <p:cNvSpPr>
            <a:spLocks noGrp="1"/>
          </p:cNvSpPr>
          <p:nvPr>
            <p:ph type="dt" sz="half" idx="10"/>
          </p:nvPr>
        </p:nvSpPr>
        <p:spPr/>
        <p:txBody>
          <a:bodyPr/>
          <a:lstStyle/>
          <a:p>
            <a:fld id="{389A025F-D965-1F48-9892-152A44EF28A3}" type="datetimeFigureOut">
              <a:rPr lang="en-US" smtClean="0"/>
              <a:t>4/9/19</a:t>
            </a:fld>
            <a:endParaRPr lang="en-US"/>
          </a:p>
        </p:txBody>
      </p:sp>
      <p:sp>
        <p:nvSpPr>
          <p:cNvPr id="5" name="Footer Placeholder 4">
            <a:extLst>
              <a:ext uri="{FF2B5EF4-FFF2-40B4-BE49-F238E27FC236}">
                <a16:creationId xmlns:a16="http://schemas.microsoft.com/office/drawing/2014/main" id="{7F489B9B-6220-8F4D-8297-C2D8A95B73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04DEA5-4B73-E04D-A6CD-B28A434190A0}"/>
              </a:ext>
            </a:extLst>
          </p:cNvPr>
          <p:cNvSpPr>
            <a:spLocks noGrp="1"/>
          </p:cNvSpPr>
          <p:nvPr>
            <p:ph type="sldNum" sz="quarter" idx="12"/>
          </p:nvPr>
        </p:nvSpPr>
        <p:spPr/>
        <p:txBody>
          <a:bodyPr/>
          <a:lstStyle/>
          <a:p>
            <a:fld id="{D4605236-18C2-CE4C-A42E-73E305F89393}" type="slidenum">
              <a:rPr lang="en-US" smtClean="0"/>
              <a:t>‹#›</a:t>
            </a:fld>
            <a:endParaRPr lang="en-US"/>
          </a:p>
        </p:txBody>
      </p:sp>
    </p:spTree>
    <p:extLst>
      <p:ext uri="{BB962C8B-B14F-4D97-AF65-F5344CB8AC3E}">
        <p14:creationId xmlns:p14="http://schemas.microsoft.com/office/powerpoint/2010/main" val="3438940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1351E-E9B9-A344-9075-C059646A7E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E7FE0A-8335-EC4D-90D0-FAF3B699C6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E84898-1275-7648-8768-47A15BEB7543}"/>
              </a:ext>
            </a:extLst>
          </p:cNvPr>
          <p:cNvSpPr>
            <a:spLocks noGrp="1"/>
          </p:cNvSpPr>
          <p:nvPr>
            <p:ph type="dt" sz="half" idx="10"/>
          </p:nvPr>
        </p:nvSpPr>
        <p:spPr/>
        <p:txBody>
          <a:bodyPr/>
          <a:lstStyle/>
          <a:p>
            <a:fld id="{389A025F-D965-1F48-9892-152A44EF28A3}" type="datetimeFigureOut">
              <a:rPr lang="en-US" smtClean="0"/>
              <a:t>4/9/19</a:t>
            </a:fld>
            <a:endParaRPr lang="en-US"/>
          </a:p>
        </p:txBody>
      </p:sp>
      <p:sp>
        <p:nvSpPr>
          <p:cNvPr id="5" name="Footer Placeholder 4">
            <a:extLst>
              <a:ext uri="{FF2B5EF4-FFF2-40B4-BE49-F238E27FC236}">
                <a16:creationId xmlns:a16="http://schemas.microsoft.com/office/drawing/2014/main" id="{A67D231B-FADF-8D4A-9A5F-26BD2181E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68F7B7-850E-F145-8C78-0A17D46969D4}"/>
              </a:ext>
            </a:extLst>
          </p:cNvPr>
          <p:cNvSpPr>
            <a:spLocks noGrp="1"/>
          </p:cNvSpPr>
          <p:nvPr>
            <p:ph type="sldNum" sz="quarter" idx="12"/>
          </p:nvPr>
        </p:nvSpPr>
        <p:spPr/>
        <p:txBody>
          <a:bodyPr/>
          <a:lstStyle/>
          <a:p>
            <a:fld id="{D4605236-18C2-CE4C-A42E-73E305F89393}" type="slidenum">
              <a:rPr lang="en-US" smtClean="0"/>
              <a:t>‹#›</a:t>
            </a:fld>
            <a:endParaRPr lang="en-US"/>
          </a:p>
        </p:txBody>
      </p:sp>
    </p:spTree>
    <p:extLst>
      <p:ext uri="{BB962C8B-B14F-4D97-AF65-F5344CB8AC3E}">
        <p14:creationId xmlns:p14="http://schemas.microsoft.com/office/powerpoint/2010/main" val="219939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00E84-802D-D843-88D6-643C250DBB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9BBA9E7-20F5-0249-9A00-CE69656BD0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E583AF-957D-DD41-A073-DC5B45A76188}"/>
              </a:ext>
            </a:extLst>
          </p:cNvPr>
          <p:cNvSpPr>
            <a:spLocks noGrp="1"/>
          </p:cNvSpPr>
          <p:nvPr>
            <p:ph type="dt" sz="half" idx="10"/>
          </p:nvPr>
        </p:nvSpPr>
        <p:spPr/>
        <p:txBody>
          <a:bodyPr/>
          <a:lstStyle/>
          <a:p>
            <a:fld id="{389A025F-D965-1F48-9892-152A44EF28A3}" type="datetimeFigureOut">
              <a:rPr lang="en-US" smtClean="0"/>
              <a:t>4/9/19</a:t>
            </a:fld>
            <a:endParaRPr lang="en-US"/>
          </a:p>
        </p:txBody>
      </p:sp>
      <p:sp>
        <p:nvSpPr>
          <p:cNvPr id="5" name="Footer Placeholder 4">
            <a:extLst>
              <a:ext uri="{FF2B5EF4-FFF2-40B4-BE49-F238E27FC236}">
                <a16:creationId xmlns:a16="http://schemas.microsoft.com/office/drawing/2014/main" id="{403697F7-C307-EB4A-BB87-FE665DD577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AF0E14-CF7F-7A44-8E4D-02B26648CE04}"/>
              </a:ext>
            </a:extLst>
          </p:cNvPr>
          <p:cNvSpPr>
            <a:spLocks noGrp="1"/>
          </p:cNvSpPr>
          <p:nvPr>
            <p:ph type="sldNum" sz="quarter" idx="12"/>
          </p:nvPr>
        </p:nvSpPr>
        <p:spPr/>
        <p:txBody>
          <a:bodyPr/>
          <a:lstStyle/>
          <a:p>
            <a:fld id="{D4605236-18C2-CE4C-A42E-73E305F89393}" type="slidenum">
              <a:rPr lang="en-US" smtClean="0"/>
              <a:t>‹#›</a:t>
            </a:fld>
            <a:endParaRPr lang="en-US"/>
          </a:p>
        </p:txBody>
      </p:sp>
    </p:spTree>
    <p:extLst>
      <p:ext uri="{BB962C8B-B14F-4D97-AF65-F5344CB8AC3E}">
        <p14:creationId xmlns:p14="http://schemas.microsoft.com/office/powerpoint/2010/main" val="3855865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0845-4B3A-1243-8C38-33CA315476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65E615-47E4-134D-9DAB-AE99CC29CE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B92452-69AA-6940-8D3C-7413266CE6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97D528-A248-2146-A11F-75655F055E07}"/>
              </a:ext>
            </a:extLst>
          </p:cNvPr>
          <p:cNvSpPr>
            <a:spLocks noGrp="1"/>
          </p:cNvSpPr>
          <p:nvPr>
            <p:ph type="dt" sz="half" idx="10"/>
          </p:nvPr>
        </p:nvSpPr>
        <p:spPr/>
        <p:txBody>
          <a:bodyPr/>
          <a:lstStyle/>
          <a:p>
            <a:fld id="{389A025F-D965-1F48-9892-152A44EF28A3}" type="datetimeFigureOut">
              <a:rPr lang="en-US" smtClean="0"/>
              <a:t>4/9/19</a:t>
            </a:fld>
            <a:endParaRPr lang="en-US"/>
          </a:p>
        </p:txBody>
      </p:sp>
      <p:sp>
        <p:nvSpPr>
          <p:cNvPr id="6" name="Footer Placeholder 5">
            <a:extLst>
              <a:ext uri="{FF2B5EF4-FFF2-40B4-BE49-F238E27FC236}">
                <a16:creationId xmlns:a16="http://schemas.microsoft.com/office/drawing/2014/main" id="{1F161C5A-F31B-EC42-8AEE-9BB28CF320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B6605F-03AA-A649-9B5C-94C09D49453F}"/>
              </a:ext>
            </a:extLst>
          </p:cNvPr>
          <p:cNvSpPr>
            <a:spLocks noGrp="1"/>
          </p:cNvSpPr>
          <p:nvPr>
            <p:ph type="sldNum" sz="quarter" idx="12"/>
          </p:nvPr>
        </p:nvSpPr>
        <p:spPr/>
        <p:txBody>
          <a:bodyPr/>
          <a:lstStyle/>
          <a:p>
            <a:fld id="{D4605236-18C2-CE4C-A42E-73E305F89393}" type="slidenum">
              <a:rPr lang="en-US" smtClean="0"/>
              <a:t>‹#›</a:t>
            </a:fld>
            <a:endParaRPr lang="en-US"/>
          </a:p>
        </p:txBody>
      </p:sp>
    </p:spTree>
    <p:extLst>
      <p:ext uri="{BB962C8B-B14F-4D97-AF65-F5344CB8AC3E}">
        <p14:creationId xmlns:p14="http://schemas.microsoft.com/office/powerpoint/2010/main" val="1546936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FFEED-3190-C74A-A623-50A6160378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42E7DC5-B66A-3547-8C0A-ABDF6042F1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921827-EA7D-5B47-ADDD-7B1D55B3CA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A80AC4-E8BF-4B46-9D3B-39BA230143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CC70A1-94F9-3D48-B5C1-801AA0EEBB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4E687D-3B44-EC49-B1FA-DD454B780D18}"/>
              </a:ext>
            </a:extLst>
          </p:cNvPr>
          <p:cNvSpPr>
            <a:spLocks noGrp="1"/>
          </p:cNvSpPr>
          <p:nvPr>
            <p:ph type="dt" sz="half" idx="10"/>
          </p:nvPr>
        </p:nvSpPr>
        <p:spPr/>
        <p:txBody>
          <a:bodyPr/>
          <a:lstStyle/>
          <a:p>
            <a:fld id="{389A025F-D965-1F48-9892-152A44EF28A3}" type="datetimeFigureOut">
              <a:rPr lang="en-US" smtClean="0"/>
              <a:t>4/9/19</a:t>
            </a:fld>
            <a:endParaRPr lang="en-US"/>
          </a:p>
        </p:txBody>
      </p:sp>
      <p:sp>
        <p:nvSpPr>
          <p:cNvPr id="8" name="Footer Placeholder 7">
            <a:extLst>
              <a:ext uri="{FF2B5EF4-FFF2-40B4-BE49-F238E27FC236}">
                <a16:creationId xmlns:a16="http://schemas.microsoft.com/office/drawing/2014/main" id="{D4A8875D-328F-8743-97E8-0F2F0E470F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588115-0387-304C-8BF9-CF0084689CAE}"/>
              </a:ext>
            </a:extLst>
          </p:cNvPr>
          <p:cNvSpPr>
            <a:spLocks noGrp="1"/>
          </p:cNvSpPr>
          <p:nvPr>
            <p:ph type="sldNum" sz="quarter" idx="12"/>
          </p:nvPr>
        </p:nvSpPr>
        <p:spPr/>
        <p:txBody>
          <a:bodyPr/>
          <a:lstStyle/>
          <a:p>
            <a:fld id="{D4605236-18C2-CE4C-A42E-73E305F89393}" type="slidenum">
              <a:rPr lang="en-US" smtClean="0"/>
              <a:t>‹#›</a:t>
            </a:fld>
            <a:endParaRPr lang="en-US"/>
          </a:p>
        </p:txBody>
      </p:sp>
    </p:spTree>
    <p:extLst>
      <p:ext uri="{BB962C8B-B14F-4D97-AF65-F5344CB8AC3E}">
        <p14:creationId xmlns:p14="http://schemas.microsoft.com/office/powerpoint/2010/main" val="4064622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D21B2-A40D-5049-ACB5-2E20B845E47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2F6AD4-6C22-344D-B36A-277BA591D388}"/>
              </a:ext>
            </a:extLst>
          </p:cNvPr>
          <p:cNvSpPr>
            <a:spLocks noGrp="1"/>
          </p:cNvSpPr>
          <p:nvPr>
            <p:ph type="dt" sz="half" idx="10"/>
          </p:nvPr>
        </p:nvSpPr>
        <p:spPr/>
        <p:txBody>
          <a:bodyPr/>
          <a:lstStyle/>
          <a:p>
            <a:fld id="{389A025F-D965-1F48-9892-152A44EF28A3}" type="datetimeFigureOut">
              <a:rPr lang="en-US" smtClean="0"/>
              <a:t>4/9/19</a:t>
            </a:fld>
            <a:endParaRPr lang="en-US"/>
          </a:p>
        </p:txBody>
      </p:sp>
      <p:sp>
        <p:nvSpPr>
          <p:cNvPr id="4" name="Footer Placeholder 3">
            <a:extLst>
              <a:ext uri="{FF2B5EF4-FFF2-40B4-BE49-F238E27FC236}">
                <a16:creationId xmlns:a16="http://schemas.microsoft.com/office/drawing/2014/main" id="{D7B76D55-498D-6A4B-ADF7-30931CA4E4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D0BAFA-C74C-4D40-BB06-E1801FBC1A0B}"/>
              </a:ext>
            </a:extLst>
          </p:cNvPr>
          <p:cNvSpPr>
            <a:spLocks noGrp="1"/>
          </p:cNvSpPr>
          <p:nvPr>
            <p:ph type="sldNum" sz="quarter" idx="12"/>
          </p:nvPr>
        </p:nvSpPr>
        <p:spPr/>
        <p:txBody>
          <a:bodyPr/>
          <a:lstStyle/>
          <a:p>
            <a:fld id="{D4605236-18C2-CE4C-A42E-73E305F89393}" type="slidenum">
              <a:rPr lang="en-US" smtClean="0"/>
              <a:t>‹#›</a:t>
            </a:fld>
            <a:endParaRPr lang="en-US"/>
          </a:p>
        </p:txBody>
      </p:sp>
    </p:spTree>
    <p:extLst>
      <p:ext uri="{BB962C8B-B14F-4D97-AF65-F5344CB8AC3E}">
        <p14:creationId xmlns:p14="http://schemas.microsoft.com/office/powerpoint/2010/main" val="1902931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7ED907-B8F6-5545-9D0C-1C508BC65406}"/>
              </a:ext>
            </a:extLst>
          </p:cNvPr>
          <p:cNvSpPr>
            <a:spLocks noGrp="1"/>
          </p:cNvSpPr>
          <p:nvPr>
            <p:ph type="dt" sz="half" idx="10"/>
          </p:nvPr>
        </p:nvSpPr>
        <p:spPr/>
        <p:txBody>
          <a:bodyPr/>
          <a:lstStyle/>
          <a:p>
            <a:fld id="{389A025F-D965-1F48-9892-152A44EF28A3}" type="datetimeFigureOut">
              <a:rPr lang="en-US" smtClean="0"/>
              <a:t>4/9/19</a:t>
            </a:fld>
            <a:endParaRPr lang="en-US"/>
          </a:p>
        </p:txBody>
      </p:sp>
      <p:sp>
        <p:nvSpPr>
          <p:cNvPr id="3" name="Footer Placeholder 2">
            <a:extLst>
              <a:ext uri="{FF2B5EF4-FFF2-40B4-BE49-F238E27FC236}">
                <a16:creationId xmlns:a16="http://schemas.microsoft.com/office/drawing/2014/main" id="{28B64453-BDAD-5A48-A984-F862ADCACCD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40CD94-B5AD-9343-9302-138F2A7C380A}"/>
              </a:ext>
            </a:extLst>
          </p:cNvPr>
          <p:cNvSpPr>
            <a:spLocks noGrp="1"/>
          </p:cNvSpPr>
          <p:nvPr>
            <p:ph type="sldNum" sz="quarter" idx="12"/>
          </p:nvPr>
        </p:nvSpPr>
        <p:spPr/>
        <p:txBody>
          <a:bodyPr/>
          <a:lstStyle/>
          <a:p>
            <a:fld id="{D4605236-18C2-CE4C-A42E-73E305F89393}" type="slidenum">
              <a:rPr lang="en-US" smtClean="0"/>
              <a:t>‹#›</a:t>
            </a:fld>
            <a:endParaRPr lang="en-US"/>
          </a:p>
        </p:txBody>
      </p:sp>
    </p:spTree>
    <p:extLst>
      <p:ext uri="{BB962C8B-B14F-4D97-AF65-F5344CB8AC3E}">
        <p14:creationId xmlns:p14="http://schemas.microsoft.com/office/powerpoint/2010/main" val="1732974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DFE6C-38D3-9A49-B7AC-571B4D25F7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C4FCE5-00C4-1C4C-804C-C21D71C18F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3AFC5D1-45E1-1346-BC27-634EA18486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E813A5-3983-6D46-9167-582C869EFC81}"/>
              </a:ext>
            </a:extLst>
          </p:cNvPr>
          <p:cNvSpPr>
            <a:spLocks noGrp="1"/>
          </p:cNvSpPr>
          <p:nvPr>
            <p:ph type="dt" sz="half" idx="10"/>
          </p:nvPr>
        </p:nvSpPr>
        <p:spPr/>
        <p:txBody>
          <a:bodyPr/>
          <a:lstStyle/>
          <a:p>
            <a:fld id="{389A025F-D965-1F48-9892-152A44EF28A3}" type="datetimeFigureOut">
              <a:rPr lang="en-US" smtClean="0"/>
              <a:t>4/9/19</a:t>
            </a:fld>
            <a:endParaRPr lang="en-US"/>
          </a:p>
        </p:txBody>
      </p:sp>
      <p:sp>
        <p:nvSpPr>
          <p:cNvPr id="6" name="Footer Placeholder 5">
            <a:extLst>
              <a:ext uri="{FF2B5EF4-FFF2-40B4-BE49-F238E27FC236}">
                <a16:creationId xmlns:a16="http://schemas.microsoft.com/office/drawing/2014/main" id="{8DB3DA91-57A7-314C-8099-42C525EF00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7CA7A0-2BA4-C845-8555-CD83AAD6062B}"/>
              </a:ext>
            </a:extLst>
          </p:cNvPr>
          <p:cNvSpPr>
            <a:spLocks noGrp="1"/>
          </p:cNvSpPr>
          <p:nvPr>
            <p:ph type="sldNum" sz="quarter" idx="12"/>
          </p:nvPr>
        </p:nvSpPr>
        <p:spPr/>
        <p:txBody>
          <a:bodyPr/>
          <a:lstStyle/>
          <a:p>
            <a:fld id="{D4605236-18C2-CE4C-A42E-73E305F89393}" type="slidenum">
              <a:rPr lang="en-US" smtClean="0"/>
              <a:t>‹#›</a:t>
            </a:fld>
            <a:endParaRPr lang="en-US"/>
          </a:p>
        </p:txBody>
      </p:sp>
    </p:spTree>
    <p:extLst>
      <p:ext uri="{BB962C8B-B14F-4D97-AF65-F5344CB8AC3E}">
        <p14:creationId xmlns:p14="http://schemas.microsoft.com/office/powerpoint/2010/main" val="3777624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05CED-3B6C-AD42-BEE2-83F1F2AAF4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3FED74D-83A8-5341-97EA-A5296D2A56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91320F-5B4D-B14D-B267-ECC7AEBF85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7CB0BF-BAD0-E24C-B6E3-EE75621BE4F0}"/>
              </a:ext>
            </a:extLst>
          </p:cNvPr>
          <p:cNvSpPr>
            <a:spLocks noGrp="1"/>
          </p:cNvSpPr>
          <p:nvPr>
            <p:ph type="dt" sz="half" idx="10"/>
          </p:nvPr>
        </p:nvSpPr>
        <p:spPr/>
        <p:txBody>
          <a:bodyPr/>
          <a:lstStyle/>
          <a:p>
            <a:fld id="{389A025F-D965-1F48-9892-152A44EF28A3}" type="datetimeFigureOut">
              <a:rPr lang="en-US" smtClean="0"/>
              <a:t>4/9/19</a:t>
            </a:fld>
            <a:endParaRPr lang="en-US"/>
          </a:p>
        </p:txBody>
      </p:sp>
      <p:sp>
        <p:nvSpPr>
          <p:cNvPr id="6" name="Footer Placeholder 5">
            <a:extLst>
              <a:ext uri="{FF2B5EF4-FFF2-40B4-BE49-F238E27FC236}">
                <a16:creationId xmlns:a16="http://schemas.microsoft.com/office/drawing/2014/main" id="{52FC3BC4-85A8-BE4A-8F7C-C0CFBF2AA1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108511-0787-4C43-9256-B14F65C78878}"/>
              </a:ext>
            </a:extLst>
          </p:cNvPr>
          <p:cNvSpPr>
            <a:spLocks noGrp="1"/>
          </p:cNvSpPr>
          <p:nvPr>
            <p:ph type="sldNum" sz="quarter" idx="12"/>
          </p:nvPr>
        </p:nvSpPr>
        <p:spPr/>
        <p:txBody>
          <a:bodyPr/>
          <a:lstStyle/>
          <a:p>
            <a:fld id="{D4605236-18C2-CE4C-A42E-73E305F89393}" type="slidenum">
              <a:rPr lang="en-US" smtClean="0"/>
              <a:t>‹#›</a:t>
            </a:fld>
            <a:endParaRPr lang="en-US"/>
          </a:p>
        </p:txBody>
      </p:sp>
    </p:spTree>
    <p:extLst>
      <p:ext uri="{BB962C8B-B14F-4D97-AF65-F5344CB8AC3E}">
        <p14:creationId xmlns:p14="http://schemas.microsoft.com/office/powerpoint/2010/main" val="2268664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E3DE84-7D15-494B-BF12-F101083C3E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4ED5B1-7F0D-1143-82C5-B43249047B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AFD374-6A4F-C845-AC6C-8637484326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9A025F-D965-1F48-9892-152A44EF28A3}" type="datetimeFigureOut">
              <a:rPr lang="en-US" smtClean="0"/>
              <a:t>4/9/19</a:t>
            </a:fld>
            <a:endParaRPr lang="en-US"/>
          </a:p>
        </p:txBody>
      </p:sp>
      <p:sp>
        <p:nvSpPr>
          <p:cNvPr id="5" name="Footer Placeholder 4">
            <a:extLst>
              <a:ext uri="{FF2B5EF4-FFF2-40B4-BE49-F238E27FC236}">
                <a16:creationId xmlns:a16="http://schemas.microsoft.com/office/drawing/2014/main" id="{BECB3A1E-F9D6-D547-9940-0154B1885B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6D8371-6EC7-FD46-8937-9038815E87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605236-18C2-CE4C-A42E-73E305F89393}" type="slidenum">
              <a:rPr lang="en-US" smtClean="0"/>
              <a:t>‹#›</a:t>
            </a:fld>
            <a:endParaRPr lang="en-US"/>
          </a:p>
        </p:txBody>
      </p:sp>
    </p:spTree>
    <p:extLst>
      <p:ext uri="{BB962C8B-B14F-4D97-AF65-F5344CB8AC3E}">
        <p14:creationId xmlns:p14="http://schemas.microsoft.com/office/powerpoint/2010/main" val="2764161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C0BF2-EC86-4443-808C-E8665C8C3F25}"/>
              </a:ext>
            </a:extLst>
          </p:cNvPr>
          <p:cNvSpPr>
            <a:spLocks noGrp="1"/>
          </p:cNvSpPr>
          <p:nvPr>
            <p:ph type="ctrTitle"/>
          </p:nvPr>
        </p:nvSpPr>
        <p:spPr/>
        <p:txBody>
          <a:bodyPr/>
          <a:lstStyle/>
          <a:p>
            <a:r>
              <a:rPr lang="en-US" dirty="0"/>
              <a:t>Coherence and Cohesion</a:t>
            </a:r>
          </a:p>
        </p:txBody>
      </p:sp>
      <p:sp>
        <p:nvSpPr>
          <p:cNvPr id="3" name="Subtitle 2">
            <a:extLst>
              <a:ext uri="{FF2B5EF4-FFF2-40B4-BE49-F238E27FC236}">
                <a16:creationId xmlns:a16="http://schemas.microsoft.com/office/drawing/2014/main" id="{C6A3453C-C886-1542-ADEA-DADAAB8E8735}"/>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50994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76962-92C2-D24B-A951-D76250768047}"/>
              </a:ext>
            </a:extLst>
          </p:cNvPr>
          <p:cNvSpPr>
            <a:spLocks noGrp="1"/>
          </p:cNvSpPr>
          <p:nvPr>
            <p:ph type="title"/>
          </p:nvPr>
        </p:nvSpPr>
        <p:spPr/>
        <p:txBody>
          <a:bodyPr/>
          <a:lstStyle/>
          <a:p>
            <a:r>
              <a:rPr lang="en-US" dirty="0"/>
              <a:t>To Improve Coherence</a:t>
            </a:r>
          </a:p>
        </p:txBody>
      </p:sp>
      <p:sp>
        <p:nvSpPr>
          <p:cNvPr id="3" name="Content Placeholder 2">
            <a:extLst>
              <a:ext uri="{FF2B5EF4-FFF2-40B4-BE49-F238E27FC236}">
                <a16:creationId xmlns:a16="http://schemas.microsoft.com/office/drawing/2014/main" id="{BEC8F975-E86C-A941-8B51-E4793C82D707}"/>
              </a:ext>
            </a:extLst>
          </p:cNvPr>
          <p:cNvSpPr>
            <a:spLocks noGrp="1"/>
          </p:cNvSpPr>
          <p:nvPr>
            <p:ph idx="1"/>
          </p:nvPr>
        </p:nvSpPr>
        <p:spPr/>
        <p:txBody>
          <a:bodyPr/>
          <a:lstStyle/>
          <a:p>
            <a:r>
              <a:rPr lang="en-US" dirty="0"/>
              <a:t>Coherence is established in two ways: </a:t>
            </a:r>
          </a:p>
          <a:p>
            <a:r>
              <a:rPr lang="en-US" dirty="0"/>
              <a:t>Topics of individual sentences are clear </a:t>
            </a:r>
          </a:p>
          <a:p>
            <a:r>
              <a:rPr lang="en-US" dirty="0"/>
              <a:t>Topics of paragraphs are clear </a:t>
            </a:r>
          </a:p>
          <a:p>
            <a:r>
              <a:rPr lang="en-US" dirty="0"/>
              <a:t>A paragraph is much more than a group of sentences set off by an indentation. If you can’t quickly and succinctly say what a paragraph’s main point is, it lacks coherence. </a:t>
            </a:r>
          </a:p>
          <a:p>
            <a:endParaRPr lang="en-US" dirty="0"/>
          </a:p>
        </p:txBody>
      </p:sp>
    </p:spTree>
    <p:extLst>
      <p:ext uri="{BB962C8B-B14F-4D97-AF65-F5344CB8AC3E}">
        <p14:creationId xmlns:p14="http://schemas.microsoft.com/office/powerpoint/2010/main" val="298993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A165E-0DCF-C940-8313-0EABCE59136A}"/>
              </a:ext>
            </a:extLst>
          </p:cNvPr>
          <p:cNvSpPr>
            <a:spLocks noGrp="1"/>
          </p:cNvSpPr>
          <p:nvPr>
            <p:ph type="title"/>
          </p:nvPr>
        </p:nvSpPr>
        <p:spPr/>
        <p:txBody>
          <a:bodyPr/>
          <a:lstStyle/>
          <a:p>
            <a:r>
              <a:rPr lang="en-US" dirty="0"/>
              <a:t>To Improve Coherence</a:t>
            </a:r>
          </a:p>
        </p:txBody>
      </p:sp>
      <p:sp>
        <p:nvSpPr>
          <p:cNvPr id="3" name="Content Placeholder 2">
            <a:extLst>
              <a:ext uri="{FF2B5EF4-FFF2-40B4-BE49-F238E27FC236}">
                <a16:creationId xmlns:a16="http://schemas.microsoft.com/office/drawing/2014/main" id="{95BDE494-2FB3-AD47-BF7C-CFAEFA1CBB5C}"/>
              </a:ext>
            </a:extLst>
          </p:cNvPr>
          <p:cNvSpPr>
            <a:spLocks noGrp="1"/>
          </p:cNvSpPr>
          <p:nvPr>
            <p:ph idx="1"/>
          </p:nvPr>
        </p:nvSpPr>
        <p:spPr/>
        <p:txBody>
          <a:bodyPr>
            <a:normAutofit fontScale="77500" lnSpcReduction="20000"/>
          </a:bodyPr>
          <a:lstStyle/>
          <a:p>
            <a:r>
              <a:rPr lang="en-US" dirty="0"/>
              <a:t>Here’s an example passage: </a:t>
            </a:r>
          </a:p>
          <a:p>
            <a:r>
              <a:rPr lang="en-US" dirty="0"/>
              <a:t>As a reminder, please promptly return the lecture notes you borrowed. Slide the notes under my door if I am not there. I may become agitated if you are late, much like my Uncle Chester after several eggnogs on Christmas Eve. Most Christmases I liked to stay up and open my stockings after midnight. Staying up late was exciting and would be repeated a week later at New Year’s. So would Uncle Chester’s disgraceful behavior. </a:t>
            </a:r>
          </a:p>
          <a:p>
            <a:r>
              <a:rPr lang="en-US" dirty="0"/>
              <a:t>The passage is </a:t>
            </a:r>
            <a:r>
              <a:rPr lang="en-US" b="1" dirty="0"/>
              <a:t>cohesive</a:t>
            </a:r>
            <a:r>
              <a:rPr lang="en-US" dirty="0"/>
              <a:t>. </a:t>
            </a:r>
          </a:p>
          <a:p>
            <a:r>
              <a:rPr lang="en-US" dirty="0"/>
              <a:t>Each sentence connects with the next and the previous. </a:t>
            </a:r>
          </a:p>
          <a:p>
            <a:r>
              <a:rPr lang="en-US" dirty="0"/>
              <a:t>Sentences begin with familiar information. </a:t>
            </a:r>
          </a:p>
          <a:p>
            <a:r>
              <a:rPr lang="en-US" dirty="0"/>
              <a:t>Sentences end with new information. </a:t>
            </a:r>
          </a:p>
          <a:p>
            <a:r>
              <a:rPr lang="en-US" dirty="0"/>
              <a:t>But the passage is </a:t>
            </a:r>
            <a:r>
              <a:rPr lang="en-US" b="1" dirty="0"/>
              <a:t>not coherent</a:t>
            </a:r>
            <a:r>
              <a:rPr lang="en-US" dirty="0"/>
              <a:t>. </a:t>
            </a:r>
          </a:p>
          <a:p>
            <a:pPr lvl="1"/>
            <a:r>
              <a:rPr lang="en-US" dirty="0"/>
              <a:t>The </a:t>
            </a:r>
            <a:r>
              <a:rPr lang="en-US" b="1" i="1" dirty="0"/>
              <a:t>topic </a:t>
            </a:r>
            <a:r>
              <a:rPr lang="en-US" dirty="0"/>
              <a:t>of each sentence is different from the previous. </a:t>
            </a:r>
          </a:p>
          <a:p>
            <a:pPr lvl="1"/>
            <a:r>
              <a:rPr lang="en-US" dirty="0"/>
              <a:t>Thus, the paragraph lacks focus. </a:t>
            </a:r>
          </a:p>
          <a:p>
            <a:endParaRPr lang="en-US" dirty="0"/>
          </a:p>
        </p:txBody>
      </p:sp>
    </p:spTree>
    <p:extLst>
      <p:ext uri="{BB962C8B-B14F-4D97-AF65-F5344CB8AC3E}">
        <p14:creationId xmlns:p14="http://schemas.microsoft.com/office/powerpoint/2010/main" val="2137464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0C1B7-46A7-2F49-838D-129709833B8B}"/>
              </a:ext>
            </a:extLst>
          </p:cNvPr>
          <p:cNvSpPr>
            <a:spLocks noGrp="1"/>
          </p:cNvSpPr>
          <p:nvPr>
            <p:ph type="title"/>
          </p:nvPr>
        </p:nvSpPr>
        <p:spPr/>
        <p:txBody>
          <a:bodyPr/>
          <a:lstStyle/>
          <a:p>
            <a:r>
              <a:rPr lang="en-US" dirty="0"/>
              <a:t>Cohesion</a:t>
            </a:r>
          </a:p>
        </p:txBody>
      </p:sp>
      <p:sp>
        <p:nvSpPr>
          <p:cNvPr id="3" name="Content Placeholder 2">
            <a:extLst>
              <a:ext uri="{FF2B5EF4-FFF2-40B4-BE49-F238E27FC236}">
                <a16:creationId xmlns:a16="http://schemas.microsoft.com/office/drawing/2014/main" id="{C19BBD9D-776B-064B-B180-6E4B56B0E2C1}"/>
              </a:ext>
            </a:extLst>
          </p:cNvPr>
          <p:cNvSpPr>
            <a:spLocks noGrp="1"/>
          </p:cNvSpPr>
          <p:nvPr>
            <p:ph idx="1"/>
          </p:nvPr>
        </p:nvSpPr>
        <p:spPr/>
        <p:txBody>
          <a:bodyPr/>
          <a:lstStyle/>
          <a:p>
            <a:r>
              <a:rPr lang="en-US" dirty="0"/>
              <a:t>Sense of sentence-by-sentence flow by which the reader moves through a passage, with each sentence connecting to the previous one and the one that follows </a:t>
            </a:r>
          </a:p>
          <a:p>
            <a:r>
              <a:rPr lang="en-US" dirty="0"/>
              <a:t>The beginning of a sentence is its </a:t>
            </a:r>
            <a:r>
              <a:rPr lang="en-US" b="1" i="1" dirty="0"/>
              <a:t>topic</a:t>
            </a:r>
            <a:r>
              <a:rPr lang="en-US" dirty="0"/>
              <a:t>: it’s what the sentence is about </a:t>
            </a:r>
          </a:p>
          <a:p>
            <a:r>
              <a:rPr lang="en-US" dirty="0"/>
              <a:t>The end of a sentence is its </a:t>
            </a:r>
            <a:r>
              <a:rPr lang="en-US" b="1" i="1" dirty="0"/>
              <a:t>stress</a:t>
            </a:r>
            <a:r>
              <a:rPr lang="en-US" dirty="0"/>
              <a:t>: it’s what the sentence delivers, what’s most important </a:t>
            </a:r>
          </a:p>
          <a:p>
            <a:r>
              <a:rPr lang="en-US" dirty="0"/>
              <a:t>about it </a:t>
            </a:r>
          </a:p>
          <a:p>
            <a:endParaRPr lang="en-US" dirty="0"/>
          </a:p>
        </p:txBody>
      </p:sp>
    </p:spTree>
    <p:extLst>
      <p:ext uri="{BB962C8B-B14F-4D97-AF65-F5344CB8AC3E}">
        <p14:creationId xmlns:p14="http://schemas.microsoft.com/office/powerpoint/2010/main" val="2874527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B78D7-818F-8C44-B923-C94F0CB2615F}"/>
              </a:ext>
            </a:extLst>
          </p:cNvPr>
          <p:cNvSpPr>
            <a:spLocks noGrp="1"/>
          </p:cNvSpPr>
          <p:nvPr>
            <p:ph type="title"/>
          </p:nvPr>
        </p:nvSpPr>
        <p:spPr/>
        <p:txBody>
          <a:bodyPr/>
          <a:lstStyle/>
          <a:p>
            <a:r>
              <a:rPr lang="en-US" dirty="0"/>
              <a:t>To Improve Cohesion</a:t>
            </a:r>
          </a:p>
        </p:txBody>
      </p:sp>
      <p:sp>
        <p:nvSpPr>
          <p:cNvPr id="3" name="Content Placeholder 2">
            <a:extLst>
              <a:ext uri="{FF2B5EF4-FFF2-40B4-BE49-F238E27FC236}">
                <a16:creationId xmlns:a16="http://schemas.microsoft.com/office/drawing/2014/main" id="{8E4B1BB9-1EA0-6C43-A18B-BD6F38E17692}"/>
              </a:ext>
            </a:extLst>
          </p:cNvPr>
          <p:cNvSpPr>
            <a:spLocks noGrp="1"/>
          </p:cNvSpPr>
          <p:nvPr>
            <p:ph idx="1"/>
          </p:nvPr>
        </p:nvSpPr>
        <p:spPr/>
        <p:txBody>
          <a:bodyPr/>
          <a:lstStyle/>
          <a:p>
            <a:r>
              <a:rPr lang="en-US" b="1" dirty="0"/>
              <a:t>For Cohesion in Sentence Beginnings . . . Put the OLD FIRST </a:t>
            </a:r>
            <a:endParaRPr lang="en-US" dirty="0">
              <a:effectLst/>
            </a:endParaRPr>
          </a:p>
          <a:p>
            <a:pPr lvl="1"/>
            <a:r>
              <a:rPr lang="en-US" dirty="0"/>
              <a:t>Begin your sentences with information familiar to your readers </a:t>
            </a:r>
          </a:p>
          <a:p>
            <a:pPr lvl="1"/>
            <a:r>
              <a:rPr lang="en-US" dirty="0"/>
              <a:t>Don’t begin a sentence with a bit of new information </a:t>
            </a:r>
          </a:p>
          <a:p>
            <a:pPr lvl="1"/>
            <a:r>
              <a:rPr lang="en-US" dirty="0"/>
              <a:t>Don’t begin a sentence with a bit of technical information </a:t>
            </a:r>
          </a:p>
          <a:p>
            <a:pPr lvl="1"/>
            <a:r>
              <a:rPr lang="en-US" dirty="0"/>
              <a:t>Use your openings to refer back to previous material or gently introduce a new topic </a:t>
            </a:r>
          </a:p>
          <a:p>
            <a:endParaRPr lang="en-US" dirty="0"/>
          </a:p>
        </p:txBody>
      </p:sp>
    </p:spTree>
    <p:extLst>
      <p:ext uri="{BB962C8B-B14F-4D97-AF65-F5344CB8AC3E}">
        <p14:creationId xmlns:p14="http://schemas.microsoft.com/office/powerpoint/2010/main" val="2075484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BC920-47EE-C643-B32E-39773F7D496D}"/>
              </a:ext>
            </a:extLst>
          </p:cNvPr>
          <p:cNvSpPr>
            <a:spLocks noGrp="1"/>
          </p:cNvSpPr>
          <p:nvPr>
            <p:ph type="title"/>
          </p:nvPr>
        </p:nvSpPr>
        <p:spPr/>
        <p:txBody>
          <a:bodyPr/>
          <a:lstStyle/>
          <a:p>
            <a:r>
              <a:rPr lang="en-US" dirty="0"/>
              <a:t>To Improve Cohesion</a:t>
            </a:r>
          </a:p>
        </p:txBody>
      </p:sp>
      <p:sp>
        <p:nvSpPr>
          <p:cNvPr id="3" name="Content Placeholder 2">
            <a:extLst>
              <a:ext uri="{FF2B5EF4-FFF2-40B4-BE49-F238E27FC236}">
                <a16:creationId xmlns:a16="http://schemas.microsoft.com/office/drawing/2014/main" id="{CECE0328-1676-CC4E-8C37-EA527733FE27}"/>
              </a:ext>
            </a:extLst>
          </p:cNvPr>
          <p:cNvSpPr>
            <a:spLocks noGrp="1"/>
          </p:cNvSpPr>
          <p:nvPr>
            <p:ph idx="1"/>
          </p:nvPr>
        </p:nvSpPr>
        <p:spPr/>
        <p:txBody>
          <a:bodyPr/>
          <a:lstStyle/>
          <a:p>
            <a:r>
              <a:rPr lang="en-US" b="1" dirty="0"/>
              <a:t>For Cohesion in Sentence Endings . . . Put the NEW LAST </a:t>
            </a:r>
            <a:endParaRPr lang="en-US" dirty="0">
              <a:effectLst/>
            </a:endParaRPr>
          </a:p>
          <a:p>
            <a:pPr lvl="1"/>
            <a:r>
              <a:rPr lang="en-US" dirty="0"/>
              <a:t>End your sentences with new information your readers cannot anticipate </a:t>
            </a:r>
          </a:p>
          <a:p>
            <a:pPr lvl="1"/>
            <a:r>
              <a:rPr lang="en-US" dirty="0"/>
              <a:t>Don’t end a sentence with old information </a:t>
            </a:r>
          </a:p>
          <a:p>
            <a:pPr lvl="1"/>
            <a:r>
              <a:rPr lang="en-US" dirty="0"/>
              <a:t>Put the new, technical, and difficult information at the end of the sentence </a:t>
            </a:r>
          </a:p>
          <a:p>
            <a:pPr lvl="1"/>
            <a:r>
              <a:rPr lang="en-US" dirty="0"/>
              <a:t>Use transitions to convey the connections between the ideas in your sentences </a:t>
            </a:r>
          </a:p>
          <a:p>
            <a:endParaRPr lang="en-US" dirty="0"/>
          </a:p>
        </p:txBody>
      </p:sp>
    </p:spTree>
    <p:extLst>
      <p:ext uri="{BB962C8B-B14F-4D97-AF65-F5344CB8AC3E}">
        <p14:creationId xmlns:p14="http://schemas.microsoft.com/office/powerpoint/2010/main" val="3102157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99726-CACB-BD46-B832-9D21878215EE}"/>
              </a:ext>
            </a:extLst>
          </p:cNvPr>
          <p:cNvSpPr>
            <a:spLocks noGrp="1"/>
          </p:cNvSpPr>
          <p:nvPr>
            <p:ph type="title"/>
          </p:nvPr>
        </p:nvSpPr>
        <p:spPr/>
        <p:txBody>
          <a:bodyPr/>
          <a:lstStyle/>
          <a:p>
            <a:r>
              <a:rPr lang="en-US" dirty="0"/>
              <a:t>To Improve Cohesion</a:t>
            </a:r>
          </a:p>
        </p:txBody>
      </p:sp>
      <p:sp>
        <p:nvSpPr>
          <p:cNvPr id="3" name="Content Placeholder 2">
            <a:extLst>
              <a:ext uri="{FF2B5EF4-FFF2-40B4-BE49-F238E27FC236}">
                <a16:creationId xmlns:a16="http://schemas.microsoft.com/office/drawing/2014/main" id="{8FBC172D-7095-E94E-A18B-BED296CCF93B}"/>
              </a:ext>
            </a:extLst>
          </p:cNvPr>
          <p:cNvSpPr>
            <a:spLocks noGrp="1"/>
          </p:cNvSpPr>
          <p:nvPr>
            <p:ph idx="1"/>
          </p:nvPr>
        </p:nvSpPr>
        <p:spPr/>
        <p:txBody>
          <a:bodyPr/>
          <a:lstStyle/>
          <a:p>
            <a:r>
              <a:rPr lang="en-US" b="1" dirty="0"/>
              <a:t>What Readers Remember From Sentences </a:t>
            </a:r>
            <a:endParaRPr lang="en-US" dirty="0">
              <a:effectLst/>
            </a:endParaRPr>
          </a:p>
          <a:p>
            <a:r>
              <a:rPr lang="en-US" b="1" dirty="0"/>
              <a:t>First</a:t>
            </a:r>
            <a:r>
              <a:rPr lang="en-US" dirty="0"/>
              <a:t>: the sentence ending </a:t>
            </a:r>
          </a:p>
          <a:p>
            <a:r>
              <a:rPr lang="en-US" b="1" dirty="0"/>
              <a:t>Second</a:t>
            </a:r>
            <a:r>
              <a:rPr lang="en-US" dirty="0"/>
              <a:t>: the sentence beginning </a:t>
            </a:r>
          </a:p>
          <a:p>
            <a:r>
              <a:rPr lang="en-US" b="1" dirty="0"/>
              <a:t>Last</a:t>
            </a:r>
            <a:r>
              <a:rPr lang="en-US" dirty="0"/>
              <a:t>: the sentence middle </a:t>
            </a:r>
            <a:endParaRPr lang="en-US" dirty="0">
              <a:effectLst/>
            </a:endParaRPr>
          </a:p>
          <a:p>
            <a:endParaRPr lang="en-US" dirty="0"/>
          </a:p>
        </p:txBody>
      </p:sp>
    </p:spTree>
    <p:extLst>
      <p:ext uri="{BB962C8B-B14F-4D97-AF65-F5344CB8AC3E}">
        <p14:creationId xmlns:p14="http://schemas.microsoft.com/office/powerpoint/2010/main" val="2694416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F1734-B88C-A648-AE6D-1734D337F639}"/>
              </a:ext>
            </a:extLst>
          </p:cNvPr>
          <p:cNvSpPr>
            <a:spLocks noGrp="1"/>
          </p:cNvSpPr>
          <p:nvPr>
            <p:ph type="title"/>
          </p:nvPr>
        </p:nvSpPr>
        <p:spPr/>
        <p:txBody>
          <a:bodyPr/>
          <a:lstStyle/>
          <a:p>
            <a:r>
              <a:rPr lang="en-US" dirty="0"/>
              <a:t>Coherence</a:t>
            </a:r>
          </a:p>
        </p:txBody>
      </p:sp>
      <p:sp>
        <p:nvSpPr>
          <p:cNvPr id="3" name="Content Placeholder 2">
            <a:extLst>
              <a:ext uri="{FF2B5EF4-FFF2-40B4-BE49-F238E27FC236}">
                <a16:creationId xmlns:a16="http://schemas.microsoft.com/office/drawing/2014/main" id="{D07348B4-F08D-B34B-A9D5-1746DDEF16BB}"/>
              </a:ext>
            </a:extLst>
          </p:cNvPr>
          <p:cNvSpPr>
            <a:spLocks noGrp="1"/>
          </p:cNvSpPr>
          <p:nvPr>
            <p:ph idx="1"/>
          </p:nvPr>
        </p:nvSpPr>
        <p:spPr/>
        <p:txBody>
          <a:bodyPr/>
          <a:lstStyle/>
          <a:p>
            <a:r>
              <a:rPr lang="en-US" dirty="0"/>
              <a:t>Coherence refers to the overall sense of unity in a passage, including both the main point of sentences and the main point of each paragraph. </a:t>
            </a:r>
          </a:p>
          <a:p>
            <a:r>
              <a:rPr lang="en-US" dirty="0"/>
              <a:t>Coherence focuses the reader’s attention on the specific people, things, and events you are writing about </a:t>
            </a:r>
          </a:p>
          <a:p>
            <a:endParaRPr lang="en-US" dirty="0"/>
          </a:p>
        </p:txBody>
      </p:sp>
    </p:spTree>
    <p:extLst>
      <p:ext uri="{BB962C8B-B14F-4D97-AF65-F5344CB8AC3E}">
        <p14:creationId xmlns:p14="http://schemas.microsoft.com/office/powerpoint/2010/main" val="667670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2FD86-2A71-8848-8E9D-78E6968A9B0D}"/>
              </a:ext>
            </a:extLst>
          </p:cNvPr>
          <p:cNvSpPr>
            <a:spLocks noGrp="1"/>
          </p:cNvSpPr>
          <p:nvPr>
            <p:ph type="title"/>
          </p:nvPr>
        </p:nvSpPr>
        <p:spPr/>
        <p:txBody>
          <a:bodyPr/>
          <a:lstStyle/>
          <a:p>
            <a:r>
              <a:rPr lang="en-US" dirty="0"/>
              <a:t>Local Coherence</a:t>
            </a:r>
          </a:p>
        </p:txBody>
      </p:sp>
      <p:sp>
        <p:nvSpPr>
          <p:cNvPr id="3" name="Content Placeholder 2">
            <a:extLst>
              <a:ext uri="{FF2B5EF4-FFF2-40B4-BE49-F238E27FC236}">
                <a16:creationId xmlns:a16="http://schemas.microsoft.com/office/drawing/2014/main" id="{7C80A46A-E6C5-6041-8207-5209D7969250}"/>
              </a:ext>
            </a:extLst>
          </p:cNvPr>
          <p:cNvSpPr>
            <a:spLocks noGrp="1"/>
          </p:cNvSpPr>
          <p:nvPr>
            <p:ph idx="1"/>
          </p:nvPr>
        </p:nvSpPr>
        <p:spPr/>
        <p:txBody>
          <a:bodyPr/>
          <a:lstStyle/>
          <a:p>
            <a:r>
              <a:rPr lang="en-US" dirty="0"/>
              <a:t>Three features that help readers create local coherence in short passages: </a:t>
            </a:r>
            <a:endParaRPr lang="en-US" dirty="0">
              <a:effectLst/>
            </a:endParaRPr>
          </a:p>
          <a:p>
            <a:r>
              <a:rPr lang="en-US" dirty="0"/>
              <a:t>A sentence introducing the passage states at its end the key concepts that run through the rest of the passage. </a:t>
            </a:r>
          </a:p>
          <a:p>
            <a:r>
              <a:rPr lang="en-US" dirty="0"/>
              <a:t>All the sentences that follow observe the principle of old then new information. </a:t>
            </a:r>
          </a:p>
          <a:p>
            <a:r>
              <a:rPr lang="en-US" dirty="0"/>
              <a:t>Collectively, their topics focus on a few characters. </a:t>
            </a:r>
          </a:p>
          <a:p>
            <a:endParaRPr lang="en-US" dirty="0"/>
          </a:p>
        </p:txBody>
      </p:sp>
    </p:spTree>
    <p:extLst>
      <p:ext uri="{BB962C8B-B14F-4D97-AF65-F5344CB8AC3E}">
        <p14:creationId xmlns:p14="http://schemas.microsoft.com/office/powerpoint/2010/main" val="3297774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B59B7-613A-FC45-B816-56945A6934C4}"/>
              </a:ext>
            </a:extLst>
          </p:cNvPr>
          <p:cNvSpPr>
            <a:spLocks noGrp="1"/>
          </p:cNvSpPr>
          <p:nvPr>
            <p:ph type="title"/>
          </p:nvPr>
        </p:nvSpPr>
        <p:spPr/>
        <p:txBody>
          <a:bodyPr/>
          <a:lstStyle/>
          <a:p>
            <a:r>
              <a:rPr lang="en-US" dirty="0"/>
              <a:t>Global Coherence</a:t>
            </a:r>
          </a:p>
        </p:txBody>
      </p:sp>
      <p:sp>
        <p:nvSpPr>
          <p:cNvPr id="3" name="Content Placeholder 2">
            <a:extLst>
              <a:ext uri="{FF2B5EF4-FFF2-40B4-BE49-F238E27FC236}">
                <a16:creationId xmlns:a16="http://schemas.microsoft.com/office/drawing/2014/main" id="{D8C3A69A-9DF9-3C49-835D-A47182274DE8}"/>
              </a:ext>
            </a:extLst>
          </p:cNvPr>
          <p:cNvSpPr>
            <a:spLocks noGrp="1"/>
          </p:cNvSpPr>
          <p:nvPr>
            <p:ph idx="1"/>
          </p:nvPr>
        </p:nvSpPr>
        <p:spPr/>
        <p:txBody>
          <a:bodyPr/>
          <a:lstStyle/>
          <a:p>
            <a:r>
              <a:rPr lang="en-US" dirty="0"/>
              <a:t>• Begin each major section and subsection with a short, easily grasped segment that </a:t>
            </a:r>
            <a:endParaRPr lang="en-US" dirty="0">
              <a:effectLst/>
            </a:endParaRPr>
          </a:p>
          <a:p>
            <a:r>
              <a:rPr lang="en-US" dirty="0"/>
              <a:t>- states the point and</a:t>
            </a:r>
            <a:br>
              <a:rPr lang="en-US" dirty="0"/>
            </a:br>
            <a:r>
              <a:rPr lang="en-US" dirty="0"/>
              <a:t>- introduces the rest (the part that is longer and more complex). </a:t>
            </a:r>
            <a:endParaRPr lang="en-US" dirty="0">
              <a:effectLst/>
            </a:endParaRPr>
          </a:p>
          <a:p>
            <a:endParaRPr lang="en-US" dirty="0"/>
          </a:p>
        </p:txBody>
      </p:sp>
    </p:spTree>
    <p:extLst>
      <p:ext uri="{BB962C8B-B14F-4D97-AF65-F5344CB8AC3E}">
        <p14:creationId xmlns:p14="http://schemas.microsoft.com/office/powerpoint/2010/main" val="2011691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BF357-4075-8643-9BE0-EBF6782ED325}"/>
              </a:ext>
            </a:extLst>
          </p:cNvPr>
          <p:cNvSpPr>
            <a:spLocks noGrp="1"/>
          </p:cNvSpPr>
          <p:nvPr>
            <p:ph type="title"/>
          </p:nvPr>
        </p:nvSpPr>
        <p:spPr/>
        <p:txBody>
          <a:bodyPr/>
          <a:lstStyle/>
          <a:p>
            <a:r>
              <a:rPr lang="en-US" dirty="0"/>
              <a:t>Global Coherence</a:t>
            </a:r>
          </a:p>
        </p:txBody>
      </p:sp>
      <p:sp>
        <p:nvSpPr>
          <p:cNvPr id="3" name="Content Placeholder 2">
            <a:extLst>
              <a:ext uri="{FF2B5EF4-FFF2-40B4-BE49-F238E27FC236}">
                <a16:creationId xmlns:a16="http://schemas.microsoft.com/office/drawing/2014/main" id="{F58A0934-4960-B44E-A155-1F8FC5665308}"/>
              </a:ext>
            </a:extLst>
          </p:cNvPr>
          <p:cNvSpPr>
            <a:spLocks noGrp="1"/>
          </p:cNvSpPr>
          <p:nvPr>
            <p:ph idx="1"/>
          </p:nvPr>
        </p:nvSpPr>
        <p:spPr/>
        <p:txBody>
          <a:bodyPr>
            <a:normAutofit lnSpcReduction="10000"/>
          </a:bodyPr>
          <a:lstStyle/>
          <a:p>
            <a:r>
              <a:rPr lang="en-US" dirty="0"/>
              <a:t>Readers like to see four things: </a:t>
            </a:r>
            <a:endParaRPr lang="en-US" dirty="0">
              <a:effectLst/>
            </a:endParaRPr>
          </a:p>
          <a:p>
            <a:r>
              <a:rPr lang="en-US" dirty="0"/>
              <a:t>Your readers must know where one section stops and the next one begins. </a:t>
            </a:r>
          </a:p>
          <a:p>
            <a:r>
              <a:rPr lang="en-US" dirty="0"/>
              <a:t>Readers must recognize a short segment that introduces each section and subsection </a:t>
            </a:r>
          </a:p>
          <a:p>
            <a:r>
              <a:rPr lang="en-US" dirty="0"/>
              <a:t>At the end of that introductory segment, readers look for the sentence that states the point of the section, a statement that you expand on in the rest of that unit. </a:t>
            </a:r>
          </a:p>
          <a:p>
            <a:r>
              <a:rPr lang="en-US" dirty="0"/>
              <a:t>Toward the end of that point sentence, they must see words that express the concepts that you develop in the rest of that unit. </a:t>
            </a:r>
          </a:p>
          <a:p>
            <a:endParaRPr lang="en-US" dirty="0"/>
          </a:p>
        </p:txBody>
      </p:sp>
    </p:spTree>
    <p:extLst>
      <p:ext uri="{BB962C8B-B14F-4D97-AF65-F5344CB8AC3E}">
        <p14:creationId xmlns:p14="http://schemas.microsoft.com/office/powerpoint/2010/main" val="1488119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33DD9-498B-7540-9E92-720B50BE4ACF}"/>
              </a:ext>
            </a:extLst>
          </p:cNvPr>
          <p:cNvSpPr>
            <a:spLocks noGrp="1"/>
          </p:cNvSpPr>
          <p:nvPr>
            <p:ph type="title"/>
          </p:nvPr>
        </p:nvSpPr>
        <p:spPr/>
        <p:txBody>
          <a:bodyPr/>
          <a:lstStyle/>
          <a:p>
            <a:r>
              <a:rPr lang="en-US" dirty="0"/>
              <a:t>Example Paragraph Missing This Structure</a:t>
            </a:r>
          </a:p>
        </p:txBody>
      </p:sp>
      <p:sp>
        <p:nvSpPr>
          <p:cNvPr id="3" name="Content Placeholder 2">
            <a:extLst>
              <a:ext uri="{FF2B5EF4-FFF2-40B4-BE49-F238E27FC236}">
                <a16:creationId xmlns:a16="http://schemas.microsoft.com/office/drawing/2014/main" id="{719A2C48-FA2C-E349-901F-703E6CB71E71}"/>
              </a:ext>
            </a:extLst>
          </p:cNvPr>
          <p:cNvSpPr>
            <a:spLocks noGrp="1"/>
          </p:cNvSpPr>
          <p:nvPr>
            <p:ph idx="1"/>
          </p:nvPr>
        </p:nvSpPr>
        <p:spPr/>
        <p:txBody>
          <a:bodyPr>
            <a:normAutofit fontScale="92500" lnSpcReduction="10000"/>
          </a:bodyPr>
          <a:lstStyle/>
          <a:p>
            <a:r>
              <a:rPr lang="en-US" dirty="0"/>
              <a:t>Thirty sixth-grade students wrote essays that were analyzed to determine the effectiveness of eight weeks of training to distinguish fact from opinion. That ability is an important aspect of making sound arguments of any kind. in an essay written before instruction began, the writers failed almost completely to distinguish fact from opinion. In an essay written after four weeks of instruction, the students visibly attempted to distinguish fact from opinion, but did so inconsistently. In three more essays, they distinguished fact from opinion more consistently, but never achieved the predicted level. In a final essay written six months after instruction ended, they did no better than they did in their pre-instruction essay. Their training had some effect on their writing during the instruction period, but it was inconsistent, and six months after instruction it had no measurable effect. </a:t>
            </a:r>
            <a:endParaRPr lang="en-US" dirty="0">
              <a:effectLst/>
            </a:endParaRPr>
          </a:p>
          <a:p>
            <a:endParaRPr lang="en-US" dirty="0"/>
          </a:p>
        </p:txBody>
      </p:sp>
    </p:spTree>
    <p:extLst>
      <p:ext uri="{BB962C8B-B14F-4D97-AF65-F5344CB8AC3E}">
        <p14:creationId xmlns:p14="http://schemas.microsoft.com/office/powerpoint/2010/main" val="1578393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D6F77-DDBF-AF49-B069-1FE7BD06D48F}"/>
              </a:ext>
            </a:extLst>
          </p:cNvPr>
          <p:cNvSpPr>
            <a:spLocks noGrp="1"/>
          </p:cNvSpPr>
          <p:nvPr>
            <p:ph type="title"/>
          </p:nvPr>
        </p:nvSpPr>
        <p:spPr/>
        <p:txBody>
          <a:bodyPr/>
          <a:lstStyle/>
          <a:p>
            <a:r>
              <a:rPr lang="en-US" dirty="0"/>
              <a:t>Revised Paragraph</a:t>
            </a:r>
          </a:p>
        </p:txBody>
      </p:sp>
      <p:sp>
        <p:nvSpPr>
          <p:cNvPr id="3" name="Content Placeholder 2">
            <a:extLst>
              <a:ext uri="{FF2B5EF4-FFF2-40B4-BE49-F238E27FC236}">
                <a16:creationId xmlns:a16="http://schemas.microsoft.com/office/drawing/2014/main" id="{7D02E614-DDDB-BC48-9CEB-5142D9EA449E}"/>
              </a:ext>
            </a:extLst>
          </p:cNvPr>
          <p:cNvSpPr>
            <a:spLocks noGrp="1"/>
          </p:cNvSpPr>
          <p:nvPr>
            <p:ph idx="1"/>
          </p:nvPr>
        </p:nvSpPr>
        <p:spPr/>
        <p:txBody>
          <a:bodyPr>
            <a:normAutofit fontScale="92500" lnSpcReduction="10000"/>
          </a:bodyPr>
          <a:lstStyle/>
          <a:p>
            <a:r>
              <a:rPr lang="en-US" dirty="0"/>
              <a:t>In this study, thirty six-grade students were taught to distinguish fact from opinion. They did so during the instruction, but the effect was inconsistent, less than predicted, and six months after instruction ended, the instruction had no measurable effect. In an essay written before instruction began, the writers failed almost completely to distinguish fact from opinion. In an essay written after four weeks of instruction, the students visibly attempted to distinguish fact from opinion, but did so inconsistently. In three more essays, they distinguished fact from opinion more consistently, but never achieved the predicted level. In a final essay written six months after instruction ended, they did no better than they did in their pre-instruction essay. We thus conclude that short-term training to distinguish fact from opinion has no consistent or long term effect. </a:t>
            </a:r>
            <a:endParaRPr lang="en-US" dirty="0">
              <a:effectLst/>
            </a:endParaRPr>
          </a:p>
          <a:p>
            <a:endParaRPr lang="en-US" dirty="0"/>
          </a:p>
        </p:txBody>
      </p:sp>
    </p:spTree>
    <p:extLst>
      <p:ext uri="{BB962C8B-B14F-4D97-AF65-F5344CB8AC3E}">
        <p14:creationId xmlns:p14="http://schemas.microsoft.com/office/powerpoint/2010/main" val="2012129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FB31C-A6E9-E949-A78E-14942B600B89}"/>
              </a:ext>
            </a:extLst>
          </p:cNvPr>
          <p:cNvSpPr>
            <a:spLocks noGrp="1"/>
          </p:cNvSpPr>
          <p:nvPr>
            <p:ph type="title"/>
          </p:nvPr>
        </p:nvSpPr>
        <p:spPr/>
        <p:txBody>
          <a:bodyPr/>
          <a:lstStyle/>
          <a:p>
            <a:r>
              <a:rPr lang="en-US" dirty="0"/>
              <a:t>Two More Requirements for Coherence</a:t>
            </a:r>
          </a:p>
        </p:txBody>
      </p:sp>
      <p:sp>
        <p:nvSpPr>
          <p:cNvPr id="3" name="Content Placeholder 2">
            <a:extLst>
              <a:ext uri="{FF2B5EF4-FFF2-40B4-BE49-F238E27FC236}">
                <a16:creationId xmlns:a16="http://schemas.microsoft.com/office/drawing/2014/main" id="{4C596291-3D82-3543-827A-BC8EED8F96B2}"/>
              </a:ext>
            </a:extLst>
          </p:cNvPr>
          <p:cNvSpPr>
            <a:spLocks noGrp="1"/>
          </p:cNvSpPr>
          <p:nvPr>
            <p:ph idx="1"/>
          </p:nvPr>
        </p:nvSpPr>
        <p:spPr/>
        <p:txBody>
          <a:bodyPr/>
          <a:lstStyle/>
          <a:p>
            <a:r>
              <a:rPr lang="en-US" dirty="0"/>
              <a:t>• Readers must see how everything in a section or whole is relevant to its point. </a:t>
            </a:r>
            <a:endParaRPr lang="en-US" dirty="0">
              <a:effectLst/>
            </a:endParaRPr>
          </a:p>
          <a:p>
            <a:r>
              <a:rPr lang="en-US" dirty="0"/>
              <a:t>- Sentences are relevant to a point when they offer these: </a:t>
            </a:r>
            <a:endParaRPr lang="en-US" dirty="0">
              <a:effectLst/>
            </a:endParaRPr>
          </a:p>
          <a:p>
            <a:r>
              <a:rPr lang="en-US" dirty="0"/>
              <a:t>∗ background or context</a:t>
            </a:r>
            <a:br>
              <a:rPr lang="en-US" dirty="0"/>
            </a:br>
            <a:r>
              <a:rPr lang="en-US" dirty="0"/>
              <a:t>∗ reasons supporting a point</a:t>
            </a:r>
            <a:br>
              <a:rPr lang="en-US" dirty="0"/>
            </a:br>
            <a:r>
              <a:rPr lang="en-US" dirty="0"/>
              <a:t>∗ evidence, facts, or data supporting a reason ∗ an explanation of reasoning or methods</a:t>
            </a:r>
            <a:br>
              <a:rPr lang="en-US" dirty="0"/>
            </a:br>
            <a:r>
              <a:rPr lang="en-US" dirty="0"/>
              <a:t>∗ consideration of other points of view </a:t>
            </a:r>
            <a:endParaRPr lang="en-US" dirty="0">
              <a:effectLst/>
            </a:endParaRPr>
          </a:p>
          <a:p>
            <a:endParaRPr lang="en-US" dirty="0"/>
          </a:p>
        </p:txBody>
      </p:sp>
    </p:spTree>
    <p:extLst>
      <p:ext uri="{BB962C8B-B14F-4D97-AF65-F5344CB8AC3E}">
        <p14:creationId xmlns:p14="http://schemas.microsoft.com/office/powerpoint/2010/main" val="3279857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38EC3-74BC-6D4E-BFCE-72F7B0FF3F36}"/>
              </a:ext>
            </a:extLst>
          </p:cNvPr>
          <p:cNvSpPr>
            <a:spLocks noGrp="1"/>
          </p:cNvSpPr>
          <p:nvPr>
            <p:ph type="title"/>
          </p:nvPr>
        </p:nvSpPr>
        <p:spPr/>
        <p:txBody>
          <a:bodyPr/>
          <a:lstStyle/>
          <a:p>
            <a:r>
              <a:rPr lang="en-US" dirty="0"/>
              <a:t>Two More Requirements for Coherence</a:t>
            </a:r>
          </a:p>
        </p:txBody>
      </p:sp>
      <p:sp>
        <p:nvSpPr>
          <p:cNvPr id="3" name="Content Placeholder 2">
            <a:extLst>
              <a:ext uri="{FF2B5EF4-FFF2-40B4-BE49-F238E27FC236}">
                <a16:creationId xmlns:a16="http://schemas.microsoft.com/office/drawing/2014/main" id="{DD48B901-F9A2-FB40-9FF0-4AA7416B8125}"/>
              </a:ext>
            </a:extLst>
          </p:cNvPr>
          <p:cNvSpPr>
            <a:spLocks noGrp="1"/>
          </p:cNvSpPr>
          <p:nvPr>
            <p:ph idx="1"/>
          </p:nvPr>
        </p:nvSpPr>
        <p:spPr/>
        <p:txBody>
          <a:bodyPr/>
          <a:lstStyle/>
          <a:p>
            <a:r>
              <a:rPr lang="en-US" dirty="0"/>
              <a:t>• Readers must see how everything in a section or whole is relevant to its point. </a:t>
            </a:r>
            <a:endParaRPr lang="en-US" dirty="0">
              <a:effectLst/>
            </a:endParaRPr>
          </a:p>
          <a:p>
            <a:r>
              <a:rPr lang="en-US" dirty="0"/>
              <a:t>- Sentences are relevant to a point when they offer these: </a:t>
            </a:r>
            <a:endParaRPr lang="en-US" dirty="0">
              <a:effectLst/>
            </a:endParaRPr>
          </a:p>
          <a:p>
            <a:r>
              <a:rPr lang="en-US" dirty="0"/>
              <a:t>∗ background or context</a:t>
            </a:r>
            <a:br>
              <a:rPr lang="en-US" dirty="0"/>
            </a:br>
            <a:r>
              <a:rPr lang="en-US" dirty="0"/>
              <a:t>∗ reasons supporting a point</a:t>
            </a:r>
            <a:br>
              <a:rPr lang="en-US" dirty="0"/>
            </a:br>
            <a:r>
              <a:rPr lang="en-US" dirty="0"/>
              <a:t>∗ evidence, facts, or data supporting a reason ∗ an explanation of reasoning or methods</a:t>
            </a:r>
            <a:br>
              <a:rPr lang="en-US" dirty="0"/>
            </a:br>
            <a:r>
              <a:rPr lang="en-US" dirty="0"/>
              <a:t>∗ consideration of other points of view </a:t>
            </a:r>
            <a:endParaRPr lang="en-US" dirty="0">
              <a:effectLst/>
            </a:endParaRPr>
          </a:p>
          <a:p>
            <a:endParaRPr lang="en-US" dirty="0"/>
          </a:p>
        </p:txBody>
      </p:sp>
    </p:spTree>
    <p:extLst>
      <p:ext uri="{BB962C8B-B14F-4D97-AF65-F5344CB8AC3E}">
        <p14:creationId xmlns:p14="http://schemas.microsoft.com/office/powerpoint/2010/main" val="12330426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1015</Words>
  <Application>Microsoft Macintosh PowerPoint</Application>
  <PresentationFormat>Widescreen</PresentationFormat>
  <Paragraphs>68</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Coherence and Cohesion</vt:lpstr>
      <vt:lpstr>Coherence</vt:lpstr>
      <vt:lpstr>Local Coherence</vt:lpstr>
      <vt:lpstr>Global Coherence</vt:lpstr>
      <vt:lpstr>Global Coherence</vt:lpstr>
      <vt:lpstr>Example Paragraph Missing This Structure</vt:lpstr>
      <vt:lpstr>Revised Paragraph</vt:lpstr>
      <vt:lpstr>Two More Requirements for Coherence</vt:lpstr>
      <vt:lpstr>Two More Requirements for Coherence</vt:lpstr>
      <vt:lpstr>To Improve Coherence</vt:lpstr>
      <vt:lpstr>To Improve Coherence</vt:lpstr>
      <vt:lpstr>Cohesion</vt:lpstr>
      <vt:lpstr>To Improve Cohesion</vt:lpstr>
      <vt:lpstr>To Improve Cohesion</vt:lpstr>
      <vt:lpstr>To Improve Cohesion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Coherence and Cohesion</dc:title>
  <dc:creator>Microsoft Office User</dc:creator>
  <cp:lastModifiedBy>Microsoft Office User</cp:lastModifiedBy>
  <cp:revision>4</cp:revision>
  <dcterms:created xsi:type="dcterms:W3CDTF">2019-04-09T05:10:10Z</dcterms:created>
  <dcterms:modified xsi:type="dcterms:W3CDTF">2019-04-09T05:47:27Z</dcterms:modified>
</cp:coreProperties>
</file>