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70"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14" autoAdjust="0"/>
  </p:normalViewPr>
  <p:slideViewPr>
    <p:cSldViewPr snapToGrid="0">
      <p:cViewPr varScale="1">
        <p:scale>
          <a:sx n="92" d="100"/>
          <a:sy n="92" d="100"/>
        </p:scale>
        <p:origin x="84"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8D8A3-7F15-4083-811E-76190DFB41EF}"/>
              </a:ext>
            </a:extLst>
          </p:cNvPr>
          <p:cNvSpPr>
            <a:spLocks noGrp="1"/>
          </p:cNvSpPr>
          <p:nvPr>
            <p:ph type="ctrTitle"/>
          </p:nvPr>
        </p:nvSpPr>
        <p:spPr/>
        <p:txBody>
          <a:bodyPr/>
          <a:lstStyle/>
          <a:p>
            <a:r>
              <a:rPr lang="en-US" dirty="0"/>
              <a:t>Parts of Speech</a:t>
            </a:r>
          </a:p>
        </p:txBody>
      </p:sp>
      <p:sp>
        <p:nvSpPr>
          <p:cNvPr id="3" name="Subtitle 2">
            <a:extLst>
              <a:ext uri="{FF2B5EF4-FFF2-40B4-BE49-F238E27FC236}">
                <a16:creationId xmlns:a16="http://schemas.microsoft.com/office/drawing/2014/main" id="{62D2B12F-9706-4BF3-A976-54864E8B5EFC}"/>
              </a:ext>
            </a:extLst>
          </p:cNvPr>
          <p:cNvSpPr>
            <a:spLocks noGrp="1"/>
          </p:cNvSpPr>
          <p:nvPr>
            <p:ph type="subTitle" idx="1"/>
          </p:nvPr>
        </p:nvSpPr>
        <p:spPr/>
        <p:txBody>
          <a:bodyPr/>
          <a:lstStyle/>
          <a:p>
            <a:r>
              <a:rPr lang="en-US" dirty="0"/>
              <a:t>Form Classes</a:t>
            </a:r>
          </a:p>
        </p:txBody>
      </p:sp>
    </p:spTree>
    <p:extLst>
      <p:ext uri="{BB962C8B-B14F-4D97-AF65-F5344CB8AC3E}">
        <p14:creationId xmlns:p14="http://schemas.microsoft.com/office/powerpoint/2010/main" val="1355143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81F7E-5EFB-46A8-B001-A20A782588B5}"/>
              </a:ext>
            </a:extLst>
          </p:cNvPr>
          <p:cNvSpPr>
            <a:spLocks noGrp="1"/>
          </p:cNvSpPr>
          <p:nvPr>
            <p:ph type="title"/>
          </p:nvPr>
        </p:nvSpPr>
        <p:spPr/>
        <p:txBody>
          <a:bodyPr/>
          <a:lstStyle/>
          <a:p>
            <a:pPr algn="ctr"/>
            <a:r>
              <a:rPr lang="en-US" dirty="0"/>
              <a:t>Verbs</a:t>
            </a:r>
          </a:p>
        </p:txBody>
      </p:sp>
      <p:sp>
        <p:nvSpPr>
          <p:cNvPr id="3" name="Content Placeholder 2">
            <a:extLst>
              <a:ext uri="{FF2B5EF4-FFF2-40B4-BE49-F238E27FC236}">
                <a16:creationId xmlns:a16="http://schemas.microsoft.com/office/drawing/2014/main" id="{FB55421C-EEC5-4B9C-807E-71E9EFF52885}"/>
              </a:ext>
            </a:extLst>
          </p:cNvPr>
          <p:cNvSpPr>
            <a:spLocks noGrp="1"/>
          </p:cNvSpPr>
          <p:nvPr>
            <p:ph idx="1"/>
          </p:nvPr>
        </p:nvSpPr>
        <p:spPr/>
        <p:txBody>
          <a:bodyPr/>
          <a:lstStyle/>
          <a:p>
            <a:r>
              <a:rPr lang="en-US" sz="2400" dirty="0"/>
              <a:t>Verbs are quite simple and systematic. </a:t>
            </a:r>
          </a:p>
          <a:p>
            <a:r>
              <a:rPr lang="en-US" sz="2400" dirty="0"/>
              <a:t>With one exception, English verbs have only five forms—the base, or infinitive form, and four inflected forms: present tense, past tense, past participle, present participle</a:t>
            </a:r>
          </a:p>
          <a:p>
            <a:endParaRPr lang="en-US" dirty="0"/>
          </a:p>
        </p:txBody>
      </p:sp>
    </p:spTree>
    <p:extLst>
      <p:ext uri="{BB962C8B-B14F-4D97-AF65-F5344CB8AC3E}">
        <p14:creationId xmlns:p14="http://schemas.microsoft.com/office/powerpoint/2010/main" val="682701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86481A-5070-4EF9-A3A0-FC0F8FCF76B0}"/>
              </a:ext>
            </a:extLst>
          </p:cNvPr>
          <p:cNvSpPr/>
          <p:nvPr/>
        </p:nvSpPr>
        <p:spPr>
          <a:xfrm>
            <a:off x="633845" y="2136339"/>
            <a:ext cx="10089573" cy="4154984"/>
          </a:xfrm>
          <a:prstGeom prst="rect">
            <a:avLst/>
          </a:prstGeom>
        </p:spPr>
        <p:txBody>
          <a:bodyPr wrap="square">
            <a:spAutoFit/>
          </a:bodyPr>
          <a:lstStyle/>
          <a:p>
            <a:r>
              <a:rPr lang="en-US" sz="2400" b="1" dirty="0">
                <a:latin typeface="Times New Roman" panose="02020603050405020304" pitchFamily="18" charset="0"/>
                <a:ea typeface="Times New Roman" panose="02020603050405020304" pitchFamily="18" charset="0"/>
              </a:rPr>
              <a:t>Verbs</a:t>
            </a:r>
            <a:r>
              <a:rPr lang="en-US" sz="2400" dirty="0">
                <a:latin typeface="Times New Roman" panose="02020603050405020304" pitchFamily="18" charset="0"/>
                <a:ea typeface="Times New Roman" panose="02020603050405020304" pitchFamily="18" charset="0"/>
              </a:rPr>
              <a:t> show action or express being in relation to the subject of a sentence. They customarily occur in set positions in sentences.</a:t>
            </a:r>
          </a:p>
          <a:p>
            <a:endParaRPr lang="en-US" sz="2400" dirty="0">
              <a:latin typeface="Times New Roman" panose="02020603050405020304" pitchFamily="18" charset="0"/>
              <a:ea typeface="Times New Roman" panose="02020603050405020304" pitchFamily="18" charset="0"/>
            </a:endParaRPr>
          </a:p>
          <a:p>
            <a:r>
              <a:rPr lang="en-US" sz="2400" u="sng" dirty="0">
                <a:latin typeface="Times New Roman" panose="02020603050405020304" pitchFamily="18" charset="0"/>
                <a:ea typeface="Times New Roman" panose="02020603050405020304" pitchFamily="18" charset="0"/>
              </a:rPr>
              <a:t>Action verbs</a:t>
            </a:r>
            <a:r>
              <a:rPr lang="en-US" sz="2400" dirty="0">
                <a:latin typeface="Times New Roman" panose="02020603050405020304" pitchFamily="18" charset="0"/>
                <a:ea typeface="Times New Roman" panose="02020603050405020304" pitchFamily="18" charset="0"/>
              </a:rPr>
              <a:t> are usually easy to identify: </a:t>
            </a:r>
          </a:p>
          <a:p>
            <a:r>
              <a:rPr lang="en-US" sz="2400" dirty="0">
                <a:latin typeface="Times New Roman" panose="02020603050405020304" pitchFamily="18" charset="0"/>
                <a:ea typeface="Times New Roman" panose="02020603050405020304" pitchFamily="18" charset="0"/>
              </a:rPr>
              <a:t>The aardvark ate the crisp, tasty ants.</a:t>
            </a:r>
          </a:p>
          <a:p>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The </a:t>
            </a:r>
            <a:r>
              <a:rPr lang="en-US" sz="2400" u="sng" dirty="0">
                <a:latin typeface="Times New Roman" panose="02020603050405020304" pitchFamily="18" charset="0"/>
                <a:ea typeface="Times New Roman" panose="02020603050405020304" pitchFamily="18" charset="0"/>
              </a:rPr>
              <a:t>being verbs</a:t>
            </a:r>
            <a:r>
              <a:rPr lang="en-US" sz="2400" dirty="0">
                <a:latin typeface="Times New Roman" panose="02020603050405020304" pitchFamily="18" charset="0"/>
                <a:ea typeface="Times New Roman" panose="02020603050405020304" pitchFamily="18" charset="0"/>
              </a:rPr>
              <a:t> are few in number and are also easy to identify:</a:t>
            </a:r>
          </a:p>
          <a:p>
            <a:r>
              <a:rPr lang="en-US" sz="2400" dirty="0">
                <a:latin typeface="Times New Roman" panose="02020603050405020304" pitchFamily="18" charset="0"/>
                <a:ea typeface="Times New Roman" panose="02020603050405020304" pitchFamily="18" charset="0"/>
              </a:rPr>
              <a:t> Gilligan is on the island.</a:t>
            </a:r>
          </a:p>
          <a:p>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The </a:t>
            </a:r>
            <a:r>
              <a:rPr lang="en-US" sz="2400" u="sng" dirty="0">
                <a:latin typeface="Times New Roman" panose="02020603050405020304" pitchFamily="18" charset="0"/>
                <a:ea typeface="Times New Roman" panose="02020603050405020304" pitchFamily="18" charset="0"/>
              </a:rPr>
              <a:t>form of a verb</a:t>
            </a:r>
            <a:r>
              <a:rPr lang="en-US" sz="2400" dirty="0">
                <a:latin typeface="Times New Roman" panose="02020603050405020304" pitchFamily="18" charset="0"/>
                <a:ea typeface="Times New Roman" panose="02020603050405020304" pitchFamily="18" charset="0"/>
              </a:rPr>
              <a:t> expresses its tense, that is, the time of the action of being:  </a:t>
            </a:r>
          </a:p>
          <a:p>
            <a:r>
              <a:rPr lang="en-US" sz="2400" dirty="0">
                <a:latin typeface="Times New Roman" panose="02020603050405020304" pitchFamily="18" charset="0"/>
                <a:ea typeface="Times New Roman" panose="02020603050405020304" pitchFamily="18" charset="0"/>
              </a:rPr>
              <a:t>	Roseanne sings “The Star-Spangled Banner.”</a:t>
            </a:r>
          </a:p>
        </p:txBody>
      </p:sp>
    </p:spTree>
    <p:extLst>
      <p:ext uri="{BB962C8B-B14F-4D97-AF65-F5344CB8AC3E}">
        <p14:creationId xmlns:p14="http://schemas.microsoft.com/office/powerpoint/2010/main" val="1185332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E285-34AD-40FE-A64D-BB821844A6A6}"/>
              </a:ext>
            </a:extLst>
          </p:cNvPr>
          <p:cNvSpPr>
            <a:spLocks noGrp="1"/>
          </p:cNvSpPr>
          <p:nvPr>
            <p:ph type="title"/>
          </p:nvPr>
        </p:nvSpPr>
        <p:spPr/>
        <p:txBody>
          <a:bodyPr/>
          <a:lstStyle/>
          <a:p>
            <a:pPr algn="ctr"/>
            <a:r>
              <a:rPr lang="en-US" dirty="0"/>
              <a:t>Adjectives</a:t>
            </a:r>
          </a:p>
        </p:txBody>
      </p:sp>
      <p:sp>
        <p:nvSpPr>
          <p:cNvPr id="3" name="Content Placeholder 2">
            <a:extLst>
              <a:ext uri="{FF2B5EF4-FFF2-40B4-BE49-F238E27FC236}">
                <a16:creationId xmlns:a16="http://schemas.microsoft.com/office/drawing/2014/main" id="{1F3AB486-070E-41EE-8429-BC725A829669}"/>
              </a:ext>
            </a:extLst>
          </p:cNvPr>
          <p:cNvSpPr>
            <a:spLocks noGrp="1"/>
          </p:cNvSpPr>
          <p:nvPr>
            <p:ph idx="1"/>
          </p:nvPr>
        </p:nvSpPr>
        <p:spPr/>
        <p:txBody>
          <a:bodyPr/>
          <a:lstStyle/>
          <a:p>
            <a:r>
              <a:rPr lang="en-US" sz="2400" dirty="0"/>
              <a:t>A third open class of words is that of </a:t>
            </a:r>
            <a:r>
              <a:rPr lang="en-US" sz="2400" b="1" dirty="0"/>
              <a:t>adjectives</a:t>
            </a:r>
            <a:r>
              <a:rPr lang="en-US" sz="2400" dirty="0"/>
              <a:t>, which can sometimes be recognized by their comparative and superlative inflections, a semantic feature known as degree: </a:t>
            </a:r>
          </a:p>
          <a:p>
            <a:r>
              <a:rPr lang="en-US" sz="2400" dirty="0"/>
              <a:t>positive, </a:t>
            </a:r>
          </a:p>
          <a:p>
            <a:r>
              <a:rPr lang="en-US" sz="2400" dirty="0"/>
              <a:t>comparative, </a:t>
            </a:r>
          </a:p>
          <a:p>
            <a:r>
              <a:rPr lang="en-US" sz="2400" dirty="0"/>
              <a:t>superlative.</a:t>
            </a:r>
          </a:p>
          <a:p>
            <a:endParaRPr lang="en-US" dirty="0"/>
          </a:p>
        </p:txBody>
      </p:sp>
    </p:spTree>
    <p:extLst>
      <p:ext uri="{BB962C8B-B14F-4D97-AF65-F5344CB8AC3E}">
        <p14:creationId xmlns:p14="http://schemas.microsoft.com/office/powerpoint/2010/main" val="3282331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0C2AAD-4479-4479-911A-6E7021CE8F22}"/>
              </a:ext>
            </a:extLst>
          </p:cNvPr>
          <p:cNvSpPr/>
          <p:nvPr/>
        </p:nvSpPr>
        <p:spPr>
          <a:xfrm>
            <a:off x="467591" y="2551837"/>
            <a:ext cx="9466118" cy="2308324"/>
          </a:xfrm>
          <a:prstGeom prst="rect">
            <a:avLst/>
          </a:prstGeom>
        </p:spPr>
        <p:txBody>
          <a:bodyPr wrap="square">
            <a:spAutoFit/>
          </a:bodyPr>
          <a:lstStyle/>
          <a:p>
            <a:r>
              <a:rPr lang="en-US" sz="2400" b="1" dirty="0">
                <a:latin typeface="Times New Roman" panose="02020603050405020304" pitchFamily="18" charset="0"/>
                <a:ea typeface="Times New Roman" panose="02020603050405020304" pitchFamily="18" charset="0"/>
              </a:rPr>
              <a:t>Adjectives</a:t>
            </a:r>
            <a:r>
              <a:rPr lang="en-US" sz="2400" dirty="0">
                <a:latin typeface="Times New Roman" panose="02020603050405020304" pitchFamily="18" charset="0"/>
                <a:ea typeface="Times New Roman" panose="02020603050405020304" pitchFamily="18" charset="0"/>
              </a:rPr>
              <a:t> modify nouns and pronouns. Most adjectives answer the questions </a:t>
            </a:r>
            <a:r>
              <a:rPr lang="en-US" sz="2400" i="1" dirty="0">
                <a:latin typeface="Times New Roman" panose="02020603050405020304" pitchFamily="18" charset="0"/>
                <a:ea typeface="Times New Roman" panose="02020603050405020304" pitchFamily="18" charset="0"/>
              </a:rPr>
              <a:t>What kind? Which one? </a:t>
            </a:r>
            <a:r>
              <a:rPr lang="en-US" sz="2400" dirty="0">
                <a:latin typeface="Times New Roman" panose="02020603050405020304" pitchFamily="18" charset="0"/>
                <a:ea typeface="Times New Roman" panose="02020603050405020304" pitchFamily="18" charset="0"/>
              </a:rPr>
              <a:t>and</a:t>
            </a:r>
            <a:r>
              <a:rPr lang="en-US" sz="2400" i="1" dirty="0">
                <a:latin typeface="Times New Roman" panose="02020603050405020304" pitchFamily="18" charset="0"/>
                <a:ea typeface="Times New Roman" panose="02020603050405020304" pitchFamily="18" charset="0"/>
              </a:rPr>
              <a:t> How many?</a:t>
            </a:r>
            <a:endParaRPr lang="en-US" sz="2400" dirty="0">
              <a:latin typeface="Times New Roman" panose="02020603050405020304" pitchFamily="18" charset="0"/>
              <a:ea typeface="Times New Roman" panose="02020603050405020304" pitchFamily="18" charset="0"/>
            </a:endParaRPr>
          </a:p>
          <a:p>
            <a:endParaRPr lang="en-US" sz="2400" i="1"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red convertible		dirty fork		noisy muffler        some people </a:t>
            </a:r>
          </a:p>
          <a:p>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few goals	my money			the other house	this reason             each pet</a:t>
            </a:r>
          </a:p>
        </p:txBody>
      </p:sp>
    </p:spTree>
    <p:extLst>
      <p:ext uri="{BB962C8B-B14F-4D97-AF65-F5344CB8AC3E}">
        <p14:creationId xmlns:p14="http://schemas.microsoft.com/office/powerpoint/2010/main" val="2826656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28CA5-6BDA-4C55-BC29-DB6FDF46888D}"/>
              </a:ext>
            </a:extLst>
          </p:cNvPr>
          <p:cNvSpPr>
            <a:spLocks noGrp="1"/>
          </p:cNvSpPr>
          <p:nvPr>
            <p:ph type="title"/>
          </p:nvPr>
        </p:nvSpPr>
        <p:spPr/>
        <p:txBody>
          <a:bodyPr/>
          <a:lstStyle/>
          <a:p>
            <a:pPr algn="ctr"/>
            <a:r>
              <a:rPr lang="en-US" dirty="0"/>
              <a:t>Adverbs</a:t>
            </a:r>
          </a:p>
        </p:txBody>
      </p:sp>
      <p:sp>
        <p:nvSpPr>
          <p:cNvPr id="3" name="Content Placeholder 2">
            <a:extLst>
              <a:ext uri="{FF2B5EF4-FFF2-40B4-BE49-F238E27FC236}">
                <a16:creationId xmlns:a16="http://schemas.microsoft.com/office/drawing/2014/main" id="{35E9D53A-2CDF-488D-9C5E-2832507F256A}"/>
              </a:ext>
            </a:extLst>
          </p:cNvPr>
          <p:cNvSpPr>
            <a:spLocks noGrp="1"/>
          </p:cNvSpPr>
          <p:nvPr>
            <p:ph idx="1"/>
          </p:nvPr>
        </p:nvSpPr>
        <p:spPr>
          <a:xfrm>
            <a:off x="677333" y="2160589"/>
            <a:ext cx="10908531" cy="3880773"/>
          </a:xfrm>
        </p:spPr>
        <p:txBody>
          <a:bodyPr>
            <a:normAutofit/>
          </a:bodyPr>
          <a:lstStyle/>
          <a:p>
            <a:r>
              <a:rPr lang="en-US" sz="2400" dirty="0"/>
              <a:t>Our most common </a:t>
            </a:r>
            <a:r>
              <a:rPr lang="en-US" sz="2400" b="1" dirty="0"/>
              <a:t>adverbs </a:t>
            </a:r>
            <a:r>
              <a:rPr lang="en-US" sz="2400" dirty="0"/>
              <a:t>are those that are formed by adding -</a:t>
            </a:r>
            <a:r>
              <a:rPr lang="en-US" sz="2400" i="1" dirty="0" err="1"/>
              <a:t>ly</a:t>
            </a:r>
            <a:r>
              <a:rPr lang="en-US" sz="2400" dirty="0"/>
              <a:t> to the adjective: </a:t>
            </a:r>
            <a:r>
              <a:rPr lang="en-US" sz="2400" i="1" dirty="0"/>
              <a:t>slowly, deliberately, exclusively, perfectly</a:t>
            </a:r>
            <a:r>
              <a:rPr lang="en-US" sz="2400" dirty="0"/>
              <a:t>. These are called adverbs of </a:t>
            </a:r>
            <a:r>
              <a:rPr lang="en-US" sz="2400" b="1" dirty="0"/>
              <a:t>manner</a:t>
            </a:r>
            <a:r>
              <a:rPr lang="en-US" sz="2400" dirty="0"/>
              <a:t>. Some common adverbs have the same form as the adjective: </a:t>
            </a:r>
            <a:r>
              <a:rPr lang="en-US" sz="2400" i="1" dirty="0"/>
              <a:t>fast, far, near, hard, long, high, late</a:t>
            </a:r>
            <a:r>
              <a:rPr lang="en-US" sz="2400" dirty="0"/>
              <a:t>. These are sometimes call </a:t>
            </a:r>
            <a:r>
              <a:rPr lang="en-US" sz="2400" b="1" dirty="0"/>
              <a:t>flat adverbs.</a:t>
            </a:r>
            <a:endParaRPr lang="en-US" sz="2400" dirty="0"/>
          </a:p>
          <a:p>
            <a:r>
              <a:rPr lang="en-US" sz="2400" dirty="0"/>
              <a:t>Like adjectives, the </a:t>
            </a:r>
            <a:r>
              <a:rPr lang="en-US" sz="2400" b="1" i="1" dirty="0"/>
              <a:t>–</a:t>
            </a:r>
            <a:r>
              <a:rPr lang="en-US" sz="2400" b="1" i="1" dirty="0" err="1"/>
              <a:t>ly</a:t>
            </a:r>
            <a:r>
              <a:rPr lang="en-US" sz="2400" b="1" dirty="0"/>
              <a:t> </a:t>
            </a:r>
            <a:r>
              <a:rPr lang="en-US" sz="2400" dirty="0"/>
              <a:t>adverbs and the flat adverbs have comparative and superlative forms. There are still other adverbs that we recognize by the information they provide, such as </a:t>
            </a:r>
            <a:r>
              <a:rPr lang="en-US" sz="2400" b="1" dirty="0"/>
              <a:t>time</a:t>
            </a:r>
            <a:r>
              <a:rPr lang="en-US" sz="2400" dirty="0"/>
              <a:t> (now, today), </a:t>
            </a:r>
            <a:r>
              <a:rPr lang="en-US" sz="2400" b="1" dirty="0"/>
              <a:t>duration</a:t>
            </a:r>
            <a:r>
              <a:rPr lang="en-US" sz="2400" dirty="0"/>
              <a:t> (always, still), </a:t>
            </a:r>
            <a:r>
              <a:rPr lang="en-US" sz="2400" b="1" dirty="0"/>
              <a:t>frequency </a:t>
            </a:r>
            <a:r>
              <a:rPr lang="en-US" sz="2400" dirty="0"/>
              <a:t>(often, sometimes), </a:t>
            </a:r>
            <a:r>
              <a:rPr lang="en-US" sz="2400" b="1" dirty="0"/>
              <a:t>place</a:t>
            </a:r>
            <a:r>
              <a:rPr lang="en-US" sz="2400" dirty="0"/>
              <a:t> (here, elsewhere, upstairs), </a:t>
            </a:r>
            <a:r>
              <a:rPr lang="en-US" sz="2400" b="1" dirty="0"/>
              <a:t>direction</a:t>
            </a:r>
            <a:r>
              <a:rPr lang="en-US" sz="2400" dirty="0"/>
              <a:t> (away), and </a:t>
            </a:r>
            <a:r>
              <a:rPr lang="en-US" sz="2400" b="1" dirty="0"/>
              <a:t>concession</a:t>
            </a:r>
            <a:r>
              <a:rPr lang="en-US" sz="2400" dirty="0"/>
              <a:t> (yet, still).</a:t>
            </a:r>
          </a:p>
          <a:p>
            <a:endParaRPr lang="en-US" dirty="0"/>
          </a:p>
        </p:txBody>
      </p:sp>
    </p:spTree>
    <p:extLst>
      <p:ext uri="{BB962C8B-B14F-4D97-AF65-F5344CB8AC3E}">
        <p14:creationId xmlns:p14="http://schemas.microsoft.com/office/powerpoint/2010/main" val="3347511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324410-B6BE-45A0-B5AE-D358800D411B}"/>
              </a:ext>
            </a:extLst>
          </p:cNvPr>
          <p:cNvSpPr/>
          <p:nvPr/>
        </p:nvSpPr>
        <p:spPr>
          <a:xfrm>
            <a:off x="342899" y="889844"/>
            <a:ext cx="10338955" cy="4893647"/>
          </a:xfrm>
          <a:prstGeom prst="rect">
            <a:avLst/>
          </a:prstGeom>
        </p:spPr>
        <p:txBody>
          <a:bodyPr wrap="square">
            <a:spAutoFit/>
          </a:bodyPr>
          <a:lstStyle/>
          <a:p>
            <a:r>
              <a:rPr lang="en-US" sz="2400" b="1" dirty="0">
                <a:latin typeface="Times New Roman" panose="02020603050405020304" pitchFamily="18" charset="0"/>
                <a:ea typeface="Times New Roman" panose="02020603050405020304" pitchFamily="18" charset="0"/>
              </a:rPr>
              <a:t>Adverbs</a:t>
            </a:r>
            <a:r>
              <a:rPr lang="en-US" sz="2400" dirty="0">
                <a:latin typeface="Times New Roman" panose="02020603050405020304" pitchFamily="18" charset="0"/>
                <a:ea typeface="Times New Roman" panose="02020603050405020304" pitchFamily="18" charset="0"/>
              </a:rPr>
              <a:t> modify verbs, adjectives, and other adverbs. Adverbs answer the questions </a:t>
            </a:r>
            <a:r>
              <a:rPr lang="en-US" sz="2400" i="1" dirty="0">
                <a:latin typeface="Times New Roman" panose="02020603050405020304" pitchFamily="18" charset="0"/>
                <a:ea typeface="Times New Roman" panose="02020603050405020304" pitchFamily="18" charset="0"/>
              </a:rPr>
              <a:t>How? Where? When?</a:t>
            </a:r>
            <a:r>
              <a:rPr lang="en-US" sz="2400" dirty="0">
                <a:latin typeface="Times New Roman" panose="02020603050405020304" pitchFamily="18" charset="0"/>
                <a:ea typeface="Times New Roman" panose="02020603050405020304" pitchFamily="18" charset="0"/>
              </a:rPr>
              <a:t> and </a:t>
            </a:r>
            <a:r>
              <a:rPr lang="en-US" sz="2400" i="1" dirty="0">
                <a:latin typeface="Times New Roman" panose="02020603050405020304" pitchFamily="18" charset="0"/>
                <a:ea typeface="Times New Roman" panose="02020603050405020304" pitchFamily="18" charset="0"/>
              </a:rPr>
              <a:t>to what degree?	</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	Adverbs that answer the </a:t>
            </a:r>
            <a:r>
              <a:rPr lang="en-US" sz="2400" i="1" dirty="0">
                <a:latin typeface="Times New Roman" panose="02020603050405020304" pitchFamily="18" charset="0"/>
                <a:ea typeface="Times New Roman" panose="02020603050405020304" pitchFamily="18" charset="0"/>
              </a:rPr>
              <a:t>How?</a:t>
            </a:r>
            <a:r>
              <a:rPr lang="en-US" sz="2400" dirty="0">
                <a:latin typeface="Times New Roman" panose="02020603050405020304" pitchFamily="18" charset="0"/>
                <a:ea typeface="Times New Roman" panose="02020603050405020304" pitchFamily="18" charset="0"/>
              </a:rPr>
              <a:t> question are concerned with manner or way: She ate the snails </a:t>
            </a:r>
            <a:r>
              <a:rPr lang="en-US" sz="2400" i="1" dirty="0">
                <a:latin typeface="Times New Roman" panose="02020603050405020304" pitchFamily="18" charset="0"/>
                <a:ea typeface="Times New Roman" panose="02020603050405020304" pitchFamily="18" charset="0"/>
              </a:rPr>
              <a:t>hungrily</a:t>
            </a:r>
            <a:r>
              <a:rPr lang="en-US" sz="2400" dirty="0">
                <a:latin typeface="Times New Roman" panose="02020603050405020304" pitchFamily="18" charset="0"/>
                <a:ea typeface="Times New Roman" panose="02020603050405020304" pitchFamily="18" charset="0"/>
              </a:rPr>
              <a:t>.  He snored </a:t>
            </a:r>
            <a:r>
              <a:rPr lang="en-US" sz="2400" i="1" dirty="0">
                <a:latin typeface="Times New Roman" panose="02020603050405020304" pitchFamily="18" charset="0"/>
                <a:ea typeface="Times New Roman" panose="02020603050405020304" pitchFamily="18" charset="0"/>
              </a:rPr>
              <a:t>noisily.</a:t>
            </a:r>
            <a:endParaRPr lang="en-US" sz="2400" dirty="0">
              <a:latin typeface="Times New Roman" panose="02020603050405020304" pitchFamily="18" charset="0"/>
              <a:ea typeface="Times New Roman" panose="02020603050405020304" pitchFamily="18" charset="0"/>
            </a:endParaRPr>
          </a:p>
          <a:p>
            <a:r>
              <a:rPr lang="en-US" sz="2400" i="1"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r>
              <a:rPr lang="en-US" sz="2400" i="1"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Adverbs that answer the </a:t>
            </a:r>
            <a:r>
              <a:rPr lang="en-US" sz="2400" i="1" dirty="0">
                <a:latin typeface="Times New Roman" panose="02020603050405020304" pitchFamily="18" charset="0"/>
                <a:ea typeface="Times New Roman" panose="02020603050405020304" pitchFamily="18" charset="0"/>
              </a:rPr>
              <a:t>Where?</a:t>
            </a:r>
            <a:r>
              <a:rPr lang="en-US" sz="2400" dirty="0">
                <a:latin typeface="Times New Roman" panose="02020603050405020304" pitchFamily="18" charset="0"/>
                <a:ea typeface="Times New Roman" panose="02020603050405020304" pitchFamily="18" charset="0"/>
              </a:rPr>
              <a:t> question show location: They drove </a:t>
            </a:r>
            <a:r>
              <a:rPr lang="en-US" sz="2400" i="1" dirty="0">
                <a:latin typeface="Times New Roman" panose="02020603050405020304" pitchFamily="18" charset="0"/>
                <a:ea typeface="Times New Roman" panose="02020603050405020304" pitchFamily="18" charset="0"/>
              </a:rPr>
              <a:t>downtown</a:t>
            </a:r>
            <a:r>
              <a:rPr lang="en-US" sz="2400" dirty="0">
                <a:latin typeface="Times New Roman" panose="02020603050405020304" pitchFamily="18" charset="0"/>
                <a:ea typeface="Times New Roman" panose="02020603050405020304" pitchFamily="18" charset="0"/>
              </a:rPr>
              <a:t>. 		She climbed </a:t>
            </a:r>
            <a:r>
              <a:rPr lang="en-US" sz="2400" i="1" dirty="0">
                <a:latin typeface="Times New Roman" panose="02020603050405020304" pitchFamily="18" charset="0"/>
                <a:ea typeface="Times New Roman" panose="02020603050405020304" pitchFamily="18" charset="0"/>
              </a:rPr>
              <a:t>upstairs</a:t>
            </a:r>
            <a:r>
              <a:rPr lang="en-US" sz="2400" dirty="0">
                <a:latin typeface="Times New Roman" panose="02020603050405020304" pitchFamily="18" charset="0"/>
                <a:ea typeface="Times New Roman" panose="02020603050405020304" pitchFamily="18" charset="0"/>
              </a:rPr>
              <a:t>.</a:t>
            </a:r>
          </a:p>
          <a:p>
            <a:r>
              <a:rPr lang="en-US" sz="2400" dirty="0">
                <a:latin typeface="Times New Roman" panose="02020603050405020304" pitchFamily="18" charset="0"/>
                <a:ea typeface="Times New Roman" panose="02020603050405020304" pitchFamily="18" charset="0"/>
              </a:rPr>
              <a:t> </a:t>
            </a:r>
          </a:p>
          <a:p>
            <a:r>
              <a:rPr lang="en-US" sz="2400" dirty="0">
                <a:latin typeface="Times New Roman" panose="02020603050405020304" pitchFamily="18" charset="0"/>
                <a:ea typeface="Times New Roman" panose="02020603050405020304" pitchFamily="18" charset="0"/>
              </a:rPr>
              <a:t>	Adverbs that answer the </a:t>
            </a:r>
            <a:r>
              <a:rPr lang="en-US" sz="2400" i="1" dirty="0">
                <a:latin typeface="Times New Roman" panose="02020603050405020304" pitchFamily="18" charset="0"/>
                <a:ea typeface="Times New Roman" panose="02020603050405020304" pitchFamily="18" charset="0"/>
              </a:rPr>
              <a:t>When?</a:t>
            </a:r>
            <a:r>
              <a:rPr lang="en-US" sz="2400" dirty="0">
                <a:latin typeface="Times New Roman" panose="02020603050405020304" pitchFamily="18" charset="0"/>
                <a:ea typeface="Times New Roman" panose="02020603050405020304" pitchFamily="18" charset="0"/>
              </a:rPr>
              <a:t> question indicate time: The ship sailed </a:t>
            </a:r>
            <a:r>
              <a:rPr lang="en-US" sz="2400" i="1" dirty="0">
                <a:latin typeface="Times New Roman" panose="02020603050405020304" pitchFamily="18" charset="0"/>
                <a:ea typeface="Times New Roman" panose="02020603050405020304" pitchFamily="18" charset="0"/>
              </a:rPr>
              <a:t>yesterday</a:t>
            </a:r>
            <a:r>
              <a:rPr lang="en-US" sz="2400" dirty="0">
                <a:latin typeface="Times New Roman" panose="02020603050405020304" pitchFamily="18" charset="0"/>
                <a:ea typeface="Times New Roman" panose="02020603050405020304" pitchFamily="18" charset="0"/>
              </a:rPr>
              <a:t>.         	I expect an answer </a:t>
            </a:r>
            <a:r>
              <a:rPr lang="en-US" sz="2400" i="1" dirty="0">
                <a:latin typeface="Times New Roman" panose="02020603050405020304" pitchFamily="18" charset="0"/>
                <a:ea typeface="Times New Roman" panose="02020603050405020304" pitchFamily="18" charset="0"/>
              </a:rPr>
              <a:t>soon.</a:t>
            </a:r>
            <a:endParaRPr lang="en-US" sz="2400" dirty="0">
              <a:latin typeface="Times New Roman" panose="02020603050405020304" pitchFamily="18" charset="0"/>
              <a:ea typeface="Times New Roman" panose="02020603050405020304" pitchFamily="18" charset="0"/>
            </a:endParaRPr>
          </a:p>
          <a:p>
            <a:r>
              <a:rPr lang="en-US" sz="2400" i="1"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r>
              <a:rPr lang="en-US" sz="2400" i="1"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Adverbs that answer the </a:t>
            </a:r>
            <a:r>
              <a:rPr lang="en-US" sz="2400" i="1" dirty="0">
                <a:latin typeface="Times New Roman" panose="02020603050405020304" pitchFamily="18" charset="0"/>
                <a:ea typeface="Times New Roman" panose="02020603050405020304" pitchFamily="18" charset="0"/>
              </a:rPr>
              <a:t>To what degree?</a:t>
            </a:r>
            <a:r>
              <a:rPr lang="en-US" sz="2400" dirty="0">
                <a:latin typeface="Times New Roman" panose="02020603050405020304" pitchFamily="18" charset="0"/>
                <a:ea typeface="Times New Roman" panose="02020603050405020304" pitchFamily="18" charset="0"/>
              </a:rPr>
              <a:t> question express extent: She is </a:t>
            </a:r>
            <a:r>
              <a:rPr lang="en-US" sz="2400" i="1" dirty="0">
                <a:latin typeface="Times New Roman" panose="02020603050405020304" pitchFamily="18" charset="0"/>
                <a:ea typeface="Times New Roman" panose="02020603050405020304" pitchFamily="18" charset="0"/>
              </a:rPr>
              <a:t>entirely </a:t>
            </a:r>
            <a:r>
              <a:rPr lang="en-US" sz="2400" dirty="0">
                <a:latin typeface="Times New Roman" panose="02020603050405020304" pitchFamily="18" charset="0"/>
                <a:ea typeface="Times New Roman" panose="02020603050405020304" pitchFamily="18" charset="0"/>
              </a:rPr>
              <a:t>correct.           He is </a:t>
            </a:r>
            <a:r>
              <a:rPr lang="en-US" sz="2400" i="1" dirty="0">
                <a:latin typeface="Times New Roman" panose="02020603050405020304" pitchFamily="18" charset="0"/>
                <a:ea typeface="Times New Roman" panose="02020603050405020304" pitchFamily="18" charset="0"/>
              </a:rPr>
              <a:t>somewhat </a:t>
            </a:r>
            <a:r>
              <a:rPr lang="en-US" sz="2400" dirty="0">
                <a:latin typeface="Times New Roman" panose="02020603050405020304" pitchFamily="18" charset="0"/>
                <a:ea typeface="Times New Roman" panose="02020603050405020304" pitchFamily="18" charset="0"/>
              </a:rPr>
              <a:t>annoyed. </a:t>
            </a:r>
          </a:p>
        </p:txBody>
      </p:sp>
    </p:spTree>
    <p:extLst>
      <p:ext uri="{BB962C8B-B14F-4D97-AF65-F5344CB8AC3E}">
        <p14:creationId xmlns:p14="http://schemas.microsoft.com/office/powerpoint/2010/main" val="358221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F1F5B0-6866-4FB1-8932-1A2315102CF4}"/>
              </a:ext>
            </a:extLst>
          </p:cNvPr>
          <p:cNvSpPr/>
          <p:nvPr/>
        </p:nvSpPr>
        <p:spPr>
          <a:xfrm>
            <a:off x="1501629" y="1885244"/>
            <a:ext cx="7642371" cy="4131387"/>
          </a:xfrm>
          <a:prstGeom prst="rect">
            <a:avLst/>
          </a:prstGeom>
        </p:spPr>
        <p:txBody>
          <a:bodyPr wrap="square">
            <a:spAutoFit/>
          </a:bodyPr>
          <a:lstStyle/>
          <a:p>
            <a:pPr>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Words in our lexicon fall into two broad groups: </a:t>
            </a:r>
          </a:p>
          <a:p>
            <a:pPr>
              <a:lnSpc>
                <a:spcPct val="115000"/>
              </a:lnSpc>
              <a:spcAft>
                <a:spcPts val="10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sz="3600" b="1" dirty="0">
                <a:latin typeface="Times New Roman" panose="02020603050405020304" pitchFamily="18" charset="0"/>
                <a:ea typeface="Calibri" panose="020F0502020204030204" pitchFamily="34" charset="0"/>
                <a:cs typeface="Times New Roman" panose="02020603050405020304" pitchFamily="18" charset="0"/>
              </a:rPr>
              <a:t>form classes</a:t>
            </a:r>
            <a:r>
              <a:rPr lang="en-US" sz="3600" dirty="0">
                <a:latin typeface="Times New Roman" panose="02020603050405020304" pitchFamily="18" charset="0"/>
                <a:ea typeface="Calibri" panose="020F0502020204030204" pitchFamily="34" charset="0"/>
                <a:cs typeface="Times New Roman" panose="02020603050405020304" pitchFamily="18" charset="0"/>
              </a:rPr>
              <a:t> and </a:t>
            </a:r>
            <a:r>
              <a:rPr lang="en-US" sz="3600" b="1" dirty="0">
                <a:latin typeface="Times New Roman" panose="02020603050405020304" pitchFamily="18" charset="0"/>
                <a:ea typeface="Calibri" panose="020F0502020204030204" pitchFamily="34" charset="0"/>
                <a:cs typeface="Times New Roman" panose="02020603050405020304" pitchFamily="18" charset="0"/>
              </a:rPr>
              <a:t>structure classes</a:t>
            </a:r>
            <a:r>
              <a:rPr lang="en-US" sz="3600"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1000"/>
              </a:spcAft>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general,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form-class</a:t>
            </a:r>
            <a:r>
              <a:rPr lang="en-US" sz="2400" dirty="0">
                <a:latin typeface="Times New Roman" panose="02020603050405020304" pitchFamily="18" charset="0"/>
                <a:ea typeface="Calibri" panose="020F0502020204030204" pitchFamily="34" charset="0"/>
                <a:cs typeface="Times New Roman" panose="02020603050405020304" pitchFamily="18" charset="0"/>
              </a:rPr>
              <a:t> words—nouns, verbs, adjectives, and adverbs—provide the primary lexical content.</a:t>
            </a:r>
          </a:p>
          <a:p>
            <a:pPr>
              <a:lnSpc>
                <a:spcPct val="115000"/>
              </a:lnSpc>
              <a:spcAft>
                <a:spcPts val="10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1921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9856EE-0347-44EE-919F-20C4A01BF2C0}"/>
              </a:ext>
            </a:extLst>
          </p:cNvPr>
          <p:cNvSpPr/>
          <p:nvPr/>
        </p:nvSpPr>
        <p:spPr>
          <a:xfrm>
            <a:off x="665019" y="1630816"/>
            <a:ext cx="9175172" cy="483017"/>
          </a:xfrm>
          <a:prstGeom prst="rect">
            <a:avLst/>
          </a:prstGeom>
        </p:spPr>
        <p:txBody>
          <a:bodyPr wrap="square">
            <a:spAutoFit/>
          </a:bodyPr>
          <a:lstStyle/>
          <a:p>
            <a:pPr>
              <a:lnSpc>
                <a:spcPct val="115000"/>
              </a:lnSpc>
              <a:spcAft>
                <a:spcPts val="10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B99BB42-EE35-4C8A-B267-9DCADB6C94DF}"/>
              </a:ext>
            </a:extLst>
          </p:cNvPr>
          <p:cNvSpPr/>
          <p:nvPr/>
        </p:nvSpPr>
        <p:spPr>
          <a:xfrm>
            <a:off x="955963" y="2586462"/>
            <a:ext cx="8769927" cy="2768963"/>
          </a:xfrm>
          <a:prstGeom prst="rect">
            <a:avLst/>
          </a:prstGeom>
        </p:spPr>
        <p:txBody>
          <a:bodyPr wrap="square">
            <a:spAutoFit/>
          </a:bodyPr>
          <a:lstStyle/>
          <a:p>
            <a:pPr>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structure classes</a:t>
            </a:r>
            <a:r>
              <a:rPr lang="en-US" sz="2400" dirty="0">
                <a:latin typeface="Times New Roman" panose="02020603050405020304" pitchFamily="18" charset="0"/>
                <a:ea typeface="Calibri" panose="020F0502020204030204" pitchFamily="34" charset="0"/>
                <a:cs typeface="Times New Roman" panose="02020603050405020304" pitchFamily="18" charset="0"/>
              </a:rPr>
              <a:t>—determiners, auxiliaries, qualifiers, prepositions, conjunctions—explain the grammatical or structural relationships. </a:t>
            </a:r>
          </a:p>
          <a:p>
            <a:pPr>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Using a metaphor, we can think of form-class words as the </a:t>
            </a:r>
            <a:r>
              <a:rPr lang="en-US" sz="2400" u="sng" dirty="0">
                <a:latin typeface="Times New Roman" panose="02020603050405020304" pitchFamily="18" charset="0"/>
                <a:ea typeface="Calibri" panose="020F0502020204030204" pitchFamily="34" charset="0"/>
                <a:cs typeface="Times New Roman" panose="02020603050405020304" pitchFamily="18" charset="0"/>
              </a:rPr>
              <a:t>bricks</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language and structure words as the </a:t>
            </a:r>
            <a:r>
              <a:rPr lang="en-US" sz="2400" u="sng" dirty="0">
                <a:latin typeface="Times New Roman" panose="02020603050405020304" pitchFamily="18" charset="0"/>
                <a:ea typeface="Calibri" panose="020F0502020204030204" pitchFamily="34" charset="0"/>
                <a:cs typeface="Times New Roman" panose="02020603050405020304" pitchFamily="18" charset="0"/>
              </a:rPr>
              <a:t>mortar</a:t>
            </a:r>
            <a:r>
              <a:rPr lang="en-US" sz="2400" dirty="0">
                <a:latin typeface="Times New Roman" panose="02020603050405020304" pitchFamily="18" charset="0"/>
                <a:ea typeface="Calibri" panose="020F0502020204030204" pitchFamily="34" charset="0"/>
                <a:cs typeface="Times New Roman" panose="02020603050405020304" pitchFamily="18" charset="0"/>
              </a:rPr>
              <a:t> that holds them together.</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154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29D691-0658-414E-B4AA-DEA44360537B}"/>
              </a:ext>
            </a:extLst>
          </p:cNvPr>
          <p:cNvSpPr/>
          <p:nvPr/>
        </p:nvSpPr>
        <p:spPr>
          <a:xfrm>
            <a:off x="976745" y="1124913"/>
            <a:ext cx="9247910" cy="4003147"/>
          </a:xfrm>
          <a:prstGeom prst="rect">
            <a:avLst/>
          </a:prstGeom>
        </p:spPr>
        <p:txBody>
          <a:bodyPr wrap="square">
            <a:spAutoFit/>
          </a:bodyPr>
          <a:lstStyle/>
          <a:p>
            <a:pPr>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There are approximately half-million words in our language.</a:t>
            </a:r>
          </a:p>
          <a:p>
            <a:pPr>
              <a:lnSpc>
                <a:spcPct val="115000"/>
              </a:lnSpc>
              <a:spcAft>
                <a:spcPts val="10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structure class words </a:t>
            </a:r>
            <a:r>
              <a:rPr lang="en-US" sz="2400" dirty="0">
                <a:latin typeface="Times New Roman" panose="02020603050405020304" pitchFamily="18" charset="0"/>
                <a:ea typeface="Calibri" panose="020F0502020204030204" pitchFamily="34" charset="0"/>
                <a:cs typeface="Times New Roman" panose="02020603050405020304" pitchFamily="18" charset="0"/>
              </a:rPr>
              <a:t>number only in the hundreds. </a:t>
            </a:r>
          </a:p>
          <a:p>
            <a:pPr>
              <a:lnSpc>
                <a:spcPct val="115000"/>
              </a:lnSpc>
              <a:spcAft>
                <a:spcPts val="10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form classes</a:t>
            </a:r>
            <a:r>
              <a:rPr lang="en-US" sz="2400" dirty="0">
                <a:latin typeface="Times New Roman" panose="02020603050405020304" pitchFamily="18" charset="0"/>
                <a:ea typeface="Calibri" panose="020F0502020204030204" pitchFamily="34" charset="0"/>
                <a:cs typeface="Times New Roman" panose="02020603050405020304" pitchFamily="18" charset="0"/>
              </a:rPr>
              <a:t>, however, are large, open classes; new nouns and verbs and adjectives and adverbs regularly enter the language as new technology and new ideas require them. They are sometimes abandoned, too, as the dictionary’s “obsolete” and “archaic” labels testify.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8106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042B3-6339-4C27-9507-E503C59D5393}"/>
              </a:ext>
            </a:extLst>
          </p:cNvPr>
          <p:cNvSpPr>
            <a:spLocks noGrp="1"/>
          </p:cNvSpPr>
          <p:nvPr>
            <p:ph type="title"/>
          </p:nvPr>
        </p:nvSpPr>
        <p:spPr/>
        <p:txBody>
          <a:bodyPr/>
          <a:lstStyle/>
          <a:p>
            <a:r>
              <a:rPr lang="en-US" b="1" i="1" dirty="0">
                <a:latin typeface="Times New Roman" panose="02020603050405020304" pitchFamily="18" charset="0"/>
                <a:ea typeface="Calibri" panose="020F0502020204030204" pitchFamily="34" charset="0"/>
                <a:cs typeface="Times New Roman" panose="02020603050405020304" pitchFamily="18" charset="0"/>
              </a:rPr>
              <a:t>and, be, have, it, of, the, to, will</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and</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b="1" i="1" dirty="0">
                <a:latin typeface="Times New Roman" panose="02020603050405020304" pitchFamily="18" charset="0"/>
                <a:ea typeface="Calibri" panose="020F0502020204030204" pitchFamily="34" charset="0"/>
                <a:cs typeface="Times New Roman" panose="02020603050405020304" pitchFamily="18" charset="0"/>
              </a:rPr>
              <a:t>you</a:t>
            </a:r>
            <a:endParaRPr lang="en-US" dirty="0"/>
          </a:p>
        </p:txBody>
      </p:sp>
      <p:sp>
        <p:nvSpPr>
          <p:cNvPr id="3" name="Content Placeholder 2">
            <a:extLst>
              <a:ext uri="{FF2B5EF4-FFF2-40B4-BE49-F238E27FC236}">
                <a16:creationId xmlns:a16="http://schemas.microsoft.com/office/drawing/2014/main" id="{C6425BEC-46CA-450A-BC9E-2C329B61D544}"/>
              </a:ext>
            </a:extLst>
          </p:cNvPr>
          <p:cNvSpPr>
            <a:spLocks noGrp="1"/>
          </p:cNvSpPr>
          <p:nvPr>
            <p:ph idx="1"/>
          </p:nvPr>
        </p:nvSpPr>
        <p:spPr/>
        <p:txBody>
          <a:bodyPr/>
          <a:lstStyle/>
          <a:p>
            <a:pPr>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Even though the structure words number only a few hundred, they are by far the most frequently used words in the language. </a:t>
            </a:r>
          </a:p>
          <a:p>
            <a:pPr>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An amazing statistic was reported by G. H. McKnight in 1923: “[A] mere forty-three words account for half of the words actually uttered in English; and a mere nine account for fully a quarter of all spoken words.”</a:t>
            </a:r>
          </a:p>
          <a:p>
            <a:pPr>
              <a:lnSpc>
                <a:spcPct val="115000"/>
              </a:lnSpc>
              <a:spcAft>
                <a:spcPts val="10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 The nine are </a:t>
            </a:r>
            <a:r>
              <a:rPr lang="en-US" b="1" i="1" dirty="0">
                <a:latin typeface="Times New Roman" panose="02020603050405020304" pitchFamily="18" charset="0"/>
                <a:ea typeface="Calibri" panose="020F0502020204030204" pitchFamily="34" charset="0"/>
                <a:cs typeface="Times New Roman" panose="02020603050405020304" pitchFamily="18" charset="0"/>
              </a:rPr>
              <a:t>and, be, have, it, of, the, to, will</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and</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b="1" i="1" dirty="0">
                <a:latin typeface="Times New Roman" panose="02020603050405020304" pitchFamily="18" charset="0"/>
                <a:ea typeface="Calibri" panose="020F0502020204030204" pitchFamily="34" charset="0"/>
                <a:cs typeface="Times New Roman" panose="02020603050405020304" pitchFamily="18" charset="0"/>
              </a:rPr>
              <a:t>you</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Assuming that </a:t>
            </a:r>
            <a:r>
              <a:rPr lang="en-US" i="1" dirty="0">
                <a:latin typeface="Times New Roman" panose="02020603050405020304" pitchFamily="18" charset="0"/>
                <a:ea typeface="Calibri" panose="020F0502020204030204" pitchFamily="34" charset="0"/>
                <a:cs typeface="Times New Roman" panose="02020603050405020304" pitchFamily="18" charset="0"/>
              </a:rPr>
              <a:t>be </a:t>
            </a:r>
            <a:r>
              <a:rPr lang="en-US" dirty="0">
                <a:latin typeface="Times New Roman" panose="02020603050405020304" pitchFamily="18" charset="0"/>
                <a:ea typeface="Calibri" panose="020F0502020204030204" pitchFamily="34" charset="0"/>
                <a:cs typeface="Times New Roman" panose="02020603050405020304" pitchFamily="18" charset="0"/>
              </a:rPr>
              <a:t>and</a:t>
            </a:r>
            <a:r>
              <a:rPr lang="en-US" i="1" dirty="0">
                <a:latin typeface="Times New Roman" panose="02020603050405020304" pitchFamily="18" charset="0"/>
                <a:ea typeface="Calibri" panose="020F0502020204030204" pitchFamily="34" charset="0"/>
                <a:cs typeface="Times New Roman" panose="02020603050405020304" pitchFamily="18" charset="0"/>
              </a:rPr>
              <a:t> have </a:t>
            </a:r>
            <a:r>
              <a:rPr lang="en-US" dirty="0">
                <a:latin typeface="Times New Roman" panose="02020603050405020304" pitchFamily="18" charset="0"/>
                <a:ea typeface="Calibri" panose="020F0502020204030204" pitchFamily="34" charset="0"/>
                <a:cs typeface="Times New Roman" panose="02020603050405020304" pitchFamily="18" charset="0"/>
              </a:rPr>
              <a:t>are included because of their role as auxiliaries, there are no form-class words in the list. Except for the pronouns </a:t>
            </a:r>
            <a:r>
              <a:rPr lang="en-US" i="1" dirty="0">
                <a:latin typeface="Times New Roman" panose="02020603050405020304" pitchFamily="18" charset="0"/>
                <a:ea typeface="Calibri" panose="020F0502020204030204" pitchFamily="34" charset="0"/>
                <a:cs typeface="Times New Roman" panose="02020603050405020304" pitchFamily="18" charset="0"/>
              </a:rPr>
              <a:t>it</a:t>
            </a:r>
            <a:r>
              <a:rPr lang="en-US" dirty="0">
                <a:latin typeface="Times New Roman" panose="02020603050405020304" pitchFamily="18" charset="0"/>
                <a:ea typeface="Calibri" panose="020F0502020204030204" pitchFamily="34" charset="0"/>
                <a:cs typeface="Times New Roman" panose="02020603050405020304" pitchFamily="18" charset="0"/>
              </a:rPr>
              <a:t> and </a:t>
            </a:r>
            <a:r>
              <a:rPr lang="en-US" i="1" dirty="0">
                <a:latin typeface="Times New Roman" panose="02020603050405020304" pitchFamily="18" charset="0"/>
                <a:ea typeface="Calibri" panose="020F0502020204030204" pitchFamily="34" charset="0"/>
                <a:cs typeface="Times New Roman" panose="02020603050405020304" pitchFamily="18" charset="0"/>
              </a:rPr>
              <a:t>you</a:t>
            </a:r>
            <a:r>
              <a:rPr lang="en-US" dirty="0">
                <a:latin typeface="Times New Roman" panose="02020603050405020304" pitchFamily="18" charset="0"/>
                <a:ea typeface="Calibri" panose="020F0502020204030204" pitchFamily="34" charset="0"/>
                <a:cs typeface="Times New Roman" panose="02020603050405020304" pitchFamily="18" charset="0"/>
              </a:rPr>
              <a:t>, they are all structure class words.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24378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E5EA3-5940-4A95-A53C-0F5AB8BBD5E6}"/>
              </a:ext>
            </a:extLst>
          </p:cNvPr>
          <p:cNvSpPr>
            <a:spLocks noGrp="1"/>
          </p:cNvSpPr>
          <p:nvPr>
            <p:ph type="title"/>
          </p:nvPr>
        </p:nvSpPr>
        <p:spPr/>
        <p:txBody>
          <a:bodyPr/>
          <a:lstStyle/>
          <a:p>
            <a:pPr algn="ctr"/>
            <a:r>
              <a:rPr lang="en-US" dirty="0"/>
              <a:t>Pronouns</a:t>
            </a:r>
          </a:p>
        </p:txBody>
      </p:sp>
      <p:sp>
        <p:nvSpPr>
          <p:cNvPr id="3" name="Content Placeholder 2">
            <a:extLst>
              <a:ext uri="{FF2B5EF4-FFF2-40B4-BE49-F238E27FC236}">
                <a16:creationId xmlns:a16="http://schemas.microsoft.com/office/drawing/2014/main" id="{AABDBDA2-96A3-4A0B-BCC0-963C491ECED3}"/>
              </a:ext>
            </a:extLst>
          </p:cNvPr>
          <p:cNvSpPr>
            <a:spLocks noGrp="1"/>
          </p:cNvSpPr>
          <p:nvPr>
            <p:ph idx="1"/>
          </p:nvPr>
        </p:nvSpPr>
        <p:spPr>
          <a:xfrm>
            <a:off x="394855" y="2160589"/>
            <a:ext cx="9871363" cy="3880773"/>
          </a:xfrm>
        </p:spPr>
        <p:txBody>
          <a:bodyPr/>
          <a:lstStyle/>
          <a:p>
            <a:r>
              <a:rPr lang="en-US" sz="2400" dirty="0"/>
              <a:t>A third class, the </a:t>
            </a:r>
            <a:r>
              <a:rPr lang="en-US" sz="2400" b="1" dirty="0"/>
              <a:t>pronouns</a:t>
            </a:r>
            <a:r>
              <a:rPr lang="en-US" sz="2400" dirty="0"/>
              <a:t>, straddles the line between the form and structure classes. </a:t>
            </a:r>
          </a:p>
          <a:p>
            <a:r>
              <a:rPr lang="en-US" sz="2400" dirty="0"/>
              <a:t>Many pronouns are like the form classes, insofar as they have variations in form; and of course they function as nouns, as substitutes for nouns and noun phrases. </a:t>
            </a:r>
          </a:p>
          <a:p>
            <a:r>
              <a:rPr lang="en-US" sz="2400" dirty="0"/>
              <a:t>But they also belong with the structure classes: the possessive and demonstrative pronouns constitute important subclasses of the determiners (my house, that boat). Also, like the structure classes, pronouns are a small, closed class, admitting no new members.</a:t>
            </a:r>
          </a:p>
          <a:p>
            <a:endParaRPr lang="en-US" dirty="0"/>
          </a:p>
        </p:txBody>
      </p:sp>
    </p:spTree>
    <p:extLst>
      <p:ext uri="{BB962C8B-B14F-4D97-AF65-F5344CB8AC3E}">
        <p14:creationId xmlns:p14="http://schemas.microsoft.com/office/powerpoint/2010/main" val="27076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EFD6D9-4D22-48BE-BA6D-011040EC1B26}"/>
              </a:ext>
            </a:extLst>
          </p:cNvPr>
          <p:cNvSpPr/>
          <p:nvPr/>
        </p:nvSpPr>
        <p:spPr>
          <a:xfrm>
            <a:off x="498764" y="612845"/>
            <a:ext cx="10775372" cy="6001643"/>
          </a:xfrm>
          <a:prstGeom prst="rect">
            <a:avLst/>
          </a:prstGeom>
        </p:spPr>
        <p:txBody>
          <a:bodyPr wrap="square">
            <a:spAutoFit/>
          </a:bodyPr>
          <a:lstStyle/>
          <a:p>
            <a:r>
              <a:rPr lang="en-US" sz="2400" b="1" dirty="0">
                <a:latin typeface="Times New Roman" panose="02020603050405020304" pitchFamily="18" charset="0"/>
                <a:ea typeface="Times New Roman" panose="02020603050405020304" pitchFamily="18" charset="0"/>
              </a:rPr>
              <a:t>Pronouns </a:t>
            </a:r>
            <a:r>
              <a:rPr lang="en-US" sz="2400" dirty="0">
                <a:latin typeface="Times New Roman" panose="02020603050405020304" pitchFamily="18" charset="0"/>
                <a:ea typeface="Times New Roman" panose="02020603050405020304" pitchFamily="18" charset="0"/>
              </a:rPr>
              <a:t>are words that are used in the place of nouns. </a:t>
            </a:r>
          </a:p>
          <a:p>
            <a:pPr indent="457200"/>
            <a:r>
              <a:rPr lang="en-US" sz="2400" u="sng" dirty="0">
                <a:latin typeface="Times New Roman" panose="02020603050405020304" pitchFamily="18" charset="0"/>
                <a:ea typeface="Times New Roman" panose="02020603050405020304" pitchFamily="18" charset="0"/>
              </a:rPr>
              <a:t>Some pronouns may represent specific persons or things:</a:t>
            </a:r>
            <a:endParaRPr lang="en-US" sz="2400" dirty="0">
              <a:latin typeface="Times New Roman" panose="02020603050405020304" pitchFamily="18" charset="0"/>
              <a:ea typeface="Times New Roman" panose="02020603050405020304" pitchFamily="18" charset="0"/>
            </a:endParaRPr>
          </a:p>
          <a:p>
            <a:pPr indent="457200"/>
            <a:r>
              <a:rPr lang="en-US" sz="2400" dirty="0">
                <a:latin typeface="Times New Roman" panose="02020603050405020304" pitchFamily="18" charset="0"/>
                <a:ea typeface="Times New Roman" panose="02020603050405020304" pitchFamily="18" charset="0"/>
              </a:rPr>
              <a:t>I		   him		      himself			    me</a:t>
            </a:r>
          </a:p>
          <a:p>
            <a:pPr indent="457200"/>
            <a:r>
              <a:rPr lang="en-US" sz="2400" dirty="0">
                <a:latin typeface="Times New Roman" panose="02020603050405020304" pitchFamily="18" charset="0"/>
                <a:ea typeface="Times New Roman" panose="02020603050405020304" pitchFamily="18" charset="0"/>
              </a:rPr>
              <a:t>her	 	   herself		we			          they</a:t>
            </a:r>
          </a:p>
          <a:p>
            <a:pPr indent="457200"/>
            <a:r>
              <a:rPr lang="en-US" sz="2400" dirty="0">
                <a:latin typeface="Times New Roman" panose="02020603050405020304" pitchFamily="18" charset="0"/>
                <a:ea typeface="Times New Roman" panose="02020603050405020304" pitchFamily="18" charset="0"/>
              </a:rPr>
              <a:t>itself	   us		      them		</a:t>
            </a:r>
            <a:r>
              <a:rPr lang="en-US" sz="2400">
                <a:latin typeface="Times New Roman" panose="02020603050405020304" pitchFamily="18" charset="0"/>
                <a:ea typeface="Times New Roman" panose="02020603050405020304" pitchFamily="18" charset="0"/>
              </a:rPr>
              <a:t>	    ourselves</a:t>
            </a:r>
            <a:endParaRPr lang="en-US" sz="2400" dirty="0">
              <a:latin typeface="Times New Roman" panose="02020603050405020304" pitchFamily="18" charset="0"/>
              <a:ea typeface="Times New Roman" panose="02020603050405020304" pitchFamily="18" charset="0"/>
            </a:endParaRPr>
          </a:p>
          <a:p>
            <a:pPr indent="457200"/>
            <a:r>
              <a:rPr lang="en-US" sz="2400" dirty="0">
                <a:latin typeface="Times New Roman" panose="02020603050405020304" pitchFamily="18" charset="0"/>
                <a:ea typeface="Times New Roman" panose="02020603050405020304" pitchFamily="18" charset="0"/>
              </a:rPr>
              <a:t> </a:t>
            </a:r>
          </a:p>
          <a:p>
            <a:pPr indent="457200"/>
            <a:r>
              <a:rPr lang="en-US" sz="2400" u="sng" dirty="0">
                <a:latin typeface="Times New Roman" panose="02020603050405020304" pitchFamily="18" charset="0"/>
                <a:ea typeface="Times New Roman" panose="02020603050405020304" pitchFamily="18" charset="0"/>
              </a:rPr>
              <a:t>Indefinite pronouns refer to nouns (persons, places, things) in a general way.</a:t>
            </a:r>
            <a:endParaRPr lang="en-US" sz="2400" dirty="0">
              <a:latin typeface="Times New Roman" panose="02020603050405020304" pitchFamily="18" charset="0"/>
              <a:ea typeface="Times New Roman" panose="02020603050405020304" pitchFamily="18" charset="0"/>
            </a:endParaRPr>
          </a:p>
          <a:p>
            <a:pPr indent="457200"/>
            <a:r>
              <a:rPr lang="en-US" sz="2400" dirty="0">
                <a:latin typeface="Times New Roman" panose="02020603050405020304" pitchFamily="18" charset="0"/>
                <a:ea typeface="Times New Roman" panose="02020603050405020304" pitchFamily="18" charset="0"/>
              </a:rPr>
              <a:t>each		everyone	nobody		somebody</a:t>
            </a:r>
          </a:p>
          <a:p>
            <a:pPr indent="457200"/>
            <a:r>
              <a:rPr lang="en-US" sz="2400" dirty="0">
                <a:latin typeface="Times New Roman" panose="02020603050405020304" pitchFamily="18" charset="0"/>
                <a:ea typeface="Times New Roman" panose="02020603050405020304" pitchFamily="18" charset="0"/>
              </a:rPr>
              <a:t> </a:t>
            </a:r>
          </a:p>
          <a:p>
            <a:pPr indent="457200"/>
            <a:r>
              <a:rPr lang="en-US" sz="2400" u="sng" dirty="0">
                <a:latin typeface="Times New Roman" panose="02020603050405020304" pitchFamily="18" charset="0"/>
                <a:ea typeface="Times New Roman" panose="02020603050405020304" pitchFamily="18" charset="0"/>
              </a:rPr>
              <a:t>Other pronouns point out particular things:</a:t>
            </a:r>
            <a:endParaRPr lang="en-US" sz="2400" dirty="0">
              <a:latin typeface="Times New Roman" panose="02020603050405020304" pitchFamily="18" charset="0"/>
              <a:ea typeface="Times New Roman" panose="02020603050405020304" pitchFamily="18" charset="0"/>
            </a:endParaRPr>
          </a:p>
          <a:p>
            <a:pPr indent="457200"/>
            <a:r>
              <a:rPr lang="en-US" sz="2400" dirty="0">
                <a:latin typeface="Times New Roman" panose="02020603050405020304" pitchFamily="18" charset="0"/>
                <a:ea typeface="Times New Roman" panose="02020603050405020304" pitchFamily="18" charset="0"/>
              </a:rPr>
              <a:t>Singular	this, that		                 Plural		these, those</a:t>
            </a:r>
          </a:p>
          <a:p>
            <a:pPr indent="457200"/>
            <a:r>
              <a:rPr lang="en-US" sz="2400" dirty="0">
                <a:latin typeface="Times New Roman" panose="02020603050405020304" pitchFamily="18" charset="0"/>
                <a:ea typeface="Times New Roman" panose="02020603050405020304" pitchFamily="18" charset="0"/>
              </a:rPr>
              <a:t>		     That is my treasure.			            These are my jewels.</a:t>
            </a:r>
          </a:p>
          <a:p>
            <a:pPr indent="457200"/>
            <a:r>
              <a:rPr lang="en-US" sz="2400" dirty="0">
                <a:latin typeface="Times New Roman" panose="02020603050405020304" pitchFamily="18" charset="0"/>
                <a:ea typeface="Times New Roman" panose="02020603050405020304" pitchFamily="18" charset="0"/>
              </a:rPr>
              <a:t>		     That is your junk.			                  Those are your trinkets.</a:t>
            </a:r>
          </a:p>
          <a:p>
            <a:pPr indent="457200"/>
            <a:r>
              <a:rPr lang="en-US" sz="2400" dirty="0">
                <a:latin typeface="Times New Roman" panose="02020603050405020304" pitchFamily="18" charset="0"/>
                <a:ea typeface="Times New Roman" panose="02020603050405020304" pitchFamily="18" charset="0"/>
              </a:rPr>
              <a:t> </a:t>
            </a:r>
          </a:p>
          <a:p>
            <a:pPr indent="457200"/>
            <a:r>
              <a:rPr lang="en-US" sz="2400" u="sng" dirty="0">
                <a:latin typeface="Times New Roman" panose="02020603050405020304" pitchFamily="18" charset="0"/>
                <a:ea typeface="Times New Roman" panose="02020603050405020304" pitchFamily="18" charset="0"/>
              </a:rPr>
              <a:t>Still other pronouns introduce questions.</a:t>
            </a:r>
            <a:endParaRPr lang="en-US" sz="2400" dirty="0">
              <a:latin typeface="Times New Roman" panose="02020603050405020304" pitchFamily="18" charset="0"/>
              <a:ea typeface="Times New Roman" panose="02020603050405020304" pitchFamily="18" charset="0"/>
            </a:endParaRPr>
          </a:p>
          <a:p>
            <a:pPr indent="457200"/>
            <a:r>
              <a:rPr lang="en-US" sz="2400" dirty="0">
                <a:latin typeface="Times New Roman" panose="02020603050405020304" pitchFamily="18" charset="0"/>
                <a:ea typeface="Times New Roman" panose="02020603050405020304" pitchFamily="18" charset="0"/>
              </a:rPr>
              <a:t>Which is the best CD player?      What are the main ingredients of a Twinkie?</a:t>
            </a:r>
            <a:r>
              <a:rPr lang="en-US" sz="2400" i="1" dirty="0">
                <a:latin typeface="Times New Roman" panose="02020603050405020304" pitchFamily="18" charset="0"/>
                <a:ea typeface="Times New Roman" panose="02020603050405020304" pitchFamily="18" charset="0"/>
              </a:rPr>
              <a:t>	</a:t>
            </a:r>
            <a:endParaRPr lang="en-US" sz="2400" dirty="0"/>
          </a:p>
        </p:txBody>
      </p:sp>
    </p:spTree>
    <p:extLst>
      <p:ext uri="{BB962C8B-B14F-4D97-AF65-F5344CB8AC3E}">
        <p14:creationId xmlns:p14="http://schemas.microsoft.com/office/powerpoint/2010/main" val="4245595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9939-EDC0-4870-AE9F-1A61C0DD8934}"/>
              </a:ext>
            </a:extLst>
          </p:cNvPr>
          <p:cNvSpPr>
            <a:spLocks noGrp="1"/>
          </p:cNvSpPr>
          <p:nvPr>
            <p:ph type="title"/>
          </p:nvPr>
        </p:nvSpPr>
        <p:spPr/>
        <p:txBody>
          <a:bodyPr/>
          <a:lstStyle/>
          <a:p>
            <a:r>
              <a:rPr lang="en-US" dirty="0"/>
              <a:t>Nouns, Verbs, Adjectives, and Adverbs</a:t>
            </a:r>
          </a:p>
        </p:txBody>
      </p:sp>
      <p:sp>
        <p:nvSpPr>
          <p:cNvPr id="3" name="Content Placeholder 2">
            <a:extLst>
              <a:ext uri="{FF2B5EF4-FFF2-40B4-BE49-F238E27FC236}">
                <a16:creationId xmlns:a16="http://schemas.microsoft.com/office/drawing/2014/main" id="{C7749B7B-CC3C-42E6-A0A0-17418F80AA86}"/>
              </a:ext>
            </a:extLst>
          </p:cNvPr>
          <p:cNvSpPr>
            <a:spLocks noGrp="1"/>
          </p:cNvSpPr>
          <p:nvPr>
            <p:ph idx="1"/>
          </p:nvPr>
        </p:nvSpPr>
        <p:spPr/>
        <p:txBody>
          <a:bodyPr/>
          <a:lstStyle/>
          <a:p>
            <a:r>
              <a:rPr lang="en-US" sz="2400" dirty="0"/>
              <a:t>Nouns, verbs, adjectives, and adverbs are called the form class because each class has specific forms, a set of inflectional endings, or </a:t>
            </a:r>
            <a:r>
              <a:rPr lang="en-US" sz="2400" b="1" dirty="0"/>
              <a:t>inflections</a:t>
            </a:r>
            <a:r>
              <a:rPr lang="en-US" sz="2400" dirty="0"/>
              <a:t>, that distinguishes it from all other classes.</a:t>
            </a:r>
          </a:p>
          <a:p>
            <a:r>
              <a:rPr lang="en-US" sz="2400" dirty="0"/>
              <a:t>With a few exceptions such as plural only forms and collective nouns, </a:t>
            </a:r>
            <a:r>
              <a:rPr lang="en-US" sz="2400" b="1" dirty="0"/>
              <a:t>nouns</a:t>
            </a:r>
            <a:r>
              <a:rPr lang="en-US" sz="2400" dirty="0"/>
              <a:t> have an inflection for plural and for possessive case.</a:t>
            </a:r>
          </a:p>
          <a:p>
            <a:endParaRPr lang="en-US" sz="2400" dirty="0"/>
          </a:p>
          <a:p>
            <a:endParaRPr lang="en-US" dirty="0"/>
          </a:p>
        </p:txBody>
      </p:sp>
    </p:spTree>
    <p:extLst>
      <p:ext uri="{BB962C8B-B14F-4D97-AF65-F5344CB8AC3E}">
        <p14:creationId xmlns:p14="http://schemas.microsoft.com/office/powerpoint/2010/main" val="2216048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71657-5C48-42C4-8C6C-E489F639CCD2}"/>
              </a:ext>
            </a:extLst>
          </p:cNvPr>
          <p:cNvSpPr>
            <a:spLocks noGrp="1"/>
          </p:cNvSpPr>
          <p:nvPr>
            <p:ph type="title"/>
          </p:nvPr>
        </p:nvSpPr>
        <p:spPr/>
        <p:txBody>
          <a:bodyPr/>
          <a:lstStyle/>
          <a:p>
            <a:pPr algn="ctr"/>
            <a:r>
              <a:rPr lang="en-US" dirty="0"/>
              <a:t>Nouns</a:t>
            </a:r>
          </a:p>
        </p:txBody>
      </p:sp>
      <p:sp>
        <p:nvSpPr>
          <p:cNvPr id="3" name="Content Placeholder 2">
            <a:extLst>
              <a:ext uri="{FF2B5EF4-FFF2-40B4-BE49-F238E27FC236}">
                <a16:creationId xmlns:a16="http://schemas.microsoft.com/office/drawing/2014/main" id="{B326FCA3-06B3-45D8-B270-22FDF8579939}"/>
              </a:ext>
            </a:extLst>
          </p:cNvPr>
          <p:cNvSpPr>
            <a:spLocks noGrp="1"/>
          </p:cNvSpPr>
          <p:nvPr>
            <p:ph idx="1"/>
          </p:nvPr>
        </p:nvSpPr>
        <p:spPr/>
        <p:txBody>
          <a:bodyPr>
            <a:normAutofit lnSpcReduction="10000"/>
          </a:bodyPr>
          <a:lstStyle/>
          <a:p>
            <a:r>
              <a:rPr lang="en-US" dirty="0"/>
              <a:t> </a:t>
            </a:r>
            <a:r>
              <a:rPr lang="en-US" sz="2400" b="1" dirty="0"/>
              <a:t>Nouns</a:t>
            </a:r>
            <a:r>
              <a:rPr lang="en-US" sz="2400" dirty="0"/>
              <a:t> are naming words. Nouns may name persons, animals, plants, places, things, substances, qualities or ideas—for example, Bart, armadillo, Mayberry, tree, rock, cloud, love, ghost, music, virtue.</a:t>
            </a:r>
          </a:p>
          <a:p>
            <a:r>
              <a:rPr lang="en-US" sz="2400" dirty="0"/>
              <a:t>Nouns are often pointed out by noun indicators. These noun indicators—the, a, an—signal that a noun is ahead, though there may be words between the indicator and the noun itself.</a:t>
            </a:r>
          </a:p>
          <a:p>
            <a:r>
              <a:rPr lang="en-US" sz="2400" b="1" dirty="0"/>
              <a:t>the</a:t>
            </a:r>
            <a:r>
              <a:rPr lang="en-US" sz="2400" dirty="0"/>
              <a:t> slime		</a:t>
            </a:r>
            <a:r>
              <a:rPr lang="en-US" sz="2400" b="1" dirty="0"/>
              <a:t>a</a:t>
            </a:r>
            <a:r>
              <a:rPr lang="en-US" sz="2400" dirty="0"/>
              <a:t> werewolf		</a:t>
            </a:r>
            <a:r>
              <a:rPr lang="en-US" sz="2400" b="1" dirty="0"/>
              <a:t>an</a:t>
            </a:r>
            <a:r>
              <a:rPr lang="en-US" sz="2400" dirty="0"/>
              <a:t> aardvark</a:t>
            </a:r>
          </a:p>
          <a:p>
            <a:r>
              <a:rPr lang="en-US" sz="2400" b="1" dirty="0"/>
              <a:t>the </a:t>
            </a:r>
            <a:r>
              <a:rPr lang="en-US" sz="2400" dirty="0"/>
              <a:t>green slime	</a:t>
            </a:r>
            <a:r>
              <a:rPr lang="en-US" sz="2400" b="1" dirty="0"/>
              <a:t>a</a:t>
            </a:r>
            <a:r>
              <a:rPr lang="en-US" sz="2400" dirty="0"/>
              <a:t> hungry werewolf	</a:t>
            </a:r>
            <a:r>
              <a:rPr lang="en-US" sz="2400" b="1" dirty="0"/>
              <a:t>an</a:t>
            </a:r>
            <a:r>
              <a:rPr lang="en-US" sz="2400" dirty="0"/>
              <a:t> angry aardvark</a:t>
            </a:r>
          </a:p>
          <a:p>
            <a:endParaRPr lang="en-US" dirty="0"/>
          </a:p>
        </p:txBody>
      </p:sp>
    </p:spTree>
    <p:extLst>
      <p:ext uri="{BB962C8B-B14F-4D97-AF65-F5344CB8AC3E}">
        <p14:creationId xmlns:p14="http://schemas.microsoft.com/office/powerpoint/2010/main" val="36016504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72</TotalTime>
  <Words>933</Words>
  <Application>Microsoft Office PowerPoint</Application>
  <PresentationFormat>Widescreen</PresentationFormat>
  <Paragraphs>81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Times New Roman</vt:lpstr>
      <vt:lpstr>Trebuchet MS</vt:lpstr>
      <vt:lpstr>Wingdings 3</vt:lpstr>
      <vt:lpstr>Facet</vt:lpstr>
      <vt:lpstr>Parts of Speech</vt:lpstr>
      <vt:lpstr>PowerPoint Presentation</vt:lpstr>
      <vt:lpstr>PowerPoint Presentation</vt:lpstr>
      <vt:lpstr>PowerPoint Presentation</vt:lpstr>
      <vt:lpstr>and, be, have, it, of, the, to, will, and you</vt:lpstr>
      <vt:lpstr>Pronouns</vt:lpstr>
      <vt:lpstr>PowerPoint Presentation</vt:lpstr>
      <vt:lpstr>Nouns, Verbs, Adjectives, and Adverbs</vt:lpstr>
      <vt:lpstr>Nouns</vt:lpstr>
      <vt:lpstr>Verbs</vt:lpstr>
      <vt:lpstr>PowerPoint Presentation</vt:lpstr>
      <vt:lpstr>Adjectives</vt:lpstr>
      <vt:lpstr>PowerPoint Presentation</vt:lpstr>
      <vt:lpstr>Adverbs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Parts of Speech</dc:title>
  <dc:creator>Peggy Porter</dc:creator>
  <cp:lastModifiedBy>Peggy Porter</cp:lastModifiedBy>
  <cp:revision>9</cp:revision>
  <dcterms:created xsi:type="dcterms:W3CDTF">2017-06-05T04:18:44Z</dcterms:created>
  <dcterms:modified xsi:type="dcterms:W3CDTF">2017-06-05T05:30:48Z</dcterms:modified>
</cp:coreProperties>
</file>