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varScale="1">
        <p:scale>
          <a:sx n="90" d="100"/>
          <a:sy n="90" d="100"/>
        </p:scale>
        <p:origin x="174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C1734-F977-4089-9C83-31AB8BC0B644}" type="datetimeFigureOut">
              <a:rPr lang="en-US" smtClean="0"/>
              <a:t>10/23/17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103A1-9DC4-4C30-90B3-82685A974D78}" type="slidenum">
              <a:rPr lang="en-US" smtClean="0"/>
              <a:t>‹#›</a:t>
            </a:fld>
            <a:endParaRPr lang="en-US"/>
          </a:p>
        </p:txBody>
      </p:sp>
    </p:spTree>
    <p:extLst>
      <p:ext uri="{BB962C8B-B14F-4D97-AF65-F5344CB8AC3E}">
        <p14:creationId xmlns:p14="http://schemas.microsoft.com/office/powerpoint/2010/main" val="1035414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6E63ACB-97A6-456B-ADE6-763305791565}" type="datetime1">
              <a:rPr lang="en-US" smtClean="0"/>
              <a:t>10/23/17</a:t>
            </a:fld>
            <a:endParaRPr lang="en-US"/>
          </a:p>
        </p:txBody>
      </p:sp>
      <p:sp>
        <p:nvSpPr>
          <p:cNvPr id="17" name="Footer Placeholder 16"/>
          <p:cNvSpPr>
            <a:spLocks noGrp="1"/>
          </p:cNvSpPr>
          <p:nvPr>
            <p:ph type="ftr" sz="quarter" idx="11"/>
          </p:nvPr>
        </p:nvSpPr>
        <p:spPr/>
        <p:txBody>
          <a:bodyPr/>
          <a:lstStyle/>
          <a:p>
            <a:r>
              <a:rPr lang="en-US" smtClean="0"/>
              <a:t>© 2016 by Bedford/St. Martin’s</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3497CE6-A695-4D11-AD7D-10D9BF40E445}"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BD4DE6-8422-42E6-B526-6CE7E86C380B}" type="datetime1">
              <a:rPr lang="en-US" smtClean="0"/>
              <a:t>10/23/17</a:t>
            </a:fld>
            <a:endParaRPr lang="en-US"/>
          </a:p>
        </p:txBody>
      </p:sp>
      <p:sp>
        <p:nvSpPr>
          <p:cNvPr id="5" name="Footer Placeholder 4"/>
          <p:cNvSpPr>
            <a:spLocks noGrp="1"/>
          </p:cNvSpPr>
          <p:nvPr>
            <p:ph type="ftr" sz="quarter" idx="11"/>
          </p:nvPr>
        </p:nvSpPr>
        <p:spPr/>
        <p:txBody>
          <a:bodyPr/>
          <a:lstStyle/>
          <a:p>
            <a:r>
              <a:rPr lang="en-US" smtClean="0"/>
              <a:t>© 2016 by Bedford/St. Martin’s</a:t>
            </a:r>
            <a:endParaRPr lang="en-US"/>
          </a:p>
        </p:txBody>
      </p:sp>
      <p:sp>
        <p:nvSpPr>
          <p:cNvPr id="6" name="Slide Number Placeholder 5"/>
          <p:cNvSpPr>
            <a:spLocks noGrp="1"/>
          </p:cNvSpPr>
          <p:nvPr>
            <p:ph type="sldNum" sz="quarter" idx="12"/>
          </p:nvPr>
        </p:nvSpPr>
        <p:spPr/>
        <p:txBody>
          <a:bodyPr/>
          <a:lstStyle/>
          <a:p>
            <a:fld id="{A3497CE6-A695-4D11-AD7D-10D9BF40E4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A9A7CA-514B-4BC4-93EF-7B040B6551E6}" type="datetime1">
              <a:rPr lang="en-US" smtClean="0"/>
              <a:t>10/23/17</a:t>
            </a:fld>
            <a:endParaRPr lang="en-US"/>
          </a:p>
        </p:txBody>
      </p:sp>
      <p:sp>
        <p:nvSpPr>
          <p:cNvPr id="5" name="Footer Placeholder 4"/>
          <p:cNvSpPr>
            <a:spLocks noGrp="1"/>
          </p:cNvSpPr>
          <p:nvPr>
            <p:ph type="ftr" sz="quarter" idx="11"/>
          </p:nvPr>
        </p:nvSpPr>
        <p:spPr/>
        <p:txBody>
          <a:bodyPr/>
          <a:lstStyle/>
          <a:p>
            <a:r>
              <a:rPr lang="en-US" smtClean="0"/>
              <a:t>© 2016 by Bedford/St. Martin’s</a:t>
            </a:r>
            <a:endParaRPr lang="en-US"/>
          </a:p>
        </p:txBody>
      </p:sp>
      <p:sp>
        <p:nvSpPr>
          <p:cNvPr id="6" name="Slide Number Placeholder 5"/>
          <p:cNvSpPr>
            <a:spLocks noGrp="1"/>
          </p:cNvSpPr>
          <p:nvPr>
            <p:ph type="sldNum" sz="quarter" idx="12"/>
          </p:nvPr>
        </p:nvSpPr>
        <p:spPr/>
        <p:txBody>
          <a:bodyPr/>
          <a:lstStyle/>
          <a:p>
            <a:fld id="{A3497CE6-A695-4D11-AD7D-10D9BF40E4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5577C3D-D83E-4A3B-A331-7570118223A1}" type="datetime1">
              <a:rPr lang="en-US" smtClean="0"/>
              <a:t>10/23/17</a:t>
            </a:fld>
            <a:endParaRPr lang="en-US"/>
          </a:p>
        </p:txBody>
      </p:sp>
      <p:sp>
        <p:nvSpPr>
          <p:cNvPr id="5" name="Footer Placeholder 4"/>
          <p:cNvSpPr>
            <a:spLocks noGrp="1"/>
          </p:cNvSpPr>
          <p:nvPr>
            <p:ph type="ftr" sz="quarter" idx="11"/>
          </p:nvPr>
        </p:nvSpPr>
        <p:spPr/>
        <p:txBody>
          <a:bodyPr/>
          <a:lstStyle/>
          <a:p>
            <a:r>
              <a:rPr lang="en-US" smtClean="0"/>
              <a:t>© 2016 by Bedford/St. Martin’s</a:t>
            </a:r>
            <a:endParaRPr lang="en-US"/>
          </a:p>
        </p:txBody>
      </p:sp>
      <p:sp>
        <p:nvSpPr>
          <p:cNvPr id="6" name="Slide Number Placeholder 5"/>
          <p:cNvSpPr>
            <a:spLocks noGrp="1"/>
          </p:cNvSpPr>
          <p:nvPr>
            <p:ph type="sldNum" sz="quarter" idx="12"/>
          </p:nvPr>
        </p:nvSpPr>
        <p:spPr/>
        <p:txBody>
          <a:bodyPr/>
          <a:lstStyle/>
          <a:p>
            <a:fld id="{A3497CE6-A695-4D11-AD7D-10D9BF40E445}"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56F642-6B16-4400-83D5-03C0877FDDCC}" type="datetime1">
              <a:rPr lang="en-US" smtClean="0"/>
              <a:t>10/23/17</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 2016 by Bedford/St. Martin’s</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3497CE6-A695-4D11-AD7D-10D9BF40E4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1BE9E4-5C1F-4016-A840-D6032AA27770}" type="datetime1">
              <a:rPr lang="en-US" smtClean="0"/>
              <a:t>10/23/17</a:t>
            </a:fld>
            <a:endParaRPr lang="en-US"/>
          </a:p>
        </p:txBody>
      </p:sp>
      <p:sp>
        <p:nvSpPr>
          <p:cNvPr id="6" name="Footer Placeholder 5"/>
          <p:cNvSpPr>
            <a:spLocks noGrp="1"/>
          </p:cNvSpPr>
          <p:nvPr>
            <p:ph type="ftr" sz="quarter" idx="11"/>
          </p:nvPr>
        </p:nvSpPr>
        <p:spPr/>
        <p:txBody>
          <a:bodyPr/>
          <a:lstStyle/>
          <a:p>
            <a:r>
              <a:rPr lang="en-US" smtClean="0"/>
              <a:t>© 2016 by Bedford/St. Martin’s</a:t>
            </a:r>
            <a:endParaRPr lang="en-US"/>
          </a:p>
        </p:txBody>
      </p:sp>
      <p:sp>
        <p:nvSpPr>
          <p:cNvPr id="7" name="Slide Number Placeholder 6"/>
          <p:cNvSpPr>
            <a:spLocks noGrp="1"/>
          </p:cNvSpPr>
          <p:nvPr>
            <p:ph type="sldNum" sz="quarter" idx="12"/>
          </p:nvPr>
        </p:nvSpPr>
        <p:spPr/>
        <p:txBody>
          <a:bodyPr/>
          <a:lstStyle/>
          <a:p>
            <a:fld id="{A3497CE6-A695-4D11-AD7D-10D9BF40E445}"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3F0BA84-3BD8-444D-BE80-B46661D131B0}" type="datetime1">
              <a:rPr lang="en-US" smtClean="0"/>
              <a:t>10/23/17</a:t>
            </a:fld>
            <a:endParaRPr lang="en-US"/>
          </a:p>
        </p:txBody>
      </p:sp>
      <p:sp>
        <p:nvSpPr>
          <p:cNvPr id="8" name="Footer Placeholder 7"/>
          <p:cNvSpPr>
            <a:spLocks noGrp="1"/>
          </p:cNvSpPr>
          <p:nvPr>
            <p:ph type="ftr" sz="quarter" idx="11"/>
          </p:nvPr>
        </p:nvSpPr>
        <p:spPr/>
        <p:txBody>
          <a:bodyPr/>
          <a:lstStyle/>
          <a:p>
            <a:r>
              <a:rPr lang="en-US" smtClean="0"/>
              <a:t>© 2016 by Bedford/St. Martin’s</a:t>
            </a:r>
            <a:endParaRPr lang="en-US"/>
          </a:p>
        </p:txBody>
      </p:sp>
      <p:sp>
        <p:nvSpPr>
          <p:cNvPr id="9" name="Slide Number Placeholder 8"/>
          <p:cNvSpPr>
            <a:spLocks noGrp="1"/>
          </p:cNvSpPr>
          <p:nvPr>
            <p:ph type="sldNum" sz="quarter" idx="12"/>
          </p:nvPr>
        </p:nvSpPr>
        <p:spPr/>
        <p:txBody>
          <a:bodyPr/>
          <a:lstStyle/>
          <a:p>
            <a:fld id="{A3497CE6-A695-4D11-AD7D-10D9BF40E445}"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71122A-572A-4C32-9903-46D0D2A2348B}" type="datetime1">
              <a:rPr lang="en-US" smtClean="0"/>
              <a:t>10/23/17</a:t>
            </a:fld>
            <a:endParaRPr lang="en-US"/>
          </a:p>
        </p:txBody>
      </p:sp>
      <p:sp>
        <p:nvSpPr>
          <p:cNvPr id="4" name="Footer Placeholder 3"/>
          <p:cNvSpPr>
            <a:spLocks noGrp="1"/>
          </p:cNvSpPr>
          <p:nvPr>
            <p:ph type="ftr" sz="quarter" idx="11"/>
          </p:nvPr>
        </p:nvSpPr>
        <p:spPr/>
        <p:txBody>
          <a:bodyPr/>
          <a:lstStyle/>
          <a:p>
            <a:r>
              <a:rPr lang="en-US" smtClean="0"/>
              <a:t>© 2016 by Bedford/St. Martin’s</a:t>
            </a:r>
            <a:endParaRPr lang="en-US"/>
          </a:p>
        </p:txBody>
      </p:sp>
      <p:sp>
        <p:nvSpPr>
          <p:cNvPr id="5" name="Slide Number Placeholder 4"/>
          <p:cNvSpPr>
            <a:spLocks noGrp="1"/>
          </p:cNvSpPr>
          <p:nvPr>
            <p:ph type="sldNum" sz="quarter" idx="12"/>
          </p:nvPr>
        </p:nvSpPr>
        <p:spPr/>
        <p:txBody>
          <a:bodyPr/>
          <a:lstStyle/>
          <a:p>
            <a:fld id="{A3497CE6-A695-4D11-AD7D-10D9BF40E4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32CBA-1850-484B-9A86-2F65247085B4}" type="datetime1">
              <a:rPr lang="en-US" smtClean="0"/>
              <a:t>10/23/17</a:t>
            </a:fld>
            <a:endParaRPr lang="en-US"/>
          </a:p>
        </p:txBody>
      </p:sp>
      <p:sp>
        <p:nvSpPr>
          <p:cNvPr id="3" name="Footer Placeholder 2"/>
          <p:cNvSpPr>
            <a:spLocks noGrp="1"/>
          </p:cNvSpPr>
          <p:nvPr>
            <p:ph type="ftr" sz="quarter" idx="11"/>
          </p:nvPr>
        </p:nvSpPr>
        <p:spPr/>
        <p:txBody>
          <a:bodyPr/>
          <a:lstStyle/>
          <a:p>
            <a:r>
              <a:rPr lang="en-US" smtClean="0"/>
              <a:t>© 2016 by Bedford/St. Martin’s</a:t>
            </a:r>
            <a:endParaRPr lang="en-US"/>
          </a:p>
        </p:txBody>
      </p:sp>
      <p:sp>
        <p:nvSpPr>
          <p:cNvPr id="4" name="Slide Number Placeholder 3"/>
          <p:cNvSpPr>
            <a:spLocks noGrp="1"/>
          </p:cNvSpPr>
          <p:nvPr>
            <p:ph type="sldNum" sz="quarter" idx="12"/>
          </p:nvPr>
        </p:nvSpPr>
        <p:spPr/>
        <p:txBody>
          <a:bodyPr/>
          <a:lstStyle/>
          <a:p>
            <a:fld id="{A3497CE6-A695-4D11-AD7D-10D9BF40E4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9C2DEC-8B0A-47EA-85B6-239AE842E326}" type="datetime1">
              <a:rPr lang="en-US" smtClean="0"/>
              <a:t>10/23/17</a:t>
            </a:fld>
            <a:endParaRPr lang="en-US"/>
          </a:p>
        </p:txBody>
      </p:sp>
      <p:sp>
        <p:nvSpPr>
          <p:cNvPr id="6" name="Footer Placeholder 5"/>
          <p:cNvSpPr>
            <a:spLocks noGrp="1"/>
          </p:cNvSpPr>
          <p:nvPr>
            <p:ph type="ftr" sz="quarter" idx="11"/>
          </p:nvPr>
        </p:nvSpPr>
        <p:spPr/>
        <p:txBody>
          <a:bodyPr/>
          <a:lstStyle/>
          <a:p>
            <a:r>
              <a:rPr lang="en-US" smtClean="0"/>
              <a:t>© 2016 by Bedford/St. Martin’s</a:t>
            </a:r>
            <a:endParaRPr lang="en-US"/>
          </a:p>
        </p:txBody>
      </p:sp>
      <p:sp>
        <p:nvSpPr>
          <p:cNvPr id="7" name="Slide Number Placeholder 6"/>
          <p:cNvSpPr>
            <a:spLocks noGrp="1"/>
          </p:cNvSpPr>
          <p:nvPr>
            <p:ph type="sldNum" sz="quarter" idx="12"/>
          </p:nvPr>
        </p:nvSpPr>
        <p:spPr/>
        <p:txBody>
          <a:bodyPr/>
          <a:lstStyle/>
          <a:p>
            <a:fld id="{A3497CE6-A695-4D11-AD7D-10D9BF40E445}"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4F61E4-F0C0-4D0F-942B-22E70BB9864B}" type="datetime1">
              <a:rPr lang="en-US" smtClean="0"/>
              <a:t>10/23/17</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 2016 by Bedford/St. Martin’s</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3497CE6-A695-4D11-AD7D-10D9BF40E445}"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48773EA-00B4-4E32-BE01-5077EF0136EB}" type="datetime1">
              <a:rPr lang="en-US" smtClean="0"/>
              <a:t>10/23/17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 2016 by Bedford/St. Martin’s</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3497CE6-A695-4D11-AD7D-10D9BF40E4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rPr>
              <a:t>Paragraph Structure</a:t>
            </a:r>
            <a:endParaRPr lang="en-US" b="1" dirty="0">
              <a:solidFill>
                <a:schemeClr val="tx1"/>
              </a:solidFill>
            </a:endParaRPr>
          </a:p>
        </p:txBody>
      </p:sp>
      <p:sp>
        <p:nvSpPr>
          <p:cNvPr id="3" name="Footer Placeholder 2"/>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1035378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lstStyle/>
          <a:p>
            <a:r>
              <a:rPr lang="en-US" dirty="0">
                <a:solidFill>
                  <a:schemeClr val="tx1"/>
                </a:solidFill>
              </a:rPr>
              <a:t>What are unity and coherence?</a:t>
            </a:r>
            <a:endParaRPr lang="en-US" dirty="0"/>
          </a:p>
        </p:txBody>
      </p:sp>
      <p:sp>
        <p:nvSpPr>
          <p:cNvPr id="3" name="Content Placeholder 2"/>
          <p:cNvSpPr>
            <a:spLocks noGrp="1"/>
          </p:cNvSpPr>
          <p:nvPr>
            <p:ph sz="quarter" idx="1"/>
          </p:nvPr>
        </p:nvSpPr>
        <p:spPr/>
        <p:txBody>
          <a:bodyPr/>
          <a:lstStyle/>
          <a:p>
            <a:pPr>
              <a:defRPr/>
            </a:pPr>
            <a:endParaRPr lang="en-US" b="1" dirty="0" smtClean="0"/>
          </a:p>
          <a:p>
            <a:pPr>
              <a:defRPr/>
            </a:pPr>
            <a:r>
              <a:rPr lang="en-US" b="1" dirty="0" smtClean="0"/>
              <a:t>Unity </a:t>
            </a:r>
            <a:r>
              <a:rPr lang="en-US" dirty="0"/>
              <a:t>means that all sentences in a paragraph relate to your topic sentence, and </a:t>
            </a:r>
            <a:r>
              <a:rPr lang="en-US" b="1" dirty="0"/>
              <a:t>coherence</a:t>
            </a:r>
            <a:r>
              <a:rPr lang="en-US" dirty="0"/>
              <a:t> means that you move readers smoothly from one idea to the next. </a:t>
            </a:r>
          </a:p>
          <a:p>
            <a:pPr>
              <a:defRPr/>
            </a:pPr>
            <a:endParaRPr lang="en-US" dirty="0"/>
          </a:p>
          <a:p>
            <a:pPr>
              <a:defRPr/>
            </a:pPr>
            <a:r>
              <a:rPr lang="en-US" b="1" dirty="0"/>
              <a:t>Transitions</a:t>
            </a:r>
            <a:r>
              <a:rPr lang="en-US" dirty="0"/>
              <a:t> are words that aid coherence. Some transitions are </a:t>
            </a:r>
            <a:r>
              <a:rPr lang="en-US" i="1" dirty="0"/>
              <a:t>before/after; first/second; near/far; </a:t>
            </a:r>
            <a:r>
              <a:rPr lang="en-US" dirty="0"/>
              <a:t>and</a:t>
            </a:r>
            <a:r>
              <a:rPr lang="en-US" i="1" dirty="0"/>
              <a:t> one reason/another reason</a:t>
            </a:r>
            <a:r>
              <a:rPr lang="en-US" dirty="0"/>
              <a:t>.</a:t>
            </a:r>
          </a:p>
          <a:p>
            <a:endParaRPr lang="en-US" dirty="0"/>
          </a:p>
        </p:txBody>
      </p:sp>
      <p:sp>
        <p:nvSpPr>
          <p:cNvPr id="4" name="Footer Placeholder 3"/>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2776251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 the following paragraphs:</a:t>
            </a:r>
            <a:endParaRPr lang="en-US" dirty="0">
              <a:solidFill>
                <a:schemeClr val="tx1"/>
              </a:solidFill>
            </a:endParaRPr>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a:effectLst>
                  <a:outerShdw blurRad="50800" dist="50800" dir="5400000" algn="ctr" rotWithShape="0">
                    <a:srgbClr val="FFFF00"/>
                  </a:outerShdw>
                </a:effectLst>
              </a:rPr>
              <a:t>Highlight in yellow the words (or word groups) that are transitions that improve coherence.</a:t>
            </a:r>
          </a:p>
          <a:p>
            <a:endParaRPr lang="en-US" dirty="0"/>
          </a:p>
          <a:p>
            <a:r>
              <a:rPr lang="en-US" u="sng" dirty="0" smtClean="0">
                <a:uFill>
                  <a:solidFill>
                    <a:srgbClr val="FF0000"/>
                  </a:solidFill>
                </a:uFill>
              </a:rPr>
              <a:t>Underline in red the sentence that should be deleted because it does not relate to the topic sentence (sentence 1).</a:t>
            </a:r>
            <a:endParaRPr lang="en-US" u="sng" dirty="0">
              <a:uFill>
                <a:solidFill>
                  <a:srgbClr val="FF0000"/>
                </a:solidFill>
              </a:uFill>
            </a:endParaRPr>
          </a:p>
        </p:txBody>
      </p:sp>
      <p:sp>
        <p:nvSpPr>
          <p:cNvPr id="4" name="Footer Placeholder 3"/>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4233215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990600"/>
            <a:ext cx="8077200" cy="5029200"/>
          </a:xfrm>
        </p:spPr>
        <p:txBody>
          <a:bodyPr>
            <a:normAutofit fontScale="92500"/>
          </a:bodyPr>
          <a:lstStyle/>
          <a:p>
            <a:pPr marL="0" indent="0">
              <a:buNone/>
            </a:pPr>
            <a:r>
              <a:rPr lang="en-US" sz="2800" dirty="0"/>
              <a:t>1. The fan behavior at the </a:t>
            </a:r>
            <a:r>
              <a:rPr lang="en-US" sz="2800" dirty="0" err="1"/>
              <a:t>Roxinoids</a:t>
            </a:r>
            <a:r>
              <a:rPr lang="en-US" sz="2800" dirty="0"/>
              <a:t> concert </a:t>
            </a:r>
            <a:r>
              <a:rPr lang="en-US" sz="2800" dirty="0" smtClean="0"/>
              <a:t>was </a:t>
            </a:r>
            <a:r>
              <a:rPr lang="en-US" sz="2800" dirty="0"/>
              <a:t>the worst that I have ever seen. 2. Close to the stage, fans were pushing up against each other and throwing bottles and cans at the performers. 3. One guy climbed up onto the stage, but a security officer threw him back into the crowd. 4. Security guards should really be more careful. 5. Farther back in the concert hall, a woman lit a cigarette pack on fire and threw it into the air. 6. Fortunately, it landed on the ground and someone stamped out the flames. 7. By the back doors, a group of fans who came in late almost started a riot because they couldn’t get closer to the stage. 8. Although the fan behavior was scary, the concert is definitely something I won’t forget. </a:t>
            </a:r>
          </a:p>
          <a:p>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684877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990600"/>
            <a:ext cx="8077200" cy="5029200"/>
          </a:xfrm>
        </p:spPr>
        <p:txBody>
          <a:bodyPr>
            <a:normAutofit fontScale="92500"/>
          </a:bodyPr>
          <a:lstStyle/>
          <a:p>
            <a:pPr marL="0" indent="0">
              <a:buNone/>
            </a:pPr>
            <a:r>
              <a:rPr lang="en-US" sz="2800" dirty="0"/>
              <a:t>1. The fan behavior at the </a:t>
            </a:r>
            <a:r>
              <a:rPr lang="en-US" sz="2800" dirty="0" err="1"/>
              <a:t>Roxinoids</a:t>
            </a:r>
            <a:r>
              <a:rPr lang="en-US" sz="2800" dirty="0"/>
              <a:t> </a:t>
            </a:r>
            <a:r>
              <a:rPr lang="en-US" sz="2800"/>
              <a:t>concert </a:t>
            </a:r>
            <a:r>
              <a:rPr lang="en-US" sz="2800" smtClean="0"/>
              <a:t>was </a:t>
            </a:r>
            <a:r>
              <a:rPr lang="en-US" sz="2800" dirty="0"/>
              <a:t>the worst that I have ever seen. 2. </a:t>
            </a:r>
            <a:r>
              <a:rPr lang="en-US" sz="2800" dirty="0">
                <a:effectLst>
                  <a:outerShdw blurRad="50800" dist="50800" dir="5400000" algn="ctr" rotWithShape="0">
                    <a:srgbClr val="FFFF00"/>
                  </a:outerShdw>
                </a:effectLst>
              </a:rPr>
              <a:t>Close to the stage</a:t>
            </a:r>
            <a:r>
              <a:rPr lang="en-US" sz="2800" dirty="0"/>
              <a:t>, fans were pushing up against each other and throwing bottles and cans at the performers. 3. One guy climbed up onto the stage, but a security officer threw him back into the crowd. </a:t>
            </a:r>
            <a:r>
              <a:rPr lang="en-US" sz="2800" u="sng" dirty="0">
                <a:uFill>
                  <a:solidFill>
                    <a:srgbClr val="FF0000"/>
                  </a:solidFill>
                </a:uFill>
              </a:rPr>
              <a:t>4. Security guards should really be more careful. </a:t>
            </a:r>
            <a:r>
              <a:rPr lang="en-US" sz="2800" dirty="0"/>
              <a:t>5. </a:t>
            </a:r>
            <a:r>
              <a:rPr lang="en-US" sz="2800" dirty="0">
                <a:effectLst>
                  <a:outerShdw blurRad="50800" dist="50800" dir="5400000" algn="ctr" rotWithShape="0">
                    <a:srgbClr val="FFFF00"/>
                  </a:outerShdw>
                </a:effectLst>
              </a:rPr>
              <a:t>Farther back </a:t>
            </a:r>
            <a:r>
              <a:rPr lang="en-US" sz="2800" dirty="0"/>
              <a:t>in the concert hall, a woman lit a cigarette pack on fire and threw it into the air. 6. Fortunately, it landed on the ground and someone stamped out the flames. 7. </a:t>
            </a:r>
            <a:r>
              <a:rPr lang="en-US" sz="2800" dirty="0">
                <a:effectLst>
                  <a:outerShdw blurRad="50800" dist="50800" dir="5400000" algn="ctr" rotWithShape="0">
                    <a:srgbClr val="FFFF00"/>
                  </a:outerShdw>
                </a:effectLst>
              </a:rPr>
              <a:t>By the back doors</a:t>
            </a:r>
            <a:r>
              <a:rPr lang="en-US" sz="2800" dirty="0"/>
              <a:t>, a group of fans who came in late almost started a riot because they couldn’t get closer to the stage. 8. Although the fan behavior was scary, the concert is definitely something I won’t forget. </a:t>
            </a:r>
          </a:p>
          <a:p>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128157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066800"/>
            <a:ext cx="8153400" cy="4953000"/>
          </a:xfrm>
        </p:spPr>
        <p:txBody>
          <a:bodyPr>
            <a:normAutofit/>
          </a:bodyPr>
          <a:lstStyle/>
          <a:p>
            <a:pPr marL="0" indent="0">
              <a:buNone/>
            </a:pPr>
            <a:r>
              <a:rPr lang="en-US" sz="2800" dirty="0"/>
              <a:t>1. Our two-year-old son Dante has a strict bedtime routine, and any break in it will lead to a sleepless night for everyone in the house. 2. First, he gets a bath, and we wash him and shampoo his hair. 3. Dante is unusually handsome for a two-year-old. 4. We let him play with his rubber duck so that he doesn’t fuss in the tub. 5. When the bath is over, we dry Dante with a large towel and carry him to his room. 6. Next, we put a fresh diaper on him. 7. Then, we read him a bedtime story while gently rocking him in a rocking chair. 8. Finally, we lay him down in his crib and leave the room quietly with our fingers crossed, hoping he will fall asleep for the night. </a:t>
            </a:r>
          </a:p>
          <a:p>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4053286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066800"/>
            <a:ext cx="8153400" cy="4953000"/>
          </a:xfrm>
        </p:spPr>
        <p:txBody>
          <a:bodyPr>
            <a:normAutofit/>
          </a:bodyPr>
          <a:lstStyle/>
          <a:p>
            <a:pPr marL="0" indent="0">
              <a:buNone/>
            </a:pPr>
            <a:r>
              <a:rPr lang="en-US" sz="2800" dirty="0"/>
              <a:t>1. Our two-year-old son Dante has a strict bedtime routine, and any break in it will lead to a sleepless night for everyone in the house. 2. </a:t>
            </a:r>
            <a:r>
              <a:rPr lang="en-US" sz="2800" dirty="0">
                <a:effectLst>
                  <a:outerShdw blurRad="50800" dist="50800" dir="5400000" algn="ctr" rotWithShape="0">
                    <a:srgbClr val="FFFF00"/>
                  </a:outerShdw>
                </a:effectLst>
              </a:rPr>
              <a:t>First</a:t>
            </a:r>
            <a:r>
              <a:rPr lang="en-US" sz="2800" dirty="0"/>
              <a:t>, he gets a bath, and we wash him and shampoo his hair. </a:t>
            </a:r>
            <a:r>
              <a:rPr lang="en-US" sz="2800" u="sng" dirty="0">
                <a:uFill>
                  <a:solidFill>
                    <a:srgbClr val="FF0000"/>
                  </a:solidFill>
                </a:uFill>
              </a:rPr>
              <a:t>3. Dante is unusually handsome for a two-year-old. </a:t>
            </a:r>
            <a:r>
              <a:rPr lang="en-US" sz="2800" dirty="0"/>
              <a:t>4. We let him play with his rubber duck so that he doesn’t fuss in the tub. 5. When the bath is over, we dry Dante with a large towel and carry him to his room. 6. </a:t>
            </a:r>
            <a:r>
              <a:rPr lang="en-US" sz="2800" dirty="0">
                <a:effectLst>
                  <a:outerShdw blurRad="50800" dist="50800" dir="5400000" algn="ctr" rotWithShape="0">
                    <a:srgbClr val="FFFF00"/>
                  </a:outerShdw>
                </a:effectLst>
              </a:rPr>
              <a:t>Next</a:t>
            </a:r>
            <a:r>
              <a:rPr lang="en-US" sz="2800" dirty="0"/>
              <a:t>, we put a fresh diaper on him. 7. </a:t>
            </a:r>
            <a:r>
              <a:rPr lang="en-US" sz="2800" dirty="0">
                <a:effectLst>
                  <a:outerShdw blurRad="50800" dist="50800" dir="5400000" algn="ctr" rotWithShape="0">
                    <a:srgbClr val="FFFF00"/>
                  </a:outerShdw>
                </a:effectLst>
              </a:rPr>
              <a:t>Then</a:t>
            </a:r>
            <a:r>
              <a:rPr lang="en-US" sz="2800" dirty="0"/>
              <a:t>, we read him a bedtime story while gently rocking him in a rocking chair. 8. </a:t>
            </a:r>
            <a:r>
              <a:rPr lang="en-US" sz="2800" dirty="0">
                <a:effectLst>
                  <a:outerShdw blurRad="50800" dist="50800" dir="5400000" algn="ctr" rotWithShape="0">
                    <a:srgbClr val="FFFF00"/>
                  </a:outerShdw>
                </a:effectLst>
              </a:rPr>
              <a:t>Finally</a:t>
            </a:r>
            <a:r>
              <a:rPr lang="en-US" sz="2800" dirty="0"/>
              <a:t>, we lay him down in his crib and leave the room quietly with our fingers crossed, hoping he will fall asleep for the night. </a:t>
            </a:r>
          </a:p>
          <a:p>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1192654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838200"/>
            <a:ext cx="8305800" cy="5181600"/>
          </a:xfrm>
        </p:spPr>
        <p:txBody>
          <a:bodyPr>
            <a:normAutofit/>
          </a:bodyPr>
          <a:lstStyle/>
          <a:p>
            <a:pPr marL="0" indent="0">
              <a:buNone/>
            </a:pPr>
            <a:r>
              <a:rPr lang="en-US" sz="2800" dirty="0" smtClean="0"/>
              <a:t>1</a:t>
            </a:r>
            <a:r>
              <a:rPr lang="en-US" sz="2800" dirty="0"/>
              <a:t>. I want to move to New York City because of its excitement and its culture. 2. The first quality that I love about New York is its busy street life. 3. I’ve seen street performers entertaining crowds at two in the morning! 4. New York was called “New Amsterdam” by Dutch colonists in the seventeenth century. 5. Even more attractive to me are the museums, bookstores, galleries, and theaters that make New York a center for the arts. 6. However, to me, the city’s most important quality is the variety of people—from artists to businesspeople to struggling actors. 7. I love to just sit at a café and watch the human parade pass by. 8. I long to be a part of that parade. </a:t>
            </a:r>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891963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838200"/>
            <a:ext cx="8305800" cy="5181600"/>
          </a:xfrm>
        </p:spPr>
        <p:txBody>
          <a:bodyPr>
            <a:normAutofit/>
          </a:bodyPr>
          <a:lstStyle/>
          <a:p>
            <a:pPr marL="0" indent="0">
              <a:buNone/>
            </a:pPr>
            <a:r>
              <a:rPr lang="en-US" sz="2800" dirty="0" smtClean="0"/>
              <a:t>1</a:t>
            </a:r>
            <a:r>
              <a:rPr lang="en-US" sz="2800" dirty="0"/>
              <a:t>. I want to move to New York City because of its excitement and its culture. 2. </a:t>
            </a:r>
            <a:r>
              <a:rPr lang="en-US" sz="2800" dirty="0">
                <a:effectLst>
                  <a:outerShdw blurRad="50800" dist="50800" dir="5400000" algn="ctr" rotWithShape="0">
                    <a:srgbClr val="FFFF00"/>
                  </a:outerShdw>
                </a:effectLst>
              </a:rPr>
              <a:t>The first quality </a:t>
            </a:r>
            <a:r>
              <a:rPr lang="en-US" sz="2800" dirty="0"/>
              <a:t>that I love about New York is its busy street life. 3. I’ve seen street performers entertaining crowds at two in the morning! </a:t>
            </a:r>
            <a:r>
              <a:rPr lang="en-US" sz="2800" u="sng" dirty="0">
                <a:uFill>
                  <a:solidFill>
                    <a:srgbClr val="FF0000"/>
                  </a:solidFill>
                </a:uFill>
              </a:rPr>
              <a:t>4. New York was called “New Amsterdam” by Dutch colonists in the seventeenth century. </a:t>
            </a:r>
            <a:r>
              <a:rPr lang="en-US" sz="2800" dirty="0"/>
              <a:t>5. </a:t>
            </a:r>
            <a:r>
              <a:rPr lang="en-US" sz="2800" dirty="0">
                <a:effectLst>
                  <a:outerShdw blurRad="50800" dist="50800" dir="5400000" algn="ctr" rotWithShape="0">
                    <a:srgbClr val="FFFF00"/>
                  </a:outerShdw>
                </a:effectLst>
              </a:rPr>
              <a:t>Even more attractive </a:t>
            </a:r>
            <a:r>
              <a:rPr lang="en-US" sz="2800" dirty="0"/>
              <a:t>to me are the museums, bookstores, galleries, and theaters that make New York a center for the arts. 6. However, to me, </a:t>
            </a:r>
            <a:r>
              <a:rPr lang="en-US" sz="2800" dirty="0">
                <a:effectLst>
                  <a:outerShdw blurRad="50800" dist="50800" dir="5400000" algn="ctr" rotWithShape="0">
                    <a:srgbClr val="FFFF00"/>
                  </a:outerShdw>
                </a:effectLst>
              </a:rPr>
              <a:t>the city’s most important quality </a:t>
            </a:r>
            <a:r>
              <a:rPr lang="en-US" sz="2800" dirty="0"/>
              <a:t>is the variety of people—from artists to businesspeople to struggling actors. 7. I love to just sit at a café and watch the human parade pass by. 8. I long to be a part of that parade. </a:t>
            </a:r>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3016103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What is a paragraph?</a:t>
            </a:r>
            <a:endParaRPr lang="en-US" dirty="0"/>
          </a:p>
        </p:txBody>
      </p:sp>
      <p:sp>
        <p:nvSpPr>
          <p:cNvPr id="3" name="Content Placeholder 2"/>
          <p:cNvSpPr>
            <a:spLocks noGrp="1"/>
          </p:cNvSpPr>
          <p:nvPr>
            <p:ph sz="quarter" idx="1"/>
          </p:nvPr>
        </p:nvSpPr>
        <p:spPr/>
        <p:txBody>
          <a:bodyPr/>
          <a:lstStyle/>
          <a:p>
            <a:pPr>
              <a:lnSpc>
                <a:spcPct val="90000"/>
              </a:lnSpc>
              <a:defRPr/>
            </a:pPr>
            <a:endParaRPr lang="en-US" dirty="0" smtClean="0"/>
          </a:p>
          <a:p>
            <a:pPr>
              <a:lnSpc>
                <a:spcPct val="90000"/>
              </a:lnSpc>
              <a:defRPr/>
            </a:pPr>
            <a:endParaRPr lang="en-US" dirty="0"/>
          </a:p>
          <a:p>
            <a:pPr>
              <a:lnSpc>
                <a:spcPct val="90000"/>
              </a:lnSpc>
              <a:defRPr/>
            </a:pPr>
            <a:r>
              <a:rPr lang="en-US" dirty="0" smtClean="0"/>
              <a:t>A </a:t>
            </a:r>
            <a:r>
              <a:rPr lang="en-US" b="1" dirty="0"/>
              <a:t>paragraph</a:t>
            </a:r>
            <a:r>
              <a:rPr lang="en-US" dirty="0"/>
              <a:t> is a short piece of writing that presents a main point and supports it. </a:t>
            </a:r>
          </a:p>
          <a:p>
            <a:pPr>
              <a:lnSpc>
                <a:spcPct val="90000"/>
              </a:lnSpc>
              <a:defRPr/>
            </a:pPr>
            <a:endParaRPr lang="en-US" dirty="0"/>
          </a:p>
          <a:p>
            <a:pPr>
              <a:lnSpc>
                <a:spcPct val="90000"/>
              </a:lnSpc>
              <a:defRPr/>
            </a:pPr>
            <a:r>
              <a:rPr lang="en-US" dirty="0"/>
              <a:t>A paragraph consists of a </a:t>
            </a:r>
            <a:r>
              <a:rPr lang="en-US" b="1" dirty="0"/>
              <a:t>topic sentence</a:t>
            </a:r>
            <a:r>
              <a:rPr lang="en-US" dirty="0"/>
              <a:t> that states your main point, </a:t>
            </a:r>
            <a:r>
              <a:rPr lang="en-US" b="1" dirty="0"/>
              <a:t>body sentences</a:t>
            </a:r>
            <a:r>
              <a:rPr lang="en-US" dirty="0"/>
              <a:t> that support your main point, and a </a:t>
            </a:r>
            <a:r>
              <a:rPr lang="en-US" b="1" dirty="0"/>
              <a:t>concluding sentence</a:t>
            </a:r>
            <a:r>
              <a:rPr lang="en-US" dirty="0"/>
              <a:t> that reminds readers of your main point and makes </a:t>
            </a:r>
            <a:r>
              <a:rPr lang="en-US" dirty="0" smtClean="0"/>
              <a:t>an observation</a:t>
            </a:r>
            <a:r>
              <a:rPr lang="en-US" dirty="0"/>
              <a:t>.</a:t>
            </a:r>
          </a:p>
          <a:p>
            <a:endParaRPr lang="en-US" dirty="0"/>
          </a:p>
        </p:txBody>
      </p:sp>
      <p:sp>
        <p:nvSpPr>
          <p:cNvPr id="4" name="Footer Placeholder 3"/>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4122057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 the following paragraphs:</a:t>
            </a:r>
            <a:endParaRPr lang="en-US" dirty="0">
              <a:solidFill>
                <a:schemeClr val="tx1"/>
              </a:solidFill>
            </a:endParaRPr>
          </a:p>
        </p:txBody>
      </p:sp>
      <p:sp>
        <p:nvSpPr>
          <p:cNvPr id="3" name="Content Placeholder 2"/>
          <p:cNvSpPr>
            <a:spLocks noGrp="1"/>
          </p:cNvSpPr>
          <p:nvPr>
            <p:ph sz="quarter" idx="1"/>
          </p:nvPr>
        </p:nvSpPr>
        <p:spPr/>
        <p:txBody>
          <a:bodyPr/>
          <a:lstStyle/>
          <a:p>
            <a:endParaRPr lang="en-US" dirty="0" smtClean="0"/>
          </a:p>
          <a:p>
            <a:r>
              <a:rPr lang="en-US" sz="3000" u="dbl" dirty="0" smtClean="0">
                <a:uFill>
                  <a:solidFill>
                    <a:srgbClr val="00B0F0"/>
                  </a:solidFill>
                </a:uFill>
              </a:rPr>
              <a:t>Double-underline the topic sentence in blue.</a:t>
            </a:r>
          </a:p>
          <a:p>
            <a:endParaRPr lang="en-US" sz="3000" dirty="0" smtClean="0"/>
          </a:p>
          <a:p>
            <a:endParaRPr lang="en-US" sz="3000" dirty="0" smtClean="0"/>
          </a:p>
          <a:p>
            <a:r>
              <a:rPr lang="en-US" sz="3000" u="dotted" dirty="0" smtClean="0">
                <a:uFill>
                  <a:solidFill>
                    <a:srgbClr val="FF0000"/>
                  </a:solidFill>
                </a:uFill>
              </a:rPr>
              <a:t>Dotted-underline the body sentences in red.</a:t>
            </a:r>
          </a:p>
          <a:p>
            <a:endParaRPr lang="en-US" sz="3000" dirty="0" smtClean="0"/>
          </a:p>
          <a:p>
            <a:endParaRPr lang="en-US" sz="3000" dirty="0" smtClean="0"/>
          </a:p>
          <a:p>
            <a:r>
              <a:rPr lang="en-US" sz="3000" u="sng" dirty="0" smtClean="0">
                <a:uFill>
                  <a:solidFill>
                    <a:srgbClr val="00B050"/>
                  </a:solidFill>
                </a:uFill>
              </a:rPr>
              <a:t>Single-underline the concluding sentence in green.</a:t>
            </a:r>
            <a:endParaRPr lang="en-US" sz="3000" u="sng" dirty="0">
              <a:uFill>
                <a:solidFill>
                  <a:srgbClr val="00B050"/>
                </a:solidFill>
              </a:uFill>
            </a:endParaRPr>
          </a:p>
        </p:txBody>
      </p:sp>
      <p:sp>
        <p:nvSpPr>
          <p:cNvPr id="4" name="Footer Placeholder 3"/>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2283628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8229600" cy="5638800"/>
          </a:xfrm>
        </p:spPr>
        <p:txBody>
          <a:bodyPr>
            <a:normAutofit lnSpcReduction="10000"/>
          </a:bodyPr>
          <a:lstStyle/>
          <a:p>
            <a:pPr marL="0" indent="0">
              <a:buNone/>
            </a:pPr>
            <a:r>
              <a:rPr lang="en-US" sz="2800" dirty="0"/>
              <a:t>1. This year, I have tried to reduce my impact on the environment. 2. First, I am recycling more items. 3. For a long time, I have recycled glass, metal, and paper, but now I’m turning in old electronics to recycling programs. 4. Second, I have started a compost pile so that I’m not throwing away kitchen scraps like vegetable peels, coffee grinds, and egg shells. 5. The compost pile has the added benefit of providing rich soil for my garden. 6. This soil keeps my plants healthy so that I don’t have to use pesticides. 7. Third, I have replaced all of the incandescent light bulbs in my house with fluorescent bulbs. 8. The fluorescent bulbs use less energy while providing good lighting. 9. These actions may seem minor, but I believe that even small steps can help our environment, especially if all of us take them. </a:t>
            </a:r>
          </a:p>
          <a:p>
            <a:endParaRPr lang="en-US" dirty="0"/>
          </a:p>
        </p:txBody>
      </p:sp>
      <p:sp>
        <p:nvSpPr>
          <p:cNvPr id="2" name="Footer Placeholder 1"/>
          <p:cNvSpPr>
            <a:spLocks noGrp="1"/>
          </p:cNvSpPr>
          <p:nvPr>
            <p:ph type="ftr" sz="quarter" idx="11"/>
          </p:nvPr>
        </p:nvSpPr>
        <p:spPr/>
        <p:txBody>
          <a:bodyPr/>
          <a:lstStyle/>
          <a:p>
            <a:r>
              <a:rPr lang="en-US" sz="1100" dirty="0" smtClean="0"/>
              <a:t>© 2016 by Bedford/St. Martin’s</a:t>
            </a:r>
            <a:endParaRPr lang="en-US" sz="1100" dirty="0"/>
          </a:p>
        </p:txBody>
      </p:sp>
    </p:spTree>
    <p:extLst>
      <p:ext uri="{BB962C8B-B14F-4D97-AF65-F5344CB8AC3E}">
        <p14:creationId xmlns:p14="http://schemas.microsoft.com/office/powerpoint/2010/main" val="212847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8229600" cy="5638800"/>
          </a:xfrm>
        </p:spPr>
        <p:txBody>
          <a:bodyPr>
            <a:normAutofit lnSpcReduction="10000"/>
          </a:bodyPr>
          <a:lstStyle/>
          <a:p>
            <a:pPr marL="0" indent="0">
              <a:buNone/>
            </a:pPr>
            <a:r>
              <a:rPr lang="en-US" sz="2800" dirty="0"/>
              <a:t>1. </a:t>
            </a:r>
            <a:r>
              <a:rPr lang="en-US" sz="2800" u="dbl" dirty="0">
                <a:uFill>
                  <a:solidFill>
                    <a:srgbClr val="00B0F0"/>
                  </a:solidFill>
                </a:uFill>
              </a:rPr>
              <a:t>This year, I have tried to reduce my impact on the environment. </a:t>
            </a:r>
            <a:r>
              <a:rPr lang="en-US" sz="2800" u="dotted" dirty="0">
                <a:uFill>
                  <a:solidFill>
                    <a:srgbClr val="FF0000"/>
                  </a:solidFill>
                </a:uFill>
              </a:rPr>
              <a:t>2. First, I am recycling more items. 3. For a long time, I have recycled glass, metal, and paper, but now I’m turning in old electronics to recycling programs. 4. Second, I have started a compost pile so that I’m not throwing away kitchen scraps like vegetable peels, coffee grinds, and egg shells. 5. The compost pile has the added benefit of providing rich soil for my garden. 6. This soil keeps my plants healthy so that I don’t have to use pesticides. 7. Third, I have replaced all of the incandescent light bulbs in my house with fluorescent bulbs. 8. The fluorescent bulbs use less energy while providing good lighting. </a:t>
            </a:r>
            <a:r>
              <a:rPr lang="en-US" sz="2800" u="sng" dirty="0">
                <a:uFill>
                  <a:solidFill>
                    <a:srgbClr val="00B050"/>
                  </a:solidFill>
                </a:uFill>
              </a:rPr>
              <a:t>9. These actions may seem minor, but I believe that even small steps can help our environment, especially if all of us take them. </a:t>
            </a:r>
          </a:p>
          <a:p>
            <a:endParaRPr lang="en-US" dirty="0"/>
          </a:p>
        </p:txBody>
      </p:sp>
      <p:sp>
        <p:nvSpPr>
          <p:cNvPr id="2" name="Footer Placeholder 1"/>
          <p:cNvSpPr>
            <a:spLocks noGrp="1"/>
          </p:cNvSpPr>
          <p:nvPr>
            <p:ph type="ftr" sz="quarter" idx="11"/>
          </p:nvPr>
        </p:nvSpPr>
        <p:spPr/>
        <p:txBody>
          <a:bodyPr/>
          <a:lstStyle/>
          <a:p>
            <a:r>
              <a:rPr lang="en-US" sz="1100" dirty="0" smtClean="0"/>
              <a:t>© 2016 by Bedford/St. Martin’s</a:t>
            </a:r>
            <a:endParaRPr lang="en-US" sz="1100" dirty="0"/>
          </a:p>
        </p:txBody>
      </p:sp>
    </p:spTree>
    <p:extLst>
      <p:ext uri="{BB962C8B-B14F-4D97-AF65-F5344CB8AC3E}">
        <p14:creationId xmlns:p14="http://schemas.microsoft.com/office/powerpoint/2010/main" val="2745671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685800"/>
            <a:ext cx="8229600" cy="5334000"/>
          </a:xfrm>
        </p:spPr>
        <p:txBody>
          <a:bodyPr>
            <a:normAutofit fontScale="92500"/>
          </a:bodyPr>
          <a:lstStyle/>
          <a:p>
            <a:pPr marL="0" indent="0">
              <a:buNone/>
            </a:pPr>
            <a:r>
              <a:rPr lang="en-US" sz="2800" dirty="0" smtClean="0"/>
              <a:t>1. For </a:t>
            </a:r>
            <a:r>
              <a:rPr lang="en-US" sz="2800" dirty="0"/>
              <a:t>new students, college can be both exciting and </a:t>
            </a:r>
            <a:r>
              <a:rPr lang="en-US" sz="2800" dirty="0" smtClean="0"/>
              <a:t>challenging.</a:t>
            </a:r>
          </a:p>
          <a:p>
            <a:pPr marL="0" indent="0">
              <a:buNone/>
            </a:pPr>
            <a:r>
              <a:rPr lang="en-US" sz="2800" dirty="0" smtClean="0"/>
              <a:t>2</a:t>
            </a:r>
            <a:r>
              <a:rPr lang="en-US" sz="2800" dirty="0"/>
              <a:t>. On the one hand, they </a:t>
            </a:r>
            <a:r>
              <a:rPr lang="en-US" sz="2800" dirty="0" smtClean="0"/>
              <a:t>get exposed </a:t>
            </a:r>
            <a:r>
              <a:rPr lang="en-US" sz="2800" dirty="0"/>
              <a:t>to many new ideas, new people, and new opportunities. 3. For example, they may study subjects that are entirely new to them. 4. Also, they meet a variety of students, some of whom may become study partners or even good friends. 5. On the other hand, college can place stress on new students. 6. For instance, students who are working or parenting children (or doing both) may find it difficult to make time to study. 7. Additionally, they may find college courses to be very difficult, especially if they have been out of school for several years. 8. The good news is that with persistence and the right support, many students can overcome these challenges and get everything out of college that they want to. </a:t>
            </a:r>
            <a:r>
              <a:rPr lang="en-US" sz="1400" dirty="0"/>
              <a:t> </a:t>
            </a:r>
            <a:endParaRPr lang="en-US" sz="1800" dirty="0"/>
          </a:p>
          <a:p>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3240508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685800"/>
            <a:ext cx="8229600" cy="5334000"/>
          </a:xfrm>
        </p:spPr>
        <p:txBody>
          <a:bodyPr>
            <a:normAutofit fontScale="92500"/>
          </a:bodyPr>
          <a:lstStyle/>
          <a:p>
            <a:pPr marL="0" indent="0">
              <a:buNone/>
            </a:pPr>
            <a:r>
              <a:rPr lang="en-US" sz="2800" u="dbl" dirty="0">
                <a:uFill>
                  <a:solidFill>
                    <a:srgbClr val="00B0F0"/>
                  </a:solidFill>
                </a:uFill>
              </a:rPr>
              <a:t>1. For new students, college can be both exciting and challenging.  </a:t>
            </a:r>
            <a:r>
              <a:rPr lang="en-US" sz="2800" u="dotted" dirty="0">
                <a:uFill>
                  <a:solidFill>
                    <a:srgbClr val="FF0000"/>
                  </a:solidFill>
                </a:uFill>
              </a:rPr>
              <a:t>2. On the one hand, they get </a:t>
            </a:r>
            <a:r>
              <a:rPr lang="en-US" sz="2800" u="dotted" dirty="0" smtClean="0">
                <a:uFill>
                  <a:solidFill>
                    <a:srgbClr val="FF0000"/>
                  </a:solidFill>
                </a:uFill>
              </a:rPr>
              <a:t>exposed </a:t>
            </a:r>
            <a:r>
              <a:rPr lang="en-US" sz="2800" u="dotted" dirty="0">
                <a:uFill>
                  <a:solidFill>
                    <a:srgbClr val="FF0000"/>
                  </a:solidFill>
                </a:uFill>
              </a:rPr>
              <a:t>to many new ideas, new people, and new opportunities. 3. For example, they may study subjects that are entirely new to them. 4. Also, they meet a variety of students, some of whom may become study partners or even good friends. 5. On the other hand, college can place stress on new students. 6. For instance, students who are working or parenting children (or doing both) may find it difficult to make time to study. 7. Additionally, they may find college courses to be very difficult, especially if they have been out of school for several years. </a:t>
            </a:r>
            <a:r>
              <a:rPr lang="en-US" sz="2800" u="sng" dirty="0">
                <a:uFill>
                  <a:solidFill>
                    <a:srgbClr val="00B050"/>
                  </a:solidFill>
                </a:uFill>
              </a:rPr>
              <a:t>8. The good news is that with persistence and the right support, many students can overcome these challenges and get everything out of college that they want to. </a:t>
            </a:r>
            <a:r>
              <a:rPr lang="en-US" sz="1400" u="sng" dirty="0">
                <a:uFill>
                  <a:solidFill>
                    <a:srgbClr val="00B050"/>
                  </a:solidFill>
                </a:uFill>
              </a:rPr>
              <a:t> </a:t>
            </a:r>
            <a:endParaRPr lang="en-US" sz="1800" u="sng" dirty="0">
              <a:uFill>
                <a:solidFill>
                  <a:srgbClr val="00B050"/>
                </a:solidFill>
              </a:uFill>
            </a:endParaRPr>
          </a:p>
          <a:p>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214059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533400"/>
            <a:ext cx="8305800" cy="5486400"/>
          </a:xfrm>
        </p:spPr>
        <p:txBody>
          <a:bodyPr>
            <a:normAutofit fontScale="92500" lnSpcReduction="10000"/>
          </a:bodyPr>
          <a:lstStyle/>
          <a:p>
            <a:pPr marL="0" indent="0">
              <a:buNone/>
            </a:pPr>
            <a:r>
              <a:rPr lang="en-US" sz="2800" dirty="0"/>
              <a:t>1. “Honesty is the best policy” goes the common saying, but is it really? 2. I always prefer to be honest, but a recent experience suggests that telling the truth can sometimes backfire. 3. Recently, my best friend asked me what I thought of her new boyfriend. 4. I thought he treated her disrespectfully, and he was also rude to me and her other friends. 5. However, because I didn’t want to hurt my friend’s feelings, I said, “You like him, and that’s enough for me.” 6. She would not accept my response and pushed further, saying, “You’re my best friend, so it’s really important for me to know what you think.” 7. Thus, I was honest—perhaps blunt. 8. I replied, “I think he’s a jerk to you.” 9. Since then, my friend has stopped speaking to me. 10. I think I acted properly given the circumstances; however, I might not be so honest in the future.</a:t>
            </a:r>
            <a:br>
              <a:rPr lang="en-US" sz="2800" dirty="0"/>
            </a:br>
            <a:endParaRPr lang="en-US" dirty="0"/>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3039534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533400"/>
            <a:ext cx="8305800" cy="5486400"/>
          </a:xfrm>
        </p:spPr>
        <p:txBody>
          <a:bodyPr>
            <a:normAutofit fontScale="92500" lnSpcReduction="10000"/>
          </a:bodyPr>
          <a:lstStyle/>
          <a:p>
            <a:pPr marL="0" indent="0">
              <a:buNone/>
            </a:pPr>
            <a:r>
              <a:rPr lang="en-US" sz="2800" dirty="0"/>
              <a:t>1. “Honesty is the best policy” goes the common saying, but is it really? </a:t>
            </a:r>
            <a:r>
              <a:rPr lang="en-US" sz="2800" u="dbl" dirty="0">
                <a:uFill>
                  <a:solidFill>
                    <a:srgbClr val="00B0F0"/>
                  </a:solidFill>
                </a:uFill>
              </a:rPr>
              <a:t>2. I always prefer to be honest, but a recent experience suggests that telling the truth can sometimes backfire. </a:t>
            </a:r>
            <a:r>
              <a:rPr lang="en-US" sz="2800" u="dotted" dirty="0">
                <a:uFill>
                  <a:solidFill>
                    <a:srgbClr val="FF0000"/>
                  </a:solidFill>
                </a:uFill>
              </a:rPr>
              <a:t>3. Recently, my best friend asked me what I thought of her new boyfriend. 4. I thought he treated her disrespectfully, and he was also rude to me and her other friends. 5. However, because I didn’t want to hurt my friend’s feelings, I said, “You like him, and that’s enough for me.” 6. She would not accept my response and pushed further, saying, “You’re my best friend, so it’s really important for me to know what you think.” 7. Thus, I was honest—perhaps blunt. 8. I replied, “I think he’s a jerk to you.” 9. Since then, my friend has stopped speaking to me.</a:t>
            </a:r>
            <a:r>
              <a:rPr lang="en-US" sz="2800" dirty="0"/>
              <a:t> </a:t>
            </a:r>
            <a:r>
              <a:rPr lang="en-US" sz="2800" u="sng" dirty="0">
                <a:uFill>
                  <a:solidFill>
                    <a:srgbClr val="00B050"/>
                  </a:solidFill>
                </a:uFill>
              </a:rPr>
              <a:t>10. I think I acted properly given the circumstances; however, I might not be so honest in the future.</a:t>
            </a:r>
            <a:br>
              <a:rPr lang="en-US" sz="2800" u="sng" dirty="0">
                <a:uFill>
                  <a:solidFill>
                    <a:srgbClr val="00B050"/>
                  </a:solidFill>
                </a:uFill>
              </a:rPr>
            </a:br>
            <a:endParaRPr lang="en-US" u="sng" dirty="0">
              <a:uFill>
                <a:solidFill>
                  <a:srgbClr val="00B050"/>
                </a:solidFill>
              </a:uFill>
            </a:endParaRPr>
          </a:p>
        </p:txBody>
      </p:sp>
      <p:sp>
        <p:nvSpPr>
          <p:cNvPr id="2" name="Footer Placeholder 1"/>
          <p:cNvSpPr>
            <a:spLocks noGrp="1"/>
          </p:cNvSpPr>
          <p:nvPr>
            <p:ph type="ftr" sz="quarter" idx="11"/>
          </p:nvPr>
        </p:nvSpPr>
        <p:spPr/>
        <p:txBody>
          <a:bodyPr/>
          <a:lstStyle/>
          <a:p>
            <a:r>
              <a:rPr lang="en-US" smtClean="0"/>
              <a:t>© 2016 by Bedford/St. Martin’s</a:t>
            </a:r>
            <a:endParaRPr lang="en-US"/>
          </a:p>
        </p:txBody>
      </p:sp>
    </p:spTree>
    <p:extLst>
      <p:ext uri="{BB962C8B-B14F-4D97-AF65-F5344CB8AC3E}">
        <p14:creationId xmlns:p14="http://schemas.microsoft.com/office/powerpoint/2010/main" val="21038903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128</TotalTime>
  <Words>2319</Words>
  <Application>Microsoft Macintosh PowerPoint</Application>
  <PresentationFormat>On-screen Show (4:3)</PresentationFormat>
  <Paragraphs>57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Franklin Gothic Book</vt:lpstr>
      <vt:lpstr>Perpetua</vt:lpstr>
      <vt:lpstr>Wingdings 2</vt:lpstr>
      <vt:lpstr>Equity</vt:lpstr>
      <vt:lpstr>Paragraph Structure</vt:lpstr>
      <vt:lpstr>What is a paragraph?</vt:lpstr>
      <vt:lpstr>In the following paragraphs:</vt:lpstr>
      <vt:lpstr>PowerPoint Presentation</vt:lpstr>
      <vt:lpstr>PowerPoint Presentation</vt:lpstr>
      <vt:lpstr>PowerPoint Presentation</vt:lpstr>
      <vt:lpstr>PowerPoint Presentation</vt:lpstr>
      <vt:lpstr>PowerPoint Presentation</vt:lpstr>
      <vt:lpstr>PowerPoint Presentation</vt:lpstr>
      <vt:lpstr>What are unity and coherence?</vt:lpstr>
      <vt:lpstr>In the following paragraphs: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Structure</dc:title>
  <dc:creator>Kaufman, Cara</dc:creator>
  <cp:lastModifiedBy>Peggy Porter</cp:lastModifiedBy>
  <cp:revision>42</cp:revision>
  <dcterms:created xsi:type="dcterms:W3CDTF">2015-07-13T15:47:27Z</dcterms:created>
  <dcterms:modified xsi:type="dcterms:W3CDTF">2017-10-23T12:46:16Z</dcterms:modified>
</cp:coreProperties>
</file>