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03" r:id="rId3"/>
    <p:sldId id="342" r:id="rId4"/>
    <p:sldId id="306" r:id="rId5"/>
    <p:sldId id="316" r:id="rId6"/>
    <p:sldId id="315" r:id="rId7"/>
    <p:sldId id="314" r:id="rId8"/>
    <p:sldId id="307" r:id="rId9"/>
    <p:sldId id="317" r:id="rId10"/>
    <p:sldId id="318" r:id="rId11"/>
    <p:sldId id="322" r:id="rId12"/>
    <p:sldId id="323" r:id="rId13"/>
    <p:sldId id="319" r:id="rId14"/>
    <p:sldId id="320" r:id="rId15"/>
    <p:sldId id="321" r:id="rId16"/>
    <p:sldId id="324" r:id="rId17"/>
    <p:sldId id="308" r:id="rId18"/>
    <p:sldId id="329" r:id="rId19"/>
    <p:sldId id="330" r:id="rId20"/>
    <p:sldId id="325" r:id="rId21"/>
    <p:sldId id="326" r:id="rId22"/>
    <p:sldId id="309" r:id="rId23"/>
    <p:sldId id="331" r:id="rId24"/>
    <p:sldId id="332" r:id="rId25"/>
    <p:sldId id="333" r:id="rId26"/>
    <p:sldId id="346" r:id="rId27"/>
    <p:sldId id="347" r:id="rId28"/>
    <p:sldId id="344" r:id="rId29"/>
    <p:sldId id="345" r:id="rId30"/>
    <p:sldId id="335" r:id="rId31"/>
    <p:sldId id="334" r:id="rId32"/>
    <p:sldId id="310" r:id="rId33"/>
    <p:sldId id="340" r:id="rId34"/>
    <p:sldId id="341" r:id="rId35"/>
    <p:sldId id="336" r:id="rId36"/>
    <p:sldId id="311" r:id="rId37"/>
    <p:sldId id="312" r:id="rId38"/>
    <p:sldId id="304" r:id="rId39"/>
    <p:sldId id="34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2" autoAdjust="0"/>
    <p:restoredTop sz="77381" autoAdjust="0"/>
  </p:normalViewPr>
  <p:slideViewPr>
    <p:cSldViewPr snapToGrid="0">
      <p:cViewPr varScale="1">
        <p:scale>
          <a:sx n="58" d="100"/>
          <a:sy n="58" d="100"/>
        </p:scale>
        <p:origin x="-120" y="-4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5C0880-9486-417A-9C19-0289B013DDB3}" type="datetimeFigureOut">
              <a:rPr lang="en-US" smtClean="0"/>
              <a:t>11/9/14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3B2FDB-FA70-42B8-AD88-53E48E8E6610}" type="slidenum">
              <a:rPr lang="en-US" smtClean="0"/>
              <a:t>‹#›</a:t>
            </a:fld>
            <a:endParaRPr lang="en-US"/>
          </a:p>
        </p:txBody>
      </p:sp>
    </p:spTree>
    <p:extLst>
      <p:ext uri="{BB962C8B-B14F-4D97-AF65-F5344CB8AC3E}">
        <p14:creationId xmlns:p14="http://schemas.microsoft.com/office/powerpoint/2010/main" val="34276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major deserts of the world, </a:t>
            </a:r>
            <a:r>
              <a:rPr lang="en-US" sz="1200" kern="1200" dirty="0" smtClean="0">
                <a:solidFill>
                  <a:schemeClr val="tx1"/>
                </a:solidFill>
                <a:effectLst/>
                <a:latin typeface="+mn-lt"/>
                <a:ea typeface="+mn-ea"/>
                <a:cs typeface="+mn-cs"/>
              </a:rPr>
              <a:t>the Sahara, the Arabian, the Kalahari, and the deserts of Australia, are near 30° north or south of the equator. These bands are under almost constant high atmospheric pressure where dry air subsides. Desert and near-desert areas cover nearly one-third of the land surface. Wind-blown dust (loess) accumulates downwind from major deserts or along former margins of Pleistocene glaciers. Prevailing winds (arrows) transport dust from the Sahara and Kalahari deserts to the Atlantic Ocean and from deserts of Australia to adjacent seas. Dry descending air currents also create polar deserts, where precipitation is low, but so is the temperature.</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6</a:t>
            </a:fld>
            <a:endParaRPr lang="en-US"/>
          </a:p>
        </p:txBody>
      </p:sp>
    </p:spTree>
    <p:extLst>
      <p:ext uri="{BB962C8B-B14F-4D97-AF65-F5344CB8AC3E}">
        <p14:creationId xmlns:p14="http://schemas.microsoft.com/office/powerpoint/2010/main" val="2190058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Dust storms</a:t>
            </a:r>
            <a:r>
              <a:rPr lang="en-US" sz="1200" kern="1200" dirty="0" smtClean="0">
                <a:solidFill>
                  <a:schemeClr val="tx1"/>
                </a:solidFill>
                <a:effectLst/>
                <a:latin typeface="+mn-lt"/>
                <a:ea typeface="+mn-ea"/>
                <a:cs typeface="+mn-cs"/>
              </a:rPr>
              <a:t> in the Sahara Desert, as seen from a satellite. This storm formed by dissipating thunderstorms and then picked up loose sediment and moved it westward. The Canary Islands disturb the flow of the dust-laden winds. Storms like this can carry sediment into the Atlantic Ocean and as far west as the Americas. Eolian dust from such storms is an important component of deep-ocean sediment. (Courtesy of NASA SeaWIFS Project)</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17</a:t>
            </a:fld>
            <a:endParaRPr lang="en-US"/>
          </a:p>
        </p:txBody>
      </p:sp>
    </p:spTree>
    <p:extLst>
      <p:ext uri="{BB962C8B-B14F-4D97-AF65-F5344CB8AC3E}">
        <p14:creationId xmlns:p14="http://schemas.microsoft.com/office/powerpoint/2010/main" val="104652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Pavliha</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iStockphoto</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21</a:t>
            </a:fld>
            <a:endParaRPr lang="en-US"/>
          </a:p>
        </p:txBody>
      </p:sp>
    </p:spTree>
    <p:extLst>
      <p:ext uri="{BB962C8B-B14F-4D97-AF65-F5344CB8AC3E}">
        <p14:creationId xmlns:p14="http://schemas.microsoft.com/office/powerpoint/2010/main" val="2929279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Sand seas in south Africa</a:t>
            </a:r>
            <a:r>
              <a:rPr lang="en-US" sz="1200" kern="1200" dirty="0" smtClean="0">
                <a:solidFill>
                  <a:schemeClr val="tx1"/>
                </a:solidFill>
                <a:effectLst/>
                <a:latin typeface="+mn-lt"/>
                <a:ea typeface="+mn-ea"/>
                <a:cs typeface="+mn-cs"/>
              </a:rPr>
              <a:t> have been mapped with the use of satellite photography. A sand sea covers much of Namibia where some of Earth’s highest sand dunes are found. Some are as much as 300 m high. A variety of dune types are formed as a result of variations in wind velocity and direction, supply of sand, and the nature of the surface over which the sand moves. This image shows an area about 100 km across. </a:t>
            </a:r>
            <a:r>
              <a:rPr lang="en-US" sz="1200" i="1" kern="1200" dirty="0" smtClean="0">
                <a:solidFill>
                  <a:schemeClr val="tx1"/>
                </a:solidFill>
                <a:effectLst/>
                <a:latin typeface="+mn-lt"/>
                <a:ea typeface="+mn-ea"/>
                <a:cs typeface="+mn-cs"/>
              </a:rPr>
              <a:t>(Courtesy of U.S. Geological Survey and Eros Data Center)</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22</a:t>
            </a:fld>
            <a:endParaRPr lang="en-US"/>
          </a:p>
        </p:txBody>
      </p:sp>
    </p:spTree>
    <p:extLst>
      <p:ext uri="{BB962C8B-B14F-4D97-AF65-F5344CB8AC3E}">
        <p14:creationId xmlns:p14="http://schemas.microsoft.com/office/powerpoint/2010/main" val="187819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 sand dune migrates</a:t>
            </a:r>
            <a:r>
              <a:rPr lang="en-US" sz="1200" kern="1200" dirty="0" smtClean="0">
                <a:solidFill>
                  <a:schemeClr val="tx1"/>
                </a:solidFill>
                <a:effectLst/>
                <a:latin typeface="+mn-lt"/>
                <a:ea typeface="+mn-ea"/>
                <a:cs typeface="+mn-cs"/>
              </a:rPr>
              <a:t> as sand grains move up the slope of the dune and accumulate in a protected area on the downwind face. The dune slowly moves grain by grain. As the grains accumulate on the downwind slope, they produce a series of layers (cross-beds) inclined in a downwind direction. </a:t>
            </a:r>
            <a:r>
              <a:rPr lang="en-US" sz="1200" i="1" kern="1200" dirty="0" smtClean="0">
                <a:solidFill>
                  <a:schemeClr val="tx1"/>
                </a:solidFill>
                <a:effectLst/>
                <a:latin typeface="+mn-lt"/>
                <a:ea typeface="+mn-ea"/>
                <a:cs typeface="+mn-cs"/>
              </a:rPr>
              <a:t>(Photograph by E. McKee, U.S. Geological Survey)</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24</a:t>
            </a:fld>
            <a:endParaRPr lang="en-US"/>
          </a:p>
        </p:txBody>
      </p:sp>
    </p:spTree>
    <p:extLst>
      <p:ext uri="{BB962C8B-B14F-4D97-AF65-F5344CB8AC3E}">
        <p14:creationId xmlns:p14="http://schemas.microsoft.com/office/powerpoint/2010/main" val="1308787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Cross-bedding</a:t>
            </a:r>
            <a:r>
              <a:rPr lang="en-US" sz="1200" kern="1200" dirty="0" smtClean="0">
                <a:solidFill>
                  <a:schemeClr val="tx1"/>
                </a:solidFill>
                <a:effectLst/>
                <a:latin typeface="+mn-lt"/>
                <a:ea typeface="+mn-ea"/>
                <a:cs typeface="+mn-cs"/>
              </a:rPr>
              <a:t> in the Navajo Sandstone in Zion National Park, Utah, is evidence that the rock formed in an ancient desert. The inclination of the strata shows that the wind blew from north to south (from left to right, in the photograph) for most of the time during which this formation was being deposited.</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25</a:t>
            </a:fld>
            <a:endParaRPr lang="en-US"/>
          </a:p>
        </p:txBody>
      </p:sp>
    </p:spTree>
    <p:extLst>
      <p:ext uri="{BB962C8B-B14F-4D97-AF65-F5344CB8AC3E}">
        <p14:creationId xmlns:p14="http://schemas.microsoft.com/office/powerpoint/2010/main" val="567020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Ancient sand seas</a:t>
            </a:r>
            <a:r>
              <a:rPr lang="en-US" sz="1200" kern="1200" dirty="0" smtClean="0">
                <a:solidFill>
                  <a:schemeClr val="tx1"/>
                </a:solidFill>
                <a:effectLst/>
                <a:latin typeface="+mn-lt"/>
                <a:ea typeface="+mn-ea"/>
                <a:cs typeface="+mn-cs"/>
              </a:rPr>
              <a:t> are evidenced by thick deposits of wind-blown sand in the Colorado Plateau and adjacent regions of the western United States. During the early Mesozoic Era, this region was a vast dry plain where eolian sands accumulated in a subsiding basin. This photograph of the White Cliffs in the Grand Staircase is typical of the deposits of more than five major sand seas now preserved in the rock record. </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31</a:t>
            </a:fld>
            <a:endParaRPr lang="en-US"/>
          </a:p>
        </p:txBody>
      </p:sp>
    </p:spTree>
    <p:extLst>
      <p:ext uri="{BB962C8B-B14F-4D97-AF65-F5344CB8AC3E}">
        <p14:creationId xmlns:p14="http://schemas.microsoft.com/office/powerpoint/2010/main" val="395515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Loess plateaus of China</a:t>
            </a:r>
            <a:r>
              <a:rPr lang="en-US" sz="1200" kern="1200" dirty="0" smtClean="0">
                <a:solidFill>
                  <a:schemeClr val="tx1"/>
                </a:solidFill>
                <a:effectLst/>
                <a:latin typeface="+mn-lt"/>
                <a:ea typeface="+mn-ea"/>
                <a:cs typeface="+mn-cs"/>
              </a:rPr>
              <a:t> are highly dissected into an intricate network of tributaries to the Yellow River, so-named because of the abundance of fine sediment in the river. </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32</a:t>
            </a:fld>
            <a:endParaRPr lang="en-US"/>
          </a:p>
        </p:txBody>
      </p:sp>
    </p:spTree>
    <p:extLst>
      <p:ext uri="{BB962C8B-B14F-4D97-AF65-F5344CB8AC3E}">
        <p14:creationId xmlns:p14="http://schemas.microsoft.com/office/powerpoint/2010/main" val="2811447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33</a:t>
            </a:fld>
            <a:endParaRPr lang="en-US"/>
          </a:p>
        </p:txBody>
      </p:sp>
    </p:spTree>
    <p:extLst>
      <p:ext uri="{BB962C8B-B14F-4D97-AF65-F5344CB8AC3E}">
        <p14:creationId xmlns:p14="http://schemas.microsoft.com/office/powerpoint/2010/main" val="3955159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34</a:t>
            </a:fld>
            <a:endParaRPr lang="en-US"/>
          </a:p>
        </p:txBody>
      </p:sp>
    </p:spTree>
    <p:extLst>
      <p:ext uri="{BB962C8B-B14F-4D97-AF65-F5344CB8AC3E}">
        <p14:creationId xmlns:p14="http://schemas.microsoft.com/office/powerpoint/2010/main" val="3955159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Dust sources and distribution paths</a:t>
            </a:r>
            <a:r>
              <a:rPr lang="en-US" sz="1200" kern="1200" dirty="0" smtClean="0">
                <a:solidFill>
                  <a:schemeClr val="tx1"/>
                </a:solidFill>
                <a:effectLst/>
                <a:latin typeface="+mn-lt"/>
                <a:ea typeface="+mn-ea"/>
                <a:cs typeface="+mn-cs"/>
              </a:rPr>
              <a:t> are shown for April 2002. They are based on satellite measurements of aerosols in the atmosphere. Most dust is derived from the deserts of Arabia and north Africa and then blown toward the Atlantic by prevailing winds. Dust plumes are also common north and south of the Himalaya Mountains. </a:t>
            </a:r>
            <a:r>
              <a:rPr lang="en-US" sz="1200" i="1" kern="1200" dirty="0" smtClean="0">
                <a:solidFill>
                  <a:schemeClr val="tx1"/>
                </a:solidFill>
                <a:effectLst/>
                <a:latin typeface="+mn-lt"/>
                <a:ea typeface="+mn-ea"/>
                <a:cs typeface="+mn-cs"/>
              </a:rPr>
              <a:t>(Courtesy of J. Herman, Laboratory for Atmospheres, Goddard Space Flight Center)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35</a:t>
            </a:fld>
            <a:endParaRPr lang="en-US"/>
          </a:p>
        </p:txBody>
      </p:sp>
    </p:spTree>
    <p:extLst>
      <p:ext uri="{BB962C8B-B14F-4D97-AF65-F5344CB8AC3E}">
        <p14:creationId xmlns:p14="http://schemas.microsoft.com/office/powerpoint/2010/main" val="175350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eolian system</a:t>
            </a:r>
            <a:r>
              <a:rPr lang="en-US" sz="1200" kern="1200" dirty="0" smtClean="0">
                <a:solidFill>
                  <a:schemeClr val="tx1"/>
                </a:solidFill>
                <a:effectLst/>
                <a:latin typeface="+mn-lt"/>
                <a:ea typeface="+mn-ea"/>
                <a:cs typeface="+mn-cs"/>
              </a:rPr>
              <a:t> is driven by energy from the Sun. Flowing air erodes, transports, and deposits fine sediment to form distinctive landforms and rock bodies. Sand sheets, sand dunes, and layers of loess are the major eolian deposits. Lags of coarse particles are left behind.</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7</a:t>
            </a:fld>
            <a:endParaRPr lang="en-US"/>
          </a:p>
        </p:txBody>
      </p:sp>
    </p:spTree>
    <p:extLst>
      <p:ext uri="{BB962C8B-B14F-4D97-AF65-F5344CB8AC3E}">
        <p14:creationId xmlns:p14="http://schemas.microsoft.com/office/powerpoint/2010/main" val="302239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Lake Chad</a:t>
            </a:r>
            <a:r>
              <a:rPr lang="en-US" sz="1200" kern="1200" dirty="0" smtClean="0">
                <a:solidFill>
                  <a:schemeClr val="tx1"/>
                </a:solidFill>
                <a:effectLst/>
                <a:latin typeface="+mn-lt"/>
                <a:ea typeface="+mn-ea"/>
                <a:cs typeface="+mn-cs"/>
              </a:rPr>
              <a:t> is a shallow freshwater lake between the Sahara Desert and the tropics. Climatic variations cause the lake to expand or shrink. During the ice age, the lake covered 1,000,000 km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 UNEP, </a:t>
            </a:r>
            <a:r>
              <a:rPr lang="en-US" sz="1200" i="1" kern="1200" dirty="0" err="1" smtClean="0">
                <a:solidFill>
                  <a:schemeClr val="tx1"/>
                </a:solidFill>
                <a:effectLst/>
                <a:latin typeface="+mn-lt"/>
                <a:ea typeface="+mn-ea"/>
                <a:cs typeface="+mn-cs"/>
              </a:rPr>
              <a:t>n.d.</a:t>
            </a:r>
            <a:r>
              <a:rPr lang="en-US" sz="1200" i="1" kern="1200" dirty="0" smtClean="0">
                <a:solidFill>
                  <a:schemeClr val="tx1"/>
                </a:solidFill>
                <a:effectLst/>
                <a:latin typeface="+mn-lt"/>
                <a:ea typeface="+mn-ea"/>
                <a:cs typeface="+mn-cs"/>
              </a:rPr>
              <a:t>, Lake Chad. Environmental Change Hotspots. Division of Early Warning and Assessment (DEWA). United Nations Environment </a:t>
            </a:r>
            <a:r>
              <a:rPr lang="en-US" sz="1200" i="1" kern="1200" dirty="0" err="1" smtClean="0">
                <a:solidFill>
                  <a:schemeClr val="tx1"/>
                </a:solidFill>
                <a:effectLst/>
                <a:latin typeface="+mn-lt"/>
                <a:ea typeface="+mn-ea"/>
                <a:cs typeface="+mn-cs"/>
              </a:rPr>
              <a:t>Programme</a:t>
            </a:r>
            <a:r>
              <a:rPr lang="en-US" sz="1200" i="1" kern="1200" dirty="0" smtClean="0">
                <a:solidFill>
                  <a:schemeClr val="tx1"/>
                </a:solidFill>
                <a:effectLst/>
                <a:latin typeface="+mn-lt"/>
                <a:ea typeface="+mn-ea"/>
                <a:cs typeface="+mn-cs"/>
              </a:rPr>
              <a:t> (UNEP))</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eriod"/>
              <a:tabLst/>
              <a:defRPr/>
            </a:pPr>
            <a:r>
              <a:rPr lang="en-US" sz="1200" kern="1200" dirty="0" smtClean="0">
                <a:solidFill>
                  <a:schemeClr val="tx1"/>
                </a:solidFill>
                <a:effectLst/>
                <a:latin typeface="+mn-lt"/>
                <a:ea typeface="+mn-ea"/>
                <a:cs typeface="+mn-cs"/>
              </a:rPr>
              <a:t>In 1972,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lake covered only about 20,000 km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Tx/>
              <a:buAutoNum type="alphaLcPeriod"/>
              <a:tabLst/>
              <a:defRPr/>
            </a:pPr>
            <a:r>
              <a:rPr lang="en-US" sz="1200" kern="1200" dirty="0" smtClean="0">
                <a:solidFill>
                  <a:schemeClr val="tx1"/>
                </a:solidFill>
                <a:effectLst/>
                <a:latin typeface="+mn-lt"/>
                <a:ea typeface="+mn-ea"/>
                <a:cs typeface="+mn-cs"/>
              </a:rPr>
              <a:t>The lake shrank to 1200 km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during the drought of the Sahel. Fishing villages once on the shore are now stranded many kilometers from water.</a:t>
            </a:r>
            <a:r>
              <a:rPr lang="en-US" sz="1200" kern="1200" baseline="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37</a:t>
            </a:fld>
            <a:endParaRPr lang="en-US"/>
          </a:p>
        </p:txBody>
      </p:sp>
    </p:spTree>
    <p:extLst>
      <p:ext uri="{BB962C8B-B14F-4D97-AF65-F5344CB8AC3E}">
        <p14:creationId xmlns:p14="http://schemas.microsoft.com/office/powerpoint/2010/main" val="31480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Courtesy of JPL/ASU/NASA</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8</a:t>
            </a:fld>
            <a:endParaRPr lang="en-US"/>
          </a:p>
        </p:txBody>
      </p:sp>
    </p:spTree>
    <p:extLst>
      <p:ext uri="{BB962C8B-B14F-4D97-AF65-F5344CB8AC3E}">
        <p14:creationId xmlns:p14="http://schemas.microsoft.com/office/powerpoint/2010/main" val="3426248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Deflation basins</a:t>
            </a:r>
            <a:r>
              <a:rPr lang="en-US" sz="1200" kern="1200" dirty="0" smtClean="0">
                <a:solidFill>
                  <a:schemeClr val="tx1"/>
                </a:solidFill>
                <a:effectLst/>
                <a:latin typeface="+mn-lt"/>
                <a:ea typeface="+mn-ea"/>
                <a:cs typeface="+mn-cs"/>
              </a:rPr>
              <a:t> are wind erosion features that range in size from small depressions to large basins several kilometers in diameter.</a:t>
            </a:r>
          </a:p>
          <a:p>
            <a:pPr lvl="0"/>
            <a:r>
              <a:rPr lang="en-US" sz="1200" kern="1200" dirty="0" smtClean="0">
                <a:solidFill>
                  <a:schemeClr val="tx1"/>
                </a:solidFill>
                <a:effectLst/>
                <a:latin typeface="+mn-lt"/>
                <a:ea typeface="+mn-ea"/>
                <a:cs typeface="+mn-cs"/>
              </a:rPr>
              <a:t>Deflation basins in the Great Plains of Texas are produced where solution activity in the layers of horizontal bedrock dissolves the cement that binds the sand grains. &lt;FS</a:t>
            </a:r>
            <a:r>
              <a:rPr lang="en-US" sz="1200" i="1" kern="1200" dirty="0" smtClean="0">
                <a:solidFill>
                  <a:schemeClr val="tx1"/>
                </a:solidFill>
                <a:effectLst/>
                <a:latin typeface="+mn-lt"/>
                <a:ea typeface="+mn-ea"/>
                <a:cs typeface="+mn-cs"/>
              </a:rPr>
              <a:t>&gt;(Courtesy of U.S. Geological Survey)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Small deflation basins in sandstone formations in the Colorado Plateau form in a similar manner. </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9</a:t>
            </a:fld>
            <a:endParaRPr lang="en-US"/>
          </a:p>
        </p:txBody>
      </p:sp>
    </p:spTree>
    <p:extLst>
      <p:ext uri="{BB962C8B-B14F-4D97-AF65-F5344CB8AC3E}">
        <p14:creationId xmlns:p14="http://schemas.microsoft.com/office/powerpoint/2010/main" val="1460575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Lag gravels consist of angular clasts that range from fragments 30 cm or so across to small pebbles. Once the clasts become concentrated like this, they protect the surface from further erosion.</a:t>
            </a:r>
          </a:p>
          <a:p>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10</a:t>
            </a:fld>
            <a:endParaRPr lang="en-US"/>
          </a:p>
        </p:txBody>
      </p:sp>
    </p:spTree>
    <p:extLst>
      <p:ext uri="{BB962C8B-B14F-4D97-AF65-F5344CB8AC3E}">
        <p14:creationId xmlns:p14="http://schemas.microsoft.com/office/powerpoint/2010/main" val="192181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Wind abrasion</a:t>
            </a:r>
            <a:r>
              <a:rPr lang="en-US" sz="1200" kern="1200" dirty="0" smtClean="0">
                <a:solidFill>
                  <a:schemeClr val="tx1"/>
                </a:solidFill>
                <a:effectLst/>
                <a:latin typeface="+mn-lt"/>
                <a:ea typeface="+mn-ea"/>
                <a:cs typeface="+mn-cs"/>
              </a:rPr>
              <a:t> is a process very much like sandblasting. Grooves and polished surfaces are apparent on cobbles and on bedrock in most of the world’s deserts.</a:t>
            </a:r>
          </a:p>
          <a:p>
            <a:pPr lvl="0"/>
            <a:r>
              <a:rPr lang="en-US" sz="1200" kern="1200" dirty="0" smtClean="0">
                <a:solidFill>
                  <a:schemeClr val="tx1"/>
                </a:solidFill>
                <a:effectLst/>
                <a:latin typeface="+mn-lt"/>
                <a:ea typeface="+mn-ea"/>
                <a:cs typeface="+mn-cs"/>
              </a:rPr>
              <a:t>a. Grooves eroded on bedrock near Palm Springs, California.</a:t>
            </a:r>
          </a:p>
          <a:p>
            <a:r>
              <a:rPr lang="en-US" sz="1200" kern="1200" dirty="0" smtClean="0">
                <a:solidFill>
                  <a:schemeClr val="tx1"/>
                </a:solidFill>
                <a:effectLst/>
                <a:latin typeface="+mn-lt"/>
                <a:ea typeface="+mn-ea"/>
                <a:cs typeface="+mn-cs"/>
              </a:rPr>
              <a:t>b. Ventifact shaped by wind abrasion into flat surfaces. &lt;FS&gt;(Courtesy of U.S. Geological Survey)</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13</a:t>
            </a:fld>
            <a:endParaRPr lang="en-US"/>
          </a:p>
        </p:txBody>
      </p:sp>
    </p:spTree>
    <p:extLst>
      <p:ext uri="{BB962C8B-B14F-4D97-AF65-F5344CB8AC3E}">
        <p14:creationId xmlns:p14="http://schemas.microsoft.com/office/powerpoint/2010/main" val="1440188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Ventifacts</a:t>
            </a:r>
            <a:r>
              <a:rPr lang="en-US" sz="1200" kern="1200" dirty="0" smtClean="0">
                <a:solidFill>
                  <a:schemeClr val="tx1"/>
                </a:solidFill>
                <a:effectLst/>
                <a:latin typeface="+mn-lt"/>
                <a:ea typeface="+mn-ea"/>
                <a:cs typeface="+mn-cs"/>
              </a:rPr>
              <a:t> are pebbles shaped and polished by wind action. They commonly have two or more well-polished sides formed as the sandblasting action of wind reshapes one side and then another. </a:t>
            </a:r>
          </a:p>
          <a:p>
            <a:r>
              <a:rPr lang="en-US" sz="1200" kern="1200" dirty="0" smtClean="0">
                <a:solidFill>
                  <a:schemeClr val="tx1"/>
                </a:solidFill>
                <a:effectLst/>
                <a:latin typeface="+mn-lt"/>
                <a:ea typeface="+mn-ea"/>
                <a:cs typeface="+mn-cs"/>
              </a:rPr>
              <a:t>a. Original round pebble exposed by deflation of surrounding sediment, for example.</a:t>
            </a:r>
          </a:p>
          <a:p>
            <a:r>
              <a:rPr lang="en-US" sz="1200" kern="1200" dirty="0" smtClean="0">
                <a:solidFill>
                  <a:schemeClr val="tx1"/>
                </a:solidFill>
                <a:effectLst/>
                <a:latin typeface="+mn-lt"/>
                <a:ea typeface="+mn-ea"/>
                <a:cs typeface="+mn-cs"/>
              </a:rPr>
              <a:t>b. A facet (smooth face) is formed by sandblasting on the side facing the prevailing wind. </a:t>
            </a:r>
          </a:p>
          <a:p>
            <a:r>
              <a:rPr lang="en-US" sz="1200" kern="1200" dirty="0" smtClean="0">
                <a:solidFill>
                  <a:schemeClr val="tx1"/>
                </a:solidFill>
                <a:effectLst/>
                <a:latin typeface="+mn-lt"/>
                <a:ea typeface="+mn-ea"/>
                <a:cs typeface="+mn-cs"/>
              </a:rPr>
              <a:t>c. Removal of the sand by deflation causes the pebble to rotate so that another faceted and </a:t>
            </a:r>
          </a:p>
          <a:p>
            <a:r>
              <a:rPr lang="en-US" sz="1200" kern="1200" dirty="0" smtClean="0">
                <a:solidFill>
                  <a:schemeClr val="tx1"/>
                </a:solidFill>
                <a:effectLst/>
                <a:latin typeface="+mn-lt"/>
                <a:ea typeface="+mn-ea"/>
                <a:cs typeface="+mn-cs"/>
              </a:rPr>
              <a:t>d. Polished surface is produced on another side of the pebble (D). </a:t>
            </a:r>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14</a:t>
            </a:fld>
            <a:endParaRPr lang="en-US"/>
          </a:p>
        </p:txBody>
      </p:sp>
    </p:spTree>
    <p:extLst>
      <p:ext uri="{BB962C8B-B14F-4D97-AF65-F5344CB8AC3E}">
        <p14:creationId xmlns:p14="http://schemas.microsoft.com/office/powerpoint/2010/main" val="2291257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(Photograph by Alan L. Mayo)</a:t>
            </a:r>
            <a:endParaRPr lang="en-US" dirty="0" smtClean="0"/>
          </a:p>
          <a:p>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15</a:t>
            </a:fld>
            <a:endParaRPr lang="en-US"/>
          </a:p>
        </p:txBody>
      </p:sp>
    </p:spTree>
    <p:extLst>
      <p:ext uri="{BB962C8B-B14F-4D97-AF65-F5344CB8AC3E}">
        <p14:creationId xmlns:p14="http://schemas.microsoft.com/office/powerpoint/2010/main" val="3023131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(Courtesy of NASA)</a:t>
            </a:r>
            <a:endParaRPr lang="en-US" dirty="0" smtClean="0"/>
          </a:p>
          <a:p>
            <a:endParaRPr lang="en-US" dirty="0"/>
          </a:p>
        </p:txBody>
      </p:sp>
      <p:sp>
        <p:nvSpPr>
          <p:cNvPr id="4" name="Slide Number Placeholder 3"/>
          <p:cNvSpPr>
            <a:spLocks noGrp="1"/>
          </p:cNvSpPr>
          <p:nvPr>
            <p:ph type="sldNum" sz="quarter" idx="10"/>
          </p:nvPr>
        </p:nvSpPr>
        <p:spPr/>
        <p:txBody>
          <a:bodyPr/>
          <a:lstStyle/>
          <a:p>
            <a:fld id="{1B3B2FDB-FA70-42B8-AD88-53E48E8E6610}" type="slidenum">
              <a:rPr lang="en-US" smtClean="0"/>
              <a:t>16</a:t>
            </a:fld>
            <a:endParaRPr lang="en-US"/>
          </a:p>
        </p:txBody>
      </p:sp>
    </p:spTree>
    <p:extLst>
      <p:ext uri="{BB962C8B-B14F-4D97-AF65-F5344CB8AC3E}">
        <p14:creationId xmlns:p14="http://schemas.microsoft.com/office/powerpoint/2010/main" val="204873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C9B9CD-4056-4C5A-AFE9-2469ED7A6EC1}" type="datetimeFigureOut">
              <a:rPr lang="en-US" smtClean="0"/>
              <a:t>11/9/14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240661249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9B9CD-4056-4C5A-AFE9-2469ED7A6EC1}" type="datetimeFigureOut">
              <a:rPr lang="en-US" smtClean="0"/>
              <a:t>11/9/14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966640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9B9CD-4056-4C5A-AFE9-2469ED7A6EC1}" type="datetimeFigureOut">
              <a:rPr lang="en-US" smtClean="0"/>
              <a:t>11/9/14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36052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9B9CD-4056-4C5A-AFE9-2469ED7A6EC1}" type="datetimeFigureOut">
              <a:rPr lang="en-US" smtClean="0"/>
              <a:t>11/9/14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2449031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C9B9CD-4056-4C5A-AFE9-2469ED7A6EC1}" type="datetimeFigureOut">
              <a:rPr lang="en-US" smtClean="0"/>
              <a:t>11/9/14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3416795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C9B9CD-4056-4C5A-AFE9-2469ED7A6EC1}" type="datetimeFigureOut">
              <a:rPr lang="en-US" smtClean="0"/>
              <a:t>11/9/14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305068380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C9B9CD-4056-4C5A-AFE9-2469ED7A6EC1}" type="datetimeFigureOut">
              <a:rPr lang="en-US" smtClean="0"/>
              <a:t>11/9/14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188164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3C9B9CD-4056-4C5A-AFE9-2469ED7A6EC1}" type="datetimeFigureOut">
              <a:rPr lang="en-US" smtClean="0"/>
              <a:t>11/9/14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288954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9B9CD-4056-4C5A-AFE9-2469ED7A6EC1}" type="datetimeFigureOut">
              <a:rPr lang="en-US" smtClean="0"/>
              <a:t>11/9/14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58155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9B9CD-4056-4C5A-AFE9-2469ED7A6EC1}" type="datetimeFigureOut">
              <a:rPr lang="en-US" smtClean="0"/>
              <a:t>11/9/14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109687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9B9CD-4056-4C5A-AFE9-2469ED7A6EC1}" type="datetimeFigureOut">
              <a:rPr lang="en-US" smtClean="0"/>
              <a:t>11/9/14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4A0FF-62E0-4D79-B1A7-7FF4E381583C}" type="slidenum">
              <a:rPr lang="en-US" smtClean="0"/>
              <a:t>‹#›</a:t>
            </a:fld>
            <a:endParaRPr lang="en-US"/>
          </a:p>
        </p:txBody>
      </p:sp>
    </p:spTree>
    <p:extLst>
      <p:ext uri="{BB962C8B-B14F-4D97-AF65-F5344CB8AC3E}">
        <p14:creationId xmlns:p14="http://schemas.microsoft.com/office/powerpoint/2010/main" val="11324062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9B9CD-4056-4C5A-AFE9-2469ED7A6EC1}" type="datetimeFigureOut">
              <a:rPr lang="en-US" smtClean="0"/>
              <a:t>11/9/14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4A0FF-62E0-4D79-B1A7-7FF4E381583C}" type="slidenum">
              <a:rPr lang="en-US" smtClean="0"/>
              <a:t>‹#›</a:t>
            </a:fld>
            <a:endParaRPr lang="en-US"/>
          </a:p>
        </p:txBody>
      </p:sp>
      <p:pic>
        <p:nvPicPr>
          <p:cNvPr id="7" name="Picture 6" descr="59011_PPBG_text_1.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5798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g"/><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 Id="rId3"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37807" y="1122363"/>
            <a:ext cx="4403062" cy="2387600"/>
          </a:xfrm>
        </p:spPr>
        <p:txBody>
          <a:bodyPr>
            <a:normAutofit/>
          </a:bodyPr>
          <a:lstStyle/>
          <a:p>
            <a:r>
              <a:rPr lang="en-US" dirty="0" smtClean="0"/>
              <a:t>Eolian Systems</a:t>
            </a:r>
            <a:endParaRPr lang="en-US" dirty="0"/>
          </a:p>
        </p:txBody>
      </p:sp>
      <p:sp>
        <p:nvSpPr>
          <p:cNvPr id="3" name="Subtitle 2"/>
          <p:cNvSpPr>
            <a:spLocks noGrp="1"/>
          </p:cNvSpPr>
          <p:nvPr>
            <p:ph type="subTitle" idx="1"/>
          </p:nvPr>
        </p:nvSpPr>
        <p:spPr>
          <a:xfrm>
            <a:off x="937807" y="3602038"/>
            <a:ext cx="4403062" cy="1655762"/>
          </a:xfrm>
        </p:spPr>
        <p:txBody>
          <a:bodyPr/>
          <a:lstStyle/>
          <a:p>
            <a:r>
              <a:rPr lang="en-US" dirty="0" smtClean="0"/>
              <a:t>Chapter 16</a:t>
            </a:r>
          </a:p>
          <a:p>
            <a:r>
              <a:rPr lang="en-US" sz="3200" i="1" dirty="0" smtClean="0">
                <a:solidFill>
                  <a:srgbClr val="FF0000"/>
                </a:solidFill>
              </a:rPr>
              <a:t>Dynamic Earth</a:t>
            </a:r>
          </a:p>
          <a:p>
            <a:r>
              <a:rPr lang="en-US" dirty="0" smtClean="0"/>
              <a:t>Eric H Christiansen</a:t>
            </a:r>
            <a:endParaRPr lang="en-US" dirty="0"/>
          </a:p>
        </p:txBody>
      </p:sp>
    </p:spTree>
    <p:extLst>
      <p:ext uri="{BB962C8B-B14F-4D97-AF65-F5344CB8AC3E}">
        <p14:creationId xmlns:p14="http://schemas.microsoft.com/office/powerpoint/2010/main" val="35782189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Erosion: Deflation and Lag Gravels</a:t>
            </a:r>
            <a:endParaRPr lang="en-US" dirty="0"/>
          </a:p>
        </p:txBody>
      </p:sp>
      <p:sp>
        <p:nvSpPr>
          <p:cNvPr id="4" name="Content Placeholder 3"/>
          <p:cNvSpPr>
            <a:spLocks noGrp="1"/>
          </p:cNvSpPr>
          <p:nvPr>
            <p:ph sz="half" idx="2"/>
          </p:nvPr>
        </p:nvSpPr>
        <p:spPr/>
        <p:txBody>
          <a:bodyPr/>
          <a:lstStyle/>
          <a:p>
            <a:r>
              <a:rPr lang="en-US" dirty="0"/>
              <a:t>The blowing away of loose sand, silt, and clay sized particles</a:t>
            </a:r>
          </a:p>
          <a:p>
            <a:r>
              <a:rPr lang="en-US" dirty="0"/>
              <a:t>Larger particles remain</a:t>
            </a:r>
          </a:p>
          <a:p>
            <a:r>
              <a:rPr lang="en-US" dirty="0"/>
              <a:t>Only takes place in desert areas, or in the absence of vegetation</a:t>
            </a:r>
          </a:p>
          <a:p>
            <a:r>
              <a:rPr lang="en-US" dirty="0"/>
              <a:t>Roots tend to hold soil in place</a:t>
            </a:r>
          </a:p>
        </p:txBody>
      </p:sp>
      <p:sp>
        <p:nvSpPr>
          <p:cNvPr id="5" name="TextBox 4"/>
          <p:cNvSpPr txBox="1"/>
          <p:nvPr/>
        </p:nvSpPr>
        <p:spPr>
          <a:xfrm>
            <a:off x="211680" y="5437560"/>
            <a:ext cx="5357153" cy="1200329"/>
          </a:xfrm>
          <a:prstGeom prst="rect">
            <a:avLst/>
          </a:prstGeom>
          <a:noFill/>
        </p:spPr>
        <p:txBody>
          <a:bodyPr wrap="square" rtlCol="0">
            <a:spAutoFit/>
          </a:bodyPr>
          <a:lstStyle/>
          <a:p>
            <a:pPr algn="ctr"/>
            <a:r>
              <a:rPr lang="en-US" dirty="0" smtClean="0"/>
              <a:t>Figure 16.05: </a:t>
            </a:r>
            <a:r>
              <a:rPr lang="en-US" dirty="0"/>
              <a:t>Lag gravels consist of </a:t>
            </a:r>
            <a:r>
              <a:rPr lang="en-US" dirty="0" smtClean="0"/>
              <a:t>angular </a:t>
            </a:r>
            <a:r>
              <a:rPr lang="en-US" dirty="0" err="1" smtClean="0"/>
              <a:t>clasts</a:t>
            </a:r>
            <a:r>
              <a:rPr lang="en-US" dirty="0" smtClean="0"/>
              <a:t> </a:t>
            </a:r>
            <a:r>
              <a:rPr lang="en-US" dirty="0"/>
              <a:t>that range from fragments 30 cm </a:t>
            </a:r>
            <a:r>
              <a:rPr lang="en-US" dirty="0" smtClean="0"/>
              <a:t>or so </a:t>
            </a:r>
            <a:r>
              <a:rPr lang="en-US" dirty="0"/>
              <a:t>across to small pebbles. Once the </a:t>
            </a:r>
            <a:r>
              <a:rPr lang="en-US" dirty="0" err="1" smtClean="0"/>
              <a:t>clasts</a:t>
            </a:r>
            <a:r>
              <a:rPr lang="en-US" dirty="0"/>
              <a:t> </a:t>
            </a:r>
            <a:r>
              <a:rPr lang="en-US" dirty="0" smtClean="0"/>
              <a:t>become </a:t>
            </a:r>
            <a:r>
              <a:rPr lang="en-US" dirty="0"/>
              <a:t>concentrated like this, they </a:t>
            </a:r>
            <a:r>
              <a:rPr lang="en-US" dirty="0" smtClean="0"/>
              <a:t>protect the </a:t>
            </a:r>
            <a:r>
              <a:rPr lang="en-US" dirty="0"/>
              <a:t>surface from further erosion.</a:t>
            </a:r>
          </a:p>
        </p:txBody>
      </p:sp>
      <p:pic>
        <p:nvPicPr>
          <p:cNvPr id="7" name="Picture 6" descr="9781449659011_CH16_Fig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281" y="1524414"/>
            <a:ext cx="3073951" cy="3873178"/>
          </a:xfrm>
          <a:prstGeom prst="rect">
            <a:avLst/>
          </a:prstGeom>
        </p:spPr>
      </p:pic>
    </p:spTree>
    <p:extLst>
      <p:ext uri="{BB962C8B-B14F-4D97-AF65-F5344CB8AC3E}">
        <p14:creationId xmlns:p14="http://schemas.microsoft.com/office/powerpoint/2010/main" val="2408608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Erosion: Deflation</a:t>
            </a:r>
            <a:endParaRPr lang="en-US" dirty="0"/>
          </a:p>
        </p:txBody>
      </p:sp>
      <p:sp>
        <p:nvSpPr>
          <p:cNvPr id="4" name="Content Placeholder 3"/>
          <p:cNvSpPr>
            <a:spLocks noGrp="1"/>
          </p:cNvSpPr>
          <p:nvPr>
            <p:ph sz="half" idx="2"/>
          </p:nvPr>
        </p:nvSpPr>
        <p:spPr>
          <a:xfrm>
            <a:off x="796508" y="5138965"/>
            <a:ext cx="10509738" cy="982360"/>
          </a:xfrm>
        </p:spPr>
        <p:txBody>
          <a:bodyPr>
            <a:normAutofit fontScale="77500" lnSpcReduction="20000"/>
          </a:bodyPr>
          <a:lstStyle/>
          <a:p>
            <a:r>
              <a:rPr lang="en-US" b="1" dirty="0"/>
              <a:t>Desert pavement</a:t>
            </a:r>
            <a:r>
              <a:rPr lang="en-US" dirty="0"/>
              <a:t> results as wind selectively removes sand and fine sediment, leaving the coarser gravels to form a lag deposit. </a:t>
            </a:r>
            <a:endParaRPr lang="en-US" dirty="0" smtClean="0"/>
          </a:p>
          <a:p>
            <a:r>
              <a:rPr lang="en-US" dirty="0" smtClean="0"/>
              <a:t>The </a:t>
            </a:r>
            <a:r>
              <a:rPr lang="en-US" dirty="0"/>
              <a:t>protective cover of lag gravel acts as an armor limiting future deflation</a:t>
            </a:r>
          </a:p>
        </p:txBody>
      </p:sp>
      <p:sp>
        <p:nvSpPr>
          <p:cNvPr id="5" name="TextBox 4"/>
          <p:cNvSpPr txBox="1"/>
          <p:nvPr/>
        </p:nvSpPr>
        <p:spPr>
          <a:xfrm>
            <a:off x="775641" y="4395632"/>
            <a:ext cx="10551473" cy="646331"/>
          </a:xfrm>
          <a:prstGeom prst="rect">
            <a:avLst/>
          </a:prstGeom>
          <a:noFill/>
        </p:spPr>
        <p:txBody>
          <a:bodyPr wrap="square" rtlCol="0">
            <a:spAutoFit/>
          </a:bodyPr>
          <a:lstStyle/>
          <a:p>
            <a:pPr algn="ctr"/>
            <a:r>
              <a:rPr lang="en-US" dirty="0" smtClean="0"/>
              <a:t>Figure 16.04: </a:t>
            </a:r>
            <a:r>
              <a:rPr lang="en-US" dirty="0"/>
              <a:t>Desert pavement results as wind selectively removes sand and fine sediment, leaving the coarser gravels to form a lag deposit. </a:t>
            </a:r>
          </a:p>
        </p:txBody>
      </p:sp>
      <p:pic>
        <p:nvPicPr>
          <p:cNvPr id="7" name="Picture 6" descr="9781449659011_CH16_Fig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231" y="1525091"/>
            <a:ext cx="9484292" cy="2724019"/>
          </a:xfrm>
          <a:prstGeom prst="rect">
            <a:avLst/>
          </a:prstGeom>
        </p:spPr>
      </p:pic>
    </p:spTree>
    <p:extLst>
      <p:ext uri="{BB962C8B-B14F-4D97-AF65-F5344CB8AC3E}">
        <p14:creationId xmlns:p14="http://schemas.microsoft.com/office/powerpoint/2010/main" val="3809764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535" y="365125"/>
            <a:ext cx="10515600" cy="1325563"/>
          </a:xfrm>
        </p:spPr>
        <p:txBody>
          <a:bodyPr/>
          <a:lstStyle/>
          <a:p>
            <a:r>
              <a:rPr lang="en-US" dirty="0" smtClean="0"/>
              <a:t>Wind Erosion: Deflation and Desert Pavement</a:t>
            </a:r>
            <a:endParaRPr lang="en-US" dirty="0"/>
          </a:p>
        </p:txBody>
      </p:sp>
      <p:sp>
        <p:nvSpPr>
          <p:cNvPr id="4" name="Content Placeholder 3"/>
          <p:cNvSpPr>
            <a:spLocks noGrp="1"/>
          </p:cNvSpPr>
          <p:nvPr>
            <p:ph sz="half" idx="2"/>
          </p:nvPr>
        </p:nvSpPr>
        <p:spPr>
          <a:xfrm>
            <a:off x="745466" y="5041285"/>
            <a:ext cx="10509738" cy="1194000"/>
          </a:xfrm>
        </p:spPr>
        <p:txBody>
          <a:bodyPr>
            <a:normAutofit fontScale="92500" lnSpcReduction="10000"/>
          </a:bodyPr>
          <a:lstStyle/>
          <a:p>
            <a:r>
              <a:rPr lang="en-US" dirty="0"/>
              <a:t>Lag gravel and desert pavement, not sand dunes, are major parts of the landscape in many desert regions like the Sahara Desert in Morocco</a:t>
            </a:r>
            <a:r>
              <a:rPr lang="en-US" dirty="0" smtClean="0"/>
              <a:t>.</a:t>
            </a:r>
          </a:p>
          <a:p>
            <a:r>
              <a:rPr lang="en-US" dirty="0" smtClean="0"/>
              <a:t> </a:t>
            </a:r>
            <a:r>
              <a:rPr lang="en-US" dirty="0"/>
              <a:t>Desert pavement forms where small particles are swept away by the wind.</a:t>
            </a:r>
          </a:p>
        </p:txBody>
      </p:sp>
      <p:sp>
        <p:nvSpPr>
          <p:cNvPr id="5" name="TextBox 4"/>
          <p:cNvSpPr txBox="1"/>
          <p:nvPr/>
        </p:nvSpPr>
        <p:spPr>
          <a:xfrm>
            <a:off x="325662" y="4477031"/>
            <a:ext cx="11349347" cy="369332"/>
          </a:xfrm>
          <a:prstGeom prst="rect">
            <a:avLst/>
          </a:prstGeom>
          <a:noFill/>
        </p:spPr>
        <p:txBody>
          <a:bodyPr wrap="square" rtlCol="0">
            <a:spAutoFit/>
          </a:bodyPr>
          <a:lstStyle/>
          <a:p>
            <a:pPr algn="ctr"/>
            <a:r>
              <a:rPr lang="en-US" dirty="0" smtClean="0"/>
              <a:t>Figure 16.06: </a:t>
            </a:r>
            <a:r>
              <a:rPr lang="en-US" dirty="0"/>
              <a:t>Lag gravel and desert pavement, not sand dunes, are major parts of the landscape in many desert regions. </a:t>
            </a:r>
          </a:p>
        </p:txBody>
      </p:sp>
      <p:pic>
        <p:nvPicPr>
          <p:cNvPr id="7" name="Picture 6" descr="9781449659011_CH16_Fig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05" y="1602573"/>
            <a:ext cx="10118461" cy="2727937"/>
          </a:xfrm>
          <a:prstGeom prst="rect">
            <a:avLst/>
          </a:prstGeom>
        </p:spPr>
      </p:pic>
    </p:spTree>
    <p:extLst>
      <p:ext uri="{BB962C8B-B14F-4D97-AF65-F5344CB8AC3E}">
        <p14:creationId xmlns:p14="http://schemas.microsoft.com/office/powerpoint/2010/main" val="2449071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365125"/>
            <a:ext cx="10515600" cy="802493"/>
          </a:xfrm>
        </p:spPr>
        <p:txBody>
          <a:bodyPr/>
          <a:lstStyle/>
          <a:p>
            <a:r>
              <a:rPr lang="en-US" dirty="0" smtClean="0"/>
              <a:t>Wind Abrasion</a:t>
            </a:r>
            <a:endParaRPr lang="en-US" dirty="0"/>
          </a:p>
        </p:txBody>
      </p:sp>
      <p:sp>
        <p:nvSpPr>
          <p:cNvPr id="6" name="Text Placeholder 5"/>
          <p:cNvSpPr>
            <a:spLocks noGrp="1"/>
          </p:cNvSpPr>
          <p:nvPr>
            <p:ph type="body" idx="1"/>
          </p:nvPr>
        </p:nvSpPr>
        <p:spPr>
          <a:xfrm>
            <a:off x="810104" y="1256116"/>
            <a:ext cx="5157787" cy="428991"/>
          </a:xfrm>
        </p:spPr>
        <p:txBody>
          <a:bodyPr/>
          <a:lstStyle/>
          <a:p>
            <a:pPr algn="ctr"/>
            <a:r>
              <a:rPr lang="en-US" dirty="0" smtClean="0"/>
              <a:t>Erosional grooves</a:t>
            </a:r>
            <a:endParaRPr lang="en-US" dirty="0"/>
          </a:p>
        </p:txBody>
      </p:sp>
      <p:sp>
        <p:nvSpPr>
          <p:cNvPr id="8" name="Text Placeholder 7"/>
          <p:cNvSpPr>
            <a:spLocks noGrp="1"/>
          </p:cNvSpPr>
          <p:nvPr>
            <p:ph type="body" sz="quarter" idx="3"/>
          </p:nvPr>
        </p:nvSpPr>
        <p:spPr>
          <a:xfrm>
            <a:off x="6562994" y="1256116"/>
            <a:ext cx="5183188" cy="428991"/>
          </a:xfrm>
        </p:spPr>
        <p:txBody>
          <a:bodyPr/>
          <a:lstStyle/>
          <a:p>
            <a:pPr algn="ctr"/>
            <a:r>
              <a:rPr lang="en-US" dirty="0" smtClean="0"/>
              <a:t>Ventifacts faceted by the wind</a:t>
            </a:r>
            <a:endParaRPr lang="en-US" dirty="0"/>
          </a:p>
        </p:txBody>
      </p:sp>
      <p:grpSp>
        <p:nvGrpSpPr>
          <p:cNvPr id="13" name="Group 12"/>
          <p:cNvGrpSpPr/>
          <p:nvPr/>
        </p:nvGrpSpPr>
        <p:grpSpPr>
          <a:xfrm>
            <a:off x="714279" y="1804417"/>
            <a:ext cx="5349436" cy="4285505"/>
            <a:chOff x="552459" y="1774533"/>
            <a:chExt cx="5349436" cy="4285505"/>
          </a:xfrm>
        </p:grpSpPr>
        <p:sp>
          <p:nvSpPr>
            <p:cNvPr id="2" name="TextBox 1"/>
            <p:cNvSpPr txBox="1"/>
            <p:nvPr/>
          </p:nvSpPr>
          <p:spPr>
            <a:xfrm>
              <a:off x="564884" y="5413707"/>
              <a:ext cx="5324586" cy="646331"/>
            </a:xfrm>
            <a:prstGeom prst="rect">
              <a:avLst/>
            </a:prstGeom>
            <a:noFill/>
          </p:spPr>
          <p:txBody>
            <a:bodyPr wrap="square" rtlCol="0">
              <a:spAutoFit/>
            </a:bodyPr>
            <a:lstStyle/>
            <a:p>
              <a:pPr algn="ctr"/>
              <a:r>
                <a:rPr lang="en-US" dirty="0" smtClean="0"/>
                <a:t>Figure 16.07A: </a:t>
              </a:r>
              <a:r>
                <a:rPr lang="en-US" dirty="0"/>
                <a:t>Grooves eroded on bedrock near Palm Springs, California. </a:t>
              </a:r>
            </a:p>
          </p:txBody>
        </p:sp>
        <p:pic>
          <p:nvPicPr>
            <p:cNvPr id="11" name="Picture 10" descr="9781449659011_CH16_Fig07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9" y="1774533"/>
              <a:ext cx="5349436" cy="3583436"/>
            </a:xfrm>
            <a:prstGeom prst="rect">
              <a:avLst/>
            </a:prstGeom>
          </p:spPr>
        </p:pic>
      </p:grpSp>
      <p:grpSp>
        <p:nvGrpSpPr>
          <p:cNvPr id="14" name="Group 13"/>
          <p:cNvGrpSpPr/>
          <p:nvPr/>
        </p:nvGrpSpPr>
        <p:grpSpPr>
          <a:xfrm>
            <a:off x="6923798" y="1804417"/>
            <a:ext cx="4461580" cy="4344594"/>
            <a:chOff x="6902270" y="1771857"/>
            <a:chExt cx="4461580" cy="4344594"/>
          </a:xfrm>
        </p:grpSpPr>
        <p:sp>
          <p:nvSpPr>
            <p:cNvPr id="3" name="TextBox 2"/>
            <p:cNvSpPr txBox="1"/>
            <p:nvPr/>
          </p:nvSpPr>
          <p:spPr>
            <a:xfrm>
              <a:off x="6902270" y="5470120"/>
              <a:ext cx="4461580" cy="646331"/>
            </a:xfrm>
            <a:prstGeom prst="rect">
              <a:avLst/>
            </a:prstGeom>
            <a:noFill/>
          </p:spPr>
          <p:txBody>
            <a:bodyPr wrap="square" rtlCol="0">
              <a:spAutoFit/>
            </a:bodyPr>
            <a:lstStyle/>
            <a:p>
              <a:pPr algn="ctr"/>
              <a:r>
                <a:rPr lang="en-US" dirty="0" smtClean="0"/>
                <a:t>Figure 16.07B: </a:t>
              </a:r>
              <a:r>
                <a:rPr lang="en-US" dirty="0" err="1"/>
                <a:t>Ventifact</a:t>
              </a:r>
              <a:r>
                <a:rPr lang="en-US" dirty="0"/>
                <a:t> shaped by wind abrasion into flat surfaces. </a:t>
              </a:r>
            </a:p>
          </p:txBody>
        </p:sp>
        <p:pic>
          <p:nvPicPr>
            <p:cNvPr id="12" name="Picture 11" descr="9781449659011_CH16_Fig07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857" y="1771857"/>
              <a:ext cx="4286407" cy="3600582"/>
            </a:xfrm>
            <a:prstGeom prst="rect">
              <a:avLst/>
            </a:prstGeom>
          </p:spPr>
        </p:pic>
      </p:grpSp>
      <p:sp>
        <p:nvSpPr>
          <p:cNvPr id="15" name="TextBox 14"/>
          <p:cNvSpPr txBox="1"/>
          <p:nvPr/>
        </p:nvSpPr>
        <p:spPr>
          <a:xfrm rot="16200000">
            <a:off x="5878213" y="4314231"/>
            <a:ext cx="1980029" cy="246221"/>
          </a:xfrm>
          <a:prstGeom prst="rect">
            <a:avLst/>
          </a:prstGeom>
          <a:noFill/>
        </p:spPr>
        <p:txBody>
          <a:bodyPr wrap="none" rtlCol="0">
            <a:spAutoFit/>
          </a:bodyPr>
          <a:lstStyle/>
          <a:p>
            <a:r>
              <a:rPr lang="en-US" sz="1000" dirty="0"/>
              <a:t>Courtesy of U.S. Geological Survey </a:t>
            </a:r>
          </a:p>
        </p:txBody>
      </p:sp>
    </p:spTree>
    <p:extLst>
      <p:ext uri="{BB962C8B-B14F-4D97-AF65-F5344CB8AC3E}">
        <p14:creationId xmlns:p14="http://schemas.microsoft.com/office/powerpoint/2010/main" val="8764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Abrasion: Ventifacts</a:t>
            </a:r>
            <a:endParaRPr lang="en-US" dirty="0"/>
          </a:p>
        </p:txBody>
      </p:sp>
      <p:grpSp>
        <p:nvGrpSpPr>
          <p:cNvPr id="3" name="Group 2"/>
          <p:cNvGrpSpPr/>
          <p:nvPr/>
        </p:nvGrpSpPr>
        <p:grpSpPr>
          <a:xfrm>
            <a:off x="879290" y="1655070"/>
            <a:ext cx="10372359" cy="4473515"/>
            <a:chOff x="276814" y="1655070"/>
            <a:chExt cx="11561028" cy="4986178"/>
          </a:xfrm>
        </p:grpSpPr>
        <p:sp>
          <p:nvSpPr>
            <p:cNvPr id="4" name="TextBox 3"/>
            <p:cNvSpPr txBox="1"/>
            <p:nvPr/>
          </p:nvSpPr>
          <p:spPr>
            <a:xfrm>
              <a:off x="276814" y="6271916"/>
              <a:ext cx="11561028" cy="369332"/>
            </a:xfrm>
            <a:prstGeom prst="rect">
              <a:avLst/>
            </a:prstGeom>
            <a:noFill/>
          </p:spPr>
          <p:txBody>
            <a:bodyPr wrap="square" rtlCol="0">
              <a:spAutoFit/>
            </a:bodyPr>
            <a:lstStyle/>
            <a:p>
              <a:pPr algn="ctr"/>
              <a:r>
                <a:rPr lang="en-US" dirty="0" smtClean="0"/>
                <a:t>Figure 16.08A-D: </a:t>
              </a:r>
              <a:r>
                <a:rPr lang="en-US" dirty="0" err="1"/>
                <a:t>Ventifacts</a:t>
              </a:r>
              <a:r>
                <a:rPr lang="en-US" dirty="0"/>
                <a:t> are pebbles shaped and polished by wind action. </a:t>
              </a:r>
            </a:p>
          </p:txBody>
        </p:sp>
        <p:grpSp>
          <p:nvGrpSpPr>
            <p:cNvPr id="11" name="Group 10"/>
            <p:cNvGrpSpPr/>
            <p:nvPr/>
          </p:nvGrpSpPr>
          <p:grpSpPr>
            <a:xfrm>
              <a:off x="1124939" y="1655070"/>
              <a:ext cx="9864779" cy="4482535"/>
              <a:chOff x="1114196" y="1655070"/>
              <a:chExt cx="6166452" cy="2802023"/>
            </a:xfrm>
          </p:grpSpPr>
          <p:grpSp>
            <p:nvGrpSpPr>
              <p:cNvPr id="10" name="Group 9"/>
              <p:cNvGrpSpPr/>
              <p:nvPr/>
            </p:nvGrpSpPr>
            <p:grpSpPr>
              <a:xfrm>
                <a:off x="1114196" y="1655070"/>
                <a:ext cx="6096348" cy="1127760"/>
                <a:chOff x="1114196" y="1655070"/>
                <a:chExt cx="6096348" cy="1127760"/>
              </a:xfrm>
            </p:grpSpPr>
            <p:pic>
              <p:nvPicPr>
                <p:cNvPr id="5" name="Picture 4" descr="9781449659011_CH16_Fig08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196" y="1655070"/>
                  <a:ext cx="2816352" cy="1127760"/>
                </a:xfrm>
                <a:prstGeom prst="rect">
                  <a:avLst/>
                </a:prstGeom>
              </p:spPr>
            </p:pic>
            <p:pic>
              <p:nvPicPr>
                <p:cNvPr id="7" name="Picture 6" descr="9781449659011_CH16_Fig08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424" y="1667262"/>
                  <a:ext cx="2865120" cy="1103376"/>
                </a:xfrm>
                <a:prstGeom prst="rect">
                  <a:avLst/>
                </a:prstGeom>
              </p:spPr>
            </p:pic>
          </p:grpSp>
          <p:pic>
            <p:nvPicPr>
              <p:cNvPr id="8" name="Picture 7" descr="9781449659011_CH16_Fig08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292" y="3307997"/>
                <a:ext cx="2804160" cy="1139952"/>
              </a:xfrm>
              <a:prstGeom prst="rect">
                <a:avLst/>
              </a:prstGeom>
            </p:spPr>
          </p:pic>
          <p:pic>
            <p:nvPicPr>
              <p:cNvPr id="9" name="Picture 8" descr="9781449659011_CH16_Fig08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320" y="3298853"/>
                <a:ext cx="3005328" cy="1158240"/>
              </a:xfrm>
              <a:prstGeom prst="rect">
                <a:avLst/>
              </a:prstGeom>
            </p:spPr>
          </p:pic>
        </p:grpSp>
      </p:grpSp>
    </p:spTree>
    <p:extLst>
      <p:ext uri="{BB962C8B-B14F-4D97-AF65-F5344CB8AC3E}">
        <p14:creationId xmlns:p14="http://schemas.microsoft.com/office/powerpoint/2010/main" val="1002932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Erosion: Yardangs</a:t>
            </a:r>
            <a:endParaRPr lang="en-US" dirty="0"/>
          </a:p>
        </p:txBody>
      </p:sp>
      <p:sp>
        <p:nvSpPr>
          <p:cNvPr id="4" name="Content Placeholder 3"/>
          <p:cNvSpPr>
            <a:spLocks noGrp="1"/>
          </p:cNvSpPr>
          <p:nvPr>
            <p:ph sz="half" idx="2"/>
          </p:nvPr>
        </p:nvSpPr>
        <p:spPr>
          <a:xfrm>
            <a:off x="747294" y="5430129"/>
            <a:ext cx="10636348" cy="928467"/>
          </a:xfrm>
        </p:spPr>
        <p:txBody>
          <a:bodyPr/>
          <a:lstStyle/>
          <a:p>
            <a:r>
              <a:rPr lang="en-US" dirty="0"/>
              <a:t>Yardangs are elongate ridges formed by wind erosion of relatively soft </a:t>
            </a:r>
            <a:r>
              <a:rPr lang="en-US" dirty="0" smtClean="0"/>
              <a:t>material between the ridges. </a:t>
            </a:r>
            <a:r>
              <a:rPr lang="en-US" dirty="0"/>
              <a:t>Note the streamlined shape. </a:t>
            </a:r>
          </a:p>
        </p:txBody>
      </p:sp>
      <p:sp>
        <p:nvSpPr>
          <p:cNvPr id="5" name="TextBox 4"/>
          <p:cNvSpPr txBox="1"/>
          <p:nvPr/>
        </p:nvSpPr>
        <p:spPr>
          <a:xfrm>
            <a:off x="195397" y="4900314"/>
            <a:ext cx="11740143" cy="369332"/>
          </a:xfrm>
          <a:prstGeom prst="rect">
            <a:avLst/>
          </a:prstGeom>
          <a:noFill/>
        </p:spPr>
        <p:txBody>
          <a:bodyPr wrap="square" rtlCol="0">
            <a:spAutoFit/>
          </a:bodyPr>
          <a:lstStyle/>
          <a:p>
            <a:pPr algn="ctr"/>
            <a:r>
              <a:rPr lang="en-US" dirty="0" smtClean="0"/>
              <a:t>Figure 16.09: </a:t>
            </a:r>
            <a:r>
              <a:rPr lang="en-US" dirty="0" err="1"/>
              <a:t>Yardangs</a:t>
            </a:r>
            <a:r>
              <a:rPr lang="en-US" dirty="0"/>
              <a:t> are elongate ridges formed by wind erosion of relatively soft material. Note the streamlined shape. </a:t>
            </a:r>
          </a:p>
        </p:txBody>
      </p:sp>
      <p:pic>
        <p:nvPicPr>
          <p:cNvPr id="7" name="Picture 6" descr="9781449659011_CH16_Fig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962" y="1612032"/>
            <a:ext cx="7653012" cy="3136657"/>
          </a:xfrm>
          <a:prstGeom prst="rect">
            <a:avLst/>
          </a:prstGeom>
        </p:spPr>
      </p:pic>
      <p:sp>
        <p:nvSpPr>
          <p:cNvPr id="8" name="TextBox 7"/>
          <p:cNvSpPr txBox="1"/>
          <p:nvPr/>
        </p:nvSpPr>
        <p:spPr>
          <a:xfrm>
            <a:off x="244247" y="6463207"/>
            <a:ext cx="1654607" cy="246221"/>
          </a:xfrm>
          <a:prstGeom prst="rect">
            <a:avLst/>
          </a:prstGeom>
          <a:noFill/>
        </p:spPr>
        <p:txBody>
          <a:bodyPr wrap="none" rtlCol="0">
            <a:spAutoFit/>
          </a:bodyPr>
          <a:lstStyle/>
          <a:p>
            <a:r>
              <a:rPr lang="en-US" sz="1000" dirty="0"/>
              <a:t>Photograph by Alan L. Mayo </a:t>
            </a:r>
          </a:p>
        </p:txBody>
      </p:sp>
    </p:spTree>
    <p:extLst>
      <p:ext uri="{BB962C8B-B14F-4D97-AF65-F5344CB8AC3E}">
        <p14:creationId xmlns:p14="http://schemas.microsoft.com/office/powerpoint/2010/main" val="1041620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464126" cy="1325563"/>
          </a:xfrm>
        </p:spPr>
        <p:txBody>
          <a:bodyPr>
            <a:normAutofit/>
          </a:bodyPr>
          <a:lstStyle/>
          <a:p>
            <a:r>
              <a:rPr lang="en-US" sz="4000" dirty="0" smtClean="0"/>
              <a:t>Wind Erosion: Yardangs</a:t>
            </a:r>
            <a:endParaRPr lang="en-US" sz="4000" dirty="0"/>
          </a:p>
        </p:txBody>
      </p:sp>
      <p:sp>
        <p:nvSpPr>
          <p:cNvPr id="3" name="Content Placeholder 2"/>
          <p:cNvSpPr>
            <a:spLocks noGrp="1"/>
          </p:cNvSpPr>
          <p:nvPr>
            <p:ph sz="half" idx="1"/>
          </p:nvPr>
        </p:nvSpPr>
        <p:spPr>
          <a:xfrm>
            <a:off x="838200" y="1825625"/>
            <a:ext cx="4802945" cy="4351338"/>
          </a:xfrm>
        </p:spPr>
        <p:txBody>
          <a:bodyPr/>
          <a:lstStyle/>
          <a:p>
            <a:r>
              <a:rPr lang="en-US" dirty="0"/>
              <a:t>Yardangs and windstreaks in the Tibesti area of Chad </a:t>
            </a:r>
            <a:endParaRPr lang="en-US" dirty="0" smtClean="0"/>
          </a:p>
          <a:p>
            <a:r>
              <a:rPr lang="en-US" dirty="0" smtClean="0"/>
              <a:t>Carved into horizontally </a:t>
            </a:r>
            <a:r>
              <a:rPr lang="en-US" dirty="0"/>
              <a:t>bedded nonresistant sedimentary rocks as regional winds are diverted around the eastern side of a large shield volcano. </a:t>
            </a:r>
          </a:p>
        </p:txBody>
      </p:sp>
      <p:grpSp>
        <p:nvGrpSpPr>
          <p:cNvPr id="4" name="Group 3"/>
          <p:cNvGrpSpPr/>
          <p:nvPr/>
        </p:nvGrpSpPr>
        <p:grpSpPr>
          <a:xfrm>
            <a:off x="6220159" y="193891"/>
            <a:ext cx="5519984" cy="5872136"/>
            <a:chOff x="5894496" y="275292"/>
            <a:chExt cx="6057328" cy="6443760"/>
          </a:xfrm>
        </p:grpSpPr>
        <p:sp>
          <p:nvSpPr>
            <p:cNvPr id="5" name="TextBox 4"/>
            <p:cNvSpPr txBox="1"/>
            <p:nvPr/>
          </p:nvSpPr>
          <p:spPr>
            <a:xfrm>
              <a:off x="5894496" y="5795722"/>
              <a:ext cx="6057328" cy="923330"/>
            </a:xfrm>
            <a:prstGeom prst="rect">
              <a:avLst/>
            </a:prstGeom>
            <a:noFill/>
          </p:spPr>
          <p:txBody>
            <a:bodyPr wrap="square" rtlCol="0">
              <a:spAutoFit/>
            </a:bodyPr>
            <a:lstStyle/>
            <a:p>
              <a:pPr algn="ctr"/>
              <a:r>
                <a:rPr lang="en-US" dirty="0" smtClean="0"/>
                <a:t>Figure 16.10: </a:t>
              </a:r>
              <a:r>
                <a:rPr lang="en-US" dirty="0" err="1"/>
                <a:t>Yardangs</a:t>
              </a:r>
              <a:r>
                <a:rPr lang="en-US" dirty="0"/>
                <a:t> and </a:t>
              </a:r>
              <a:r>
                <a:rPr lang="en-US" dirty="0" err="1"/>
                <a:t>windstreaks</a:t>
              </a:r>
              <a:r>
                <a:rPr lang="en-US" dirty="0"/>
                <a:t> in the </a:t>
              </a:r>
              <a:r>
                <a:rPr lang="en-US" dirty="0" err="1"/>
                <a:t>Tibesti</a:t>
              </a:r>
              <a:r>
                <a:rPr lang="en-US" dirty="0"/>
                <a:t> area of Chad are carved out of horizontally bedded nonresistant sedimentary rocks. </a:t>
              </a:r>
            </a:p>
          </p:txBody>
        </p:sp>
        <p:pic>
          <p:nvPicPr>
            <p:cNvPr id="7" name="Picture 6" descr="9781449659011_CH16_Fig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599" y="275292"/>
              <a:ext cx="5621123" cy="5439030"/>
            </a:xfrm>
            <a:prstGeom prst="rect">
              <a:avLst/>
            </a:prstGeom>
          </p:spPr>
        </p:pic>
      </p:grpSp>
      <p:sp>
        <p:nvSpPr>
          <p:cNvPr id="8" name="TextBox 7"/>
          <p:cNvSpPr txBox="1"/>
          <p:nvPr/>
        </p:nvSpPr>
        <p:spPr>
          <a:xfrm>
            <a:off x="146548" y="6446927"/>
            <a:ext cx="1107996" cy="246221"/>
          </a:xfrm>
          <a:prstGeom prst="rect">
            <a:avLst/>
          </a:prstGeom>
          <a:noFill/>
        </p:spPr>
        <p:txBody>
          <a:bodyPr wrap="none" rtlCol="0">
            <a:spAutoFit/>
          </a:bodyPr>
          <a:lstStyle/>
          <a:p>
            <a:r>
              <a:rPr lang="en-US" sz="1000" dirty="0"/>
              <a:t>Courtesy of NASA </a:t>
            </a:r>
          </a:p>
        </p:txBody>
      </p:sp>
    </p:spTree>
    <p:extLst>
      <p:ext uri="{BB962C8B-B14F-4D97-AF65-F5344CB8AC3E}">
        <p14:creationId xmlns:p14="http://schemas.microsoft.com/office/powerpoint/2010/main" val="2572822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Transportation of Sediment by Wind</a:t>
            </a:r>
          </a:p>
        </p:txBody>
      </p:sp>
      <p:sp>
        <p:nvSpPr>
          <p:cNvPr id="4" name="Content Placeholder 3"/>
          <p:cNvSpPr>
            <a:spLocks noGrp="1"/>
          </p:cNvSpPr>
          <p:nvPr>
            <p:ph sz="half" idx="2"/>
          </p:nvPr>
        </p:nvSpPr>
        <p:spPr>
          <a:xfrm>
            <a:off x="7455876" y="1825625"/>
            <a:ext cx="3897923" cy="4351338"/>
          </a:xfrm>
        </p:spPr>
        <p:txBody>
          <a:bodyPr/>
          <a:lstStyle/>
          <a:p>
            <a:r>
              <a:rPr lang="en-US" dirty="0"/>
              <a:t>Wind transports sand by saltation and surface creep. </a:t>
            </a:r>
            <a:endParaRPr lang="en-US" dirty="0" smtClean="0"/>
          </a:p>
          <a:p>
            <a:r>
              <a:rPr lang="en-US" dirty="0" smtClean="0"/>
              <a:t>Silt </a:t>
            </a:r>
            <a:r>
              <a:rPr lang="en-US" dirty="0"/>
              <a:t>and dust-sized particles are carried in suspension.</a:t>
            </a:r>
          </a:p>
        </p:txBody>
      </p:sp>
      <p:grpSp>
        <p:nvGrpSpPr>
          <p:cNvPr id="3" name="Group 2"/>
          <p:cNvGrpSpPr/>
          <p:nvPr/>
        </p:nvGrpSpPr>
        <p:grpSpPr>
          <a:xfrm>
            <a:off x="716459" y="1454064"/>
            <a:ext cx="6008477" cy="4586540"/>
            <a:chOff x="244248" y="1454064"/>
            <a:chExt cx="6875312" cy="5248234"/>
          </a:xfrm>
        </p:grpSpPr>
        <p:sp>
          <p:nvSpPr>
            <p:cNvPr id="5" name="TextBox 4"/>
            <p:cNvSpPr txBox="1"/>
            <p:nvPr/>
          </p:nvSpPr>
          <p:spPr>
            <a:xfrm>
              <a:off x="244248" y="6332966"/>
              <a:ext cx="6875312" cy="369332"/>
            </a:xfrm>
            <a:prstGeom prst="rect">
              <a:avLst/>
            </a:prstGeom>
            <a:noFill/>
          </p:spPr>
          <p:txBody>
            <a:bodyPr wrap="none" rtlCol="0">
              <a:spAutoFit/>
            </a:bodyPr>
            <a:lstStyle/>
            <a:p>
              <a:pPr algn="ctr"/>
              <a:r>
                <a:rPr lang="en-US" dirty="0" smtClean="0"/>
                <a:t>Figure 16.13: </a:t>
              </a:r>
              <a:r>
                <a:rPr lang="en-US" dirty="0"/>
                <a:t>Dust storms in the Sahara Desert, as seen from a satellite. </a:t>
              </a:r>
            </a:p>
          </p:txBody>
        </p:sp>
        <p:pic>
          <p:nvPicPr>
            <p:cNvPr id="8" name="Picture 7" descr="9781449659011_CH16_Fig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213" y="1454064"/>
              <a:ext cx="5715382" cy="4775867"/>
            </a:xfrm>
            <a:prstGeom prst="rect">
              <a:avLst/>
            </a:prstGeom>
          </p:spPr>
        </p:pic>
      </p:grpSp>
      <p:sp>
        <p:nvSpPr>
          <p:cNvPr id="9" name="TextBox 8"/>
          <p:cNvSpPr txBox="1"/>
          <p:nvPr/>
        </p:nvSpPr>
        <p:spPr>
          <a:xfrm rot="16200000">
            <a:off x="-1156102" y="3402546"/>
            <a:ext cx="4417032" cy="246221"/>
          </a:xfrm>
          <a:prstGeom prst="rect">
            <a:avLst/>
          </a:prstGeom>
          <a:noFill/>
        </p:spPr>
        <p:txBody>
          <a:bodyPr wrap="none" rtlCol="0">
            <a:spAutoFit/>
          </a:bodyPr>
          <a:lstStyle/>
          <a:p>
            <a:r>
              <a:rPr lang="en-US" sz="1000" dirty="0"/>
              <a:t>Courtesy of </a:t>
            </a:r>
            <a:r>
              <a:rPr lang="en-US" sz="1000" dirty="0" err="1"/>
              <a:t>SeaWiFS</a:t>
            </a:r>
            <a:r>
              <a:rPr lang="en-US" sz="1000" dirty="0"/>
              <a:t> Project, Goddard Space Flight Center, and ORBIMAGE/NASA </a:t>
            </a:r>
          </a:p>
        </p:txBody>
      </p:sp>
    </p:spTree>
    <p:extLst>
      <p:ext uri="{BB962C8B-B14F-4D97-AF65-F5344CB8AC3E}">
        <p14:creationId xmlns:p14="http://schemas.microsoft.com/office/powerpoint/2010/main" val="1236126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of Sediment</a:t>
            </a:r>
            <a:endParaRPr lang="en-US" dirty="0"/>
          </a:p>
        </p:txBody>
      </p:sp>
      <p:sp>
        <p:nvSpPr>
          <p:cNvPr id="4" name="Content Placeholder 3"/>
          <p:cNvSpPr>
            <a:spLocks noGrp="1"/>
          </p:cNvSpPr>
          <p:nvPr>
            <p:ph sz="half" idx="2"/>
          </p:nvPr>
        </p:nvSpPr>
        <p:spPr>
          <a:xfrm>
            <a:off x="6710288" y="1825625"/>
            <a:ext cx="4643511" cy="4351338"/>
          </a:xfrm>
        </p:spPr>
        <p:txBody>
          <a:bodyPr>
            <a:normAutofit/>
          </a:bodyPr>
          <a:lstStyle/>
          <a:p>
            <a:r>
              <a:rPr lang="en-US" dirty="0"/>
              <a:t>Wind is not as effective at moving particles as water</a:t>
            </a:r>
          </a:p>
          <a:p>
            <a:r>
              <a:rPr lang="en-US" dirty="0"/>
              <a:t>Viscosity of air     </a:t>
            </a:r>
            <a:endParaRPr lang="en-US" dirty="0" smtClean="0"/>
          </a:p>
          <a:p>
            <a:pPr lvl="1"/>
            <a:r>
              <a:rPr lang="en-US" dirty="0" smtClean="0"/>
              <a:t>18 </a:t>
            </a:r>
            <a:r>
              <a:rPr lang="en-US" dirty="0"/>
              <a:t>* 10</a:t>
            </a:r>
            <a:r>
              <a:rPr lang="en-US" baseline="30000" dirty="0"/>
              <a:t>-3</a:t>
            </a:r>
            <a:r>
              <a:rPr lang="en-US" dirty="0"/>
              <a:t> </a:t>
            </a:r>
            <a:r>
              <a:rPr lang="en-US" dirty="0" err="1"/>
              <a:t>mPa</a:t>
            </a:r>
            <a:r>
              <a:rPr lang="en-US" dirty="0"/>
              <a:t>/s</a:t>
            </a:r>
          </a:p>
          <a:p>
            <a:r>
              <a:rPr lang="en-US" dirty="0"/>
              <a:t>Viscosity of </a:t>
            </a:r>
            <a:r>
              <a:rPr lang="en-US" dirty="0" smtClean="0"/>
              <a:t>water</a:t>
            </a:r>
          </a:p>
          <a:p>
            <a:pPr lvl="1"/>
            <a:r>
              <a:rPr lang="en-US" dirty="0" smtClean="0"/>
              <a:t> 1 </a:t>
            </a:r>
            <a:r>
              <a:rPr lang="en-US" dirty="0" err="1"/>
              <a:t>mPa</a:t>
            </a:r>
            <a:r>
              <a:rPr lang="en-US" dirty="0"/>
              <a:t>/s</a:t>
            </a:r>
          </a:p>
          <a:p>
            <a:r>
              <a:rPr lang="en-US" dirty="0"/>
              <a:t>Wind must overcome resisting forces to lift grains</a:t>
            </a:r>
          </a:p>
          <a:p>
            <a:pPr lvl="1"/>
            <a:r>
              <a:rPr lang="en-US" dirty="0"/>
              <a:t>Weight of grains</a:t>
            </a:r>
          </a:p>
          <a:p>
            <a:pPr lvl="1"/>
            <a:r>
              <a:rPr lang="en-US" dirty="0"/>
              <a:t>Cohesion between grains</a:t>
            </a:r>
          </a:p>
          <a:p>
            <a:endParaRPr lang="en-US" dirty="0"/>
          </a:p>
        </p:txBody>
      </p:sp>
      <p:grpSp>
        <p:nvGrpSpPr>
          <p:cNvPr id="8" name="Group 7"/>
          <p:cNvGrpSpPr/>
          <p:nvPr/>
        </p:nvGrpSpPr>
        <p:grpSpPr>
          <a:xfrm>
            <a:off x="242676" y="2031056"/>
            <a:ext cx="6195765" cy="3955152"/>
            <a:chOff x="242676" y="2031056"/>
            <a:chExt cx="6195765" cy="3955152"/>
          </a:xfrm>
        </p:grpSpPr>
        <p:sp>
          <p:nvSpPr>
            <p:cNvPr id="5" name="TextBox 4"/>
            <p:cNvSpPr txBox="1"/>
            <p:nvPr/>
          </p:nvSpPr>
          <p:spPr>
            <a:xfrm>
              <a:off x="368885" y="5339877"/>
              <a:ext cx="5943346" cy="646331"/>
            </a:xfrm>
            <a:prstGeom prst="rect">
              <a:avLst/>
            </a:prstGeom>
            <a:noFill/>
          </p:spPr>
          <p:txBody>
            <a:bodyPr wrap="square" rtlCol="0">
              <a:spAutoFit/>
            </a:bodyPr>
            <a:lstStyle/>
            <a:p>
              <a:pPr algn="ctr"/>
              <a:r>
                <a:rPr lang="en-US" dirty="0" smtClean="0"/>
                <a:t>Figure 16.11: </a:t>
              </a:r>
              <a:r>
                <a:rPr lang="en-US" dirty="0"/>
                <a:t>The transportation of sediment by wind is accomplished by surface creep, saltation, and suspension. </a:t>
              </a:r>
            </a:p>
          </p:txBody>
        </p:sp>
        <p:pic>
          <p:nvPicPr>
            <p:cNvPr id="7" name="Picture 6" descr="9781449659011_CH16_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76" y="2031056"/>
              <a:ext cx="6195765" cy="3259981"/>
            </a:xfrm>
            <a:prstGeom prst="rect">
              <a:avLst/>
            </a:prstGeom>
          </p:spPr>
        </p:pic>
      </p:grpSp>
    </p:spTree>
    <p:extLst>
      <p:ext uri="{BB962C8B-B14F-4D97-AF65-F5344CB8AC3E}">
        <p14:creationId xmlns:p14="http://schemas.microsoft.com/office/powerpoint/2010/main" val="4086948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of Sediment by the Wind</a:t>
            </a:r>
            <a:endParaRPr lang="en-US" dirty="0"/>
          </a:p>
        </p:txBody>
      </p:sp>
      <p:sp>
        <p:nvSpPr>
          <p:cNvPr id="4" name="Content Placeholder 3"/>
          <p:cNvSpPr>
            <a:spLocks noGrp="1"/>
          </p:cNvSpPr>
          <p:nvPr>
            <p:ph sz="half" idx="2"/>
          </p:nvPr>
        </p:nvSpPr>
        <p:spPr>
          <a:xfrm>
            <a:off x="7258929" y="1825625"/>
            <a:ext cx="4094870" cy="4351338"/>
          </a:xfrm>
        </p:spPr>
        <p:txBody>
          <a:bodyPr>
            <a:normAutofit fontScale="92500" lnSpcReduction="10000"/>
          </a:bodyPr>
          <a:lstStyle/>
          <a:p>
            <a:r>
              <a:rPr lang="en-US" dirty="0" smtClean="0"/>
              <a:t>Transport depends </a:t>
            </a:r>
            <a:r>
              <a:rPr lang="en-US" dirty="0"/>
              <a:t>on:  </a:t>
            </a:r>
          </a:p>
          <a:p>
            <a:r>
              <a:rPr lang="en-US" dirty="0"/>
              <a:t>Particle </a:t>
            </a:r>
            <a:r>
              <a:rPr lang="en-US" dirty="0" smtClean="0"/>
              <a:t>size</a:t>
            </a:r>
            <a:r>
              <a:rPr lang="en-US" dirty="0"/>
              <a:t>, </a:t>
            </a:r>
            <a:r>
              <a:rPr lang="en-US" dirty="0" smtClean="0"/>
              <a:t>wind Velocity</a:t>
            </a:r>
          </a:p>
          <a:p>
            <a:r>
              <a:rPr lang="en-US" dirty="0"/>
              <a:t>Critical wind velocity needed to move a specific grain size</a:t>
            </a:r>
          </a:p>
          <a:p>
            <a:r>
              <a:rPr lang="en-US" dirty="0" smtClean="0"/>
              <a:t>Wind </a:t>
            </a:r>
            <a:r>
              <a:rPr lang="en-US" dirty="0"/>
              <a:t>blowing past a grain:</a:t>
            </a:r>
          </a:p>
          <a:p>
            <a:r>
              <a:rPr lang="en-US" dirty="0"/>
              <a:t>Lift – formation of a zone of low pressure around a grain</a:t>
            </a:r>
          </a:p>
          <a:p>
            <a:r>
              <a:rPr lang="en-US" dirty="0"/>
              <a:t>Drag – impact of air molecules on the grain</a:t>
            </a:r>
          </a:p>
          <a:p>
            <a:endParaRPr lang="en-US" dirty="0"/>
          </a:p>
        </p:txBody>
      </p:sp>
      <p:grpSp>
        <p:nvGrpSpPr>
          <p:cNvPr id="6" name="Group 5"/>
          <p:cNvGrpSpPr/>
          <p:nvPr/>
        </p:nvGrpSpPr>
        <p:grpSpPr>
          <a:xfrm>
            <a:off x="535773" y="1998495"/>
            <a:ext cx="6195765" cy="3955152"/>
            <a:chOff x="242676" y="2031056"/>
            <a:chExt cx="6195765" cy="3955152"/>
          </a:xfrm>
        </p:grpSpPr>
        <p:sp>
          <p:nvSpPr>
            <p:cNvPr id="7" name="TextBox 6"/>
            <p:cNvSpPr txBox="1"/>
            <p:nvPr/>
          </p:nvSpPr>
          <p:spPr>
            <a:xfrm>
              <a:off x="368885" y="5339877"/>
              <a:ext cx="5943346" cy="646331"/>
            </a:xfrm>
            <a:prstGeom prst="rect">
              <a:avLst/>
            </a:prstGeom>
            <a:noFill/>
          </p:spPr>
          <p:txBody>
            <a:bodyPr wrap="square" rtlCol="0">
              <a:spAutoFit/>
            </a:bodyPr>
            <a:lstStyle/>
            <a:p>
              <a:pPr algn="ctr"/>
              <a:r>
                <a:rPr lang="en-US" dirty="0" smtClean="0"/>
                <a:t>Figure 16.11: </a:t>
              </a:r>
              <a:r>
                <a:rPr lang="en-US" dirty="0"/>
                <a:t>The transportation of sediment by wind is accomplished by surface creep, saltation, and suspension. </a:t>
              </a:r>
            </a:p>
          </p:txBody>
        </p:sp>
        <p:pic>
          <p:nvPicPr>
            <p:cNvPr id="8" name="Picture 7" descr="9781449659011_CH16_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76" y="2031056"/>
              <a:ext cx="6195765" cy="3259981"/>
            </a:xfrm>
            <a:prstGeom prst="rect">
              <a:avLst/>
            </a:prstGeom>
          </p:spPr>
        </p:pic>
      </p:grpSp>
    </p:spTree>
    <p:extLst>
      <p:ext uri="{BB962C8B-B14F-4D97-AF65-F5344CB8AC3E}">
        <p14:creationId xmlns:p14="http://schemas.microsoft.com/office/powerpoint/2010/main" val="3137766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945"/>
            <a:ext cx="10515600" cy="1030538"/>
          </a:xfrm>
        </p:spPr>
        <p:txBody>
          <a:bodyPr/>
          <a:lstStyle/>
          <a:p>
            <a:r>
              <a:rPr lang="en-US" b="1" dirty="0" smtClean="0">
                <a:solidFill>
                  <a:srgbClr val="FF0000"/>
                </a:solidFill>
              </a:rPr>
              <a:t>Major Concepts</a:t>
            </a:r>
            <a:endParaRPr lang="en-US" b="1" dirty="0">
              <a:solidFill>
                <a:srgbClr val="FF0000"/>
              </a:solidFill>
            </a:endParaRPr>
          </a:p>
        </p:txBody>
      </p:sp>
      <p:sp>
        <p:nvSpPr>
          <p:cNvPr id="5" name="Content Placeholder 2"/>
          <p:cNvSpPr>
            <a:spLocks noGrp="1"/>
          </p:cNvSpPr>
          <p:nvPr>
            <p:ph idx="1"/>
          </p:nvPr>
        </p:nvSpPr>
        <p:spPr>
          <a:xfrm>
            <a:off x="838200" y="1251445"/>
            <a:ext cx="10515600" cy="4921884"/>
          </a:xfrm>
        </p:spPr>
        <p:txBody>
          <a:bodyPr>
            <a:noAutofit/>
          </a:bodyPr>
          <a:lstStyle/>
          <a:p>
            <a:r>
              <a:rPr lang="en-US" dirty="0"/>
              <a:t>Wind is not an effective agent in eroding the landscape, but it can produce deflation basins and yardangs as well as small pits and grooves on rocks.</a:t>
            </a:r>
          </a:p>
          <a:p>
            <a:r>
              <a:rPr lang="en-US" dirty="0" smtClean="0"/>
              <a:t>The </a:t>
            </a:r>
            <a:r>
              <a:rPr lang="en-US" dirty="0"/>
              <a:t>major result of wind activity is the transportation of loose, unconsolidated fragments of sand and dust. Wind transports sand by saltation and surface creep. Dust is transported in suspension, and it can remain high in the atmosphere for long periods.</a:t>
            </a:r>
          </a:p>
          <a:p>
            <a:r>
              <a:rPr lang="en-US" dirty="0" smtClean="0"/>
              <a:t>Sand </a:t>
            </a:r>
            <a:r>
              <a:rPr lang="en-US" dirty="0"/>
              <a:t>dunes migrate as sand grains are blown up and over the windward side of the dune and accumulate on the lee slope. The internal structure of a dune consists of strata inclined in a downwind </a:t>
            </a:r>
            <a:r>
              <a:rPr lang="en-US" dirty="0" smtClean="0"/>
              <a:t>direction. Various </a:t>
            </a:r>
            <a:r>
              <a:rPr lang="en-US" dirty="0"/>
              <a:t>types of dunes form, depending on wind velocity, sand supply, and constancy of wind direction</a:t>
            </a:r>
            <a:r>
              <a:rPr lang="en-US" dirty="0" smtClean="0"/>
              <a:t>.</a:t>
            </a:r>
            <a:endParaRPr lang="en-US" dirty="0"/>
          </a:p>
        </p:txBody>
      </p:sp>
    </p:spTree>
    <p:extLst>
      <p:ext uri="{BB962C8B-B14F-4D97-AF65-F5344CB8AC3E}">
        <p14:creationId xmlns:p14="http://schemas.microsoft.com/office/powerpoint/2010/main" val="23864561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of Sediment by the Wind</a:t>
            </a:r>
            <a:endParaRPr lang="en-US" dirty="0"/>
          </a:p>
        </p:txBody>
      </p:sp>
      <p:sp>
        <p:nvSpPr>
          <p:cNvPr id="4" name="Content Placeholder 3"/>
          <p:cNvSpPr>
            <a:spLocks noGrp="1"/>
          </p:cNvSpPr>
          <p:nvPr>
            <p:ph sz="half" idx="2"/>
          </p:nvPr>
        </p:nvSpPr>
        <p:spPr>
          <a:xfrm>
            <a:off x="7258929" y="1825625"/>
            <a:ext cx="4094870" cy="4351338"/>
          </a:xfrm>
        </p:spPr>
        <p:txBody>
          <a:bodyPr>
            <a:normAutofit fontScale="92500"/>
          </a:bodyPr>
          <a:lstStyle/>
          <a:p>
            <a:r>
              <a:rPr lang="en-US" dirty="0" smtClean="0"/>
              <a:t>Eolian sediment moves by:</a:t>
            </a:r>
          </a:p>
          <a:p>
            <a:r>
              <a:rPr lang="en-US" dirty="0"/>
              <a:t>S</a:t>
            </a:r>
            <a:r>
              <a:rPr lang="en-US" dirty="0" smtClean="0"/>
              <a:t>urface creep</a:t>
            </a:r>
          </a:p>
          <a:p>
            <a:pPr lvl="1"/>
            <a:r>
              <a:rPr lang="en-US" dirty="0"/>
              <a:t>Coarse grains move by impact from other grains and slide or roll </a:t>
            </a:r>
            <a:endParaRPr lang="en-US" dirty="0" smtClean="0"/>
          </a:p>
          <a:p>
            <a:r>
              <a:rPr lang="en-US" dirty="0" smtClean="0"/>
              <a:t>Saltation</a:t>
            </a:r>
            <a:r>
              <a:rPr lang="en-US" dirty="0"/>
              <a:t>, </a:t>
            </a:r>
          </a:p>
          <a:p>
            <a:pPr lvl="1"/>
            <a:r>
              <a:rPr lang="en-US" dirty="0"/>
              <a:t>Medium grains move by skipping or bouncing </a:t>
            </a:r>
            <a:endParaRPr lang="en-US" dirty="0" smtClean="0"/>
          </a:p>
          <a:p>
            <a:r>
              <a:rPr lang="en-US" dirty="0" smtClean="0"/>
              <a:t>Suspension</a:t>
            </a:r>
            <a:r>
              <a:rPr lang="en-US" dirty="0"/>
              <a:t>. </a:t>
            </a:r>
            <a:endParaRPr lang="en-US" dirty="0" smtClean="0"/>
          </a:p>
          <a:p>
            <a:pPr lvl="1"/>
            <a:r>
              <a:rPr lang="en-US" dirty="0"/>
              <a:t>Fine silt and clay move in </a:t>
            </a:r>
            <a:r>
              <a:rPr lang="en-US" dirty="0" smtClean="0"/>
              <a:t>suspension</a:t>
            </a:r>
          </a:p>
        </p:txBody>
      </p:sp>
      <p:grpSp>
        <p:nvGrpSpPr>
          <p:cNvPr id="6" name="Group 5"/>
          <p:cNvGrpSpPr/>
          <p:nvPr/>
        </p:nvGrpSpPr>
        <p:grpSpPr>
          <a:xfrm>
            <a:off x="535773" y="1998495"/>
            <a:ext cx="6195765" cy="3955152"/>
            <a:chOff x="242676" y="2031056"/>
            <a:chExt cx="6195765" cy="3955152"/>
          </a:xfrm>
        </p:grpSpPr>
        <p:sp>
          <p:nvSpPr>
            <p:cNvPr id="7" name="TextBox 6"/>
            <p:cNvSpPr txBox="1"/>
            <p:nvPr/>
          </p:nvSpPr>
          <p:spPr>
            <a:xfrm>
              <a:off x="368885" y="5339877"/>
              <a:ext cx="5943346" cy="646331"/>
            </a:xfrm>
            <a:prstGeom prst="rect">
              <a:avLst/>
            </a:prstGeom>
            <a:noFill/>
          </p:spPr>
          <p:txBody>
            <a:bodyPr wrap="square" rtlCol="0">
              <a:spAutoFit/>
            </a:bodyPr>
            <a:lstStyle/>
            <a:p>
              <a:pPr algn="ctr"/>
              <a:r>
                <a:rPr lang="en-US" dirty="0" smtClean="0"/>
                <a:t>Figure 16.11: </a:t>
              </a:r>
              <a:r>
                <a:rPr lang="en-US" dirty="0"/>
                <a:t>The transportation of sediment by wind is accomplished by surface creep, saltation, and suspension. </a:t>
              </a:r>
            </a:p>
          </p:txBody>
        </p:sp>
        <p:pic>
          <p:nvPicPr>
            <p:cNvPr id="8" name="Picture 7" descr="9781449659011_CH16_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76" y="2031056"/>
              <a:ext cx="6195765" cy="3259981"/>
            </a:xfrm>
            <a:prstGeom prst="rect">
              <a:avLst/>
            </a:prstGeom>
          </p:spPr>
        </p:pic>
      </p:grpSp>
    </p:spTree>
    <p:extLst>
      <p:ext uri="{BB962C8B-B14F-4D97-AF65-F5344CB8AC3E}">
        <p14:creationId xmlns:p14="http://schemas.microsoft.com/office/powerpoint/2010/main" val="3744832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Wind-Blown Dust</a:t>
            </a:r>
            <a:endParaRPr lang="en-US" dirty="0"/>
          </a:p>
        </p:txBody>
      </p:sp>
      <p:sp>
        <p:nvSpPr>
          <p:cNvPr id="4" name="Content Placeholder 3"/>
          <p:cNvSpPr>
            <a:spLocks noGrp="1"/>
          </p:cNvSpPr>
          <p:nvPr>
            <p:ph sz="half" idx="2"/>
          </p:nvPr>
        </p:nvSpPr>
        <p:spPr>
          <a:xfrm>
            <a:off x="8271802" y="1825625"/>
            <a:ext cx="3081997" cy="4351338"/>
          </a:xfrm>
        </p:spPr>
        <p:txBody>
          <a:bodyPr>
            <a:normAutofit fontScale="77500" lnSpcReduction="20000"/>
          </a:bodyPr>
          <a:lstStyle/>
          <a:p>
            <a:r>
              <a:rPr lang="en-US" b="1" dirty="0"/>
              <a:t>A dust storm </a:t>
            </a:r>
            <a:r>
              <a:rPr lang="en-US" dirty="0" smtClean="0"/>
              <a:t>Sudan</a:t>
            </a:r>
            <a:r>
              <a:rPr lang="en-US" dirty="0"/>
              <a:t>, Africa) results when cool air descends </a:t>
            </a:r>
            <a:r>
              <a:rPr lang="en-US" dirty="0" smtClean="0"/>
              <a:t>and moves </a:t>
            </a:r>
            <a:r>
              <a:rPr lang="en-US" dirty="0"/>
              <a:t>laterally over the surface as a density current. </a:t>
            </a:r>
            <a:endParaRPr lang="en-US" dirty="0" smtClean="0"/>
          </a:p>
          <a:p>
            <a:r>
              <a:rPr lang="en-US" dirty="0" smtClean="0"/>
              <a:t>As </a:t>
            </a:r>
            <a:r>
              <a:rPr lang="en-US" dirty="0"/>
              <a:t>the dense, cool air moves across the </a:t>
            </a:r>
            <a:r>
              <a:rPr lang="en-US" dirty="0" smtClean="0"/>
              <a:t>surface, it </a:t>
            </a:r>
            <a:r>
              <a:rPr lang="en-US" dirty="0"/>
              <a:t>sweeps up dust and sand in its turbulent flow, creating a dust storm, or haboob. </a:t>
            </a:r>
            <a:endParaRPr lang="en-US" dirty="0" smtClean="0"/>
          </a:p>
          <a:p>
            <a:r>
              <a:rPr lang="en-US" dirty="0" smtClean="0"/>
              <a:t>Eolian </a:t>
            </a:r>
            <a:r>
              <a:rPr lang="en-US" dirty="0"/>
              <a:t>dust </a:t>
            </a:r>
            <a:r>
              <a:rPr lang="en-US" dirty="0" smtClean="0"/>
              <a:t>from such </a:t>
            </a:r>
            <a:r>
              <a:rPr lang="en-US" dirty="0"/>
              <a:t>storms is an important component of deep-ocean sediment.</a:t>
            </a:r>
          </a:p>
        </p:txBody>
      </p:sp>
      <p:sp>
        <p:nvSpPr>
          <p:cNvPr id="5" name="TextBox 4"/>
          <p:cNvSpPr txBox="1"/>
          <p:nvPr/>
        </p:nvSpPr>
        <p:spPr>
          <a:xfrm>
            <a:off x="374512" y="5421278"/>
            <a:ext cx="7425111" cy="646331"/>
          </a:xfrm>
          <a:prstGeom prst="rect">
            <a:avLst/>
          </a:prstGeom>
          <a:noFill/>
        </p:spPr>
        <p:txBody>
          <a:bodyPr wrap="square" rtlCol="0">
            <a:spAutoFit/>
          </a:bodyPr>
          <a:lstStyle/>
          <a:p>
            <a:pPr algn="ctr"/>
            <a:r>
              <a:rPr lang="en-US" dirty="0" smtClean="0"/>
              <a:t>Figure 16.12: </a:t>
            </a:r>
            <a:r>
              <a:rPr lang="en-US" dirty="0"/>
              <a:t>A dust storm in the Blue Nile area results when cool air descends and moves laterally over the surface as a density current. </a:t>
            </a:r>
          </a:p>
        </p:txBody>
      </p:sp>
      <p:sp>
        <p:nvSpPr>
          <p:cNvPr id="6" name="TextBox 5"/>
          <p:cNvSpPr txBox="1"/>
          <p:nvPr/>
        </p:nvSpPr>
        <p:spPr>
          <a:xfrm>
            <a:off x="179114" y="6479487"/>
            <a:ext cx="1367883" cy="246221"/>
          </a:xfrm>
          <a:prstGeom prst="rect">
            <a:avLst/>
          </a:prstGeom>
          <a:noFill/>
        </p:spPr>
        <p:txBody>
          <a:bodyPr wrap="none" rtlCol="0">
            <a:spAutoFit/>
          </a:bodyPr>
          <a:lstStyle/>
          <a:p>
            <a:r>
              <a:rPr lang="en-US" sz="1000" dirty="0"/>
              <a:t>© </a:t>
            </a:r>
            <a:r>
              <a:rPr lang="en-US" sz="1000" dirty="0" err="1"/>
              <a:t>Pavliha</a:t>
            </a:r>
            <a:r>
              <a:rPr lang="en-US" sz="1000" dirty="0"/>
              <a:t>/</a:t>
            </a:r>
            <a:r>
              <a:rPr lang="en-US" sz="1000" dirty="0" err="1"/>
              <a:t>iStockphoto</a:t>
            </a:r>
            <a:r>
              <a:rPr lang="en-US" sz="1000" dirty="0"/>
              <a:t> </a:t>
            </a:r>
          </a:p>
        </p:txBody>
      </p:sp>
      <p:pic>
        <p:nvPicPr>
          <p:cNvPr id="8" name="Picture 7" descr="9781449659011_CH16_FIG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30" y="1490362"/>
            <a:ext cx="7311475" cy="3865493"/>
          </a:xfrm>
          <a:prstGeom prst="rect">
            <a:avLst/>
          </a:prstGeom>
        </p:spPr>
      </p:pic>
    </p:spTree>
    <p:extLst>
      <p:ext uri="{BB962C8B-B14F-4D97-AF65-F5344CB8AC3E}">
        <p14:creationId xmlns:p14="http://schemas.microsoft.com/office/powerpoint/2010/main" val="3704146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Deposits of Wind-Blown Sand</a:t>
            </a:r>
          </a:p>
        </p:txBody>
      </p:sp>
      <p:sp>
        <p:nvSpPr>
          <p:cNvPr id="3" name="Content Placeholder 2"/>
          <p:cNvSpPr>
            <a:spLocks noGrp="1"/>
          </p:cNvSpPr>
          <p:nvPr>
            <p:ph sz="half" idx="1"/>
          </p:nvPr>
        </p:nvSpPr>
        <p:spPr/>
        <p:txBody>
          <a:bodyPr>
            <a:normAutofit fontScale="92500"/>
          </a:bodyPr>
          <a:lstStyle/>
          <a:p>
            <a:r>
              <a:rPr lang="en-US" dirty="0" smtClean="0"/>
              <a:t>Wind-blown sand accumulates to form sand sheets, ripples, and dunes. </a:t>
            </a:r>
          </a:p>
          <a:p>
            <a:r>
              <a:rPr lang="en-US" dirty="0" smtClean="0"/>
              <a:t>Different kinds of sand dunes result from variations in sand supply, wind direction, and velocity. </a:t>
            </a:r>
          </a:p>
          <a:p>
            <a:pPr lvl="1"/>
            <a:r>
              <a:rPr lang="en-US" dirty="0" smtClean="0"/>
              <a:t>transverse dunes</a:t>
            </a:r>
          </a:p>
          <a:p>
            <a:pPr lvl="1"/>
            <a:r>
              <a:rPr lang="en-US" dirty="0" smtClean="0"/>
              <a:t>barchan dunes</a:t>
            </a:r>
          </a:p>
          <a:p>
            <a:pPr lvl="1"/>
            <a:r>
              <a:rPr lang="en-US" dirty="0" smtClean="0"/>
              <a:t>longitudinal dunes</a:t>
            </a:r>
          </a:p>
          <a:p>
            <a:pPr lvl="1"/>
            <a:r>
              <a:rPr lang="en-US" dirty="0" smtClean="0"/>
              <a:t>star dunes</a:t>
            </a:r>
          </a:p>
          <a:p>
            <a:pPr lvl="1"/>
            <a:r>
              <a:rPr lang="en-US" dirty="0" smtClean="0"/>
              <a:t>parabolic dunes.</a:t>
            </a:r>
          </a:p>
          <a:p>
            <a:endParaRPr lang="en-US" dirty="0"/>
          </a:p>
        </p:txBody>
      </p:sp>
      <p:pic>
        <p:nvPicPr>
          <p:cNvPr id="6" name="Picture 5" descr="9781449659011_CH16_COPCO_r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592" y="1809974"/>
            <a:ext cx="5722237" cy="4002028"/>
          </a:xfrm>
          <a:prstGeom prst="rect">
            <a:avLst/>
          </a:prstGeom>
        </p:spPr>
      </p:pic>
    </p:spTree>
    <p:extLst>
      <p:ext uri="{BB962C8B-B14F-4D97-AF65-F5344CB8AC3E}">
        <p14:creationId xmlns:p14="http://schemas.microsoft.com/office/powerpoint/2010/main" val="3593484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 Dunes</a:t>
            </a:r>
            <a:endParaRPr lang="en-US" dirty="0"/>
          </a:p>
        </p:txBody>
      </p:sp>
      <p:sp>
        <p:nvSpPr>
          <p:cNvPr id="5" name="Content Placeholder 2"/>
          <p:cNvSpPr txBox="1">
            <a:spLocks/>
          </p:cNvSpPr>
          <p:nvPr/>
        </p:nvSpPr>
        <p:spPr>
          <a:xfrm>
            <a:off x="878056" y="4511855"/>
            <a:ext cx="5181600" cy="217566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Sand dunes commonly originate in wind shadows. </a:t>
            </a:r>
            <a:endParaRPr lang="en-US" dirty="0" smtClean="0"/>
          </a:p>
          <a:p>
            <a:r>
              <a:rPr lang="en-US" dirty="0" smtClean="0"/>
              <a:t>Wind-blown </a:t>
            </a:r>
            <a:r>
              <a:rPr lang="en-US" dirty="0"/>
              <a:t>sand is deposited in protected areas, and eventually </a:t>
            </a:r>
            <a:r>
              <a:rPr lang="en-US" dirty="0" smtClean="0"/>
              <a:t>forms </a:t>
            </a:r>
            <a:r>
              <a:rPr lang="en-US" dirty="0"/>
              <a:t>a dune. </a:t>
            </a:r>
            <a:endParaRPr lang="en-US" dirty="0" smtClean="0"/>
          </a:p>
          <a:p>
            <a:r>
              <a:rPr lang="en-US" dirty="0" smtClean="0"/>
              <a:t>The </a:t>
            </a:r>
            <a:r>
              <a:rPr lang="en-US" dirty="0"/>
              <a:t>dune itself then acts as a barrier, making its own wind shadow, and thus causes additional accumulation of sand</a:t>
            </a:r>
          </a:p>
        </p:txBody>
      </p:sp>
      <p:grpSp>
        <p:nvGrpSpPr>
          <p:cNvPr id="11" name="Group 10"/>
          <p:cNvGrpSpPr/>
          <p:nvPr/>
        </p:nvGrpSpPr>
        <p:grpSpPr>
          <a:xfrm>
            <a:off x="700175" y="1175710"/>
            <a:ext cx="10681739" cy="2921607"/>
            <a:chOff x="700175" y="1175710"/>
            <a:chExt cx="10681739" cy="2921607"/>
          </a:xfrm>
        </p:grpSpPr>
        <p:sp>
          <p:nvSpPr>
            <p:cNvPr id="6" name="TextBox 5"/>
            <p:cNvSpPr txBox="1"/>
            <p:nvPr/>
          </p:nvSpPr>
          <p:spPr>
            <a:xfrm>
              <a:off x="700175" y="3663027"/>
              <a:ext cx="6145507" cy="369332"/>
            </a:xfrm>
            <a:prstGeom prst="rect">
              <a:avLst/>
            </a:prstGeom>
            <a:noFill/>
          </p:spPr>
          <p:txBody>
            <a:bodyPr wrap="none" rtlCol="0">
              <a:spAutoFit/>
            </a:bodyPr>
            <a:lstStyle/>
            <a:p>
              <a:pPr algn="ctr"/>
              <a:r>
                <a:rPr lang="en-US" dirty="0" smtClean="0"/>
                <a:t>Figure 16.15: </a:t>
              </a:r>
              <a:r>
                <a:rPr lang="en-US" dirty="0"/>
                <a:t>Sand dunes commonly originate in wind shadows. </a:t>
              </a:r>
            </a:p>
          </p:txBody>
        </p:sp>
        <p:pic>
          <p:nvPicPr>
            <p:cNvPr id="7" name="Picture 6" descr="9781449659011_CH16_Fig15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65" y="1873155"/>
              <a:ext cx="5895852" cy="1526716"/>
            </a:xfrm>
            <a:prstGeom prst="rect">
              <a:avLst/>
            </a:prstGeom>
          </p:spPr>
        </p:pic>
        <p:pic>
          <p:nvPicPr>
            <p:cNvPr id="8" name="Picture 7" descr="9781449659011_CH16_Fig15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904" y="1175710"/>
              <a:ext cx="4400010" cy="2921607"/>
            </a:xfrm>
            <a:prstGeom prst="rect">
              <a:avLst/>
            </a:prstGeom>
          </p:spPr>
        </p:pic>
      </p:grpSp>
    </p:spTree>
    <p:extLst>
      <p:ext uri="{BB962C8B-B14F-4D97-AF65-F5344CB8AC3E}">
        <p14:creationId xmlns:p14="http://schemas.microsoft.com/office/powerpoint/2010/main" val="1620781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385" y="193553"/>
            <a:ext cx="10066358" cy="5797531"/>
            <a:chOff x="716457" y="193553"/>
            <a:chExt cx="11316781" cy="6517689"/>
          </a:xfrm>
        </p:grpSpPr>
        <p:sp>
          <p:nvSpPr>
            <p:cNvPr id="2" name="TextBox 1"/>
            <p:cNvSpPr txBox="1"/>
            <p:nvPr/>
          </p:nvSpPr>
          <p:spPr>
            <a:xfrm>
              <a:off x="716457" y="6064911"/>
              <a:ext cx="11316781" cy="646331"/>
            </a:xfrm>
            <a:prstGeom prst="rect">
              <a:avLst/>
            </a:prstGeom>
            <a:noFill/>
          </p:spPr>
          <p:txBody>
            <a:bodyPr wrap="square" rtlCol="0">
              <a:spAutoFit/>
            </a:bodyPr>
            <a:lstStyle/>
            <a:p>
              <a:pPr algn="ctr"/>
              <a:r>
                <a:rPr lang="en-US" dirty="0" smtClean="0"/>
                <a:t>Figure 16.16: </a:t>
              </a:r>
              <a:r>
                <a:rPr lang="en-US" dirty="0"/>
                <a:t>A sand dune migrates as sand grains move up the slope of the dune and accumulate in a protected area on the downwind face. </a:t>
              </a:r>
            </a:p>
          </p:txBody>
        </p:sp>
        <p:grpSp>
          <p:nvGrpSpPr>
            <p:cNvPr id="7" name="Group 6"/>
            <p:cNvGrpSpPr/>
            <p:nvPr/>
          </p:nvGrpSpPr>
          <p:grpSpPr>
            <a:xfrm>
              <a:off x="2697141" y="193553"/>
              <a:ext cx="7355412" cy="5748691"/>
              <a:chOff x="1737958" y="226113"/>
              <a:chExt cx="6626352" cy="5178887"/>
            </a:xfrm>
          </p:grpSpPr>
          <p:pic>
            <p:nvPicPr>
              <p:cNvPr id="5" name="Picture 4" descr="9781449659011_CH16_Fig16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958" y="226113"/>
                <a:ext cx="6626352" cy="4407408"/>
              </a:xfrm>
              <a:prstGeom prst="rect">
                <a:avLst/>
              </a:prstGeom>
            </p:spPr>
          </p:pic>
          <p:pic>
            <p:nvPicPr>
              <p:cNvPr id="6" name="Picture 5" descr="9781449659011_CH16_Fig16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354" y="4743092"/>
                <a:ext cx="6587561" cy="661908"/>
              </a:xfrm>
              <a:prstGeom prst="rect">
                <a:avLst/>
              </a:prstGeom>
            </p:spPr>
          </p:pic>
        </p:grpSp>
      </p:grpSp>
      <p:sp>
        <p:nvSpPr>
          <p:cNvPr id="8" name="TextBox 7"/>
          <p:cNvSpPr txBox="1"/>
          <p:nvPr/>
        </p:nvSpPr>
        <p:spPr>
          <a:xfrm rot="16200000">
            <a:off x="1400349" y="3060662"/>
            <a:ext cx="2723823" cy="246221"/>
          </a:xfrm>
          <a:prstGeom prst="rect">
            <a:avLst/>
          </a:prstGeom>
          <a:noFill/>
        </p:spPr>
        <p:txBody>
          <a:bodyPr wrap="none" rtlCol="0">
            <a:spAutoFit/>
          </a:bodyPr>
          <a:lstStyle/>
          <a:p>
            <a:r>
              <a:rPr lang="en-US" sz="1000" dirty="0"/>
              <a:t> Photograph by E. McKee, U.S. Geological Survey </a:t>
            </a:r>
          </a:p>
        </p:txBody>
      </p:sp>
    </p:spTree>
    <p:extLst>
      <p:ext uri="{BB962C8B-B14F-4D97-AF65-F5344CB8AC3E}">
        <p14:creationId xmlns:p14="http://schemas.microsoft.com/office/powerpoint/2010/main" val="3508739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669" y="365125"/>
            <a:ext cx="10515600" cy="1325563"/>
          </a:xfrm>
        </p:spPr>
        <p:txBody>
          <a:bodyPr/>
          <a:lstStyle/>
          <a:p>
            <a:r>
              <a:rPr lang="en-US" dirty="0" smtClean="0"/>
              <a:t>“Fossilized” Sand Dunes with Cross Bedding</a:t>
            </a:r>
            <a:endParaRPr lang="en-US" dirty="0"/>
          </a:p>
        </p:txBody>
      </p:sp>
      <p:grpSp>
        <p:nvGrpSpPr>
          <p:cNvPr id="3" name="Group 2"/>
          <p:cNvGrpSpPr/>
          <p:nvPr/>
        </p:nvGrpSpPr>
        <p:grpSpPr>
          <a:xfrm>
            <a:off x="814158" y="1531158"/>
            <a:ext cx="10388641" cy="4668955"/>
            <a:chOff x="211682" y="1531158"/>
            <a:chExt cx="11707575" cy="5261722"/>
          </a:xfrm>
        </p:grpSpPr>
        <p:sp>
          <p:nvSpPr>
            <p:cNvPr id="4" name="TextBox 3"/>
            <p:cNvSpPr txBox="1"/>
            <p:nvPr/>
          </p:nvSpPr>
          <p:spPr>
            <a:xfrm>
              <a:off x="211682" y="6146549"/>
              <a:ext cx="11707575" cy="646331"/>
            </a:xfrm>
            <a:prstGeom prst="rect">
              <a:avLst/>
            </a:prstGeom>
            <a:noFill/>
          </p:spPr>
          <p:txBody>
            <a:bodyPr wrap="square" rtlCol="0">
              <a:spAutoFit/>
            </a:bodyPr>
            <a:lstStyle/>
            <a:p>
              <a:pPr algn="ctr"/>
              <a:r>
                <a:rPr lang="en-US" dirty="0" smtClean="0"/>
                <a:t>Figure 16.17: </a:t>
              </a:r>
              <a:r>
                <a:rPr lang="en-US" dirty="0"/>
                <a:t>Cross-bedding in the Navajo Sandstone in Zion National Park, Utah, is evidence that the rock formed in an ancient desert. </a:t>
              </a:r>
            </a:p>
          </p:txBody>
        </p:sp>
        <p:pic>
          <p:nvPicPr>
            <p:cNvPr id="6" name="Picture 5" descr="9781449659011_CH16_Fig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292" y="1531158"/>
              <a:ext cx="7960355" cy="4518039"/>
            </a:xfrm>
            <a:prstGeom prst="rect">
              <a:avLst/>
            </a:prstGeom>
          </p:spPr>
        </p:pic>
      </p:grpSp>
    </p:spTree>
    <p:extLst>
      <p:ext uri="{BB962C8B-B14F-4D97-AF65-F5344CB8AC3E}">
        <p14:creationId xmlns:p14="http://schemas.microsoft.com/office/powerpoint/2010/main" val="26979725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0917.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0306" r="10306"/>
          <a:stretch>
            <a:fillRect/>
          </a:stretch>
        </p:blipFill>
        <p:spPr/>
      </p:pic>
      <p:pic>
        <p:nvPicPr>
          <p:cNvPr id="6" name="Content Placeholder 5" descr="IMG_0910.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0306" r="10306"/>
          <a:stretch>
            <a:fillRect/>
          </a:stretch>
        </p:blipFill>
        <p:spPr/>
      </p:pic>
    </p:spTree>
    <p:extLst>
      <p:ext uri="{BB962C8B-B14F-4D97-AF65-F5344CB8AC3E}">
        <p14:creationId xmlns:p14="http://schemas.microsoft.com/office/powerpoint/2010/main" val="3646129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0915.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0306" r="10306"/>
          <a:stretch>
            <a:fillRect/>
          </a:stretch>
        </p:blipFill>
        <p:spPr/>
      </p:pic>
      <p:pic>
        <p:nvPicPr>
          <p:cNvPr id="6" name="Content Placeholder 5" descr="IMG_0931.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0306" r="10306"/>
          <a:stretch>
            <a:fillRect/>
          </a:stretch>
        </p:blipFill>
        <p:spPr/>
      </p:pic>
    </p:spTree>
    <p:extLst>
      <p:ext uri="{BB962C8B-B14F-4D97-AF65-F5344CB8AC3E}">
        <p14:creationId xmlns:p14="http://schemas.microsoft.com/office/powerpoint/2010/main" val="98937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IMG_016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879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IMG_019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22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945"/>
            <a:ext cx="10515600" cy="1030538"/>
          </a:xfrm>
        </p:spPr>
        <p:txBody>
          <a:bodyPr/>
          <a:lstStyle/>
          <a:p>
            <a:r>
              <a:rPr lang="en-US" b="1" dirty="0" smtClean="0">
                <a:solidFill>
                  <a:srgbClr val="FF0000"/>
                </a:solidFill>
              </a:rPr>
              <a:t>Major Concepts</a:t>
            </a:r>
            <a:endParaRPr lang="en-US" b="1" dirty="0">
              <a:solidFill>
                <a:srgbClr val="FF0000"/>
              </a:solidFill>
            </a:endParaRPr>
          </a:p>
        </p:txBody>
      </p:sp>
      <p:sp>
        <p:nvSpPr>
          <p:cNvPr id="5" name="Content Placeholder 2"/>
          <p:cNvSpPr>
            <a:spLocks noGrp="1"/>
          </p:cNvSpPr>
          <p:nvPr>
            <p:ph idx="1"/>
          </p:nvPr>
        </p:nvSpPr>
        <p:spPr>
          <a:xfrm>
            <a:off x="838200" y="1251445"/>
            <a:ext cx="10515600" cy="4921884"/>
          </a:xfrm>
        </p:spPr>
        <p:txBody>
          <a:bodyPr>
            <a:noAutofit/>
          </a:bodyPr>
          <a:lstStyle/>
          <a:p>
            <a:r>
              <a:rPr lang="en-US" dirty="0" smtClean="0"/>
              <a:t>Wind-blown </a:t>
            </a:r>
            <a:r>
              <a:rPr lang="en-US" dirty="0"/>
              <a:t>dust (loess) forms blanket deposits, which can mask the older landscape beneath them. The source of loess is desert dust or the fine rock debris deposited by glaciers. Some deep oceanic sediment is wind-blown dust from continents.</a:t>
            </a:r>
          </a:p>
          <a:p>
            <a:r>
              <a:rPr lang="en-US" dirty="0" smtClean="0"/>
              <a:t>Desertification</a:t>
            </a:r>
            <a:r>
              <a:rPr lang="en-US" dirty="0"/>
              <a:t>, the loss of farmable land on the margins of deserts, can be caused by human activity or by slight climatic fluctuations</a:t>
            </a:r>
            <a:r>
              <a:rPr lang="en-US" dirty="0" smtClean="0"/>
              <a:t>.</a:t>
            </a:r>
          </a:p>
        </p:txBody>
      </p:sp>
    </p:spTree>
    <p:extLst>
      <p:ext uri="{BB962C8B-B14F-4D97-AF65-F5344CB8AC3E}">
        <p14:creationId xmlns:p14="http://schemas.microsoft.com/office/powerpoint/2010/main" val="3067570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 Dune Types</a:t>
            </a:r>
            <a:endParaRPr lang="en-US" dirty="0"/>
          </a:p>
        </p:txBody>
      </p:sp>
      <p:sp>
        <p:nvSpPr>
          <p:cNvPr id="5" name="Content Placeholder 2"/>
          <p:cNvSpPr>
            <a:spLocks noGrp="1"/>
          </p:cNvSpPr>
          <p:nvPr>
            <p:ph sz="half" idx="1"/>
          </p:nvPr>
        </p:nvSpPr>
        <p:spPr>
          <a:xfrm>
            <a:off x="771378" y="1589654"/>
            <a:ext cx="4110111" cy="4909624"/>
          </a:xfrm>
        </p:spPr>
        <p:txBody>
          <a:bodyPr>
            <a:normAutofit fontScale="85000" lnSpcReduction="20000"/>
          </a:bodyPr>
          <a:lstStyle/>
          <a:p>
            <a:r>
              <a:rPr lang="en-US" b="1" dirty="0" smtClean="0"/>
              <a:t>Transverse </a:t>
            </a:r>
            <a:r>
              <a:rPr lang="en-US" b="1" dirty="0"/>
              <a:t>dunes </a:t>
            </a:r>
            <a:r>
              <a:rPr lang="en-US" dirty="0"/>
              <a:t>develop where the wind direction is constant and the sand supply is large.</a:t>
            </a:r>
          </a:p>
          <a:p>
            <a:r>
              <a:rPr lang="en-US" b="1" dirty="0" smtClean="0"/>
              <a:t>Barchan </a:t>
            </a:r>
            <a:r>
              <a:rPr lang="en-US" b="1" dirty="0"/>
              <a:t>dunes </a:t>
            </a:r>
            <a:r>
              <a:rPr lang="en-US" dirty="0"/>
              <a:t>develop where the wind direction is constant but the sand supply is limited.</a:t>
            </a:r>
          </a:p>
          <a:p>
            <a:r>
              <a:rPr lang="en-US" b="1" dirty="0" smtClean="0"/>
              <a:t>Linear </a:t>
            </a:r>
            <a:r>
              <a:rPr lang="en-US" b="1" dirty="0"/>
              <a:t>or seif dunes </a:t>
            </a:r>
            <a:r>
              <a:rPr lang="en-US" dirty="0"/>
              <a:t>are formed by converging winds in an area with a limited sand supply.</a:t>
            </a:r>
          </a:p>
          <a:p>
            <a:r>
              <a:rPr lang="en-US" b="1" dirty="0" smtClean="0"/>
              <a:t>Star </a:t>
            </a:r>
            <a:r>
              <a:rPr lang="en-US" b="1" dirty="0"/>
              <a:t>dunes </a:t>
            </a:r>
            <a:r>
              <a:rPr lang="en-US" dirty="0"/>
              <a:t>develop where the wind direction is variable.</a:t>
            </a:r>
          </a:p>
          <a:p>
            <a:r>
              <a:rPr lang="en-US" b="1" dirty="0" smtClean="0"/>
              <a:t>Parabolic </a:t>
            </a:r>
            <a:r>
              <a:rPr lang="en-US" b="1" dirty="0"/>
              <a:t>dunes </a:t>
            </a:r>
            <a:r>
              <a:rPr lang="en-US" dirty="0"/>
              <a:t>are formed by strong onshore winds. </a:t>
            </a:r>
          </a:p>
          <a:p>
            <a:endParaRPr lang="en-US" dirty="0"/>
          </a:p>
        </p:txBody>
      </p:sp>
      <p:sp>
        <p:nvSpPr>
          <p:cNvPr id="4" name="TextBox 3"/>
          <p:cNvSpPr txBox="1"/>
          <p:nvPr/>
        </p:nvSpPr>
        <p:spPr>
          <a:xfrm>
            <a:off x="5047773" y="5795722"/>
            <a:ext cx="6887768" cy="923330"/>
          </a:xfrm>
          <a:prstGeom prst="rect">
            <a:avLst/>
          </a:prstGeom>
          <a:noFill/>
        </p:spPr>
        <p:txBody>
          <a:bodyPr wrap="square" rtlCol="0">
            <a:spAutoFit/>
          </a:bodyPr>
          <a:lstStyle/>
          <a:p>
            <a:pPr algn="ctr"/>
            <a:r>
              <a:rPr lang="en-US" dirty="0" smtClean="0"/>
              <a:t>Figure 16.18: </a:t>
            </a:r>
            <a:r>
              <a:rPr lang="en-US" dirty="0"/>
              <a:t>Each of the major types of sand dunes represents a unique balance between sand supply, wind velocity, and variability in </a:t>
            </a:r>
            <a:r>
              <a:rPr lang="en-US" dirty="0" smtClean="0"/>
              <a:t>wind direction</a:t>
            </a:r>
            <a:r>
              <a:rPr lang="en-US" dirty="0"/>
              <a:t>. The arrows show the major wind directions.</a:t>
            </a:r>
          </a:p>
        </p:txBody>
      </p:sp>
      <p:pic>
        <p:nvPicPr>
          <p:cNvPr id="7" name="Picture 6" descr="9781449659011_CH16_FIGF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240" y="0"/>
            <a:ext cx="5568834" cy="5808018"/>
          </a:xfrm>
          <a:prstGeom prst="rect">
            <a:avLst/>
          </a:prstGeom>
        </p:spPr>
      </p:pic>
    </p:spTree>
    <p:extLst>
      <p:ext uri="{BB962C8B-B14F-4D97-AF65-F5344CB8AC3E}">
        <p14:creationId xmlns:p14="http://schemas.microsoft.com/office/powerpoint/2010/main" val="9151504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828" y="365125"/>
            <a:ext cx="10515600" cy="1325563"/>
          </a:xfrm>
        </p:spPr>
        <p:txBody>
          <a:bodyPr/>
          <a:lstStyle/>
          <a:p>
            <a:pPr algn="ctr"/>
            <a:r>
              <a:rPr lang="en-US" dirty="0" smtClean="0"/>
              <a:t>An Ancient Sand Sea, Grand Staircase</a:t>
            </a:r>
            <a:endParaRPr lang="en-US" dirty="0"/>
          </a:p>
        </p:txBody>
      </p:sp>
      <p:sp>
        <p:nvSpPr>
          <p:cNvPr id="4" name="TextBox 3"/>
          <p:cNvSpPr txBox="1"/>
          <p:nvPr/>
        </p:nvSpPr>
        <p:spPr>
          <a:xfrm>
            <a:off x="162830" y="5600360"/>
            <a:ext cx="11593596" cy="646331"/>
          </a:xfrm>
          <a:prstGeom prst="rect">
            <a:avLst/>
          </a:prstGeom>
          <a:noFill/>
        </p:spPr>
        <p:txBody>
          <a:bodyPr wrap="square" rtlCol="0">
            <a:spAutoFit/>
          </a:bodyPr>
          <a:lstStyle/>
          <a:p>
            <a:pPr algn="ctr"/>
            <a:r>
              <a:rPr lang="en-US" dirty="0" smtClean="0"/>
              <a:t>Figure 16.20: </a:t>
            </a:r>
            <a:r>
              <a:rPr lang="en-US" dirty="0"/>
              <a:t>Ancient sand seas are evidenced by thick deposits of wind-blown sand in Colorado Plateau and adjacent regions of the western US. </a:t>
            </a:r>
          </a:p>
        </p:txBody>
      </p:sp>
      <p:pic>
        <p:nvPicPr>
          <p:cNvPr id="6" name="Picture 5" descr="9781449659011_CH16_Fig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15" y="1835355"/>
            <a:ext cx="11192426" cy="3585923"/>
          </a:xfrm>
          <a:prstGeom prst="rect">
            <a:avLst/>
          </a:prstGeom>
        </p:spPr>
      </p:pic>
    </p:spTree>
    <p:extLst>
      <p:ext uri="{BB962C8B-B14F-4D97-AF65-F5344CB8AC3E}">
        <p14:creationId xmlns:p14="http://schemas.microsoft.com/office/powerpoint/2010/main" val="20302845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Deposits of Wind-Blown Dust: Loess</a:t>
            </a:r>
          </a:p>
        </p:txBody>
      </p:sp>
      <p:sp>
        <p:nvSpPr>
          <p:cNvPr id="4" name="Content Placeholder 3"/>
          <p:cNvSpPr>
            <a:spLocks noGrp="1"/>
          </p:cNvSpPr>
          <p:nvPr>
            <p:ph sz="half" idx="2"/>
          </p:nvPr>
        </p:nvSpPr>
        <p:spPr/>
        <p:txBody>
          <a:bodyPr>
            <a:normAutofit fontScale="92500" lnSpcReduction="10000"/>
          </a:bodyPr>
          <a:lstStyle/>
          <a:p>
            <a:r>
              <a:rPr lang="en-US" dirty="0"/>
              <a:t>Loess is a deposit of wind-blown dust (silt and clay) that accumulates </a:t>
            </a:r>
            <a:r>
              <a:rPr lang="en-US" dirty="0" smtClean="0"/>
              <a:t>slowly</a:t>
            </a:r>
          </a:p>
          <a:p>
            <a:r>
              <a:rPr lang="en-US" dirty="0" smtClean="0"/>
              <a:t>Loess </a:t>
            </a:r>
            <a:r>
              <a:rPr lang="en-US" dirty="0"/>
              <a:t>covers one-tenth of the world’s present land surface. </a:t>
            </a:r>
            <a:endParaRPr lang="en-US" dirty="0" smtClean="0"/>
          </a:p>
          <a:p>
            <a:r>
              <a:rPr lang="en-US" dirty="0" smtClean="0"/>
              <a:t>The </a:t>
            </a:r>
            <a:r>
              <a:rPr lang="en-US" dirty="0"/>
              <a:t>dust is derived either from nearby deserts or from rock flour originating near recently glaciated regions. </a:t>
            </a:r>
            <a:endParaRPr lang="en-US" dirty="0" smtClean="0"/>
          </a:p>
          <a:p>
            <a:r>
              <a:rPr lang="en-US" dirty="0" smtClean="0"/>
              <a:t>Wind-blown </a:t>
            </a:r>
            <a:r>
              <a:rPr lang="en-US" dirty="0"/>
              <a:t>dust </a:t>
            </a:r>
            <a:r>
              <a:rPr lang="en-US" dirty="0" smtClean="0"/>
              <a:t>also settles </a:t>
            </a:r>
            <a:r>
              <a:rPr lang="en-US" dirty="0"/>
              <a:t>in the oceans and is an important source of deep-marine mud</a:t>
            </a:r>
          </a:p>
        </p:txBody>
      </p:sp>
      <p:sp>
        <p:nvSpPr>
          <p:cNvPr id="5" name="TextBox 4"/>
          <p:cNvSpPr txBox="1"/>
          <p:nvPr/>
        </p:nvSpPr>
        <p:spPr>
          <a:xfrm>
            <a:off x="327223" y="5714322"/>
            <a:ext cx="5633966" cy="646331"/>
          </a:xfrm>
          <a:prstGeom prst="rect">
            <a:avLst/>
          </a:prstGeom>
          <a:noFill/>
        </p:spPr>
        <p:txBody>
          <a:bodyPr wrap="square" rtlCol="0">
            <a:spAutoFit/>
          </a:bodyPr>
          <a:lstStyle/>
          <a:p>
            <a:pPr algn="ctr"/>
            <a:r>
              <a:rPr lang="en-US" dirty="0" smtClean="0"/>
              <a:t>Figure 16.24: </a:t>
            </a:r>
            <a:r>
              <a:rPr lang="en-US" dirty="0"/>
              <a:t>Loess plateaus of China are highly dissected into an intricate network of tributaries to the Yellow River. </a:t>
            </a:r>
          </a:p>
        </p:txBody>
      </p:sp>
      <p:pic>
        <p:nvPicPr>
          <p:cNvPr id="7" name="Picture 6" descr="9781449659011_CH16_Fig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27" y="1883519"/>
            <a:ext cx="5738558" cy="3749402"/>
          </a:xfrm>
          <a:prstGeom prst="rect">
            <a:avLst/>
          </a:prstGeom>
        </p:spPr>
      </p:pic>
    </p:spTree>
    <p:extLst>
      <p:ext uri="{BB962C8B-B14F-4D97-AF65-F5344CB8AC3E}">
        <p14:creationId xmlns:p14="http://schemas.microsoft.com/office/powerpoint/2010/main" val="18617765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24" y="365125"/>
            <a:ext cx="10515600" cy="1325563"/>
          </a:xfrm>
        </p:spPr>
        <p:txBody>
          <a:bodyPr/>
          <a:lstStyle/>
          <a:p>
            <a:r>
              <a:rPr lang="en-US" dirty="0" smtClean="0"/>
              <a:t>Loess Deposits in China</a:t>
            </a:r>
            <a:endParaRPr lang="en-US" dirty="0"/>
          </a:p>
        </p:txBody>
      </p:sp>
      <p:sp>
        <p:nvSpPr>
          <p:cNvPr id="4" name="Content Placeholder 2"/>
          <p:cNvSpPr>
            <a:spLocks noGrp="1"/>
          </p:cNvSpPr>
          <p:nvPr>
            <p:ph sz="half" idx="1"/>
          </p:nvPr>
        </p:nvSpPr>
        <p:spPr>
          <a:xfrm>
            <a:off x="658837" y="5500468"/>
            <a:ext cx="10972799" cy="940189"/>
          </a:xfrm>
        </p:spPr>
        <p:txBody>
          <a:bodyPr/>
          <a:lstStyle/>
          <a:p>
            <a:r>
              <a:rPr lang="en-US" dirty="0" smtClean="0"/>
              <a:t>Typical </a:t>
            </a:r>
            <a:r>
              <a:rPr lang="en-US" dirty="0"/>
              <a:t>properties of </a:t>
            </a:r>
            <a:r>
              <a:rPr lang="en-US" dirty="0" smtClean="0"/>
              <a:t>loess--fine </a:t>
            </a:r>
            <a:r>
              <a:rPr lang="en-US" dirty="0"/>
              <a:t>grain size, sequences of buried soils, buff color, and steep cliff faces. </a:t>
            </a:r>
          </a:p>
        </p:txBody>
      </p:sp>
      <p:sp>
        <p:nvSpPr>
          <p:cNvPr id="5" name="TextBox 4"/>
          <p:cNvSpPr txBox="1"/>
          <p:nvPr/>
        </p:nvSpPr>
        <p:spPr>
          <a:xfrm>
            <a:off x="455928" y="4932875"/>
            <a:ext cx="11170233" cy="369332"/>
          </a:xfrm>
          <a:prstGeom prst="rect">
            <a:avLst/>
          </a:prstGeom>
          <a:noFill/>
        </p:spPr>
        <p:txBody>
          <a:bodyPr wrap="square" rtlCol="0">
            <a:spAutoFit/>
          </a:bodyPr>
          <a:lstStyle/>
          <a:p>
            <a:pPr algn="ctr"/>
            <a:r>
              <a:rPr lang="en-US" dirty="0" smtClean="0"/>
              <a:t>Figure 16.21: </a:t>
            </a:r>
            <a:r>
              <a:rPr lang="en-US" dirty="0"/>
              <a:t>Loess deposits in central China cover vast areas and are exceptionally thick. </a:t>
            </a:r>
          </a:p>
        </p:txBody>
      </p:sp>
      <p:pic>
        <p:nvPicPr>
          <p:cNvPr id="7" name="Picture 6" descr="9781449659011_CH16_Fig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133" y="1631215"/>
            <a:ext cx="9591822" cy="3171420"/>
          </a:xfrm>
          <a:prstGeom prst="rect">
            <a:avLst/>
          </a:prstGeom>
        </p:spPr>
      </p:pic>
    </p:spTree>
    <p:extLst>
      <p:ext uri="{BB962C8B-B14F-4D97-AF65-F5344CB8AC3E}">
        <p14:creationId xmlns:p14="http://schemas.microsoft.com/office/powerpoint/2010/main" val="1878799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24" y="365125"/>
            <a:ext cx="10515600" cy="1325563"/>
          </a:xfrm>
        </p:spPr>
        <p:txBody>
          <a:bodyPr/>
          <a:lstStyle/>
          <a:p>
            <a:r>
              <a:rPr lang="en-US" dirty="0" smtClean="0"/>
              <a:t>Loess Deposits in China</a:t>
            </a:r>
            <a:endParaRPr lang="en-US" dirty="0"/>
          </a:p>
        </p:txBody>
      </p:sp>
      <p:sp>
        <p:nvSpPr>
          <p:cNvPr id="4" name="Content Placeholder 2"/>
          <p:cNvSpPr>
            <a:spLocks noGrp="1"/>
          </p:cNvSpPr>
          <p:nvPr>
            <p:ph sz="half" idx="1"/>
          </p:nvPr>
        </p:nvSpPr>
        <p:spPr>
          <a:xfrm>
            <a:off x="658837" y="5134708"/>
            <a:ext cx="10972799" cy="1068017"/>
          </a:xfrm>
        </p:spPr>
        <p:txBody>
          <a:bodyPr numCol="2">
            <a:normAutofit fontScale="92500" lnSpcReduction="10000"/>
          </a:bodyPr>
          <a:lstStyle/>
          <a:p>
            <a:r>
              <a:rPr lang="en-US" dirty="0"/>
              <a:t>Young loess deposits in northern China are as much as 100 m thick and are widely used for agriculture. </a:t>
            </a:r>
            <a:endParaRPr lang="en-US" dirty="0" smtClean="0"/>
          </a:p>
          <a:p>
            <a:r>
              <a:rPr lang="en-US" dirty="0" smtClean="0"/>
              <a:t>Stream </a:t>
            </a:r>
            <a:r>
              <a:rPr lang="en-US" dirty="0"/>
              <a:t>erosion has cut deep valleys, but there is still a tendency to stand in vertical cliffs. </a:t>
            </a:r>
          </a:p>
        </p:txBody>
      </p:sp>
      <p:sp>
        <p:nvSpPr>
          <p:cNvPr id="5" name="TextBox 4"/>
          <p:cNvSpPr txBox="1"/>
          <p:nvPr/>
        </p:nvSpPr>
        <p:spPr>
          <a:xfrm>
            <a:off x="423362" y="4639833"/>
            <a:ext cx="11495895" cy="369332"/>
          </a:xfrm>
          <a:prstGeom prst="rect">
            <a:avLst/>
          </a:prstGeom>
          <a:noFill/>
        </p:spPr>
        <p:txBody>
          <a:bodyPr wrap="square" rtlCol="0">
            <a:spAutoFit/>
          </a:bodyPr>
          <a:lstStyle/>
          <a:p>
            <a:pPr algn="ctr"/>
            <a:r>
              <a:rPr lang="en-US" dirty="0" smtClean="0"/>
              <a:t>Figure 16.23: </a:t>
            </a:r>
            <a:r>
              <a:rPr lang="en-US" dirty="0"/>
              <a:t>Young loess deposits in northern China are as much as 100 m thick and are widely used for agriculture. </a:t>
            </a:r>
          </a:p>
        </p:txBody>
      </p:sp>
      <p:pic>
        <p:nvPicPr>
          <p:cNvPr id="7" name="Picture 6" descr="9781449659011_CH16_Fig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518" y="1560555"/>
            <a:ext cx="8475582" cy="2949038"/>
          </a:xfrm>
          <a:prstGeom prst="rect">
            <a:avLst/>
          </a:prstGeom>
        </p:spPr>
      </p:pic>
    </p:spTree>
    <p:extLst>
      <p:ext uri="{BB962C8B-B14F-4D97-AF65-F5344CB8AC3E}">
        <p14:creationId xmlns:p14="http://schemas.microsoft.com/office/powerpoint/2010/main" val="3188066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Dust Distribution</a:t>
            </a:r>
            <a:endParaRPr lang="en-US" dirty="0"/>
          </a:p>
        </p:txBody>
      </p:sp>
      <p:grpSp>
        <p:nvGrpSpPr>
          <p:cNvPr id="3" name="Group 2"/>
          <p:cNvGrpSpPr/>
          <p:nvPr/>
        </p:nvGrpSpPr>
        <p:grpSpPr>
          <a:xfrm>
            <a:off x="1417100" y="1532517"/>
            <a:ext cx="9232072" cy="4571145"/>
            <a:chOff x="1042588" y="1532517"/>
            <a:chExt cx="10013664" cy="4958140"/>
          </a:xfrm>
        </p:grpSpPr>
        <p:sp>
          <p:nvSpPr>
            <p:cNvPr id="4" name="TextBox 3"/>
            <p:cNvSpPr txBox="1"/>
            <p:nvPr/>
          </p:nvSpPr>
          <p:spPr>
            <a:xfrm>
              <a:off x="2445741" y="6121325"/>
              <a:ext cx="7207359" cy="369332"/>
            </a:xfrm>
            <a:prstGeom prst="rect">
              <a:avLst/>
            </a:prstGeom>
            <a:noFill/>
          </p:spPr>
          <p:txBody>
            <a:bodyPr wrap="none" rtlCol="0">
              <a:spAutoFit/>
            </a:bodyPr>
            <a:lstStyle/>
            <a:p>
              <a:pPr algn="ctr"/>
              <a:r>
                <a:rPr lang="en-US" dirty="0" smtClean="0"/>
                <a:t>Figure 16.22: </a:t>
              </a:r>
              <a:r>
                <a:rPr lang="en-US" dirty="0"/>
                <a:t>Dust sources and distribution paths are shown for April 2002. </a:t>
              </a:r>
            </a:p>
          </p:txBody>
        </p:sp>
        <p:pic>
          <p:nvPicPr>
            <p:cNvPr id="6" name="Picture 5" descr="9781449659011_CH16_Fig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88" y="1532517"/>
              <a:ext cx="10013664" cy="4413736"/>
            </a:xfrm>
            <a:prstGeom prst="rect">
              <a:avLst/>
            </a:prstGeom>
          </p:spPr>
        </p:pic>
      </p:grpSp>
      <p:sp>
        <p:nvSpPr>
          <p:cNvPr id="7" name="TextBox 6"/>
          <p:cNvSpPr txBox="1"/>
          <p:nvPr/>
        </p:nvSpPr>
        <p:spPr>
          <a:xfrm>
            <a:off x="48849" y="6530379"/>
            <a:ext cx="4429418" cy="246221"/>
          </a:xfrm>
          <a:prstGeom prst="rect">
            <a:avLst/>
          </a:prstGeom>
          <a:noFill/>
        </p:spPr>
        <p:txBody>
          <a:bodyPr wrap="none" rtlCol="0">
            <a:spAutoFit/>
          </a:bodyPr>
          <a:lstStyle/>
          <a:p>
            <a:r>
              <a:rPr lang="en-US" sz="1000" dirty="0"/>
              <a:t>Courtesy of J. Herman, Laboratory for Atmospheres, Goddard Space Flight Center </a:t>
            </a:r>
          </a:p>
        </p:txBody>
      </p:sp>
    </p:spTree>
    <p:extLst>
      <p:ext uri="{BB962C8B-B14F-4D97-AF65-F5344CB8AC3E}">
        <p14:creationId xmlns:p14="http://schemas.microsoft.com/office/powerpoint/2010/main" val="2252630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Desertification</a:t>
            </a:r>
          </a:p>
        </p:txBody>
      </p:sp>
      <p:sp>
        <p:nvSpPr>
          <p:cNvPr id="4" name="Content Placeholder 3"/>
          <p:cNvSpPr>
            <a:spLocks noGrp="1"/>
          </p:cNvSpPr>
          <p:nvPr>
            <p:ph sz="half" idx="2"/>
          </p:nvPr>
        </p:nvSpPr>
        <p:spPr>
          <a:xfrm>
            <a:off x="6562995" y="1825625"/>
            <a:ext cx="5181600" cy="4351338"/>
          </a:xfrm>
        </p:spPr>
        <p:txBody>
          <a:bodyPr/>
          <a:lstStyle/>
          <a:p>
            <a:r>
              <a:rPr lang="en-US" dirty="0"/>
              <a:t>Desertification (or land degradation) occurs naturally or as a result of the activities of people. </a:t>
            </a:r>
            <a:endParaRPr lang="en-US" dirty="0" smtClean="0"/>
          </a:p>
          <a:p>
            <a:r>
              <a:rPr lang="en-US" dirty="0" smtClean="0"/>
              <a:t>Exploitation </a:t>
            </a:r>
            <a:r>
              <a:rPr lang="en-US" dirty="0"/>
              <a:t>and overgrazing of sensitive lands adjacent to natural deserts can cause a desert to expand.</a:t>
            </a:r>
          </a:p>
        </p:txBody>
      </p:sp>
      <p:sp>
        <p:nvSpPr>
          <p:cNvPr id="5" name="TextBox 4"/>
          <p:cNvSpPr txBox="1"/>
          <p:nvPr/>
        </p:nvSpPr>
        <p:spPr>
          <a:xfrm>
            <a:off x="358229" y="5551520"/>
            <a:ext cx="5585117" cy="646331"/>
          </a:xfrm>
          <a:prstGeom prst="rect">
            <a:avLst/>
          </a:prstGeom>
          <a:noFill/>
        </p:spPr>
        <p:txBody>
          <a:bodyPr wrap="square" rtlCol="0">
            <a:spAutoFit/>
          </a:bodyPr>
          <a:lstStyle/>
          <a:p>
            <a:pPr algn="ctr"/>
            <a:r>
              <a:rPr lang="en-US" dirty="0" smtClean="0"/>
              <a:t>Figure 16.14A: </a:t>
            </a:r>
            <a:r>
              <a:rPr lang="en-US" dirty="0"/>
              <a:t>Migrating sand dunes may obliterate or damage almost anything in their path. </a:t>
            </a:r>
          </a:p>
        </p:txBody>
      </p:sp>
      <p:pic>
        <p:nvPicPr>
          <p:cNvPr id="7" name="Picture 6" descr="9781449659011_CH16_Fig14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04" y="1781316"/>
            <a:ext cx="5562566" cy="3705084"/>
          </a:xfrm>
          <a:prstGeom prst="rect">
            <a:avLst/>
          </a:prstGeom>
        </p:spPr>
      </p:pic>
    </p:spTree>
    <p:extLst>
      <p:ext uri="{BB962C8B-B14F-4D97-AF65-F5344CB8AC3E}">
        <p14:creationId xmlns:p14="http://schemas.microsoft.com/office/powerpoint/2010/main" val="3373002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Desiccation of Lake Chad, Africa</a:t>
            </a:r>
            <a:endParaRPr lang="en-US" dirty="0"/>
          </a:p>
        </p:txBody>
      </p:sp>
      <p:grpSp>
        <p:nvGrpSpPr>
          <p:cNvPr id="4" name="Group 3"/>
          <p:cNvGrpSpPr/>
          <p:nvPr/>
        </p:nvGrpSpPr>
        <p:grpSpPr>
          <a:xfrm>
            <a:off x="781593" y="1513599"/>
            <a:ext cx="10470056" cy="4605268"/>
            <a:chOff x="781593" y="1513599"/>
            <a:chExt cx="10470056" cy="4605268"/>
          </a:xfrm>
        </p:grpSpPr>
        <p:sp>
          <p:nvSpPr>
            <p:cNvPr id="5" name="TextBox 4"/>
            <p:cNvSpPr txBox="1"/>
            <p:nvPr/>
          </p:nvSpPr>
          <p:spPr>
            <a:xfrm>
              <a:off x="781593" y="5749535"/>
              <a:ext cx="10470056" cy="369332"/>
            </a:xfrm>
            <a:prstGeom prst="rect">
              <a:avLst/>
            </a:prstGeom>
            <a:noFill/>
          </p:spPr>
          <p:txBody>
            <a:bodyPr wrap="square" rtlCol="0">
              <a:spAutoFit/>
            </a:bodyPr>
            <a:lstStyle/>
            <a:p>
              <a:pPr algn="ctr"/>
              <a:r>
                <a:rPr lang="en-US" dirty="0" smtClean="0"/>
                <a:t>Figure 16.25AB: </a:t>
              </a:r>
              <a:r>
                <a:rPr lang="en-US" dirty="0"/>
                <a:t>Lake Chad is a shallow freshwater lake between the Sahara Desert and the tropics. </a:t>
              </a:r>
            </a:p>
          </p:txBody>
        </p:sp>
        <p:grpSp>
          <p:nvGrpSpPr>
            <p:cNvPr id="10" name="Group 9"/>
            <p:cNvGrpSpPr/>
            <p:nvPr/>
          </p:nvGrpSpPr>
          <p:grpSpPr>
            <a:xfrm>
              <a:off x="2050056" y="1513599"/>
              <a:ext cx="7933130" cy="4118251"/>
              <a:chOff x="1239171" y="1432198"/>
              <a:chExt cx="9002922" cy="4673602"/>
            </a:xfrm>
          </p:grpSpPr>
          <p:pic>
            <p:nvPicPr>
              <p:cNvPr id="8" name="Picture 7" descr="9781449659011_CH16_FIG25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171" y="1432198"/>
                <a:ext cx="4297095" cy="4673602"/>
              </a:xfrm>
              <a:prstGeom prst="rect">
                <a:avLst/>
              </a:prstGeom>
            </p:spPr>
          </p:pic>
          <p:pic>
            <p:nvPicPr>
              <p:cNvPr id="9" name="Picture 8" descr="9781449659011_CH16_FIG25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998" y="1432198"/>
                <a:ext cx="4297095" cy="4673602"/>
              </a:xfrm>
              <a:prstGeom prst="rect">
                <a:avLst/>
              </a:prstGeom>
            </p:spPr>
          </p:pic>
        </p:grpSp>
      </p:grpSp>
    </p:spTree>
    <p:extLst>
      <p:ext uri="{BB962C8B-B14F-4D97-AF65-F5344CB8AC3E}">
        <p14:creationId xmlns:p14="http://schemas.microsoft.com/office/powerpoint/2010/main" val="100714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945"/>
            <a:ext cx="10515600" cy="1030538"/>
          </a:xfrm>
        </p:spPr>
        <p:txBody>
          <a:bodyPr/>
          <a:lstStyle/>
          <a:p>
            <a:r>
              <a:rPr lang="en-US" b="1" dirty="0" smtClean="0">
                <a:solidFill>
                  <a:srgbClr val="FF0000"/>
                </a:solidFill>
              </a:rPr>
              <a:t>Summary of Major Concepts</a:t>
            </a:r>
            <a:endParaRPr lang="en-US" b="1" dirty="0">
              <a:solidFill>
                <a:srgbClr val="FF0000"/>
              </a:solidFill>
            </a:endParaRPr>
          </a:p>
        </p:txBody>
      </p:sp>
      <p:sp>
        <p:nvSpPr>
          <p:cNvPr id="5" name="Content Placeholder 2"/>
          <p:cNvSpPr>
            <a:spLocks noGrp="1"/>
          </p:cNvSpPr>
          <p:nvPr>
            <p:ph idx="1"/>
          </p:nvPr>
        </p:nvSpPr>
        <p:spPr>
          <a:xfrm>
            <a:off x="838200" y="1251445"/>
            <a:ext cx="10515600" cy="4921884"/>
          </a:xfrm>
        </p:spPr>
        <p:txBody>
          <a:bodyPr>
            <a:noAutofit/>
          </a:bodyPr>
          <a:lstStyle/>
          <a:p>
            <a:r>
              <a:rPr lang="en-US" dirty="0"/>
              <a:t>Wind is not an effective agent in eroding the landscape, but it can produce deflation basins and yardangs as well as small pits and grooves on rocks.</a:t>
            </a:r>
          </a:p>
          <a:p>
            <a:r>
              <a:rPr lang="en-US" dirty="0" smtClean="0"/>
              <a:t>The </a:t>
            </a:r>
            <a:r>
              <a:rPr lang="en-US" dirty="0"/>
              <a:t>major result of wind activity is the transportation of loose, unconsolidated fragments of sand and dust. Wind transports sand by saltation and surface creep. Dust is transported in suspension, and it can remain high in the atmosphere for long periods.</a:t>
            </a:r>
          </a:p>
          <a:p>
            <a:r>
              <a:rPr lang="en-US" dirty="0" smtClean="0"/>
              <a:t>Sand </a:t>
            </a:r>
            <a:r>
              <a:rPr lang="en-US" dirty="0"/>
              <a:t>dunes migrate as sand grains are blown up and over the windward side of the dune and accumulate on the lee slope. The internal structure of a dune consists of strata inclined in a downwind </a:t>
            </a:r>
            <a:r>
              <a:rPr lang="en-US" dirty="0" smtClean="0"/>
              <a:t>direction. Various </a:t>
            </a:r>
            <a:r>
              <a:rPr lang="en-US" dirty="0"/>
              <a:t>types of dunes form, depending on wind velocity, sand supply, and constancy of wind direction</a:t>
            </a:r>
            <a:r>
              <a:rPr lang="en-US" dirty="0" smtClean="0"/>
              <a:t>.</a:t>
            </a:r>
            <a:endParaRPr lang="en-US" dirty="0"/>
          </a:p>
        </p:txBody>
      </p:sp>
    </p:spTree>
    <p:extLst>
      <p:ext uri="{BB962C8B-B14F-4D97-AF65-F5344CB8AC3E}">
        <p14:creationId xmlns:p14="http://schemas.microsoft.com/office/powerpoint/2010/main" val="22428794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945"/>
            <a:ext cx="10515600" cy="1030538"/>
          </a:xfrm>
        </p:spPr>
        <p:txBody>
          <a:bodyPr/>
          <a:lstStyle/>
          <a:p>
            <a:r>
              <a:rPr lang="en-US" b="1" dirty="0" smtClean="0">
                <a:solidFill>
                  <a:srgbClr val="FF0000"/>
                </a:solidFill>
              </a:rPr>
              <a:t>Summary of Major Concepts</a:t>
            </a:r>
            <a:endParaRPr lang="en-US" b="1" dirty="0">
              <a:solidFill>
                <a:srgbClr val="FF0000"/>
              </a:solidFill>
            </a:endParaRPr>
          </a:p>
        </p:txBody>
      </p:sp>
      <p:sp>
        <p:nvSpPr>
          <p:cNvPr id="5" name="Content Placeholder 2"/>
          <p:cNvSpPr>
            <a:spLocks noGrp="1"/>
          </p:cNvSpPr>
          <p:nvPr>
            <p:ph idx="1"/>
          </p:nvPr>
        </p:nvSpPr>
        <p:spPr>
          <a:xfrm>
            <a:off x="838200" y="1251445"/>
            <a:ext cx="10515600" cy="4921884"/>
          </a:xfrm>
        </p:spPr>
        <p:txBody>
          <a:bodyPr>
            <a:noAutofit/>
          </a:bodyPr>
          <a:lstStyle/>
          <a:p>
            <a:r>
              <a:rPr lang="en-US" dirty="0" smtClean="0"/>
              <a:t>Wind-blown </a:t>
            </a:r>
            <a:r>
              <a:rPr lang="en-US" dirty="0"/>
              <a:t>dust (loess) forms blanket deposits, which can mask the older landscape beneath them. The source of loess is desert dust or the fine rock debris deposited by glaciers. Some deep oceanic sediment is wind-blown dust from continents.</a:t>
            </a:r>
          </a:p>
          <a:p>
            <a:r>
              <a:rPr lang="en-US" dirty="0" smtClean="0"/>
              <a:t>Desertification</a:t>
            </a:r>
            <a:r>
              <a:rPr lang="en-US" dirty="0"/>
              <a:t>, the loss of farmable land on the margins of deserts, can be caused by human activity or by slight climatic </a:t>
            </a:r>
            <a:r>
              <a:rPr lang="en-US" dirty="0" smtClean="0"/>
              <a:t>fluctuations</a:t>
            </a:r>
            <a:r>
              <a:rPr lang="en-US" dirty="0"/>
              <a:t>.</a:t>
            </a:r>
            <a:endParaRPr lang="en-US" dirty="0" smtClean="0"/>
          </a:p>
        </p:txBody>
      </p:sp>
    </p:spTree>
    <p:extLst>
      <p:ext uri="{BB962C8B-B14F-4D97-AF65-F5344CB8AC3E}">
        <p14:creationId xmlns:p14="http://schemas.microsoft.com/office/powerpoint/2010/main" val="27441646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043"/>
            <a:ext cx="10515600" cy="1325563"/>
          </a:xfrm>
        </p:spPr>
        <p:txBody>
          <a:bodyPr/>
          <a:lstStyle/>
          <a:p>
            <a:r>
              <a:rPr lang="en-US" dirty="0">
                <a:solidFill>
                  <a:srgbClr val="FF0000"/>
                </a:solidFill>
              </a:rPr>
              <a:t>The Global Eolian System</a:t>
            </a:r>
          </a:p>
        </p:txBody>
      </p:sp>
      <p:sp>
        <p:nvSpPr>
          <p:cNvPr id="4" name="Content Placeholder 3"/>
          <p:cNvSpPr>
            <a:spLocks noGrp="1"/>
          </p:cNvSpPr>
          <p:nvPr>
            <p:ph sz="half" idx="2"/>
          </p:nvPr>
        </p:nvSpPr>
        <p:spPr/>
        <p:txBody>
          <a:bodyPr>
            <a:normAutofit lnSpcReduction="10000"/>
          </a:bodyPr>
          <a:lstStyle/>
          <a:p>
            <a:r>
              <a:rPr lang="en-US" dirty="0"/>
              <a:t>The eolian system is a dynamic open system driven by heat from the Sun. The great deserts of the world, where the effects of the wind are most obvious, form in low-latitude regions in zones roughly 30° north and south of the equator. There wind lifts, transports, and eventually deposits loose sand and dust, but its ability to erode solid rock is limited.</a:t>
            </a:r>
          </a:p>
          <a:p>
            <a:endParaRPr lang="en-US" dirty="0"/>
          </a:p>
        </p:txBody>
      </p:sp>
      <p:sp>
        <p:nvSpPr>
          <p:cNvPr id="5" name="TextBox 4"/>
          <p:cNvSpPr txBox="1"/>
          <p:nvPr/>
        </p:nvSpPr>
        <p:spPr>
          <a:xfrm>
            <a:off x="293095" y="6170164"/>
            <a:ext cx="5764231" cy="646331"/>
          </a:xfrm>
          <a:prstGeom prst="rect">
            <a:avLst/>
          </a:prstGeom>
          <a:noFill/>
        </p:spPr>
        <p:txBody>
          <a:bodyPr wrap="square" rtlCol="0">
            <a:spAutoFit/>
          </a:bodyPr>
          <a:lstStyle/>
          <a:p>
            <a:pPr algn="ctr"/>
            <a:r>
              <a:rPr lang="en-US" dirty="0" smtClean="0"/>
              <a:t>Figure 16.13: </a:t>
            </a:r>
            <a:r>
              <a:rPr lang="en-US" dirty="0"/>
              <a:t>Dust storms in the Sahara Desert, as seen from a satellite. </a:t>
            </a:r>
          </a:p>
        </p:txBody>
      </p:sp>
      <p:pic>
        <p:nvPicPr>
          <p:cNvPr id="7" name="Picture 6" descr="9781449659011_CH16_Fig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44" y="1391142"/>
            <a:ext cx="5653332" cy="4724017"/>
          </a:xfrm>
          <a:prstGeom prst="rect">
            <a:avLst/>
          </a:prstGeom>
        </p:spPr>
      </p:pic>
      <p:sp>
        <p:nvSpPr>
          <p:cNvPr id="8" name="TextBox 7"/>
          <p:cNvSpPr txBox="1"/>
          <p:nvPr/>
        </p:nvSpPr>
        <p:spPr>
          <a:xfrm rot="16200000">
            <a:off x="-2002826" y="3825828"/>
            <a:ext cx="4417032" cy="246221"/>
          </a:xfrm>
          <a:prstGeom prst="rect">
            <a:avLst/>
          </a:prstGeom>
          <a:noFill/>
        </p:spPr>
        <p:txBody>
          <a:bodyPr wrap="none" rtlCol="0">
            <a:spAutoFit/>
          </a:bodyPr>
          <a:lstStyle/>
          <a:p>
            <a:r>
              <a:rPr lang="en-US" sz="1000" dirty="0"/>
              <a:t>Courtesy of </a:t>
            </a:r>
            <a:r>
              <a:rPr lang="en-US" sz="1000" dirty="0" err="1"/>
              <a:t>SeaWiFS</a:t>
            </a:r>
            <a:r>
              <a:rPr lang="en-US" sz="1000" dirty="0"/>
              <a:t> Project, Goddard Space Flight Center, and ORBIMAGE/NASA </a:t>
            </a:r>
          </a:p>
        </p:txBody>
      </p:sp>
    </p:spTree>
    <p:extLst>
      <p:ext uri="{BB962C8B-B14F-4D97-AF65-F5344CB8AC3E}">
        <p14:creationId xmlns:p14="http://schemas.microsoft.com/office/powerpoint/2010/main" val="6122182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Eolian Systems and Deserts</a:t>
            </a:r>
            <a:endParaRPr lang="en-US" dirty="0"/>
          </a:p>
        </p:txBody>
      </p:sp>
      <p:sp>
        <p:nvSpPr>
          <p:cNvPr id="3" name="Content Placeholder 2"/>
          <p:cNvSpPr>
            <a:spLocks noGrp="1"/>
          </p:cNvSpPr>
          <p:nvPr>
            <p:ph sz="half" idx="1"/>
          </p:nvPr>
        </p:nvSpPr>
        <p:spPr>
          <a:xfrm>
            <a:off x="838200" y="1825624"/>
            <a:ext cx="5181600" cy="4476701"/>
          </a:xfrm>
        </p:spPr>
        <p:txBody>
          <a:bodyPr>
            <a:normAutofit fontScale="70000" lnSpcReduction="20000"/>
          </a:bodyPr>
          <a:lstStyle/>
          <a:p>
            <a:r>
              <a:rPr lang="en-US" dirty="0" smtClean="0"/>
              <a:t>Wind </a:t>
            </a:r>
            <a:r>
              <a:rPr lang="en-US" dirty="0"/>
              <a:t>patterns are generated by the uneven distribution of solar radiation in combination with Earth’s rotation. </a:t>
            </a:r>
            <a:endParaRPr lang="en-US" dirty="0" smtClean="0"/>
          </a:p>
          <a:p>
            <a:r>
              <a:rPr lang="en-US" dirty="0" smtClean="0"/>
              <a:t>In </a:t>
            </a:r>
            <a:r>
              <a:rPr lang="en-US" dirty="0"/>
              <a:t>the equatorial regions, air is intensely heated; the heating reduces its density, and the air rises</a:t>
            </a:r>
            <a:r>
              <a:rPr lang="en-US" dirty="0" smtClean="0"/>
              <a:t>.</a:t>
            </a:r>
          </a:p>
          <a:p>
            <a:r>
              <a:rPr lang="en-US" dirty="0" smtClean="0"/>
              <a:t> </a:t>
            </a:r>
            <a:r>
              <a:rPr lang="en-US" dirty="0"/>
              <a:t>At higher altitudes, this air cools, becomes denser, and descends, forming the subtropical high-pressure belts (deserts) on either side of the equator</a:t>
            </a:r>
            <a:r>
              <a:rPr lang="en-US" dirty="0" smtClean="0"/>
              <a:t>.</a:t>
            </a:r>
          </a:p>
          <a:p>
            <a:r>
              <a:rPr lang="en-US" dirty="0" smtClean="0"/>
              <a:t> </a:t>
            </a:r>
            <a:r>
              <a:rPr lang="en-US" dirty="0"/>
              <a:t>Near the surface, this air then moves back toward the equator to complete the cycle, causing trade winds</a:t>
            </a:r>
            <a:r>
              <a:rPr lang="en-US" dirty="0" smtClean="0"/>
              <a:t>.</a:t>
            </a:r>
          </a:p>
          <a:p>
            <a:r>
              <a:rPr lang="en-US" dirty="0" smtClean="0"/>
              <a:t>Temperate </a:t>
            </a:r>
            <a:r>
              <a:rPr lang="en-US" dirty="0"/>
              <a:t>cells form a complementary spiral, creating strong west-to-east winds. </a:t>
            </a:r>
            <a:endParaRPr lang="en-US" dirty="0" smtClean="0"/>
          </a:p>
          <a:p>
            <a:r>
              <a:rPr lang="en-US" dirty="0" smtClean="0"/>
              <a:t>Cold </a:t>
            </a:r>
            <a:r>
              <a:rPr lang="en-US" dirty="0"/>
              <a:t>polar air tends to wedge itself toward the lower latitudes and forms polar fronts.</a:t>
            </a:r>
          </a:p>
        </p:txBody>
      </p:sp>
      <p:grpSp>
        <p:nvGrpSpPr>
          <p:cNvPr id="4" name="Group 3"/>
          <p:cNvGrpSpPr/>
          <p:nvPr/>
        </p:nvGrpSpPr>
        <p:grpSpPr>
          <a:xfrm>
            <a:off x="6155271" y="1424022"/>
            <a:ext cx="5631949" cy="4726245"/>
            <a:chOff x="6158244" y="1424021"/>
            <a:chExt cx="6559522" cy="5504650"/>
          </a:xfrm>
        </p:grpSpPr>
        <p:sp>
          <p:nvSpPr>
            <p:cNvPr id="5" name="TextBox 4"/>
            <p:cNvSpPr txBox="1"/>
            <p:nvPr/>
          </p:nvSpPr>
          <p:spPr>
            <a:xfrm>
              <a:off x="6158244" y="5853270"/>
              <a:ext cx="6559522" cy="1075401"/>
            </a:xfrm>
            <a:prstGeom prst="rect">
              <a:avLst/>
            </a:prstGeom>
            <a:noFill/>
          </p:spPr>
          <p:txBody>
            <a:bodyPr wrap="square" rtlCol="0">
              <a:spAutoFit/>
            </a:bodyPr>
            <a:lstStyle/>
            <a:p>
              <a:pPr algn="ctr"/>
              <a:r>
                <a:rPr lang="en-US" dirty="0" smtClean="0"/>
                <a:t>Figure 09.08: </a:t>
              </a:r>
              <a:r>
                <a:rPr lang="en-US" dirty="0"/>
                <a:t>Atmospheric circulation and prevailing wind patterns generated by uneven distribution of solar radiation combining Earth’s rotation. </a:t>
              </a:r>
            </a:p>
          </p:txBody>
        </p:sp>
        <p:pic>
          <p:nvPicPr>
            <p:cNvPr id="7" name="Picture 6" descr="9781449659011_CH09_Fig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7548" y="1424021"/>
              <a:ext cx="5880913" cy="4436822"/>
            </a:xfrm>
            <a:prstGeom prst="rect">
              <a:avLst/>
            </a:prstGeom>
          </p:spPr>
        </p:pic>
      </p:grpSp>
    </p:spTree>
    <p:extLst>
      <p:ext uri="{BB962C8B-B14F-4D97-AF65-F5344CB8AC3E}">
        <p14:creationId xmlns:p14="http://schemas.microsoft.com/office/powerpoint/2010/main" val="3405169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1590" y="350549"/>
            <a:ext cx="10632890" cy="5676183"/>
            <a:chOff x="195397" y="350549"/>
            <a:chExt cx="11837841" cy="6319425"/>
          </a:xfrm>
        </p:grpSpPr>
        <p:sp>
          <p:nvSpPr>
            <p:cNvPr id="4" name="TextBox 3"/>
            <p:cNvSpPr txBox="1"/>
            <p:nvPr/>
          </p:nvSpPr>
          <p:spPr>
            <a:xfrm>
              <a:off x="195397" y="6023643"/>
              <a:ext cx="11837841" cy="646331"/>
            </a:xfrm>
            <a:prstGeom prst="rect">
              <a:avLst/>
            </a:prstGeom>
            <a:noFill/>
          </p:spPr>
          <p:txBody>
            <a:bodyPr wrap="square" rtlCol="0">
              <a:spAutoFit/>
            </a:bodyPr>
            <a:lstStyle/>
            <a:p>
              <a:pPr algn="ctr"/>
              <a:r>
                <a:rPr lang="en-US" dirty="0" smtClean="0"/>
                <a:t>Figure 16.01: </a:t>
              </a:r>
              <a:r>
                <a:rPr lang="en-US" dirty="0"/>
                <a:t>The major deserts, the Sahara, the Arabian, the Kalahari, and the deserts of Australia, are near 30° north or south of the equator. </a:t>
              </a:r>
            </a:p>
          </p:txBody>
        </p:sp>
        <p:pic>
          <p:nvPicPr>
            <p:cNvPr id="6" name="Picture 5" descr="9781449659011_CH16_Fig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324" y="350549"/>
              <a:ext cx="10359987" cy="5575413"/>
            </a:xfrm>
            <a:prstGeom prst="rect">
              <a:avLst/>
            </a:prstGeom>
          </p:spPr>
        </p:pic>
      </p:grpSp>
    </p:spTree>
    <p:extLst>
      <p:ext uri="{BB962C8B-B14F-4D97-AF65-F5344CB8AC3E}">
        <p14:creationId xmlns:p14="http://schemas.microsoft.com/office/powerpoint/2010/main" val="141921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Eolian System</a:t>
            </a:r>
            <a:endParaRPr lang="en-US" dirty="0"/>
          </a:p>
        </p:txBody>
      </p:sp>
      <p:sp>
        <p:nvSpPr>
          <p:cNvPr id="4" name="Content Placeholder 3"/>
          <p:cNvSpPr>
            <a:spLocks noGrp="1"/>
          </p:cNvSpPr>
          <p:nvPr>
            <p:ph sz="half" idx="2"/>
          </p:nvPr>
        </p:nvSpPr>
        <p:spPr>
          <a:xfrm>
            <a:off x="688756" y="5285652"/>
            <a:ext cx="10789920" cy="1405476"/>
          </a:xfrm>
        </p:spPr>
        <p:txBody>
          <a:bodyPr numCol="2">
            <a:noAutofit/>
          </a:bodyPr>
          <a:lstStyle/>
          <a:p>
            <a:r>
              <a:rPr lang="en-US" sz="2000" dirty="0" smtClean="0"/>
              <a:t>Energy </a:t>
            </a:r>
            <a:r>
              <a:rPr lang="en-US" sz="2000" dirty="0"/>
              <a:t>from the Sun. </a:t>
            </a:r>
            <a:endParaRPr lang="en-US" sz="2000" dirty="0" smtClean="0"/>
          </a:p>
          <a:p>
            <a:r>
              <a:rPr lang="en-US" sz="2000" dirty="0" smtClean="0"/>
              <a:t>Flowing </a:t>
            </a:r>
            <a:r>
              <a:rPr lang="en-US" sz="2000" dirty="0"/>
              <a:t>air erodes, transports, and deposits fine sediment to form distinctive landforms and rock bodies. </a:t>
            </a:r>
            <a:endParaRPr lang="en-US" sz="2000" dirty="0" smtClean="0"/>
          </a:p>
          <a:p>
            <a:r>
              <a:rPr lang="en-US" sz="2000" dirty="0" smtClean="0"/>
              <a:t>Sand </a:t>
            </a:r>
            <a:r>
              <a:rPr lang="en-US" sz="2000" dirty="0"/>
              <a:t>sheets, sand dunes, and layers of loess are the major eolian deposits. </a:t>
            </a:r>
            <a:endParaRPr lang="en-US" sz="2000" dirty="0" smtClean="0"/>
          </a:p>
          <a:p>
            <a:r>
              <a:rPr lang="en-US" sz="2000" dirty="0" smtClean="0"/>
              <a:t>Lags </a:t>
            </a:r>
            <a:r>
              <a:rPr lang="en-US" sz="2000" dirty="0"/>
              <a:t>of coarse particles are left behind.</a:t>
            </a:r>
          </a:p>
          <a:p>
            <a:endParaRPr lang="en-US" sz="2000" dirty="0"/>
          </a:p>
        </p:txBody>
      </p:sp>
      <p:sp>
        <p:nvSpPr>
          <p:cNvPr id="5" name="TextBox 4"/>
          <p:cNvSpPr txBox="1"/>
          <p:nvPr/>
        </p:nvSpPr>
        <p:spPr>
          <a:xfrm>
            <a:off x="2932854" y="4688675"/>
            <a:ext cx="6301725" cy="369332"/>
          </a:xfrm>
          <a:prstGeom prst="rect">
            <a:avLst/>
          </a:prstGeom>
          <a:noFill/>
        </p:spPr>
        <p:txBody>
          <a:bodyPr wrap="none" rtlCol="0">
            <a:spAutoFit/>
          </a:bodyPr>
          <a:lstStyle/>
          <a:p>
            <a:pPr algn="ctr"/>
            <a:r>
              <a:rPr lang="en-US" dirty="0" smtClean="0"/>
              <a:t>Figure 16.02: </a:t>
            </a:r>
            <a:r>
              <a:rPr lang="en-US" dirty="0"/>
              <a:t>The </a:t>
            </a:r>
            <a:r>
              <a:rPr lang="en-US" dirty="0" err="1"/>
              <a:t>eolian</a:t>
            </a:r>
            <a:r>
              <a:rPr lang="en-US" dirty="0"/>
              <a:t> system is driven by energy from the Sun. </a:t>
            </a:r>
          </a:p>
        </p:txBody>
      </p:sp>
      <p:pic>
        <p:nvPicPr>
          <p:cNvPr id="7" name="Picture 6" descr="9781449659011_CH16_Fig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467" y="1459633"/>
            <a:ext cx="9956499" cy="3098800"/>
          </a:xfrm>
          <a:prstGeom prst="rect">
            <a:avLst/>
          </a:prstGeom>
        </p:spPr>
      </p:pic>
    </p:spTree>
    <p:extLst>
      <p:ext uri="{BB962C8B-B14F-4D97-AF65-F5344CB8AC3E}">
        <p14:creationId xmlns:p14="http://schemas.microsoft.com/office/powerpoint/2010/main" val="132914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Wind Erosion</a:t>
            </a:r>
          </a:p>
        </p:txBody>
      </p:sp>
      <p:sp>
        <p:nvSpPr>
          <p:cNvPr id="3" name="Content Placeholder 2"/>
          <p:cNvSpPr>
            <a:spLocks noGrp="1"/>
          </p:cNvSpPr>
          <p:nvPr>
            <p:ph sz="half" idx="1"/>
          </p:nvPr>
        </p:nvSpPr>
        <p:spPr/>
        <p:txBody>
          <a:bodyPr/>
          <a:lstStyle/>
          <a:p>
            <a:r>
              <a:rPr lang="en-US" dirty="0"/>
              <a:t>Wind erosion acts in two ways: (1) B</a:t>
            </a:r>
            <a:r>
              <a:rPr lang="en-US" dirty="0" smtClean="0"/>
              <a:t>y </a:t>
            </a:r>
            <a:r>
              <a:rPr lang="en-US" dirty="0"/>
              <a:t>deflation, the lifting and removal of loose sand and dust particles from Earth’s </a:t>
            </a:r>
            <a:r>
              <a:rPr lang="en-US" dirty="0" smtClean="0"/>
              <a:t>surface.</a:t>
            </a:r>
          </a:p>
          <a:p>
            <a:r>
              <a:rPr lang="en-US" dirty="0" smtClean="0"/>
              <a:t>(</a:t>
            </a:r>
            <a:r>
              <a:rPr lang="en-US" dirty="0"/>
              <a:t>2) </a:t>
            </a:r>
            <a:r>
              <a:rPr lang="en-US" dirty="0" smtClean="0"/>
              <a:t>By </a:t>
            </a:r>
            <a:r>
              <a:rPr lang="en-US" dirty="0"/>
              <a:t>abrasion, the sandblasting action of wind-blown sand</a:t>
            </a:r>
            <a:r>
              <a:rPr lang="en-US" dirty="0" smtClean="0"/>
              <a:t>. This is the mechanical </a:t>
            </a:r>
            <a:r>
              <a:rPr lang="en-US" dirty="0"/>
              <a:t>removal of rock by wind blown </a:t>
            </a:r>
            <a:r>
              <a:rPr lang="en-US" dirty="0" smtClean="0"/>
              <a:t>sand.</a:t>
            </a:r>
            <a:endParaRPr lang="en-US" dirty="0"/>
          </a:p>
          <a:p>
            <a:endParaRPr lang="en-US" dirty="0"/>
          </a:p>
          <a:p>
            <a:endParaRPr lang="en-US" dirty="0"/>
          </a:p>
        </p:txBody>
      </p:sp>
      <p:sp>
        <p:nvSpPr>
          <p:cNvPr id="5" name="TextBox 4"/>
          <p:cNvSpPr txBox="1"/>
          <p:nvPr/>
        </p:nvSpPr>
        <p:spPr>
          <a:xfrm>
            <a:off x="6435715" y="5466488"/>
            <a:ext cx="5176911" cy="369332"/>
          </a:xfrm>
          <a:prstGeom prst="rect">
            <a:avLst/>
          </a:prstGeom>
          <a:noFill/>
        </p:spPr>
        <p:txBody>
          <a:bodyPr wrap="square" rtlCol="0">
            <a:spAutoFit/>
          </a:bodyPr>
          <a:lstStyle/>
          <a:p>
            <a:pPr algn="ctr"/>
            <a:r>
              <a:rPr lang="en-US" dirty="0" smtClean="0"/>
              <a:t>Linear yardangs on Mars</a:t>
            </a:r>
            <a:r>
              <a:rPr lang="en-US" dirty="0"/>
              <a:t>.</a:t>
            </a:r>
          </a:p>
        </p:txBody>
      </p:sp>
      <p:pic>
        <p:nvPicPr>
          <p:cNvPr id="6" name="Picture 5" descr="9781449659011_CH16_FTRGL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952" y="526110"/>
            <a:ext cx="5524436" cy="4872026"/>
          </a:xfrm>
          <a:prstGeom prst="rect">
            <a:avLst/>
          </a:prstGeom>
        </p:spPr>
      </p:pic>
      <p:sp>
        <p:nvSpPr>
          <p:cNvPr id="8" name="TextBox 7"/>
          <p:cNvSpPr txBox="1"/>
          <p:nvPr/>
        </p:nvSpPr>
        <p:spPr>
          <a:xfrm>
            <a:off x="146548" y="6414366"/>
            <a:ext cx="1582484" cy="246221"/>
          </a:xfrm>
          <a:prstGeom prst="rect">
            <a:avLst/>
          </a:prstGeom>
          <a:noFill/>
        </p:spPr>
        <p:txBody>
          <a:bodyPr wrap="none" rtlCol="0">
            <a:spAutoFit/>
          </a:bodyPr>
          <a:lstStyle/>
          <a:p>
            <a:r>
              <a:rPr lang="en-US" sz="1000" dirty="0"/>
              <a:t>Courtesy of JPL/ASU/NASA </a:t>
            </a:r>
          </a:p>
        </p:txBody>
      </p:sp>
    </p:spTree>
    <p:extLst>
      <p:ext uri="{BB962C8B-B14F-4D97-AF65-F5344CB8AC3E}">
        <p14:creationId xmlns:p14="http://schemas.microsoft.com/office/powerpoint/2010/main" val="182066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Erosion: Deflation Basins</a:t>
            </a:r>
            <a:endParaRPr lang="en-US" dirty="0"/>
          </a:p>
        </p:txBody>
      </p:sp>
      <p:grpSp>
        <p:nvGrpSpPr>
          <p:cNvPr id="11" name="Group 10"/>
          <p:cNvGrpSpPr/>
          <p:nvPr/>
        </p:nvGrpSpPr>
        <p:grpSpPr>
          <a:xfrm>
            <a:off x="472212" y="1488274"/>
            <a:ext cx="5552550" cy="4954017"/>
            <a:chOff x="472212" y="1358033"/>
            <a:chExt cx="5552550" cy="4954017"/>
          </a:xfrm>
        </p:grpSpPr>
        <p:sp>
          <p:nvSpPr>
            <p:cNvPr id="5" name="TextBox 4"/>
            <p:cNvSpPr txBox="1"/>
            <p:nvPr/>
          </p:nvSpPr>
          <p:spPr>
            <a:xfrm>
              <a:off x="472212" y="5388720"/>
              <a:ext cx="5552550" cy="923330"/>
            </a:xfrm>
            <a:prstGeom prst="rect">
              <a:avLst/>
            </a:prstGeom>
            <a:noFill/>
          </p:spPr>
          <p:txBody>
            <a:bodyPr wrap="square" rtlCol="0">
              <a:spAutoFit/>
            </a:bodyPr>
            <a:lstStyle/>
            <a:p>
              <a:pPr algn="ctr"/>
              <a:r>
                <a:rPr lang="en-US" dirty="0" smtClean="0"/>
                <a:t>Figure 16.03A: </a:t>
              </a:r>
              <a:r>
                <a:rPr lang="en-US" dirty="0"/>
                <a:t>Deflation basins in Great Plains of TX are produced where solution activity in the layers of horizontal bedrock dissolves the cement. </a:t>
              </a:r>
            </a:p>
          </p:txBody>
        </p:sp>
        <p:pic>
          <p:nvPicPr>
            <p:cNvPr id="9" name="Picture 8" descr="9781449659011_CH16_Fig0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32" y="1358033"/>
              <a:ext cx="5297711" cy="3962688"/>
            </a:xfrm>
            <a:prstGeom prst="rect">
              <a:avLst/>
            </a:prstGeom>
          </p:spPr>
        </p:pic>
      </p:grpSp>
      <p:grpSp>
        <p:nvGrpSpPr>
          <p:cNvPr id="12" name="Group 11"/>
          <p:cNvGrpSpPr/>
          <p:nvPr/>
        </p:nvGrpSpPr>
        <p:grpSpPr>
          <a:xfrm>
            <a:off x="6204941" y="1488274"/>
            <a:ext cx="5568833" cy="4892476"/>
            <a:chOff x="5895561" y="1549814"/>
            <a:chExt cx="5568833" cy="4892476"/>
          </a:xfrm>
        </p:grpSpPr>
        <p:sp>
          <p:nvSpPr>
            <p:cNvPr id="6" name="TextBox 5"/>
            <p:cNvSpPr txBox="1"/>
            <p:nvPr/>
          </p:nvSpPr>
          <p:spPr>
            <a:xfrm>
              <a:off x="5895561" y="5518960"/>
              <a:ext cx="5568833" cy="923330"/>
            </a:xfrm>
            <a:prstGeom prst="rect">
              <a:avLst/>
            </a:prstGeom>
            <a:noFill/>
          </p:spPr>
          <p:txBody>
            <a:bodyPr wrap="square" rtlCol="0">
              <a:spAutoFit/>
            </a:bodyPr>
            <a:lstStyle/>
            <a:p>
              <a:pPr algn="ctr"/>
              <a:r>
                <a:rPr lang="en-US" dirty="0" smtClean="0"/>
                <a:t>Figure 16.03B: </a:t>
              </a:r>
              <a:r>
                <a:rPr lang="en-US" dirty="0"/>
                <a:t>Small deflation basins in sandstone formations in the Colorado Plateau form in a similar manner. </a:t>
              </a:r>
            </a:p>
          </p:txBody>
        </p:sp>
        <p:pic>
          <p:nvPicPr>
            <p:cNvPr id="10" name="Picture 9" descr="9781449659011_CH16_Fig03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122" y="1549814"/>
              <a:ext cx="5297711" cy="3920306"/>
            </a:xfrm>
            <a:prstGeom prst="rect">
              <a:avLst/>
            </a:prstGeom>
          </p:spPr>
        </p:pic>
      </p:grpSp>
      <p:sp>
        <p:nvSpPr>
          <p:cNvPr id="13" name="TextBox 12"/>
          <p:cNvSpPr txBox="1"/>
          <p:nvPr/>
        </p:nvSpPr>
        <p:spPr>
          <a:xfrm rot="16200000">
            <a:off x="-569910" y="4493314"/>
            <a:ext cx="1980029" cy="246221"/>
          </a:xfrm>
          <a:prstGeom prst="rect">
            <a:avLst/>
          </a:prstGeom>
          <a:noFill/>
        </p:spPr>
        <p:txBody>
          <a:bodyPr wrap="none" rtlCol="0">
            <a:spAutoFit/>
          </a:bodyPr>
          <a:lstStyle/>
          <a:p>
            <a:r>
              <a:rPr lang="en-US" sz="1000" dirty="0"/>
              <a:t>Courtesy of U.S. Geological Survey </a:t>
            </a:r>
          </a:p>
        </p:txBody>
      </p:sp>
    </p:spTree>
    <p:extLst>
      <p:ext uri="{BB962C8B-B14F-4D97-AF65-F5344CB8AC3E}">
        <p14:creationId xmlns:p14="http://schemas.microsoft.com/office/powerpoint/2010/main" val="407920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3873</TotalTime>
  <Words>3395</Words>
  <Application>Microsoft Macintosh PowerPoint</Application>
  <PresentationFormat>Custom</PresentationFormat>
  <Paragraphs>211</Paragraphs>
  <Slides>39</Slides>
  <Notes>20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Eolian Systems</vt:lpstr>
      <vt:lpstr>Major Concepts</vt:lpstr>
      <vt:lpstr>Major Concepts</vt:lpstr>
      <vt:lpstr>The Global Eolian System</vt:lpstr>
      <vt:lpstr>Eolian Systems and Deserts</vt:lpstr>
      <vt:lpstr>PowerPoint Presentation</vt:lpstr>
      <vt:lpstr>The Eolian System</vt:lpstr>
      <vt:lpstr>Wind Erosion</vt:lpstr>
      <vt:lpstr>Wind Erosion: Deflation Basins</vt:lpstr>
      <vt:lpstr>Wind Erosion: Deflation and Lag Gravels</vt:lpstr>
      <vt:lpstr>Wind Erosion: Deflation</vt:lpstr>
      <vt:lpstr>Wind Erosion: Deflation and Desert Pavement</vt:lpstr>
      <vt:lpstr>Wind Abrasion</vt:lpstr>
      <vt:lpstr>Wind Abrasion: Ventifacts</vt:lpstr>
      <vt:lpstr>Wind Erosion: Yardangs</vt:lpstr>
      <vt:lpstr>Wind Erosion: Yardangs</vt:lpstr>
      <vt:lpstr>Transportation of Sediment by Wind</vt:lpstr>
      <vt:lpstr>Transport of Sediment</vt:lpstr>
      <vt:lpstr>Transportation of Sediment by the Wind</vt:lpstr>
      <vt:lpstr>Transportation of Sediment by the Wind</vt:lpstr>
      <vt:lpstr>Wind-Blown Dust</vt:lpstr>
      <vt:lpstr>Deposits of Wind-Blown Sand</vt:lpstr>
      <vt:lpstr>Sand Dunes</vt:lpstr>
      <vt:lpstr>PowerPoint Presentation</vt:lpstr>
      <vt:lpstr>“Fossilized” Sand Dunes with Cross Bedding</vt:lpstr>
      <vt:lpstr>PowerPoint Presentation</vt:lpstr>
      <vt:lpstr>PowerPoint Presentation</vt:lpstr>
      <vt:lpstr>PowerPoint Presentation</vt:lpstr>
      <vt:lpstr>PowerPoint Presentation</vt:lpstr>
      <vt:lpstr>Sand Dune Types</vt:lpstr>
      <vt:lpstr>An Ancient Sand Sea, Grand Staircase</vt:lpstr>
      <vt:lpstr>Deposits of Wind-Blown Dust: Loess</vt:lpstr>
      <vt:lpstr>Loess Deposits in China</vt:lpstr>
      <vt:lpstr>Loess Deposits in China</vt:lpstr>
      <vt:lpstr>Dust Distribution</vt:lpstr>
      <vt:lpstr>Desertification</vt:lpstr>
      <vt:lpstr>Desiccation of Lake Chad, Africa</vt:lpstr>
      <vt:lpstr>Summary of Major Concepts</vt:lpstr>
      <vt:lpstr>Summary of Major Concepts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 Earth</dc:title>
  <dc:creator>Christiansen Eric</dc:creator>
  <cp:lastModifiedBy>Philip Caggiano Phil</cp:lastModifiedBy>
  <cp:revision>214</cp:revision>
  <dcterms:created xsi:type="dcterms:W3CDTF">2014-01-24T04:36:53Z</dcterms:created>
  <dcterms:modified xsi:type="dcterms:W3CDTF">2014-11-10T00:12:31Z</dcterms:modified>
</cp:coreProperties>
</file>