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Default Extension="vml" ContentType="application/vnd.openxmlformats-officedocument.vmlDrawing"/>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8" r:id="rId3"/>
    <p:sldId id="262" r:id="rId4"/>
    <p:sldId id="264" r:id="rId5"/>
    <p:sldId id="302" r:id="rId6"/>
    <p:sldId id="275" r:id="rId7"/>
    <p:sldId id="276" r:id="rId8"/>
    <p:sldId id="267" r:id="rId9"/>
    <p:sldId id="277" r:id="rId10"/>
    <p:sldId id="278" r:id="rId11"/>
    <p:sldId id="279" r:id="rId12"/>
    <p:sldId id="280" r:id="rId13"/>
    <p:sldId id="281" r:id="rId14"/>
    <p:sldId id="282" r:id="rId15"/>
    <p:sldId id="283" r:id="rId16"/>
    <p:sldId id="284" r:id="rId17"/>
    <p:sldId id="285" r:id="rId18"/>
    <p:sldId id="286" r:id="rId19"/>
    <p:sldId id="287" r:id="rId20"/>
    <p:sldId id="289" r:id="rId21"/>
    <p:sldId id="290" r:id="rId22"/>
    <p:sldId id="301" r:id="rId23"/>
    <p:sldId id="291" r:id="rId24"/>
    <p:sldId id="274" r:id="rId25"/>
    <p:sldId id="292" r:id="rId26"/>
    <p:sldId id="293" r:id="rId27"/>
    <p:sldId id="294" r:id="rId28"/>
    <p:sldId id="295" r:id="rId29"/>
    <p:sldId id="296" r:id="rId30"/>
    <p:sldId id="297" r:id="rId31"/>
    <p:sldId id="303" r:id="rId32"/>
    <p:sldId id="304" r:id="rId33"/>
    <p:sldId id="305" r:id="rId34"/>
    <p:sldId id="306" r:id="rId35"/>
    <p:sldId id="307" r:id="rId36"/>
    <p:sldId id="308" r:id="rId37"/>
    <p:sldId id="309" r:id="rId38"/>
    <p:sldId id="310" r:id="rId39"/>
    <p:sldId id="311" r:id="rId40"/>
    <p:sldId id="298" r:id="rId41"/>
    <p:sldId id="299" r:id="rId42"/>
    <p:sldId id="300"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7" d="100"/>
          <a:sy n="107" d="100"/>
        </p:scale>
        <p:origin x="-10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4AA59-A80B-4ED3-B5C6-8F946CAFE475}" type="datetimeFigureOut">
              <a:rPr lang="en-US" smtClean="0"/>
              <a:pPr/>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779B28-98B5-4A8D-8776-2AACA471C9E1}" type="slidenum">
              <a:rPr lang="en-US" smtClean="0"/>
              <a:pPr/>
              <a:t>‹#›</a:t>
            </a:fld>
            <a:endParaRPr lang="en-US"/>
          </a:p>
        </p:txBody>
      </p:sp>
    </p:spTree>
    <p:extLst>
      <p:ext uri="{BB962C8B-B14F-4D97-AF65-F5344CB8AC3E}">
        <p14:creationId xmlns:p14="http://schemas.microsoft.com/office/powerpoint/2010/main" xmlns="" val="90125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F61FD-6C82-48C2-A0D9-C34AC6FEFE39}" type="slidenum">
              <a:rPr lang="en-US"/>
              <a:pPr/>
              <a:t>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35C30-073C-431D-9F21-0C0DEEFD8DE6}" type="slidenum">
              <a:rPr lang="en-US"/>
              <a:pPr/>
              <a:t>16</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7032C-294B-4FBD-96F3-1BE9AB52E427}" type="slidenum">
              <a:rPr lang="en-US"/>
              <a:pPr/>
              <a:t>17</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A41E1-98BE-4A2E-AD9B-CDDEC923F6EB}" type="slidenum">
              <a:rPr lang="en-US"/>
              <a:pPr/>
              <a:t>18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D71FDF-CA68-4CC8-B268-7D3FAAA7E71E}" type="slidenum">
              <a:rPr lang="en-US"/>
              <a:pPr/>
              <a:t>7</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DB819-196E-4A44-89C7-EAF81C829EC8}" type="slidenum">
              <a:rPr lang="en-US"/>
              <a:pPr/>
              <a:t>9</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0FB83-8181-498E-97B2-A0144C6EFD37}" type="slidenum">
              <a:rPr lang="en-US"/>
              <a:pPr/>
              <a:t>10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5CC40-D6B9-457D-98FF-4DC82C2B41A8}" type="slidenum">
              <a:rPr lang="en-US"/>
              <a:pPr/>
              <a:t>11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780DE-8C6C-4B2C-BB66-8BC2E39E2140}" type="slidenum">
              <a:rPr lang="en-US"/>
              <a:pPr/>
              <a:t>12</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2059B-BE4F-47FD-BD3F-D5C0BFDC1C83}" type="slidenum">
              <a:rPr lang="en-US"/>
              <a:pPr/>
              <a:t>13</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11EFE-5BE9-45BB-8D6A-3B8980120917}" type="slidenum">
              <a:rPr lang="en-US"/>
              <a:pPr/>
              <a:t>14</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C8878-E0AA-4DF8-AC90-CC7B46A55623}" type="slidenum">
              <a:rPr lang="en-US"/>
              <a:pPr/>
              <a:t>15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AD67FB-A70E-4D99-A93B-8B970D5A8357}"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D67FB-A70E-4D99-A93B-8B970D5A8357}"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D67FB-A70E-4D99-A93B-8B970D5A8357}"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D67FB-A70E-4D99-A93B-8B970D5A8357}"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B82B-B2E8-4CB0-8022-F7A39F75FBAF}" type="slidenum">
              <a:rPr lang="en-US" smtClean="0"/>
              <a:pPr/>
              <a:t>‹#›</a:t>
            </a:fld>
            <a:endParaRPr lang="en-US"/>
          </a:p>
        </p:txBody>
      </p:sp>
    </p:spTree>
    <p:extLst>
      <p:ext uri="{BB962C8B-B14F-4D97-AF65-F5344CB8AC3E}">
        <p14:creationId xmlns:p14="http://schemas.microsoft.com/office/powerpoint/2010/main" xmlns="" val="6386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D67FB-A70E-4D99-A93B-8B970D5A8357}"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AD67FB-A70E-4D99-A93B-8B970D5A8357}" type="datetimeFigureOut">
              <a:rPr lang="en-US" smtClean="0"/>
              <a:pPr/>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AD67FB-A70E-4D99-A93B-8B970D5A8357}"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D67FB-A70E-4D99-A93B-8B970D5A8357}" type="datetimeFigureOut">
              <a:rPr lang="en-US" smtClean="0"/>
              <a:pPr/>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AD67FB-A70E-4D99-A93B-8B970D5A8357}" type="datetimeFigureOut">
              <a:rPr lang="en-US" smtClean="0"/>
              <a:pPr/>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D67FB-A70E-4D99-A93B-8B970D5A8357}" type="datetimeFigureOut">
              <a:rPr lang="en-US" smtClean="0"/>
              <a:pPr/>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D67FB-A70E-4D99-A93B-8B970D5A8357}"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D67FB-A70E-4D99-A93B-8B970D5A8357}" type="datetimeFigureOut">
              <a:rPr lang="en-US" smtClean="0"/>
              <a:pPr/>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6B82B-B2E8-4CB0-8022-F7A39F75FB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D67FB-A70E-4D99-A93B-8B970D5A8357}" type="datetimeFigureOut">
              <a:rPr lang="en-US" smtClean="0"/>
              <a:pPr/>
              <a:t>6/3/2015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6B82B-B2E8-4CB0-8022-F7A39F75FB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12" y="42754"/>
            <a:ext cx="6643357" cy="584775"/>
          </a:xfrm>
          <a:prstGeom prst="rect">
            <a:avLst/>
          </a:prstGeom>
          <a:noFill/>
        </p:spPr>
        <p:txBody>
          <a:bodyPr wrap="none" rtlCol="0">
            <a:spAutoFit/>
          </a:bodyPr>
          <a:lstStyle/>
          <a:p>
            <a:r>
              <a:rPr lang="en-US" sz="3200" dirty="0" smtClean="0"/>
              <a:t>Chapter 4 Basic concepts about matter</a:t>
            </a:r>
            <a:endParaRPr lang="en-US" sz="3200" dirty="0"/>
          </a:p>
        </p:txBody>
      </p:sp>
      <p:sp>
        <p:nvSpPr>
          <p:cNvPr id="3" name="TextBox 2"/>
          <p:cNvSpPr txBox="1"/>
          <p:nvPr/>
        </p:nvSpPr>
        <p:spPr>
          <a:xfrm>
            <a:off x="139494" y="1103718"/>
            <a:ext cx="2808333" cy="400110"/>
          </a:xfrm>
          <a:prstGeom prst="rect">
            <a:avLst/>
          </a:prstGeom>
          <a:noFill/>
        </p:spPr>
        <p:txBody>
          <a:bodyPr wrap="none" rtlCol="0">
            <a:spAutoFit/>
          </a:bodyPr>
          <a:lstStyle/>
          <a:p>
            <a:r>
              <a:rPr lang="en-US" sz="2000" dirty="0" smtClean="0"/>
              <a:t>Chemistry studies matter</a:t>
            </a:r>
            <a:endParaRPr lang="en-US" sz="2000" dirty="0"/>
          </a:p>
        </p:txBody>
      </p:sp>
      <p:sp>
        <p:nvSpPr>
          <p:cNvPr id="5" name="TextBox 4"/>
          <p:cNvSpPr txBox="1"/>
          <p:nvPr/>
        </p:nvSpPr>
        <p:spPr>
          <a:xfrm>
            <a:off x="170870" y="1600200"/>
            <a:ext cx="1859868" cy="400110"/>
          </a:xfrm>
          <a:prstGeom prst="rect">
            <a:avLst/>
          </a:prstGeom>
          <a:noFill/>
        </p:spPr>
        <p:txBody>
          <a:bodyPr wrap="none" rtlCol="0">
            <a:spAutoFit/>
          </a:bodyPr>
          <a:lstStyle/>
          <a:p>
            <a:r>
              <a:rPr lang="en-US" sz="2000" dirty="0" smtClean="0"/>
              <a:t>What is matter?</a:t>
            </a:r>
          </a:p>
        </p:txBody>
      </p:sp>
      <p:sp>
        <p:nvSpPr>
          <p:cNvPr id="6" name="Rectangle 5"/>
          <p:cNvSpPr/>
          <p:nvPr/>
        </p:nvSpPr>
        <p:spPr>
          <a:xfrm>
            <a:off x="183142" y="2000310"/>
            <a:ext cx="6833346" cy="400110"/>
          </a:xfrm>
          <a:prstGeom prst="rect">
            <a:avLst/>
          </a:prstGeom>
        </p:spPr>
        <p:txBody>
          <a:bodyPr wrap="none">
            <a:spAutoFit/>
          </a:bodyPr>
          <a:lstStyle/>
          <a:p>
            <a:r>
              <a:rPr lang="en-US" sz="2000" dirty="0" smtClean="0"/>
              <a:t>This is different from the question: What is the matter with you?</a:t>
            </a:r>
            <a:endParaRPr lang="en-US" sz="2000" dirty="0"/>
          </a:p>
        </p:txBody>
      </p:sp>
      <p:sp>
        <p:nvSpPr>
          <p:cNvPr id="7" name="TextBox 6"/>
          <p:cNvSpPr txBox="1"/>
          <p:nvPr/>
        </p:nvSpPr>
        <p:spPr>
          <a:xfrm>
            <a:off x="170870" y="2391455"/>
            <a:ext cx="5719643" cy="400110"/>
          </a:xfrm>
          <a:prstGeom prst="rect">
            <a:avLst/>
          </a:prstGeom>
          <a:noFill/>
        </p:spPr>
        <p:txBody>
          <a:bodyPr wrap="none" rtlCol="0">
            <a:spAutoFit/>
          </a:bodyPr>
          <a:lstStyle/>
          <a:p>
            <a:r>
              <a:rPr lang="en-US" sz="2000" dirty="0" smtClean="0">
                <a:solidFill>
                  <a:srgbClr val="FF0000"/>
                </a:solidFill>
              </a:rPr>
              <a:t>Matter is anything that has mass and occupies space.</a:t>
            </a:r>
            <a:endParaRPr lang="en-US" sz="2000" dirty="0">
              <a:solidFill>
                <a:srgbClr val="FF0000"/>
              </a:solidFill>
            </a:endParaRPr>
          </a:p>
        </p:txBody>
      </p:sp>
      <p:sp>
        <p:nvSpPr>
          <p:cNvPr id="8" name="TextBox 7"/>
          <p:cNvSpPr txBox="1"/>
          <p:nvPr/>
        </p:nvSpPr>
        <p:spPr>
          <a:xfrm>
            <a:off x="170870" y="2791565"/>
            <a:ext cx="6869509" cy="430887"/>
          </a:xfrm>
          <a:prstGeom prst="rect">
            <a:avLst/>
          </a:prstGeom>
          <a:noFill/>
        </p:spPr>
        <p:txBody>
          <a:bodyPr wrap="none" rtlCol="0">
            <a:spAutoFit/>
          </a:bodyPr>
          <a:lstStyle/>
          <a:p>
            <a:r>
              <a:rPr lang="en-US" sz="2200" dirty="0" smtClean="0"/>
              <a:t>What are not matter here? Rocks, air, bacteria, heat, light, </a:t>
            </a:r>
            <a:endParaRPr lang="en-US" sz="2200" dirty="0"/>
          </a:p>
        </p:txBody>
      </p:sp>
      <p:pic>
        <p:nvPicPr>
          <p:cNvPr id="1026" name="Picture 2"/>
          <p:cNvPicPr>
            <a:picLocks noChangeAspect="1" noChangeArrowheads="1"/>
          </p:cNvPicPr>
          <p:nvPr/>
        </p:nvPicPr>
        <p:blipFill>
          <a:blip r:embed="rId3" cstate="print"/>
          <a:srcRect/>
          <a:stretch>
            <a:fillRect/>
          </a:stretch>
        </p:blipFill>
        <p:spPr bwMode="auto">
          <a:xfrm>
            <a:off x="152400" y="4191000"/>
            <a:ext cx="1533423" cy="1533423"/>
          </a:xfrm>
          <a:prstGeom prst="rect">
            <a:avLst/>
          </a:prstGeom>
          <a:noFill/>
          <a:ln w="9525">
            <a:noFill/>
            <a:miter lim="800000"/>
            <a:headEnd/>
            <a:tailEnd/>
          </a:ln>
        </p:spPr>
      </p:pic>
      <p:sp>
        <p:nvSpPr>
          <p:cNvPr id="9" name="TextBox 8"/>
          <p:cNvSpPr txBox="1"/>
          <p:nvPr/>
        </p:nvSpPr>
        <p:spPr>
          <a:xfrm>
            <a:off x="108054" y="627529"/>
            <a:ext cx="5285999" cy="369332"/>
          </a:xfrm>
          <a:prstGeom prst="rect">
            <a:avLst/>
          </a:prstGeom>
          <a:noFill/>
        </p:spPr>
        <p:txBody>
          <a:bodyPr wrap="none" rtlCol="0">
            <a:spAutoFit/>
          </a:bodyPr>
          <a:lstStyle/>
          <a:p>
            <a:r>
              <a:rPr lang="en-US" dirty="0" smtClean="0"/>
              <a:t>(images are either from internet or from the textbook)</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6.94444E-6 -1.85014E-8 C 0.05381 -0.06267 0.10781 -0.12512 0.14791 -0.10754 C 0.18802 -0.08996 0.20763 0.07331 0.24114 0.10592 C 0.27465 0.13853 0.32951 0.11656 0.3493 0.08765 C 0.36909 0.05874 0.33715 -0.03492 0.36024 -0.06753 C 0.38333 -0.10014 0.45416 -0.12905 0.48767 -0.10754 C 0.52118 -0.08603 0.52916 0.0451 0.56163 0.06221 C 0.59409 0.07932 0.63802 0.037 0.68211 -0.00532 " pathEditMode="relative" ptsTypes="aaaaaaaA">
                                      <p:cBhvr>
                                        <p:cTn id="31"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2012 Pearson Education, Inc.</a:t>
            </a:r>
          </a:p>
        </p:txBody>
      </p:sp>
      <p:sp>
        <p:nvSpPr>
          <p:cNvPr id="154626" name="Rectangle 2"/>
          <p:cNvSpPr>
            <a:spLocks noGrp="1" noChangeArrowheads="1"/>
          </p:cNvSpPr>
          <p:nvPr>
            <p:ph type="title"/>
          </p:nvPr>
        </p:nvSpPr>
        <p:spPr/>
        <p:txBody>
          <a:bodyPr/>
          <a:lstStyle/>
          <a:p>
            <a:r>
              <a:rPr lang="en-US"/>
              <a:t>Classification of Matter</a:t>
            </a:r>
          </a:p>
        </p:txBody>
      </p:sp>
      <p:pic>
        <p:nvPicPr>
          <p:cNvPr id="154631" name="Picture 7" descr="01_09_Figure_L"/>
          <p:cNvPicPr>
            <a:picLocks noChangeAspect="1" noChangeArrowheads="1"/>
          </p:cNvPicPr>
          <p:nvPr/>
        </p:nvPicPr>
        <p:blipFill>
          <a:blip r:embed="rId4" cstate="print"/>
          <a:srcRect l="26840" r="50609" b="73959"/>
          <a:stretch>
            <a:fillRect/>
          </a:stretch>
        </p:blipFill>
        <p:spPr bwMode="auto">
          <a:xfrm>
            <a:off x="4000500" y="1295400"/>
            <a:ext cx="1352550" cy="1270000"/>
          </a:xfrm>
          <a:prstGeom prst="rect">
            <a:avLst/>
          </a:prstGeom>
          <a:noFill/>
          <a:ln w="9525">
            <a:noFill/>
            <a:miter lim="800000"/>
            <a:headEnd/>
            <a:tailEnd/>
          </a:ln>
        </p:spPr>
      </p:pic>
      <p:sp>
        <p:nvSpPr>
          <p:cNvPr id="154632" name="Rectangle 8"/>
          <p:cNvSpPr>
            <a:spLocks noChangeArrowheads="1"/>
          </p:cNvSpPr>
          <p:nvPr/>
        </p:nvSpPr>
        <p:spPr bwMode="auto">
          <a:xfrm>
            <a:off x="5184775" y="1908175"/>
            <a:ext cx="1101725" cy="1009650"/>
          </a:xfrm>
          <a:prstGeom prst="rect">
            <a:avLst/>
          </a:prstGeom>
          <a:solidFill>
            <a:schemeClr val="bg1"/>
          </a:solid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2012 Pearson Education, Inc.</a:t>
            </a:r>
          </a:p>
        </p:txBody>
      </p:sp>
      <p:sp>
        <p:nvSpPr>
          <p:cNvPr id="156675" name="Rectangle 3"/>
          <p:cNvSpPr>
            <a:spLocks noGrp="1" noChangeArrowheads="1"/>
          </p:cNvSpPr>
          <p:nvPr>
            <p:ph type="title"/>
          </p:nvPr>
        </p:nvSpPr>
        <p:spPr/>
        <p:txBody>
          <a:bodyPr/>
          <a:lstStyle/>
          <a:p>
            <a:r>
              <a:rPr lang="en-US"/>
              <a:t>Classification of Matter</a:t>
            </a:r>
          </a:p>
        </p:txBody>
      </p:sp>
      <p:pic>
        <p:nvPicPr>
          <p:cNvPr id="156679" name="Picture 7" descr="01_09_Figure_L"/>
          <p:cNvPicPr>
            <a:picLocks noChangeAspect="1" noChangeArrowheads="1"/>
          </p:cNvPicPr>
          <p:nvPr/>
        </p:nvPicPr>
        <p:blipFill>
          <a:blip r:embed="rId4" cstate="print"/>
          <a:srcRect l="291" r="51057" b="61005"/>
          <a:stretch>
            <a:fillRect/>
          </a:stretch>
        </p:blipFill>
        <p:spPr bwMode="auto">
          <a:xfrm>
            <a:off x="2408238" y="1295400"/>
            <a:ext cx="2917825" cy="1901825"/>
          </a:xfrm>
          <a:prstGeom prst="rect">
            <a:avLst/>
          </a:prstGeom>
          <a:noFill/>
          <a:ln w="9525">
            <a:noFill/>
            <a:miter lim="800000"/>
            <a:headEnd/>
            <a:tailEnd/>
          </a:ln>
        </p:spPr>
      </p:pic>
      <p:sp>
        <p:nvSpPr>
          <p:cNvPr id="156680" name="Rectangle 8"/>
          <p:cNvSpPr>
            <a:spLocks noChangeArrowheads="1"/>
          </p:cNvSpPr>
          <p:nvPr/>
        </p:nvSpPr>
        <p:spPr bwMode="auto">
          <a:xfrm>
            <a:off x="5184775" y="1881188"/>
            <a:ext cx="1101725" cy="1009650"/>
          </a:xfrm>
          <a:prstGeom prst="rect">
            <a:avLst/>
          </a:prstGeom>
          <a:solidFill>
            <a:schemeClr val="bg1"/>
          </a:solidFill>
          <a:ln w="9525">
            <a:noFill/>
            <a:miter lim="800000"/>
            <a:headEnd/>
            <a:tailEnd/>
          </a:ln>
          <a:effectLst/>
        </p:spPr>
        <p:txBody>
          <a:bodyPr wrap="none" anchor="ctr"/>
          <a:lstStyle/>
          <a:p>
            <a:endParaRPr lang="en-US"/>
          </a:p>
        </p:txBody>
      </p:sp>
      <p:pic>
        <p:nvPicPr>
          <p:cNvPr id="3074" name="Picture 2"/>
          <p:cNvPicPr>
            <a:picLocks noChangeAspect="1" noChangeArrowheads="1"/>
          </p:cNvPicPr>
          <p:nvPr/>
        </p:nvPicPr>
        <p:blipFill>
          <a:blip r:embed="rId5" cstate="print"/>
          <a:srcRect/>
          <a:stretch>
            <a:fillRect/>
          </a:stretch>
        </p:blipFill>
        <p:spPr bwMode="auto">
          <a:xfrm>
            <a:off x="1219200" y="1676400"/>
            <a:ext cx="1144506" cy="144780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685800" y="3352800"/>
            <a:ext cx="1750685" cy="1371600"/>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685800" y="4800600"/>
            <a:ext cx="2505075" cy="1828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linds(horizontal)">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2012 Pearson Education, Inc.</a:t>
            </a:r>
          </a:p>
        </p:txBody>
      </p:sp>
      <p:sp>
        <p:nvSpPr>
          <p:cNvPr id="158723" name="Rectangle 3"/>
          <p:cNvSpPr>
            <a:spLocks noGrp="1" noChangeArrowheads="1"/>
          </p:cNvSpPr>
          <p:nvPr>
            <p:ph type="title"/>
          </p:nvPr>
        </p:nvSpPr>
        <p:spPr/>
        <p:txBody>
          <a:bodyPr/>
          <a:lstStyle/>
          <a:p>
            <a:r>
              <a:rPr lang="en-US"/>
              <a:t>Classification of Matter</a:t>
            </a:r>
          </a:p>
        </p:txBody>
      </p:sp>
      <p:pic>
        <p:nvPicPr>
          <p:cNvPr id="158726" name="Picture 6" descr="01_09_Figure_L"/>
          <p:cNvPicPr>
            <a:picLocks noChangeAspect="1" noChangeArrowheads="1"/>
          </p:cNvPicPr>
          <p:nvPr/>
        </p:nvPicPr>
        <p:blipFill>
          <a:blip r:embed="rId4" cstate="print"/>
          <a:srcRect l="291" r="26601" b="59247"/>
          <a:stretch>
            <a:fillRect/>
          </a:stretch>
        </p:blipFill>
        <p:spPr bwMode="auto">
          <a:xfrm>
            <a:off x="2408238" y="1295400"/>
            <a:ext cx="4384675" cy="1987550"/>
          </a:xfrm>
          <a:prstGeom prst="rect">
            <a:avLst/>
          </a:prstGeom>
          <a:noFill/>
          <a:ln w="9525">
            <a:noFill/>
            <a:miter lim="800000"/>
            <a:headEnd/>
            <a:tailEnd/>
          </a:ln>
        </p:spPr>
      </p:pic>
      <p:sp>
        <p:nvSpPr>
          <p:cNvPr id="158727" name="Rectangle 7"/>
          <p:cNvSpPr>
            <a:spLocks noChangeArrowheads="1"/>
          </p:cNvSpPr>
          <p:nvPr/>
        </p:nvSpPr>
        <p:spPr bwMode="auto">
          <a:xfrm>
            <a:off x="5511800" y="3122613"/>
            <a:ext cx="1306513" cy="193675"/>
          </a:xfrm>
          <a:prstGeom prst="rect">
            <a:avLst/>
          </a:prstGeom>
          <a:solidFill>
            <a:schemeClr val="bg1"/>
          </a:solidFill>
          <a:ln w="9525">
            <a:noFill/>
            <a:miter lim="800000"/>
            <a:headEnd/>
            <a:tailEnd/>
          </a:ln>
          <a:effectLst/>
        </p:spPr>
        <p:txBody>
          <a:bodyPr wrap="none" anchor="ctr"/>
          <a:lstStyle/>
          <a:p>
            <a:endParaRPr lang="en-US"/>
          </a:p>
        </p:txBody>
      </p:sp>
      <p:pic>
        <p:nvPicPr>
          <p:cNvPr id="7" name="Picture 2"/>
          <p:cNvPicPr>
            <a:picLocks noChangeAspect="1" noChangeArrowheads="1"/>
          </p:cNvPicPr>
          <p:nvPr/>
        </p:nvPicPr>
        <p:blipFill>
          <a:blip r:embed="rId5" cstate="print"/>
          <a:srcRect/>
          <a:stretch>
            <a:fillRect/>
          </a:stretch>
        </p:blipFill>
        <p:spPr bwMode="auto">
          <a:xfrm>
            <a:off x="7010400" y="1676400"/>
            <a:ext cx="1036675" cy="1371600"/>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7086600" y="3124200"/>
            <a:ext cx="1600200" cy="1457325"/>
          </a:xfrm>
          <a:prstGeom prst="rect">
            <a:avLst/>
          </a:prstGeom>
          <a:noFill/>
          <a:ln w="9525">
            <a:noFill/>
            <a:miter lim="800000"/>
            <a:headEnd/>
            <a:tailEnd/>
          </a:ln>
        </p:spPr>
      </p:pic>
      <p:pic>
        <p:nvPicPr>
          <p:cNvPr id="4099" name="Picture 3"/>
          <p:cNvPicPr>
            <a:picLocks noChangeAspect="1" noChangeArrowheads="1"/>
          </p:cNvPicPr>
          <p:nvPr/>
        </p:nvPicPr>
        <p:blipFill>
          <a:blip r:embed="rId7" cstate="print"/>
          <a:srcRect/>
          <a:stretch>
            <a:fillRect/>
          </a:stretch>
        </p:blipFill>
        <p:spPr bwMode="auto">
          <a:xfrm>
            <a:off x="7543800" y="838200"/>
            <a:ext cx="1056292" cy="7477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linds(horizontal)">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2"/>
          </p:nvPr>
        </p:nvSpPr>
        <p:spPr/>
        <p:txBody>
          <a:bodyPr/>
          <a:lstStyle/>
          <a:p>
            <a:r>
              <a:rPr lang="en-US"/>
              <a:t>© 2012 Pearson Education, Inc.</a:t>
            </a:r>
          </a:p>
        </p:txBody>
      </p:sp>
      <p:sp>
        <p:nvSpPr>
          <p:cNvPr id="160771" name="Rectangle 3"/>
          <p:cNvSpPr>
            <a:spLocks noGrp="1" noChangeArrowheads="1"/>
          </p:cNvSpPr>
          <p:nvPr>
            <p:ph type="title"/>
          </p:nvPr>
        </p:nvSpPr>
        <p:spPr/>
        <p:txBody>
          <a:bodyPr/>
          <a:lstStyle/>
          <a:p>
            <a:r>
              <a:rPr lang="en-US"/>
              <a:t>Classification of Matter</a:t>
            </a:r>
          </a:p>
        </p:txBody>
      </p:sp>
      <p:pic>
        <p:nvPicPr>
          <p:cNvPr id="160774" name="Picture 6" descr="01_09_Figure_L"/>
          <p:cNvPicPr>
            <a:picLocks noChangeAspect="1" noChangeArrowheads="1"/>
          </p:cNvPicPr>
          <p:nvPr/>
        </p:nvPicPr>
        <p:blipFill>
          <a:blip r:embed="rId4" cstate="print"/>
          <a:srcRect l="291" r="26601" b="42256"/>
          <a:stretch>
            <a:fillRect/>
          </a:stretch>
        </p:blipFill>
        <p:spPr bwMode="auto">
          <a:xfrm>
            <a:off x="2408238" y="1295400"/>
            <a:ext cx="4384675" cy="2816225"/>
          </a:xfrm>
          <a:prstGeom prst="rect">
            <a:avLst/>
          </a:prstGeom>
          <a:noFill/>
          <a:ln w="9525">
            <a:noFill/>
            <a:miter lim="800000"/>
            <a:headEnd/>
            <a:tailEnd/>
          </a:ln>
        </p:spPr>
      </p:pic>
      <p:sp>
        <p:nvSpPr>
          <p:cNvPr id="160775" name="Rectangle 7"/>
          <p:cNvSpPr>
            <a:spLocks noChangeArrowheads="1"/>
          </p:cNvSpPr>
          <p:nvPr/>
        </p:nvSpPr>
        <p:spPr bwMode="auto">
          <a:xfrm>
            <a:off x="4457700" y="3270250"/>
            <a:ext cx="1098550" cy="1009650"/>
          </a:xfrm>
          <a:prstGeom prst="rect">
            <a:avLst/>
          </a:prstGeom>
          <a:solidFill>
            <a:schemeClr val="bg1"/>
          </a:solidFill>
          <a:ln w="9525">
            <a:noFill/>
            <a:miter lim="800000"/>
            <a:headEnd/>
            <a:tailEnd/>
          </a:ln>
          <a:effectLst/>
        </p:spPr>
        <p:txBody>
          <a:bodyPr wrap="none" anchor="ctr"/>
          <a:lstStyle/>
          <a:p>
            <a:endParaRPr lang="en-US"/>
          </a:p>
        </p:txBody>
      </p:sp>
      <p:sp>
        <p:nvSpPr>
          <p:cNvPr id="160776" name="Rectangle 8"/>
          <p:cNvSpPr>
            <a:spLocks noChangeArrowheads="1"/>
          </p:cNvSpPr>
          <p:nvPr/>
        </p:nvSpPr>
        <p:spPr bwMode="auto">
          <a:xfrm>
            <a:off x="6740525" y="3241675"/>
            <a:ext cx="111125" cy="1009650"/>
          </a:xfrm>
          <a:prstGeom prst="rect">
            <a:avLst/>
          </a:prstGeom>
          <a:solidFill>
            <a:schemeClr val="bg1"/>
          </a:solid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2012 Pearson Education, Inc.</a:t>
            </a:r>
          </a:p>
        </p:txBody>
      </p:sp>
      <p:sp>
        <p:nvSpPr>
          <p:cNvPr id="162819" name="Rectangle 3"/>
          <p:cNvSpPr>
            <a:spLocks noGrp="1" noChangeArrowheads="1"/>
          </p:cNvSpPr>
          <p:nvPr>
            <p:ph type="title"/>
          </p:nvPr>
        </p:nvSpPr>
        <p:spPr/>
        <p:txBody>
          <a:bodyPr/>
          <a:lstStyle/>
          <a:p>
            <a:r>
              <a:rPr lang="en-US"/>
              <a:t>Classification of Matter</a:t>
            </a:r>
          </a:p>
        </p:txBody>
      </p:sp>
      <p:pic>
        <p:nvPicPr>
          <p:cNvPr id="162824" name="Picture 8" descr="01_09_Figure_L"/>
          <p:cNvPicPr>
            <a:picLocks noChangeAspect="1" noChangeArrowheads="1"/>
          </p:cNvPicPr>
          <p:nvPr/>
        </p:nvPicPr>
        <p:blipFill>
          <a:blip r:embed="rId4" cstate="print"/>
          <a:srcRect l="291" r="-240" b="26926"/>
          <a:stretch>
            <a:fillRect/>
          </a:stretch>
        </p:blipFill>
        <p:spPr bwMode="auto">
          <a:xfrm>
            <a:off x="2408238" y="1295400"/>
            <a:ext cx="5994400" cy="3563938"/>
          </a:xfrm>
          <a:prstGeom prst="rect">
            <a:avLst/>
          </a:prstGeom>
          <a:noFill/>
          <a:ln w="9525">
            <a:noFill/>
            <a:miter lim="800000"/>
            <a:headEnd/>
            <a:tailEnd/>
          </a:ln>
        </p:spPr>
      </p:pic>
      <p:sp>
        <p:nvSpPr>
          <p:cNvPr id="162825" name="Rectangle 9"/>
          <p:cNvSpPr>
            <a:spLocks noChangeArrowheads="1"/>
          </p:cNvSpPr>
          <p:nvPr/>
        </p:nvSpPr>
        <p:spPr bwMode="auto">
          <a:xfrm>
            <a:off x="3833813" y="3270250"/>
            <a:ext cx="1722437" cy="1687513"/>
          </a:xfrm>
          <a:prstGeom prst="rect">
            <a:avLst/>
          </a:prstGeom>
          <a:solidFill>
            <a:schemeClr val="bg1"/>
          </a:solidFill>
          <a:ln w="9525">
            <a:noFill/>
            <a:miter lim="800000"/>
            <a:headEnd/>
            <a:tailEnd/>
          </a:ln>
          <a:effectLst/>
        </p:spPr>
        <p:txBody>
          <a:bodyPr wrap="none" anchor="ctr"/>
          <a:lstStyle/>
          <a:p>
            <a:endParaRPr lang="en-US"/>
          </a:p>
        </p:txBody>
      </p:sp>
      <p:pic>
        <p:nvPicPr>
          <p:cNvPr id="7" name="Picture 2"/>
          <p:cNvPicPr>
            <a:picLocks noChangeAspect="1" noChangeArrowheads="1"/>
          </p:cNvPicPr>
          <p:nvPr/>
        </p:nvPicPr>
        <p:blipFill>
          <a:blip r:embed="rId5" cstate="print"/>
          <a:srcRect/>
          <a:stretch>
            <a:fillRect/>
          </a:stretch>
        </p:blipFill>
        <p:spPr bwMode="auto">
          <a:xfrm>
            <a:off x="7924800" y="2667000"/>
            <a:ext cx="1036675" cy="1371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US"/>
              <a:t>© 2012 Pearson Education, Inc.</a:t>
            </a:r>
          </a:p>
        </p:txBody>
      </p:sp>
      <p:sp>
        <p:nvSpPr>
          <p:cNvPr id="164867" name="Rectangle 3"/>
          <p:cNvSpPr>
            <a:spLocks noGrp="1" noChangeArrowheads="1"/>
          </p:cNvSpPr>
          <p:nvPr>
            <p:ph type="title"/>
          </p:nvPr>
        </p:nvSpPr>
        <p:spPr/>
        <p:txBody>
          <a:bodyPr/>
          <a:lstStyle/>
          <a:p>
            <a:r>
              <a:rPr lang="en-US"/>
              <a:t>Classification of Matter</a:t>
            </a:r>
          </a:p>
        </p:txBody>
      </p:sp>
      <p:pic>
        <p:nvPicPr>
          <p:cNvPr id="164870" name="Picture 6" descr="01_09_Figure_L"/>
          <p:cNvPicPr>
            <a:picLocks noChangeAspect="1" noChangeArrowheads="1"/>
          </p:cNvPicPr>
          <p:nvPr/>
        </p:nvPicPr>
        <p:blipFill>
          <a:blip r:embed="rId4" cstate="print"/>
          <a:srcRect l="291" r="395" b="24777"/>
          <a:stretch>
            <a:fillRect/>
          </a:stretch>
        </p:blipFill>
        <p:spPr bwMode="auto">
          <a:xfrm>
            <a:off x="2408238" y="1295400"/>
            <a:ext cx="5956300" cy="3668713"/>
          </a:xfrm>
          <a:prstGeom prst="rect">
            <a:avLst/>
          </a:prstGeom>
          <a:noFill/>
          <a:ln w="9525">
            <a:noFill/>
            <a:miter lim="800000"/>
            <a:headEnd/>
            <a:tailEnd/>
          </a:ln>
        </p:spPr>
      </p:pic>
      <p:sp>
        <p:nvSpPr>
          <p:cNvPr id="164873" name="Rectangle 9"/>
          <p:cNvSpPr>
            <a:spLocks noChangeArrowheads="1"/>
          </p:cNvSpPr>
          <p:nvPr/>
        </p:nvSpPr>
        <p:spPr bwMode="auto">
          <a:xfrm>
            <a:off x="3763963" y="4625975"/>
            <a:ext cx="1635125" cy="552450"/>
          </a:xfrm>
          <a:prstGeom prst="rect">
            <a:avLst/>
          </a:prstGeom>
          <a:solidFill>
            <a:schemeClr val="bg1"/>
          </a:solidFill>
          <a:ln w="9525">
            <a:noFill/>
            <a:miter lim="800000"/>
            <a:headEnd/>
            <a:tailEnd/>
          </a:ln>
          <a:effectLst/>
        </p:spPr>
        <p:txBody>
          <a:bodyPr wrap="none" anchor="ctr"/>
          <a:lstStyle/>
          <a:p>
            <a:endParaRPr lang="en-US"/>
          </a:p>
        </p:txBody>
      </p:sp>
      <p:pic>
        <p:nvPicPr>
          <p:cNvPr id="7" name="Picture 2"/>
          <p:cNvPicPr>
            <a:picLocks noChangeAspect="1" noChangeArrowheads="1"/>
          </p:cNvPicPr>
          <p:nvPr/>
        </p:nvPicPr>
        <p:blipFill>
          <a:blip r:embed="rId5" cstate="print"/>
          <a:srcRect/>
          <a:stretch>
            <a:fillRect/>
          </a:stretch>
        </p:blipFill>
        <p:spPr bwMode="auto">
          <a:xfrm>
            <a:off x="2057400" y="3657600"/>
            <a:ext cx="1600200" cy="1457325"/>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7924800" y="2667000"/>
            <a:ext cx="1036675" cy="1371600"/>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2133600" y="5257800"/>
            <a:ext cx="1056292" cy="7477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2"/>
          </p:nvPr>
        </p:nvSpPr>
        <p:spPr/>
        <p:txBody>
          <a:bodyPr/>
          <a:lstStyle/>
          <a:p>
            <a:r>
              <a:rPr lang="en-US"/>
              <a:t>© 2012 Pearson Education, Inc.</a:t>
            </a:r>
          </a:p>
        </p:txBody>
      </p:sp>
      <p:sp>
        <p:nvSpPr>
          <p:cNvPr id="166915" name="Rectangle 3"/>
          <p:cNvSpPr>
            <a:spLocks noGrp="1" noChangeArrowheads="1"/>
          </p:cNvSpPr>
          <p:nvPr>
            <p:ph type="title"/>
          </p:nvPr>
        </p:nvSpPr>
        <p:spPr/>
        <p:txBody>
          <a:bodyPr/>
          <a:lstStyle/>
          <a:p>
            <a:r>
              <a:rPr lang="en-US"/>
              <a:t>Classification of Matter</a:t>
            </a:r>
          </a:p>
        </p:txBody>
      </p:sp>
      <p:pic>
        <p:nvPicPr>
          <p:cNvPr id="166918" name="Picture 6" descr="01_09_Figure_L"/>
          <p:cNvPicPr>
            <a:picLocks noChangeAspect="1" noChangeArrowheads="1"/>
          </p:cNvPicPr>
          <p:nvPr/>
        </p:nvPicPr>
        <p:blipFill>
          <a:blip r:embed="rId4" cstate="print"/>
          <a:srcRect l="291" r="395" b="11237"/>
          <a:stretch>
            <a:fillRect/>
          </a:stretch>
        </p:blipFill>
        <p:spPr bwMode="auto">
          <a:xfrm>
            <a:off x="2408238" y="1295400"/>
            <a:ext cx="5956300" cy="4329113"/>
          </a:xfrm>
          <a:prstGeom prst="rect">
            <a:avLst/>
          </a:prstGeom>
          <a:noFill/>
          <a:ln w="9525">
            <a:noFill/>
            <a:miter lim="800000"/>
            <a:headEnd/>
            <a:tailEnd/>
          </a:ln>
        </p:spPr>
      </p:pic>
      <p:sp>
        <p:nvSpPr>
          <p:cNvPr id="166920" name="Rectangle 8"/>
          <p:cNvSpPr>
            <a:spLocks noChangeArrowheads="1"/>
          </p:cNvSpPr>
          <p:nvPr/>
        </p:nvSpPr>
        <p:spPr bwMode="auto">
          <a:xfrm>
            <a:off x="5330825" y="4876800"/>
            <a:ext cx="1041400" cy="766763"/>
          </a:xfrm>
          <a:prstGeom prst="rect">
            <a:avLst/>
          </a:prstGeom>
          <a:solidFill>
            <a:schemeClr val="bg1"/>
          </a:solidFill>
          <a:ln w="9525">
            <a:noFill/>
            <a:miter lim="800000"/>
            <a:headEnd/>
            <a:tailEnd/>
          </a:ln>
          <a:effectLst/>
        </p:spPr>
        <p:txBody>
          <a:bodyPr wrap="none" anchor="ctr"/>
          <a:lstStyle/>
          <a:p>
            <a:endParaRPr lang="en-US"/>
          </a:p>
        </p:txBody>
      </p:sp>
      <p:sp>
        <p:nvSpPr>
          <p:cNvPr id="166921" name="Rectangle 9"/>
          <p:cNvSpPr>
            <a:spLocks noChangeArrowheads="1"/>
          </p:cNvSpPr>
          <p:nvPr/>
        </p:nvSpPr>
        <p:spPr bwMode="auto">
          <a:xfrm>
            <a:off x="2847975" y="4867275"/>
            <a:ext cx="1011238" cy="804863"/>
          </a:xfrm>
          <a:prstGeom prst="rect">
            <a:avLst/>
          </a:prstGeom>
          <a:solidFill>
            <a:schemeClr val="bg1"/>
          </a:solid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2"/>
          </p:nvPr>
        </p:nvSpPr>
        <p:spPr/>
        <p:txBody>
          <a:bodyPr/>
          <a:lstStyle/>
          <a:p>
            <a:r>
              <a:rPr lang="en-US"/>
              <a:t>© 2012 Pearson Education, Inc.</a:t>
            </a:r>
          </a:p>
        </p:txBody>
      </p:sp>
      <p:sp>
        <p:nvSpPr>
          <p:cNvPr id="168963" name="Rectangle 3"/>
          <p:cNvSpPr>
            <a:spLocks noGrp="1" noChangeArrowheads="1"/>
          </p:cNvSpPr>
          <p:nvPr>
            <p:ph type="title"/>
          </p:nvPr>
        </p:nvSpPr>
        <p:spPr/>
        <p:txBody>
          <a:bodyPr/>
          <a:lstStyle/>
          <a:p>
            <a:r>
              <a:rPr lang="en-US"/>
              <a:t>Classification of Matter</a:t>
            </a:r>
          </a:p>
        </p:txBody>
      </p:sp>
      <p:pic>
        <p:nvPicPr>
          <p:cNvPr id="168966" name="Picture 6" descr="01_09_Figure_L"/>
          <p:cNvPicPr>
            <a:picLocks noChangeAspect="1" noChangeArrowheads="1"/>
          </p:cNvPicPr>
          <p:nvPr/>
        </p:nvPicPr>
        <p:blipFill>
          <a:blip r:embed="rId4" cstate="print"/>
          <a:srcRect l="424" r="395" b="-839"/>
          <a:stretch>
            <a:fillRect/>
          </a:stretch>
        </p:blipFill>
        <p:spPr bwMode="auto">
          <a:xfrm>
            <a:off x="2416175" y="1295400"/>
            <a:ext cx="5948363" cy="4918075"/>
          </a:xfrm>
          <a:prstGeom prst="rect">
            <a:avLst/>
          </a:prstGeom>
          <a:noFill/>
          <a:ln w="9525">
            <a:noFill/>
            <a:miter lim="800000"/>
            <a:headEnd/>
            <a:tailEnd/>
          </a:ln>
        </p:spPr>
      </p:pic>
      <p:sp>
        <p:nvSpPr>
          <p:cNvPr id="168967" name="Rectangle 7"/>
          <p:cNvSpPr>
            <a:spLocks noChangeArrowheads="1"/>
          </p:cNvSpPr>
          <p:nvPr/>
        </p:nvSpPr>
        <p:spPr bwMode="auto">
          <a:xfrm>
            <a:off x="5330825" y="4876800"/>
            <a:ext cx="1620838" cy="1303338"/>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8"/>
          <p:cNvGrpSpPr>
            <a:grpSpLocks/>
          </p:cNvGrpSpPr>
          <p:nvPr/>
        </p:nvGrpSpPr>
        <p:grpSpPr bwMode="auto">
          <a:xfrm>
            <a:off x="7889875" y="5619750"/>
            <a:ext cx="1271588" cy="1238250"/>
            <a:chOff x="4970" y="3540"/>
            <a:chExt cx="801" cy="780"/>
          </a:xfrm>
        </p:grpSpPr>
        <p:pic>
          <p:nvPicPr>
            <p:cNvPr id="168969" name="Picture 9" descr="Triangle--Gray"/>
            <p:cNvPicPr>
              <a:picLocks noChangeAspect="1" noChangeArrowheads="1"/>
            </p:cNvPicPr>
            <p:nvPr/>
          </p:nvPicPr>
          <p:blipFill>
            <a:blip r:embed="rId5" cstate="print"/>
            <a:srcRect/>
            <a:stretch>
              <a:fillRect/>
            </a:stretch>
          </p:blipFill>
          <p:spPr bwMode="auto">
            <a:xfrm>
              <a:off x="4973" y="3540"/>
              <a:ext cx="780" cy="780"/>
            </a:xfrm>
            <a:prstGeom prst="rect">
              <a:avLst/>
            </a:prstGeom>
            <a:noFill/>
          </p:spPr>
        </p:pic>
        <p:sp>
          <p:nvSpPr>
            <p:cNvPr id="168970" name="Rectangle 10"/>
            <p:cNvSpPr>
              <a:spLocks noChangeArrowheads="1"/>
            </p:cNvSpPr>
            <p:nvPr/>
          </p:nvSpPr>
          <p:spPr bwMode="auto">
            <a:xfrm>
              <a:off x="4970" y="3718"/>
              <a:ext cx="801" cy="460"/>
            </a:xfrm>
            <a:prstGeom prst="rect">
              <a:avLst/>
            </a:prstGeom>
            <a:noFill/>
            <a:ln w="9525">
              <a:noFill/>
              <a:miter lim="800000"/>
              <a:headEnd/>
              <a:tailEnd/>
            </a:ln>
          </p:spPr>
          <p:txBody>
            <a:bodyPr wrap="none">
              <a:spAutoFit/>
            </a:bodyPr>
            <a:lstStyle/>
            <a:p>
              <a:pPr algn="ctr"/>
              <a:r>
                <a:rPr lang="en-US" sz="1400"/>
                <a:t>Matter</a:t>
              </a:r>
            </a:p>
            <a:p>
              <a:pPr algn="ctr"/>
              <a:r>
                <a:rPr lang="en-US" sz="1400"/>
                <a:t>And</a:t>
              </a:r>
            </a:p>
            <a:p>
              <a:pPr algn="ctr"/>
              <a:r>
                <a:rPr lang="en-US" sz="1400"/>
                <a:t>Measurement</a:t>
              </a:r>
            </a:p>
          </p:txBody>
        </p:sp>
      </p:grpSp>
      <p:pic>
        <p:nvPicPr>
          <p:cNvPr id="10" name="Picture 3"/>
          <p:cNvPicPr>
            <a:picLocks noChangeAspect="1" noChangeArrowheads="1"/>
          </p:cNvPicPr>
          <p:nvPr/>
        </p:nvPicPr>
        <p:blipFill>
          <a:blip r:embed="rId6" cstate="print"/>
          <a:srcRect/>
          <a:stretch>
            <a:fillRect/>
          </a:stretch>
        </p:blipFill>
        <p:spPr bwMode="auto">
          <a:xfrm>
            <a:off x="1066800" y="5334000"/>
            <a:ext cx="1056292" cy="747712"/>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4" name="Picture 6" descr="01_09_Figure_L"/>
          <p:cNvPicPr>
            <a:picLocks noChangeAspect="1" noChangeArrowheads="1"/>
          </p:cNvPicPr>
          <p:nvPr/>
        </p:nvPicPr>
        <p:blipFill>
          <a:blip r:embed="rId4" cstate="print"/>
          <a:srcRect l="424" r="687" b="-482"/>
          <a:stretch>
            <a:fillRect/>
          </a:stretch>
        </p:blipFill>
        <p:spPr bwMode="auto">
          <a:xfrm>
            <a:off x="2416175" y="1295400"/>
            <a:ext cx="5930900" cy="4900613"/>
          </a:xfrm>
          <a:prstGeom prst="rect">
            <a:avLst/>
          </a:prstGeom>
          <a:noFill/>
          <a:ln w="9525">
            <a:noFill/>
            <a:miter lim="800000"/>
            <a:headEnd/>
            <a:tailEnd/>
          </a:ln>
        </p:spPr>
      </p:pic>
      <p:sp>
        <p:nvSpPr>
          <p:cNvPr id="171011" name="Rectangle 3"/>
          <p:cNvSpPr>
            <a:spLocks noGrp="1" noChangeArrowheads="1"/>
          </p:cNvSpPr>
          <p:nvPr>
            <p:ph type="title"/>
          </p:nvPr>
        </p:nvSpPr>
        <p:spPr/>
        <p:txBody>
          <a:bodyPr/>
          <a:lstStyle/>
          <a:p>
            <a:r>
              <a:rPr lang="en-US"/>
              <a:t>Classification of Matter</a:t>
            </a:r>
          </a:p>
        </p:txBody>
      </p:sp>
      <p:pic>
        <p:nvPicPr>
          <p:cNvPr id="9" name="Picture 2"/>
          <p:cNvPicPr>
            <a:picLocks noChangeAspect="1" noChangeArrowheads="1"/>
          </p:cNvPicPr>
          <p:nvPr/>
        </p:nvPicPr>
        <p:blipFill>
          <a:blip r:embed="rId5" cstate="print"/>
          <a:srcRect/>
          <a:stretch>
            <a:fillRect/>
          </a:stretch>
        </p:blipFill>
        <p:spPr bwMode="auto">
          <a:xfrm>
            <a:off x="6781800" y="5400675"/>
            <a:ext cx="1600200" cy="1457325"/>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1066800" y="5410200"/>
            <a:ext cx="1056292" cy="747712"/>
          </a:xfrm>
          <a:prstGeom prst="rect">
            <a:avLst/>
          </a:prstGeom>
          <a:noFill/>
          <a:ln w="9525">
            <a:noFill/>
            <a:miter lim="800000"/>
            <a:headEnd/>
            <a:tailEnd/>
          </a:ln>
        </p:spPr>
      </p:pic>
      <p:sp>
        <p:nvSpPr>
          <p:cNvPr id="6" name="TextBox 5"/>
          <p:cNvSpPr txBox="1"/>
          <p:nvPr/>
        </p:nvSpPr>
        <p:spPr>
          <a:xfrm>
            <a:off x="152401" y="1371600"/>
            <a:ext cx="2362200" cy="2031325"/>
          </a:xfrm>
          <a:prstGeom prst="rect">
            <a:avLst/>
          </a:prstGeom>
          <a:noFill/>
        </p:spPr>
        <p:txBody>
          <a:bodyPr wrap="square" rtlCol="0">
            <a:spAutoFit/>
          </a:bodyPr>
          <a:lstStyle/>
          <a:p>
            <a:r>
              <a:rPr lang="en-US" dirty="0" smtClean="0">
                <a:solidFill>
                  <a:srgbClr val="C00000"/>
                </a:solidFill>
              </a:rPr>
              <a:t>Please be able to categorize a sample into one of these categories based on descriptions. </a:t>
            </a:r>
            <a:r>
              <a:rPr lang="en-US" dirty="0" smtClean="0"/>
              <a:t>There is an example on the next slide.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3477875"/>
          </a:xfrm>
          <a:prstGeom prst="rect">
            <a:avLst/>
          </a:prstGeom>
        </p:spPr>
        <p:txBody>
          <a:bodyPr wrap="square">
            <a:spAutoFit/>
          </a:bodyPr>
          <a:lstStyle/>
          <a:p>
            <a:r>
              <a:rPr lang="en-US" sz="2000" dirty="0" smtClean="0"/>
              <a:t>Consider the following properties that involve the metal silver: </a:t>
            </a:r>
          </a:p>
          <a:p>
            <a:pPr marL="457200" indent="-457200">
              <a:buAutoNum type="arabicPeriod"/>
            </a:pPr>
            <a:r>
              <a:rPr lang="en-US" sz="2000" dirty="0" smtClean="0"/>
              <a:t>Silver metal cannot be decomposed into simpler substances using chemical techniques. </a:t>
            </a:r>
          </a:p>
          <a:p>
            <a:pPr marL="457200" indent="-457200">
              <a:buAutoNum type="arabicPeriod"/>
            </a:pPr>
            <a:r>
              <a:rPr lang="en-US" sz="2000" dirty="0" smtClean="0"/>
              <a:t>Silver metal reacts with gaseous hydrogen sulfide to form the black solid silver sulfide (silverware tarnish). </a:t>
            </a:r>
          </a:p>
          <a:p>
            <a:pPr marL="457200" indent="-457200">
              <a:buAutoNum type="arabicPeriod"/>
            </a:pPr>
            <a:r>
              <a:rPr lang="en-US" sz="2000" dirty="0" smtClean="0"/>
              <a:t>Sterling silver is a metal alloy that contains 92.5% silver and 7.5% copper by mass.  </a:t>
            </a:r>
          </a:p>
          <a:p>
            <a:pPr marL="457200" indent="-457200">
              <a:buAutoNum type="arabicPeriod"/>
            </a:pPr>
            <a:r>
              <a:rPr lang="en-US" sz="2000" dirty="0" err="1" smtClean="0"/>
              <a:t>Argenite</a:t>
            </a:r>
            <a:r>
              <a:rPr lang="en-US" sz="2000" dirty="0" smtClean="0"/>
              <a:t> ore, a source for silver metal, is found in Mexico and Peru. </a:t>
            </a:r>
          </a:p>
          <a:p>
            <a:pPr marL="457200" indent="-457200">
              <a:buAutoNum type="arabicPeriod"/>
            </a:pPr>
            <a:endParaRPr lang="en-US" sz="2000" dirty="0" smtClean="0"/>
          </a:p>
          <a:p>
            <a:pPr marL="457200" indent="-457200"/>
            <a:r>
              <a:rPr lang="en-US" sz="2000" dirty="0" smtClean="0"/>
              <a:t>Based on these properties, classify each of the following silver-containing entities as an element, compound, homogeneous mixture, or heterogeneous mixture. </a:t>
            </a:r>
          </a:p>
          <a:p>
            <a:pPr marL="457200" indent="-457200"/>
            <a:r>
              <a:rPr lang="en-US" sz="2000" dirty="0" smtClean="0"/>
              <a:t>a. sterling silver     b. </a:t>
            </a:r>
            <a:r>
              <a:rPr lang="en-US" sz="2000" dirty="0" err="1" smtClean="0"/>
              <a:t>argenite</a:t>
            </a:r>
            <a:r>
              <a:rPr lang="en-US" sz="2000" dirty="0" smtClean="0"/>
              <a:t> ore       c. silverware tarnish      d. silver metal</a:t>
            </a:r>
            <a:endParaRPr lang="en-US" sz="2000" dirty="0"/>
          </a:p>
        </p:txBody>
      </p:sp>
      <p:sp>
        <p:nvSpPr>
          <p:cNvPr id="3" name="TextBox 2"/>
          <p:cNvSpPr txBox="1"/>
          <p:nvPr/>
        </p:nvSpPr>
        <p:spPr>
          <a:xfrm>
            <a:off x="0" y="3733800"/>
            <a:ext cx="9144000" cy="923330"/>
          </a:xfrm>
          <a:prstGeom prst="rect">
            <a:avLst/>
          </a:prstGeom>
          <a:noFill/>
        </p:spPr>
        <p:txBody>
          <a:bodyPr wrap="square" rtlCol="0">
            <a:spAutoFit/>
          </a:bodyPr>
          <a:lstStyle/>
          <a:p>
            <a:r>
              <a:rPr lang="en-US" dirty="0" smtClean="0"/>
              <a:t>Hint: generally speaking, if it cannot be decomposed, it is an element; if a sample can be separated by chemical means but not by physical means, it is a compound; if a sample can be separated by physical means, it is a mixture (either a heterogeneous or homogenous).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143000"/>
          </a:xfrm>
          <a:solidFill>
            <a:schemeClr val="bg1"/>
          </a:solidFill>
        </p:spPr>
        <p:txBody>
          <a:bodyPr>
            <a:normAutofit/>
          </a:bodyPr>
          <a:lstStyle/>
          <a:p>
            <a:pPr eaLnBrk="1" hangingPunct="1"/>
            <a:r>
              <a:rPr lang="en-US" sz="3400" dirty="0" smtClean="0"/>
              <a:t>Let’s look at the Physical States of Matter</a:t>
            </a:r>
          </a:p>
        </p:txBody>
      </p:sp>
      <p:sp>
        <p:nvSpPr>
          <p:cNvPr id="19459" name="Rectangle 3"/>
          <p:cNvSpPr>
            <a:spLocks noGrp="1" noChangeArrowheads="1"/>
          </p:cNvSpPr>
          <p:nvPr>
            <p:ph type="body" idx="1"/>
          </p:nvPr>
        </p:nvSpPr>
        <p:spPr>
          <a:xfrm>
            <a:off x="0" y="4595019"/>
            <a:ext cx="9144000" cy="510382"/>
          </a:xfrm>
        </p:spPr>
        <p:txBody>
          <a:bodyPr>
            <a:normAutofit fontScale="92500" lnSpcReduction="10000"/>
          </a:bodyPr>
          <a:lstStyle/>
          <a:p>
            <a:pPr eaLnBrk="1" hangingPunct="1"/>
            <a:r>
              <a:rPr lang="en-US" b="1" dirty="0" smtClean="0">
                <a:solidFill>
                  <a:srgbClr val="C00000"/>
                </a:solidFill>
              </a:rPr>
              <a:t>Solid</a:t>
            </a:r>
            <a:r>
              <a:rPr lang="en-US" dirty="0" smtClean="0">
                <a:solidFill>
                  <a:srgbClr val="C00000"/>
                </a:solidFill>
              </a:rPr>
              <a:t>	 has definite shape and volume</a:t>
            </a:r>
          </a:p>
        </p:txBody>
      </p:sp>
      <p:sp>
        <p:nvSpPr>
          <p:cNvPr id="4" name="TextBox 3"/>
          <p:cNvSpPr txBox="1"/>
          <p:nvPr/>
        </p:nvSpPr>
        <p:spPr>
          <a:xfrm>
            <a:off x="1" y="1371600"/>
            <a:ext cx="4191000" cy="1200329"/>
          </a:xfrm>
          <a:prstGeom prst="rect">
            <a:avLst/>
          </a:prstGeom>
          <a:noFill/>
        </p:spPr>
        <p:txBody>
          <a:bodyPr wrap="square" rtlCol="0">
            <a:spAutoFit/>
          </a:bodyPr>
          <a:lstStyle/>
          <a:p>
            <a:r>
              <a:rPr lang="en-US" sz="2400" dirty="0" smtClean="0"/>
              <a:t>As you may have known, there are three common physical states: </a:t>
            </a:r>
            <a:r>
              <a:rPr lang="en-US" sz="2400" dirty="0" smtClean="0">
                <a:solidFill>
                  <a:srgbClr val="00B050"/>
                </a:solidFill>
              </a:rPr>
              <a:t>solid, liquid, and gas</a:t>
            </a:r>
            <a:endParaRPr lang="en-US" sz="2400" dirty="0">
              <a:solidFill>
                <a:srgbClr val="00B050"/>
              </a:solidFill>
            </a:endParaRPr>
          </a:p>
        </p:txBody>
      </p:sp>
      <p:pic>
        <p:nvPicPr>
          <p:cNvPr id="5" name="Picture 5" descr="01_05"/>
          <p:cNvPicPr>
            <a:picLocks noChangeAspect="1" noChangeArrowheads="1"/>
          </p:cNvPicPr>
          <p:nvPr/>
        </p:nvPicPr>
        <p:blipFill>
          <a:blip r:embed="rId3" cstate="print"/>
          <a:srcRect/>
          <a:stretch>
            <a:fillRect/>
          </a:stretch>
        </p:blipFill>
        <p:spPr bwMode="auto">
          <a:xfrm>
            <a:off x="4038600" y="762000"/>
            <a:ext cx="5105400" cy="3757709"/>
          </a:xfrm>
          <a:prstGeom prst="rect">
            <a:avLst/>
          </a:prstGeom>
          <a:noFill/>
          <a:ln w="9525">
            <a:noFill/>
            <a:miter lim="800000"/>
            <a:headEnd/>
            <a:tailEnd/>
          </a:ln>
        </p:spPr>
      </p:pic>
      <p:sp>
        <p:nvSpPr>
          <p:cNvPr id="6" name="Rectangle 5"/>
          <p:cNvSpPr/>
          <p:nvPr/>
        </p:nvSpPr>
        <p:spPr>
          <a:xfrm>
            <a:off x="76200" y="5181600"/>
            <a:ext cx="8001000" cy="461665"/>
          </a:xfrm>
          <a:prstGeom prst="rect">
            <a:avLst/>
          </a:prstGeom>
        </p:spPr>
        <p:txBody>
          <a:bodyPr wrap="square">
            <a:spAutoFit/>
          </a:bodyPr>
          <a:lstStyle/>
          <a:p>
            <a:pPr>
              <a:buFont typeface="Arial" pitchFamily="34" charset="0"/>
              <a:buChar char="•"/>
            </a:pPr>
            <a:r>
              <a:rPr lang="en-US" sz="2400" b="1" dirty="0" smtClean="0">
                <a:solidFill>
                  <a:srgbClr val="C00000"/>
                </a:solidFill>
              </a:rPr>
              <a:t>Liquid</a:t>
            </a:r>
            <a:r>
              <a:rPr lang="en-US" sz="2400" dirty="0" smtClean="0">
                <a:solidFill>
                  <a:srgbClr val="C00000"/>
                </a:solidFill>
              </a:rPr>
              <a:t>	       has definite volume but no definite shape</a:t>
            </a:r>
          </a:p>
        </p:txBody>
      </p:sp>
      <p:sp>
        <p:nvSpPr>
          <p:cNvPr id="7" name="Rectangle 6"/>
          <p:cNvSpPr/>
          <p:nvPr/>
        </p:nvSpPr>
        <p:spPr>
          <a:xfrm>
            <a:off x="152401" y="5791200"/>
            <a:ext cx="8991600" cy="830997"/>
          </a:xfrm>
          <a:prstGeom prst="rect">
            <a:avLst/>
          </a:prstGeom>
        </p:spPr>
        <p:txBody>
          <a:bodyPr wrap="square">
            <a:spAutoFit/>
          </a:bodyPr>
          <a:lstStyle/>
          <a:p>
            <a:pPr>
              <a:buFont typeface="Arial" pitchFamily="34" charset="0"/>
              <a:buChar char="•"/>
            </a:pPr>
            <a:r>
              <a:rPr lang="en-US" sz="2400" b="1" dirty="0" smtClean="0">
                <a:solidFill>
                  <a:srgbClr val="C00000"/>
                </a:solidFill>
              </a:rPr>
              <a:t>Gas</a:t>
            </a:r>
            <a:r>
              <a:rPr lang="en-US" sz="2400" dirty="0" smtClean="0">
                <a:solidFill>
                  <a:srgbClr val="C00000"/>
                </a:solidFill>
              </a:rPr>
              <a:t>	has no definite volume or shape. </a:t>
            </a:r>
            <a:r>
              <a:rPr lang="en-US" sz="2400" dirty="0" smtClean="0">
                <a:solidFill>
                  <a:srgbClr val="00B050"/>
                </a:solidFill>
              </a:rPr>
              <a:t>Do you agree that its shape is defined by the container?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488137" cy="400110"/>
          </a:xfrm>
          <a:prstGeom prst="rect">
            <a:avLst/>
          </a:prstGeom>
          <a:noFill/>
        </p:spPr>
        <p:txBody>
          <a:bodyPr wrap="square" rtlCol="0">
            <a:spAutoFit/>
          </a:bodyPr>
          <a:lstStyle/>
          <a:p>
            <a:r>
              <a:rPr lang="en-US" sz="2000" dirty="0" smtClean="0"/>
              <a:t>It is time to learn names and chemical symbols of the elements</a:t>
            </a:r>
            <a:endParaRPr lang="en-US" sz="2000" dirty="0"/>
          </a:p>
        </p:txBody>
      </p:sp>
      <p:pic>
        <p:nvPicPr>
          <p:cNvPr id="1028" name="Picture 4"/>
          <p:cNvPicPr>
            <a:picLocks noChangeAspect="1" noChangeArrowheads="1"/>
          </p:cNvPicPr>
          <p:nvPr/>
        </p:nvPicPr>
        <p:blipFill>
          <a:blip r:embed="rId3" cstate="print"/>
          <a:srcRect/>
          <a:stretch>
            <a:fillRect/>
          </a:stretch>
        </p:blipFill>
        <p:spPr bwMode="auto">
          <a:xfrm>
            <a:off x="322728" y="783291"/>
            <a:ext cx="6001872" cy="4082155"/>
          </a:xfrm>
          <a:prstGeom prst="rect">
            <a:avLst/>
          </a:prstGeom>
          <a:noFill/>
          <a:ln w="9525">
            <a:noFill/>
            <a:miter lim="800000"/>
            <a:headEnd/>
            <a:tailEnd/>
          </a:ln>
        </p:spPr>
      </p:pic>
      <p:sp>
        <p:nvSpPr>
          <p:cNvPr id="6" name="TextBox 5"/>
          <p:cNvSpPr txBox="1"/>
          <p:nvPr/>
        </p:nvSpPr>
        <p:spPr>
          <a:xfrm>
            <a:off x="6629399" y="381000"/>
            <a:ext cx="2514601" cy="1631216"/>
          </a:xfrm>
          <a:prstGeom prst="rect">
            <a:avLst/>
          </a:prstGeom>
          <a:noFill/>
        </p:spPr>
        <p:txBody>
          <a:bodyPr wrap="square" rtlCol="0">
            <a:spAutoFit/>
          </a:bodyPr>
          <a:lstStyle/>
          <a:p>
            <a:r>
              <a:rPr lang="en-US" sz="2000" dirty="0" smtClean="0"/>
              <a:t>Look at the periodic table, which is the table for elements. How many elements are there?</a:t>
            </a:r>
            <a:endParaRPr lang="en-US" sz="2000" dirty="0"/>
          </a:p>
        </p:txBody>
      </p:sp>
      <p:sp>
        <p:nvSpPr>
          <p:cNvPr id="7" name="TextBox 6"/>
          <p:cNvSpPr txBox="1"/>
          <p:nvPr/>
        </p:nvSpPr>
        <p:spPr>
          <a:xfrm>
            <a:off x="533400" y="4900392"/>
            <a:ext cx="8227508" cy="400110"/>
          </a:xfrm>
          <a:prstGeom prst="rect">
            <a:avLst/>
          </a:prstGeom>
          <a:noFill/>
        </p:spPr>
        <p:txBody>
          <a:bodyPr wrap="square" rtlCol="0">
            <a:spAutoFit/>
          </a:bodyPr>
          <a:lstStyle/>
          <a:p>
            <a:r>
              <a:rPr lang="en-US" sz="2000" dirty="0" smtClean="0"/>
              <a:t>Each element has a unique name (see the 1</a:t>
            </a:r>
            <a:r>
              <a:rPr lang="en-US" sz="2000" baseline="30000" dirty="0" smtClean="0"/>
              <a:t>st</a:t>
            </a:r>
            <a:r>
              <a:rPr lang="en-US" sz="2000" dirty="0" smtClean="0"/>
              <a:t> page of your book)</a:t>
            </a:r>
            <a:endParaRPr lang="en-US" sz="2000" dirty="0"/>
          </a:p>
        </p:txBody>
      </p:sp>
      <p:sp>
        <p:nvSpPr>
          <p:cNvPr id="8" name="TextBox 7"/>
          <p:cNvSpPr txBox="1"/>
          <p:nvPr/>
        </p:nvSpPr>
        <p:spPr>
          <a:xfrm>
            <a:off x="533400" y="5943600"/>
            <a:ext cx="8610600" cy="400110"/>
          </a:xfrm>
          <a:prstGeom prst="rect">
            <a:avLst/>
          </a:prstGeom>
          <a:noFill/>
        </p:spPr>
        <p:txBody>
          <a:bodyPr wrap="square" rtlCol="0">
            <a:spAutoFit/>
          </a:bodyPr>
          <a:lstStyle/>
          <a:p>
            <a:r>
              <a:rPr lang="en-US" sz="2000" dirty="0" smtClean="0"/>
              <a:t>Each element has a chemical symbol, with one or two letters</a:t>
            </a:r>
            <a:endParaRPr lang="en-US" sz="2000" dirty="0"/>
          </a:p>
        </p:txBody>
      </p:sp>
      <p:sp>
        <p:nvSpPr>
          <p:cNvPr id="9" name="TextBox 8"/>
          <p:cNvSpPr txBox="1"/>
          <p:nvPr/>
        </p:nvSpPr>
        <p:spPr>
          <a:xfrm>
            <a:off x="6858000" y="2819400"/>
            <a:ext cx="2286000" cy="1200329"/>
          </a:xfrm>
          <a:prstGeom prst="rect">
            <a:avLst/>
          </a:prstGeom>
          <a:noFill/>
        </p:spPr>
        <p:txBody>
          <a:bodyPr wrap="square" rtlCol="0">
            <a:spAutoFit/>
          </a:bodyPr>
          <a:lstStyle/>
          <a:p>
            <a:r>
              <a:rPr lang="en-US" dirty="0" smtClean="0"/>
              <a:t>118 elements. Think about it, in a world that is so big, there are </a:t>
            </a:r>
            <a:r>
              <a:rPr lang="en-US" smtClean="0"/>
              <a:t>only 118 </a:t>
            </a:r>
            <a:r>
              <a:rPr lang="en-US" dirty="0" smtClean="0"/>
              <a:t>elements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2302413"/>
            <a:ext cx="8991600" cy="12708987"/>
          </a:xfrm>
          <a:prstGeom prst="rect">
            <a:avLst/>
          </a:prstGeom>
          <a:noFill/>
          <a:ln w="9525">
            <a:noFill/>
            <a:miter lim="800000"/>
            <a:headEnd/>
            <a:tailEnd/>
          </a:ln>
          <a:effectLst/>
        </p:spPr>
      </p:pic>
      <p:sp>
        <p:nvSpPr>
          <p:cNvPr id="3" name="TextBox 2"/>
          <p:cNvSpPr txBox="1"/>
          <p:nvPr/>
        </p:nvSpPr>
        <p:spPr>
          <a:xfrm>
            <a:off x="76200" y="0"/>
            <a:ext cx="8827866" cy="369332"/>
          </a:xfrm>
          <a:prstGeom prst="rect">
            <a:avLst/>
          </a:prstGeom>
          <a:noFill/>
        </p:spPr>
        <p:txBody>
          <a:bodyPr wrap="none" rtlCol="0">
            <a:spAutoFit/>
          </a:bodyPr>
          <a:lstStyle/>
          <a:p>
            <a:r>
              <a:rPr lang="en-US" dirty="0" smtClean="0"/>
              <a:t>By looking at this table, please answer: How many letters are there in each chemical symbol?</a:t>
            </a:r>
            <a:endParaRPr lang="en-US" dirty="0"/>
          </a:p>
        </p:txBody>
      </p:sp>
      <p:sp>
        <p:nvSpPr>
          <p:cNvPr id="4" name="TextBox 3"/>
          <p:cNvSpPr txBox="1"/>
          <p:nvPr/>
        </p:nvSpPr>
        <p:spPr>
          <a:xfrm>
            <a:off x="457200" y="533400"/>
            <a:ext cx="2659767" cy="369332"/>
          </a:xfrm>
          <a:prstGeom prst="rect">
            <a:avLst/>
          </a:prstGeom>
          <a:noFill/>
        </p:spPr>
        <p:txBody>
          <a:bodyPr wrap="none" rtlCol="0">
            <a:spAutoFit/>
          </a:bodyPr>
          <a:lstStyle/>
          <a:p>
            <a:r>
              <a:rPr lang="en-US" dirty="0" smtClean="0"/>
              <a:t>Capitalized or non capital?</a:t>
            </a:r>
            <a:endParaRPr lang="en-US" dirty="0"/>
          </a:p>
        </p:txBody>
      </p:sp>
      <p:sp>
        <p:nvSpPr>
          <p:cNvPr id="5" name="TextBox 4"/>
          <p:cNvSpPr txBox="1"/>
          <p:nvPr/>
        </p:nvSpPr>
        <p:spPr>
          <a:xfrm>
            <a:off x="533400" y="762000"/>
            <a:ext cx="4426981" cy="369332"/>
          </a:xfrm>
          <a:prstGeom prst="rect">
            <a:avLst/>
          </a:prstGeom>
          <a:noFill/>
        </p:spPr>
        <p:txBody>
          <a:bodyPr wrap="none" rtlCol="0">
            <a:spAutoFit/>
          </a:bodyPr>
          <a:lstStyle/>
          <a:p>
            <a:r>
              <a:rPr lang="en-US" dirty="0" smtClean="0"/>
              <a:t>Are they all derived from their English name?</a:t>
            </a:r>
            <a:endParaRPr lang="en-US" dirty="0"/>
          </a:p>
        </p:txBody>
      </p:sp>
      <p:sp>
        <p:nvSpPr>
          <p:cNvPr id="8" name="TextBox 7"/>
          <p:cNvSpPr txBox="1"/>
          <p:nvPr/>
        </p:nvSpPr>
        <p:spPr>
          <a:xfrm>
            <a:off x="0" y="1106269"/>
            <a:ext cx="9144000" cy="646331"/>
          </a:xfrm>
          <a:prstGeom prst="rect">
            <a:avLst/>
          </a:prstGeom>
          <a:noFill/>
        </p:spPr>
        <p:txBody>
          <a:bodyPr wrap="square" rtlCol="0">
            <a:spAutoFit/>
          </a:bodyPr>
          <a:lstStyle/>
          <a:p>
            <a:r>
              <a:rPr lang="en-US" dirty="0" smtClean="0"/>
              <a:t>Not always. </a:t>
            </a:r>
            <a:r>
              <a:rPr lang="en-US" dirty="0" smtClean="0">
                <a:solidFill>
                  <a:srgbClr val="C00000"/>
                </a:solidFill>
              </a:rPr>
              <a:t>Please Memorize the blue colored names and symbols. </a:t>
            </a:r>
            <a:r>
              <a:rPr lang="en-US" dirty="0" smtClean="0"/>
              <a:t>Advice: You may want to press ESC and move the table up and down to view the full table. </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52400" y="-4038600"/>
            <a:ext cx="8991600" cy="12708987"/>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400" y="152400"/>
            <a:ext cx="8358188" cy="6583363"/>
          </a:xfrm>
          <a:prstGeom prst="rect">
            <a:avLst/>
          </a:prstGeom>
          <a:noFill/>
          <a:ln w="9525">
            <a:noFill/>
            <a:miter lim="800000"/>
            <a:headEnd/>
            <a:tailEnd/>
          </a:ln>
          <a:effectLst/>
        </p:spPr>
      </p:pic>
      <p:sp>
        <p:nvSpPr>
          <p:cNvPr id="3" name="Right Brace 2"/>
          <p:cNvSpPr/>
          <p:nvPr/>
        </p:nvSpPr>
        <p:spPr>
          <a:xfrm>
            <a:off x="7620000" y="2286000"/>
            <a:ext cx="304800" cy="3048000"/>
          </a:xfrm>
          <a:prstGeom prst="rightBrace">
            <a:avLst/>
          </a:prstGeom>
          <a:solidFill>
            <a:schemeClr val="accent2"/>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8001000" y="2895600"/>
            <a:ext cx="1143000" cy="1754326"/>
          </a:xfrm>
          <a:prstGeom prst="rect">
            <a:avLst/>
          </a:prstGeom>
          <a:noFill/>
        </p:spPr>
        <p:txBody>
          <a:bodyPr wrap="square" rtlCol="0">
            <a:spAutoFit/>
          </a:bodyPr>
          <a:lstStyle/>
          <a:p>
            <a:r>
              <a:rPr lang="en-US" dirty="0" smtClean="0"/>
              <a:t>Please know the symbol and name of these elements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folHlink"/>
          </a:solidFill>
        </p:spPr>
        <p:txBody>
          <a:bodyPr/>
          <a:lstStyle/>
          <a:p>
            <a:pPr eaLnBrk="1" hangingPunct="1"/>
            <a:r>
              <a:rPr lang="en-US" smtClean="0"/>
              <a:t>Elements</a:t>
            </a:r>
          </a:p>
        </p:txBody>
      </p:sp>
      <p:sp>
        <p:nvSpPr>
          <p:cNvPr id="25603" name="TextBox 3"/>
          <p:cNvSpPr txBox="1">
            <a:spLocks noChangeArrowheads="1"/>
          </p:cNvSpPr>
          <p:nvPr/>
        </p:nvSpPr>
        <p:spPr bwMode="auto">
          <a:xfrm>
            <a:off x="228600" y="2209800"/>
            <a:ext cx="8839200" cy="1816100"/>
          </a:xfrm>
          <a:prstGeom prst="rect">
            <a:avLst/>
          </a:prstGeom>
          <a:noFill/>
          <a:ln w="9525">
            <a:noFill/>
            <a:miter lim="800000"/>
            <a:headEnd/>
            <a:tailEnd/>
          </a:ln>
        </p:spPr>
        <p:txBody>
          <a:bodyPr>
            <a:spAutoFit/>
          </a:bodyPr>
          <a:lstStyle/>
          <a:p>
            <a:r>
              <a:rPr lang="en-US" sz="2800" dirty="0"/>
              <a:t>Which of the following represent elements and which represent compounds?</a:t>
            </a:r>
          </a:p>
          <a:p>
            <a:endParaRPr lang="en-US" sz="2800" dirty="0"/>
          </a:p>
          <a:p>
            <a:r>
              <a:rPr lang="en-US" sz="2800" dirty="0"/>
              <a:t>C, Ca, </a:t>
            </a:r>
            <a:r>
              <a:rPr lang="en-US" sz="2800" dirty="0" smtClean="0"/>
              <a:t>Al, HI</a:t>
            </a:r>
            <a:r>
              <a:rPr lang="en-US" sz="2800" dirty="0"/>
              <a:t>, BN, In, </a:t>
            </a:r>
            <a:r>
              <a:rPr lang="en-US" sz="2800" dirty="0" err="1" smtClean="0"/>
              <a:t>HBr</a:t>
            </a:r>
            <a:r>
              <a:rPr lang="en-US" sz="2800" dirty="0" smtClean="0"/>
              <a:t> (</a:t>
            </a:r>
            <a:r>
              <a:rPr lang="en-US" sz="2200" dirty="0" smtClean="0"/>
              <a:t>hint: I in Al is small case l</a:t>
            </a:r>
            <a:r>
              <a:rPr lang="en-US" sz="2800" dirty="0" smtClean="0"/>
              <a:t>)</a:t>
            </a:r>
            <a:endParaRPr lang="en-US" sz="2800" dirty="0"/>
          </a:p>
        </p:txBody>
      </p:sp>
      <p:sp>
        <p:nvSpPr>
          <p:cNvPr id="6" name="Rectangle 5"/>
          <p:cNvSpPr/>
          <p:nvPr/>
        </p:nvSpPr>
        <p:spPr>
          <a:xfrm>
            <a:off x="304800" y="4953000"/>
            <a:ext cx="8229600" cy="646331"/>
          </a:xfrm>
          <a:prstGeom prst="rect">
            <a:avLst/>
          </a:prstGeom>
        </p:spPr>
        <p:txBody>
          <a:bodyPr wrap="square">
            <a:spAutoFit/>
          </a:bodyPr>
          <a:lstStyle/>
          <a:p>
            <a:r>
              <a:rPr lang="en-US" b="1" dirty="0" smtClean="0">
                <a:solidFill>
                  <a:srgbClr val="00B050"/>
                </a:solidFill>
              </a:rPr>
              <a:t>Please enjoy an element rap here:</a:t>
            </a:r>
          </a:p>
          <a:p>
            <a:r>
              <a:rPr lang="en-US" dirty="0" smtClean="0"/>
              <a:t>http://www.youtube.com/watch?v=8h2tUj-WbdU&amp;feature=related</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7010400" cy="769441"/>
          </a:xfrm>
          <a:prstGeom prst="rect">
            <a:avLst/>
          </a:prstGeom>
        </p:spPr>
        <p:txBody>
          <a:bodyPr wrap="square">
            <a:spAutoFit/>
          </a:bodyPr>
          <a:lstStyle/>
          <a:p>
            <a:r>
              <a:rPr lang="en-US" sz="2200" b="1" dirty="0" smtClean="0">
                <a:solidFill>
                  <a:srgbClr val="FF0000"/>
                </a:solidFill>
              </a:rPr>
              <a:t>An atom </a:t>
            </a:r>
            <a:r>
              <a:rPr lang="en-US" sz="2200" dirty="0" smtClean="0"/>
              <a:t>is the smallest particle of an element that can exist and still have the properties of the element.</a:t>
            </a:r>
            <a:endParaRPr lang="en-US" sz="2200" dirty="0"/>
          </a:p>
        </p:txBody>
      </p:sp>
      <p:sp>
        <p:nvSpPr>
          <p:cNvPr id="7" name="TextBox 6"/>
          <p:cNvSpPr txBox="1"/>
          <p:nvPr/>
        </p:nvSpPr>
        <p:spPr>
          <a:xfrm>
            <a:off x="228600" y="0"/>
            <a:ext cx="6575262" cy="430887"/>
          </a:xfrm>
          <a:prstGeom prst="rect">
            <a:avLst/>
          </a:prstGeom>
          <a:noFill/>
        </p:spPr>
        <p:txBody>
          <a:bodyPr wrap="none" rtlCol="0">
            <a:spAutoFit/>
          </a:bodyPr>
          <a:lstStyle/>
          <a:p>
            <a:r>
              <a:rPr lang="en-US" sz="2200" dirty="0" smtClean="0"/>
              <a:t>What is the smallest unit that comprises of an element?</a:t>
            </a:r>
            <a:endParaRPr lang="en-US" sz="2200" dirty="0"/>
          </a:p>
        </p:txBody>
      </p:sp>
      <p:sp>
        <p:nvSpPr>
          <p:cNvPr id="8" name="TextBox 7"/>
          <p:cNvSpPr txBox="1"/>
          <p:nvPr/>
        </p:nvSpPr>
        <p:spPr>
          <a:xfrm>
            <a:off x="304800" y="2133600"/>
            <a:ext cx="6858000" cy="769441"/>
          </a:xfrm>
          <a:prstGeom prst="rect">
            <a:avLst/>
          </a:prstGeom>
          <a:noFill/>
        </p:spPr>
        <p:txBody>
          <a:bodyPr wrap="square" rtlCol="0">
            <a:spAutoFit/>
          </a:bodyPr>
          <a:lstStyle/>
          <a:p>
            <a:r>
              <a:rPr lang="en-US" sz="2200" dirty="0" smtClean="0"/>
              <a:t>Dalton established atomic theory, and thought that all matter is made up of atoms.</a:t>
            </a:r>
            <a:endParaRPr lang="en-US" sz="2200" dirty="0"/>
          </a:p>
        </p:txBody>
      </p:sp>
      <p:pic>
        <p:nvPicPr>
          <p:cNvPr id="4099" name="Picture 3"/>
          <p:cNvPicPr>
            <a:picLocks noChangeAspect="1" noChangeArrowheads="1"/>
          </p:cNvPicPr>
          <p:nvPr/>
        </p:nvPicPr>
        <p:blipFill>
          <a:blip r:embed="rId3" cstate="print"/>
          <a:srcRect/>
          <a:stretch>
            <a:fillRect/>
          </a:stretch>
        </p:blipFill>
        <p:spPr bwMode="auto">
          <a:xfrm>
            <a:off x="7620000" y="152400"/>
            <a:ext cx="1524000" cy="208597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96200" y="5334000"/>
            <a:ext cx="1147763" cy="1147763"/>
          </a:xfrm>
          <a:prstGeom prst="rect">
            <a:avLst/>
          </a:prstGeom>
          <a:noFill/>
          <a:ln w="9525">
            <a:noFill/>
            <a:miter lim="800000"/>
            <a:headEnd/>
            <a:tailEnd/>
          </a:ln>
        </p:spPr>
      </p:pic>
      <p:sp>
        <p:nvSpPr>
          <p:cNvPr id="9" name="TextBox 8"/>
          <p:cNvSpPr txBox="1"/>
          <p:nvPr/>
        </p:nvSpPr>
        <p:spPr>
          <a:xfrm>
            <a:off x="381000" y="3200400"/>
            <a:ext cx="4512389" cy="430887"/>
          </a:xfrm>
          <a:prstGeom prst="rect">
            <a:avLst/>
          </a:prstGeom>
          <a:noFill/>
        </p:spPr>
        <p:txBody>
          <a:bodyPr wrap="none" rtlCol="0">
            <a:spAutoFit/>
          </a:bodyPr>
          <a:lstStyle/>
          <a:p>
            <a:r>
              <a:rPr lang="en-US" sz="2200" dirty="0" smtClean="0"/>
              <a:t>Here we use balls to represent atoms.</a:t>
            </a:r>
            <a:endParaRPr lang="en-US" sz="2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linds(horizont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6394507" cy="430887"/>
          </a:xfrm>
          <a:prstGeom prst="rect">
            <a:avLst/>
          </a:prstGeom>
          <a:noFill/>
        </p:spPr>
        <p:txBody>
          <a:bodyPr wrap="none" rtlCol="0">
            <a:spAutoFit/>
          </a:bodyPr>
          <a:lstStyle/>
          <a:p>
            <a:r>
              <a:rPr lang="en-US" sz="2200" dirty="0" smtClean="0"/>
              <a:t>1. Molecules: two or more atoms tightly bind together</a:t>
            </a:r>
            <a:endParaRPr lang="en-US" sz="2200" dirty="0"/>
          </a:p>
        </p:txBody>
      </p:sp>
      <p:pic>
        <p:nvPicPr>
          <p:cNvPr id="2050" name="Picture 2"/>
          <p:cNvPicPr>
            <a:picLocks noChangeAspect="1" noChangeArrowheads="1"/>
          </p:cNvPicPr>
          <p:nvPr/>
        </p:nvPicPr>
        <p:blipFill>
          <a:blip r:embed="rId3" cstate="print"/>
          <a:srcRect/>
          <a:stretch>
            <a:fillRect/>
          </a:stretch>
        </p:blipFill>
        <p:spPr bwMode="auto">
          <a:xfrm>
            <a:off x="6781801" y="152401"/>
            <a:ext cx="1142999" cy="1142999"/>
          </a:xfrm>
          <a:prstGeom prst="rect">
            <a:avLst/>
          </a:prstGeom>
          <a:noFill/>
          <a:ln w="9525">
            <a:noFill/>
            <a:miter lim="800000"/>
            <a:headEnd/>
            <a:tailEnd/>
          </a:ln>
        </p:spPr>
      </p:pic>
      <p:sp>
        <p:nvSpPr>
          <p:cNvPr id="4" name="TextBox 3"/>
          <p:cNvSpPr txBox="1"/>
          <p:nvPr/>
        </p:nvSpPr>
        <p:spPr>
          <a:xfrm>
            <a:off x="5410200" y="457200"/>
            <a:ext cx="783612" cy="430887"/>
          </a:xfrm>
          <a:prstGeom prst="rect">
            <a:avLst/>
          </a:prstGeom>
          <a:noFill/>
        </p:spPr>
        <p:txBody>
          <a:bodyPr wrap="none" rtlCol="0">
            <a:spAutoFit/>
          </a:bodyPr>
          <a:lstStyle/>
          <a:p>
            <a:r>
              <a:rPr lang="en-US" sz="2200" dirty="0" smtClean="0"/>
              <a:t>atom</a:t>
            </a:r>
            <a:endParaRPr lang="en-US" sz="2200" dirty="0"/>
          </a:p>
        </p:txBody>
      </p:sp>
      <p:pic>
        <p:nvPicPr>
          <p:cNvPr id="2051" name="Picture 3"/>
          <p:cNvPicPr>
            <a:picLocks noChangeAspect="1" noChangeArrowheads="1"/>
          </p:cNvPicPr>
          <p:nvPr/>
        </p:nvPicPr>
        <p:blipFill>
          <a:blip r:embed="rId4" cstate="print"/>
          <a:srcRect/>
          <a:stretch>
            <a:fillRect/>
          </a:stretch>
        </p:blipFill>
        <p:spPr bwMode="auto">
          <a:xfrm>
            <a:off x="152400" y="1426457"/>
            <a:ext cx="3429000" cy="366910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3934498" y="2133600"/>
            <a:ext cx="4941215" cy="2090738"/>
          </a:xfrm>
          <a:prstGeom prst="rect">
            <a:avLst/>
          </a:prstGeom>
          <a:noFill/>
          <a:ln w="9525">
            <a:noFill/>
            <a:miter lim="800000"/>
            <a:headEnd/>
            <a:tailEnd/>
          </a:ln>
          <a:effectLst/>
        </p:spPr>
      </p:pic>
      <p:sp>
        <p:nvSpPr>
          <p:cNvPr id="7" name="TextBox 6"/>
          <p:cNvSpPr txBox="1"/>
          <p:nvPr/>
        </p:nvSpPr>
        <p:spPr>
          <a:xfrm>
            <a:off x="0" y="5257800"/>
            <a:ext cx="7652480" cy="707886"/>
          </a:xfrm>
          <a:prstGeom prst="rect">
            <a:avLst/>
          </a:prstGeom>
          <a:noFill/>
        </p:spPr>
        <p:txBody>
          <a:bodyPr wrap="none" rtlCol="0">
            <a:spAutoFit/>
          </a:bodyPr>
          <a:lstStyle/>
          <a:p>
            <a:r>
              <a:rPr lang="en-US" sz="2000" dirty="0" smtClean="0"/>
              <a:t>2. </a:t>
            </a:r>
            <a:r>
              <a:rPr lang="en-US" sz="2000" dirty="0" err="1" smtClean="0"/>
              <a:t>Homoatomic</a:t>
            </a:r>
            <a:r>
              <a:rPr lang="en-US" sz="2000" dirty="0" smtClean="0"/>
              <a:t> molecules: molecules made of the same type of atoms</a:t>
            </a:r>
          </a:p>
          <a:p>
            <a:r>
              <a:rPr lang="en-US" sz="2000" dirty="0" smtClean="0"/>
              <a:t>3. </a:t>
            </a:r>
            <a:r>
              <a:rPr lang="en-US" sz="2000" dirty="0" err="1" smtClean="0"/>
              <a:t>Heteroatomic</a:t>
            </a:r>
            <a:r>
              <a:rPr lang="en-US" sz="2000" dirty="0" smtClean="0"/>
              <a:t> molecules: molecules made of different types of atoms</a:t>
            </a:r>
          </a:p>
        </p:txBody>
      </p:sp>
      <p:sp>
        <p:nvSpPr>
          <p:cNvPr id="8" name="TextBox 7"/>
          <p:cNvSpPr txBox="1"/>
          <p:nvPr/>
        </p:nvSpPr>
        <p:spPr>
          <a:xfrm>
            <a:off x="381000" y="533400"/>
            <a:ext cx="3521605" cy="369332"/>
          </a:xfrm>
          <a:prstGeom prst="rect">
            <a:avLst/>
          </a:prstGeom>
          <a:noFill/>
        </p:spPr>
        <p:txBody>
          <a:bodyPr wrap="none" rtlCol="0">
            <a:spAutoFit/>
          </a:bodyPr>
          <a:lstStyle/>
          <a:p>
            <a:r>
              <a:rPr lang="en-US" dirty="0" smtClean="0"/>
              <a:t>Here are some easy terms to learn: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4953000" cy="769441"/>
          </a:xfrm>
          <a:prstGeom prst="rect">
            <a:avLst/>
          </a:prstGeom>
          <a:noFill/>
        </p:spPr>
        <p:txBody>
          <a:bodyPr wrap="square" rtlCol="0">
            <a:spAutoFit/>
          </a:bodyPr>
          <a:lstStyle/>
          <a:p>
            <a:r>
              <a:rPr lang="en-US" sz="2200" dirty="0" smtClean="0"/>
              <a:t>4. Compounds: </a:t>
            </a:r>
            <a:r>
              <a:rPr lang="en-US" sz="2200" b="1" dirty="0" err="1" smtClean="0">
                <a:solidFill>
                  <a:srgbClr val="00B050"/>
                </a:solidFill>
              </a:rPr>
              <a:t>heteroatomic</a:t>
            </a:r>
            <a:r>
              <a:rPr lang="en-US" sz="2200" dirty="0" smtClean="0"/>
              <a:t> substances are called compounds</a:t>
            </a:r>
            <a:endParaRPr lang="en-US" sz="2200" dirty="0"/>
          </a:p>
        </p:txBody>
      </p:sp>
      <p:pic>
        <p:nvPicPr>
          <p:cNvPr id="3" name="Picture 3"/>
          <p:cNvPicPr>
            <a:picLocks noChangeAspect="1" noChangeArrowheads="1"/>
          </p:cNvPicPr>
          <p:nvPr/>
        </p:nvPicPr>
        <p:blipFill>
          <a:blip r:embed="rId3" cstate="print"/>
          <a:srcRect/>
          <a:stretch>
            <a:fillRect/>
          </a:stretch>
        </p:blipFill>
        <p:spPr bwMode="auto">
          <a:xfrm>
            <a:off x="5181600" y="228600"/>
            <a:ext cx="3429000" cy="3669109"/>
          </a:xfrm>
          <a:prstGeom prst="rect">
            <a:avLst/>
          </a:prstGeom>
          <a:noFill/>
          <a:ln w="9525">
            <a:noFill/>
            <a:miter lim="800000"/>
            <a:headEnd/>
            <a:tailEnd/>
          </a:ln>
          <a:effectLst/>
        </p:spPr>
      </p:pic>
      <p:sp>
        <p:nvSpPr>
          <p:cNvPr id="4" name="Oval 3"/>
          <p:cNvSpPr/>
          <p:nvPr/>
        </p:nvSpPr>
        <p:spPr>
          <a:xfrm>
            <a:off x="609600" y="15240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057400" y="1600200"/>
            <a:ext cx="685800" cy="609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1066800" y="1752600"/>
            <a:ext cx="152400" cy="152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n 6"/>
          <p:cNvSpPr/>
          <p:nvPr/>
        </p:nvSpPr>
        <p:spPr>
          <a:xfrm>
            <a:off x="2286000" y="1905000"/>
            <a:ext cx="152400" cy="152400"/>
          </a:xfrm>
          <a:prstGeom prst="su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3048000"/>
            <a:ext cx="5029200" cy="646331"/>
          </a:xfrm>
          <a:prstGeom prst="rect">
            <a:avLst/>
          </a:prstGeom>
          <a:noFill/>
        </p:spPr>
        <p:txBody>
          <a:bodyPr wrap="square" rtlCol="0">
            <a:spAutoFit/>
          </a:bodyPr>
          <a:lstStyle/>
          <a:p>
            <a:r>
              <a:rPr lang="en-US" dirty="0" smtClean="0"/>
              <a:t>If atoms in a compound </a:t>
            </a:r>
            <a:r>
              <a:rPr lang="en-US" b="1" dirty="0" smtClean="0">
                <a:solidFill>
                  <a:srgbClr val="FF0000"/>
                </a:solidFill>
              </a:rPr>
              <a:t>share</a:t>
            </a:r>
            <a:r>
              <a:rPr lang="en-US" dirty="0" smtClean="0"/>
              <a:t> electrons, it is a </a:t>
            </a:r>
            <a:r>
              <a:rPr lang="en-US" b="1" dirty="0" smtClean="0">
                <a:solidFill>
                  <a:srgbClr val="FF0000"/>
                </a:solidFill>
              </a:rPr>
              <a:t>molecular compounds</a:t>
            </a:r>
            <a:endParaRPr lang="en-US" b="1" dirty="0">
              <a:solidFill>
                <a:srgbClr val="FF0000"/>
              </a:solidFill>
            </a:endParaRPr>
          </a:p>
        </p:txBody>
      </p:sp>
      <p:sp>
        <p:nvSpPr>
          <p:cNvPr id="9" name="Oval 8"/>
          <p:cNvSpPr/>
          <p:nvPr/>
        </p:nvSpPr>
        <p:spPr>
          <a:xfrm>
            <a:off x="609600" y="41910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057400" y="4267200"/>
            <a:ext cx="685800" cy="609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p:cNvSpPr/>
          <p:nvPr/>
        </p:nvSpPr>
        <p:spPr>
          <a:xfrm>
            <a:off x="1066800" y="4419600"/>
            <a:ext cx="152400" cy="152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n 11"/>
          <p:cNvSpPr/>
          <p:nvPr/>
        </p:nvSpPr>
        <p:spPr>
          <a:xfrm>
            <a:off x="2286000" y="4572000"/>
            <a:ext cx="152400" cy="152400"/>
          </a:xfrm>
          <a:prstGeom prst="su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3151" y="5181600"/>
            <a:ext cx="8763000" cy="1015663"/>
          </a:xfrm>
          <a:prstGeom prst="rect">
            <a:avLst/>
          </a:prstGeom>
          <a:noFill/>
        </p:spPr>
        <p:txBody>
          <a:bodyPr wrap="square" rtlCol="0">
            <a:spAutoFit/>
          </a:bodyPr>
          <a:lstStyle/>
          <a:p>
            <a:r>
              <a:rPr lang="en-US" sz="2000" dirty="0" smtClean="0"/>
              <a:t>If an atom</a:t>
            </a:r>
            <a:r>
              <a:rPr lang="en-US" sz="2000" b="1" dirty="0" smtClean="0">
                <a:solidFill>
                  <a:srgbClr val="FF0000"/>
                </a:solidFill>
              </a:rPr>
              <a:t> loses (or gains</a:t>
            </a:r>
            <a:r>
              <a:rPr lang="en-US" sz="2000" dirty="0" smtClean="0"/>
              <a:t>) electrons, it becomes an ion. Compounds contain ions are called </a:t>
            </a:r>
            <a:r>
              <a:rPr lang="en-US" sz="2000" b="1" dirty="0" smtClean="0">
                <a:solidFill>
                  <a:srgbClr val="FF0000"/>
                </a:solidFill>
              </a:rPr>
              <a:t>ionic compounds</a:t>
            </a:r>
            <a:r>
              <a:rPr lang="en-US" sz="2000" dirty="0" smtClean="0"/>
              <a:t>. (In later chapters you will learn that </a:t>
            </a:r>
            <a:r>
              <a:rPr lang="en-US" sz="2000" dirty="0" smtClean="0">
                <a:solidFill>
                  <a:srgbClr val="0070C0"/>
                </a:solidFill>
              </a:rPr>
              <a:t>most ionic compounds contain metals</a:t>
            </a:r>
            <a:r>
              <a:rPr lang="en-US" sz="2000" dirty="0" smtClean="0"/>
              <a:t>)</a:t>
            </a:r>
            <a:endParaRPr lang="en-US" sz="2000" dirty="0"/>
          </a:p>
        </p:txBody>
      </p:sp>
      <p:sp>
        <p:nvSpPr>
          <p:cNvPr id="14" name="TextBox 13"/>
          <p:cNvSpPr txBox="1"/>
          <p:nvPr/>
        </p:nvSpPr>
        <p:spPr>
          <a:xfrm>
            <a:off x="152400" y="6400800"/>
            <a:ext cx="5080943" cy="369332"/>
          </a:xfrm>
          <a:prstGeom prst="rect">
            <a:avLst/>
          </a:prstGeom>
          <a:noFill/>
        </p:spPr>
        <p:txBody>
          <a:bodyPr wrap="none" rtlCol="0">
            <a:spAutoFit/>
          </a:bodyPr>
          <a:lstStyle/>
          <a:p>
            <a:r>
              <a:rPr lang="en-US" dirty="0" smtClean="0"/>
              <a:t>Identify molecules/compounds: H2, CO2, He, Co, CO</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3.33333E-6 -7.86309E-7 L -0.13333 0.0222 " pathEditMode="relative" rAng="0" ptsTypes="AA">
                                      <p:cBhvr>
                                        <p:cTn id="11" dur="2000" fill="hold"/>
                                        <p:tgtEl>
                                          <p:spTgt spid="12"/>
                                        </p:tgtEl>
                                        <p:attrNameLst>
                                          <p:attrName>ppt_x</p:attrName>
                                          <p:attrName>ppt_y</p:attrName>
                                        </p:attrNameLst>
                                      </p:cBhvr>
                                      <p:rCtr x="-6700" y="1100"/>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1_09_Figure_L"/>
          <p:cNvPicPr>
            <a:picLocks noChangeAspect="1" noChangeArrowheads="1"/>
          </p:cNvPicPr>
          <p:nvPr/>
        </p:nvPicPr>
        <p:blipFill>
          <a:blip r:embed="rId3" cstate="print"/>
          <a:srcRect l="424" r="687" b="-482"/>
          <a:stretch>
            <a:fillRect/>
          </a:stretch>
        </p:blipFill>
        <p:spPr bwMode="auto">
          <a:xfrm>
            <a:off x="1939925" y="243396"/>
            <a:ext cx="7204075" cy="5952618"/>
          </a:xfrm>
          <a:prstGeom prst="rect">
            <a:avLst/>
          </a:prstGeom>
          <a:noFill/>
          <a:ln w="9525">
            <a:noFill/>
            <a:miter lim="800000"/>
            <a:headEnd/>
            <a:tailEnd/>
          </a:ln>
        </p:spPr>
      </p:pic>
      <p:sp>
        <p:nvSpPr>
          <p:cNvPr id="4" name="TextBox 3"/>
          <p:cNvSpPr txBox="1"/>
          <p:nvPr/>
        </p:nvSpPr>
        <p:spPr>
          <a:xfrm>
            <a:off x="1905000" y="0"/>
            <a:ext cx="6310638" cy="369332"/>
          </a:xfrm>
          <a:prstGeom prst="rect">
            <a:avLst/>
          </a:prstGeom>
          <a:noFill/>
        </p:spPr>
        <p:txBody>
          <a:bodyPr wrap="none" rtlCol="0">
            <a:spAutoFit/>
          </a:bodyPr>
          <a:lstStyle/>
          <a:p>
            <a:r>
              <a:rPr lang="en-US" dirty="0" smtClean="0">
                <a:solidFill>
                  <a:srgbClr val="C00000"/>
                </a:solidFill>
              </a:rPr>
              <a:t> Here is a little explanation about phases in description of matters</a:t>
            </a:r>
            <a:endParaRPr lang="en-US" dirty="0">
              <a:solidFill>
                <a:srgbClr val="C00000"/>
              </a:solidFill>
            </a:endParaRPr>
          </a:p>
        </p:txBody>
      </p:sp>
      <p:sp>
        <p:nvSpPr>
          <p:cNvPr id="6" name="TextBox 5"/>
          <p:cNvSpPr txBox="1"/>
          <p:nvPr/>
        </p:nvSpPr>
        <p:spPr>
          <a:xfrm>
            <a:off x="304800" y="3124200"/>
            <a:ext cx="184731" cy="369332"/>
          </a:xfrm>
          <a:prstGeom prst="rect">
            <a:avLst/>
          </a:prstGeom>
          <a:noFill/>
        </p:spPr>
        <p:txBody>
          <a:bodyPr wrap="none" rtlCol="0">
            <a:spAutoFit/>
          </a:bodyPr>
          <a:lstStyle/>
          <a:p>
            <a:endParaRPr lang="en-US"/>
          </a:p>
        </p:txBody>
      </p:sp>
      <p:sp>
        <p:nvSpPr>
          <p:cNvPr id="7" name="TextBox 6"/>
          <p:cNvSpPr txBox="1"/>
          <p:nvPr/>
        </p:nvSpPr>
        <p:spPr>
          <a:xfrm>
            <a:off x="152400" y="2133600"/>
            <a:ext cx="2895600" cy="923330"/>
          </a:xfrm>
          <a:prstGeom prst="rect">
            <a:avLst/>
          </a:prstGeom>
          <a:noFill/>
        </p:spPr>
        <p:txBody>
          <a:bodyPr wrap="square" rtlCol="0">
            <a:spAutoFit/>
          </a:bodyPr>
          <a:lstStyle/>
          <a:p>
            <a:r>
              <a:rPr lang="en-US" dirty="0" smtClean="0"/>
              <a:t>For “</a:t>
            </a:r>
            <a:r>
              <a:rPr lang="en-US" dirty="0" smtClean="0">
                <a:solidFill>
                  <a:srgbClr val="0070C0"/>
                </a:solidFill>
              </a:rPr>
              <a:t>Two substances present. One phase</a:t>
            </a:r>
            <a:r>
              <a:rPr lang="en-US" dirty="0" smtClean="0"/>
              <a:t>”, the matter may be both …….</a:t>
            </a:r>
            <a:endParaRPr lang="en-US" dirty="0"/>
          </a:p>
        </p:txBody>
      </p:sp>
      <p:sp>
        <p:nvSpPr>
          <p:cNvPr id="8" name="TextBox 7"/>
          <p:cNvSpPr txBox="1"/>
          <p:nvPr/>
        </p:nvSpPr>
        <p:spPr>
          <a:xfrm>
            <a:off x="0" y="3581400"/>
            <a:ext cx="3429000" cy="646331"/>
          </a:xfrm>
          <a:prstGeom prst="rect">
            <a:avLst/>
          </a:prstGeom>
          <a:noFill/>
        </p:spPr>
        <p:txBody>
          <a:bodyPr wrap="square" rtlCol="0">
            <a:spAutoFit/>
          </a:bodyPr>
          <a:lstStyle/>
          <a:p>
            <a:r>
              <a:rPr lang="en-US" dirty="0" smtClean="0"/>
              <a:t>For “</a:t>
            </a:r>
            <a:r>
              <a:rPr lang="en-US" dirty="0" smtClean="0">
                <a:solidFill>
                  <a:srgbClr val="0070C0"/>
                </a:solidFill>
              </a:rPr>
              <a:t>One substances present. Two phases”</a:t>
            </a:r>
            <a:r>
              <a:rPr lang="en-US" dirty="0" smtClean="0"/>
              <a:t>, it is ………, for example, ….</a:t>
            </a:r>
            <a:endParaRPr lang="en-US" dirty="0"/>
          </a:p>
        </p:txBody>
      </p:sp>
      <p:sp>
        <p:nvSpPr>
          <p:cNvPr id="9" name="TextBox 8"/>
          <p:cNvSpPr txBox="1"/>
          <p:nvPr/>
        </p:nvSpPr>
        <p:spPr>
          <a:xfrm>
            <a:off x="152400" y="457200"/>
            <a:ext cx="2133600" cy="1477328"/>
          </a:xfrm>
          <a:prstGeom prst="rect">
            <a:avLst/>
          </a:prstGeom>
          <a:noFill/>
        </p:spPr>
        <p:txBody>
          <a:bodyPr wrap="square" rtlCol="0">
            <a:spAutoFit/>
          </a:bodyPr>
          <a:lstStyle/>
          <a:p>
            <a:r>
              <a:rPr lang="en-US" dirty="0" smtClean="0"/>
              <a:t>Phase in chemistry means physical state of matters, such as solid, liquid and gas phases.</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607980" cy="430887"/>
          </a:xfrm>
          <a:prstGeom prst="rect">
            <a:avLst/>
          </a:prstGeom>
          <a:noFill/>
        </p:spPr>
        <p:txBody>
          <a:bodyPr wrap="none" rtlCol="0">
            <a:spAutoFit/>
          </a:bodyPr>
          <a:lstStyle/>
          <a:p>
            <a:r>
              <a:rPr lang="en-US" sz="2200" dirty="0" smtClean="0"/>
              <a:t>Now let’s look at the last topic of this chapter: Chemical Formulas</a:t>
            </a:r>
            <a:endParaRPr lang="en-US" sz="2200" dirty="0"/>
          </a:p>
        </p:txBody>
      </p:sp>
      <p:sp>
        <p:nvSpPr>
          <p:cNvPr id="3" name="TextBox 2"/>
          <p:cNvSpPr txBox="1"/>
          <p:nvPr/>
        </p:nvSpPr>
        <p:spPr>
          <a:xfrm>
            <a:off x="152400" y="914400"/>
            <a:ext cx="9124677" cy="369332"/>
          </a:xfrm>
          <a:prstGeom prst="rect">
            <a:avLst/>
          </a:prstGeom>
          <a:noFill/>
        </p:spPr>
        <p:txBody>
          <a:bodyPr wrap="none" rtlCol="0">
            <a:spAutoFit/>
          </a:bodyPr>
          <a:lstStyle/>
          <a:p>
            <a:r>
              <a:rPr lang="en-US" dirty="0" smtClean="0"/>
              <a:t>It is Elemental symbols followed by subscripts that indicate the </a:t>
            </a:r>
            <a:r>
              <a:rPr lang="en-US" dirty="0" smtClean="0">
                <a:solidFill>
                  <a:srgbClr val="C00000"/>
                </a:solidFill>
              </a:rPr>
              <a:t>No. of atoms </a:t>
            </a:r>
            <a:r>
              <a:rPr lang="en-US" dirty="0" smtClean="0"/>
              <a:t>per compound unit</a:t>
            </a:r>
            <a:endParaRPr lang="en-US" dirty="0"/>
          </a:p>
        </p:txBody>
      </p:sp>
      <p:sp>
        <p:nvSpPr>
          <p:cNvPr id="4" name="TextBox 3"/>
          <p:cNvSpPr txBox="1"/>
          <p:nvPr/>
        </p:nvSpPr>
        <p:spPr>
          <a:xfrm>
            <a:off x="533400" y="1524000"/>
            <a:ext cx="6208751" cy="400110"/>
          </a:xfrm>
          <a:prstGeom prst="rect">
            <a:avLst/>
          </a:prstGeom>
          <a:noFill/>
        </p:spPr>
        <p:txBody>
          <a:bodyPr wrap="none" rtlCol="0">
            <a:spAutoFit/>
          </a:bodyPr>
          <a:lstStyle/>
          <a:p>
            <a:r>
              <a:rPr lang="en-US" sz="2000" dirty="0" smtClean="0"/>
              <a:t>Type 1 formula:   </a:t>
            </a:r>
            <a:r>
              <a:rPr lang="en-US" sz="2000" dirty="0" err="1" smtClean="0"/>
              <a:t>X</a:t>
            </a:r>
            <a:r>
              <a:rPr lang="en-US" sz="2000" baseline="-25000" dirty="0" err="1" smtClean="0"/>
              <a:t>n</a:t>
            </a:r>
            <a:r>
              <a:rPr lang="en-US" sz="2000" dirty="0" err="1" smtClean="0"/>
              <a:t>Y</a:t>
            </a:r>
            <a:r>
              <a:rPr lang="en-US" sz="2000" baseline="-25000" dirty="0" err="1" smtClean="0"/>
              <a:t>m</a:t>
            </a:r>
            <a:r>
              <a:rPr lang="en-US" sz="2000" dirty="0" err="1" smtClean="0"/>
              <a:t>Z</a:t>
            </a:r>
            <a:r>
              <a:rPr lang="en-US" sz="2000" baseline="-25000" dirty="0" err="1" smtClean="0"/>
              <a:t>p</a:t>
            </a:r>
            <a:r>
              <a:rPr lang="en-US" sz="2000" dirty="0" smtClean="0"/>
              <a:t>……     If n, m, or p is 1, then omit it</a:t>
            </a:r>
            <a:endParaRPr lang="en-US" sz="2000" dirty="0"/>
          </a:p>
        </p:txBody>
      </p:sp>
      <p:sp>
        <p:nvSpPr>
          <p:cNvPr id="5" name="TextBox 4"/>
          <p:cNvSpPr txBox="1"/>
          <p:nvPr/>
        </p:nvSpPr>
        <p:spPr>
          <a:xfrm>
            <a:off x="685800" y="2133600"/>
            <a:ext cx="824265" cy="400110"/>
          </a:xfrm>
          <a:prstGeom prst="rect">
            <a:avLst/>
          </a:prstGeom>
          <a:noFill/>
        </p:spPr>
        <p:txBody>
          <a:bodyPr wrap="none" rtlCol="0">
            <a:spAutoFit/>
          </a:bodyPr>
          <a:lstStyle/>
          <a:p>
            <a:r>
              <a:rPr lang="en-US" sz="2000" dirty="0" smtClean="0"/>
              <a:t>C</a:t>
            </a:r>
            <a:r>
              <a:rPr lang="en-US" sz="2000" baseline="-25000" dirty="0" smtClean="0"/>
              <a:t>4</a:t>
            </a:r>
            <a:r>
              <a:rPr lang="en-US" sz="2000" dirty="0" smtClean="0"/>
              <a:t>H</a:t>
            </a:r>
            <a:r>
              <a:rPr lang="en-US" sz="2000" baseline="-25000" dirty="0" smtClean="0"/>
              <a:t>8</a:t>
            </a:r>
            <a:r>
              <a:rPr lang="en-US" sz="2000" dirty="0" smtClean="0"/>
              <a:t>O</a:t>
            </a:r>
            <a:endParaRPr lang="en-US" sz="2000" dirty="0"/>
          </a:p>
        </p:txBody>
      </p:sp>
      <p:sp>
        <p:nvSpPr>
          <p:cNvPr id="6" name="TextBox 5"/>
          <p:cNvSpPr txBox="1"/>
          <p:nvPr/>
        </p:nvSpPr>
        <p:spPr>
          <a:xfrm>
            <a:off x="301579" y="4191000"/>
            <a:ext cx="8842421" cy="1107996"/>
          </a:xfrm>
          <a:prstGeom prst="rect">
            <a:avLst/>
          </a:prstGeom>
          <a:noFill/>
        </p:spPr>
        <p:txBody>
          <a:bodyPr wrap="none" rtlCol="0">
            <a:spAutoFit/>
          </a:bodyPr>
          <a:lstStyle/>
          <a:p>
            <a:r>
              <a:rPr lang="en-US" sz="2200" dirty="0" smtClean="0"/>
              <a:t>Writing formula should follow the capitalization rules for elemental symbols</a:t>
            </a:r>
          </a:p>
          <a:p>
            <a:endParaRPr lang="en-US" sz="2200" dirty="0" smtClean="0"/>
          </a:p>
          <a:p>
            <a:r>
              <a:rPr lang="en-US" sz="2200" dirty="0" smtClean="0"/>
              <a:t>Please tell the difference between: CoCl</a:t>
            </a:r>
            <a:r>
              <a:rPr lang="en-US" sz="2200" baseline="-25000" dirty="0" smtClean="0"/>
              <a:t>2</a:t>
            </a:r>
            <a:r>
              <a:rPr lang="en-US" sz="2200" dirty="0" smtClean="0"/>
              <a:t>  and COCl</a:t>
            </a:r>
            <a:r>
              <a:rPr lang="en-US" sz="2200" baseline="-25000" dirty="0" smtClean="0"/>
              <a:t>2</a:t>
            </a:r>
            <a:endParaRPr lang="en-US" sz="2200" baseline="-25000" dirty="0"/>
          </a:p>
        </p:txBody>
      </p:sp>
      <p:sp>
        <p:nvSpPr>
          <p:cNvPr id="7" name="TextBox 6"/>
          <p:cNvSpPr txBox="1"/>
          <p:nvPr/>
        </p:nvSpPr>
        <p:spPr>
          <a:xfrm>
            <a:off x="10985" y="2876490"/>
            <a:ext cx="9133015" cy="707886"/>
          </a:xfrm>
          <a:prstGeom prst="rect">
            <a:avLst/>
          </a:prstGeom>
          <a:noFill/>
        </p:spPr>
        <p:txBody>
          <a:bodyPr wrap="square" rtlCol="0">
            <a:spAutoFit/>
          </a:bodyPr>
          <a:lstStyle/>
          <a:p>
            <a:r>
              <a:rPr lang="en-US" sz="2000" dirty="0" smtClean="0"/>
              <a:t>Type 2 formula:   </a:t>
            </a:r>
            <a:r>
              <a:rPr lang="en-US" sz="2000" dirty="0" err="1" smtClean="0"/>
              <a:t>X</a:t>
            </a:r>
            <a:r>
              <a:rPr lang="en-US" sz="2000" baseline="-25000" dirty="0" err="1" smtClean="0"/>
              <a:t>n</a:t>
            </a:r>
            <a:r>
              <a:rPr lang="en-US" sz="2000" dirty="0" smtClean="0"/>
              <a:t>(</a:t>
            </a:r>
            <a:r>
              <a:rPr lang="en-US" sz="2000" dirty="0" err="1" smtClean="0"/>
              <a:t>Y</a:t>
            </a:r>
            <a:r>
              <a:rPr lang="en-US" sz="2000" baseline="-25000" dirty="0" err="1" smtClean="0"/>
              <a:t>m</a:t>
            </a:r>
            <a:r>
              <a:rPr lang="en-US" sz="2000" dirty="0" err="1" smtClean="0"/>
              <a:t>Z</a:t>
            </a:r>
            <a:r>
              <a:rPr lang="en-US" sz="2000" dirty="0" smtClean="0"/>
              <a:t>)</a:t>
            </a:r>
            <a:r>
              <a:rPr lang="en-US" sz="2000" baseline="-25000" dirty="0" smtClean="0"/>
              <a:t>p</a:t>
            </a:r>
            <a:r>
              <a:rPr lang="en-US" sz="2000" dirty="0" smtClean="0"/>
              <a:t>…… In this case, number p means everything inside </a:t>
            </a:r>
            <a:r>
              <a:rPr lang="en-US" sz="2000" b="1" dirty="0" smtClean="0">
                <a:solidFill>
                  <a:srgbClr val="FF0000"/>
                </a:solidFill>
              </a:rPr>
              <a:t>( ) </a:t>
            </a:r>
            <a:r>
              <a:rPr lang="en-US" sz="2000" dirty="0" smtClean="0"/>
              <a:t>should </a:t>
            </a:r>
            <a:r>
              <a:rPr lang="en-US" sz="2000" b="1" dirty="0" smtClean="0">
                <a:solidFill>
                  <a:srgbClr val="FF0000"/>
                </a:solidFill>
              </a:rPr>
              <a:t>times p</a:t>
            </a:r>
            <a:endParaRPr lang="en-US" sz="2000" b="1" dirty="0">
              <a:solidFill>
                <a:srgbClr val="FF0000"/>
              </a:solidFill>
            </a:endParaRPr>
          </a:p>
        </p:txBody>
      </p:sp>
      <p:sp>
        <p:nvSpPr>
          <p:cNvPr id="8" name="TextBox 7"/>
          <p:cNvSpPr txBox="1"/>
          <p:nvPr/>
        </p:nvSpPr>
        <p:spPr>
          <a:xfrm>
            <a:off x="762000" y="3352800"/>
            <a:ext cx="7937494" cy="400110"/>
          </a:xfrm>
          <a:prstGeom prst="rect">
            <a:avLst/>
          </a:prstGeom>
          <a:noFill/>
        </p:spPr>
        <p:txBody>
          <a:bodyPr wrap="none" rtlCol="0">
            <a:spAutoFit/>
          </a:bodyPr>
          <a:lstStyle/>
          <a:p>
            <a:r>
              <a:rPr lang="en-US" sz="2000" dirty="0" err="1" smtClean="0"/>
              <a:t>Pb</a:t>
            </a:r>
            <a:r>
              <a:rPr lang="en-US" sz="2000" dirty="0" smtClean="0"/>
              <a:t>(C</a:t>
            </a:r>
            <a:r>
              <a:rPr lang="en-US" sz="2000" baseline="-25000" dirty="0" smtClean="0"/>
              <a:t>2</a:t>
            </a:r>
            <a:r>
              <a:rPr lang="en-US" sz="2000" dirty="0" smtClean="0"/>
              <a:t>H</a:t>
            </a:r>
            <a:r>
              <a:rPr lang="en-US" sz="2000" baseline="-25000" dirty="0" smtClean="0"/>
              <a:t>5</a:t>
            </a:r>
            <a:r>
              <a:rPr lang="en-US" sz="2000" dirty="0" smtClean="0"/>
              <a:t>)</a:t>
            </a:r>
            <a:r>
              <a:rPr lang="en-US" sz="2000" baseline="-25000" dirty="0" smtClean="0"/>
              <a:t>4</a:t>
            </a:r>
            <a:r>
              <a:rPr lang="en-US" sz="2000" dirty="0" smtClean="0"/>
              <a:t>  means in each compound there are ___ </a:t>
            </a:r>
            <a:r>
              <a:rPr lang="en-US" sz="2000" dirty="0" err="1" smtClean="0"/>
              <a:t>Pb</a:t>
            </a:r>
            <a:r>
              <a:rPr lang="en-US" sz="2000" dirty="0" smtClean="0"/>
              <a:t>, ____ C and _____ H</a:t>
            </a:r>
            <a:endParaRPr lang="en-US" sz="2000" dirty="0"/>
          </a:p>
        </p:txBody>
      </p:sp>
      <p:sp>
        <p:nvSpPr>
          <p:cNvPr id="10" name="TextBox 9"/>
          <p:cNvSpPr txBox="1"/>
          <p:nvPr/>
        </p:nvSpPr>
        <p:spPr>
          <a:xfrm>
            <a:off x="0" y="5791200"/>
            <a:ext cx="9144000" cy="707886"/>
          </a:xfrm>
          <a:prstGeom prst="rect">
            <a:avLst/>
          </a:prstGeom>
          <a:noFill/>
        </p:spPr>
        <p:txBody>
          <a:bodyPr wrap="square" rtlCol="0">
            <a:spAutoFit/>
          </a:bodyPr>
          <a:lstStyle/>
          <a:p>
            <a:r>
              <a:rPr lang="en-US" sz="2000" dirty="0" smtClean="0"/>
              <a:t>How many each kind of atoms (or total atoms) are there in one unit of the following compounds?           (NH</a:t>
            </a:r>
            <a:r>
              <a:rPr lang="en-US" sz="2000" baseline="-25000" dirty="0" smtClean="0"/>
              <a:t>4</a:t>
            </a:r>
            <a:r>
              <a:rPr lang="en-US" sz="2000" dirty="0" smtClean="0"/>
              <a:t>)</a:t>
            </a:r>
            <a:r>
              <a:rPr lang="en-US" sz="2000" baseline="-25000" dirty="0" smtClean="0"/>
              <a:t>2</a:t>
            </a:r>
            <a:r>
              <a:rPr lang="en-US" sz="2000" dirty="0" smtClean="0"/>
              <a:t>C</a:t>
            </a:r>
            <a:r>
              <a:rPr lang="en-US" sz="2000" baseline="-25000" dirty="0" smtClean="0"/>
              <a:t>2</a:t>
            </a:r>
            <a:r>
              <a:rPr lang="en-US" sz="2000" dirty="0" smtClean="0"/>
              <a:t>O</a:t>
            </a:r>
            <a:r>
              <a:rPr lang="en-US" sz="2000" baseline="-25000" dirty="0" smtClean="0"/>
              <a:t>4</a:t>
            </a:r>
            <a:r>
              <a:rPr lang="en-US" sz="2000" dirty="0" smtClean="0"/>
              <a:t>             Ca</a:t>
            </a:r>
            <a:r>
              <a:rPr lang="en-US" sz="2000" baseline="-25000" dirty="0" smtClean="0"/>
              <a:t>10</a:t>
            </a:r>
            <a:r>
              <a:rPr lang="en-US" sz="2000" dirty="0" smtClean="0"/>
              <a:t>(PO</a:t>
            </a:r>
            <a:r>
              <a:rPr lang="en-US" sz="2000" baseline="-25000" dirty="0" smtClean="0"/>
              <a:t>4</a:t>
            </a:r>
            <a:r>
              <a:rPr lang="en-US" sz="2000" dirty="0" smtClean="0"/>
              <a:t>)</a:t>
            </a:r>
            <a:r>
              <a:rPr lang="en-US" sz="2000" baseline="-25000" dirty="0" smtClean="0"/>
              <a:t>6</a:t>
            </a:r>
            <a:r>
              <a:rPr lang="en-US" sz="2000" dirty="0" smtClean="0"/>
              <a:t>(OH)</a:t>
            </a:r>
            <a:r>
              <a:rPr lang="en-US" sz="2000" baseline="-25000" dirty="0" smtClean="0"/>
              <a:t>2</a:t>
            </a:r>
            <a:endParaRPr lang="en-US" sz="2000" baseline="-25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387475"/>
            <a:ext cx="6477000" cy="517525"/>
          </a:xfrm>
          <a:solidFill>
            <a:schemeClr val="bg1"/>
          </a:solidFill>
        </p:spPr>
        <p:txBody>
          <a:bodyPr>
            <a:normAutofit/>
          </a:bodyPr>
          <a:lstStyle/>
          <a:p>
            <a:pPr eaLnBrk="1" hangingPunct="1"/>
            <a:r>
              <a:rPr lang="en-US" sz="2200" b="1" dirty="0" smtClean="0">
                <a:solidFill>
                  <a:srgbClr val="00B050"/>
                </a:solidFill>
              </a:rPr>
              <a:t>1. Physical Properties and chemical properties</a:t>
            </a:r>
          </a:p>
        </p:txBody>
      </p:sp>
      <p:sp>
        <p:nvSpPr>
          <p:cNvPr id="13315" name="Rectangle 3"/>
          <p:cNvSpPr>
            <a:spLocks noGrp="1" noChangeArrowheads="1"/>
          </p:cNvSpPr>
          <p:nvPr>
            <p:ph type="body" idx="1"/>
          </p:nvPr>
        </p:nvSpPr>
        <p:spPr>
          <a:xfrm>
            <a:off x="457200" y="2332037"/>
            <a:ext cx="8229600" cy="1554163"/>
          </a:xfrm>
        </p:spPr>
        <p:txBody>
          <a:bodyPr>
            <a:normAutofit lnSpcReduction="10000"/>
          </a:bodyPr>
          <a:lstStyle/>
          <a:p>
            <a:pPr eaLnBrk="1" hangingPunct="1"/>
            <a:r>
              <a:rPr lang="en-US" b="1" dirty="0" smtClean="0"/>
              <a:t>Physical properties</a:t>
            </a:r>
            <a:r>
              <a:rPr lang="en-US" dirty="0" smtClean="0"/>
              <a:t> are those properties of a substance that can be observed </a:t>
            </a:r>
            <a:r>
              <a:rPr lang="en-US" dirty="0" smtClean="0">
                <a:solidFill>
                  <a:srgbClr val="00B050"/>
                </a:solidFill>
              </a:rPr>
              <a:t>without</a:t>
            </a:r>
            <a:r>
              <a:rPr lang="en-US" dirty="0" smtClean="0"/>
              <a:t> changing the substance (its chemical identity).</a:t>
            </a:r>
          </a:p>
          <a:p>
            <a:pPr eaLnBrk="1" hangingPunct="1"/>
            <a:endParaRPr lang="en-US" dirty="0" smtClean="0"/>
          </a:p>
          <a:p>
            <a:pPr eaLnBrk="1" hangingPunct="1"/>
            <a:endParaRPr lang="en-US" dirty="0" smtClean="0"/>
          </a:p>
          <a:p>
            <a:pPr eaLnBrk="1" hangingPunct="1"/>
            <a:endParaRPr lang="en-US" dirty="0" smtClean="0"/>
          </a:p>
        </p:txBody>
      </p:sp>
      <p:sp>
        <p:nvSpPr>
          <p:cNvPr id="4" name="TextBox 3"/>
          <p:cNvSpPr txBox="1"/>
          <p:nvPr/>
        </p:nvSpPr>
        <p:spPr>
          <a:xfrm>
            <a:off x="152400" y="228600"/>
            <a:ext cx="5376921" cy="430887"/>
          </a:xfrm>
          <a:prstGeom prst="rect">
            <a:avLst/>
          </a:prstGeom>
          <a:noFill/>
        </p:spPr>
        <p:txBody>
          <a:bodyPr wrap="none" rtlCol="0">
            <a:spAutoFit/>
          </a:bodyPr>
          <a:lstStyle/>
          <a:p>
            <a:r>
              <a:rPr lang="en-US" sz="2200" dirty="0" smtClean="0"/>
              <a:t>How are matters different from one another?</a:t>
            </a:r>
            <a:endParaRPr lang="en-US" sz="2200" dirty="0"/>
          </a:p>
        </p:txBody>
      </p:sp>
      <p:sp>
        <p:nvSpPr>
          <p:cNvPr id="5" name="TextBox 4"/>
          <p:cNvSpPr txBox="1"/>
          <p:nvPr/>
        </p:nvSpPr>
        <p:spPr>
          <a:xfrm>
            <a:off x="304800" y="838200"/>
            <a:ext cx="6832448" cy="400110"/>
          </a:xfrm>
          <a:prstGeom prst="rect">
            <a:avLst/>
          </a:prstGeom>
          <a:noFill/>
        </p:spPr>
        <p:txBody>
          <a:bodyPr wrap="none" rtlCol="0">
            <a:spAutoFit/>
          </a:bodyPr>
          <a:lstStyle/>
          <a:p>
            <a:r>
              <a:rPr lang="en-US" sz="2000" dirty="0" smtClean="0"/>
              <a:t>By having different properties. There are two pairs of properties</a:t>
            </a:r>
            <a:endParaRPr lang="en-US" sz="2000" dirty="0"/>
          </a:p>
        </p:txBody>
      </p:sp>
      <p:sp>
        <p:nvSpPr>
          <p:cNvPr id="6" name="Rectangle 5"/>
          <p:cNvSpPr/>
          <p:nvPr/>
        </p:nvSpPr>
        <p:spPr>
          <a:xfrm>
            <a:off x="838200" y="3962400"/>
            <a:ext cx="4572000" cy="1569660"/>
          </a:xfrm>
          <a:prstGeom prst="rect">
            <a:avLst/>
          </a:prstGeom>
        </p:spPr>
        <p:txBody>
          <a:bodyPr>
            <a:spAutoFit/>
          </a:bodyPr>
          <a:lstStyle/>
          <a:p>
            <a:r>
              <a:rPr lang="en-US" sz="2400" dirty="0" smtClean="0"/>
              <a:t>Examples:  </a:t>
            </a:r>
          </a:p>
          <a:p>
            <a:pPr lvl="2"/>
            <a:r>
              <a:rPr lang="en-US" sz="2400" dirty="0" smtClean="0"/>
              <a:t>Color	</a:t>
            </a:r>
          </a:p>
          <a:p>
            <a:pPr lvl="2"/>
            <a:r>
              <a:rPr lang="en-US" sz="2400" dirty="0" smtClean="0"/>
              <a:t>Mass</a:t>
            </a:r>
          </a:p>
          <a:p>
            <a:pPr lvl="2"/>
            <a:r>
              <a:rPr lang="en-US" sz="2400" dirty="0" smtClean="0"/>
              <a:t>Weight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linds(horizontal)">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7" dur="500"/>
                                        <p:tgtEl>
                                          <p:spTgt spid="133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build="p"/>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94157"/>
            <a:ext cx="8915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 pos="45720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 sample has been isolated in the laboratory. Based on the two characteristics below, how can the substance be classified?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 pos="45720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 	The species cannot be separated by physical means.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 pos="457200" algn="l"/>
              </a:tabLst>
            </a:pPr>
            <a:r>
              <a:rPr kumimoji="0" lang="en-US" sz="28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II. 	The species can be separated by chemical means.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3482371"/>
            <a:ext cx="7543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 which of the following sequences of elements do each of the elements have a symbol which starts with a letter not the first letter of the element's English name?</a:t>
            </a:r>
            <a:endParaRPr lang="en-US" sz="2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silver, mercury          copper, helium, </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225380" y="150254"/>
            <a:ext cx="2926122" cy="369332"/>
          </a:xfrm>
          <a:prstGeom prst="rect">
            <a:avLst/>
          </a:prstGeom>
          <a:noFill/>
        </p:spPr>
        <p:txBody>
          <a:bodyPr wrap="none" rtlCol="0">
            <a:spAutoFit/>
          </a:bodyPr>
          <a:lstStyle/>
          <a:p>
            <a:r>
              <a:rPr lang="en-US" b="1" dirty="0" smtClean="0"/>
              <a:t>Review questions for exam II</a:t>
            </a:r>
            <a:endParaRPr 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pPr lvl="0" fontAlgn="base">
              <a:spcAft>
                <a:spcPct val="0"/>
              </a:spcAft>
              <a:tabLst>
                <a:tab pos="215900" algn="l"/>
                <a:tab pos="457200" algn="l"/>
              </a:tabLst>
            </a:pPr>
            <a:r>
              <a:rPr lang="en-US" sz="2400" dirty="0" smtClean="0">
                <a:solidFill>
                  <a:srgbClr val="000000"/>
                </a:solidFill>
                <a:latin typeface="Calibri" pitchFamily="34" charset="0"/>
                <a:ea typeface="Times New Roman" pitchFamily="18" charset="0"/>
                <a:cs typeface="Calibri" pitchFamily="34" charset="0"/>
              </a:rPr>
              <a:t>A sample has been isolated in the laboratory. Based on the two characteristics below, how can the substance be classified?</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solidFill>
                  <a:srgbClr val="000000"/>
                </a:solidFill>
                <a:latin typeface="Calibri" pitchFamily="34" charset="0"/>
                <a:ea typeface="Times New Roman" pitchFamily="18" charset="0"/>
                <a:cs typeface="Calibri" pitchFamily="34" charset="0"/>
              </a:rPr>
              <a:t>	I. 	The species cannot be separated by physical means.</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solidFill>
                  <a:srgbClr val="000000"/>
                </a:solidFill>
                <a:latin typeface="Calibri" pitchFamily="34" charset="0"/>
                <a:ea typeface="Times New Roman" pitchFamily="18" charset="0"/>
                <a:cs typeface="Calibri" pitchFamily="34" charset="0"/>
              </a:rPr>
              <a:t>	II. 	The species can be separated by chemical means.</a:t>
            </a:r>
            <a:endParaRPr lang="en-US" sz="2400" dirty="0" smtClean="0">
              <a:latin typeface="Arial" pitchFamily="34" charset="0"/>
              <a:cs typeface="Arial" pitchFamily="34" charset="0"/>
            </a:endParaRPr>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Homogeneous mixture</a:t>
            </a:r>
          </a:p>
          <a:p>
            <a:pPr marL="514350" indent="-514350">
              <a:buFont typeface="Arial" pitchFamily="34" charset="0"/>
              <a:buAutoNum type="alphaUcPeriod"/>
            </a:pPr>
            <a:r>
              <a:rPr lang="en-US" dirty="0" smtClean="0"/>
              <a:t>Heterogeneous mixture</a:t>
            </a:r>
          </a:p>
          <a:p>
            <a:pPr marL="514350" indent="-514350">
              <a:buFont typeface="Arial" pitchFamily="34" charset="0"/>
              <a:buAutoNum type="alphaUcPeriod"/>
            </a:pPr>
            <a:r>
              <a:rPr lang="en-US" dirty="0" smtClean="0"/>
              <a:t>Compound</a:t>
            </a:r>
          </a:p>
          <a:p>
            <a:pPr marL="514350" indent="-514350">
              <a:buFont typeface="Arial" pitchFamily="34" charset="0"/>
              <a:buAutoNum type="alphaUcPeriod"/>
            </a:pPr>
            <a:r>
              <a:rPr lang="en-US" dirty="0" smtClean="0"/>
              <a:t>element</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2549183942"/>
              </p:ext>
            </p:extLst>
          </p:nvPr>
        </p:nvGraphicFramePr>
        <p:xfrm>
          <a:off x="4508500" y="1600200"/>
          <a:ext cx="4572000" cy="5143500"/>
        </p:xfrm>
        <a:graphic>
          <a:graphicData uri="http://schemas.openxmlformats.org/presentationml/2006/ole">
            <p:oleObj spid="_x0000_s1030"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Autofit/>
          </a:bodyPr>
          <a:lstStyle/>
          <a:p>
            <a:pPr lvl="0" fontAlgn="base">
              <a:spcAft>
                <a:spcPct val="0"/>
              </a:spcAft>
            </a:pPr>
            <a:r>
              <a:rPr lang="en-US" sz="2400" dirty="0" smtClean="0">
                <a:solidFill>
                  <a:srgbClr val="000000"/>
                </a:solidFill>
                <a:latin typeface="Calibri" pitchFamily="34" charset="0"/>
                <a:ea typeface="Times New Roman" pitchFamily="18" charset="0"/>
                <a:cs typeface="Calibri" pitchFamily="34" charset="0"/>
              </a:rPr>
              <a:t>In which of the following sequences of elements do each of the elements have a symbol which starts with a letter not the first letter of the element's English name?</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solidFill>
                  <a:srgbClr val="000000"/>
                </a:solidFill>
                <a:latin typeface="Calibri" pitchFamily="34" charset="0"/>
                <a:ea typeface="Times New Roman" pitchFamily="18" charset="0"/>
                <a:cs typeface="Calibri" pitchFamily="34" charset="0"/>
              </a:rPr>
              <a:t> silver, mercury          copper, helium, </a:t>
            </a:r>
            <a:r>
              <a:rPr lang="en-US" altLang="zh-CN" sz="2400" dirty="0" smtClean="0">
                <a:latin typeface="Arial" pitchFamily="34" charset="0"/>
                <a:cs typeface="Arial" pitchFamily="34" charset="0"/>
              </a:rPr>
              <a:t/>
            </a:r>
            <a:br>
              <a:rPr lang="en-US" altLang="zh-CN" sz="2400" dirty="0" smtClean="0">
                <a:latin typeface="Arial" pitchFamily="34" charset="0"/>
                <a:cs typeface="Arial" pitchFamily="34" charset="0"/>
              </a:rPr>
            </a:br>
            <a:endParaRPr lang="en-US" sz="2400" dirty="0"/>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Silver only</a:t>
            </a:r>
          </a:p>
          <a:p>
            <a:pPr marL="514350" indent="-514350">
              <a:buFont typeface="Arial" pitchFamily="34" charset="0"/>
              <a:buAutoNum type="alphaUcPeriod"/>
            </a:pPr>
            <a:r>
              <a:rPr lang="en-US" dirty="0" smtClean="0"/>
              <a:t>Silver and mercury</a:t>
            </a:r>
          </a:p>
          <a:p>
            <a:pPr marL="514350" indent="-514350">
              <a:buFont typeface="Arial" pitchFamily="34" charset="0"/>
              <a:buAutoNum type="alphaUcPeriod"/>
            </a:pPr>
            <a:r>
              <a:rPr lang="en-US" dirty="0" smtClean="0"/>
              <a:t>Silver, mercury, copper</a:t>
            </a:r>
          </a:p>
          <a:p>
            <a:pPr marL="514350" indent="-514350">
              <a:buFont typeface="Arial" pitchFamily="34" charset="0"/>
              <a:buAutoNum type="alphaUcPeriod"/>
            </a:pPr>
            <a:r>
              <a:rPr lang="en-US" dirty="0" smtClean="0"/>
              <a:t>All of the four</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1814621046"/>
              </p:ext>
            </p:extLst>
          </p:nvPr>
        </p:nvGraphicFramePr>
        <p:xfrm>
          <a:off x="4508500" y="1600200"/>
          <a:ext cx="4572000" cy="5143500"/>
        </p:xfrm>
        <a:graphic>
          <a:graphicData uri="http://schemas.openxmlformats.org/presentationml/2006/ole">
            <p:oleObj spid="_x0000_s2054"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pPr lvl="0"/>
            <a:r>
              <a:rPr lang="en-US" sz="2400" dirty="0" smtClean="0">
                <a:solidFill>
                  <a:srgbClr val="000000"/>
                </a:solidFill>
                <a:latin typeface="Calibri" pitchFamily="34" charset="0"/>
                <a:ea typeface="Times New Roman" pitchFamily="18" charset="0"/>
                <a:cs typeface="Calibri" pitchFamily="34" charset="0"/>
              </a:rPr>
              <a:t>How many of the following pairs of elements and symbols are entirely correct, </a:t>
            </a:r>
            <a:br>
              <a:rPr lang="en-US" sz="2400" dirty="0" smtClean="0">
                <a:solidFill>
                  <a:srgbClr val="000000"/>
                </a:solidFill>
                <a:latin typeface="Calibri" pitchFamily="34" charset="0"/>
                <a:ea typeface="Times New Roman" pitchFamily="18" charset="0"/>
                <a:cs typeface="Calibri" pitchFamily="34" charset="0"/>
              </a:rPr>
            </a:br>
            <a:r>
              <a:rPr lang="en-US" sz="2400" dirty="0" smtClean="0">
                <a:solidFill>
                  <a:srgbClr val="000000"/>
                </a:solidFill>
                <a:latin typeface="Calibri" pitchFamily="34" charset="0"/>
                <a:ea typeface="Times New Roman" pitchFamily="18" charset="0"/>
                <a:cs typeface="Calibri" pitchFamily="34" charset="0"/>
              </a:rPr>
              <a:t>Silver, Si</a:t>
            </a:r>
            <a:r>
              <a:rPr lang="en-US" sz="2400" i="1" dirty="0" smtClean="0">
                <a:solidFill>
                  <a:srgbClr val="000000"/>
                </a:solidFill>
                <a:latin typeface="Calibri" pitchFamily="34" charset="0"/>
                <a:ea typeface="Times New Roman" pitchFamily="18" charset="0"/>
                <a:cs typeface="Calibri" pitchFamily="34" charset="0"/>
              </a:rPr>
              <a:t>	    </a:t>
            </a:r>
            <a:r>
              <a:rPr lang="en-US" sz="2400" dirty="0" smtClean="0">
                <a:solidFill>
                  <a:srgbClr val="000000"/>
                </a:solidFill>
                <a:latin typeface="Calibri" pitchFamily="34" charset="0"/>
                <a:ea typeface="Times New Roman" pitchFamily="18" charset="0"/>
                <a:cs typeface="Calibri" pitchFamily="34" charset="0"/>
              </a:rPr>
              <a:t>Manganese, Mg </a:t>
            </a:r>
            <a:r>
              <a:rPr lang="en-US" sz="2400" i="1" dirty="0" smtClean="0">
                <a:solidFill>
                  <a:srgbClr val="000000"/>
                </a:solidFill>
                <a:latin typeface="Calibri" pitchFamily="34" charset="0"/>
                <a:ea typeface="Times New Roman" pitchFamily="18" charset="0"/>
                <a:cs typeface="Calibri" pitchFamily="34" charset="0"/>
              </a:rPr>
              <a:t>	         </a:t>
            </a:r>
            <a:r>
              <a:rPr lang="en-US" sz="2400" dirty="0" smtClean="0">
                <a:solidFill>
                  <a:srgbClr val="000000"/>
                </a:solidFill>
                <a:latin typeface="Calibri" pitchFamily="34" charset="0"/>
                <a:ea typeface="Times New Roman" pitchFamily="18" charset="0"/>
                <a:cs typeface="Calibri" pitchFamily="34" charset="0"/>
              </a:rPr>
              <a:t>Potassium, P</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solidFill>
                  <a:srgbClr val="000000"/>
                </a:solidFill>
                <a:latin typeface="Calibri" pitchFamily="34" charset="0"/>
                <a:ea typeface="Times New Roman" pitchFamily="18" charset="0"/>
                <a:cs typeface="Calibri" pitchFamily="34" charset="0"/>
              </a:rPr>
              <a:t>?</a:t>
            </a:r>
            <a:endParaRPr lang="en-US" sz="2400" dirty="0"/>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0</a:t>
            </a:r>
          </a:p>
          <a:p>
            <a:pPr marL="514350" indent="-514350">
              <a:buFont typeface="Arial" pitchFamily="34" charset="0"/>
              <a:buAutoNum type="alphaUcPeriod"/>
            </a:pPr>
            <a:r>
              <a:rPr lang="en-US" dirty="0" smtClean="0"/>
              <a:t>1</a:t>
            </a:r>
          </a:p>
          <a:p>
            <a:pPr marL="514350" indent="-514350">
              <a:buFont typeface="Arial" pitchFamily="34" charset="0"/>
              <a:buAutoNum type="alphaUcPeriod"/>
            </a:pPr>
            <a:r>
              <a:rPr lang="en-US" dirty="0" smtClean="0"/>
              <a:t>2</a:t>
            </a:r>
          </a:p>
          <a:p>
            <a:pPr marL="514350" indent="-514350">
              <a:buFont typeface="Arial" pitchFamily="34" charset="0"/>
              <a:buAutoNum type="alphaUcPeriod"/>
            </a:pPr>
            <a:r>
              <a:rPr lang="en-US" dirty="0" smtClean="0"/>
              <a:t>3</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1258709280"/>
              </p:ext>
            </p:extLst>
          </p:nvPr>
        </p:nvGraphicFramePr>
        <p:xfrm>
          <a:off x="4508500" y="1600200"/>
          <a:ext cx="4572000" cy="5143500"/>
        </p:xfrm>
        <a:graphic>
          <a:graphicData uri="http://schemas.openxmlformats.org/presentationml/2006/ole">
            <p:oleObj spid="_x0000_s3078"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latin typeface="Calibri" pitchFamily="34" charset="0"/>
                <a:ea typeface="宋体" pitchFamily="2" charset="-122"/>
                <a:cs typeface="Calibri" pitchFamily="34" charset="0"/>
              </a:rPr>
              <a:t>What difference in meaning is there in notations of CoBr</a:t>
            </a:r>
            <a:r>
              <a:rPr lang="en-US" baseline="-30000" dirty="0" smtClean="0">
                <a:latin typeface="Calibri" pitchFamily="34" charset="0"/>
                <a:ea typeface="宋体" pitchFamily="2" charset="-122"/>
                <a:cs typeface="Calibri" pitchFamily="34" charset="0"/>
              </a:rPr>
              <a:t>2</a:t>
            </a:r>
            <a:r>
              <a:rPr lang="en-US" dirty="0" smtClean="0">
                <a:latin typeface="Calibri" pitchFamily="34" charset="0"/>
                <a:ea typeface="宋体" pitchFamily="2" charset="-122"/>
                <a:cs typeface="Calibri" pitchFamily="34" charset="0"/>
              </a:rPr>
              <a:t> and COBr</a:t>
            </a:r>
            <a:r>
              <a:rPr lang="en-US" baseline="-30000" dirty="0" smtClean="0">
                <a:latin typeface="Calibri" pitchFamily="34" charset="0"/>
                <a:ea typeface="宋体" pitchFamily="2" charset="-122"/>
                <a:cs typeface="Calibri" pitchFamily="34" charset="0"/>
              </a:rPr>
              <a:t>2</a:t>
            </a:r>
            <a:r>
              <a:rPr lang="en-US" dirty="0" smtClean="0">
                <a:latin typeface="Calibri" pitchFamily="34" charset="0"/>
                <a:ea typeface="宋体" pitchFamily="2" charset="-122"/>
                <a:cs typeface="Calibri" pitchFamily="34" charset="0"/>
              </a:rPr>
              <a:t>?</a:t>
            </a:r>
            <a:endParaRPr lang="en-US" dirty="0"/>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There are three atoms in each COBr2</a:t>
            </a:r>
          </a:p>
          <a:p>
            <a:pPr marL="514350" indent="-514350">
              <a:buFont typeface="Arial" pitchFamily="34" charset="0"/>
              <a:buAutoNum type="alphaUcPeriod"/>
            </a:pPr>
            <a:r>
              <a:rPr lang="en-US" dirty="0" smtClean="0"/>
              <a:t>There are three atoms in each CoBr2</a:t>
            </a:r>
          </a:p>
          <a:p>
            <a:pPr marL="514350" indent="-514350">
              <a:buFont typeface="Arial" pitchFamily="34" charset="0"/>
              <a:buAutoNum type="alphaUcPeriod"/>
            </a:pPr>
            <a:r>
              <a:rPr lang="en-US" dirty="0" smtClean="0"/>
              <a:t>CO is cobalt</a:t>
            </a:r>
          </a:p>
          <a:p>
            <a:pPr marL="514350" indent="-514350">
              <a:buFont typeface="Arial" pitchFamily="34" charset="0"/>
              <a:buAutoNum type="alphaUcPeriod"/>
            </a:pPr>
            <a:r>
              <a:rPr lang="en-US" dirty="0" smtClean="0"/>
              <a:t>Co refers Carbon and oxygen</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1174950961"/>
              </p:ext>
            </p:extLst>
          </p:nvPr>
        </p:nvGraphicFramePr>
        <p:xfrm>
          <a:off x="4508500" y="1600200"/>
          <a:ext cx="4572000" cy="5143500"/>
        </p:xfrm>
        <a:graphic>
          <a:graphicData uri="http://schemas.openxmlformats.org/presentationml/2006/ole">
            <p:oleObj spid="_x0000_s4102"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33400"/>
            <a:ext cx="8229600" cy="1143000"/>
          </a:xfrm>
        </p:spPr>
        <p:txBody>
          <a:bodyPr>
            <a:normAutofit/>
          </a:bodyPr>
          <a:lstStyle/>
          <a:p>
            <a:pPr lvl="0" fontAlgn="base">
              <a:spcAft>
                <a:spcPct val="0"/>
              </a:spcAft>
            </a:pPr>
            <a:r>
              <a:rPr lang="en-US" sz="2800" dirty="0" smtClean="0">
                <a:solidFill>
                  <a:srgbClr val="000000"/>
                </a:solidFill>
                <a:latin typeface="Calibri" pitchFamily="34" charset="0"/>
                <a:ea typeface="Times New Roman" pitchFamily="18" charset="0"/>
                <a:cs typeface="Calibri" pitchFamily="34" charset="0"/>
              </a:rPr>
              <a:t>All of the following are examples of molecules EXCEPT</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r>
              <a:rPr lang="en-US" sz="2800" dirty="0" smtClean="0">
                <a:solidFill>
                  <a:srgbClr val="000000"/>
                </a:solidFill>
                <a:latin typeface="Calibri" pitchFamily="34" charset="0"/>
                <a:ea typeface="Times New Roman" pitchFamily="18" charset="0"/>
                <a:cs typeface="Calibri" pitchFamily="34" charset="0"/>
              </a:rPr>
              <a:t>A) Co        B) CO           C) H</a:t>
            </a:r>
            <a:r>
              <a:rPr lang="en-US" sz="2800" baseline="-25000" dirty="0" smtClean="0">
                <a:solidFill>
                  <a:srgbClr val="000000"/>
                </a:solidFill>
                <a:latin typeface="Calibri" pitchFamily="34" charset="0"/>
                <a:ea typeface="Times New Roman" pitchFamily="18" charset="0"/>
                <a:cs typeface="Calibri" pitchFamily="34" charset="0"/>
              </a:rPr>
              <a:t>2</a:t>
            </a:r>
            <a:r>
              <a:rPr lang="en-US" sz="2800" dirty="0" smtClean="0">
                <a:solidFill>
                  <a:srgbClr val="000000"/>
                </a:solidFill>
                <a:latin typeface="Calibri" pitchFamily="34" charset="0"/>
                <a:ea typeface="Times New Roman" pitchFamily="18" charset="0"/>
                <a:cs typeface="Calibri" pitchFamily="34" charset="0"/>
              </a:rPr>
              <a:t>                 D) NH</a:t>
            </a:r>
            <a:r>
              <a:rPr lang="en-US" sz="2800" baseline="-25000" dirty="0" smtClean="0">
                <a:solidFill>
                  <a:srgbClr val="000000"/>
                </a:solidFill>
                <a:latin typeface="Calibri" pitchFamily="34" charset="0"/>
                <a:ea typeface="Times New Roman" pitchFamily="18" charset="0"/>
                <a:cs typeface="Calibri" pitchFamily="34" charset="0"/>
              </a:rPr>
              <a:t>3</a:t>
            </a:r>
            <a:endParaRPr lang="en-US" sz="2800" baseline="-25000" dirty="0" smtClean="0">
              <a:latin typeface="Arial" pitchFamily="34" charset="0"/>
              <a:cs typeface="Arial" pitchFamily="34" charset="0"/>
            </a:endParaRPr>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Co</a:t>
            </a:r>
          </a:p>
          <a:p>
            <a:pPr marL="514350" indent="-514350">
              <a:buFont typeface="Arial" pitchFamily="34" charset="0"/>
              <a:buAutoNum type="alphaUcPeriod"/>
            </a:pPr>
            <a:r>
              <a:rPr lang="en-US" dirty="0" smtClean="0"/>
              <a:t>CO</a:t>
            </a:r>
          </a:p>
          <a:p>
            <a:pPr marL="514350" indent="-514350">
              <a:buFont typeface="Arial" pitchFamily="34" charset="0"/>
              <a:buAutoNum type="alphaUcPeriod"/>
            </a:pPr>
            <a:r>
              <a:rPr lang="en-US" dirty="0" smtClean="0"/>
              <a:t>H2</a:t>
            </a:r>
          </a:p>
          <a:p>
            <a:pPr marL="514350" indent="-514350">
              <a:buFont typeface="Arial" pitchFamily="34" charset="0"/>
              <a:buAutoNum type="alphaUcPeriod"/>
            </a:pPr>
            <a:r>
              <a:rPr lang="en-US" dirty="0" smtClean="0"/>
              <a:t>NH3</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2355871276"/>
              </p:ext>
            </p:extLst>
          </p:nvPr>
        </p:nvGraphicFramePr>
        <p:xfrm>
          <a:off x="4508500" y="1600200"/>
          <a:ext cx="4572000" cy="5143500"/>
        </p:xfrm>
        <a:graphic>
          <a:graphicData uri="http://schemas.openxmlformats.org/presentationml/2006/ole">
            <p:oleObj spid="_x0000_s5126"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Autofit/>
          </a:bodyPr>
          <a:lstStyle/>
          <a:p>
            <a:pPr lvl="0" algn="l" fontAlgn="base">
              <a:spcAft>
                <a:spcPct val="0"/>
              </a:spcAft>
            </a:pPr>
            <a:r>
              <a:rPr lang="en-US" sz="2400" dirty="0" smtClean="0">
                <a:solidFill>
                  <a:srgbClr val="000000"/>
                </a:solidFill>
                <a:latin typeface="Calibri" pitchFamily="34" charset="0"/>
                <a:ea typeface="Times New Roman" pitchFamily="18" charset="0"/>
                <a:cs typeface="Calibri" pitchFamily="34" charset="0"/>
              </a:rPr>
              <a:t>In which of the following sequences of elements do each of the elements have a two-letter symbol?</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solidFill>
                  <a:srgbClr val="000000"/>
                </a:solidFill>
                <a:latin typeface="Calibri" pitchFamily="34" charset="0"/>
                <a:ea typeface="Times New Roman" pitchFamily="18" charset="0"/>
                <a:cs typeface="Calibri" pitchFamily="34" charset="0"/>
              </a:rPr>
              <a:t>A) sodium, lithium, iodine                          B) potassium, fluorine, carbon             </a:t>
            </a:r>
            <a:r>
              <a:rPr lang="en-US" altLang="zh-CN" sz="2400" dirty="0" smtClean="0">
                <a:latin typeface="Calibri" pitchFamily="34" charset="0"/>
                <a:ea typeface="宋体" pitchFamily="2" charset="-122"/>
                <a:cs typeface="Calibri" pitchFamily="34" charset="0"/>
              </a:rPr>
              <a:t>C) tin, hydrogen, iodine</a:t>
            </a:r>
            <a:endParaRPr lang="en-US" sz="2400" dirty="0"/>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Choice A)</a:t>
            </a:r>
          </a:p>
          <a:p>
            <a:pPr marL="514350" indent="-514350">
              <a:buFont typeface="Arial" pitchFamily="34" charset="0"/>
              <a:buAutoNum type="alphaUcPeriod"/>
            </a:pPr>
            <a:r>
              <a:rPr lang="en-US" dirty="0" smtClean="0"/>
              <a:t>Choice B)</a:t>
            </a:r>
          </a:p>
          <a:p>
            <a:pPr marL="514350" indent="-514350">
              <a:buFont typeface="Arial" pitchFamily="34" charset="0"/>
              <a:buAutoNum type="alphaUcPeriod"/>
            </a:pPr>
            <a:r>
              <a:rPr lang="en-US" dirty="0" smtClean="0"/>
              <a:t>Choice C)</a:t>
            </a:r>
          </a:p>
          <a:p>
            <a:pPr marL="514350" indent="-514350">
              <a:buFont typeface="Arial" pitchFamily="34" charset="0"/>
              <a:buAutoNum type="alphaUcPeriod"/>
            </a:pPr>
            <a:r>
              <a:rPr lang="en-US" dirty="0" smtClean="0"/>
              <a:t>None of above</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2668556091"/>
              </p:ext>
            </p:extLst>
          </p:nvPr>
        </p:nvGraphicFramePr>
        <p:xfrm>
          <a:off x="4508500" y="1600200"/>
          <a:ext cx="4572000" cy="5143500"/>
        </p:xfrm>
        <a:graphic>
          <a:graphicData uri="http://schemas.openxmlformats.org/presentationml/2006/ole">
            <p:oleObj spid="_x0000_s6150"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09600" y="304800"/>
            <a:ext cx="8229600" cy="1143000"/>
          </a:xfrm>
        </p:spPr>
        <p:txBody>
          <a:bodyPr>
            <a:normAutofit fontScale="90000"/>
          </a:bodyPr>
          <a:lstStyle/>
          <a:p>
            <a:pPr lvl="0" fontAlgn="base">
              <a:spcAft>
                <a:spcPct val="0"/>
              </a:spcAft>
            </a:pPr>
            <a:r>
              <a:rPr lang="en-US" dirty="0" smtClean="0">
                <a:solidFill>
                  <a:srgbClr val="000000"/>
                </a:solidFill>
                <a:latin typeface="Times New Roman" pitchFamily="18" charset="0"/>
                <a:ea typeface="Times New Roman" pitchFamily="18" charset="0"/>
                <a:cs typeface="Times New Roman" pitchFamily="18" charset="0"/>
              </a:rPr>
              <a:t>What is the total number of atoms in 5 formula units of Fe</a:t>
            </a:r>
            <a:r>
              <a:rPr lang="en-US" baseline="-25000" dirty="0" smtClean="0">
                <a:solidFill>
                  <a:srgbClr val="000000"/>
                </a:solidFill>
                <a:latin typeface="Times New Roman" pitchFamily="18" charset="0"/>
                <a:ea typeface="Times New Roman" pitchFamily="18" charset="0"/>
                <a:cs typeface="Times New Roman" pitchFamily="18" charset="0"/>
              </a:rPr>
              <a:t>2</a:t>
            </a:r>
            <a:r>
              <a:rPr lang="en-US" dirty="0" smtClean="0">
                <a:solidFill>
                  <a:srgbClr val="000000"/>
                </a:solidFill>
                <a:latin typeface="Times New Roman" pitchFamily="18" charset="0"/>
                <a:ea typeface="Times New Roman" pitchFamily="18" charset="0"/>
                <a:cs typeface="Times New Roman" pitchFamily="18" charset="0"/>
              </a:rPr>
              <a:t>(C</a:t>
            </a:r>
            <a:r>
              <a:rPr lang="en-US" baseline="-25000" dirty="0" smtClean="0">
                <a:solidFill>
                  <a:srgbClr val="000000"/>
                </a:solidFill>
                <a:latin typeface="Times New Roman" pitchFamily="18" charset="0"/>
                <a:ea typeface="Times New Roman" pitchFamily="18" charset="0"/>
                <a:cs typeface="Times New Roman" pitchFamily="18" charset="0"/>
              </a:rPr>
              <a:t>2</a:t>
            </a:r>
            <a:r>
              <a:rPr lang="en-US" dirty="0" smtClean="0">
                <a:solidFill>
                  <a:srgbClr val="000000"/>
                </a:solidFill>
                <a:latin typeface="Times New Roman" pitchFamily="18" charset="0"/>
                <a:ea typeface="Times New Roman" pitchFamily="18" charset="0"/>
                <a:cs typeface="Times New Roman" pitchFamily="18" charset="0"/>
              </a:rPr>
              <a:t>O</a:t>
            </a:r>
            <a:r>
              <a:rPr lang="en-US" baseline="-25000" dirty="0" smtClean="0">
                <a:solidFill>
                  <a:srgbClr val="000000"/>
                </a:solidFill>
                <a:latin typeface="Times New Roman" pitchFamily="18" charset="0"/>
                <a:ea typeface="Times New Roman" pitchFamily="18" charset="0"/>
                <a:cs typeface="Times New Roman" pitchFamily="18" charset="0"/>
              </a:rPr>
              <a:t>4</a:t>
            </a:r>
            <a:r>
              <a:rPr lang="en-US" dirty="0" smtClean="0">
                <a:solidFill>
                  <a:srgbClr val="000000"/>
                </a:solidFill>
                <a:latin typeface="Times New Roman" pitchFamily="18" charset="0"/>
                <a:ea typeface="Times New Roman" pitchFamily="18" charset="0"/>
                <a:cs typeface="Times New Roman" pitchFamily="18" charset="0"/>
              </a:rPr>
              <a:t>)</a:t>
            </a:r>
            <a:r>
              <a:rPr lang="en-US" baseline="-25000" dirty="0" smtClean="0">
                <a:solidFill>
                  <a:srgbClr val="000000"/>
                </a:solidFill>
                <a:latin typeface="Times New Roman" pitchFamily="18" charset="0"/>
                <a:ea typeface="Times New Roman" pitchFamily="18" charset="0"/>
                <a:cs typeface="Times New Roman" pitchFamily="18" charset="0"/>
              </a:rPr>
              <a:t>3</a:t>
            </a:r>
            <a:r>
              <a:rPr lang="en-US" dirty="0" smtClean="0">
                <a:solidFill>
                  <a:srgbClr val="000000"/>
                </a:solidFill>
                <a:latin typeface="Times New Roman" pitchFamily="18" charset="0"/>
                <a:ea typeface="Times New Roman" pitchFamily="18" charset="0"/>
                <a:cs typeface="Times New Roman" pitchFamily="18" charset="0"/>
              </a:rPr>
              <a:t>?</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55</a:t>
            </a:r>
          </a:p>
          <a:p>
            <a:pPr marL="514350" indent="-514350">
              <a:buFont typeface="Arial" pitchFamily="34" charset="0"/>
              <a:buAutoNum type="alphaUcPeriod"/>
            </a:pPr>
            <a:r>
              <a:rPr lang="en-US" dirty="0" smtClean="0"/>
              <a:t>80</a:t>
            </a:r>
          </a:p>
          <a:p>
            <a:pPr marL="514350" indent="-514350">
              <a:buFont typeface="Arial" pitchFamily="34" charset="0"/>
              <a:buAutoNum type="alphaUcPeriod"/>
            </a:pPr>
            <a:r>
              <a:rPr lang="en-US" dirty="0" smtClean="0"/>
              <a:t>100</a:t>
            </a:r>
          </a:p>
          <a:p>
            <a:pPr marL="514350" indent="-514350">
              <a:buFont typeface="Arial" pitchFamily="34" charset="0"/>
              <a:buAutoNum type="alphaUcPeriod"/>
            </a:pPr>
            <a:r>
              <a:rPr lang="en-US" dirty="0" smtClean="0"/>
              <a:t>96</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2224382287"/>
              </p:ext>
            </p:extLst>
          </p:nvPr>
        </p:nvGraphicFramePr>
        <p:xfrm>
          <a:off x="4508500" y="1600200"/>
          <a:ext cx="4572000" cy="5143500"/>
        </p:xfrm>
        <a:graphic>
          <a:graphicData uri="http://schemas.openxmlformats.org/presentationml/2006/ole">
            <p:oleObj spid="_x0000_s7174"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7"/>
            <a:ext cx="8229600" cy="1143000"/>
          </a:xfrm>
        </p:spPr>
        <p:txBody>
          <a:bodyPr>
            <a:normAutofit fontScale="90000"/>
          </a:bodyPr>
          <a:lstStyle/>
          <a:p>
            <a:r>
              <a:rPr lang="en-US" dirty="0" smtClean="0"/>
              <a:t>If 1lb = 453.59 grams, 1 inch =2.54 centimeter, then 5.3000 g/</a:t>
            </a:r>
            <a:r>
              <a:rPr lang="en-US" dirty="0" err="1" smtClean="0"/>
              <a:t>mL</a:t>
            </a:r>
            <a:r>
              <a:rPr lang="en-US" dirty="0" smtClean="0"/>
              <a:t> = ? Lb/ft</a:t>
            </a:r>
            <a:r>
              <a:rPr lang="en-US" baseline="30000" dirty="0" smtClean="0"/>
              <a:t>3</a:t>
            </a:r>
            <a:endParaRPr lang="en-US" baseline="30000" dirty="0"/>
          </a:p>
        </p:txBody>
      </p:sp>
      <p:sp>
        <p:nvSpPr>
          <p:cNvPr id="3" name="TPAnswers"/>
          <p:cNvSpPr>
            <a:spLocks noGrp="1"/>
          </p:cNvSpPr>
          <p:nvPr>
            <p:ph idx="1"/>
            <p:custDataLst>
              <p:tags r:id="rId3"/>
            </p:custDataLst>
          </p:nvPr>
        </p:nvSpPr>
        <p:spPr>
          <a:xfrm>
            <a:off x="457200" y="1600200"/>
            <a:ext cx="4114800" cy="4525963"/>
          </a:xfrm>
        </p:spPr>
        <p:txBody>
          <a:bodyPr/>
          <a:lstStyle/>
          <a:p>
            <a:pPr marL="514350" indent="-514350">
              <a:buFont typeface="Arial" pitchFamily="34" charset="0"/>
              <a:buAutoNum type="alphaUcPeriod"/>
            </a:pPr>
            <a:r>
              <a:rPr lang="en-US" dirty="0" smtClean="0"/>
              <a:t>330.87</a:t>
            </a:r>
          </a:p>
          <a:p>
            <a:pPr marL="514350" indent="-514350">
              <a:buFont typeface="Arial" pitchFamily="34" charset="0"/>
              <a:buAutoNum type="alphaUcPeriod"/>
            </a:pPr>
            <a:r>
              <a:rPr lang="en-US" dirty="0" smtClean="0"/>
              <a:t>0.35615</a:t>
            </a:r>
          </a:p>
          <a:p>
            <a:pPr marL="514350" indent="-514350">
              <a:buFont typeface="Arial" pitchFamily="34" charset="0"/>
              <a:buAutoNum type="alphaUcPeriod"/>
            </a:pPr>
            <a:r>
              <a:rPr lang="en-US" dirty="0" smtClean="0"/>
              <a:t>77422</a:t>
            </a:r>
          </a:p>
          <a:p>
            <a:pPr marL="514350" indent="-514350">
              <a:buFont typeface="Arial" pitchFamily="34" charset="0"/>
              <a:buAutoNum type="alphaUcPeriod"/>
            </a:pPr>
            <a:r>
              <a:rPr lang="en-US" dirty="0" smtClean="0"/>
              <a:t>8333.7Enter Answer Text</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3010245822"/>
              </p:ext>
            </p:extLst>
          </p:nvPr>
        </p:nvGraphicFramePr>
        <p:xfrm>
          <a:off x="4508500" y="1600200"/>
          <a:ext cx="4572000" cy="5143500"/>
        </p:xfrm>
        <a:graphic>
          <a:graphicData uri="http://schemas.openxmlformats.org/presentationml/2006/ole">
            <p:oleObj spid="_x0000_s8198" name="Chart" r:id="rId5" imgW="4572039" imgH="5143616" progId="MSGraph.Chart.8">
              <p:embed followColorScheme="full"/>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a:t>If 1lb = 453.59 grams, 1 inch =2.54 centimeter, then 5.3000 g/mL = ? </a:t>
            </a:r>
            <a:r>
              <a:rPr lang="en-US" dirty="0" err="1"/>
              <a:t>Lb</a:t>
            </a:r>
            <a:r>
              <a:rPr lang="en-US" dirty="0"/>
              <a:t>/ft</a:t>
            </a:r>
            <a:r>
              <a:rPr lang="en-US" baseline="30000" dirty="0"/>
              <a:t>3</a:t>
            </a:r>
            <a:endParaRPr lang="en-US" dirty="0"/>
          </a:p>
        </p:txBody>
      </p:sp>
      <p:graphicFrame>
        <p:nvGraphicFramePr>
          <p:cNvPr id="4" name="TPChart"/>
          <p:cNvGraphicFramePr>
            <a:graphicFrameLocks noChangeAspect="1"/>
          </p:cNvGraphicFramePr>
          <p:nvPr>
            <p:extLst>
              <p:ext uri="{D42A27DB-BD31-4B8C-83A1-F6EECF244321}">
                <p14:modId xmlns:p14="http://schemas.microsoft.com/office/powerpoint/2010/main" xmlns="" val="3216955132"/>
              </p:ext>
            </p:extLst>
          </p:nvPr>
        </p:nvGraphicFramePr>
        <p:xfrm>
          <a:off x="4508500" y="1651000"/>
          <a:ext cx="4572000" cy="5143500"/>
        </p:xfrm>
        <a:graphic>
          <a:graphicData uri="http://schemas.openxmlformats.org/presentationml/2006/ole">
            <p:oleObj spid="_x0000_s9221" name="Chart" r:id="rId5" imgW="4572039" imgH="5143616" progId="MSGraph.Chart.8">
              <p:embed followColorScheme="full"/>
            </p:oleObj>
          </a:graphicData>
        </a:graphic>
      </p:graphicFrame>
      <p:sp>
        <p:nvSpPr>
          <p:cNvPr id="3" name="TPAnswers"/>
          <p:cNvSpPr>
            <a:spLocks noGrp="1"/>
          </p:cNvSpPr>
          <p:nvPr>
            <p:ph type="body" idx="1"/>
            <p:custDataLst>
              <p:tags r:id="rId3"/>
            </p:custDataLst>
          </p:nvPr>
        </p:nvSpPr>
        <p:spPr>
          <a:xfrm>
            <a:off x="457200" y="1600200"/>
            <a:ext cx="4114800" cy="4525963"/>
          </a:xfrm>
        </p:spPr>
        <p:txBody>
          <a:bodyPr>
            <a:noAutofit/>
          </a:bodyPr>
          <a:lstStyle/>
          <a:p>
            <a:pPr marL="514350" indent="-514350">
              <a:buFont typeface="Arial" pitchFamily="34" charset="0"/>
              <a:buAutoNum type="arabicPeriod"/>
            </a:pPr>
            <a:r>
              <a:rPr lang="en-US" dirty="0" smtClean="0"/>
              <a:t>330.87</a:t>
            </a:r>
          </a:p>
          <a:p>
            <a:pPr marL="514350" indent="-514350">
              <a:buFont typeface="Arial" pitchFamily="34" charset="0"/>
              <a:buAutoNum type="arabicPeriod"/>
            </a:pPr>
            <a:r>
              <a:rPr lang="en-US" dirty="0" smtClean="0"/>
              <a:t>0.35615</a:t>
            </a:r>
          </a:p>
          <a:p>
            <a:pPr marL="514350" indent="-514350">
              <a:buFont typeface="Arial" pitchFamily="34" charset="0"/>
              <a:buAutoNum type="arabicPeriod"/>
            </a:pPr>
            <a:r>
              <a:rPr lang="en-US" dirty="0" smtClean="0"/>
              <a:t>77422</a:t>
            </a:r>
          </a:p>
          <a:p>
            <a:pPr marL="514350" indent="-514350">
              <a:buFont typeface="Arial" pitchFamily="34" charset="0"/>
              <a:buAutoNum type="arabicPeriod"/>
            </a:pPr>
            <a:r>
              <a:rPr lang="en-US" dirty="0" smtClean="0"/>
              <a:t>8333.7</a:t>
            </a:r>
            <a:endParaRPr lang="en-US" dirty="0"/>
          </a:p>
        </p:txBody>
      </p:sp>
    </p:spTree>
    <p:custDataLst>
      <p:tags r:id="rId2"/>
    </p:custDataLst>
    <p:extLst>
      <p:ext uri="{BB962C8B-B14F-4D97-AF65-F5344CB8AC3E}">
        <p14:creationId xmlns:p14="http://schemas.microsoft.com/office/powerpoint/2010/main" xmlns="" val="402493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1000" y="228601"/>
            <a:ext cx="8229600" cy="1600200"/>
          </a:xfrm>
        </p:spPr>
        <p:txBody>
          <a:bodyPr>
            <a:noAutofit/>
          </a:bodyPr>
          <a:lstStyle/>
          <a:p>
            <a:pPr eaLnBrk="1" hangingPunct="1">
              <a:buFontTx/>
              <a:buNone/>
            </a:pPr>
            <a:r>
              <a:rPr lang="en-US" sz="3000" b="1" dirty="0" smtClean="0"/>
              <a:t>	Chemical properties</a:t>
            </a:r>
            <a:r>
              <a:rPr lang="en-US" sz="3000" dirty="0" smtClean="0"/>
              <a:t> are those properties of a substance that can only be studied by </a:t>
            </a:r>
            <a:r>
              <a:rPr lang="en-US" sz="3000" b="1" dirty="0" smtClean="0">
                <a:solidFill>
                  <a:srgbClr val="00B050"/>
                </a:solidFill>
              </a:rPr>
              <a:t>forming new</a:t>
            </a:r>
            <a:r>
              <a:rPr lang="en-US" sz="3000" dirty="0" smtClean="0">
                <a:solidFill>
                  <a:srgbClr val="00B050"/>
                </a:solidFill>
              </a:rPr>
              <a:t> </a:t>
            </a:r>
            <a:r>
              <a:rPr lang="en-US" sz="3000" dirty="0" smtClean="0"/>
              <a:t>substances.</a:t>
            </a:r>
          </a:p>
          <a:p>
            <a:pPr eaLnBrk="1" hangingPunct="1">
              <a:buFontTx/>
              <a:buNone/>
            </a:pPr>
            <a:endParaRPr lang="en-US" sz="3000" dirty="0" smtClean="0"/>
          </a:p>
          <a:p>
            <a:pPr eaLnBrk="1" hangingPunct="1">
              <a:buFontTx/>
              <a:buNone/>
            </a:pPr>
            <a:r>
              <a:rPr lang="en-US" sz="3000" dirty="0" smtClean="0"/>
              <a:t>	</a:t>
            </a:r>
          </a:p>
        </p:txBody>
      </p:sp>
      <p:sp>
        <p:nvSpPr>
          <p:cNvPr id="2" name="Rectangle 1"/>
          <p:cNvSpPr/>
          <p:nvPr/>
        </p:nvSpPr>
        <p:spPr>
          <a:xfrm>
            <a:off x="4267200" y="4085758"/>
            <a:ext cx="4876800" cy="923330"/>
          </a:xfrm>
          <a:prstGeom prst="rect">
            <a:avLst/>
          </a:prstGeom>
        </p:spPr>
        <p:txBody>
          <a:bodyPr wrap="square">
            <a:spAutoFit/>
          </a:bodyPr>
          <a:lstStyle/>
          <a:p>
            <a:pPr marL="285750" indent="-285750">
              <a:buFont typeface="Arial" pitchFamily="34" charset="0"/>
              <a:buChar char="•"/>
            </a:pPr>
            <a:r>
              <a:rPr lang="en-US" dirty="0" smtClean="0">
                <a:latin typeface="Arial" pitchFamily="34" charset="0"/>
                <a:cs typeface="Arial" pitchFamily="34" charset="0"/>
              </a:rPr>
              <a:t>melting </a:t>
            </a:r>
            <a:r>
              <a:rPr lang="en-US" dirty="0">
                <a:latin typeface="Arial" pitchFamily="34" charset="0"/>
                <a:cs typeface="Arial" pitchFamily="34" charset="0"/>
              </a:rPr>
              <a:t>point, </a:t>
            </a:r>
            <a:endParaRPr lang="en-US" dirty="0" smtClean="0">
              <a:latin typeface="Arial" pitchFamily="34" charset="0"/>
              <a:cs typeface="Arial" pitchFamily="34" charset="0"/>
            </a:endParaRPr>
          </a:p>
          <a:p>
            <a:pPr marL="285750" indent="-285750">
              <a:buFont typeface="Arial" pitchFamily="34" charset="0"/>
              <a:buChar char="•"/>
            </a:pPr>
            <a:r>
              <a:rPr lang="en-US" dirty="0" smtClean="0">
                <a:latin typeface="Arial" pitchFamily="34" charset="0"/>
                <a:cs typeface="Arial" pitchFamily="34" charset="0"/>
              </a:rPr>
              <a:t>viscosity </a:t>
            </a:r>
          </a:p>
          <a:p>
            <a:pPr marL="285750" indent="-285750">
              <a:buFont typeface="Arial" pitchFamily="34" charset="0"/>
              <a:buChar char="•"/>
            </a:pPr>
            <a:r>
              <a:rPr lang="en-US" dirty="0" smtClean="0">
                <a:latin typeface="Arial" pitchFamily="34" charset="0"/>
                <a:cs typeface="Arial" pitchFamily="34" charset="0"/>
              </a:rPr>
              <a:t>density</a:t>
            </a:r>
            <a:r>
              <a:rPr lang="en-US" dirty="0">
                <a:latin typeface="Arial" pitchFamily="34" charset="0"/>
                <a:cs typeface="Arial" pitchFamily="34" charset="0"/>
              </a:rPr>
              <a:t>. </a:t>
            </a:r>
          </a:p>
        </p:txBody>
      </p:sp>
      <p:sp>
        <p:nvSpPr>
          <p:cNvPr id="3" name="Rectangle 2"/>
          <p:cNvSpPr/>
          <p:nvPr/>
        </p:nvSpPr>
        <p:spPr>
          <a:xfrm>
            <a:off x="276616" y="2057400"/>
            <a:ext cx="8305800" cy="369332"/>
          </a:xfrm>
          <a:prstGeom prst="rect">
            <a:avLst/>
          </a:prstGeom>
        </p:spPr>
        <p:txBody>
          <a:bodyPr wrap="square">
            <a:spAutoFit/>
          </a:bodyPr>
          <a:lstStyle/>
          <a:p>
            <a:r>
              <a:rPr lang="en-US" b="1" dirty="0"/>
              <a:t>Examples of chemical properties are:</a:t>
            </a:r>
            <a:r>
              <a:rPr lang="en-US" dirty="0"/>
              <a:t> heat of combustion, reactivity with water, PH, </a:t>
            </a:r>
          </a:p>
        </p:txBody>
      </p:sp>
      <p:sp>
        <p:nvSpPr>
          <p:cNvPr id="4" name="Rectangle 3"/>
          <p:cNvSpPr/>
          <p:nvPr/>
        </p:nvSpPr>
        <p:spPr>
          <a:xfrm>
            <a:off x="381000" y="2590800"/>
            <a:ext cx="8229600" cy="646331"/>
          </a:xfrm>
          <a:prstGeom prst="rect">
            <a:avLst/>
          </a:prstGeom>
        </p:spPr>
        <p:txBody>
          <a:bodyPr wrap="square">
            <a:spAutoFit/>
          </a:bodyPr>
          <a:lstStyle/>
          <a:p>
            <a:r>
              <a:rPr lang="en-US" dirty="0"/>
              <a:t>Earth Metals are VERY reactive and </a:t>
            </a:r>
            <a:r>
              <a:rPr lang="en-US" dirty="0" smtClean="0"/>
              <a:t>Inert </a:t>
            </a:r>
            <a:r>
              <a:rPr lang="en-US" dirty="0"/>
              <a:t>Gases are </a:t>
            </a:r>
            <a:r>
              <a:rPr lang="en-US" dirty="0" err="1"/>
              <a:t>UNreactive</a:t>
            </a:r>
            <a:r>
              <a:rPr lang="en-US" dirty="0"/>
              <a:t>.  Metals react with acids. </a:t>
            </a:r>
          </a:p>
        </p:txBody>
      </p:sp>
      <p:sp>
        <p:nvSpPr>
          <p:cNvPr id="5" name="Rectangle 1"/>
          <p:cNvSpPr>
            <a:spLocks noChangeArrowheads="1"/>
          </p:cNvSpPr>
          <p:nvPr/>
        </p:nvSpPr>
        <p:spPr bwMode="auto">
          <a:xfrm>
            <a:off x="381000" y="4050267"/>
            <a:ext cx="2585964"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rotten of fruit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explosion of fireworks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lighting a match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charset="0"/>
                <a:cs typeface="Arial" charset="0"/>
              </a:rPr>
              <a:t>burning gas in a stove </a:t>
            </a:r>
          </a:p>
        </p:txBody>
      </p:sp>
      <p:sp>
        <p:nvSpPr>
          <p:cNvPr id="11" name="Rectangle 10"/>
          <p:cNvSpPr/>
          <p:nvPr/>
        </p:nvSpPr>
        <p:spPr>
          <a:xfrm>
            <a:off x="381000" y="5934670"/>
            <a:ext cx="4572000" cy="923330"/>
          </a:xfrm>
          <a:prstGeom prst="rect">
            <a:avLst/>
          </a:prstGeom>
        </p:spPr>
        <p:txBody>
          <a:bodyPr>
            <a:spAutoFit/>
          </a:bodyPr>
          <a:lstStyle/>
          <a:p>
            <a:pPr marL="285750" indent="-285750">
              <a:buFont typeface="Arial" pitchFamily="34" charset="0"/>
              <a:buChar char="•"/>
            </a:pPr>
            <a:r>
              <a:rPr lang="en-US" dirty="0">
                <a:latin typeface="Arial" pitchFamily="34" charset="0"/>
                <a:cs typeface="Arial" pitchFamily="34" charset="0"/>
              </a:rPr>
              <a:t>smell, </a:t>
            </a:r>
          </a:p>
          <a:p>
            <a:pPr marL="285750" indent="-285750">
              <a:buFont typeface="Arial" pitchFamily="34" charset="0"/>
              <a:buChar char="•"/>
            </a:pPr>
            <a:r>
              <a:rPr lang="en-US" dirty="0">
                <a:latin typeface="Arial" pitchFamily="34" charset="0"/>
                <a:cs typeface="Arial" pitchFamily="34" charset="0"/>
              </a:rPr>
              <a:t>freezing point, </a:t>
            </a:r>
          </a:p>
          <a:p>
            <a:pPr marL="285750" indent="-285750">
              <a:buFont typeface="Arial" pitchFamily="34" charset="0"/>
              <a:buChar char="•"/>
            </a:pPr>
            <a:r>
              <a:rPr lang="en-US" dirty="0">
                <a:latin typeface="Arial" pitchFamily="34" charset="0"/>
                <a:cs typeface="Arial" pitchFamily="34" charset="0"/>
              </a:rPr>
              <a:t>boiling point,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28600" y="413265"/>
            <a:ext cx="7467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15900" algn="l"/>
                <a:tab pos="1016000" algn="l"/>
                <a:tab pos="2159000" algn="l"/>
                <a:tab pos="3098800" algn="l"/>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How many of the following pairs of elements and symbols are entirely correct?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5900" algn="l"/>
                <a:tab pos="1016000" algn="l"/>
                <a:tab pos="2159000" algn="l"/>
                <a:tab pos="3098800" algn="l"/>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Silver, Si</a:t>
            </a:r>
            <a:r>
              <a:rPr kumimoji="0" lang="en-US" sz="2400"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Manganese, Mg </a:t>
            </a:r>
            <a:r>
              <a:rPr kumimoji="0" lang="en-US" sz="2400" b="0" i="1"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Potassium, P</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304800" y="2057400"/>
            <a:ext cx="7889852" cy="400110"/>
          </a:xfrm>
          <a:prstGeom prst="rect">
            <a:avLst/>
          </a:prstGeom>
          <a:noFill/>
        </p:spPr>
        <p:txBody>
          <a:bodyPr wrap="none" rtlCol="0">
            <a:spAutoFit/>
          </a:bodyPr>
          <a:lstStyle/>
          <a:p>
            <a:r>
              <a:rPr lang="en-US" sz="2000" dirty="0" smtClean="0">
                <a:solidFill>
                  <a:srgbClr val="000000"/>
                </a:solidFill>
                <a:latin typeface="Calibri" pitchFamily="34" charset="0"/>
                <a:ea typeface="Times New Roman" pitchFamily="18" charset="0"/>
                <a:cs typeface="Calibri" pitchFamily="34" charset="0"/>
              </a:rPr>
              <a:t>(Even though manganese was not required to be memorized, but Mg was)</a:t>
            </a:r>
            <a:endParaRPr lang="en-US" sz="2000" dirty="0"/>
          </a:p>
        </p:txBody>
      </p:sp>
      <p:sp>
        <p:nvSpPr>
          <p:cNvPr id="56322" name="Rectangle 2"/>
          <p:cNvSpPr>
            <a:spLocks noChangeArrowheads="1"/>
          </p:cNvSpPr>
          <p:nvPr/>
        </p:nvSpPr>
        <p:spPr bwMode="auto">
          <a:xfrm>
            <a:off x="0" y="3089701"/>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What difference in meaning is there in notations of CoBr</a:t>
            </a:r>
            <a:r>
              <a:rPr kumimoji="0" lang="en-US" sz="2400" b="0" i="0" u="none" strike="noStrike" cap="none" normalizeH="0" baseline="-30000" dirty="0" smtClean="0">
                <a:ln>
                  <a:noFill/>
                </a:ln>
                <a:solidFill>
                  <a:schemeClr val="tx1"/>
                </a:solidFill>
                <a:effectLst/>
                <a:latin typeface="Calibri" pitchFamily="34" charset="0"/>
                <a:ea typeface="宋体" pitchFamily="2" charset="-122"/>
                <a:cs typeface="Calibri" pitchFamily="34" charset="0"/>
              </a:rPr>
              <a:t>2</a:t>
            </a:r>
            <a:r>
              <a:rPr kumimoji="0" lang="en-US"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and COBr</a:t>
            </a:r>
            <a:r>
              <a:rPr kumimoji="0" lang="en-US" sz="2400" b="0" i="0" u="none" strike="noStrike" cap="none" normalizeH="0" baseline="-30000" dirty="0" smtClean="0">
                <a:ln>
                  <a:noFill/>
                </a:ln>
                <a:solidFill>
                  <a:schemeClr val="tx1"/>
                </a:solidFill>
                <a:effectLst/>
                <a:latin typeface="Calibri" pitchFamily="34" charset="0"/>
                <a:ea typeface="宋体" pitchFamily="2" charset="-122"/>
                <a:cs typeface="Calibri" pitchFamily="34" charset="0"/>
              </a:rPr>
              <a:t>2</a:t>
            </a:r>
            <a:r>
              <a:rPr kumimoji="0" lang="en-US"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  How many atoms are there in each unit? And what does o or O mean?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0" y="4537502"/>
            <a:ext cx="8458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All of the following are examples of molecules EXCEPT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 Co        B) CO           C) H</a:t>
            </a:r>
            <a:r>
              <a:rPr kumimoji="0" lang="en-US" sz="2400" b="0" i="0" u="none" strike="noStrike" cap="none" normalizeH="0" baseline="-25000" dirty="0" smtClean="0">
                <a:ln>
                  <a:noFill/>
                </a:ln>
                <a:solidFill>
                  <a:srgbClr val="000000"/>
                </a:solidFill>
                <a:effectLst/>
                <a:latin typeface="Calibri" pitchFamily="34" charset="0"/>
                <a:ea typeface="Times New Roman" pitchFamily="18" charset="0"/>
                <a:cs typeface="Calibri" pitchFamily="34" charset="0"/>
              </a:rPr>
              <a:t>2</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D) NH</a:t>
            </a:r>
            <a:r>
              <a:rPr kumimoji="0" lang="en-US" sz="2400" b="0" i="0" u="none" strike="noStrike" cap="none" normalizeH="0" baseline="-25000" dirty="0" smtClean="0">
                <a:ln>
                  <a:noFill/>
                </a:ln>
                <a:solidFill>
                  <a:srgbClr val="000000"/>
                </a:solidFill>
                <a:effectLst/>
                <a:latin typeface="Calibri" pitchFamily="34" charset="0"/>
                <a:ea typeface="Times New Roman" pitchFamily="18" charset="0"/>
                <a:cs typeface="Calibri" pitchFamily="34" charset="0"/>
              </a:rPr>
              <a:t>3</a:t>
            </a:r>
            <a:endParaRPr kumimoji="0" lang="en-US" sz="2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25380" y="150254"/>
            <a:ext cx="2926122" cy="369332"/>
          </a:xfrm>
          <a:prstGeom prst="rect">
            <a:avLst/>
          </a:prstGeom>
          <a:noFill/>
        </p:spPr>
        <p:txBody>
          <a:bodyPr wrap="none" rtlCol="0">
            <a:spAutoFit/>
          </a:bodyPr>
          <a:lstStyle/>
          <a:p>
            <a:r>
              <a:rPr lang="en-US" b="1" dirty="0" smtClean="0"/>
              <a:t>Review questions for exam II</a:t>
            </a:r>
            <a:endParaRPr 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linds(horizontal)">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52400" y="9144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In which of the following sequences of elements do each of the elements have a two-letter symbol?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 sodium, lithium, iodine                          B) potassium, fluorine, carbon</a:t>
            </a:r>
            <a:endPar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C) tin, hydrogen, iodine  </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609600" y="3689866"/>
            <a:ext cx="7391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What is the total number of atoms in 5 formula units of Fe2(C2O4)3?</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 55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B) 80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 100</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D) 96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225380" y="150254"/>
            <a:ext cx="2926122" cy="369332"/>
          </a:xfrm>
          <a:prstGeom prst="rect">
            <a:avLst/>
          </a:prstGeom>
          <a:noFill/>
        </p:spPr>
        <p:txBody>
          <a:bodyPr wrap="none" rtlCol="0">
            <a:spAutoFit/>
          </a:bodyPr>
          <a:lstStyle/>
          <a:p>
            <a:r>
              <a:rPr lang="en-US" b="1" dirty="0" smtClean="0"/>
              <a:t>Review questions for exam II</a:t>
            </a:r>
            <a:endParaRPr lang="en-US" b="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19586"/>
            <a:ext cx="8812284" cy="461665"/>
          </a:xfrm>
          <a:prstGeom prst="rect">
            <a:avLst/>
          </a:prstGeom>
          <a:noFill/>
        </p:spPr>
        <p:txBody>
          <a:bodyPr wrap="none" rtlCol="0">
            <a:spAutoFit/>
          </a:bodyPr>
          <a:lstStyle/>
          <a:p>
            <a:r>
              <a:rPr lang="en-US" sz="2400" dirty="0" smtClean="0"/>
              <a:t>Three physical states, each with definite (or indefinite) volume/shape</a:t>
            </a:r>
            <a:endParaRPr lang="en-US" sz="2400" dirty="0"/>
          </a:p>
        </p:txBody>
      </p:sp>
      <p:sp>
        <p:nvSpPr>
          <p:cNvPr id="3" name="TextBox 2"/>
          <p:cNvSpPr txBox="1"/>
          <p:nvPr/>
        </p:nvSpPr>
        <p:spPr>
          <a:xfrm>
            <a:off x="225380" y="150254"/>
            <a:ext cx="1947649" cy="369332"/>
          </a:xfrm>
          <a:prstGeom prst="rect">
            <a:avLst/>
          </a:prstGeom>
          <a:noFill/>
        </p:spPr>
        <p:txBody>
          <a:bodyPr wrap="none" rtlCol="0">
            <a:spAutoFit/>
          </a:bodyPr>
          <a:lstStyle/>
          <a:p>
            <a:r>
              <a:rPr lang="en-US" b="1" dirty="0" smtClean="0"/>
              <a:t>Review for exam II</a:t>
            </a:r>
            <a:endParaRPr lang="en-US" b="1" dirty="0"/>
          </a:p>
        </p:txBody>
      </p:sp>
      <p:sp>
        <p:nvSpPr>
          <p:cNvPr id="4" name="TextBox 3"/>
          <p:cNvSpPr txBox="1"/>
          <p:nvPr/>
        </p:nvSpPr>
        <p:spPr>
          <a:xfrm>
            <a:off x="381000" y="1295400"/>
            <a:ext cx="8763000" cy="830997"/>
          </a:xfrm>
          <a:prstGeom prst="rect">
            <a:avLst/>
          </a:prstGeom>
          <a:noFill/>
        </p:spPr>
        <p:txBody>
          <a:bodyPr wrap="square" rtlCol="0">
            <a:spAutoFit/>
          </a:bodyPr>
          <a:lstStyle/>
          <a:p>
            <a:r>
              <a:rPr lang="en-US" sz="2400" dirty="0" smtClean="0"/>
              <a:t>Classify a statement as physical property, chemical property, physical change, or chemical change</a:t>
            </a:r>
            <a:endParaRPr lang="en-US" sz="2400" dirty="0"/>
          </a:p>
        </p:txBody>
      </p:sp>
      <p:sp>
        <p:nvSpPr>
          <p:cNvPr id="5" name="TextBox 4"/>
          <p:cNvSpPr txBox="1"/>
          <p:nvPr/>
        </p:nvSpPr>
        <p:spPr>
          <a:xfrm>
            <a:off x="1" y="2362200"/>
            <a:ext cx="8991600" cy="1938992"/>
          </a:xfrm>
          <a:prstGeom prst="rect">
            <a:avLst/>
          </a:prstGeom>
          <a:noFill/>
        </p:spPr>
        <p:txBody>
          <a:bodyPr wrap="square" rtlCol="0">
            <a:spAutoFit/>
          </a:bodyPr>
          <a:lstStyle/>
          <a:p>
            <a:r>
              <a:rPr lang="en-US" sz="2400" dirty="0" smtClean="0"/>
              <a:t>Classify a sample as heterogeneous mixture (multiple substances with multiple phases), homogeneous mixture (multiple substances with one phase), compound (can be separate via chemical method, cannot be separate via physical method), element (cannot be separate via chemical method), pure substance </a:t>
            </a:r>
            <a:endParaRPr lang="en-US" sz="2400" dirty="0"/>
          </a:p>
        </p:txBody>
      </p:sp>
      <p:sp>
        <p:nvSpPr>
          <p:cNvPr id="6" name="TextBox 5"/>
          <p:cNvSpPr txBox="1"/>
          <p:nvPr/>
        </p:nvSpPr>
        <p:spPr>
          <a:xfrm>
            <a:off x="33271" y="4800600"/>
            <a:ext cx="6151684" cy="461665"/>
          </a:xfrm>
          <a:prstGeom prst="rect">
            <a:avLst/>
          </a:prstGeom>
          <a:noFill/>
        </p:spPr>
        <p:txBody>
          <a:bodyPr wrap="none" rtlCol="0">
            <a:spAutoFit/>
          </a:bodyPr>
          <a:lstStyle/>
          <a:p>
            <a:r>
              <a:rPr lang="en-US" sz="2400" dirty="0" smtClean="0"/>
              <a:t>Match element name with symbol, or vise versa</a:t>
            </a:r>
            <a:endParaRPr lang="en-US" sz="2400" dirty="0"/>
          </a:p>
        </p:txBody>
      </p:sp>
    </p:spTree>
    <p:custDataLst>
      <p:tags r:id="rId1"/>
    </p:custDataLst>
    <p:extLst>
      <p:ext uri="{BB962C8B-B14F-4D97-AF65-F5344CB8AC3E}">
        <p14:creationId xmlns:p14="http://schemas.microsoft.com/office/powerpoint/2010/main" xmlns="" val="18781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1000" y="228601"/>
            <a:ext cx="8229600" cy="1600200"/>
          </a:xfrm>
        </p:spPr>
        <p:txBody>
          <a:bodyPr>
            <a:noAutofit/>
          </a:bodyPr>
          <a:lstStyle/>
          <a:p>
            <a:pPr eaLnBrk="1" hangingPunct="1">
              <a:buFontTx/>
              <a:buNone/>
            </a:pPr>
            <a:r>
              <a:rPr lang="en-US" sz="3000" b="1" dirty="0" smtClean="0"/>
              <a:t>	Chemical properties</a:t>
            </a:r>
            <a:r>
              <a:rPr lang="en-US" sz="3000" dirty="0" smtClean="0"/>
              <a:t> are those properties of a substance that can only be studied by </a:t>
            </a:r>
            <a:r>
              <a:rPr lang="en-US" sz="3000" b="1" dirty="0" smtClean="0">
                <a:solidFill>
                  <a:srgbClr val="00B050"/>
                </a:solidFill>
              </a:rPr>
              <a:t>forming new</a:t>
            </a:r>
            <a:r>
              <a:rPr lang="en-US" sz="3000" dirty="0" smtClean="0">
                <a:solidFill>
                  <a:srgbClr val="00B050"/>
                </a:solidFill>
              </a:rPr>
              <a:t> </a:t>
            </a:r>
            <a:r>
              <a:rPr lang="en-US" sz="3000" dirty="0" smtClean="0"/>
              <a:t>substances.</a:t>
            </a:r>
          </a:p>
          <a:p>
            <a:pPr eaLnBrk="1" hangingPunct="1">
              <a:buFontTx/>
              <a:buNone/>
            </a:pPr>
            <a:endParaRPr lang="en-US" sz="3000" dirty="0" smtClean="0"/>
          </a:p>
          <a:p>
            <a:pPr eaLnBrk="1" hangingPunct="1">
              <a:buFontTx/>
              <a:buNone/>
            </a:pPr>
            <a:r>
              <a:rPr lang="en-US" sz="3000" dirty="0" smtClean="0"/>
              <a:t>	</a:t>
            </a:r>
          </a:p>
        </p:txBody>
      </p:sp>
      <p:pic>
        <p:nvPicPr>
          <p:cNvPr id="6" name="Picture 2"/>
          <p:cNvPicPr>
            <a:picLocks noChangeAspect="1" noChangeArrowheads="1"/>
          </p:cNvPicPr>
          <p:nvPr/>
        </p:nvPicPr>
        <p:blipFill>
          <a:blip r:embed="rId3" cstate="print"/>
          <a:srcRect/>
          <a:stretch>
            <a:fillRect/>
          </a:stretch>
        </p:blipFill>
        <p:spPr bwMode="auto">
          <a:xfrm>
            <a:off x="-152399" y="2895600"/>
            <a:ext cx="9448800" cy="3810000"/>
          </a:xfrm>
          <a:prstGeom prst="rect">
            <a:avLst/>
          </a:prstGeom>
          <a:noFill/>
          <a:ln w="9525">
            <a:noFill/>
            <a:miter lim="800000"/>
            <a:headEnd/>
            <a:tailEnd/>
          </a:ln>
          <a:effectLst/>
        </p:spPr>
      </p:pic>
      <p:sp>
        <p:nvSpPr>
          <p:cNvPr id="7" name="Rectangle 6"/>
          <p:cNvSpPr/>
          <p:nvPr/>
        </p:nvSpPr>
        <p:spPr>
          <a:xfrm>
            <a:off x="0" y="34290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2514600"/>
            <a:ext cx="8607228" cy="400110"/>
          </a:xfrm>
          <a:prstGeom prst="rect">
            <a:avLst/>
          </a:prstGeom>
          <a:noFill/>
        </p:spPr>
        <p:txBody>
          <a:bodyPr wrap="none" rtlCol="0">
            <a:spAutoFit/>
          </a:bodyPr>
          <a:lstStyle/>
          <a:p>
            <a:r>
              <a:rPr lang="en-US" sz="2000" dirty="0" smtClean="0">
                <a:solidFill>
                  <a:srgbClr val="C00000"/>
                </a:solidFill>
              </a:rPr>
              <a:t>“React, decompose, combust, rust, </a:t>
            </a:r>
            <a:r>
              <a:rPr lang="en-US" sz="2000" dirty="0" err="1" smtClean="0">
                <a:solidFill>
                  <a:srgbClr val="C00000"/>
                </a:solidFill>
              </a:rPr>
              <a:t>oxidate</a:t>
            </a:r>
            <a:r>
              <a:rPr lang="en-US" sz="2000" dirty="0" smtClean="0">
                <a:solidFill>
                  <a:srgbClr val="C00000"/>
                </a:solidFill>
              </a:rPr>
              <a:t>” usually indicate chemical properties </a:t>
            </a:r>
            <a:endParaRPr lang="en-US" sz="2000" dirty="0">
              <a:solidFill>
                <a:srgbClr val="C00000"/>
              </a:solidFill>
            </a:endParaRPr>
          </a:p>
        </p:txBody>
      </p:sp>
      <p:sp>
        <p:nvSpPr>
          <p:cNvPr id="9" name="TextBox 8"/>
          <p:cNvSpPr txBox="1"/>
          <p:nvPr/>
        </p:nvSpPr>
        <p:spPr>
          <a:xfrm>
            <a:off x="228600" y="1752600"/>
            <a:ext cx="8915400" cy="707886"/>
          </a:xfrm>
          <a:prstGeom prst="rect">
            <a:avLst/>
          </a:prstGeom>
          <a:noFill/>
        </p:spPr>
        <p:txBody>
          <a:bodyPr wrap="square" rtlCol="0">
            <a:spAutoFit/>
          </a:bodyPr>
          <a:lstStyle/>
          <a:p>
            <a:r>
              <a:rPr lang="en-US" sz="2000" dirty="0" smtClean="0"/>
              <a:t>Please indicate in the following table which side represents physical properties and which side represents chemical properties.</a:t>
            </a:r>
            <a:endParaRPr lang="en-US" sz="2000" dirty="0"/>
          </a:p>
        </p:txBody>
      </p:sp>
      <p:sp>
        <p:nvSpPr>
          <p:cNvPr id="10" name="TextBox 9"/>
          <p:cNvSpPr txBox="1"/>
          <p:nvPr/>
        </p:nvSpPr>
        <p:spPr>
          <a:xfrm>
            <a:off x="1371600" y="6248400"/>
            <a:ext cx="7265963" cy="369332"/>
          </a:xfrm>
          <a:prstGeom prst="rect">
            <a:avLst/>
          </a:prstGeom>
          <a:noFill/>
        </p:spPr>
        <p:txBody>
          <a:bodyPr wrap="none" rtlCol="0">
            <a:spAutoFit/>
          </a:bodyPr>
          <a:lstStyle/>
          <a:p>
            <a:r>
              <a:rPr lang="en-US" b="1" dirty="0" smtClean="0">
                <a:solidFill>
                  <a:srgbClr val="C00000"/>
                </a:solidFill>
              </a:rPr>
              <a:t>Please be able to distinguish chemical properties from physical properties.</a:t>
            </a:r>
            <a:endParaRPr lang="en-US" b="1" dirty="0">
              <a:solidFill>
                <a:srgbClr val="C00000"/>
              </a:solidFill>
            </a:endParaRPr>
          </a:p>
        </p:txBody>
      </p:sp>
    </p:spTree>
    <p:custDataLst>
      <p:tags r:id="rId1"/>
    </p:custDataLst>
    <p:extLst>
      <p:ext uri="{BB962C8B-B14F-4D97-AF65-F5344CB8AC3E}">
        <p14:creationId xmlns:p14="http://schemas.microsoft.com/office/powerpoint/2010/main" xmlns="" val="2193147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685800" y="990600"/>
            <a:ext cx="7772400" cy="2266722"/>
          </a:xfrm>
        </p:spPr>
        <p:txBody>
          <a:bodyPr>
            <a:normAutofit lnSpcReduction="10000"/>
          </a:bodyPr>
          <a:lstStyle/>
          <a:p>
            <a:r>
              <a:rPr lang="en-US" dirty="0"/>
              <a:t>Intensive Properties</a:t>
            </a:r>
            <a:r>
              <a:rPr lang="en-US" dirty="0" smtClean="0"/>
              <a:t>…</a:t>
            </a:r>
          </a:p>
          <a:p>
            <a:endParaRPr lang="en-US" dirty="0"/>
          </a:p>
          <a:p>
            <a:endParaRPr lang="en-US" dirty="0"/>
          </a:p>
          <a:p>
            <a:r>
              <a:rPr lang="en-US" dirty="0" smtClean="0"/>
              <a:t>Extensive </a:t>
            </a:r>
            <a:r>
              <a:rPr lang="en-US" dirty="0"/>
              <a:t>Properties</a:t>
            </a:r>
            <a:r>
              <a:rPr lang="en-US" dirty="0" smtClean="0"/>
              <a:t>…</a:t>
            </a:r>
            <a:endParaRPr lang="en-US" dirty="0"/>
          </a:p>
        </p:txBody>
      </p:sp>
      <p:sp>
        <p:nvSpPr>
          <p:cNvPr id="6" name="Rectangle 5"/>
          <p:cNvSpPr/>
          <p:nvPr/>
        </p:nvSpPr>
        <p:spPr>
          <a:xfrm>
            <a:off x="495300" y="1752600"/>
            <a:ext cx="8839200" cy="400110"/>
          </a:xfrm>
          <a:prstGeom prst="rect">
            <a:avLst/>
          </a:prstGeom>
        </p:spPr>
        <p:txBody>
          <a:bodyPr wrap="square">
            <a:spAutoFit/>
          </a:bodyPr>
          <a:lstStyle/>
          <a:p>
            <a:pPr lvl="1"/>
            <a:r>
              <a:rPr lang="en-US" sz="2000" dirty="0" smtClean="0"/>
              <a:t>Are independent of the amount of the substance that is present.</a:t>
            </a:r>
            <a:endParaRPr lang="en-US" sz="2000" dirty="0"/>
          </a:p>
        </p:txBody>
      </p:sp>
      <p:sp>
        <p:nvSpPr>
          <p:cNvPr id="7" name="Rectangle 6"/>
          <p:cNvSpPr/>
          <p:nvPr/>
        </p:nvSpPr>
        <p:spPr>
          <a:xfrm>
            <a:off x="468406" y="3429000"/>
            <a:ext cx="8458200" cy="400110"/>
          </a:xfrm>
          <a:prstGeom prst="rect">
            <a:avLst/>
          </a:prstGeom>
        </p:spPr>
        <p:txBody>
          <a:bodyPr wrap="square">
            <a:spAutoFit/>
          </a:bodyPr>
          <a:lstStyle/>
          <a:p>
            <a:pPr lvl="1"/>
            <a:r>
              <a:rPr lang="en-US" sz="2000" dirty="0" smtClean="0"/>
              <a:t>Depend upon the amount of the substance present.</a:t>
            </a:r>
            <a:endParaRPr lang="en-US" sz="2000" dirty="0"/>
          </a:p>
        </p:txBody>
      </p:sp>
      <p:sp>
        <p:nvSpPr>
          <p:cNvPr id="8" name="Rectangle 7"/>
          <p:cNvSpPr/>
          <p:nvPr/>
        </p:nvSpPr>
        <p:spPr>
          <a:xfrm>
            <a:off x="762000" y="4199541"/>
            <a:ext cx="7581900" cy="707886"/>
          </a:xfrm>
          <a:prstGeom prst="rect">
            <a:avLst/>
          </a:prstGeom>
        </p:spPr>
        <p:txBody>
          <a:bodyPr wrap="square">
            <a:spAutoFit/>
          </a:bodyPr>
          <a:lstStyle/>
          <a:p>
            <a:pPr marL="0" lvl="2"/>
            <a:r>
              <a:rPr lang="en-US" sz="2000" dirty="0" smtClean="0"/>
              <a:t>Please indicate which of the following are intensive, or extensive properties: </a:t>
            </a:r>
            <a:r>
              <a:rPr lang="en-US" sz="2000" dirty="0" smtClean="0">
                <a:solidFill>
                  <a:srgbClr val="0070C0"/>
                </a:solidFill>
              </a:rPr>
              <a:t>Mass, Density, boiling point, color, temperature, volume, </a:t>
            </a:r>
            <a:endParaRPr lang="en-US" sz="2000" dirty="0">
              <a:solidFill>
                <a:srgbClr val="0070C0"/>
              </a:solidFill>
            </a:endParaRPr>
          </a:p>
        </p:txBody>
      </p:sp>
      <p:sp>
        <p:nvSpPr>
          <p:cNvPr id="9" name="Rectangle 2"/>
          <p:cNvSpPr txBox="1">
            <a:spLocks noChangeArrowheads="1"/>
          </p:cNvSpPr>
          <p:nvPr/>
        </p:nvSpPr>
        <p:spPr>
          <a:xfrm>
            <a:off x="533400" y="457200"/>
            <a:ext cx="6477000" cy="517525"/>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200" b="1" dirty="0" smtClean="0">
                <a:solidFill>
                  <a:srgbClr val="00B050"/>
                </a:solidFill>
                <a:latin typeface="+mj-lt"/>
                <a:ea typeface="+mj-ea"/>
                <a:cs typeface="+mj-cs"/>
              </a:rPr>
              <a:t>2</a:t>
            </a:r>
            <a:r>
              <a:rPr kumimoji="0" lang="en-US" sz="2200" b="1" i="0" u="none" strike="noStrike" kern="1200" cap="none" spc="0" normalizeH="0" baseline="0" noProof="0" dirty="0" smtClean="0">
                <a:ln>
                  <a:noFill/>
                </a:ln>
                <a:solidFill>
                  <a:srgbClr val="00B050"/>
                </a:solidFill>
                <a:effectLst/>
                <a:uLnTx/>
                <a:uFillTx/>
                <a:latin typeface="+mj-lt"/>
                <a:ea typeface="+mj-ea"/>
                <a:cs typeface="+mj-cs"/>
              </a:rPr>
              <a:t>. Intensive Properties and extensive properties</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There are two types </a:t>
            </a:r>
            <a:r>
              <a:rPr lang="en-US" dirty="0"/>
              <a:t>of Changes</a:t>
            </a:r>
          </a:p>
        </p:txBody>
      </p:sp>
      <p:sp>
        <p:nvSpPr>
          <p:cNvPr id="98307" name="Rectangle 3"/>
          <p:cNvSpPr>
            <a:spLocks noGrp="1" noChangeArrowheads="1"/>
          </p:cNvSpPr>
          <p:nvPr>
            <p:ph type="body" idx="1"/>
          </p:nvPr>
        </p:nvSpPr>
        <p:spPr>
          <a:xfrm>
            <a:off x="381000" y="1676400"/>
            <a:ext cx="8153400" cy="1168400"/>
          </a:xfrm>
        </p:spPr>
        <p:txBody>
          <a:bodyPr/>
          <a:lstStyle/>
          <a:p>
            <a:r>
              <a:rPr lang="en-US" dirty="0"/>
              <a:t>Physical Changes</a:t>
            </a:r>
          </a:p>
          <a:p>
            <a:r>
              <a:rPr lang="en-US" dirty="0" smtClean="0"/>
              <a:t>Chemical Changes</a:t>
            </a:r>
            <a:endParaRPr lang="en-US" dirty="0"/>
          </a:p>
        </p:txBody>
      </p:sp>
      <p:sp>
        <p:nvSpPr>
          <p:cNvPr id="6" name="Rectangle 5"/>
          <p:cNvSpPr/>
          <p:nvPr/>
        </p:nvSpPr>
        <p:spPr>
          <a:xfrm>
            <a:off x="3733800" y="1524000"/>
            <a:ext cx="5410200" cy="707886"/>
          </a:xfrm>
          <a:prstGeom prst="rect">
            <a:avLst/>
          </a:prstGeom>
        </p:spPr>
        <p:txBody>
          <a:bodyPr wrap="square">
            <a:spAutoFit/>
          </a:bodyPr>
          <a:lstStyle/>
          <a:p>
            <a:pPr lvl="1"/>
            <a:r>
              <a:rPr lang="en-US" sz="2000" dirty="0" smtClean="0"/>
              <a:t>These are changes in matter that do not change the composition of a substance.</a:t>
            </a:r>
            <a:endParaRPr lang="en-US" sz="2000" dirty="0"/>
          </a:p>
        </p:txBody>
      </p:sp>
      <p:sp>
        <p:nvSpPr>
          <p:cNvPr id="7" name="Rectangle 6"/>
          <p:cNvSpPr/>
          <p:nvPr/>
        </p:nvSpPr>
        <p:spPr>
          <a:xfrm>
            <a:off x="3962400" y="2438400"/>
            <a:ext cx="5181600" cy="400110"/>
          </a:xfrm>
          <a:prstGeom prst="rect">
            <a:avLst/>
          </a:prstGeom>
        </p:spPr>
        <p:txBody>
          <a:bodyPr wrap="square">
            <a:spAutoFit/>
          </a:bodyPr>
          <a:lstStyle/>
          <a:p>
            <a:pPr lvl="1"/>
            <a:r>
              <a:rPr lang="en-US" sz="2000" dirty="0" smtClean="0"/>
              <a:t>are changes result in new substances.</a:t>
            </a:r>
            <a:endParaRPr lang="en-US" sz="2000" dirty="0">
              <a:solidFill>
                <a:schemeClr val="accent2"/>
              </a:solidFill>
            </a:endParaRPr>
          </a:p>
        </p:txBody>
      </p:sp>
      <p:sp>
        <p:nvSpPr>
          <p:cNvPr id="8" name="Rectangle 7"/>
          <p:cNvSpPr/>
          <p:nvPr/>
        </p:nvSpPr>
        <p:spPr>
          <a:xfrm>
            <a:off x="0" y="3657600"/>
            <a:ext cx="8460441" cy="1015663"/>
          </a:xfrm>
          <a:prstGeom prst="rect">
            <a:avLst/>
          </a:prstGeom>
        </p:spPr>
        <p:txBody>
          <a:bodyPr wrap="square">
            <a:spAutoFit/>
          </a:bodyPr>
          <a:lstStyle/>
          <a:p>
            <a:pPr lvl="2"/>
            <a:r>
              <a:rPr lang="en-US" sz="2000" dirty="0" smtClean="0"/>
              <a:t>Please categorize the following changes: </a:t>
            </a:r>
            <a:r>
              <a:rPr lang="en-US" sz="2000" dirty="0" smtClean="0">
                <a:solidFill>
                  <a:srgbClr val="0070C0"/>
                </a:solidFill>
              </a:rPr>
              <a:t>Combustion, oxidation, Changes of state, temperature, volume, decomposition </a:t>
            </a:r>
            <a:r>
              <a:rPr lang="en-US" sz="2000" dirty="0" smtClean="0"/>
              <a:t>(hint: this is similar to physical and chemical properties categorization)</a:t>
            </a:r>
            <a:endParaRPr lang="en-US" sz="2000" dirty="0"/>
          </a:p>
        </p:txBody>
      </p:sp>
      <p:cxnSp>
        <p:nvCxnSpPr>
          <p:cNvPr id="10" name="Straight Connector 9"/>
          <p:cNvCxnSpPr/>
          <p:nvPr/>
        </p:nvCxnSpPr>
        <p:spPr>
          <a:xfrm flipV="1">
            <a:off x="3657600" y="1779657"/>
            <a:ext cx="533400" cy="201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86200" y="2667000"/>
            <a:ext cx="5334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0"/>
            <a:ext cx="8458200" cy="4525963"/>
          </a:xfrm>
        </p:spPr>
        <p:txBody>
          <a:bodyPr>
            <a:normAutofit fontScale="85000" lnSpcReduction="20000"/>
          </a:bodyPr>
          <a:lstStyle/>
          <a:p>
            <a:pPr>
              <a:buNone/>
            </a:pPr>
            <a:r>
              <a:rPr lang="en-US" sz="3000" dirty="0" smtClean="0"/>
              <a:t>Practice question: Which of the following is chemical change and which is physical change?</a:t>
            </a:r>
          </a:p>
          <a:p>
            <a:endParaRPr lang="en-US" sz="3000" dirty="0" smtClean="0"/>
          </a:p>
          <a:p>
            <a:pPr>
              <a:buFontTx/>
              <a:buNone/>
            </a:pPr>
            <a:r>
              <a:rPr lang="en-US" sz="3000" dirty="0" smtClean="0"/>
              <a:t>A. gasoline vaporizes from an open container</a:t>
            </a:r>
          </a:p>
          <a:p>
            <a:pPr>
              <a:buFontTx/>
              <a:buNone/>
            </a:pPr>
            <a:endParaRPr lang="en-US" sz="3000" dirty="0" smtClean="0"/>
          </a:p>
          <a:p>
            <a:pPr>
              <a:buFontTx/>
              <a:buNone/>
            </a:pPr>
            <a:r>
              <a:rPr lang="en-US" sz="3000" dirty="0" smtClean="0"/>
              <a:t>B. a piece of magnesium metal burns in air to form a white powder called magnesium oxide</a:t>
            </a:r>
          </a:p>
          <a:p>
            <a:pPr>
              <a:buFontTx/>
              <a:buNone/>
            </a:pPr>
            <a:endParaRPr lang="en-US" sz="3000" dirty="0" smtClean="0"/>
          </a:p>
          <a:p>
            <a:pPr>
              <a:buFontTx/>
              <a:buNone/>
            </a:pPr>
            <a:r>
              <a:rPr lang="en-US" sz="3000" dirty="0" smtClean="0"/>
              <a:t>C. a dull knife is sharpened with a whetstone</a:t>
            </a:r>
          </a:p>
          <a:p>
            <a:pPr>
              <a:buFontTx/>
              <a:buNone/>
            </a:pPr>
            <a:endParaRPr lang="en-US" sz="3000" dirty="0" smtClean="0"/>
          </a:p>
          <a:p>
            <a:pPr>
              <a:buFontTx/>
              <a:buNone/>
            </a:pPr>
            <a:r>
              <a:rPr lang="en-US" sz="3000" dirty="0" smtClean="0"/>
              <a:t>D. Ice melting</a:t>
            </a:r>
          </a:p>
          <a:p>
            <a:pPr>
              <a:buFontTx/>
              <a:buNone/>
            </a:pPr>
            <a:endParaRPr lang="en-US" sz="3000" dirty="0"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2"/>
          </p:nvPr>
        </p:nvSpPr>
        <p:spPr/>
        <p:txBody>
          <a:bodyPr/>
          <a:lstStyle/>
          <a:p>
            <a:r>
              <a:rPr lang="en-US"/>
              <a:t>© 2012 Pearson Education, Inc.</a:t>
            </a:r>
          </a:p>
        </p:txBody>
      </p:sp>
      <p:sp>
        <p:nvSpPr>
          <p:cNvPr id="145410" name="Rectangle 2"/>
          <p:cNvSpPr>
            <a:spLocks noGrp="1" noChangeArrowheads="1"/>
          </p:cNvSpPr>
          <p:nvPr>
            <p:ph type="title"/>
          </p:nvPr>
        </p:nvSpPr>
        <p:spPr/>
        <p:txBody>
          <a:bodyPr>
            <a:normAutofit/>
          </a:bodyPr>
          <a:lstStyle/>
          <a:p>
            <a:r>
              <a:rPr lang="en-US" sz="3800" dirty="0" smtClean="0"/>
              <a:t>Now we look at Classification </a:t>
            </a:r>
            <a:r>
              <a:rPr lang="en-US" sz="3800" dirty="0"/>
              <a:t>of Matter</a:t>
            </a:r>
          </a:p>
        </p:txBody>
      </p:sp>
      <p:pic>
        <p:nvPicPr>
          <p:cNvPr id="145429" name="Picture 21" descr="01_09_Figure_L"/>
          <p:cNvPicPr>
            <a:picLocks noChangeAspect="1" noChangeArrowheads="1"/>
          </p:cNvPicPr>
          <p:nvPr/>
        </p:nvPicPr>
        <p:blipFill>
          <a:blip r:embed="rId4" cstate="print"/>
          <a:srcRect l="26840" r="50899" b="91667"/>
          <a:stretch>
            <a:fillRect/>
          </a:stretch>
        </p:blipFill>
        <p:spPr bwMode="auto">
          <a:xfrm>
            <a:off x="4000500" y="1295400"/>
            <a:ext cx="1335088" cy="4064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AVECSVWITHSESSION"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GRIDFONTSIZE" val="12"/>
  <p:tag name="RESETCHARTS" val="True"/>
  <p:tag name="ALLOWUSERFEEDBACK" val="True"/>
  <p:tag name="REALTIMEBACKUPPATH" val="(None)"/>
  <p:tag name="ADVANCEDSETTINGSVIEW" val="False"/>
  <p:tag name="FIBDISPLAYKEYWORDS" val="True"/>
  <p:tag name="PRRESPONSE4" val="7"/>
  <p:tag name="PRRESPONSE8" val="3"/>
  <p:tag name="ALWAYSOPENPOLL" val="False"/>
  <p:tag name="SHOWBARVISIBLE" val="True"/>
  <p:tag name="BULLETTYPE" val="3"/>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COLORS" val="0"/>
  <p:tag name="INCLUDEPPT" val="True"/>
  <p:tag name="ZEROBASED" val="False"/>
  <p:tag name="FIBNUMRESULTS" val="5"/>
  <p:tag name="PRRESPONSE3" val="8"/>
  <p:tag name="PRRESPONSE9" val="2"/>
  <p:tag name="TPOS" val="2"/>
  <p:tag name="CSVFORMAT" val="0"/>
  <p:tag name="COUNTDOWNSECONDS" val="10"/>
  <p:tag name="CHARTVALUEFORMAT" val="0%"/>
  <p:tag name="RACERSMAXDISPLAYED" val="5"/>
  <p:tag name="BUBBLEVALUEFORMAT" val="0.0"/>
  <p:tag name="CUSTOMCELLBACKCOLOR3" val="-268652"/>
  <p:tag name="GRIDOPACITY" val="90"/>
  <p:tag name="CHARTLABELS" val="1"/>
  <p:tag name="INCORRECTPOINTVALUE" val="0"/>
  <p:tag name="FIBDISPLAYRESULTS" val="True"/>
  <p:tag name="PRRESPONSE5" val="6"/>
  <p:tag name="SHOWFLASHWARNING" val="True"/>
  <p:tag name="USESECONDARYMONITOR" val="True"/>
  <p:tag name="INPUTSOURCE" val="1"/>
  <p:tag name="AUTOUPDATEALIASES" val="True"/>
  <p:tag name="MAXRESPONDERS" val="5"/>
  <p:tag name="CUSTOMCELLBACKCOLOR4" val="-8355712"/>
  <p:tag name="GRIDPOSITION" val="1"/>
  <p:tag name="CORRECTPOINTVALUE" val="1"/>
  <p:tag name="FIBINCLUDEOTHER" val="True"/>
  <p:tag name="PRRESPONSE7" val="4"/>
  <p:tag name="EXPANDSHOWBAR" val="True"/>
  <p:tag name="NUMRESPONSES" val="1"/>
  <p:tag name="PARTICIPANTSINLEADERBOARD" val="5"/>
  <p:tag name="CUSTOMCELLBACKCOLOR1" val="-657956"/>
  <p:tag name="POLLINGCYCLE" val="2"/>
  <p:tag name="AUTOADJUSTPARTRANGE" val="True"/>
  <p:tag name="PRRESPONSE6" val="5"/>
  <p:tag name="ANSWERNOWSTYLE" val="-1"/>
  <p:tag name="REVIEWONLY" val="False"/>
  <p:tag name="CUSTOMGRIDBACKCOLOR" val="-722948"/>
  <p:tag name="INCLUDENONRESPONDERS" val="False"/>
  <p:tag name="PRRESPONSE1" val="10"/>
  <p:tag name="TPVERSION" val="2008"/>
  <p:tag name="RACEENDPOINTS" val="100"/>
  <p:tag name="DISPLAYDEVICEID" val="True"/>
  <p:tag name="CHARTSCALE" val="True"/>
  <p:tag name="COUNTDOWNSTYLE" val="-1"/>
  <p:tag name="BUBBLEGROUPING" val="3"/>
  <p:tag name="REALTIMEBACKUP" val="False"/>
  <p:tag name="RESPCOUNTERSTYLE" val="-1"/>
  <p:tag name="GRIDSIZE" val="{Width=800, Height=600}"/>
  <p:tag name="MULTIRESPDIVISOR" val="1"/>
  <p:tag name="TEAMSINLEADERBOARD" val="5"/>
  <p:tag name="BACKUPMAINTENANCE" val="7"/>
  <p:tag name="DISPLAYDEVICENUMBER" val="True"/>
  <p:tag name="PRRESPONSE10" val="1"/>
  <p:tag name="PRRESPONSE2" val="9"/>
  <p:tag name="DELIMITERS" val="3.1"/>
  <p:tag name="TASKPANEKEY" val="030114a6-fcda-4b04-b121-b465cc0026e1"/>
  <p:tag name="POWERPOINTVERSION" val="14.0"/>
  <p:tag name="TPFULLVERSION" val="4.5.0.22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55114A1798884FAB9DC4E4298F7B4BDF&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6EE3529AA98477EBB9DD2C29FC34274&lt;/guid&gt;&#10;            &lt;repollguid&gt;8A361F95C3DE4EBFA4F767A9672C3197&lt;/repollguid&gt;&#10;            &lt;sourceid&gt;1934401E5D964AE59CB1168CD74DF3C0&lt;/sourceid&gt;&#10;            &lt;questiontext&gt;A sample has been isolated in the laboratory. Based on the two characteristics below, how can the substance be classified? I.  The species cannot be separated by physical means. II.  The species can be separated by chemical means.&lt;/questiontext&gt;&#10;            &lt;showresults&gt;Fals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2098FD5135C46DB847D60385E536271&lt;/guid&gt;&#10;                    &lt;answertext&gt;Homogeneous mixture&lt;/answertext&gt;&#10;                    &lt;valuetype&gt;-1&lt;/valuetype&gt;&#10;                &lt;/answer&gt;&#10;                &lt;answer&gt;&#10;                    &lt;guid&gt;C4400237C4AC4F8589DB732B99FB3742&lt;/guid&gt;&#10;                    &lt;answertext&gt;Heterogeneous mixture&lt;/answertext&gt;&#10;                    &lt;valuetype&gt;-1&lt;/valuetype&gt;&#10;                &lt;/answer&gt;&#10;                &lt;answer&gt;&#10;                    &lt;guid&gt;FA5D69C63B9B48D49FC7AC339ACA1EA2&lt;/guid&gt;&#10;                    &lt;answertext&gt;Compound&lt;/answertext&gt;&#10;                    &lt;valuetype&gt;1&lt;/valuetype&gt;&#10;                &lt;/answer&gt;&#10;                &lt;answer&gt;&#10;                    &lt;guid&gt;81B3CFE346764BCF8EEA538BB131F584&lt;/guid&gt;&#10;                    &lt;answertext&gt;element&lt;/answertext&gt;&#10;                    &lt;valuetype&gt;-1&lt;/valuetype&gt;&#10;                &lt;/answer&gt;&#10;            &lt;/answers&gt;&#10;        &lt;/multichoice&gt;&#10;    &lt;/questions&gt;&#10;&lt;/questionlist&gt;"/>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819355C969584DD083384212928C5F6A&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D40C1ADAA784084914A828531ED92C7&lt;/guid&gt;&#10;            &lt;repollguid&gt;298638FB3B1C4E35A3A508FE2ABEB1FA&lt;/repollguid&gt;&#10;            &lt;sourceid&gt;EA708AD499EC4E6FB712BA1ECB32DDE1&lt;/sourceid&gt;&#10;            &lt;questiontext&gt;In which of the following sequences of elements do each of the elements have a symbol which starts with a letter not the first letter of the element's English name? silver, mercury          copper, helium, &lt;/questiontext&gt;&#10;            &lt;showresults&gt;Fals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04515B2A31D42F396C16070DAB8C7E6&lt;/guid&gt;&#10;                    &lt;answertext&gt;Silver only&lt;/answertext&gt;&#10;                    &lt;valuetype&gt;-1&lt;/valuetype&gt;&#10;                &lt;/answer&gt;&#10;                &lt;answer&gt;&#10;                    &lt;guid&gt;C521189820824150A4B56CCD836B9193&lt;/guid&gt;&#10;                    &lt;answertext&gt;Silver and mercury&lt;/answertext&gt;&#10;                    &lt;valuetype&gt;-1&lt;/valuetype&gt;&#10;                &lt;/answer&gt;&#10;                &lt;answer&gt;&#10;                    &lt;guid&gt;CCCAAA7D05244711B0F83DF818AFE5AE&lt;/guid&gt;&#10;                    &lt;answertext&gt;Silver, mercury, copper&lt;/answertext&gt;&#10;                    &lt;valuetype&gt;1&lt;/valuetype&gt;&#10;                &lt;/answer&gt;&#10;                &lt;answer&gt;&#10;                    &lt;guid&gt;15475AF39D9042C9B614FDDFF7D663E5&lt;/guid&gt;&#10;                    &lt;answertext&gt;All of the four&lt;/answertext&gt;&#10;                    &lt;valuetype&gt;-1&lt;/valuetype&gt;&#10;                &lt;/answer&gt;&#10;            &lt;/answers&gt;&#10;        &lt;/multichoice&gt;&#10;    &lt;/questions&gt;&#10;&lt;/questionlist&gt;"/>
  <p:tag name="NOPREFERENCE" val="False"/>
  <p:tag name="VALUES" val="No Value|smicln|No Value|smicln|No Value|smicln|No Value"/>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B010CA05B39A42C48D677B430F0AE3CF&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9F3B33AA7294FF3A129C3B49B775664&lt;/guid&gt;&#10;            &lt;repollguid&gt;A75A70E757AB4A22A3A9B4A921571497&lt;/repollguid&gt;&#10;            &lt;sourceid&gt;EE06E5FF769C4074AEE0FCA84941C9D3&lt;/sourceid&gt;&#10;            &lt;questiontext&gt;How many of the following pairs of elements and symbols are entirely correct, Silver, Si     Manganese, Mg           Potassium, P?&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9AF5161AF62249E9BF588475E8FDD557&lt;/guid&gt;&#10;                    &lt;answertext&gt;0&lt;/answertext&gt;&#10;                    &lt;valuetype&gt;1&lt;/valuetype&gt;&#10;                &lt;/answer&gt;&#10;                &lt;answer&gt;&#10;                    &lt;guid&gt;2620692168B546F6B4E55C8EBE6B469B&lt;/guid&gt;&#10;                    &lt;answertext&gt;1&lt;/answertext&gt;&#10;                    &lt;valuetype&gt;-1&lt;/valuetype&gt;&#10;                &lt;/answer&gt;&#10;                &lt;answer&gt;&#10;                    &lt;guid&gt;38AF9AEFAAF44EBF9B8FAECD0C8A0968&lt;/guid&gt;&#10;                    &lt;answertext&gt;2&lt;/answertext&gt;&#10;                    &lt;valuetype&gt;-1&lt;/valuetype&gt;&#10;                &lt;/answer&gt;&#10;                &lt;answer&gt;&#10;                    &lt;guid&gt;70B67E91C74D43E28478D47D47F34D9C&lt;/guid&gt;&#10;                    &lt;answertext&gt;3&lt;/answertext&gt;&#10;                    &lt;valuetype&gt;-1&lt;/valuetype&gt;&#10;                &lt;/answer&gt;&#10;            &lt;/answers&gt;&#10;        &lt;/multichoice&gt;&#10;    &lt;/questions&gt;&#10;&lt;/questionlist&gt;"/>
  <p:tag name="NOPREFERENCE" val="False"/>
  <p:tag name="VALUES" val="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5420964F1FE64F4D9ED34ECDE5829BC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AA12CAC1C52473E8FC8AE72E80B48CB&lt;/guid&gt;&#10;            &lt;repollguid&gt;BC45C811C17741AC979CB6664BAE5BED&lt;/repollguid&gt;&#10;            &lt;sourceid&gt;2500382F5D9941ED90593A164682A5CE&lt;/sourceid&gt;&#10;            &lt;questiontext&gt;What difference in meaning is there in notations of CoBr2 and COBr2?&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1E8A9A801804583B898DBEEB7B1D084&lt;/guid&gt;&#10;                    &lt;answertext&gt;There are three atoms in each COBr2&lt;/answertext&gt;&#10;                    &lt;valuetype&gt;-1&lt;/valuetype&gt;&#10;                &lt;/answer&gt;&#10;                &lt;answer&gt;&#10;                    &lt;guid&gt;E746375E94B9420A80A64B5E1099CFBA&lt;/guid&gt;&#10;                    &lt;answertext&gt;There are three atoms in each CoBr2&lt;/answertext&gt;&#10;                    &lt;valuetype&gt;1&lt;/valuetype&gt;&#10;                &lt;/answer&gt;&#10;                &lt;answer&gt;&#10;                    &lt;guid&gt;BB990EF9C0BE4D6FBF59F5B5EB92DC30&lt;/guid&gt;&#10;                    &lt;answertext&gt;CO is cobalt&lt;/answertext&gt;&#10;                    &lt;valuetype&gt;-1&lt;/valuetype&gt;&#10;                &lt;/answer&gt;&#10;                &lt;answer&gt;&#10;                    &lt;guid&gt;ECC6111A903049B3B331222EFE2A4283&lt;/guid&gt;&#10;                    &lt;answertext&gt;Co refers Carbon and oxygen&lt;/answertext&gt;&#10;                    &lt;valuetype&gt;-1&lt;/valuetype&gt;&#10;                &lt;/answer&gt;&#10;            &lt;/answers&gt;&#10;        &lt;/multichoice&gt;&#10;    &lt;/questions&gt;&#10;&lt;/questionlist&gt;"/>
  <p:tag name="NOPREFERENCE" val="False"/>
  <p:tag name="VALUES" val="No Value|smicln|No Value|smicln|No Value|smicln|No Valu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B89D5397D8204D69AED8ABD790C5E243&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7F98EA4134C4D0BAE07AC57C3C74B47&lt;/guid&gt;&#10;            &lt;repollguid&gt;1EB2E46FA4D8475C803E3DCF43214712&lt;/repollguid&gt;&#10;            &lt;sourceid&gt;D6CDCE1981E649FDAF4F7BCDBB0F3C05&lt;/sourceid&gt;&#10;            &lt;questiontext&gt;All of the following are examples of molecules EXCEPTA) Co        B) CO           C) H2                 D) NH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40834891D54449EB7499C4A2DB25F0F&lt;/guid&gt;&#10;                    &lt;answertext&gt;Co&lt;/answertext&gt;&#10;                    &lt;valuetype&gt;1&lt;/valuetype&gt;&#10;                &lt;/answer&gt;&#10;                &lt;answer&gt;&#10;                    &lt;guid&gt;D3F9C8BF552045BF81E63AED2DD945BF&lt;/guid&gt;&#10;                    &lt;answertext&gt;CO&lt;/answertext&gt;&#10;                    &lt;valuetype&gt;-1&lt;/valuetype&gt;&#10;                &lt;/answer&gt;&#10;                &lt;answer&gt;&#10;                    &lt;guid&gt;592CC2590F534C0C9D055305543A274F&lt;/guid&gt;&#10;                    &lt;answertext&gt;H2&lt;/answertext&gt;&#10;                    &lt;valuetype&gt;-1&lt;/valuetype&gt;&#10;                &lt;/answer&gt;&#10;                &lt;answer&gt;&#10;                    &lt;guid&gt;76121B8D631C417D985392BFED0198E0&lt;/guid&gt;&#10;                    &lt;answertext&gt;NH3&lt;/answertext&gt;&#10;                    &lt;valuetype&gt;-1&lt;/valuetype&gt;&#10;                &lt;/answer&gt;&#10;            &lt;/answers&gt;&#10;        &lt;/multichoice&gt;&#10;    &lt;/questions&gt;&#10;&lt;/questionlist&gt;"/>
  <p:tag name="NOPREFERENCE" val="False"/>
  <p:tag name="VALUES" val="No Value|smicln|No Value|smicln|No Value|smicln|No Value"/>
</p:tagLst>
</file>

<file path=ppt/tags/tag41.xml><?xml version="1.0" encoding="utf-8"?>
<p:tagLst xmlns:a="http://schemas.openxmlformats.org/drawingml/2006/main" xmlns:r="http://schemas.openxmlformats.org/officeDocument/2006/relationships" xmlns:p="http://schemas.openxmlformats.org/presentationml/2006/main">
  <p:tag name="ZEROBASED" val="False"/>
</p:tagLst>
</file>

<file path=ppt/tags/tag4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EA8E682CD9D34071A5437CF9CD2F51F2&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9230AAFEABF4153A915CDE7F7064476&lt;/guid&gt;&#10;            &lt;repollguid&gt;F7FA5FB240A84993BA48B46A75ACD88C&lt;/repollguid&gt;&#10;            &lt;sourceid&gt;F08EBFF36523432EB390D722B3B851B9&lt;/sourceid&gt;&#10;            &lt;questiontext&gt;In which of the following sequences of elements do each of the elements have a two-letter symbol?A) sodium, lithium, iodine                          B) potassium, fluorine, carbon             C) tin, hydrogen, iodin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7AE2C1A7C5D46ABA529B3F7B208C9DA&lt;/guid&gt;&#10;                    &lt;answertext&gt;Choice A)&lt;/answertext&gt;&#10;                    &lt;valuetype&gt;-1&lt;/valuetype&gt;&#10;                &lt;/answer&gt;&#10;                &lt;answer&gt;&#10;                    &lt;guid&gt;400FEB0C12E9490C8508E674540DC171&lt;/guid&gt;&#10;                    &lt;answertext&gt;Choice B)&lt;/answertext&gt;&#10;                    &lt;valuetype&gt;-1&lt;/valuetype&gt;&#10;                &lt;/answer&gt;&#10;                &lt;answer&gt;&#10;                    &lt;guid&gt;32B75A155E934F83BB33262FBCD6B1E2&lt;/guid&gt;&#10;                    &lt;answertext&gt;Choice C)&lt;/answertext&gt;&#10;                    &lt;valuetype&gt;-1&lt;/valuetype&gt;&#10;                &lt;/answer&gt;&#10;                &lt;answer&gt;&#10;                    &lt;guid&gt;E5079CAC18BD49DEBDC9430BE97CA291&lt;/guid&gt;&#10;                    &lt;answertext&gt;None of above&lt;/answertext&gt;&#10;                    &lt;valuetype&gt;1&lt;/valuetype&gt;&#10;                &lt;/answer&gt;&#10;            &lt;/answers&gt;&#10;        &lt;/multichoice&gt;&#10;    &lt;/questions&gt;&#10;&lt;/questionlist&gt;"/>
  <p:tag name="NOPREFERENCE" val="False"/>
  <p:tag name="VALUES" val="No Value|smicln|No Value|smicln|No Value|smicln|No Value"/>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3EE70E2DA66443C4AB05DAD33897C326&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01027B0A4BB4D6FBBC9700FC3BDCBDB&lt;/guid&gt;&#10;            &lt;repollguid&gt;E753A791F081469B9F01263F196C024B&lt;/repollguid&gt;&#10;            &lt;sourceid&gt;289C0F30CF5946149A554A987E137053&lt;/sourceid&gt;&#10;            &lt;questiontext&gt;What is the total number of atoms in 5 formula units of Fe2(C2O4)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D3E99588A684A6B91C795368AF43E90&lt;/guid&gt;&#10;                    &lt;answertext&gt;55&lt;/answertext&gt;&#10;                    &lt;valuetype&gt;-1&lt;/valuetype&gt;&#10;                &lt;/answer&gt;&#10;                &lt;answer&gt;&#10;                    &lt;guid&gt;1F1EF4B8EBDC44CF8DE152C1B1B055A5&lt;/guid&gt;&#10;                    &lt;answertext&gt;80&lt;/answertext&gt;&#10;                    &lt;valuetype&gt;-1&lt;/valuetype&gt;&#10;                &lt;/answer&gt;&#10;                &lt;answer&gt;&#10;                    &lt;guid&gt;087EC0ACA06A4590B38EEED9C0D40290&lt;/guid&gt;&#10;                    &lt;answertext&gt;100&lt;/answertext&gt;&#10;                    &lt;valuetype&gt;1&lt;/valuetype&gt;&#10;                &lt;/answer&gt;&#10;                &lt;answer&gt;&#10;                    &lt;guid&gt;21FA7119742842A5897A5AD934857F13&lt;/guid&gt;&#10;                    &lt;answertext&gt;96&lt;/answertext&gt;&#10;                    &lt;valuetype&gt;-1&lt;/valuetype&gt;&#10;                &lt;/answer&gt;&#10;            &lt;/answers&gt;&#10;        &lt;/multichoice&gt;&#10;    &lt;/questions&gt;&#10;&lt;/questionlist&gt;"/>
  <p:tag name="NOPREFERENCE" val="False"/>
  <p:tag name="VALUES" val="No Value|smicln|No Value|smicln|No Value|smicln|No Value"/>
</p:tagLst>
</file>

<file path=ppt/tags/tag45.xml><?xml version="1.0" encoding="utf-8"?>
<p:tagLst xmlns:a="http://schemas.openxmlformats.org/drawingml/2006/main" xmlns:r="http://schemas.openxmlformats.org/officeDocument/2006/relationships" xmlns:p="http://schemas.openxmlformats.org/presentationml/2006/main">
  <p:tag name="ZEROBASED" val="False"/>
</p:tagLst>
</file>

<file path=ppt/tags/tag4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5AA26F11F033428FB2DF57BBDB62354C&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8FC83FD14764ED184BCD3BF32F6563A&lt;/guid&gt;&#10;            &lt;repollguid&gt;59E5EFEDD47A49B290B53CFA8C0DA7F5&lt;/repollguid&gt;&#10;            &lt;sourceid&gt;881B182A93A24F7C97C0044D493BDEA2&lt;/sourceid&gt;&#10;            &lt;questiontext&gt;If 1lb = 453.59, 1 inch =2.54 centimeter, then 5.3 g/mL = ? Lb/ft3&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58BDDD2DD5E4002AE007D644E65FABF&lt;/guid&gt;&#10;                    &lt;answertext&gt;Enter Answer Text&lt;/answertext&gt;&#10;                    &lt;valuetype&gt;0&lt;/valuetype&gt;&#10;                &lt;/answer&gt;&#10;            &lt;/answers&gt;&#10;        &lt;/multichoice&gt;&#10;    &lt;/questions&gt;&#10;&lt;/questionlist&gt;"/>
  <p:tag name="NOPREFERENCE" val="False"/>
  <p:tag name="VALUES" val="No Value|smicln|No Value|smicln|No Value|smicln|No Value"/>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SLIDEGUID" val="75F84BC3B69243C5BA380B1615AEE9FC"/>
  <p:tag name="SLIDEID" val="75F84BC3B69243C5BA380B1615AEE9FC"/>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330.87|smicln|0.35615|smicln|77422|smicln|8333.7"/>
  <p:tag name="QUESTIONALIAS" val="If 1lb = 453.59 grams, 1 inch =2.54 centimeter, then 5.3000 g/mL = ? Lb/ft3"/>
  <p:tag name="VALUES" val="Correct|smicln|Incorrect|smicln|Incorrect|smicln|Incorrect"/>
</p:tagLst>
</file>

<file path=ppt/tags/tag4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7"/>
  <p:tag name="FONTSIZE" val="32"/>
  <p:tag name="BULLETTYPE" val="ppBulletArabicPeriod"/>
  <p:tag name="ANSWERTEXT" val="330.87&#10;0.35615&#10;77422&#10;8333.7"/>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1838</Words>
  <Application>Microsoft Office PowerPoint</Application>
  <PresentationFormat>On-screen Show (4:3)</PresentationFormat>
  <Paragraphs>225</Paragraphs>
  <Slides>42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Chart</vt:lpstr>
      <vt:lpstr>Slide 1</vt:lpstr>
      <vt:lpstr>Let’s look at the Physical States of Matter</vt:lpstr>
      <vt:lpstr>1. Physical Properties and chemical properties</vt:lpstr>
      <vt:lpstr>Slide 4</vt:lpstr>
      <vt:lpstr>Slide 5</vt:lpstr>
      <vt:lpstr>Slide 6</vt:lpstr>
      <vt:lpstr>There are two types of Changes</vt:lpstr>
      <vt:lpstr>Slide 8</vt:lpstr>
      <vt:lpstr>Now we look at Classification of Matter</vt:lpstr>
      <vt:lpstr>Classification of Matter</vt:lpstr>
      <vt:lpstr>Classification of Matter</vt:lpstr>
      <vt:lpstr>Classification of Matter</vt:lpstr>
      <vt:lpstr>Classification of Matter</vt:lpstr>
      <vt:lpstr>Classification of Matter</vt:lpstr>
      <vt:lpstr>Classification of Matter</vt:lpstr>
      <vt:lpstr>Classification of Matter</vt:lpstr>
      <vt:lpstr>Classification of Matter</vt:lpstr>
      <vt:lpstr>Classification of Matter</vt:lpstr>
      <vt:lpstr>Slide 19</vt:lpstr>
      <vt:lpstr>Slide 20</vt:lpstr>
      <vt:lpstr>Slide 21</vt:lpstr>
      <vt:lpstr>Slide 22</vt:lpstr>
      <vt:lpstr>Slide 23</vt:lpstr>
      <vt:lpstr>Elements</vt:lpstr>
      <vt:lpstr>Slide 25</vt:lpstr>
      <vt:lpstr>Slide 26</vt:lpstr>
      <vt:lpstr>Slide 27</vt:lpstr>
      <vt:lpstr>Slide 28</vt:lpstr>
      <vt:lpstr>Slide 29</vt:lpstr>
      <vt:lpstr>Slide 30</vt:lpstr>
      <vt:lpstr>A sample has been isolated in the laboratory. Based on the two characteristics below, how can the substance be classified?  I.  The species cannot be separated by physical means.  II.  The species can be separated by chemical means.</vt:lpstr>
      <vt:lpstr>In which of the following sequences of elements do each of the elements have a symbol which starts with a letter not the first letter of the element's English name?  silver, mercury          copper, helium,  </vt:lpstr>
      <vt:lpstr>How many of the following pairs of elements and symbols are entirely correct,  Silver, Si     Manganese, Mg           Potassium, P ?</vt:lpstr>
      <vt:lpstr>What difference in meaning is there in notations of CoBr2 and COBr2?</vt:lpstr>
      <vt:lpstr>All of the following are examples of molecules EXCEPT A) Co        B) CO           C) H2                 D) NH3</vt:lpstr>
      <vt:lpstr>In which of the following sequences of elements do each of the elements have a two-letter symbol? A) sodium, lithium, iodine                          B) potassium, fluorine, carbon             C) tin, hydrogen, iodine</vt:lpstr>
      <vt:lpstr>What is the total number of atoms in 5 formula units of Fe2(C2O4)3? </vt:lpstr>
      <vt:lpstr>If 1lb = 453.59 grams, 1 inch =2.54 centimeter, then 5.3000 g/mL = ? Lb/ft3</vt:lpstr>
      <vt:lpstr>If 1lb = 453.59 grams, 1 inch =2.54 centimeter, then 5.3000 g/mL = ? Lb/ft3</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dc:creator>
  <cp:lastModifiedBy>NAGAVELLI</cp:lastModifiedBy>
  <cp:revision>89</cp:revision>
  <dcterms:created xsi:type="dcterms:W3CDTF">2011-12-27T04:37:32Z</dcterms:created>
  <dcterms:modified xsi:type="dcterms:W3CDTF">2015-06-03T15:47:43Z</dcterms:modified>
</cp:coreProperties>
</file>