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4"/>
  </p:notesMasterIdLst>
  <p:sldIdLst>
    <p:sldId id="258" r:id="rId2"/>
    <p:sldId id="257" r:id="rId3"/>
    <p:sldId id="259" r:id="rId4"/>
    <p:sldId id="260" r:id="rId5"/>
    <p:sldId id="261" r:id="rId6"/>
    <p:sldId id="262" r:id="rId7"/>
    <p:sldId id="263" r:id="rId8"/>
    <p:sldId id="264" r:id="rId9"/>
    <p:sldId id="286"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7" r:id="rId28"/>
    <p:sldId id="283" r:id="rId29"/>
    <p:sldId id="284" r:id="rId30"/>
    <p:sldId id="285"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02" autoAdjust="0"/>
  </p:normalViewPr>
  <p:slideViewPr>
    <p:cSldViewPr>
      <p:cViewPr varScale="1">
        <p:scale>
          <a:sx n="69" d="100"/>
          <a:sy n="69" d="100"/>
        </p:scale>
        <p:origin x="4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47498-4184-4142-8340-700D4EEBB47D}" type="datetimeFigureOut">
              <a:rPr lang="en-US" smtClean="0"/>
              <a:pPr/>
              <a:t>12/1/2014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22262-5AC0-4D30-A9CC-A7C41CAAED87}" type="slidenum">
              <a:rPr lang="en-US" smtClean="0"/>
              <a:pPr/>
              <a:t>‹#›</a:t>
            </a:fld>
            <a:endParaRPr lang="en-US" dirty="0"/>
          </a:p>
        </p:txBody>
      </p:sp>
    </p:spTree>
    <p:extLst>
      <p:ext uri="{BB962C8B-B14F-4D97-AF65-F5344CB8AC3E}">
        <p14:creationId xmlns:p14="http://schemas.microsoft.com/office/powerpoint/2010/main" val="256375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a:t>
            </a:fld>
            <a:endParaRPr lang="en-US" dirty="0"/>
          </a:p>
        </p:txBody>
      </p:sp>
    </p:spTree>
    <p:extLst>
      <p:ext uri="{BB962C8B-B14F-4D97-AF65-F5344CB8AC3E}">
        <p14:creationId xmlns:p14="http://schemas.microsoft.com/office/powerpoint/2010/main" val="9348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second only to Alaska (570,640 square miles) in area. At one point,</a:t>
            </a:r>
            <a:r>
              <a:rPr lang="en-US" baseline="0" dirty="0" smtClean="0"/>
              <a:t> Texas developed a concept of five areas that would be recognized as five potentially separate states – few Texans take this plan seriously.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1.1 </a:t>
            </a:r>
            <a:r>
              <a:rPr lang="en-US" dirty="0" smtClean="0"/>
              <a:t>The 6 Regions</a:t>
            </a:r>
            <a:r>
              <a:rPr lang="en-US" baseline="0" dirty="0" smtClean="0"/>
              <a:t> of Texas</a:t>
            </a:r>
            <a:endParaRPr lang="en-US"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Ogallala Aquifer</a:t>
            </a:r>
            <a:r>
              <a:rPr lang="en-US" baseline="0" dirty="0" smtClean="0"/>
              <a:t>: This area depends heavily on the continually depleting and environmentally sensitive aquifer. Careful management of this underground, water-bearing rock formation will be crucial to the region’s future.</a:t>
            </a:r>
          </a:p>
          <a:p>
            <a:endParaRPr lang="en-US" baseline="0" dirty="0" smtClean="0"/>
          </a:p>
          <a:p>
            <a:r>
              <a:rPr lang="en-US" b="1" baseline="0" dirty="0" smtClean="0"/>
              <a:t>Protestant fundamentalism: </a:t>
            </a:r>
            <a:r>
              <a:rPr lang="en-US" sz="1200" b="0" kern="1200" dirty="0" smtClean="0">
                <a:solidFill>
                  <a:schemeClr val="tx1"/>
                </a:solidFill>
                <a:effectLst/>
                <a:latin typeface="+mn-lt"/>
                <a:ea typeface="+mn-ea"/>
                <a:cs typeface="+mn-cs"/>
              </a:rPr>
              <a:t>A socially and politically conservative form of protestant Christianity that arose in the late 1800s as a reaction against modernism.  Protestant fundamentalists insist that the Christian Bible is literally true in both religious and historical terms.</a:t>
            </a:r>
          </a:p>
          <a:p>
            <a:endParaRPr lang="en-US" sz="1200" b="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North American Free Trade Agreement (NAFTA): </a:t>
            </a:r>
            <a:r>
              <a:rPr lang="en-US" sz="1200" b="0" kern="1200" dirty="0" smtClean="0">
                <a:solidFill>
                  <a:schemeClr val="tx1"/>
                </a:solidFill>
                <a:effectLst/>
                <a:latin typeface="+mn-lt"/>
                <a:ea typeface="+mn-ea"/>
                <a:cs typeface="+mn-cs"/>
              </a:rPr>
              <a:t>An agreement among Mexico, the United States and Canada designed to expand trade among the three countries by reducing and then eliminating tariffs over a 15 year period.</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Learning Check 1.2</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What is the impact of the Lone Star State’s size on Texas’s politics?</a:t>
            </a:r>
          </a:p>
          <a:p>
            <a:pPr marL="228600" lvl="0" indent="-228600">
              <a:buFont typeface="+mj-lt"/>
              <a:buAutoNum type="arabicPeriod"/>
            </a:pPr>
            <a:r>
              <a:rPr lang="en-US" sz="1200" kern="1200" dirty="0" smtClean="0">
                <a:solidFill>
                  <a:schemeClr val="tx1"/>
                </a:solidFill>
                <a:latin typeface="+mn-lt"/>
                <a:ea typeface="+mn-ea"/>
                <a:cs typeface="+mn-cs"/>
              </a:rPr>
              <a:t>True or False: All the regions of Texas depend economically on the same industries, and thus are nearly identical in culture and politics.</a:t>
            </a:r>
          </a:p>
          <a:p>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Urbanization</a:t>
            </a:r>
            <a:r>
              <a:rPr lang="en-US" b="0" baseline="0" dirty="0" smtClean="0"/>
              <a:t>: </a:t>
            </a:r>
            <a:r>
              <a:rPr lang="en-US" sz="1200" kern="1200" dirty="0" smtClean="0">
                <a:solidFill>
                  <a:schemeClr val="tx1"/>
                </a:solidFill>
                <a:effectLst/>
                <a:latin typeface="+mn-lt"/>
                <a:ea typeface="+mn-ea"/>
                <a:cs typeface="+mn-cs"/>
              </a:rPr>
              <a:t>Migration from rural regions to cities </a:t>
            </a:r>
          </a:p>
          <a:p>
            <a:r>
              <a:rPr lang="en-US" sz="1200" b="1" kern="1200" dirty="0" smtClean="0">
                <a:solidFill>
                  <a:schemeClr val="tx1"/>
                </a:solidFill>
                <a:effectLst/>
                <a:latin typeface="+mn-lt"/>
                <a:ea typeface="+mn-ea"/>
                <a:cs typeface="+mn-cs"/>
              </a:rPr>
              <a:t>Redlining: </a:t>
            </a:r>
            <a:r>
              <a:rPr lang="en-US" sz="1200" b="0" kern="1200" dirty="0" smtClean="0">
                <a:solidFill>
                  <a:schemeClr val="tx1"/>
                </a:solidFill>
                <a:effectLst/>
                <a:latin typeface="+mn-lt"/>
                <a:ea typeface="+mn-ea"/>
                <a:cs typeface="+mn-cs"/>
              </a:rPr>
              <a:t>a discriminatory rating system used by FHA to evaluate the risks associated with loans made to borrowers in specific urban neighborhoods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Urban renewal: </a:t>
            </a:r>
            <a:r>
              <a:rPr lang="en-US" sz="1200" b="0" kern="1200" dirty="0" smtClean="0">
                <a:solidFill>
                  <a:schemeClr val="tx1"/>
                </a:solidFill>
                <a:effectLst/>
                <a:latin typeface="+mn-lt"/>
                <a:ea typeface="+mn-ea"/>
                <a:cs typeface="+mn-cs"/>
              </a:rPr>
              <a:t>the relocation of businesses and people, the demolition of structures, and the use of eminent domain to take private property for government development projects.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Exclusionary zoning:  </a:t>
            </a:r>
            <a:r>
              <a:rPr lang="en-US" sz="1200" b="0" kern="1200" dirty="0" smtClean="0">
                <a:solidFill>
                  <a:schemeClr val="tx1"/>
                </a:solidFill>
                <a:effectLst/>
                <a:latin typeface="+mn-lt"/>
                <a:ea typeface="+mn-ea"/>
                <a:cs typeface="+mn-cs"/>
              </a:rPr>
              <a:t>the use of local government zoning ordinances to exclude certain types of people from a given community.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Racial covenants: </a:t>
            </a:r>
            <a:r>
              <a:rPr lang="en-US" sz="1200" b="0" kern="1200" dirty="0" smtClean="0">
                <a:solidFill>
                  <a:schemeClr val="tx1"/>
                </a:solidFill>
                <a:effectLst/>
                <a:latin typeface="+mn-lt"/>
                <a:ea typeface="+mn-ea"/>
                <a:cs typeface="+mn-cs"/>
              </a:rPr>
              <a:t>agreements  by a group of property owners, sub-division developers, or real estate operators in a given neighborhood, binding them not to sell, lease, or rent or their property to specified groups because of race, creed or color for a definite period unless all agree to the transaction.</a:t>
            </a:r>
          </a:p>
          <a:p>
            <a:endParaRPr lang="en-US" sz="1200" kern="1200" dirty="0" smtClean="0">
              <a:solidFill>
                <a:schemeClr val="tx1"/>
              </a:solidFill>
              <a:effectLst/>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Metropolitanization:  </a:t>
            </a:r>
            <a:r>
              <a:rPr lang="en-US" sz="1200" b="0" kern="1200" dirty="0" smtClean="0">
                <a:solidFill>
                  <a:schemeClr val="tx1"/>
                </a:solidFill>
                <a:effectLst/>
                <a:latin typeface="+mn-lt"/>
                <a:ea typeface="+mn-ea"/>
                <a:cs typeface="+mn-cs"/>
              </a:rPr>
              <a:t>the development of a residential pattern centered in a core area containing a large population nucleus together with adjacent communities economically and socially integrated with that core</a:t>
            </a:r>
          </a:p>
          <a:p>
            <a:endParaRPr lang="en-US" b="0" baseline="0" dirty="0" smtClean="0"/>
          </a:p>
          <a:p>
            <a:r>
              <a:rPr lang="en-US" sz="1200" kern="1200" dirty="0" smtClean="0">
                <a:solidFill>
                  <a:schemeClr val="tx1"/>
                </a:solidFill>
                <a:effectLst/>
                <a:latin typeface="+mn-lt"/>
                <a:ea typeface="+mn-ea"/>
                <a:cs typeface="+mn-cs"/>
              </a:rPr>
              <a:t>By 2010, Texas had 42 </a:t>
            </a:r>
            <a:r>
              <a:rPr lang="en-US" sz="1200" kern="1200" dirty="0" err="1" smtClean="0">
                <a:solidFill>
                  <a:schemeClr val="tx1"/>
                </a:solidFill>
                <a:effectLst/>
                <a:latin typeface="+mn-lt"/>
                <a:ea typeface="+mn-ea"/>
                <a:cs typeface="+mn-cs"/>
              </a:rPr>
              <a:t>mSAs</a:t>
            </a:r>
            <a:r>
              <a:rPr lang="en-US" sz="1200" kern="1200" dirty="0" smtClean="0">
                <a:solidFill>
                  <a:schemeClr val="tx1"/>
                </a:solidFill>
                <a:effectLst/>
                <a:latin typeface="+mn-lt"/>
                <a:ea typeface="+mn-ea"/>
                <a:cs typeface="+mn-cs"/>
              </a:rPr>
              <a:t>, 44 MSAs, and 2 metropolitan divisions (Dallas–Plano–Irving and Fort Worth–Arlington).  Cities are eager to obtain the highest possible statistical designation because many congressional appropriations are made accordingly. For example, to qualify for mass transit funds, an area must be a Metropolitan Statistical Area (MSA). </a:t>
            </a: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Anglos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As commonly used in Texas, the term Anglo is not restricted to per­sons of Anglo-Saxon lineage but those of European ancestry more generally.  Traditionally, the term applies to all whites except Latinos.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Asian American: </a:t>
            </a:r>
            <a:r>
              <a:rPr lang="en-US" sz="1200" b="0" kern="1200" dirty="0" smtClean="0">
                <a:solidFill>
                  <a:schemeClr val="tx1"/>
                </a:solidFill>
                <a:effectLst/>
                <a:latin typeface="+mn-lt"/>
                <a:ea typeface="+mn-ea"/>
                <a:cs typeface="+mn-cs"/>
              </a:rPr>
              <a:t>an ethnic classification for persons whose ancestry originates in the Far East, Southeast Asia, or the Indian subcontinent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Native American: </a:t>
            </a:r>
            <a:r>
              <a:rPr lang="en-US" sz="1200" b="0" kern="1200" dirty="0" smtClean="0">
                <a:solidFill>
                  <a:schemeClr val="tx1"/>
                </a:solidFill>
                <a:effectLst/>
                <a:latin typeface="+mn-lt"/>
                <a:ea typeface="+mn-ea"/>
                <a:cs typeface="+mn-cs"/>
              </a:rPr>
              <a:t>a term commonly used for those whose ancestors were living in the Americas before the arrival of Europeans and Africans.  Another commonly used term in the United States is “American Indian” or in Canada “First 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General Antonio </a:t>
            </a:r>
            <a:r>
              <a:rPr lang="en-US" sz="1200" kern="1200" dirty="0" err="1" smtClean="0">
                <a:solidFill>
                  <a:schemeClr val="tx1"/>
                </a:solidFill>
                <a:latin typeface="+mn-lt"/>
                <a:ea typeface="+mn-ea"/>
                <a:cs typeface="+mn-cs"/>
              </a:rPr>
              <a:t>López</a:t>
            </a:r>
            <a:r>
              <a:rPr lang="en-US" sz="1200" kern="1200" dirty="0" smtClean="0">
                <a:solidFill>
                  <a:schemeClr val="tx1"/>
                </a:solidFill>
                <a:latin typeface="+mn-lt"/>
                <a:ea typeface="+mn-ea"/>
                <a:cs typeface="+mn-cs"/>
              </a:rPr>
              <a:t> de Santa Anna was elected president of Mexico in 1834, most Texans did not expect that he would repudiate the principles of the federal democratic republic he was elected to serve. When he did, a result was the Texas Revolution, with its famous battles at Goliad, the Alamo and San Jacinto. A great deal of blood was shed to establish the independent Republic of Texas in 1836 that received diplomatic recognition by the governments of the United States, England, France, Holland, and Belgium.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a:t>
            </a:fld>
            <a:endParaRPr lang="en-US" dirty="0"/>
          </a:p>
        </p:txBody>
      </p:sp>
    </p:spTree>
    <p:extLst>
      <p:ext uri="{BB962C8B-B14F-4D97-AF65-F5344CB8AC3E}">
        <p14:creationId xmlns:p14="http://schemas.microsoft.com/office/powerpoint/2010/main" val="214232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Central Texas was scarred by what has been called ‘‘a civil war within a Civil War,’’ as hundreds of opposing Union and Confederate sympathizers died in armed confrontations. Kent </a:t>
            </a:r>
            <a:r>
              <a:rPr lang="en-US" sz="1200" kern="1200" dirty="0" err="1" smtClean="0">
                <a:solidFill>
                  <a:schemeClr val="tx1"/>
                </a:solidFill>
                <a:latin typeface="+mn-lt"/>
                <a:ea typeface="+mn-ea"/>
                <a:cs typeface="+mn-cs"/>
              </a:rPr>
              <a:t>Biffle</a:t>
            </a:r>
            <a:r>
              <a:rPr lang="en-US" sz="1200" kern="1200" dirty="0" smtClean="0">
                <a:solidFill>
                  <a:schemeClr val="tx1"/>
                </a:solidFill>
                <a:latin typeface="+mn-lt"/>
                <a:ea typeface="+mn-ea"/>
                <a:cs typeface="+mn-cs"/>
              </a:rPr>
              <a:t>, ‘‘If at First You Don’t Secede,’’ </a:t>
            </a:r>
            <a:r>
              <a:rPr lang="en-US" sz="1200" i="1" kern="1200" dirty="0" smtClean="0">
                <a:solidFill>
                  <a:schemeClr val="tx1"/>
                </a:solidFill>
                <a:latin typeface="+mn-lt"/>
                <a:ea typeface="+mn-ea"/>
                <a:cs typeface="+mn-cs"/>
              </a:rPr>
              <a:t>Dallas Morning News,</a:t>
            </a:r>
            <a:r>
              <a:rPr lang="en-US" sz="1200" kern="1200" dirty="0" smtClean="0">
                <a:solidFill>
                  <a:schemeClr val="tx1"/>
                </a:solidFill>
                <a:latin typeface="+mn-lt"/>
                <a:ea typeface="+mn-ea"/>
                <a:cs typeface="+mn-cs"/>
              </a:rPr>
              <a:t> November 3,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Those African-Americans who remained in Texas faced great difficulty. Slavery was replaced for many by a different form of servitude in the form of sharecropping, in which they farmed land as tenants for a portion of the crops grown.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De jure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segregation, or segregation by law, resulted in denial of adequate education and economic opportunities.</a:t>
            </a: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Learning Check 1.3</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True or False: The rate of population growth in Texas’ Metropolitan Statistical Areas is greater than throughout the state as a whole.</a:t>
            </a:r>
          </a:p>
          <a:p>
            <a:pPr marL="228600" lvl="0" indent="-228600">
              <a:buFont typeface="+mj-lt"/>
              <a:buAutoNum type="arabicPeriod"/>
            </a:pPr>
            <a:r>
              <a:rPr lang="en-US" sz="1200" kern="1200" dirty="0" smtClean="0">
                <a:solidFill>
                  <a:schemeClr val="tx1"/>
                </a:solidFill>
                <a:latin typeface="+mn-lt"/>
                <a:ea typeface="+mn-ea"/>
                <a:cs typeface="+mn-cs"/>
              </a:rPr>
              <a:t>How has the size and political power of Texas’s Latino population changed in recent decades?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Critical Thinking Question: </a:t>
            </a:r>
            <a:r>
              <a:rPr lang="en-US" sz="1200" b="0" i="1" dirty="0" smtClean="0">
                <a:solidFill>
                  <a:srgbClr val="002060"/>
                </a:solidFill>
              </a:rPr>
              <a:t>What challenges and opportunities does racial and ethnic diversity present the Texas government?  How can government best respond to the challenges and seize the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origin of Texas’s cattle ranching goes back to the Spanish conquest, with later settlers continuing to bring livestock into Texas. </a:t>
            </a: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popular culture romanticizes the 19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-century cowboys and cattle drives, cotton formed the backbone of the state’s economy in that era. Before Spaniards brought cattle into Texas, cotton already grew wild in the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impact of timber on the state and national economies declined by the 1920s, as clear-cutting by some logging com­panies depleted the availability of timber in many parts of East Texas. Thousands of acres of woodlands were also cleared for exploration following the discovery of oil in this region. In 1933, the Texas legislature authorized the federal government to purchase more than 600,000 acres for four national forests (Angelina, Davy Crockett, Sabine, and Sam Houston). In addition, the timber industry began to implement reseeding and sustainable logging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its peak in the early 1980s, the Texas oil and gas industry employed half a million workers, who earned more than $11 billion annually. Oil and natural gas production and related industries accounted for almost one-third of the state’s economy. Over the next two decades fluctuating prices reduced revenue. </a:t>
            </a: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Biotechnology</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Also known as “biotech”, this is the use and/or manipulation of biological processes and microorganisms to perform industrial or manufacturing process or create consumer goods.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recent years, growth of renewable energy sources has outpaced the growth of coal, natural gas and other energy sources.  Renewables made up only 1 percent of Texas’s energy supply in 2001, but that rose to more than 10 percent in 2013, with the overwhelming share being wind power.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Most ‘‘high-tech’’ jobs are in manufacturing firms like Motorola, Dell, Hewlett-Packard, Texas Instruments, and Applied Materials. Approximately 85 percent of all high-tech employment in Texas is centered in the state’s major cities.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Learning Check 1.4</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What are the four land-based industries that were important to the Texas economy in the past?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Which economic sector is currently creating the most jobs for Texans?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Maquiladoras: </a:t>
            </a:r>
            <a:r>
              <a:rPr lang="en-US" sz="1200" b="0" kern="1200" dirty="0" smtClean="0">
                <a:solidFill>
                  <a:schemeClr val="tx1"/>
                </a:solidFill>
                <a:latin typeface="+mn-lt"/>
                <a:ea typeface="+mn-ea"/>
                <a:cs typeface="+mn-cs"/>
              </a:rPr>
              <a:t>‘‘Partner plants’’ on the Mexican side of the border that use cheap labor to assemble goods and then export these goods back to the United States.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Undocumented immigrants:  </a:t>
            </a:r>
            <a:r>
              <a:rPr lang="en-US" sz="1200" b="0" kern="1200" dirty="0" smtClean="0">
                <a:solidFill>
                  <a:schemeClr val="tx1"/>
                </a:solidFill>
                <a:latin typeface="+mn-lt"/>
                <a:ea typeface="+mn-ea"/>
                <a:cs typeface="+mn-cs"/>
              </a:rPr>
              <a:t>A term for people who enter the United States in violation of federal immigration law, and thus lack proper documentation and identification.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Despite an increase in anti-immigrant opinion and legislation in the 1990s, in June of 2001 a substantial bipartisan majority in the Texas legislature passed and Governor Perry signed the </a:t>
            </a:r>
            <a:r>
              <a:rPr lang="en-US" sz="1200" b="1" kern="1200" dirty="0" smtClean="0">
                <a:solidFill>
                  <a:schemeClr val="tx1"/>
                </a:solidFill>
                <a:latin typeface="+mn-lt"/>
                <a:ea typeface="+mn-ea"/>
                <a:cs typeface="+mn-cs"/>
              </a:rPr>
              <a:t>Texas DREAM Act, </a:t>
            </a:r>
            <a:r>
              <a:rPr lang="en-US" sz="1200" kern="1200" dirty="0" smtClean="0">
                <a:solidFill>
                  <a:schemeClr val="tx1"/>
                </a:solidFill>
                <a:latin typeface="+mn-lt"/>
                <a:ea typeface="+mn-ea"/>
                <a:cs typeface="+mn-cs"/>
              </a:rPr>
              <a:t>which allows undocumented immigrants who were brought to Texas as children by their parents to pay in-state tuition if they graduated from high school or received a GED in the state. Available to those who have at least three years of residency and are seeking legal residency, thousands of Texas students have benefitted.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Undocumented Immigrants:  </a:t>
            </a:r>
            <a:r>
              <a:rPr lang="en-US" sz="1200" b="0" kern="1200" dirty="0" smtClean="0">
                <a:solidFill>
                  <a:schemeClr val="tx1"/>
                </a:solidFill>
                <a:latin typeface="+mn-lt"/>
                <a:ea typeface="+mn-ea"/>
                <a:cs typeface="+mn-cs"/>
              </a:rPr>
              <a:t>A term for people who enter the United States in violation of federal immigration law, and thus lack proper documentation and identification.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Despite an increase in anti-immigrant opinion and legislation in the 1990s, in June of 2001 a substantial bipartisan majority in the Texas legislature passed and Governor Perry signed the Texas DREAM Act, which allows undocumented immigrants who were brought to Texas as children by their parents to pay in-state tuition if they graduated from high school or received a GED in the state. Available to those who have at least three years of residency and are seeking legal residency, thousands of Texas students have benefitted.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urbanization continues, urban commun­ities will increasingly compete with rural communities and agricultural interests for the same water. These problems are especially visible along the I-35 corridor and around fast-growing cities like Dallas, Fort Worth, Austin, and San Antonio,</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2011, nearly 26.5 billion gallons of water were used for fracking in Texas. That amount is likely to reach 41 billion gallons by 2020..</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Texas’s water supply was severely depleted by the 2011 drought, when the 30 aquifers that supply about 60 percent of the state’s water declined to levels predating the levels of the 1950s’ drought.</a:t>
            </a:r>
            <a:r>
              <a:rPr lang="en-US" dirty="0" smtClean="0"/>
              <a:t> </a:t>
            </a:r>
            <a:r>
              <a:rPr lang="en-US" sz="1200" kern="1200" dirty="0" smtClean="0">
                <a:solidFill>
                  <a:schemeClr val="tx1"/>
                </a:solidFill>
                <a:latin typeface="+mn-lt"/>
                <a:ea typeface="+mn-ea"/>
                <a:cs typeface="+mn-cs"/>
              </a:rPr>
              <a:t>Kiah Collier, ‘‘Water—and Lots of It—Is the Key to West Texas’ Second Oil Boom,’’ </a:t>
            </a:r>
            <a:r>
              <a:rPr lang="en-US" sz="1200" i="1" kern="1200" dirty="0" smtClean="0">
                <a:solidFill>
                  <a:schemeClr val="tx1"/>
                </a:solidFill>
                <a:latin typeface="+mn-lt"/>
                <a:ea typeface="+mn-ea"/>
                <a:cs typeface="+mn-cs"/>
              </a:rPr>
              <a:t>Abilene Reporter News</a:t>
            </a:r>
            <a:r>
              <a:rPr lang="en-US" sz="1200" kern="1200" dirty="0" smtClean="0">
                <a:solidFill>
                  <a:schemeClr val="tx1"/>
                </a:solidFill>
                <a:latin typeface="+mn-lt"/>
                <a:ea typeface="+mn-ea"/>
                <a:cs typeface="+mn-cs"/>
              </a:rPr>
              <a:t>, July 3,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26198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government of Texas routinely clashes with the federal government as the state fights for reduced federal regulation.  Environmental organizations like the Sierra Club argue the state does too little to protect the environment and have filed several citizen lawsuits against companies accused of violating anti-pollution laws.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Early in 2010, Governor Perry announced that Texas would not compete for a federal education grant that could have provided as much as $700 million for the state. Criticizing a goal of the Race to the Top grant in establishing national curriculum standards for math and English as a ‘‘federal takeover of public schools,’’ Perry rejected the program, leaving Texas as one of only two states in the nation not to participate in the common standards effort.</a:t>
            </a:r>
            <a:endParaRPr lang="en-US" b="0" baseline="0" dirty="0" smtClean="0"/>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Government</a:t>
            </a:r>
            <a:r>
              <a:rPr lang="en-US" dirty="0" smtClean="0"/>
              <a:t>: A public institution with authority to formulate, adopt, implement and enforce public policies for a society.</a:t>
            </a:r>
            <a:endParaRPr lang="en-US" altLang="en-US" dirty="0" smtClean="0">
              <a:ea typeface="ＭＳ Ｐゴシック" pitchFamily="34" charset="-128"/>
              <a:cs typeface="Arial"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Public policy</a:t>
            </a:r>
            <a:r>
              <a:rPr lang="en-US" dirty="0" smtClean="0"/>
              <a:t>: Government action designed to meet a public need or goal as determined by a legislative body or other authorized ofﬁcials.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ea typeface="ＭＳ Ｐゴシック" pitchFamily="34" charset="-128"/>
              <a:cs typeface="Arial"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ea typeface="ＭＳ Ｐゴシック" pitchFamily="34" charset="-128"/>
                <a:cs typeface="Arial" pitchFamily="34" charset="0"/>
              </a:rPr>
              <a:t>Politics: </a:t>
            </a:r>
            <a:r>
              <a:rPr lang="en-US" sz="1200" kern="1200" dirty="0" smtClean="0">
                <a:solidFill>
                  <a:schemeClr val="tx1"/>
                </a:solidFill>
                <a:effectLst/>
                <a:latin typeface="+mn-lt"/>
                <a:ea typeface="+mn-ea"/>
                <a:cs typeface="+mn-cs"/>
              </a:rPr>
              <a:t>The process of policymaking that involves conﬂict and cooperation between political parties and other groups that seek to elect government ofﬁcials, or to inﬂuence those ofﬁcials when they make public policy, such as enacting and interpreting laws.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3</a:t>
            </a:fld>
            <a:endParaRPr lang="en-US" dirty="0"/>
          </a:p>
        </p:txBody>
      </p:sp>
    </p:spTree>
    <p:extLst>
      <p:ext uri="{BB962C8B-B14F-4D97-AF65-F5344CB8AC3E}">
        <p14:creationId xmlns:p14="http://schemas.microsoft.com/office/powerpoint/2010/main" val="1940616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Learning Check 1.5</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True or False: If current trends persist, demand for water will rise by 10 percent by 2060, and the state’s current dependable water supply will meet that projected demand. </a:t>
            </a:r>
          </a:p>
          <a:p>
            <a:pPr marL="228600" lvl="0" indent="-228600">
              <a:buFont typeface="+mj-lt"/>
              <a:buAutoNum type="arabicPeriod"/>
            </a:pPr>
            <a:r>
              <a:rPr lang="en-US" sz="1200" kern="1200" dirty="0" smtClean="0">
                <a:solidFill>
                  <a:schemeClr val="tx1"/>
                </a:solidFill>
                <a:latin typeface="+mn-lt"/>
                <a:ea typeface="+mn-ea"/>
                <a:cs typeface="+mn-cs"/>
              </a:rPr>
              <a:t>True or False: More than one-third of Texas workers are </a:t>
            </a:r>
            <a:r>
              <a:rPr lang="en-US" sz="1200" kern="1200" smtClean="0">
                <a:solidFill>
                  <a:schemeClr val="tx1"/>
                </a:solidFill>
                <a:latin typeface="+mn-lt"/>
                <a:ea typeface="+mn-ea"/>
                <a:cs typeface="+mn-cs"/>
              </a:rPr>
              <a:t>earning wages below </a:t>
            </a:r>
            <a:r>
              <a:rPr lang="en-US" sz="1200" kern="1200" dirty="0" smtClean="0">
                <a:solidFill>
                  <a:schemeClr val="tx1"/>
                </a:solidFill>
                <a:latin typeface="+mn-lt"/>
                <a:ea typeface="+mn-ea"/>
                <a:cs typeface="+mn-cs"/>
              </a:rPr>
              <a:t>the federal poverty level.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22262-5AC0-4D30-A9CC-A7C41CAAED87}"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16120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Supplied by the BBC Motion Gallery</a:t>
            </a:r>
          </a:p>
          <a:p>
            <a:pPr algn="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31</a:t>
            </a:fld>
            <a:endParaRPr lang="en-US" dirty="0"/>
          </a:p>
        </p:txBody>
      </p:sp>
    </p:spTree>
    <p:extLst>
      <p:ext uri="{BB962C8B-B14F-4D97-AF65-F5344CB8AC3E}">
        <p14:creationId xmlns:p14="http://schemas.microsoft.com/office/powerpoint/2010/main" val="2201490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32</a:t>
            </a:fld>
            <a:endParaRPr lang="en-US" dirty="0"/>
          </a:p>
        </p:txBody>
      </p:sp>
    </p:spTree>
    <p:extLst>
      <p:ext uri="{BB962C8B-B14F-4D97-AF65-F5344CB8AC3E}">
        <p14:creationId xmlns:p14="http://schemas.microsoft.com/office/powerpoint/2010/main" val="6703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Political</a:t>
            </a:r>
            <a:r>
              <a:rPr lang="en-US" b="1" baseline="0" dirty="0" smtClean="0"/>
              <a:t> culture</a:t>
            </a:r>
            <a:r>
              <a:rPr lang="en-US" baseline="0" dirty="0" smtClean="0"/>
              <a:t>: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values, atti­tudes, traditions, habits, and general behavioral patterns that develop over time and shape the politics and public policy of a particular region.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latin typeface="+mn-lt"/>
                <a:ea typeface="+mn-ea"/>
                <a:cs typeface="+mn-cs"/>
              </a:rPr>
              <a:t>Moralistic culture: </a:t>
            </a:r>
            <a:r>
              <a:rPr lang="en-US" sz="1200" b="0" kern="1200" dirty="0" smtClean="0">
                <a:solidFill>
                  <a:schemeClr val="tx1"/>
                </a:solidFill>
                <a:latin typeface="+mn-lt"/>
                <a:ea typeface="+mn-ea"/>
                <a:cs typeface="+mn-cs"/>
              </a:rPr>
              <a:t>This culture inﬂuences people to view political participation as their duty and to expect that government will be used to advance the public good.</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Individualistic culture: </a:t>
            </a:r>
            <a:r>
              <a:rPr lang="en-US" sz="1200" b="0" kern="1200" dirty="0" smtClean="0">
                <a:solidFill>
                  <a:schemeClr val="tx1"/>
                </a:solidFill>
                <a:latin typeface="+mn-lt"/>
                <a:ea typeface="+mn-ea"/>
                <a:cs typeface="+mn-cs"/>
              </a:rPr>
              <a:t>This culture looks to government to maintain a stable society but with minimum intervention in the lives of the people.</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Traditionalistic culture: </a:t>
            </a:r>
            <a:r>
              <a:rPr lang="en-US" sz="1200" b="0" kern="1200" dirty="0" smtClean="0">
                <a:solidFill>
                  <a:schemeClr val="tx1"/>
                </a:solidFill>
                <a:latin typeface="+mn-lt"/>
                <a:ea typeface="+mn-ea"/>
                <a:cs typeface="+mn-cs"/>
              </a:rPr>
              <a:t>A product of the Old South, this culture uses government as a means of preserving the status quo and its leadership.</a:t>
            </a:r>
          </a:p>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4</a:t>
            </a:fld>
            <a:endParaRPr lang="en-US" dirty="0"/>
          </a:p>
        </p:txBody>
      </p:sp>
    </p:spTree>
    <p:extLst>
      <p:ext uri="{BB962C8B-B14F-4D97-AF65-F5344CB8AC3E}">
        <p14:creationId xmlns:p14="http://schemas.microsoft.com/office/powerpoint/2010/main" val="143470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Progressive groups:</a:t>
            </a:r>
            <a:r>
              <a:rPr lang="en-US" dirty="0" smtClean="0"/>
              <a:t> </a:t>
            </a:r>
            <a:r>
              <a:rPr lang="en-US" sz="1200" b="0" kern="1200" dirty="0" smtClean="0">
                <a:solidFill>
                  <a:schemeClr val="tx1"/>
                </a:solidFill>
                <a:effectLst/>
                <a:latin typeface="+mn-lt"/>
                <a:ea typeface="+mn-ea"/>
                <a:cs typeface="+mn-cs"/>
              </a:rPr>
              <a:t>favoring and working for progress in conditions facing the majority of society or in government</a:t>
            </a:r>
          </a:p>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5</a:t>
            </a:fld>
            <a:endParaRPr lang="en-US" dirty="0"/>
          </a:p>
        </p:txBody>
      </p:sp>
    </p:spTree>
    <p:extLst>
      <p:ext uri="{BB962C8B-B14F-4D97-AF65-F5344CB8AC3E}">
        <p14:creationId xmlns:p14="http://schemas.microsoft.com/office/powerpoint/2010/main" val="101612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19</a:t>
            </a:r>
            <a:r>
              <a:rPr lang="en-US" baseline="30000" dirty="0" smtClean="0"/>
              <a:t>th</a:t>
            </a:r>
            <a:r>
              <a:rPr lang="en-US" dirty="0" smtClean="0"/>
              <a:t> and early 20</a:t>
            </a:r>
            <a:r>
              <a:rPr lang="en-US" baseline="30000" dirty="0" smtClean="0"/>
              <a:t>th</a:t>
            </a:r>
            <a:r>
              <a:rPr lang="en-US" dirty="0" smtClean="0"/>
              <a:t> centuries, a lack of government structure</a:t>
            </a:r>
            <a:r>
              <a:rPr lang="en-US" baseline="0" dirty="0" smtClean="0"/>
              <a:t> forced many Texans to use force when settling disputes and struggling to survive.</a:t>
            </a:r>
          </a:p>
          <a:p>
            <a:endParaRPr lang="en-US" baseline="0" dirty="0" smtClean="0"/>
          </a:p>
          <a:p>
            <a:r>
              <a:rPr lang="en-US" sz="1200" kern="1200" dirty="0" smtClean="0">
                <a:solidFill>
                  <a:schemeClr val="tx1"/>
                </a:solidFill>
                <a:latin typeface="+mn-lt"/>
                <a:ea typeface="+mn-ea"/>
                <a:cs typeface="+mn-cs"/>
              </a:rPr>
              <a:t>Compared with other heavily populated states, Texas has a limited govern­ment with restricted powers: a legislature that meets biennially, with low salaries that can be increased only after approval by Texas voters; a governor who has limited budgetary, appointment, and removal powers; and an elected judi­ciary.</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6</a:t>
            </a:fld>
            <a:endParaRPr lang="en-US" dirty="0"/>
          </a:p>
        </p:txBody>
      </p:sp>
    </p:spTree>
    <p:extLst>
      <p:ext uri="{BB962C8B-B14F-4D97-AF65-F5344CB8AC3E}">
        <p14:creationId xmlns:p14="http://schemas.microsoft.com/office/powerpoint/2010/main" val="101612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plantation system thrived in East Texas in the early 19</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century. Slave</a:t>
            </a:r>
            <a:r>
              <a:rPr lang="en-US" sz="1200" b="0" i="0" kern="1200" baseline="0" dirty="0" smtClean="0">
                <a:solidFill>
                  <a:schemeClr val="tx1"/>
                </a:solidFill>
                <a:effectLst/>
                <a:latin typeface="+mn-lt"/>
                <a:ea typeface="+mn-ea"/>
                <a:cs typeface="+mn-cs"/>
              </a:rPr>
              <a:t> owners held 60% to 70% of the wealth and as a result controlled state politics.</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patrón</a:t>
            </a:r>
            <a:r>
              <a:rPr lang="en-US" sz="1200" i="0" kern="1200" dirty="0" smtClean="0">
                <a:solidFill>
                  <a:schemeClr val="tx1"/>
                </a:solidFill>
                <a:effectLst/>
                <a:latin typeface="+mn-lt"/>
                <a:ea typeface="+mn-ea"/>
                <a:cs typeface="+mn-cs"/>
              </a:rPr>
              <a:t>: protective political boss – </a:t>
            </a:r>
            <a:r>
              <a:rPr lang="en-US" sz="1200" b="0" kern="1200" dirty="0" smtClean="0">
                <a:solidFill>
                  <a:schemeClr val="tx1"/>
                </a:solidFill>
                <a:effectLst/>
                <a:latin typeface="+mn-lt"/>
                <a:ea typeface="+mn-ea"/>
                <a:cs typeface="+mn-cs"/>
              </a:rPr>
              <a:t>A type of boss rule that has dominated areas of South Texas and Mexico</a:t>
            </a:r>
            <a:endParaRPr lang="en-US" sz="1200" b="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Right to work laws</a:t>
            </a:r>
            <a:r>
              <a:rPr lang="en-US" sz="1200" i="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these laws limit the power of workers to bargain collectively and form and operate labor unions, increasing the power of employers relative to their employees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Eminent domain: </a:t>
            </a:r>
            <a:r>
              <a:rPr lang="en-US" sz="1200" b="0" kern="1200" dirty="0" smtClean="0">
                <a:solidFill>
                  <a:schemeClr val="tx1"/>
                </a:solidFill>
                <a:latin typeface="+mn-lt"/>
                <a:ea typeface="+mn-ea"/>
                <a:cs typeface="+mn-cs"/>
              </a:rPr>
              <a:t>the power of the government to take private property for public uses, so long as they make just compensation</a:t>
            </a:r>
          </a:p>
          <a:p>
            <a:endParaRPr lang="en-US" b="0" i="0"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7</a:t>
            </a:fld>
            <a:endParaRPr lang="en-US"/>
          </a:p>
        </p:txBody>
      </p:sp>
    </p:spTree>
    <p:extLst>
      <p:ext uri="{BB962C8B-B14F-4D97-AF65-F5344CB8AC3E}">
        <p14:creationId xmlns:p14="http://schemas.microsoft.com/office/powerpoint/2010/main" val="10161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Learning Check 1.1</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True or False: The goal of public policy is to influence people’s behavior.</a:t>
            </a:r>
          </a:p>
          <a:p>
            <a:pPr marL="228600" lvl="0" indent="-228600">
              <a:buFont typeface="+mj-lt"/>
              <a:buAutoNum type="arabicPeriod"/>
            </a:pPr>
            <a:r>
              <a:rPr lang="en-US" sz="1200" kern="1200" dirty="0" smtClean="0">
                <a:solidFill>
                  <a:schemeClr val="tx1"/>
                </a:solidFill>
                <a:latin typeface="+mn-lt"/>
                <a:ea typeface="+mn-ea"/>
                <a:cs typeface="+mn-cs"/>
              </a:rPr>
              <a:t>Which two types of political culture have traditionally been dominant in Texas?   </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Critical Thinking Question: </a:t>
            </a:r>
            <a:r>
              <a:rPr lang="en-US" sz="1200" b="0" i="1" dirty="0" smtClean="0">
                <a:solidFill>
                  <a:srgbClr val="002060"/>
                </a:solidFill>
              </a:rPr>
              <a:t>In what ways is Texas’s political culture (moralism, individualism and traditionalism) reflected in politics, policies, and the people’s attitudes about, and expectations of, government today? </a:t>
            </a:r>
          </a:p>
          <a:p>
            <a:endParaRPr lang="en-US" b="0" i="0"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8</a:t>
            </a:fld>
            <a:endParaRPr lang="en-US"/>
          </a:p>
        </p:txBody>
      </p:sp>
    </p:spTree>
    <p:extLst>
      <p:ext uri="{BB962C8B-B14F-4D97-AF65-F5344CB8AC3E}">
        <p14:creationId xmlns:p14="http://schemas.microsoft.com/office/powerpoint/2010/main" val="101612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Courtesy of the Texas House of Representatives</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9</a:t>
            </a:fld>
            <a:endParaRPr lang="en-US"/>
          </a:p>
        </p:txBody>
      </p:sp>
    </p:spTree>
    <p:extLst>
      <p:ext uri="{BB962C8B-B14F-4D97-AF65-F5344CB8AC3E}">
        <p14:creationId xmlns:p14="http://schemas.microsoft.com/office/powerpoint/2010/main" val="388258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76B8338A-E2BE-40D1-9952-5FE359BCDB93}" type="datetime1">
              <a:rPr lang="en-US" smtClean="0"/>
              <a:t>12/1/2014</a:t>
            </a:fld>
            <a:endParaRPr lang="en-US" dirty="0"/>
          </a:p>
        </p:txBody>
      </p:sp>
      <p:sp>
        <p:nvSpPr>
          <p:cNvPr id="5" name="Footer Placeholder 4"/>
          <p:cNvSpPr>
            <a:spLocks noGrp="1"/>
          </p:cNvSpPr>
          <p:nvPr>
            <p:ph type="ftr" sz="quarter" idx="11"/>
          </p:nvPr>
        </p:nvSpPr>
        <p:spPr/>
        <p:txBody>
          <a:bodyPr/>
          <a:lstStyle/>
          <a:p>
            <a:r>
              <a:rPr lang="en-US" dirty="0" smtClean="0"/>
              <a:t>Copyright © 2016 Cengage Learning. All rights reserved.</a:t>
            </a:r>
            <a:endParaRPr lang="en-US" dirty="0"/>
          </a:p>
        </p:txBody>
      </p:sp>
      <p:sp>
        <p:nvSpPr>
          <p:cNvPr id="6" name="Slide Number Placeholder 5"/>
          <p:cNvSpPr>
            <a:spLocks noGrp="1"/>
          </p:cNvSpPr>
          <p:nvPr>
            <p:ph type="sldNum" sz="quarter" idx="12"/>
          </p:nvPr>
        </p:nvSpPr>
        <p:spPr/>
        <p:txBody>
          <a:bodyPr/>
          <a:lstStyle/>
          <a:p>
            <a:fld id="{15C1B638-5940-4CBE-8CEF-4374574BF90C}"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32109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77240" y="1524000"/>
            <a:ext cx="7452360" cy="4419600"/>
          </a:xfrm>
        </p:spPr>
        <p:txBody>
          <a:bodyPr/>
          <a:lstStyle>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851DC0FF-5E66-4BA9-8312-34AB9AC48361}" type="datetime1">
              <a:rPr lang="en-US" smtClean="0"/>
              <a:t>12/1/2014</a:t>
            </a:fld>
            <a:endParaRPr lang="en-US" dirty="0"/>
          </a:p>
        </p:txBody>
      </p:sp>
      <p:sp>
        <p:nvSpPr>
          <p:cNvPr id="5" name="Footer Placeholder 4"/>
          <p:cNvSpPr>
            <a:spLocks noGrp="1"/>
          </p:cNvSpPr>
          <p:nvPr>
            <p:ph type="ftr" sz="quarter" idx="11"/>
          </p:nvPr>
        </p:nvSpPr>
        <p:spPr/>
        <p:txBody>
          <a:bodyPr/>
          <a:lstStyle/>
          <a:p>
            <a:r>
              <a:rPr lang="en-US" dirty="0" smtClean="0"/>
              <a:t>Copyright © 2016 Cengage Learning. All rights reserved.</a:t>
            </a:r>
            <a:endParaRPr lang="en-US" dirty="0"/>
          </a:p>
        </p:txBody>
      </p:sp>
      <p:sp>
        <p:nvSpPr>
          <p:cNvPr id="6" name="Slide Number Placeholder 5"/>
          <p:cNvSpPr>
            <a:spLocks noGrp="1"/>
          </p:cNvSpPr>
          <p:nvPr>
            <p:ph type="sldNum" sz="quarter" idx="12"/>
          </p:nvPr>
        </p:nvSpPr>
        <p:spPr/>
        <p:txBody>
          <a:bodyPr/>
          <a:lstStyle/>
          <a:p>
            <a:fld id="{15C1B638-5940-4CBE-8CEF-4374574BF90C}" type="slidenum">
              <a:rPr lang="en-US" smtClean="0"/>
              <a:pPr/>
              <a:t>‹#›</a:t>
            </a:fld>
            <a:endParaRPr lang="en-US" dirty="0"/>
          </a:p>
        </p:txBody>
      </p:sp>
    </p:spTree>
    <p:extLst>
      <p:ext uri="{BB962C8B-B14F-4D97-AF65-F5344CB8AC3E}">
        <p14:creationId xmlns:p14="http://schemas.microsoft.com/office/powerpoint/2010/main" val="35407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967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9800"/>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09800"/>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 2016 Cengage Learning. All rights reserved.</a:t>
            </a:r>
            <a:endParaRPr lang="en-US" dirty="0"/>
          </a:p>
        </p:txBody>
      </p:sp>
      <p:sp>
        <p:nvSpPr>
          <p:cNvPr id="7" name="Slide Number Placeholder 6"/>
          <p:cNvSpPr>
            <a:spLocks noGrp="1"/>
          </p:cNvSpPr>
          <p:nvPr>
            <p:ph type="sldNum" sz="quarter" idx="12"/>
          </p:nvPr>
        </p:nvSpPr>
        <p:spPr/>
        <p:txBody>
          <a:bodyPr/>
          <a:lstStyle/>
          <a:p>
            <a:fld id="{15C1B638-5940-4CBE-8CEF-4374574BF90C}" type="slidenum">
              <a:rPr lang="en-US" smtClean="0"/>
              <a:pPr/>
              <a:t>‹#›</a:t>
            </a:fld>
            <a:endParaRPr lang="en-US" dirty="0"/>
          </a:p>
        </p:txBody>
      </p:sp>
    </p:spTree>
    <p:extLst>
      <p:ext uri="{BB962C8B-B14F-4D97-AF65-F5344CB8AC3E}">
        <p14:creationId xmlns:p14="http://schemas.microsoft.com/office/powerpoint/2010/main" val="24792307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a:t>
            </a:fld>
            <a:endParaRPr lang="en-US" dirty="0"/>
          </a:p>
        </p:txBody>
      </p:sp>
    </p:spTree>
    <p:extLst>
      <p:ext uri="{BB962C8B-B14F-4D97-AF65-F5344CB8AC3E}">
        <p14:creationId xmlns:p14="http://schemas.microsoft.com/office/powerpoint/2010/main" val="3147500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2016 Cengage Learning. All rights reserved.</a:t>
            </a:r>
            <a:endParaRPr lang="en-US" dirty="0"/>
          </a:p>
        </p:txBody>
      </p:sp>
      <p:sp>
        <p:nvSpPr>
          <p:cNvPr id="4" name="Slide Number Placeholder 3"/>
          <p:cNvSpPr>
            <a:spLocks noGrp="1"/>
          </p:cNvSpPr>
          <p:nvPr>
            <p:ph type="sldNum" sz="quarter" idx="12"/>
          </p:nvPr>
        </p:nvSpPr>
        <p:spPr/>
        <p:txBody>
          <a:bodyPr/>
          <a:lstStyle/>
          <a:p>
            <a:fld id="{15C1B638-5940-4CBE-8CEF-4374574BF90C}" type="slidenum">
              <a:rPr lang="en-US" smtClean="0"/>
              <a:pPr/>
              <a:t>‹#›</a:t>
            </a:fld>
            <a:endParaRPr lang="en-US" dirty="0"/>
          </a:p>
        </p:txBody>
      </p:sp>
    </p:spTree>
    <p:extLst>
      <p:ext uri="{BB962C8B-B14F-4D97-AF65-F5344CB8AC3E}">
        <p14:creationId xmlns:p14="http://schemas.microsoft.com/office/powerpoint/2010/main" val="923985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BE76C0-7F06-42EA-AB77-345975D690F2}" type="datetime1">
              <a:rPr lang="en-US" smtClean="0"/>
              <a:t>12/1/2014</a:t>
            </a:fld>
            <a:endParaRPr lang="en-US" dirty="0"/>
          </a:p>
        </p:txBody>
      </p:sp>
      <p:sp>
        <p:nvSpPr>
          <p:cNvPr id="6" name="Footer Placeholder 5"/>
          <p:cNvSpPr>
            <a:spLocks noGrp="1"/>
          </p:cNvSpPr>
          <p:nvPr>
            <p:ph type="ftr" sz="quarter" idx="11"/>
          </p:nvPr>
        </p:nvSpPr>
        <p:spPr/>
        <p:txBody>
          <a:bodyPr/>
          <a:lstStyle/>
          <a:p>
            <a:r>
              <a:rPr lang="en-US" dirty="0" smtClean="0"/>
              <a:t>Copyright © 2016 Cengage Learning. All rights reserved.</a:t>
            </a:r>
            <a:endParaRPr lang="en-US" dirty="0"/>
          </a:p>
        </p:txBody>
      </p:sp>
      <p:sp>
        <p:nvSpPr>
          <p:cNvPr id="7" name="Slide Number Placeholder 6"/>
          <p:cNvSpPr>
            <a:spLocks noGrp="1"/>
          </p:cNvSpPr>
          <p:nvPr>
            <p:ph type="sldNum" sz="quarter" idx="12"/>
          </p:nvPr>
        </p:nvSpPr>
        <p:spPr/>
        <p:txBody>
          <a:bodyPr/>
          <a:lstStyle/>
          <a:p>
            <a:fld id="{15C1B638-5940-4CBE-8CEF-4374574BF90C}"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5284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505D9CFA-DE89-41BD-A325-E8513A766508}" type="datetime1">
              <a:rPr lang="en-US" smtClean="0"/>
              <a:t>12/1/2014</a:t>
            </a:fld>
            <a:endParaRPr lang="en-US" dirty="0"/>
          </a:p>
        </p:txBody>
      </p:sp>
      <p:sp>
        <p:nvSpPr>
          <p:cNvPr id="6" name="Footer Placeholder 5"/>
          <p:cNvSpPr>
            <a:spLocks noGrp="1"/>
          </p:cNvSpPr>
          <p:nvPr>
            <p:ph type="ftr" sz="quarter" idx="11"/>
          </p:nvPr>
        </p:nvSpPr>
        <p:spPr/>
        <p:txBody>
          <a:bodyPr/>
          <a:lstStyle/>
          <a:p>
            <a:r>
              <a:rPr lang="en-US" dirty="0" smtClean="0"/>
              <a:t>Copyright © 2016 Cengage Learning. All rights reserved.</a:t>
            </a:r>
            <a:endParaRPr lang="en-US" dirty="0"/>
          </a:p>
        </p:txBody>
      </p:sp>
      <p:sp>
        <p:nvSpPr>
          <p:cNvPr id="7" name="Slide Number Placeholder 6"/>
          <p:cNvSpPr>
            <a:spLocks noGrp="1"/>
          </p:cNvSpPr>
          <p:nvPr>
            <p:ph type="sldNum" sz="quarter" idx="12"/>
          </p:nvPr>
        </p:nvSpPr>
        <p:spPr/>
        <p:txBody>
          <a:bodyPr/>
          <a:lstStyle/>
          <a:p>
            <a:fld id="{15C1B638-5940-4CBE-8CEF-4374574BF90C}" type="slidenum">
              <a:rPr lang="en-US" smtClean="0"/>
              <a:pPr/>
              <a:t>‹#›</a:t>
            </a:fld>
            <a:endParaRPr lang="en-US" dirty="0"/>
          </a:p>
        </p:txBody>
      </p:sp>
    </p:spTree>
    <p:extLst>
      <p:ext uri="{BB962C8B-B14F-4D97-AF65-F5344CB8AC3E}">
        <p14:creationId xmlns:p14="http://schemas.microsoft.com/office/powerpoint/2010/main" val="3959202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609600"/>
            <a:ext cx="7452360" cy="762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45820" y="1524000"/>
            <a:ext cx="7383780" cy="4343400"/>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1"/>
                </a:solidFill>
              </a:defRPr>
            </a:lvl1pPr>
          </a:lstStyle>
          <a:p>
            <a:r>
              <a:rPr lang="en-US" dirty="0" smtClean="0"/>
              <a:t>Copyright © 2016 Cengage Learning. All rights reserved.</a:t>
            </a:r>
            <a:endParaRPr lang="en-US" dirty="0"/>
          </a:p>
        </p:txBody>
      </p:sp>
      <p:sp>
        <p:nvSpPr>
          <p:cNvPr id="6" name="Slide Number Placeholder 5"/>
          <p:cNvSpPr>
            <a:spLocks noGrp="1"/>
          </p:cNvSpPr>
          <p:nvPr>
            <p:ph type="sldNum" sz="quarter" idx="4"/>
          </p:nvPr>
        </p:nvSpPr>
        <p:spPr>
          <a:xfrm>
            <a:off x="7533042" y="6248400"/>
            <a:ext cx="762000" cy="365125"/>
          </a:xfrm>
          <a:prstGeom prst="rect">
            <a:avLst/>
          </a:prstGeom>
        </p:spPr>
        <p:txBody>
          <a:bodyPr vert="horz" lIns="91440" tIns="45720" rIns="91440" bIns="45720" rtlCol="0" anchor="ctr"/>
          <a:lstStyle>
            <a:lvl1pPr algn="r">
              <a:defRPr sz="1400">
                <a:solidFill>
                  <a:schemeClr val="tx1"/>
                </a:solidFill>
                <a:latin typeface="+mj-lt"/>
              </a:defRPr>
            </a:lvl1pPr>
          </a:lstStyle>
          <a:p>
            <a:fld id="{15C1B638-5940-4CBE-8CEF-4374574BF90C}"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51282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iming>
    <p:tnLst>
      <p:par>
        <p:cTn id="1" dur="indefinite" restart="never" nodeType="tmRoot"/>
      </p:par>
    </p:tnLst>
  </p:timing>
  <p:hf hdr="0" dt="0"/>
  <p:txStyles>
    <p:titleStyle>
      <a:lvl1pPr algn="l" defTabSz="914400" rtl="0" eaLnBrk="1" latinLnBrk="0" hangingPunct="1">
        <a:spcBef>
          <a:spcPct val="0"/>
        </a:spcBef>
        <a:buNone/>
        <a:defRPr sz="4000" b="1" kern="1200">
          <a:solidFill>
            <a:srgbClr val="002060"/>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Wingdings" panose="05000000000000000000" pitchFamily="2" charset="2"/>
        <a:buChar char="§"/>
        <a:defRPr sz="36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Wingdings" panose="05000000000000000000" pitchFamily="2" charset="2"/>
        <a:buChar char="§"/>
        <a:defRPr sz="30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Wingdings" panose="05000000000000000000" pitchFamily="2"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Wingdings" panose="05000000000000000000" pitchFamily="2" charset="2"/>
        <a:buChar char="§"/>
        <a:defRPr sz="1800" kern="1200">
          <a:solidFill>
            <a:schemeClr val="tx2"/>
          </a:solidFill>
          <a:latin typeface="+mn-lt"/>
          <a:ea typeface="+mn-ea"/>
          <a:cs typeface="+mn-cs"/>
        </a:defRPr>
      </a:lvl4pPr>
      <a:lvl5pPr marL="1143000" indent="0" algn="l" defTabSz="914400" rtl="0" eaLnBrk="1" latinLnBrk="0" hangingPunct="1">
        <a:spcBef>
          <a:spcPct val="20000"/>
        </a:spcBef>
        <a:buClr>
          <a:schemeClr val="accent1"/>
        </a:buClr>
        <a:buFont typeface="Wingdings" panose="05000000000000000000" pitchFamily="2" charset="2"/>
        <a:buNone/>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ollege.cengage.com/polisci/polisci_shared/courseware/media/playeradb.html?video=728789_111204e_golden_state_exodus_to_texa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mp"/></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Box 1"/>
          <p:cNvSpPr txBox="1">
            <a:spLocks noChangeArrowheads="1"/>
          </p:cNvSpPr>
          <p:nvPr/>
        </p:nvSpPr>
        <p:spPr bwMode="auto">
          <a:xfrm>
            <a:off x="4876800" y="762000"/>
            <a:ext cx="3343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600" b="1" dirty="0">
                <a:solidFill>
                  <a:prstClr val="white"/>
                </a:solidFill>
              </a:rPr>
              <a:t>The Environment of Texas Politics</a:t>
            </a:r>
          </a:p>
        </p:txBody>
      </p:sp>
      <p:pic>
        <p:nvPicPr>
          <p:cNvPr id="1027" name="Picture 3"/>
          <p:cNvPicPr>
            <a:picLocks noChangeAspect="1" noChangeArrowheads="1"/>
          </p:cNvPicPr>
          <p:nvPr/>
        </p:nvPicPr>
        <p:blipFill>
          <a:blip r:embed="rId3" cstate="print"/>
          <a:srcRect/>
          <a:stretch>
            <a:fillRect/>
          </a:stretch>
        </p:blipFill>
        <p:spPr bwMode="auto">
          <a:xfrm>
            <a:off x="685800" y="685800"/>
            <a:ext cx="4023360" cy="5029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00600" y="3276600"/>
            <a:ext cx="3429000" cy="1357745"/>
          </a:xfrm>
          <a:prstGeom prst="rect">
            <a:avLst/>
          </a:prstGeom>
          <a:noFill/>
          <a:ln w="9525">
            <a:noFill/>
            <a:miter lim="800000"/>
            <a:headEnd/>
            <a:tailEnd/>
          </a:ln>
        </p:spPr>
      </p:pic>
      <p:sp>
        <p:nvSpPr>
          <p:cNvPr id="9" name="TextBox 8"/>
          <p:cNvSpPr txBox="1"/>
          <p:nvPr/>
        </p:nvSpPr>
        <p:spPr>
          <a:xfrm>
            <a:off x="5029200" y="4800600"/>
            <a:ext cx="3048000" cy="1015663"/>
          </a:xfrm>
          <a:prstGeom prst="rect">
            <a:avLst/>
          </a:prstGeom>
          <a:noFill/>
        </p:spPr>
        <p:txBody>
          <a:bodyPr wrap="square" rtlCol="0">
            <a:spAutoFit/>
          </a:bodyPr>
          <a:lstStyle/>
          <a:p>
            <a:pPr algn="ctr"/>
            <a:r>
              <a:rPr lang="en-US" sz="2800" b="1" dirty="0" smtClean="0">
                <a:solidFill>
                  <a:srgbClr val="002060"/>
                </a:solidFill>
              </a:rPr>
              <a:t>Chapter</a:t>
            </a:r>
          </a:p>
          <a:p>
            <a:pPr algn="ctr"/>
            <a:r>
              <a:rPr lang="en-US" sz="3200" b="1" dirty="0" smtClean="0">
                <a:solidFill>
                  <a:srgbClr val="C00000"/>
                </a:solidFill>
                <a:latin typeface="+mj-lt"/>
              </a:rPr>
              <a:t>1</a:t>
            </a:r>
            <a:endParaRPr lang="en-US" sz="3200" b="1" dirty="0">
              <a:solidFill>
                <a:srgbClr val="C00000"/>
              </a:solidFill>
              <a:latin typeface="+mj-lt"/>
            </a:endParaRPr>
          </a:p>
        </p:txBody>
      </p:sp>
    </p:spTree>
    <p:extLst>
      <p:ext uri="{BB962C8B-B14F-4D97-AF65-F5344CB8AC3E}">
        <p14:creationId xmlns:p14="http://schemas.microsoft.com/office/powerpoint/2010/main" val="130506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a:t>
            </a:r>
            <a:endParaRPr lang="en-US" dirty="0"/>
          </a:p>
        </p:txBody>
      </p:sp>
      <p:sp>
        <p:nvSpPr>
          <p:cNvPr id="3" name="Content Placeholder 2"/>
          <p:cNvSpPr>
            <a:spLocks noGrp="1"/>
          </p:cNvSpPr>
          <p:nvPr>
            <p:ph idx="1"/>
          </p:nvPr>
        </p:nvSpPr>
        <p:spPr>
          <a:xfrm>
            <a:off x="777240" y="1295400"/>
            <a:ext cx="7452360" cy="4648200"/>
          </a:xfrm>
        </p:spPr>
        <p:txBody>
          <a:bodyPr>
            <a:normAutofit/>
          </a:bodyPr>
          <a:lstStyle/>
          <a:p>
            <a:r>
              <a:rPr lang="en-US" dirty="0" smtClean="0"/>
              <a:t>The Politics of Geography</a:t>
            </a:r>
          </a:p>
          <a:p>
            <a:pPr lvl="1"/>
            <a:r>
              <a:rPr lang="en-US" dirty="0" smtClean="0"/>
              <a:t>Size</a:t>
            </a:r>
          </a:p>
          <a:p>
            <a:pPr lvl="2"/>
            <a:r>
              <a:rPr lang="en-US" dirty="0" smtClean="0"/>
              <a:t>267,000 square miles of territory</a:t>
            </a:r>
          </a:p>
          <a:p>
            <a:pPr lvl="1"/>
            <a:r>
              <a:rPr lang="en-US" dirty="0" smtClean="0"/>
              <a:t>Regions</a:t>
            </a:r>
            <a:endParaRPr lang="en-US" dirty="0"/>
          </a:p>
          <a:p>
            <a:pPr lvl="2"/>
            <a:r>
              <a:rPr lang="en-US" dirty="0" smtClean="0"/>
              <a:t>Texas Great Plains</a:t>
            </a:r>
          </a:p>
          <a:p>
            <a:pPr lvl="2"/>
            <a:r>
              <a:rPr lang="en-US" dirty="0" smtClean="0"/>
              <a:t>Gulf Coastal Plains</a:t>
            </a:r>
          </a:p>
          <a:p>
            <a:pPr lvl="2"/>
            <a:r>
              <a:rPr lang="en-US" dirty="0" smtClean="0"/>
              <a:t>Interior Lowlands</a:t>
            </a:r>
          </a:p>
          <a:p>
            <a:pPr lvl="2"/>
            <a:r>
              <a:rPr lang="en-US" dirty="0" smtClean="0"/>
              <a:t>Basin and Range Province</a:t>
            </a:r>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10</a:t>
            </a:fld>
            <a:endParaRPr lang="en-US">
              <a:solidFill>
                <a:prstClr val="black"/>
              </a:solidFill>
            </a:endParaRPr>
          </a:p>
        </p:txBody>
      </p:sp>
      <p:sp>
        <p:nvSpPr>
          <p:cNvPr id="10" name="TextBox 9"/>
          <p:cNvSpPr txBox="1"/>
          <p:nvPr/>
        </p:nvSpPr>
        <p:spPr>
          <a:xfrm>
            <a:off x="2743200" y="5404714"/>
            <a:ext cx="6224426"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2060"/>
                </a:solidFill>
              </a:rPr>
              <a:t>Critical Thinking Question: </a:t>
            </a:r>
            <a:r>
              <a:rPr lang="en-US" sz="1400" b="1" i="1" dirty="0">
                <a:solidFill>
                  <a:srgbClr val="002060"/>
                </a:solidFill>
              </a:rPr>
              <a:t>How does Texas’s rank as second largest state (in both population and size) bring advantages and challenges in national and state politics? </a:t>
            </a:r>
            <a:endParaRPr lang="en-US" sz="1400" b="1" i="1" dirty="0">
              <a:solidFill>
                <a:srgbClr val="002060"/>
              </a:solidFill>
            </a:endParaRPr>
          </a:p>
        </p:txBody>
      </p:sp>
      <p:pic>
        <p:nvPicPr>
          <p:cNvPr id="8" name="Picture 4"/>
          <p:cNvPicPr>
            <a:picLocks noChangeAspect="1" noChangeArrowheads="1"/>
          </p:cNvPicPr>
          <p:nvPr/>
        </p:nvPicPr>
        <p:blipFill>
          <a:blip r:embed="rId3" cstate="print"/>
          <a:srcRect/>
          <a:stretch>
            <a:fillRect/>
          </a:stretch>
        </p:blipFill>
        <p:spPr bwMode="auto">
          <a:xfrm>
            <a:off x="784167" y="5404714"/>
            <a:ext cx="1828800" cy="724130"/>
          </a:xfrm>
          <a:prstGeom prst="rect">
            <a:avLst/>
          </a:prstGeom>
          <a:noFill/>
          <a:ln w="9525">
            <a:noFill/>
            <a:miter lim="800000"/>
            <a:headEnd/>
            <a:tailEnd/>
          </a:ln>
        </p:spPr>
      </p:pic>
    </p:spTree>
    <p:extLst>
      <p:ext uri="{BB962C8B-B14F-4D97-AF65-F5344CB8AC3E}">
        <p14:creationId xmlns:p14="http://schemas.microsoft.com/office/powerpoint/2010/main" val="252204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a:t>
            </a:r>
            <a:r>
              <a:rPr lang="en-US" dirty="0" smtClean="0"/>
              <a:t>6 Regions </a:t>
            </a:r>
            <a:r>
              <a:rPr lang="en-US" dirty="0"/>
              <a:t>of Texas</a:t>
            </a:r>
          </a:p>
        </p:txBody>
      </p:sp>
      <p:pic>
        <p:nvPicPr>
          <p:cNvPr id="7" name="Content Placeholder 6"/>
          <p:cNvPicPr>
            <a:picLocks noGrp="1" noChangeAspect="1"/>
          </p:cNvPicPr>
          <p:nvPr>
            <p:ph idx="1"/>
          </p:nvPr>
        </p:nvPicPr>
        <p:blipFill>
          <a:blip r:embed="rId3"/>
          <a:stretch>
            <a:fillRect/>
          </a:stretch>
        </p:blipFill>
        <p:spPr>
          <a:xfrm>
            <a:off x="1944653" y="1524000"/>
            <a:ext cx="5118168" cy="4419600"/>
          </a:xfrm>
          <a:prstGeom prst="rect">
            <a:avLst/>
          </a:prstGeom>
        </p:spPr>
      </p:pic>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77601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Land</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sz="5100" dirty="0" smtClean="0"/>
              <a:t>The Politics of Geography</a:t>
            </a:r>
          </a:p>
          <a:p>
            <a:pPr lvl="1">
              <a:lnSpc>
                <a:spcPct val="120000"/>
              </a:lnSpc>
            </a:pPr>
            <a:r>
              <a:rPr lang="en-US" sz="4500" dirty="0" smtClean="0"/>
              <a:t>The West Texas Plains</a:t>
            </a:r>
          </a:p>
          <a:p>
            <a:pPr lvl="2">
              <a:lnSpc>
                <a:spcPct val="120000"/>
              </a:lnSpc>
            </a:pPr>
            <a:r>
              <a:rPr lang="en-US" sz="3200" dirty="0" smtClean="0"/>
              <a:t>Economy based on agriculture -- </a:t>
            </a:r>
            <a:r>
              <a:rPr lang="en-US" sz="3200" dirty="0" err="1"/>
              <a:t>Ogalalla</a:t>
            </a:r>
            <a:r>
              <a:rPr lang="en-US" sz="3200" dirty="0"/>
              <a:t> </a:t>
            </a:r>
            <a:r>
              <a:rPr lang="en-US" sz="3200" dirty="0" smtClean="0"/>
              <a:t>Aquifer</a:t>
            </a:r>
          </a:p>
          <a:p>
            <a:pPr lvl="2">
              <a:lnSpc>
                <a:spcPct val="120000"/>
              </a:lnSpc>
            </a:pPr>
            <a:r>
              <a:rPr lang="en-US" sz="3200" dirty="0" smtClean="0"/>
              <a:t>Dominated by Protestant fundamentalism</a:t>
            </a:r>
          </a:p>
          <a:p>
            <a:pPr lvl="2">
              <a:lnSpc>
                <a:spcPct val="120000"/>
              </a:lnSpc>
            </a:pPr>
            <a:r>
              <a:rPr lang="en-US" sz="3200" dirty="0" smtClean="0"/>
              <a:t>Republican base</a:t>
            </a:r>
          </a:p>
          <a:p>
            <a:pPr lvl="1">
              <a:lnSpc>
                <a:spcPct val="120000"/>
              </a:lnSpc>
            </a:pPr>
            <a:r>
              <a:rPr lang="en-US" sz="4500" dirty="0" smtClean="0"/>
              <a:t>The Border</a:t>
            </a:r>
          </a:p>
          <a:p>
            <a:pPr lvl="2">
              <a:lnSpc>
                <a:spcPct val="120000"/>
              </a:lnSpc>
            </a:pPr>
            <a:r>
              <a:rPr lang="en-US" sz="3200" dirty="0" smtClean="0"/>
              <a:t>NAFTA lowered trade barriers in 1994</a:t>
            </a:r>
          </a:p>
          <a:p>
            <a:pPr lvl="2">
              <a:lnSpc>
                <a:spcPct val="120000"/>
              </a:lnSpc>
            </a:pPr>
            <a:r>
              <a:rPr lang="en-US" sz="3200" dirty="0" smtClean="0"/>
              <a:t>Economy sensitive to Mexican economy</a:t>
            </a:r>
          </a:p>
          <a:p>
            <a:pPr lvl="2">
              <a:lnSpc>
                <a:spcPct val="120000"/>
              </a:lnSpc>
            </a:pPr>
            <a:r>
              <a:rPr lang="en-US" sz="3200" dirty="0" smtClean="0"/>
              <a:t>Dominated by the Catholic Church</a:t>
            </a:r>
          </a:p>
          <a:p>
            <a:pPr lvl="2">
              <a:lnSpc>
                <a:spcPct val="120000"/>
              </a:lnSpc>
            </a:pPr>
            <a:r>
              <a:rPr lang="en-US" sz="3200" dirty="0" smtClean="0"/>
              <a:t>Democratic base</a:t>
            </a:r>
            <a:endParaRPr lang="en-US" sz="3200" dirty="0"/>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530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Land</a:t>
            </a:r>
            <a:endParaRPr lang="en-US" dirty="0"/>
          </a:p>
        </p:txBody>
      </p:sp>
      <p:sp>
        <p:nvSpPr>
          <p:cNvPr id="3" name="Content Placeholder 2"/>
          <p:cNvSpPr>
            <a:spLocks noGrp="1"/>
          </p:cNvSpPr>
          <p:nvPr>
            <p:ph idx="1"/>
          </p:nvPr>
        </p:nvSpPr>
        <p:spPr/>
        <p:txBody>
          <a:bodyPr>
            <a:normAutofit fontScale="92500"/>
          </a:bodyPr>
          <a:lstStyle/>
          <a:p>
            <a:r>
              <a:rPr lang="en-US" dirty="0" smtClean="0"/>
              <a:t>The Politics of Geography</a:t>
            </a:r>
          </a:p>
          <a:p>
            <a:pPr lvl="1"/>
            <a:r>
              <a:rPr lang="en-US" dirty="0" smtClean="0"/>
              <a:t>Central Texas</a:t>
            </a:r>
          </a:p>
          <a:p>
            <a:pPr lvl="2"/>
            <a:r>
              <a:rPr lang="en-US" dirty="0" smtClean="0"/>
              <a:t>Waco, Austin, San Antonio</a:t>
            </a:r>
          </a:p>
          <a:p>
            <a:pPr lvl="2"/>
            <a:r>
              <a:rPr lang="en-US" dirty="0" smtClean="0"/>
              <a:t>Area dominated by state government, universities, high-tech, tourism</a:t>
            </a:r>
          </a:p>
          <a:p>
            <a:pPr lvl="2"/>
            <a:r>
              <a:rPr lang="en-US" dirty="0" smtClean="0"/>
              <a:t>Democratic and Republican ties</a:t>
            </a:r>
          </a:p>
          <a:p>
            <a:pPr lvl="1"/>
            <a:r>
              <a:rPr lang="en-US" dirty="0" smtClean="0"/>
              <a:t>North Texas</a:t>
            </a:r>
          </a:p>
          <a:p>
            <a:pPr lvl="2"/>
            <a:r>
              <a:rPr lang="en-US" dirty="0" smtClean="0"/>
              <a:t>Dallas-Forth Worth metroplex</a:t>
            </a:r>
          </a:p>
          <a:p>
            <a:pPr lvl="2"/>
            <a:r>
              <a:rPr lang="en-US" dirty="0" smtClean="0"/>
              <a:t>Explosive growth in recent decades</a:t>
            </a:r>
          </a:p>
          <a:p>
            <a:pPr lvl="2"/>
            <a:r>
              <a:rPr lang="en-US" dirty="0" smtClean="0"/>
              <a:t>Republican stronghold in suburban and rural areas</a:t>
            </a:r>
          </a:p>
          <a:p>
            <a:pPr lvl="2"/>
            <a:endParaRPr lang="en-US" dirty="0" smtClean="0"/>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9146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Land</a:t>
            </a:r>
            <a:endParaRPr lang="en-US" dirty="0"/>
          </a:p>
        </p:txBody>
      </p:sp>
      <p:sp>
        <p:nvSpPr>
          <p:cNvPr id="3" name="Content Placeholder 2"/>
          <p:cNvSpPr>
            <a:spLocks noGrp="1"/>
          </p:cNvSpPr>
          <p:nvPr>
            <p:ph idx="1"/>
          </p:nvPr>
        </p:nvSpPr>
        <p:spPr/>
        <p:txBody>
          <a:bodyPr>
            <a:normAutofit/>
          </a:bodyPr>
          <a:lstStyle/>
          <a:p>
            <a:r>
              <a:rPr lang="en-US" dirty="0" smtClean="0"/>
              <a:t>The Politics of Geography</a:t>
            </a:r>
          </a:p>
          <a:p>
            <a:pPr lvl="1"/>
            <a:r>
              <a:rPr lang="en-US" dirty="0" smtClean="0"/>
              <a:t>East Texas</a:t>
            </a:r>
            <a:endParaRPr lang="en-US" dirty="0"/>
          </a:p>
          <a:p>
            <a:pPr lvl="2"/>
            <a:r>
              <a:rPr lang="en-US" dirty="0" smtClean="0"/>
              <a:t>Racially segregated</a:t>
            </a:r>
          </a:p>
          <a:p>
            <a:pPr lvl="2"/>
            <a:r>
              <a:rPr lang="en-US" dirty="0" smtClean="0"/>
              <a:t>Dominated by Christian fundamentalism</a:t>
            </a:r>
          </a:p>
          <a:p>
            <a:pPr lvl="2"/>
            <a:r>
              <a:rPr lang="en-US" dirty="0" smtClean="0"/>
              <a:t>Republican “solid south”</a:t>
            </a:r>
          </a:p>
          <a:p>
            <a:pPr lvl="1"/>
            <a:r>
              <a:rPr lang="en-US" dirty="0" smtClean="0"/>
              <a:t>The Gulf Coast</a:t>
            </a:r>
            <a:endParaRPr lang="en-US" dirty="0"/>
          </a:p>
          <a:p>
            <a:pPr lvl="2"/>
            <a:r>
              <a:rPr lang="en-US" dirty="0" smtClean="0"/>
              <a:t>Louisiana to Rio Grande</a:t>
            </a:r>
          </a:p>
          <a:p>
            <a:pPr lvl="2"/>
            <a:r>
              <a:rPr lang="en-US" dirty="0" smtClean="0"/>
              <a:t>Petrochemicals fundamental to economy</a:t>
            </a:r>
          </a:p>
          <a:p>
            <a:pPr lvl="2"/>
            <a:r>
              <a:rPr lang="en-US" dirty="0" smtClean="0"/>
              <a:t>Democratic and Republican ties</a:t>
            </a:r>
            <a:endParaRPr lang="en-US" dirty="0"/>
          </a:p>
          <a:p>
            <a:pPr lvl="2"/>
            <a:endParaRPr lang="en-US" dirty="0" smtClean="0"/>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14</a:t>
            </a:fld>
            <a:endParaRPr lang="en-US">
              <a:solidFill>
                <a:prstClr val="black"/>
              </a:solidFill>
            </a:endParaRPr>
          </a:p>
        </p:txBody>
      </p:sp>
      <p:pic>
        <p:nvPicPr>
          <p:cNvPr id="6" name="Picture 5"/>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7" name="TextBox 8"/>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2210516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a:bodyPr>
          <a:lstStyle/>
          <a:p>
            <a:r>
              <a:rPr lang="en-US" dirty="0" smtClean="0"/>
              <a:t>Population Distribution</a:t>
            </a:r>
          </a:p>
          <a:p>
            <a:pPr lvl="1"/>
            <a:r>
              <a:rPr lang="en-US" dirty="0" smtClean="0"/>
              <a:t>Urbanization</a:t>
            </a:r>
          </a:p>
          <a:p>
            <a:pPr lvl="2"/>
            <a:r>
              <a:rPr lang="en-US" dirty="0" smtClean="0"/>
              <a:t>1900: 80% rural</a:t>
            </a:r>
          </a:p>
          <a:p>
            <a:pPr lvl="2"/>
            <a:r>
              <a:rPr lang="en-US" dirty="0" smtClean="0"/>
              <a:t>Today: 85% urban</a:t>
            </a:r>
          </a:p>
          <a:p>
            <a:pPr lvl="2"/>
            <a:r>
              <a:rPr lang="en-US" dirty="0"/>
              <a:t>G</a:t>
            </a:r>
            <a:r>
              <a:rPr lang="en-US" dirty="0" smtClean="0"/>
              <a:t>overnment policies</a:t>
            </a:r>
          </a:p>
          <a:p>
            <a:pPr lvl="3"/>
            <a:r>
              <a:rPr lang="en-US" dirty="0" smtClean="0"/>
              <a:t>Redlining</a:t>
            </a:r>
          </a:p>
          <a:p>
            <a:pPr lvl="3"/>
            <a:r>
              <a:rPr lang="en-US" dirty="0" smtClean="0"/>
              <a:t>Urban renewal</a:t>
            </a:r>
          </a:p>
          <a:p>
            <a:pPr lvl="3"/>
            <a:r>
              <a:rPr lang="en-US" dirty="0" smtClean="0"/>
              <a:t>Exclusionary zoning</a:t>
            </a:r>
          </a:p>
          <a:p>
            <a:pPr lvl="3"/>
            <a:r>
              <a:rPr lang="en-US" dirty="0" smtClean="0"/>
              <a:t>Racial covenants</a:t>
            </a:r>
            <a:endParaRPr lang="en-US" dirty="0"/>
          </a:p>
          <a:p>
            <a:pPr lvl="2"/>
            <a:endParaRPr lang="en-US" dirty="0" smtClean="0"/>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5135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1219200"/>
          </a:xfrm>
        </p:spPr>
        <p:txBody>
          <a:bodyPr>
            <a:normAutofit fontScale="90000"/>
          </a:bodyPr>
          <a:lstStyle/>
          <a:p>
            <a:pPr algn="ctr"/>
            <a:r>
              <a:rPr lang="en-US" dirty="0" smtClean="0"/>
              <a:t>How Do We Compare </a:t>
            </a:r>
            <a:br>
              <a:rPr lang="en-US" dirty="0" smtClean="0"/>
            </a:br>
            <a:r>
              <a:rPr lang="en-US" dirty="0" smtClean="0"/>
              <a:t>. . . in Population?</a:t>
            </a:r>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16</a:t>
            </a:fld>
            <a:endParaRPr lang="en-US">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84195308"/>
              </p:ext>
            </p:extLst>
          </p:nvPr>
        </p:nvGraphicFramePr>
        <p:xfrm>
          <a:off x="762000" y="2844614"/>
          <a:ext cx="7696201" cy="2233746"/>
        </p:xfrm>
        <a:graphic>
          <a:graphicData uri="http://schemas.openxmlformats.org/drawingml/2006/table">
            <a:tbl>
              <a:tblPr firstRow="1" firstCol="1" bandRow="1">
                <a:tableStyleId>{5C22544A-7EE6-4342-B048-85BDC9FD1C3A}</a:tableStyleId>
              </a:tblPr>
              <a:tblGrid>
                <a:gridCol w="1792671"/>
                <a:gridCol w="2018353"/>
                <a:gridCol w="2018353"/>
                <a:gridCol w="1866824"/>
              </a:tblGrid>
              <a:tr h="660586">
                <a:tc>
                  <a:txBody>
                    <a:bodyPr/>
                    <a:lstStyle/>
                    <a:p>
                      <a:pPr marL="0" marR="0">
                        <a:spcBef>
                          <a:spcPts val="0"/>
                        </a:spcBef>
                        <a:spcAft>
                          <a:spcPts val="0"/>
                        </a:spcAft>
                      </a:pPr>
                      <a:r>
                        <a:rPr lang="en-US" sz="1700" dirty="0">
                          <a:effectLst/>
                        </a:rPr>
                        <a:t>Most Populous</a:t>
                      </a:r>
                    </a:p>
                    <a:p>
                      <a:pPr marL="0" marR="0">
                        <a:spcBef>
                          <a:spcPts val="0"/>
                        </a:spcBef>
                        <a:spcAft>
                          <a:spcPts val="0"/>
                        </a:spcAft>
                      </a:pPr>
                      <a:r>
                        <a:rPr lang="en-US" sz="1700" dirty="0">
                          <a:effectLst/>
                        </a:rPr>
                        <a:t>U.S. States</a:t>
                      </a:r>
                      <a:endParaRPr lang="en-US" sz="1700" dirty="0">
                        <a:solidFill>
                          <a:srgbClr val="000000"/>
                        </a:solidFill>
                        <a:effectLst/>
                        <a:latin typeface="Adv Times"/>
                        <a:ea typeface="Times New Roman"/>
                        <a:cs typeface="Adv Times"/>
                      </a:endParaRPr>
                    </a:p>
                  </a:txBody>
                  <a:tcPr marL="97155" marR="97155" marT="0" marB="0"/>
                </a:tc>
                <a:tc>
                  <a:txBody>
                    <a:bodyPr/>
                    <a:lstStyle/>
                    <a:p>
                      <a:pPr marL="0" marR="0">
                        <a:spcBef>
                          <a:spcPts val="0"/>
                        </a:spcBef>
                        <a:spcAft>
                          <a:spcPts val="0"/>
                        </a:spcAft>
                      </a:pPr>
                      <a:r>
                        <a:rPr lang="en-US" sz="1700" dirty="0">
                          <a:effectLst/>
                        </a:rPr>
                        <a:t>Population</a:t>
                      </a:r>
                      <a:endParaRPr lang="en-US" sz="1700" dirty="0">
                        <a:solidFill>
                          <a:srgbClr val="000000"/>
                        </a:solidFill>
                        <a:effectLst/>
                        <a:latin typeface="Adv Times"/>
                        <a:ea typeface="Times New Roman"/>
                        <a:cs typeface="Adv Times"/>
                      </a:endParaRPr>
                    </a:p>
                  </a:txBody>
                  <a:tcPr marL="97155" marR="97155" marT="0" marB="0"/>
                </a:tc>
                <a:tc>
                  <a:txBody>
                    <a:bodyPr/>
                    <a:lstStyle/>
                    <a:p>
                      <a:pPr marL="0" marR="0">
                        <a:spcBef>
                          <a:spcPts val="0"/>
                        </a:spcBef>
                        <a:spcAft>
                          <a:spcPts val="0"/>
                        </a:spcAft>
                      </a:pPr>
                      <a:r>
                        <a:rPr lang="en-US" sz="1700" dirty="0">
                          <a:effectLst/>
                        </a:rPr>
                        <a:t>U.S. States</a:t>
                      </a:r>
                    </a:p>
                    <a:p>
                      <a:pPr marL="0" marR="0">
                        <a:spcBef>
                          <a:spcPts val="0"/>
                        </a:spcBef>
                        <a:spcAft>
                          <a:spcPts val="0"/>
                        </a:spcAft>
                      </a:pPr>
                      <a:r>
                        <a:rPr lang="en-US" sz="1700" dirty="0">
                          <a:effectLst/>
                        </a:rPr>
                        <a:t>Bordering Texas</a:t>
                      </a:r>
                      <a:endParaRPr lang="en-US" sz="1700" dirty="0">
                        <a:solidFill>
                          <a:srgbClr val="000000"/>
                        </a:solidFill>
                        <a:effectLst/>
                        <a:latin typeface="Adv Times"/>
                        <a:ea typeface="Times New Roman"/>
                        <a:cs typeface="Adv Times"/>
                      </a:endParaRPr>
                    </a:p>
                  </a:txBody>
                  <a:tcPr marL="97155" marR="97155" marT="0" marB="0"/>
                </a:tc>
                <a:tc>
                  <a:txBody>
                    <a:bodyPr/>
                    <a:lstStyle/>
                    <a:p>
                      <a:pPr marL="0" marR="0">
                        <a:spcBef>
                          <a:spcPts val="0"/>
                        </a:spcBef>
                        <a:spcAft>
                          <a:spcPts val="0"/>
                        </a:spcAft>
                      </a:pPr>
                      <a:r>
                        <a:rPr lang="en-US" sz="1700" dirty="0">
                          <a:effectLst/>
                        </a:rPr>
                        <a:t>Population</a:t>
                      </a:r>
                      <a:endParaRPr lang="en-US" sz="1700" dirty="0">
                        <a:solidFill>
                          <a:srgbClr val="000000"/>
                        </a:solidFill>
                        <a:effectLst/>
                        <a:latin typeface="Adv Times"/>
                        <a:ea typeface="Times New Roman"/>
                        <a:cs typeface="Adv Times"/>
                      </a:endParaRPr>
                    </a:p>
                  </a:txBody>
                  <a:tcPr marL="97155" marR="97155" marT="0" marB="0"/>
                </a:tc>
              </a:tr>
              <a:tr h="393290">
                <a:tc>
                  <a:txBody>
                    <a:bodyPr/>
                    <a:lstStyle/>
                    <a:p>
                      <a:pPr marL="0" marR="0">
                        <a:spcBef>
                          <a:spcPts val="0"/>
                        </a:spcBef>
                        <a:spcAft>
                          <a:spcPts val="0"/>
                        </a:spcAft>
                      </a:pPr>
                      <a:r>
                        <a:rPr lang="en-US" sz="1500" b="1">
                          <a:effectLst/>
                        </a:rPr>
                        <a:t>California</a:t>
                      </a:r>
                      <a:endParaRPr lang="en-US" sz="15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dirty="0">
                          <a:effectLst/>
                        </a:rPr>
                        <a:t>38,332,521</a:t>
                      </a:r>
                      <a:endParaRPr lang="en-US" sz="1400" b="1" dirty="0">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500" b="1">
                          <a:effectLst/>
                        </a:rPr>
                        <a:t>Arkansas</a:t>
                      </a:r>
                      <a:endParaRPr lang="en-US" sz="15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dirty="0">
                          <a:effectLst/>
                        </a:rPr>
                        <a:t>2,959,373</a:t>
                      </a:r>
                      <a:endParaRPr lang="en-US" sz="1400" b="1" dirty="0">
                        <a:effectLst/>
                        <a:latin typeface="Calibri"/>
                        <a:ea typeface="Times New Roman"/>
                        <a:cs typeface="Times New Roman"/>
                      </a:endParaRPr>
                    </a:p>
                  </a:txBody>
                  <a:tcPr marL="97155" marR="97155" marT="0" marB="0"/>
                </a:tc>
              </a:tr>
              <a:tr h="393290">
                <a:tc>
                  <a:txBody>
                    <a:bodyPr/>
                    <a:lstStyle/>
                    <a:p>
                      <a:pPr marL="0" marR="0">
                        <a:spcBef>
                          <a:spcPts val="0"/>
                        </a:spcBef>
                        <a:spcAft>
                          <a:spcPts val="0"/>
                        </a:spcAft>
                      </a:pPr>
                      <a:r>
                        <a:rPr lang="en-US" sz="1500" b="1">
                          <a:effectLst/>
                        </a:rPr>
                        <a:t>New York</a:t>
                      </a:r>
                      <a:endParaRPr lang="en-US" sz="15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a:effectLst/>
                        </a:rPr>
                        <a:t>19,651,127</a:t>
                      </a:r>
                      <a:endParaRPr lang="en-US" sz="14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500" b="1">
                          <a:effectLst/>
                        </a:rPr>
                        <a:t>Louisiana</a:t>
                      </a:r>
                      <a:endParaRPr lang="en-US" sz="15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a:effectLst/>
                        </a:rPr>
                        <a:t>4,629,470</a:t>
                      </a:r>
                      <a:endParaRPr lang="en-US" sz="1400" b="1">
                        <a:effectLst/>
                        <a:latin typeface="Calibri"/>
                        <a:ea typeface="Times New Roman"/>
                        <a:cs typeface="Times New Roman"/>
                      </a:endParaRPr>
                    </a:p>
                  </a:txBody>
                  <a:tcPr marL="97155" marR="97155" marT="0" marB="0"/>
                </a:tc>
              </a:tr>
              <a:tr h="393290">
                <a:tc>
                  <a:txBody>
                    <a:bodyPr/>
                    <a:lstStyle/>
                    <a:p>
                      <a:pPr marL="0" marR="0">
                        <a:spcBef>
                          <a:spcPts val="0"/>
                        </a:spcBef>
                        <a:spcAft>
                          <a:spcPts val="0"/>
                        </a:spcAft>
                      </a:pPr>
                      <a:r>
                        <a:rPr lang="en-US" sz="1500" b="1">
                          <a:effectLst/>
                        </a:rPr>
                        <a:t>Florida</a:t>
                      </a:r>
                      <a:endParaRPr lang="en-US" sz="15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a:effectLst/>
                        </a:rPr>
                        <a:t>19,552,860</a:t>
                      </a:r>
                      <a:endParaRPr lang="en-US" sz="14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500" b="1">
                          <a:effectLst/>
                        </a:rPr>
                        <a:t>New Mexico</a:t>
                      </a:r>
                      <a:endParaRPr lang="en-US" sz="1500" b="1">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dirty="0">
                          <a:effectLst/>
                        </a:rPr>
                        <a:t>2,085,287</a:t>
                      </a:r>
                      <a:endParaRPr lang="en-US" sz="1400" b="1" dirty="0">
                        <a:effectLst/>
                        <a:latin typeface="Calibri"/>
                        <a:ea typeface="Times New Roman"/>
                        <a:cs typeface="Times New Roman"/>
                      </a:endParaRPr>
                    </a:p>
                  </a:txBody>
                  <a:tcPr marL="97155" marR="97155" marT="0" marB="0"/>
                </a:tc>
              </a:tr>
              <a:tr h="393290">
                <a:tc>
                  <a:txBody>
                    <a:bodyPr/>
                    <a:lstStyle/>
                    <a:p>
                      <a:pPr marL="0" marR="0">
                        <a:spcBef>
                          <a:spcPts val="0"/>
                        </a:spcBef>
                        <a:spcAft>
                          <a:spcPts val="0"/>
                        </a:spcAft>
                      </a:pPr>
                      <a:r>
                        <a:rPr lang="en-US" sz="1500" b="1" dirty="0">
                          <a:effectLst/>
                        </a:rPr>
                        <a:t>Texas</a:t>
                      </a:r>
                      <a:endParaRPr lang="en-US" sz="1500" b="1" dirty="0">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dirty="0">
                          <a:solidFill>
                            <a:srgbClr val="C00000"/>
                          </a:solidFill>
                          <a:effectLst/>
                        </a:rPr>
                        <a:t>26,448,193</a:t>
                      </a:r>
                      <a:endParaRPr lang="en-US" sz="1400" b="1" dirty="0">
                        <a:solidFill>
                          <a:srgbClr val="C00000"/>
                        </a:solidFill>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500" b="1" dirty="0">
                          <a:effectLst/>
                        </a:rPr>
                        <a:t>Oklahoma</a:t>
                      </a:r>
                      <a:endParaRPr lang="en-US" sz="1500" b="1" dirty="0">
                        <a:effectLst/>
                        <a:latin typeface="Calibri"/>
                        <a:ea typeface="Times New Roman"/>
                        <a:cs typeface="Times New Roman"/>
                      </a:endParaRPr>
                    </a:p>
                  </a:txBody>
                  <a:tcPr marL="97155" marR="97155" marT="0" marB="0"/>
                </a:tc>
                <a:tc>
                  <a:txBody>
                    <a:bodyPr/>
                    <a:lstStyle/>
                    <a:p>
                      <a:pPr marL="0" marR="0">
                        <a:spcBef>
                          <a:spcPts val="0"/>
                        </a:spcBef>
                        <a:spcAft>
                          <a:spcPts val="0"/>
                        </a:spcAft>
                      </a:pPr>
                      <a:r>
                        <a:rPr lang="en-US" sz="1400" b="1" dirty="0">
                          <a:effectLst/>
                        </a:rPr>
                        <a:t>3,850,568</a:t>
                      </a:r>
                      <a:endParaRPr lang="en-US" sz="1400" b="1" dirty="0">
                        <a:effectLst/>
                        <a:latin typeface="Calibri"/>
                        <a:ea typeface="Times New Roman"/>
                        <a:cs typeface="Times New Roman"/>
                      </a:endParaRPr>
                    </a:p>
                  </a:txBody>
                  <a:tcPr marL="97155" marR="97155" marT="0" marB="0"/>
                </a:tc>
              </a:tr>
            </a:tbl>
          </a:graphicData>
        </a:graphic>
      </p:graphicFrame>
      <p:sp>
        <p:nvSpPr>
          <p:cNvPr id="3" name="TextBox 2"/>
          <p:cNvSpPr txBox="1"/>
          <p:nvPr/>
        </p:nvSpPr>
        <p:spPr>
          <a:xfrm>
            <a:off x="1600200" y="2057400"/>
            <a:ext cx="5486400" cy="646331"/>
          </a:xfrm>
          <a:prstGeom prst="rect">
            <a:avLst/>
          </a:prstGeom>
          <a:noFill/>
        </p:spPr>
        <p:txBody>
          <a:bodyPr wrap="square" rtlCol="0">
            <a:spAutoFit/>
          </a:bodyPr>
          <a:lstStyle/>
          <a:p>
            <a:pPr algn="ctr"/>
            <a:r>
              <a:rPr lang="en-US" dirty="0">
                <a:solidFill>
                  <a:schemeClr val="accent5"/>
                </a:solidFill>
              </a:rPr>
              <a:t>2013 Population Estimates as Reported by the </a:t>
            </a:r>
            <a:endParaRPr lang="en-US" dirty="0" smtClean="0">
              <a:solidFill>
                <a:schemeClr val="accent5"/>
              </a:solidFill>
            </a:endParaRPr>
          </a:p>
          <a:p>
            <a:pPr algn="ctr"/>
            <a:r>
              <a:rPr lang="en-US" dirty="0" smtClean="0">
                <a:solidFill>
                  <a:schemeClr val="accent5"/>
                </a:solidFill>
              </a:rPr>
              <a:t>U.S</a:t>
            </a:r>
            <a:r>
              <a:rPr lang="en-US" dirty="0">
                <a:solidFill>
                  <a:schemeClr val="accent5"/>
                </a:solidFill>
              </a:rPr>
              <a:t>. Bureau of the Census</a:t>
            </a:r>
          </a:p>
        </p:txBody>
      </p:sp>
    </p:spTree>
    <p:extLst>
      <p:ext uri="{BB962C8B-B14F-4D97-AF65-F5344CB8AC3E}">
        <p14:creationId xmlns:p14="http://schemas.microsoft.com/office/powerpoint/2010/main" val="2338328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a:bodyPr>
          <a:lstStyle/>
          <a:p>
            <a:r>
              <a:rPr lang="en-US" dirty="0" smtClean="0"/>
              <a:t>Population Distribution</a:t>
            </a:r>
          </a:p>
          <a:p>
            <a:pPr lvl="1"/>
            <a:r>
              <a:rPr lang="en-US" dirty="0" smtClean="0"/>
              <a:t>Metropolitanization</a:t>
            </a:r>
          </a:p>
          <a:p>
            <a:pPr lvl="2"/>
            <a:r>
              <a:rPr lang="en-US" dirty="0" smtClean="0"/>
              <a:t>Includes counties, cities, and special districts</a:t>
            </a:r>
          </a:p>
          <a:p>
            <a:pPr lvl="3"/>
            <a:r>
              <a:rPr lang="en-US" dirty="0" err="1" smtClean="0"/>
              <a:t>Micropolitan</a:t>
            </a:r>
            <a:r>
              <a:rPr lang="en-US" dirty="0" smtClean="0"/>
              <a:t> Statistical Areas (</a:t>
            </a:r>
            <a:r>
              <a:rPr lang="en-US" dirty="0" err="1" smtClean="0"/>
              <a:t>mSA</a:t>
            </a:r>
            <a:r>
              <a:rPr lang="en-US" dirty="0" smtClean="0"/>
              <a:t>)</a:t>
            </a:r>
          </a:p>
          <a:p>
            <a:pPr lvl="3"/>
            <a:r>
              <a:rPr lang="en-US" dirty="0" smtClean="0"/>
              <a:t>Metropolitan Statistical Areas (MSA)</a:t>
            </a:r>
          </a:p>
          <a:p>
            <a:pPr lvl="3"/>
            <a:r>
              <a:rPr lang="en-US" dirty="0" smtClean="0"/>
              <a:t>Metropolitan Divisions</a:t>
            </a:r>
          </a:p>
          <a:p>
            <a:pPr lvl="2"/>
            <a:endParaRPr lang="en-US" dirty="0" smtClean="0"/>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56232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lnSpcReduction="10000"/>
          </a:bodyPr>
          <a:lstStyle/>
          <a:p>
            <a:r>
              <a:rPr lang="en-US" dirty="0" smtClean="0"/>
              <a:t>Demographics Is Destiny</a:t>
            </a:r>
          </a:p>
          <a:p>
            <a:pPr lvl="1">
              <a:lnSpc>
                <a:spcPct val="110000"/>
              </a:lnSpc>
            </a:pPr>
            <a:r>
              <a:rPr lang="en-US" dirty="0" smtClean="0"/>
              <a:t>Elderly most powerful and most conservative voting bloc</a:t>
            </a:r>
          </a:p>
          <a:p>
            <a:pPr lvl="1">
              <a:lnSpc>
                <a:spcPct val="110000"/>
              </a:lnSpc>
            </a:pPr>
            <a:r>
              <a:rPr lang="en-US" dirty="0" smtClean="0"/>
              <a:t>More than 50% of Texans are either African American or Latino</a:t>
            </a:r>
          </a:p>
          <a:p>
            <a:pPr lvl="1"/>
            <a:r>
              <a:rPr lang="en-US" dirty="0" smtClean="0"/>
              <a:t>Anglos</a:t>
            </a:r>
          </a:p>
          <a:p>
            <a:pPr lvl="1"/>
            <a:r>
              <a:rPr lang="en-US" dirty="0" smtClean="0"/>
              <a:t>Asian Americans</a:t>
            </a:r>
          </a:p>
          <a:p>
            <a:pPr lvl="1"/>
            <a:r>
              <a:rPr lang="en-US" dirty="0" smtClean="0"/>
              <a:t>Native Americans</a:t>
            </a:r>
          </a:p>
          <a:p>
            <a:pPr lvl="2"/>
            <a:endParaRPr lang="en-US" dirty="0" smtClean="0"/>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7747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lnSpcReduction="10000"/>
          </a:bodyPr>
          <a:lstStyle/>
          <a:p>
            <a:r>
              <a:rPr lang="en-US" dirty="0" smtClean="0"/>
              <a:t>Texans Throughout History – From Conflict Toward Cooperation</a:t>
            </a:r>
          </a:p>
          <a:p>
            <a:pPr lvl="1"/>
            <a:r>
              <a:rPr lang="en-US" dirty="0" smtClean="0"/>
              <a:t>First Texans: Native American tribes</a:t>
            </a:r>
          </a:p>
          <a:p>
            <a:pPr lvl="1"/>
            <a:r>
              <a:rPr lang="en-US" dirty="0" smtClean="0"/>
              <a:t>European colonization </a:t>
            </a:r>
          </a:p>
          <a:p>
            <a:pPr lvl="2"/>
            <a:r>
              <a:rPr lang="en-US" dirty="0" smtClean="0"/>
              <a:t>Spain and France both claimed Texas</a:t>
            </a:r>
          </a:p>
          <a:p>
            <a:pPr lvl="1">
              <a:lnSpc>
                <a:spcPct val="110000"/>
              </a:lnSpc>
            </a:pPr>
            <a:r>
              <a:rPr lang="en-US" dirty="0" smtClean="0"/>
              <a:t>Mexican Texas</a:t>
            </a:r>
          </a:p>
          <a:p>
            <a:pPr lvl="2">
              <a:lnSpc>
                <a:spcPct val="110000"/>
              </a:lnSpc>
            </a:pPr>
            <a:r>
              <a:rPr lang="en-US" dirty="0" smtClean="0"/>
              <a:t>President of Mexico repudiated principles of the Republic which resulted in Texas Revolution</a:t>
            </a:r>
          </a:p>
          <a:p>
            <a:pPr lvl="2"/>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777240" y="1447800"/>
            <a:ext cx="7543800" cy="4648200"/>
          </a:xfrm>
        </p:spPr>
        <p:txBody>
          <a:bodyPr>
            <a:normAutofit fontScale="62500" lnSpcReduction="20000"/>
          </a:bodyPr>
          <a:lstStyle/>
          <a:p>
            <a:pPr marL="650875" indent="-514350">
              <a:lnSpc>
                <a:spcPct val="110000"/>
              </a:lnSpc>
              <a:buNone/>
              <a:defRPr/>
            </a:pPr>
            <a:r>
              <a:rPr lang="en-US" altLang="en-US" b="1" dirty="0">
                <a:solidFill>
                  <a:srgbClr val="002060"/>
                </a:solidFill>
                <a:ea typeface="ＭＳ Ｐゴシック" pitchFamily="34" charset="-128"/>
              </a:rPr>
              <a:t>1.1</a:t>
            </a:r>
            <a:r>
              <a:rPr lang="en-US" altLang="en-US" dirty="0">
                <a:ea typeface="ＭＳ Ｐゴシック" pitchFamily="34" charset="-128"/>
              </a:rPr>
              <a:t> </a:t>
            </a:r>
            <a:r>
              <a:rPr lang="en-US" altLang="en-US" dirty="0" smtClean="0">
                <a:ea typeface="ＭＳ Ｐゴシック" pitchFamily="34" charset="-128"/>
              </a:rPr>
              <a:t>		</a:t>
            </a:r>
            <a:r>
              <a:rPr lang="en-US" dirty="0" smtClean="0"/>
              <a:t>Describe </a:t>
            </a:r>
            <a:r>
              <a:rPr lang="en-US" dirty="0"/>
              <a:t>how political culture has shaped Texas’s </a:t>
            </a:r>
            <a:r>
              <a:rPr lang="en-US" dirty="0" smtClean="0"/>
              <a:t>	politics</a:t>
            </a:r>
            <a:r>
              <a:rPr lang="en-US" dirty="0"/>
              <a:t>, government, and public policy.</a:t>
            </a:r>
          </a:p>
          <a:p>
            <a:pPr marL="650875" indent="-514350">
              <a:lnSpc>
                <a:spcPct val="110000"/>
              </a:lnSpc>
              <a:buNone/>
              <a:defRPr/>
            </a:pPr>
            <a:r>
              <a:rPr lang="en-US" altLang="en-US" b="1" dirty="0">
                <a:solidFill>
                  <a:srgbClr val="002060"/>
                </a:solidFill>
                <a:ea typeface="ＭＳ Ｐゴシック" pitchFamily="34" charset="-128"/>
              </a:rPr>
              <a:t>1.2</a:t>
            </a:r>
            <a:r>
              <a:rPr lang="en-US" altLang="en-US" dirty="0">
                <a:effectLst>
                  <a:outerShdw blurRad="38100" dist="38100" dir="2700000" algn="tl">
                    <a:srgbClr val="000000"/>
                  </a:outerShdw>
                </a:effectLst>
                <a:ea typeface="ＭＳ Ｐゴシック" pitchFamily="34" charset="-128"/>
              </a:rPr>
              <a:t>	</a:t>
            </a:r>
            <a:r>
              <a:rPr lang="en-US" altLang="en-US" dirty="0" smtClean="0">
                <a:effectLst>
                  <a:outerShdw blurRad="38100" dist="38100" dir="2700000" algn="tl">
                    <a:srgbClr val="000000"/>
                  </a:outerShdw>
                </a:effectLst>
                <a:ea typeface="ＭＳ Ｐゴシック" pitchFamily="34" charset="-128"/>
              </a:rPr>
              <a:t>	</a:t>
            </a:r>
            <a:r>
              <a:rPr lang="en-US" dirty="0" smtClean="0"/>
              <a:t>Explain </a:t>
            </a:r>
            <a:r>
              <a:rPr lang="en-US" dirty="0"/>
              <a:t>the differences among the geographic </a:t>
            </a:r>
            <a:r>
              <a:rPr lang="en-US" dirty="0" smtClean="0"/>
              <a:t>	regions </a:t>
            </a:r>
            <a:r>
              <a:rPr lang="en-US" dirty="0"/>
              <a:t>of Texas</a:t>
            </a:r>
            <a:r>
              <a:rPr lang="en-US" dirty="0">
                <a:ea typeface="ＭＳ Ｐゴシック" pitchFamily="34" charset="-128"/>
              </a:rPr>
              <a:t>.</a:t>
            </a:r>
            <a:r>
              <a:rPr lang="en-US" altLang="en-US" dirty="0">
                <a:ea typeface="ＭＳ Ｐゴシック" pitchFamily="34" charset="-128"/>
              </a:rPr>
              <a:t> </a:t>
            </a:r>
          </a:p>
          <a:p>
            <a:pPr marL="650875" indent="-514350">
              <a:lnSpc>
                <a:spcPct val="110000"/>
              </a:lnSpc>
              <a:buNone/>
              <a:defRPr/>
            </a:pPr>
            <a:r>
              <a:rPr lang="en-US" altLang="en-US" b="1" dirty="0">
                <a:solidFill>
                  <a:srgbClr val="002060"/>
                </a:solidFill>
                <a:ea typeface="ＭＳ Ｐゴシック" pitchFamily="34" charset="-128"/>
              </a:rPr>
              <a:t>1.3</a:t>
            </a:r>
            <a:r>
              <a:rPr lang="en-US" altLang="en-US" dirty="0">
                <a:effectLst>
                  <a:outerShdw blurRad="38100" dist="38100" dir="2700000" algn="tl">
                    <a:srgbClr val="000000"/>
                  </a:outerShdw>
                </a:effectLst>
                <a:ea typeface="ＭＳ Ｐゴシック" pitchFamily="34" charset="-128"/>
              </a:rPr>
              <a:t> </a:t>
            </a:r>
            <a:r>
              <a:rPr lang="en-US" altLang="en-US" dirty="0" smtClean="0">
                <a:effectLst>
                  <a:outerShdw blurRad="38100" dist="38100" dir="2700000" algn="tl">
                    <a:srgbClr val="000000"/>
                  </a:outerShdw>
                </a:effectLst>
                <a:ea typeface="ＭＳ Ｐゴシック" pitchFamily="34" charset="-128"/>
              </a:rPr>
              <a:t>		</a:t>
            </a:r>
            <a:r>
              <a:rPr lang="en-US" dirty="0" smtClean="0"/>
              <a:t>Analyze </a:t>
            </a:r>
            <a:r>
              <a:rPr lang="en-US" dirty="0"/>
              <a:t>the relationship between the social </a:t>
            </a:r>
            <a:r>
              <a:rPr lang="en-US" dirty="0" smtClean="0"/>
              <a:t>	history </a:t>
            </a:r>
            <a:r>
              <a:rPr lang="en-US" dirty="0"/>
              <a:t>of Texas and the political characteristics of </a:t>
            </a:r>
            <a:r>
              <a:rPr lang="en-US" dirty="0" smtClean="0"/>
              <a:t>	the </a:t>
            </a:r>
            <a:r>
              <a:rPr lang="en-US" dirty="0"/>
              <a:t>state’s diverse population.</a:t>
            </a:r>
          </a:p>
          <a:p>
            <a:pPr marL="650875" indent="-514350">
              <a:lnSpc>
                <a:spcPct val="110000"/>
              </a:lnSpc>
              <a:buNone/>
              <a:defRPr/>
            </a:pPr>
            <a:r>
              <a:rPr lang="en-US" b="1" dirty="0">
                <a:solidFill>
                  <a:srgbClr val="002060"/>
                </a:solidFill>
              </a:rPr>
              <a:t>1.4</a:t>
            </a:r>
            <a:r>
              <a:rPr lang="en-US" dirty="0"/>
              <a:t> </a:t>
            </a:r>
            <a:r>
              <a:rPr lang="en-US" dirty="0" smtClean="0"/>
              <a:t>		Describe </a:t>
            </a:r>
            <a:r>
              <a:rPr lang="en-US" dirty="0"/>
              <a:t>both the four land-based industries that </a:t>
            </a:r>
            <a:r>
              <a:rPr lang="en-US" dirty="0" smtClean="0"/>
              <a:t>	formed </a:t>
            </a:r>
            <a:r>
              <a:rPr lang="en-US" dirty="0"/>
              <a:t>the historic basis for the Texas economy </a:t>
            </a:r>
            <a:r>
              <a:rPr lang="en-US" dirty="0" smtClean="0"/>
              <a:t>	and  </a:t>
            </a:r>
            <a:r>
              <a:rPr lang="en-US" dirty="0"/>
              <a:t>the diversification of the modern Texas </a:t>
            </a:r>
            <a:r>
              <a:rPr lang="en-US" dirty="0" smtClean="0"/>
              <a:t>	economy</a:t>
            </a:r>
            <a:r>
              <a:rPr lang="en-US" dirty="0"/>
              <a:t>.</a:t>
            </a:r>
          </a:p>
          <a:p>
            <a:pPr marL="650875" indent="-514350">
              <a:lnSpc>
                <a:spcPct val="110000"/>
              </a:lnSpc>
              <a:buNone/>
              <a:defRPr/>
            </a:pPr>
            <a:r>
              <a:rPr lang="en-US" b="1" dirty="0">
                <a:solidFill>
                  <a:srgbClr val="002060"/>
                </a:solidFill>
              </a:rPr>
              <a:t>1.5</a:t>
            </a:r>
            <a:r>
              <a:rPr lang="en-US" dirty="0"/>
              <a:t>	</a:t>
            </a:r>
            <a:r>
              <a:rPr lang="en-US" dirty="0" smtClean="0"/>
              <a:t>	Identify </a:t>
            </a:r>
            <a:r>
              <a:rPr lang="en-US" dirty="0"/>
              <a:t>five major policy challenges Texas faces </a:t>
            </a:r>
            <a:r>
              <a:rPr lang="en-US" dirty="0" smtClean="0"/>
              <a:t>	in </a:t>
            </a:r>
            <a:r>
              <a:rPr lang="en-US" dirty="0"/>
              <a:t>the 21</a:t>
            </a:r>
            <a:r>
              <a:rPr lang="en-US" baseline="30000" dirty="0"/>
              <a:t>st</a:t>
            </a:r>
            <a:r>
              <a:rPr lang="en-US" dirty="0"/>
              <a:t> century.</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a:t>
            </a:fld>
            <a:endParaRPr lang="en-US" dirty="0"/>
          </a:p>
        </p:txBody>
      </p:sp>
    </p:spTree>
    <p:extLst>
      <p:ext uri="{BB962C8B-B14F-4D97-AF65-F5344CB8AC3E}">
        <p14:creationId xmlns:p14="http://schemas.microsoft.com/office/powerpoint/2010/main" val="3633255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a:bodyPr>
          <a:lstStyle/>
          <a:p>
            <a:r>
              <a:rPr lang="en-US" dirty="0" smtClean="0"/>
              <a:t>Texans throughout History – From Conflict Toward Cooperation</a:t>
            </a:r>
          </a:p>
          <a:p>
            <a:pPr lvl="1"/>
            <a:r>
              <a:rPr lang="en-US" dirty="0" smtClean="0"/>
              <a:t>The Republic of Texas</a:t>
            </a:r>
          </a:p>
          <a:p>
            <a:pPr lvl="2"/>
            <a:r>
              <a:rPr lang="en-US" dirty="0" smtClean="0"/>
              <a:t>Anglo-Indian warfare continued</a:t>
            </a:r>
          </a:p>
          <a:p>
            <a:pPr lvl="1"/>
            <a:r>
              <a:rPr lang="en-US" dirty="0" smtClean="0"/>
              <a:t>The Lone Star State</a:t>
            </a:r>
          </a:p>
          <a:p>
            <a:pPr lvl="2"/>
            <a:r>
              <a:rPr lang="en-US" dirty="0" smtClean="0"/>
              <a:t>Statehood came in 1845</a:t>
            </a:r>
          </a:p>
          <a:p>
            <a:pPr lvl="2"/>
            <a:r>
              <a:rPr lang="en-US" dirty="0" smtClean="0"/>
              <a:t>Entered as a slave state</a:t>
            </a:r>
          </a:p>
          <a:p>
            <a:pPr lvl="2"/>
            <a:r>
              <a:rPr lang="en-US" dirty="0" smtClean="0"/>
              <a:t>Texas joined Confederate States of America</a:t>
            </a:r>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Civil War and Reconstruction</a:t>
            </a:r>
          </a:p>
          <a:p>
            <a:pPr lvl="1"/>
            <a:r>
              <a:rPr lang="en-US" dirty="0" smtClean="0"/>
              <a:t>“A civil war within a Civil War”</a:t>
            </a:r>
          </a:p>
          <a:p>
            <a:r>
              <a:rPr lang="en-US" dirty="0" smtClean="0"/>
              <a:t>The Great State of Texas</a:t>
            </a:r>
          </a:p>
          <a:p>
            <a:pPr lvl="1"/>
            <a:r>
              <a:rPr lang="en-US" dirty="0" smtClean="0"/>
              <a:t>Readmitted to United States in 1870</a:t>
            </a:r>
          </a:p>
          <a:p>
            <a:pPr lvl="1"/>
            <a:r>
              <a:rPr lang="en-US" dirty="0" smtClean="0"/>
              <a:t>African Americans faced struggles</a:t>
            </a:r>
          </a:p>
          <a:p>
            <a:pPr lvl="2"/>
            <a:r>
              <a:rPr lang="en-US" dirty="0" smtClean="0"/>
              <a:t>Sharecropping</a:t>
            </a:r>
          </a:p>
          <a:p>
            <a:pPr lvl="2"/>
            <a:r>
              <a:rPr lang="en-US" i="1" dirty="0" smtClean="0"/>
              <a:t>De jure </a:t>
            </a:r>
            <a:r>
              <a:rPr lang="en-US" dirty="0" smtClean="0"/>
              <a:t>segregation</a:t>
            </a:r>
          </a:p>
          <a:p>
            <a:pPr lvl="1"/>
            <a:r>
              <a:rPr lang="en-US" dirty="0" smtClean="0"/>
              <a:t>Latinos responded to seasonal labor</a:t>
            </a:r>
          </a:p>
          <a:p>
            <a:pPr lvl="2"/>
            <a:r>
              <a:rPr lang="en-US" dirty="0" smtClean="0"/>
              <a:t>Anti-immigrant sentiment grew</a:t>
            </a:r>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People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Texans Today</a:t>
            </a:r>
          </a:p>
          <a:p>
            <a:pPr lvl="1"/>
            <a:r>
              <a:rPr lang="en-US" dirty="0" smtClean="0"/>
              <a:t>Native Americans</a:t>
            </a:r>
          </a:p>
          <a:p>
            <a:pPr lvl="2"/>
            <a:r>
              <a:rPr lang="en-US" dirty="0" smtClean="0"/>
              <a:t>Declining</a:t>
            </a:r>
          </a:p>
          <a:p>
            <a:pPr lvl="1"/>
            <a:r>
              <a:rPr lang="en-US" dirty="0" smtClean="0"/>
              <a:t>Asian Americans</a:t>
            </a:r>
          </a:p>
          <a:p>
            <a:pPr lvl="2"/>
            <a:r>
              <a:rPr lang="en-US" dirty="0" smtClean="0"/>
              <a:t>One of largest populations in nation</a:t>
            </a:r>
          </a:p>
          <a:p>
            <a:pPr lvl="1"/>
            <a:r>
              <a:rPr lang="en-US" dirty="0" smtClean="0"/>
              <a:t>African Americans</a:t>
            </a:r>
          </a:p>
          <a:p>
            <a:pPr lvl="2"/>
            <a:r>
              <a:rPr lang="en-US" dirty="0" smtClean="0"/>
              <a:t>Continues to grow, but at slower rate</a:t>
            </a:r>
          </a:p>
          <a:p>
            <a:pPr lvl="1"/>
            <a:r>
              <a:rPr lang="en-US" dirty="0" smtClean="0"/>
              <a:t>Latinos</a:t>
            </a:r>
          </a:p>
          <a:p>
            <a:pPr lvl="2"/>
            <a:r>
              <a:rPr lang="en-US" dirty="0" smtClean="0"/>
              <a:t>Around 39% of population and growing</a:t>
            </a:r>
          </a:p>
          <a:p>
            <a:pPr lvl="1"/>
            <a:r>
              <a:rPr lang="en-US" dirty="0" smtClean="0"/>
              <a:t>Anglos</a:t>
            </a:r>
          </a:p>
          <a:p>
            <a:pPr lvl="2"/>
            <a:r>
              <a:rPr lang="en-US" dirty="0" smtClean="0"/>
              <a:t>Continues to decrease</a:t>
            </a:r>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22</a:t>
            </a:fld>
            <a:endParaRPr lang="en-US">
              <a:solidFill>
                <a:prstClr val="black"/>
              </a:solidFill>
            </a:endParaRPr>
          </a:p>
        </p:txBody>
      </p:sp>
      <p:sp>
        <p:nvSpPr>
          <p:cNvPr id="11" name="TextBox 10"/>
          <p:cNvSpPr txBox="1"/>
          <p:nvPr/>
        </p:nvSpPr>
        <p:spPr>
          <a:xfrm>
            <a:off x="6275742" y="5843139"/>
            <a:ext cx="2209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2060"/>
                </a:solidFill>
              </a:rPr>
              <a:t>Critical Thinking</a:t>
            </a:r>
            <a:endParaRPr lang="en-US" sz="1600" b="1" dirty="0">
              <a:solidFill>
                <a:srgbClr val="002060"/>
              </a:solidFill>
            </a:endParaRPr>
          </a:p>
        </p:txBody>
      </p:sp>
      <p:pic>
        <p:nvPicPr>
          <p:cNvPr id="8" name="Picture 7"/>
          <p:cNvPicPr>
            <a:picLocks noChangeAspect="1" noChangeArrowheads="1"/>
          </p:cNvPicPr>
          <p:nvPr/>
        </p:nvPicPr>
        <p:blipFill>
          <a:blip r:embed="rId3" cstate="print"/>
          <a:srcRect/>
          <a:stretch>
            <a:fillRect/>
          </a:stretch>
        </p:blipFill>
        <p:spPr bwMode="auto">
          <a:xfrm>
            <a:off x="741217" y="5734513"/>
            <a:ext cx="609600" cy="418174"/>
          </a:xfrm>
          <a:prstGeom prst="rect">
            <a:avLst/>
          </a:prstGeom>
          <a:noFill/>
          <a:ln w="9525">
            <a:noFill/>
            <a:miter lim="800000"/>
            <a:headEnd/>
            <a:tailEnd/>
          </a:ln>
          <a:effectLst/>
        </p:spPr>
      </p:pic>
      <p:sp>
        <p:nvSpPr>
          <p:cNvPr id="9" name="TextBox 8"/>
          <p:cNvSpPr txBox="1"/>
          <p:nvPr/>
        </p:nvSpPr>
        <p:spPr>
          <a:xfrm>
            <a:off x="1217733" y="5835251"/>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pic>
        <p:nvPicPr>
          <p:cNvPr id="12" name="Picture 4"/>
          <p:cNvPicPr>
            <a:picLocks noChangeAspect="1" noChangeArrowheads="1"/>
          </p:cNvPicPr>
          <p:nvPr/>
        </p:nvPicPr>
        <p:blipFill>
          <a:blip r:embed="rId4" cstate="print"/>
          <a:srcRect/>
          <a:stretch>
            <a:fillRect/>
          </a:stretch>
        </p:blipFill>
        <p:spPr bwMode="auto">
          <a:xfrm>
            <a:off x="6466242" y="5091686"/>
            <a:ext cx="1828800" cy="724130"/>
          </a:xfrm>
          <a:prstGeom prst="rect">
            <a:avLst/>
          </a:prstGeom>
          <a:noFill/>
          <a:ln w="9525">
            <a:noFill/>
            <a:miter lim="800000"/>
            <a:headEnd/>
            <a:tailEnd/>
          </a:ln>
        </p:spPr>
      </p:pic>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Economy</a:t>
            </a:r>
            <a:endParaRPr lang="en-US" dirty="0"/>
          </a:p>
        </p:txBody>
      </p:sp>
      <p:sp>
        <p:nvSpPr>
          <p:cNvPr id="3" name="Content Placeholder 2"/>
          <p:cNvSpPr>
            <a:spLocks noGrp="1"/>
          </p:cNvSpPr>
          <p:nvPr>
            <p:ph idx="1"/>
          </p:nvPr>
        </p:nvSpPr>
        <p:spPr/>
        <p:txBody>
          <a:bodyPr>
            <a:normAutofit fontScale="92500"/>
          </a:bodyPr>
          <a:lstStyle/>
          <a:p>
            <a:r>
              <a:rPr lang="en-US" dirty="0" smtClean="0"/>
              <a:t>The Texas Economy Through History</a:t>
            </a:r>
          </a:p>
          <a:p>
            <a:pPr lvl="1"/>
            <a:r>
              <a:rPr lang="en-US" dirty="0" smtClean="0"/>
              <a:t>Cattle</a:t>
            </a:r>
          </a:p>
          <a:p>
            <a:pPr lvl="2"/>
            <a:r>
              <a:rPr lang="en-US" dirty="0" smtClean="0"/>
              <a:t>Leads nation in cattle production</a:t>
            </a:r>
          </a:p>
          <a:p>
            <a:pPr lvl="1"/>
            <a:r>
              <a:rPr lang="en-US" dirty="0" smtClean="0"/>
              <a:t>Cotton</a:t>
            </a:r>
          </a:p>
          <a:p>
            <a:pPr lvl="2"/>
            <a:r>
              <a:rPr lang="en-US" dirty="0" smtClean="0"/>
              <a:t>Leads country in exported cotton</a:t>
            </a:r>
          </a:p>
          <a:p>
            <a:pPr lvl="1"/>
            <a:r>
              <a:rPr lang="en-US" dirty="0" smtClean="0"/>
              <a:t>Timber</a:t>
            </a:r>
          </a:p>
          <a:p>
            <a:pPr lvl="2"/>
            <a:r>
              <a:rPr lang="en-US" dirty="0" smtClean="0"/>
              <a:t>Based in East Texas/nation’s tenth largest producer</a:t>
            </a:r>
          </a:p>
          <a:p>
            <a:pPr lvl="1"/>
            <a:r>
              <a:rPr lang="en-US" dirty="0" smtClean="0"/>
              <a:t>Oil and Gas</a:t>
            </a:r>
          </a:p>
          <a:p>
            <a:pPr lvl="2"/>
            <a:r>
              <a:rPr lang="en-US" dirty="0" smtClean="0"/>
              <a:t>Accounts for over 30% of total U.S. oil production</a:t>
            </a:r>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Economy</a:t>
            </a:r>
            <a:endParaRPr lang="en-US" dirty="0"/>
          </a:p>
        </p:txBody>
      </p:sp>
      <p:sp>
        <p:nvSpPr>
          <p:cNvPr id="3" name="Content Placeholder 2"/>
          <p:cNvSpPr>
            <a:spLocks noGrp="1"/>
          </p:cNvSpPr>
          <p:nvPr>
            <p:ph idx="1"/>
          </p:nvPr>
        </p:nvSpPr>
        <p:spPr/>
        <p:txBody>
          <a:bodyPr>
            <a:normAutofit/>
          </a:bodyPr>
          <a:lstStyle/>
          <a:p>
            <a:r>
              <a:rPr lang="en-US" dirty="0" smtClean="0"/>
              <a:t>New Economic Directions</a:t>
            </a:r>
          </a:p>
          <a:p>
            <a:pPr lvl="1"/>
            <a:r>
              <a:rPr lang="en-US" dirty="0" smtClean="0"/>
              <a:t>Energy</a:t>
            </a:r>
          </a:p>
          <a:p>
            <a:pPr lvl="2"/>
            <a:r>
              <a:rPr lang="en-US" dirty="0" smtClean="0"/>
              <a:t>Four of five largest corporations energy related</a:t>
            </a:r>
          </a:p>
          <a:p>
            <a:pPr lvl="2"/>
            <a:r>
              <a:rPr lang="en-US" dirty="0" smtClean="0"/>
              <a:t>Identifying alternative fuel strategies</a:t>
            </a:r>
          </a:p>
          <a:p>
            <a:pPr lvl="1"/>
            <a:r>
              <a:rPr lang="en-US" dirty="0" smtClean="0"/>
              <a:t>High Technology</a:t>
            </a:r>
          </a:p>
          <a:p>
            <a:pPr lvl="2"/>
            <a:r>
              <a:rPr lang="en-US" dirty="0" smtClean="0"/>
              <a:t>Research, development, manufacturing,       and marketing of electronic products</a:t>
            </a:r>
          </a:p>
          <a:p>
            <a:pPr lvl="2"/>
            <a:r>
              <a:rPr lang="en-US" dirty="0" smtClean="0"/>
              <a:t>Biotechnology</a:t>
            </a:r>
          </a:p>
          <a:p>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Copyright © 2016 Cengage Learning. All rights reserved.</a:t>
            </a:r>
            <a:endParaRPr lang="en-US">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24</a:t>
            </a:fld>
            <a:endParaRPr lang="en-US">
              <a:solidFill>
                <a:prstClr val="black"/>
              </a:solidFill>
            </a:endParaRPr>
          </a:p>
        </p:txBody>
      </p:sp>
      <p:sp>
        <p:nvSpPr>
          <p:cNvPr id="11" name="TextBox 10"/>
          <p:cNvSpPr txBox="1"/>
          <p:nvPr/>
        </p:nvSpPr>
        <p:spPr>
          <a:xfrm>
            <a:off x="2612967" y="5640923"/>
            <a:ext cx="620022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2060"/>
                </a:solidFill>
              </a:rPr>
              <a:t>Critical Thinking Question: </a:t>
            </a:r>
            <a:r>
              <a:rPr lang="en-US" sz="1400" b="1" i="1" dirty="0">
                <a:solidFill>
                  <a:srgbClr val="002060"/>
                </a:solidFill>
              </a:rPr>
              <a:t>What industries are essential to sustain and continue to develop the Texas economy in the 21st century?</a:t>
            </a:r>
          </a:p>
        </p:txBody>
      </p:sp>
      <p:pic>
        <p:nvPicPr>
          <p:cNvPr id="8" name="Picture 4"/>
          <p:cNvPicPr>
            <a:picLocks noChangeAspect="1" noChangeArrowheads="1"/>
          </p:cNvPicPr>
          <p:nvPr/>
        </p:nvPicPr>
        <p:blipFill>
          <a:blip r:embed="rId3" cstate="print"/>
          <a:srcRect/>
          <a:stretch>
            <a:fillRect/>
          </a:stretch>
        </p:blipFill>
        <p:spPr bwMode="auto">
          <a:xfrm>
            <a:off x="777240" y="5373902"/>
            <a:ext cx="1828800" cy="724130"/>
          </a:xfrm>
          <a:prstGeom prst="rect">
            <a:avLst/>
          </a:prstGeom>
          <a:noFill/>
          <a:ln w="9525">
            <a:noFill/>
            <a:miter lim="800000"/>
            <a:headEnd/>
            <a:tailEnd/>
          </a:ln>
        </p:spPr>
      </p:pic>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Economy</a:t>
            </a:r>
            <a:endParaRPr lang="en-US" dirty="0"/>
          </a:p>
        </p:txBody>
      </p:sp>
      <p:sp>
        <p:nvSpPr>
          <p:cNvPr id="3" name="Content Placeholder 2"/>
          <p:cNvSpPr>
            <a:spLocks noGrp="1"/>
          </p:cNvSpPr>
          <p:nvPr>
            <p:ph idx="1"/>
          </p:nvPr>
        </p:nvSpPr>
        <p:spPr/>
        <p:txBody>
          <a:bodyPr>
            <a:normAutofit lnSpcReduction="10000"/>
          </a:bodyPr>
          <a:lstStyle/>
          <a:p>
            <a:r>
              <a:rPr lang="en-US" dirty="0" smtClean="0"/>
              <a:t>New Economic Directions</a:t>
            </a:r>
          </a:p>
          <a:p>
            <a:pPr lvl="1"/>
            <a:r>
              <a:rPr lang="en-US" dirty="0" smtClean="0"/>
              <a:t>Services</a:t>
            </a:r>
          </a:p>
          <a:p>
            <a:pPr lvl="2"/>
            <a:r>
              <a:rPr lang="en-US" dirty="0" smtClean="0"/>
              <a:t>Employs one-fourth of all Texas workers</a:t>
            </a:r>
          </a:p>
          <a:p>
            <a:pPr lvl="2"/>
            <a:r>
              <a:rPr lang="en-US" dirty="0" smtClean="0"/>
              <a:t>Health services projected to be fastest growing</a:t>
            </a:r>
          </a:p>
          <a:p>
            <a:pPr lvl="1"/>
            <a:r>
              <a:rPr lang="en-US" dirty="0" smtClean="0"/>
              <a:t>Agriculture</a:t>
            </a:r>
          </a:p>
          <a:p>
            <a:pPr lvl="2"/>
            <a:r>
              <a:rPr lang="en-US" dirty="0" smtClean="0"/>
              <a:t>Ranks second in production in U.S.</a:t>
            </a:r>
          </a:p>
          <a:p>
            <a:pPr lvl="2"/>
            <a:r>
              <a:rPr lang="en-US" dirty="0" smtClean="0"/>
              <a:t>Recent drought devastating to economy</a:t>
            </a:r>
          </a:p>
          <a:p>
            <a:pPr lvl="1"/>
            <a:r>
              <a:rPr lang="en-US" dirty="0" smtClean="0"/>
              <a:t>Trade</a:t>
            </a:r>
          </a:p>
          <a:p>
            <a:pPr lvl="2"/>
            <a:r>
              <a:rPr lang="en-US" dirty="0" smtClean="0"/>
              <a:t>Maquiladoras</a:t>
            </a:r>
          </a:p>
          <a:p>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Copyright © 2016 Cengage Learning. All rights reserved.</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25</a:t>
            </a:fld>
            <a:endParaRPr lang="en-US" dirty="0">
              <a:solidFill>
                <a:prstClr val="black"/>
              </a:solidFill>
            </a:endParaRPr>
          </a:p>
        </p:txBody>
      </p:sp>
      <p:pic>
        <p:nvPicPr>
          <p:cNvPr id="6" name="Picture 5"/>
          <p:cNvPicPr>
            <a:picLocks noChangeAspect="1" noChangeArrowheads="1"/>
          </p:cNvPicPr>
          <p:nvPr/>
        </p:nvPicPr>
        <p:blipFill>
          <a:blip r:embed="rId3" cstate="print"/>
          <a:srcRect/>
          <a:stretch>
            <a:fillRect/>
          </a:stretch>
        </p:blipFill>
        <p:spPr bwMode="auto">
          <a:xfrm>
            <a:off x="6159137" y="5695406"/>
            <a:ext cx="609600" cy="418174"/>
          </a:xfrm>
          <a:prstGeom prst="rect">
            <a:avLst/>
          </a:prstGeom>
          <a:noFill/>
          <a:ln w="9525">
            <a:noFill/>
            <a:miter lim="800000"/>
            <a:headEnd/>
            <a:tailEnd/>
          </a:ln>
          <a:effectLst/>
        </p:spPr>
      </p:pic>
      <p:sp>
        <p:nvSpPr>
          <p:cNvPr id="7" name="TextBox 8"/>
          <p:cNvSpPr txBox="1"/>
          <p:nvPr/>
        </p:nvSpPr>
        <p:spPr>
          <a:xfrm>
            <a:off x="6705600" y="5802827"/>
            <a:ext cx="1828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New Challenges</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Immigration: Federal and State Problems</a:t>
            </a:r>
          </a:p>
          <a:p>
            <a:pPr lvl="1">
              <a:spcBef>
                <a:spcPts val="600"/>
              </a:spcBef>
            </a:pPr>
            <a:r>
              <a:rPr lang="en-US" dirty="0" smtClean="0"/>
              <a:t>Undocumented immigrants </a:t>
            </a:r>
          </a:p>
          <a:p>
            <a:pPr lvl="2">
              <a:spcBef>
                <a:spcPts val="600"/>
              </a:spcBef>
            </a:pPr>
            <a:r>
              <a:rPr lang="en-US" dirty="0" smtClean="0"/>
              <a:t>Controversial</a:t>
            </a:r>
          </a:p>
          <a:p>
            <a:pPr lvl="2">
              <a:spcBef>
                <a:spcPts val="600"/>
              </a:spcBef>
            </a:pPr>
            <a:r>
              <a:rPr lang="en-US" dirty="0" smtClean="0"/>
              <a:t>Texas DREAM Act</a:t>
            </a:r>
          </a:p>
          <a:p>
            <a:pPr lvl="2">
              <a:spcBef>
                <a:spcPts val="600"/>
              </a:spcBef>
            </a:pPr>
            <a:r>
              <a:rPr lang="en-US" dirty="0" smtClean="0"/>
              <a:t>Increased demands for border security</a:t>
            </a:r>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Copyright © 2016 Cengage Learning. All rights reserved.</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New Challenges</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Water</a:t>
            </a:r>
          </a:p>
          <a:p>
            <a:pPr lvl="1">
              <a:spcBef>
                <a:spcPts val="600"/>
              </a:spcBef>
            </a:pPr>
            <a:r>
              <a:rPr lang="en-US" dirty="0" smtClean="0"/>
              <a:t>Texas Water Development Board</a:t>
            </a:r>
          </a:p>
          <a:p>
            <a:pPr lvl="1">
              <a:spcBef>
                <a:spcPts val="600"/>
              </a:spcBef>
            </a:pPr>
            <a:r>
              <a:rPr lang="en-US" dirty="0" smtClean="0"/>
              <a:t>Project 46 communities will soon be without water</a:t>
            </a:r>
          </a:p>
          <a:p>
            <a:pPr lvl="1">
              <a:spcBef>
                <a:spcPts val="600"/>
              </a:spcBef>
            </a:pPr>
            <a:r>
              <a:rPr lang="en-US" dirty="0" smtClean="0"/>
              <a:t>Priority issue</a:t>
            </a:r>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Copyright © 2016 Cengage Learning. All rights reserved.</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74111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New Challenges</a:t>
            </a:r>
            <a:endParaRPr lang="en-US" dirty="0"/>
          </a:p>
        </p:txBody>
      </p:sp>
      <p:sp>
        <p:nvSpPr>
          <p:cNvPr id="3" name="Content Placeholder 2"/>
          <p:cNvSpPr>
            <a:spLocks noGrp="1"/>
          </p:cNvSpPr>
          <p:nvPr>
            <p:ph idx="1"/>
          </p:nvPr>
        </p:nvSpPr>
        <p:spPr/>
        <p:txBody>
          <a:bodyPr>
            <a:normAutofit/>
          </a:bodyPr>
          <a:lstStyle/>
          <a:p>
            <a:r>
              <a:rPr lang="en-US" dirty="0" smtClean="0"/>
              <a:t>Environmental Protection</a:t>
            </a:r>
          </a:p>
          <a:p>
            <a:pPr lvl="1"/>
            <a:r>
              <a:rPr lang="en-US" dirty="0" smtClean="0"/>
              <a:t>Leads nation in . . . </a:t>
            </a:r>
          </a:p>
          <a:p>
            <a:pPr lvl="2"/>
            <a:r>
              <a:rPr lang="en-US" dirty="0" smtClean="0"/>
              <a:t>Hazardous waste generated</a:t>
            </a:r>
          </a:p>
          <a:p>
            <a:pPr lvl="2"/>
            <a:r>
              <a:rPr lang="en-US" dirty="0" smtClean="0"/>
              <a:t>Carbon dioxide emissions</a:t>
            </a:r>
          </a:p>
          <a:p>
            <a:pPr lvl="2"/>
            <a:r>
              <a:rPr lang="en-US" dirty="0" smtClean="0"/>
              <a:t>Volatile organic compounds</a:t>
            </a:r>
          </a:p>
          <a:p>
            <a:pPr lvl="2"/>
            <a:r>
              <a:rPr lang="en-US" dirty="0" smtClean="0"/>
              <a:t>Toxic chemicals released into the air</a:t>
            </a:r>
          </a:p>
          <a:p>
            <a:pPr lvl="2"/>
            <a:r>
              <a:rPr lang="en-US" dirty="0" smtClean="0"/>
              <a:t>Toxic chemicals released into the ground</a:t>
            </a:r>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Copyright © 2016 Cengage Learning. All rights reserved.</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New Challenges</a:t>
            </a:r>
            <a:endParaRPr lang="en-US" dirty="0"/>
          </a:p>
        </p:txBody>
      </p:sp>
      <p:sp>
        <p:nvSpPr>
          <p:cNvPr id="3" name="Content Placeholder 2"/>
          <p:cNvSpPr>
            <a:spLocks noGrp="1"/>
          </p:cNvSpPr>
          <p:nvPr>
            <p:ph idx="1"/>
          </p:nvPr>
        </p:nvSpPr>
        <p:spPr/>
        <p:txBody>
          <a:bodyPr>
            <a:normAutofit/>
          </a:bodyPr>
          <a:lstStyle/>
          <a:p>
            <a:r>
              <a:rPr lang="en-US" dirty="0" smtClean="0"/>
              <a:t>Education</a:t>
            </a:r>
          </a:p>
          <a:p>
            <a:pPr lvl="1"/>
            <a:r>
              <a:rPr lang="en-US" dirty="0" smtClean="0"/>
              <a:t>Compared to other 50 states . . .</a:t>
            </a:r>
          </a:p>
          <a:p>
            <a:pPr lvl="2"/>
            <a:r>
              <a:rPr lang="en-US" dirty="0" smtClean="0"/>
              <a:t>Ranks 44</a:t>
            </a:r>
            <a:r>
              <a:rPr lang="en-US" baseline="30000" dirty="0" smtClean="0"/>
              <a:t>th</a:t>
            </a:r>
            <a:r>
              <a:rPr lang="en-US" dirty="0" smtClean="0"/>
              <a:t> in high school graduation rate</a:t>
            </a:r>
          </a:p>
          <a:p>
            <a:pPr lvl="2"/>
            <a:r>
              <a:rPr lang="en-US" dirty="0" smtClean="0"/>
              <a:t>47</a:t>
            </a:r>
            <a:r>
              <a:rPr lang="en-US" baseline="30000" dirty="0" smtClean="0"/>
              <a:t>th</a:t>
            </a:r>
            <a:r>
              <a:rPr lang="en-US" dirty="0" smtClean="0"/>
              <a:t> in average SAT scores</a:t>
            </a:r>
          </a:p>
          <a:p>
            <a:pPr lvl="2"/>
            <a:r>
              <a:rPr lang="en-US" dirty="0" smtClean="0"/>
              <a:t>50</a:t>
            </a:r>
            <a:r>
              <a:rPr lang="en-US" baseline="30000" dirty="0" smtClean="0"/>
              <a:t>th</a:t>
            </a:r>
            <a:r>
              <a:rPr lang="en-US" dirty="0" smtClean="0"/>
              <a:t> in percentage of population with a high school diploma</a:t>
            </a:r>
          </a:p>
          <a:p>
            <a:pPr lvl="2"/>
            <a:r>
              <a:rPr lang="en-US" dirty="0" smtClean="0"/>
              <a:t>43</a:t>
            </a:r>
            <a:r>
              <a:rPr lang="en-US" baseline="30000" dirty="0" smtClean="0"/>
              <a:t>rd</a:t>
            </a:r>
            <a:r>
              <a:rPr lang="en-US" dirty="0" smtClean="0"/>
              <a:t> in spending per student</a:t>
            </a:r>
          </a:p>
          <a:p>
            <a:pPr lvl="2"/>
            <a:r>
              <a:rPr lang="en-US" dirty="0" smtClean="0"/>
              <a:t>Severe budget cuts to education in 2011</a:t>
            </a:r>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Copyright © 2016 Cengage Learning. All rights reserved.</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Behavior Patterns</a:t>
            </a:r>
            <a:endParaRPr lang="en-US" dirty="0"/>
          </a:p>
        </p:txBody>
      </p:sp>
      <p:sp>
        <p:nvSpPr>
          <p:cNvPr id="3" name="Content Placeholder 2"/>
          <p:cNvSpPr>
            <a:spLocks noGrp="1"/>
          </p:cNvSpPr>
          <p:nvPr>
            <p:ph idx="1"/>
          </p:nvPr>
        </p:nvSpPr>
        <p:spPr/>
        <p:txBody>
          <a:bodyPr>
            <a:normAutofit/>
          </a:bodyPr>
          <a:lstStyle/>
          <a:p>
            <a:r>
              <a:rPr lang="en-US" dirty="0" smtClean="0"/>
              <a:t>Government, Politics, and Public Policy in Texas</a:t>
            </a:r>
          </a:p>
          <a:p>
            <a:pPr lvl="1"/>
            <a:r>
              <a:rPr lang="en-US" dirty="0" smtClean="0"/>
              <a:t>Government</a:t>
            </a:r>
          </a:p>
          <a:p>
            <a:pPr lvl="2"/>
            <a:r>
              <a:rPr lang="en-US" dirty="0" smtClean="0"/>
              <a:t>Three branches</a:t>
            </a:r>
          </a:p>
          <a:p>
            <a:pPr lvl="1"/>
            <a:r>
              <a:rPr lang="en-US" dirty="0" smtClean="0"/>
              <a:t>Public policy</a:t>
            </a:r>
          </a:p>
          <a:p>
            <a:pPr lvl="1"/>
            <a:r>
              <a:rPr lang="en-US" dirty="0" smtClean="0"/>
              <a:t>Politics</a:t>
            </a:r>
          </a:p>
          <a:p>
            <a:pPr lvl="2">
              <a:buNone/>
            </a:pPr>
            <a:endParaRPr lang="en-US" dirty="0" smtClean="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3</a:t>
            </a:fld>
            <a:endParaRPr lang="en-US" dirty="0"/>
          </a:p>
        </p:txBody>
      </p:sp>
    </p:spTree>
    <p:extLst>
      <p:ext uri="{BB962C8B-B14F-4D97-AF65-F5344CB8AC3E}">
        <p14:creationId xmlns:p14="http://schemas.microsoft.com/office/powerpoint/2010/main" val="1172016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New Challenges</a:t>
            </a:r>
            <a:endParaRPr lang="en-US" dirty="0"/>
          </a:p>
        </p:txBody>
      </p:sp>
      <p:sp>
        <p:nvSpPr>
          <p:cNvPr id="3" name="Content Placeholder 2"/>
          <p:cNvSpPr>
            <a:spLocks noGrp="1"/>
          </p:cNvSpPr>
          <p:nvPr>
            <p:ph idx="1"/>
          </p:nvPr>
        </p:nvSpPr>
        <p:spPr/>
        <p:txBody>
          <a:bodyPr>
            <a:normAutofit/>
          </a:bodyPr>
          <a:lstStyle/>
          <a:p>
            <a:r>
              <a:rPr lang="en-US" dirty="0" smtClean="0"/>
              <a:t>Poverty and Social Problems</a:t>
            </a:r>
          </a:p>
          <a:p>
            <a:pPr lvl="1"/>
            <a:r>
              <a:rPr lang="en-US" dirty="0" smtClean="0"/>
              <a:t>1 in 5 children live in poverty</a:t>
            </a:r>
          </a:p>
          <a:p>
            <a:pPr lvl="1"/>
            <a:r>
              <a:rPr lang="en-US" dirty="0" smtClean="0"/>
              <a:t>18.5% live below federal poverty level</a:t>
            </a:r>
          </a:p>
          <a:p>
            <a:pPr lvl="1"/>
            <a:r>
              <a:rPr lang="en-US" dirty="0" smtClean="0"/>
              <a:t>Highest percentage of uninsured residents</a:t>
            </a:r>
          </a:p>
          <a:p>
            <a:pPr lvl="1"/>
            <a:r>
              <a:rPr lang="en-US" dirty="0" smtClean="0"/>
              <a:t>Ranks near bottom of states in governmental response to poverty and social problems</a:t>
            </a:r>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prstClr val="black"/>
                </a:solidFill>
              </a:rPr>
              <a:t>Copyright © 2016 Cengage Learning. All rights reserved.</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5C1B638-5940-4CBE-8CEF-4374574BF90C}" type="slidenum">
              <a:rPr lang="en-US" smtClean="0">
                <a:solidFill>
                  <a:prstClr val="black"/>
                </a:solidFill>
              </a:rPr>
              <a:pPr/>
              <a:t>30</a:t>
            </a:fld>
            <a:endParaRPr lang="en-US" dirty="0">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9" name="TextBox 8"/>
          <p:cNvSpPr txBox="1"/>
          <p:nvPr/>
        </p:nvSpPr>
        <p:spPr>
          <a:xfrm>
            <a:off x="1287574" y="5815409"/>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1410854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609600"/>
            <a:ext cx="7467601" cy="914202"/>
          </a:xfrm>
        </p:spPr>
        <p:txBody>
          <a:bodyPr>
            <a:noAutofit/>
          </a:bodyPr>
          <a:lstStyle/>
          <a:p>
            <a:r>
              <a:rPr lang="en-US" sz="2400" dirty="0" smtClean="0"/>
              <a:t>Golden State Exodus: People Are Moving from California to Texas, Where the Unemployment Rate is Lower and Housing is Cheaper</a:t>
            </a:r>
            <a:endParaRPr lang="en-US" sz="2400" dirty="0"/>
          </a:p>
        </p:txBody>
      </p:sp>
      <p:pic>
        <p:nvPicPr>
          <p:cNvPr id="6" name="Content Placeholder 5" descr="Media Player | Cengage Learning - Google Chrome">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895" t="23729" r="12067" b="33898"/>
          <a:stretch/>
        </p:blipFill>
        <p:spPr>
          <a:xfrm>
            <a:off x="1793447" y="1583530"/>
            <a:ext cx="5545630" cy="4201235"/>
          </a:xfrm>
        </p:spPr>
      </p:pic>
      <p:sp>
        <p:nvSpPr>
          <p:cNvPr id="4" name="Footer Placeholder 3"/>
          <p:cNvSpPr>
            <a:spLocks noGrp="1"/>
          </p:cNvSpPr>
          <p:nvPr>
            <p:ph type="ftr" sz="quarter" idx="11"/>
          </p:nvPr>
        </p:nvSpPr>
        <p:spPr/>
        <p:txBody>
          <a:bodyPr/>
          <a:lstStyle/>
          <a:p>
            <a:r>
              <a:rPr lang="en-US"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31</a:t>
            </a:fld>
            <a:endParaRPr lang="en-US" dirty="0"/>
          </a:p>
        </p:txBody>
      </p:sp>
      <p:pic>
        <p:nvPicPr>
          <p:cNvPr id="8" name="Picture 7"/>
          <p:cNvPicPr>
            <a:picLocks noChangeAspect="1"/>
          </p:cNvPicPr>
          <p:nvPr/>
        </p:nvPicPr>
        <p:blipFill>
          <a:blip r:embed="rId5"/>
          <a:stretch>
            <a:fillRect/>
          </a:stretch>
        </p:blipFill>
        <p:spPr>
          <a:xfrm>
            <a:off x="761999" y="5294297"/>
            <a:ext cx="996812" cy="914479"/>
          </a:xfrm>
          <a:prstGeom prst="rect">
            <a:avLst/>
          </a:prstGeom>
        </p:spPr>
      </p:pic>
      <p:sp>
        <p:nvSpPr>
          <p:cNvPr id="9" name="TextBox 8"/>
          <p:cNvSpPr txBox="1"/>
          <p:nvPr/>
        </p:nvSpPr>
        <p:spPr>
          <a:xfrm>
            <a:off x="1793447" y="5784765"/>
            <a:ext cx="5739595" cy="369332"/>
          </a:xfrm>
          <a:prstGeom prst="rect">
            <a:avLst/>
          </a:prstGeom>
          <a:noFill/>
        </p:spPr>
        <p:txBody>
          <a:bodyPr wrap="square" rtlCol="0">
            <a:spAutoFit/>
          </a:bodyPr>
          <a:lstStyle/>
          <a:p>
            <a:pPr algn="ctr"/>
            <a:r>
              <a:rPr lang="en-US" b="1" dirty="0" smtClean="0">
                <a:solidFill>
                  <a:schemeClr val="accent1"/>
                </a:solidFill>
              </a:rPr>
              <a:t>Click on picture to view video</a:t>
            </a:r>
            <a:endParaRPr lang="en-US" b="1" dirty="0">
              <a:solidFill>
                <a:schemeClr val="accent1"/>
              </a:solidFill>
            </a:endParaRPr>
          </a:p>
        </p:txBody>
      </p:sp>
    </p:spTree>
    <p:extLst>
      <p:ext uri="{BB962C8B-B14F-4D97-AF65-F5344CB8AC3E}">
        <p14:creationId xmlns:p14="http://schemas.microsoft.com/office/powerpoint/2010/main" val="2271625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Discussion Questions</a:t>
            </a:r>
            <a:endParaRPr lang="en-US" dirty="0"/>
          </a:p>
        </p:txBody>
      </p:sp>
      <p:sp>
        <p:nvSpPr>
          <p:cNvPr id="4" name="Footer Placeholder 3"/>
          <p:cNvSpPr>
            <a:spLocks noGrp="1"/>
          </p:cNvSpPr>
          <p:nvPr>
            <p:ph type="ftr" sz="quarter" idx="11"/>
          </p:nvPr>
        </p:nvSpPr>
        <p:spPr/>
        <p:txBody>
          <a:bodyPr/>
          <a:lstStyle/>
          <a:p>
            <a:r>
              <a:rPr lang="en-US"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32</a:t>
            </a:fld>
            <a:endParaRPr lang="en-US" dirty="0"/>
          </a:p>
        </p:txBody>
      </p:sp>
      <p:sp>
        <p:nvSpPr>
          <p:cNvPr id="7" name="Content Placeholder 6"/>
          <p:cNvSpPr>
            <a:spLocks noGrp="1"/>
          </p:cNvSpPr>
          <p:nvPr>
            <p:ph idx="1"/>
          </p:nvPr>
        </p:nvSpPr>
        <p:spPr/>
        <p:txBody>
          <a:bodyPr>
            <a:normAutofit/>
          </a:bodyPr>
          <a:lstStyle/>
          <a:p>
            <a:pPr marL="742950" indent="-742950">
              <a:spcBef>
                <a:spcPts val="600"/>
              </a:spcBef>
              <a:buFont typeface="+mj-lt"/>
              <a:buAutoNum type="arabicPeriod"/>
            </a:pPr>
            <a:r>
              <a:rPr lang="en-US" sz="3200" dirty="0" smtClean="0"/>
              <a:t>How does the political environment in Texas contribute to its appeal for these families?</a:t>
            </a:r>
          </a:p>
          <a:p>
            <a:pPr marL="742950" indent="-742950">
              <a:spcBef>
                <a:spcPts val="600"/>
              </a:spcBef>
              <a:buFont typeface="+mj-lt"/>
              <a:buAutoNum type="arabicPeriod"/>
            </a:pPr>
            <a:r>
              <a:rPr lang="en-US" sz="3200" dirty="0" smtClean="0"/>
              <a:t>What other factors attract residents to Texas?</a:t>
            </a:r>
          </a:p>
          <a:p>
            <a:pPr marL="742950" indent="-742950">
              <a:spcBef>
                <a:spcPts val="600"/>
              </a:spcBef>
              <a:buFont typeface="+mj-lt"/>
              <a:buAutoNum type="arabicPeriod"/>
            </a:pPr>
            <a:r>
              <a:rPr lang="en-US" sz="3200" dirty="0" smtClean="0"/>
              <a:t>Is Texas attractive to small business owners? Why or why not? </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2" y="5274345"/>
            <a:ext cx="993926" cy="920576"/>
          </a:xfrm>
          <a:prstGeom prst="rect">
            <a:avLst/>
          </a:prstGeom>
        </p:spPr>
      </p:pic>
    </p:spTree>
    <p:extLst>
      <p:ext uri="{BB962C8B-B14F-4D97-AF65-F5344CB8AC3E}">
        <p14:creationId xmlns:p14="http://schemas.microsoft.com/office/powerpoint/2010/main" val="3047380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Behavior Patterns</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600"/>
              </a:spcBef>
            </a:pPr>
            <a:r>
              <a:rPr lang="en-US" sz="3800" dirty="0" smtClean="0"/>
              <a:t>Political Culture</a:t>
            </a:r>
          </a:p>
          <a:p>
            <a:pPr lvl="1">
              <a:lnSpc>
                <a:spcPct val="120000"/>
              </a:lnSpc>
              <a:spcBef>
                <a:spcPts val="600"/>
              </a:spcBef>
            </a:pPr>
            <a:r>
              <a:rPr lang="en-US" sz="3300" dirty="0" smtClean="0"/>
              <a:t>Moralistic culture</a:t>
            </a:r>
          </a:p>
          <a:p>
            <a:pPr lvl="2">
              <a:lnSpc>
                <a:spcPct val="120000"/>
              </a:lnSpc>
              <a:spcBef>
                <a:spcPts val="600"/>
              </a:spcBef>
            </a:pPr>
            <a:r>
              <a:rPr lang="en-US" dirty="0" smtClean="0"/>
              <a:t>Government is a public service</a:t>
            </a:r>
          </a:p>
          <a:p>
            <a:pPr lvl="2">
              <a:lnSpc>
                <a:spcPct val="120000"/>
              </a:lnSpc>
              <a:spcBef>
                <a:spcPts val="600"/>
              </a:spcBef>
            </a:pPr>
            <a:r>
              <a:rPr lang="en-US" dirty="0" smtClean="0"/>
              <a:t>Originated in Puritan New England</a:t>
            </a:r>
          </a:p>
          <a:p>
            <a:pPr lvl="1">
              <a:lnSpc>
                <a:spcPct val="120000"/>
              </a:lnSpc>
              <a:spcBef>
                <a:spcPts val="600"/>
              </a:spcBef>
            </a:pPr>
            <a:r>
              <a:rPr lang="en-US" sz="3300" dirty="0" smtClean="0"/>
              <a:t>Individualistic culture</a:t>
            </a:r>
          </a:p>
          <a:p>
            <a:pPr lvl="2">
              <a:lnSpc>
                <a:spcPct val="120000"/>
              </a:lnSpc>
              <a:spcBef>
                <a:spcPts val="600"/>
              </a:spcBef>
            </a:pPr>
            <a:r>
              <a:rPr lang="en-US" dirty="0" smtClean="0"/>
              <a:t>Government intervention should be limited</a:t>
            </a:r>
          </a:p>
          <a:p>
            <a:pPr lvl="2">
              <a:lnSpc>
                <a:spcPct val="120000"/>
              </a:lnSpc>
              <a:spcBef>
                <a:spcPts val="600"/>
              </a:spcBef>
            </a:pPr>
            <a:r>
              <a:rPr lang="en-US" dirty="0" smtClean="0"/>
              <a:t>Developed out of westward expansion in 19</a:t>
            </a:r>
            <a:r>
              <a:rPr lang="en-US" baseline="30000" dirty="0" smtClean="0"/>
              <a:t>th</a:t>
            </a:r>
            <a:r>
              <a:rPr lang="en-US" dirty="0" smtClean="0"/>
              <a:t> century</a:t>
            </a:r>
          </a:p>
          <a:p>
            <a:pPr lvl="1">
              <a:lnSpc>
                <a:spcPct val="120000"/>
              </a:lnSpc>
              <a:spcBef>
                <a:spcPts val="600"/>
              </a:spcBef>
            </a:pPr>
            <a:r>
              <a:rPr lang="en-US" sz="3300" dirty="0" smtClean="0"/>
              <a:t>Traditionalistic culture</a:t>
            </a:r>
          </a:p>
          <a:p>
            <a:pPr lvl="2">
              <a:lnSpc>
                <a:spcPct val="120000"/>
              </a:lnSpc>
              <a:spcBef>
                <a:spcPts val="600"/>
              </a:spcBef>
            </a:pPr>
            <a:r>
              <a:rPr lang="en-US" dirty="0" smtClean="0"/>
              <a:t>Government is a vehicle to maintain the status quo</a:t>
            </a:r>
          </a:p>
          <a:p>
            <a:pPr lvl="2">
              <a:lnSpc>
                <a:spcPct val="120000"/>
              </a:lnSpc>
              <a:spcBef>
                <a:spcPts val="600"/>
              </a:spcBef>
            </a:pPr>
            <a:r>
              <a:rPr lang="en-US" dirty="0" smtClean="0"/>
              <a:t>Grew out of the Old South</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4</a:t>
            </a:fld>
            <a:endParaRPr lang="en-US" dirty="0"/>
          </a:p>
        </p:txBody>
      </p:sp>
    </p:spTree>
    <p:extLst>
      <p:ext uri="{BB962C8B-B14F-4D97-AF65-F5344CB8AC3E}">
        <p14:creationId xmlns:p14="http://schemas.microsoft.com/office/powerpoint/2010/main" val="34296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Behavior Patterns</a:t>
            </a:r>
            <a:endParaRPr lang="en-US" dirty="0"/>
          </a:p>
        </p:txBody>
      </p:sp>
      <p:sp>
        <p:nvSpPr>
          <p:cNvPr id="3" name="Content Placeholder 2"/>
          <p:cNvSpPr>
            <a:spLocks noGrp="1"/>
          </p:cNvSpPr>
          <p:nvPr>
            <p:ph idx="1"/>
          </p:nvPr>
        </p:nvSpPr>
        <p:spPr>
          <a:xfrm>
            <a:off x="777240" y="1524000"/>
            <a:ext cx="7543800" cy="3962400"/>
          </a:xfrm>
        </p:spPr>
        <p:txBody>
          <a:bodyPr>
            <a:normAutofit/>
          </a:bodyPr>
          <a:lstStyle/>
          <a:p>
            <a:r>
              <a:rPr lang="en-US" dirty="0" smtClean="0"/>
              <a:t>Texas Political Culture</a:t>
            </a:r>
          </a:p>
          <a:p>
            <a:pPr lvl="1"/>
            <a:r>
              <a:rPr lang="en-US" dirty="0" smtClean="0"/>
              <a:t>Texas Moralism</a:t>
            </a:r>
          </a:p>
          <a:p>
            <a:pPr lvl="2"/>
            <a:r>
              <a:rPr lang="en-US" dirty="0" smtClean="0"/>
              <a:t>Historically represented by those who lack power</a:t>
            </a:r>
          </a:p>
          <a:p>
            <a:pPr lvl="2"/>
            <a:r>
              <a:rPr lang="en-US" dirty="0" smtClean="0"/>
              <a:t>Progressive groups</a:t>
            </a:r>
          </a:p>
          <a:p>
            <a:pPr lvl="2"/>
            <a:r>
              <a:rPr lang="en-US" dirty="0" smtClean="0"/>
              <a:t>African Americans and Latinos</a:t>
            </a:r>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5</a:t>
            </a:fld>
            <a:endParaRPr lang="en-US" dirty="0"/>
          </a:p>
        </p:txBody>
      </p:sp>
    </p:spTree>
    <p:extLst>
      <p:ext uri="{BB962C8B-B14F-4D97-AF65-F5344CB8AC3E}">
        <p14:creationId xmlns:p14="http://schemas.microsoft.com/office/powerpoint/2010/main" val="366910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Behavior Patterns</a:t>
            </a:r>
            <a:endParaRPr lang="en-US" dirty="0"/>
          </a:p>
        </p:txBody>
      </p:sp>
      <p:sp>
        <p:nvSpPr>
          <p:cNvPr id="3" name="Content Placeholder 2"/>
          <p:cNvSpPr>
            <a:spLocks noGrp="1"/>
          </p:cNvSpPr>
          <p:nvPr>
            <p:ph idx="1"/>
          </p:nvPr>
        </p:nvSpPr>
        <p:spPr>
          <a:xfrm>
            <a:off x="777240" y="1524000"/>
            <a:ext cx="7543800" cy="4648200"/>
          </a:xfrm>
        </p:spPr>
        <p:txBody>
          <a:bodyPr>
            <a:normAutofit/>
          </a:bodyPr>
          <a:lstStyle/>
          <a:p>
            <a:r>
              <a:rPr lang="en-US" dirty="0" smtClean="0"/>
              <a:t>Texas Political Culture</a:t>
            </a:r>
          </a:p>
          <a:p>
            <a:pPr lvl="1"/>
            <a:r>
              <a:rPr lang="en-US" dirty="0" smtClean="0"/>
              <a:t>Texas Individualism</a:t>
            </a:r>
          </a:p>
          <a:p>
            <a:pPr lvl="2"/>
            <a:r>
              <a:rPr lang="en-US" dirty="0" smtClean="0"/>
              <a:t>Influenced by the frontier experience</a:t>
            </a:r>
          </a:p>
          <a:p>
            <a:pPr lvl="2"/>
            <a:r>
              <a:rPr lang="en-US" dirty="0" smtClean="0"/>
              <a:t>A limited government with restricted powers</a:t>
            </a:r>
          </a:p>
          <a:p>
            <a:pPr lvl="2"/>
            <a:r>
              <a:rPr lang="en-US" dirty="0" smtClean="0"/>
              <a:t>Legislature meets biennially</a:t>
            </a:r>
          </a:p>
          <a:p>
            <a:pPr lvl="2"/>
            <a:r>
              <a:rPr lang="en-US" dirty="0" smtClean="0"/>
              <a:t>Governor has limited powers</a:t>
            </a:r>
          </a:p>
          <a:p>
            <a:pPr lvl="2"/>
            <a:r>
              <a:rPr lang="en-US" dirty="0" smtClean="0"/>
              <a:t>Negative public perception</a:t>
            </a:r>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6</a:t>
            </a:fld>
            <a:endParaRPr lang="en-US" dirty="0"/>
          </a:p>
        </p:txBody>
      </p:sp>
    </p:spTree>
    <p:extLst>
      <p:ext uri="{BB962C8B-B14F-4D97-AF65-F5344CB8AC3E}">
        <p14:creationId xmlns:p14="http://schemas.microsoft.com/office/powerpoint/2010/main" val="59832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Behavior Patterns</a:t>
            </a:r>
            <a:endParaRPr lang="en-US" dirty="0"/>
          </a:p>
        </p:txBody>
      </p:sp>
      <p:sp>
        <p:nvSpPr>
          <p:cNvPr id="3" name="Content Placeholder 2"/>
          <p:cNvSpPr>
            <a:spLocks noGrp="1"/>
          </p:cNvSpPr>
          <p:nvPr>
            <p:ph idx="1"/>
          </p:nvPr>
        </p:nvSpPr>
        <p:spPr/>
        <p:txBody>
          <a:bodyPr>
            <a:normAutofit/>
          </a:bodyPr>
          <a:lstStyle/>
          <a:p>
            <a:r>
              <a:rPr lang="en-US" dirty="0" smtClean="0"/>
              <a:t>Texas Political Culture</a:t>
            </a:r>
          </a:p>
          <a:p>
            <a:pPr lvl="1"/>
            <a:r>
              <a:rPr lang="en-US" dirty="0" smtClean="0"/>
              <a:t>Texas Traditionalism</a:t>
            </a:r>
          </a:p>
          <a:p>
            <a:pPr lvl="2"/>
            <a:r>
              <a:rPr lang="en-US" dirty="0" smtClean="0"/>
              <a:t>Influenced by the Old South</a:t>
            </a:r>
          </a:p>
          <a:p>
            <a:pPr lvl="2"/>
            <a:r>
              <a:rPr lang="en-US" dirty="0" smtClean="0"/>
              <a:t>Political participation and voter turnout low</a:t>
            </a:r>
          </a:p>
          <a:p>
            <a:pPr lvl="2"/>
            <a:r>
              <a:rPr lang="en-US" dirty="0" smtClean="0"/>
              <a:t>Influence of Mexico </a:t>
            </a:r>
            <a:r>
              <a:rPr lang="en-US" i="1" dirty="0" err="1"/>
              <a:t>patrón</a:t>
            </a:r>
            <a:r>
              <a:rPr lang="en-US" i="1" dirty="0"/>
              <a:t> </a:t>
            </a:r>
            <a:r>
              <a:rPr lang="en-US" dirty="0" smtClean="0"/>
              <a:t>system</a:t>
            </a:r>
          </a:p>
          <a:p>
            <a:pPr lvl="2"/>
            <a:r>
              <a:rPr lang="en-US" dirty="0" smtClean="0"/>
              <a:t>Texas favorable to business</a:t>
            </a:r>
          </a:p>
          <a:p>
            <a:pPr lvl="3"/>
            <a:r>
              <a:rPr lang="en-US" dirty="0" smtClean="0"/>
              <a:t>Right to work laws</a:t>
            </a:r>
          </a:p>
          <a:p>
            <a:pPr lvl="3"/>
            <a:r>
              <a:rPr lang="en-US" dirty="0" smtClean="0"/>
              <a:t>Eminent domain</a:t>
            </a:r>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2016 Cengage Learning. All rights reserved.</a:t>
            </a:r>
            <a:endParaRPr lang="en-US"/>
          </a:p>
        </p:txBody>
      </p:sp>
      <p:sp>
        <p:nvSpPr>
          <p:cNvPr id="5" name="Slide Number Placeholder 4"/>
          <p:cNvSpPr>
            <a:spLocks noGrp="1"/>
          </p:cNvSpPr>
          <p:nvPr>
            <p:ph type="sldNum" sz="quarter" idx="12"/>
          </p:nvPr>
        </p:nvSpPr>
        <p:spPr/>
        <p:txBody>
          <a:bodyPr/>
          <a:lstStyle/>
          <a:p>
            <a:fld id="{15C1B638-5940-4CBE-8CEF-4374574BF90C}" type="slidenum">
              <a:rPr lang="en-US" smtClean="0"/>
              <a:pPr/>
              <a:t>7</a:t>
            </a:fld>
            <a:endParaRPr lang="en-US"/>
          </a:p>
        </p:txBody>
      </p:sp>
    </p:spTree>
    <p:extLst>
      <p:ext uri="{BB962C8B-B14F-4D97-AF65-F5344CB8AC3E}">
        <p14:creationId xmlns:p14="http://schemas.microsoft.com/office/powerpoint/2010/main" val="3726253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Behavior Patterns</a:t>
            </a:r>
            <a:endParaRPr lang="en-US" dirty="0"/>
          </a:p>
        </p:txBody>
      </p:sp>
      <p:sp>
        <p:nvSpPr>
          <p:cNvPr id="3" name="Content Placeholder 2"/>
          <p:cNvSpPr>
            <a:spLocks noGrp="1"/>
          </p:cNvSpPr>
          <p:nvPr>
            <p:ph idx="1"/>
          </p:nvPr>
        </p:nvSpPr>
        <p:spPr>
          <a:xfrm>
            <a:off x="777240" y="1524000"/>
            <a:ext cx="7543800" cy="4267200"/>
          </a:xfrm>
        </p:spPr>
        <p:txBody>
          <a:bodyPr>
            <a:normAutofit/>
          </a:bodyPr>
          <a:lstStyle/>
          <a:p>
            <a:r>
              <a:rPr lang="en-US" dirty="0" smtClean="0"/>
              <a:t>Texas Political Culture</a:t>
            </a:r>
          </a:p>
          <a:p>
            <a:pPr lvl="1"/>
            <a:r>
              <a:rPr lang="en-US" dirty="0" smtClean="0"/>
              <a:t>A Changing Culture?</a:t>
            </a:r>
          </a:p>
          <a:p>
            <a:pPr lvl="2"/>
            <a:r>
              <a:rPr lang="en-US" dirty="0" smtClean="0"/>
              <a:t>Population influx since mid-1970s</a:t>
            </a:r>
          </a:p>
          <a:p>
            <a:pPr lvl="2"/>
            <a:r>
              <a:rPr lang="en-US" dirty="0" smtClean="0"/>
              <a:t>New Texans come from heavily moralistic political cultures</a:t>
            </a:r>
          </a:p>
          <a:p>
            <a:pPr marL="640080" lvl="2" indent="0">
              <a:buNone/>
            </a:pPr>
            <a:endParaRPr lang="en-US" dirty="0" smtClean="0"/>
          </a:p>
          <a:p>
            <a:pPr marL="914400" lvl="3"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2016 Cengage Learning. All rights reserved.</a:t>
            </a:r>
            <a:endParaRPr lang="en-US"/>
          </a:p>
        </p:txBody>
      </p:sp>
      <p:sp>
        <p:nvSpPr>
          <p:cNvPr id="5" name="Slide Number Placeholder 4"/>
          <p:cNvSpPr>
            <a:spLocks noGrp="1"/>
          </p:cNvSpPr>
          <p:nvPr>
            <p:ph type="sldNum" sz="quarter" idx="12"/>
          </p:nvPr>
        </p:nvSpPr>
        <p:spPr/>
        <p:txBody>
          <a:bodyPr/>
          <a:lstStyle/>
          <a:p>
            <a:fld id="{15C1B638-5940-4CBE-8CEF-4374574BF90C}" type="slidenum">
              <a:rPr lang="en-US" smtClean="0"/>
              <a:pPr/>
              <a:t>8</a:t>
            </a:fld>
            <a:endParaRPr lang="en-US"/>
          </a:p>
        </p:txBody>
      </p:sp>
      <p:sp>
        <p:nvSpPr>
          <p:cNvPr id="10" name="TextBox 9"/>
          <p:cNvSpPr txBox="1"/>
          <p:nvPr/>
        </p:nvSpPr>
        <p:spPr>
          <a:xfrm>
            <a:off x="6527357" y="5830711"/>
            <a:ext cx="193084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2060"/>
                </a:solidFill>
              </a:rPr>
              <a:t>Critical Thinking</a:t>
            </a:r>
            <a:endParaRPr lang="en-US" sz="1600" b="1" dirty="0">
              <a:solidFill>
                <a:srgbClr val="002060"/>
              </a:solidFill>
            </a:endParaRPr>
          </a:p>
        </p:txBody>
      </p:sp>
      <p:pic>
        <p:nvPicPr>
          <p:cNvPr id="8" name="Picture 7"/>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9" name="TextBox 8"/>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pic>
        <p:nvPicPr>
          <p:cNvPr id="11" name="Picture 4"/>
          <p:cNvPicPr>
            <a:picLocks noChangeAspect="1" noChangeArrowheads="1"/>
          </p:cNvPicPr>
          <p:nvPr/>
        </p:nvPicPr>
        <p:blipFill>
          <a:blip r:embed="rId4" cstate="print"/>
          <a:srcRect/>
          <a:stretch>
            <a:fillRect/>
          </a:stretch>
        </p:blipFill>
        <p:spPr bwMode="auto">
          <a:xfrm>
            <a:off x="6527356" y="5048957"/>
            <a:ext cx="1828800" cy="724130"/>
          </a:xfrm>
          <a:prstGeom prst="rect">
            <a:avLst/>
          </a:prstGeom>
          <a:noFill/>
          <a:ln w="9525">
            <a:noFill/>
            <a:miter lim="800000"/>
            <a:headEnd/>
            <a:tailEnd/>
          </a:ln>
        </p:spPr>
      </p:pic>
    </p:spTree>
    <p:extLst>
      <p:ext uri="{BB962C8B-B14F-4D97-AF65-F5344CB8AC3E}">
        <p14:creationId xmlns:p14="http://schemas.microsoft.com/office/powerpoint/2010/main" val="50065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1999" y="5375798"/>
            <a:ext cx="1828959" cy="725487"/>
          </a:xfrm>
          <a:prstGeom prst="rect">
            <a:avLst/>
          </a:prstGeom>
        </p:spPr>
      </p:pic>
      <p:sp>
        <p:nvSpPr>
          <p:cNvPr id="2" name="Title 1"/>
          <p:cNvSpPr>
            <a:spLocks noGrp="1"/>
          </p:cNvSpPr>
          <p:nvPr>
            <p:ph type="title"/>
          </p:nvPr>
        </p:nvSpPr>
        <p:spPr>
          <a:xfrm>
            <a:off x="2590958" y="5288524"/>
            <a:ext cx="5704084" cy="913552"/>
          </a:xfrm>
        </p:spPr>
        <p:txBody>
          <a:bodyPr>
            <a:normAutofit fontScale="90000"/>
          </a:bodyPr>
          <a:lstStyle/>
          <a:p>
            <a:r>
              <a:rPr lang="en-US" sz="1800" dirty="0" smtClean="0"/>
              <a:t>Critical </a:t>
            </a:r>
            <a:r>
              <a:rPr lang="en-US" sz="1800" dirty="0"/>
              <a:t>Thinking Question: </a:t>
            </a:r>
            <a:r>
              <a:rPr lang="en-US" sz="1600" i="1" dirty="0"/>
              <a:t>In what ways is Texas’s political </a:t>
            </a:r>
            <a:r>
              <a:rPr lang="en-US" sz="1600" i="1" dirty="0" smtClean="0"/>
              <a:t>culture reflected </a:t>
            </a:r>
            <a:r>
              <a:rPr lang="en-US" sz="1600" i="1" dirty="0"/>
              <a:t>in politics, policies, and the people’s attitudes about, and expectations </a:t>
            </a:r>
            <a:r>
              <a:rPr lang="en-US" sz="1600" i="1" dirty="0" smtClean="0"/>
              <a:t>of, government </a:t>
            </a:r>
            <a:r>
              <a:rPr lang="en-US" sz="1600" i="1" dirty="0"/>
              <a:t>today?</a:t>
            </a:r>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9</a:t>
            </a:fld>
            <a:endParaRPr lang="en-US"/>
          </a:p>
        </p:txBody>
      </p:sp>
      <p:pic>
        <p:nvPicPr>
          <p:cNvPr id="6" name="Content Placeholder 5"/>
          <p:cNvPicPr>
            <a:picLocks noGrp="1" noChangeAspect="1"/>
          </p:cNvPicPr>
          <p:nvPr>
            <p:ph idx="1"/>
          </p:nvPr>
        </p:nvPicPr>
        <p:blipFill>
          <a:blip r:embed="rId4"/>
          <a:stretch>
            <a:fillRect/>
          </a:stretch>
        </p:blipFill>
        <p:spPr>
          <a:xfrm>
            <a:off x="1298293" y="1201116"/>
            <a:ext cx="6289595" cy="3938119"/>
          </a:xfrm>
          <a:prstGeom prst="rect">
            <a:avLst/>
          </a:prstGeom>
        </p:spPr>
      </p:pic>
      <p:sp>
        <p:nvSpPr>
          <p:cNvPr id="7" name="Rectangle 6"/>
          <p:cNvSpPr/>
          <p:nvPr/>
        </p:nvSpPr>
        <p:spPr>
          <a:xfrm>
            <a:off x="1204987" y="480140"/>
            <a:ext cx="6382901" cy="646331"/>
          </a:xfrm>
          <a:prstGeom prst="rect">
            <a:avLst/>
          </a:prstGeom>
        </p:spPr>
        <p:txBody>
          <a:bodyPr wrap="none">
            <a:spAutoFit/>
          </a:bodyPr>
          <a:lstStyle/>
          <a:p>
            <a:r>
              <a:rPr lang="en-US" sz="3600" b="1" dirty="0">
                <a:solidFill>
                  <a:srgbClr val="002060"/>
                </a:solidFill>
              </a:rPr>
              <a:t>Texas State Capitol Building</a:t>
            </a:r>
          </a:p>
        </p:txBody>
      </p:sp>
    </p:spTree>
    <p:extLst>
      <p:ext uri="{BB962C8B-B14F-4D97-AF65-F5344CB8AC3E}">
        <p14:creationId xmlns:p14="http://schemas.microsoft.com/office/powerpoint/2010/main" val="6083624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3637</Words>
  <Application>Microsoft Office PowerPoint</Application>
  <PresentationFormat>On-screen Show (4:3)</PresentationFormat>
  <Paragraphs>466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Adv Times</vt:lpstr>
      <vt:lpstr>Arial</vt:lpstr>
      <vt:lpstr>Arial Black</vt:lpstr>
      <vt:lpstr>Calibri</vt:lpstr>
      <vt:lpstr>Times New Roman</vt:lpstr>
      <vt:lpstr>Wingdings</vt:lpstr>
      <vt:lpstr>1_NewsPrint</vt:lpstr>
      <vt:lpstr>PowerPoint Presentation</vt:lpstr>
      <vt:lpstr>Learning Objectives</vt:lpstr>
      <vt:lpstr>Political Behavior Patterns</vt:lpstr>
      <vt:lpstr>Political Behavior Patterns</vt:lpstr>
      <vt:lpstr>Political Behavior Patterns</vt:lpstr>
      <vt:lpstr>Political Behavior Patterns</vt:lpstr>
      <vt:lpstr>Political Behavior Patterns</vt:lpstr>
      <vt:lpstr>Political Behavior Patterns</vt:lpstr>
      <vt:lpstr>Critical Thinking Question: In what ways is Texas’s political culture reflected in politics, policies, and the people’s attitudes about, and expectations of, government today?</vt:lpstr>
      <vt:lpstr>The Land</vt:lpstr>
      <vt:lpstr>The 6 Regions of Texas</vt:lpstr>
      <vt:lpstr>The Land</vt:lpstr>
      <vt:lpstr>The Land</vt:lpstr>
      <vt:lpstr>The Land</vt:lpstr>
      <vt:lpstr>The People</vt:lpstr>
      <vt:lpstr>How Do We Compare  . . . in Population?</vt:lpstr>
      <vt:lpstr>The People</vt:lpstr>
      <vt:lpstr>The People</vt:lpstr>
      <vt:lpstr>The People</vt:lpstr>
      <vt:lpstr>The People</vt:lpstr>
      <vt:lpstr>The People</vt:lpstr>
      <vt:lpstr>The People</vt:lpstr>
      <vt:lpstr>The Economy</vt:lpstr>
      <vt:lpstr>The Economy</vt:lpstr>
      <vt:lpstr>The Economy</vt:lpstr>
      <vt:lpstr>Meeting New Challenges</vt:lpstr>
      <vt:lpstr>Meeting New Challenges</vt:lpstr>
      <vt:lpstr>Meeting New Challenges</vt:lpstr>
      <vt:lpstr>Meeting New Challenges</vt:lpstr>
      <vt:lpstr>Meeting New Challenges</vt:lpstr>
      <vt:lpstr>Golden State Exodus: People Are Moving from California to Texas, Where the Unemployment Rate is Lower and Housing is Cheaper</vt:lpstr>
      <vt:lpstr>Video Discussion 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Christy</cp:lastModifiedBy>
  <cp:revision>57</cp:revision>
  <dcterms:created xsi:type="dcterms:W3CDTF">2014-04-07T15:38:33Z</dcterms:created>
  <dcterms:modified xsi:type="dcterms:W3CDTF">2014-12-01T18:53:36Z</dcterms:modified>
</cp:coreProperties>
</file>