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17"/>
  </p:notesMasterIdLst>
  <p:handoutMasterIdLst>
    <p:handoutMasterId r:id="rId18"/>
  </p:handoutMasterIdLst>
  <p:sldIdLst>
    <p:sldId id="297" r:id="rId2"/>
    <p:sldId id="408" r:id="rId3"/>
    <p:sldId id="364" r:id="rId4"/>
    <p:sldId id="405" r:id="rId5"/>
    <p:sldId id="366" r:id="rId6"/>
    <p:sldId id="398" r:id="rId7"/>
    <p:sldId id="367" r:id="rId8"/>
    <p:sldId id="403" r:id="rId9"/>
    <p:sldId id="369" r:id="rId10"/>
    <p:sldId id="407" r:id="rId11"/>
    <p:sldId id="399" r:id="rId12"/>
    <p:sldId id="406" r:id="rId13"/>
    <p:sldId id="400" r:id="rId14"/>
    <p:sldId id="404" r:id="rId15"/>
    <p:sldId id="363" r:id="rId16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B7"/>
    <a:srgbClr val="CA6500"/>
    <a:srgbClr val="D66B00"/>
    <a:srgbClr val="050000"/>
    <a:srgbClr val="FFE781"/>
    <a:srgbClr val="FFD935"/>
    <a:srgbClr val="62FF13"/>
    <a:srgbClr val="BB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8" autoAdjust="0"/>
    <p:restoredTop sz="89019" autoAdjust="0"/>
  </p:normalViewPr>
  <p:slideViewPr>
    <p:cSldViewPr>
      <p:cViewPr varScale="1">
        <p:scale>
          <a:sx n="82" d="100"/>
          <a:sy n="82" d="100"/>
        </p:scale>
        <p:origin x="18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1746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DD6EA27-34AB-436B-913A-A20404745D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198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BC18577-88ED-475A-B591-E826BC2A0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99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CCB18E9-552B-47B5-B0A4-65A5F2DEEC91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18361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 smtClean="0"/>
              <a:t>Suggestion</a:t>
            </a:r>
            <a:r>
              <a:rPr lang="en-US" altLang="en-US" dirty="0" smtClean="0"/>
              <a:t>:  Tie this back to Selye’s G.A.S. model.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CF0E85E-D408-4CAF-9341-18ED8193462F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78523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712B6D9-87A7-4388-82E8-BF5B2887F891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2632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81D05384-3904-4302-8A25-DA1EDDC8ABCC}" type="slidenum">
              <a:rPr lang="en-US" altLang="en-US" sz="1200"/>
              <a:pPr algn="r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75539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FDA53F6-4833-44DE-80D8-1DEC9F64D4F1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87121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Chapter</a:t>
            </a:r>
            <a:r>
              <a:rPr lang="en-US" altLang="en-US" baseline="0" dirty="0" smtClean="0"/>
              <a:t> 17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2811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B5A5AA4-D825-45AA-B997-9F77F8E9A24E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77672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8109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 smtClean="0"/>
              <a:t>Discussion</a:t>
            </a:r>
            <a:r>
              <a:rPr lang="en-US" altLang="en-US" dirty="0" smtClean="0"/>
              <a:t>:</a:t>
            </a:r>
            <a:r>
              <a:rPr lang="en-US" altLang="en-US" baseline="0" dirty="0" smtClean="0"/>
              <a:t>  Have class describe each stage for someone overcoming addiction or applying for a job</a:t>
            </a:r>
            <a:endParaRPr lang="en-US" alt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D6E8D23-6462-41BA-92E9-F8D172586622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8877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 smtClean="0"/>
              <a:t>Suggestion:  </a:t>
            </a:r>
            <a:r>
              <a:rPr lang="en-US" altLang="en-US" dirty="0" smtClean="0"/>
              <a:t>Attempt to tie students’ responses to the discussion question back to the bullet</a:t>
            </a:r>
            <a:r>
              <a:rPr lang="en-US" altLang="en-US" baseline="0" dirty="0" smtClean="0"/>
              <a:t> points.</a:t>
            </a:r>
            <a:endParaRPr lang="en-US" alt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BE0B34D-7FD7-4439-BCA7-D0B5AA0DA580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55744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b="1" dirty="0" smtClean="0"/>
              <a:t>Discussion</a:t>
            </a:r>
            <a:r>
              <a:rPr lang="en-US" altLang="en-US" dirty="0" smtClean="0"/>
              <a:t>: Has anyone ever helped you change?  Would you feel comfortable sharing that</a:t>
            </a:r>
            <a:r>
              <a:rPr lang="en-US" altLang="en-US" baseline="0" dirty="0" smtClean="0"/>
              <a:t> experience with the class?</a:t>
            </a:r>
            <a:endParaRPr lang="en-US" altLang="en-US" dirty="0" smtClean="0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022022E9-2086-48CE-BFF9-0EDA873726BE}" type="slidenum">
              <a:rPr lang="en-US" altLang="en-US" sz="1200"/>
              <a:pPr algn="r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0286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 smtClean="0"/>
              <a:t>Suggestion</a:t>
            </a:r>
            <a:r>
              <a:rPr lang="en-US" altLang="en-US" dirty="0" smtClean="0"/>
              <a:t>:  Instructor could point out that the fight</a:t>
            </a:r>
            <a:r>
              <a:rPr lang="en-US" altLang="en-US" baseline="0" dirty="0" smtClean="0"/>
              <a:t> or flight response which stress elicits requires energy and personal resources.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0435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248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-1"/>
            <a:ext cx="8503920" cy="1042737"/>
          </a:xfrm>
        </p:spPr>
        <p:txBody>
          <a:bodyPr>
            <a:normAutofit/>
          </a:bodyPr>
          <a:lstStyle>
            <a:lvl1pPr algn="l">
              <a:defRPr sz="4000" b="0" cap="small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5540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91757"/>
            <a:ext cx="8503920" cy="777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Box 1039"/>
          <p:cNvSpPr txBox="1">
            <a:spLocks noChangeArrowheads="1"/>
          </p:cNvSpPr>
          <p:nvPr userDrawn="1"/>
        </p:nvSpPr>
        <p:spPr bwMode="auto">
          <a:xfrm>
            <a:off x="120520" y="6425363"/>
            <a:ext cx="84852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200" kern="1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Copyright © 2014 McGraw-Hill Education. All rights reserved. No reproduction or distribution without the prior written consent of McGraw-Hill Education.</a:t>
            </a:r>
            <a:endParaRPr lang="en-US" sz="120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 userDrawn="1"/>
        </p:nvSpPr>
        <p:spPr bwMode="auto">
          <a:xfrm>
            <a:off x="8521700" y="6473244"/>
            <a:ext cx="6223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</a:t>
            </a:r>
            <a:fld id="{02E2F07F-8713-4BFA-9D72-16BFEED8D986}" type="slidenum">
              <a:rPr lang="en-US" sz="1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defRPr/>
              </a:pPr>
              <a:t>‹#›</a:t>
            </a:fld>
            <a:endParaRPr lang="en-US" sz="3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03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000" b="0" kern="1200" cap="small">
          <a:solidFill>
            <a:schemeClr val="bg1"/>
          </a:solidFill>
          <a:effectLst>
            <a:outerShdw blurRad="50800" dist="38100" dir="2700000" algn="tl" rotWithShape="0">
              <a:srgbClr val="000000">
                <a:alpha val="3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visual.pearsoncmg.com/mypsychlab/index.php?clipId=91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39"/>
          <p:cNvSpPr txBox="1">
            <a:spLocks noChangeArrowheads="1"/>
          </p:cNvSpPr>
          <p:nvPr/>
        </p:nvSpPr>
        <p:spPr bwMode="auto">
          <a:xfrm>
            <a:off x="120520" y="6425363"/>
            <a:ext cx="84852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200" kern="1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Copyright © 2014 McGraw-Hill Education. All rights reserved. No reproduction or distribution without the prior written consent of McGraw-Hill Education.</a:t>
            </a:r>
            <a:endParaRPr lang="en-US" sz="120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Impact of Stress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162800" cy="11430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altLang="en-US" dirty="0"/>
              <a:t>Hypothalamic-Pituitary-Adrenal Axis (HPA</a:t>
            </a:r>
            <a:r>
              <a:rPr lang="en-US" altLang="en-US" dirty="0" smtClean="0"/>
              <a:t>)</a:t>
            </a:r>
            <a:br>
              <a:rPr lang="en-US" altLang="en-US" dirty="0" smtClean="0"/>
            </a:br>
            <a:endParaRPr lang="en-US" altLang="en-US" dirty="0"/>
          </a:p>
          <a:p>
            <a:pPr lvl="1">
              <a:buClr>
                <a:schemeClr val="tx1"/>
              </a:buClr>
            </a:pPr>
            <a:r>
              <a:rPr lang="en-US" altLang="en-US" dirty="0"/>
              <a:t>controls reactions to stressful events </a:t>
            </a:r>
          </a:p>
          <a:p>
            <a:pPr lvl="2">
              <a:buFont typeface="Wingdings" pitchFamily="2" charset="2"/>
              <a:buNone/>
            </a:pPr>
            <a:endParaRPr lang="en-US" altLang="en-US" sz="1800" dirty="0">
              <a:solidFill>
                <a:srgbClr val="D66B00"/>
              </a:solidFill>
            </a:endParaRPr>
          </a:p>
        </p:txBody>
      </p:sp>
      <p:pic>
        <p:nvPicPr>
          <p:cNvPr id="4" name="Picture 3" descr="mhhe01916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895600"/>
            <a:ext cx="4298462" cy="3352800"/>
          </a:xfrm>
          <a:prstGeom prst="rect">
            <a:avLst/>
          </a:prstGeom>
        </p:spPr>
      </p:pic>
      <p:sp>
        <p:nvSpPr>
          <p:cNvPr id="7" name="Text Box 1039"/>
          <p:cNvSpPr txBox="1">
            <a:spLocks noChangeArrowheads="1"/>
          </p:cNvSpPr>
          <p:nvPr/>
        </p:nvSpPr>
        <p:spPr bwMode="auto">
          <a:xfrm>
            <a:off x="120520" y="6425363"/>
            <a:ext cx="84852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200" kern="1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Copyright © 2014 McGraw-Hill Education. All rights reserved. No reproduction or distribution without the prior written consent of McGraw-Hill Education.</a:t>
            </a:r>
            <a:endParaRPr lang="en-US" sz="120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8521700" y="6473244"/>
            <a:ext cx="6223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</a:t>
            </a:r>
            <a:fld id="{02E2F07F-8713-4BFA-9D72-16BFEED8D986}" type="slidenum">
              <a:rPr lang="en-US" sz="1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defRPr/>
              </a:pPr>
              <a:t>10</a:t>
            </a:fld>
            <a:endParaRPr lang="en-US" sz="3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84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Impact of Stress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dirty="0" err="1" smtClean="0"/>
              <a:t>Psycho·neuro·immunology</a:t>
            </a:r>
            <a:endParaRPr lang="en-US" altLang="en-US" dirty="0"/>
          </a:p>
          <a:p>
            <a:pPr>
              <a:buFont typeface="Wingdings" pitchFamily="2" charset="2"/>
              <a:buNone/>
            </a:pPr>
            <a:endParaRPr lang="en-US" altLang="en-US" dirty="0"/>
          </a:p>
          <a:p>
            <a:pPr marL="57150" indent="0">
              <a:buClr>
                <a:schemeClr val="tx1"/>
              </a:buClr>
              <a:buNone/>
            </a:pPr>
            <a:r>
              <a:rPr lang="en-US" altLang="en-US" i="1" dirty="0"/>
              <a:t>explores connections among psychological factors, nervous system, and immune system</a:t>
            </a:r>
          </a:p>
          <a:p>
            <a:pPr lvl="1">
              <a:buClr>
                <a:schemeClr val="tx1"/>
              </a:buClr>
              <a:buFont typeface="Wingdings" pitchFamily="2" charset="2"/>
              <a:buNone/>
            </a:pPr>
            <a:endParaRPr lang="en-US" altLang="en-US" dirty="0"/>
          </a:p>
          <a:p>
            <a:pPr lvl="1">
              <a:buClr>
                <a:schemeClr val="tx1"/>
              </a:buClr>
            </a:pPr>
            <a:r>
              <a:rPr lang="en-US" altLang="en-US" dirty="0"/>
              <a:t>stress can profoundly affect immune system</a:t>
            </a:r>
          </a:p>
          <a:p>
            <a:pPr lvl="1">
              <a:buClr>
                <a:schemeClr val="tx1"/>
              </a:buClr>
              <a:buFont typeface="Wingdings" pitchFamily="2" charset="2"/>
              <a:buNone/>
            </a:pPr>
            <a:endParaRPr lang="en-US" altLang="en-US" dirty="0"/>
          </a:p>
          <a:p>
            <a:pPr lvl="1">
              <a:buClr>
                <a:schemeClr val="tx1"/>
              </a:buClr>
            </a:pPr>
            <a:r>
              <a:rPr lang="en-US" altLang="en-US" dirty="0"/>
              <a:t>effects of acute stressors and chronic stressors</a:t>
            </a:r>
          </a:p>
        </p:txBody>
      </p:sp>
      <p:sp>
        <p:nvSpPr>
          <p:cNvPr id="5" name="Text Box 1039"/>
          <p:cNvSpPr txBox="1">
            <a:spLocks noChangeArrowheads="1"/>
          </p:cNvSpPr>
          <p:nvPr/>
        </p:nvSpPr>
        <p:spPr bwMode="auto">
          <a:xfrm>
            <a:off x="120520" y="6425363"/>
            <a:ext cx="84852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200" kern="1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Copyright © 2014 McGraw-Hill Education. All rights reserved. No reproduction or distribution without the prior written consent of McGraw-Hill Education.</a:t>
            </a:r>
            <a:endParaRPr lang="en-US" sz="120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8521700" y="6473244"/>
            <a:ext cx="6223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</a:t>
            </a:r>
            <a:fld id="{02E2F07F-8713-4BFA-9D72-16BFEED8D986}" type="slidenum">
              <a:rPr lang="en-US" sz="1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defRPr/>
              </a:pPr>
              <a:t>11</a:t>
            </a:fld>
            <a:endParaRPr lang="en-US" sz="3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Impact of Stress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/>
              <a:t>Cardiovasular</a:t>
            </a:r>
            <a:r>
              <a:rPr lang="en-US" altLang="en-US" dirty="0"/>
              <a:t> Disease</a:t>
            </a:r>
          </a:p>
          <a:p>
            <a:pPr lvl="1">
              <a:buClr>
                <a:schemeClr val="tx1"/>
              </a:buClr>
            </a:pPr>
            <a:r>
              <a:rPr lang="en-US" altLang="en-US" dirty="0"/>
              <a:t>chronic emotional </a:t>
            </a:r>
            <a:r>
              <a:rPr lang="en-US" altLang="en-US" dirty="0" smtClean="0"/>
              <a:t>stress</a:t>
            </a:r>
            <a:endParaRPr lang="en-US" altLang="en-US" dirty="0"/>
          </a:p>
          <a:p>
            <a:pPr lvl="1">
              <a:buClr>
                <a:schemeClr val="tx1"/>
              </a:buClr>
            </a:pPr>
            <a:r>
              <a:rPr lang="en-US" altLang="en-US" dirty="0"/>
              <a:t>major life changes increase risk</a:t>
            </a:r>
          </a:p>
          <a:p>
            <a:pPr lvl="1">
              <a:buClr>
                <a:schemeClr val="tx1"/>
              </a:buClr>
              <a:buFont typeface="Wingdings" pitchFamily="2" charset="2"/>
              <a:buNone/>
            </a:pPr>
            <a:endParaRPr lang="en-US" altLang="en-US" dirty="0"/>
          </a:p>
          <a:p>
            <a:r>
              <a:rPr lang="en-US" altLang="en-US" dirty="0"/>
              <a:t>Cancer</a:t>
            </a:r>
          </a:p>
          <a:p>
            <a:pPr lvl="1">
              <a:buClr>
                <a:schemeClr val="tx1"/>
              </a:buClr>
            </a:pPr>
            <a:r>
              <a:rPr lang="en-US" altLang="en-US" dirty="0"/>
              <a:t>stress inhibits cellular immune responses</a:t>
            </a:r>
          </a:p>
        </p:txBody>
      </p:sp>
      <p:sp>
        <p:nvSpPr>
          <p:cNvPr id="5" name="Text Box 1039"/>
          <p:cNvSpPr txBox="1">
            <a:spLocks noChangeArrowheads="1"/>
          </p:cNvSpPr>
          <p:nvPr/>
        </p:nvSpPr>
        <p:spPr bwMode="auto">
          <a:xfrm>
            <a:off x="120520" y="6425363"/>
            <a:ext cx="84852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200" kern="1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Copyright © 2014 McGraw-Hill Education. All rights reserved. No reproduction or distribution without the prior written consent of McGraw-Hill Education.</a:t>
            </a:r>
            <a:endParaRPr lang="en-US" sz="120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8521700" y="6473244"/>
            <a:ext cx="6223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</a:t>
            </a:r>
            <a:fld id="{02E2F07F-8713-4BFA-9D72-16BFEED8D986}" type="slidenum">
              <a:rPr lang="en-US" sz="1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defRPr/>
              </a:pPr>
              <a:t>12</a:t>
            </a:fld>
            <a:endParaRPr lang="en-US" sz="3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altLang="en-US" dirty="0"/>
              <a:t>Coping with Stress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010400" cy="4906963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altLang="en-US" dirty="0" smtClean="0"/>
              <a:t>Cognitive Appraisal</a:t>
            </a:r>
            <a:br>
              <a:rPr lang="en-US" altLang="en-US" dirty="0" smtClean="0"/>
            </a:br>
            <a:endParaRPr lang="en-US" altLang="en-US" dirty="0"/>
          </a:p>
          <a:p>
            <a:pPr>
              <a:buClr>
                <a:schemeClr val="tx1"/>
              </a:buClr>
            </a:pPr>
            <a:r>
              <a:rPr lang="en-US" altLang="en-US" dirty="0" smtClean="0"/>
              <a:t>Optimism</a:t>
            </a:r>
            <a:br>
              <a:rPr lang="en-US" altLang="en-US" dirty="0" smtClean="0"/>
            </a:br>
            <a:endParaRPr lang="en-US" altLang="en-US" dirty="0"/>
          </a:p>
          <a:p>
            <a:pPr>
              <a:buClr>
                <a:schemeClr val="tx1"/>
              </a:buClr>
            </a:pPr>
            <a:r>
              <a:rPr lang="en-US" altLang="en-US" dirty="0" smtClean="0"/>
              <a:t>Emotion-Focused </a:t>
            </a:r>
            <a:r>
              <a:rPr lang="en-US" altLang="en-US" dirty="0"/>
              <a:t>v. </a:t>
            </a:r>
            <a:r>
              <a:rPr lang="en-US" altLang="en-US" dirty="0" smtClean="0"/>
              <a:t>Problem-Focused Coping</a:t>
            </a:r>
            <a:br>
              <a:rPr lang="en-US" altLang="en-US" dirty="0" smtClean="0"/>
            </a:br>
            <a:endParaRPr lang="en-US" altLang="en-US" dirty="0"/>
          </a:p>
          <a:p>
            <a:pPr>
              <a:buClr>
                <a:schemeClr val="tx1"/>
              </a:buClr>
            </a:pPr>
            <a:r>
              <a:rPr lang="en-US" altLang="en-US" dirty="0" smtClean="0"/>
              <a:t>Hardiness </a:t>
            </a:r>
            <a:endParaRPr lang="en-US" altLang="en-US" dirty="0"/>
          </a:p>
          <a:p>
            <a:pPr lvl="1">
              <a:buClr>
                <a:schemeClr val="tx1"/>
              </a:buClr>
            </a:pPr>
            <a:r>
              <a:rPr lang="en-US" altLang="en-US" dirty="0"/>
              <a:t>sense of commitment and of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control</a:t>
            </a:r>
            <a:endParaRPr lang="en-US" altLang="en-US" dirty="0"/>
          </a:p>
          <a:p>
            <a:pPr lvl="1">
              <a:buClr>
                <a:schemeClr val="tx1"/>
              </a:buClr>
            </a:pPr>
            <a:r>
              <a:rPr lang="en-US" altLang="en-US" dirty="0"/>
              <a:t>perceives problems as challenges,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not threats</a:t>
            </a:r>
            <a:br>
              <a:rPr lang="en-US" altLang="en-US" dirty="0" smtClean="0"/>
            </a:br>
            <a:endParaRPr lang="en-US" altLang="en-US" dirty="0"/>
          </a:p>
          <a:p>
            <a:pPr>
              <a:buClr>
                <a:schemeClr val="tx1"/>
              </a:buClr>
            </a:pPr>
            <a:r>
              <a:rPr lang="en-US" altLang="en-US" dirty="0" smtClean="0"/>
              <a:t>Stress Management Programs</a:t>
            </a:r>
            <a:endParaRPr lang="en-US" altLang="en-US" dirty="0"/>
          </a:p>
          <a:p>
            <a:pPr lvl="1">
              <a:buFont typeface="Wingdings" pitchFamily="2" charset="2"/>
              <a:buNone/>
            </a:pPr>
            <a:endParaRPr lang="en-US" altLang="en-US" b="1" dirty="0"/>
          </a:p>
        </p:txBody>
      </p:sp>
      <p:pic>
        <p:nvPicPr>
          <p:cNvPr id="2" name="Picture 1" descr="kin35406_ta17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33" y="3505200"/>
            <a:ext cx="3520467" cy="2717800"/>
          </a:xfrm>
          <a:prstGeom prst="rect">
            <a:avLst/>
          </a:prstGeom>
        </p:spPr>
      </p:pic>
      <p:sp>
        <p:nvSpPr>
          <p:cNvPr id="7" name="Text Box 1039"/>
          <p:cNvSpPr txBox="1">
            <a:spLocks noChangeArrowheads="1"/>
          </p:cNvSpPr>
          <p:nvPr/>
        </p:nvSpPr>
        <p:spPr bwMode="auto">
          <a:xfrm>
            <a:off x="120520" y="6425363"/>
            <a:ext cx="84852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200" kern="1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Copyright © 2014 McGraw-Hill Education. All rights reserved. No reproduction or distribution without the prior written consent of McGraw-Hill Education.</a:t>
            </a:r>
            <a:endParaRPr lang="en-US" sz="120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8521700" y="6473244"/>
            <a:ext cx="6223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</a:t>
            </a:r>
            <a:fld id="{02E2F07F-8713-4BFA-9D72-16BFEED8D986}" type="slidenum">
              <a:rPr lang="en-US" sz="1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defRPr/>
              </a:pPr>
              <a:t>13</a:t>
            </a:fld>
            <a:endParaRPr lang="en-US" sz="3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/>
              <a:t>Toward </a:t>
            </a:r>
            <a:r>
              <a:rPr lang="en-US" altLang="en-US" dirty="0" smtClean="0"/>
              <a:t>A </a:t>
            </a:r>
            <a:r>
              <a:rPr lang="en-US" altLang="en-US" dirty="0"/>
              <a:t>Healthier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Becoming Physically </a:t>
            </a:r>
            <a:r>
              <a:rPr lang="en-US" dirty="0" smtClean="0"/>
              <a:t>Active   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Eating Right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Quitting Smoking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kin35406_ta17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30891"/>
            <a:ext cx="4321907" cy="2809240"/>
          </a:xfrm>
          <a:prstGeom prst="rect">
            <a:avLst/>
          </a:prstGeom>
        </p:spPr>
      </p:pic>
      <p:sp>
        <p:nvSpPr>
          <p:cNvPr id="7" name="Text Box 1039"/>
          <p:cNvSpPr txBox="1">
            <a:spLocks noChangeArrowheads="1"/>
          </p:cNvSpPr>
          <p:nvPr/>
        </p:nvSpPr>
        <p:spPr bwMode="auto">
          <a:xfrm>
            <a:off x="120520" y="6425363"/>
            <a:ext cx="84852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200" kern="1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Copyright © 2014 McGraw-Hill Education. All rights reserved. No reproduction or distribution without the prior written consent of McGraw-Hill Education.</a:t>
            </a:r>
            <a:endParaRPr lang="en-US" sz="120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8521700" y="6473244"/>
            <a:ext cx="6223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</a:t>
            </a:r>
            <a:fld id="{02E2F07F-8713-4BFA-9D72-16BFEED8D986}" type="slidenum">
              <a:rPr lang="en-US" sz="1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defRPr/>
              </a:pPr>
              <a:t>14</a:t>
            </a:fld>
            <a:endParaRPr lang="en-US" sz="3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3610" y="4814412"/>
            <a:ext cx="6816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visual.pearsoncmg.com/mypsychlab/index.php?clipId=91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/>
              <a:t>Chapter Summary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Describe the scope of health psychology and behavioral medicine.</a:t>
            </a:r>
          </a:p>
          <a:p>
            <a:pPr>
              <a:lnSpc>
                <a:spcPct val="120000"/>
              </a:lnSpc>
            </a:pPr>
            <a:r>
              <a:rPr lang="en-US" dirty="0"/>
              <a:t>Describe the various theoretical models of change.</a:t>
            </a:r>
          </a:p>
          <a:p>
            <a:pPr>
              <a:lnSpc>
                <a:spcPct val="120000"/>
              </a:lnSpc>
            </a:pPr>
            <a:r>
              <a:rPr lang="en-US" dirty="0"/>
              <a:t>Discuss psychological and social tools that promote effective life change.</a:t>
            </a:r>
          </a:p>
          <a:p>
            <a:pPr>
              <a:lnSpc>
                <a:spcPct val="120000"/>
              </a:lnSpc>
            </a:pPr>
            <a:r>
              <a:rPr lang="en-US" dirty="0"/>
              <a:t>Describe how stress can effect personal wellness and identify strategies to control it.</a:t>
            </a:r>
          </a:p>
          <a:p>
            <a:pPr>
              <a:lnSpc>
                <a:spcPct val="120000"/>
              </a:lnSpc>
            </a:pPr>
            <a:r>
              <a:rPr lang="en-US" dirty="0"/>
              <a:t>Describe how decisions about physical activity, diet and nutrition, and smoking affect health and well-being.</a:t>
            </a:r>
          </a:p>
          <a:p>
            <a:endParaRPr lang="en-US" altLang="en-US" sz="2800" dirty="0"/>
          </a:p>
        </p:txBody>
      </p:sp>
      <p:sp>
        <p:nvSpPr>
          <p:cNvPr id="5" name="Text Box 1039"/>
          <p:cNvSpPr txBox="1">
            <a:spLocks noChangeArrowheads="1"/>
          </p:cNvSpPr>
          <p:nvPr/>
        </p:nvSpPr>
        <p:spPr bwMode="auto">
          <a:xfrm>
            <a:off x="120520" y="6425363"/>
            <a:ext cx="84852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200" kern="1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Copyright © 2014 McGraw-Hill Education. All rights reserved. No reproduction or distribution without the prior written consent of McGraw-Hill Education.</a:t>
            </a:r>
            <a:endParaRPr lang="en-US" sz="120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8521700" y="6473244"/>
            <a:ext cx="6223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</a:t>
            </a:r>
            <a:fld id="{02E2F07F-8713-4BFA-9D72-16BFEED8D986}" type="slidenum">
              <a:rPr lang="en-US" sz="1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defRPr/>
              </a:pPr>
              <a:t>15</a:t>
            </a:fld>
            <a:endParaRPr lang="en-US" sz="3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/>
              <a:t>Chapter Preview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304800" y="755876"/>
            <a:ext cx="3429000" cy="3780472"/>
            <a:chOff x="5105400" y="1193870"/>
            <a:chExt cx="3429000" cy="378047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1193870"/>
              <a:ext cx="3429000" cy="378047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715000" y="2819399"/>
              <a:ext cx="232018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Health Psychology</a:t>
              </a:r>
              <a:endPara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15000" y="755876"/>
            <a:ext cx="3429000" cy="3780472"/>
            <a:chOff x="5105400" y="1193870"/>
            <a:chExt cx="3429000" cy="378047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1193870"/>
              <a:ext cx="3429000" cy="378047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953541" y="2530108"/>
              <a:ext cx="173271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Role of </a:t>
              </a:r>
            </a:p>
            <a:p>
              <a:pPr algn="ctr"/>
              <a:r>
                <a:rPr lang="en-US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Psychology</a:t>
              </a:r>
            </a:p>
            <a:p>
              <a:pPr algn="ctr"/>
              <a:r>
                <a:rPr lang="en-US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 Living Well</a:t>
              </a:r>
              <a:endPara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94193" y="2971799"/>
            <a:ext cx="3429000" cy="3780472"/>
            <a:chOff x="5105400" y="1193870"/>
            <a:chExt cx="3429000" cy="37804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1193870"/>
              <a:ext cx="3429000" cy="378047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853128" y="2699385"/>
              <a:ext cx="19335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Towards a</a:t>
              </a:r>
            </a:p>
            <a:p>
              <a:pPr algn="ctr"/>
              <a:r>
                <a:rPr lang="en-US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Healthier Body</a:t>
              </a:r>
              <a:endPara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24356" y="714390"/>
            <a:ext cx="3429000" cy="3780472"/>
            <a:chOff x="5105400" y="1193870"/>
            <a:chExt cx="3429000" cy="37804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1193870"/>
              <a:ext cx="3429000" cy="378047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934658" y="2530108"/>
              <a:ext cx="177048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Resources for</a:t>
              </a:r>
            </a:p>
            <a:p>
              <a:pPr algn="ctr"/>
              <a:r>
                <a:rPr lang="en-US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Effective</a:t>
              </a:r>
            </a:p>
            <a:p>
              <a:pPr algn="ctr"/>
              <a:r>
                <a:rPr lang="en-US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Life Changes</a:t>
              </a:r>
              <a:endPara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77274" y="2971800"/>
            <a:ext cx="3429000" cy="3780472"/>
            <a:chOff x="5105400" y="1193870"/>
            <a:chExt cx="3429000" cy="378047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1193870"/>
              <a:ext cx="3429000" cy="378047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799011" y="2699385"/>
              <a:ext cx="204177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Making Positive</a:t>
              </a:r>
            </a:p>
            <a:p>
              <a:pPr algn="ctr"/>
              <a:r>
                <a:rPr lang="en-US" sz="2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Life Changes</a:t>
              </a:r>
              <a:endPara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955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altLang="en-US" dirty="0"/>
              <a:t>Health Psychology &amp; Behavioral Medicine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</a:pPr>
            <a:r>
              <a:rPr lang="en-US" altLang="en-US" sz="2600" dirty="0"/>
              <a:t>Health Psychology</a:t>
            </a:r>
          </a:p>
          <a:p>
            <a:pPr lvl="1">
              <a:buClr>
                <a:schemeClr val="tx1"/>
              </a:buClr>
            </a:pPr>
            <a:r>
              <a:rPr lang="en-US" altLang="en-US" dirty="0"/>
              <a:t>establishing health and preventing illness </a:t>
            </a:r>
          </a:p>
          <a:p>
            <a:pPr lvl="1">
              <a:buClr>
                <a:schemeClr val="tx1"/>
              </a:buClr>
            </a:pPr>
            <a:r>
              <a:rPr lang="en-US" altLang="en-US" dirty="0"/>
              <a:t>focuses on social, behavioral and </a:t>
            </a:r>
            <a:r>
              <a:rPr lang="en-US" altLang="en-US" i="1" dirty="0"/>
              <a:t>cognitive</a:t>
            </a:r>
            <a:r>
              <a:rPr lang="en-US" altLang="en-US" dirty="0"/>
              <a:t> factors</a:t>
            </a:r>
          </a:p>
          <a:p>
            <a:pPr lvl="1">
              <a:buClr>
                <a:schemeClr val="tx1"/>
              </a:buClr>
              <a:buFont typeface="Wingdings" pitchFamily="2" charset="2"/>
              <a:buNone/>
            </a:pPr>
            <a:endParaRPr lang="en-US" altLang="en-US" dirty="0"/>
          </a:p>
          <a:p>
            <a:pPr>
              <a:buClr>
                <a:schemeClr val="tx1"/>
              </a:buClr>
            </a:pPr>
            <a:r>
              <a:rPr lang="en-US" altLang="en-US" sz="2600" dirty="0"/>
              <a:t>Behavioral Medicine </a:t>
            </a:r>
          </a:p>
          <a:p>
            <a:pPr lvl="1">
              <a:buClr>
                <a:schemeClr val="tx1"/>
              </a:buClr>
            </a:pPr>
            <a:r>
              <a:rPr lang="en-US" altLang="en-US" dirty="0"/>
              <a:t>integrates behavioral and biomedical knowledge</a:t>
            </a:r>
          </a:p>
          <a:p>
            <a:pPr lvl="1">
              <a:buClr>
                <a:schemeClr val="tx1"/>
              </a:buClr>
            </a:pPr>
            <a:r>
              <a:rPr lang="en-US" altLang="en-US" dirty="0"/>
              <a:t>focuses on social, behavioral and </a:t>
            </a:r>
            <a:r>
              <a:rPr lang="en-US" altLang="en-US" i="1" dirty="0"/>
              <a:t>biomedical</a:t>
            </a:r>
            <a:r>
              <a:rPr lang="en-US" altLang="en-US" dirty="0"/>
              <a:t> factors</a:t>
            </a:r>
          </a:p>
          <a:p>
            <a:pPr lvl="1">
              <a:buClr>
                <a:schemeClr val="tx1"/>
              </a:buClr>
              <a:buFont typeface="Wingdings" pitchFamily="2" charset="2"/>
              <a:buNone/>
            </a:pPr>
            <a:endParaRPr lang="en-US" altLang="en-US" dirty="0"/>
          </a:p>
          <a:p>
            <a:pPr>
              <a:buClr>
                <a:schemeClr val="tx1"/>
              </a:buClr>
            </a:pPr>
            <a:r>
              <a:rPr lang="en-US" altLang="en-US" sz="2600" dirty="0"/>
              <a:t>Health Promotion</a:t>
            </a:r>
          </a:p>
          <a:p>
            <a:pPr lvl="1">
              <a:buClr>
                <a:schemeClr val="tx1"/>
              </a:buClr>
            </a:pPr>
            <a:r>
              <a:rPr lang="en-US" altLang="en-US" dirty="0"/>
              <a:t>integrates behavioral and biomedical knowledge</a:t>
            </a:r>
          </a:p>
          <a:p>
            <a:pPr lvl="1">
              <a:buClr>
                <a:schemeClr val="tx1"/>
              </a:buClr>
              <a:buFont typeface="Wingdings" pitchFamily="2" charset="2"/>
              <a:buNone/>
            </a:pPr>
            <a:endParaRPr lang="en-US" altLang="en-US" dirty="0"/>
          </a:p>
          <a:p>
            <a:pPr>
              <a:buClr>
                <a:schemeClr val="tx1"/>
              </a:buClr>
            </a:pPr>
            <a:r>
              <a:rPr lang="en-US" altLang="en-US" sz="2600" dirty="0"/>
              <a:t>Public Health</a:t>
            </a:r>
          </a:p>
          <a:p>
            <a:pPr lvl="1">
              <a:buClr>
                <a:schemeClr val="tx1"/>
              </a:buClr>
            </a:pPr>
            <a:r>
              <a:rPr lang="en-US" altLang="en-US" dirty="0"/>
              <a:t>integrates behavioral and biomedical </a:t>
            </a:r>
            <a:r>
              <a:rPr lang="en-US" altLang="en-US" dirty="0" smtClean="0"/>
              <a:t>knowledge</a:t>
            </a:r>
            <a:endParaRPr lang="en-US" altLang="en-US" sz="2000" dirty="0"/>
          </a:p>
        </p:txBody>
      </p:sp>
      <p:pic>
        <p:nvPicPr>
          <p:cNvPr id="2" name="Picture 1" descr="42-1737739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475" y="2286000"/>
            <a:ext cx="2590800" cy="3886200"/>
          </a:xfrm>
          <a:prstGeom prst="rect">
            <a:avLst/>
          </a:prstGeom>
        </p:spPr>
      </p:pic>
      <p:sp>
        <p:nvSpPr>
          <p:cNvPr id="7" name="Text Box 1039"/>
          <p:cNvSpPr txBox="1">
            <a:spLocks noChangeArrowheads="1"/>
          </p:cNvSpPr>
          <p:nvPr/>
        </p:nvSpPr>
        <p:spPr bwMode="auto">
          <a:xfrm>
            <a:off x="120520" y="6425363"/>
            <a:ext cx="84852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200" kern="1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Copyright © 2014 McGraw-Hill Education. All rights reserved. No reproduction or distribution without the prior written consent of McGraw-Hill Education.</a:t>
            </a:r>
            <a:endParaRPr lang="en-US" sz="120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8521700" y="6473244"/>
            <a:ext cx="6223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</a:t>
            </a:r>
            <a:fld id="{02E2F07F-8713-4BFA-9D72-16BFEED8D986}" type="slidenum">
              <a:rPr lang="en-US" sz="1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defRPr/>
              </a:pPr>
              <a:t>3</a:t>
            </a:fld>
            <a:endParaRPr lang="en-US" sz="3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Biopsychosocial</a:t>
            </a:r>
            <a:r>
              <a:rPr lang="en-US" altLang="en-US" dirty="0"/>
              <a:t> Model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1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altLang="en-US" dirty="0" smtClean="0"/>
              <a:t>Health </a:t>
            </a:r>
            <a:r>
              <a:rPr lang="en-US" altLang="en-US" dirty="0"/>
              <a:t>psychology integrates </a:t>
            </a:r>
            <a:r>
              <a:rPr lang="en-US" altLang="en-US" dirty="0" smtClean="0"/>
              <a:t>biological</a:t>
            </a:r>
            <a:r>
              <a:rPr lang="en-US" altLang="en-US" dirty="0"/>
              <a:t>, psychological, and </a:t>
            </a:r>
            <a:r>
              <a:rPr lang="en-US" altLang="en-US" dirty="0" smtClean="0"/>
              <a:t>social </a:t>
            </a:r>
            <a:r>
              <a:rPr lang="en-US" altLang="en-US" dirty="0"/>
              <a:t>factors in </a:t>
            </a:r>
            <a:r>
              <a:rPr lang="en-US" altLang="en-US" dirty="0" smtClean="0"/>
              <a:t>health.</a:t>
            </a:r>
            <a:endParaRPr lang="en-US" altLang="en-US" sz="3600" b="1" i="1" dirty="0"/>
          </a:p>
        </p:txBody>
      </p:sp>
      <p:pic>
        <p:nvPicPr>
          <p:cNvPr id="3" name="Picture 2" descr="782675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2895600"/>
            <a:ext cx="4965700" cy="3307156"/>
          </a:xfrm>
          <a:prstGeom prst="rect">
            <a:avLst/>
          </a:prstGeom>
        </p:spPr>
      </p:pic>
      <p:sp>
        <p:nvSpPr>
          <p:cNvPr id="7" name="Text Box 1039"/>
          <p:cNvSpPr txBox="1">
            <a:spLocks noChangeArrowheads="1"/>
          </p:cNvSpPr>
          <p:nvPr/>
        </p:nvSpPr>
        <p:spPr bwMode="auto">
          <a:xfrm>
            <a:off x="120520" y="6425363"/>
            <a:ext cx="84852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200" kern="1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Copyright © 2014 McGraw-Hill Education. All rights reserved. No reproduction or distribution without the prior written consent of McGraw-Hill Education.</a:t>
            </a:r>
            <a:endParaRPr lang="en-US" sz="120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8521700" y="6473244"/>
            <a:ext cx="6223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</a:t>
            </a:r>
            <a:fld id="{02E2F07F-8713-4BFA-9D72-16BFEED8D986}" type="slidenum">
              <a:rPr lang="en-US" sz="1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defRPr/>
              </a:pPr>
              <a:t>4</a:t>
            </a:fld>
            <a:endParaRPr lang="en-US" sz="3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altLang="en-US" dirty="0"/>
              <a:t>Theoretical Models of </a:t>
            </a:r>
            <a:r>
              <a:rPr lang="en-US" altLang="en-US" dirty="0" smtClean="0"/>
              <a:t>Behavioral </a:t>
            </a:r>
            <a:r>
              <a:rPr lang="en-US" altLang="en-US" dirty="0"/>
              <a:t>Change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dirty="0"/>
              <a:t>Theory of Reasoned Action</a:t>
            </a:r>
          </a:p>
          <a:p>
            <a:pPr lvl="1"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i="1" dirty="0"/>
              <a:t>Effective change requires</a:t>
            </a:r>
          </a:p>
          <a:p>
            <a:pPr lvl="2">
              <a:buClr>
                <a:schemeClr val="tx1"/>
              </a:buClr>
            </a:pPr>
            <a:r>
              <a:rPr lang="en-US" altLang="en-US" dirty="0"/>
              <a:t>specific intentions about behavior</a:t>
            </a:r>
          </a:p>
          <a:p>
            <a:pPr lvl="2">
              <a:buClr>
                <a:schemeClr val="tx1"/>
              </a:buClr>
            </a:pPr>
            <a:r>
              <a:rPr lang="en-US" altLang="en-US" dirty="0"/>
              <a:t>positive attitude about the new behavior</a:t>
            </a:r>
          </a:p>
          <a:p>
            <a:pPr lvl="2">
              <a:buClr>
                <a:schemeClr val="tx1"/>
              </a:buClr>
            </a:pPr>
            <a:r>
              <a:rPr lang="en-US" altLang="en-US" dirty="0"/>
              <a:t>perceptions of social group support</a:t>
            </a:r>
          </a:p>
          <a:p>
            <a:pPr lvl="2">
              <a:buClr>
                <a:schemeClr val="tx1"/>
              </a:buClr>
              <a:buFont typeface="Wingdings" pitchFamily="2" charset="2"/>
              <a:buNone/>
            </a:pPr>
            <a:endParaRPr lang="en-US" altLang="en-US" dirty="0"/>
          </a:p>
          <a:p>
            <a:pPr>
              <a:buClr>
                <a:schemeClr val="tx1"/>
              </a:buClr>
            </a:pPr>
            <a:r>
              <a:rPr lang="en-US" altLang="en-US" dirty="0"/>
              <a:t>Theory of Planned Behavior  </a:t>
            </a:r>
          </a:p>
          <a:p>
            <a:pPr lvl="1"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i="1" dirty="0"/>
              <a:t>Effective change also requires</a:t>
            </a:r>
          </a:p>
          <a:p>
            <a:pPr lvl="2">
              <a:buClr>
                <a:schemeClr val="tx1"/>
              </a:buClr>
            </a:pPr>
            <a:r>
              <a:rPr lang="en-US" altLang="en-US" dirty="0"/>
              <a:t>perceptions of control over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the </a:t>
            </a:r>
            <a:r>
              <a:rPr lang="en-US" altLang="en-US" dirty="0"/>
              <a:t>outcome</a:t>
            </a:r>
          </a:p>
        </p:txBody>
      </p:sp>
      <p:pic>
        <p:nvPicPr>
          <p:cNvPr id="2" name="Picture 1" descr="1180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3352800"/>
            <a:ext cx="4368800" cy="2900883"/>
          </a:xfrm>
          <a:prstGeom prst="rect">
            <a:avLst/>
          </a:prstGeom>
        </p:spPr>
      </p:pic>
      <p:sp>
        <p:nvSpPr>
          <p:cNvPr id="7" name="Text Box 1039"/>
          <p:cNvSpPr txBox="1">
            <a:spLocks noChangeArrowheads="1"/>
          </p:cNvSpPr>
          <p:nvPr/>
        </p:nvSpPr>
        <p:spPr bwMode="auto">
          <a:xfrm>
            <a:off x="120520" y="6425363"/>
            <a:ext cx="84852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200" kern="1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Copyright © 2014 McGraw-Hill Education. All rights reserved. No reproduction or distribution without the prior written consent of McGraw-Hill Education.</a:t>
            </a:r>
            <a:endParaRPr lang="en-US" sz="120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8521700" y="6473244"/>
            <a:ext cx="6223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</a:t>
            </a:r>
            <a:fld id="{02E2F07F-8713-4BFA-9D72-16BFEED8D986}" type="slidenum">
              <a:rPr lang="en-US" sz="1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defRPr/>
              </a:pPr>
              <a:t>5</a:t>
            </a:fld>
            <a:endParaRPr lang="en-US" sz="3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altLang="en-US" dirty="0"/>
              <a:t>How Do Individuals Make Healthy Lifestyle Changes?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altLang="en-US" dirty="0"/>
              <a:t>	Stages of Change Model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endParaRPr lang="en-US" altLang="en-US" dirty="0"/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altLang="en-US" dirty="0" err="1"/>
              <a:t>precontemplation</a:t>
            </a:r>
            <a:r>
              <a:rPr lang="en-US" altLang="en-US" dirty="0"/>
              <a:t> </a:t>
            </a:r>
          </a:p>
          <a:p>
            <a:pPr marL="1371600" lvl="3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altLang="en-US" i="1" dirty="0"/>
              <a:t>not ready to even think about it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altLang="en-US" dirty="0"/>
              <a:t>contemplation</a:t>
            </a:r>
          </a:p>
          <a:p>
            <a:pPr marL="1314450" lvl="3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altLang="en-US" i="1" dirty="0"/>
              <a:t>acknowledge problem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altLang="en-US" dirty="0"/>
              <a:t>preparation/determination</a:t>
            </a:r>
          </a:p>
          <a:p>
            <a:pPr marL="1314450" lvl="3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altLang="en-US" i="1" dirty="0"/>
              <a:t>plan action, explore options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altLang="en-US" dirty="0"/>
              <a:t>action/willpower</a:t>
            </a:r>
          </a:p>
          <a:p>
            <a:pPr marL="1314450" lvl="3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altLang="en-US" i="1" dirty="0"/>
              <a:t>commit to and enact plan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altLang="en-US" dirty="0"/>
              <a:t>maintenance</a:t>
            </a:r>
          </a:p>
          <a:p>
            <a:pPr marL="1314450" lvl="3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altLang="en-US" i="1" dirty="0"/>
              <a:t>long term success / avoiding </a:t>
            </a:r>
            <a:r>
              <a:rPr lang="en-US" altLang="en-US" i="1" dirty="0" smtClean="0"/>
              <a:t/>
            </a:r>
            <a:br>
              <a:rPr lang="en-US" altLang="en-US" i="1" dirty="0" smtClean="0"/>
            </a:br>
            <a:r>
              <a:rPr lang="en-US" altLang="en-US" i="1" dirty="0" smtClean="0"/>
              <a:t>relapse</a:t>
            </a:r>
            <a:endParaRPr lang="en-US" altLang="en-US" i="1" dirty="0"/>
          </a:p>
        </p:txBody>
      </p:sp>
      <p:pic>
        <p:nvPicPr>
          <p:cNvPr id="3" name="Picture 2" descr="8213718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1752600"/>
            <a:ext cx="3759200" cy="3759200"/>
          </a:xfrm>
          <a:prstGeom prst="rect">
            <a:avLst/>
          </a:prstGeom>
        </p:spPr>
      </p:pic>
      <p:sp>
        <p:nvSpPr>
          <p:cNvPr id="7" name="Text Box 1039"/>
          <p:cNvSpPr txBox="1">
            <a:spLocks noChangeArrowheads="1"/>
          </p:cNvSpPr>
          <p:nvPr/>
        </p:nvSpPr>
        <p:spPr bwMode="auto">
          <a:xfrm>
            <a:off x="120520" y="6425363"/>
            <a:ext cx="84852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200" kern="1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Copyright © 2014 McGraw-Hill Education. All rights reserved. No reproduction or distribution without the prior written consent of McGraw-Hill Education.</a:t>
            </a:r>
            <a:endParaRPr lang="en-US" sz="120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8521700" y="6473244"/>
            <a:ext cx="6223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</a:t>
            </a:r>
            <a:fld id="{02E2F07F-8713-4BFA-9D72-16BFEED8D986}" type="slidenum">
              <a:rPr lang="en-US" sz="1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defRPr/>
              </a:pPr>
              <a:t>6</a:t>
            </a:fld>
            <a:endParaRPr lang="en-US" sz="3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altLang="en-US" sz="4000" dirty="0"/>
              <a:t>Resources for </a:t>
            </a:r>
            <a:r>
              <a:rPr lang="en-US" altLang="en-US" sz="4000" dirty="0" smtClean="0"/>
              <a:t>Effective </a:t>
            </a:r>
            <a:r>
              <a:rPr lang="en-US" altLang="en-US" sz="4000" dirty="0"/>
              <a:t>Life Change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altLang="en-US" dirty="0" smtClean="0"/>
              <a:t>Personal </a:t>
            </a:r>
            <a:r>
              <a:rPr lang="en-US" altLang="en-US" dirty="0"/>
              <a:t>Motivation</a:t>
            </a:r>
          </a:p>
          <a:p>
            <a:pPr marL="971550" lvl="1" indent="-457200">
              <a:buClr>
                <a:schemeClr val="tx1"/>
              </a:buClr>
            </a:pPr>
            <a:r>
              <a:rPr lang="en-US" altLang="en-US" dirty="0"/>
              <a:t>self determination theory</a:t>
            </a:r>
          </a:p>
          <a:p>
            <a:pPr marL="971550" lvl="1" indent="-457200">
              <a:buClr>
                <a:schemeClr val="tx1"/>
              </a:buClr>
            </a:pPr>
            <a:r>
              <a:rPr lang="en-US" altLang="en-US" dirty="0"/>
              <a:t>intrinsic v. extrinsic motivation</a:t>
            </a:r>
          </a:p>
          <a:p>
            <a:pPr marL="971550" lvl="1" indent="-457200">
              <a:buClr>
                <a:schemeClr val="tx1"/>
              </a:buClr>
            </a:pPr>
            <a:r>
              <a:rPr lang="en-US" altLang="en-US" dirty="0"/>
              <a:t>implementation intentions</a:t>
            </a:r>
          </a:p>
          <a:p>
            <a:pPr marL="1371600" lvl="2" indent="-457200">
              <a:buFont typeface="Wingdings" pitchFamily="2" charset="2"/>
              <a:buNone/>
            </a:pPr>
            <a:endParaRPr lang="en-US" altLang="en-US" dirty="0"/>
          </a:p>
          <a:p>
            <a:pPr marL="1371600" lvl="2" indent="-457200">
              <a:buFont typeface="Wingdings" pitchFamily="2" charset="2"/>
              <a:buNone/>
            </a:pPr>
            <a:endParaRPr lang="en-US" altLang="en-US" dirty="0">
              <a:solidFill>
                <a:schemeClr val="accent6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en-US" altLang="en-US" i="1" dirty="0" smtClean="0">
                <a:solidFill>
                  <a:schemeClr val="accent6"/>
                </a:solidFill>
              </a:rPr>
              <a:t>Why </a:t>
            </a:r>
            <a:r>
              <a:rPr lang="en-US" altLang="en-US" i="1" dirty="0">
                <a:solidFill>
                  <a:schemeClr val="accent6"/>
                </a:solidFill>
              </a:rPr>
              <a:t>do we do the </a:t>
            </a:r>
            <a:r>
              <a:rPr lang="en-US" altLang="en-US" i="1" dirty="0" smtClean="0">
                <a:solidFill>
                  <a:schemeClr val="accent6"/>
                </a:solidFill>
              </a:rPr>
              <a:t>things we </a:t>
            </a:r>
            <a:br>
              <a:rPr lang="en-US" altLang="en-US" i="1" dirty="0" smtClean="0">
                <a:solidFill>
                  <a:schemeClr val="accent6"/>
                </a:solidFill>
              </a:rPr>
            </a:br>
            <a:r>
              <a:rPr lang="en-US" altLang="en-US" i="1" dirty="0" smtClean="0">
                <a:solidFill>
                  <a:schemeClr val="accent6"/>
                </a:solidFill>
              </a:rPr>
              <a:t>shouldn’t </a:t>
            </a:r>
            <a:r>
              <a:rPr lang="en-US" altLang="en-US" i="1" dirty="0">
                <a:solidFill>
                  <a:schemeClr val="accent6"/>
                </a:solidFill>
              </a:rPr>
              <a:t>do?</a:t>
            </a:r>
          </a:p>
        </p:txBody>
      </p:sp>
      <p:pic>
        <p:nvPicPr>
          <p:cNvPr id="2" name="Picture 1" descr="kin35406_ta17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19200"/>
            <a:ext cx="3399068" cy="5105400"/>
          </a:xfrm>
          <a:prstGeom prst="rect">
            <a:avLst/>
          </a:prstGeom>
        </p:spPr>
      </p:pic>
      <p:sp>
        <p:nvSpPr>
          <p:cNvPr id="7" name="Text Box 1039"/>
          <p:cNvSpPr txBox="1">
            <a:spLocks noChangeArrowheads="1"/>
          </p:cNvSpPr>
          <p:nvPr/>
        </p:nvSpPr>
        <p:spPr bwMode="auto">
          <a:xfrm>
            <a:off x="120520" y="6425363"/>
            <a:ext cx="84852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200" kern="1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Copyright © 2014 McGraw-Hill Education. All rights reserved. No reproduction or distribution without the prior written consent of McGraw-Hill Education.</a:t>
            </a:r>
            <a:endParaRPr lang="en-US" sz="120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8521700" y="6473244"/>
            <a:ext cx="6223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</a:t>
            </a:r>
            <a:fld id="{02E2F07F-8713-4BFA-9D72-16BFEED8D986}" type="slidenum">
              <a:rPr lang="en-US" sz="1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defRPr/>
              </a:pPr>
              <a:t>7</a:t>
            </a:fld>
            <a:endParaRPr lang="en-US" sz="3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altLang="en-US" sz="4000" dirty="0"/>
              <a:t>Resources for </a:t>
            </a:r>
            <a:r>
              <a:rPr lang="en-US" altLang="en-US" sz="4000" dirty="0" smtClean="0"/>
              <a:t>Effective </a:t>
            </a:r>
            <a:r>
              <a:rPr lang="en-US" altLang="en-US" sz="4000" dirty="0"/>
              <a:t>Life Change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dirty="0" smtClean="0"/>
              <a:t>Social </a:t>
            </a:r>
            <a:r>
              <a:rPr lang="en-US" altLang="en-US" dirty="0"/>
              <a:t>Relationships</a:t>
            </a:r>
          </a:p>
          <a:p>
            <a:pPr lvl="1">
              <a:buClr>
                <a:schemeClr val="tx1"/>
              </a:buClr>
            </a:pPr>
            <a:r>
              <a:rPr lang="en-US" altLang="en-US" dirty="0"/>
              <a:t>tangible assistance</a:t>
            </a:r>
          </a:p>
          <a:p>
            <a:pPr lvl="1">
              <a:buClr>
                <a:schemeClr val="tx1"/>
              </a:buClr>
            </a:pPr>
            <a:r>
              <a:rPr lang="en-US" altLang="en-US" dirty="0"/>
              <a:t>information</a:t>
            </a:r>
          </a:p>
          <a:p>
            <a:pPr lvl="1">
              <a:buClr>
                <a:schemeClr val="tx1"/>
              </a:buClr>
            </a:pPr>
            <a:r>
              <a:rPr lang="en-US" altLang="en-US" dirty="0"/>
              <a:t>emotional support</a:t>
            </a:r>
          </a:p>
          <a:p>
            <a:pPr lvl="1">
              <a:buClr>
                <a:schemeClr val="tx1"/>
              </a:buClr>
              <a:buFont typeface="Wingdings" pitchFamily="2" charset="2"/>
              <a:buNone/>
            </a:pPr>
            <a:endParaRPr lang="en-US" altLang="en-US" dirty="0"/>
          </a:p>
          <a:p>
            <a:pPr>
              <a:buClr>
                <a:schemeClr val="tx1"/>
              </a:buClr>
            </a:pPr>
            <a:r>
              <a:rPr lang="en-US" altLang="en-US" dirty="0" smtClean="0"/>
              <a:t>Religious </a:t>
            </a:r>
            <a:r>
              <a:rPr lang="en-US" altLang="en-US" dirty="0"/>
              <a:t>Faith</a:t>
            </a:r>
          </a:p>
          <a:p>
            <a:pPr lvl="1">
              <a:buClr>
                <a:schemeClr val="tx1"/>
              </a:buClr>
            </a:pPr>
            <a:r>
              <a:rPr lang="en-US" altLang="en-US" dirty="0"/>
              <a:t>linked to longer, healthier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life</a:t>
            </a:r>
            <a:endParaRPr lang="en-US" altLang="en-US" dirty="0"/>
          </a:p>
          <a:p>
            <a:pPr>
              <a:buFont typeface="Wingdings" pitchFamily="2" charset="2"/>
              <a:buNone/>
            </a:pPr>
            <a:endParaRPr lang="en-US" altLang="en-US" dirty="0"/>
          </a:p>
        </p:txBody>
      </p:sp>
      <p:pic>
        <p:nvPicPr>
          <p:cNvPr id="2" name="Picture 1" descr="984126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3124200"/>
            <a:ext cx="4673600" cy="3112618"/>
          </a:xfrm>
          <a:prstGeom prst="rect">
            <a:avLst/>
          </a:prstGeom>
        </p:spPr>
      </p:pic>
      <p:sp>
        <p:nvSpPr>
          <p:cNvPr id="7" name="Text Box 1039"/>
          <p:cNvSpPr txBox="1">
            <a:spLocks noChangeArrowheads="1"/>
          </p:cNvSpPr>
          <p:nvPr/>
        </p:nvSpPr>
        <p:spPr bwMode="auto">
          <a:xfrm>
            <a:off x="120520" y="6425363"/>
            <a:ext cx="84852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200" kern="1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Copyright © 2014 McGraw-Hill Education. All rights reserved. No reproduction or distribution without the prior written consent of McGraw-Hill Education.</a:t>
            </a:r>
            <a:endParaRPr lang="en-US" sz="120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8521700" y="6473244"/>
            <a:ext cx="6223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</a:t>
            </a:r>
            <a:fld id="{02E2F07F-8713-4BFA-9D72-16BFEED8D986}" type="slidenum">
              <a:rPr lang="en-US" sz="1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defRPr/>
              </a:pPr>
              <a:t>8</a:t>
            </a:fld>
            <a:endParaRPr lang="en-US" sz="3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dirty="0"/>
              <a:t>Impact of Stress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dirty="0"/>
              <a:t>General Adaptation Syndrome (GAS)</a:t>
            </a:r>
          </a:p>
          <a:p>
            <a:pPr lvl="1">
              <a:buClr>
                <a:schemeClr val="tx1"/>
              </a:buClr>
            </a:pPr>
            <a:r>
              <a:rPr lang="en-US" altLang="en-US" dirty="0"/>
              <a:t>alarm </a:t>
            </a:r>
          </a:p>
          <a:p>
            <a:pPr lvl="1">
              <a:buClr>
                <a:schemeClr val="tx1"/>
              </a:buClr>
            </a:pPr>
            <a:r>
              <a:rPr lang="en-US" altLang="en-US" dirty="0"/>
              <a:t>resistance </a:t>
            </a:r>
          </a:p>
          <a:p>
            <a:pPr lvl="1">
              <a:buClr>
                <a:schemeClr val="tx1"/>
              </a:buClr>
            </a:pPr>
            <a:r>
              <a:rPr lang="en-US" altLang="en-US" dirty="0"/>
              <a:t>exhaustion </a:t>
            </a:r>
          </a:p>
          <a:p>
            <a:pPr lvl="2">
              <a:buFont typeface="Wingdings" pitchFamily="2" charset="2"/>
              <a:buNone/>
            </a:pPr>
            <a:endParaRPr lang="en-US" altLang="en-US" dirty="0">
              <a:solidFill>
                <a:srgbClr val="D66B00"/>
              </a:solidFill>
            </a:endParaRPr>
          </a:p>
          <a:p>
            <a:pPr lvl="2">
              <a:buFont typeface="Wingdings" pitchFamily="2" charset="2"/>
              <a:buNone/>
            </a:pPr>
            <a:endParaRPr lang="en-US" altLang="en-US" sz="1800" dirty="0">
              <a:solidFill>
                <a:srgbClr val="D66B00"/>
              </a:solidFill>
            </a:endParaRPr>
          </a:p>
        </p:txBody>
      </p:sp>
      <p:pic>
        <p:nvPicPr>
          <p:cNvPr id="3" name="Picture 2" descr="st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27132"/>
            <a:ext cx="7162800" cy="1835468"/>
          </a:xfrm>
          <a:prstGeom prst="rect">
            <a:avLst/>
          </a:prstGeom>
        </p:spPr>
      </p:pic>
      <p:pic>
        <p:nvPicPr>
          <p:cNvPr id="4" name="Picture 3" descr="st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27132"/>
            <a:ext cx="7162800" cy="18354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27132"/>
            <a:ext cx="7162800" cy="18354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5562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</a:p>
          <a:p>
            <a:pPr algn="ctr"/>
            <a:r>
              <a:rPr lang="en-US" dirty="0" smtClean="0"/>
              <a:t>Alarm Stage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14600" y="5562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</a:p>
          <a:p>
            <a:pPr algn="ctr"/>
            <a:r>
              <a:rPr lang="en-US" dirty="0" smtClean="0"/>
              <a:t>Resistance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5562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</a:t>
            </a:r>
          </a:p>
          <a:p>
            <a:pPr algn="ctr"/>
            <a:r>
              <a:rPr lang="en-US" dirty="0" smtClean="0"/>
              <a:t>Exhaustion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15200" y="4260532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Normal level of resistance to stress</a:t>
            </a:r>
            <a:endParaRPr lang="en-US" dirty="0"/>
          </a:p>
        </p:txBody>
      </p:sp>
      <p:pic>
        <p:nvPicPr>
          <p:cNvPr id="2" name="Picture 1" descr="st0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27132"/>
            <a:ext cx="7162800" cy="1835468"/>
          </a:xfrm>
          <a:prstGeom prst="rect">
            <a:avLst/>
          </a:prstGeom>
        </p:spPr>
      </p:pic>
      <p:sp>
        <p:nvSpPr>
          <p:cNvPr id="16" name="Text Box 1039"/>
          <p:cNvSpPr txBox="1">
            <a:spLocks noChangeArrowheads="1"/>
          </p:cNvSpPr>
          <p:nvPr/>
        </p:nvSpPr>
        <p:spPr bwMode="auto">
          <a:xfrm>
            <a:off x="120520" y="6425363"/>
            <a:ext cx="84852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 sz="1200" kern="1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Copyright © 2014 McGraw-Hill Education. All rights reserved. No reproduction or distribution without the prior written consent of McGraw-Hill Education.</a:t>
            </a:r>
            <a:endParaRPr lang="en-US" sz="120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8521700" y="6473244"/>
            <a:ext cx="6223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</a:t>
            </a:r>
            <a:fld id="{02E2F07F-8713-4BFA-9D72-16BFEED8D986}" type="slidenum">
              <a:rPr lang="en-US" sz="1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defRPr/>
              </a:pPr>
              <a:t>9</a:t>
            </a:fld>
            <a:endParaRPr lang="en-US" sz="3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24"/>
  <p:tag name="MMPROD_UIDATA" val="&lt;database version=&quot;7.0&quot;&gt;&lt;object type=&quot;1&quot; unique_id=&quot;10001&quot;&gt;&lt;object type=&quot;8&quot; unique_id=&quot;12634&quot;&gt;&lt;/object&gt;&lt;object type=&quot;2&quot; unique_id=&quot;12635&quot;&gt;&lt;object type=&quot;3&quot; unique_id=&quot;12636&quot;&gt;&lt;property id=&quot;20148&quot; value=&quot;5&quot;/&gt;&lt;property id=&quot;20300&quot; value=&quot;Slide 1&quot;/&gt;&lt;property id=&quot;20307&quot; value=&quot;297&quot;/&gt;&lt;/object&gt;&lt;object type=&quot;3&quot; unique_id=&quot;12637&quot;&gt;&lt;property id=&quot;20148&quot; value=&quot;5&quot;/&gt;&lt;property id=&quot;20300&quot; value=&quot;Slide 2 - &amp;quot;Chapter Preview&amp;quot;&quot;/&gt;&lt;property id=&quot;20307&quot; value=&quot;324&quot;/&gt;&lt;/object&gt;&lt;object type=&quot;3&quot; unique_id=&quot;12638&quot;&gt;&lt;property id=&quot;20148&quot; value=&quot;5&quot;/&gt;&lt;property id=&quot;20300&quot; value=&quot;Slide 3 - &amp;quot;Health Psychology &amp;amp; Behavioral Medicine&amp;quot;&quot;/&gt;&lt;property id=&quot;20307&quot; value=&quot;364&quot;/&gt;&lt;/object&gt;&lt;object type=&quot;3&quot; unique_id=&quot;12639&quot;&gt;&lt;property id=&quot;20148&quot; value=&quot;5&quot;/&gt;&lt;property id=&quot;20300&quot; value=&quot;Slide 4 - &amp;quot;Biopsychosocial Model&amp;quot;&quot;/&gt;&lt;property id=&quot;20307&quot; value=&quot;405&quot;/&gt;&lt;/object&gt;&lt;object type=&quot;3&quot; unique_id=&quot;12640&quot;&gt;&lt;property id=&quot;20148&quot; value=&quot;5&quot;/&gt;&lt;property id=&quot;20300&quot; value=&quot;Slide 5 - &amp;quot;Theoretical Models of &amp;#x0D;&amp;#x0A;Behavioral Change&amp;quot;&quot;/&gt;&lt;property id=&quot;20307&quot; value=&quot;366&quot;/&gt;&lt;/object&gt;&lt;object type=&quot;3&quot; unique_id=&quot;12641&quot;&gt;&lt;property id=&quot;20148&quot; value=&quot;5&quot;/&gt;&lt;property id=&quot;20300&quot; value=&quot;Slide 6 - &amp;quot;How Do Individuals Make Healthy Lifestyle Changes?&amp;quot;&quot;/&gt;&lt;property id=&quot;20307&quot; value=&quot;398&quot;/&gt;&lt;/object&gt;&lt;object type=&quot;3&quot; unique_id=&quot;12642&quot;&gt;&lt;property id=&quot;20148&quot; value=&quot;5&quot;/&gt;&lt;property id=&quot;20300&quot; value=&quot;Slide 7 - &amp;quot;Stages of Change Model&amp;quot;&quot;/&gt;&lt;property id=&quot;20307&quot; value=&quot;401&quot;/&gt;&lt;/object&gt;&lt;object type=&quot;3&quot; unique_id=&quot;12643&quot;&gt;&lt;property id=&quot;20148&quot; value=&quot;5&quot;/&gt;&lt;property id=&quot;20300&quot; value=&quot;Slide 8 - &amp;quot;Resources for &amp;#x0D;&amp;#x0A;Effective Life Change&amp;quot;&quot;/&gt;&lt;property id=&quot;20307&quot; value=&quot;367&quot;/&gt;&lt;/object&gt;&lt;object type=&quot;3&quot; unique_id=&quot;12644&quot;&gt;&lt;property id=&quot;20148&quot; value=&quot;5&quot;/&gt;&lt;property id=&quot;20300&quot; value=&quot;Slide 9 - &amp;quot;Resources for &amp;#x0D;&amp;#x0A;Effective Life Change&amp;quot;&quot;/&gt;&lt;property id=&quot;20307&quot; value=&quot;403&quot;/&gt;&lt;/object&gt;&lt;object type=&quot;3&quot; unique_id=&quot;12645&quot;&gt;&lt;property id=&quot;20148&quot; value=&quot;5&quot;/&gt;&lt;property id=&quot;20300&quot; value=&quot;Slide 10 - &amp;quot;Impact of Stress&amp;quot;&quot;/&gt;&lt;property id=&quot;20307&quot; value=&quot;369&quot;/&gt;&lt;/object&gt;&lt;object type=&quot;3&quot; unique_id=&quot;12646&quot;&gt;&lt;property id=&quot;20148&quot; value=&quot;5&quot;/&gt;&lt;property id=&quot;20300&quot; value=&quot;Slide 11 - &amp;quot;General Adaptation Syndrome&amp;quot;&quot;/&gt;&lt;property id=&quot;20307&quot; value=&quot;402&quot;/&gt;&lt;/object&gt;&lt;object type=&quot;3&quot; unique_id=&quot;12647&quot;&gt;&lt;property id=&quot;20148&quot; value=&quot;5&quot;/&gt;&lt;property id=&quot;20300&quot; value=&quot;Slide 12 - &amp;quot;Impact of Stress&amp;quot;&quot;/&gt;&lt;property id=&quot;20307&quot; value=&quot;399&quot;/&gt;&lt;/object&gt;&lt;object type=&quot;3&quot; unique_id=&quot;12648&quot;&gt;&lt;property id=&quot;20148&quot; value=&quot;5&quot;/&gt;&lt;property id=&quot;20300&quot; value=&quot;Slide 13 - &amp;quot;Impact of Stress&amp;quot;&quot;/&gt;&lt;property id=&quot;20307&quot; value=&quot;406&quot;/&gt;&lt;/object&gt;&lt;object type=&quot;3&quot; unique_id=&quot;12649&quot;&gt;&lt;property id=&quot;20148&quot; value=&quot;5&quot;/&gt;&lt;property id=&quot;20300&quot; value=&quot;Slide 14 - &amp;quot;Coping with Stress&amp;#x0D;&amp;#x0A;&amp;quot;&quot;/&gt;&lt;property id=&quot;20307&quot; value=&quot;400&quot;/&gt;&lt;/object&gt;&lt;object type=&quot;3&quot; unique_id=&quot;12650&quot;&gt;&lt;property id=&quot;20148&quot; value=&quot;5&quot;/&gt;&lt;property id=&quot;20300&quot; value=&quot;Slide 15 - &amp;quot;Toward a Healthier Body&amp;quot;&quot;/&gt;&lt;property id=&quot;20307&quot; value=&quot;404&quot;/&gt;&lt;/object&gt;&lt;object type=&quot;3&quot; unique_id=&quot;12651&quot;&gt;&lt;property id=&quot;20148&quot; value=&quot;5&quot;/&gt;&lt;property id=&quot;20300&quot; value=&quot;Slide 16 - &amp;quot;Chapter Summary&amp;quot;&quot;/&gt;&lt;property id=&quot;20307&quot; value=&quot;363&quot;/&gt;&lt;/object&gt;&lt;object type=&quot;3&quot; unique_id=&quot;12652&quot;&gt;&lt;property id=&quot;20148&quot; value=&quot;5&quot;/&gt;&lt;property id=&quot;20300&quot; value=&quot;Slide 17 - &amp;quot;Chapter Summary&amp;quot;&quot;/&gt;&lt;property id=&quot;20307&quot; value=&quot;321&quot;/&gt;&lt;/object&gt;&lt;object type=&quot;3&quot; unique_id=&quot;12653&quot;&gt;&lt;property id=&quot;20148&quot; value=&quot;5&quot;/&gt;&lt;property id=&quot;20300&quot; value=&quot;Slide 18 - &amp;quot;Chapter Summary&amp;quot;&quot;/&gt;&lt;property id=&quot;20307&quot; value=&quot;35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T_Master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3899E"/>
      </a:accent1>
      <a:accent2>
        <a:srgbClr val="E77D4D"/>
      </a:accent2>
      <a:accent3>
        <a:srgbClr val="839826"/>
      </a:accent3>
      <a:accent4>
        <a:srgbClr val="4F2C65"/>
      </a:accent4>
      <a:accent5>
        <a:srgbClr val="9EC4CC"/>
      </a:accent5>
      <a:accent6>
        <a:srgbClr val="E36B27"/>
      </a:accent6>
      <a:hlink>
        <a:srgbClr val="225F67"/>
      </a:hlink>
      <a:folHlink>
        <a:srgbClr val="635F1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8435</TotalTime>
  <Words>772</Words>
  <Application>Microsoft Office PowerPoint</Application>
  <PresentationFormat>On-screen Show (4:3)</PresentationFormat>
  <Paragraphs>160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Calibri</vt:lpstr>
      <vt:lpstr>Times New Roman</vt:lpstr>
      <vt:lpstr>Wingdings</vt:lpstr>
      <vt:lpstr>CT_Master</vt:lpstr>
      <vt:lpstr>PowerPoint Presentation</vt:lpstr>
      <vt:lpstr>Chapter Preview</vt:lpstr>
      <vt:lpstr>Health Psychology &amp; Behavioral Medicine</vt:lpstr>
      <vt:lpstr>Biopsychosocial Model</vt:lpstr>
      <vt:lpstr>Theoretical Models of Behavioral Change</vt:lpstr>
      <vt:lpstr>How Do Individuals Make Healthy Lifestyle Changes?</vt:lpstr>
      <vt:lpstr>Resources for Effective Life Change</vt:lpstr>
      <vt:lpstr>Resources for Effective Life Change</vt:lpstr>
      <vt:lpstr>Impact of Stress</vt:lpstr>
      <vt:lpstr>Impact of Stress</vt:lpstr>
      <vt:lpstr>Impact of Stress</vt:lpstr>
      <vt:lpstr>Impact of Stress</vt:lpstr>
      <vt:lpstr>Coping with Stress</vt:lpstr>
      <vt:lpstr>Toward A Healthier Body</vt:lpstr>
      <vt:lpstr>Chapter Summary</vt:lpstr>
    </vt:vector>
  </TitlesOfParts>
  <Company>pooh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BUTZIN</dc:creator>
  <cp:lastModifiedBy>saira.rab</cp:lastModifiedBy>
  <cp:revision>397</cp:revision>
  <dcterms:created xsi:type="dcterms:W3CDTF">2006-07-21T01:41:05Z</dcterms:created>
  <dcterms:modified xsi:type="dcterms:W3CDTF">2017-06-05T16:06:32Z</dcterms:modified>
</cp:coreProperties>
</file>