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8"/>
  </p:notesMasterIdLst>
  <p:handoutMasterIdLst>
    <p:handoutMasterId r:id="rId39"/>
  </p:handoutMasterIdLst>
  <p:sldIdLst>
    <p:sldId id="297" r:id="rId2"/>
    <p:sldId id="376" r:id="rId3"/>
    <p:sldId id="325" r:id="rId4"/>
    <p:sldId id="373" r:id="rId5"/>
    <p:sldId id="326" r:id="rId6"/>
    <p:sldId id="327" r:id="rId7"/>
    <p:sldId id="328" r:id="rId8"/>
    <p:sldId id="330" r:id="rId9"/>
    <p:sldId id="331" r:id="rId10"/>
    <p:sldId id="374" r:id="rId11"/>
    <p:sldId id="332" r:id="rId12"/>
    <p:sldId id="334" r:id="rId13"/>
    <p:sldId id="357" r:id="rId14"/>
    <p:sldId id="369" r:id="rId15"/>
    <p:sldId id="358" r:id="rId16"/>
    <p:sldId id="335" r:id="rId17"/>
    <p:sldId id="379" r:id="rId18"/>
    <p:sldId id="337" r:id="rId19"/>
    <p:sldId id="380" r:id="rId20"/>
    <p:sldId id="336" r:id="rId21"/>
    <p:sldId id="377" r:id="rId22"/>
    <p:sldId id="340" r:id="rId23"/>
    <p:sldId id="341" r:id="rId24"/>
    <p:sldId id="371" r:id="rId25"/>
    <p:sldId id="342" r:id="rId26"/>
    <p:sldId id="375" r:id="rId27"/>
    <p:sldId id="343" r:id="rId28"/>
    <p:sldId id="378" r:id="rId29"/>
    <p:sldId id="345" r:id="rId30"/>
    <p:sldId id="344" r:id="rId31"/>
    <p:sldId id="346" r:id="rId32"/>
    <p:sldId id="347" r:id="rId33"/>
    <p:sldId id="348" r:id="rId34"/>
    <p:sldId id="364" r:id="rId35"/>
    <p:sldId id="349" r:id="rId36"/>
    <p:sldId id="365" r:id="rId37"/>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500"/>
    <a:srgbClr val="D66B00"/>
    <a:srgbClr val="960000"/>
    <a:srgbClr val="EED7D2"/>
    <a:srgbClr val="050000"/>
    <a:srgbClr val="FFE781"/>
    <a:srgbClr val="FFD935"/>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1947" autoAdjust="0"/>
  </p:normalViewPr>
  <p:slideViewPr>
    <p:cSldViewPr>
      <p:cViewPr varScale="1">
        <p:scale>
          <a:sx n="67" d="100"/>
          <a:sy n="67" d="100"/>
        </p:scale>
        <p:origin x="1644" y="48"/>
      </p:cViewPr>
      <p:guideLst>
        <p:guide orient="horz" pos="2160"/>
        <p:guide pos="2880"/>
      </p:guideLst>
    </p:cSldViewPr>
  </p:slideViewPr>
  <p:outlineViewPr>
    <p:cViewPr>
      <p:scale>
        <a:sx n="33" d="100"/>
        <a:sy n="33" d="100"/>
      </p:scale>
      <p:origin x="0" y="18936"/>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386"/>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19.xml"/><Relationship Id="rId1" Type="http://schemas.openxmlformats.org/officeDocument/2006/relationships/slide" Target="slides/slide1.xml"/><Relationship Id="rId4"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2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2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27407146-812F-420B-96FE-B28A9A3502A7}" type="slidenum">
              <a:rPr lang="en-GB"/>
              <a:pPr>
                <a:defRPr/>
              </a:pPr>
              <a:t>‹#›</a:t>
            </a:fld>
            <a:endParaRPr lang="en-GB"/>
          </a:p>
        </p:txBody>
      </p:sp>
    </p:spTree>
    <p:extLst>
      <p:ext uri="{BB962C8B-B14F-4D97-AF65-F5344CB8AC3E}">
        <p14:creationId xmlns:p14="http://schemas.microsoft.com/office/powerpoint/2010/main" val="149709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032E58-CC38-4C24-A02A-4B80EC5FFA3D}" type="slidenum">
              <a:rPr lang="en-US"/>
              <a:pPr>
                <a:defRPr/>
              </a:pPr>
              <a:t>‹#›</a:t>
            </a:fld>
            <a:endParaRPr lang="en-US"/>
          </a:p>
        </p:txBody>
      </p:sp>
    </p:spTree>
    <p:extLst>
      <p:ext uri="{BB962C8B-B14F-4D97-AF65-F5344CB8AC3E}">
        <p14:creationId xmlns:p14="http://schemas.microsoft.com/office/powerpoint/2010/main" val="3079594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55798A-91AF-4181-B550-F90BCF5FAD15}" type="slidenum">
              <a:rPr lang="en-US" smtClean="0"/>
              <a:pPr/>
              <a:t>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859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7147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0699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1250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425364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1279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83B847-3D3B-4138-A3E9-0C01FF36760E}" type="slidenum">
              <a:rPr lang="en-US" smtClean="0"/>
              <a:pPr/>
              <a:t>16</a:t>
            </a:fld>
            <a:endParaRPr lang="en-US"/>
          </a:p>
        </p:txBody>
      </p:sp>
    </p:spTree>
    <p:extLst>
      <p:ext uri="{BB962C8B-B14F-4D97-AF65-F5344CB8AC3E}">
        <p14:creationId xmlns:p14="http://schemas.microsoft.com/office/powerpoint/2010/main" val="345810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68894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586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8EC235-74DB-44BA-ABFC-7D5AF99133FC}" type="slidenum">
              <a:rPr lang="en-US" smtClean="0"/>
              <a:pPr/>
              <a:t>19</a:t>
            </a:fld>
            <a:endParaRPr lang="en-US"/>
          </a:p>
        </p:txBody>
      </p:sp>
    </p:spTree>
    <p:extLst>
      <p:ext uri="{BB962C8B-B14F-4D97-AF65-F5344CB8AC3E}">
        <p14:creationId xmlns:p14="http://schemas.microsoft.com/office/powerpoint/2010/main" val="332932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9175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5157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As mentioned</a:t>
            </a:r>
            <a:r>
              <a:rPr lang="en-US" baseline="0" dirty="0"/>
              <a:t> on the previous slide, the </a:t>
            </a:r>
            <a:r>
              <a:rPr lang="en-US" u="sng" baseline="0" dirty="0" err="1"/>
              <a:t>substantia</a:t>
            </a:r>
            <a:r>
              <a:rPr lang="en-US" u="sng" baseline="0" dirty="0"/>
              <a:t> </a:t>
            </a:r>
            <a:r>
              <a:rPr lang="en-US" u="sng" baseline="0" dirty="0" err="1"/>
              <a:t>nigra</a:t>
            </a:r>
            <a:r>
              <a:rPr lang="en-US" baseline="0" dirty="0"/>
              <a:t> is considered a subcortical component of the basal ganglia.  It is located just above the pons.  The </a:t>
            </a:r>
            <a:r>
              <a:rPr lang="en-US" u="sng" baseline="0" dirty="0"/>
              <a:t>reticular formation</a:t>
            </a:r>
            <a:r>
              <a:rPr lang="en-US" baseline="0" dirty="0"/>
              <a:t> is by many experts considered an antiquated/obsolete classification, though it is still required content for graduate students studying physiological psychology. The reticular formation passes through the length of the center of the brain stem and ends in the midbrain.</a:t>
            </a:r>
            <a:endParaRPr lang="en-US" dirty="0"/>
          </a:p>
        </p:txBody>
      </p:sp>
      <p:sp>
        <p:nvSpPr>
          <p:cNvPr id="4" name="Slide Number Placeholder 3"/>
          <p:cNvSpPr>
            <a:spLocks noGrp="1"/>
          </p:cNvSpPr>
          <p:nvPr>
            <p:ph type="sldNum" sz="quarter" idx="10"/>
          </p:nvPr>
        </p:nvSpPr>
        <p:spPr/>
        <p:txBody>
          <a:bodyPr/>
          <a:lstStyle/>
          <a:p>
            <a:pPr>
              <a:defRPr/>
            </a:pPr>
            <a:fld id="{74032E58-CC38-4C24-A02A-4B80EC5FFA3D}" type="slidenum">
              <a:rPr lang="en-US" smtClean="0"/>
              <a:pPr>
                <a:defRPr/>
              </a:pPr>
              <a:t>21</a:t>
            </a:fld>
            <a:endParaRPr lang="en-US"/>
          </a:p>
        </p:txBody>
      </p:sp>
    </p:spTree>
    <p:extLst>
      <p:ext uri="{BB962C8B-B14F-4D97-AF65-F5344CB8AC3E}">
        <p14:creationId xmlns:p14="http://schemas.microsoft.com/office/powerpoint/2010/main" val="351009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Though many experts consider the classification “Limbic System” obsolete, it is still a highly utilized piece of nomenclature.  There is considerable</a:t>
            </a:r>
            <a:r>
              <a:rPr lang="en-US" baseline="0" dirty="0"/>
              <a:t> disagreement about which brain components it includes, but it is generally accepted that in addition to the amygdala and hippocampus, it includes the hypothalamus (see next slide) and the septum.</a:t>
            </a:r>
            <a:endParaRPr lang="en-US" dirty="0"/>
          </a:p>
        </p:txBody>
      </p:sp>
    </p:spTree>
    <p:extLst>
      <p:ext uri="{BB962C8B-B14F-4D97-AF65-F5344CB8AC3E}">
        <p14:creationId xmlns:p14="http://schemas.microsoft.com/office/powerpoint/2010/main" val="72939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 </a:t>
            </a:r>
            <a:r>
              <a:rPr lang="en-US" dirty="0"/>
              <a:t>The basal</a:t>
            </a:r>
            <a:r>
              <a:rPr lang="en-US" baseline="0" dirty="0"/>
              <a:t> ganglia is a multi-component system mostly residing at the base of the cerebral cortex, but also including the </a:t>
            </a:r>
            <a:r>
              <a:rPr lang="en-US" sz="1200" kern="1200" baseline="0" dirty="0" err="1">
                <a:solidFill>
                  <a:schemeClr val="tx1"/>
                </a:solidFill>
                <a:effectLst/>
                <a:latin typeface="Times New Roman" pitchFamily="18" charset="0"/>
                <a:ea typeface="+mn-ea"/>
                <a:cs typeface="+mn-cs"/>
              </a:rPr>
              <a:t>s</a:t>
            </a:r>
            <a:r>
              <a:rPr lang="en-US" sz="1200" kern="1200" dirty="0" err="1">
                <a:solidFill>
                  <a:schemeClr val="tx1"/>
                </a:solidFill>
                <a:effectLst/>
                <a:latin typeface="Times New Roman" pitchFamily="18" charset="0"/>
                <a:ea typeface="+mn-ea"/>
                <a:cs typeface="+mn-cs"/>
              </a:rPr>
              <a:t>ubthalamic</a:t>
            </a:r>
            <a:r>
              <a:rPr lang="en-US" sz="1200" kern="1200" dirty="0">
                <a:solidFill>
                  <a:schemeClr val="tx1"/>
                </a:solidFill>
                <a:effectLst/>
                <a:latin typeface="Times New Roman" pitchFamily="18" charset="0"/>
                <a:ea typeface="+mn-ea"/>
                <a:cs typeface="+mn-cs"/>
              </a:rPr>
              <a:t> nucleus in the diencephalon</a:t>
            </a:r>
            <a:r>
              <a:rPr lang="en-US" sz="1200" kern="1200" baseline="0" dirty="0">
                <a:solidFill>
                  <a:schemeClr val="tx1"/>
                </a:solidFill>
                <a:effectLst/>
                <a:latin typeface="Times New Roman" pitchFamily="18" charset="0"/>
                <a:ea typeface="+mn-ea"/>
                <a:cs typeface="+mn-cs"/>
              </a:rPr>
              <a:t> and the</a:t>
            </a:r>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substantia</a:t>
            </a:r>
            <a:r>
              <a:rPr lang="en-US" sz="1200" kern="1200" dirty="0">
                <a:solidFill>
                  <a:schemeClr val="tx1"/>
                </a:solidFill>
                <a:effectLst/>
                <a:latin typeface="Times New Roman" pitchFamily="18" charset="0"/>
                <a:ea typeface="+mn-ea"/>
                <a:cs typeface="+mn-cs"/>
              </a:rPr>
              <a:t> </a:t>
            </a:r>
            <a:r>
              <a:rPr lang="en-US" sz="1200" kern="1200" dirty="0" err="1">
                <a:solidFill>
                  <a:schemeClr val="tx1"/>
                </a:solidFill>
                <a:effectLst/>
                <a:latin typeface="Times New Roman" pitchFamily="18" charset="0"/>
                <a:ea typeface="+mn-ea"/>
                <a:cs typeface="+mn-cs"/>
              </a:rPr>
              <a:t>nigra</a:t>
            </a:r>
            <a:r>
              <a:rPr lang="en-US" sz="1200" kern="1200" dirty="0">
                <a:solidFill>
                  <a:schemeClr val="tx1"/>
                </a:solidFill>
                <a:effectLst/>
                <a:latin typeface="Times New Roman" pitchFamily="18" charset="0"/>
                <a:ea typeface="+mn-ea"/>
                <a:cs typeface="+mn-cs"/>
              </a:rPr>
              <a:t>  in midbrain</a:t>
            </a:r>
            <a:endParaRPr lang="en-US" dirty="0"/>
          </a:p>
        </p:txBody>
      </p:sp>
    </p:spTree>
    <p:extLst>
      <p:ext uri="{BB962C8B-B14F-4D97-AF65-F5344CB8AC3E}">
        <p14:creationId xmlns:p14="http://schemas.microsoft.com/office/powerpoint/2010/main" val="306934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http://learn.genetics.utah.edu/content/addiction/mouse/?src=asp-cu&amp;typ=dl&amp;cid=3408</a:t>
            </a:r>
          </a:p>
        </p:txBody>
      </p:sp>
      <p:sp>
        <p:nvSpPr>
          <p:cNvPr id="4" name="Slide Number Placeholder 3"/>
          <p:cNvSpPr>
            <a:spLocks noGrp="1"/>
          </p:cNvSpPr>
          <p:nvPr>
            <p:ph type="sldNum" sz="quarter" idx="10"/>
          </p:nvPr>
        </p:nvSpPr>
        <p:spPr/>
        <p:txBody>
          <a:bodyPr/>
          <a:lstStyle/>
          <a:p>
            <a:pPr>
              <a:defRPr/>
            </a:pPr>
            <a:fld id="{74032E58-CC38-4C24-A02A-4B80EC5FFA3D}" type="slidenum">
              <a:rPr lang="en-US" smtClean="0"/>
              <a:pPr>
                <a:defRPr/>
              </a:pPr>
              <a:t>24</a:t>
            </a:fld>
            <a:endParaRPr lang="en-US"/>
          </a:p>
        </p:txBody>
      </p:sp>
    </p:spTree>
    <p:extLst>
      <p:ext uri="{BB962C8B-B14F-4D97-AF65-F5344CB8AC3E}">
        <p14:creationId xmlns:p14="http://schemas.microsoft.com/office/powerpoint/2010/main" val="2496179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67660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032E58-CC38-4C24-A02A-4B80EC5FFA3D}" type="slidenum">
              <a:rPr lang="en-US" smtClean="0"/>
              <a:pPr>
                <a:defRPr/>
              </a:pPr>
              <a:t>26</a:t>
            </a:fld>
            <a:endParaRPr lang="en-US"/>
          </a:p>
        </p:txBody>
      </p:sp>
    </p:spTree>
    <p:extLst>
      <p:ext uri="{BB962C8B-B14F-4D97-AF65-F5344CB8AC3E}">
        <p14:creationId xmlns:p14="http://schemas.microsoft.com/office/powerpoint/2010/main" val="1711741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31964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It is important to debunk the myth that people are either right-brained or left-brained, as discussed in the text.  Also, help student’s appreciate that the asymmetry</a:t>
            </a:r>
            <a:r>
              <a:rPr lang="en-US" baseline="0" dirty="0"/>
              <a:t> described is necessarily an over-simplification:  Not all brains are equally asymmetrical, and function specialization is rarely 100% one-sided</a:t>
            </a:r>
            <a:endParaRPr 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6CF2CC-0A52-4E22-895C-6172ED94E857}" type="slidenum">
              <a:rPr lang="en-US" smtClean="0"/>
              <a:pPr/>
              <a:t>29</a:t>
            </a:fld>
            <a:endParaRPr lang="en-US"/>
          </a:p>
        </p:txBody>
      </p:sp>
    </p:spTree>
    <p:extLst>
      <p:ext uri="{BB962C8B-B14F-4D97-AF65-F5344CB8AC3E}">
        <p14:creationId xmlns:p14="http://schemas.microsoft.com/office/powerpoint/2010/main" val="102879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98693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9474F0-3E00-40CE-AEDC-C2021672C619}" type="slidenum">
              <a:rPr lang="en-US" smtClean="0"/>
              <a:pPr/>
              <a:t>31</a:t>
            </a:fld>
            <a:endParaRPr lang="en-US"/>
          </a:p>
        </p:txBody>
      </p:sp>
    </p:spTree>
    <p:extLst>
      <p:ext uri="{BB962C8B-B14F-4D97-AF65-F5344CB8AC3E}">
        <p14:creationId xmlns:p14="http://schemas.microsoft.com/office/powerpoint/2010/main" val="382564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7516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The brain is an immunologically-privileged site, able to accept implants of foreign brain tissue without fear of rejection by the body.</a:t>
            </a:r>
          </a:p>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E2B4D0-9A10-451E-BEED-A715313A7F57}" type="slidenum">
              <a:rPr lang="en-US" smtClean="0"/>
              <a:pPr/>
              <a:t>32</a:t>
            </a:fld>
            <a:endParaRPr lang="en-US"/>
          </a:p>
        </p:txBody>
      </p:sp>
    </p:spTree>
    <p:extLst>
      <p:ext uri="{BB962C8B-B14F-4D97-AF65-F5344CB8AC3E}">
        <p14:creationId xmlns:p14="http://schemas.microsoft.com/office/powerpoint/2010/main" val="2621784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E00468-3F3B-4BA1-8034-D256D6B5C1D2}" type="slidenum">
              <a:rPr lang="en-US" smtClean="0"/>
              <a:pPr/>
              <a:t>33</a:t>
            </a:fld>
            <a:endParaRPr lang="en-US"/>
          </a:p>
        </p:txBody>
      </p:sp>
    </p:spTree>
    <p:extLst>
      <p:ext uri="{BB962C8B-B14F-4D97-AF65-F5344CB8AC3E}">
        <p14:creationId xmlns:p14="http://schemas.microsoft.com/office/powerpoint/2010/main" val="1140561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251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87D26F-B9FE-4FF0-9C75-2A71783EE70B}" type="slidenum">
              <a:rPr lang="en-US" smtClean="0"/>
              <a:pPr/>
              <a:t>35</a:t>
            </a:fld>
            <a:endParaRPr lang="en-US"/>
          </a:p>
        </p:txBody>
      </p:sp>
    </p:spTree>
    <p:extLst>
      <p:ext uri="{BB962C8B-B14F-4D97-AF65-F5344CB8AC3E}">
        <p14:creationId xmlns:p14="http://schemas.microsoft.com/office/powerpoint/2010/main" val="3172704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http://visual.pearsoncmg.com/mypsychlab/index.php?clipId=20</a:t>
            </a:r>
          </a:p>
          <a:p>
            <a:endParaRPr lang="en-US" dirty="0"/>
          </a:p>
          <a:p>
            <a:endParaRPr lang="en-US" dirty="0"/>
          </a:p>
        </p:txBody>
      </p:sp>
      <p:sp>
        <p:nvSpPr>
          <p:cNvPr id="80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18C4517-BA72-44DC-AD4E-355723CBCD07}" type="slidenum">
              <a:rPr lang="en-US" sz="1200"/>
              <a:pPr algn="r"/>
              <a:t>36</a:t>
            </a:fld>
            <a:endParaRPr lang="en-US" sz="1200"/>
          </a:p>
        </p:txBody>
      </p:sp>
    </p:spTree>
    <p:extLst>
      <p:ext uri="{BB962C8B-B14F-4D97-AF65-F5344CB8AC3E}">
        <p14:creationId xmlns:p14="http://schemas.microsoft.com/office/powerpoint/2010/main" val="252402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Caution</a:t>
            </a:r>
            <a:r>
              <a:rPr lang="en-US" dirty="0"/>
              <a:t>:  Both types of nerves connect with muscle.  </a:t>
            </a:r>
          </a:p>
          <a:p>
            <a:r>
              <a:rPr lang="en-US" b="1" dirty="0"/>
              <a:t>Note</a:t>
            </a:r>
            <a:r>
              <a:rPr lang="en-US" dirty="0"/>
              <a:t>:  Instructor may delete discussion question,</a:t>
            </a:r>
            <a:r>
              <a:rPr lang="en-US" baseline="0" dirty="0"/>
              <a:t> or may add analogous questions about bone joints and internal organs</a:t>
            </a:r>
            <a:endParaRPr lang="en-US" dirty="0"/>
          </a:p>
        </p:txBody>
      </p:sp>
    </p:spTree>
    <p:extLst>
      <p:ext uri="{BB962C8B-B14F-4D97-AF65-F5344CB8AC3E}">
        <p14:creationId xmlns:p14="http://schemas.microsoft.com/office/powerpoint/2010/main" val="382754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9590F7-DED6-498D-A254-60A41EC89276}" type="slidenum">
              <a:rPr lang="en-US" smtClean="0"/>
              <a:pPr/>
              <a:t>6</a:t>
            </a:fld>
            <a:endParaRPr lang="en-US"/>
          </a:p>
        </p:txBody>
      </p:sp>
    </p:spTree>
    <p:extLst>
      <p:ext uri="{BB962C8B-B14F-4D97-AF65-F5344CB8AC3E}">
        <p14:creationId xmlns:p14="http://schemas.microsoft.com/office/powerpoint/2010/main" val="337451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Note</a:t>
            </a:r>
            <a:r>
              <a:rPr lang="en-US" dirty="0"/>
              <a:t>:  As the text points out, recent evidence suggests that some glial cells do participate in some computational/communicative processes after all. </a:t>
            </a:r>
          </a:p>
        </p:txBody>
      </p:sp>
    </p:spTree>
    <p:extLst>
      <p:ext uri="{BB962C8B-B14F-4D97-AF65-F5344CB8AC3E}">
        <p14:creationId xmlns:p14="http://schemas.microsoft.com/office/powerpoint/2010/main" val="402156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92AC9C-38AB-4120-9C0C-328A0E88BD27}" type="slidenum">
              <a:rPr lang="en-US" smtClean="0"/>
              <a:pPr/>
              <a:t>8</a:t>
            </a:fld>
            <a:endParaRPr lang="en-US"/>
          </a:p>
        </p:txBody>
      </p:sp>
    </p:spTree>
    <p:extLst>
      <p:ext uri="{BB962C8B-B14F-4D97-AF65-F5344CB8AC3E}">
        <p14:creationId xmlns:p14="http://schemas.microsoft.com/office/powerpoint/2010/main" val="255084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398CF8-09C3-4CEE-AB92-07972FF719CE}" type="slidenum">
              <a:rPr lang="en-US" smtClean="0"/>
              <a:pPr/>
              <a:t>9</a:t>
            </a:fld>
            <a:endParaRPr lang="en-US"/>
          </a:p>
        </p:txBody>
      </p:sp>
    </p:spTree>
    <p:extLst>
      <p:ext uri="{BB962C8B-B14F-4D97-AF65-F5344CB8AC3E}">
        <p14:creationId xmlns:p14="http://schemas.microsoft.com/office/powerpoint/2010/main" val="4144055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9E76C3-E20E-448A-A01F-CB8145849FD7}" type="slidenum">
              <a:rPr lang="en-US" smtClean="0"/>
              <a:pPr/>
              <a:t>10</a:t>
            </a:fld>
            <a:endParaRPr lang="en-US"/>
          </a:p>
        </p:txBody>
      </p:sp>
    </p:spTree>
    <p:extLst>
      <p:ext uri="{BB962C8B-B14F-4D97-AF65-F5344CB8AC3E}">
        <p14:creationId xmlns:p14="http://schemas.microsoft.com/office/powerpoint/2010/main" val="284767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8503920" cy="1042737"/>
          </a:xfrm>
        </p:spPr>
        <p:txBody>
          <a:bodyPr>
            <a:normAutofit/>
          </a:bodyPr>
          <a:lstStyle>
            <a:lvl1pPr algn="l">
              <a:defRPr sz="4000" b="0" cap="small">
                <a:solidFill>
                  <a:schemeClr val="bg1"/>
                </a:solidFill>
                <a:effectLst>
                  <a:outerShdw blurRad="50800" dist="38100" dir="2700000" algn="tl" rotWithShape="0">
                    <a:srgbClr val="000000">
                      <a:alpha val="25000"/>
                    </a:srgbClr>
                  </a:outerShdw>
                </a:effectLst>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1"/>
          <p:cNvSpPr txBox="1">
            <a:spLocks noChangeArrowheads="1"/>
          </p:cNvSpPr>
          <p:nvPr userDrawn="1"/>
        </p:nvSpPr>
        <p:spPr bwMode="auto">
          <a:xfrm>
            <a:off x="8521700" y="6473244"/>
            <a:ext cx="622300" cy="244475"/>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dirty="0">
                <a:solidFill>
                  <a:schemeClr val="bg1"/>
                </a:solidFill>
                <a:latin typeface="Times New Roman" panose="02020603050405020304" pitchFamily="18" charset="0"/>
                <a:cs typeface="Times New Roman" panose="02020603050405020304" pitchFamily="18" charset="0"/>
              </a:rPr>
              <a:t>3-</a:t>
            </a:r>
            <a:fld id="{02E2F07F-8713-4BFA-9D72-16BFEED8D986}" type="slidenum">
              <a:rPr lang="en-US" sz="1000" smtClean="0">
                <a:solidFill>
                  <a:schemeClr val="bg1"/>
                </a:solidFill>
                <a:latin typeface="Times New Roman" panose="02020603050405020304" pitchFamily="18" charset="0"/>
                <a:cs typeface="Times New Roman" panose="02020603050405020304" pitchFamily="18" charset="0"/>
              </a:rPr>
              <a:pPr algn="r" eaLnBrk="1" hangingPunct="1">
                <a:defRPr/>
              </a:pPr>
              <a:t>‹#›</a:t>
            </a:fld>
            <a:endParaRPr lang="en-US" sz="3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01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253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91757"/>
            <a:ext cx="8503920" cy="7771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039"/>
          <p:cNvSpPr txBox="1">
            <a:spLocks noChangeArrowheads="1"/>
          </p:cNvSpPr>
          <p:nvPr userDrawn="1"/>
        </p:nvSpPr>
        <p:spPr bwMode="auto">
          <a:xfrm>
            <a:off x="120520" y="6425363"/>
            <a:ext cx="8485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kern="1200" dirty="0">
                <a:solidFill>
                  <a:schemeClr val="bg1"/>
                </a:solidFill>
                <a:effectLst/>
                <a:latin typeface="Times New Roman" panose="02020603050405020304" pitchFamily="18" charset="0"/>
                <a:ea typeface="ＭＳ Ｐゴシック" charset="0"/>
                <a:cs typeface="Times New Roman" panose="02020603050405020304" pitchFamily="18" charset="0"/>
              </a:rPr>
              <a:t>Copyright © 2014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239285105"/>
      </p:ext>
    </p:extLst>
  </p:cSld>
  <p:clrMap bg1="lt1" tx1="dk1" bg2="lt2" tx2="dk2" accent1="accent1" accent2="accent2" accent3="accent3" accent4="accent4" accent5="accent5" accent6="accent6" hlink="hlink" folHlink="folHlink"/>
  <p:sldLayoutIdLst>
    <p:sldLayoutId id="2147483868" r:id="rId1"/>
    <p:sldLayoutId id="2147483869" r:id="rId2"/>
  </p:sldLayoutIdLst>
  <p:txStyles>
    <p:titleStyle>
      <a:lvl1pPr algn="l" defTabSz="457200" rtl="0" eaLnBrk="1" latinLnBrk="0" hangingPunct="1">
        <a:spcBef>
          <a:spcPct val="0"/>
        </a:spcBef>
        <a:buNone/>
        <a:defRPr sz="4000" b="0" kern="1200" cap="small">
          <a:solidFill>
            <a:schemeClr val="bg1"/>
          </a:solidFill>
          <a:effectLst>
            <a:outerShdw blurRad="50800" dist="38100" dir="2700000" algn="tl" rotWithShape="0">
              <a:srgbClr val="000000">
                <a:alpha val="35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hyperlink" Target="http://learn.genetics.utah.edu/content/addiction/mouse/?src=asp-cu&amp;typ=dl&amp;cid=3408"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kR7_oMSUBF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nchor="ctr"/>
          <a:lstStyle/>
          <a:p>
            <a:pPr eaLnBrk="1" hangingPunct="1"/>
            <a:r>
              <a:rPr lang="en-US" sz="4000" dirty="0"/>
              <a:t>Neural Impulse</a:t>
            </a:r>
          </a:p>
        </p:txBody>
      </p:sp>
      <p:sp>
        <p:nvSpPr>
          <p:cNvPr id="12292" name="Content Placeholder 2"/>
          <p:cNvSpPr>
            <a:spLocks noGrp="1"/>
          </p:cNvSpPr>
          <p:nvPr>
            <p:ph idx="1"/>
          </p:nvPr>
        </p:nvSpPr>
        <p:spPr>
          <a:xfrm>
            <a:off x="457200" y="1371600"/>
            <a:ext cx="8229600" cy="4953000"/>
          </a:xfrm>
        </p:spPr>
        <p:txBody>
          <a:bodyPr>
            <a:normAutofit/>
          </a:bodyPr>
          <a:lstStyle/>
          <a:p>
            <a:pPr>
              <a:lnSpc>
                <a:spcPct val="130000"/>
              </a:lnSpc>
              <a:defRPr/>
            </a:pPr>
            <a:r>
              <a:rPr lang="en-US" dirty="0"/>
              <a:t>Semipermeable Membrane</a:t>
            </a:r>
          </a:p>
          <a:p>
            <a:pPr>
              <a:lnSpc>
                <a:spcPct val="130000"/>
              </a:lnSpc>
              <a:defRPr/>
            </a:pPr>
            <a:r>
              <a:rPr lang="en-US" dirty="0"/>
              <a:t>Ion Channels</a:t>
            </a:r>
          </a:p>
          <a:p>
            <a:pPr>
              <a:lnSpc>
                <a:spcPct val="130000"/>
              </a:lnSpc>
              <a:defRPr/>
            </a:pPr>
            <a:r>
              <a:rPr lang="en-US" dirty="0" err="1"/>
              <a:t>Depolarizaton</a:t>
            </a:r>
            <a:r>
              <a:rPr lang="en-US" dirty="0"/>
              <a:t> </a:t>
            </a:r>
            <a:r>
              <a:rPr lang="en-US" sz="2000" dirty="0"/>
              <a:t>(Ion channels open)</a:t>
            </a:r>
          </a:p>
          <a:p>
            <a:pPr>
              <a:lnSpc>
                <a:spcPct val="130000"/>
              </a:lnSpc>
              <a:defRPr/>
            </a:pPr>
            <a:r>
              <a:rPr lang="en-US" dirty="0"/>
              <a:t>Threshold</a:t>
            </a:r>
          </a:p>
          <a:p>
            <a:pPr>
              <a:lnSpc>
                <a:spcPct val="130000"/>
              </a:lnSpc>
              <a:defRPr/>
            </a:pPr>
            <a:r>
              <a:rPr lang="en-US" dirty="0"/>
              <a:t>Action Potential </a:t>
            </a:r>
            <a:br>
              <a:rPr lang="en-US" dirty="0"/>
            </a:br>
            <a:r>
              <a:rPr lang="en-US" sz="2000" dirty="0"/>
              <a:t>(Ion exchange sweeps </a:t>
            </a:r>
          </a:p>
          <a:p>
            <a:pPr marL="400050" lvl="1" indent="0">
              <a:lnSpc>
                <a:spcPct val="130000"/>
              </a:lnSpc>
              <a:buNone/>
              <a:defRPr/>
            </a:pPr>
            <a:r>
              <a:rPr lang="en-US" sz="2000" dirty="0"/>
              <a:t>along length of axon</a:t>
            </a:r>
            <a:r>
              <a:rPr lang="en-US" sz="1800" dirty="0"/>
              <a:t>)</a:t>
            </a:r>
          </a:p>
          <a:p>
            <a:pPr>
              <a:lnSpc>
                <a:spcPct val="130000"/>
              </a:lnSpc>
              <a:defRPr/>
            </a:pPr>
            <a:r>
              <a:rPr lang="en-US" dirty="0"/>
              <a:t>All-or-None Principle</a:t>
            </a:r>
            <a:br>
              <a:rPr lang="en-US" dirty="0"/>
            </a:br>
            <a:endParaRPr lang="en-US" dirty="0"/>
          </a:p>
          <a:p>
            <a:pPr marL="457200" lvl="1" indent="0" eaLnBrk="1" hangingPunct="1">
              <a:buClr>
                <a:schemeClr val="tx2"/>
              </a:buClr>
              <a:buFont typeface="Wingdings" pitchFamily="2" charset="2"/>
              <a:buNone/>
              <a:defRPr/>
            </a:pPr>
            <a:endParaRPr lang="en-US" sz="2400" b="1" dirty="0">
              <a:solidFill>
                <a:srgbClr val="002060"/>
              </a:solidFill>
              <a:latin typeface="Bradley Hand ITC" pitchFamily="66" charset="0"/>
            </a:endParaRPr>
          </a:p>
          <a:p>
            <a:pPr lvl="1" eaLnBrk="1" hangingPunct="1">
              <a:buClr>
                <a:schemeClr val="tx2"/>
              </a:buClr>
              <a:defRPr/>
            </a:pPr>
            <a:endParaRPr lang="en-US" sz="2400" dirty="0">
              <a:solidFill>
                <a:srgbClr val="050000"/>
              </a:solidFill>
            </a:endParaRPr>
          </a:p>
          <a:p>
            <a:pPr eaLnBrk="1" hangingPunct="1">
              <a:buFont typeface="Wingdings" pitchFamily="2" charset="2"/>
              <a:buNone/>
              <a:defRPr/>
            </a:pPr>
            <a:endParaRPr lang="en-US" sz="1000" b="1" dirty="0">
              <a:solidFill>
                <a:srgbClr val="D66B00"/>
              </a:solidFill>
            </a:endParaRPr>
          </a:p>
        </p:txBody>
      </p:sp>
      <p:pic>
        <p:nvPicPr>
          <p:cNvPr id="5" name="Picture 4" descr="kin35406_0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81400"/>
            <a:ext cx="5287450" cy="26543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1000"/>
                                        <p:tgtEl>
                                          <p:spTgt spid="1229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2">
                                            <p:txEl>
                                              <p:pRg st="1" end="1"/>
                                            </p:txEl>
                                          </p:spTgt>
                                        </p:tgtEl>
                                        <p:attrNameLst>
                                          <p:attrName>style.visibility</p:attrName>
                                        </p:attrNameLst>
                                      </p:cBhvr>
                                      <p:to>
                                        <p:strVal val="visible"/>
                                      </p:to>
                                    </p:set>
                                    <p:animEffect transition="in" filter="fade">
                                      <p:cBhvr>
                                        <p:cTn id="16" dur="1000"/>
                                        <p:tgtEl>
                                          <p:spTgt spid="122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292">
                                            <p:txEl>
                                              <p:pRg st="2" end="2"/>
                                            </p:txEl>
                                          </p:spTgt>
                                        </p:tgtEl>
                                        <p:attrNameLst>
                                          <p:attrName>style.visibility</p:attrName>
                                        </p:attrNameLst>
                                      </p:cBhvr>
                                      <p:to>
                                        <p:strVal val="visible"/>
                                      </p:to>
                                    </p:set>
                                    <p:animEffect transition="in" filter="fade">
                                      <p:cBhvr>
                                        <p:cTn id="21" dur="1000"/>
                                        <p:tgtEl>
                                          <p:spTgt spid="1229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292">
                                            <p:txEl>
                                              <p:pRg st="3" end="3"/>
                                            </p:txEl>
                                          </p:spTgt>
                                        </p:tgtEl>
                                        <p:attrNameLst>
                                          <p:attrName>style.visibility</p:attrName>
                                        </p:attrNameLst>
                                      </p:cBhvr>
                                      <p:to>
                                        <p:strVal val="visible"/>
                                      </p:to>
                                    </p:set>
                                    <p:animEffect transition="in" filter="fade">
                                      <p:cBhvr>
                                        <p:cTn id="26" dur="1000"/>
                                        <p:tgtEl>
                                          <p:spTgt spid="1229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92">
                                            <p:txEl>
                                              <p:pRg st="4" end="4"/>
                                            </p:txEl>
                                          </p:spTgt>
                                        </p:tgtEl>
                                        <p:attrNameLst>
                                          <p:attrName>style.visibility</p:attrName>
                                        </p:attrNameLst>
                                      </p:cBhvr>
                                      <p:to>
                                        <p:strVal val="visible"/>
                                      </p:to>
                                    </p:set>
                                    <p:animEffect transition="in" filter="fade">
                                      <p:cBhvr>
                                        <p:cTn id="31" dur="1000"/>
                                        <p:tgtEl>
                                          <p:spTgt spid="1229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292">
                                            <p:txEl>
                                              <p:pRg st="5" end="5"/>
                                            </p:txEl>
                                          </p:spTgt>
                                        </p:tgtEl>
                                        <p:attrNameLst>
                                          <p:attrName>style.visibility</p:attrName>
                                        </p:attrNameLst>
                                      </p:cBhvr>
                                      <p:to>
                                        <p:strVal val="visible"/>
                                      </p:to>
                                    </p:set>
                                    <p:animEffect transition="in" filter="fade">
                                      <p:cBhvr>
                                        <p:cTn id="34" dur="1000"/>
                                        <p:tgtEl>
                                          <p:spTgt spid="1229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292">
                                            <p:txEl>
                                              <p:pRg st="6" end="6"/>
                                            </p:txEl>
                                          </p:spTgt>
                                        </p:tgtEl>
                                        <p:attrNameLst>
                                          <p:attrName>style.visibility</p:attrName>
                                        </p:attrNameLst>
                                      </p:cBhvr>
                                      <p:to>
                                        <p:strVal val="visible"/>
                                      </p:to>
                                    </p:set>
                                    <p:animEffect transition="in" filter="fade">
                                      <p:cBhvr>
                                        <p:cTn id="39" dur="1000"/>
                                        <p:tgtEl>
                                          <p:spTgt spid="12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kin35406_03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6689583" cy="5410200"/>
          </a:xfrm>
          <a:prstGeom prst="rect">
            <a:avLst/>
          </a:prstGeom>
        </p:spPr>
      </p:pic>
      <p:sp>
        <p:nvSpPr>
          <p:cNvPr id="13316" name="Title 1"/>
          <p:cNvSpPr>
            <a:spLocks noGrp="1"/>
          </p:cNvSpPr>
          <p:nvPr>
            <p:ph type="title"/>
          </p:nvPr>
        </p:nvSpPr>
        <p:spPr/>
        <p:txBody>
          <a:bodyPr anchor="ctr"/>
          <a:lstStyle/>
          <a:p>
            <a:pPr eaLnBrk="1" hangingPunct="1"/>
            <a:r>
              <a:rPr lang="en-US" sz="4000" dirty="0"/>
              <a:t>Synapses and Neurotransmitters</a:t>
            </a:r>
          </a:p>
        </p:txBody>
      </p:sp>
      <p:sp>
        <p:nvSpPr>
          <p:cNvPr id="16" name="Rectangle 15"/>
          <p:cNvSpPr/>
          <p:nvPr/>
        </p:nvSpPr>
        <p:spPr>
          <a:xfrm>
            <a:off x="457200" y="3200400"/>
            <a:ext cx="1865376" cy="2590800"/>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glow rad="228600">
                  <a:schemeClr val="accent2">
                    <a:satMod val="175000"/>
                    <a:alpha val="40000"/>
                  </a:schemeClr>
                </a:glow>
              </a:effectLst>
            </a:endParaRPr>
          </a:p>
        </p:txBody>
      </p:sp>
      <p:sp>
        <p:nvSpPr>
          <p:cNvPr id="17" name="TextBox 16"/>
          <p:cNvSpPr txBox="1"/>
          <p:nvPr/>
        </p:nvSpPr>
        <p:spPr>
          <a:xfrm>
            <a:off x="228600" y="2685990"/>
            <a:ext cx="1036246" cy="400110"/>
          </a:xfrm>
          <a:prstGeom prst="rect">
            <a:avLst/>
          </a:prstGeom>
          <a:noFill/>
        </p:spPr>
        <p:txBody>
          <a:bodyPr wrap="none" rtlCol="0">
            <a:spAutoFit/>
          </a:bodyPr>
          <a:lstStyle/>
          <a:p>
            <a:r>
              <a:rPr lang="en-US" sz="2000" dirty="0">
                <a:latin typeface="+mn-lt"/>
              </a:rPr>
              <a:t>Synapse</a:t>
            </a:r>
          </a:p>
        </p:txBody>
      </p:sp>
      <p:cxnSp>
        <p:nvCxnSpPr>
          <p:cNvPr id="19" name="Straight Connector 18"/>
          <p:cNvCxnSpPr/>
          <p:nvPr/>
        </p:nvCxnSpPr>
        <p:spPr>
          <a:xfrm>
            <a:off x="1143000" y="2971800"/>
            <a:ext cx="76200" cy="228600"/>
          </a:xfrm>
          <a:prstGeom prst="line">
            <a:avLst/>
          </a:prstGeom>
          <a:ln>
            <a:solidFill>
              <a:srgbClr val="E36B27"/>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667000" y="4343400"/>
            <a:ext cx="914400" cy="533400"/>
          </a:xfrm>
          <a:prstGeom prst="rect">
            <a:avLst/>
          </a:prstGeom>
          <a:solidFill>
            <a:schemeClr val="bg1"/>
          </a:solid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Vesicle</a:t>
            </a:r>
          </a:p>
        </p:txBody>
      </p:sp>
      <p:sp>
        <p:nvSpPr>
          <p:cNvPr id="24" name="Rectangle 23"/>
          <p:cNvSpPr/>
          <p:nvPr/>
        </p:nvSpPr>
        <p:spPr>
          <a:xfrm>
            <a:off x="4953000" y="3886200"/>
            <a:ext cx="1524000" cy="304800"/>
          </a:xfrm>
          <a:prstGeom prst="rect">
            <a:avLst/>
          </a:prstGeom>
          <a:solidFill>
            <a:schemeClr val="bg1"/>
          </a:solid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Neurotransmitters</a:t>
            </a:r>
          </a:p>
        </p:txBody>
      </p:sp>
      <p:sp>
        <p:nvSpPr>
          <p:cNvPr id="20" name="TextBox 19"/>
          <p:cNvSpPr txBox="1"/>
          <p:nvPr/>
        </p:nvSpPr>
        <p:spPr>
          <a:xfrm>
            <a:off x="3048000" y="5181600"/>
            <a:ext cx="184666" cy="369332"/>
          </a:xfrm>
          <a:prstGeom prst="rect">
            <a:avLst/>
          </a:prstGeom>
          <a:noFill/>
        </p:spPr>
        <p:txBody>
          <a:bodyPr wrap="none" rtlCol="0">
            <a:spAutoFit/>
          </a:bodyPr>
          <a:lstStyle/>
          <a:p>
            <a:endParaRPr lang="en-US" dirty="0"/>
          </a:p>
        </p:txBody>
      </p:sp>
      <p:sp>
        <p:nvSpPr>
          <p:cNvPr id="26" name="Rectangle 25"/>
          <p:cNvSpPr/>
          <p:nvPr/>
        </p:nvSpPr>
        <p:spPr>
          <a:xfrm>
            <a:off x="2667000" y="4964668"/>
            <a:ext cx="1143000" cy="228600"/>
          </a:xfrm>
          <a:prstGeom prst="rect">
            <a:avLst/>
          </a:prstGeom>
          <a:solidFill>
            <a:schemeClr val="bg1"/>
          </a:solid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Synaptic Gap</a:t>
            </a:r>
          </a:p>
        </p:txBody>
      </p:sp>
      <p:sp>
        <p:nvSpPr>
          <p:cNvPr id="27" name="Rectangle 26"/>
          <p:cNvSpPr/>
          <p:nvPr/>
        </p:nvSpPr>
        <p:spPr>
          <a:xfrm>
            <a:off x="2628900" y="5257800"/>
            <a:ext cx="1219200" cy="228600"/>
          </a:xfrm>
          <a:prstGeom prst="rect">
            <a:avLst/>
          </a:prstGeom>
          <a:solidFill>
            <a:schemeClr val="bg1"/>
          </a:solid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Receptor Site</a:t>
            </a:r>
          </a:p>
        </p:txBody>
      </p:sp>
      <p:cxnSp>
        <p:nvCxnSpPr>
          <p:cNvPr id="25" name="Straight Connector 24"/>
          <p:cNvCxnSpPr/>
          <p:nvPr/>
        </p:nvCxnSpPr>
        <p:spPr>
          <a:xfrm flipH="1" flipV="1">
            <a:off x="2057400" y="4974336"/>
            <a:ext cx="609600" cy="1524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1981200" y="5181600"/>
            <a:ext cx="685800" cy="1524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524000" y="4553712"/>
            <a:ext cx="1143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724400" y="4191000"/>
            <a:ext cx="762000" cy="2286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657088" y="4191000"/>
            <a:ext cx="76200" cy="3810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477000" y="1295400"/>
            <a:ext cx="2667000" cy="3693319"/>
          </a:xfrm>
          <a:prstGeom prst="rect">
            <a:avLst/>
          </a:prstGeom>
          <a:noFill/>
        </p:spPr>
        <p:txBody>
          <a:bodyPr wrap="square" rtlCol="0">
            <a:spAutoFit/>
          </a:bodyPr>
          <a:lstStyle/>
          <a:p>
            <a:r>
              <a:rPr lang="en-US" dirty="0"/>
              <a:t> </a:t>
            </a:r>
            <a:r>
              <a:rPr lang="en-US" u="sng" dirty="0"/>
              <a:t>Synaptic Transmission</a:t>
            </a:r>
            <a:br>
              <a:rPr lang="en-US" dirty="0"/>
            </a:br>
            <a:endParaRPr lang="en-US" dirty="0"/>
          </a:p>
          <a:p>
            <a:pPr marL="182880" indent="-182880">
              <a:buFont typeface="Arial"/>
              <a:buChar char="•"/>
            </a:pPr>
            <a:r>
              <a:rPr lang="en-US" dirty="0"/>
              <a:t>Electrical impulse is converted into a chemical signal.</a:t>
            </a:r>
            <a:br>
              <a:rPr lang="en-US" dirty="0"/>
            </a:br>
            <a:endParaRPr lang="en-US" dirty="0"/>
          </a:p>
          <a:p>
            <a:pPr marL="182880" indent="-182880">
              <a:buFont typeface="Arial"/>
              <a:buChar char="•"/>
            </a:pPr>
            <a:r>
              <a:rPr lang="en-US" dirty="0"/>
              <a:t>Axon vesicle releases neurotransmitter into gap.</a:t>
            </a:r>
            <a:br>
              <a:rPr lang="en-US" dirty="0"/>
            </a:br>
            <a:endParaRPr lang="en-US" dirty="0"/>
          </a:p>
          <a:p>
            <a:pPr marL="182880" indent="-182880">
              <a:buFont typeface="Arial"/>
              <a:buChar char="•"/>
            </a:pPr>
            <a:r>
              <a:rPr lang="en-US" dirty="0"/>
              <a:t>Dendrite receptor site detects neurotransmitter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1000"/>
                                        <p:tgtEl>
                                          <p:spTgt spid="23"/>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righ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1000"/>
                                        <p:tgtEl>
                                          <p:spTgt spid="26"/>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1000"/>
                                        <p:tgtEl>
                                          <p:spTgt spid="24"/>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par>
                                <p:cTn id="43" presetID="22" presetClass="entr" presetSubtype="1"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1000"/>
                                        <p:tgtEl>
                                          <p:spTgt spid="27"/>
                                        </p:tgtEl>
                                      </p:cBhvr>
                                    </p:animEffect>
                                  </p:childTnLst>
                                </p:cTn>
                              </p:par>
                            </p:childTnLst>
                          </p:cTn>
                        </p:par>
                        <p:par>
                          <p:cTn id="51" fill="hold">
                            <p:stCondLst>
                              <p:cond delay="1000"/>
                            </p:stCondLst>
                            <p:childTnLst>
                              <p:par>
                                <p:cTn id="52" presetID="22" presetClass="entr" presetSubtype="2"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1000"/>
                                        <p:tgtEl>
                                          <p:spTgt spid="42">
                                            <p:txEl>
                                              <p:pRg st="0" end="0"/>
                                            </p:txEl>
                                          </p:spTgt>
                                        </p:tgtEl>
                                      </p:cBhvr>
                                    </p:animEffect>
                                    <p:anim calcmode="lin" valueType="num">
                                      <p:cBhvr>
                                        <p:cTn id="60"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2">
                                            <p:txEl>
                                              <p:pRg st="1" end="1"/>
                                            </p:txEl>
                                          </p:spTgt>
                                        </p:tgtEl>
                                        <p:attrNameLst>
                                          <p:attrName>style.visibility</p:attrName>
                                        </p:attrNameLst>
                                      </p:cBhvr>
                                      <p:to>
                                        <p:strVal val="visible"/>
                                      </p:to>
                                    </p:set>
                                    <p:animEffect transition="in" filter="fade">
                                      <p:cBhvr>
                                        <p:cTn id="66" dur="1000"/>
                                        <p:tgtEl>
                                          <p:spTgt spid="4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2">
                                            <p:txEl>
                                              <p:pRg st="2" end="2"/>
                                            </p:txEl>
                                          </p:spTgt>
                                        </p:tgtEl>
                                        <p:attrNameLst>
                                          <p:attrName>style.visibility</p:attrName>
                                        </p:attrNameLst>
                                      </p:cBhvr>
                                      <p:to>
                                        <p:strVal val="visible"/>
                                      </p:to>
                                    </p:set>
                                    <p:animEffect transition="in" filter="fade">
                                      <p:cBhvr>
                                        <p:cTn id="71" dur="1000"/>
                                        <p:tgtEl>
                                          <p:spTgt spid="4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2">
                                            <p:txEl>
                                              <p:pRg st="3" end="3"/>
                                            </p:txEl>
                                          </p:spTgt>
                                        </p:tgtEl>
                                        <p:attrNameLst>
                                          <p:attrName>style.visibility</p:attrName>
                                        </p:attrNameLst>
                                      </p:cBhvr>
                                      <p:to>
                                        <p:strVal val="visible"/>
                                      </p:to>
                                    </p:set>
                                    <p:animEffect transition="in" filter="fade">
                                      <p:cBhvr>
                                        <p:cTn id="76" dur="10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chor="ctr"/>
          <a:lstStyle/>
          <a:p>
            <a:pPr eaLnBrk="1" hangingPunct="1"/>
            <a:r>
              <a:rPr lang="en-US" dirty="0"/>
              <a:t>Neurotransmitters</a:t>
            </a:r>
          </a:p>
        </p:txBody>
      </p:sp>
      <p:sp>
        <p:nvSpPr>
          <p:cNvPr id="14340" name="Content Placeholder 2"/>
          <p:cNvSpPr>
            <a:spLocks noGrp="1"/>
          </p:cNvSpPr>
          <p:nvPr>
            <p:ph idx="1"/>
          </p:nvPr>
        </p:nvSpPr>
        <p:spPr/>
        <p:txBody>
          <a:bodyPr/>
          <a:lstStyle/>
          <a:p>
            <a:pPr marL="0" indent="0">
              <a:lnSpc>
                <a:spcPct val="130000"/>
              </a:lnSpc>
              <a:buNone/>
            </a:pPr>
            <a:r>
              <a:rPr lang="en-US" dirty="0">
                <a:solidFill>
                  <a:srgbClr val="000000"/>
                </a:solidFill>
              </a:rPr>
              <a:t>Neurotransmitters carry information across the synaptic gap to the next neuron.</a:t>
            </a:r>
          </a:p>
          <a:p>
            <a:pPr lvl="1">
              <a:lnSpc>
                <a:spcPct val="130000"/>
              </a:lnSpc>
            </a:pPr>
            <a:r>
              <a:rPr lang="en-US" dirty="0">
                <a:solidFill>
                  <a:srgbClr val="000000"/>
                </a:solidFill>
              </a:rPr>
              <a:t>Acetylcholine</a:t>
            </a:r>
          </a:p>
          <a:p>
            <a:pPr lvl="2" eaLnBrk="1" hangingPunct="1">
              <a:lnSpc>
                <a:spcPct val="130000"/>
              </a:lnSpc>
            </a:pPr>
            <a:r>
              <a:rPr lang="en-US" sz="2200" dirty="0">
                <a:solidFill>
                  <a:srgbClr val="000000"/>
                </a:solidFill>
              </a:rPr>
              <a:t>muscle actions, learning, memory</a:t>
            </a:r>
          </a:p>
          <a:p>
            <a:pPr lvl="2" eaLnBrk="1" hangingPunct="1">
              <a:lnSpc>
                <a:spcPct val="130000"/>
              </a:lnSpc>
            </a:pPr>
            <a:r>
              <a:rPr lang="en-US" sz="2200" dirty="0">
                <a:solidFill>
                  <a:srgbClr val="000000"/>
                </a:solidFill>
              </a:rPr>
              <a:t>black widow venom ↑ Ach levels </a:t>
            </a:r>
          </a:p>
          <a:p>
            <a:pPr lvl="2" eaLnBrk="1" hangingPunct="1">
              <a:lnSpc>
                <a:spcPct val="130000"/>
              </a:lnSpc>
            </a:pPr>
            <a:r>
              <a:rPr lang="en-US" sz="2200" dirty="0">
                <a:solidFill>
                  <a:srgbClr val="000000"/>
                </a:solidFill>
              </a:rPr>
              <a:t>Botox (botulin) ↓ Ach levels </a:t>
            </a:r>
          </a:p>
          <a:p>
            <a:pPr lvl="2" eaLnBrk="1" hangingPunct="1">
              <a:lnSpc>
                <a:spcPct val="130000"/>
              </a:lnSpc>
            </a:pPr>
            <a:r>
              <a:rPr lang="en-US" sz="2200" dirty="0">
                <a:solidFill>
                  <a:srgbClr val="000000"/>
                </a:solidFill>
              </a:rPr>
              <a:t>Alzheimer’s disease: ↓ Ach levels</a:t>
            </a:r>
          </a:p>
          <a:p>
            <a:pPr lvl="1">
              <a:lnSpc>
                <a:spcPct val="130000"/>
              </a:lnSpc>
            </a:pPr>
            <a:r>
              <a:rPr lang="en-US" dirty="0">
                <a:solidFill>
                  <a:srgbClr val="000000"/>
                </a:solidFill>
              </a:rPr>
              <a:t>GABA </a:t>
            </a:r>
          </a:p>
          <a:p>
            <a:pPr lvl="2">
              <a:lnSpc>
                <a:spcPct val="130000"/>
              </a:lnSpc>
            </a:pPr>
            <a:r>
              <a:rPr lang="en-US" dirty="0">
                <a:solidFill>
                  <a:srgbClr val="000000"/>
                </a:solidFill>
              </a:rPr>
              <a:t>Anxiety: ↓ GABA levels</a:t>
            </a:r>
          </a:p>
        </p:txBody>
      </p:sp>
      <p:pic>
        <p:nvPicPr>
          <p:cNvPr id="8" name="Picture 7" descr="1351381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822" y="4787254"/>
            <a:ext cx="2078823" cy="1387614"/>
          </a:xfrm>
          <a:prstGeom prst="rect">
            <a:avLst/>
          </a:prstGeom>
        </p:spPr>
      </p:pic>
      <p:pic>
        <p:nvPicPr>
          <p:cNvPr id="9" name="Picture 8" descr="INGREYPX05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822" y="2795047"/>
            <a:ext cx="3200400" cy="2136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789" y="4787254"/>
            <a:ext cx="1175868" cy="168002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fade">
                                      <p:cBhvr>
                                        <p:cTn id="12" dur="10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fade">
                                      <p:cBhvr>
                                        <p:cTn id="17" dur="1000"/>
                                        <p:tgtEl>
                                          <p:spTgt spid="14340">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340">
                                            <p:txEl>
                                              <p:pRg st="3" end="3"/>
                                            </p:txEl>
                                          </p:spTgt>
                                        </p:tgtEl>
                                        <p:attrNameLst>
                                          <p:attrName>style.visibility</p:attrName>
                                        </p:attrNameLst>
                                      </p:cBhvr>
                                      <p:to>
                                        <p:strVal val="visible"/>
                                      </p:to>
                                    </p:set>
                                    <p:animEffect transition="in" filter="fade">
                                      <p:cBhvr>
                                        <p:cTn id="29" dur="1000"/>
                                        <p:tgtEl>
                                          <p:spTgt spid="14340">
                                            <p:txEl>
                                              <p:pRg st="3" end="3"/>
                                            </p:txEl>
                                          </p:spTgt>
                                        </p:tgtEl>
                                      </p:cBhvr>
                                    </p:animEffect>
                                  </p:childTnLst>
                                </p:cTn>
                              </p:par>
                            </p:childTnLst>
                          </p:cTn>
                        </p:par>
                        <p:par>
                          <p:cTn id="30" fill="hold">
                            <p:stCondLst>
                              <p:cond delay="1500"/>
                            </p:stCondLst>
                            <p:childTnLst>
                              <p:par>
                                <p:cTn id="31" presetID="21"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4340">
                                            <p:txEl>
                                              <p:pRg st="4" end="4"/>
                                            </p:txEl>
                                          </p:spTgt>
                                        </p:tgtEl>
                                        <p:attrNameLst>
                                          <p:attrName>style.visibility</p:attrName>
                                        </p:attrNameLst>
                                      </p:cBhvr>
                                      <p:to>
                                        <p:strVal val="visible"/>
                                      </p:to>
                                    </p:set>
                                    <p:animEffect transition="in" filter="fade">
                                      <p:cBhvr>
                                        <p:cTn id="42" dur="1000"/>
                                        <p:tgtEl>
                                          <p:spTgt spid="14340">
                                            <p:txEl>
                                              <p:pRg st="4" end="4"/>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4340">
                                            <p:txEl>
                                              <p:pRg st="5" end="5"/>
                                            </p:txEl>
                                          </p:spTgt>
                                        </p:tgtEl>
                                        <p:attrNameLst>
                                          <p:attrName>style.visibility</p:attrName>
                                        </p:attrNameLst>
                                      </p:cBhvr>
                                      <p:to>
                                        <p:strVal val="visible"/>
                                      </p:to>
                                    </p:set>
                                    <p:animEffect transition="in" filter="fade">
                                      <p:cBhvr>
                                        <p:cTn id="46" dur="1000"/>
                                        <p:tgtEl>
                                          <p:spTgt spid="14340">
                                            <p:txEl>
                                              <p:pRg st="5" end="5"/>
                                            </p:txEl>
                                          </p:spTgt>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4340">
                                            <p:txEl>
                                              <p:pRg st="6" end="6"/>
                                            </p:txEl>
                                          </p:spTgt>
                                        </p:tgtEl>
                                        <p:attrNameLst>
                                          <p:attrName>style.visibility</p:attrName>
                                        </p:attrNameLst>
                                      </p:cBhvr>
                                      <p:to>
                                        <p:strVal val="visible"/>
                                      </p:to>
                                    </p:set>
                                    <p:animEffect transition="in" filter="fade">
                                      <p:cBhvr>
                                        <p:cTn id="50" dur="1000"/>
                                        <p:tgtEl>
                                          <p:spTgt spid="1434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340">
                                            <p:txEl>
                                              <p:pRg st="7" end="7"/>
                                            </p:txEl>
                                          </p:spTgt>
                                        </p:tgtEl>
                                        <p:attrNameLst>
                                          <p:attrName>style.visibility</p:attrName>
                                        </p:attrNameLst>
                                      </p:cBhvr>
                                      <p:to>
                                        <p:strVal val="visible"/>
                                      </p:to>
                                    </p:set>
                                    <p:animEffect transition="in" filter="fade">
                                      <p:cBhvr>
                                        <p:cTn id="55" dur="1000"/>
                                        <p:tgtEl>
                                          <p:spTgt spid="14340">
                                            <p:txEl>
                                              <p:pRg st="7" end="7"/>
                                            </p:txEl>
                                          </p:spTgt>
                                        </p:tgtEl>
                                      </p:cBhvr>
                                    </p:animEffect>
                                  </p:childTnLst>
                                </p:cTn>
                              </p:par>
                            </p:childTnLst>
                          </p:cTn>
                        </p:par>
                        <p:par>
                          <p:cTn id="56" fill="hold">
                            <p:stCondLst>
                              <p:cond delay="1000"/>
                            </p:stCondLst>
                            <p:childTnLst>
                              <p:par>
                                <p:cTn id="57" presetID="21" presetClass="entr" presetSubtype="1"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heel(1)">
                                      <p:cBhvr>
                                        <p:cTn id="5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X1YEG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150" y="1726737"/>
            <a:ext cx="2936658" cy="1957772"/>
          </a:xfrm>
          <a:prstGeom prst="rect">
            <a:avLst/>
          </a:prstGeom>
        </p:spPr>
      </p:pic>
      <p:sp>
        <p:nvSpPr>
          <p:cNvPr id="15363" name="Title 1"/>
          <p:cNvSpPr>
            <a:spLocks noGrp="1"/>
          </p:cNvSpPr>
          <p:nvPr>
            <p:ph type="title"/>
          </p:nvPr>
        </p:nvSpPr>
        <p:spPr/>
        <p:txBody>
          <a:bodyPr anchor="ctr"/>
          <a:lstStyle/>
          <a:p>
            <a:pPr eaLnBrk="1" hangingPunct="1"/>
            <a:r>
              <a:rPr lang="en-US" sz="4000" dirty="0"/>
              <a:t>Neurotransmitters</a:t>
            </a:r>
          </a:p>
        </p:txBody>
      </p:sp>
      <p:sp>
        <p:nvSpPr>
          <p:cNvPr id="15364" name="Content Placeholder 2"/>
          <p:cNvSpPr>
            <a:spLocks noGrp="1"/>
          </p:cNvSpPr>
          <p:nvPr>
            <p:ph idx="1"/>
          </p:nvPr>
        </p:nvSpPr>
        <p:spPr>
          <a:xfrm>
            <a:off x="76200" y="1193799"/>
            <a:ext cx="5105400" cy="4800601"/>
          </a:xfrm>
        </p:spPr>
        <p:txBody>
          <a:bodyPr>
            <a:normAutofit lnSpcReduction="10000"/>
          </a:bodyPr>
          <a:lstStyle/>
          <a:p>
            <a:pPr>
              <a:lnSpc>
                <a:spcPct val="110000"/>
              </a:lnSpc>
            </a:pPr>
            <a:r>
              <a:rPr lang="en-US" dirty="0"/>
              <a:t>Glutamate</a:t>
            </a:r>
          </a:p>
          <a:p>
            <a:pPr lvl="1" eaLnBrk="1" hangingPunct="1">
              <a:lnSpc>
                <a:spcPct val="110000"/>
              </a:lnSpc>
              <a:buClr>
                <a:schemeClr val="tx1"/>
              </a:buClr>
            </a:pPr>
            <a:r>
              <a:rPr lang="en-US" dirty="0"/>
              <a:t>excitatory   </a:t>
            </a:r>
          </a:p>
          <a:p>
            <a:pPr lvl="1" eaLnBrk="1" hangingPunct="1">
              <a:lnSpc>
                <a:spcPct val="110000"/>
              </a:lnSpc>
              <a:buClr>
                <a:schemeClr val="tx1"/>
              </a:buClr>
            </a:pPr>
            <a:r>
              <a:rPr lang="en-US" dirty="0"/>
              <a:t>learning and memory</a:t>
            </a:r>
          </a:p>
          <a:p>
            <a:pPr lvl="1" eaLnBrk="1" hangingPunct="1">
              <a:lnSpc>
                <a:spcPct val="110000"/>
              </a:lnSpc>
              <a:buClr>
                <a:schemeClr val="tx1"/>
              </a:buClr>
            </a:pPr>
            <a:r>
              <a:rPr lang="en-US" dirty="0"/>
              <a:t>involved in many psychological disorders</a:t>
            </a:r>
          </a:p>
          <a:p>
            <a:pPr lvl="1" eaLnBrk="1" hangingPunct="1">
              <a:lnSpc>
                <a:spcPct val="110000"/>
              </a:lnSpc>
              <a:buClr>
                <a:schemeClr val="tx1"/>
              </a:buClr>
              <a:buFont typeface="Wingdings" pitchFamily="2" charset="2"/>
              <a:buNone/>
            </a:pPr>
            <a:endParaRPr lang="en-US" dirty="0"/>
          </a:p>
          <a:p>
            <a:pPr>
              <a:lnSpc>
                <a:spcPct val="110000"/>
              </a:lnSpc>
            </a:pPr>
            <a:r>
              <a:rPr lang="en-US" dirty="0"/>
              <a:t>Norepinephrine</a:t>
            </a:r>
          </a:p>
          <a:p>
            <a:pPr lvl="1" eaLnBrk="1" hangingPunct="1">
              <a:lnSpc>
                <a:spcPct val="110000"/>
              </a:lnSpc>
              <a:buClr>
                <a:schemeClr val="tx1"/>
              </a:buClr>
            </a:pPr>
            <a:r>
              <a:rPr lang="en-US" dirty="0"/>
              <a:t>stress and mania: ↑ norepinephrine levels</a:t>
            </a:r>
          </a:p>
          <a:p>
            <a:pPr lvl="1" eaLnBrk="1" hangingPunct="1">
              <a:lnSpc>
                <a:spcPct val="110000"/>
              </a:lnSpc>
              <a:buClr>
                <a:schemeClr val="tx1"/>
              </a:buClr>
            </a:pPr>
            <a:r>
              <a:rPr lang="en-US" dirty="0"/>
              <a:t>depression: ↓ norepinephrine levels</a:t>
            </a:r>
          </a:p>
          <a:p>
            <a:pPr lvl="1" eaLnBrk="1" hangingPunct="1">
              <a:lnSpc>
                <a:spcPct val="110000"/>
              </a:lnSpc>
              <a:buClr>
                <a:schemeClr val="tx1"/>
              </a:buClr>
            </a:pPr>
            <a:r>
              <a:rPr lang="en-US" dirty="0"/>
              <a:t>regulates sleep states in conjunction with Ach</a:t>
            </a:r>
          </a:p>
        </p:txBody>
      </p:sp>
      <p:pic>
        <p:nvPicPr>
          <p:cNvPr id="13" name="Picture 12" descr="BEN7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571494"/>
            <a:ext cx="1850707" cy="2547807"/>
          </a:xfrm>
          <a:prstGeom prst="rect">
            <a:avLst/>
          </a:prstGeom>
        </p:spPr>
      </p:pic>
      <p:pic>
        <p:nvPicPr>
          <p:cNvPr id="15" name="Picture 14" descr="slide_3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487" y="2722556"/>
            <a:ext cx="1711240" cy="2571750"/>
          </a:xfrm>
          <a:prstGeom prst="rect">
            <a:avLst/>
          </a:prstGeom>
        </p:spPr>
      </p:pic>
      <p:pic>
        <p:nvPicPr>
          <p:cNvPr id="16" name="Picture 15" descr="MHHE0085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2844" y="116940"/>
            <a:ext cx="2331156" cy="16737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fade">
                                      <p:cBhvr>
                                        <p:cTn id="12" dur="500"/>
                                        <p:tgtEl>
                                          <p:spTgt spid="1536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364">
                                            <p:txEl>
                                              <p:pRg st="2" end="2"/>
                                            </p:txEl>
                                          </p:spTgt>
                                        </p:tgtEl>
                                        <p:attrNameLst>
                                          <p:attrName>style.visibility</p:attrName>
                                        </p:attrNameLst>
                                      </p:cBhvr>
                                      <p:to>
                                        <p:strVal val="visible"/>
                                      </p:to>
                                    </p:set>
                                    <p:animEffect transition="in" filter="fade">
                                      <p:cBhvr>
                                        <p:cTn id="16" dur="500"/>
                                        <p:tgtEl>
                                          <p:spTgt spid="15364">
                                            <p:txEl>
                                              <p:pRg st="2" end="2"/>
                                            </p:txEl>
                                          </p:spTgt>
                                        </p:tgtEl>
                                      </p:cBhvr>
                                    </p:animEffect>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364">
                                            <p:txEl>
                                              <p:pRg st="3" end="3"/>
                                            </p:txEl>
                                          </p:spTgt>
                                        </p:tgtEl>
                                        <p:attrNameLst>
                                          <p:attrName>style.visibility</p:attrName>
                                        </p:attrNameLst>
                                      </p:cBhvr>
                                      <p:to>
                                        <p:strVal val="visible"/>
                                      </p:to>
                                    </p:set>
                                    <p:animEffect transition="in" filter="fade">
                                      <p:cBhvr>
                                        <p:cTn id="29" dur="500"/>
                                        <p:tgtEl>
                                          <p:spTgt spid="15364">
                                            <p:txEl>
                                              <p:pRg st="3" end="3"/>
                                            </p:txEl>
                                          </p:spTgt>
                                        </p:tgtEl>
                                      </p:cBhvr>
                                    </p:animEffect>
                                  </p:childTnLst>
                                </p:cTn>
                              </p:par>
                            </p:childTnLst>
                          </p:cTn>
                        </p:par>
                        <p:par>
                          <p:cTn id="30" fill="hold">
                            <p:stCondLst>
                              <p:cond delay="1000"/>
                            </p:stCondLst>
                            <p:childTnLst>
                              <p:par>
                                <p:cTn id="31" presetID="21" presetClass="entr" presetSubtype="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5364">
                                            <p:txEl>
                                              <p:pRg st="5" end="5"/>
                                            </p:txEl>
                                          </p:spTgt>
                                        </p:tgtEl>
                                        <p:attrNameLst>
                                          <p:attrName>style.visibility</p:attrName>
                                        </p:attrNameLst>
                                      </p:cBhvr>
                                      <p:to>
                                        <p:strVal val="visible"/>
                                      </p:to>
                                    </p:set>
                                    <p:animEffect transition="in" filter="fade">
                                      <p:cBhvr>
                                        <p:cTn id="42" dur="500"/>
                                        <p:tgtEl>
                                          <p:spTgt spid="1536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364">
                                            <p:txEl>
                                              <p:pRg st="6" end="6"/>
                                            </p:txEl>
                                          </p:spTgt>
                                        </p:tgtEl>
                                        <p:attrNameLst>
                                          <p:attrName>style.visibility</p:attrName>
                                        </p:attrNameLst>
                                      </p:cBhvr>
                                      <p:to>
                                        <p:strVal val="visible"/>
                                      </p:to>
                                    </p:set>
                                    <p:animEffect transition="in" filter="fade">
                                      <p:cBhvr>
                                        <p:cTn id="47" dur="500"/>
                                        <p:tgtEl>
                                          <p:spTgt spid="15364">
                                            <p:txEl>
                                              <p:pRg st="6" end="6"/>
                                            </p:txEl>
                                          </p:spTgt>
                                        </p:tgtEl>
                                      </p:cBhvr>
                                    </p:animEffect>
                                  </p:childTnLst>
                                </p:cTn>
                              </p:par>
                            </p:childTnLst>
                          </p:cTn>
                        </p:par>
                        <p:par>
                          <p:cTn id="48" fill="hold">
                            <p:stCondLst>
                              <p:cond delay="500"/>
                            </p:stCondLst>
                            <p:childTnLst>
                              <p:par>
                                <p:cTn id="49" presetID="21"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1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5364">
                                            <p:txEl>
                                              <p:pRg st="7" end="7"/>
                                            </p:txEl>
                                          </p:spTgt>
                                        </p:tgtEl>
                                        <p:attrNameLst>
                                          <p:attrName>style.visibility</p:attrName>
                                        </p:attrNameLst>
                                      </p:cBhvr>
                                      <p:to>
                                        <p:strVal val="visible"/>
                                      </p:to>
                                    </p:set>
                                    <p:animEffect transition="in" filter="fade">
                                      <p:cBhvr>
                                        <p:cTn id="60" dur="500"/>
                                        <p:tgtEl>
                                          <p:spTgt spid="15364">
                                            <p:txEl>
                                              <p:pRg st="7" end="7"/>
                                            </p:txEl>
                                          </p:spTgt>
                                        </p:tgtEl>
                                      </p:cBhvr>
                                    </p:animEffect>
                                  </p:childTnLst>
                                </p:cTn>
                              </p:par>
                            </p:childTnLst>
                          </p:cTn>
                        </p:par>
                        <p:par>
                          <p:cTn id="61" fill="hold">
                            <p:stCondLst>
                              <p:cond delay="1000"/>
                            </p:stCondLst>
                            <p:childTnLst>
                              <p:par>
                                <p:cTn id="62" presetID="21" presetClass="entr" presetSubtype="1"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heel(1)">
                                      <p:cBhvr>
                                        <p:cTn id="64" dur="10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5364">
                                            <p:txEl>
                                              <p:pRg st="8" end="8"/>
                                            </p:txEl>
                                          </p:spTgt>
                                        </p:tgtEl>
                                        <p:attrNameLst>
                                          <p:attrName>style.visibility</p:attrName>
                                        </p:attrNameLst>
                                      </p:cBhvr>
                                      <p:to>
                                        <p:strVal val="visible"/>
                                      </p:to>
                                    </p:set>
                                    <p:animEffect transition="in" filter="fade">
                                      <p:cBhvr>
                                        <p:cTn id="73" dur="500"/>
                                        <p:tgtEl>
                                          <p:spTgt spid="15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228-00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633245"/>
            <a:ext cx="1828800" cy="2737104"/>
          </a:xfrm>
          <a:prstGeom prst="rect">
            <a:avLst/>
          </a:prstGeom>
        </p:spPr>
      </p:pic>
      <p:pic>
        <p:nvPicPr>
          <p:cNvPr id="9" name="Picture 8" descr="42-2206136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880" y="865898"/>
            <a:ext cx="2356463" cy="3534695"/>
          </a:xfrm>
          <a:prstGeom prst="rect">
            <a:avLst/>
          </a:prstGeom>
        </p:spPr>
      </p:pic>
      <p:pic>
        <p:nvPicPr>
          <p:cNvPr id="11" name="Picture 10" descr="14259218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3966" y="246500"/>
            <a:ext cx="2740034" cy="2475164"/>
          </a:xfrm>
          <a:prstGeom prst="rect">
            <a:avLst/>
          </a:prstGeom>
        </p:spPr>
      </p:pic>
      <p:sp>
        <p:nvSpPr>
          <p:cNvPr id="16387" name="Title 1"/>
          <p:cNvSpPr>
            <a:spLocks noGrp="1"/>
          </p:cNvSpPr>
          <p:nvPr>
            <p:ph type="title"/>
          </p:nvPr>
        </p:nvSpPr>
        <p:spPr/>
        <p:txBody>
          <a:bodyPr anchor="ctr"/>
          <a:lstStyle/>
          <a:p>
            <a:pPr eaLnBrk="1" hangingPunct="1"/>
            <a:r>
              <a:rPr lang="en-US" sz="4000" dirty="0"/>
              <a:t>Neurotransmitters</a:t>
            </a:r>
          </a:p>
        </p:txBody>
      </p:sp>
      <p:sp>
        <p:nvSpPr>
          <p:cNvPr id="16388" name="Content Placeholder 2"/>
          <p:cNvSpPr>
            <a:spLocks noGrp="1"/>
          </p:cNvSpPr>
          <p:nvPr>
            <p:ph idx="1"/>
          </p:nvPr>
        </p:nvSpPr>
        <p:spPr>
          <a:xfrm>
            <a:off x="457200" y="1219200"/>
            <a:ext cx="4648200" cy="4906963"/>
          </a:xfrm>
        </p:spPr>
        <p:txBody>
          <a:bodyPr>
            <a:normAutofit/>
          </a:bodyPr>
          <a:lstStyle/>
          <a:p>
            <a:pPr>
              <a:spcAft>
                <a:spcPts val="1800"/>
              </a:spcAft>
            </a:pPr>
            <a:r>
              <a:rPr lang="en-US" dirty="0"/>
              <a:t>Dopamine</a:t>
            </a:r>
          </a:p>
          <a:p>
            <a:pPr lvl="1">
              <a:spcAft>
                <a:spcPts val="1800"/>
              </a:spcAft>
            </a:pPr>
            <a:r>
              <a:rPr lang="en-US" dirty="0"/>
              <a:t>voluntary movement</a:t>
            </a:r>
          </a:p>
          <a:p>
            <a:pPr lvl="1">
              <a:spcAft>
                <a:spcPts val="1800"/>
              </a:spcAft>
            </a:pPr>
            <a:r>
              <a:rPr lang="en-US" dirty="0"/>
              <a:t>reward anticipation</a:t>
            </a:r>
          </a:p>
          <a:p>
            <a:pPr lvl="1">
              <a:spcAft>
                <a:spcPts val="1800"/>
              </a:spcAft>
            </a:pPr>
            <a:r>
              <a:rPr lang="en-US" dirty="0"/>
              <a:t>stimulant drugs: activate dopamine receptors</a:t>
            </a:r>
          </a:p>
          <a:p>
            <a:pPr lvl="1">
              <a:spcAft>
                <a:spcPts val="1800"/>
              </a:spcAft>
            </a:pPr>
            <a:r>
              <a:rPr lang="en-US" dirty="0" err="1"/>
              <a:t>parkinson’s</a:t>
            </a:r>
            <a:r>
              <a:rPr lang="en-US" dirty="0"/>
              <a:t> disease: ↓ dopamine levels</a:t>
            </a:r>
          </a:p>
          <a:p>
            <a:pPr lvl="1">
              <a:spcAft>
                <a:spcPts val="1800"/>
              </a:spcAft>
            </a:pPr>
            <a:r>
              <a:rPr lang="en-US" dirty="0"/>
              <a:t>schizophrenia: ↑ dopamine levels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fade">
                                      <p:cBhvr>
                                        <p:cTn id="12" dur="500"/>
                                        <p:tgtEl>
                                          <p:spTgt spid="16388">
                                            <p:txEl>
                                              <p:pRg st="1" end="1"/>
                                            </p:txEl>
                                          </p:spTgt>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Effect transition="in" filter="fade">
                                      <p:cBhvr>
                                        <p:cTn id="25" dur="500"/>
                                        <p:tgtEl>
                                          <p:spTgt spid="16388">
                                            <p:txEl>
                                              <p:pRg st="2" end="2"/>
                                            </p:txEl>
                                          </p:spTgt>
                                        </p:tgtEl>
                                      </p:cBhvr>
                                    </p:animEffect>
                                  </p:childTnLst>
                                </p:cTn>
                              </p:par>
                            </p:childTnLst>
                          </p:cTn>
                        </p:par>
                        <p:par>
                          <p:cTn id="26" fill="hold">
                            <p:stCondLst>
                              <p:cond delay="1000"/>
                            </p:stCondLst>
                            <p:childTnLst>
                              <p:par>
                                <p:cTn id="27" presetID="21"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6388">
                                            <p:txEl>
                                              <p:pRg st="3" end="3"/>
                                            </p:txEl>
                                          </p:spTgt>
                                        </p:tgtEl>
                                        <p:attrNameLst>
                                          <p:attrName>style.visibility</p:attrName>
                                        </p:attrNameLst>
                                      </p:cBhvr>
                                      <p:to>
                                        <p:strVal val="visible"/>
                                      </p:to>
                                    </p:set>
                                    <p:animEffect transition="in" filter="fade">
                                      <p:cBhvr>
                                        <p:cTn id="38" dur="500"/>
                                        <p:tgtEl>
                                          <p:spTgt spid="16388">
                                            <p:txEl>
                                              <p:pRg st="3" end="3"/>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6388">
                                            <p:txEl>
                                              <p:pRg st="4" end="4"/>
                                            </p:txEl>
                                          </p:spTgt>
                                        </p:tgtEl>
                                        <p:attrNameLst>
                                          <p:attrName>style.visibility</p:attrName>
                                        </p:attrNameLst>
                                      </p:cBhvr>
                                      <p:to>
                                        <p:strVal val="visible"/>
                                      </p:to>
                                    </p:set>
                                    <p:animEffect transition="in" filter="fade">
                                      <p:cBhvr>
                                        <p:cTn id="42" dur="500"/>
                                        <p:tgtEl>
                                          <p:spTgt spid="16388">
                                            <p:txEl>
                                              <p:pRg st="4" end="4"/>
                                            </p:txEl>
                                          </p:spTgt>
                                        </p:tgtEl>
                                      </p:cBhvr>
                                    </p:animEffect>
                                  </p:childTnLst>
                                </p:cTn>
                              </p:par>
                            </p:childTnLst>
                          </p:cTn>
                        </p:par>
                        <p:par>
                          <p:cTn id="43" fill="hold">
                            <p:stCondLst>
                              <p:cond delay="1500"/>
                            </p:stCondLst>
                            <p:childTnLst>
                              <p:par>
                                <p:cTn id="44" presetID="21" presetClass="entr" presetSubtype="1"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6388">
                                            <p:txEl>
                                              <p:pRg st="5" end="5"/>
                                            </p:txEl>
                                          </p:spTgt>
                                        </p:tgtEl>
                                        <p:attrNameLst>
                                          <p:attrName>style.visibility</p:attrName>
                                        </p:attrNameLst>
                                      </p:cBhvr>
                                      <p:to>
                                        <p:strVal val="visible"/>
                                      </p:to>
                                    </p:set>
                                    <p:animEffect transition="in" filter="fade">
                                      <p:cBhvr>
                                        <p:cTn id="55" dur="500"/>
                                        <p:tgtEl>
                                          <p:spTgt spid="163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nchor="ctr"/>
          <a:lstStyle/>
          <a:p>
            <a:pPr eaLnBrk="1" hangingPunct="1"/>
            <a:r>
              <a:rPr lang="en-US" sz="4000" dirty="0"/>
              <a:t>Neurotransmitters</a:t>
            </a:r>
          </a:p>
        </p:txBody>
      </p:sp>
      <p:sp>
        <p:nvSpPr>
          <p:cNvPr id="17412" name="Content Placeholder 2"/>
          <p:cNvSpPr>
            <a:spLocks noGrp="1"/>
          </p:cNvSpPr>
          <p:nvPr>
            <p:ph idx="1"/>
          </p:nvPr>
        </p:nvSpPr>
        <p:spPr>
          <a:xfrm>
            <a:off x="457200" y="1600200"/>
            <a:ext cx="5029200" cy="4525963"/>
          </a:xfrm>
        </p:spPr>
        <p:txBody>
          <a:bodyPr/>
          <a:lstStyle/>
          <a:p>
            <a:pPr>
              <a:lnSpc>
                <a:spcPct val="110000"/>
              </a:lnSpc>
            </a:pPr>
            <a:r>
              <a:rPr lang="en-US" dirty="0"/>
              <a:t>Serotonin</a:t>
            </a:r>
          </a:p>
          <a:p>
            <a:pPr lvl="1" eaLnBrk="1" hangingPunct="1">
              <a:lnSpc>
                <a:spcPct val="110000"/>
              </a:lnSpc>
              <a:buClr>
                <a:schemeClr val="tx1"/>
              </a:buClr>
            </a:pPr>
            <a:r>
              <a:rPr lang="en-US" dirty="0"/>
              <a:t>regulation of sleep, mood, attention, learning</a:t>
            </a:r>
          </a:p>
          <a:p>
            <a:pPr lvl="1" eaLnBrk="1" hangingPunct="1">
              <a:lnSpc>
                <a:spcPct val="110000"/>
              </a:lnSpc>
              <a:buClr>
                <a:schemeClr val="tx1"/>
              </a:buClr>
            </a:pPr>
            <a:r>
              <a:rPr lang="en-US" dirty="0"/>
              <a:t>depression: ↓ serotonin levels</a:t>
            </a:r>
          </a:p>
          <a:p>
            <a:pPr lvl="1" eaLnBrk="1" hangingPunct="1">
              <a:lnSpc>
                <a:spcPct val="110000"/>
              </a:lnSpc>
              <a:buClr>
                <a:schemeClr val="tx1"/>
              </a:buClr>
            </a:pPr>
            <a:r>
              <a:rPr lang="en-US" dirty="0"/>
              <a:t>Prozac:</a:t>
            </a:r>
            <a:r>
              <a:rPr lang="en-US" dirty="0">
                <a:sym typeface="Wingdings" pitchFamily="2" charset="2"/>
              </a:rPr>
              <a:t> ↑</a:t>
            </a:r>
            <a:r>
              <a:rPr lang="en-US" dirty="0"/>
              <a:t> serotonin levels</a:t>
            </a:r>
          </a:p>
          <a:p>
            <a:pPr lvl="1">
              <a:lnSpc>
                <a:spcPct val="110000"/>
              </a:lnSpc>
            </a:pPr>
            <a:endParaRPr lang="en-US" dirty="0"/>
          </a:p>
          <a:p>
            <a:pPr>
              <a:lnSpc>
                <a:spcPct val="110000"/>
              </a:lnSpc>
            </a:pPr>
            <a:r>
              <a:rPr lang="en-US" dirty="0"/>
              <a:t>Endorphins</a:t>
            </a:r>
          </a:p>
          <a:p>
            <a:pPr lvl="1" eaLnBrk="1" hangingPunct="1">
              <a:lnSpc>
                <a:spcPct val="110000"/>
              </a:lnSpc>
              <a:buClr>
                <a:schemeClr val="tx1"/>
              </a:buClr>
            </a:pPr>
            <a:r>
              <a:rPr lang="en-US" dirty="0"/>
              <a:t>natural opiates</a:t>
            </a:r>
          </a:p>
          <a:p>
            <a:pPr lvl="1" eaLnBrk="1" hangingPunct="1">
              <a:lnSpc>
                <a:spcPct val="110000"/>
              </a:lnSpc>
              <a:buClr>
                <a:schemeClr val="tx1"/>
              </a:buClr>
            </a:pPr>
            <a:r>
              <a:rPr lang="en-US" dirty="0"/>
              <a:t>mediate feelings of pleasure and pain</a:t>
            </a:r>
          </a:p>
        </p:txBody>
      </p:sp>
      <p:pic>
        <p:nvPicPr>
          <p:cNvPr id="10" name="Picture 9" descr="145067843.png"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676400"/>
            <a:ext cx="2946400" cy="4419600"/>
          </a:xfrm>
          <a:prstGeom prst="rect">
            <a:avLst/>
          </a:prstGeom>
        </p:spPr>
      </p:pic>
      <p:pic>
        <p:nvPicPr>
          <p:cNvPr id="11" name="Picture 10" descr="BJR24G.png"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581400"/>
            <a:ext cx="3810000" cy="2540000"/>
          </a:xfrm>
          <a:prstGeom prst="rect">
            <a:avLst/>
          </a:prstGeom>
        </p:spPr>
      </p:pic>
      <p:pic>
        <p:nvPicPr>
          <p:cNvPr id="12" name="Picture 11" descr="OJO-pe0067606.png"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067" y="3429000"/>
            <a:ext cx="3810000" cy="2692400"/>
          </a:xfrm>
          <a:prstGeom prst="rect">
            <a:avLst/>
          </a:prstGeom>
        </p:spPr>
      </p:pic>
      <p:pic>
        <p:nvPicPr>
          <p:cNvPr id="13" name="Picture 12" descr="15496-25dgCMY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981200"/>
            <a:ext cx="2365772" cy="31543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10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1000"/>
                                        <p:tgtEl>
                                          <p:spTgt spid="17412">
                                            <p:txEl>
                                              <p:pRg st="1" end="1"/>
                                            </p:txEl>
                                          </p:spTgt>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7412">
                                            <p:txEl>
                                              <p:pRg st="2" end="2"/>
                                            </p:txEl>
                                          </p:spTgt>
                                        </p:tgtEl>
                                        <p:attrNameLst>
                                          <p:attrName>style.visibility</p:attrName>
                                        </p:attrNameLst>
                                      </p:cBhvr>
                                      <p:to>
                                        <p:strVal val="visible"/>
                                      </p:to>
                                    </p:set>
                                    <p:animEffect transition="in" filter="fade">
                                      <p:cBhvr>
                                        <p:cTn id="25" dur="1000"/>
                                        <p:tgtEl>
                                          <p:spTgt spid="17412">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7412">
                                            <p:txEl>
                                              <p:pRg st="3" end="3"/>
                                            </p:txEl>
                                          </p:spTgt>
                                        </p:tgtEl>
                                        <p:attrNameLst>
                                          <p:attrName>style.visibility</p:attrName>
                                        </p:attrNameLst>
                                      </p:cBhvr>
                                      <p:to>
                                        <p:strVal val="visible"/>
                                      </p:to>
                                    </p:set>
                                    <p:animEffect transition="in" filter="fade">
                                      <p:cBhvr>
                                        <p:cTn id="29" dur="1000"/>
                                        <p:tgtEl>
                                          <p:spTgt spid="17412">
                                            <p:txEl>
                                              <p:pRg st="3" end="3"/>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7412">
                                            <p:txEl>
                                              <p:pRg st="5" end="5"/>
                                            </p:txEl>
                                          </p:spTgt>
                                        </p:tgtEl>
                                        <p:attrNameLst>
                                          <p:attrName>style.visibility</p:attrName>
                                        </p:attrNameLst>
                                      </p:cBhvr>
                                      <p:to>
                                        <p:strVal val="visible"/>
                                      </p:to>
                                    </p:set>
                                    <p:animEffect transition="in" filter="fade">
                                      <p:cBhvr>
                                        <p:cTn id="33" dur="1000"/>
                                        <p:tgtEl>
                                          <p:spTgt spid="1741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412">
                                            <p:txEl>
                                              <p:pRg st="6" end="6"/>
                                            </p:txEl>
                                          </p:spTgt>
                                        </p:tgtEl>
                                        <p:attrNameLst>
                                          <p:attrName>style.visibility</p:attrName>
                                        </p:attrNameLst>
                                      </p:cBhvr>
                                      <p:to>
                                        <p:strVal val="visible"/>
                                      </p:to>
                                    </p:set>
                                    <p:animEffect transition="in" filter="fade">
                                      <p:cBhvr>
                                        <p:cTn id="38" dur="1000"/>
                                        <p:tgtEl>
                                          <p:spTgt spid="17412">
                                            <p:txEl>
                                              <p:pRg st="6" end="6"/>
                                            </p:txEl>
                                          </p:spTgt>
                                        </p:tgtEl>
                                      </p:cBhvr>
                                    </p:animEffect>
                                  </p:childTnLst>
                                </p:cTn>
                              </p:par>
                            </p:childTnLst>
                          </p:cTn>
                        </p:par>
                        <p:par>
                          <p:cTn id="39" fill="hold">
                            <p:stCondLst>
                              <p:cond delay="1000"/>
                            </p:stCondLst>
                            <p:childTnLst>
                              <p:par>
                                <p:cTn id="40" presetID="21"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412">
                                            <p:txEl>
                                              <p:pRg st="7" end="7"/>
                                            </p:txEl>
                                          </p:spTgt>
                                        </p:tgtEl>
                                        <p:attrNameLst>
                                          <p:attrName>style.visibility</p:attrName>
                                        </p:attrNameLst>
                                      </p:cBhvr>
                                      <p:to>
                                        <p:strVal val="visible"/>
                                      </p:to>
                                    </p:set>
                                    <p:animEffect transition="in" filter="fade">
                                      <p:cBhvr>
                                        <p:cTn id="51" dur="1000"/>
                                        <p:tgtEl>
                                          <p:spTgt spid="17412">
                                            <p:txEl>
                                              <p:pRg st="7" end="7"/>
                                            </p:txEl>
                                          </p:spTgt>
                                        </p:tgtEl>
                                      </p:cBhvr>
                                    </p:animEffect>
                                  </p:childTnLst>
                                </p:cTn>
                              </p:par>
                            </p:childTnLst>
                          </p:cTn>
                        </p:par>
                        <p:par>
                          <p:cTn id="52" fill="hold">
                            <p:stCondLst>
                              <p:cond delay="1500"/>
                            </p:stCondLst>
                            <p:childTnLst>
                              <p:par>
                                <p:cTn id="53" presetID="21"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1)">
                                      <p:cBhvr>
                                        <p:cTn id="55" dur="1000"/>
                                        <p:tgtEl>
                                          <p:spTgt spid="12"/>
                                        </p:tgtEl>
                                      </p:cBhvr>
                                    </p:animEffect>
                                  </p:childTnLst>
                                </p:cTn>
                              </p:par>
                            </p:childTnLst>
                          </p:cTn>
                        </p:par>
                        <p:par>
                          <p:cTn id="56" fill="hold">
                            <p:stCondLst>
                              <p:cond delay="2500"/>
                            </p:stCondLst>
                            <p:childTnLst>
                              <p:par>
                                <p:cTn id="57" presetID="21" presetClass="entr" presetSubtype="1"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heel(1)">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nchor="ctr"/>
          <a:lstStyle/>
          <a:p>
            <a:pPr eaLnBrk="1" hangingPunct="1"/>
            <a:r>
              <a:rPr lang="en-US" sz="4000" dirty="0"/>
              <a:t>Neurotransmitters</a:t>
            </a:r>
          </a:p>
        </p:txBody>
      </p:sp>
      <p:sp>
        <p:nvSpPr>
          <p:cNvPr id="18436" name="Content Placeholder 2"/>
          <p:cNvSpPr>
            <a:spLocks noGrp="1"/>
          </p:cNvSpPr>
          <p:nvPr>
            <p:ph idx="1"/>
          </p:nvPr>
        </p:nvSpPr>
        <p:spPr>
          <a:xfrm>
            <a:off x="457200" y="1371600"/>
            <a:ext cx="4800600" cy="4754563"/>
          </a:xfrm>
        </p:spPr>
        <p:txBody>
          <a:bodyPr>
            <a:normAutofit lnSpcReduction="10000"/>
          </a:bodyPr>
          <a:lstStyle/>
          <a:p>
            <a:pPr>
              <a:lnSpc>
                <a:spcPct val="110000"/>
              </a:lnSpc>
            </a:pPr>
            <a:r>
              <a:rPr lang="en-US" dirty="0"/>
              <a:t>Oxytocin</a:t>
            </a:r>
          </a:p>
          <a:p>
            <a:pPr lvl="1" eaLnBrk="1" hangingPunct="1">
              <a:lnSpc>
                <a:spcPct val="110000"/>
              </a:lnSpc>
            </a:pPr>
            <a:r>
              <a:rPr lang="en-US" dirty="0"/>
              <a:t>both a hormone and a neurotransmitter</a:t>
            </a:r>
          </a:p>
          <a:p>
            <a:pPr lvl="1" eaLnBrk="1" hangingPunct="1">
              <a:lnSpc>
                <a:spcPct val="110000"/>
              </a:lnSpc>
            </a:pPr>
            <a:r>
              <a:rPr lang="en-US" dirty="0"/>
              <a:t>related to onset of lactation in new mothers</a:t>
            </a:r>
          </a:p>
          <a:p>
            <a:pPr lvl="1" eaLnBrk="1" hangingPunct="1">
              <a:lnSpc>
                <a:spcPct val="110000"/>
              </a:lnSpc>
            </a:pPr>
            <a:r>
              <a:rPr lang="en-US" dirty="0"/>
              <a:t>related to attachment/emotional bonds</a:t>
            </a:r>
          </a:p>
          <a:p>
            <a:pPr lvl="1" eaLnBrk="1" hangingPunct="1">
              <a:lnSpc>
                <a:spcPct val="110000"/>
              </a:lnSpc>
              <a:buFont typeface="Wingdings" pitchFamily="2" charset="2"/>
              <a:buNone/>
            </a:pPr>
            <a:endParaRPr lang="en-US" dirty="0"/>
          </a:p>
          <a:p>
            <a:pPr>
              <a:lnSpc>
                <a:spcPct val="110000"/>
              </a:lnSpc>
            </a:pPr>
            <a:r>
              <a:rPr lang="en-US" dirty="0"/>
              <a:t>Note: Drugs can interfere with neurotransmitters.</a:t>
            </a:r>
          </a:p>
          <a:p>
            <a:pPr lvl="1" eaLnBrk="1" hangingPunct="1">
              <a:lnSpc>
                <a:spcPct val="110000"/>
              </a:lnSpc>
            </a:pPr>
            <a:r>
              <a:rPr lang="en-US" dirty="0"/>
              <a:t>mimic or enhance NT effects</a:t>
            </a:r>
          </a:p>
          <a:p>
            <a:pPr lvl="1" eaLnBrk="1" hangingPunct="1">
              <a:lnSpc>
                <a:spcPct val="110000"/>
              </a:lnSpc>
            </a:pPr>
            <a:r>
              <a:rPr lang="en-US" dirty="0"/>
              <a:t>block effects of NT</a:t>
            </a:r>
          </a:p>
        </p:txBody>
      </p:sp>
      <p:pic>
        <p:nvPicPr>
          <p:cNvPr id="7" name="Picture 6" descr="565680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2400"/>
            <a:ext cx="3810000" cy="3810000"/>
          </a:xfrm>
          <a:prstGeom prst="rect">
            <a:avLst/>
          </a:prstGeom>
        </p:spPr>
      </p:pic>
      <p:pic>
        <p:nvPicPr>
          <p:cNvPr id="8" name="Picture 7" descr="OJO-pe00599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748881"/>
            <a:ext cx="3810000" cy="254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436">
                                            <p:txEl>
                                              <p:pRg st="2" end="2"/>
                                            </p:txEl>
                                          </p:spTgt>
                                        </p:tgtEl>
                                        <p:attrNameLst>
                                          <p:attrName>style.visibility</p:attrName>
                                        </p:attrNameLst>
                                      </p:cBhvr>
                                      <p:to>
                                        <p:strVal val="visible"/>
                                      </p:to>
                                    </p:set>
                                    <p:animEffect transition="in" filter="fade">
                                      <p:cBhvr>
                                        <p:cTn id="16" dur="500"/>
                                        <p:tgtEl>
                                          <p:spTgt spid="18436">
                                            <p:txEl>
                                              <p:pRg st="2" end="2"/>
                                            </p:txEl>
                                          </p:spTgt>
                                        </p:tgtEl>
                                      </p:cBhvr>
                                    </p:animEffect>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436">
                                            <p:txEl>
                                              <p:pRg st="3" end="3"/>
                                            </p:txEl>
                                          </p:spTgt>
                                        </p:tgtEl>
                                        <p:attrNameLst>
                                          <p:attrName>style.visibility</p:attrName>
                                        </p:attrNameLst>
                                      </p:cBhvr>
                                      <p:to>
                                        <p:strVal val="visible"/>
                                      </p:to>
                                    </p:set>
                                    <p:animEffect transition="in" filter="fade">
                                      <p:cBhvr>
                                        <p:cTn id="29" dur="500"/>
                                        <p:tgtEl>
                                          <p:spTgt spid="18436">
                                            <p:txEl>
                                              <p:pRg st="3" end="3"/>
                                            </p:txEl>
                                          </p:spTgt>
                                        </p:tgtEl>
                                      </p:cBhvr>
                                    </p:animEffect>
                                  </p:childTnLst>
                                </p:cTn>
                              </p:par>
                            </p:childTnLst>
                          </p:cTn>
                        </p:par>
                        <p:par>
                          <p:cTn id="30" fill="hold">
                            <p:stCondLst>
                              <p:cond delay="1000"/>
                            </p:stCondLst>
                            <p:childTnLst>
                              <p:par>
                                <p:cTn id="31" presetID="21"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8436">
                                            <p:txEl>
                                              <p:pRg st="5" end="5"/>
                                            </p:txEl>
                                          </p:spTgt>
                                        </p:tgtEl>
                                        <p:attrNameLst>
                                          <p:attrName>style.visibility</p:attrName>
                                        </p:attrNameLst>
                                      </p:cBhvr>
                                      <p:to>
                                        <p:strVal val="visible"/>
                                      </p:to>
                                    </p:set>
                                    <p:animEffect transition="in" filter="fade">
                                      <p:cBhvr>
                                        <p:cTn id="42" dur="500"/>
                                        <p:tgtEl>
                                          <p:spTgt spid="1843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436">
                                            <p:txEl>
                                              <p:pRg st="6" end="6"/>
                                            </p:txEl>
                                          </p:spTgt>
                                        </p:tgtEl>
                                        <p:attrNameLst>
                                          <p:attrName>style.visibility</p:attrName>
                                        </p:attrNameLst>
                                      </p:cBhvr>
                                      <p:to>
                                        <p:strVal val="visible"/>
                                      </p:to>
                                    </p:set>
                                    <p:animEffect transition="in" filter="fade">
                                      <p:cBhvr>
                                        <p:cTn id="47" dur="500"/>
                                        <p:tgtEl>
                                          <p:spTgt spid="1843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436">
                                            <p:txEl>
                                              <p:pRg st="7" end="7"/>
                                            </p:txEl>
                                          </p:spTgt>
                                        </p:tgtEl>
                                        <p:attrNameLst>
                                          <p:attrName>style.visibility</p:attrName>
                                        </p:attrNameLst>
                                      </p:cBhvr>
                                      <p:to>
                                        <p:strVal val="visible"/>
                                      </p:to>
                                    </p:set>
                                    <p:animEffect transition="in" filter="fade">
                                      <p:cBhvr>
                                        <p:cTn id="52" dur="50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nchor="ctr"/>
          <a:lstStyle/>
          <a:p>
            <a:pPr eaLnBrk="1" hangingPunct="1"/>
            <a:r>
              <a:rPr lang="en-US" sz="4000" dirty="0"/>
              <a:t>Neural Networks</a:t>
            </a:r>
          </a:p>
        </p:txBody>
      </p:sp>
      <p:sp>
        <p:nvSpPr>
          <p:cNvPr id="19460" name="Content Placeholder 2"/>
          <p:cNvSpPr>
            <a:spLocks noGrp="1"/>
          </p:cNvSpPr>
          <p:nvPr>
            <p:ph idx="1"/>
          </p:nvPr>
        </p:nvSpPr>
        <p:spPr/>
        <p:txBody>
          <a:bodyPr>
            <a:normAutofit lnSpcReduction="10000"/>
          </a:bodyPr>
          <a:lstStyle/>
          <a:p>
            <a:pPr eaLnBrk="1" hangingPunct="1"/>
            <a:r>
              <a:rPr lang="en-US" dirty="0">
                <a:cs typeface="Times New Roman" pitchFamily="18" charset="0"/>
              </a:rPr>
              <a:t>Interconnected pathways of </a:t>
            </a:r>
            <a:br>
              <a:rPr lang="en-US" dirty="0">
                <a:cs typeface="Times New Roman" pitchFamily="18" charset="0"/>
              </a:rPr>
            </a:br>
            <a:r>
              <a:rPr lang="en-US" dirty="0">
                <a:cs typeface="Times New Roman" pitchFamily="18" charset="0"/>
              </a:rPr>
              <a:t>nerve cells </a:t>
            </a:r>
          </a:p>
          <a:p>
            <a:pPr eaLnBrk="1" hangingPunct="1">
              <a:buFont typeface="Wingdings" pitchFamily="2" charset="2"/>
              <a:buNone/>
            </a:pPr>
            <a:endParaRPr lang="en-US" dirty="0">
              <a:cs typeface="Times New Roman" pitchFamily="18" charset="0"/>
            </a:endParaRPr>
          </a:p>
          <a:p>
            <a:pPr eaLnBrk="1" hangingPunct="1"/>
            <a:r>
              <a:rPr lang="en-US" dirty="0">
                <a:cs typeface="Times New Roman" pitchFamily="18" charset="0"/>
              </a:rPr>
              <a:t>Integrate sensory input </a:t>
            </a:r>
          </a:p>
          <a:p>
            <a:pPr marL="400050" lvl="1" indent="0">
              <a:buNone/>
            </a:pPr>
            <a:r>
              <a:rPr lang="en-US" sz="2400" dirty="0">
                <a:cs typeface="Times New Roman" pitchFamily="18" charset="0"/>
              </a:rPr>
              <a:t>and motor output</a:t>
            </a:r>
          </a:p>
          <a:p>
            <a:pPr eaLnBrk="1" hangingPunct="1">
              <a:buFont typeface="Wingdings" pitchFamily="2" charset="2"/>
              <a:buNone/>
            </a:pPr>
            <a:endParaRPr lang="en-US" dirty="0">
              <a:cs typeface="Times New Roman" pitchFamily="18" charset="0"/>
            </a:endParaRPr>
          </a:p>
          <a:p>
            <a:pPr eaLnBrk="1" hangingPunct="1"/>
            <a:r>
              <a:rPr lang="en-US" dirty="0">
                <a:cs typeface="Times New Roman" pitchFamily="18" charset="0"/>
              </a:rPr>
              <a:t>Develops across the years</a:t>
            </a:r>
          </a:p>
          <a:p>
            <a:pPr eaLnBrk="1" hangingPunct="1">
              <a:buFont typeface="Wingdings" pitchFamily="2" charset="2"/>
              <a:buNone/>
            </a:pPr>
            <a:endParaRPr lang="en-US" dirty="0"/>
          </a:p>
          <a:p>
            <a:pPr eaLnBrk="1" hangingPunct="1"/>
            <a:r>
              <a:rPr lang="en-US" dirty="0"/>
              <a:t>Where a given piece of information is stored: </a:t>
            </a:r>
          </a:p>
          <a:p>
            <a:pPr lvl="1" eaLnBrk="1" hangingPunct="1"/>
            <a:r>
              <a:rPr lang="en-US" dirty="0"/>
              <a:t>not in a lone neuron or connection</a:t>
            </a:r>
          </a:p>
          <a:p>
            <a:pPr lvl="1" eaLnBrk="1" hangingPunct="1"/>
            <a:r>
              <a:rPr lang="en-US" dirty="0"/>
              <a:t>but spread over multiple connections and neurons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839" y="2057400"/>
            <a:ext cx="5003692" cy="1878476"/>
          </a:xfrm>
          <a:prstGeom prst="rect">
            <a:avLst/>
          </a:prstGeom>
        </p:spPr>
      </p:pic>
    </p:spTree>
    <p:extLst>
      <p:ext uri="{BB962C8B-B14F-4D97-AF65-F5344CB8AC3E}">
        <p14:creationId xmlns:p14="http://schemas.microsoft.com/office/powerpoint/2010/main" val="2478162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1000"/>
                                        <p:tgtEl>
                                          <p:spTgt spid="1946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460">
                                            <p:txEl>
                                              <p:pRg st="2" end="2"/>
                                            </p:txEl>
                                          </p:spTgt>
                                        </p:tgtEl>
                                        <p:attrNameLst>
                                          <p:attrName>style.visibility</p:attrName>
                                        </p:attrNameLst>
                                      </p:cBhvr>
                                      <p:to>
                                        <p:strVal val="visible"/>
                                      </p:to>
                                    </p:set>
                                    <p:animEffect transition="in" filter="fade">
                                      <p:cBhvr>
                                        <p:cTn id="16" dur="1000"/>
                                        <p:tgtEl>
                                          <p:spTgt spid="1946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460">
                                            <p:txEl>
                                              <p:pRg st="3" end="3"/>
                                            </p:txEl>
                                          </p:spTgt>
                                        </p:tgtEl>
                                        <p:attrNameLst>
                                          <p:attrName>style.visibility</p:attrName>
                                        </p:attrNameLst>
                                      </p:cBhvr>
                                      <p:to>
                                        <p:strVal val="visible"/>
                                      </p:to>
                                    </p:set>
                                    <p:animEffect transition="in" filter="fade">
                                      <p:cBhvr>
                                        <p:cTn id="21" dur="1000"/>
                                        <p:tgtEl>
                                          <p:spTgt spid="1946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460">
                                            <p:txEl>
                                              <p:pRg st="5" end="5"/>
                                            </p:txEl>
                                          </p:spTgt>
                                        </p:tgtEl>
                                        <p:attrNameLst>
                                          <p:attrName>style.visibility</p:attrName>
                                        </p:attrNameLst>
                                      </p:cBhvr>
                                      <p:to>
                                        <p:strVal val="visible"/>
                                      </p:to>
                                    </p:set>
                                    <p:animEffect transition="in" filter="fade">
                                      <p:cBhvr>
                                        <p:cTn id="26" dur="1000"/>
                                        <p:tgtEl>
                                          <p:spTgt spid="1946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7" end="7"/>
                                            </p:txEl>
                                          </p:spTgt>
                                        </p:tgtEl>
                                        <p:attrNameLst>
                                          <p:attrName>style.visibility</p:attrName>
                                        </p:attrNameLst>
                                      </p:cBhvr>
                                      <p:to>
                                        <p:strVal val="visible"/>
                                      </p:to>
                                    </p:set>
                                    <p:animEffect transition="in" filter="fade">
                                      <p:cBhvr>
                                        <p:cTn id="31" dur="1000"/>
                                        <p:tgtEl>
                                          <p:spTgt spid="1946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8" end="8"/>
                                            </p:txEl>
                                          </p:spTgt>
                                        </p:tgtEl>
                                        <p:attrNameLst>
                                          <p:attrName>style.visibility</p:attrName>
                                        </p:attrNameLst>
                                      </p:cBhvr>
                                      <p:to>
                                        <p:strVal val="visible"/>
                                      </p:to>
                                    </p:set>
                                    <p:animEffect transition="in" filter="fade">
                                      <p:cBhvr>
                                        <p:cTn id="36" dur="1000"/>
                                        <p:tgtEl>
                                          <p:spTgt spid="19460">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460">
                                            <p:txEl>
                                              <p:pRg st="9" end="9"/>
                                            </p:txEl>
                                          </p:spTgt>
                                        </p:tgtEl>
                                        <p:attrNameLst>
                                          <p:attrName>style.visibility</p:attrName>
                                        </p:attrNameLst>
                                      </p:cBhvr>
                                      <p:to>
                                        <p:strVal val="visible"/>
                                      </p:to>
                                    </p:set>
                                    <p:animEffect transition="in" filter="fade">
                                      <p:cBhvr>
                                        <p:cTn id="41" dur="1000"/>
                                        <p:tgtEl>
                                          <p:spTgt spid="194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nchor="ctr"/>
          <a:lstStyle/>
          <a:p>
            <a:pPr eaLnBrk="1" hangingPunct="1"/>
            <a:r>
              <a:rPr lang="en-US" dirty="0"/>
              <a:t>Studying the Brain</a:t>
            </a:r>
          </a:p>
        </p:txBody>
      </p:sp>
      <p:sp>
        <p:nvSpPr>
          <p:cNvPr id="20484" name="Content Placeholder 2"/>
          <p:cNvSpPr>
            <a:spLocks noGrp="1"/>
          </p:cNvSpPr>
          <p:nvPr>
            <p:ph idx="1"/>
          </p:nvPr>
        </p:nvSpPr>
        <p:spPr>
          <a:xfrm>
            <a:off x="457200" y="1600200"/>
            <a:ext cx="4800600" cy="4525963"/>
          </a:xfrm>
        </p:spPr>
        <p:txBody>
          <a:bodyPr>
            <a:normAutofit/>
          </a:bodyPr>
          <a:lstStyle/>
          <a:p>
            <a:pPr>
              <a:lnSpc>
                <a:spcPct val="120000"/>
              </a:lnSpc>
            </a:pPr>
            <a:r>
              <a:rPr lang="en-US" dirty="0"/>
              <a:t>Brain </a:t>
            </a:r>
            <a:r>
              <a:rPr lang="en-US" dirty="0" err="1"/>
              <a:t>Lesioning</a:t>
            </a:r>
            <a:endParaRPr lang="en-US" dirty="0"/>
          </a:p>
          <a:p>
            <a:pPr lvl="1">
              <a:lnSpc>
                <a:spcPct val="120000"/>
              </a:lnSpc>
            </a:pPr>
            <a:r>
              <a:rPr lang="en-US" dirty="0"/>
              <a:t>n</a:t>
            </a:r>
            <a:r>
              <a:rPr lang="en-US" sz="2200" dirty="0"/>
              <a:t>aturally occurring or induced</a:t>
            </a:r>
          </a:p>
          <a:p>
            <a:pPr lvl="1">
              <a:lnSpc>
                <a:spcPct val="120000"/>
              </a:lnSpc>
            </a:pPr>
            <a:endParaRPr lang="en-US" sz="2400" dirty="0"/>
          </a:p>
          <a:p>
            <a:pPr>
              <a:lnSpc>
                <a:spcPct val="120000"/>
              </a:lnSpc>
            </a:pPr>
            <a:r>
              <a:rPr lang="en-US" dirty="0"/>
              <a:t>Electrical Recording</a:t>
            </a:r>
          </a:p>
          <a:p>
            <a:pPr lvl="1">
              <a:lnSpc>
                <a:spcPct val="120000"/>
              </a:lnSpc>
            </a:pPr>
            <a:r>
              <a:rPr lang="en-US" dirty="0"/>
              <a:t>e</a:t>
            </a:r>
            <a:r>
              <a:rPr lang="en-US" sz="2200" dirty="0"/>
              <a:t>lectroencephalograph (EEG)</a:t>
            </a:r>
          </a:p>
          <a:p>
            <a:pPr lvl="1">
              <a:lnSpc>
                <a:spcPct val="120000"/>
              </a:lnSpc>
            </a:pPr>
            <a:r>
              <a:rPr lang="en-US" dirty="0"/>
              <a:t>s</a:t>
            </a:r>
            <a:r>
              <a:rPr lang="en-US" sz="2200" dirty="0"/>
              <a:t>ingle-unit recording</a:t>
            </a:r>
          </a:p>
        </p:txBody>
      </p:sp>
      <p:pic>
        <p:nvPicPr>
          <p:cNvPr id="2" name="Picture 1" descr="kin35406_0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76600"/>
            <a:ext cx="3810000" cy="254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fade">
                                      <p:cBhvr>
                                        <p:cTn id="7" dur="10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fade">
                                      <p:cBhvr>
                                        <p:cTn id="12" dur="10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animEffect transition="in" filter="fade">
                                      <p:cBhvr>
                                        <p:cTn id="17" dur="1000"/>
                                        <p:tgtEl>
                                          <p:spTgt spid="204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4">
                                            <p:txEl>
                                              <p:pRg st="4" end="4"/>
                                            </p:txEl>
                                          </p:spTgt>
                                        </p:tgtEl>
                                        <p:attrNameLst>
                                          <p:attrName>style.visibility</p:attrName>
                                        </p:attrNameLst>
                                      </p:cBhvr>
                                      <p:to>
                                        <p:strVal val="visible"/>
                                      </p:to>
                                    </p:set>
                                    <p:animEffect transition="in" filter="fade">
                                      <p:cBhvr>
                                        <p:cTn id="22" dur="1000"/>
                                        <p:tgtEl>
                                          <p:spTgt spid="20484">
                                            <p:txEl>
                                              <p:pRg st="4" end="4"/>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484">
                                            <p:txEl>
                                              <p:pRg st="5" end="5"/>
                                            </p:txEl>
                                          </p:spTgt>
                                        </p:tgtEl>
                                        <p:attrNameLst>
                                          <p:attrName>style.visibility</p:attrName>
                                        </p:attrNameLst>
                                      </p:cBhvr>
                                      <p:to>
                                        <p:strVal val="visible"/>
                                      </p:to>
                                    </p:set>
                                    <p:animEffect transition="in" filter="fade">
                                      <p:cBhvr>
                                        <p:cTn id="31" dur="1000"/>
                                        <p:tgtEl>
                                          <p:spTgt spid="20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nchor="ctr"/>
          <a:lstStyle/>
          <a:p>
            <a:pPr eaLnBrk="1" hangingPunct="1"/>
            <a:r>
              <a:rPr lang="en-US" dirty="0"/>
              <a:t>Brain Imaging</a:t>
            </a:r>
          </a:p>
        </p:txBody>
      </p:sp>
      <p:sp>
        <p:nvSpPr>
          <p:cNvPr id="21508" name="Content Placeholder 2"/>
          <p:cNvSpPr>
            <a:spLocks noGrp="1"/>
          </p:cNvSpPr>
          <p:nvPr>
            <p:ph idx="1"/>
          </p:nvPr>
        </p:nvSpPr>
        <p:spPr/>
        <p:txBody>
          <a:bodyPr/>
          <a:lstStyle/>
          <a:p>
            <a:pPr eaLnBrk="1" hangingPunct="1">
              <a:spcAft>
                <a:spcPts val="1800"/>
              </a:spcAft>
            </a:pPr>
            <a:r>
              <a:rPr lang="en-US" dirty="0"/>
              <a:t>X-Ray</a:t>
            </a:r>
          </a:p>
          <a:p>
            <a:pPr eaLnBrk="1" hangingPunct="1">
              <a:spcAft>
                <a:spcPts val="1800"/>
              </a:spcAft>
            </a:pPr>
            <a:r>
              <a:rPr lang="en-US" dirty="0"/>
              <a:t>CT Scan</a:t>
            </a:r>
          </a:p>
          <a:p>
            <a:pPr eaLnBrk="1" hangingPunct="1">
              <a:spcAft>
                <a:spcPts val="1800"/>
              </a:spcAft>
            </a:pPr>
            <a:r>
              <a:rPr lang="en-US" dirty="0"/>
              <a:t>PET</a:t>
            </a:r>
          </a:p>
          <a:p>
            <a:pPr eaLnBrk="1" hangingPunct="1">
              <a:spcAft>
                <a:spcPts val="1800"/>
              </a:spcAft>
            </a:pPr>
            <a:r>
              <a:rPr lang="en-US" dirty="0"/>
              <a:t>MRI</a:t>
            </a:r>
          </a:p>
          <a:p>
            <a:pPr eaLnBrk="1" hangingPunct="1">
              <a:spcAft>
                <a:spcPts val="1800"/>
              </a:spcAft>
            </a:pPr>
            <a:r>
              <a:rPr lang="en-US" dirty="0"/>
              <a:t>fMRI</a:t>
            </a:r>
          </a:p>
        </p:txBody>
      </p:sp>
      <p:pic>
        <p:nvPicPr>
          <p:cNvPr id="8" name="Picture 7" descr="OS120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287" y="2367776"/>
            <a:ext cx="3623733" cy="4121602"/>
          </a:xfrm>
          <a:prstGeom prst="rect">
            <a:avLst/>
          </a:prstGeom>
        </p:spPr>
      </p:pic>
      <p:pic>
        <p:nvPicPr>
          <p:cNvPr id="9" name="Picture 8" descr="8575748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127" y="209721"/>
            <a:ext cx="2362200" cy="3338576"/>
          </a:xfrm>
          <a:prstGeom prst="rect">
            <a:avLst/>
          </a:prstGeom>
        </p:spPr>
      </p:pic>
      <p:pic>
        <p:nvPicPr>
          <p:cNvPr id="11" name="Picture 10" descr="nci-vol-2264-3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0127" y="3539830"/>
            <a:ext cx="2211054" cy="236796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6161" y="34379"/>
            <a:ext cx="2160553" cy="2333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5761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1000"/>
                                        <p:tgtEl>
                                          <p:spTgt spid="21508">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508">
                                            <p:txEl>
                                              <p:pRg st="1" end="1"/>
                                            </p:txEl>
                                          </p:spTgt>
                                        </p:tgtEl>
                                        <p:attrNameLst>
                                          <p:attrName>style.visibility</p:attrName>
                                        </p:attrNameLst>
                                      </p:cBhvr>
                                      <p:to>
                                        <p:strVal val="visible"/>
                                      </p:to>
                                    </p:set>
                                    <p:animEffect transition="in" filter="fade">
                                      <p:cBhvr>
                                        <p:cTn id="20" dur="1000"/>
                                        <p:tgtEl>
                                          <p:spTgt spid="21508">
                                            <p:txEl>
                                              <p:pRg st="1" end="1"/>
                                            </p:txEl>
                                          </p:spTgt>
                                        </p:tgtEl>
                                      </p:cBhvr>
                                    </p:animEffect>
                                  </p:childTnLst>
                                </p:cTn>
                              </p:par>
                            </p:childTnLst>
                          </p:cTn>
                        </p:par>
                        <p:par>
                          <p:cTn id="21" fill="hold">
                            <p:stCondLst>
                              <p:cond delay="1500"/>
                            </p:stCondLst>
                            <p:childTnLst>
                              <p:par>
                                <p:cTn id="22" presetID="21"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1508">
                                            <p:txEl>
                                              <p:pRg st="2" end="2"/>
                                            </p:txEl>
                                          </p:spTgt>
                                        </p:tgtEl>
                                        <p:attrNameLst>
                                          <p:attrName>style.visibility</p:attrName>
                                        </p:attrNameLst>
                                      </p:cBhvr>
                                      <p:to>
                                        <p:strVal val="visible"/>
                                      </p:to>
                                    </p:set>
                                    <p:animEffect transition="in" filter="fade">
                                      <p:cBhvr>
                                        <p:cTn id="33" dur="1000"/>
                                        <p:tgtEl>
                                          <p:spTgt spid="21508">
                                            <p:txEl>
                                              <p:pRg st="2" end="2"/>
                                            </p:txEl>
                                          </p:spTgt>
                                        </p:tgtEl>
                                      </p:cBhvr>
                                    </p:animEffect>
                                  </p:childTnLst>
                                </p:cTn>
                              </p:par>
                            </p:childTnLst>
                          </p:cTn>
                        </p:par>
                        <p:par>
                          <p:cTn id="34" fill="hold">
                            <p:stCondLst>
                              <p:cond delay="1500"/>
                            </p:stCondLst>
                            <p:childTnLst>
                              <p:par>
                                <p:cTn id="35" presetID="21"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1508">
                                            <p:txEl>
                                              <p:pRg st="3" end="3"/>
                                            </p:txEl>
                                          </p:spTgt>
                                        </p:tgtEl>
                                        <p:attrNameLst>
                                          <p:attrName>style.visibility</p:attrName>
                                        </p:attrNameLst>
                                      </p:cBhvr>
                                      <p:to>
                                        <p:strVal val="visible"/>
                                      </p:to>
                                    </p:set>
                                    <p:animEffect transition="in" filter="fade">
                                      <p:cBhvr>
                                        <p:cTn id="46" dur="1000"/>
                                        <p:tgtEl>
                                          <p:spTgt spid="21508">
                                            <p:txEl>
                                              <p:pRg st="3" end="3"/>
                                            </p:txEl>
                                          </p:spTgt>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21508">
                                            <p:txEl>
                                              <p:pRg st="4" end="4"/>
                                            </p:txEl>
                                          </p:spTgt>
                                        </p:tgtEl>
                                        <p:attrNameLst>
                                          <p:attrName>style.visibility</p:attrName>
                                        </p:attrNameLst>
                                      </p:cBhvr>
                                      <p:to>
                                        <p:strVal val="visible"/>
                                      </p:to>
                                    </p:set>
                                    <p:animEffect transition="in" filter="fade">
                                      <p:cBhvr>
                                        <p:cTn id="50" dur="1000"/>
                                        <p:tgtEl>
                                          <p:spTgt spid="21508">
                                            <p:txEl>
                                              <p:pRg st="4" end="4"/>
                                            </p:txEl>
                                          </p:spTgt>
                                        </p:tgtEl>
                                      </p:cBhvr>
                                    </p:animEffect>
                                  </p:childTnLst>
                                </p:cTn>
                              </p:par>
                            </p:childTnLst>
                          </p:cTn>
                        </p:par>
                        <p:par>
                          <p:cTn id="51" fill="hold">
                            <p:stCondLst>
                              <p:cond delay="2500"/>
                            </p:stCondLst>
                            <p:childTnLst>
                              <p:par>
                                <p:cTn id="52" presetID="21" presetClass="entr" presetSubtype="1"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heel(1)">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201578" y="-494"/>
            <a:ext cx="8503920" cy="650669"/>
          </a:xfrm>
        </p:spPr>
        <p:txBody>
          <a:bodyPr anchor="ctr">
            <a:normAutofit fontScale="90000"/>
          </a:bodyPr>
          <a:lstStyle/>
          <a:p>
            <a:pPr eaLnBrk="1" hangingPunct="1"/>
            <a:r>
              <a:rPr lang="en-US" dirty="0"/>
              <a:t>Chapter Preview</a:t>
            </a:r>
          </a:p>
        </p:txBody>
      </p:sp>
      <p:grpSp>
        <p:nvGrpSpPr>
          <p:cNvPr id="19" name="Group 18"/>
          <p:cNvGrpSpPr/>
          <p:nvPr/>
        </p:nvGrpSpPr>
        <p:grpSpPr>
          <a:xfrm>
            <a:off x="293058" y="426303"/>
            <a:ext cx="1614516" cy="4434718"/>
            <a:chOff x="0" y="609600"/>
            <a:chExt cx="1914168" cy="5257800"/>
          </a:xfrm>
        </p:grpSpPr>
        <p:pic>
          <p:nvPicPr>
            <p:cNvPr id="20" name="Picture 19"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21" name="TextBox 20"/>
            <p:cNvSpPr txBox="1"/>
            <p:nvPr/>
          </p:nvSpPr>
          <p:spPr>
            <a:xfrm>
              <a:off x="152400" y="2362200"/>
              <a:ext cx="1524000" cy="830997"/>
            </a:xfrm>
            <a:prstGeom prst="rect">
              <a:avLst/>
            </a:prstGeom>
            <a:noFill/>
          </p:spPr>
          <p:txBody>
            <a:bodyPr wrap="square" rtlCol="0">
              <a:spAutoFit/>
            </a:bodyPr>
            <a:lstStyle/>
            <a:p>
              <a:pPr algn="ctr"/>
              <a:r>
                <a:rPr lang="en-US" sz="2400" dirty="0"/>
                <a:t>Nervous</a:t>
              </a:r>
            </a:p>
            <a:p>
              <a:pPr algn="ctr"/>
              <a:r>
                <a:rPr lang="en-US" sz="2400" dirty="0"/>
                <a:t>System</a:t>
              </a:r>
            </a:p>
          </p:txBody>
        </p:sp>
      </p:grpSp>
      <p:grpSp>
        <p:nvGrpSpPr>
          <p:cNvPr id="22" name="Group 21"/>
          <p:cNvGrpSpPr/>
          <p:nvPr/>
        </p:nvGrpSpPr>
        <p:grpSpPr>
          <a:xfrm>
            <a:off x="2604458" y="502503"/>
            <a:ext cx="1614516" cy="4434718"/>
            <a:chOff x="0" y="609600"/>
            <a:chExt cx="1914168" cy="5257800"/>
          </a:xfrm>
        </p:grpSpPr>
        <p:pic>
          <p:nvPicPr>
            <p:cNvPr id="23" name="Picture 22"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24" name="TextBox 23"/>
            <p:cNvSpPr txBox="1"/>
            <p:nvPr/>
          </p:nvSpPr>
          <p:spPr>
            <a:xfrm>
              <a:off x="152400" y="2362200"/>
              <a:ext cx="1524000" cy="461665"/>
            </a:xfrm>
            <a:prstGeom prst="rect">
              <a:avLst/>
            </a:prstGeom>
            <a:noFill/>
          </p:spPr>
          <p:txBody>
            <a:bodyPr wrap="square" rtlCol="0">
              <a:spAutoFit/>
            </a:bodyPr>
            <a:lstStyle/>
            <a:p>
              <a:pPr algn="ctr"/>
              <a:r>
                <a:rPr lang="en-US" sz="2400" dirty="0"/>
                <a:t>Neurons</a:t>
              </a:r>
            </a:p>
          </p:txBody>
        </p:sp>
      </p:grpSp>
      <p:grpSp>
        <p:nvGrpSpPr>
          <p:cNvPr id="25" name="Group 24"/>
          <p:cNvGrpSpPr/>
          <p:nvPr/>
        </p:nvGrpSpPr>
        <p:grpSpPr>
          <a:xfrm>
            <a:off x="4915858" y="578703"/>
            <a:ext cx="1614516" cy="4434718"/>
            <a:chOff x="0" y="609600"/>
            <a:chExt cx="1914168" cy="5257800"/>
          </a:xfrm>
        </p:grpSpPr>
        <p:pic>
          <p:nvPicPr>
            <p:cNvPr id="26" name="Picture 25"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27" name="TextBox 26"/>
            <p:cNvSpPr txBox="1"/>
            <p:nvPr/>
          </p:nvSpPr>
          <p:spPr>
            <a:xfrm>
              <a:off x="152400" y="2362200"/>
              <a:ext cx="1524000" cy="461665"/>
            </a:xfrm>
            <a:prstGeom prst="rect">
              <a:avLst/>
            </a:prstGeom>
            <a:noFill/>
          </p:spPr>
          <p:txBody>
            <a:bodyPr wrap="square" rtlCol="0">
              <a:spAutoFit/>
            </a:bodyPr>
            <a:lstStyle/>
            <a:p>
              <a:pPr algn="ctr"/>
              <a:r>
                <a:rPr lang="en-US" sz="2400" dirty="0"/>
                <a:t>Brain</a:t>
              </a:r>
            </a:p>
          </p:txBody>
        </p:sp>
      </p:grpSp>
      <p:grpSp>
        <p:nvGrpSpPr>
          <p:cNvPr id="28" name="Group 27"/>
          <p:cNvGrpSpPr/>
          <p:nvPr/>
        </p:nvGrpSpPr>
        <p:grpSpPr>
          <a:xfrm>
            <a:off x="7227258" y="578703"/>
            <a:ext cx="1614516" cy="4434718"/>
            <a:chOff x="0" y="609600"/>
            <a:chExt cx="1914168" cy="5257800"/>
          </a:xfrm>
        </p:grpSpPr>
        <p:pic>
          <p:nvPicPr>
            <p:cNvPr id="29" name="Picture 28"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30" name="TextBox 29"/>
            <p:cNvSpPr txBox="1"/>
            <p:nvPr/>
          </p:nvSpPr>
          <p:spPr>
            <a:xfrm>
              <a:off x="76200" y="2362200"/>
              <a:ext cx="1676400" cy="830997"/>
            </a:xfrm>
            <a:prstGeom prst="rect">
              <a:avLst/>
            </a:prstGeom>
            <a:noFill/>
          </p:spPr>
          <p:txBody>
            <a:bodyPr wrap="square" rtlCol="0">
              <a:spAutoFit/>
            </a:bodyPr>
            <a:lstStyle/>
            <a:p>
              <a:pPr algn="ctr"/>
              <a:r>
                <a:rPr lang="en-US" sz="2400" dirty="0"/>
                <a:t>Endocrine</a:t>
              </a:r>
            </a:p>
            <a:p>
              <a:pPr algn="ctr"/>
              <a:r>
                <a:rPr lang="en-US" sz="2400" dirty="0"/>
                <a:t>System</a:t>
              </a:r>
            </a:p>
          </p:txBody>
        </p:sp>
      </p:grpSp>
      <p:grpSp>
        <p:nvGrpSpPr>
          <p:cNvPr id="31" name="Group 30"/>
          <p:cNvGrpSpPr/>
          <p:nvPr/>
        </p:nvGrpSpPr>
        <p:grpSpPr>
          <a:xfrm>
            <a:off x="1461458" y="2102703"/>
            <a:ext cx="1614516" cy="4434718"/>
            <a:chOff x="0" y="609600"/>
            <a:chExt cx="1914168" cy="5257800"/>
          </a:xfrm>
        </p:grpSpPr>
        <p:pic>
          <p:nvPicPr>
            <p:cNvPr id="32" name="Picture 31"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33" name="TextBox 32"/>
            <p:cNvSpPr txBox="1"/>
            <p:nvPr/>
          </p:nvSpPr>
          <p:spPr>
            <a:xfrm>
              <a:off x="152400" y="2362200"/>
              <a:ext cx="1524000" cy="1569660"/>
            </a:xfrm>
            <a:prstGeom prst="rect">
              <a:avLst/>
            </a:prstGeom>
            <a:noFill/>
          </p:spPr>
          <p:txBody>
            <a:bodyPr wrap="square" rtlCol="0">
              <a:spAutoFit/>
            </a:bodyPr>
            <a:lstStyle/>
            <a:p>
              <a:pPr algn="ctr"/>
              <a:r>
                <a:rPr lang="en-US" sz="2400" dirty="0" err="1"/>
                <a:t>Damage,Plasticity</a:t>
              </a:r>
              <a:r>
                <a:rPr lang="en-US" sz="2400" dirty="0"/>
                <a:t>,</a:t>
              </a:r>
            </a:p>
            <a:p>
              <a:pPr algn="ctr"/>
              <a:r>
                <a:rPr lang="en-US" sz="2400" dirty="0"/>
                <a:t>And</a:t>
              </a:r>
            </a:p>
            <a:p>
              <a:pPr algn="ctr"/>
              <a:r>
                <a:rPr lang="en-US" sz="2400" dirty="0"/>
                <a:t>Repair</a:t>
              </a:r>
            </a:p>
          </p:txBody>
        </p:sp>
      </p:grpSp>
      <p:grpSp>
        <p:nvGrpSpPr>
          <p:cNvPr id="34" name="Group 33"/>
          <p:cNvGrpSpPr/>
          <p:nvPr/>
        </p:nvGrpSpPr>
        <p:grpSpPr>
          <a:xfrm>
            <a:off x="3772858" y="2102703"/>
            <a:ext cx="1614516" cy="4434718"/>
            <a:chOff x="0" y="609600"/>
            <a:chExt cx="1914168" cy="5257800"/>
          </a:xfrm>
        </p:grpSpPr>
        <p:pic>
          <p:nvPicPr>
            <p:cNvPr id="35" name="Picture 34"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36" name="TextBox 35"/>
            <p:cNvSpPr txBox="1"/>
            <p:nvPr/>
          </p:nvSpPr>
          <p:spPr>
            <a:xfrm>
              <a:off x="152400" y="2362200"/>
              <a:ext cx="1524000" cy="1200328"/>
            </a:xfrm>
            <a:prstGeom prst="rect">
              <a:avLst/>
            </a:prstGeom>
            <a:noFill/>
          </p:spPr>
          <p:txBody>
            <a:bodyPr wrap="square" rtlCol="0">
              <a:spAutoFit/>
            </a:bodyPr>
            <a:lstStyle/>
            <a:p>
              <a:pPr algn="ctr"/>
              <a:r>
                <a:rPr lang="en-US" sz="2400" dirty="0"/>
                <a:t>Genetics</a:t>
              </a:r>
            </a:p>
            <a:p>
              <a:pPr algn="ctr"/>
              <a:r>
                <a:rPr lang="en-US" sz="2400" dirty="0"/>
                <a:t>And</a:t>
              </a:r>
            </a:p>
            <a:p>
              <a:pPr algn="ctr"/>
              <a:r>
                <a:rPr lang="en-US" sz="2400" dirty="0"/>
                <a:t>Behavior</a:t>
              </a:r>
            </a:p>
          </p:txBody>
        </p:sp>
      </p:grpSp>
      <p:grpSp>
        <p:nvGrpSpPr>
          <p:cNvPr id="37" name="Group 36"/>
          <p:cNvGrpSpPr/>
          <p:nvPr/>
        </p:nvGrpSpPr>
        <p:grpSpPr>
          <a:xfrm>
            <a:off x="6084258" y="2102703"/>
            <a:ext cx="1614516" cy="4434718"/>
            <a:chOff x="0" y="609600"/>
            <a:chExt cx="1914168" cy="5257800"/>
          </a:xfrm>
        </p:grpSpPr>
        <p:pic>
          <p:nvPicPr>
            <p:cNvPr id="38" name="Picture 37"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39" name="TextBox 38"/>
            <p:cNvSpPr txBox="1"/>
            <p:nvPr/>
          </p:nvSpPr>
          <p:spPr>
            <a:xfrm>
              <a:off x="76200" y="2362200"/>
              <a:ext cx="1676400" cy="1200328"/>
            </a:xfrm>
            <a:prstGeom prst="rect">
              <a:avLst/>
            </a:prstGeom>
            <a:noFill/>
          </p:spPr>
          <p:txBody>
            <a:bodyPr wrap="square" rtlCol="0">
              <a:spAutoFit/>
            </a:bodyPr>
            <a:lstStyle/>
            <a:p>
              <a:pPr algn="ctr"/>
              <a:r>
                <a:rPr lang="en-US" sz="2400" dirty="0"/>
                <a:t>Health</a:t>
              </a:r>
            </a:p>
            <a:p>
              <a:pPr algn="ctr"/>
              <a:r>
                <a:rPr lang="en-US" sz="2400" dirty="0"/>
                <a:t>And</a:t>
              </a:r>
            </a:p>
            <a:p>
              <a:pPr algn="ctr"/>
              <a:r>
                <a:rPr lang="en-US" sz="2400" dirty="0"/>
                <a:t>Wellness</a:t>
              </a:r>
            </a:p>
          </p:txBody>
        </p:sp>
      </p:grpSp>
      <p:grpSp>
        <p:nvGrpSpPr>
          <p:cNvPr id="40" name="Group 39"/>
          <p:cNvGrpSpPr/>
          <p:nvPr/>
        </p:nvGrpSpPr>
        <p:grpSpPr>
          <a:xfrm>
            <a:off x="293058" y="442082"/>
            <a:ext cx="1614516" cy="4434718"/>
            <a:chOff x="0" y="682019"/>
            <a:chExt cx="1914168" cy="5257800"/>
          </a:xfrm>
        </p:grpSpPr>
        <p:pic>
          <p:nvPicPr>
            <p:cNvPr id="41" name="Picture 40"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2019"/>
              <a:ext cx="1914168" cy="5257800"/>
            </a:xfrm>
            <a:prstGeom prst="rect">
              <a:avLst/>
            </a:prstGeom>
          </p:spPr>
        </p:pic>
        <p:sp>
          <p:nvSpPr>
            <p:cNvPr id="42" name="TextBox 41"/>
            <p:cNvSpPr txBox="1"/>
            <p:nvPr/>
          </p:nvSpPr>
          <p:spPr>
            <a:xfrm>
              <a:off x="152400" y="2362200"/>
              <a:ext cx="1524000" cy="830997"/>
            </a:xfrm>
            <a:prstGeom prst="rect">
              <a:avLst/>
            </a:prstGeom>
            <a:noFill/>
          </p:spPr>
          <p:txBody>
            <a:bodyPr wrap="square" rtlCol="0">
              <a:spAutoFit/>
            </a:bodyPr>
            <a:lstStyle/>
            <a:p>
              <a:pPr algn="ctr"/>
              <a:r>
                <a:rPr lang="en-US" sz="2400" dirty="0"/>
                <a:t>Nervous</a:t>
              </a:r>
            </a:p>
            <a:p>
              <a:pPr algn="ctr"/>
              <a:r>
                <a:rPr lang="en-US" sz="2400" dirty="0"/>
                <a:t>System</a:t>
              </a:r>
            </a:p>
          </p:txBody>
        </p:sp>
      </p:grpSp>
      <p:grpSp>
        <p:nvGrpSpPr>
          <p:cNvPr id="43" name="Group 42"/>
          <p:cNvGrpSpPr/>
          <p:nvPr/>
        </p:nvGrpSpPr>
        <p:grpSpPr>
          <a:xfrm>
            <a:off x="2604458" y="457200"/>
            <a:ext cx="1614516" cy="4434718"/>
            <a:chOff x="0" y="609600"/>
            <a:chExt cx="1914168" cy="5257800"/>
          </a:xfrm>
        </p:grpSpPr>
        <p:pic>
          <p:nvPicPr>
            <p:cNvPr id="44" name="Picture 43"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45" name="TextBox 44"/>
            <p:cNvSpPr txBox="1"/>
            <p:nvPr/>
          </p:nvSpPr>
          <p:spPr>
            <a:xfrm>
              <a:off x="152400" y="2362200"/>
              <a:ext cx="1524000" cy="461665"/>
            </a:xfrm>
            <a:prstGeom prst="rect">
              <a:avLst/>
            </a:prstGeom>
            <a:noFill/>
          </p:spPr>
          <p:txBody>
            <a:bodyPr wrap="square" rtlCol="0">
              <a:spAutoFit/>
            </a:bodyPr>
            <a:lstStyle/>
            <a:p>
              <a:pPr algn="ctr"/>
              <a:r>
                <a:rPr lang="en-US" sz="2400" dirty="0"/>
                <a:t>Neurons</a:t>
              </a:r>
            </a:p>
          </p:txBody>
        </p:sp>
      </p:grpSp>
      <p:grpSp>
        <p:nvGrpSpPr>
          <p:cNvPr id="46" name="Group 45"/>
          <p:cNvGrpSpPr/>
          <p:nvPr/>
        </p:nvGrpSpPr>
        <p:grpSpPr>
          <a:xfrm>
            <a:off x="4915858" y="533400"/>
            <a:ext cx="1614516" cy="4434718"/>
            <a:chOff x="0" y="609600"/>
            <a:chExt cx="1914168" cy="5257800"/>
          </a:xfrm>
        </p:grpSpPr>
        <p:pic>
          <p:nvPicPr>
            <p:cNvPr id="47" name="Picture 46"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48" name="TextBox 47"/>
            <p:cNvSpPr txBox="1"/>
            <p:nvPr/>
          </p:nvSpPr>
          <p:spPr>
            <a:xfrm>
              <a:off x="152400" y="2362200"/>
              <a:ext cx="1524000" cy="461665"/>
            </a:xfrm>
            <a:prstGeom prst="rect">
              <a:avLst/>
            </a:prstGeom>
            <a:noFill/>
          </p:spPr>
          <p:txBody>
            <a:bodyPr wrap="square" rtlCol="0">
              <a:spAutoFit/>
            </a:bodyPr>
            <a:lstStyle/>
            <a:p>
              <a:pPr algn="ctr"/>
              <a:r>
                <a:rPr lang="en-US" sz="2400" dirty="0"/>
                <a:t>Brain</a:t>
              </a:r>
            </a:p>
          </p:txBody>
        </p:sp>
      </p:grpSp>
      <p:grpSp>
        <p:nvGrpSpPr>
          <p:cNvPr id="49" name="Group 48"/>
          <p:cNvGrpSpPr/>
          <p:nvPr/>
        </p:nvGrpSpPr>
        <p:grpSpPr>
          <a:xfrm>
            <a:off x="7227258" y="533400"/>
            <a:ext cx="1614516" cy="4434718"/>
            <a:chOff x="0" y="609600"/>
            <a:chExt cx="1914168" cy="5257800"/>
          </a:xfrm>
        </p:grpSpPr>
        <p:pic>
          <p:nvPicPr>
            <p:cNvPr id="50" name="Picture 49"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51" name="TextBox 50"/>
            <p:cNvSpPr txBox="1"/>
            <p:nvPr/>
          </p:nvSpPr>
          <p:spPr>
            <a:xfrm>
              <a:off x="76200" y="2362200"/>
              <a:ext cx="1676400" cy="830997"/>
            </a:xfrm>
            <a:prstGeom prst="rect">
              <a:avLst/>
            </a:prstGeom>
            <a:noFill/>
          </p:spPr>
          <p:txBody>
            <a:bodyPr wrap="square" rtlCol="0">
              <a:spAutoFit/>
            </a:bodyPr>
            <a:lstStyle/>
            <a:p>
              <a:pPr algn="ctr"/>
              <a:r>
                <a:rPr lang="en-US" sz="2400" dirty="0"/>
                <a:t>Endocrine</a:t>
              </a:r>
            </a:p>
            <a:p>
              <a:pPr algn="ctr"/>
              <a:r>
                <a:rPr lang="en-US" sz="2400" dirty="0"/>
                <a:t>System</a:t>
              </a:r>
            </a:p>
          </p:txBody>
        </p:sp>
      </p:grpSp>
      <p:grpSp>
        <p:nvGrpSpPr>
          <p:cNvPr id="52" name="Group 51"/>
          <p:cNvGrpSpPr/>
          <p:nvPr/>
        </p:nvGrpSpPr>
        <p:grpSpPr>
          <a:xfrm>
            <a:off x="1461458" y="2057400"/>
            <a:ext cx="1614516" cy="4434718"/>
            <a:chOff x="0" y="609600"/>
            <a:chExt cx="1914168" cy="5257800"/>
          </a:xfrm>
        </p:grpSpPr>
        <p:pic>
          <p:nvPicPr>
            <p:cNvPr id="53" name="Picture 52"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54" name="TextBox 53"/>
            <p:cNvSpPr txBox="1"/>
            <p:nvPr/>
          </p:nvSpPr>
          <p:spPr>
            <a:xfrm>
              <a:off x="152400" y="2362200"/>
              <a:ext cx="1524000" cy="1569660"/>
            </a:xfrm>
            <a:prstGeom prst="rect">
              <a:avLst/>
            </a:prstGeom>
            <a:noFill/>
          </p:spPr>
          <p:txBody>
            <a:bodyPr wrap="square" rtlCol="0">
              <a:spAutoFit/>
            </a:bodyPr>
            <a:lstStyle/>
            <a:p>
              <a:pPr algn="ctr"/>
              <a:r>
                <a:rPr lang="en-US" sz="2400" dirty="0" err="1"/>
                <a:t>Damage,Plasticity</a:t>
              </a:r>
              <a:r>
                <a:rPr lang="en-US" sz="2400" dirty="0"/>
                <a:t>,</a:t>
              </a:r>
            </a:p>
            <a:p>
              <a:pPr algn="ctr"/>
              <a:r>
                <a:rPr lang="en-US" sz="2400" dirty="0"/>
                <a:t>And</a:t>
              </a:r>
            </a:p>
            <a:p>
              <a:pPr algn="ctr"/>
              <a:r>
                <a:rPr lang="en-US" sz="2400" dirty="0"/>
                <a:t>Repair</a:t>
              </a:r>
            </a:p>
          </p:txBody>
        </p:sp>
      </p:grpSp>
      <p:grpSp>
        <p:nvGrpSpPr>
          <p:cNvPr id="55" name="Group 54"/>
          <p:cNvGrpSpPr/>
          <p:nvPr/>
        </p:nvGrpSpPr>
        <p:grpSpPr>
          <a:xfrm>
            <a:off x="3772858" y="2057400"/>
            <a:ext cx="1614516" cy="4434718"/>
            <a:chOff x="0" y="609600"/>
            <a:chExt cx="1914168" cy="5257800"/>
          </a:xfrm>
        </p:grpSpPr>
        <p:pic>
          <p:nvPicPr>
            <p:cNvPr id="56" name="Picture 55"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57" name="TextBox 56"/>
            <p:cNvSpPr txBox="1"/>
            <p:nvPr/>
          </p:nvSpPr>
          <p:spPr>
            <a:xfrm>
              <a:off x="152400" y="2362200"/>
              <a:ext cx="1524000" cy="1200328"/>
            </a:xfrm>
            <a:prstGeom prst="rect">
              <a:avLst/>
            </a:prstGeom>
            <a:noFill/>
          </p:spPr>
          <p:txBody>
            <a:bodyPr wrap="square" rtlCol="0">
              <a:spAutoFit/>
            </a:bodyPr>
            <a:lstStyle/>
            <a:p>
              <a:pPr algn="ctr"/>
              <a:r>
                <a:rPr lang="en-US" sz="2400" dirty="0"/>
                <a:t>Genetics</a:t>
              </a:r>
            </a:p>
            <a:p>
              <a:pPr algn="ctr"/>
              <a:r>
                <a:rPr lang="en-US" sz="2400" dirty="0"/>
                <a:t>And</a:t>
              </a:r>
            </a:p>
            <a:p>
              <a:pPr algn="ctr"/>
              <a:r>
                <a:rPr lang="en-US" sz="2400" dirty="0"/>
                <a:t>Behavior</a:t>
              </a:r>
            </a:p>
          </p:txBody>
        </p:sp>
      </p:grpSp>
      <p:grpSp>
        <p:nvGrpSpPr>
          <p:cNvPr id="58" name="Group 57"/>
          <p:cNvGrpSpPr/>
          <p:nvPr/>
        </p:nvGrpSpPr>
        <p:grpSpPr>
          <a:xfrm>
            <a:off x="6084258" y="2057400"/>
            <a:ext cx="1614516" cy="4434718"/>
            <a:chOff x="0" y="609600"/>
            <a:chExt cx="1914168" cy="5257800"/>
          </a:xfrm>
        </p:grpSpPr>
        <p:pic>
          <p:nvPicPr>
            <p:cNvPr id="59" name="Picture 58" descr="surf_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14168" cy="5257800"/>
            </a:xfrm>
            <a:prstGeom prst="rect">
              <a:avLst/>
            </a:prstGeom>
          </p:spPr>
        </p:pic>
        <p:sp>
          <p:nvSpPr>
            <p:cNvPr id="60" name="TextBox 59"/>
            <p:cNvSpPr txBox="1"/>
            <p:nvPr/>
          </p:nvSpPr>
          <p:spPr>
            <a:xfrm>
              <a:off x="76200" y="2362200"/>
              <a:ext cx="1676400" cy="1200328"/>
            </a:xfrm>
            <a:prstGeom prst="rect">
              <a:avLst/>
            </a:prstGeom>
            <a:noFill/>
          </p:spPr>
          <p:txBody>
            <a:bodyPr wrap="square" rtlCol="0">
              <a:spAutoFit/>
            </a:bodyPr>
            <a:lstStyle/>
            <a:p>
              <a:pPr algn="ctr"/>
              <a:r>
                <a:rPr lang="en-US" sz="2400" dirty="0"/>
                <a:t>Health</a:t>
              </a:r>
            </a:p>
            <a:p>
              <a:pPr algn="ctr"/>
              <a:r>
                <a:rPr lang="en-US" sz="2400" dirty="0"/>
                <a:t>And</a:t>
              </a:r>
            </a:p>
            <a:p>
              <a:pPr algn="ctr"/>
              <a:r>
                <a:rPr lang="en-US" sz="2400" dirty="0"/>
                <a:t>Wellness</a:t>
              </a:r>
            </a:p>
          </p:txBody>
        </p:sp>
      </p:grpSp>
    </p:spTree>
    <p:extLst>
      <p:ext uri="{BB962C8B-B14F-4D97-AF65-F5344CB8AC3E}">
        <p14:creationId xmlns:p14="http://schemas.microsoft.com/office/powerpoint/2010/main" val="3858566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900" decel="100000" fill="hold"/>
                                        <p:tgtEl>
                                          <p:spTgt spid="2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900" decel="100000" fill="hold"/>
                                        <p:tgtEl>
                                          <p:spTgt spid="2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900" decel="100000" fill="hold"/>
                                        <p:tgtEl>
                                          <p:spTgt spid="3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900" decel="100000" fill="hold"/>
                                        <p:tgtEl>
                                          <p:spTgt spid="3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900" decel="100000" fill="hold"/>
                                        <p:tgtEl>
                                          <p:spTgt spid="40"/>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900" decel="100000" fill="hold"/>
                                        <p:tgtEl>
                                          <p:spTgt spid="4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900" decel="100000" fill="hold"/>
                                        <p:tgtEl>
                                          <p:spTgt spid="4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900" decel="100000" fill="hold"/>
                                        <p:tgtEl>
                                          <p:spTgt spid="4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1000"/>
                                        <p:tgtEl>
                                          <p:spTgt spid="52"/>
                                        </p:tgtEl>
                                      </p:cBhvr>
                                    </p:animEffect>
                                    <p:anim calcmode="lin" valueType="num">
                                      <p:cBhvr>
                                        <p:cTn id="85" dur="1000" fill="hold"/>
                                        <p:tgtEl>
                                          <p:spTgt spid="52"/>
                                        </p:tgtEl>
                                        <p:attrNameLst>
                                          <p:attrName>ppt_x</p:attrName>
                                        </p:attrNameLst>
                                      </p:cBhvr>
                                      <p:tavLst>
                                        <p:tav tm="0">
                                          <p:val>
                                            <p:strVal val="#ppt_x"/>
                                          </p:val>
                                        </p:tav>
                                        <p:tav tm="100000">
                                          <p:val>
                                            <p:strVal val="#ppt_x"/>
                                          </p:val>
                                        </p:tav>
                                      </p:tavLst>
                                    </p:anim>
                                    <p:anim calcmode="lin" valueType="num">
                                      <p:cBhvr>
                                        <p:cTn id="86" dur="900" decel="100000" fill="hold"/>
                                        <p:tgtEl>
                                          <p:spTgt spid="52"/>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88" fill="hold">
                            <p:stCondLst>
                              <p:cond delay="12000"/>
                            </p:stCondLst>
                            <p:childTnLst>
                              <p:par>
                                <p:cTn id="89" presetID="37" presetClass="entr" presetSubtype="0" fill="hold"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anim calcmode="lin" valueType="num">
                                      <p:cBhvr>
                                        <p:cTn id="92" dur="1000" fill="hold"/>
                                        <p:tgtEl>
                                          <p:spTgt spid="55"/>
                                        </p:tgtEl>
                                        <p:attrNameLst>
                                          <p:attrName>ppt_x</p:attrName>
                                        </p:attrNameLst>
                                      </p:cBhvr>
                                      <p:tavLst>
                                        <p:tav tm="0">
                                          <p:val>
                                            <p:strVal val="#ppt_x"/>
                                          </p:val>
                                        </p:tav>
                                        <p:tav tm="100000">
                                          <p:val>
                                            <p:strVal val="#ppt_x"/>
                                          </p:val>
                                        </p:tav>
                                      </p:tavLst>
                                    </p:anim>
                                    <p:anim calcmode="lin" valueType="num">
                                      <p:cBhvr>
                                        <p:cTn id="93" dur="900" decel="100000" fill="hold"/>
                                        <p:tgtEl>
                                          <p:spTgt spid="55"/>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95" fill="hold">
                            <p:stCondLst>
                              <p:cond delay="13000"/>
                            </p:stCondLst>
                            <p:childTnLst>
                              <p:par>
                                <p:cTn id="96" presetID="37" presetClass="entr" presetSubtype="0"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1000"/>
                                        <p:tgtEl>
                                          <p:spTgt spid="58"/>
                                        </p:tgtEl>
                                      </p:cBhvr>
                                    </p:animEffect>
                                    <p:anim calcmode="lin" valueType="num">
                                      <p:cBhvr>
                                        <p:cTn id="99" dur="1000" fill="hold"/>
                                        <p:tgtEl>
                                          <p:spTgt spid="58"/>
                                        </p:tgtEl>
                                        <p:attrNameLst>
                                          <p:attrName>ppt_x</p:attrName>
                                        </p:attrNameLst>
                                      </p:cBhvr>
                                      <p:tavLst>
                                        <p:tav tm="0">
                                          <p:val>
                                            <p:strVal val="#ppt_x"/>
                                          </p:val>
                                        </p:tav>
                                        <p:tav tm="100000">
                                          <p:val>
                                            <p:strVal val="#ppt_x"/>
                                          </p:val>
                                        </p:tav>
                                      </p:tavLst>
                                    </p:anim>
                                    <p:anim calcmode="lin" valueType="num">
                                      <p:cBhvr>
                                        <p:cTn id="100" dur="900" decel="100000" fill="hold"/>
                                        <p:tgtEl>
                                          <p:spTgt spid="5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nchor="ctr"/>
          <a:lstStyle/>
          <a:p>
            <a:pPr eaLnBrk="1" hangingPunct="1"/>
            <a:r>
              <a:rPr lang="en-US" sz="4000" dirty="0"/>
              <a:t>Hindbrain</a:t>
            </a:r>
          </a:p>
        </p:txBody>
      </p:sp>
      <p:sp>
        <p:nvSpPr>
          <p:cNvPr id="22532" name="Content Placeholder 2"/>
          <p:cNvSpPr>
            <a:spLocks noGrp="1"/>
          </p:cNvSpPr>
          <p:nvPr>
            <p:ph idx="1"/>
          </p:nvPr>
        </p:nvSpPr>
        <p:spPr>
          <a:xfrm>
            <a:off x="0" y="1216818"/>
            <a:ext cx="4495800" cy="4525963"/>
          </a:xfrm>
        </p:spPr>
        <p:txBody>
          <a:bodyPr/>
          <a:lstStyle/>
          <a:p>
            <a:pPr>
              <a:lnSpc>
                <a:spcPct val="120000"/>
              </a:lnSpc>
            </a:pPr>
            <a:r>
              <a:rPr lang="en-US" dirty="0"/>
              <a:t>Parts of the Brain</a:t>
            </a:r>
          </a:p>
          <a:p>
            <a:pPr lvl="1">
              <a:lnSpc>
                <a:spcPct val="120000"/>
              </a:lnSpc>
            </a:pPr>
            <a:r>
              <a:rPr lang="en-US" dirty="0"/>
              <a:t>Brainstem</a:t>
            </a:r>
          </a:p>
          <a:p>
            <a:pPr lvl="2">
              <a:lnSpc>
                <a:spcPct val="120000"/>
              </a:lnSpc>
            </a:pPr>
            <a:r>
              <a:rPr lang="en-US" dirty="0"/>
              <a:t>medulla – control breathing, regulate reflexes</a:t>
            </a:r>
          </a:p>
          <a:p>
            <a:pPr lvl="2">
              <a:lnSpc>
                <a:spcPct val="120000"/>
              </a:lnSpc>
            </a:pPr>
            <a:r>
              <a:rPr lang="en-US" dirty="0"/>
              <a:t>pons – sleep and arousal</a:t>
            </a:r>
          </a:p>
          <a:p>
            <a:pPr lvl="2">
              <a:lnSpc>
                <a:spcPct val="120000"/>
              </a:lnSpc>
            </a:pPr>
            <a:endParaRPr lang="en-US" sz="2200" dirty="0"/>
          </a:p>
          <a:p>
            <a:pPr lvl="1">
              <a:lnSpc>
                <a:spcPct val="120000"/>
              </a:lnSpc>
            </a:pPr>
            <a:r>
              <a:rPr lang="en-US" dirty="0"/>
              <a:t>Cerebellum</a:t>
            </a:r>
          </a:p>
          <a:p>
            <a:pPr marL="1257300" lvl="2" indent="-342900">
              <a:lnSpc>
                <a:spcPct val="120000"/>
              </a:lnSpc>
            </a:pPr>
            <a:r>
              <a:rPr lang="en-US" sz="2200" dirty="0"/>
              <a:t>motor coordination</a:t>
            </a:r>
          </a:p>
          <a:p>
            <a:pPr lvl="1" eaLnBrk="1" hangingPunct="1">
              <a:lnSpc>
                <a:spcPct val="120000"/>
              </a:lnSpc>
              <a:buClr>
                <a:schemeClr val="bg2"/>
              </a:buClr>
              <a:buFont typeface="Wingdings" pitchFamily="2" charset="2"/>
              <a:buNone/>
            </a:pPr>
            <a:endParaRPr lang="en-US" dirty="0"/>
          </a:p>
        </p:txBody>
      </p:sp>
      <p:pic>
        <p:nvPicPr>
          <p:cNvPr id="9" name="Picture 8" descr="1445639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76" y="3566884"/>
            <a:ext cx="3810000" cy="2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71519"/>
            <a:ext cx="3657600" cy="3140964"/>
          </a:xfrm>
          <a:prstGeom prst="rect">
            <a:avLst/>
          </a:prstGeom>
        </p:spPr>
      </p:pic>
      <p:cxnSp>
        <p:nvCxnSpPr>
          <p:cNvPr id="6" name="Straight Connector 5"/>
          <p:cNvCxnSpPr/>
          <p:nvPr/>
        </p:nvCxnSpPr>
        <p:spPr>
          <a:xfrm>
            <a:off x="2057400" y="1981200"/>
            <a:ext cx="4588576"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64536" y="2667000"/>
            <a:ext cx="4150664"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733800" y="2400300"/>
            <a:ext cx="3352800" cy="8121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198914" y="2209800"/>
            <a:ext cx="5663355" cy="1981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Left Brace 12"/>
          <p:cNvSpPr/>
          <p:nvPr/>
        </p:nvSpPr>
        <p:spPr>
          <a:xfrm>
            <a:off x="6645976" y="1981200"/>
            <a:ext cx="457200" cy="10668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1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1000"/>
                                        <p:tgtEl>
                                          <p:spTgt spid="22532">
                                            <p:txEl>
                                              <p:pRg st="1" end="1"/>
                                            </p:txEl>
                                          </p:spTgt>
                                        </p:tgtEl>
                                      </p:cBhvr>
                                    </p:animEffect>
                                  </p:childTnLst>
                                </p:cTn>
                              </p:par>
                              <p:par>
                                <p:cTn id="13" presetID="22" presetClass="entr" presetSubtype="8"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25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ntr" presetSubtype="0" fill="hold" nodeType="withEffect">
                                  <p:stCondLst>
                                    <p:cond delay="500"/>
                                  </p:stCondLst>
                                  <p:childTnLst>
                                    <p:set>
                                      <p:cBhvr>
                                        <p:cTn id="28" dur="1" fill="hold">
                                          <p:stCondLst>
                                            <p:cond delay="0"/>
                                          </p:stCondLst>
                                        </p:cTn>
                                        <p:tgtEl>
                                          <p:spTgt spid="22532">
                                            <p:txEl>
                                              <p:pRg st="2" end="2"/>
                                            </p:txEl>
                                          </p:spTgt>
                                        </p:tgtEl>
                                        <p:attrNameLst>
                                          <p:attrName>style.visibility</p:attrName>
                                        </p:attrNameLst>
                                      </p:cBhvr>
                                      <p:to>
                                        <p:strVal val="visible"/>
                                      </p:to>
                                    </p:set>
                                    <p:animEffect transition="in" filter="fade">
                                      <p:cBhvr>
                                        <p:cTn id="29" dur="1000"/>
                                        <p:tgtEl>
                                          <p:spTgt spid="22532">
                                            <p:txEl>
                                              <p:pRg st="2" end="2"/>
                                            </p:txEl>
                                          </p:spTgt>
                                        </p:tgtEl>
                                      </p:cBhvr>
                                    </p:animEffect>
                                  </p:childTnLst>
                                </p:cTn>
                              </p:par>
                              <p:par>
                                <p:cTn id="30" presetID="22" presetClass="entr" presetSubtype="8" fill="hold" nodeType="with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par>
                                <p:cTn id="33" presetID="9" presetClass="exit" presetSubtype="0" fill="hold" nodeType="withEffect">
                                  <p:stCondLst>
                                    <p:cond delay="0"/>
                                  </p:stCondLst>
                                  <p:childTnLst>
                                    <p:animEffect transition="out" filter="dissolv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22532">
                                            <p:txEl>
                                              <p:pRg st="3" end="3"/>
                                            </p:txEl>
                                          </p:spTgt>
                                        </p:tgtEl>
                                        <p:attrNameLst>
                                          <p:attrName>style.visibility</p:attrName>
                                        </p:attrNameLst>
                                      </p:cBhvr>
                                      <p:to>
                                        <p:strVal val="visible"/>
                                      </p:to>
                                    </p:set>
                                    <p:animEffect transition="in" filter="fade">
                                      <p:cBhvr>
                                        <p:cTn id="39" dur="1000"/>
                                        <p:tgtEl>
                                          <p:spTgt spid="22532">
                                            <p:txEl>
                                              <p:pRg st="3" end="3"/>
                                            </p:txEl>
                                          </p:spTgt>
                                        </p:tgtEl>
                                      </p:cBhvr>
                                    </p:animEffect>
                                  </p:childTnLst>
                                </p:cTn>
                              </p:par>
                              <p:par>
                                <p:cTn id="40" presetID="22" presetClass="entr" presetSubtype="8"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childTnLst>
                          </p:cTn>
                        </p:par>
                        <p:par>
                          <p:cTn id="43" fill="hold">
                            <p:stCondLst>
                              <p:cond delay="2750"/>
                            </p:stCondLst>
                            <p:childTnLst>
                              <p:par>
                                <p:cTn id="44" presetID="21" presetClass="entr" presetSubtype="1"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532">
                                            <p:txEl>
                                              <p:pRg st="5" end="5"/>
                                            </p:txEl>
                                          </p:spTgt>
                                        </p:tgtEl>
                                        <p:attrNameLst>
                                          <p:attrName>style.visibility</p:attrName>
                                        </p:attrNameLst>
                                      </p:cBhvr>
                                      <p:to>
                                        <p:strVal val="visible"/>
                                      </p:to>
                                    </p:set>
                                    <p:animEffect transition="in" filter="fade">
                                      <p:cBhvr>
                                        <p:cTn id="58" dur="1000"/>
                                        <p:tgtEl>
                                          <p:spTgt spid="22532">
                                            <p:txEl>
                                              <p:pRg st="5" end="5"/>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10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532">
                                            <p:txEl>
                                              <p:pRg st="6" end="6"/>
                                            </p:txEl>
                                          </p:spTgt>
                                        </p:tgtEl>
                                        <p:attrNameLst>
                                          <p:attrName>style.visibility</p:attrName>
                                        </p:attrNameLst>
                                      </p:cBhvr>
                                      <p:to>
                                        <p:strVal val="visible"/>
                                      </p:to>
                                    </p:set>
                                    <p:animEffect transition="in" filter="fade">
                                      <p:cBhvr>
                                        <p:cTn id="66" dur="1000"/>
                                        <p:tgtEl>
                                          <p:spTgt spid="225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Midbrain</a:t>
            </a:r>
          </a:p>
        </p:txBody>
      </p:sp>
      <p:sp>
        <p:nvSpPr>
          <p:cNvPr id="3" name="Content Placeholder 2"/>
          <p:cNvSpPr>
            <a:spLocks noGrp="1"/>
          </p:cNvSpPr>
          <p:nvPr>
            <p:ph idx="1"/>
          </p:nvPr>
        </p:nvSpPr>
        <p:spPr>
          <a:xfrm>
            <a:off x="457200" y="1371601"/>
            <a:ext cx="3810000" cy="3352800"/>
          </a:xfrm>
        </p:spPr>
        <p:txBody>
          <a:bodyPr/>
          <a:lstStyle/>
          <a:p>
            <a:r>
              <a:rPr lang="en-US" dirty="0" err="1"/>
              <a:t>Substantia</a:t>
            </a:r>
            <a:r>
              <a:rPr lang="en-US" dirty="0"/>
              <a:t> </a:t>
            </a:r>
            <a:r>
              <a:rPr lang="en-US" dirty="0" err="1"/>
              <a:t>Nigra</a:t>
            </a:r>
            <a:r>
              <a:rPr lang="en-US" dirty="0"/>
              <a:t> </a:t>
            </a:r>
            <a:br>
              <a:rPr lang="en-US" dirty="0"/>
            </a:br>
            <a:endParaRPr lang="en-US" dirty="0"/>
          </a:p>
          <a:p>
            <a:r>
              <a:rPr lang="en-US" dirty="0"/>
              <a:t>Parkinson’s Disease</a:t>
            </a:r>
            <a:br>
              <a:rPr lang="en-US" dirty="0"/>
            </a:br>
            <a:endParaRPr lang="en-US" dirty="0"/>
          </a:p>
          <a:p>
            <a:r>
              <a:rPr lang="en-US" dirty="0"/>
              <a:t>Reticular Formation</a:t>
            </a:r>
            <a:br>
              <a:rPr lang="en-US" dirty="0"/>
            </a:br>
            <a:endParaRPr lang="en-US" dirty="0"/>
          </a:p>
          <a:p>
            <a:r>
              <a:rPr lang="en-US" dirty="0"/>
              <a:t>Stereotyped Behavior Patterns (like walking)</a:t>
            </a:r>
          </a:p>
        </p:txBody>
      </p:sp>
      <p:pic>
        <p:nvPicPr>
          <p:cNvPr id="8" name="Picture 7" descr="1574R-0276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276600"/>
            <a:ext cx="3810000" cy="30607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71519"/>
            <a:ext cx="3657600" cy="3140964"/>
          </a:xfrm>
          <a:prstGeom prst="rect">
            <a:avLst/>
          </a:prstGeom>
        </p:spPr>
      </p:pic>
    </p:spTree>
    <p:extLst>
      <p:ext uri="{BB962C8B-B14F-4D97-AF65-F5344CB8AC3E}">
        <p14:creationId xmlns:p14="http://schemas.microsoft.com/office/powerpoint/2010/main" val="4250878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nchor="ctr"/>
          <a:lstStyle/>
          <a:p>
            <a:pPr eaLnBrk="1" hangingPunct="1"/>
            <a:r>
              <a:rPr lang="en-US" dirty="0"/>
              <a:t>Forebrain</a:t>
            </a:r>
          </a:p>
        </p:txBody>
      </p:sp>
      <p:sp>
        <p:nvSpPr>
          <p:cNvPr id="25604" name="Content Placeholder 2"/>
          <p:cNvSpPr>
            <a:spLocks noGrp="1"/>
          </p:cNvSpPr>
          <p:nvPr>
            <p:ph idx="1"/>
          </p:nvPr>
        </p:nvSpPr>
        <p:spPr>
          <a:xfrm>
            <a:off x="228600" y="1336561"/>
            <a:ext cx="3962400" cy="4525963"/>
          </a:xfrm>
        </p:spPr>
        <p:txBody>
          <a:bodyPr>
            <a:normAutofit fontScale="92500" lnSpcReduction="10000"/>
          </a:bodyPr>
          <a:lstStyle/>
          <a:p>
            <a:r>
              <a:rPr lang="en-US" dirty="0"/>
              <a:t>Limbic System </a:t>
            </a:r>
          </a:p>
          <a:p>
            <a:pPr lvl="1"/>
            <a:r>
              <a:rPr lang="en-US" dirty="0"/>
              <a:t>m</a:t>
            </a:r>
            <a:r>
              <a:rPr lang="en-US" sz="2200" dirty="0"/>
              <a:t>emory and emotion</a:t>
            </a:r>
          </a:p>
          <a:p>
            <a:pPr lvl="2"/>
            <a:r>
              <a:rPr lang="en-US" sz="2200" dirty="0"/>
              <a:t>amygdala</a:t>
            </a:r>
          </a:p>
          <a:p>
            <a:pPr lvl="3"/>
            <a:r>
              <a:rPr lang="en-US" dirty="0"/>
              <a:t>discrimination of objects needed for survival</a:t>
            </a:r>
          </a:p>
          <a:p>
            <a:pPr lvl="3"/>
            <a:r>
              <a:rPr lang="en-US" dirty="0"/>
              <a:t>emotional awareness and expression</a:t>
            </a:r>
          </a:p>
          <a:p>
            <a:pPr lvl="2"/>
            <a:r>
              <a:rPr lang="en-US" sz="2200" dirty="0"/>
              <a:t>hippocampus</a:t>
            </a:r>
          </a:p>
          <a:p>
            <a:pPr lvl="3"/>
            <a:r>
              <a:rPr lang="en-US" dirty="0"/>
              <a:t>Formation and recall of memories</a:t>
            </a:r>
          </a:p>
          <a:p>
            <a:r>
              <a:rPr lang="en-US" dirty="0"/>
              <a:t>Thalamus</a:t>
            </a:r>
          </a:p>
          <a:p>
            <a:pPr lvl="1"/>
            <a:r>
              <a:rPr lang="en-US" dirty="0"/>
              <a:t>relay station for much sensory information</a:t>
            </a:r>
          </a:p>
        </p:txBody>
      </p:sp>
      <p:pic>
        <p:nvPicPr>
          <p:cNvPr id="10" name="Picture 9" descr="OJO-pe00587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530" y="3375118"/>
            <a:ext cx="2186848" cy="3025140"/>
          </a:xfrm>
          <a:prstGeom prst="rect">
            <a:avLst/>
          </a:prstGeom>
        </p:spPr>
      </p:pic>
      <p:pic>
        <p:nvPicPr>
          <p:cNvPr id="12" name="Picture 11" descr="MCMH000469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800" y="3356465"/>
            <a:ext cx="2082800" cy="3124200"/>
          </a:xfrm>
          <a:prstGeom prst="rect">
            <a:avLst/>
          </a:prstGeom>
        </p:spPr>
      </p:pic>
      <p:sp>
        <p:nvSpPr>
          <p:cNvPr id="9" name="TextBox 8" hidden="1"/>
          <p:cNvSpPr txBox="1"/>
          <p:nvPr/>
        </p:nvSpPr>
        <p:spPr>
          <a:xfrm>
            <a:off x="367585" y="6397117"/>
            <a:ext cx="4293548" cy="461665"/>
          </a:xfrm>
          <a:prstGeom prst="rect">
            <a:avLst/>
          </a:prstGeom>
          <a:noFill/>
        </p:spPr>
        <p:txBody>
          <a:bodyPr wrap="none" rtlCol="0">
            <a:spAutoFit/>
          </a:bodyPr>
          <a:lstStyle/>
          <a:p>
            <a:r>
              <a:rPr lang="en-US" sz="1200" dirty="0">
                <a:solidFill>
                  <a:schemeClr val="bg1"/>
                </a:solidFill>
                <a:latin typeface="+mn-lt"/>
              </a:rPr>
              <a:t>McGraw-Hill Education/Eclipse Studios,  COPYRIGHT </a:t>
            </a:r>
            <a:r>
              <a:rPr lang="en-US" sz="1200" dirty="0" err="1">
                <a:solidFill>
                  <a:schemeClr val="bg1"/>
                </a:solidFill>
                <a:latin typeface="+mn-lt"/>
              </a:rPr>
              <a:t>Frieghtened</a:t>
            </a:r>
            <a:r>
              <a:rPr lang="en-US" sz="1200" dirty="0">
                <a:solidFill>
                  <a:schemeClr val="bg1"/>
                </a:solidFill>
                <a:latin typeface="+mn-lt"/>
              </a:rPr>
              <a:t>, </a:t>
            </a:r>
          </a:p>
          <a:p>
            <a:r>
              <a:rPr lang="en-US" sz="1200" dirty="0">
                <a:solidFill>
                  <a:schemeClr val="bg1"/>
                </a:solidFill>
                <a:latin typeface="+mn-lt"/>
              </a:rPr>
              <a:t>Liam Norris/Getty Images, © Paul Bradbury / age </a:t>
            </a:r>
            <a:r>
              <a:rPr lang="en-US" sz="1200" dirty="0" err="1">
                <a:solidFill>
                  <a:schemeClr val="bg1"/>
                </a:solidFill>
                <a:latin typeface="+mn-lt"/>
              </a:rPr>
              <a:t>fotostock</a:t>
            </a:r>
            <a:r>
              <a:rPr lang="en-US" sz="1200" dirty="0">
                <a:solidFill>
                  <a:schemeClr val="bg1"/>
                </a:solidFill>
                <a:latin typeface="+mn-lt"/>
              </a:rPr>
              <a:t>,  </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71519"/>
            <a:ext cx="3657600" cy="3140964"/>
          </a:xfrm>
          <a:prstGeom prst="rect">
            <a:avLst/>
          </a:prstGeom>
        </p:spPr>
      </p:pic>
      <p:cxnSp>
        <p:nvCxnSpPr>
          <p:cNvPr id="3" name="Straight Connector 2"/>
          <p:cNvCxnSpPr/>
          <p:nvPr/>
        </p:nvCxnSpPr>
        <p:spPr>
          <a:xfrm flipV="1">
            <a:off x="2667000" y="1828800"/>
            <a:ext cx="41910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036524" y="1642001"/>
            <a:ext cx="4278676" cy="2338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0319" y="4887688"/>
            <a:ext cx="2218281" cy="36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038600" y="1642002"/>
            <a:ext cx="2819400" cy="3249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10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fade">
                                      <p:cBhvr>
                                        <p:cTn id="12" dur="1000"/>
                                        <p:tgtEl>
                                          <p:spTgt spid="25604">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604">
                                            <p:txEl>
                                              <p:pRg st="2" end="2"/>
                                            </p:txEl>
                                          </p:spTgt>
                                        </p:tgtEl>
                                        <p:attrNameLst>
                                          <p:attrName>style.visibility</p:attrName>
                                        </p:attrNameLst>
                                      </p:cBhvr>
                                      <p:to>
                                        <p:strVal val="visible"/>
                                      </p:to>
                                    </p:set>
                                    <p:animEffect transition="in" filter="fade">
                                      <p:cBhvr>
                                        <p:cTn id="16" dur="1000"/>
                                        <p:tgtEl>
                                          <p:spTgt spid="25604">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604">
                                            <p:txEl>
                                              <p:pRg st="3" end="3"/>
                                            </p:txEl>
                                          </p:spTgt>
                                        </p:tgtEl>
                                        <p:attrNameLst>
                                          <p:attrName>style.visibility</p:attrName>
                                        </p:attrNameLst>
                                      </p:cBhvr>
                                      <p:to>
                                        <p:strVal val="visible"/>
                                      </p:to>
                                    </p:set>
                                    <p:animEffect transition="in" filter="fade">
                                      <p:cBhvr>
                                        <p:cTn id="24" dur="1000"/>
                                        <p:tgtEl>
                                          <p:spTgt spid="25604">
                                            <p:txEl>
                                              <p:pRg st="3" end="3"/>
                                            </p:txEl>
                                          </p:spTgt>
                                        </p:tgtEl>
                                      </p:cBhvr>
                                    </p:animEffect>
                                  </p:childTnLst>
                                </p:cTn>
                              </p:par>
                            </p:childTnLst>
                          </p:cTn>
                        </p:par>
                        <p:par>
                          <p:cTn id="25" fill="hold">
                            <p:stCondLst>
                              <p:cond delay="1000"/>
                            </p:stCondLst>
                            <p:childTnLst>
                              <p:par>
                                <p:cTn id="26" presetID="21"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604">
                                            <p:txEl>
                                              <p:pRg st="4" end="4"/>
                                            </p:txEl>
                                          </p:spTgt>
                                        </p:tgtEl>
                                        <p:attrNameLst>
                                          <p:attrName>style.visibility</p:attrName>
                                        </p:attrNameLst>
                                      </p:cBhvr>
                                      <p:to>
                                        <p:strVal val="visible"/>
                                      </p:to>
                                    </p:set>
                                    <p:animEffect transition="in" filter="fade">
                                      <p:cBhvr>
                                        <p:cTn id="37" dur="1000"/>
                                        <p:tgtEl>
                                          <p:spTgt spid="25604">
                                            <p:txEl>
                                              <p:pRg st="4" end="4"/>
                                            </p:txEl>
                                          </p:spTgt>
                                        </p:tgtEl>
                                      </p:cBhvr>
                                    </p:animEffect>
                                  </p:childTnLst>
                                </p:cTn>
                              </p:par>
                            </p:childTnLst>
                          </p:cTn>
                        </p:par>
                        <p:par>
                          <p:cTn id="38" fill="hold">
                            <p:stCondLst>
                              <p:cond delay="1500"/>
                            </p:stCondLst>
                            <p:childTnLst>
                              <p:par>
                                <p:cTn id="39" presetID="21"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499"/>
                                          </p:stCondLst>
                                        </p:cTn>
                                        <p:tgtEl>
                                          <p:spTgt spid="3"/>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5604">
                                            <p:txEl>
                                              <p:pRg st="5" end="5"/>
                                            </p:txEl>
                                          </p:spTgt>
                                        </p:tgtEl>
                                        <p:attrNameLst>
                                          <p:attrName>style.visibility</p:attrName>
                                        </p:attrNameLst>
                                      </p:cBhvr>
                                      <p:to>
                                        <p:strVal val="visible"/>
                                      </p:to>
                                    </p:set>
                                    <p:animEffect transition="in" filter="fade">
                                      <p:cBhvr>
                                        <p:cTn id="52" dur="1000"/>
                                        <p:tgtEl>
                                          <p:spTgt spid="25604">
                                            <p:txEl>
                                              <p:pRg st="5" end="5"/>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604">
                                            <p:txEl>
                                              <p:pRg st="6" end="6"/>
                                            </p:txEl>
                                          </p:spTgt>
                                        </p:tgtEl>
                                        <p:attrNameLst>
                                          <p:attrName>style.visibility</p:attrName>
                                        </p:attrNameLst>
                                      </p:cBhvr>
                                      <p:to>
                                        <p:strVal val="visible"/>
                                      </p:to>
                                    </p:set>
                                    <p:animEffect transition="in" filter="fade">
                                      <p:cBhvr>
                                        <p:cTn id="60" dur="1000"/>
                                        <p:tgtEl>
                                          <p:spTgt spid="25604">
                                            <p:txEl>
                                              <p:pRg st="6" end="6"/>
                                            </p:txEl>
                                          </p:spTgt>
                                        </p:tgtEl>
                                      </p:cBhvr>
                                    </p:animEffect>
                                  </p:childTnLst>
                                </p:cTn>
                              </p:par>
                              <p:par>
                                <p:cTn id="61" presetID="9" presetClass="exit" presetSubtype="0" fill="hold" nodeType="withEffect">
                                  <p:stCondLst>
                                    <p:cond delay="0"/>
                                  </p:stCondLst>
                                  <p:childTnLst>
                                    <p:animEffect transition="out" filter="dissolv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5604">
                                            <p:txEl>
                                              <p:pRg st="7" end="7"/>
                                            </p:txEl>
                                          </p:spTgt>
                                        </p:tgtEl>
                                        <p:attrNameLst>
                                          <p:attrName>style.visibility</p:attrName>
                                        </p:attrNameLst>
                                      </p:cBhvr>
                                      <p:to>
                                        <p:strVal val="visible"/>
                                      </p:to>
                                    </p:set>
                                    <p:animEffect transition="in" filter="fade">
                                      <p:cBhvr>
                                        <p:cTn id="67" dur="1000"/>
                                        <p:tgtEl>
                                          <p:spTgt spid="25604">
                                            <p:txEl>
                                              <p:pRg st="7" end="7"/>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1000"/>
                                        <p:tgtEl>
                                          <p:spTgt spid="19"/>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1000"/>
                                        <p:tgtEl>
                                          <p:spTgt spid="22"/>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25604">
                                            <p:txEl>
                                              <p:pRg st="8" end="8"/>
                                            </p:txEl>
                                          </p:spTgt>
                                        </p:tgtEl>
                                        <p:attrNameLst>
                                          <p:attrName>style.visibility</p:attrName>
                                        </p:attrNameLst>
                                      </p:cBhvr>
                                      <p:to>
                                        <p:strVal val="visible"/>
                                      </p:to>
                                    </p:set>
                                    <p:animEffect transition="in" filter="fade">
                                      <p:cBhvr>
                                        <p:cTn id="78" dur="1000"/>
                                        <p:tgtEl>
                                          <p:spTgt spid="256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nchor="ctr"/>
          <a:lstStyle/>
          <a:p>
            <a:pPr eaLnBrk="1" hangingPunct="1"/>
            <a:r>
              <a:rPr lang="en-US" dirty="0"/>
              <a:t>Forebrain (cont’d)</a:t>
            </a:r>
          </a:p>
        </p:txBody>
      </p:sp>
      <p:sp>
        <p:nvSpPr>
          <p:cNvPr id="26628" name="Content Placeholder 2"/>
          <p:cNvSpPr>
            <a:spLocks noGrp="1"/>
          </p:cNvSpPr>
          <p:nvPr>
            <p:ph idx="1"/>
          </p:nvPr>
        </p:nvSpPr>
        <p:spPr>
          <a:xfrm>
            <a:off x="457200" y="1600200"/>
            <a:ext cx="5029200" cy="4525963"/>
          </a:xfrm>
        </p:spPr>
        <p:txBody>
          <a:bodyPr>
            <a:normAutofit/>
          </a:bodyPr>
          <a:lstStyle/>
          <a:p>
            <a:pPr marL="400050">
              <a:buClr>
                <a:schemeClr val="tx1"/>
              </a:buClr>
            </a:pPr>
            <a:r>
              <a:rPr lang="en-US" dirty="0"/>
              <a:t>Basal Ganglia</a:t>
            </a:r>
          </a:p>
          <a:p>
            <a:pPr marL="800100" lvl="1">
              <a:buClr>
                <a:schemeClr val="tx1"/>
              </a:buClr>
            </a:pPr>
            <a:r>
              <a:rPr lang="en-US" dirty="0"/>
              <a:t>coordination of voluntary movements</a:t>
            </a:r>
            <a:br>
              <a:rPr lang="en-US" dirty="0"/>
            </a:br>
            <a:endParaRPr lang="en-US" dirty="0"/>
          </a:p>
          <a:p>
            <a:pPr>
              <a:buClr>
                <a:schemeClr val="tx1"/>
              </a:buClr>
            </a:pPr>
            <a:r>
              <a:rPr lang="en-US" dirty="0"/>
              <a:t>Hypothalamus</a:t>
            </a:r>
          </a:p>
          <a:p>
            <a:pPr lvl="1">
              <a:buClr>
                <a:schemeClr val="tx1"/>
              </a:buClr>
            </a:pPr>
            <a:r>
              <a:rPr lang="en-US" dirty="0"/>
              <a:t>e</a:t>
            </a:r>
            <a:r>
              <a:rPr lang="en-US" sz="2200" dirty="0"/>
              <a:t>ating, drinking, sexual behaviors</a:t>
            </a:r>
          </a:p>
          <a:p>
            <a:pPr lvl="1">
              <a:buClr>
                <a:schemeClr val="tx1"/>
              </a:buClr>
            </a:pPr>
            <a:r>
              <a:rPr lang="en-US" dirty="0"/>
              <a:t>r</a:t>
            </a:r>
            <a:r>
              <a:rPr lang="en-US" sz="2200" dirty="0"/>
              <a:t>egulate body’s internal state </a:t>
            </a:r>
          </a:p>
          <a:p>
            <a:pPr lvl="1">
              <a:buClr>
                <a:schemeClr val="tx1"/>
              </a:buClr>
            </a:pPr>
            <a:r>
              <a:rPr lang="en-US" dirty="0"/>
              <a:t>e</a:t>
            </a:r>
            <a:r>
              <a:rPr lang="en-US" sz="2200" dirty="0"/>
              <a:t>motion, stress, reward</a:t>
            </a:r>
          </a:p>
        </p:txBody>
      </p:sp>
      <p:pic>
        <p:nvPicPr>
          <p:cNvPr id="10" name="Picture 9" descr="1824R-2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778413"/>
            <a:ext cx="3617835" cy="24239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71519"/>
            <a:ext cx="3657600" cy="3140964"/>
          </a:xfrm>
          <a:prstGeom prst="rect">
            <a:avLst/>
          </a:prstGeom>
        </p:spPr>
      </p:pic>
      <p:cxnSp>
        <p:nvCxnSpPr>
          <p:cNvPr id="13" name="Straight Connector 12"/>
          <p:cNvCxnSpPr/>
          <p:nvPr/>
        </p:nvCxnSpPr>
        <p:spPr>
          <a:xfrm flipV="1">
            <a:off x="2667000" y="1905000"/>
            <a:ext cx="4473154"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819400" y="1828800"/>
            <a:ext cx="3962400" cy="152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500"/>
                                        <p:tgtEl>
                                          <p:spTgt spid="2662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28">
                                            <p:txEl>
                                              <p:pRg st="1" end="1"/>
                                            </p:txEl>
                                          </p:spTgt>
                                        </p:tgtEl>
                                        <p:attrNameLst>
                                          <p:attrName>style.visibility</p:attrName>
                                        </p:attrNameLst>
                                      </p:cBhvr>
                                      <p:to>
                                        <p:strVal val="visible"/>
                                      </p:to>
                                    </p:set>
                                    <p:animEffect transition="in" filter="fade">
                                      <p:cBhvr>
                                        <p:cTn id="15" dur="500"/>
                                        <p:tgtEl>
                                          <p:spTgt spid="2662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628">
                                            <p:txEl>
                                              <p:pRg st="2" end="2"/>
                                            </p:txEl>
                                          </p:spTgt>
                                        </p:tgtEl>
                                        <p:attrNameLst>
                                          <p:attrName>style.visibility</p:attrName>
                                        </p:attrNameLst>
                                      </p:cBhvr>
                                      <p:to>
                                        <p:strVal val="visible"/>
                                      </p:to>
                                    </p:set>
                                    <p:animEffect transition="in" filter="fade">
                                      <p:cBhvr>
                                        <p:cTn id="20" dur="500"/>
                                        <p:tgtEl>
                                          <p:spTgt spid="26628">
                                            <p:txEl>
                                              <p:pRg st="2" end="2"/>
                                            </p:txEl>
                                          </p:spTgt>
                                        </p:tgtEl>
                                      </p:cBhvr>
                                    </p:animEffect>
                                  </p:childTnLst>
                                </p:cTn>
                              </p:par>
                              <p:par>
                                <p:cTn id="21" presetID="9" presetClass="exit" presetSubtype="0" fill="hold" nodeType="with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6628">
                                            <p:txEl>
                                              <p:pRg st="3" end="3"/>
                                            </p:txEl>
                                          </p:spTgt>
                                        </p:tgtEl>
                                        <p:attrNameLst>
                                          <p:attrName>style.visibility</p:attrName>
                                        </p:attrNameLst>
                                      </p:cBhvr>
                                      <p:to>
                                        <p:strVal val="visible"/>
                                      </p:to>
                                    </p:set>
                                    <p:animEffect transition="in" filter="fade">
                                      <p:cBhvr>
                                        <p:cTn id="30" dur="500"/>
                                        <p:tgtEl>
                                          <p:spTgt spid="26628">
                                            <p:txEl>
                                              <p:pRg st="3" end="3"/>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6628">
                                            <p:txEl>
                                              <p:pRg st="4" end="4"/>
                                            </p:txEl>
                                          </p:spTgt>
                                        </p:tgtEl>
                                        <p:attrNameLst>
                                          <p:attrName>style.visibility</p:attrName>
                                        </p:attrNameLst>
                                      </p:cBhvr>
                                      <p:to>
                                        <p:strVal val="visible"/>
                                      </p:to>
                                    </p:set>
                                    <p:animEffect transition="in" filter="fade">
                                      <p:cBhvr>
                                        <p:cTn id="34" dur="500"/>
                                        <p:tgtEl>
                                          <p:spTgt spid="26628">
                                            <p:txEl>
                                              <p:pRg st="4" end="4"/>
                                            </p:txEl>
                                          </p:spTgt>
                                        </p:tgtEl>
                                      </p:cBhvr>
                                    </p:animEffect>
                                  </p:childTnLst>
                                </p:cTn>
                              </p:par>
                            </p:childTnLst>
                          </p:cTn>
                        </p:par>
                        <p:par>
                          <p:cTn id="35" fill="hold">
                            <p:stCondLst>
                              <p:cond delay="2000"/>
                            </p:stCondLst>
                            <p:childTnLst>
                              <p:par>
                                <p:cTn id="36" presetID="21"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6628">
                                            <p:txEl>
                                              <p:pRg st="5" end="5"/>
                                            </p:txEl>
                                          </p:spTgt>
                                        </p:tgtEl>
                                        <p:attrNameLst>
                                          <p:attrName>style.visibility</p:attrName>
                                        </p:attrNameLst>
                                      </p:cBhvr>
                                      <p:to>
                                        <p:strVal val="visible"/>
                                      </p:to>
                                    </p:set>
                                    <p:animEffect transition="in" filter="fade">
                                      <p:cBhvr>
                                        <p:cTn id="47" dur="500"/>
                                        <p:tgtEl>
                                          <p:spTgt spid="26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z="4000" dirty="0"/>
              <a:t>The Brain in Different Species</a:t>
            </a:r>
          </a:p>
        </p:txBody>
      </p:sp>
      <p:sp>
        <p:nvSpPr>
          <p:cNvPr id="180227" name="Rectangle 3"/>
          <p:cNvSpPr>
            <a:spLocks noGrp="1" noChangeArrowheads="1"/>
          </p:cNvSpPr>
          <p:nvPr>
            <p:ph idx="1"/>
          </p:nvPr>
        </p:nvSpPr>
        <p:spPr>
          <a:xfrm>
            <a:off x="457200" y="1447800"/>
            <a:ext cx="8229600" cy="2057400"/>
          </a:xfrm>
        </p:spPr>
        <p:txBody>
          <a:bodyPr>
            <a:normAutofit/>
          </a:bodyPr>
          <a:lstStyle/>
          <a:p>
            <a:pPr algn="ctr" eaLnBrk="1" hangingPunct="1">
              <a:buFont typeface="Wingdings" pitchFamily="2" charset="2"/>
              <a:buNone/>
              <a:defRPr/>
            </a:pPr>
            <a:r>
              <a:rPr lang="en-US" b="1" i="1" dirty="0">
                <a:solidFill>
                  <a:schemeClr val="accent6"/>
                </a:solidFill>
                <a:effectLst>
                  <a:outerShdw blurRad="38100" dist="38100" dir="2700000" algn="tl">
                    <a:srgbClr val="C0C0C0"/>
                  </a:outerShdw>
                </a:effectLst>
              </a:rPr>
              <a:t>What brain structures are similar across species? </a:t>
            </a:r>
          </a:p>
          <a:p>
            <a:pPr algn="ctr" eaLnBrk="1" hangingPunct="1">
              <a:buFont typeface="Wingdings" pitchFamily="2" charset="2"/>
              <a:buNone/>
              <a:defRPr/>
            </a:pPr>
            <a:endParaRPr lang="en-US" b="1" i="1" dirty="0">
              <a:solidFill>
                <a:schemeClr val="accent6"/>
              </a:solidFill>
              <a:effectLst>
                <a:outerShdw blurRad="38100" dist="38100" dir="2700000" algn="tl">
                  <a:srgbClr val="C0C0C0"/>
                </a:outerShdw>
              </a:effectLst>
            </a:endParaRPr>
          </a:p>
          <a:p>
            <a:pPr algn="ctr" eaLnBrk="1" hangingPunct="1">
              <a:buFont typeface="Wingdings" pitchFamily="2" charset="2"/>
              <a:buNone/>
              <a:defRPr/>
            </a:pPr>
            <a:r>
              <a:rPr lang="en-US" b="1" i="1" dirty="0">
                <a:solidFill>
                  <a:schemeClr val="accent6"/>
                </a:solidFill>
                <a:effectLst>
                  <a:outerShdw blurRad="38100" dist="38100" dir="2700000" algn="tl">
                    <a:srgbClr val="C0C0C0"/>
                  </a:outerShdw>
                </a:effectLst>
              </a:rPr>
              <a:t>How is the brain suited to each species</a:t>
            </a:r>
            <a:r>
              <a:rPr lang="en-US" b="1" dirty="0">
                <a:solidFill>
                  <a:schemeClr val="accent6"/>
                </a:solidFill>
                <a:effectLst>
                  <a:outerShdw blurRad="38100" dist="38100" dir="2700000" algn="tl">
                    <a:srgbClr val="C0C0C0"/>
                  </a:outerShdw>
                </a:effectLst>
              </a:rPr>
              <a:t>?</a:t>
            </a:r>
          </a:p>
          <a:p>
            <a:pPr algn="ctr" eaLnBrk="1" hangingPunct="1">
              <a:buFont typeface="Wingdings" pitchFamily="2" charset="2"/>
              <a:buNone/>
              <a:defRPr/>
            </a:pPr>
            <a:r>
              <a:rPr lang="en-US" b="1" dirty="0">
                <a:solidFill>
                  <a:schemeClr val="accent6"/>
                </a:solidFill>
                <a:effectLst>
                  <a:outerShdw blurRad="38100" dist="38100" dir="2700000" algn="tl">
                    <a:srgbClr val="C0C0C0"/>
                  </a:outerShdw>
                </a:effectLst>
                <a:hlinkClick r:id="rId3"/>
              </a:rPr>
              <a:t>Mice on Drugs</a:t>
            </a:r>
            <a:endParaRPr lang="en-US" b="1" dirty="0">
              <a:solidFill>
                <a:schemeClr val="accent6"/>
              </a:solidFill>
              <a:effectLst>
                <a:outerShdw blurRad="38100" dist="38100" dir="2700000" algn="tl">
                  <a:srgbClr val="C0C0C0"/>
                </a:outerShdw>
              </a:effectLst>
            </a:endParaRPr>
          </a:p>
        </p:txBody>
      </p:sp>
      <p:pic>
        <p:nvPicPr>
          <p:cNvPr id="2" name="Picture 1" descr="kin35406_ta03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573780"/>
            <a:ext cx="8153400" cy="244602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down)">
                                      <p:cBhvr>
                                        <p:cTn id="7" dur="10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0227">
                                            <p:txEl>
                                              <p:pRg st="2" end="2"/>
                                            </p:txEl>
                                          </p:spTgt>
                                        </p:tgtEl>
                                        <p:attrNameLst>
                                          <p:attrName>style.visibility</p:attrName>
                                        </p:attrNameLst>
                                      </p:cBhvr>
                                      <p:to>
                                        <p:strVal val="visible"/>
                                      </p:to>
                                    </p:set>
                                    <p:animEffect transition="in" filter="wipe(down)">
                                      <p:cBhvr>
                                        <p:cTn id="12" dur="500"/>
                                        <p:tgtEl>
                                          <p:spTgt spid="180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0227">
                                            <p:txEl>
                                              <p:pRg st="3" end="3"/>
                                            </p:txEl>
                                          </p:spTgt>
                                        </p:tgtEl>
                                        <p:attrNameLst>
                                          <p:attrName>style.visibility</p:attrName>
                                        </p:attrNameLst>
                                      </p:cBhvr>
                                      <p:to>
                                        <p:strVal val="visible"/>
                                      </p:to>
                                    </p:set>
                                    <p:animEffect transition="in" filter="wipe(down)">
                                      <p:cBhvr>
                                        <p:cTn id="17" dur="500"/>
                                        <p:tgtEl>
                                          <p:spTgt spid="180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nchor="ctr"/>
          <a:lstStyle/>
          <a:p>
            <a:pPr eaLnBrk="1" hangingPunct="1"/>
            <a:r>
              <a:rPr lang="en-US" dirty="0"/>
              <a:t>Cerebral Cortex</a:t>
            </a:r>
          </a:p>
        </p:txBody>
      </p:sp>
      <p:sp>
        <p:nvSpPr>
          <p:cNvPr id="28676" name="Content Placeholder 2"/>
          <p:cNvSpPr>
            <a:spLocks noGrp="1"/>
          </p:cNvSpPr>
          <p:nvPr>
            <p:ph idx="1"/>
          </p:nvPr>
        </p:nvSpPr>
        <p:spPr>
          <a:xfrm>
            <a:off x="457200" y="1341437"/>
            <a:ext cx="4419600" cy="4525963"/>
          </a:xfrm>
        </p:spPr>
        <p:txBody>
          <a:bodyPr>
            <a:normAutofit lnSpcReduction="10000"/>
          </a:bodyPr>
          <a:lstStyle/>
          <a:p>
            <a:pPr>
              <a:spcAft>
                <a:spcPts val="1200"/>
              </a:spcAft>
            </a:pPr>
            <a:r>
              <a:rPr lang="en-US" dirty="0" err="1"/>
              <a:t>Neocortex</a:t>
            </a:r>
            <a:r>
              <a:rPr lang="en-US" dirty="0"/>
              <a:t>: Outermost Layer</a:t>
            </a:r>
          </a:p>
          <a:p>
            <a:pPr>
              <a:spcAft>
                <a:spcPts val="1200"/>
              </a:spcAft>
            </a:pPr>
            <a:r>
              <a:rPr lang="en-US" dirty="0"/>
              <a:t>Four Lobes:</a:t>
            </a:r>
          </a:p>
          <a:p>
            <a:pPr lvl="1">
              <a:spcAft>
                <a:spcPts val="1200"/>
              </a:spcAft>
            </a:pPr>
            <a:r>
              <a:rPr lang="en-US" dirty="0"/>
              <a:t>occipital (vision)</a:t>
            </a:r>
          </a:p>
          <a:p>
            <a:pPr lvl="1">
              <a:spcAft>
                <a:spcPts val="1200"/>
              </a:spcAft>
            </a:pPr>
            <a:r>
              <a:rPr lang="en-US" dirty="0"/>
              <a:t>temporal (hearing, language processing, memory)</a:t>
            </a:r>
          </a:p>
          <a:p>
            <a:pPr lvl="1">
              <a:spcAft>
                <a:spcPts val="1200"/>
              </a:spcAft>
            </a:pPr>
            <a:r>
              <a:rPr lang="en-US" dirty="0"/>
              <a:t>frontal (intelligence, personality, voluntary muscles)</a:t>
            </a:r>
          </a:p>
          <a:p>
            <a:pPr lvl="1">
              <a:spcAft>
                <a:spcPts val="1200"/>
              </a:spcAft>
            </a:pPr>
            <a:r>
              <a:rPr lang="en-US" dirty="0"/>
              <a:t>parietal (spatial location, attention, motor control)</a:t>
            </a:r>
          </a:p>
        </p:txBody>
      </p:sp>
      <p:pic>
        <p:nvPicPr>
          <p:cNvPr id="6" name="Picture 5" descr="face-he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209800"/>
            <a:ext cx="3394525" cy="3657600"/>
          </a:xfrm>
          <a:prstGeom prst="rect">
            <a:avLst/>
          </a:prstGeom>
        </p:spPr>
      </p:pic>
      <p:sp>
        <p:nvSpPr>
          <p:cNvPr id="2" name="TextBox 1"/>
          <p:cNvSpPr txBox="1"/>
          <p:nvPr/>
        </p:nvSpPr>
        <p:spPr>
          <a:xfrm>
            <a:off x="8052510" y="3962400"/>
            <a:ext cx="1091490" cy="400110"/>
          </a:xfrm>
          <a:prstGeom prst="rect">
            <a:avLst/>
          </a:prstGeom>
          <a:noFill/>
        </p:spPr>
        <p:txBody>
          <a:bodyPr wrap="none" rtlCol="0">
            <a:spAutoFit/>
          </a:bodyPr>
          <a:lstStyle/>
          <a:p>
            <a:r>
              <a:rPr lang="en-US" sz="2000" dirty="0">
                <a:solidFill>
                  <a:srgbClr val="3B214C"/>
                </a:solidFill>
                <a:latin typeface="+mn-lt"/>
              </a:rPr>
              <a:t>Occipital</a:t>
            </a:r>
          </a:p>
        </p:txBody>
      </p:sp>
      <p:sp>
        <p:nvSpPr>
          <p:cNvPr id="7" name="TextBox 6"/>
          <p:cNvSpPr txBox="1"/>
          <p:nvPr/>
        </p:nvSpPr>
        <p:spPr>
          <a:xfrm>
            <a:off x="6248400" y="5105400"/>
            <a:ext cx="1183287" cy="400110"/>
          </a:xfrm>
          <a:prstGeom prst="rect">
            <a:avLst/>
          </a:prstGeom>
          <a:noFill/>
        </p:spPr>
        <p:txBody>
          <a:bodyPr wrap="none" rtlCol="0">
            <a:spAutoFit/>
          </a:bodyPr>
          <a:lstStyle/>
          <a:p>
            <a:r>
              <a:rPr lang="en-US" sz="2000" dirty="0">
                <a:latin typeface="+mn-lt"/>
              </a:rPr>
              <a:t>Temporal</a:t>
            </a:r>
          </a:p>
        </p:txBody>
      </p:sp>
      <p:sp>
        <p:nvSpPr>
          <p:cNvPr id="8" name="TextBox 7"/>
          <p:cNvSpPr txBox="1"/>
          <p:nvPr/>
        </p:nvSpPr>
        <p:spPr>
          <a:xfrm>
            <a:off x="4419600" y="2286000"/>
            <a:ext cx="929561" cy="400110"/>
          </a:xfrm>
          <a:prstGeom prst="rect">
            <a:avLst/>
          </a:prstGeom>
          <a:noFill/>
        </p:spPr>
        <p:txBody>
          <a:bodyPr wrap="none" rtlCol="0">
            <a:spAutoFit/>
          </a:bodyPr>
          <a:lstStyle/>
          <a:p>
            <a:r>
              <a:rPr lang="en-US" sz="2000" dirty="0">
                <a:latin typeface="+mn-lt"/>
              </a:rPr>
              <a:t>Frontal</a:t>
            </a:r>
          </a:p>
        </p:txBody>
      </p:sp>
      <p:sp>
        <p:nvSpPr>
          <p:cNvPr id="9" name="TextBox 8"/>
          <p:cNvSpPr txBox="1"/>
          <p:nvPr/>
        </p:nvSpPr>
        <p:spPr>
          <a:xfrm>
            <a:off x="8080575" y="2209800"/>
            <a:ext cx="983537" cy="400110"/>
          </a:xfrm>
          <a:prstGeom prst="rect">
            <a:avLst/>
          </a:prstGeom>
          <a:noFill/>
        </p:spPr>
        <p:txBody>
          <a:bodyPr wrap="none" rtlCol="0">
            <a:spAutoFit/>
          </a:bodyPr>
          <a:lstStyle/>
          <a:p>
            <a:r>
              <a:rPr lang="en-US" sz="2000" dirty="0">
                <a:latin typeface="+mn-lt"/>
              </a:rPr>
              <a:t>Parietal</a:t>
            </a:r>
          </a:p>
        </p:txBody>
      </p:sp>
      <p:cxnSp>
        <p:nvCxnSpPr>
          <p:cNvPr id="4" name="Straight Connector 3"/>
          <p:cNvCxnSpPr/>
          <p:nvPr/>
        </p:nvCxnSpPr>
        <p:spPr>
          <a:xfrm>
            <a:off x="5105400" y="2667000"/>
            <a:ext cx="7620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7239000" y="2590800"/>
            <a:ext cx="11430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7391400" y="3429000"/>
            <a:ext cx="10668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6400800" y="3962400"/>
            <a:ext cx="304800" cy="1143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fade">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fade">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676">
                                            <p:txEl>
                                              <p:pRg st="3" end="3"/>
                                            </p:txEl>
                                          </p:spTgt>
                                        </p:tgtEl>
                                        <p:attrNameLst>
                                          <p:attrName>style.visibility</p:attrName>
                                        </p:attrNameLst>
                                      </p:cBhvr>
                                      <p:to>
                                        <p:strVal val="visible"/>
                                      </p:to>
                                    </p:set>
                                    <p:animEffect transition="in" filter="fade">
                                      <p:cBhvr>
                                        <p:cTn id="31" dur="500"/>
                                        <p:tgtEl>
                                          <p:spTgt spid="28676">
                                            <p:txEl>
                                              <p:pRg st="3" end="3"/>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000"/>
                                        <p:tgtEl>
                                          <p:spTgt spid="1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676">
                                            <p:txEl>
                                              <p:pRg st="4" end="4"/>
                                            </p:txEl>
                                          </p:spTgt>
                                        </p:tgtEl>
                                        <p:attrNameLst>
                                          <p:attrName>style.visibility</p:attrName>
                                        </p:attrNameLst>
                                      </p:cBhvr>
                                      <p:to>
                                        <p:strVal val="visible"/>
                                      </p:to>
                                    </p:set>
                                    <p:animEffect transition="in" filter="fade">
                                      <p:cBhvr>
                                        <p:cTn id="43" dur="500"/>
                                        <p:tgtEl>
                                          <p:spTgt spid="28676">
                                            <p:txEl>
                                              <p:pRg st="4" end="4"/>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1000"/>
                                        <p:tgtEl>
                                          <p:spTgt spid="4"/>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676">
                                            <p:txEl>
                                              <p:pRg st="5" end="5"/>
                                            </p:txEl>
                                          </p:spTgt>
                                        </p:tgtEl>
                                        <p:attrNameLst>
                                          <p:attrName>style.visibility</p:attrName>
                                        </p:attrNameLst>
                                      </p:cBhvr>
                                      <p:to>
                                        <p:strVal val="visible"/>
                                      </p:to>
                                    </p:set>
                                    <p:animEffect transition="in" filter="fade">
                                      <p:cBhvr>
                                        <p:cTn id="55" dur="500"/>
                                        <p:tgtEl>
                                          <p:spTgt spid="28676">
                                            <p:txEl>
                                              <p:pRg st="5" end="5"/>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1000"/>
                                        <p:tgtEl>
                                          <p:spTgt spid="12"/>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Processing Humor</a:t>
            </a:r>
          </a:p>
        </p:txBody>
      </p:sp>
      <p:sp>
        <p:nvSpPr>
          <p:cNvPr id="3" name="Content Placeholder 2"/>
          <p:cNvSpPr>
            <a:spLocks noGrp="1"/>
          </p:cNvSpPr>
          <p:nvPr>
            <p:ph idx="1"/>
          </p:nvPr>
        </p:nvSpPr>
        <p:spPr/>
        <p:txBody>
          <a:bodyPr/>
          <a:lstStyle/>
          <a:p>
            <a:pPr marL="0" indent="0">
              <a:spcAft>
                <a:spcPts val="1200"/>
              </a:spcAft>
              <a:buNone/>
            </a:pPr>
            <a:r>
              <a:rPr lang="en-US" dirty="0"/>
              <a:t>Temporal – Occipital – Parietal Junction(TOPJ)</a:t>
            </a:r>
          </a:p>
          <a:p>
            <a:pPr lvl="1">
              <a:spcAft>
                <a:spcPts val="1200"/>
              </a:spcAft>
            </a:pPr>
            <a:r>
              <a:rPr lang="en-US" dirty="0"/>
              <a:t>detecting &amp; resolving conflict</a:t>
            </a:r>
          </a:p>
        </p:txBody>
      </p:sp>
      <p:pic>
        <p:nvPicPr>
          <p:cNvPr id="4" name="Picture 3" descr="kin35406_ta0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276600"/>
            <a:ext cx="3810000" cy="2844800"/>
          </a:xfrm>
          <a:prstGeom prst="rect">
            <a:avLst/>
          </a:prstGeom>
        </p:spPr>
      </p:pic>
    </p:spTree>
    <p:extLst>
      <p:ext uri="{BB962C8B-B14F-4D97-AF65-F5344CB8AC3E}">
        <p14:creationId xmlns:p14="http://schemas.microsoft.com/office/powerpoint/2010/main" val="2650359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182880" y="-1"/>
            <a:ext cx="8503920" cy="1371601"/>
          </a:xfrm>
        </p:spPr>
        <p:txBody>
          <a:bodyPr anchor="ctr">
            <a:noAutofit/>
          </a:bodyPr>
          <a:lstStyle/>
          <a:p>
            <a:pPr eaLnBrk="1" hangingPunct="1"/>
            <a:r>
              <a:rPr lang="en-US" dirty="0"/>
              <a:t>Somatosensory, Motor, and </a:t>
            </a:r>
            <a:br>
              <a:rPr lang="en-US" dirty="0"/>
            </a:br>
            <a:r>
              <a:rPr lang="en-US" dirty="0"/>
              <a:t>Association Cortex</a:t>
            </a:r>
          </a:p>
        </p:txBody>
      </p:sp>
      <p:sp>
        <p:nvSpPr>
          <p:cNvPr id="31748" name="Content Placeholder 2"/>
          <p:cNvSpPr>
            <a:spLocks noGrp="1"/>
          </p:cNvSpPr>
          <p:nvPr>
            <p:ph idx="1"/>
          </p:nvPr>
        </p:nvSpPr>
        <p:spPr>
          <a:xfrm>
            <a:off x="457200" y="1600200"/>
            <a:ext cx="5410200" cy="4572000"/>
          </a:xfrm>
        </p:spPr>
        <p:txBody>
          <a:bodyPr>
            <a:normAutofit/>
          </a:bodyPr>
          <a:lstStyle/>
          <a:p>
            <a:pPr>
              <a:spcAft>
                <a:spcPts val="1200"/>
              </a:spcAft>
            </a:pPr>
            <a:r>
              <a:rPr lang="en-US" dirty="0" err="1">
                <a:solidFill>
                  <a:srgbClr val="000000"/>
                </a:solidFill>
              </a:rPr>
              <a:t>Somatosensoy</a:t>
            </a:r>
            <a:r>
              <a:rPr lang="en-US" dirty="0">
                <a:solidFill>
                  <a:srgbClr val="000000"/>
                </a:solidFill>
              </a:rPr>
              <a:t> Cortex (in parietal lobe)</a:t>
            </a:r>
          </a:p>
          <a:p>
            <a:pPr lvl="1">
              <a:spcAft>
                <a:spcPts val="1200"/>
              </a:spcAft>
            </a:pPr>
            <a:r>
              <a:rPr lang="en-US" i="1" dirty="0">
                <a:solidFill>
                  <a:srgbClr val="000000"/>
                </a:solidFill>
              </a:rPr>
              <a:t>body sensations / touch</a:t>
            </a:r>
            <a:endParaRPr lang="en-US" sz="2400" dirty="0">
              <a:solidFill>
                <a:srgbClr val="000000"/>
              </a:solidFill>
            </a:endParaRPr>
          </a:p>
          <a:p>
            <a:pPr>
              <a:spcAft>
                <a:spcPts val="1200"/>
              </a:spcAft>
            </a:pPr>
            <a:r>
              <a:rPr lang="en-US" dirty="0">
                <a:solidFill>
                  <a:srgbClr val="000000"/>
                </a:solidFill>
              </a:rPr>
              <a:t>Motor Cortex (in frontal lobe)</a:t>
            </a:r>
          </a:p>
          <a:p>
            <a:pPr lvl="1">
              <a:spcAft>
                <a:spcPts val="1200"/>
              </a:spcAft>
            </a:pPr>
            <a:r>
              <a:rPr lang="en-US" i="1" dirty="0">
                <a:solidFill>
                  <a:srgbClr val="000000"/>
                </a:solidFill>
              </a:rPr>
              <a:t>voluntary movements</a:t>
            </a:r>
            <a:endParaRPr lang="en-US" sz="2400" dirty="0">
              <a:solidFill>
                <a:srgbClr val="000000"/>
              </a:solidFill>
            </a:endParaRPr>
          </a:p>
          <a:p>
            <a:pPr lvl="1">
              <a:spcAft>
                <a:spcPts val="1200"/>
              </a:spcAft>
            </a:pPr>
            <a:r>
              <a:rPr lang="en-US" i="1" dirty="0">
                <a:solidFill>
                  <a:srgbClr val="000000"/>
                </a:solidFill>
              </a:rPr>
              <a:t>point-to-point mapping</a:t>
            </a:r>
            <a:endParaRPr lang="en-US" dirty="0">
              <a:solidFill>
                <a:srgbClr val="000000"/>
              </a:solidFill>
            </a:endParaRPr>
          </a:p>
          <a:p>
            <a:pPr>
              <a:spcAft>
                <a:spcPts val="1200"/>
              </a:spcAft>
            </a:pPr>
            <a:r>
              <a:rPr lang="en-US" dirty="0">
                <a:solidFill>
                  <a:srgbClr val="000000"/>
                </a:solidFill>
              </a:rPr>
              <a:t>Association Cortex  (75% of cortex)</a:t>
            </a:r>
          </a:p>
          <a:p>
            <a:pPr lvl="1">
              <a:spcAft>
                <a:spcPts val="1200"/>
              </a:spcAft>
            </a:pPr>
            <a:r>
              <a:rPr lang="en-US" i="1" dirty="0">
                <a:solidFill>
                  <a:srgbClr val="000000"/>
                </a:solidFill>
              </a:rPr>
              <a:t>n</a:t>
            </a:r>
            <a:r>
              <a:rPr lang="en-US" sz="2200" i="1" dirty="0">
                <a:solidFill>
                  <a:srgbClr val="000000"/>
                </a:solidFill>
              </a:rPr>
              <a:t>ot sensory or motor, but associations between</a:t>
            </a:r>
          </a:p>
        </p:txBody>
      </p:sp>
      <p:pic>
        <p:nvPicPr>
          <p:cNvPr id="7" name="Picture 6" descr="br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590800"/>
            <a:ext cx="3271157" cy="2286000"/>
          </a:xfrm>
          <a:prstGeom prst="rect">
            <a:avLst/>
          </a:prstGeom>
        </p:spPr>
      </p:pic>
      <p:cxnSp>
        <p:nvCxnSpPr>
          <p:cNvPr id="3" name="Straight Connector 2"/>
          <p:cNvCxnSpPr/>
          <p:nvPr/>
        </p:nvCxnSpPr>
        <p:spPr>
          <a:xfrm>
            <a:off x="5791200" y="1905000"/>
            <a:ext cx="9906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48200" y="3048000"/>
            <a:ext cx="17526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257800" y="3886200"/>
            <a:ext cx="2819400" cy="83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257800" y="4495800"/>
            <a:ext cx="22860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257800" y="3733800"/>
            <a:ext cx="5334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295900" y="3276600"/>
            <a:ext cx="1943100" cy="1447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276850" y="3429000"/>
            <a:ext cx="257175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1000"/>
                                        <p:tgtEl>
                                          <p:spTgt spid="3174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748">
                                            <p:txEl>
                                              <p:pRg st="1" end="1"/>
                                            </p:txEl>
                                          </p:spTgt>
                                        </p:tgtEl>
                                        <p:attrNameLst>
                                          <p:attrName>style.visibility</p:attrName>
                                        </p:attrNameLst>
                                      </p:cBhvr>
                                      <p:to>
                                        <p:strVal val="visible"/>
                                      </p:to>
                                    </p:set>
                                    <p:animEffect transition="in" filter="fade">
                                      <p:cBhvr>
                                        <p:cTn id="16" dur="1000"/>
                                        <p:tgtEl>
                                          <p:spTgt spid="3174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748">
                                            <p:txEl>
                                              <p:pRg st="2" end="2"/>
                                            </p:txEl>
                                          </p:spTgt>
                                        </p:tgtEl>
                                        <p:attrNameLst>
                                          <p:attrName>style.visibility</p:attrName>
                                        </p:attrNameLst>
                                      </p:cBhvr>
                                      <p:to>
                                        <p:strVal val="visible"/>
                                      </p:to>
                                    </p:set>
                                    <p:animEffect transition="in" filter="fade">
                                      <p:cBhvr>
                                        <p:cTn id="21" dur="1000"/>
                                        <p:tgtEl>
                                          <p:spTgt spid="31748">
                                            <p:txEl>
                                              <p:pRg st="2" end="2"/>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748">
                                            <p:txEl>
                                              <p:pRg st="3" end="3"/>
                                            </p:txEl>
                                          </p:spTgt>
                                        </p:tgtEl>
                                        <p:attrNameLst>
                                          <p:attrName>style.visibility</p:attrName>
                                        </p:attrNameLst>
                                      </p:cBhvr>
                                      <p:to>
                                        <p:strVal val="visible"/>
                                      </p:to>
                                    </p:set>
                                    <p:animEffect transition="in" filter="fade">
                                      <p:cBhvr>
                                        <p:cTn id="30" dur="1000"/>
                                        <p:tgtEl>
                                          <p:spTgt spid="3174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748">
                                            <p:txEl>
                                              <p:pRg st="4" end="4"/>
                                            </p:txEl>
                                          </p:spTgt>
                                        </p:tgtEl>
                                        <p:attrNameLst>
                                          <p:attrName>style.visibility</p:attrName>
                                        </p:attrNameLst>
                                      </p:cBhvr>
                                      <p:to>
                                        <p:strVal val="visible"/>
                                      </p:to>
                                    </p:set>
                                    <p:animEffect transition="in" filter="fade">
                                      <p:cBhvr>
                                        <p:cTn id="35" dur="1000"/>
                                        <p:tgtEl>
                                          <p:spTgt spid="3174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748">
                                            <p:txEl>
                                              <p:pRg st="5" end="5"/>
                                            </p:txEl>
                                          </p:spTgt>
                                        </p:tgtEl>
                                        <p:attrNameLst>
                                          <p:attrName>style.visibility</p:attrName>
                                        </p:attrNameLst>
                                      </p:cBhvr>
                                      <p:to>
                                        <p:strVal val="visible"/>
                                      </p:to>
                                    </p:set>
                                    <p:animEffect transition="in" filter="fade">
                                      <p:cBhvr>
                                        <p:cTn id="40" dur="1000"/>
                                        <p:tgtEl>
                                          <p:spTgt spid="31748">
                                            <p:txEl>
                                              <p:pRg st="5" end="5"/>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par>
                                <p:cTn id="45" presetID="2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1000"/>
                                        <p:tgtEl>
                                          <p:spTgt spid="13"/>
                                        </p:tgtEl>
                                      </p:cBhvr>
                                    </p:animEffect>
                                  </p:childTnLst>
                                </p:cTn>
                              </p:par>
                              <p:par>
                                <p:cTn id="51" presetID="22" presetClass="entr" presetSubtype="8"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000"/>
                                        <p:tgtEl>
                                          <p:spTgt spid="11"/>
                                        </p:tgtEl>
                                      </p:cBhvr>
                                    </p:animEffect>
                                  </p:childTnLst>
                                </p:cTn>
                              </p:par>
                              <p:par>
                                <p:cTn id="54" presetID="22" presetClass="entr" presetSubtype="8"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1748">
                                            <p:txEl>
                                              <p:pRg st="6" end="6"/>
                                            </p:txEl>
                                          </p:spTgt>
                                        </p:tgtEl>
                                        <p:attrNameLst>
                                          <p:attrName>style.visibility</p:attrName>
                                        </p:attrNameLst>
                                      </p:cBhvr>
                                      <p:to>
                                        <p:strVal val="visible"/>
                                      </p:to>
                                    </p:set>
                                    <p:animEffect transition="in" filter="fade">
                                      <p:cBhvr>
                                        <p:cTn id="61" dur="1000"/>
                                        <p:tgtEl>
                                          <p:spTgt spid="317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Split-Brain Research</a:t>
            </a:r>
          </a:p>
        </p:txBody>
      </p:sp>
      <p:sp>
        <p:nvSpPr>
          <p:cNvPr id="5" name="Content Placeholder 4"/>
          <p:cNvSpPr>
            <a:spLocks noGrp="1"/>
          </p:cNvSpPr>
          <p:nvPr>
            <p:ph idx="1"/>
          </p:nvPr>
        </p:nvSpPr>
        <p:spPr>
          <a:xfrm>
            <a:off x="457200" y="4724400"/>
            <a:ext cx="8229600" cy="1600200"/>
          </a:xfrm>
        </p:spPr>
        <p:txBody>
          <a:bodyPr>
            <a:normAutofit lnSpcReduction="10000"/>
          </a:bodyPr>
          <a:lstStyle/>
          <a:p>
            <a:pPr marL="0" indent="0">
              <a:buNone/>
            </a:pPr>
            <a:r>
              <a:rPr lang="en-US" dirty="0"/>
              <a:t>large bundle of axons that connects the two hemispheres of the brain</a:t>
            </a:r>
            <a:br>
              <a:rPr lang="en-US" dirty="0"/>
            </a:br>
            <a:endParaRPr lang="en-US" dirty="0"/>
          </a:p>
          <a:p>
            <a:pPr marL="0" indent="0" algn="ctr">
              <a:buNone/>
            </a:pPr>
            <a:r>
              <a:rPr lang="en-US" dirty="0"/>
              <a:t>W.J., the Split Brain Patient</a:t>
            </a:r>
          </a:p>
        </p:txBody>
      </p:sp>
      <p:pic>
        <p:nvPicPr>
          <p:cNvPr id="4" name="Picture 3" descr="two-sid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71600"/>
            <a:ext cx="4394200" cy="3317621"/>
          </a:xfrm>
          <a:prstGeom prst="rect">
            <a:avLst/>
          </a:prstGeom>
        </p:spPr>
      </p:pic>
      <p:sp>
        <p:nvSpPr>
          <p:cNvPr id="6" name="TextBox 5"/>
          <p:cNvSpPr txBox="1"/>
          <p:nvPr/>
        </p:nvSpPr>
        <p:spPr>
          <a:xfrm>
            <a:off x="1524000" y="1143000"/>
            <a:ext cx="2274781" cy="461665"/>
          </a:xfrm>
          <a:prstGeom prst="rect">
            <a:avLst/>
          </a:prstGeom>
          <a:noFill/>
        </p:spPr>
        <p:txBody>
          <a:bodyPr wrap="none" rtlCol="0">
            <a:spAutoFit/>
          </a:bodyPr>
          <a:lstStyle/>
          <a:p>
            <a:r>
              <a:rPr lang="en-US" sz="2400" dirty="0">
                <a:latin typeface="+mn-lt"/>
              </a:rPr>
              <a:t>Corpus Callosum</a:t>
            </a:r>
          </a:p>
        </p:txBody>
      </p:sp>
      <p:cxnSp>
        <p:nvCxnSpPr>
          <p:cNvPr id="8" name="Straight Connector 7"/>
          <p:cNvCxnSpPr/>
          <p:nvPr/>
        </p:nvCxnSpPr>
        <p:spPr>
          <a:xfrm>
            <a:off x="2895600" y="1600200"/>
            <a:ext cx="838200" cy="1066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895600" y="1600200"/>
            <a:ext cx="22098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1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lstStyle/>
          <a:p>
            <a:pPr eaLnBrk="1" hangingPunct="1"/>
            <a:r>
              <a:rPr lang="en-US" sz="4000" dirty="0"/>
              <a:t>Hemispheres of the Cortex</a:t>
            </a:r>
          </a:p>
        </p:txBody>
      </p:sp>
      <p:sp>
        <p:nvSpPr>
          <p:cNvPr id="33796" name="Content Placeholder 2"/>
          <p:cNvSpPr>
            <a:spLocks noGrp="1"/>
          </p:cNvSpPr>
          <p:nvPr>
            <p:ph idx="1"/>
          </p:nvPr>
        </p:nvSpPr>
        <p:spPr>
          <a:xfrm>
            <a:off x="457200" y="1600200"/>
            <a:ext cx="5105400" cy="4525963"/>
          </a:xfrm>
        </p:spPr>
        <p:txBody>
          <a:bodyPr/>
          <a:lstStyle/>
          <a:p>
            <a:pPr marL="0" indent="0">
              <a:buNone/>
            </a:pPr>
            <a:r>
              <a:rPr lang="en-US" dirty="0"/>
              <a:t>Hemispheric Specialization of Function</a:t>
            </a:r>
          </a:p>
          <a:p>
            <a:pPr lvl="2"/>
            <a:r>
              <a:rPr lang="en-US" sz="2200" dirty="0"/>
              <a:t>left hemisphere</a:t>
            </a:r>
          </a:p>
          <a:p>
            <a:pPr marL="1371600" lvl="3" indent="0">
              <a:buNone/>
            </a:pPr>
            <a:r>
              <a:rPr lang="en-US" sz="2200" dirty="0"/>
              <a:t>- verbal processing, speech, grammar</a:t>
            </a:r>
          </a:p>
          <a:p>
            <a:pPr lvl="4">
              <a:buFont typeface="Arial" panose="020B0604020202020204" pitchFamily="34" charset="0"/>
              <a:buChar char="•"/>
            </a:pPr>
            <a:r>
              <a:rPr lang="en-US" sz="2200" dirty="0" err="1"/>
              <a:t>Broca’s</a:t>
            </a:r>
            <a:r>
              <a:rPr lang="en-US" sz="2200" dirty="0"/>
              <a:t> Area</a:t>
            </a:r>
          </a:p>
          <a:p>
            <a:pPr lvl="4">
              <a:buFont typeface="Arial" panose="020B0604020202020204" pitchFamily="34" charset="0"/>
              <a:buChar char="•"/>
            </a:pPr>
            <a:r>
              <a:rPr lang="en-US" sz="2200" dirty="0"/>
              <a:t>Wernicke’s Area</a:t>
            </a:r>
          </a:p>
          <a:p>
            <a:pPr lvl="3"/>
            <a:endParaRPr lang="en-US" sz="2200" dirty="0"/>
          </a:p>
          <a:p>
            <a:pPr lvl="2"/>
            <a:r>
              <a:rPr lang="en-US" sz="2200" dirty="0"/>
              <a:t>right hemisphere</a:t>
            </a:r>
          </a:p>
          <a:p>
            <a:pPr marL="1371600" lvl="3" indent="0">
              <a:buNone/>
            </a:pPr>
            <a:r>
              <a:rPr lang="en-US" sz="2200" dirty="0">
                <a:solidFill>
                  <a:srgbClr val="000000"/>
                </a:solidFill>
              </a:rPr>
              <a:t>-  spatial perception,</a:t>
            </a:r>
          </a:p>
          <a:p>
            <a:pPr marL="1371600" lvl="3" indent="0">
              <a:buNone/>
            </a:pPr>
            <a:r>
              <a:rPr lang="en-US" sz="2200" dirty="0">
                <a:solidFill>
                  <a:srgbClr val="000000"/>
                </a:solidFill>
              </a:rPr>
              <a:t>visual recognition,</a:t>
            </a:r>
          </a:p>
          <a:p>
            <a:pPr marL="1371600" lvl="3" indent="0">
              <a:buNone/>
            </a:pPr>
            <a:r>
              <a:rPr lang="en-US" sz="2200" dirty="0">
                <a:solidFill>
                  <a:srgbClr val="000000"/>
                </a:solidFill>
              </a:rPr>
              <a:t>emotion</a:t>
            </a:r>
          </a:p>
          <a:p>
            <a:pPr lvl="2" eaLnBrk="1" hangingPunct="1">
              <a:buFont typeface="Wingdings" pitchFamily="2" charset="2"/>
              <a:buNone/>
            </a:pPr>
            <a:endParaRPr lang="en-US" i="1" dirty="0"/>
          </a:p>
        </p:txBody>
      </p:sp>
      <p:pic>
        <p:nvPicPr>
          <p:cNvPr id="6" name="Picture 5" descr="MHHE0079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14600"/>
            <a:ext cx="1143000" cy="1714500"/>
          </a:xfrm>
          <a:prstGeom prst="rect">
            <a:avLst/>
          </a:prstGeom>
        </p:spPr>
      </p:pic>
      <p:pic>
        <p:nvPicPr>
          <p:cNvPr id="7" name="Picture 6" descr="DMOY111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859991"/>
            <a:ext cx="1143000" cy="1159809"/>
          </a:xfrm>
          <a:prstGeom prst="rect">
            <a:avLst/>
          </a:prstGeom>
        </p:spPr>
      </p:pic>
      <p:pic>
        <p:nvPicPr>
          <p:cNvPr id="8" name="Picture 7" descr="kin35406_03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599" y="1904164"/>
            <a:ext cx="3976063" cy="44929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1000"/>
                                        <p:tgtEl>
                                          <p:spTgt spid="33796">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796">
                                            <p:txEl>
                                              <p:pRg st="1" end="1"/>
                                            </p:txEl>
                                          </p:spTgt>
                                        </p:tgtEl>
                                        <p:attrNameLst>
                                          <p:attrName>style.visibility</p:attrName>
                                        </p:attrNameLst>
                                      </p:cBhvr>
                                      <p:to>
                                        <p:strVal val="visible"/>
                                      </p:to>
                                    </p:set>
                                    <p:animEffect transition="in" filter="fade">
                                      <p:cBhvr>
                                        <p:cTn id="16" dur="1000"/>
                                        <p:tgtEl>
                                          <p:spTgt spid="33796">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796">
                                            <p:txEl>
                                              <p:pRg st="2" end="2"/>
                                            </p:txEl>
                                          </p:spTgt>
                                        </p:tgtEl>
                                        <p:attrNameLst>
                                          <p:attrName>style.visibility</p:attrName>
                                        </p:attrNameLst>
                                      </p:cBhvr>
                                      <p:to>
                                        <p:strVal val="visible"/>
                                      </p:to>
                                    </p:set>
                                    <p:animEffect transition="in" filter="fade">
                                      <p:cBhvr>
                                        <p:cTn id="25" dur="1000"/>
                                        <p:tgtEl>
                                          <p:spTgt spid="3379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796">
                                            <p:txEl>
                                              <p:pRg st="3" end="3"/>
                                            </p:txEl>
                                          </p:spTgt>
                                        </p:tgtEl>
                                        <p:attrNameLst>
                                          <p:attrName>style.visibility</p:attrName>
                                        </p:attrNameLst>
                                      </p:cBhvr>
                                      <p:to>
                                        <p:strVal val="visible"/>
                                      </p:to>
                                    </p:set>
                                    <p:animEffect transition="in" filter="fade">
                                      <p:cBhvr>
                                        <p:cTn id="30" dur="1000"/>
                                        <p:tgtEl>
                                          <p:spTgt spid="3379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796">
                                            <p:txEl>
                                              <p:pRg st="4" end="4"/>
                                            </p:txEl>
                                          </p:spTgt>
                                        </p:tgtEl>
                                        <p:attrNameLst>
                                          <p:attrName>style.visibility</p:attrName>
                                        </p:attrNameLst>
                                      </p:cBhvr>
                                      <p:to>
                                        <p:strVal val="visible"/>
                                      </p:to>
                                    </p:set>
                                    <p:animEffect transition="in" filter="fade">
                                      <p:cBhvr>
                                        <p:cTn id="35" dur="1000"/>
                                        <p:tgtEl>
                                          <p:spTgt spid="3379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796">
                                            <p:txEl>
                                              <p:pRg st="6" end="6"/>
                                            </p:txEl>
                                          </p:spTgt>
                                        </p:tgtEl>
                                        <p:attrNameLst>
                                          <p:attrName>style.visibility</p:attrName>
                                        </p:attrNameLst>
                                      </p:cBhvr>
                                      <p:to>
                                        <p:strVal val="visible"/>
                                      </p:to>
                                    </p:set>
                                    <p:animEffect transition="in" filter="fade">
                                      <p:cBhvr>
                                        <p:cTn id="40" dur="1000"/>
                                        <p:tgtEl>
                                          <p:spTgt spid="33796">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796">
                                            <p:txEl>
                                              <p:pRg st="7" end="7"/>
                                            </p:txEl>
                                          </p:spTgt>
                                        </p:tgtEl>
                                        <p:attrNameLst>
                                          <p:attrName>style.visibility</p:attrName>
                                        </p:attrNameLst>
                                      </p:cBhvr>
                                      <p:to>
                                        <p:strVal val="visible"/>
                                      </p:to>
                                    </p:set>
                                    <p:animEffect transition="in" filter="fade">
                                      <p:cBhvr>
                                        <p:cTn id="49" dur="1000"/>
                                        <p:tgtEl>
                                          <p:spTgt spid="3379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796">
                                            <p:txEl>
                                              <p:pRg st="8" end="8"/>
                                            </p:txEl>
                                          </p:spTgt>
                                        </p:tgtEl>
                                        <p:attrNameLst>
                                          <p:attrName>style.visibility</p:attrName>
                                        </p:attrNameLst>
                                      </p:cBhvr>
                                      <p:to>
                                        <p:strVal val="visible"/>
                                      </p:to>
                                    </p:set>
                                    <p:animEffect transition="in" filter="fade">
                                      <p:cBhvr>
                                        <p:cTn id="54" dur="1000"/>
                                        <p:tgtEl>
                                          <p:spTgt spid="33796">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3796">
                                            <p:txEl>
                                              <p:pRg st="9" end="9"/>
                                            </p:txEl>
                                          </p:spTgt>
                                        </p:tgtEl>
                                        <p:attrNameLst>
                                          <p:attrName>style.visibility</p:attrName>
                                        </p:attrNameLst>
                                      </p:cBhvr>
                                      <p:to>
                                        <p:strVal val="visible"/>
                                      </p:to>
                                    </p:set>
                                    <p:animEffect transition="in" filter="fade">
                                      <p:cBhvr>
                                        <p:cTn id="59" dur="1000"/>
                                        <p:tgtEl>
                                          <p:spTgt spid="337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nchor="ctr"/>
          <a:lstStyle/>
          <a:p>
            <a:pPr eaLnBrk="1" hangingPunct="1"/>
            <a:r>
              <a:rPr lang="en-US" dirty="0"/>
              <a:t>Neuroscience</a:t>
            </a:r>
          </a:p>
        </p:txBody>
      </p:sp>
      <p:sp>
        <p:nvSpPr>
          <p:cNvPr id="5124" name="Content Placeholder 2"/>
          <p:cNvSpPr>
            <a:spLocks noGrp="1"/>
          </p:cNvSpPr>
          <p:nvPr>
            <p:ph idx="1"/>
          </p:nvPr>
        </p:nvSpPr>
        <p:spPr>
          <a:xfrm>
            <a:off x="457200" y="1371600"/>
            <a:ext cx="8229600" cy="4525963"/>
          </a:xfrm>
        </p:spPr>
        <p:txBody>
          <a:bodyPr>
            <a:noAutofit/>
          </a:bodyPr>
          <a:lstStyle/>
          <a:p>
            <a:pPr algn="ctr" eaLnBrk="1" hangingPunct="1">
              <a:buFont typeface="Wingdings" pitchFamily="2" charset="2"/>
              <a:buNone/>
            </a:pPr>
            <a:r>
              <a:rPr lang="en-US" dirty="0"/>
              <a:t>	Study of the body’s electrochemical communication circuitry</a:t>
            </a:r>
          </a:p>
          <a:p>
            <a:pPr algn="ctr" eaLnBrk="1" hangingPunct="1">
              <a:buFont typeface="Wingdings" pitchFamily="2" charset="2"/>
              <a:buNone/>
            </a:pPr>
            <a:endParaRPr lang="en-US" dirty="0"/>
          </a:p>
          <a:p>
            <a:pPr algn="ctr" eaLnBrk="1" hangingPunct="1">
              <a:buFont typeface="Wingdings" pitchFamily="2" charset="2"/>
              <a:buNone/>
            </a:pPr>
            <a:r>
              <a:rPr lang="en-US" dirty="0"/>
              <a:t>	</a:t>
            </a:r>
          </a:p>
        </p:txBody>
      </p:sp>
      <p:pic>
        <p:nvPicPr>
          <p:cNvPr id="4" name="Picture 3" descr="slide_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09800"/>
            <a:ext cx="5401733" cy="4051300"/>
          </a:xfrm>
          <a:prstGeom prst="rect">
            <a:avLst/>
          </a:prstGeom>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chor="ctr"/>
          <a:lstStyle/>
          <a:p>
            <a:pPr eaLnBrk="1" hangingPunct="1"/>
            <a:r>
              <a:rPr lang="en-US" dirty="0"/>
              <a:t>Happy Brains?</a:t>
            </a:r>
          </a:p>
        </p:txBody>
      </p:sp>
      <p:sp>
        <p:nvSpPr>
          <p:cNvPr id="34820" name="Content Placeholder 2"/>
          <p:cNvSpPr>
            <a:spLocks noGrp="1"/>
          </p:cNvSpPr>
          <p:nvPr>
            <p:ph idx="1"/>
          </p:nvPr>
        </p:nvSpPr>
        <p:spPr>
          <a:xfrm>
            <a:off x="457200" y="1600200"/>
            <a:ext cx="5562600" cy="4525963"/>
          </a:xfrm>
        </p:spPr>
        <p:txBody>
          <a:bodyPr>
            <a:normAutofit/>
          </a:bodyPr>
          <a:lstStyle/>
          <a:p>
            <a:pPr>
              <a:spcAft>
                <a:spcPts val="1000"/>
              </a:spcAft>
            </a:pPr>
            <a:r>
              <a:rPr lang="en-US" dirty="0">
                <a:solidFill>
                  <a:srgbClr val="000000"/>
                </a:solidFill>
              </a:rPr>
              <a:t>Happiness: Prefrontal Lobe Asymmetry</a:t>
            </a:r>
          </a:p>
          <a:p>
            <a:pPr lvl="1" eaLnBrk="1" hangingPunct="1">
              <a:spcAft>
                <a:spcPts val="1000"/>
              </a:spcAft>
            </a:pPr>
            <a:r>
              <a:rPr lang="en-US" dirty="0">
                <a:solidFill>
                  <a:srgbClr val="000000"/>
                </a:solidFill>
              </a:rPr>
              <a:t>Positive emotional responses</a:t>
            </a:r>
          </a:p>
          <a:p>
            <a:pPr lvl="2">
              <a:spcAft>
                <a:spcPts val="1000"/>
              </a:spcAft>
            </a:pPr>
            <a:r>
              <a:rPr lang="en-US" sz="2200" i="1" dirty="0">
                <a:solidFill>
                  <a:srgbClr val="000000"/>
                </a:solidFill>
              </a:rPr>
              <a:t>More left prefrontal lobe activity</a:t>
            </a:r>
          </a:p>
          <a:p>
            <a:pPr lvl="1" eaLnBrk="1" hangingPunct="1">
              <a:spcAft>
                <a:spcPts val="1000"/>
              </a:spcAft>
            </a:pPr>
            <a:r>
              <a:rPr lang="en-US" dirty="0">
                <a:solidFill>
                  <a:srgbClr val="000000"/>
                </a:solidFill>
              </a:rPr>
              <a:t>Negative emotional responses</a:t>
            </a:r>
          </a:p>
          <a:p>
            <a:pPr lvl="2">
              <a:spcAft>
                <a:spcPts val="1000"/>
              </a:spcAft>
            </a:pPr>
            <a:r>
              <a:rPr lang="en-US" sz="2200" i="1" dirty="0">
                <a:solidFill>
                  <a:srgbClr val="000000"/>
                </a:solidFill>
              </a:rPr>
              <a:t>More right prefrontal lobe activity</a:t>
            </a:r>
          </a:p>
          <a:p>
            <a:pPr>
              <a:spcAft>
                <a:spcPts val="1000"/>
              </a:spcAft>
            </a:pPr>
            <a:endParaRPr lang="en-US" dirty="0">
              <a:solidFill>
                <a:srgbClr val="000000"/>
              </a:solidFill>
            </a:endParaRPr>
          </a:p>
          <a:p>
            <a:pPr>
              <a:spcAft>
                <a:spcPts val="1000"/>
              </a:spcAft>
            </a:pPr>
            <a:r>
              <a:rPr lang="en-US" dirty="0">
                <a:solidFill>
                  <a:srgbClr val="000000"/>
                </a:solidFill>
              </a:rPr>
              <a:t>Biofeedback</a:t>
            </a:r>
          </a:p>
          <a:p>
            <a:pPr>
              <a:spcAft>
                <a:spcPts val="1000"/>
              </a:spcAft>
            </a:pPr>
            <a:r>
              <a:rPr lang="en-US" dirty="0">
                <a:solidFill>
                  <a:srgbClr val="000000"/>
                </a:solidFill>
              </a:rPr>
              <a:t>Mindfulness (Awareness) Meditation</a:t>
            </a:r>
          </a:p>
        </p:txBody>
      </p:sp>
      <p:pic>
        <p:nvPicPr>
          <p:cNvPr id="4" name="Picture 3" descr="slide_33_fac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0"/>
            <a:ext cx="2938037" cy="3441700"/>
          </a:xfrm>
          <a:prstGeom prst="rect">
            <a:avLst/>
          </a:prstGeom>
        </p:spPr>
      </p:pic>
      <p:pic>
        <p:nvPicPr>
          <p:cNvPr id="6" name="Picture 5" descr="slide_33-meditat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172" y="3657600"/>
            <a:ext cx="2292668" cy="3683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fade">
                                      <p:cBhvr>
                                        <p:cTn id="7" dur="1000"/>
                                        <p:tgtEl>
                                          <p:spTgt spid="3482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820">
                                            <p:txEl>
                                              <p:pRg st="1" end="1"/>
                                            </p:txEl>
                                          </p:spTgt>
                                        </p:tgtEl>
                                        <p:attrNameLst>
                                          <p:attrName>style.visibility</p:attrName>
                                        </p:attrNameLst>
                                      </p:cBhvr>
                                      <p:to>
                                        <p:strVal val="visible"/>
                                      </p:to>
                                    </p:set>
                                    <p:animEffect transition="in" filter="fade">
                                      <p:cBhvr>
                                        <p:cTn id="16" dur="1000"/>
                                        <p:tgtEl>
                                          <p:spTgt spid="348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820">
                                            <p:txEl>
                                              <p:pRg st="3" end="3"/>
                                            </p:txEl>
                                          </p:spTgt>
                                        </p:tgtEl>
                                        <p:attrNameLst>
                                          <p:attrName>style.visibility</p:attrName>
                                        </p:attrNameLst>
                                      </p:cBhvr>
                                      <p:to>
                                        <p:strVal val="visible"/>
                                      </p:to>
                                    </p:set>
                                    <p:animEffect transition="in" filter="fade">
                                      <p:cBhvr>
                                        <p:cTn id="21" dur="1000"/>
                                        <p:tgtEl>
                                          <p:spTgt spid="3482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820">
                                            <p:txEl>
                                              <p:pRg st="2" end="2"/>
                                            </p:txEl>
                                          </p:spTgt>
                                        </p:tgtEl>
                                        <p:attrNameLst>
                                          <p:attrName>style.visibility</p:attrName>
                                        </p:attrNameLst>
                                      </p:cBhvr>
                                      <p:to>
                                        <p:strVal val="visible"/>
                                      </p:to>
                                    </p:set>
                                    <p:animEffect transition="in" filter="fade">
                                      <p:cBhvr>
                                        <p:cTn id="26" dur="1000"/>
                                        <p:tgtEl>
                                          <p:spTgt spid="3482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820">
                                            <p:txEl>
                                              <p:pRg st="4" end="4"/>
                                            </p:txEl>
                                          </p:spTgt>
                                        </p:tgtEl>
                                        <p:attrNameLst>
                                          <p:attrName>style.visibility</p:attrName>
                                        </p:attrNameLst>
                                      </p:cBhvr>
                                      <p:to>
                                        <p:strVal val="visible"/>
                                      </p:to>
                                    </p:set>
                                    <p:animEffect transition="in" filter="fade">
                                      <p:cBhvr>
                                        <p:cTn id="31" dur="1000"/>
                                        <p:tgtEl>
                                          <p:spTgt spid="3482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820">
                                            <p:txEl>
                                              <p:pRg st="6" end="6"/>
                                            </p:txEl>
                                          </p:spTgt>
                                        </p:tgtEl>
                                        <p:attrNameLst>
                                          <p:attrName>style.visibility</p:attrName>
                                        </p:attrNameLst>
                                      </p:cBhvr>
                                      <p:to>
                                        <p:strVal val="visible"/>
                                      </p:to>
                                    </p:set>
                                    <p:animEffect transition="in" filter="fade">
                                      <p:cBhvr>
                                        <p:cTn id="36" dur="1000"/>
                                        <p:tgtEl>
                                          <p:spTgt spid="34820">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820">
                                            <p:txEl>
                                              <p:pRg st="7" end="7"/>
                                            </p:txEl>
                                          </p:spTgt>
                                        </p:tgtEl>
                                        <p:attrNameLst>
                                          <p:attrName>style.visibility</p:attrName>
                                        </p:attrNameLst>
                                      </p:cBhvr>
                                      <p:to>
                                        <p:strVal val="visible"/>
                                      </p:to>
                                    </p:set>
                                    <p:animEffect transition="in" filter="fade">
                                      <p:cBhvr>
                                        <p:cTn id="41" dur="1000"/>
                                        <p:tgtEl>
                                          <p:spTgt spid="34820">
                                            <p:txEl>
                                              <p:pRg st="7" end="7"/>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chor="ctr"/>
          <a:lstStyle/>
          <a:p>
            <a:pPr eaLnBrk="1" hangingPunct="1"/>
            <a:r>
              <a:rPr lang="en-US" dirty="0"/>
              <a:t>Endocrine System</a:t>
            </a:r>
          </a:p>
        </p:txBody>
      </p:sp>
      <p:sp>
        <p:nvSpPr>
          <p:cNvPr id="35844" name="Content Placeholder 2"/>
          <p:cNvSpPr>
            <a:spLocks noGrp="1"/>
          </p:cNvSpPr>
          <p:nvPr>
            <p:ph idx="1"/>
          </p:nvPr>
        </p:nvSpPr>
        <p:spPr>
          <a:xfrm>
            <a:off x="228600" y="1318418"/>
            <a:ext cx="3810000" cy="4525963"/>
          </a:xfrm>
        </p:spPr>
        <p:txBody>
          <a:bodyPr/>
          <a:lstStyle/>
          <a:p>
            <a:pPr marL="0" indent="0">
              <a:lnSpc>
                <a:spcPct val="200000"/>
              </a:lnSpc>
              <a:buClr>
                <a:schemeClr val="tx2"/>
              </a:buClr>
              <a:buNone/>
            </a:pPr>
            <a:r>
              <a:rPr lang="en-US" dirty="0"/>
              <a:t>Set of </a:t>
            </a:r>
            <a:r>
              <a:rPr lang="en-US" b="1" dirty="0">
                <a:solidFill>
                  <a:schemeClr val="accent3">
                    <a:lumMod val="75000"/>
                  </a:schemeClr>
                </a:solidFill>
              </a:rPr>
              <a:t>glands</a:t>
            </a:r>
            <a:br>
              <a:rPr lang="en-US" dirty="0"/>
            </a:br>
            <a:r>
              <a:rPr lang="en-US" dirty="0"/>
              <a:t>that regulate the body by </a:t>
            </a:r>
            <a:br>
              <a:rPr lang="en-US" dirty="0"/>
            </a:br>
            <a:r>
              <a:rPr lang="en-US" dirty="0"/>
              <a:t>secreting </a:t>
            </a:r>
            <a:r>
              <a:rPr lang="en-US" b="1" dirty="0">
                <a:solidFill>
                  <a:schemeClr val="accent4">
                    <a:lumMod val="75000"/>
                  </a:schemeClr>
                </a:solidFill>
              </a:rPr>
              <a:t>hormones</a:t>
            </a:r>
            <a:br>
              <a:rPr lang="en-US" dirty="0">
                <a:solidFill>
                  <a:srgbClr val="C00000"/>
                </a:solidFill>
              </a:rPr>
            </a:br>
            <a:r>
              <a:rPr lang="en-US" dirty="0"/>
              <a:t>into the </a:t>
            </a:r>
            <a:r>
              <a:rPr lang="en-US" b="1" dirty="0">
                <a:solidFill>
                  <a:srgbClr val="B14E17"/>
                </a:solidFill>
              </a:rPr>
              <a:t>bloodstream</a:t>
            </a:r>
          </a:p>
          <a:p>
            <a:pPr eaLnBrk="1" hangingPunct="1">
              <a:lnSpc>
                <a:spcPct val="200000"/>
              </a:lnSpc>
              <a:buClr>
                <a:schemeClr val="tx2"/>
              </a:buClr>
              <a:buFont typeface="Wingdings" pitchFamily="2" charset="2"/>
              <a:buNone/>
            </a:pPr>
            <a:endParaRPr lang="en-US" dirty="0"/>
          </a:p>
          <a:p>
            <a:pPr eaLnBrk="1" hangingPunct="1">
              <a:lnSpc>
                <a:spcPct val="200000"/>
              </a:lnSpc>
              <a:buClr>
                <a:schemeClr val="tx2"/>
              </a:buClr>
              <a:buFont typeface="Wingdings" pitchFamily="2" charset="2"/>
              <a:buNone/>
            </a:pPr>
            <a:endParaRPr lang="en-US" sz="1000" dirty="0"/>
          </a:p>
          <a:p>
            <a:pPr eaLnBrk="1" hangingPunct="1">
              <a:lnSpc>
                <a:spcPct val="200000"/>
              </a:lnSpc>
              <a:buClr>
                <a:schemeClr val="tx2"/>
              </a:buClr>
              <a:buFont typeface="Wingdings" pitchFamily="2" charset="2"/>
              <a:buNone/>
            </a:pPr>
            <a:endParaRPr lang="en-US" sz="1000" dirty="0"/>
          </a:p>
        </p:txBody>
      </p:sp>
      <p:sp>
        <p:nvSpPr>
          <p:cNvPr id="5" name="Content Placeholder 2"/>
          <p:cNvSpPr txBox="1">
            <a:spLocks/>
          </p:cNvSpPr>
          <p:nvPr/>
        </p:nvSpPr>
        <p:spPr bwMode="auto">
          <a:xfrm>
            <a:off x="2133600" y="1495202"/>
            <a:ext cx="4191000"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eaLnBrk="1" hangingPunct="1">
              <a:buClr>
                <a:schemeClr val="tx2"/>
              </a:buClr>
              <a:buNone/>
            </a:pPr>
            <a:r>
              <a:rPr lang="en-US" sz="2000" kern="0" dirty="0">
                <a:solidFill>
                  <a:srgbClr val="62721D"/>
                </a:solidFill>
              </a:rPr>
              <a:t>pituitary, thyroid, parathyroid, pancreas, adrenal, ovaries, testes</a:t>
            </a:r>
          </a:p>
          <a:p>
            <a:pPr eaLnBrk="1" hangingPunct="1">
              <a:buClr>
                <a:schemeClr val="tx2"/>
              </a:buClr>
              <a:buFont typeface="Wingdings" pitchFamily="2" charset="2"/>
              <a:buNone/>
            </a:pPr>
            <a:endParaRPr lang="en-US" sz="2000" kern="0" dirty="0"/>
          </a:p>
          <a:p>
            <a:pPr eaLnBrk="1" hangingPunct="1">
              <a:buClr>
                <a:schemeClr val="tx2"/>
              </a:buClr>
              <a:buFont typeface="Wingdings" pitchFamily="2" charset="2"/>
              <a:buNone/>
            </a:pPr>
            <a:endParaRPr lang="en-US" sz="2000" kern="0" dirty="0"/>
          </a:p>
          <a:p>
            <a:pPr eaLnBrk="1" hangingPunct="1">
              <a:buClr>
                <a:schemeClr val="tx2"/>
              </a:buClr>
              <a:buFont typeface="Wingdings" pitchFamily="2" charset="2"/>
              <a:buNone/>
            </a:pPr>
            <a:endParaRPr lang="en-US" sz="2000" kern="0" dirty="0"/>
          </a:p>
        </p:txBody>
      </p:sp>
      <p:sp>
        <p:nvSpPr>
          <p:cNvPr id="6" name="Content Placeholder 2"/>
          <p:cNvSpPr txBox="1">
            <a:spLocks/>
          </p:cNvSpPr>
          <p:nvPr/>
        </p:nvSpPr>
        <p:spPr bwMode="auto">
          <a:xfrm>
            <a:off x="2986314" y="3104546"/>
            <a:ext cx="251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eaLnBrk="1" hangingPunct="1">
              <a:buClr>
                <a:schemeClr val="tx2"/>
              </a:buClr>
              <a:buNone/>
            </a:pPr>
            <a:r>
              <a:rPr lang="en-US" sz="2000" kern="0" dirty="0">
                <a:solidFill>
                  <a:schemeClr val="accent4">
                    <a:lumMod val="75000"/>
                  </a:schemeClr>
                </a:solidFill>
              </a:rPr>
              <a:t>chemical messages</a:t>
            </a:r>
          </a:p>
          <a:p>
            <a:pPr eaLnBrk="1" hangingPunct="1">
              <a:buClr>
                <a:schemeClr val="tx2"/>
              </a:buClr>
              <a:buFont typeface="Wingdings" pitchFamily="2" charset="2"/>
              <a:buNone/>
            </a:pPr>
            <a:endParaRPr lang="en-US" sz="2000" kern="0" dirty="0">
              <a:solidFill>
                <a:schemeClr val="accent4">
                  <a:lumMod val="75000"/>
                </a:schemeClr>
              </a:solidFill>
            </a:endParaRPr>
          </a:p>
          <a:p>
            <a:pPr eaLnBrk="1" hangingPunct="1">
              <a:buClr>
                <a:schemeClr val="tx2"/>
              </a:buClr>
              <a:buFont typeface="Wingdings" pitchFamily="2" charset="2"/>
              <a:buNone/>
            </a:pPr>
            <a:endParaRPr lang="en-US" sz="2000" kern="0" dirty="0">
              <a:solidFill>
                <a:schemeClr val="accent4">
                  <a:lumMod val="75000"/>
                </a:schemeClr>
              </a:solidFill>
            </a:endParaRPr>
          </a:p>
        </p:txBody>
      </p:sp>
      <p:sp>
        <p:nvSpPr>
          <p:cNvPr id="17" name="Content Placeholder 2"/>
          <p:cNvSpPr txBox="1">
            <a:spLocks/>
          </p:cNvSpPr>
          <p:nvPr/>
        </p:nvSpPr>
        <p:spPr bwMode="auto">
          <a:xfrm>
            <a:off x="228600" y="4214018"/>
            <a:ext cx="5272314"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eaLnBrk="1" hangingPunct="1">
              <a:lnSpc>
                <a:spcPct val="200000"/>
              </a:lnSpc>
              <a:buClr>
                <a:schemeClr val="tx2"/>
              </a:buClr>
              <a:buNone/>
            </a:pPr>
            <a:r>
              <a:rPr lang="en-US" sz="2400" dirty="0">
                <a:latin typeface="+mj-lt"/>
              </a:rPr>
              <a:t>interconnected with the nervous system</a:t>
            </a:r>
          </a:p>
          <a:p>
            <a:pPr eaLnBrk="1" hangingPunct="1">
              <a:lnSpc>
                <a:spcPct val="200000"/>
              </a:lnSpc>
              <a:buClr>
                <a:schemeClr val="tx2"/>
              </a:buClr>
              <a:buFont typeface="Wingdings" pitchFamily="2" charset="2"/>
              <a:buNone/>
            </a:pPr>
            <a:endParaRPr lang="en-US" sz="1000" kern="0" dirty="0"/>
          </a:p>
          <a:p>
            <a:pPr eaLnBrk="1" hangingPunct="1">
              <a:lnSpc>
                <a:spcPct val="200000"/>
              </a:lnSpc>
              <a:buClr>
                <a:schemeClr val="tx2"/>
              </a:buClr>
              <a:buFont typeface="Wingdings" pitchFamily="2" charset="2"/>
              <a:buNone/>
            </a:pPr>
            <a:endParaRPr lang="en-US" sz="1000" kern="0" dirty="0"/>
          </a:p>
          <a:p>
            <a:pPr eaLnBrk="1" hangingPunct="1">
              <a:lnSpc>
                <a:spcPct val="200000"/>
              </a:lnSpc>
              <a:buClr>
                <a:schemeClr val="tx2"/>
              </a:buClr>
              <a:buFont typeface="Wingdings" pitchFamily="2" charset="2"/>
              <a:buNone/>
            </a:pPr>
            <a:endParaRPr lang="en-US" sz="1000" kern="0" dirty="0"/>
          </a:p>
        </p:txBody>
      </p:sp>
      <p:pic>
        <p:nvPicPr>
          <p:cNvPr id="2" name="Picture 1" descr="kin35406_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172367"/>
            <a:ext cx="3429000" cy="4617721"/>
          </a:xfrm>
          <a:prstGeom prst="rect">
            <a:avLst/>
          </a:prstGeom>
        </p:spPr>
      </p:pic>
      <p:sp>
        <p:nvSpPr>
          <p:cNvPr id="4" name="TextBox 3"/>
          <p:cNvSpPr txBox="1"/>
          <p:nvPr/>
        </p:nvSpPr>
        <p:spPr>
          <a:xfrm>
            <a:off x="3138714" y="3714146"/>
            <a:ext cx="3124200" cy="707886"/>
          </a:xfrm>
          <a:prstGeom prst="rect">
            <a:avLst/>
          </a:prstGeom>
          <a:noFill/>
        </p:spPr>
        <p:txBody>
          <a:bodyPr wrap="square" rtlCol="0">
            <a:spAutoFit/>
          </a:bodyPr>
          <a:lstStyle/>
          <a:p>
            <a:r>
              <a:rPr lang="en-US" sz="2000" dirty="0">
                <a:solidFill>
                  <a:srgbClr val="B14E17"/>
                </a:solidFill>
                <a:latin typeface="+mn-lt"/>
              </a:rPr>
              <a:t>relatively slow</a:t>
            </a:r>
          </a:p>
          <a:p>
            <a:r>
              <a:rPr lang="en-US" sz="2000" dirty="0">
                <a:solidFill>
                  <a:srgbClr val="B14E17"/>
                </a:solidFill>
                <a:latin typeface="+mn-lt"/>
              </a:rPr>
              <a:t>communication system</a:t>
            </a:r>
          </a:p>
        </p:txBody>
      </p:sp>
      <p:sp>
        <p:nvSpPr>
          <p:cNvPr id="7" name="TextBox 6"/>
          <p:cNvSpPr txBox="1"/>
          <p:nvPr/>
        </p:nvSpPr>
        <p:spPr>
          <a:xfrm>
            <a:off x="1905000" y="1470818"/>
            <a:ext cx="304800" cy="707886"/>
          </a:xfrm>
          <a:prstGeom prst="rect">
            <a:avLst/>
          </a:prstGeom>
          <a:noFill/>
        </p:spPr>
        <p:txBody>
          <a:bodyPr wrap="square" rtlCol="0">
            <a:spAutoFit/>
          </a:bodyPr>
          <a:lstStyle/>
          <a:p>
            <a:r>
              <a:rPr lang="en-US" sz="4000" dirty="0">
                <a:solidFill>
                  <a:schemeClr val="accent3">
                    <a:lumMod val="75000"/>
                  </a:schemeClr>
                </a:solidFill>
              </a:rPr>
              <a:t>{</a:t>
            </a:r>
          </a:p>
        </p:txBody>
      </p:sp>
      <p:sp>
        <p:nvSpPr>
          <p:cNvPr id="18" name="TextBox 17"/>
          <p:cNvSpPr txBox="1"/>
          <p:nvPr/>
        </p:nvSpPr>
        <p:spPr>
          <a:xfrm>
            <a:off x="2833914" y="2896532"/>
            <a:ext cx="304800" cy="707886"/>
          </a:xfrm>
          <a:prstGeom prst="rect">
            <a:avLst/>
          </a:prstGeom>
          <a:noFill/>
        </p:spPr>
        <p:txBody>
          <a:bodyPr wrap="square" rtlCol="0">
            <a:spAutoFit/>
          </a:bodyPr>
          <a:lstStyle/>
          <a:p>
            <a:r>
              <a:rPr lang="en-US" sz="4000" dirty="0">
                <a:solidFill>
                  <a:schemeClr val="accent4">
                    <a:lumMod val="75000"/>
                  </a:schemeClr>
                </a:solidFill>
              </a:rPr>
              <a:t>{</a:t>
            </a:r>
          </a:p>
        </p:txBody>
      </p:sp>
      <p:sp>
        <p:nvSpPr>
          <p:cNvPr id="19" name="TextBox 18"/>
          <p:cNvSpPr txBox="1"/>
          <p:nvPr/>
        </p:nvSpPr>
        <p:spPr>
          <a:xfrm>
            <a:off x="2913743" y="3658532"/>
            <a:ext cx="304800" cy="707886"/>
          </a:xfrm>
          <a:prstGeom prst="rect">
            <a:avLst/>
          </a:prstGeom>
          <a:noFill/>
        </p:spPr>
        <p:txBody>
          <a:bodyPr wrap="square" rtlCol="0">
            <a:spAutoFit/>
          </a:bodyPr>
          <a:lstStyle/>
          <a:p>
            <a:r>
              <a:rPr lang="en-US" sz="4000" dirty="0">
                <a:solidFill>
                  <a:schemeClr val="accent6">
                    <a:lumMod val="75000"/>
                  </a:schemeClr>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animEffect transition="in" filter="fade">
                                      <p:cBhvr>
                                        <p:cTn id="11" dur="500"/>
                                        <p:tgtEl>
                                          <p:spTgt spid="358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P spid="4" grpId="0"/>
      <p:bldP spid="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nchor="ctr"/>
          <a:lstStyle/>
          <a:p>
            <a:pPr eaLnBrk="1" hangingPunct="1"/>
            <a:r>
              <a:rPr lang="en-US" sz="3600" dirty="0"/>
              <a:t>Brain Damage and Plasticity</a:t>
            </a:r>
          </a:p>
        </p:txBody>
      </p:sp>
      <p:sp>
        <p:nvSpPr>
          <p:cNvPr id="36868" name="Content Placeholder 2"/>
          <p:cNvSpPr>
            <a:spLocks noGrp="1"/>
          </p:cNvSpPr>
          <p:nvPr>
            <p:ph idx="1"/>
          </p:nvPr>
        </p:nvSpPr>
        <p:spPr>
          <a:xfrm>
            <a:off x="182880" y="1531937"/>
            <a:ext cx="8229600" cy="4525963"/>
          </a:xfrm>
        </p:spPr>
        <p:txBody>
          <a:bodyPr>
            <a:normAutofit/>
          </a:bodyPr>
          <a:lstStyle/>
          <a:p>
            <a:r>
              <a:rPr lang="en-US" i="1" dirty="0">
                <a:solidFill>
                  <a:srgbClr val="000000"/>
                </a:solidFill>
              </a:rPr>
              <a:t>Recovery from brain damage depends on</a:t>
            </a:r>
          </a:p>
          <a:p>
            <a:pPr lvl="1" eaLnBrk="1" hangingPunct="1"/>
            <a:r>
              <a:rPr lang="en-US" dirty="0">
                <a:solidFill>
                  <a:srgbClr val="000000"/>
                </a:solidFill>
              </a:rPr>
              <a:t>age of the individual</a:t>
            </a:r>
          </a:p>
          <a:p>
            <a:pPr lvl="1" eaLnBrk="1" hangingPunct="1"/>
            <a:r>
              <a:rPr lang="en-US" dirty="0">
                <a:solidFill>
                  <a:srgbClr val="000000"/>
                </a:solidFill>
              </a:rPr>
              <a:t>extent of the damage</a:t>
            </a:r>
          </a:p>
          <a:p>
            <a:endParaRPr lang="en-US" i="1" dirty="0">
              <a:solidFill>
                <a:srgbClr val="000000"/>
              </a:solidFill>
            </a:endParaRPr>
          </a:p>
          <a:p>
            <a:r>
              <a:rPr lang="en-US" i="1" dirty="0">
                <a:solidFill>
                  <a:srgbClr val="000000"/>
                </a:solidFill>
              </a:rPr>
              <a:t>Repairing the damaged brain</a:t>
            </a:r>
          </a:p>
          <a:p>
            <a:pPr lvl="1" eaLnBrk="1" hangingPunct="1"/>
            <a:r>
              <a:rPr lang="en-US" dirty="0">
                <a:solidFill>
                  <a:srgbClr val="000000"/>
                </a:solidFill>
              </a:rPr>
              <a:t>collateral sprouting</a:t>
            </a:r>
          </a:p>
          <a:p>
            <a:pPr lvl="1" eaLnBrk="1" hangingPunct="1"/>
            <a:r>
              <a:rPr lang="en-US" dirty="0">
                <a:solidFill>
                  <a:srgbClr val="000000"/>
                </a:solidFill>
              </a:rPr>
              <a:t>substitution of function</a:t>
            </a:r>
          </a:p>
          <a:p>
            <a:pPr lvl="1" eaLnBrk="1" hangingPunct="1"/>
            <a:r>
              <a:rPr lang="en-US" dirty="0">
                <a:solidFill>
                  <a:srgbClr val="000000"/>
                </a:solidFill>
              </a:rPr>
              <a:t>neurogenesis</a:t>
            </a:r>
          </a:p>
          <a:p>
            <a:pPr lvl="1" eaLnBrk="1" hangingPunct="1"/>
            <a:r>
              <a:rPr lang="en-US" dirty="0">
                <a:solidFill>
                  <a:srgbClr val="000000"/>
                </a:solidFill>
              </a:rPr>
              <a:t>brain tissue grafts</a:t>
            </a:r>
          </a:p>
          <a:p>
            <a:pPr lvl="1"/>
            <a:r>
              <a:rPr lang="en-US" dirty="0">
                <a:hlinkClick r:id="rId3"/>
              </a:rPr>
              <a:t>https://youtu.be/kR7_oMSUBFE</a:t>
            </a:r>
            <a:endParaRPr lang="en-US" dirty="0">
              <a:solidFill>
                <a:srgbClr val="000000"/>
              </a:solidFill>
            </a:endParaRPr>
          </a:p>
        </p:txBody>
      </p:sp>
      <p:pic>
        <p:nvPicPr>
          <p:cNvPr id="4" name="Picture 3" descr="slide_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743200"/>
            <a:ext cx="4112531" cy="33147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1000"/>
                                        <p:tgtEl>
                                          <p:spTgt spid="36868">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animEffect transition="in" filter="fade">
                                      <p:cBhvr>
                                        <p:cTn id="16" dur="1000"/>
                                        <p:tgtEl>
                                          <p:spTgt spid="3686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868">
                                            <p:txEl>
                                              <p:pRg st="2" end="2"/>
                                            </p:txEl>
                                          </p:spTgt>
                                        </p:tgtEl>
                                        <p:attrNameLst>
                                          <p:attrName>style.visibility</p:attrName>
                                        </p:attrNameLst>
                                      </p:cBhvr>
                                      <p:to>
                                        <p:strVal val="visible"/>
                                      </p:to>
                                    </p:set>
                                    <p:animEffect transition="in" filter="fade">
                                      <p:cBhvr>
                                        <p:cTn id="21" dur="1000"/>
                                        <p:tgtEl>
                                          <p:spTgt spid="3686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868">
                                            <p:txEl>
                                              <p:pRg st="4" end="4"/>
                                            </p:txEl>
                                          </p:spTgt>
                                        </p:tgtEl>
                                        <p:attrNameLst>
                                          <p:attrName>style.visibility</p:attrName>
                                        </p:attrNameLst>
                                      </p:cBhvr>
                                      <p:to>
                                        <p:strVal val="visible"/>
                                      </p:to>
                                    </p:set>
                                    <p:animEffect transition="in" filter="fade">
                                      <p:cBhvr>
                                        <p:cTn id="26" dur="1000"/>
                                        <p:tgtEl>
                                          <p:spTgt spid="3686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868">
                                            <p:txEl>
                                              <p:pRg st="5" end="5"/>
                                            </p:txEl>
                                          </p:spTgt>
                                        </p:tgtEl>
                                        <p:attrNameLst>
                                          <p:attrName>style.visibility</p:attrName>
                                        </p:attrNameLst>
                                      </p:cBhvr>
                                      <p:to>
                                        <p:strVal val="visible"/>
                                      </p:to>
                                    </p:set>
                                    <p:animEffect transition="in" filter="fade">
                                      <p:cBhvr>
                                        <p:cTn id="31" dur="1000"/>
                                        <p:tgtEl>
                                          <p:spTgt spid="3686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868">
                                            <p:txEl>
                                              <p:pRg st="6" end="6"/>
                                            </p:txEl>
                                          </p:spTgt>
                                        </p:tgtEl>
                                        <p:attrNameLst>
                                          <p:attrName>style.visibility</p:attrName>
                                        </p:attrNameLst>
                                      </p:cBhvr>
                                      <p:to>
                                        <p:strVal val="visible"/>
                                      </p:to>
                                    </p:set>
                                    <p:animEffect transition="in" filter="fade">
                                      <p:cBhvr>
                                        <p:cTn id="36" dur="1000"/>
                                        <p:tgtEl>
                                          <p:spTgt spid="3686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868">
                                            <p:txEl>
                                              <p:pRg st="7" end="7"/>
                                            </p:txEl>
                                          </p:spTgt>
                                        </p:tgtEl>
                                        <p:attrNameLst>
                                          <p:attrName>style.visibility</p:attrName>
                                        </p:attrNameLst>
                                      </p:cBhvr>
                                      <p:to>
                                        <p:strVal val="visible"/>
                                      </p:to>
                                    </p:set>
                                    <p:animEffect transition="in" filter="fade">
                                      <p:cBhvr>
                                        <p:cTn id="41" dur="1000"/>
                                        <p:tgtEl>
                                          <p:spTgt spid="3686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6868">
                                            <p:txEl>
                                              <p:pRg st="8" end="8"/>
                                            </p:txEl>
                                          </p:spTgt>
                                        </p:tgtEl>
                                        <p:attrNameLst>
                                          <p:attrName>style.visibility</p:attrName>
                                        </p:attrNameLst>
                                      </p:cBhvr>
                                      <p:to>
                                        <p:strVal val="visible"/>
                                      </p:to>
                                    </p:set>
                                    <p:animEffect transition="in" filter="fade">
                                      <p:cBhvr>
                                        <p:cTn id="46" dur="1000"/>
                                        <p:tgtEl>
                                          <p:spTgt spid="3686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868">
                                            <p:txEl>
                                              <p:pRg st="9" end="9"/>
                                            </p:txEl>
                                          </p:spTgt>
                                        </p:tgtEl>
                                        <p:attrNameLst>
                                          <p:attrName>style.visibility</p:attrName>
                                        </p:attrNameLst>
                                      </p:cBhvr>
                                      <p:to>
                                        <p:strVal val="visible"/>
                                      </p:to>
                                    </p:set>
                                    <p:animEffect transition="in" filter="fade">
                                      <p:cBhvr>
                                        <p:cTn id="51" dur="1000"/>
                                        <p:tgtEl>
                                          <p:spTgt spid="3686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nchor="ctr"/>
          <a:lstStyle/>
          <a:p>
            <a:pPr eaLnBrk="1" hangingPunct="1"/>
            <a:r>
              <a:rPr lang="en-US" dirty="0"/>
              <a:t>Genetics and Behavior</a:t>
            </a:r>
          </a:p>
        </p:txBody>
      </p:sp>
      <p:sp>
        <p:nvSpPr>
          <p:cNvPr id="37892" name="Content Placeholder 2"/>
          <p:cNvSpPr>
            <a:spLocks noGrp="1"/>
          </p:cNvSpPr>
          <p:nvPr>
            <p:ph idx="1"/>
          </p:nvPr>
        </p:nvSpPr>
        <p:spPr>
          <a:xfrm>
            <a:off x="457200" y="1447800"/>
            <a:ext cx="8229600" cy="4525963"/>
          </a:xfrm>
        </p:spPr>
        <p:txBody>
          <a:bodyPr>
            <a:noAutofit/>
          </a:bodyPr>
          <a:lstStyle/>
          <a:p>
            <a:pPr eaLnBrk="1" hangingPunct="1">
              <a:spcBef>
                <a:spcPts val="0"/>
              </a:spcBef>
            </a:pPr>
            <a:r>
              <a:rPr lang="en-US" dirty="0"/>
              <a:t>Chromosomes, Genes, and DNA</a:t>
            </a:r>
          </a:p>
          <a:p>
            <a:pPr eaLnBrk="1" hangingPunct="1">
              <a:spcBef>
                <a:spcPts val="0"/>
              </a:spcBef>
              <a:buClr>
                <a:schemeClr val="tx2"/>
              </a:buClr>
              <a:buFont typeface="Wingdings" pitchFamily="2" charset="2"/>
              <a:buNone/>
            </a:pPr>
            <a:endParaRPr lang="en-US" dirty="0"/>
          </a:p>
          <a:p>
            <a:pPr eaLnBrk="1" hangingPunct="1">
              <a:spcBef>
                <a:spcPts val="0"/>
              </a:spcBef>
              <a:buClr>
                <a:schemeClr val="tx1"/>
              </a:buClr>
            </a:pPr>
            <a:r>
              <a:rPr lang="en-US" dirty="0"/>
              <a:t>Human Genome Project</a:t>
            </a:r>
          </a:p>
          <a:p>
            <a:pPr eaLnBrk="1" hangingPunct="1">
              <a:spcBef>
                <a:spcPts val="0"/>
              </a:spcBef>
              <a:buClr>
                <a:schemeClr val="tx1"/>
              </a:buClr>
              <a:buFont typeface="Wingdings" pitchFamily="2" charset="2"/>
              <a:buNone/>
            </a:pPr>
            <a:endParaRPr lang="en-US" dirty="0"/>
          </a:p>
          <a:p>
            <a:pPr eaLnBrk="1" hangingPunct="1">
              <a:spcBef>
                <a:spcPts val="0"/>
              </a:spcBef>
              <a:buClr>
                <a:schemeClr val="tx1"/>
              </a:buClr>
            </a:pPr>
            <a:r>
              <a:rPr lang="en-US" dirty="0"/>
              <a:t>Dominant-Recessive Genes Principle</a:t>
            </a:r>
          </a:p>
          <a:p>
            <a:pPr eaLnBrk="1" hangingPunct="1">
              <a:spcBef>
                <a:spcPts val="0"/>
              </a:spcBef>
              <a:buClr>
                <a:schemeClr val="tx1"/>
              </a:buClr>
              <a:buFont typeface="Wingdings" pitchFamily="2" charset="2"/>
              <a:buNone/>
            </a:pPr>
            <a:endParaRPr lang="en-US" dirty="0"/>
          </a:p>
          <a:p>
            <a:pPr eaLnBrk="1" hangingPunct="1">
              <a:spcBef>
                <a:spcPts val="0"/>
              </a:spcBef>
              <a:buClr>
                <a:schemeClr val="tx1"/>
              </a:buClr>
            </a:pPr>
            <a:r>
              <a:rPr lang="en-US" dirty="0"/>
              <a:t>Molecular Genetics</a:t>
            </a:r>
          </a:p>
          <a:p>
            <a:pPr eaLnBrk="1" hangingPunct="1">
              <a:spcBef>
                <a:spcPts val="0"/>
              </a:spcBef>
              <a:buClr>
                <a:schemeClr val="tx1"/>
              </a:buClr>
              <a:buFont typeface="Wingdings" pitchFamily="2" charset="2"/>
              <a:buNone/>
            </a:pPr>
            <a:endParaRPr lang="en-US" dirty="0"/>
          </a:p>
          <a:p>
            <a:pPr eaLnBrk="1" hangingPunct="1">
              <a:spcBef>
                <a:spcPts val="0"/>
              </a:spcBef>
              <a:buClr>
                <a:schemeClr val="tx1"/>
              </a:buClr>
            </a:pPr>
            <a:r>
              <a:rPr lang="en-US" dirty="0"/>
              <a:t>Selective Breeding</a:t>
            </a:r>
          </a:p>
          <a:p>
            <a:pPr eaLnBrk="1" hangingPunct="1">
              <a:spcBef>
                <a:spcPts val="0"/>
              </a:spcBef>
              <a:buClr>
                <a:schemeClr val="tx1"/>
              </a:buClr>
              <a:buFont typeface="Wingdings" pitchFamily="2" charset="2"/>
              <a:buNone/>
            </a:pPr>
            <a:endParaRPr lang="en-US" dirty="0"/>
          </a:p>
          <a:p>
            <a:pPr eaLnBrk="1" hangingPunct="1">
              <a:spcBef>
                <a:spcPts val="0"/>
              </a:spcBef>
              <a:buClr>
                <a:schemeClr val="tx1"/>
              </a:buClr>
            </a:pPr>
            <a:r>
              <a:rPr lang="en-US" dirty="0"/>
              <a:t>Behavior Genetics and Adoption </a:t>
            </a:r>
            <a:br>
              <a:rPr lang="en-US" dirty="0"/>
            </a:br>
            <a:r>
              <a:rPr lang="en-US" dirty="0"/>
              <a:t>Studies</a:t>
            </a:r>
          </a:p>
        </p:txBody>
      </p:sp>
      <p:pic>
        <p:nvPicPr>
          <p:cNvPr id="3" name="Picture 2" descr="kin35406_03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323336"/>
            <a:ext cx="4267200" cy="193446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500"/>
                                        <p:tgtEl>
                                          <p:spTgt spid="37892">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892">
                                            <p:txEl>
                                              <p:pRg st="2" end="2"/>
                                            </p:txEl>
                                          </p:spTgt>
                                        </p:tgtEl>
                                        <p:attrNameLst>
                                          <p:attrName>style.visibility</p:attrName>
                                        </p:attrNameLst>
                                      </p:cBhvr>
                                      <p:to>
                                        <p:strVal val="visible"/>
                                      </p:to>
                                    </p:set>
                                    <p:animEffect transition="in" filter="fade">
                                      <p:cBhvr>
                                        <p:cTn id="16" dur="1000"/>
                                        <p:tgtEl>
                                          <p:spTgt spid="3789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892">
                                            <p:txEl>
                                              <p:pRg st="4" end="4"/>
                                            </p:txEl>
                                          </p:spTgt>
                                        </p:tgtEl>
                                        <p:attrNameLst>
                                          <p:attrName>style.visibility</p:attrName>
                                        </p:attrNameLst>
                                      </p:cBhvr>
                                      <p:to>
                                        <p:strVal val="visible"/>
                                      </p:to>
                                    </p:set>
                                    <p:animEffect transition="in" filter="fade">
                                      <p:cBhvr>
                                        <p:cTn id="21" dur="1000"/>
                                        <p:tgtEl>
                                          <p:spTgt spid="3789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892">
                                            <p:txEl>
                                              <p:pRg st="6" end="6"/>
                                            </p:txEl>
                                          </p:spTgt>
                                        </p:tgtEl>
                                        <p:attrNameLst>
                                          <p:attrName>style.visibility</p:attrName>
                                        </p:attrNameLst>
                                      </p:cBhvr>
                                      <p:to>
                                        <p:strVal val="visible"/>
                                      </p:to>
                                    </p:set>
                                    <p:animEffect transition="in" filter="fade">
                                      <p:cBhvr>
                                        <p:cTn id="26" dur="1000"/>
                                        <p:tgtEl>
                                          <p:spTgt spid="3789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892">
                                            <p:txEl>
                                              <p:pRg st="8" end="8"/>
                                            </p:txEl>
                                          </p:spTgt>
                                        </p:tgtEl>
                                        <p:attrNameLst>
                                          <p:attrName>style.visibility</p:attrName>
                                        </p:attrNameLst>
                                      </p:cBhvr>
                                      <p:to>
                                        <p:strVal val="visible"/>
                                      </p:to>
                                    </p:set>
                                    <p:animEffect transition="in" filter="fade">
                                      <p:cBhvr>
                                        <p:cTn id="31" dur="1000"/>
                                        <p:tgtEl>
                                          <p:spTgt spid="3789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892">
                                            <p:txEl>
                                              <p:pRg st="10" end="10"/>
                                            </p:txEl>
                                          </p:spTgt>
                                        </p:tgtEl>
                                        <p:attrNameLst>
                                          <p:attrName>style.visibility</p:attrName>
                                        </p:attrNameLst>
                                      </p:cBhvr>
                                      <p:to>
                                        <p:strVal val="visible"/>
                                      </p:to>
                                    </p:set>
                                    <p:animEffect transition="in" filter="fade">
                                      <p:cBhvr>
                                        <p:cTn id="36" dur="1000"/>
                                        <p:tgtEl>
                                          <p:spTgt spid="3789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182880" y="-1"/>
            <a:ext cx="8808720" cy="1042737"/>
          </a:xfrm>
        </p:spPr>
        <p:txBody>
          <a:bodyPr anchor="ctr">
            <a:normAutofit fontScale="90000"/>
          </a:bodyPr>
          <a:lstStyle/>
          <a:p>
            <a:pPr eaLnBrk="1" hangingPunct="1"/>
            <a:r>
              <a:rPr lang="en-US" sz="4000" dirty="0"/>
              <a:t>Genes and the Environment: genetic expression</a:t>
            </a:r>
          </a:p>
        </p:txBody>
      </p:sp>
      <p:sp>
        <p:nvSpPr>
          <p:cNvPr id="8" name="Content Placeholder 2"/>
          <p:cNvSpPr>
            <a:spLocks noGrp="1"/>
          </p:cNvSpPr>
          <p:nvPr>
            <p:ph idx="1"/>
          </p:nvPr>
        </p:nvSpPr>
        <p:spPr>
          <a:xfrm>
            <a:off x="8305800" y="3758247"/>
            <a:ext cx="8229600" cy="2773363"/>
          </a:xfrm>
        </p:spPr>
        <p:txBody>
          <a:bodyPr>
            <a:normAutofit/>
          </a:bodyPr>
          <a:lstStyle/>
          <a:p>
            <a:pPr marL="457200" lvl="1" indent="0">
              <a:buNone/>
            </a:pPr>
            <a:br>
              <a:rPr lang="en-US" sz="2200" dirty="0"/>
            </a:br>
            <a:r>
              <a:rPr lang="en-US" sz="2200" dirty="0"/>
              <a:t> </a:t>
            </a:r>
          </a:p>
          <a:p>
            <a:pPr lvl="1">
              <a:buNone/>
            </a:pPr>
            <a:endParaRPr lang="en-US" sz="2400" dirty="0"/>
          </a:p>
          <a:p>
            <a:pPr lvl="1">
              <a:buNone/>
            </a:pPr>
            <a:endParaRPr lang="en-US" sz="2400" i="1" kern="0" dirty="0">
              <a:solidFill>
                <a:srgbClr val="7030A0"/>
              </a:solidFill>
              <a:latin typeface="Arial Narrow" pitchFamily="34" charset="0"/>
            </a:endParaRPr>
          </a:p>
          <a:p>
            <a:pPr lvl="1" eaLnBrk="1" hangingPunct="1">
              <a:buNone/>
            </a:pPr>
            <a:endParaRPr lang="en-US" sz="2400" i="1" dirty="0"/>
          </a:p>
          <a:p>
            <a:pPr eaLnBrk="1" hangingPunct="1">
              <a:buFont typeface="Wingdings" pitchFamily="2" charset="2"/>
              <a:buNone/>
            </a:pPr>
            <a:endParaRPr lang="en-US" sz="1000" dirty="0"/>
          </a:p>
          <a:p>
            <a:pPr lvl="1" eaLnBrk="1" hangingPunct="1">
              <a:buFont typeface="Wingdings" pitchFamily="2" charset="2"/>
              <a:buNone/>
            </a:pPr>
            <a:endParaRPr lang="en-US" dirty="0">
              <a:solidFill>
                <a:srgbClr val="D66B00"/>
              </a:solidFill>
            </a:endParaRPr>
          </a:p>
        </p:txBody>
      </p:sp>
      <p:sp>
        <p:nvSpPr>
          <p:cNvPr id="3" name="TextBox 2"/>
          <p:cNvSpPr txBox="1"/>
          <p:nvPr/>
        </p:nvSpPr>
        <p:spPr>
          <a:xfrm>
            <a:off x="762000" y="1655077"/>
            <a:ext cx="1603324" cy="461665"/>
          </a:xfrm>
          <a:prstGeom prst="rect">
            <a:avLst/>
          </a:prstGeom>
          <a:noFill/>
        </p:spPr>
        <p:txBody>
          <a:bodyPr wrap="none" rtlCol="0">
            <a:spAutoFit/>
          </a:bodyPr>
          <a:lstStyle/>
          <a:p>
            <a:r>
              <a:rPr lang="en-US" sz="2400" b="1" dirty="0"/>
              <a:t>Genotype</a:t>
            </a:r>
            <a:endParaRPr lang="en-US" sz="2400" i="1" dirty="0"/>
          </a:p>
        </p:txBody>
      </p:sp>
      <p:sp>
        <p:nvSpPr>
          <p:cNvPr id="7" name="TextBox 6"/>
          <p:cNvSpPr txBox="1"/>
          <p:nvPr/>
        </p:nvSpPr>
        <p:spPr>
          <a:xfrm>
            <a:off x="533400" y="2438400"/>
            <a:ext cx="3402726" cy="461665"/>
          </a:xfrm>
          <a:prstGeom prst="rect">
            <a:avLst/>
          </a:prstGeom>
          <a:noFill/>
        </p:spPr>
        <p:txBody>
          <a:bodyPr wrap="none" rtlCol="0">
            <a:spAutoFit/>
          </a:bodyPr>
          <a:lstStyle/>
          <a:p>
            <a:r>
              <a:rPr lang="en-US" sz="2400" dirty="0"/>
              <a:t>+ Effects of experience </a:t>
            </a:r>
          </a:p>
        </p:txBody>
      </p:sp>
      <p:sp>
        <p:nvSpPr>
          <p:cNvPr id="9" name="TextBox 8"/>
          <p:cNvSpPr txBox="1"/>
          <p:nvPr/>
        </p:nvSpPr>
        <p:spPr>
          <a:xfrm>
            <a:off x="2616199" y="1655077"/>
            <a:ext cx="2723823" cy="461665"/>
          </a:xfrm>
          <a:prstGeom prst="rect">
            <a:avLst/>
          </a:prstGeom>
          <a:noFill/>
        </p:spPr>
        <p:txBody>
          <a:bodyPr wrap="none" rtlCol="0">
            <a:spAutoFit/>
          </a:bodyPr>
          <a:lstStyle/>
          <a:p>
            <a:pPr marL="342900" indent="-342900">
              <a:buFont typeface="Wingdings" panose="05000000000000000000" pitchFamily="2" charset="2"/>
              <a:buChar char="Ø"/>
            </a:pPr>
            <a:r>
              <a:rPr lang="en-US" sz="2400" i="1" dirty="0"/>
              <a:t>genetic heritage</a:t>
            </a:r>
            <a:endParaRPr lang="en-US" sz="2400" dirty="0"/>
          </a:p>
        </p:txBody>
      </p:sp>
      <p:sp>
        <p:nvSpPr>
          <p:cNvPr id="10" name="TextBox 9"/>
          <p:cNvSpPr txBox="1"/>
          <p:nvPr/>
        </p:nvSpPr>
        <p:spPr>
          <a:xfrm>
            <a:off x="533400" y="3758247"/>
            <a:ext cx="2021707" cy="461665"/>
          </a:xfrm>
          <a:prstGeom prst="rect">
            <a:avLst/>
          </a:prstGeom>
          <a:noFill/>
        </p:spPr>
        <p:txBody>
          <a:bodyPr wrap="none" rtlCol="0">
            <a:spAutoFit/>
          </a:bodyPr>
          <a:lstStyle/>
          <a:p>
            <a:r>
              <a:rPr lang="en-US" sz="2400" dirty="0"/>
              <a:t>= </a:t>
            </a:r>
            <a:r>
              <a:rPr lang="en-US" sz="2400" b="1" dirty="0"/>
              <a:t>Phenotype</a:t>
            </a:r>
          </a:p>
        </p:txBody>
      </p:sp>
      <p:cxnSp>
        <p:nvCxnSpPr>
          <p:cNvPr id="13" name="Straight Connector 12"/>
          <p:cNvCxnSpPr/>
          <p:nvPr/>
        </p:nvCxnSpPr>
        <p:spPr>
          <a:xfrm>
            <a:off x="533400" y="2900065"/>
            <a:ext cx="4806623" cy="0"/>
          </a:xfrm>
          <a:prstGeom prst="line">
            <a:avLst/>
          </a:prstGeom>
          <a:ln w="38100">
            <a:solidFill>
              <a:schemeClr val="tx1"/>
            </a:solidFill>
          </a:ln>
          <a:effectLst>
            <a:innerShdw blurRad="63500" dist="50800" dir="2700000">
              <a:prstClr val="black">
                <a:alpha val="50000"/>
              </a:prstClr>
            </a:innerShdw>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30713" y="3758246"/>
            <a:ext cx="4092787"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t>observable characteristics</a:t>
            </a:r>
          </a:p>
        </p:txBody>
      </p:sp>
      <p:sp>
        <p:nvSpPr>
          <p:cNvPr id="16" name="Left Arrow 15"/>
          <p:cNvSpPr/>
          <p:nvPr/>
        </p:nvSpPr>
        <p:spPr>
          <a:xfrm>
            <a:off x="3827053" y="2477457"/>
            <a:ext cx="774334" cy="383549"/>
          </a:xfrm>
          <a:prstGeom prst="lef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ffectLst>
                <a:outerShdw blurRad="50800" dist="38100" dir="5400000" algn="t" rotWithShape="0">
                  <a:prstClr val="black">
                    <a:alpha val="40000"/>
                  </a:prstClr>
                </a:outerShdw>
              </a:effectLst>
            </a:endParaRPr>
          </a:p>
        </p:txBody>
      </p:sp>
      <p:sp>
        <p:nvSpPr>
          <p:cNvPr id="18" name="TextBox 17"/>
          <p:cNvSpPr txBox="1"/>
          <p:nvPr/>
        </p:nvSpPr>
        <p:spPr>
          <a:xfrm>
            <a:off x="780143" y="2912176"/>
            <a:ext cx="6399509" cy="461665"/>
          </a:xfrm>
          <a:prstGeom prst="rect">
            <a:avLst/>
          </a:prstGeom>
          <a:noFill/>
        </p:spPr>
        <p:txBody>
          <a:bodyPr wrap="none" rtlCol="0">
            <a:spAutoFit/>
          </a:bodyPr>
          <a:lstStyle/>
          <a:p>
            <a:pPr marL="0" lvl="1"/>
            <a:r>
              <a:rPr lang="en-US" sz="2400" dirty="0"/>
              <a:t>environment alters how genetic traits develop</a:t>
            </a:r>
          </a:p>
        </p:txBody>
      </p:sp>
      <p:sp>
        <p:nvSpPr>
          <p:cNvPr id="21" name="TextBox 20"/>
          <p:cNvSpPr txBox="1"/>
          <p:nvPr/>
        </p:nvSpPr>
        <p:spPr>
          <a:xfrm>
            <a:off x="794657" y="4114800"/>
            <a:ext cx="4294765" cy="461665"/>
          </a:xfrm>
          <a:prstGeom prst="rect">
            <a:avLst/>
          </a:prstGeom>
          <a:noFill/>
        </p:spPr>
        <p:txBody>
          <a:bodyPr wrap="none" rtlCol="0">
            <a:spAutoFit/>
          </a:bodyPr>
          <a:lstStyle/>
          <a:p>
            <a:pPr marL="0" lvl="1"/>
            <a:r>
              <a:rPr lang="en-US" sz="2400" dirty="0"/>
              <a:t>both physical &amp; psychological </a:t>
            </a:r>
          </a:p>
        </p:txBody>
      </p:sp>
      <p:sp>
        <p:nvSpPr>
          <p:cNvPr id="23" name="Left Arrow 22"/>
          <p:cNvSpPr/>
          <p:nvPr/>
        </p:nvSpPr>
        <p:spPr>
          <a:xfrm>
            <a:off x="6792485" y="3797304"/>
            <a:ext cx="774334" cy="383549"/>
          </a:xfrm>
          <a:prstGeom prst="lef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ffectLst>
                <a:outerShdw blurRad="50800" dist="38100" dir="5400000" algn="t" rotWithShape="0">
                  <a:prstClr val="black">
                    <a:alpha val="40000"/>
                  </a:prst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6000"/>
                            </p:stCondLst>
                            <p:childTnLst>
                              <p:par>
                                <p:cTn id="29" presetID="22" presetClass="entr" presetSubtype="2" fill="hold" grpId="0" nodeType="after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1000"/>
                                        <p:tgtEl>
                                          <p:spTgt spid="1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10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5" grpId="0"/>
      <p:bldP spid="16" grpId="0" animBg="1"/>
      <p:bldP spid="18" grpId="0"/>
      <p:bldP spid="21"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nchor="ctr">
            <a:normAutofit fontScale="90000"/>
          </a:bodyPr>
          <a:lstStyle/>
          <a:p>
            <a:pPr eaLnBrk="1" hangingPunct="1"/>
            <a:r>
              <a:rPr lang="en-US" sz="4000" dirty="0"/>
              <a:t>Biological Foundations and </a:t>
            </a:r>
            <a:br>
              <a:rPr lang="en-US" sz="4000" dirty="0"/>
            </a:br>
            <a:r>
              <a:rPr lang="en-US" sz="4000" dirty="0"/>
              <a:t>Health and Wellness</a:t>
            </a:r>
          </a:p>
        </p:txBody>
      </p:sp>
      <p:sp>
        <p:nvSpPr>
          <p:cNvPr id="3" name="Content Placeholder 2"/>
          <p:cNvSpPr>
            <a:spLocks noGrp="1"/>
          </p:cNvSpPr>
          <p:nvPr>
            <p:ph idx="1"/>
          </p:nvPr>
        </p:nvSpPr>
        <p:spPr>
          <a:xfrm>
            <a:off x="457200" y="1600200"/>
            <a:ext cx="5029200" cy="4525963"/>
          </a:xfrm>
        </p:spPr>
        <p:txBody>
          <a:bodyPr>
            <a:normAutofit/>
          </a:bodyPr>
          <a:lstStyle/>
          <a:p>
            <a:r>
              <a:rPr lang="en-US" dirty="0"/>
              <a:t>Stressors </a:t>
            </a:r>
          </a:p>
          <a:p>
            <a:pPr marL="457200" lvl="1" indent="0">
              <a:buNone/>
            </a:pPr>
            <a:r>
              <a:rPr lang="en-US" dirty="0"/>
              <a:t>circumstances and events that threaten individuals and/or tax their coping abilities</a:t>
            </a:r>
            <a:br>
              <a:rPr lang="en-US" dirty="0"/>
            </a:br>
            <a:endParaRPr lang="en-US" dirty="0"/>
          </a:p>
          <a:p>
            <a:r>
              <a:rPr lang="en-US" dirty="0"/>
              <a:t>Stress</a:t>
            </a:r>
          </a:p>
          <a:p>
            <a:pPr marL="457200" lvl="1" indent="0">
              <a:buNone/>
            </a:pPr>
            <a:r>
              <a:rPr lang="en-US" dirty="0"/>
              <a:t>our response to those stressors</a:t>
            </a:r>
            <a:br>
              <a:rPr lang="en-US" dirty="0"/>
            </a:br>
            <a:endParaRPr lang="en-US" dirty="0"/>
          </a:p>
          <a:p>
            <a:r>
              <a:rPr lang="en-US" dirty="0"/>
              <a:t>Causes/Effects of Acute and Chronic Stress</a:t>
            </a:r>
          </a:p>
          <a:p>
            <a:endParaRPr lang="en-US" dirty="0"/>
          </a:p>
          <a:p>
            <a:endParaRPr lang="en-US" dirty="0"/>
          </a:p>
        </p:txBody>
      </p:sp>
      <p:pic>
        <p:nvPicPr>
          <p:cNvPr id="2" name="Picture 1" descr="slide_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71600"/>
            <a:ext cx="3236568" cy="486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nchor="ctr"/>
          <a:lstStyle/>
          <a:p>
            <a:pPr eaLnBrk="1" hangingPunct="1">
              <a:defRPr/>
            </a:pPr>
            <a:r>
              <a:rPr lang="en-US" sz="4000" dirty="0"/>
              <a:t>Chapter Review</a:t>
            </a:r>
          </a:p>
        </p:txBody>
      </p:sp>
      <p:sp>
        <p:nvSpPr>
          <p:cNvPr id="41988" name="Content Placeholder 2"/>
          <p:cNvSpPr>
            <a:spLocks noGrp="1"/>
          </p:cNvSpPr>
          <p:nvPr>
            <p:ph idx="1"/>
          </p:nvPr>
        </p:nvSpPr>
        <p:spPr>
          <a:xfrm>
            <a:off x="457200" y="1371600"/>
            <a:ext cx="8229600" cy="4754563"/>
          </a:xfrm>
        </p:spPr>
        <p:txBody>
          <a:bodyPr/>
          <a:lstStyle/>
          <a:p>
            <a:pPr>
              <a:lnSpc>
                <a:spcPct val="110000"/>
              </a:lnSpc>
            </a:pPr>
            <a:r>
              <a:rPr lang="en-US" sz="2400" dirty="0"/>
              <a:t>Describe the parts and functions of the nervous system.</a:t>
            </a:r>
          </a:p>
          <a:p>
            <a:pPr>
              <a:lnSpc>
                <a:spcPct val="110000"/>
              </a:lnSpc>
            </a:pPr>
            <a:r>
              <a:rPr lang="en-US" sz="2400" dirty="0"/>
              <a:t>Explain what neurons are and how they process information.</a:t>
            </a:r>
          </a:p>
          <a:p>
            <a:pPr>
              <a:lnSpc>
                <a:spcPct val="110000"/>
              </a:lnSpc>
            </a:pPr>
            <a:r>
              <a:rPr lang="en-US" sz="2400" dirty="0"/>
              <a:t>Identify the brain's levels, structures and functions.</a:t>
            </a:r>
          </a:p>
          <a:p>
            <a:pPr>
              <a:lnSpc>
                <a:spcPct val="110000"/>
              </a:lnSpc>
            </a:pPr>
            <a:r>
              <a:rPr lang="en-US" sz="2400" dirty="0"/>
              <a:t>State what the endocrine system is and how it affects behavior.</a:t>
            </a:r>
          </a:p>
          <a:p>
            <a:pPr>
              <a:lnSpc>
                <a:spcPct val="110000"/>
              </a:lnSpc>
            </a:pPr>
            <a:r>
              <a:rPr lang="en-US" sz="2400" dirty="0"/>
              <a:t>Describe the brain's capacity for recovery and repair.</a:t>
            </a:r>
          </a:p>
          <a:p>
            <a:pPr>
              <a:lnSpc>
                <a:spcPct val="110000"/>
              </a:lnSpc>
            </a:pPr>
            <a:r>
              <a:rPr lang="en-US" sz="2400" dirty="0"/>
              <a:t>Explain how genetics increases our understanding of behavior.</a:t>
            </a:r>
          </a:p>
          <a:p>
            <a:pPr>
              <a:lnSpc>
                <a:spcPct val="110000"/>
              </a:lnSpc>
            </a:pPr>
            <a:r>
              <a:rPr lang="en-US" sz="2400" dirty="0"/>
              <a:t>Describe the role of the biological foundations of human psychology in the body's stress response.</a:t>
            </a:r>
          </a:p>
          <a:p>
            <a:pPr eaLnBrk="1" hangingPunct="1">
              <a:lnSpc>
                <a:spcPct val="110000"/>
              </a:lnSpc>
              <a:buClr>
                <a:schemeClr val="tx2"/>
              </a:buClr>
            </a:pPr>
            <a:endParaRPr lang="en-US" sz="28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wipe(down)">
                                      <p:cBhvr>
                                        <p:cTn id="7" dur="1000"/>
                                        <p:tgtEl>
                                          <p:spTgt spid="41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wipe(down)">
                                      <p:cBhvr>
                                        <p:cTn id="12" dur="1000"/>
                                        <p:tgtEl>
                                          <p:spTgt spid="419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988">
                                            <p:txEl>
                                              <p:pRg st="2" end="2"/>
                                            </p:txEl>
                                          </p:spTgt>
                                        </p:tgtEl>
                                        <p:attrNameLst>
                                          <p:attrName>style.visibility</p:attrName>
                                        </p:attrNameLst>
                                      </p:cBhvr>
                                      <p:to>
                                        <p:strVal val="visible"/>
                                      </p:to>
                                    </p:set>
                                    <p:animEffect transition="in" filter="wipe(down)">
                                      <p:cBhvr>
                                        <p:cTn id="17" dur="1000"/>
                                        <p:tgtEl>
                                          <p:spTgt spid="419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988">
                                            <p:txEl>
                                              <p:pRg st="3" end="3"/>
                                            </p:txEl>
                                          </p:spTgt>
                                        </p:tgtEl>
                                        <p:attrNameLst>
                                          <p:attrName>style.visibility</p:attrName>
                                        </p:attrNameLst>
                                      </p:cBhvr>
                                      <p:to>
                                        <p:strVal val="visible"/>
                                      </p:to>
                                    </p:set>
                                    <p:animEffect transition="in" filter="wipe(down)">
                                      <p:cBhvr>
                                        <p:cTn id="22" dur="1000"/>
                                        <p:tgtEl>
                                          <p:spTgt spid="419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988">
                                            <p:txEl>
                                              <p:pRg st="4" end="4"/>
                                            </p:txEl>
                                          </p:spTgt>
                                        </p:tgtEl>
                                        <p:attrNameLst>
                                          <p:attrName>style.visibility</p:attrName>
                                        </p:attrNameLst>
                                      </p:cBhvr>
                                      <p:to>
                                        <p:strVal val="visible"/>
                                      </p:to>
                                    </p:set>
                                    <p:animEffect transition="in" filter="wipe(down)">
                                      <p:cBhvr>
                                        <p:cTn id="27" dur="1000"/>
                                        <p:tgtEl>
                                          <p:spTgt spid="419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1988">
                                            <p:txEl>
                                              <p:pRg st="5" end="5"/>
                                            </p:txEl>
                                          </p:spTgt>
                                        </p:tgtEl>
                                        <p:attrNameLst>
                                          <p:attrName>style.visibility</p:attrName>
                                        </p:attrNameLst>
                                      </p:cBhvr>
                                      <p:to>
                                        <p:strVal val="visible"/>
                                      </p:to>
                                    </p:set>
                                    <p:animEffect transition="in" filter="wipe(down)">
                                      <p:cBhvr>
                                        <p:cTn id="32" dur="1000"/>
                                        <p:tgtEl>
                                          <p:spTgt spid="419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1988">
                                            <p:txEl>
                                              <p:pRg st="6" end="6"/>
                                            </p:txEl>
                                          </p:spTgt>
                                        </p:tgtEl>
                                        <p:attrNameLst>
                                          <p:attrName>style.visibility</p:attrName>
                                        </p:attrNameLst>
                                      </p:cBhvr>
                                      <p:to>
                                        <p:strVal val="visible"/>
                                      </p:to>
                                    </p:set>
                                    <p:animEffect transition="in" filter="wipe(down)">
                                      <p:cBhvr>
                                        <p:cTn id="37" dur="1000"/>
                                        <p:tgtEl>
                                          <p:spTgt spid="419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chor="ctr"/>
          <a:lstStyle/>
          <a:p>
            <a:pPr eaLnBrk="1" hangingPunct="1"/>
            <a:r>
              <a:rPr lang="en-US" dirty="0"/>
              <a:t>Nervous System</a:t>
            </a:r>
          </a:p>
        </p:txBody>
      </p:sp>
      <p:sp>
        <p:nvSpPr>
          <p:cNvPr id="5124" name="Content Placeholder 2"/>
          <p:cNvSpPr>
            <a:spLocks noGrp="1"/>
          </p:cNvSpPr>
          <p:nvPr>
            <p:ph idx="1"/>
          </p:nvPr>
        </p:nvSpPr>
        <p:spPr>
          <a:xfrm>
            <a:off x="457200" y="1600201"/>
            <a:ext cx="5334000" cy="4419600"/>
          </a:xfrm>
        </p:spPr>
        <p:txBody>
          <a:bodyPr/>
          <a:lstStyle/>
          <a:p>
            <a:pPr>
              <a:spcAft>
                <a:spcPts val="3600"/>
              </a:spcAft>
              <a:defRPr/>
            </a:pPr>
            <a:r>
              <a:rPr lang="en-US" dirty="0"/>
              <a:t>Complex</a:t>
            </a:r>
          </a:p>
          <a:p>
            <a:pPr>
              <a:spcAft>
                <a:spcPts val="3600"/>
              </a:spcAft>
              <a:defRPr/>
            </a:pPr>
            <a:r>
              <a:rPr lang="en-US" dirty="0"/>
              <a:t>Integrated</a:t>
            </a:r>
          </a:p>
          <a:p>
            <a:pPr>
              <a:spcAft>
                <a:spcPts val="3600"/>
              </a:spcAft>
              <a:defRPr/>
            </a:pPr>
            <a:r>
              <a:rPr lang="en-US" dirty="0"/>
              <a:t>Adaptable (plasticity)</a:t>
            </a:r>
          </a:p>
          <a:p>
            <a:pPr>
              <a:spcAft>
                <a:spcPts val="3600"/>
              </a:spcAft>
              <a:defRPr/>
            </a:pPr>
            <a:r>
              <a:rPr lang="en-US" dirty="0"/>
              <a:t>Electrochemical transmission</a:t>
            </a:r>
          </a:p>
          <a:p>
            <a:pPr eaLnBrk="1" hangingPunct="1">
              <a:defRPr/>
            </a:pPr>
            <a:endParaRPr lang="en-US" sz="2400" dirty="0"/>
          </a:p>
        </p:txBody>
      </p:sp>
      <p:pic>
        <p:nvPicPr>
          <p:cNvPr id="4" name="Picture 3" descr="slide_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14400"/>
            <a:ext cx="3467100" cy="508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4">
                                            <p:txEl>
                                              <p:pRg st="1" end="1"/>
                                            </p:txEl>
                                          </p:spTgt>
                                        </p:tgtEl>
                                        <p:attrNameLst>
                                          <p:attrName>style.visibility</p:attrName>
                                        </p:attrNameLst>
                                      </p:cBhvr>
                                      <p:to>
                                        <p:strVal val="visible"/>
                                      </p:to>
                                    </p:set>
                                    <p:animEffect transition="in" filter="fade">
                                      <p:cBhvr>
                                        <p:cTn id="16" dur="1000"/>
                                        <p:tgtEl>
                                          <p:spTgt spid="51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4">
                                            <p:txEl>
                                              <p:pRg st="2" end="2"/>
                                            </p:txEl>
                                          </p:spTgt>
                                        </p:tgtEl>
                                        <p:attrNameLst>
                                          <p:attrName>style.visibility</p:attrName>
                                        </p:attrNameLst>
                                      </p:cBhvr>
                                      <p:to>
                                        <p:strVal val="visible"/>
                                      </p:to>
                                    </p:set>
                                    <p:animEffect transition="in" filter="fade">
                                      <p:cBhvr>
                                        <p:cTn id="21" dur="1000"/>
                                        <p:tgtEl>
                                          <p:spTgt spid="512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4">
                                            <p:txEl>
                                              <p:pRg st="3" end="3"/>
                                            </p:txEl>
                                          </p:spTgt>
                                        </p:tgtEl>
                                        <p:attrNameLst>
                                          <p:attrName>style.visibility</p:attrName>
                                        </p:attrNameLst>
                                      </p:cBhvr>
                                      <p:to>
                                        <p:strVal val="visible"/>
                                      </p:to>
                                    </p:set>
                                    <p:animEffect transition="in" filter="fade">
                                      <p:cBhvr>
                                        <p:cTn id="26" dur="10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nchor="ctr">
            <a:normAutofit/>
          </a:bodyPr>
          <a:lstStyle/>
          <a:p>
            <a:pPr eaLnBrk="1" hangingPunct="1"/>
            <a:r>
              <a:rPr lang="en-US" sz="4000" dirty="0"/>
              <a:t>Nervous System: Pathways</a:t>
            </a:r>
            <a:endParaRPr lang="en-US" sz="2800" dirty="0"/>
          </a:p>
        </p:txBody>
      </p:sp>
      <p:sp>
        <p:nvSpPr>
          <p:cNvPr id="6148" name="Content Placeholder 2"/>
          <p:cNvSpPr>
            <a:spLocks noGrp="1"/>
          </p:cNvSpPr>
          <p:nvPr>
            <p:ph idx="1"/>
          </p:nvPr>
        </p:nvSpPr>
        <p:spPr>
          <a:xfrm>
            <a:off x="3200400" y="2743200"/>
            <a:ext cx="1981200" cy="1447800"/>
          </a:xfrm>
        </p:spPr>
        <p:txBody>
          <a:bodyPr/>
          <a:lstStyle/>
          <a:p>
            <a:pPr eaLnBrk="1" hangingPunct="1">
              <a:buFont typeface="Wingdings" pitchFamily="2" charset="2"/>
              <a:buNone/>
            </a:pPr>
            <a:r>
              <a:rPr lang="en-US" dirty="0"/>
              <a:t>afferent </a:t>
            </a:r>
            <a:r>
              <a:rPr lang="en-US" dirty="0">
                <a:sym typeface="Wingdings" pitchFamily="2" charset="2"/>
              </a:rPr>
              <a:t></a:t>
            </a:r>
            <a:br>
              <a:rPr lang="en-US" dirty="0">
                <a:sym typeface="Wingdings" pitchFamily="2" charset="2"/>
              </a:rPr>
            </a:br>
            <a:endParaRPr lang="en-US" dirty="0">
              <a:sym typeface="Wingdings" pitchFamily="2" charset="2"/>
            </a:endParaRPr>
          </a:p>
          <a:p>
            <a:pPr eaLnBrk="1" hangingPunct="1">
              <a:buFont typeface="Wingdings" pitchFamily="2" charset="2"/>
              <a:buNone/>
            </a:pPr>
            <a:r>
              <a:rPr lang="en-US" dirty="0"/>
              <a:t>efferent </a:t>
            </a:r>
            <a:r>
              <a:rPr lang="en-US" dirty="0">
                <a:sym typeface="Wingdings" pitchFamily="2" charset="2"/>
              </a:rPr>
              <a:t></a:t>
            </a:r>
            <a:endParaRPr lang="en-US" dirty="0"/>
          </a:p>
        </p:txBody>
      </p:sp>
      <p:sp>
        <p:nvSpPr>
          <p:cNvPr id="4" name="TextBox 3"/>
          <p:cNvSpPr txBox="1"/>
          <p:nvPr/>
        </p:nvSpPr>
        <p:spPr>
          <a:xfrm>
            <a:off x="609600" y="5181600"/>
            <a:ext cx="8153400" cy="966418"/>
          </a:xfrm>
          <a:prstGeom prst="rect">
            <a:avLst/>
          </a:prstGeom>
          <a:noFill/>
        </p:spPr>
        <p:txBody>
          <a:bodyPr wrap="square" rtlCol="0">
            <a:spAutoFit/>
          </a:bodyPr>
          <a:lstStyle/>
          <a:p>
            <a:pPr>
              <a:lnSpc>
                <a:spcPct val="120000"/>
              </a:lnSpc>
            </a:pPr>
            <a:r>
              <a:rPr lang="en-US" sz="2400" i="1" dirty="0">
                <a:solidFill>
                  <a:srgbClr val="E36B27"/>
                </a:solidFill>
              </a:rPr>
              <a:t>Which type connects with skin?</a:t>
            </a:r>
          </a:p>
          <a:p>
            <a:pPr>
              <a:lnSpc>
                <a:spcPct val="120000"/>
              </a:lnSpc>
            </a:pPr>
            <a:r>
              <a:rPr lang="en-US" sz="2400" i="1" dirty="0">
                <a:solidFill>
                  <a:srgbClr val="E36B27"/>
                </a:solidFill>
              </a:rPr>
              <a:t>With muscle?</a:t>
            </a:r>
          </a:p>
        </p:txBody>
      </p:sp>
      <p:pic>
        <p:nvPicPr>
          <p:cNvPr id="5" name="Picture 4" descr="slide_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2133600"/>
            <a:ext cx="1926359" cy="2870200"/>
          </a:xfrm>
          <a:prstGeom prst="rect">
            <a:avLst/>
          </a:prstGeom>
        </p:spPr>
      </p:pic>
      <p:pic>
        <p:nvPicPr>
          <p:cNvPr id="9" name="Picture 8" descr="brain-slide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133600"/>
            <a:ext cx="2772156" cy="2623491"/>
          </a:xfrm>
          <a:prstGeom prst="rect">
            <a:avLst/>
          </a:prstGeom>
        </p:spPr>
      </p:pic>
      <p:sp>
        <p:nvSpPr>
          <p:cNvPr id="7" name="TextBox 6"/>
          <p:cNvSpPr txBox="1"/>
          <p:nvPr/>
        </p:nvSpPr>
        <p:spPr>
          <a:xfrm>
            <a:off x="609600" y="1371600"/>
            <a:ext cx="3962400" cy="461665"/>
          </a:xfrm>
          <a:prstGeom prst="rect">
            <a:avLst/>
          </a:prstGeom>
          <a:noFill/>
        </p:spPr>
        <p:txBody>
          <a:bodyPr wrap="square" rtlCol="0">
            <a:spAutoFit/>
          </a:bodyPr>
          <a:lstStyle/>
          <a:p>
            <a:r>
              <a:rPr lang="en-US" sz="2400" dirty="0">
                <a:latin typeface="+mn-lt"/>
              </a:rPr>
              <a:t>Nerves carry information</a:t>
            </a:r>
          </a:p>
        </p:txBody>
      </p:sp>
      <p:sp>
        <p:nvSpPr>
          <p:cNvPr id="8" name="TextBox 7"/>
          <p:cNvSpPr txBox="1"/>
          <p:nvPr/>
        </p:nvSpPr>
        <p:spPr>
          <a:xfrm>
            <a:off x="1546145" y="3124200"/>
            <a:ext cx="710451" cy="400110"/>
          </a:xfrm>
          <a:prstGeom prst="rect">
            <a:avLst/>
          </a:prstGeom>
          <a:noFill/>
        </p:spPr>
        <p:txBody>
          <a:bodyPr wrap="none" rtlCol="0">
            <a:spAutoFit/>
          </a:bodyPr>
          <a:lstStyle/>
          <a:p>
            <a:r>
              <a:rPr lang="en-US" sz="2000" dirty="0">
                <a:latin typeface="+mn-lt"/>
              </a:rPr>
              <a:t>Body</a:t>
            </a:r>
          </a:p>
        </p:txBody>
      </p:sp>
      <p:sp>
        <p:nvSpPr>
          <p:cNvPr id="12" name="TextBox 11"/>
          <p:cNvSpPr txBox="1"/>
          <p:nvPr/>
        </p:nvSpPr>
        <p:spPr>
          <a:xfrm>
            <a:off x="7467600" y="3101439"/>
            <a:ext cx="730063" cy="400110"/>
          </a:xfrm>
          <a:prstGeom prst="rect">
            <a:avLst/>
          </a:prstGeom>
          <a:noFill/>
        </p:spPr>
        <p:txBody>
          <a:bodyPr wrap="none" rtlCol="0">
            <a:spAutoFit/>
          </a:bodyPr>
          <a:lstStyle/>
          <a:p>
            <a:r>
              <a:rPr lang="en-US" sz="2000" dirty="0">
                <a:latin typeface="+mn-lt"/>
              </a:rPr>
              <a:t>Brain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148">
                                            <p:txEl>
                                              <p:pRg st="0" end="0"/>
                                            </p:txEl>
                                          </p:spTgt>
                                        </p:tgtEl>
                                        <p:attrNameLst>
                                          <p:attrName>style.visibility</p:attrName>
                                        </p:attrNameLst>
                                      </p:cBhvr>
                                      <p:to>
                                        <p:strVal val="visible"/>
                                      </p:to>
                                    </p:set>
                                    <p:anim calcmode="lin" valueType="num">
                                      <p:cBhvr additive="base">
                                        <p:cTn id="28" dur="500" fill="hold"/>
                                        <p:tgtEl>
                                          <p:spTgt spid="614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6148">
                                            <p:txEl>
                                              <p:pRg st="1" end="1"/>
                                            </p:txEl>
                                          </p:spTgt>
                                        </p:tgtEl>
                                        <p:attrNameLst>
                                          <p:attrName>style.visibility</p:attrName>
                                        </p:attrNameLst>
                                      </p:cBhvr>
                                      <p:to>
                                        <p:strVal val="visible"/>
                                      </p:to>
                                    </p:set>
                                    <p:anim calcmode="lin" valueType="num">
                                      <p:cBhvr additive="base">
                                        <p:cTn id="34" dur="500" fill="hold"/>
                                        <p:tgtEl>
                                          <p:spTgt spid="6148">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chor="ctr">
            <a:normAutofit fontScale="90000"/>
          </a:bodyPr>
          <a:lstStyle/>
          <a:p>
            <a:pPr eaLnBrk="1" hangingPunct="1"/>
            <a:r>
              <a:rPr lang="en-US" sz="4000" dirty="0"/>
              <a:t>Nervous System: Divisions</a:t>
            </a:r>
            <a:br>
              <a:rPr lang="en-US" sz="4000" dirty="0"/>
            </a:br>
            <a:r>
              <a:rPr lang="en-US" sz="4000" dirty="0"/>
              <a:t>	</a:t>
            </a:r>
            <a:r>
              <a:rPr lang="en-US" sz="2400" dirty="0"/>
              <a:t>Nervous Systems (NS)</a:t>
            </a:r>
          </a:p>
        </p:txBody>
      </p:sp>
      <p:sp>
        <p:nvSpPr>
          <p:cNvPr id="7172" name="Content Placeholder 2"/>
          <p:cNvSpPr>
            <a:spLocks noGrp="1"/>
          </p:cNvSpPr>
          <p:nvPr>
            <p:ph idx="1"/>
          </p:nvPr>
        </p:nvSpPr>
        <p:spPr>
          <a:xfrm>
            <a:off x="457200" y="1600201"/>
            <a:ext cx="8229600" cy="3962400"/>
          </a:xfrm>
        </p:spPr>
        <p:txBody>
          <a:bodyPr>
            <a:normAutofit/>
          </a:bodyPr>
          <a:lstStyle/>
          <a:p>
            <a:pPr>
              <a:lnSpc>
                <a:spcPct val="110000"/>
              </a:lnSpc>
            </a:pPr>
            <a:r>
              <a:rPr lang="en-US" dirty="0"/>
              <a:t>Central (CNS)</a:t>
            </a:r>
          </a:p>
          <a:p>
            <a:pPr lvl="1">
              <a:lnSpc>
                <a:spcPct val="110000"/>
              </a:lnSpc>
            </a:pPr>
            <a:r>
              <a:rPr lang="en-US" dirty="0"/>
              <a:t>brain and spinal cord</a:t>
            </a:r>
          </a:p>
          <a:p>
            <a:pPr>
              <a:lnSpc>
                <a:spcPct val="110000"/>
              </a:lnSpc>
            </a:pPr>
            <a:r>
              <a:rPr lang="en-US" dirty="0"/>
              <a:t>Peripheral (PNS)</a:t>
            </a:r>
          </a:p>
          <a:p>
            <a:pPr lvl="1">
              <a:lnSpc>
                <a:spcPct val="110000"/>
              </a:lnSpc>
              <a:buFont typeface="Arial" panose="020B0604020202020204" pitchFamily="34" charset="0"/>
              <a:buChar char="–"/>
            </a:pPr>
            <a:r>
              <a:rPr lang="en-US" i="1" dirty="0"/>
              <a:t>Somatic NS</a:t>
            </a:r>
            <a:endParaRPr lang="en-US" dirty="0"/>
          </a:p>
          <a:p>
            <a:pPr lvl="2">
              <a:lnSpc>
                <a:spcPct val="110000"/>
              </a:lnSpc>
            </a:pPr>
            <a:r>
              <a:rPr lang="en-US" dirty="0"/>
              <a:t>sensory nerves</a:t>
            </a:r>
          </a:p>
          <a:p>
            <a:pPr lvl="2">
              <a:lnSpc>
                <a:spcPct val="110000"/>
              </a:lnSpc>
            </a:pPr>
            <a:r>
              <a:rPr lang="en-US" dirty="0"/>
              <a:t>motor nerves                            </a:t>
            </a:r>
          </a:p>
          <a:p>
            <a:pPr lvl="1">
              <a:lnSpc>
                <a:spcPct val="110000"/>
              </a:lnSpc>
              <a:buFont typeface="Arial" panose="020B0604020202020204" pitchFamily="34" charset="0"/>
              <a:buChar char="–"/>
            </a:pPr>
            <a:r>
              <a:rPr lang="en-US" i="1" dirty="0"/>
              <a:t>Autonomic NS</a:t>
            </a:r>
            <a:endParaRPr lang="en-US" sz="2200" dirty="0">
              <a:solidFill>
                <a:srgbClr val="7030A0"/>
              </a:solidFill>
            </a:endParaRPr>
          </a:p>
          <a:p>
            <a:pPr lvl="2">
              <a:lnSpc>
                <a:spcPct val="110000"/>
              </a:lnSpc>
            </a:pPr>
            <a:r>
              <a:rPr lang="en-US" dirty="0"/>
              <a:t>sympathetic NS</a:t>
            </a:r>
            <a:endParaRPr lang="en-US" dirty="0">
              <a:solidFill>
                <a:srgbClr val="7030A0"/>
              </a:solidFill>
            </a:endParaRPr>
          </a:p>
          <a:p>
            <a:pPr lvl="2">
              <a:lnSpc>
                <a:spcPct val="110000"/>
              </a:lnSpc>
            </a:pPr>
            <a:r>
              <a:rPr lang="en-US" dirty="0"/>
              <a:t>parasympathetic NS</a:t>
            </a:r>
            <a:endParaRPr lang="en-US" dirty="0">
              <a:solidFill>
                <a:srgbClr val="7030A0"/>
              </a:solidFill>
            </a:endParaRPr>
          </a:p>
        </p:txBody>
      </p:sp>
      <p:sp>
        <p:nvSpPr>
          <p:cNvPr id="2" name="TextBox 1"/>
          <p:cNvSpPr txBox="1"/>
          <p:nvPr/>
        </p:nvSpPr>
        <p:spPr>
          <a:xfrm>
            <a:off x="4572000" y="3886422"/>
            <a:ext cx="1890261" cy="646331"/>
          </a:xfrm>
          <a:prstGeom prst="rect">
            <a:avLst/>
          </a:prstGeom>
          <a:noFill/>
        </p:spPr>
        <p:txBody>
          <a:bodyPr wrap="none" rtlCol="0">
            <a:spAutoFit/>
          </a:bodyPr>
          <a:lstStyle/>
          <a:p>
            <a:pPr marL="0" lvl="2"/>
            <a:r>
              <a:rPr lang="en-US" dirty="0">
                <a:solidFill>
                  <a:srgbClr val="7030A0"/>
                </a:solidFill>
              </a:rPr>
              <a:t>muscular activity</a:t>
            </a:r>
          </a:p>
          <a:p>
            <a:endParaRPr lang="en-US" dirty="0"/>
          </a:p>
        </p:txBody>
      </p:sp>
      <p:sp>
        <p:nvSpPr>
          <p:cNvPr id="4" name="TextBox 3"/>
          <p:cNvSpPr txBox="1"/>
          <p:nvPr/>
        </p:nvSpPr>
        <p:spPr>
          <a:xfrm>
            <a:off x="4572000" y="4274901"/>
            <a:ext cx="1710725" cy="369332"/>
          </a:xfrm>
          <a:prstGeom prst="rect">
            <a:avLst/>
          </a:prstGeom>
          <a:noFill/>
        </p:spPr>
        <p:txBody>
          <a:bodyPr wrap="none" rtlCol="0">
            <a:spAutoFit/>
          </a:bodyPr>
          <a:lstStyle/>
          <a:p>
            <a:r>
              <a:rPr lang="en-US" dirty="0">
                <a:solidFill>
                  <a:srgbClr val="7030A0"/>
                </a:solidFill>
              </a:rPr>
              <a:t>internal organs</a:t>
            </a:r>
            <a:endParaRPr lang="en-US" dirty="0"/>
          </a:p>
        </p:txBody>
      </p:sp>
      <p:sp>
        <p:nvSpPr>
          <p:cNvPr id="5" name="TextBox 4"/>
          <p:cNvSpPr txBox="1"/>
          <p:nvPr/>
        </p:nvSpPr>
        <p:spPr>
          <a:xfrm>
            <a:off x="4572000" y="4644233"/>
            <a:ext cx="1005403" cy="369332"/>
          </a:xfrm>
          <a:prstGeom prst="rect">
            <a:avLst/>
          </a:prstGeom>
          <a:noFill/>
        </p:spPr>
        <p:txBody>
          <a:bodyPr wrap="none" rtlCol="0">
            <a:spAutoFit/>
          </a:bodyPr>
          <a:lstStyle/>
          <a:p>
            <a:r>
              <a:rPr lang="en-US" dirty="0">
                <a:solidFill>
                  <a:srgbClr val="7030A0"/>
                </a:solidFill>
              </a:rPr>
              <a:t>arouses</a:t>
            </a:r>
            <a:endParaRPr lang="en-US" dirty="0"/>
          </a:p>
        </p:txBody>
      </p:sp>
      <p:sp>
        <p:nvSpPr>
          <p:cNvPr id="6" name="TextBox 5"/>
          <p:cNvSpPr txBox="1"/>
          <p:nvPr/>
        </p:nvSpPr>
        <p:spPr>
          <a:xfrm>
            <a:off x="4572000" y="5046222"/>
            <a:ext cx="787395" cy="369332"/>
          </a:xfrm>
          <a:prstGeom prst="rect">
            <a:avLst/>
          </a:prstGeom>
          <a:noFill/>
        </p:spPr>
        <p:txBody>
          <a:bodyPr wrap="none" rtlCol="0">
            <a:spAutoFit/>
          </a:bodyPr>
          <a:lstStyle/>
          <a:p>
            <a:r>
              <a:rPr lang="en-US" dirty="0">
                <a:solidFill>
                  <a:srgbClr val="7030A0"/>
                </a:solidFill>
              </a:rPr>
              <a:t>calms</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10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fade">
                                      <p:cBhvr>
                                        <p:cTn id="12" dur="10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fade">
                                      <p:cBhvr>
                                        <p:cTn id="17" dur="10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fade">
                                      <p:cBhvr>
                                        <p:cTn id="22" dur="10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fade">
                                      <p:cBhvr>
                                        <p:cTn id="27" dur="10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fade">
                                      <p:cBhvr>
                                        <p:cTn id="32" dur="1000"/>
                                        <p:tgtEl>
                                          <p:spTgt spid="7172">
                                            <p:txEl>
                                              <p:pRg st="5" end="5"/>
                                            </p:txEl>
                                          </p:spTgt>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1+#ppt_w/2"/>
                                          </p:val>
                                        </p:tav>
                                        <p:tav tm="100000">
                                          <p:val>
                                            <p:strVal val="#ppt_x"/>
                                          </p:val>
                                        </p:tav>
                                      </p:tavLst>
                                    </p:anim>
                                    <p:anim calcmode="lin" valueType="num">
                                      <p:cBhvr additive="base">
                                        <p:cTn id="3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172">
                                            <p:txEl>
                                              <p:pRg st="6" end="6"/>
                                            </p:txEl>
                                          </p:spTgt>
                                        </p:tgtEl>
                                        <p:attrNameLst>
                                          <p:attrName>style.visibility</p:attrName>
                                        </p:attrNameLst>
                                      </p:cBhvr>
                                      <p:to>
                                        <p:strVal val="visible"/>
                                      </p:to>
                                    </p:set>
                                    <p:animEffect transition="in" filter="fade">
                                      <p:cBhvr>
                                        <p:cTn id="41" dur="1000"/>
                                        <p:tgtEl>
                                          <p:spTgt spid="7172">
                                            <p:txEl>
                                              <p:pRg st="6" end="6"/>
                                            </p:txEl>
                                          </p:spTgt>
                                        </p:tgtEl>
                                      </p:cBhvr>
                                    </p:animEffect>
                                  </p:childTnLst>
                                </p:cTn>
                              </p:par>
                              <p:par>
                                <p:cTn id="42" presetID="2" presetClass="entr" presetSubtype="2" fill="hold" grpId="0" nodeType="withEffect">
                                  <p:stCondLst>
                                    <p:cond delay="50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1000" fill="hold"/>
                                        <p:tgtEl>
                                          <p:spTgt spid="4"/>
                                        </p:tgtEl>
                                        <p:attrNameLst>
                                          <p:attrName>ppt_x</p:attrName>
                                        </p:attrNameLst>
                                      </p:cBhvr>
                                      <p:tavLst>
                                        <p:tav tm="0">
                                          <p:val>
                                            <p:strVal val="1+#ppt_w/2"/>
                                          </p:val>
                                        </p:tav>
                                        <p:tav tm="100000">
                                          <p:val>
                                            <p:strVal val="#ppt_x"/>
                                          </p:val>
                                        </p:tav>
                                      </p:tavLst>
                                    </p:anim>
                                    <p:anim calcmode="lin" valueType="num">
                                      <p:cBhvr additive="base">
                                        <p:cTn id="4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172">
                                            <p:txEl>
                                              <p:pRg st="7" end="7"/>
                                            </p:txEl>
                                          </p:spTgt>
                                        </p:tgtEl>
                                        <p:attrNameLst>
                                          <p:attrName>style.visibility</p:attrName>
                                        </p:attrNameLst>
                                      </p:cBhvr>
                                      <p:to>
                                        <p:strVal val="visible"/>
                                      </p:to>
                                    </p:set>
                                    <p:animEffect transition="in" filter="fade">
                                      <p:cBhvr>
                                        <p:cTn id="50" dur="1000"/>
                                        <p:tgtEl>
                                          <p:spTgt spid="7172">
                                            <p:txEl>
                                              <p:pRg st="7" end="7"/>
                                            </p:txEl>
                                          </p:spTgt>
                                        </p:tgtEl>
                                      </p:cBhvr>
                                    </p:animEffect>
                                  </p:childTnLst>
                                </p:cTn>
                              </p:par>
                            </p:childTnLst>
                          </p:cTn>
                        </p:par>
                        <p:par>
                          <p:cTn id="51" fill="hold">
                            <p:stCondLst>
                              <p:cond delay="1000"/>
                            </p:stCondLst>
                            <p:childTnLst>
                              <p:par>
                                <p:cTn id="52" presetID="2" presetClass="entr" presetSubtype="2" fill="hold" grpId="0" nodeType="after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1000" fill="hold"/>
                                        <p:tgtEl>
                                          <p:spTgt spid="5"/>
                                        </p:tgtEl>
                                        <p:attrNameLst>
                                          <p:attrName>ppt_x</p:attrName>
                                        </p:attrNameLst>
                                      </p:cBhvr>
                                      <p:tavLst>
                                        <p:tav tm="0">
                                          <p:val>
                                            <p:strVal val="1+#ppt_w/2"/>
                                          </p:val>
                                        </p:tav>
                                        <p:tav tm="100000">
                                          <p:val>
                                            <p:strVal val="#ppt_x"/>
                                          </p:val>
                                        </p:tav>
                                      </p:tavLst>
                                    </p:anim>
                                    <p:anim calcmode="lin" valueType="num">
                                      <p:cBhvr additive="base">
                                        <p:cTn id="5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172">
                                            <p:txEl>
                                              <p:pRg st="8" end="8"/>
                                            </p:txEl>
                                          </p:spTgt>
                                        </p:tgtEl>
                                        <p:attrNameLst>
                                          <p:attrName>style.visibility</p:attrName>
                                        </p:attrNameLst>
                                      </p:cBhvr>
                                      <p:to>
                                        <p:strVal val="visible"/>
                                      </p:to>
                                    </p:set>
                                    <p:animEffect transition="in" filter="fade">
                                      <p:cBhvr>
                                        <p:cTn id="60" dur="1000"/>
                                        <p:tgtEl>
                                          <p:spTgt spid="7172">
                                            <p:txEl>
                                              <p:pRg st="8" end="8"/>
                                            </p:txEl>
                                          </p:spTgt>
                                        </p:tgtEl>
                                      </p:cBhvr>
                                    </p:animEffect>
                                  </p:childTnLst>
                                </p:cTn>
                              </p:par>
                              <p:par>
                                <p:cTn id="61" presetID="2" presetClass="entr" presetSubtype="2" fill="hold" grpId="0" nodeType="withEffect">
                                  <p:stCondLst>
                                    <p:cond delay="50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1000" fill="hold"/>
                                        <p:tgtEl>
                                          <p:spTgt spid="6"/>
                                        </p:tgtEl>
                                        <p:attrNameLst>
                                          <p:attrName>ppt_x</p:attrName>
                                        </p:attrNameLst>
                                      </p:cBhvr>
                                      <p:tavLst>
                                        <p:tav tm="0">
                                          <p:val>
                                            <p:strVal val="1+#ppt_w/2"/>
                                          </p:val>
                                        </p:tav>
                                        <p:tav tm="100000">
                                          <p:val>
                                            <p:strVal val="#ppt_x"/>
                                          </p:val>
                                        </p:tav>
                                      </p:tavLst>
                                    </p:anim>
                                    <p:anim calcmode="lin" valueType="num">
                                      <p:cBhvr additive="base">
                                        <p:cTn id="6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chor="ctr"/>
          <a:lstStyle/>
          <a:p>
            <a:pPr eaLnBrk="1" hangingPunct="1"/>
            <a:r>
              <a:rPr lang="en-US" sz="4000" dirty="0"/>
              <a:t>Nervous System - Cells</a:t>
            </a:r>
          </a:p>
        </p:txBody>
      </p:sp>
      <p:sp>
        <p:nvSpPr>
          <p:cNvPr id="9220" name="Content Placeholder 2"/>
          <p:cNvSpPr>
            <a:spLocks noGrp="1"/>
          </p:cNvSpPr>
          <p:nvPr>
            <p:ph idx="1"/>
          </p:nvPr>
        </p:nvSpPr>
        <p:spPr>
          <a:xfrm>
            <a:off x="457200" y="1600200"/>
            <a:ext cx="5029200" cy="4038600"/>
          </a:xfrm>
        </p:spPr>
        <p:txBody>
          <a:bodyPr>
            <a:normAutofit/>
          </a:bodyPr>
          <a:lstStyle/>
          <a:p>
            <a:pPr>
              <a:lnSpc>
                <a:spcPct val="120000"/>
              </a:lnSpc>
            </a:pPr>
            <a:r>
              <a:rPr lang="en-US" dirty="0"/>
              <a:t>Glial Cells</a:t>
            </a:r>
          </a:p>
          <a:p>
            <a:pPr lvl="1">
              <a:lnSpc>
                <a:spcPct val="120000"/>
              </a:lnSpc>
              <a:buClr>
                <a:schemeClr val="tx1"/>
              </a:buClr>
            </a:pPr>
            <a:r>
              <a:rPr lang="en-US" dirty="0"/>
              <a:t>provide support and nutrition</a:t>
            </a:r>
          </a:p>
          <a:p>
            <a:pPr>
              <a:lnSpc>
                <a:spcPct val="120000"/>
              </a:lnSpc>
            </a:pPr>
            <a:r>
              <a:rPr lang="en-US" dirty="0"/>
              <a:t>Neurons </a:t>
            </a:r>
            <a:r>
              <a:rPr lang="en-US" sz="2200" dirty="0">
                <a:solidFill>
                  <a:srgbClr val="E36B27"/>
                </a:solidFill>
              </a:rPr>
              <a:t>(about 100 billion in brain)</a:t>
            </a:r>
          </a:p>
          <a:p>
            <a:pPr lvl="1">
              <a:lnSpc>
                <a:spcPct val="120000"/>
              </a:lnSpc>
              <a:buClr>
                <a:schemeClr val="tx1"/>
              </a:buClr>
            </a:pPr>
            <a:r>
              <a:rPr lang="en-US" dirty="0"/>
              <a:t>information processing</a:t>
            </a:r>
          </a:p>
          <a:p>
            <a:pPr lvl="2">
              <a:lnSpc>
                <a:spcPct val="120000"/>
              </a:lnSpc>
              <a:buClr>
                <a:schemeClr val="tx1"/>
              </a:buClr>
            </a:pPr>
            <a:r>
              <a:rPr lang="en-US" dirty="0"/>
              <a:t>computing &amp; communicating</a:t>
            </a:r>
          </a:p>
          <a:p>
            <a:pPr lvl="1">
              <a:lnSpc>
                <a:spcPct val="120000"/>
              </a:lnSpc>
            </a:pPr>
            <a:r>
              <a:rPr lang="en-US" dirty="0"/>
              <a:t>mirror neurons (in primates)</a:t>
            </a:r>
          </a:p>
          <a:p>
            <a:pPr lvl="2">
              <a:lnSpc>
                <a:spcPct val="120000"/>
              </a:lnSpc>
            </a:pPr>
            <a:r>
              <a:rPr lang="en-US" dirty="0"/>
              <a:t>imitation, social perception</a:t>
            </a:r>
          </a:p>
          <a:p>
            <a:pPr lvl="2">
              <a:lnSpc>
                <a:spcPct val="120000"/>
              </a:lnSpc>
              <a:buClr>
                <a:schemeClr val="tx1"/>
              </a:buClr>
            </a:pPr>
            <a:endParaRPr lang="en-US" dirty="0"/>
          </a:p>
        </p:txBody>
      </p:sp>
      <p:pic>
        <p:nvPicPr>
          <p:cNvPr id="5" name="Picture 4" descr="kin35406_ta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743200"/>
            <a:ext cx="3581400" cy="34142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10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1000"/>
                                        <p:tgtEl>
                                          <p:spTgt spid="9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1000"/>
                                        <p:tgtEl>
                                          <p:spTgt spid="9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fade">
                                      <p:cBhvr>
                                        <p:cTn id="22" dur="1000"/>
                                        <p:tgtEl>
                                          <p:spTgt spid="9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animEffect transition="in" filter="fade">
                                      <p:cBhvr>
                                        <p:cTn id="27" dur="1000"/>
                                        <p:tgtEl>
                                          <p:spTgt spid="9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0">
                                            <p:txEl>
                                              <p:pRg st="5" end="5"/>
                                            </p:txEl>
                                          </p:spTgt>
                                        </p:tgtEl>
                                        <p:attrNameLst>
                                          <p:attrName>style.visibility</p:attrName>
                                        </p:attrNameLst>
                                      </p:cBhvr>
                                      <p:to>
                                        <p:strVal val="visible"/>
                                      </p:to>
                                    </p:set>
                                    <p:animEffect transition="in" filter="fade">
                                      <p:cBhvr>
                                        <p:cTn id="32" dur="1000"/>
                                        <p:tgtEl>
                                          <p:spTgt spid="92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20">
                                            <p:txEl>
                                              <p:pRg st="6" end="6"/>
                                            </p:txEl>
                                          </p:spTgt>
                                        </p:tgtEl>
                                        <p:attrNameLst>
                                          <p:attrName>style.visibility</p:attrName>
                                        </p:attrNameLst>
                                      </p:cBhvr>
                                      <p:to>
                                        <p:strVal val="visible"/>
                                      </p:to>
                                    </p:set>
                                    <p:animEffect transition="in" filter="fade">
                                      <p:cBhvr>
                                        <p:cTn id="37" dur="1000"/>
                                        <p:tgtEl>
                                          <p:spTgt spid="92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ndri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9144000" cy="3726180"/>
          </a:xfrm>
          <a:prstGeom prst="rect">
            <a:avLst/>
          </a:prstGeom>
        </p:spPr>
      </p:pic>
      <p:pic>
        <p:nvPicPr>
          <p:cNvPr id="26" name="Picture 25" descr="impul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883300"/>
            <a:ext cx="3276600" cy="1460100"/>
          </a:xfrm>
          <a:prstGeom prst="rect">
            <a:avLst/>
          </a:prstGeom>
        </p:spPr>
      </p:pic>
      <p:pic>
        <p:nvPicPr>
          <p:cNvPr id="34" name="Picture 33" descr="impul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883300"/>
            <a:ext cx="3276600" cy="1460100"/>
          </a:xfrm>
          <a:prstGeom prst="rect">
            <a:avLst/>
          </a:prstGeom>
        </p:spPr>
      </p:pic>
      <p:sp>
        <p:nvSpPr>
          <p:cNvPr id="10243" name="Title 1"/>
          <p:cNvSpPr>
            <a:spLocks noGrp="1"/>
          </p:cNvSpPr>
          <p:nvPr>
            <p:ph type="title"/>
          </p:nvPr>
        </p:nvSpPr>
        <p:spPr/>
        <p:txBody>
          <a:bodyPr anchor="ctr"/>
          <a:lstStyle/>
          <a:p>
            <a:pPr eaLnBrk="1" hangingPunct="1"/>
            <a:r>
              <a:rPr lang="en-US" sz="4000"/>
              <a:t>Neurons: Structure</a:t>
            </a:r>
          </a:p>
        </p:txBody>
      </p:sp>
      <p:sp>
        <p:nvSpPr>
          <p:cNvPr id="3" name="TextBox 2"/>
          <p:cNvSpPr txBox="1"/>
          <p:nvPr/>
        </p:nvSpPr>
        <p:spPr>
          <a:xfrm>
            <a:off x="-3581400" y="228600"/>
            <a:ext cx="1828800" cy="1384995"/>
          </a:xfrm>
          <a:prstGeom prst="rect">
            <a:avLst/>
          </a:prstGeom>
          <a:noFill/>
        </p:spPr>
        <p:txBody>
          <a:bodyPr>
            <a:spAutoFit/>
          </a:bodyPr>
          <a:lstStyle/>
          <a:p>
            <a:pPr>
              <a:defRPr/>
            </a:pPr>
            <a:r>
              <a:rPr lang="en-US" sz="1200" dirty="0">
                <a:latin typeface="+mn-lt"/>
              </a:rPr>
              <a:t>Would be nice if highlighting of corresponding portion of graphic were possible, especially for extended entities like axons and dendrites</a:t>
            </a:r>
          </a:p>
        </p:txBody>
      </p:sp>
      <p:sp>
        <p:nvSpPr>
          <p:cNvPr id="11" name="TextBox 10"/>
          <p:cNvSpPr txBox="1"/>
          <p:nvPr/>
        </p:nvSpPr>
        <p:spPr>
          <a:xfrm>
            <a:off x="914400" y="1295400"/>
            <a:ext cx="1150350" cy="400110"/>
          </a:xfrm>
          <a:prstGeom prst="rect">
            <a:avLst/>
          </a:prstGeom>
          <a:noFill/>
        </p:spPr>
        <p:txBody>
          <a:bodyPr wrap="none" rtlCol="0">
            <a:spAutoFit/>
          </a:bodyPr>
          <a:lstStyle/>
          <a:p>
            <a:r>
              <a:rPr lang="en-US" sz="2000" dirty="0">
                <a:latin typeface="+mn-lt"/>
              </a:rPr>
              <a:t>Cell Body</a:t>
            </a:r>
          </a:p>
        </p:txBody>
      </p:sp>
      <p:cxnSp>
        <p:nvCxnSpPr>
          <p:cNvPr id="13" name="Straight Connector 12"/>
          <p:cNvCxnSpPr/>
          <p:nvPr/>
        </p:nvCxnSpPr>
        <p:spPr>
          <a:xfrm>
            <a:off x="1447800" y="1752600"/>
            <a:ext cx="0" cy="990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43079" y="1464008"/>
            <a:ext cx="1201696" cy="400110"/>
          </a:xfrm>
          <a:prstGeom prst="rect">
            <a:avLst/>
          </a:prstGeom>
          <a:noFill/>
        </p:spPr>
        <p:txBody>
          <a:bodyPr wrap="none" rtlCol="0">
            <a:spAutoFit/>
          </a:bodyPr>
          <a:lstStyle/>
          <a:p>
            <a:r>
              <a:rPr lang="en-US" sz="2000" dirty="0">
                <a:latin typeface="+mn-lt"/>
              </a:rPr>
              <a:t>Dendrites</a:t>
            </a:r>
          </a:p>
        </p:txBody>
      </p:sp>
      <p:cxnSp>
        <p:nvCxnSpPr>
          <p:cNvPr id="17" name="Straight Connector 16"/>
          <p:cNvCxnSpPr/>
          <p:nvPr/>
        </p:nvCxnSpPr>
        <p:spPr>
          <a:xfrm flipH="1">
            <a:off x="2362200" y="1828800"/>
            <a:ext cx="762000" cy="304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514600" y="1828800"/>
            <a:ext cx="609600" cy="609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30617" y="2099182"/>
            <a:ext cx="714158" cy="400110"/>
          </a:xfrm>
          <a:prstGeom prst="rect">
            <a:avLst/>
          </a:prstGeom>
          <a:noFill/>
        </p:spPr>
        <p:txBody>
          <a:bodyPr wrap="none" rtlCol="0">
            <a:spAutoFit/>
          </a:bodyPr>
          <a:lstStyle/>
          <a:p>
            <a:r>
              <a:rPr lang="en-US" sz="2000" dirty="0">
                <a:latin typeface="+mn-lt"/>
              </a:rPr>
              <a:t>Axon</a:t>
            </a:r>
          </a:p>
        </p:txBody>
      </p:sp>
      <p:sp>
        <p:nvSpPr>
          <p:cNvPr id="27" name="TextBox 26"/>
          <p:cNvSpPr txBox="1"/>
          <p:nvPr/>
        </p:nvSpPr>
        <p:spPr>
          <a:xfrm>
            <a:off x="3581400" y="4419600"/>
            <a:ext cx="1679562" cy="400110"/>
          </a:xfrm>
          <a:prstGeom prst="rect">
            <a:avLst/>
          </a:prstGeom>
          <a:noFill/>
        </p:spPr>
        <p:txBody>
          <a:bodyPr wrap="none" rtlCol="0">
            <a:spAutoFit/>
          </a:bodyPr>
          <a:lstStyle/>
          <a:p>
            <a:r>
              <a:rPr lang="en-US" sz="2000" dirty="0">
                <a:latin typeface="+mn-lt"/>
              </a:rPr>
              <a:t>Myelin Sheath</a:t>
            </a:r>
          </a:p>
        </p:txBody>
      </p:sp>
      <p:cxnSp>
        <p:nvCxnSpPr>
          <p:cNvPr id="28" name="Straight Connector 27"/>
          <p:cNvCxnSpPr/>
          <p:nvPr/>
        </p:nvCxnSpPr>
        <p:spPr>
          <a:xfrm flipH="1" flipV="1">
            <a:off x="3810000" y="4038600"/>
            <a:ext cx="533400" cy="457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819400" y="3200400"/>
            <a:ext cx="1010463" cy="400110"/>
          </a:xfrm>
          <a:prstGeom prst="rect">
            <a:avLst/>
          </a:prstGeom>
          <a:noFill/>
        </p:spPr>
        <p:txBody>
          <a:bodyPr wrap="none" rtlCol="0">
            <a:spAutoFit/>
          </a:bodyPr>
          <a:lstStyle/>
          <a:p>
            <a:r>
              <a:rPr lang="en-US" sz="2000" dirty="0">
                <a:latin typeface="+mn-lt"/>
              </a:rPr>
              <a:t>Impulse</a:t>
            </a:r>
          </a:p>
        </p:txBody>
      </p:sp>
      <p:cxnSp>
        <p:nvCxnSpPr>
          <p:cNvPr id="30" name="Straight Arrow Connector 29"/>
          <p:cNvCxnSpPr/>
          <p:nvPr/>
        </p:nvCxnSpPr>
        <p:spPr>
          <a:xfrm>
            <a:off x="2971800" y="3581400"/>
            <a:ext cx="6858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 name="Right Brace 1"/>
          <p:cNvSpPr/>
          <p:nvPr/>
        </p:nvSpPr>
        <p:spPr>
          <a:xfrm rot="16200000">
            <a:off x="3256373" y="1195808"/>
            <a:ext cx="729420" cy="3279763"/>
          </a:xfrm>
          <a:prstGeom prst="rightBrace">
            <a:avLst>
              <a:gd name="adj1" fmla="val 8333"/>
              <a:gd name="adj2" fmla="val 47465"/>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500"/>
                            </p:stCondLst>
                            <p:childTnLst>
                              <p:par>
                                <p:cTn id="31" presetID="55"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2000"/>
                                        <p:tgtEl>
                                          <p:spTgt spid="26"/>
                                        </p:tgtEl>
                                      </p:cBhvr>
                                    </p:animEffect>
                                  </p:childTnLst>
                                </p:cTn>
                              </p:par>
                            </p:childTnLst>
                          </p:cTn>
                        </p:par>
                        <p:par>
                          <p:cTn id="58" fill="hold">
                            <p:stCondLst>
                              <p:cond delay="3000"/>
                            </p:stCondLst>
                            <p:childTnLst>
                              <p:par>
                                <p:cTn id="59" presetID="22" presetClass="exit" presetSubtype="8" fill="hold" nodeType="afterEffect">
                                  <p:stCondLst>
                                    <p:cond delay="0"/>
                                  </p:stCondLst>
                                  <p:childTnLst>
                                    <p:animEffect transition="out" filter="wipe(left)">
                                      <p:cBhvr>
                                        <p:cTn id="60" dur="1000"/>
                                        <p:tgtEl>
                                          <p:spTgt spid="26"/>
                                        </p:tgtEl>
                                      </p:cBhvr>
                                    </p:animEffect>
                                    <p:set>
                                      <p:cBhvr>
                                        <p:cTn id="61" dur="1" fill="hold">
                                          <p:stCondLst>
                                            <p:cond delay="999"/>
                                          </p:stCondLst>
                                        </p:cTn>
                                        <p:tgtEl>
                                          <p:spTgt spid="26"/>
                                        </p:tgtEl>
                                        <p:attrNameLst>
                                          <p:attrName>style.visibility</p:attrName>
                                        </p:attrNameLst>
                                      </p:cBhvr>
                                      <p:to>
                                        <p:strVal val="hidden"/>
                                      </p:to>
                                    </p:se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3" grpId="0"/>
      <p:bldP spid="27" grpId="0"/>
      <p:bldP spid="3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chor="ctr"/>
          <a:lstStyle/>
          <a:p>
            <a:pPr eaLnBrk="1" hangingPunct="1"/>
            <a:r>
              <a:rPr lang="en-US" sz="4000" dirty="0"/>
              <a:t>Neural Impulse</a:t>
            </a:r>
          </a:p>
        </p:txBody>
      </p:sp>
      <p:sp>
        <p:nvSpPr>
          <p:cNvPr id="11268" name="Content Placeholder 2"/>
          <p:cNvSpPr>
            <a:spLocks noGrp="1"/>
          </p:cNvSpPr>
          <p:nvPr>
            <p:ph idx="1"/>
          </p:nvPr>
        </p:nvSpPr>
        <p:spPr/>
        <p:txBody>
          <a:bodyPr/>
          <a:lstStyle/>
          <a:p>
            <a:pPr>
              <a:spcAft>
                <a:spcPts val="3000"/>
              </a:spcAft>
            </a:pPr>
            <a:r>
              <a:rPr lang="en-US" dirty="0">
                <a:solidFill>
                  <a:srgbClr val="000000"/>
                </a:solidFill>
              </a:rPr>
              <a:t>Negatively + Positively Charged Ions</a:t>
            </a:r>
          </a:p>
          <a:p>
            <a:pPr>
              <a:spcAft>
                <a:spcPts val="3000"/>
              </a:spcAft>
            </a:pPr>
            <a:r>
              <a:rPr lang="en-US" dirty="0">
                <a:solidFill>
                  <a:srgbClr val="000000"/>
                </a:solidFill>
              </a:rPr>
              <a:t>Polarization  (Imbalance in Charges)</a:t>
            </a:r>
          </a:p>
          <a:p>
            <a:pPr>
              <a:spcAft>
                <a:spcPts val="3000"/>
              </a:spcAft>
            </a:pPr>
            <a:r>
              <a:rPr lang="en-US" dirty="0">
                <a:solidFill>
                  <a:srgbClr val="000000"/>
                </a:solidFill>
              </a:rPr>
              <a:t>Resting Potential</a:t>
            </a:r>
            <a:endParaRPr lang="en-US" sz="2400" dirty="0">
              <a:solidFill>
                <a:srgbClr val="050000"/>
              </a:solidFill>
            </a:endParaRPr>
          </a:p>
        </p:txBody>
      </p:sp>
      <p:pic>
        <p:nvPicPr>
          <p:cNvPr id="5" name="Picture 4" descr="kin35406_0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5562600" cy="324855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68">
                                            <p:txEl>
                                              <p:pRg st="1" end="1"/>
                                            </p:txEl>
                                          </p:spTgt>
                                        </p:tgtEl>
                                        <p:attrNameLst>
                                          <p:attrName>style.visibility</p:attrName>
                                        </p:attrNameLst>
                                      </p:cBhvr>
                                      <p:to>
                                        <p:strVal val="visible"/>
                                      </p:to>
                                    </p:set>
                                    <p:animEffect transition="in" filter="fade">
                                      <p:cBhvr>
                                        <p:cTn id="16" dur="1000"/>
                                        <p:tgtEl>
                                          <p:spTgt spid="1126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Effect transition="in" filter="fade">
                                      <p:cBhvr>
                                        <p:cTn id="21" dur="10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52&quot;&gt;&lt;/object&gt;&lt;object type=&quot;2&quot; unique_id=&quot;10153&quot;&gt;&lt;object type=&quot;3&quot; unique_id=&quot;10154&quot;&gt;&lt;property id=&quot;20148&quot; value=&quot;5&quot;/&gt;&lt;property id=&quot;20300&quot; value=&quot;Slide 1&quot;/&gt;&lt;property id=&quot;20307&quot; value=&quot;297&quot;/&gt;&lt;/object&gt;&lt;object type=&quot;3&quot; unique_id=&quot;10155&quot;&gt;&lt;property id=&quot;20148&quot; value=&quot;5&quot;/&gt;&lt;property id=&quot;20300&quot; value=&quot;Slide 2 - &amp;quot;Chapter Preview&amp;quot;&quot;/&gt;&lt;property id=&quot;20307&quot; value=&quot;324&quot;/&gt;&lt;/object&gt;&lt;object type=&quot;3&quot; unique_id=&quot;10156&quot;&gt;&lt;property id=&quot;20148&quot; value=&quot;5&quot;/&gt;&lt;property id=&quot;20300&quot; value=&quot;Slide 3 - &amp;quot;Nervous System&amp;quot;&quot;/&gt;&lt;property id=&quot;20307&quot; value=&quot;325&quot;/&gt;&lt;/object&gt;&lt;object type=&quot;3&quot; unique_id=&quot;10157&quot;&gt;&lt;property id=&quot;20148&quot; value=&quot;5&quot;/&gt;&lt;property id=&quot;20300&quot; value=&quot;Slide 4 - &amp;quot;Nervous System: Pathways&amp;quot;&quot;/&gt;&lt;property id=&quot;20307&quot; value=&quot;326&quot;/&gt;&lt;/object&gt;&lt;object type=&quot;3&quot; unique_id=&quot;10158&quot;&gt;&lt;property id=&quot;20148&quot; value=&quot;5&quot;/&gt;&lt;property id=&quot;20300&quot; value=&quot;Slide 5 - &amp;quot;Nervous System: Divisions&amp;quot;&quot;/&gt;&lt;property id=&quot;20307&quot; value=&quot;327&quot;/&gt;&lt;/object&gt;&lt;object type=&quot;3&quot; unique_id=&quot;10159&quot;&gt;&lt;property id=&quot;20148&quot; value=&quot;5&quot;/&gt;&lt;property id=&quot;20300&quot; value=&quot;Slide 6 - &amp;quot;Nervous System: Divisions&amp;quot;&quot;/&gt;&lt;property id=&quot;20307&quot; value=&quot;329&quot;/&gt;&lt;/object&gt;&lt;object type=&quot;3&quot; unique_id=&quot;10160&quot;&gt;&lt;property id=&quot;20148&quot; value=&quot;5&quot;/&gt;&lt;property id=&quot;20300&quot; value=&quot;Slide 7 - &amp;quot;Nervous System - Cells&amp;quot;&quot;/&gt;&lt;property id=&quot;20307&quot; value=&quot;328&quot;/&gt;&lt;/object&gt;&lt;object type=&quot;3&quot; unique_id=&quot;10161&quot;&gt;&lt;property id=&quot;20148&quot; value=&quot;5&quot;/&gt;&lt;property id=&quot;20300&quot; value=&quot;Slide 8 - &amp;quot;Neurons: Structure&amp;quot;&quot;/&gt;&lt;property id=&quot;20307&quot; value=&quot;366&quot;/&gt;&lt;/object&gt;&lt;object type=&quot;3&quot; unique_id=&quot;10162&quot;&gt;&lt;property id=&quot;20148&quot; value=&quot;5&quot;/&gt;&lt;property id=&quot;20300&quot; value=&quot;Slide 9 - &amp;quot;Neurons: Structure&amp;quot;&quot;/&gt;&lt;property id=&quot;20307&quot; value=&quot;330&quot;/&gt;&lt;/object&gt;&lt;object type=&quot;3&quot; unique_id=&quot;10163&quot;&gt;&lt;property id=&quot;20148&quot; value=&quot;5&quot;/&gt;&lt;property id=&quot;20300&quot; value=&quot;Slide 10 - &amp;quot;Neural Impulse&amp;quot;&quot;/&gt;&lt;property id=&quot;20307&quot; value=&quot;331&quot;/&gt;&lt;/object&gt;&lt;object type=&quot;3&quot; unique_id=&quot;10164&quot;&gt;&lt;property id=&quot;20148&quot; value=&quot;5&quot;/&gt;&lt;property id=&quot;20300&quot; value=&quot;Slide 11 - &amp;quot;Neural Impulse&amp;quot;&quot;/&gt;&lt;property id=&quot;20307&quot; value=&quot;368&quot;/&gt;&lt;/object&gt;&lt;object type=&quot;3&quot; unique_id=&quot;10165&quot;&gt;&lt;property id=&quot;20148&quot; value=&quot;5&quot;/&gt;&lt;property id=&quot;20300&quot; value=&quot;Slide 12 - &amp;quot;Synapses and Neurotransmitters&amp;quot;&quot;/&gt;&lt;property id=&quot;20307&quot; value=&quot;333&quot;/&gt;&lt;/object&gt;&lt;object type=&quot;3&quot; unique_id=&quot;10166&quot;&gt;&lt;property id=&quot;20148&quot; value=&quot;5&quot;/&gt;&lt;property id=&quot;20300&quot; value=&quot;Slide 13 - &amp;quot;Synapses and Neurotransmitters&amp;quot;&quot;/&gt;&lt;property id=&quot;20307&quot; value=&quot;332&quot;/&gt;&lt;/object&gt;&lt;object type=&quot;3&quot; unique_id=&quot;10167&quot;&gt;&lt;property id=&quot;20148&quot; value=&quot;5&quot;/&gt;&lt;property id=&quot;20300&quot; value=&quot;Slide 14 - &amp;quot;Neurotransmitters&amp;quot;&quot;/&gt;&lt;property id=&quot;20307&quot; value=&quot;334&quot;/&gt;&lt;/object&gt;&lt;object type=&quot;3&quot; unique_id=&quot;10168&quot;&gt;&lt;property id=&quot;20148&quot; value=&quot;5&quot;/&gt;&lt;property id=&quot;20300&quot; value=&quot;Slide 15 - &amp;quot;Neurotransmitters&amp;quot;&quot;/&gt;&lt;property id=&quot;20307&quot; value=&quot;357&quot;/&gt;&lt;/object&gt;&lt;object type=&quot;3&quot; unique_id=&quot;10169&quot;&gt;&lt;property id=&quot;20148&quot; value=&quot;5&quot;/&gt;&lt;property id=&quot;20300&quot; value=&quot;Slide 16 - &amp;quot;Neurotransmitters&amp;quot;&quot;/&gt;&lt;property id=&quot;20307&quot; value=&quot;369&quot;/&gt;&lt;/object&gt;&lt;object type=&quot;3&quot; unique_id=&quot;10170&quot;&gt;&lt;property id=&quot;20148&quot; value=&quot;5&quot;/&gt;&lt;property id=&quot;20300&quot; value=&quot;Slide 17 - &amp;quot;Neurotransmitters&amp;quot;&quot;/&gt;&lt;property id=&quot;20307&quot; value=&quot;358&quot;/&gt;&lt;/object&gt;&lt;object type=&quot;3&quot; unique_id=&quot;10171&quot;&gt;&lt;property id=&quot;20148&quot; value=&quot;5&quot;/&gt;&lt;property id=&quot;20300&quot; value=&quot;Slide 18 - &amp;quot;Neurotransmitters&amp;quot;&quot;/&gt;&lt;property id=&quot;20307&quot; value=&quot;335&quot;/&gt;&lt;/object&gt;&lt;object type=&quot;3&quot; unique_id=&quot;10172&quot;&gt;&lt;property id=&quot;20148&quot; value=&quot;5&quot;/&gt;&lt;property id=&quot;20300&quot; value=&quot;Slide 19 - &amp;quot;Neural Networks&amp;quot;&quot;/&gt;&lt;property id=&quot;20307&quot; value=&quot;370&quot;/&gt;&lt;/object&gt;&lt;object type=&quot;3&quot; unique_id=&quot;10173&quot;&gt;&lt;property id=&quot;20148&quot; value=&quot;5&quot;/&gt;&lt;property id=&quot;20300&quot; value=&quot;Slide 20 - &amp;quot;Studying the Brain&amp;quot;&quot;/&gt;&lt;property id=&quot;20307&quot; value=&quot;337&quot;/&gt;&lt;/object&gt;&lt;object type=&quot;3&quot; unique_id=&quot;10174&quot;&gt;&lt;property id=&quot;20148&quot; value=&quot;5&quot;/&gt;&lt;property id=&quot;20300&quot; value=&quot;Slide 21 - &amp;quot;Brain Imaging&amp;quot;&quot;/&gt;&lt;property id=&quot;20307&quot; value=&quot;359&quot;/&gt;&lt;/object&gt;&lt;object type=&quot;3&quot; unique_id=&quot;10175&quot;&gt;&lt;property id=&quot;20148&quot; value=&quot;5&quot;/&gt;&lt;property id=&quot;20300&quot; value=&quot;Slide 22 - &amp;quot;Hindbrain&amp;quot;&quot;/&gt;&lt;property id=&quot;20307&quot; value=&quot;336&quot;/&gt;&lt;/object&gt;&lt;object type=&quot;3&quot; unique_id=&quot;10176&quot;&gt;&lt;property id=&quot;20148&quot; value=&quot;5&quot;/&gt;&lt;property id=&quot;20300&quot; value=&quot;Slide 23 - &amp;quot;Midbrain&amp;quot;&quot;/&gt;&lt;property id=&quot;20307&quot; value=&quot;338&quot;/&gt;&lt;/object&gt;&lt;object type=&quot;3&quot; unique_id=&quot;10177&quot;&gt;&lt;property id=&quot;20148&quot; value=&quot;5&quot;/&gt;&lt;property id=&quot;20300&quot; value=&quot;Slide 24 - &amp;quot;Brain: Structure and Function&amp;quot;&quot;/&gt;&lt;property id=&quot;20307&quot; value=&quot;339&quot;/&gt;&lt;/object&gt;&lt;object type=&quot;3&quot; unique_id=&quot;10178&quot;&gt;&lt;property id=&quot;20148&quot; value=&quot;5&quot;/&gt;&lt;property id=&quot;20300&quot; value=&quot;Slide 25 - &amp;quot;Forebrain&amp;quot;&quot;/&gt;&lt;property id=&quot;20307&quot; value=&quot;340&quot;/&gt;&lt;/object&gt;&lt;object type=&quot;3&quot; unique_id=&quot;10179&quot;&gt;&lt;property id=&quot;20148&quot; value=&quot;5&quot;/&gt;&lt;property id=&quot;20300&quot; value=&quot;Slide 26 - &amp;quot;Forebrain (cont’d)&amp;quot;&quot;/&gt;&lt;property id=&quot;20307&quot; value=&quot;341&quot;/&gt;&lt;/object&gt;&lt;object type=&quot;3&quot; unique_id=&quot;10180&quot;&gt;&lt;property id=&quot;20148&quot; value=&quot;5&quot;/&gt;&lt;property id=&quot;20300&quot; value=&quot;Slide 27 - &amp;quot;The Brain in Different Species&amp;quot;&quot;/&gt;&lt;property id=&quot;20307&quot; value=&quot;371&quot;/&gt;&lt;/object&gt;&lt;object type=&quot;3&quot; unique_id=&quot;10181&quot;&gt;&lt;property id=&quot;20148&quot; value=&quot;5&quot;/&gt;&lt;property id=&quot;20300&quot; value=&quot;Slide 28 - &amp;quot;Cerebral Cortex&amp;quot;&quot;/&gt;&lt;property id=&quot;20307&quot; value=&quot;342&quot;/&gt;&lt;/object&gt;&lt;object type=&quot;3&quot; unique_id=&quot;10182&quot;&gt;&lt;property id=&quot;20148&quot; value=&quot;5&quot;/&gt;&lt;property id=&quot;20300&quot; value=&quot;Slide 29 - &amp;quot;Cerebral Cortex&amp;quot;&quot;/&gt;&lt;property id=&quot;20307&quot; value=&quot;360&quot;/&gt;&lt;/object&gt;&lt;object type=&quot;3&quot; unique_id=&quot;10183&quot;&gt;&lt;property id=&quot;20148&quot; value=&quot;5&quot;/&gt;&lt;property id=&quot;20300&quot; value=&quot;Slide 30 - &amp;quot;Are Brains Wired to &amp;#x0D;&amp;#x0A;Recognize Faces?&amp;quot;&quot;/&gt;&lt;property id=&quot;20307&quot; value=&quot;372&quot;/&gt;&lt;/object&gt;&lt;object type=&quot;3&quot; unique_id=&quot;10184&quot;&gt;&lt;property id=&quot;20148&quot; value=&quot;5&quot;/&gt;&lt;property id=&quot;20300&quot; value=&quot;Slide 31 - &amp;quot;Somatosensory, Motor, and Association Cortex&amp;quot;&quot;/&gt;&lt;property id=&quot;20307&quot; value=&quot;343&quot;/&gt;&lt;/object&gt;&lt;object type=&quot;3&quot; unique_id=&quot;10185&quot;&gt;&lt;property id=&quot;20148&quot; value=&quot;5&quot;/&gt;&lt;property id=&quot;20300&quot; value=&quot;Slide 32 - &amp;quot;Split-Brain Research&amp;quot;&quot;/&gt;&lt;property id=&quot;20307&quot; value=&quot;362&quot;/&gt;&lt;/object&gt;&lt;object type=&quot;3&quot; unique_id=&quot;10186&quot;&gt;&lt;property id=&quot;20148&quot; value=&quot;5&quot;/&gt;&lt;property id=&quot;20300&quot; value=&quot;Slide 33 - &amp;quot;Hemispheres of the Cortex&amp;quot;&quot;/&gt;&lt;property id=&quot;20307&quot; value=&quot;345&quot;/&gt;&lt;/object&gt;&lt;object type=&quot;3&quot; unique_id=&quot;10187&quot;&gt;&lt;property id=&quot;20148&quot; value=&quot;5&quot;/&gt;&lt;property id=&quot;20300&quot; value=&quot;Slide 34 - &amp;quot;Happy Brains?&amp;quot;&quot;/&gt;&lt;property id=&quot;20307&quot; value=&quot;344&quot;/&gt;&lt;/object&gt;&lt;object type=&quot;3&quot; unique_id=&quot;10188&quot;&gt;&lt;property id=&quot;20148&quot; value=&quot;5&quot;/&gt;&lt;property id=&quot;20300&quot; value=&quot;Slide 35 - &amp;quot;Endocrine System&amp;quot;&quot;/&gt;&lt;property id=&quot;20307&quot; value=&quot;346&quot;/&gt;&lt;/object&gt;&lt;object type=&quot;3&quot; unique_id=&quot;10189&quot;&gt;&lt;property id=&quot;20148&quot; value=&quot;5&quot;/&gt;&lt;property id=&quot;20300&quot; value=&quot;Slide 36 - &amp;quot;Brain Damage and Plasticity&amp;quot;&quot;/&gt;&lt;property id=&quot;20307&quot; value=&quot;347&quot;/&gt;&lt;/object&gt;&lt;object type=&quot;3&quot; unique_id=&quot;10190&quot;&gt;&lt;property id=&quot;20148&quot; value=&quot;5&quot;/&gt;&lt;property id=&quot;20300&quot; value=&quot;Slide 37 - &amp;quot;Genetics and Behavior&amp;quot;&quot;/&gt;&lt;property id=&quot;20307&quot; value=&quot;348&quot;/&gt;&lt;/object&gt;&lt;object type=&quot;3&quot; unique_id=&quot;10191&quot;&gt;&lt;property id=&quot;20148&quot; value=&quot;5&quot;/&gt;&lt;property id=&quot;20300&quot; value=&quot;Slide 38 - &amp;quot;Genes and the Environment&amp;quot;&quot;/&gt;&lt;property id=&quot;20307&quot; value=&quot;364&quot;/&gt;&lt;/object&gt;&lt;object type=&quot;3&quot; unique_id=&quot;10192&quot;&gt;&lt;property id=&quot;20148&quot; value=&quot;5&quot;/&gt;&lt;property id=&quot;20300&quot; value=&quot;Slide 39 - &amp;quot;Biological Foundations and &amp;#x0D;&amp;#x0A;Health and Wellness&amp;quot;&quot;/&gt;&lt;property id=&quot;20307&quot; value=&quot;349&quot;/&gt;&lt;/object&gt;&lt;object type=&quot;3&quot; unique_id=&quot;10193&quot;&gt;&lt;property id=&quot;20148&quot; value=&quot;5&quot;/&gt;&lt;property id=&quot;20300&quot; value=&quot;Slide 40 - &amp;quot;Chapter Summary&amp;quot;&quot;/&gt;&lt;property id=&quot;20307&quot; value=&quot;363&quot;/&gt;&lt;/object&gt;&lt;object type=&quot;3&quot; unique_id=&quot;10194&quot;&gt;&lt;property id=&quot;20148&quot; value=&quot;5&quot;/&gt;&lt;property id=&quot;20300&quot; value=&quot;Slide 41 - &amp;quot;Chapter Summary&amp;quot;&quot;/&gt;&lt;property id=&quot;20307&quot; value=&quot;365&quot;/&gt;&lt;/object&gt;&lt;object type=&quot;3&quot; unique_id=&quot;10195&quot;&gt;&lt;property id=&quot;20148&quot; value=&quot;5&quot;/&gt;&lt;property id=&quot;20300&quot; value=&quot;Slide 42 - &amp;quot;Chapter Summary&amp;quot;&quot;/&gt;&lt;property id=&quot;20307&quot; value=&quot;321&quot;/&gt;&lt;/object&gt;&lt;object type=&quot;3&quot; unique_id=&quot;10196&quot;&gt;&lt;property id=&quot;20148&quot; value=&quot;5&quot;/&gt;&lt;property id=&quot;20300&quot; value=&quot;Slide 43 - &amp;quot;Chapter Summary&amp;quot;&quot;/&gt;&lt;property id=&quot;20307&quot; value=&quot;356&quot;/&gt;&lt;/object&gt;&lt;/object&gt;&lt;/object&gt;&lt;/database&gt;"/>
  <p:tag name="SECTOMILLISECCONVERTED" val="1"/>
</p:tagLst>
</file>

<file path=ppt/theme/theme1.xml><?xml version="1.0" encoding="utf-8"?>
<a:theme xmlns:a="http://schemas.openxmlformats.org/drawingml/2006/main" name="CT_Theme">
  <a:themeElements>
    <a:clrScheme name="Custom 1">
      <a:dk1>
        <a:sysClr val="windowText" lastClr="000000"/>
      </a:dk1>
      <a:lt1>
        <a:sysClr val="window" lastClr="FFFFFF"/>
      </a:lt1>
      <a:dk2>
        <a:srgbClr val="1F497D"/>
      </a:dk2>
      <a:lt2>
        <a:srgbClr val="EEECE1"/>
      </a:lt2>
      <a:accent1>
        <a:srgbClr val="63899E"/>
      </a:accent1>
      <a:accent2>
        <a:srgbClr val="E77D4D"/>
      </a:accent2>
      <a:accent3>
        <a:srgbClr val="839826"/>
      </a:accent3>
      <a:accent4>
        <a:srgbClr val="4F2C65"/>
      </a:accent4>
      <a:accent5>
        <a:srgbClr val="9EC4CC"/>
      </a:accent5>
      <a:accent6>
        <a:srgbClr val="E36B27"/>
      </a:accent6>
      <a:hlink>
        <a:srgbClr val="225F67"/>
      </a:hlink>
      <a:folHlink>
        <a:srgbClr val="635F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9808</TotalTime>
  <Words>1281</Words>
  <Application>Microsoft Office PowerPoint</Application>
  <PresentationFormat>On-screen Show (4:3)</PresentationFormat>
  <Paragraphs>339</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Arial Narrow</vt:lpstr>
      <vt:lpstr>Bradley Hand ITC</vt:lpstr>
      <vt:lpstr>Calibri</vt:lpstr>
      <vt:lpstr>Times New Roman</vt:lpstr>
      <vt:lpstr>Wingdings</vt:lpstr>
      <vt:lpstr>CT_Theme</vt:lpstr>
      <vt:lpstr>PowerPoint Presentation</vt:lpstr>
      <vt:lpstr>Chapter Preview</vt:lpstr>
      <vt:lpstr>Neuroscience</vt:lpstr>
      <vt:lpstr>Nervous System</vt:lpstr>
      <vt:lpstr>Nervous System: Pathways</vt:lpstr>
      <vt:lpstr>Nervous System: Divisions  Nervous Systems (NS)</vt:lpstr>
      <vt:lpstr>Nervous System - Cells</vt:lpstr>
      <vt:lpstr>Neurons: Structure</vt:lpstr>
      <vt:lpstr>Neural Impulse</vt:lpstr>
      <vt:lpstr>Neural Impulse</vt:lpstr>
      <vt:lpstr>Synapses and Neurotransmitters</vt:lpstr>
      <vt:lpstr>Neurotransmitters</vt:lpstr>
      <vt:lpstr>Neurotransmitters</vt:lpstr>
      <vt:lpstr>Neurotransmitters</vt:lpstr>
      <vt:lpstr>Neurotransmitters</vt:lpstr>
      <vt:lpstr>Neurotransmitters</vt:lpstr>
      <vt:lpstr>Neural Networks</vt:lpstr>
      <vt:lpstr>Studying the Brain</vt:lpstr>
      <vt:lpstr>Brain Imaging</vt:lpstr>
      <vt:lpstr>Hindbrain</vt:lpstr>
      <vt:lpstr>Midbrain</vt:lpstr>
      <vt:lpstr>Forebrain</vt:lpstr>
      <vt:lpstr>Forebrain (cont’d)</vt:lpstr>
      <vt:lpstr>The Brain in Different Species</vt:lpstr>
      <vt:lpstr>Cerebral Cortex</vt:lpstr>
      <vt:lpstr>Processing Humor</vt:lpstr>
      <vt:lpstr>Somatosensory, Motor, and  Association Cortex</vt:lpstr>
      <vt:lpstr>Split-Brain Research</vt:lpstr>
      <vt:lpstr>Hemispheres of the Cortex</vt:lpstr>
      <vt:lpstr>Happy Brains?</vt:lpstr>
      <vt:lpstr>Endocrine System</vt:lpstr>
      <vt:lpstr>Brain Damage and Plasticity</vt:lpstr>
      <vt:lpstr>Genetics and Behavior</vt:lpstr>
      <vt:lpstr>Genes and the Environment: genetic expression</vt:lpstr>
      <vt:lpstr>Biological Foundations and  Health and Wellness</vt:lpstr>
      <vt:lpstr>Chapter Review</vt:lpstr>
    </vt:vector>
  </TitlesOfParts>
  <Company>pooh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BUTZIN</dc:creator>
  <cp:lastModifiedBy>harold.comello</cp:lastModifiedBy>
  <cp:revision>511</cp:revision>
  <dcterms:created xsi:type="dcterms:W3CDTF">2006-07-21T01:41:05Z</dcterms:created>
  <dcterms:modified xsi:type="dcterms:W3CDTF">2019-01-29T00:42:12Z</dcterms:modified>
</cp:coreProperties>
</file>