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Lst>
  <p:notesMasterIdLst>
    <p:notesMasterId r:id="rId43"/>
  </p:notesMasterIdLst>
  <p:handoutMasterIdLst>
    <p:handoutMasterId r:id="rId44"/>
  </p:handoutMasterIdLst>
  <p:sldIdLst>
    <p:sldId id="297" r:id="rId2"/>
    <p:sldId id="456" r:id="rId3"/>
    <p:sldId id="364" r:id="rId4"/>
    <p:sldId id="437" r:id="rId5"/>
    <p:sldId id="455" r:id="rId6"/>
    <p:sldId id="438" r:id="rId7"/>
    <p:sldId id="439" r:id="rId8"/>
    <p:sldId id="410" r:id="rId9"/>
    <p:sldId id="440" r:id="rId10"/>
    <p:sldId id="441" r:id="rId11"/>
    <p:sldId id="368" r:id="rId12"/>
    <p:sldId id="442" r:id="rId13"/>
    <p:sldId id="447" r:id="rId14"/>
    <p:sldId id="443" r:id="rId15"/>
    <p:sldId id="444" r:id="rId16"/>
    <p:sldId id="445" r:id="rId17"/>
    <p:sldId id="446" r:id="rId18"/>
    <p:sldId id="372" r:id="rId19"/>
    <p:sldId id="373" r:id="rId20"/>
    <p:sldId id="374" r:id="rId21"/>
    <p:sldId id="448" r:id="rId22"/>
    <p:sldId id="450" r:id="rId23"/>
    <p:sldId id="451" r:id="rId24"/>
    <p:sldId id="452" r:id="rId25"/>
    <p:sldId id="401" r:id="rId26"/>
    <p:sldId id="405" r:id="rId27"/>
    <p:sldId id="413" r:id="rId28"/>
    <p:sldId id="402" r:id="rId29"/>
    <p:sldId id="403" r:id="rId30"/>
    <p:sldId id="404" r:id="rId31"/>
    <p:sldId id="399" r:id="rId32"/>
    <p:sldId id="453" r:id="rId33"/>
    <p:sldId id="454" r:id="rId34"/>
    <p:sldId id="377" r:id="rId35"/>
    <p:sldId id="379" r:id="rId36"/>
    <p:sldId id="380" r:id="rId37"/>
    <p:sldId id="381" r:id="rId38"/>
    <p:sldId id="382" r:id="rId39"/>
    <p:sldId id="436" r:id="rId40"/>
    <p:sldId id="349" r:id="rId41"/>
    <p:sldId id="363"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EC6"/>
    <a:srgbClr val="E0D8D2"/>
    <a:srgbClr val="D8C9C2"/>
    <a:srgbClr val="D0C0B0"/>
    <a:srgbClr val="B3A99B"/>
    <a:srgbClr val="CBC4BF"/>
    <a:srgbClr val="D6CDC8"/>
    <a:srgbClr val="F7F2EF"/>
    <a:srgbClr val="ECE3DC"/>
    <a:srgbClr val="C7B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8" autoAdjust="0"/>
    <p:restoredTop sz="85562" autoAdjust="0"/>
  </p:normalViewPr>
  <p:slideViewPr>
    <p:cSldViewPr>
      <p:cViewPr varScale="1">
        <p:scale>
          <a:sx n="62" d="100"/>
          <a:sy n="62" d="100"/>
        </p:scale>
        <p:origin x="1794" y="6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0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18.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0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GB"/>
          </a:p>
        </p:txBody>
      </p:sp>
      <p:sp>
        <p:nvSpPr>
          <p:cNvPr id="20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D3DF79F7-2D53-4B3A-8CA1-652B75A08B2E}" type="slidenum">
              <a:rPr lang="en-GB"/>
              <a:pPr>
                <a:defRPr/>
              </a:pPr>
              <a:t>‹#›</a:t>
            </a:fld>
            <a:endParaRPr lang="en-GB"/>
          </a:p>
        </p:txBody>
      </p:sp>
    </p:spTree>
    <p:extLst>
      <p:ext uri="{BB962C8B-B14F-4D97-AF65-F5344CB8AC3E}">
        <p14:creationId xmlns:p14="http://schemas.microsoft.com/office/powerpoint/2010/main" val="1784053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D1F3FC3-2AFC-499F-A9F0-A844F0B12687}" type="slidenum">
              <a:rPr lang="en-US"/>
              <a:pPr>
                <a:defRPr/>
              </a:pPr>
              <a:t>‹#›</a:t>
            </a:fld>
            <a:endParaRPr lang="en-US"/>
          </a:p>
        </p:txBody>
      </p:sp>
    </p:spTree>
    <p:extLst>
      <p:ext uri="{BB962C8B-B14F-4D97-AF65-F5344CB8AC3E}">
        <p14:creationId xmlns:p14="http://schemas.microsoft.com/office/powerpoint/2010/main" val="1676202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30A3F47-3417-44A3-BC36-2D97D1732996}" type="slidenum">
              <a:rPr lang="en-US" smtClean="0"/>
              <a:pPr/>
              <a:t>1</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06356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Eventually</a:t>
            </a:r>
            <a:r>
              <a:rPr lang="en-US" baseline="0" dirty="0"/>
              <a:t> the subject learns that one bell works and the other doesn’t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10</a:t>
            </a:fld>
            <a:endParaRPr lang="en-US"/>
          </a:p>
        </p:txBody>
      </p:sp>
    </p:spTree>
    <p:extLst>
      <p:ext uri="{BB962C8B-B14F-4D97-AF65-F5344CB8AC3E}">
        <p14:creationId xmlns:p14="http://schemas.microsoft.com/office/powerpoint/2010/main" val="2674943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EDDC47E-5CBC-468D-9A54-BCF899792374}" type="slidenum">
              <a:rPr lang="en-US" smtClean="0"/>
              <a:pPr/>
              <a:t>11</a:t>
            </a:fld>
            <a:endParaRPr lang="en-US"/>
          </a:p>
        </p:txBody>
      </p:sp>
    </p:spTree>
    <p:extLst>
      <p:ext uri="{BB962C8B-B14F-4D97-AF65-F5344CB8AC3E}">
        <p14:creationId xmlns:p14="http://schemas.microsoft.com/office/powerpoint/2010/main" val="3825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diagram illustrates</a:t>
            </a:r>
            <a:r>
              <a:rPr lang="en-US" baseline="0" dirty="0"/>
              <a:t> how school itself can become aversive when associated with bullies, but pleasant when associated with kindly friends.  Thus, to counteract the association with bullies, keep the bullies away (extinction) and replace them with kindly friends (producing an incompatible response).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13</a:t>
            </a:fld>
            <a:endParaRPr lang="en-US"/>
          </a:p>
        </p:txBody>
      </p:sp>
    </p:spTree>
    <p:extLst>
      <p:ext uri="{BB962C8B-B14F-4D97-AF65-F5344CB8AC3E}">
        <p14:creationId xmlns:p14="http://schemas.microsoft.com/office/powerpoint/2010/main" val="269872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associations with gorgeous actors having</a:t>
            </a:r>
            <a:r>
              <a:rPr lang="en-US" baseline="0" dirty="0"/>
              <a:t> a grand time can become associated with a product they are shown using in a commercial ad.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14</a:t>
            </a:fld>
            <a:endParaRPr lang="en-US"/>
          </a:p>
        </p:txBody>
      </p:sp>
    </p:spTree>
    <p:extLst>
      <p:ext uri="{BB962C8B-B14F-4D97-AF65-F5344CB8AC3E}">
        <p14:creationId xmlns:p14="http://schemas.microsoft.com/office/powerpoint/2010/main" val="94950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classical conditioning, the sight of or act of taking a pill with medicine soon comes to elicit the same pain relief as the medicine itself produces.  </a:t>
            </a:r>
          </a:p>
          <a:p>
            <a:r>
              <a:rPr lang="en-US" baseline="0" dirty="0"/>
              <a:t>You may want to point out in the next slide that precisely the opposite effect occurs with drug tolerance.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15</a:t>
            </a:fld>
            <a:endParaRPr lang="en-US"/>
          </a:p>
        </p:txBody>
      </p:sp>
    </p:spTree>
    <p:extLst>
      <p:ext uri="{BB962C8B-B14F-4D97-AF65-F5344CB8AC3E}">
        <p14:creationId xmlns:p14="http://schemas.microsoft.com/office/powerpoint/2010/main" val="83252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text</a:t>
            </a:r>
            <a:r>
              <a:rPr lang="en-US" baseline="0" dirty="0"/>
              <a:t> Intersection: Can Classical Conditioning Help Us Understand Drug Abuse– discussion of “Sign Tracking”</a:t>
            </a:r>
          </a:p>
          <a:p>
            <a:r>
              <a:rPr lang="en-US" b="1" baseline="0" dirty="0"/>
              <a:t>Note</a:t>
            </a:r>
            <a:r>
              <a:rPr lang="en-US" baseline="0" dirty="0"/>
              <a:t>: The body naturally protects itself by attempting to neutralize the affects of psychoactive drugs (this is an unlearned reflex).  Through classical conditioning, the body learns to anticipate the drug in the presence of drug paraphernalia, and begins neutralizing the drug before it is actually consumed.  Thus, the body must take in even more of the drug to get the same effect.  This is how classical conditioning creates drug tolerance.  Also, this is why simply seeing drug paraphernalia can trigger withdrawal symptoms or “cravings”.</a:t>
            </a:r>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16</a:t>
            </a:fld>
            <a:endParaRPr lang="en-US"/>
          </a:p>
        </p:txBody>
      </p:sp>
    </p:spTree>
    <p:extLst>
      <p:ext uri="{BB962C8B-B14F-4D97-AF65-F5344CB8AC3E}">
        <p14:creationId xmlns:p14="http://schemas.microsoft.com/office/powerpoint/2010/main" val="412180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  Unlike conventional</a:t>
            </a:r>
            <a:r>
              <a:rPr lang="en-US" baseline="0" dirty="0"/>
              <a:t> classical conditioning, taste aversion can occur under very impoverished learning conditions.  In particular, a powerful taste aversion can be learned with just one exposure (rather than dozens) where the UCR does not occur for several hours (instead of within a split second).  This is considered a counterexample to Pavlov’s theory, and shows that not all S-R associations stand on equal footing.  Some are biologically primed, or as we shall see toward the end of the presentation, biologically “prepared”.</a:t>
            </a:r>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17</a:t>
            </a:fld>
            <a:endParaRPr lang="en-US"/>
          </a:p>
        </p:txBody>
      </p:sp>
    </p:spTree>
    <p:extLst>
      <p:ext uri="{BB962C8B-B14F-4D97-AF65-F5344CB8AC3E}">
        <p14:creationId xmlns:p14="http://schemas.microsoft.com/office/powerpoint/2010/main" val="352070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Rot="1" noChangeAspect="1" noChangeArrowheads="1" noTextEdit="1"/>
          </p:cNvSpPr>
          <p:nvPr>
            <p:ph type="sldImg"/>
          </p:nvPr>
        </p:nvSpPr>
        <p:spPr>
          <a:ln/>
        </p:spPr>
      </p:sp>
      <p:sp>
        <p:nvSpPr>
          <p:cNvPr id="573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98679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dirty="0"/>
              <a:t>: An</a:t>
            </a:r>
            <a:r>
              <a:rPr lang="en-US" baseline="0" dirty="0"/>
              <a:t> important contribution of B.F. Skinner was that he standardized the language scientists use to refer to learning.  After all, Skinner’s undergraduate studies were not in Psychology, but English Literature.</a:t>
            </a:r>
          </a:p>
          <a:p>
            <a:r>
              <a:rPr lang="en-US" baseline="0" dirty="0"/>
              <a:t>Skinner worked with the U.S. military to train pigeons to guide missiles/torpedoes, per above illustration.</a:t>
            </a:r>
            <a:endParaRPr 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08AD44C-EE43-457E-A7A0-D6CF771D1DED}" type="slidenum">
              <a:rPr lang="en-US" smtClean="0"/>
              <a:pPr/>
              <a:t>19</a:t>
            </a:fld>
            <a:endParaRPr lang="en-US"/>
          </a:p>
        </p:txBody>
      </p:sp>
    </p:spTree>
    <p:extLst>
      <p:ext uri="{BB962C8B-B14F-4D97-AF65-F5344CB8AC3E}">
        <p14:creationId xmlns:p14="http://schemas.microsoft.com/office/powerpoint/2010/main" val="287492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Note:</a:t>
            </a:r>
            <a:r>
              <a:rPr lang="en-US"/>
              <a:t> It is important to stress that positive means “something is added,” that negative means “something is removed,” and that reinforcement is defined by the resulting effect on behavior (increase).</a:t>
            </a:r>
          </a:p>
          <a:p>
            <a:r>
              <a:rPr lang="en-US" b="1"/>
              <a:t>Activity/Demonstration:</a:t>
            </a:r>
            <a:r>
              <a:rPr lang="en-US"/>
              <a:t> Ask students to generate examples of both positive and negative reinforcement.</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08882E-8352-4DFB-A07D-407AE0A7C97E}" type="slidenum">
              <a:rPr lang="en-US" smtClean="0"/>
              <a:pPr/>
              <a:t>20</a:t>
            </a:fld>
            <a:endParaRPr lang="en-US"/>
          </a:p>
        </p:txBody>
      </p:sp>
    </p:spTree>
    <p:extLst>
      <p:ext uri="{BB962C8B-B14F-4D97-AF65-F5344CB8AC3E}">
        <p14:creationId xmlns:p14="http://schemas.microsoft.com/office/powerpoint/2010/main" val="335570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Rot="1" noChangeAspect="1" noChangeArrowheads="1" noTextEdit="1"/>
          </p:cNvSpPr>
          <p:nvPr>
            <p:ph type="sldImg"/>
          </p:nvPr>
        </p:nvSpPr>
        <p:spPr>
          <a:ln/>
        </p:spPr>
      </p:sp>
      <p:sp>
        <p:nvSpPr>
          <p:cNvPr id="450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For chapter 6</a:t>
            </a:r>
          </a:p>
        </p:txBody>
      </p:sp>
    </p:spTree>
    <p:extLst>
      <p:ext uri="{BB962C8B-B14F-4D97-AF65-F5344CB8AC3E}">
        <p14:creationId xmlns:p14="http://schemas.microsoft.com/office/powerpoint/2010/main" val="2786791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 The scenario here is you sit down in a friend’s car and notice that there are several interesting</a:t>
            </a:r>
            <a:r>
              <a:rPr lang="en-US" baseline="0" dirty="0"/>
              <a:t> buttons on the dash.  You randomly press one out of curiosity.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22</a:t>
            </a:fld>
            <a:endParaRPr lang="en-US"/>
          </a:p>
        </p:txBody>
      </p:sp>
    </p:spTree>
    <p:extLst>
      <p:ext uri="{BB962C8B-B14F-4D97-AF65-F5344CB8AC3E}">
        <p14:creationId xmlns:p14="http://schemas.microsoft.com/office/powerpoint/2010/main" val="1102943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a:t>
            </a:r>
            <a:r>
              <a:rPr lang="en-US" baseline="0" dirty="0"/>
              <a:t> T</a:t>
            </a:r>
            <a:r>
              <a:rPr lang="en-US" dirty="0"/>
              <a:t>he consequence in avoidance</a:t>
            </a:r>
            <a:r>
              <a:rPr lang="en-US" baseline="0" dirty="0"/>
              <a:t> reinforcement is indirect:  It amounts to consequence </a:t>
            </a:r>
            <a:r>
              <a:rPr lang="en-US" u="sng" baseline="0" dirty="0"/>
              <a:t>prevention</a:t>
            </a:r>
            <a:r>
              <a:rPr lang="en-US" baseline="0" dirty="0"/>
              <a:t>, which is far different from negative reinforcement.  The latter is stimulus removal—an actual consequence.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23</a:t>
            </a:fld>
            <a:endParaRPr lang="en-US"/>
          </a:p>
        </p:txBody>
      </p:sp>
    </p:spTree>
    <p:extLst>
      <p:ext uri="{BB962C8B-B14F-4D97-AF65-F5344CB8AC3E}">
        <p14:creationId xmlns:p14="http://schemas.microsoft.com/office/powerpoint/2010/main" val="1160074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dirty="0"/>
              <a:t>:  A</a:t>
            </a:r>
            <a:r>
              <a:rPr lang="en-US" baseline="0" dirty="0"/>
              <a:t> few decades ago, secondary reinforcement was proffered as an account of why young children cling to their mothers.  Mom feeds the infant:  Food (primary reinforcer) ; Mom (secondary).  Keep in mind that Harlow’s research with monkeys and terry-cloth mothers has debunked this analysis.  Social stimulation is definitely a primary reinforcer.</a:t>
            </a:r>
            <a:endParaRPr 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EE447E-87CE-4BB0-918F-0C10B7472363}" type="slidenum">
              <a:rPr lang="en-US" smtClean="0"/>
              <a:pPr/>
              <a:t>25</a:t>
            </a:fld>
            <a:endParaRPr lang="en-US"/>
          </a:p>
        </p:txBody>
      </p:sp>
    </p:spTree>
    <p:extLst>
      <p:ext uri="{BB962C8B-B14F-4D97-AF65-F5344CB8AC3E}">
        <p14:creationId xmlns:p14="http://schemas.microsoft.com/office/powerpoint/2010/main" val="292357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dirty="0"/>
              <a:t>: Remind</a:t>
            </a:r>
            <a:r>
              <a:rPr lang="en-US" baseline="0" dirty="0"/>
              <a:t> students that these concepts are a carryover from Classical Conditioning</a:t>
            </a:r>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47E051E-CDA8-4588-B52D-9886CFD1719D}" type="slidenum">
              <a:rPr lang="en-US" smtClean="0"/>
              <a:pPr/>
              <a:t>26</a:t>
            </a:fld>
            <a:endParaRPr lang="en-US"/>
          </a:p>
        </p:txBody>
      </p:sp>
    </p:spTree>
    <p:extLst>
      <p:ext uri="{BB962C8B-B14F-4D97-AF65-F5344CB8AC3E}">
        <p14:creationId xmlns:p14="http://schemas.microsoft.com/office/powerpoint/2010/main" val="104638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solidFill>
            <a:srgbClr val="FFFFFF"/>
          </a:solidFill>
          <a:ln/>
        </p:spPr>
      </p:sp>
      <p:sp>
        <p:nvSpPr>
          <p:cNvPr id="64515" name="Notes Placeholder 2"/>
          <p:cNvSpPr>
            <a:spLocks noGrp="1"/>
          </p:cNvSpPr>
          <p:nvPr>
            <p:ph type="body" idx="1"/>
          </p:nvPr>
        </p:nvSpPr>
        <p:spPr>
          <a:solidFill>
            <a:srgbClr val="FFFFFF"/>
          </a:solidFill>
          <a:ln>
            <a:solidFill>
              <a:srgbClr val="000000"/>
            </a:solidFill>
          </a:ln>
        </p:spPr>
        <p:txBody>
          <a:bodyPr/>
          <a:lstStyle/>
          <a:p>
            <a:endParaRPr lang="en-US" dirty="0"/>
          </a:p>
        </p:txBody>
      </p:sp>
      <p:sp>
        <p:nvSpPr>
          <p:cNvPr id="64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EEC80EC7-33EB-405F-90A6-57B9DC9FF554}" type="slidenum">
              <a:rPr lang="en-US" sz="1200"/>
              <a:pPr algn="r"/>
              <a:t>27</a:t>
            </a:fld>
            <a:endParaRPr lang="en-US" sz="1200"/>
          </a:p>
        </p:txBody>
      </p:sp>
    </p:spTree>
    <p:extLst>
      <p:ext uri="{BB962C8B-B14F-4D97-AF65-F5344CB8AC3E}">
        <p14:creationId xmlns:p14="http://schemas.microsoft.com/office/powerpoint/2010/main" val="1465215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78EA07E-323A-4F45-B9EF-C39E51B0B6D5}" type="slidenum">
              <a:rPr lang="en-US" smtClean="0"/>
              <a:pPr/>
              <a:t>28</a:t>
            </a:fld>
            <a:endParaRPr lang="en-US"/>
          </a:p>
        </p:txBody>
      </p:sp>
    </p:spTree>
    <p:extLst>
      <p:ext uri="{BB962C8B-B14F-4D97-AF65-F5344CB8AC3E}">
        <p14:creationId xmlns:p14="http://schemas.microsoft.com/office/powerpoint/2010/main" val="4275261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b="0" dirty="0"/>
              <a:t> A commonly used but</a:t>
            </a:r>
            <a:r>
              <a:rPr lang="en-US" b="0" baseline="0" dirty="0"/>
              <a:t> </a:t>
            </a:r>
            <a:r>
              <a:rPr lang="en-US" b="1" baseline="0" dirty="0"/>
              <a:t>incorrect</a:t>
            </a:r>
            <a:r>
              <a:rPr lang="en-US" b="0" baseline="0" dirty="0"/>
              <a:t> example of Fixed Interval schedule of reinforcement is the </a:t>
            </a:r>
            <a:r>
              <a:rPr lang="en-US" b="0" u="sng" baseline="0" dirty="0"/>
              <a:t>weekly paycheck</a:t>
            </a:r>
            <a:r>
              <a:rPr lang="en-US" b="0" baseline="0" dirty="0"/>
              <a:t>.  By definition, a “fixed interval” of time is an interval of </a:t>
            </a:r>
            <a:r>
              <a:rPr lang="en-US" b="0" i="1" baseline="0" dirty="0"/>
              <a:t>waiting</a:t>
            </a:r>
            <a:r>
              <a:rPr lang="en-US" b="0" baseline="0" dirty="0"/>
              <a:t>, where behavior would be pointless because it will not be reinforced. Note that unlike waiting for the regularly scheduled mail delivery, waiting for a paycheck without working in the meantime is not conducive to eliciting reinforcement from one’s employer.  The worker needs to work the entire week in order to receive a delayed reward.  Waiting until payday before you start working—a bad idea.  So the weekly paycheck is a </a:t>
            </a:r>
            <a:r>
              <a:rPr lang="en-US" b="0" i="1" baseline="0" dirty="0"/>
              <a:t>delayed reward schedule</a:t>
            </a:r>
            <a:r>
              <a:rPr lang="en-US" b="0" baseline="0" dirty="0"/>
              <a:t>, not a fixed interval schedule.  On the other hand, waiting until payday to </a:t>
            </a:r>
            <a:r>
              <a:rPr lang="en-US" b="0" i="1" baseline="0" dirty="0"/>
              <a:t>look </a:t>
            </a:r>
            <a:r>
              <a:rPr lang="en-US" b="0" baseline="0" dirty="0"/>
              <a:t>for the check in the mail, that is indeed an interval schedule of reinforcement, but it is just a specific case of the original example of checking the mail.</a:t>
            </a:r>
            <a:endParaRPr lang="en-US" b="1" dirty="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979608E-F4D4-4841-8066-7CE84C91223F}" type="slidenum">
              <a:rPr lang="en-US" smtClean="0"/>
              <a:pPr/>
              <a:t>29</a:t>
            </a:fld>
            <a:endParaRPr lang="en-US"/>
          </a:p>
        </p:txBody>
      </p:sp>
    </p:spTree>
    <p:extLst>
      <p:ext uri="{BB962C8B-B14F-4D97-AF65-F5344CB8AC3E}">
        <p14:creationId xmlns:p14="http://schemas.microsoft.com/office/powerpoint/2010/main" val="4009248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CB98934-1CBC-454B-87D4-4B05B989D2AA}" type="slidenum">
              <a:rPr lang="en-US" smtClean="0"/>
              <a:pPr/>
              <a:t>30</a:t>
            </a:fld>
            <a:endParaRPr lang="en-US"/>
          </a:p>
        </p:txBody>
      </p:sp>
    </p:spTree>
    <p:extLst>
      <p:ext uri="{BB962C8B-B14F-4D97-AF65-F5344CB8AC3E}">
        <p14:creationId xmlns:p14="http://schemas.microsoft.com/office/powerpoint/2010/main" val="1945613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9EDD38C-1848-4380-BDE5-55F39244B8E7}" type="slidenum">
              <a:rPr lang="en-US" smtClean="0"/>
              <a:pPr/>
              <a:t>31</a:t>
            </a:fld>
            <a:endParaRPr lang="en-US"/>
          </a:p>
        </p:txBody>
      </p:sp>
    </p:spTree>
    <p:extLst>
      <p:ext uri="{BB962C8B-B14F-4D97-AF65-F5344CB8AC3E}">
        <p14:creationId xmlns:p14="http://schemas.microsoft.com/office/powerpoint/2010/main" val="229055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a:t>
            </a:r>
            <a:r>
              <a:rPr lang="en-US" baseline="0" dirty="0"/>
              <a:t>he answer to the question, “What is the effect on the behavior?” is not the same for the three consequences presented on this slide.</a:t>
            </a:r>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32</a:t>
            </a:fld>
            <a:endParaRPr lang="en-US"/>
          </a:p>
        </p:txBody>
      </p:sp>
    </p:spTree>
    <p:extLst>
      <p:ext uri="{BB962C8B-B14F-4D97-AF65-F5344CB8AC3E}">
        <p14:creationId xmlns:p14="http://schemas.microsoft.com/office/powerpoint/2010/main" val="923020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dirty="0"/>
              <a:t>:</a:t>
            </a:r>
            <a:r>
              <a:rPr lang="en-US" baseline="0" dirty="0"/>
              <a:t> “durable” is an excellent gloss for “relatively permanent.”  “Exposure, practice, &amp; repetition” are what a behaviorist means by “experience”</a:t>
            </a:r>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0F8E8C5-0B15-4FDB-98FE-9736E3153250}" type="slidenum">
              <a:rPr lang="en-US" smtClean="0"/>
              <a:pPr/>
              <a:t>3</a:t>
            </a:fld>
            <a:endParaRPr lang="en-US"/>
          </a:p>
        </p:txBody>
      </p:sp>
    </p:spTree>
    <p:extLst>
      <p:ext uri="{BB962C8B-B14F-4D97-AF65-F5344CB8AC3E}">
        <p14:creationId xmlns:p14="http://schemas.microsoft.com/office/powerpoint/2010/main" val="3088084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  This</a:t>
            </a:r>
            <a:r>
              <a:rPr lang="en-US" baseline="0" dirty="0"/>
              <a:t> example presumes that getting pulled over and ticketed is aversive in its own right, even if you only get a warning.</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33</a:t>
            </a:fld>
            <a:endParaRPr lang="en-US"/>
          </a:p>
        </p:txBody>
      </p:sp>
    </p:spTree>
    <p:extLst>
      <p:ext uri="{BB962C8B-B14F-4D97-AF65-F5344CB8AC3E}">
        <p14:creationId xmlns:p14="http://schemas.microsoft.com/office/powerpoint/2010/main" val="12326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Delayed consequences work much differently (more effectively) on adult humans</a:t>
            </a:r>
            <a:r>
              <a:rPr lang="en-US" baseline="0" dirty="0"/>
              <a:t> than on animals and small children.</a:t>
            </a:r>
            <a:endParaRPr lang="en-US" dirty="0"/>
          </a:p>
        </p:txBody>
      </p:sp>
    </p:spTree>
    <p:extLst>
      <p:ext uri="{BB962C8B-B14F-4D97-AF65-F5344CB8AC3E}">
        <p14:creationId xmlns:p14="http://schemas.microsoft.com/office/powerpoint/2010/main" val="1482625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Stopped here 2/6</a:t>
            </a:r>
            <a:endParaRPr lang="en-US" dirty="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2A845E4-011A-4435-84C7-4802A83ABF1F}" type="slidenum">
              <a:rPr lang="en-US" smtClean="0"/>
              <a:pPr/>
              <a:t>35</a:t>
            </a:fld>
            <a:endParaRPr lang="en-US"/>
          </a:p>
        </p:txBody>
      </p:sp>
    </p:spTree>
    <p:extLst>
      <p:ext uri="{BB962C8B-B14F-4D97-AF65-F5344CB8AC3E}">
        <p14:creationId xmlns:p14="http://schemas.microsoft.com/office/powerpoint/2010/main" val="2185163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Rot="1" noChangeAspect="1" noChangeArrowheads="1" noTextEdit="1"/>
          </p:cNvSpPr>
          <p:nvPr>
            <p:ph type="sldImg"/>
          </p:nvPr>
        </p:nvSpPr>
        <p:spPr>
          <a:ln/>
        </p:spPr>
      </p:sp>
      <p:sp>
        <p:nvSpPr>
          <p:cNvPr id="757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075816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3D74DF0-1485-462D-B73F-317D36C9E1A4}" type="slidenum">
              <a:rPr lang="en-US" smtClean="0"/>
              <a:pPr/>
              <a:t>37</a:t>
            </a:fld>
            <a:endParaRPr lang="en-US"/>
          </a:p>
        </p:txBody>
      </p:sp>
    </p:spTree>
    <p:extLst>
      <p:ext uri="{BB962C8B-B14F-4D97-AF65-F5344CB8AC3E}">
        <p14:creationId xmlns:p14="http://schemas.microsoft.com/office/powerpoint/2010/main" val="3563004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Note</a:t>
            </a:r>
            <a:r>
              <a:rPr lang="en-US" dirty="0"/>
              <a:t>: For biological preparedness, recall taste aversion.</a:t>
            </a:r>
          </a:p>
          <a:p>
            <a:r>
              <a:rPr lang="en-US" dirty="0"/>
              <a:t>Cultures can influence emphasis on types of learning as well as content</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38F1DDC-5B7E-4E44-A8DD-ED4799BF50DD}" type="slidenum">
              <a:rPr lang="en-US" smtClean="0"/>
              <a:pPr/>
              <a:t>38</a:t>
            </a:fld>
            <a:endParaRPr lang="en-US"/>
          </a:p>
        </p:txBody>
      </p:sp>
    </p:spTree>
    <p:extLst>
      <p:ext uri="{BB962C8B-B14F-4D97-AF65-F5344CB8AC3E}">
        <p14:creationId xmlns:p14="http://schemas.microsoft.com/office/powerpoint/2010/main" val="38284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38F1DDC-5B7E-4E44-A8DD-ED4799BF50DD}" type="slidenum">
              <a:rPr lang="en-US" smtClean="0"/>
              <a:pPr/>
              <a:t>39</a:t>
            </a:fld>
            <a:endParaRPr lang="en-US"/>
          </a:p>
        </p:txBody>
      </p:sp>
    </p:spTree>
    <p:extLst>
      <p:ext uri="{BB962C8B-B14F-4D97-AF65-F5344CB8AC3E}">
        <p14:creationId xmlns:p14="http://schemas.microsoft.com/office/powerpoint/2010/main" val="4210632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68C3200-4B13-492B-BFCE-F376FA53B472}" type="slidenum">
              <a:rPr lang="en-US" smtClean="0"/>
              <a:pPr/>
              <a:t>40</a:t>
            </a:fld>
            <a:endParaRPr lang="en-US"/>
          </a:p>
        </p:txBody>
      </p:sp>
    </p:spTree>
    <p:extLst>
      <p:ext uri="{BB962C8B-B14F-4D97-AF65-F5344CB8AC3E}">
        <p14:creationId xmlns:p14="http://schemas.microsoft.com/office/powerpoint/2010/main" val="1613166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 Instructors may use the learning objectives presented on this slide to review the chapter material.</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35014A1-AFC4-4729-8593-999CD64CB107}" type="slidenum">
              <a:rPr lang="en-US" smtClean="0"/>
              <a:pPr/>
              <a:t>41</a:t>
            </a:fld>
            <a:endParaRPr lang="en-US"/>
          </a:p>
        </p:txBody>
      </p:sp>
    </p:spTree>
    <p:extLst>
      <p:ext uri="{BB962C8B-B14F-4D97-AF65-F5344CB8AC3E}">
        <p14:creationId xmlns:p14="http://schemas.microsoft.com/office/powerpoint/2010/main" val="57506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4</a:t>
            </a:fld>
            <a:endParaRPr lang="en-US"/>
          </a:p>
        </p:txBody>
      </p:sp>
    </p:spTree>
    <p:extLst>
      <p:ext uri="{BB962C8B-B14F-4D97-AF65-F5344CB8AC3E}">
        <p14:creationId xmlns:p14="http://schemas.microsoft.com/office/powerpoint/2010/main" val="186040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The</a:t>
            </a:r>
            <a:r>
              <a:rPr lang="en-US" baseline="0" dirty="0"/>
              <a:t> instructor may wish to point out that in the example of classical conditioning, getting stuck with a needle was NOT a consequence of the subject’s behavior (namely, being fearful)– after all, what doctor would punish fearful patients by sticking them whenever they express fear?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Rather, the fear response is shifted from being elicited by a natural</a:t>
            </a:r>
            <a:r>
              <a:rPr lang="en-US" baseline="0" dirty="0"/>
              <a:t> [reflexive] stimulus (namely, pain) to a once neutral stimulus, the sight of a doctor’s office.  Hence, Classical Conditioning is characterized as a shift in stimulus control.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5</a:t>
            </a:fld>
            <a:endParaRPr lang="en-US"/>
          </a:p>
        </p:txBody>
      </p:sp>
    </p:spTree>
    <p:extLst>
      <p:ext uri="{BB962C8B-B14F-4D97-AF65-F5344CB8AC3E}">
        <p14:creationId xmlns:p14="http://schemas.microsoft.com/office/powerpoint/2010/main" val="186040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Pavlov’s research</a:t>
            </a:r>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6</a:t>
            </a:fld>
            <a:endParaRPr lang="en-US"/>
          </a:p>
        </p:txBody>
      </p:sp>
    </p:spTree>
    <p:extLst>
      <p:ext uri="{BB962C8B-B14F-4D97-AF65-F5344CB8AC3E}">
        <p14:creationId xmlns:p14="http://schemas.microsoft.com/office/powerpoint/2010/main" val="68659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Note</a:t>
            </a:r>
            <a:r>
              <a:rPr lang="en-US" dirty="0"/>
              <a:t>:  </a:t>
            </a:r>
            <a:r>
              <a:rPr lang="en-US" dirty="0" err="1"/>
              <a:t>Rescorla</a:t>
            </a:r>
            <a:r>
              <a:rPr lang="en-US" dirty="0"/>
              <a:t> points out that</a:t>
            </a:r>
            <a:r>
              <a:rPr lang="en-US" baseline="0" dirty="0"/>
              <a:t> the nature of contingency that best promotes classical conditioning is the same as the contingency a researcher might use to infer cause and effect (as if the CS causes the UCS)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7</a:t>
            </a:fld>
            <a:endParaRPr lang="en-US"/>
          </a:p>
        </p:txBody>
      </p:sp>
    </p:spTree>
    <p:extLst>
      <p:ext uri="{BB962C8B-B14F-4D97-AF65-F5344CB8AC3E}">
        <p14:creationId xmlns:p14="http://schemas.microsoft.com/office/powerpoint/2010/main" val="17393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Suggestion</a:t>
            </a:r>
            <a:r>
              <a:rPr lang="en-US" dirty="0"/>
              <a:t>:  Instructor might point out that the frame labeled “conditioning” is not repeated merely</a:t>
            </a:r>
            <a:r>
              <a:rPr lang="en-US" baseline="0" dirty="0"/>
              <a:t> once, but dozens of times.</a:t>
            </a:r>
            <a:endParaRPr lang="en-US" dirty="0"/>
          </a:p>
        </p:txBody>
      </p:sp>
    </p:spTree>
    <p:extLst>
      <p:ext uri="{BB962C8B-B14F-4D97-AF65-F5344CB8AC3E}">
        <p14:creationId xmlns:p14="http://schemas.microsoft.com/office/powerpoint/2010/main" val="96050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Suggestion</a:t>
            </a:r>
            <a:r>
              <a:rPr lang="en-US" dirty="0"/>
              <a:t>:  Generalization is easily illustrated with sounds from markedly</a:t>
            </a:r>
            <a:r>
              <a:rPr lang="en-US" baseline="0" dirty="0"/>
              <a:t> different bells, one on which the subject is trained, the second on which the subject is tested for generalization.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D1F3FC3-2AFC-499F-A9F0-A844F0B12687}" type="slidenum">
              <a:rPr lang="en-US" smtClean="0"/>
              <a:pPr>
                <a:defRPr/>
              </a:pPr>
              <a:t>9</a:t>
            </a:fld>
            <a:endParaRPr lang="en-US"/>
          </a:p>
        </p:txBody>
      </p:sp>
    </p:spTree>
    <p:extLst>
      <p:ext uri="{BB962C8B-B14F-4D97-AF65-F5344CB8AC3E}">
        <p14:creationId xmlns:p14="http://schemas.microsoft.com/office/powerpoint/2010/main" val="344697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
            <a:ext cx="8503920" cy="1042737"/>
          </a:xfrm>
        </p:spPr>
        <p:txBody>
          <a:bodyPr>
            <a:normAutofit/>
          </a:bodyPr>
          <a:lstStyle>
            <a:lvl1pPr algn="l">
              <a:defRPr sz="4000" b="0" cap="small">
                <a:solidFill>
                  <a:schemeClr val="bg1"/>
                </a:solidFill>
                <a:effectLst>
                  <a:outerShdw blurRad="50800" dist="38100" dir="2700000" algn="tl" rotWithShape="0">
                    <a:srgbClr val="000000">
                      <a:alpha val="25000"/>
                    </a:srgbClr>
                  </a:outerShdw>
                </a:effectLst>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709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 y="91757"/>
            <a:ext cx="8503920" cy="7771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1039"/>
          <p:cNvSpPr txBox="1">
            <a:spLocks noChangeArrowheads="1"/>
          </p:cNvSpPr>
          <p:nvPr userDrawn="1"/>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userDrawn="1"/>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a:t>
            </a:fld>
            <a:endParaRPr lang="en-US" sz="3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83651"/>
      </p:ext>
    </p:extLst>
  </p:cSld>
  <p:clrMap bg1="lt1" tx1="dk1" bg2="lt2" tx2="dk2" accent1="accent1" accent2="accent2" accent3="accent3" accent4="accent4" accent5="accent5" accent6="accent6" hlink="hlink" folHlink="folHlink"/>
  <p:sldLayoutIdLst>
    <p:sldLayoutId id="2147483940" r:id="rId1"/>
  </p:sldLayoutIdLst>
  <p:hf sldNum="0" hdr="0" dt="0"/>
  <p:txStyles>
    <p:titleStyle>
      <a:lvl1pPr algn="l" defTabSz="457200" rtl="0" eaLnBrk="1" latinLnBrk="0" hangingPunct="1">
        <a:spcBef>
          <a:spcPct val="0"/>
        </a:spcBef>
        <a:buNone/>
        <a:defRPr sz="4000" b="0" kern="1200" cap="small">
          <a:solidFill>
            <a:schemeClr val="bg1"/>
          </a:solidFill>
          <a:effectLst>
            <a:outerShdw blurRad="50800" dist="38100" dir="2700000" algn="tl" rotWithShape="0">
              <a:srgbClr val="000000">
                <a:alpha val="35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visual.pearsoncmg.com/mypsychlab/index.php?clipId=122"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visual.pearsoncmg.com/mypsychlab/index.php?clipId=40"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 Box 1039"/>
          <p:cNvSpPr txBox="1">
            <a:spLocks noChangeArrowheads="1"/>
          </p:cNvSpPr>
          <p:nvPr/>
        </p:nvSpPr>
        <p:spPr bwMode="auto">
          <a:xfrm>
            <a:off x="60260" y="6396335"/>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Food</a:t>
            </a:r>
          </a:p>
          <a:p>
            <a:pPr algn="ctr">
              <a:spcBef>
                <a:spcPts val="0"/>
              </a:spcBef>
              <a:spcAft>
                <a:spcPts val="0"/>
              </a:spcAft>
            </a:pPr>
            <a:r>
              <a:rPr lang="en-US" sz="2000" dirty="0"/>
              <a:t>(Stimulus)</a:t>
            </a:r>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Drool</a:t>
            </a:r>
          </a:p>
          <a:p>
            <a:pPr algn="ctr">
              <a:spcBef>
                <a:spcPts val="0"/>
              </a:spcBef>
              <a:spcAft>
                <a:spcPts val="0"/>
              </a:spcAft>
            </a:pPr>
            <a:r>
              <a:rPr lang="en-US" sz="2000" dirty="0"/>
              <a:t>(Response)</a:t>
            </a:r>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Sound</a:t>
            </a:r>
          </a:p>
          <a:p>
            <a:pPr algn="ctr">
              <a:spcBef>
                <a:spcPts val="0"/>
              </a:spcBef>
              <a:spcAft>
                <a:spcPts val="0"/>
              </a:spcAft>
            </a:pPr>
            <a:r>
              <a:rPr lang="en-US" sz="2000" dirty="0"/>
              <a:t>(Stimulus 2)</a:t>
            </a:r>
          </a:p>
        </p:txBody>
      </p:sp>
      <p:sp>
        <p:nvSpPr>
          <p:cNvPr id="8" name="TextBox 7"/>
          <p:cNvSpPr txBox="1"/>
          <p:nvPr/>
        </p:nvSpPr>
        <p:spPr>
          <a:xfrm>
            <a:off x="6781800" y="28194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381000" y="4876800"/>
            <a:ext cx="8534400" cy="1477328"/>
          </a:xfrm>
          <a:prstGeom prst="rect">
            <a:avLst/>
          </a:prstGeom>
          <a:noFill/>
        </p:spPr>
        <p:txBody>
          <a:bodyPr wrap="square" rtlCol="0">
            <a:spAutoFit/>
          </a:bodyPr>
          <a:lstStyle/>
          <a:p>
            <a:r>
              <a:rPr lang="en-US" sz="2400" b="1" dirty="0"/>
              <a:t>Discrimination</a:t>
            </a:r>
            <a:endParaRPr lang="en-US" sz="2400" b="1" dirty="0">
              <a:latin typeface="+mn-lt"/>
            </a:endParaRPr>
          </a:p>
          <a:p>
            <a:pPr marL="800100" lvl="1" indent="-342900">
              <a:buFont typeface="Lucida Grande"/>
              <a:buChar char="-"/>
            </a:pPr>
            <a:r>
              <a:rPr lang="en-US" sz="2200" dirty="0">
                <a:latin typeface="+mn-lt"/>
              </a:rPr>
              <a:t>CRs appear after the CS but not after other CSs.</a:t>
            </a:r>
          </a:p>
          <a:p>
            <a:pPr marL="1257300" lvl="2" indent="-342900">
              <a:buFont typeface="Arial"/>
              <a:buChar char="•"/>
            </a:pPr>
            <a:r>
              <a:rPr lang="en-US" sz="2200" dirty="0">
                <a:latin typeface="+mn-lt"/>
              </a:rPr>
              <a:t>Discrimination generally learned by presenting other CSs without the UCS</a:t>
            </a:r>
          </a:p>
        </p:txBody>
      </p:sp>
    </p:spTree>
    <p:extLst>
      <p:ext uri="{BB962C8B-B14F-4D97-AF65-F5344CB8AC3E}">
        <p14:creationId xmlns:p14="http://schemas.microsoft.com/office/powerpoint/2010/main" val="165803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chor="ctr"/>
          <a:lstStyle/>
          <a:p>
            <a:pPr eaLnBrk="1" hangingPunct="1"/>
            <a:r>
              <a:rPr lang="en-US" dirty="0"/>
              <a:t>Classical Conditioning</a:t>
            </a:r>
          </a:p>
        </p:txBody>
      </p:sp>
      <p:sp>
        <p:nvSpPr>
          <p:cNvPr id="12291" name="Content Placeholder 2"/>
          <p:cNvSpPr>
            <a:spLocks noGrp="1"/>
          </p:cNvSpPr>
          <p:nvPr>
            <p:ph idx="1"/>
          </p:nvPr>
        </p:nvSpPr>
        <p:spPr>
          <a:xfrm>
            <a:off x="457200" y="1189037"/>
            <a:ext cx="8153400" cy="4525963"/>
          </a:xfrm>
        </p:spPr>
        <p:txBody>
          <a:bodyPr>
            <a:normAutofit/>
          </a:bodyPr>
          <a:lstStyle/>
          <a:p>
            <a:pPr eaLnBrk="1" hangingPunct="1"/>
            <a:r>
              <a:rPr lang="en-US" dirty="0"/>
              <a:t>Extinction</a:t>
            </a:r>
          </a:p>
          <a:p>
            <a:pPr lvl="1" eaLnBrk="1" hangingPunct="1">
              <a:buClr>
                <a:schemeClr val="tx1"/>
              </a:buClr>
            </a:pPr>
            <a:r>
              <a:rPr lang="en-US" sz="2000" dirty="0"/>
              <a:t>CR weakened by presenting the CS without the UCS</a:t>
            </a:r>
          </a:p>
          <a:p>
            <a:pPr lvl="1" eaLnBrk="1" hangingPunct="1">
              <a:buClr>
                <a:schemeClr val="tx1"/>
              </a:buClr>
            </a:pPr>
            <a:r>
              <a:rPr lang="en-US" sz="2000" dirty="0"/>
              <a:t>Pavlov rang bell but did not present food; the dog stopped salivating.</a:t>
            </a:r>
            <a:br>
              <a:rPr lang="en-US" sz="2000" dirty="0"/>
            </a:br>
            <a:endParaRPr lang="en-US" sz="2000" dirty="0"/>
          </a:p>
          <a:p>
            <a:pPr eaLnBrk="1" hangingPunct="1"/>
            <a:r>
              <a:rPr lang="en-US" dirty="0"/>
              <a:t>Spontaneous Recovery</a:t>
            </a:r>
          </a:p>
          <a:p>
            <a:pPr lvl="1" eaLnBrk="1" hangingPunct="1">
              <a:buClr>
                <a:schemeClr val="tx1"/>
              </a:buClr>
            </a:pPr>
            <a:r>
              <a:rPr lang="en-US" sz="2000" dirty="0"/>
              <a:t>CR recurs after a time </a:t>
            </a:r>
            <a:br>
              <a:rPr lang="en-US" sz="2000" dirty="0"/>
            </a:br>
            <a:r>
              <a:rPr lang="en-US" sz="2000" dirty="0"/>
              <a:t>delay and without </a:t>
            </a:r>
            <a:br>
              <a:rPr lang="en-US" sz="2000" dirty="0"/>
            </a:br>
            <a:r>
              <a:rPr lang="en-US" sz="2000" dirty="0"/>
              <a:t>additional learning.</a:t>
            </a:r>
          </a:p>
          <a:p>
            <a:pPr lvl="1" eaLnBrk="1" hangingPunct="1">
              <a:buClr>
                <a:schemeClr val="tx1"/>
              </a:buClr>
            </a:pPr>
            <a:r>
              <a:rPr lang="en-US" sz="2000" dirty="0"/>
              <a:t>When Pavlov rang the </a:t>
            </a:r>
            <a:br>
              <a:rPr lang="en-US" sz="2000" dirty="0"/>
            </a:br>
            <a:r>
              <a:rPr lang="en-US" sz="2000" dirty="0"/>
              <a:t>bell the next day, the </a:t>
            </a:r>
            <a:br>
              <a:rPr lang="en-US" sz="2000" dirty="0"/>
            </a:br>
            <a:r>
              <a:rPr lang="en-US" sz="2000" dirty="0"/>
              <a:t>dog salivated. </a:t>
            </a:r>
          </a:p>
          <a:p>
            <a:pPr lvl="1" eaLnBrk="1" hangingPunct="1">
              <a:buClr>
                <a:srgbClr val="CA6500"/>
              </a:buClr>
              <a:buFont typeface="Wingdings" pitchFamily="2" charset="2"/>
              <a:buNone/>
            </a:pPr>
            <a:endParaRPr lang="en-US" sz="2000" dirty="0"/>
          </a:p>
          <a:p>
            <a:pPr eaLnBrk="1" hangingPunct="1">
              <a:buClr>
                <a:srgbClr val="CA6500"/>
              </a:buClr>
              <a:buFont typeface="Wingdings" pitchFamily="2" charset="2"/>
              <a:buNone/>
            </a:pPr>
            <a:endParaRPr lang="en-US" sz="2000" dirty="0"/>
          </a:p>
        </p:txBody>
      </p:sp>
      <p:pic>
        <p:nvPicPr>
          <p:cNvPr id="2" name="Picture 1" descr="streng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864" y="2743200"/>
            <a:ext cx="5426336" cy="3494232"/>
          </a:xfrm>
          <a:prstGeom prst="rect">
            <a:avLst/>
          </a:prstGeom>
        </p:spPr>
      </p:pic>
      <p:sp>
        <p:nvSpPr>
          <p:cNvPr id="4" name="Rectangle 3"/>
          <p:cNvSpPr/>
          <p:nvPr/>
        </p:nvSpPr>
        <p:spPr>
          <a:xfrm>
            <a:off x="5867400" y="2743200"/>
            <a:ext cx="1143000" cy="2895600"/>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924800" y="2743200"/>
            <a:ext cx="1143000" cy="2895600"/>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11</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 calcmode="lin" valueType="num">
                                      <p:cBhvr additive="base">
                                        <p:cTn id="12" dur="500" fill="hold"/>
                                        <p:tgtEl>
                                          <p:spTgt spid="12291">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1" end="1"/>
                                            </p:txEl>
                                          </p:spTgt>
                                        </p:tgtEl>
                                        <p:attrNameLst>
                                          <p:attrName>style.visibility</p:attrName>
                                        </p:attrNameLst>
                                      </p:cBhvr>
                                      <p:to>
                                        <p:strVal val="visible"/>
                                      </p:to>
                                    </p:set>
                                    <p:animEffect transition="in" filter="fade">
                                      <p:cBhvr>
                                        <p:cTn id="22" dur="500"/>
                                        <p:tgtEl>
                                          <p:spTgt spid="1229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animEffect transition="in" filter="fade">
                                      <p:cBhvr>
                                        <p:cTn id="27" dur="500"/>
                                        <p:tgtEl>
                                          <p:spTgt spid="1229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2291">
                                            <p:txEl>
                                              <p:pRg st="3" end="3"/>
                                            </p:txEl>
                                          </p:spTgt>
                                        </p:tgtEl>
                                        <p:attrNameLst>
                                          <p:attrName>style.visibility</p:attrName>
                                        </p:attrNameLst>
                                      </p:cBhvr>
                                      <p:to>
                                        <p:strVal val="visible"/>
                                      </p:to>
                                    </p:set>
                                    <p:anim calcmode="lin" valueType="num">
                                      <p:cBhvr additive="base">
                                        <p:cTn id="32" dur="500" fill="hold"/>
                                        <p:tgtEl>
                                          <p:spTgt spid="12291">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291">
                                            <p:txEl>
                                              <p:pRg st="4" end="4"/>
                                            </p:txEl>
                                          </p:spTgt>
                                        </p:tgtEl>
                                        <p:attrNameLst>
                                          <p:attrName>style.visibility</p:attrName>
                                        </p:attrNameLst>
                                      </p:cBhvr>
                                      <p:to>
                                        <p:strVal val="visible"/>
                                      </p:to>
                                    </p:set>
                                    <p:animEffect transition="in" filter="fade">
                                      <p:cBhvr>
                                        <p:cTn id="42" dur="500"/>
                                        <p:tgtEl>
                                          <p:spTgt spid="1229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Effect transition="in" filter="fade">
                                      <p:cBhvr>
                                        <p:cTn id="47"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Bang</a:t>
            </a:r>
            <a:endParaRPr lang="en-US" sz="2400" b="1" dirty="0">
              <a:solidFill>
                <a:schemeClr val="accent6"/>
              </a:solidFill>
            </a:endParaRPr>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Fear</a:t>
            </a:r>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Rabbit</a:t>
            </a:r>
          </a:p>
        </p:txBody>
      </p:sp>
      <p:sp>
        <p:nvSpPr>
          <p:cNvPr id="8" name="TextBox 7"/>
          <p:cNvSpPr txBox="1"/>
          <p:nvPr/>
        </p:nvSpPr>
        <p:spPr>
          <a:xfrm>
            <a:off x="6781800" y="287649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4876800"/>
            <a:ext cx="5715000" cy="800219"/>
          </a:xfrm>
          <a:prstGeom prst="rect">
            <a:avLst/>
          </a:prstGeom>
          <a:noFill/>
        </p:spPr>
        <p:txBody>
          <a:bodyPr wrap="square" rtlCol="0">
            <a:spAutoFit/>
          </a:bodyPr>
          <a:lstStyle/>
          <a:p>
            <a:r>
              <a:rPr lang="en-US" sz="2400" b="1" dirty="0"/>
              <a:t>Phobias</a:t>
            </a:r>
            <a:endParaRPr lang="en-US" sz="2400" b="1" dirty="0">
              <a:latin typeface="+mn-lt"/>
            </a:endParaRPr>
          </a:p>
          <a:p>
            <a:pPr lvl="1"/>
            <a:r>
              <a:rPr lang="en-US" sz="2200" dirty="0">
                <a:latin typeface="+mn-lt"/>
              </a:rPr>
              <a:t>Watson and </a:t>
            </a:r>
            <a:r>
              <a:rPr lang="en-US" sz="2200" dirty="0" err="1">
                <a:latin typeface="+mn-lt"/>
              </a:rPr>
              <a:t>Rayner</a:t>
            </a:r>
            <a:r>
              <a:rPr lang="en-US" sz="2200" dirty="0">
                <a:latin typeface="+mn-lt"/>
              </a:rPr>
              <a:t> (1920) – Little Albert.</a:t>
            </a:r>
          </a:p>
        </p:txBody>
      </p:sp>
      <p:pic>
        <p:nvPicPr>
          <p:cNvPr id="2" name="Picture 1" descr="kin35406_ta060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228600"/>
            <a:ext cx="1845675" cy="2133600"/>
          </a:xfrm>
          <a:prstGeom prst="rect">
            <a:avLst/>
          </a:prstGeom>
        </p:spPr>
      </p:pic>
    </p:spTree>
    <p:extLst>
      <p:ext uri="{BB962C8B-B14F-4D97-AF65-F5344CB8AC3E}">
        <p14:creationId xmlns:p14="http://schemas.microsoft.com/office/powerpoint/2010/main" val="26744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9906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Bullying</a:t>
            </a:r>
            <a:endParaRPr lang="en-US" sz="2400" b="1" dirty="0">
              <a:solidFill>
                <a:schemeClr val="accent6"/>
              </a:solidFill>
            </a:endParaRPr>
          </a:p>
        </p:txBody>
      </p:sp>
      <p:sp>
        <p:nvSpPr>
          <p:cNvPr id="6" name="Rounded Rectangle 5"/>
          <p:cNvSpPr/>
          <p:nvPr/>
        </p:nvSpPr>
        <p:spPr>
          <a:xfrm>
            <a:off x="6781800" y="27432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Fear</a:t>
            </a:r>
          </a:p>
        </p:txBody>
      </p:sp>
      <p:sp>
        <p:nvSpPr>
          <p:cNvPr id="7" name="Rounded Rectangle 6"/>
          <p:cNvSpPr/>
          <p:nvPr/>
        </p:nvSpPr>
        <p:spPr>
          <a:xfrm>
            <a:off x="685800" y="2743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School</a:t>
            </a:r>
            <a:endParaRPr lang="en-US" sz="2000" dirty="0"/>
          </a:p>
        </p:txBody>
      </p:sp>
      <p:sp>
        <p:nvSpPr>
          <p:cNvPr id="8" name="TextBox 7"/>
          <p:cNvSpPr txBox="1"/>
          <p:nvPr/>
        </p:nvSpPr>
        <p:spPr>
          <a:xfrm>
            <a:off x="6781800" y="234309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36576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36576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3622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19050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19050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18129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9906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16195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17024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2574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5185827"/>
            <a:ext cx="6324600" cy="1138773"/>
          </a:xfrm>
          <a:prstGeom prst="rect">
            <a:avLst/>
          </a:prstGeom>
          <a:noFill/>
        </p:spPr>
        <p:txBody>
          <a:bodyPr wrap="square" rtlCol="0">
            <a:spAutoFit/>
          </a:bodyPr>
          <a:lstStyle/>
          <a:p>
            <a:r>
              <a:rPr lang="en-US" sz="2400" b="1" dirty="0">
                <a:latin typeface="+mn-lt"/>
              </a:rPr>
              <a:t>Counterconditioning</a:t>
            </a:r>
          </a:p>
          <a:p>
            <a:pPr marL="800100" lvl="1" indent="-342900">
              <a:buFont typeface="Lucida Grande"/>
              <a:buChar char="-"/>
            </a:pPr>
            <a:r>
              <a:rPr lang="en-US" sz="2200" dirty="0">
                <a:latin typeface="+mn-lt"/>
              </a:rPr>
              <a:t>Goal: Associate CS with new, incompatible CR</a:t>
            </a:r>
          </a:p>
          <a:p>
            <a:pPr marL="800100" lvl="1" indent="-342900">
              <a:buFont typeface="Lucida Grande"/>
              <a:buChar char="-"/>
            </a:pPr>
            <a:r>
              <a:rPr lang="en-US" sz="2200" dirty="0">
                <a:latin typeface="+mn-lt"/>
              </a:rPr>
              <a:t>Means:   CS paired with new UCS</a:t>
            </a:r>
          </a:p>
        </p:txBody>
      </p:sp>
      <p:cxnSp>
        <p:nvCxnSpPr>
          <p:cNvPr id="19" name="Straight Arrow Connector 18"/>
          <p:cNvCxnSpPr/>
          <p:nvPr/>
        </p:nvCxnSpPr>
        <p:spPr>
          <a:xfrm>
            <a:off x="2667000" y="3657600"/>
            <a:ext cx="1066800" cy="685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3810000" y="4267200"/>
            <a:ext cx="16764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Friend</a:t>
            </a:r>
            <a:endParaRPr lang="en-US" sz="2400" b="1" dirty="0">
              <a:solidFill>
                <a:schemeClr val="accent6"/>
              </a:solidFill>
            </a:endParaRPr>
          </a:p>
        </p:txBody>
      </p:sp>
      <p:cxnSp>
        <p:nvCxnSpPr>
          <p:cNvPr id="23" name="Straight Arrow Connector 22"/>
          <p:cNvCxnSpPr/>
          <p:nvPr/>
        </p:nvCxnSpPr>
        <p:spPr>
          <a:xfrm>
            <a:off x="5562600" y="4648200"/>
            <a:ext cx="11430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6" name="Rounded Rectangle 25"/>
          <p:cNvSpPr/>
          <p:nvPr/>
        </p:nvSpPr>
        <p:spPr>
          <a:xfrm>
            <a:off x="6781800" y="43434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Fun</a:t>
            </a:r>
            <a:endParaRPr lang="en-US" sz="2400" b="1" dirty="0">
              <a:solidFill>
                <a:schemeClr val="accent6"/>
              </a:solidFill>
            </a:endParaRPr>
          </a:p>
        </p:txBody>
      </p:sp>
    </p:spTree>
    <p:extLst>
      <p:ext uri="{BB962C8B-B14F-4D97-AF65-F5344CB8AC3E}">
        <p14:creationId xmlns:p14="http://schemas.microsoft.com/office/powerpoint/2010/main" val="4106421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fade">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fade">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childTnLst>
                          </p:cTn>
                        </p:par>
                        <p:par>
                          <p:cTn id="35" fill="hold">
                            <p:stCondLst>
                              <p:cond delay="3000"/>
                            </p:stCondLst>
                            <p:childTnLst>
                              <p:par>
                                <p:cTn id="36" presetID="25" presetClass="emph" presetSubtype="0" fill="hold" nodeType="afterEffect">
                                  <p:stCondLst>
                                    <p:cond delay="0"/>
                                  </p:stCondLst>
                                  <p:childTnLst>
                                    <p:animClr clrSpc="hsl" dir="cw">
                                      <p:cBhvr override="childStyle">
                                        <p:cTn id="37" dur="500" fill="hold"/>
                                        <p:tgtEl>
                                          <p:spTgt spid="6">
                                            <p:txEl>
                                              <p:pRg st="0" end="0"/>
                                            </p:txEl>
                                          </p:spTgt>
                                        </p:tgtEl>
                                        <p:attrNameLst>
                                          <p:attrName>style.color</p:attrName>
                                        </p:attrNameLst>
                                      </p:cBhvr>
                                      <p:by>
                                        <p:hsl h="0" s="-70588" l="0"/>
                                      </p:by>
                                    </p:animClr>
                                    <p:animClr clrSpc="hsl" dir="cw">
                                      <p:cBhvr>
                                        <p:cTn id="38" dur="500" fill="hold"/>
                                        <p:tgtEl>
                                          <p:spTgt spid="6">
                                            <p:txEl>
                                              <p:pRg st="0" end="0"/>
                                            </p:txEl>
                                          </p:spTgt>
                                        </p:tgtEl>
                                        <p:attrNameLst>
                                          <p:attrName>fillcolor</p:attrName>
                                        </p:attrNameLst>
                                      </p:cBhvr>
                                      <p:by>
                                        <p:hsl h="0" s="-70588" l="0"/>
                                      </p:by>
                                    </p:animClr>
                                    <p:animClr clrSpc="hsl" dir="cw">
                                      <p:cBhvr>
                                        <p:cTn id="39" dur="500" fill="hold"/>
                                        <p:tgtEl>
                                          <p:spTgt spid="6">
                                            <p:txEl>
                                              <p:pRg st="0" end="0"/>
                                            </p:txEl>
                                          </p:spTgt>
                                        </p:tgtEl>
                                        <p:attrNameLst>
                                          <p:attrName>stroke.color</p:attrName>
                                        </p:attrNameLst>
                                      </p:cBhvr>
                                      <p:by>
                                        <p:hsl h="0" s="-70588" l="0"/>
                                      </p:by>
                                    </p:animClr>
                                    <p:set>
                                      <p:cBhvr>
                                        <p:cTn id="40"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Ad Actors</a:t>
            </a:r>
            <a:endParaRPr lang="en-US" sz="2000" dirty="0"/>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Fun</a:t>
            </a:r>
            <a:endParaRPr lang="en-US" sz="2000" dirty="0"/>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Product</a:t>
            </a:r>
            <a:endParaRPr lang="en-US" sz="2000" dirty="0"/>
          </a:p>
        </p:txBody>
      </p:sp>
      <p:sp>
        <p:nvSpPr>
          <p:cNvPr id="8" name="TextBox 7"/>
          <p:cNvSpPr txBox="1"/>
          <p:nvPr/>
        </p:nvSpPr>
        <p:spPr>
          <a:xfrm>
            <a:off x="6781800" y="28956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4876800"/>
            <a:ext cx="5715000" cy="800219"/>
          </a:xfrm>
          <a:prstGeom prst="rect">
            <a:avLst/>
          </a:prstGeom>
          <a:noFill/>
        </p:spPr>
        <p:txBody>
          <a:bodyPr wrap="square" rtlCol="0">
            <a:spAutoFit/>
          </a:bodyPr>
          <a:lstStyle/>
          <a:p>
            <a:r>
              <a:rPr lang="en-US" sz="2400" b="1" dirty="0"/>
              <a:t>Application</a:t>
            </a:r>
            <a:endParaRPr lang="en-US" sz="2400" b="1" dirty="0">
              <a:latin typeface="+mn-lt"/>
            </a:endParaRPr>
          </a:p>
          <a:p>
            <a:pPr lvl="1"/>
            <a:r>
              <a:rPr lang="en-US" sz="2200" dirty="0">
                <a:latin typeface="+mn-lt"/>
              </a:rPr>
              <a:t>Advertising</a:t>
            </a:r>
          </a:p>
        </p:txBody>
      </p:sp>
      <p:pic>
        <p:nvPicPr>
          <p:cNvPr id="2" name="Picture 1" descr="16649CL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52400"/>
            <a:ext cx="1889881" cy="1905000"/>
          </a:xfrm>
          <a:prstGeom prst="rect">
            <a:avLst/>
          </a:prstGeom>
        </p:spPr>
      </p:pic>
    </p:spTree>
    <p:extLst>
      <p:ext uri="{BB962C8B-B14F-4D97-AF65-F5344CB8AC3E}">
        <p14:creationId xmlns:p14="http://schemas.microsoft.com/office/powerpoint/2010/main" val="607227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Medicine in Pill</a:t>
            </a:r>
            <a:endParaRPr lang="en-US" sz="2000" dirty="0"/>
          </a:p>
        </p:txBody>
      </p:sp>
      <p:sp>
        <p:nvSpPr>
          <p:cNvPr id="6" name="Rounded Rectangle 5"/>
          <p:cNvSpPr/>
          <p:nvPr/>
        </p:nvSpPr>
        <p:spPr>
          <a:xfrm>
            <a:off x="6781800" y="3276600"/>
            <a:ext cx="17526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Pain Relief, immune response</a:t>
            </a:r>
            <a:endParaRPr lang="en-US" sz="2000" dirty="0"/>
          </a:p>
        </p:txBody>
      </p:sp>
      <p:sp>
        <p:nvSpPr>
          <p:cNvPr id="7" name="Rounded Rectangle 6"/>
          <p:cNvSpPr/>
          <p:nvPr/>
        </p:nvSpPr>
        <p:spPr>
          <a:xfrm>
            <a:off x="685800" y="3276600"/>
            <a:ext cx="18288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Pill</a:t>
            </a:r>
            <a:endParaRPr lang="en-US" sz="2000" dirty="0"/>
          </a:p>
        </p:txBody>
      </p:sp>
      <p:sp>
        <p:nvSpPr>
          <p:cNvPr id="8" name="TextBox 7"/>
          <p:cNvSpPr txBox="1"/>
          <p:nvPr/>
        </p:nvSpPr>
        <p:spPr>
          <a:xfrm>
            <a:off x="6781800" y="28956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24809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24809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4876800"/>
            <a:ext cx="5715000" cy="1138773"/>
          </a:xfrm>
          <a:prstGeom prst="rect">
            <a:avLst/>
          </a:prstGeom>
          <a:noFill/>
        </p:spPr>
        <p:txBody>
          <a:bodyPr wrap="square" rtlCol="0">
            <a:spAutoFit/>
          </a:bodyPr>
          <a:lstStyle/>
          <a:p>
            <a:r>
              <a:rPr lang="en-US" sz="2400" b="1" dirty="0"/>
              <a:t>Application</a:t>
            </a:r>
            <a:endParaRPr lang="en-US" sz="2400" b="1" dirty="0">
              <a:latin typeface="+mn-lt"/>
            </a:endParaRPr>
          </a:p>
          <a:p>
            <a:pPr lvl="1"/>
            <a:r>
              <a:rPr lang="en-US" sz="2200" dirty="0">
                <a:latin typeface="+mn-lt"/>
              </a:rPr>
              <a:t>Placebo Effect</a:t>
            </a:r>
          </a:p>
          <a:p>
            <a:pPr marL="1257300" lvl="2" indent="-342900">
              <a:buFont typeface="Lucida Grande"/>
              <a:buChar char="-"/>
            </a:pPr>
            <a:r>
              <a:rPr lang="en-US" sz="2200" dirty="0">
                <a:latin typeface="+mn-lt"/>
              </a:rPr>
              <a:t>immune and endocrine responses</a:t>
            </a:r>
          </a:p>
        </p:txBody>
      </p:sp>
      <p:pic>
        <p:nvPicPr>
          <p:cNvPr id="2" name="Picture 1" descr="7457983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76200"/>
            <a:ext cx="1676400" cy="2514600"/>
          </a:xfrm>
          <a:prstGeom prst="rect">
            <a:avLst/>
          </a:prstGeom>
        </p:spPr>
      </p:pic>
    </p:spTree>
    <p:extLst>
      <p:ext uri="{BB962C8B-B14F-4D97-AF65-F5344CB8AC3E}">
        <p14:creationId xmlns:p14="http://schemas.microsoft.com/office/powerpoint/2010/main" val="3898356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Drug Effect</a:t>
            </a:r>
            <a:endParaRPr lang="en-US" sz="2000" dirty="0"/>
          </a:p>
        </p:txBody>
      </p:sp>
      <p:sp>
        <p:nvSpPr>
          <p:cNvPr id="6" name="Rounded Rectangle 5"/>
          <p:cNvSpPr/>
          <p:nvPr/>
        </p:nvSpPr>
        <p:spPr>
          <a:xfrm>
            <a:off x="6781800" y="3276600"/>
            <a:ext cx="17526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Body Counteracts Drug</a:t>
            </a:r>
            <a:endParaRPr lang="en-US" sz="2000" dirty="0"/>
          </a:p>
        </p:txBody>
      </p:sp>
      <p:sp>
        <p:nvSpPr>
          <p:cNvPr id="7" name="Rounded Rectangle 6"/>
          <p:cNvSpPr/>
          <p:nvPr/>
        </p:nvSpPr>
        <p:spPr>
          <a:xfrm>
            <a:off x="685800" y="3276600"/>
            <a:ext cx="18288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Drug Paraphernalia</a:t>
            </a:r>
            <a:endParaRPr lang="en-US" sz="2000" dirty="0"/>
          </a:p>
        </p:txBody>
      </p:sp>
      <p:sp>
        <p:nvSpPr>
          <p:cNvPr id="8" name="TextBox 7"/>
          <p:cNvSpPr txBox="1"/>
          <p:nvPr/>
        </p:nvSpPr>
        <p:spPr>
          <a:xfrm>
            <a:off x="6781800" y="28956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24809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24809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4876800"/>
            <a:ext cx="5715000" cy="800219"/>
          </a:xfrm>
          <a:prstGeom prst="rect">
            <a:avLst/>
          </a:prstGeom>
          <a:noFill/>
        </p:spPr>
        <p:txBody>
          <a:bodyPr wrap="square" rtlCol="0">
            <a:spAutoFit/>
          </a:bodyPr>
          <a:lstStyle/>
          <a:p>
            <a:r>
              <a:rPr lang="en-US" sz="2400" b="1" dirty="0"/>
              <a:t>Application</a:t>
            </a:r>
            <a:endParaRPr lang="en-US" sz="2400" b="1" dirty="0">
              <a:latin typeface="+mn-lt"/>
            </a:endParaRPr>
          </a:p>
          <a:p>
            <a:pPr lvl="1"/>
            <a:r>
              <a:rPr lang="en-US" sz="2200" dirty="0">
                <a:latin typeface="+mn-lt"/>
              </a:rPr>
              <a:t>Drug Tolerance / Habituation</a:t>
            </a:r>
          </a:p>
        </p:txBody>
      </p:sp>
      <p:pic>
        <p:nvPicPr>
          <p:cNvPr id="2" name="Picture 1" descr="kin35406_06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52400"/>
            <a:ext cx="2584955" cy="1752600"/>
          </a:xfrm>
          <a:prstGeom prst="rect">
            <a:avLst/>
          </a:prstGeom>
        </p:spPr>
      </p:pic>
    </p:spTree>
    <p:extLst>
      <p:ext uri="{BB962C8B-B14F-4D97-AF65-F5344CB8AC3E}">
        <p14:creationId xmlns:p14="http://schemas.microsoft.com/office/powerpoint/2010/main" val="449793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Illness</a:t>
            </a:r>
            <a:endParaRPr lang="en-US" sz="2400" dirty="0"/>
          </a:p>
        </p:txBody>
      </p:sp>
      <p:sp>
        <p:nvSpPr>
          <p:cNvPr id="6" name="Rounded Rectangle 5"/>
          <p:cNvSpPr/>
          <p:nvPr/>
        </p:nvSpPr>
        <p:spPr>
          <a:xfrm>
            <a:off x="6781800" y="3276600"/>
            <a:ext cx="17526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Nausea</a:t>
            </a:r>
            <a:endParaRPr lang="en-US" sz="2400" dirty="0"/>
          </a:p>
        </p:txBody>
      </p:sp>
      <p:sp>
        <p:nvSpPr>
          <p:cNvPr id="7" name="Rounded Rectangle 6"/>
          <p:cNvSpPr/>
          <p:nvPr/>
        </p:nvSpPr>
        <p:spPr>
          <a:xfrm>
            <a:off x="685800" y="3276600"/>
            <a:ext cx="1828800" cy="990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New Taste</a:t>
            </a:r>
            <a:endParaRPr lang="en-US" sz="2400" dirty="0"/>
          </a:p>
        </p:txBody>
      </p:sp>
      <p:sp>
        <p:nvSpPr>
          <p:cNvPr id="8" name="TextBox 7"/>
          <p:cNvSpPr txBox="1"/>
          <p:nvPr/>
        </p:nvSpPr>
        <p:spPr>
          <a:xfrm>
            <a:off x="6781800" y="28956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24809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24809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564135" y="2235849"/>
            <a:ext cx="844205" cy="707886"/>
          </a:xfrm>
          <a:prstGeom prst="rect">
            <a:avLst/>
          </a:prstGeom>
          <a:noFill/>
        </p:spPr>
        <p:txBody>
          <a:bodyPr wrap="none" rtlCol="0">
            <a:spAutoFit/>
          </a:bodyPr>
          <a:lstStyle/>
          <a:p>
            <a:pPr algn="ctr"/>
            <a:endParaRPr lang="en-US" sz="2000" dirty="0">
              <a:latin typeface="+mn-lt"/>
            </a:endParaRP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914400" y="4876800"/>
            <a:ext cx="5715000" cy="800219"/>
          </a:xfrm>
          <a:prstGeom prst="rect">
            <a:avLst/>
          </a:prstGeom>
          <a:noFill/>
        </p:spPr>
        <p:txBody>
          <a:bodyPr wrap="square" rtlCol="0">
            <a:spAutoFit/>
          </a:bodyPr>
          <a:lstStyle/>
          <a:p>
            <a:r>
              <a:rPr lang="en-US" sz="2400" b="1" dirty="0"/>
              <a:t>Application</a:t>
            </a:r>
            <a:endParaRPr lang="en-US" sz="2400" b="1" dirty="0">
              <a:latin typeface="+mn-lt"/>
            </a:endParaRPr>
          </a:p>
          <a:p>
            <a:pPr lvl="1"/>
            <a:r>
              <a:rPr lang="en-US" sz="2200" dirty="0">
                <a:latin typeface="+mn-lt"/>
              </a:rPr>
              <a:t>Taste Aversion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30559"/>
            <a:ext cx="2438400" cy="1725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920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chor="ctr"/>
          <a:lstStyle/>
          <a:p>
            <a:pPr eaLnBrk="1" hangingPunct="1"/>
            <a:r>
              <a:rPr lang="en-US"/>
              <a:t>Operant Conditioning</a:t>
            </a:r>
          </a:p>
        </p:txBody>
      </p:sp>
      <p:sp>
        <p:nvSpPr>
          <p:cNvPr id="16387" name="Content Placeholder 2"/>
          <p:cNvSpPr>
            <a:spLocks noGrp="1"/>
          </p:cNvSpPr>
          <p:nvPr>
            <p:ph idx="1"/>
          </p:nvPr>
        </p:nvSpPr>
        <p:spPr>
          <a:xfrm>
            <a:off x="457200" y="1600200"/>
            <a:ext cx="5029200" cy="4525963"/>
          </a:xfrm>
        </p:spPr>
        <p:txBody>
          <a:bodyPr/>
          <a:lstStyle/>
          <a:p>
            <a:pPr>
              <a:buClr>
                <a:schemeClr val="tx1"/>
              </a:buClr>
              <a:buSzPct val="100000"/>
            </a:pPr>
            <a:r>
              <a:rPr lang="en-US" dirty="0"/>
              <a:t>Better explains voluntary behaviors.</a:t>
            </a:r>
          </a:p>
          <a:p>
            <a:pPr>
              <a:buClr>
                <a:schemeClr val="tx1"/>
              </a:buClr>
              <a:buSzPct val="75000"/>
            </a:pPr>
            <a:endParaRPr lang="en-US" dirty="0"/>
          </a:p>
          <a:p>
            <a:pPr>
              <a:buClr>
                <a:schemeClr val="tx1"/>
              </a:buClr>
              <a:buSzPct val="100000"/>
            </a:pPr>
            <a:r>
              <a:rPr lang="en-US" dirty="0"/>
              <a:t>The consequences of a behavior change the probability of that behavior’s occurrence.</a:t>
            </a:r>
          </a:p>
        </p:txBody>
      </p:sp>
      <p:pic>
        <p:nvPicPr>
          <p:cNvPr id="2" name="Picture 1" descr="1824R-407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05000"/>
            <a:ext cx="3313044" cy="44196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18</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387">
                                            <p:txEl>
                                              <p:pRg st="2" end="2"/>
                                            </p:txEl>
                                          </p:spTgt>
                                        </p:tgtEl>
                                        <p:attrNameLst>
                                          <p:attrName>style.visibility</p:attrName>
                                        </p:attrNameLst>
                                      </p:cBhvr>
                                      <p:to>
                                        <p:strVal val="visible"/>
                                      </p:to>
                                    </p:set>
                                    <p:animEffect transition="in" filter="fade">
                                      <p:cBhvr>
                                        <p:cTn id="16"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chor="ctr"/>
          <a:lstStyle/>
          <a:p>
            <a:pPr eaLnBrk="1" hangingPunct="1"/>
            <a:r>
              <a:rPr lang="en-US"/>
              <a:t>Operant Conditioning</a:t>
            </a:r>
          </a:p>
        </p:txBody>
      </p:sp>
      <p:sp>
        <p:nvSpPr>
          <p:cNvPr id="17411" name="Content Placeholder 2"/>
          <p:cNvSpPr>
            <a:spLocks noGrp="1"/>
          </p:cNvSpPr>
          <p:nvPr>
            <p:ph idx="1"/>
          </p:nvPr>
        </p:nvSpPr>
        <p:spPr>
          <a:xfrm>
            <a:off x="457200" y="1600200"/>
            <a:ext cx="4724400" cy="4525963"/>
          </a:xfrm>
        </p:spPr>
        <p:txBody>
          <a:bodyPr/>
          <a:lstStyle/>
          <a:p>
            <a:r>
              <a:rPr lang="en-US" dirty="0"/>
              <a:t>Thorndike’s Law of Effect</a:t>
            </a:r>
          </a:p>
          <a:p>
            <a:pPr lvl="1"/>
            <a:r>
              <a:rPr lang="en-US" dirty="0">
                <a:sym typeface="Wingdings" pitchFamily="2" charset="2"/>
              </a:rPr>
              <a:t>consequence strengthens or </a:t>
            </a:r>
            <a:br>
              <a:rPr lang="en-US" dirty="0">
                <a:sym typeface="Wingdings" pitchFamily="2" charset="2"/>
              </a:rPr>
            </a:br>
            <a:r>
              <a:rPr lang="en-US" dirty="0">
                <a:sym typeface="Wingdings" pitchFamily="2" charset="2"/>
              </a:rPr>
              <a:t>weakens an S – R connection</a:t>
            </a:r>
          </a:p>
          <a:p>
            <a:pPr lvl="1"/>
            <a:endParaRPr lang="en-US" dirty="0"/>
          </a:p>
          <a:p>
            <a:r>
              <a:rPr lang="en-US" dirty="0"/>
              <a:t>	B.F. Skinner</a:t>
            </a:r>
          </a:p>
          <a:p>
            <a:pPr lvl="1"/>
            <a:r>
              <a:rPr lang="en-US" dirty="0"/>
              <a:t>expanded on Thorndike’s work</a:t>
            </a:r>
          </a:p>
          <a:p>
            <a:pPr lvl="1"/>
            <a:r>
              <a:rPr lang="en-US" dirty="0"/>
              <a:t>shaping (reward approximations </a:t>
            </a:r>
            <a:br>
              <a:rPr lang="en-US" dirty="0"/>
            </a:br>
            <a:r>
              <a:rPr lang="en-US" dirty="0"/>
              <a:t>of the desired behavior)</a:t>
            </a:r>
          </a:p>
        </p:txBody>
      </p:sp>
      <p:pic>
        <p:nvPicPr>
          <p:cNvPr id="5" name="Picture 4" descr="kin35406_0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505201"/>
            <a:ext cx="2895600" cy="2600248"/>
          </a:xfrm>
          <a:prstGeom prst="rect">
            <a:avLst/>
          </a:prstGeom>
        </p:spPr>
      </p:pic>
      <p:pic>
        <p:nvPicPr>
          <p:cNvPr id="6" name="Picture 5" descr="kin35406_0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295400"/>
            <a:ext cx="2826392" cy="2027936"/>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19</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4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7411">
                                            <p:txEl>
                                              <p:pRg st="0" end="0"/>
                                            </p:txEl>
                                          </p:spTgt>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411">
                                            <p:txEl>
                                              <p:pRg st="1" end="1"/>
                                            </p:txEl>
                                          </p:spTgt>
                                        </p:tgtEl>
                                        <p:attrNameLst>
                                          <p:attrName>style.visibility</p:attrName>
                                        </p:attrNameLst>
                                      </p:cBhvr>
                                      <p:to>
                                        <p:strVal val="visible"/>
                                      </p:to>
                                    </p:set>
                                    <p:anim calcmode="lin" valueType="num">
                                      <p:cBhvr>
                                        <p:cTn id="19" dur="10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7411">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7411">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74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 calcmode="lin" valueType="num">
                                      <p:cBhvr>
                                        <p:cTn id="27" dur="10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17411">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17411">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17411">
                                            <p:txEl>
                                              <p:pRg st="3" end="3"/>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7411">
                                            <p:txEl>
                                              <p:pRg st="4" end="4"/>
                                            </p:txEl>
                                          </p:spTgt>
                                        </p:tgtEl>
                                        <p:attrNameLst>
                                          <p:attrName>style.visibility</p:attrName>
                                        </p:attrNameLst>
                                      </p:cBhvr>
                                      <p:to>
                                        <p:strVal val="visible"/>
                                      </p:to>
                                    </p:set>
                                    <p:anim calcmode="lin" valueType="num">
                                      <p:cBhvr>
                                        <p:cTn id="39" dur="10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741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741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74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7411">
                                            <p:txEl>
                                              <p:pRg st="5" end="5"/>
                                            </p:txEl>
                                          </p:spTgt>
                                        </p:tgtEl>
                                        <p:attrNameLst>
                                          <p:attrName>style.visibility</p:attrName>
                                        </p:attrNameLst>
                                      </p:cBhvr>
                                      <p:to>
                                        <p:strVal val="visible"/>
                                      </p:to>
                                    </p:set>
                                    <p:anim calcmode="lin" valueType="num">
                                      <p:cBhvr>
                                        <p:cTn id="47" dur="1000" fill="hold"/>
                                        <p:tgtEl>
                                          <p:spTgt spid="1741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741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7411">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chor="ctr"/>
          <a:lstStyle/>
          <a:p>
            <a:pPr eaLnBrk="1" hangingPunct="1"/>
            <a:r>
              <a:rPr lang="en-US" dirty="0"/>
              <a:t>Chapter Preview</a:t>
            </a:r>
          </a:p>
        </p:txBody>
      </p:sp>
      <p:grpSp>
        <p:nvGrpSpPr>
          <p:cNvPr id="7" name="Group 6"/>
          <p:cNvGrpSpPr/>
          <p:nvPr/>
        </p:nvGrpSpPr>
        <p:grpSpPr>
          <a:xfrm>
            <a:off x="-262649" y="1134895"/>
            <a:ext cx="3563066" cy="2988522"/>
            <a:chOff x="3197463" y="2665546"/>
            <a:chExt cx="3276603" cy="2748251"/>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63" y="2665546"/>
              <a:ext cx="3276603" cy="2748251"/>
            </a:xfrm>
            <a:prstGeom prst="rect">
              <a:avLst/>
            </a:prstGeom>
          </p:spPr>
        </p:pic>
        <p:sp>
          <p:nvSpPr>
            <p:cNvPr id="9" name="TextBox 8"/>
            <p:cNvSpPr txBox="1"/>
            <p:nvPr/>
          </p:nvSpPr>
          <p:spPr>
            <a:xfrm>
              <a:off x="3580875" y="3693949"/>
              <a:ext cx="2509778" cy="650973"/>
            </a:xfrm>
            <a:prstGeom prst="rect">
              <a:avLst/>
            </a:prstGeom>
            <a:solidFill>
              <a:schemeClr val="accent6">
                <a:lumMod val="40000"/>
                <a:lumOff val="60000"/>
                <a:alpha val="53000"/>
              </a:schemeClr>
            </a:solidFill>
          </p:spPr>
          <p:txBody>
            <a:bodyPr wrap="square" rtlCol="0">
              <a:spAutoFit/>
            </a:bodyPr>
            <a:lstStyle/>
            <a:p>
              <a:r>
                <a:rPr lang="en-US" sz="2000" b="1" dirty="0">
                  <a:ln w="12700">
                    <a:noFill/>
                  </a:ln>
                  <a:effectLst>
                    <a:outerShdw blurRad="38100" dist="38100" dir="2700000" algn="tl">
                      <a:srgbClr val="000000">
                        <a:alpha val="43137"/>
                      </a:srgbClr>
                    </a:outerShdw>
                  </a:effectLst>
                </a:rPr>
                <a:t>Classical Conditioning</a:t>
              </a:r>
            </a:p>
          </p:txBody>
        </p:sp>
      </p:grpSp>
      <p:grpSp>
        <p:nvGrpSpPr>
          <p:cNvPr id="40" name="Group 39"/>
          <p:cNvGrpSpPr/>
          <p:nvPr/>
        </p:nvGrpSpPr>
        <p:grpSpPr>
          <a:xfrm>
            <a:off x="2739100" y="1112197"/>
            <a:ext cx="3563066" cy="2988522"/>
            <a:chOff x="3197463" y="2665546"/>
            <a:chExt cx="3276603" cy="2748251"/>
          </a:xfrm>
        </p:grpSpPr>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63" y="2665546"/>
              <a:ext cx="3276603" cy="2748251"/>
            </a:xfrm>
            <a:prstGeom prst="rect">
              <a:avLst/>
            </a:prstGeom>
          </p:spPr>
        </p:pic>
        <p:sp>
          <p:nvSpPr>
            <p:cNvPr id="42" name="TextBox 41"/>
            <p:cNvSpPr txBox="1"/>
            <p:nvPr/>
          </p:nvSpPr>
          <p:spPr>
            <a:xfrm>
              <a:off x="3972044" y="3559154"/>
              <a:ext cx="1821916" cy="707580"/>
            </a:xfrm>
            <a:prstGeom prst="rect">
              <a:avLst/>
            </a:prstGeom>
            <a:solidFill>
              <a:schemeClr val="accent6">
                <a:lumMod val="40000"/>
                <a:lumOff val="60000"/>
                <a:alpha val="53000"/>
              </a:schemeClr>
            </a:solidFill>
          </p:spPr>
          <p:txBody>
            <a:bodyPr wrap="square" rtlCol="0">
              <a:spAutoFit/>
            </a:bodyPr>
            <a:lstStyle/>
            <a:p>
              <a:pPr algn="ctr"/>
              <a:r>
                <a:rPr lang="en-US" sz="2000" b="1" dirty="0">
                  <a:ln w="12700">
                    <a:noFill/>
                  </a:ln>
                  <a:effectLst>
                    <a:outerShdw blurRad="38100" dist="38100" dir="2700000" algn="tl">
                      <a:srgbClr val="000000">
                        <a:alpha val="43137"/>
                      </a:srgbClr>
                    </a:outerShdw>
                  </a:effectLst>
                </a:rPr>
                <a:t>Observational</a:t>
              </a:r>
              <a:r>
                <a:rPr lang="en-US" sz="2200" b="1" dirty="0">
                  <a:ln w="12700">
                    <a:noFill/>
                  </a:ln>
                  <a:effectLst>
                    <a:outerShdw blurRad="38100" dist="38100" dir="2700000" algn="tl">
                      <a:srgbClr val="000000">
                        <a:alpha val="43137"/>
                      </a:srgbClr>
                    </a:outerShdw>
                  </a:effectLst>
                </a:rPr>
                <a:t> Learning</a:t>
              </a:r>
            </a:p>
          </p:txBody>
        </p:sp>
      </p:grpSp>
      <p:grpSp>
        <p:nvGrpSpPr>
          <p:cNvPr id="43" name="Group 42"/>
          <p:cNvGrpSpPr/>
          <p:nvPr/>
        </p:nvGrpSpPr>
        <p:grpSpPr>
          <a:xfrm>
            <a:off x="5715000" y="1112197"/>
            <a:ext cx="3563066" cy="2988522"/>
            <a:chOff x="3197463" y="2665546"/>
            <a:chExt cx="3276603" cy="2748251"/>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63" y="2665546"/>
              <a:ext cx="3276603" cy="2748251"/>
            </a:xfrm>
            <a:prstGeom prst="rect">
              <a:avLst/>
            </a:prstGeom>
          </p:spPr>
        </p:pic>
        <p:sp>
          <p:nvSpPr>
            <p:cNvPr id="45" name="TextBox 44"/>
            <p:cNvSpPr txBox="1"/>
            <p:nvPr/>
          </p:nvSpPr>
          <p:spPr>
            <a:xfrm>
              <a:off x="3737422" y="3705540"/>
              <a:ext cx="2349462" cy="707580"/>
            </a:xfrm>
            <a:prstGeom prst="rect">
              <a:avLst/>
            </a:prstGeom>
            <a:solidFill>
              <a:schemeClr val="accent6">
                <a:lumMod val="40000"/>
                <a:lumOff val="60000"/>
                <a:alpha val="53000"/>
              </a:schemeClr>
            </a:solidFill>
          </p:spPr>
          <p:txBody>
            <a:bodyPr wrap="square" rtlCol="0">
              <a:spAutoFit/>
            </a:bodyPr>
            <a:lstStyle/>
            <a:p>
              <a:r>
                <a:rPr lang="en-US" sz="2200" b="1" dirty="0">
                  <a:ln w="12700">
                    <a:noFill/>
                  </a:ln>
                  <a:effectLst>
                    <a:outerShdw blurRad="38100" dist="38100" dir="2700000" algn="tl">
                      <a:srgbClr val="000000">
                        <a:alpha val="43137"/>
                      </a:srgbClr>
                    </a:outerShdw>
                  </a:effectLst>
                </a:rPr>
                <a:t>Health </a:t>
              </a:r>
              <a:r>
                <a:rPr lang="en-US" sz="2000" b="1" dirty="0">
                  <a:ln w="12700">
                    <a:noFill/>
                  </a:ln>
                  <a:effectLst>
                    <a:outerShdw blurRad="38100" dist="38100" dir="2700000" algn="tl">
                      <a:srgbClr val="000000">
                        <a:alpha val="43137"/>
                      </a:srgbClr>
                    </a:outerShdw>
                  </a:effectLst>
                </a:rPr>
                <a:t>and</a:t>
              </a:r>
              <a:r>
                <a:rPr lang="en-US" sz="2200" b="1" dirty="0">
                  <a:ln w="12700">
                    <a:noFill/>
                  </a:ln>
                  <a:effectLst>
                    <a:outerShdw blurRad="38100" dist="38100" dir="2700000" algn="tl">
                      <a:srgbClr val="000000">
                        <a:alpha val="43137"/>
                      </a:srgbClr>
                    </a:outerShdw>
                  </a:effectLst>
                </a:rPr>
                <a:t> Wellness</a:t>
              </a:r>
            </a:p>
          </p:txBody>
        </p:sp>
      </p:grpSp>
      <p:grpSp>
        <p:nvGrpSpPr>
          <p:cNvPr id="46" name="Group 45"/>
          <p:cNvGrpSpPr/>
          <p:nvPr/>
        </p:nvGrpSpPr>
        <p:grpSpPr>
          <a:xfrm>
            <a:off x="1374499" y="3124200"/>
            <a:ext cx="3563066" cy="2988522"/>
            <a:chOff x="3197463" y="2665546"/>
            <a:chExt cx="3276603" cy="2748251"/>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63" y="2665546"/>
              <a:ext cx="3276603" cy="2748251"/>
            </a:xfrm>
            <a:prstGeom prst="rect">
              <a:avLst/>
            </a:prstGeom>
          </p:spPr>
        </p:pic>
        <p:sp>
          <p:nvSpPr>
            <p:cNvPr id="48" name="TextBox 47"/>
            <p:cNvSpPr txBox="1"/>
            <p:nvPr/>
          </p:nvSpPr>
          <p:spPr>
            <a:xfrm>
              <a:off x="3580875" y="3693949"/>
              <a:ext cx="2509778" cy="650973"/>
            </a:xfrm>
            <a:prstGeom prst="rect">
              <a:avLst/>
            </a:prstGeom>
            <a:solidFill>
              <a:schemeClr val="accent6">
                <a:lumMod val="40000"/>
                <a:lumOff val="60000"/>
                <a:alpha val="53000"/>
              </a:schemeClr>
            </a:solidFill>
          </p:spPr>
          <p:txBody>
            <a:bodyPr wrap="square" rtlCol="0">
              <a:spAutoFit/>
            </a:bodyPr>
            <a:lstStyle/>
            <a:p>
              <a:r>
                <a:rPr lang="en-US" sz="2000" b="1" dirty="0">
                  <a:ln w="12700">
                    <a:noFill/>
                  </a:ln>
                  <a:effectLst>
                    <a:outerShdw blurRad="38100" dist="38100" dir="2700000" algn="tl">
                      <a:srgbClr val="000000">
                        <a:alpha val="43137"/>
                      </a:srgbClr>
                    </a:outerShdw>
                  </a:effectLst>
                </a:rPr>
                <a:t>Operant Conditioning</a:t>
              </a:r>
            </a:p>
          </p:txBody>
        </p:sp>
      </p:grpSp>
      <p:grpSp>
        <p:nvGrpSpPr>
          <p:cNvPr id="49" name="Group 48"/>
          <p:cNvGrpSpPr/>
          <p:nvPr/>
        </p:nvGrpSpPr>
        <p:grpSpPr>
          <a:xfrm>
            <a:off x="4572000" y="3124200"/>
            <a:ext cx="3563066" cy="2988522"/>
            <a:chOff x="3197463" y="2665546"/>
            <a:chExt cx="3276603" cy="2748251"/>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63" y="2665546"/>
              <a:ext cx="3276603" cy="2748251"/>
            </a:xfrm>
            <a:prstGeom prst="rect">
              <a:avLst/>
            </a:prstGeom>
          </p:spPr>
        </p:pic>
        <p:sp>
          <p:nvSpPr>
            <p:cNvPr id="51" name="TextBox 50"/>
            <p:cNvSpPr txBox="1"/>
            <p:nvPr/>
          </p:nvSpPr>
          <p:spPr>
            <a:xfrm>
              <a:off x="3687979" y="3538281"/>
              <a:ext cx="2275280" cy="650973"/>
            </a:xfrm>
            <a:prstGeom prst="rect">
              <a:avLst/>
            </a:prstGeom>
            <a:solidFill>
              <a:schemeClr val="accent6">
                <a:lumMod val="40000"/>
                <a:lumOff val="60000"/>
                <a:alpha val="53000"/>
              </a:schemeClr>
            </a:solidFill>
          </p:spPr>
          <p:txBody>
            <a:bodyPr wrap="square" rtlCol="0">
              <a:spAutoFit/>
            </a:bodyPr>
            <a:lstStyle/>
            <a:p>
              <a:pPr algn="ctr"/>
              <a:r>
                <a:rPr lang="en-US" sz="2000" b="1" dirty="0">
                  <a:ln w="12700">
                    <a:noFill/>
                  </a:ln>
                  <a:effectLst>
                    <a:outerShdw blurRad="38100" dist="38100" dir="2700000" algn="tl">
                      <a:srgbClr val="000000">
                        <a:alpha val="43137"/>
                      </a:srgbClr>
                    </a:outerShdw>
                  </a:effectLst>
                </a:rPr>
                <a:t>Factors That Affect Learning</a:t>
              </a:r>
            </a:p>
          </p:txBody>
        </p:sp>
      </p:grpSp>
    </p:spTree>
    <p:extLst>
      <p:ext uri="{BB962C8B-B14F-4D97-AF65-F5344CB8AC3E}">
        <p14:creationId xmlns:p14="http://schemas.microsoft.com/office/powerpoint/2010/main" val="2990728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chor="ctr"/>
          <a:lstStyle/>
          <a:p>
            <a:pPr eaLnBrk="1" hangingPunct="1"/>
            <a:r>
              <a:rPr lang="en-US" sz="4000" b="1"/>
              <a:t>Reinforcement</a:t>
            </a:r>
          </a:p>
        </p:txBody>
      </p:sp>
      <p:sp>
        <p:nvSpPr>
          <p:cNvPr id="18435" name="Content Placeholder 2"/>
          <p:cNvSpPr>
            <a:spLocks noGrp="1"/>
          </p:cNvSpPr>
          <p:nvPr>
            <p:ph idx="1"/>
          </p:nvPr>
        </p:nvSpPr>
        <p:spPr>
          <a:xfrm>
            <a:off x="457200" y="1600200"/>
            <a:ext cx="5562600" cy="4525963"/>
          </a:xfrm>
        </p:spPr>
        <p:txBody>
          <a:bodyPr>
            <a:normAutofit lnSpcReduction="10000"/>
          </a:bodyPr>
          <a:lstStyle/>
          <a:p>
            <a:pPr eaLnBrk="1" hangingPunct="1">
              <a:buFont typeface="Wingdings" pitchFamily="2" charset="2"/>
              <a:buNone/>
            </a:pPr>
            <a:r>
              <a:rPr lang="en-US" i="1" dirty="0"/>
              <a:t>Reinforcement increases behavior.</a:t>
            </a:r>
          </a:p>
          <a:p>
            <a:pPr eaLnBrk="1" hangingPunct="1">
              <a:buFont typeface="Wingdings" pitchFamily="2" charset="2"/>
              <a:buNone/>
            </a:pPr>
            <a:endParaRPr lang="en-US" dirty="0"/>
          </a:p>
          <a:p>
            <a:r>
              <a:rPr lang="en-US" dirty="0"/>
              <a:t>Positive Reinforcement</a:t>
            </a:r>
          </a:p>
          <a:p>
            <a:pPr lvl="1"/>
            <a:r>
              <a:rPr lang="en-US" dirty="0"/>
              <a:t>behavior followed by rewarding consequence</a:t>
            </a:r>
          </a:p>
          <a:p>
            <a:pPr lvl="1"/>
            <a:r>
              <a:rPr lang="en-US" dirty="0"/>
              <a:t>rewarding stimulus is “added”</a:t>
            </a:r>
          </a:p>
          <a:p>
            <a:pPr lvl="1" eaLnBrk="1" hangingPunct="1">
              <a:buClr>
                <a:schemeClr val="tx1"/>
              </a:buClr>
              <a:buFont typeface="Wingdings" pitchFamily="2" charset="2"/>
              <a:buNone/>
            </a:pPr>
            <a:endParaRPr lang="en-US" dirty="0"/>
          </a:p>
          <a:p>
            <a:r>
              <a:rPr lang="en-US" dirty="0"/>
              <a:t>Negative Reinforcement</a:t>
            </a:r>
          </a:p>
          <a:p>
            <a:pPr lvl="1"/>
            <a:r>
              <a:rPr lang="en-US" dirty="0"/>
              <a:t>behavior followed by rewarding consequence</a:t>
            </a:r>
          </a:p>
          <a:p>
            <a:pPr lvl="1"/>
            <a:r>
              <a:rPr lang="en-US" dirty="0"/>
              <a:t>aversive (unpleasant) stimulus is “removed”</a:t>
            </a:r>
          </a:p>
        </p:txBody>
      </p:sp>
      <p:pic>
        <p:nvPicPr>
          <p:cNvPr id="4" name="Picture 3" descr="1574R-02169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752600"/>
            <a:ext cx="2816763" cy="4230778"/>
          </a:xfrm>
          <a:prstGeom prst="rect">
            <a:avLst/>
          </a:prstGeom>
        </p:spPr>
      </p:pic>
      <p:pic>
        <p:nvPicPr>
          <p:cNvPr id="5" name="Picture 4" descr="dv7550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1828800"/>
            <a:ext cx="2819399" cy="3873856"/>
          </a:xfrm>
          <a:prstGeom prst="rect">
            <a:avLst/>
          </a:prstGeom>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20</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435">
                                            <p:txEl>
                                              <p:pRg st="2" end="2"/>
                                            </p:txEl>
                                          </p:spTgt>
                                        </p:tgtEl>
                                        <p:attrNameLst>
                                          <p:attrName>style.visibility</p:attrName>
                                        </p:attrNameLst>
                                      </p:cBhvr>
                                      <p:to>
                                        <p:strVal val="visible"/>
                                      </p:to>
                                    </p:set>
                                    <p:anim calcmode="lin" valueType="num">
                                      <p:cBhvr additive="base">
                                        <p:cTn id="14" dur="5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8435">
                                            <p:txEl>
                                              <p:pRg st="3" end="3"/>
                                            </p:txEl>
                                          </p:spTgt>
                                        </p:tgtEl>
                                        <p:attrNameLst>
                                          <p:attrName>style.visibility</p:attrName>
                                        </p:attrNameLst>
                                      </p:cBhvr>
                                      <p:to>
                                        <p:strVal val="visible"/>
                                      </p:to>
                                    </p:set>
                                    <p:anim calcmode="lin" valueType="num">
                                      <p:cBhvr additive="base">
                                        <p:cTn id="24" dur="500" fill="hold"/>
                                        <p:tgtEl>
                                          <p:spTgt spid="18435">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8435">
                                            <p:txEl>
                                              <p:pRg st="4" end="4"/>
                                            </p:txEl>
                                          </p:spTgt>
                                        </p:tgtEl>
                                        <p:attrNameLst>
                                          <p:attrName>style.visibility</p:attrName>
                                        </p:attrNameLst>
                                      </p:cBhvr>
                                      <p:to>
                                        <p:strVal val="visible"/>
                                      </p:to>
                                    </p:set>
                                    <p:anim calcmode="lin" valueType="num">
                                      <p:cBhvr additive="base">
                                        <p:cTn id="30" dur="500" fill="hold"/>
                                        <p:tgtEl>
                                          <p:spTgt spid="18435">
                                            <p:txEl>
                                              <p:pRg st="4" end="4"/>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84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18435">
                                            <p:txEl>
                                              <p:pRg st="6" end="6"/>
                                            </p:txEl>
                                          </p:spTgt>
                                        </p:tgtEl>
                                        <p:attrNameLst>
                                          <p:attrName>style.visibility</p:attrName>
                                        </p:attrNameLst>
                                      </p:cBhvr>
                                      <p:to>
                                        <p:strVal val="visible"/>
                                      </p:to>
                                    </p:set>
                                    <p:anim calcmode="lin" valueType="num">
                                      <p:cBhvr additive="base">
                                        <p:cTn id="40" dur="500" fill="hold"/>
                                        <p:tgtEl>
                                          <p:spTgt spid="18435">
                                            <p:txEl>
                                              <p:pRg st="6" end="6"/>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8435">
                                            <p:txEl>
                                              <p:pRg st="6" end="6"/>
                                            </p:txEl>
                                          </p:spTgt>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8435">
                                            <p:txEl>
                                              <p:pRg st="7" end="7"/>
                                            </p:txEl>
                                          </p:spTgt>
                                        </p:tgtEl>
                                        <p:attrNameLst>
                                          <p:attrName>style.visibility</p:attrName>
                                        </p:attrNameLst>
                                      </p:cBhvr>
                                      <p:to>
                                        <p:strVal val="visible"/>
                                      </p:to>
                                    </p:set>
                                    <p:anim calcmode="lin" valueType="num">
                                      <p:cBhvr additive="base">
                                        <p:cTn id="50" dur="500" fill="hold"/>
                                        <p:tgtEl>
                                          <p:spTgt spid="18435">
                                            <p:txEl>
                                              <p:pRg st="7" end="7"/>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843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8435">
                                            <p:txEl>
                                              <p:pRg st="8" end="8"/>
                                            </p:txEl>
                                          </p:spTgt>
                                        </p:tgtEl>
                                        <p:attrNameLst>
                                          <p:attrName>style.visibility</p:attrName>
                                        </p:attrNameLst>
                                      </p:cBhvr>
                                      <p:to>
                                        <p:strVal val="visible"/>
                                      </p:to>
                                    </p:set>
                                    <p:anim calcmode="lin" valueType="num">
                                      <p:cBhvr additive="base">
                                        <p:cTn id="56" dur="500" fill="hold"/>
                                        <p:tgtEl>
                                          <p:spTgt spid="18435">
                                            <p:txEl>
                                              <p:pRg st="8" end="8"/>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1843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5" name="Rounded Rectangle 4"/>
          <p:cNvSpPr/>
          <p:nvPr/>
        </p:nvSpPr>
        <p:spPr>
          <a:xfrm>
            <a:off x="4908549" y="2438400"/>
            <a:ext cx="3133725"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Teacher praises</a:t>
            </a:r>
            <a:endParaRPr lang="en-US" sz="2000" b="1" dirty="0">
              <a:solidFill>
                <a:schemeClr val="accent6"/>
              </a:solidFill>
            </a:endParaRPr>
          </a:p>
        </p:txBody>
      </p:sp>
      <p:sp>
        <p:nvSpPr>
          <p:cNvPr id="7" name="Rounded Rectangle 6"/>
          <p:cNvSpPr/>
          <p:nvPr/>
        </p:nvSpPr>
        <p:spPr>
          <a:xfrm>
            <a:off x="685800" y="3657600"/>
            <a:ext cx="3581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Turn homework in on time</a:t>
            </a:r>
            <a:endParaRPr lang="en-US" sz="2000" dirty="0"/>
          </a:p>
        </p:txBody>
      </p:sp>
      <p:sp>
        <p:nvSpPr>
          <p:cNvPr id="11" name="TextBox 10"/>
          <p:cNvSpPr txBox="1"/>
          <p:nvPr/>
        </p:nvSpPr>
        <p:spPr>
          <a:xfrm>
            <a:off x="685800" y="3257490"/>
            <a:ext cx="1135197" cy="400110"/>
          </a:xfrm>
          <a:prstGeom prst="rect">
            <a:avLst/>
          </a:prstGeom>
          <a:noFill/>
        </p:spPr>
        <p:txBody>
          <a:bodyPr wrap="none" rtlCol="0">
            <a:spAutoFit/>
          </a:bodyPr>
          <a:lstStyle/>
          <a:p>
            <a:r>
              <a:rPr lang="en-US" sz="2000" b="1" dirty="0">
                <a:latin typeface="+mn-lt"/>
              </a:rPr>
              <a:t>Behavior</a:t>
            </a:r>
          </a:p>
        </p:txBody>
      </p:sp>
      <p:cxnSp>
        <p:nvCxnSpPr>
          <p:cNvPr id="13" name="Straight Arrow Connector 12"/>
          <p:cNvCxnSpPr/>
          <p:nvPr/>
        </p:nvCxnSpPr>
        <p:spPr>
          <a:xfrm flipV="1">
            <a:off x="3581400" y="2819400"/>
            <a:ext cx="1143000" cy="609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6" name="TextBox 35"/>
          <p:cNvSpPr txBox="1"/>
          <p:nvPr/>
        </p:nvSpPr>
        <p:spPr>
          <a:xfrm>
            <a:off x="609600" y="5265003"/>
            <a:ext cx="3048000" cy="830997"/>
          </a:xfrm>
          <a:prstGeom prst="rect">
            <a:avLst/>
          </a:prstGeom>
          <a:noFill/>
        </p:spPr>
        <p:txBody>
          <a:bodyPr wrap="square" rtlCol="0">
            <a:spAutoFit/>
          </a:bodyPr>
          <a:lstStyle/>
          <a:p>
            <a:r>
              <a:rPr lang="en-US" sz="2400" b="1" dirty="0">
                <a:latin typeface="+mn-lt"/>
              </a:rPr>
              <a:t>What is the effect on the behavior?</a:t>
            </a:r>
            <a:endParaRPr lang="en-US" sz="2200" dirty="0">
              <a:latin typeface="+mn-lt"/>
            </a:endParaRPr>
          </a:p>
        </p:txBody>
      </p:sp>
      <p:cxnSp>
        <p:nvCxnSpPr>
          <p:cNvPr id="19" name="Straight Arrow Connector 18"/>
          <p:cNvCxnSpPr/>
          <p:nvPr/>
        </p:nvCxnSpPr>
        <p:spPr>
          <a:xfrm>
            <a:off x="3581400" y="4572000"/>
            <a:ext cx="1143000" cy="457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4876800" y="4648200"/>
            <a:ext cx="32766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Teacher stops criticizing</a:t>
            </a:r>
            <a:endParaRPr lang="en-US" sz="2000" b="1" dirty="0">
              <a:solidFill>
                <a:schemeClr val="accent6"/>
              </a:solidFill>
            </a:endParaRPr>
          </a:p>
        </p:txBody>
      </p:sp>
      <p:sp>
        <p:nvSpPr>
          <p:cNvPr id="22" name="TextBox 21"/>
          <p:cNvSpPr txBox="1"/>
          <p:nvPr/>
        </p:nvSpPr>
        <p:spPr>
          <a:xfrm>
            <a:off x="4953000" y="2057400"/>
            <a:ext cx="2749471" cy="400110"/>
          </a:xfrm>
          <a:prstGeom prst="rect">
            <a:avLst/>
          </a:prstGeom>
          <a:noFill/>
        </p:spPr>
        <p:txBody>
          <a:bodyPr wrap="none" rtlCol="0">
            <a:spAutoFit/>
          </a:bodyPr>
          <a:lstStyle/>
          <a:p>
            <a:r>
              <a:rPr lang="en-US" sz="2000" b="1" dirty="0">
                <a:latin typeface="+mn-lt"/>
              </a:rPr>
              <a:t>Positive Reinforcement</a:t>
            </a:r>
          </a:p>
        </p:txBody>
      </p:sp>
      <p:sp>
        <p:nvSpPr>
          <p:cNvPr id="24" name="TextBox 23"/>
          <p:cNvSpPr txBox="1"/>
          <p:nvPr/>
        </p:nvSpPr>
        <p:spPr>
          <a:xfrm>
            <a:off x="4953000" y="4248090"/>
            <a:ext cx="2775119" cy="400110"/>
          </a:xfrm>
          <a:prstGeom prst="rect">
            <a:avLst/>
          </a:prstGeom>
          <a:noFill/>
        </p:spPr>
        <p:txBody>
          <a:bodyPr wrap="none" rtlCol="0">
            <a:spAutoFit/>
          </a:bodyPr>
          <a:lstStyle/>
          <a:p>
            <a:r>
              <a:rPr lang="en-US" sz="2000" b="1" dirty="0">
                <a:latin typeface="+mn-lt"/>
              </a:rPr>
              <a:t>Negative Reinforcement</a:t>
            </a:r>
          </a:p>
        </p:txBody>
      </p:sp>
      <p:sp>
        <p:nvSpPr>
          <p:cNvPr id="18" name="TextBox 17"/>
          <p:cNvSpPr txBox="1"/>
          <p:nvPr/>
        </p:nvSpPr>
        <p:spPr>
          <a:xfrm>
            <a:off x="381000" y="1295400"/>
            <a:ext cx="5005220" cy="461665"/>
          </a:xfrm>
          <a:prstGeom prst="rect">
            <a:avLst/>
          </a:prstGeom>
          <a:noFill/>
        </p:spPr>
        <p:txBody>
          <a:bodyPr wrap="none" rtlCol="0">
            <a:spAutoFit/>
          </a:bodyPr>
          <a:lstStyle/>
          <a:p>
            <a:r>
              <a:rPr lang="en-US" sz="2400" i="1" dirty="0"/>
              <a:t>Reinforcement increases behavior.</a:t>
            </a:r>
          </a:p>
        </p:txBody>
      </p:sp>
    </p:spTree>
    <p:extLst>
      <p:ext uri="{BB962C8B-B14F-4D97-AF65-F5344CB8AC3E}">
        <p14:creationId xmlns:p14="http://schemas.microsoft.com/office/powerpoint/2010/main" val="409062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5" name="Rounded Rectangle 4"/>
          <p:cNvSpPr/>
          <p:nvPr/>
        </p:nvSpPr>
        <p:spPr>
          <a:xfrm>
            <a:off x="4876800" y="2438400"/>
            <a:ext cx="3133725"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Great music starts playing</a:t>
            </a:r>
            <a:endParaRPr lang="en-US" sz="2000" b="1" dirty="0">
              <a:solidFill>
                <a:schemeClr val="accent6"/>
              </a:solidFill>
            </a:endParaRPr>
          </a:p>
        </p:txBody>
      </p:sp>
      <p:sp>
        <p:nvSpPr>
          <p:cNvPr id="7" name="Rounded Rectangle 6"/>
          <p:cNvSpPr/>
          <p:nvPr/>
        </p:nvSpPr>
        <p:spPr>
          <a:xfrm>
            <a:off x="685800" y="3657600"/>
            <a:ext cx="3581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Press an odd button on dashboard of friend’s car</a:t>
            </a:r>
            <a:endParaRPr lang="en-US" sz="2000" dirty="0"/>
          </a:p>
        </p:txBody>
      </p:sp>
      <p:sp>
        <p:nvSpPr>
          <p:cNvPr id="11" name="TextBox 10"/>
          <p:cNvSpPr txBox="1"/>
          <p:nvPr/>
        </p:nvSpPr>
        <p:spPr>
          <a:xfrm>
            <a:off x="685800" y="3257490"/>
            <a:ext cx="1135197" cy="400110"/>
          </a:xfrm>
          <a:prstGeom prst="rect">
            <a:avLst/>
          </a:prstGeom>
          <a:noFill/>
        </p:spPr>
        <p:txBody>
          <a:bodyPr wrap="none" rtlCol="0">
            <a:spAutoFit/>
          </a:bodyPr>
          <a:lstStyle/>
          <a:p>
            <a:r>
              <a:rPr lang="en-US" sz="2000" b="1" dirty="0">
                <a:latin typeface="+mn-lt"/>
              </a:rPr>
              <a:t>Behavior</a:t>
            </a:r>
          </a:p>
        </p:txBody>
      </p:sp>
      <p:cxnSp>
        <p:nvCxnSpPr>
          <p:cNvPr id="13" name="Straight Arrow Connector 12"/>
          <p:cNvCxnSpPr/>
          <p:nvPr/>
        </p:nvCxnSpPr>
        <p:spPr>
          <a:xfrm flipV="1">
            <a:off x="3581400" y="2819400"/>
            <a:ext cx="1143000" cy="609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6" name="TextBox 35"/>
          <p:cNvSpPr txBox="1"/>
          <p:nvPr/>
        </p:nvSpPr>
        <p:spPr>
          <a:xfrm>
            <a:off x="609600" y="5265003"/>
            <a:ext cx="3048000" cy="830997"/>
          </a:xfrm>
          <a:prstGeom prst="rect">
            <a:avLst/>
          </a:prstGeom>
          <a:noFill/>
        </p:spPr>
        <p:txBody>
          <a:bodyPr wrap="square" rtlCol="0">
            <a:spAutoFit/>
          </a:bodyPr>
          <a:lstStyle/>
          <a:p>
            <a:r>
              <a:rPr lang="en-US" sz="2400" b="1" dirty="0">
                <a:latin typeface="+mn-lt"/>
              </a:rPr>
              <a:t>What is the effect on the behavior?</a:t>
            </a:r>
            <a:endParaRPr lang="en-US" sz="2200" dirty="0">
              <a:latin typeface="+mn-lt"/>
            </a:endParaRPr>
          </a:p>
        </p:txBody>
      </p:sp>
      <p:cxnSp>
        <p:nvCxnSpPr>
          <p:cNvPr id="19" name="Straight Arrow Connector 18"/>
          <p:cNvCxnSpPr/>
          <p:nvPr/>
        </p:nvCxnSpPr>
        <p:spPr>
          <a:xfrm>
            <a:off x="3581400" y="4572000"/>
            <a:ext cx="1143000" cy="457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4876800" y="4648200"/>
            <a:ext cx="3200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Annoying music stops playing</a:t>
            </a:r>
            <a:endParaRPr lang="en-US" sz="2000" b="1" dirty="0">
              <a:solidFill>
                <a:schemeClr val="accent6"/>
              </a:solidFill>
            </a:endParaRPr>
          </a:p>
        </p:txBody>
      </p:sp>
      <p:sp>
        <p:nvSpPr>
          <p:cNvPr id="22" name="TextBox 21"/>
          <p:cNvSpPr txBox="1"/>
          <p:nvPr/>
        </p:nvSpPr>
        <p:spPr>
          <a:xfrm>
            <a:off x="4876800" y="2057400"/>
            <a:ext cx="2749471" cy="400110"/>
          </a:xfrm>
          <a:prstGeom prst="rect">
            <a:avLst/>
          </a:prstGeom>
          <a:noFill/>
        </p:spPr>
        <p:txBody>
          <a:bodyPr wrap="none" rtlCol="0">
            <a:spAutoFit/>
          </a:bodyPr>
          <a:lstStyle/>
          <a:p>
            <a:r>
              <a:rPr lang="en-US" sz="2000" b="1" dirty="0">
                <a:latin typeface="+mn-lt"/>
              </a:rPr>
              <a:t>Positive Reinforcement</a:t>
            </a:r>
          </a:p>
        </p:txBody>
      </p:sp>
      <p:sp>
        <p:nvSpPr>
          <p:cNvPr id="24" name="TextBox 23"/>
          <p:cNvSpPr txBox="1"/>
          <p:nvPr/>
        </p:nvSpPr>
        <p:spPr>
          <a:xfrm>
            <a:off x="4876800" y="4248090"/>
            <a:ext cx="2775119" cy="400110"/>
          </a:xfrm>
          <a:prstGeom prst="rect">
            <a:avLst/>
          </a:prstGeom>
          <a:noFill/>
        </p:spPr>
        <p:txBody>
          <a:bodyPr wrap="none" rtlCol="0">
            <a:spAutoFit/>
          </a:bodyPr>
          <a:lstStyle/>
          <a:p>
            <a:r>
              <a:rPr lang="en-US" sz="2000" b="1" dirty="0">
                <a:latin typeface="+mn-lt"/>
              </a:rPr>
              <a:t>Negative Reinforcement</a:t>
            </a:r>
          </a:p>
        </p:txBody>
      </p:sp>
      <p:sp>
        <p:nvSpPr>
          <p:cNvPr id="18" name="TextBox 17"/>
          <p:cNvSpPr txBox="1"/>
          <p:nvPr/>
        </p:nvSpPr>
        <p:spPr>
          <a:xfrm>
            <a:off x="381000" y="1295400"/>
            <a:ext cx="5005220" cy="461665"/>
          </a:xfrm>
          <a:prstGeom prst="rect">
            <a:avLst/>
          </a:prstGeom>
          <a:noFill/>
        </p:spPr>
        <p:txBody>
          <a:bodyPr wrap="none" rtlCol="0">
            <a:spAutoFit/>
          </a:bodyPr>
          <a:lstStyle/>
          <a:p>
            <a:r>
              <a:rPr lang="en-US" sz="2400" i="1" dirty="0"/>
              <a:t>Reinforcement increases behavior.</a:t>
            </a:r>
          </a:p>
        </p:txBody>
      </p:sp>
    </p:spTree>
    <p:extLst>
      <p:ext uri="{BB962C8B-B14F-4D97-AF65-F5344CB8AC3E}">
        <p14:creationId xmlns:p14="http://schemas.microsoft.com/office/powerpoint/2010/main" val="1784655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7" name="Rounded Rectangle 6"/>
          <p:cNvSpPr/>
          <p:nvPr/>
        </p:nvSpPr>
        <p:spPr>
          <a:xfrm>
            <a:off x="685800" y="3448110"/>
            <a:ext cx="32766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Avoid negative stimulus</a:t>
            </a:r>
            <a:endParaRPr lang="en-US" sz="2000" dirty="0"/>
          </a:p>
        </p:txBody>
      </p:sp>
      <p:sp>
        <p:nvSpPr>
          <p:cNvPr id="11" name="TextBox 10"/>
          <p:cNvSpPr txBox="1"/>
          <p:nvPr/>
        </p:nvSpPr>
        <p:spPr>
          <a:xfrm>
            <a:off x="685800" y="3048000"/>
            <a:ext cx="1135197" cy="400110"/>
          </a:xfrm>
          <a:prstGeom prst="rect">
            <a:avLst/>
          </a:prstGeom>
          <a:noFill/>
        </p:spPr>
        <p:txBody>
          <a:bodyPr wrap="none" rtlCol="0">
            <a:spAutoFit/>
          </a:bodyPr>
          <a:lstStyle/>
          <a:p>
            <a:r>
              <a:rPr lang="en-US" sz="2000" b="1" dirty="0">
                <a:latin typeface="+mn-lt"/>
              </a:rPr>
              <a:t>Behavior</a:t>
            </a:r>
          </a:p>
        </p:txBody>
      </p:sp>
      <p:sp>
        <p:nvSpPr>
          <p:cNvPr id="36" name="TextBox 35"/>
          <p:cNvSpPr txBox="1"/>
          <p:nvPr/>
        </p:nvSpPr>
        <p:spPr>
          <a:xfrm>
            <a:off x="609600" y="5265003"/>
            <a:ext cx="8686800" cy="800219"/>
          </a:xfrm>
          <a:prstGeom prst="rect">
            <a:avLst/>
          </a:prstGeom>
          <a:noFill/>
        </p:spPr>
        <p:txBody>
          <a:bodyPr wrap="square" rtlCol="0">
            <a:spAutoFit/>
          </a:bodyPr>
          <a:lstStyle/>
          <a:p>
            <a:r>
              <a:rPr lang="en-US" sz="2400" b="1" dirty="0">
                <a:latin typeface="+mn-lt"/>
              </a:rPr>
              <a:t>What is the effect on the behavior?</a:t>
            </a:r>
          </a:p>
          <a:p>
            <a:r>
              <a:rPr lang="en-US" sz="2200" dirty="0">
                <a:latin typeface="+mn-lt"/>
                <a:hlinkClick r:id="rId3"/>
              </a:rPr>
              <a:t>http://visual.pearsoncmg.com/mypsychlab/index.php?clipId=122</a:t>
            </a:r>
            <a:r>
              <a:rPr lang="en-US" sz="2200" dirty="0">
                <a:latin typeface="+mn-lt"/>
              </a:rPr>
              <a:t> </a:t>
            </a:r>
          </a:p>
        </p:txBody>
      </p:sp>
      <p:cxnSp>
        <p:nvCxnSpPr>
          <p:cNvPr id="19" name="Straight Arrow Connector 18"/>
          <p:cNvCxnSpPr/>
          <p:nvPr/>
        </p:nvCxnSpPr>
        <p:spPr>
          <a:xfrm>
            <a:off x="4191000" y="3810000"/>
            <a:ext cx="6096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5029200" y="3429000"/>
            <a:ext cx="32766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Negative stimulus never occurs</a:t>
            </a:r>
            <a:endParaRPr lang="en-US" sz="2000" b="1" dirty="0">
              <a:solidFill>
                <a:schemeClr val="accent6"/>
              </a:solidFill>
            </a:endParaRPr>
          </a:p>
        </p:txBody>
      </p:sp>
      <p:sp>
        <p:nvSpPr>
          <p:cNvPr id="24" name="TextBox 23"/>
          <p:cNvSpPr txBox="1"/>
          <p:nvPr/>
        </p:nvSpPr>
        <p:spPr>
          <a:xfrm>
            <a:off x="5029200" y="3048000"/>
            <a:ext cx="2956533" cy="400110"/>
          </a:xfrm>
          <a:prstGeom prst="rect">
            <a:avLst/>
          </a:prstGeom>
          <a:noFill/>
        </p:spPr>
        <p:txBody>
          <a:bodyPr wrap="none" rtlCol="0">
            <a:spAutoFit/>
          </a:bodyPr>
          <a:lstStyle/>
          <a:p>
            <a:r>
              <a:rPr lang="en-US" sz="2000" b="1" dirty="0">
                <a:latin typeface="+mn-lt"/>
              </a:rPr>
              <a:t>Avoidance Reinforcement</a:t>
            </a:r>
          </a:p>
        </p:txBody>
      </p:sp>
      <p:sp>
        <p:nvSpPr>
          <p:cNvPr id="18" name="TextBox 17"/>
          <p:cNvSpPr txBox="1"/>
          <p:nvPr/>
        </p:nvSpPr>
        <p:spPr>
          <a:xfrm>
            <a:off x="381000" y="1295400"/>
            <a:ext cx="5005220" cy="461665"/>
          </a:xfrm>
          <a:prstGeom prst="rect">
            <a:avLst/>
          </a:prstGeom>
          <a:noFill/>
        </p:spPr>
        <p:txBody>
          <a:bodyPr wrap="none" rtlCol="0">
            <a:spAutoFit/>
          </a:bodyPr>
          <a:lstStyle/>
          <a:p>
            <a:r>
              <a:rPr lang="en-US" sz="2400" i="1" dirty="0"/>
              <a:t>Reinforcement increases behavior.</a:t>
            </a:r>
          </a:p>
        </p:txBody>
      </p:sp>
    </p:spTree>
    <p:extLst>
      <p:ext uri="{BB962C8B-B14F-4D97-AF65-F5344CB8AC3E}">
        <p14:creationId xmlns:p14="http://schemas.microsoft.com/office/powerpoint/2010/main" val="179718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7" name="Rounded Rectangle 6"/>
          <p:cNvSpPr/>
          <p:nvPr/>
        </p:nvSpPr>
        <p:spPr>
          <a:xfrm>
            <a:off x="685800" y="3448110"/>
            <a:ext cx="32766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All kinds of attempts</a:t>
            </a:r>
            <a:endParaRPr lang="en-US" sz="2000" dirty="0"/>
          </a:p>
        </p:txBody>
      </p:sp>
      <p:sp>
        <p:nvSpPr>
          <p:cNvPr id="11" name="TextBox 10"/>
          <p:cNvSpPr txBox="1"/>
          <p:nvPr/>
        </p:nvSpPr>
        <p:spPr>
          <a:xfrm>
            <a:off x="685800" y="3048000"/>
            <a:ext cx="1135197" cy="400110"/>
          </a:xfrm>
          <a:prstGeom prst="rect">
            <a:avLst/>
          </a:prstGeom>
          <a:noFill/>
        </p:spPr>
        <p:txBody>
          <a:bodyPr wrap="none" rtlCol="0">
            <a:spAutoFit/>
          </a:bodyPr>
          <a:lstStyle/>
          <a:p>
            <a:r>
              <a:rPr lang="en-US" sz="2000" b="1" dirty="0">
                <a:latin typeface="+mn-lt"/>
              </a:rPr>
              <a:t>Behavior</a:t>
            </a:r>
          </a:p>
        </p:txBody>
      </p:sp>
      <p:cxnSp>
        <p:nvCxnSpPr>
          <p:cNvPr id="19" name="Straight Arrow Connector 18"/>
          <p:cNvCxnSpPr/>
          <p:nvPr/>
        </p:nvCxnSpPr>
        <p:spPr>
          <a:xfrm>
            <a:off x="4191000" y="3810000"/>
            <a:ext cx="6096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5029200" y="3429000"/>
            <a:ext cx="32766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Nothing Works</a:t>
            </a:r>
            <a:endParaRPr lang="en-US" sz="2000" b="1" dirty="0">
              <a:solidFill>
                <a:schemeClr val="accent6"/>
              </a:solidFill>
            </a:endParaRPr>
          </a:p>
        </p:txBody>
      </p:sp>
      <p:sp>
        <p:nvSpPr>
          <p:cNvPr id="24" name="TextBox 23"/>
          <p:cNvSpPr txBox="1"/>
          <p:nvPr/>
        </p:nvSpPr>
        <p:spPr>
          <a:xfrm>
            <a:off x="5029200" y="3048000"/>
            <a:ext cx="2314531" cy="400110"/>
          </a:xfrm>
          <a:prstGeom prst="rect">
            <a:avLst/>
          </a:prstGeom>
          <a:noFill/>
        </p:spPr>
        <p:txBody>
          <a:bodyPr wrap="none" rtlCol="0">
            <a:spAutoFit/>
          </a:bodyPr>
          <a:lstStyle/>
          <a:p>
            <a:r>
              <a:rPr lang="en-US" sz="2000" b="1" dirty="0">
                <a:latin typeface="+mn-lt"/>
              </a:rPr>
              <a:t>Failure To Reinforce</a:t>
            </a:r>
          </a:p>
        </p:txBody>
      </p:sp>
      <p:sp>
        <p:nvSpPr>
          <p:cNvPr id="10" name="Content Placeholder 2"/>
          <p:cNvSpPr txBox="1">
            <a:spLocks/>
          </p:cNvSpPr>
          <p:nvPr/>
        </p:nvSpPr>
        <p:spPr bwMode="auto">
          <a:xfrm>
            <a:off x="533400" y="1447800"/>
            <a:ext cx="7772400"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eaLnBrk="1" hangingPunct="1">
              <a:buFont typeface="Wingdings" pitchFamily="2" charset="2"/>
              <a:buNone/>
            </a:pPr>
            <a:r>
              <a:rPr lang="en-US" sz="2400" i="1" dirty="0"/>
              <a:t>Learned helplessness:</a:t>
            </a:r>
            <a:br>
              <a:rPr lang="en-US" sz="2400" i="1" dirty="0"/>
            </a:br>
            <a:endParaRPr lang="en-US" sz="2000" i="1" dirty="0"/>
          </a:p>
          <a:p>
            <a:pPr eaLnBrk="1" hangingPunct="1">
              <a:buNone/>
            </a:pPr>
            <a:r>
              <a:rPr lang="en-US" sz="2200" dirty="0"/>
              <a:t>an organism learns it has no control over negative outcomes</a:t>
            </a:r>
          </a:p>
        </p:txBody>
      </p:sp>
    </p:spTree>
    <p:extLst>
      <p:ext uri="{BB962C8B-B14F-4D97-AF65-F5344CB8AC3E}">
        <p14:creationId xmlns:p14="http://schemas.microsoft.com/office/powerpoint/2010/main" val="2466432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5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50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chor="ctr"/>
          <a:lstStyle/>
          <a:p>
            <a:pPr eaLnBrk="1" hangingPunct="1"/>
            <a:r>
              <a:rPr lang="en-US" dirty="0"/>
              <a:t>Types of </a:t>
            </a:r>
            <a:r>
              <a:rPr lang="en-US" dirty="0" err="1"/>
              <a:t>Reinforcers</a:t>
            </a:r>
            <a:endParaRPr lang="en-US" dirty="0"/>
          </a:p>
        </p:txBody>
      </p:sp>
      <p:sp>
        <p:nvSpPr>
          <p:cNvPr id="21507" name="Content Placeholder 2"/>
          <p:cNvSpPr>
            <a:spLocks noGrp="1"/>
          </p:cNvSpPr>
          <p:nvPr>
            <p:ph idx="1"/>
          </p:nvPr>
        </p:nvSpPr>
        <p:spPr>
          <a:xfrm>
            <a:off x="457200" y="1600200"/>
            <a:ext cx="4495800" cy="4525963"/>
          </a:xfrm>
        </p:spPr>
        <p:txBody>
          <a:bodyPr/>
          <a:lstStyle/>
          <a:p>
            <a:r>
              <a:rPr lang="en-US" dirty="0"/>
              <a:t>Primary </a:t>
            </a:r>
            <a:r>
              <a:rPr lang="en-US" dirty="0" err="1"/>
              <a:t>Reinforcers</a:t>
            </a:r>
            <a:endParaRPr lang="en-US" dirty="0"/>
          </a:p>
          <a:p>
            <a:pPr lvl="1"/>
            <a:r>
              <a:rPr lang="en-US" dirty="0"/>
              <a:t>innately satisfying</a:t>
            </a:r>
          </a:p>
          <a:p>
            <a:pPr eaLnBrk="1" hangingPunct="1">
              <a:buFont typeface="Wingdings" pitchFamily="2" charset="2"/>
              <a:buNone/>
            </a:pPr>
            <a:endParaRPr lang="en-US" dirty="0"/>
          </a:p>
          <a:p>
            <a:r>
              <a:rPr lang="en-US" dirty="0"/>
              <a:t>Secondary </a:t>
            </a:r>
            <a:r>
              <a:rPr lang="en-US" dirty="0" err="1"/>
              <a:t>Reinforcers</a:t>
            </a:r>
            <a:endParaRPr lang="en-US" dirty="0"/>
          </a:p>
          <a:p>
            <a:pPr lvl="1" eaLnBrk="1" hangingPunct="1">
              <a:buClr>
                <a:schemeClr val="tx1"/>
              </a:buClr>
            </a:pPr>
            <a:r>
              <a:rPr lang="en-US" dirty="0"/>
              <a:t>become satisfying through experience</a:t>
            </a:r>
          </a:p>
          <a:p>
            <a:pPr lvl="1" eaLnBrk="1" hangingPunct="1">
              <a:buClr>
                <a:schemeClr val="tx1"/>
              </a:buClr>
            </a:pPr>
            <a:r>
              <a:rPr lang="en-US" dirty="0"/>
              <a:t>repeated association with a pre-existing </a:t>
            </a:r>
            <a:r>
              <a:rPr lang="en-US" dirty="0" err="1"/>
              <a:t>reinforcer</a:t>
            </a:r>
            <a:endParaRPr lang="en-US" dirty="0"/>
          </a:p>
          <a:p>
            <a:pPr lvl="1" eaLnBrk="1" hangingPunct="1">
              <a:buClr>
                <a:schemeClr val="tx1"/>
              </a:buClr>
            </a:pPr>
            <a:r>
              <a:rPr lang="en-US" dirty="0"/>
              <a:t>token economy</a:t>
            </a:r>
          </a:p>
        </p:txBody>
      </p:sp>
      <p:pic>
        <p:nvPicPr>
          <p:cNvPr id="2" name="Picture 1" descr="ABATX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447800"/>
            <a:ext cx="3070146" cy="46482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25</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75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8" presetClass="entr" presetSubtype="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1507">
                                            <p:txEl>
                                              <p:pRg st="1" end="1"/>
                                            </p:txEl>
                                          </p:spTgt>
                                        </p:tgtEl>
                                        <p:attrNameLst>
                                          <p:attrName>style.visibility</p:attrName>
                                        </p:attrNameLst>
                                      </p:cBhvr>
                                      <p:to>
                                        <p:strVal val="visible"/>
                                      </p:to>
                                    </p:set>
                                    <p:anim calcmode="lin" valueType="num">
                                      <p:cBhvr additive="base">
                                        <p:cTn id="17" dur="500" fill="hold"/>
                                        <p:tgtEl>
                                          <p:spTgt spid="21507">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1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 calcmode="lin" valueType="num">
                                      <p:cBhvr additive="base">
                                        <p:cTn id="23" dur="500" fill="hold"/>
                                        <p:tgtEl>
                                          <p:spTgt spid="21507">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1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7">
                                            <p:txEl>
                                              <p:pRg st="4" end="4"/>
                                            </p:txEl>
                                          </p:spTgt>
                                        </p:tgtEl>
                                        <p:attrNameLst>
                                          <p:attrName>style.visibility</p:attrName>
                                        </p:attrNameLst>
                                      </p:cBhvr>
                                      <p:to>
                                        <p:strVal val="visible"/>
                                      </p:to>
                                    </p:set>
                                    <p:animEffect transition="in" filter="fade">
                                      <p:cBhvr>
                                        <p:cTn id="29" dur="500"/>
                                        <p:tgtEl>
                                          <p:spTgt spid="2150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07">
                                            <p:txEl>
                                              <p:pRg st="5" end="5"/>
                                            </p:txEl>
                                          </p:spTgt>
                                        </p:tgtEl>
                                        <p:attrNameLst>
                                          <p:attrName>style.visibility</p:attrName>
                                        </p:attrNameLst>
                                      </p:cBhvr>
                                      <p:to>
                                        <p:strVal val="visible"/>
                                      </p:to>
                                    </p:set>
                                    <p:animEffect transition="in" filter="fade">
                                      <p:cBhvr>
                                        <p:cTn id="34" dur="500"/>
                                        <p:tgtEl>
                                          <p:spTgt spid="2150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507">
                                            <p:txEl>
                                              <p:pRg st="6" end="6"/>
                                            </p:txEl>
                                          </p:spTgt>
                                        </p:tgtEl>
                                        <p:attrNameLst>
                                          <p:attrName>style.visibility</p:attrName>
                                        </p:attrNameLst>
                                      </p:cBhvr>
                                      <p:to>
                                        <p:strVal val="visible"/>
                                      </p:to>
                                    </p:set>
                                    <p:animEffect transition="in" filter="fade">
                                      <p:cBhvr>
                                        <p:cTn id="39"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chor="ctr"/>
          <a:lstStyle/>
          <a:p>
            <a:pPr eaLnBrk="1" hangingPunct="1"/>
            <a:r>
              <a:rPr lang="en-US" dirty="0"/>
              <a:t>Types of Reinforced Behavior</a:t>
            </a:r>
          </a:p>
        </p:txBody>
      </p:sp>
      <p:sp>
        <p:nvSpPr>
          <p:cNvPr id="22531" name="Content Placeholder 2"/>
          <p:cNvSpPr>
            <a:spLocks noGrp="1"/>
          </p:cNvSpPr>
          <p:nvPr>
            <p:ph idx="1"/>
          </p:nvPr>
        </p:nvSpPr>
        <p:spPr>
          <a:xfrm>
            <a:off x="457200" y="1600200"/>
            <a:ext cx="5257800" cy="4495800"/>
          </a:xfrm>
        </p:spPr>
        <p:txBody>
          <a:bodyPr>
            <a:normAutofit lnSpcReduction="10000"/>
          </a:bodyPr>
          <a:lstStyle/>
          <a:p>
            <a:pPr>
              <a:buClr>
                <a:schemeClr val="tx1"/>
              </a:buClr>
            </a:pPr>
            <a:r>
              <a:rPr lang="en-US" dirty="0"/>
              <a:t>Generalization</a:t>
            </a:r>
          </a:p>
          <a:p>
            <a:pPr lvl="1" eaLnBrk="1" hangingPunct="1">
              <a:buClr>
                <a:schemeClr val="tx1"/>
              </a:buClr>
            </a:pPr>
            <a:r>
              <a:rPr lang="en-US" dirty="0"/>
              <a:t>stimulus “sets the occasion” for the response</a:t>
            </a:r>
          </a:p>
          <a:p>
            <a:pPr lvl="1" eaLnBrk="1" hangingPunct="1">
              <a:buClr>
                <a:schemeClr val="tx1"/>
              </a:buClr>
            </a:pPr>
            <a:r>
              <a:rPr lang="en-US" dirty="0"/>
              <a:t>responding occurs to similar stimuli</a:t>
            </a:r>
          </a:p>
          <a:p>
            <a:pPr lvl="1" eaLnBrk="1" hangingPunct="1">
              <a:buClr>
                <a:schemeClr val="tx1"/>
              </a:buClr>
              <a:buFont typeface="Wingdings" pitchFamily="2" charset="2"/>
              <a:buNone/>
            </a:pPr>
            <a:endParaRPr lang="en-US" dirty="0"/>
          </a:p>
          <a:p>
            <a:pPr>
              <a:buClr>
                <a:schemeClr val="tx1"/>
              </a:buClr>
            </a:pPr>
            <a:r>
              <a:rPr lang="en-US" dirty="0"/>
              <a:t>Discrimination</a:t>
            </a:r>
          </a:p>
          <a:p>
            <a:pPr lvl="1" eaLnBrk="1" hangingPunct="1">
              <a:buClr>
                <a:schemeClr val="tx1"/>
              </a:buClr>
            </a:pPr>
            <a:r>
              <a:rPr lang="en-US" dirty="0"/>
              <a:t>stimuli signal when behavior will or will not be reinforced</a:t>
            </a:r>
          </a:p>
          <a:p>
            <a:pPr lvl="1" eaLnBrk="1" hangingPunct="1">
              <a:buClr>
                <a:schemeClr val="tx1"/>
              </a:buClr>
              <a:buFont typeface="Wingdings" pitchFamily="2" charset="2"/>
              <a:buNone/>
            </a:pPr>
            <a:endParaRPr lang="en-US" dirty="0"/>
          </a:p>
          <a:p>
            <a:pPr>
              <a:buClr>
                <a:schemeClr val="tx1"/>
              </a:buClr>
            </a:pPr>
            <a:r>
              <a:rPr lang="en-US" dirty="0"/>
              <a:t>Extinction and Spontaneous Recovery</a:t>
            </a:r>
          </a:p>
          <a:p>
            <a:pPr lvl="1" eaLnBrk="1" hangingPunct="1">
              <a:buClr>
                <a:schemeClr val="tx1"/>
              </a:buClr>
            </a:pPr>
            <a:r>
              <a:rPr lang="en-US" dirty="0"/>
              <a:t>behavior decreases when reinforcement stops</a:t>
            </a:r>
          </a:p>
        </p:txBody>
      </p:sp>
      <p:pic>
        <p:nvPicPr>
          <p:cNvPr id="3" name="Picture 2" descr="001400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600200"/>
            <a:ext cx="3080863" cy="45720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26</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 calcmode="lin" valueType="num">
                                      <p:cBhvr additive="base">
                                        <p:cTn id="11"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fade">
                                      <p:cBhvr>
                                        <p:cTn id="17" dur="500"/>
                                        <p:tgtEl>
                                          <p:spTgt spid="225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Effect transition="in" filter="fade">
                                      <p:cBhvr>
                                        <p:cTn id="22" dur="500"/>
                                        <p:tgtEl>
                                          <p:spTgt spid="22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calcmode="lin" valueType="num">
                                      <p:cBhvr additive="base">
                                        <p:cTn id="27" dur="500" fill="hold"/>
                                        <p:tgtEl>
                                          <p:spTgt spid="2253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531">
                                            <p:txEl>
                                              <p:pRg st="5" end="5"/>
                                            </p:txEl>
                                          </p:spTgt>
                                        </p:tgtEl>
                                        <p:attrNameLst>
                                          <p:attrName>style.visibility</p:attrName>
                                        </p:attrNameLst>
                                      </p:cBhvr>
                                      <p:to>
                                        <p:strVal val="visible"/>
                                      </p:to>
                                    </p:set>
                                    <p:animEffect transition="in" filter="fade">
                                      <p:cBhvr>
                                        <p:cTn id="33" dur="500"/>
                                        <p:tgtEl>
                                          <p:spTgt spid="2253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2531">
                                            <p:txEl>
                                              <p:pRg st="7" end="7"/>
                                            </p:txEl>
                                          </p:spTgt>
                                        </p:tgtEl>
                                        <p:attrNameLst>
                                          <p:attrName>style.visibility</p:attrName>
                                        </p:attrNameLst>
                                      </p:cBhvr>
                                      <p:to>
                                        <p:strVal val="visible"/>
                                      </p:to>
                                    </p:set>
                                    <p:anim calcmode="lin" valueType="num">
                                      <p:cBhvr additive="base">
                                        <p:cTn id="38" dur="500" fill="hold"/>
                                        <p:tgtEl>
                                          <p:spTgt spid="22531">
                                            <p:txEl>
                                              <p:pRg st="7" end="7"/>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53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531">
                                            <p:txEl>
                                              <p:pRg st="8" end="8"/>
                                            </p:txEl>
                                          </p:spTgt>
                                        </p:tgtEl>
                                        <p:attrNameLst>
                                          <p:attrName>style.visibility</p:attrName>
                                        </p:attrNameLst>
                                      </p:cBhvr>
                                      <p:to>
                                        <p:strVal val="visible"/>
                                      </p:to>
                                    </p:set>
                                    <p:animEffect transition="in" filter="fade">
                                      <p:cBhvr>
                                        <p:cTn id="44" dur="5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chor="ctr"/>
          <a:lstStyle/>
          <a:p>
            <a:pPr eaLnBrk="1" hangingPunct="1"/>
            <a:r>
              <a:rPr lang="en-US"/>
              <a:t>Schedules of Reinforcement</a:t>
            </a:r>
          </a:p>
        </p:txBody>
      </p:sp>
      <p:sp>
        <p:nvSpPr>
          <p:cNvPr id="23555" name="Content Placeholder 2"/>
          <p:cNvSpPr>
            <a:spLocks noGrp="1"/>
          </p:cNvSpPr>
          <p:nvPr>
            <p:ph idx="1"/>
          </p:nvPr>
        </p:nvSpPr>
        <p:spPr/>
        <p:txBody>
          <a:bodyPr/>
          <a:lstStyle/>
          <a:p>
            <a:r>
              <a:rPr lang="en-US" dirty="0"/>
              <a:t>Continuous Reinforcement</a:t>
            </a:r>
          </a:p>
          <a:p>
            <a:pPr eaLnBrk="1" hangingPunct="1">
              <a:buFont typeface="Wingdings" pitchFamily="2" charset="2"/>
              <a:buNone/>
            </a:pPr>
            <a:endParaRPr lang="en-US" dirty="0"/>
          </a:p>
          <a:p>
            <a:r>
              <a:rPr lang="en-US" dirty="0"/>
              <a:t>Partial Reinforcement</a:t>
            </a:r>
          </a:p>
          <a:p>
            <a:pPr lvl="1"/>
            <a:r>
              <a:rPr lang="en-US" dirty="0"/>
              <a:t>fixed</a:t>
            </a:r>
          </a:p>
          <a:p>
            <a:pPr lvl="1"/>
            <a:r>
              <a:rPr lang="en-US" dirty="0"/>
              <a:t>variable</a:t>
            </a:r>
          </a:p>
          <a:p>
            <a:pPr lvl="1"/>
            <a:r>
              <a:rPr lang="en-US" dirty="0"/>
              <a:t>ratio</a:t>
            </a:r>
          </a:p>
          <a:p>
            <a:pPr lvl="1"/>
            <a:r>
              <a:rPr lang="en-US" dirty="0"/>
              <a:t>interval</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27</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 calcmode="lin" valueType="num">
                                      <p:cBhvr additive="base">
                                        <p:cTn id="13" dur="500" fill="hold"/>
                                        <p:tgtEl>
                                          <p:spTgt spid="2355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 calcmode="lin" valueType="num">
                                      <p:cBhvr additive="base">
                                        <p:cTn id="19" dur="500" fill="hold"/>
                                        <p:tgtEl>
                                          <p:spTgt spid="2355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555">
                                            <p:txEl>
                                              <p:pRg st="4" end="4"/>
                                            </p:txEl>
                                          </p:spTgt>
                                        </p:tgtEl>
                                        <p:attrNameLst>
                                          <p:attrName>style.visibility</p:attrName>
                                        </p:attrNameLst>
                                      </p:cBhvr>
                                      <p:to>
                                        <p:strVal val="visible"/>
                                      </p:to>
                                    </p:set>
                                    <p:anim calcmode="lin" valueType="num">
                                      <p:cBhvr additive="base">
                                        <p:cTn id="25" dur="500" fill="hold"/>
                                        <p:tgtEl>
                                          <p:spTgt spid="2355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35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555">
                                            <p:txEl>
                                              <p:pRg st="5" end="5"/>
                                            </p:txEl>
                                          </p:spTgt>
                                        </p:tgtEl>
                                        <p:attrNameLst>
                                          <p:attrName>style.visibility</p:attrName>
                                        </p:attrNameLst>
                                      </p:cBhvr>
                                      <p:to>
                                        <p:strVal val="visible"/>
                                      </p:to>
                                    </p:set>
                                    <p:anim calcmode="lin" valueType="num">
                                      <p:cBhvr additive="base">
                                        <p:cTn id="31" dur="500" fill="hold"/>
                                        <p:tgtEl>
                                          <p:spTgt spid="23555">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35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3555">
                                            <p:txEl>
                                              <p:pRg st="6" end="6"/>
                                            </p:txEl>
                                          </p:spTgt>
                                        </p:tgtEl>
                                        <p:attrNameLst>
                                          <p:attrName>style.visibility</p:attrName>
                                        </p:attrNameLst>
                                      </p:cBhvr>
                                      <p:to>
                                        <p:strVal val="visible"/>
                                      </p:to>
                                    </p:set>
                                    <p:anim calcmode="lin" valueType="num">
                                      <p:cBhvr additive="base">
                                        <p:cTn id="37" dur="500" fill="hold"/>
                                        <p:tgtEl>
                                          <p:spTgt spid="2355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5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chor="ctr"/>
          <a:lstStyle/>
          <a:p>
            <a:pPr eaLnBrk="1" hangingPunct="1"/>
            <a:r>
              <a:rPr lang="en-US" dirty="0"/>
              <a:t>Schedules of Reinforcement</a:t>
            </a:r>
          </a:p>
        </p:txBody>
      </p:sp>
      <p:sp>
        <p:nvSpPr>
          <p:cNvPr id="24579" name="Content Placeholder 2"/>
          <p:cNvSpPr>
            <a:spLocks noGrp="1"/>
          </p:cNvSpPr>
          <p:nvPr>
            <p:ph idx="1"/>
          </p:nvPr>
        </p:nvSpPr>
        <p:spPr>
          <a:xfrm>
            <a:off x="457200" y="1600200"/>
            <a:ext cx="4114800" cy="4525963"/>
          </a:xfrm>
        </p:spPr>
        <p:txBody>
          <a:bodyPr/>
          <a:lstStyle/>
          <a:p>
            <a:r>
              <a:rPr lang="en-US" dirty="0"/>
              <a:t>Fixed Ratio (FR)</a:t>
            </a:r>
          </a:p>
          <a:p>
            <a:pPr marL="457200" lvl="1" indent="0" eaLnBrk="1" hangingPunct="1">
              <a:buClr>
                <a:srgbClr val="CA6500"/>
              </a:buClr>
              <a:buNone/>
            </a:pPr>
            <a:r>
              <a:rPr lang="en-US" dirty="0"/>
              <a:t>reinforcement follows a set # </a:t>
            </a:r>
            <a:br>
              <a:rPr lang="en-US" dirty="0"/>
            </a:br>
            <a:r>
              <a:rPr lang="en-US" dirty="0"/>
              <a:t>of behaviors</a:t>
            </a:r>
          </a:p>
          <a:p>
            <a:pPr lvl="1" eaLnBrk="1" hangingPunct="1">
              <a:buFont typeface="Wingdings" pitchFamily="2" charset="2"/>
              <a:buNone/>
            </a:pPr>
            <a:endParaRPr lang="en-US" dirty="0"/>
          </a:p>
          <a:p>
            <a:r>
              <a:rPr lang="en-US" dirty="0"/>
              <a:t>Variable Ratio (VR)</a:t>
            </a:r>
          </a:p>
          <a:p>
            <a:pPr marL="457200" lvl="1" indent="0" eaLnBrk="1" hangingPunct="1">
              <a:buClrTx/>
              <a:buNone/>
            </a:pPr>
            <a:r>
              <a:rPr lang="en-US" dirty="0"/>
              <a:t>reinforcement follows an unpredictable # of behaviors (e.g., an average)</a:t>
            </a:r>
          </a:p>
          <a:p>
            <a:pPr lvl="1" eaLnBrk="1" hangingPunct="1">
              <a:buFont typeface="Wingdings" pitchFamily="2" charset="2"/>
              <a:buNone/>
            </a:pPr>
            <a:endParaRPr lang="en-US" dirty="0"/>
          </a:p>
        </p:txBody>
      </p:sp>
      <p:pic>
        <p:nvPicPr>
          <p:cNvPr id="6" name="Picture 5" descr="kin35406_ta0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4000"/>
            <a:ext cx="3149600" cy="4724400"/>
          </a:xfrm>
          <a:prstGeom prst="rect">
            <a:avLst/>
          </a:prstGeom>
        </p:spPr>
      </p:pic>
      <p:pic>
        <p:nvPicPr>
          <p:cNvPr id="3" name="Picture 2" descr="mhhe0153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752600"/>
            <a:ext cx="3141680" cy="4191000"/>
          </a:xfrm>
          <a:prstGeom prst="rect">
            <a:avLst/>
          </a:prstGeom>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28</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1" end="1"/>
                                            </p:txEl>
                                          </p:spTgt>
                                        </p:tgtEl>
                                        <p:attrNameLst>
                                          <p:attrName>style.visibility</p:attrName>
                                        </p:attrNameLst>
                                      </p:cBhvr>
                                      <p:to>
                                        <p:strVal val="visible"/>
                                      </p:to>
                                    </p:set>
                                    <p:animEffect transition="in" filter="fade">
                                      <p:cBhvr>
                                        <p:cTn id="17" dur="500"/>
                                        <p:tgtEl>
                                          <p:spTgt spid="245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24579">
                                            <p:txEl>
                                              <p:pRg st="3" end="3"/>
                                            </p:txEl>
                                          </p:spTgt>
                                        </p:tgtEl>
                                        <p:attrNameLst>
                                          <p:attrName>style.visibility</p:attrName>
                                        </p:attrNameLst>
                                      </p:cBhvr>
                                      <p:to>
                                        <p:strVal val="visible"/>
                                      </p:to>
                                    </p:set>
                                    <p:anim calcmode="lin" valueType="num">
                                      <p:cBhvr additive="base">
                                        <p:cTn id="26"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579">
                                            <p:txEl>
                                              <p:pRg st="4" end="4"/>
                                            </p:txEl>
                                          </p:spTgt>
                                        </p:tgtEl>
                                        <p:attrNameLst>
                                          <p:attrName>style.visibility</p:attrName>
                                        </p:attrNameLst>
                                      </p:cBhvr>
                                      <p:to>
                                        <p:strVal val="visible"/>
                                      </p:to>
                                    </p:set>
                                    <p:animEffect transition="in" filter="fade">
                                      <p:cBhvr>
                                        <p:cTn id="36"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chor="ctr"/>
          <a:lstStyle/>
          <a:p>
            <a:pPr eaLnBrk="1" hangingPunct="1"/>
            <a:r>
              <a:rPr lang="en-US"/>
              <a:t>Schedules of Reinforcement</a:t>
            </a:r>
          </a:p>
        </p:txBody>
      </p:sp>
      <p:sp>
        <p:nvSpPr>
          <p:cNvPr id="25603" name="Content Placeholder 2"/>
          <p:cNvSpPr>
            <a:spLocks noGrp="1"/>
          </p:cNvSpPr>
          <p:nvPr>
            <p:ph idx="1"/>
          </p:nvPr>
        </p:nvSpPr>
        <p:spPr>
          <a:xfrm>
            <a:off x="457200" y="1600200"/>
            <a:ext cx="4953000" cy="4525963"/>
          </a:xfrm>
        </p:spPr>
        <p:txBody>
          <a:bodyPr/>
          <a:lstStyle/>
          <a:p>
            <a:r>
              <a:rPr lang="en-US" dirty="0"/>
              <a:t>Fixed Interval (FI)</a:t>
            </a:r>
          </a:p>
          <a:p>
            <a:pPr marL="457200" lvl="1" indent="0" eaLnBrk="1" hangingPunct="1">
              <a:buClr>
                <a:srgbClr val="CA6500"/>
              </a:buClr>
              <a:buNone/>
            </a:pPr>
            <a:r>
              <a:rPr lang="en-US" dirty="0"/>
              <a:t>reinforcement follows behavior that occurs after a set amount of time has elapsed</a:t>
            </a:r>
          </a:p>
          <a:p>
            <a:pPr lvl="1" eaLnBrk="1" hangingPunct="1">
              <a:buFont typeface="Wingdings" pitchFamily="2" charset="2"/>
              <a:buNone/>
            </a:pPr>
            <a:endParaRPr lang="en-US" dirty="0"/>
          </a:p>
          <a:p>
            <a:r>
              <a:rPr lang="en-US" dirty="0"/>
              <a:t>Variable Interval (VI)</a:t>
            </a:r>
          </a:p>
          <a:p>
            <a:pPr marL="457200" lvl="1" indent="0" eaLnBrk="1" hangingPunct="1">
              <a:buClr>
                <a:srgbClr val="CA6500"/>
              </a:buClr>
              <a:buNone/>
            </a:pPr>
            <a:r>
              <a:rPr lang="en-US" dirty="0"/>
              <a:t>reinforcement follows behavior that occurs after an unpredictable amount of time has elapsed</a:t>
            </a:r>
          </a:p>
          <a:p>
            <a:pPr lvl="1" eaLnBrk="1" hangingPunct="1">
              <a:buFont typeface="Wingdings" pitchFamily="2" charset="2"/>
              <a:buNone/>
            </a:pPr>
            <a:endParaRPr lang="en-US" dirty="0"/>
          </a:p>
        </p:txBody>
      </p:sp>
      <p:pic>
        <p:nvPicPr>
          <p:cNvPr id="5" name="Picture 4" descr="939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24000"/>
            <a:ext cx="3175000" cy="4800600"/>
          </a:xfrm>
          <a:prstGeom prst="rect">
            <a:avLst/>
          </a:prstGeom>
        </p:spPr>
      </p:pic>
      <p:pic>
        <p:nvPicPr>
          <p:cNvPr id="6" name="Picture 5" descr="INGG026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752600"/>
            <a:ext cx="3338067" cy="4419600"/>
          </a:xfrm>
          <a:prstGeom prst="rect">
            <a:avLst/>
          </a:prstGeom>
        </p:spPr>
      </p:pic>
      <p:sp>
        <p:nvSpPr>
          <p:cNvPr id="8"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9"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29</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Effect transition="in" filter="fade">
                                      <p:cBhvr>
                                        <p:cTn id="17" dur="500"/>
                                        <p:tgtEl>
                                          <p:spTgt spid="256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25603">
                                            <p:txEl>
                                              <p:pRg st="3" end="3"/>
                                            </p:txEl>
                                          </p:spTgt>
                                        </p:tgtEl>
                                        <p:attrNameLst>
                                          <p:attrName>style.visibility</p:attrName>
                                        </p:attrNameLst>
                                      </p:cBhvr>
                                      <p:to>
                                        <p:strVal val="visible"/>
                                      </p:to>
                                    </p:set>
                                    <p:anim calcmode="lin" valueType="num">
                                      <p:cBhvr additive="base">
                                        <p:cTn id="26" dur="500" fill="hold"/>
                                        <p:tgtEl>
                                          <p:spTgt spid="25603">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603">
                                            <p:txEl>
                                              <p:pRg st="4" end="4"/>
                                            </p:txEl>
                                          </p:spTgt>
                                        </p:tgtEl>
                                        <p:attrNameLst>
                                          <p:attrName>style.visibility</p:attrName>
                                        </p:attrNameLst>
                                      </p:cBhvr>
                                      <p:to>
                                        <p:strVal val="visible"/>
                                      </p:to>
                                    </p:set>
                                    <p:animEffect transition="in" filter="fade">
                                      <p:cBhvr>
                                        <p:cTn id="36"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chor="ctr"/>
          <a:lstStyle/>
          <a:p>
            <a:pPr eaLnBrk="1" hangingPunct="1"/>
            <a:r>
              <a:rPr lang="en-US" dirty="0"/>
              <a:t>Learning Theory</a:t>
            </a:r>
          </a:p>
        </p:txBody>
      </p:sp>
      <p:sp>
        <p:nvSpPr>
          <p:cNvPr id="5123" name="Content Placeholder 2"/>
          <p:cNvSpPr>
            <a:spLocks noGrp="1"/>
          </p:cNvSpPr>
          <p:nvPr>
            <p:ph idx="1"/>
          </p:nvPr>
        </p:nvSpPr>
        <p:spPr/>
        <p:txBody>
          <a:bodyPr/>
          <a:lstStyle/>
          <a:p>
            <a:pPr marL="0" indent="0">
              <a:buNone/>
              <a:defRPr/>
            </a:pPr>
            <a:r>
              <a:rPr lang="en-US" sz="3200" dirty="0"/>
              <a:t>Learning</a:t>
            </a:r>
          </a:p>
          <a:p>
            <a:pPr marL="457200" lvl="1" indent="0">
              <a:buNone/>
              <a:defRPr/>
            </a:pPr>
            <a:r>
              <a:rPr lang="en-US" dirty="0"/>
              <a:t>a systematic, relatively permanent change in behavior that occurs through experience</a:t>
            </a:r>
          </a:p>
          <a:p>
            <a:pPr>
              <a:defRPr/>
            </a:pPr>
            <a:endParaRPr lang="en-US" dirty="0"/>
          </a:p>
          <a:p>
            <a:pPr>
              <a:defRPr/>
            </a:pPr>
            <a:r>
              <a:rPr lang="en-US" dirty="0"/>
              <a:t>Behaviorism</a:t>
            </a:r>
          </a:p>
          <a:p>
            <a:pPr>
              <a:defRPr/>
            </a:pPr>
            <a:endParaRPr lang="en-US" dirty="0"/>
          </a:p>
          <a:p>
            <a:pPr>
              <a:defRPr/>
            </a:pPr>
            <a:r>
              <a:rPr lang="en-US" dirty="0"/>
              <a:t>Associative Learning /</a:t>
            </a:r>
          </a:p>
          <a:p>
            <a:pPr marL="0" indent="0">
              <a:buNone/>
              <a:defRPr/>
            </a:pPr>
            <a:r>
              <a:rPr lang="en-US" dirty="0"/>
              <a:t>	Conditioning</a:t>
            </a:r>
          </a:p>
          <a:p>
            <a:pPr>
              <a:defRPr/>
            </a:pPr>
            <a:endParaRPr lang="en-US" dirty="0"/>
          </a:p>
          <a:p>
            <a:pPr>
              <a:defRPr/>
            </a:pPr>
            <a:r>
              <a:rPr lang="en-US" dirty="0"/>
              <a:t>Observational Learning</a:t>
            </a:r>
          </a:p>
        </p:txBody>
      </p:sp>
      <p:pic>
        <p:nvPicPr>
          <p:cNvPr id="3" name="Picture 2" descr="kin35406_ta0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342" y="3200400"/>
            <a:ext cx="4445458" cy="2960675"/>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123">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1000"/>
                                        <p:tgtEl>
                                          <p:spTgt spid="5123">
                                            <p:txEl>
                                              <p:pRg st="1" end="1"/>
                                            </p:txEl>
                                          </p:spTgt>
                                        </p:tgtEl>
                                      </p:cBhvr>
                                    </p:animEffect>
                                    <p:anim calcmode="lin" valueType="num">
                                      <p:cBhvr>
                                        <p:cTn id="18"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5123">
                                            <p:txEl>
                                              <p:pRg st="3" end="3"/>
                                            </p:txEl>
                                          </p:spTgt>
                                        </p:tgtEl>
                                        <p:attrNameLst>
                                          <p:attrName>style.visibility</p:attrName>
                                        </p:attrNameLst>
                                      </p:cBhvr>
                                      <p:to>
                                        <p:strVal val="visible"/>
                                      </p:to>
                                    </p:set>
                                    <p:anim calcmode="lin" valueType="num">
                                      <p:cBhvr additive="base">
                                        <p:cTn id="24" dur="500" fill="hold"/>
                                        <p:tgtEl>
                                          <p:spTgt spid="5123">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12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5123">
                                            <p:txEl>
                                              <p:pRg st="5" end="5"/>
                                            </p:txEl>
                                          </p:spTgt>
                                        </p:tgtEl>
                                        <p:attrNameLst>
                                          <p:attrName>style.visibility</p:attrName>
                                        </p:attrNameLst>
                                      </p:cBhvr>
                                      <p:to>
                                        <p:strVal val="visible"/>
                                      </p:to>
                                    </p:set>
                                    <p:anim calcmode="lin" valueType="num">
                                      <p:cBhvr additive="base">
                                        <p:cTn id="30" dur="500" fill="hold"/>
                                        <p:tgtEl>
                                          <p:spTgt spid="5123">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5123">
                                            <p:txEl>
                                              <p:pRg st="5" end="5"/>
                                            </p:txEl>
                                          </p:spTgt>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2" presetClass="entr" presetSubtype="3" fill="hold" nodeType="afterEffect">
                                  <p:stCondLst>
                                    <p:cond delay="0"/>
                                  </p:stCondLst>
                                  <p:childTnLst>
                                    <p:set>
                                      <p:cBhvr>
                                        <p:cTn id="34" dur="1" fill="hold">
                                          <p:stCondLst>
                                            <p:cond delay="0"/>
                                          </p:stCondLst>
                                        </p:cTn>
                                        <p:tgtEl>
                                          <p:spTgt spid="5123">
                                            <p:txEl>
                                              <p:pRg st="6" end="6"/>
                                            </p:txEl>
                                          </p:spTgt>
                                        </p:tgtEl>
                                        <p:attrNameLst>
                                          <p:attrName>style.visibility</p:attrName>
                                        </p:attrNameLst>
                                      </p:cBhvr>
                                      <p:to>
                                        <p:strVal val="visible"/>
                                      </p:to>
                                    </p:set>
                                    <p:anim calcmode="lin" valueType="num">
                                      <p:cBhvr additive="base">
                                        <p:cTn id="35" dur="500" fill="hold"/>
                                        <p:tgtEl>
                                          <p:spTgt spid="512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1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nodeType="clickEffect">
                                  <p:stCondLst>
                                    <p:cond delay="0"/>
                                  </p:stCondLst>
                                  <p:childTnLst>
                                    <p:set>
                                      <p:cBhvr>
                                        <p:cTn id="40" dur="1" fill="hold">
                                          <p:stCondLst>
                                            <p:cond delay="0"/>
                                          </p:stCondLst>
                                        </p:cTn>
                                        <p:tgtEl>
                                          <p:spTgt spid="5123">
                                            <p:txEl>
                                              <p:pRg st="8" end="8"/>
                                            </p:txEl>
                                          </p:spTgt>
                                        </p:tgtEl>
                                        <p:attrNameLst>
                                          <p:attrName>style.visibility</p:attrName>
                                        </p:attrNameLst>
                                      </p:cBhvr>
                                      <p:to>
                                        <p:strVal val="visible"/>
                                      </p:to>
                                    </p:set>
                                    <p:anim calcmode="lin" valueType="num">
                                      <p:cBhvr additive="base">
                                        <p:cTn id="41" dur="500" fill="hold"/>
                                        <p:tgtEl>
                                          <p:spTgt spid="5123">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12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chor="ctr"/>
          <a:lstStyle/>
          <a:p>
            <a:pPr eaLnBrk="1" hangingPunct="1"/>
            <a:r>
              <a:rPr lang="en-US" dirty="0"/>
              <a:t>Schedules of Reinforcement</a:t>
            </a:r>
          </a:p>
        </p:txBody>
      </p:sp>
      <p:pic>
        <p:nvPicPr>
          <p:cNvPr id="3" name="Picture 2" descr="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66800"/>
            <a:ext cx="6270417" cy="5277601"/>
          </a:xfrm>
          <a:prstGeom prst="rect">
            <a:avLst/>
          </a:prstGeom>
        </p:spPr>
      </p:pic>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30</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chor="ctr"/>
          <a:lstStyle/>
          <a:p>
            <a:pPr eaLnBrk="1" hangingPunct="1"/>
            <a:r>
              <a:rPr lang="en-US"/>
              <a:t>Punishment</a:t>
            </a:r>
          </a:p>
        </p:txBody>
      </p:sp>
      <p:sp>
        <p:nvSpPr>
          <p:cNvPr id="27651" name="Content Placeholder 2"/>
          <p:cNvSpPr>
            <a:spLocks noGrp="1"/>
          </p:cNvSpPr>
          <p:nvPr>
            <p:ph idx="1"/>
          </p:nvPr>
        </p:nvSpPr>
        <p:spPr/>
        <p:txBody>
          <a:bodyPr/>
          <a:lstStyle/>
          <a:p>
            <a:pPr eaLnBrk="1" hangingPunct="1">
              <a:buFont typeface="Wingdings" pitchFamily="2" charset="2"/>
              <a:buNone/>
            </a:pPr>
            <a:r>
              <a:rPr lang="en-US" i="1" dirty="0"/>
              <a:t>Punishment decreases behavior.</a:t>
            </a:r>
          </a:p>
          <a:p>
            <a:pPr algn="ctr" eaLnBrk="1" hangingPunct="1">
              <a:buFont typeface="Wingdings" pitchFamily="2" charset="2"/>
              <a:buNone/>
            </a:pPr>
            <a:endParaRPr lang="en-US" dirty="0"/>
          </a:p>
          <a:p>
            <a:pPr>
              <a:buClr>
                <a:schemeClr val="tx1"/>
              </a:buClr>
            </a:pPr>
            <a:r>
              <a:rPr lang="en-US" dirty="0"/>
              <a:t>Positive Punishment</a:t>
            </a:r>
          </a:p>
          <a:p>
            <a:pPr lvl="1" eaLnBrk="1" hangingPunct="1">
              <a:buClr>
                <a:schemeClr val="tx1"/>
              </a:buClr>
            </a:pPr>
            <a:r>
              <a:rPr lang="en-US" dirty="0"/>
              <a:t>behavior followed by aversive consequence</a:t>
            </a:r>
          </a:p>
          <a:p>
            <a:pPr lvl="1" eaLnBrk="1" hangingPunct="1">
              <a:buClr>
                <a:schemeClr val="tx1"/>
              </a:buClr>
            </a:pPr>
            <a:r>
              <a:rPr lang="en-US" dirty="0"/>
              <a:t>aversive (unpleasant) stimulus is “added”</a:t>
            </a:r>
          </a:p>
          <a:p>
            <a:pPr lvl="1" eaLnBrk="1" hangingPunct="1">
              <a:buClr>
                <a:schemeClr val="tx1"/>
              </a:buClr>
              <a:buFont typeface="Wingdings" pitchFamily="2" charset="2"/>
              <a:buNone/>
            </a:pPr>
            <a:endParaRPr lang="en-US" dirty="0"/>
          </a:p>
          <a:p>
            <a:pPr>
              <a:buClr>
                <a:schemeClr val="tx1"/>
              </a:buClr>
            </a:pPr>
            <a:r>
              <a:rPr lang="en-US" dirty="0"/>
              <a:t>Negative Punishment</a:t>
            </a:r>
          </a:p>
          <a:p>
            <a:pPr lvl="1" eaLnBrk="1" hangingPunct="1">
              <a:buClr>
                <a:schemeClr val="tx1"/>
              </a:buClr>
            </a:pPr>
            <a:r>
              <a:rPr lang="en-US" dirty="0"/>
              <a:t>behavior followed by aversive consequence</a:t>
            </a:r>
          </a:p>
          <a:p>
            <a:pPr lvl="1" eaLnBrk="1" hangingPunct="1">
              <a:buClr>
                <a:schemeClr val="tx1"/>
              </a:buClr>
            </a:pPr>
            <a:r>
              <a:rPr lang="en-US" dirty="0"/>
              <a:t>rewarding stimulus is “removed”</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31</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7651">
                                            <p:txEl>
                                              <p:pRg st="2" end="2"/>
                                            </p:txEl>
                                          </p:spTgt>
                                        </p:tgtEl>
                                        <p:attrNameLst>
                                          <p:attrName>style.visibility</p:attrName>
                                        </p:attrNameLst>
                                      </p:cBhvr>
                                      <p:to>
                                        <p:strVal val="visible"/>
                                      </p:to>
                                    </p:set>
                                    <p:anim calcmode="lin" valueType="num">
                                      <p:cBhvr additive="base">
                                        <p:cTn id="14" dur="500" fill="hold"/>
                                        <p:tgtEl>
                                          <p:spTgt spid="27651">
                                            <p:txEl>
                                              <p:pRg st="2" end="2"/>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nodeType="afterEffect">
                                  <p:stCondLst>
                                    <p:cond delay="750"/>
                                  </p:stCondLst>
                                  <p:childTnLst>
                                    <p:set>
                                      <p:cBhvr>
                                        <p:cTn id="18" dur="1" fill="hold">
                                          <p:stCondLst>
                                            <p:cond delay="0"/>
                                          </p:stCondLst>
                                        </p:cTn>
                                        <p:tgtEl>
                                          <p:spTgt spid="27651">
                                            <p:txEl>
                                              <p:pRg st="3" end="3"/>
                                            </p:txEl>
                                          </p:spTgt>
                                        </p:tgtEl>
                                        <p:attrNameLst>
                                          <p:attrName>style.visibility</p:attrName>
                                        </p:attrNameLst>
                                      </p:cBhvr>
                                      <p:to>
                                        <p:strVal val="visible"/>
                                      </p:to>
                                    </p:set>
                                    <p:animEffect transition="in" filter="fade">
                                      <p:cBhvr>
                                        <p:cTn id="19" dur="500"/>
                                        <p:tgtEl>
                                          <p:spTgt spid="2765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651">
                                            <p:txEl>
                                              <p:pRg st="4" end="4"/>
                                            </p:txEl>
                                          </p:spTgt>
                                        </p:tgtEl>
                                        <p:attrNameLst>
                                          <p:attrName>style.visibility</p:attrName>
                                        </p:attrNameLst>
                                      </p:cBhvr>
                                      <p:to>
                                        <p:strVal val="visible"/>
                                      </p:to>
                                    </p:set>
                                    <p:animEffect transition="in" filter="fade">
                                      <p:cBhvr>
                                        <p:cTn id="24" dur="500"/>
                                        <p:tgtEl>
                                          <p:spTgt spid="2765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7651">
                                            <p:txEl>
                                              <p:pRg st="6" end="6"/>
                                            </p:txEl>
                                          </p:spTgt>
                                        </p:tgtEl>
                                        <p:attrNameLst>
                                          <p:attrName>style.visibility</p:attrName>
                                        </p:attrNameLst>
                                      </p:cBhvr>
                                      <p:to>
                                        <p:strVal val="visible"/>
                                      </p:to>
                                    </p:set>
                                    <p:anim calcmode="lin" valueType="num">
                                      <p:cBhvr additive="base">
                                        <p:cTn id="29" dur="500" fill="hold"/>
                                        <p:tgtEl>
                                          <p:spTgt spid="27651">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76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750"/>
                                  </p:stCondLst>
                                  <p:childTnLst>
                                    <p:set>
                                      <p:cBhvr>
                                        <p:cTn id="34" dur="1" fill="hold">
                                          <p:stCondLst>
                                            <p:cond delay="0"/>
                                          </p:stCondLst>
                                        </p:cTn>
                                        <p:tgtEl>
                                          <p:spTgt spid="27651">
                                            <p:txEl>
                                              <p:pRg st="7" end="7"/>
                                            </p:txEl>
                                          </p:spTgt>
                                        </p:tgtEl>
                                        <p:attrNameLst>
                                          <p:attrName>style.visibility</p:attrName>
                                        </p:attrNameLst>
                                      </p:cBhvr>
                                      <p:to>
                                        <p:strVal val="visible"/>
                                      </p:to>
                                    </p:set>
                                    <p:animEffect transition="in" filter="fade">
                                      <p:cBhvr>
                                        <p:cTn id="35" dur="500"/>
                                        <p:tgtEl>
                                          <p:spTgt spid="2765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651">
                                            <p:txEl>
                                              <p:pRg st="8" end="8"/>
                                            </p:txEl>
                                          </p:spTgt>
                                        </p:tgtEl>
                                        <p:attrNameLst>
                                          <p:attrName>style.visibility</p:attrName>
                                        </p:attrNameLst>
                                      </p:cBhvr>
                                      <p:to>
                                        <p:strVal val="visible"/>
                                      </p:to>
                                    </p:set>
                                    <p:animEffect transition="in" filter="fade">
                                      <p:cBhvr>
                                        <p:cTn id="40" dur="500"/>
                                        <p:tgtEl>
                                          <p:spTgt spid="27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5" name="Rounded Rectangle 4"/>
          <p:cNvSpPr/>
          <p:nvPr/>
        </p:nvSpPr>
        <p:spPr>
          <a:xfrm>
            <a:off x="5019675" y="2286000"/>
            <a:ext cx="3133725"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Allergic reaction</a:t>
            </a:r>
            <a:endParaRPr lang="en-US" sz="2000" b="1" dirty="0">
              <a:solidFill>
                <a:schemeClr val="accent6"/>
              </a:solidFill>
            </a:endParaRPr>
          </a:p>
        </p:txBody>
      </p:sp>
      <p:sp>
        <p:nvSpPr>
          <p:cNvPr id="7" name="Rounded Rectangle 6"/>
          <p:cNvSpPr/>
          <p:nvPr/>
        </p:nvSpPr>
        <p:spPr>
          <a:xfrm>
            <a:off x="828675" y="3657600"/>
            <a:ext cx="3581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Take aspirin for headache</a:t>
            </a:r>
            <a:endParaRPr lang="en-US" sz="2000" dirty="0"/>
          </a:p>
        </p:txBody>
      </p:sp>
      <p:sp>
        <p:nvSpPr>
          <p:cNvPr id="11" name="TextBox 10"/>
          <p:cNvSpPr txBox="1"/>
          <p:nvPr/>
        </p:nvSpPr>
        <p:spPr>
          <a:xfrm>
            <a:off x="828675" y="3257490"/>
            <a:ext cx="1135197" cy="400110"/>
          </a:xfrm>
          <a:prstGeom prst="rect">
            <a:avLst/>
          </a:prstGeom>
          <a:noFill/>
        </p:spPr>
        <p:txBody>
          <a:bodyPr wrap="none" rtlCol="0">
            <a:spAutoFit/>
          </a:bodyPr>
          <a:lstStyle/>
          <a:p>
            <a:r>
              <a:rPr lang="en-US" sz="2000" b="1" dirty="0">
                <a:latin typeface="+mn-lt"/>
              </a:rPr>
              <a:t>Behavior</a:t>
            </a:r>
          </a:p>
        </p:txBody>
      </p:sp>
      <p:cxnSp>
        <p:nvCxnSpPr>
          <p:cNvPr id="13" name="Straight Arrow Connector 12"/>
          <p:cNvCxnSpPr/>
          <p:nvPr/>
        </p:nvCxnSpPr>
        <p:spPr>
          <a:xfrm flipV="1">
            <a:off x="3724275" y="2819400"/>
            <a:ext cx="1143000" cy="609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6" name="TextBox 35"/>
          <p:cNvSpPr txBox="1"/>
          <p:nvPr/>
        </p:nvSpPr>
        <p:spPr>
          <a:xfrm>
            <a:off x="609600" y="5265003"/>
            <a:ext cx="3048000" cy="830997"/>
          </a:xfrm>
          <a:prstGeom prst="rect">
            <a:avLst/>
          </a:prstGeom>
          <a:noFill/>
        </p:spPr>
        <p:txBody>
          <a:bodyPr wrap="square" rtlCol="0">
            <a:spAutoFit/>
          </a:bodyPr>
          <a:lstStyle/>
          <a:p>
            <a:r>
              <a:rPr lang="en-US" sz="2400" b="1" dirty="0">
                <a:latin typeface="+mn-lt"/>
              </a:rPr>
              <a:t>What is the effect on the behavior?</a:t>
            </a:r>
            <a:endParaRPr lang="en-US" sz="2200" dirty="0">
              <a:latin typeface="+mn-lt"/>
            </a:endParaRPr>
          </a:p>
        </p:txBody>
      </p:sp>
      <p:cxnSp>
        <p:nvCxnSpPr>
          <p:cNvPr id="19" name="Straight Arrow Connector 18"/>
          <p:cNvCxnSpPr/>
          <p:nvPr/>
        </p:nvCxnSpPr>
        <p:spPr>
          <a:xfrm>
            <a:off x="3724275" y="4572000"/>
            <a:ext cx="1143000" cy="457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5019675" y="5029200"/>
            <a:ext cx="3124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Lose sympathetic attention of spouse</a:t>
            </a:r>
            <a:endParaRPr lang="en-US" sz="2000" b="1" dirty="0">
              <a:solidFill>
                <a:schemeClr val="accent6"/>
              </a:solidFill>
            </a:endParaRPr>
          </a:p>
        </p:txBody>
      </p:sp>
      <p:sp>
        <p:nvSpPr>
          <p:cNvPr id="22" name="TextBox 21"/>
          <p:cNvSpPr txBox="1"/>
          <p:nvPr/>
        </p:nvSpPr>
        <p:spPr>
          <a:xfrm>
            <a:off x="5019675" y="1905000"/>
            <a:ext cx="2364750" cy="400110"/>
          </a:xfrm>
          <a:prstGeom prst="rect">
            <a:avLst/>
          </a:prstGeom>
          <a:noFill/>
        </p:spPr>
        <p:txBody>
          <a:bodyPr wrap="none" rtlCol="0">
            <a:spAutoFit/>
          </a:bodyPr>
          <a:lstStyle/>
          <a:p>
            <a:r>
              <a:rPr lang="en-US" sz="2000" b="1" dirty="0">
                <a:latin typeface="+mn-lt"/>
              </a:rPr>
              <a:t>Positive Punishment</a:t>
            </a:r>
          </a:p>
        </p:txBody>
      </p:sp>
      <p:sp>
        <p:nvSpPr>
          <p:cNvPr id="24" name="TextBox 23"/>
          <p:cNvSpPr txBox="1"/>
          <p:nvPr/>
        </p:nvSpPr>
        <p:spPr>
          <a:xfrm>
            <a:off x="5019675" y="4629090"/>
            <a:ext cx="2468569" cy="400110"/>
          </a:xfrm>
          <a:prstGeom prst="rect">
            <a:avLst/>
          </a:prstGeom>
          <a:noFill/>
        </p:spPr>
        <p:txBody>
          <a:bodyPr wrap="none" rtlCol="0">
            <a:spAutoFit/>
          </a:bodyPr>
          <a:lstStyle/>
          <a:p>
            <a:r>
              <a:rPr lang="en-US" sz="2000" b="1" dirty="0">
                <a:latin typeface="+mn-lt"/>
              </a:rPr>
              <a:t>Negative Punishment</a:t>
            </a:r>
          </a:p>
        </p:txBody>
      </p:sp>
      <p:sp>
        <p:nvSpPr>
          <p:cNvPr id="18" name="TextBox 17"/>
          <p:cNvSpPr txBox="1"/>
          <p:nvPr/>
        </p:nvSpPr>
        <p:spPr>
          <a:xfrm>
            <a:off x="381000" y="1295400"/>
            <a:ext cx="4731859" cy="461665"/>
          </a:xfrm>
          <a:prstGeom prst="rect">
            <a:avLst/>
          </a:prstGeom>
          <a:noFill/>
        </p:spPr>
        <p:txBody>
          <a:bodyPr wrap="none" rtlCol="0">
            <a:spAutoFit/>
          </a:bodyPr>
          <a:lstStyle/>
          <a:p>
            <a:r>
              <a:rPr lang="en-US" sz="2400" i="1" dirty="0"/>
              <a:t>Punishment decreases behavior.</a:t>
            </a:r>
          </a:p>
        </p:txBody>
      </p:sp>
      <p:sp>
        <p:nvSpPr>
          <p:cNvPr id="14" name="Rounded Rectangle 13"/>
          <p:cNvSpPr/>
          <p:nvPr/>
        </p:nvSpPr>
        <p:spPr>
          <a:xfrm>
            <a:off x="5019675" y="3657600"/>
            <a:ext cx="3133725" cy="762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spcBef>
                <a:spcPts val="0"/>
              </a:spcBef>
              <a:spcAft>
                <a:spcPts val="0"/>
              </a:spcAft>
            </a:pPr>
            <a:r>
              <a:rPr lang="en-US" sz="2000" b="1" dirty="0">
                <a:solidFill>
                  <a:schemeClr val="tx1"/>
                </a:solidFill>
              </a:rPr>
              <a:t>Headache goes away</a:t>
            </a:r>
          </a:p>
        </p:txBody>
      </p:sp>
      <p:sp>
        <p:nvSpPr>
          <p:cNvPr id="15" name="TextBox 14"/>
          <p:cNvSpPr txBox="1"/>
          <p:nvPr/>
        </p:nvSpPr>
        <p:spPr>
          <a:xfrm>
            <a:off x="5019675" y="3276600"/>
            <a:ext cx="2775119" cy="400110"/>
          </a:xfrm>
          <a:prstGeom prst="rect">
            <a:avLst/>
          </a:prstGeom>
          <a:noFill/>
        </p:spPr>
        <p:txBody>
          <a:bodyPr wrap="none" rtlCol="0">
            <a:spAutoFit/>
          </a:bodyPr>
          <a:lstStyle/>
          <a:p>
            <a:r>
              <a:rPr lang="en-US" sz="2000" b="1" dirty="0">
                <a:latin typeface="+mn-lt"/>
              </a:rPr>
              <a:t>Negative Reinforcement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585" t="4762" r="12497" b="6234"/>
          <a:stretch/>
        </p:blipFill>
        <p:spPr>
          <a:xfrm>
            <a:off x="7627633" y="282676"/>
            <a:ext cx="1032483" cy="1820202"/>
          </a:xfrm>
          <a:prstGeom prst="rect">
            <a:avLst/>
          </a:prstGeom>
        </p:spPr>
      </p:pic>
    </p:spTree>
    <p:extLst>
      <p:ext uri="{BB962C8B-B14F-4D97-AF65-F5344CB8AC3E}">
        <p14:creationId xmlns:p14="http://schemas.microsoft.com/office/powerpoint/2010/main" val="76698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8"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t>Reinforcement</a:t>
            </a:r>
            <a:endParaRPr lang="en-US" dirty="0">
              <a:latin typeface="+mn-lt"/>
            </a:endParaRPr>
          </a:p>
        </p:txBody>
      </p:sp>
      <p:sp>
        <p:nvSpPr>
          <p:cNvPr id="5" name="Rounded Rectangle 4"/>
          <p:cNvSpPr/>
          <p:nvPr/>
        </p:nvSpPr>
        <p:spPr>
          <a:xfrm>
            <a:off x="5019675" y="2286000"/>
            <a:ext cx="3133725"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Get pulled over and ticketed</a:t>
            </a:r>
            <a:endParaRPr lang="en-US" sz="2000" b="1" dirty="0">
              <a:solidFill>
                <a:schemeClr val="accent6"/>
              </a:solidFill>
            </a:endParaRPr>
          </a:p>
        </p:txBody>
      </p:sp>
      <p:sp>
        <p:nvSpPr>
          <p:cNvPr id="7" name="Rounded Rectangle 6"/>
          <p:cNvSpPr/>
          <p:nvPr/>
        </p:nvSpPr>
        <p:spPr>
          <a:xfrm>
            <a:off x="828675" y="3657600"/>
            <a:ext cx="3581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chemeClr val="accent6"/>
                </a:solidFill>
              </a:rPr>
              <a:t>Show off by speeding</a:t>
            </a:r>
            <a:endParaRPr lang="en-US" sz="2000" dirty="0"/>
          </a:p>
        </p:txBody>
      </p:sp>
      <p:sp>
        <p:nvSpPr>
          <p:cNvPr id="11" name="TextBox 10"/>
          <p:cNvSpPr txBox="1"/>
          <p:nvPr/>
        </p:nvSpPr>
        <p:spPr>
          <a:xfrm>
            <a:off x="828675" y="3257490"/>
            <a:ext cx="1135197" cy="400110"/>
          </a:xfrm>
          <a:prstGeom prst="rect">
            <a:avLst/>
          </a:prstGeom>
          <a:noFill/>
        </p:spPr>
        <p:txBody>
          <a:bodyPr wrap="none" rtlCol="0">
            <a:spAutoFit/>
          </a:bodyPr>
          <a:lstStyle/>
          <a:p>
            <a:r>
              <a:rPr lang="en-US" sz="2000" b="1" dirty="0">
                <a:latin typeface="+mn-lt"/>
              </a:rPr>
              <a:t>Behavior</a:t>
            </a:r>
          </a:p>
        </p:txBody>
      </p:sp>
      <p:cxnSp>
        <p:nvCxnSpPr>
          <p:cNvPr id="13" name="Straight Arrow Connector 12"/>
          <p:cNvCxnSpPr/>
          <p:nvPr/>
        </p:nvCxnSpPr>
        <p:spPr>
          <a:xfrm flipV="1">
            <a:off x="3724275" y="2819400"/>
            <a:ext cx="1143000" cy="609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6" name="TextBox 35"/>
          <p:cNvSpPr txBox="1"/>
          <p:nvPr/>
        </p:nvSpPr>
        <p:spPr>
          <a:xfrm>
            <a:off x="609600" y="5265003"/>
            <a:ext cx="3048000" cy="830997"/>
          </a:xfrm>
          <a:prstGeom prst="rect">
            <a:avLst/>
          </a:prstGeom>
          <a:noFill/>
        </p:spPr>
        <p:txBody>
          <a:bodyPr wrap="square" rtlCol="0">
            <a:spAutoFit/>
          </a:bodyPr>
          <a:lstStyle/>
          <a:p>
            <a:r>
              <a:rPr lang="en-US" sz="2400" b="1" dirty="0">
                <a:latin typeface="+mn-lt"/>
              </a:rPr>
              <a:t>What is the effect on the behavior?</a:t>
            </a:r>
            <a:endParaRPr lang="en-US" sz="2200" dirty="0">
              <a:latin typeface="+mn-lt"/>
            </a:endParaRPr>
          </a:p>
        </p:txBody>
      </p:sp>
      <p:cxnSp>
        <p:nvCxnSpPr>
          <p:cNvPr id="19" name="Straight Arrow Connector 18"/>
          <p:cNvCxnSpPr/>
          <p:nvPr/>
        </p:nvCxnSpPr>
        <p:spPr>
          <a:xfrm>
            <a:off x="3724275" y="4572000"/>
            <a:ext cx="1143000" cy="457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5019675" y="5029200"/>
            <a:ext cx="3124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000" b="1" dirty="0">
                <a:solidFill>
                  <a:srgbClr val="E36B27"/>
                </a:solidFill>
              </a:rPr>
              <a:t>Lose $250 to pay ticket</a:t>
            </a:r>
            <a:endParaRPr lang="en-US" sz="2000" b="1" dirty="0">
              <a:solidFill>
                <a:schemeClr val="accent6"/>
              </a:solidFill>
            </a:endParaRPr>
          </a:p>
        </p:txBody>
      </p:sp>
      <p:sp>
        <p:nvSpPr>
          <p:cNvPr id="18" name="TextBox 17"/>
          <p:cNvSpPr txBox="1"/>
          <p:nvPr/>
        </p:nvSpPr>
        <p:spPr>
          <a:xfrm>
            <a:off x="381000" y="1295400"/>
            <a:ext cx="4731859" cy="461665"/>
          </a:xfrm>
          <a:prstGeom prst="rect">
            <a:avLst/>
          </a:prstGeom>
          <a:noFill/>
        </p:spPr>
        <p:txBody>
          <a:bodyPr wrap="none" rtlCol="0">
            <a:spAutoFit/>
          </a:bodyPr>
          <a:lstStyle/>
          <a:p>
            <a:r>
              <a:rPr lang="en-US" sz="2400" i="1" dirty="0"/>
              <a:t>Punishment decreases behavior.</a:t>
            </a:r>
          </a:p>
        </p:txBody>
      </p:sp>
      <p:sp>
        <p:nvSpPr>
          <p:cNvPr id="14" name="Rounded Rectangle 13"/>
          <p:cNvSpPr/>
          <p:nvPr/>
        </p:nvSpPr>
        <p:spPr>
          <a:xfrm>
            <a:off x="5019675" y="3657600"/>
            <a:ext cx="3133725" cy="762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spcBef>
                <a:spcPts val="0"/>
              </a:spcBef>
              <a:spcAft>
                <a:spcPts val="0"/>
              </a:spcAft>
            </a:pPr>
            <a:r>
              <a:rPr lang="en-US" sz="2000" b="1" dirty="0">
                <a:solidFill>
                  <a:srgbClr val="000000"/>
                </a:solidFill>
              </a:rPr>
              <a:t>Lose gangster who had been tailing you</a:t>
            </a:r>
          </a:p>
        </p:txBody>
      </p:sp>
      <p:sp>
        <p:nvSpPr>
          <p:cNvPr id="17" name="TextBox 16"/>
          <p:cNvSpPr txBox="1"/>
          <p:nvPr/>
        </p:nvSpPr>
        <p:spPr>
          <a:xfrm>
            <a:off x="5019675" y="1905000"/>
            <a:ext cx="2364750" cy="400110"/>
          </a:xfrm>
          <a:prstGeom prst="rect">
            <a:avLst/>
          </a:prstGeom>
          <a:noFill/>
        </p:spPr>
        <p:txBody>
          <a:bodyPr wrap="none" rtlCol="0">
            <a:spAutoFit/>
          </a:bodyPr>
          <a:lstStyle/>
          <a:p>
            <a:r>
              <a:rPr lang="en-US" sz="2000" b="1" dirty="0">
                <a:latin typeface="+mn-lt"/>
              </a:rPr>
              <a:t>Positive Punishment</a:t>
            </a:r>
          </a:p>
        </p:txBody>
      </p:sp>
      <p:sp>
        <p:nvSpPr>
          <p:cNvPr id="20" name="TextBox 19"/>
          <p:cNvSpPr txBox="1"/>
          <p:nvPr/>
        </p:nvSpPr>
        <p:spPr>
          <a:xfrm>
            <a:off x="5019675" y="4629090"/>
            <a:ext cx="2468569" cy="400110"/>
          </a:xfrm>
          <a:prstGeom prst="rect">
            <a:avLst/>
          </a:prstGeom>
          <a:noFill/>
        </p:spPr>
        <p:txBody>
          <a:bodyPr wrap="none" rtlCol="0">
            <a:spAutoFit/>
          </a:bodyPr>
          <a:lstStyle/>
          <a:p>
            <a:r>
              <a:rPr lang="en-US" sz="2000" b="1" dirty="0">
                <a:latin typeface="+mn-lt"/>
              </a:rPr>
              <a:t>Negative Punishment</a:t>
            </a:r>
          </a:p>
        </p:txBody>
      </p:sp>
      <p:sp>
        <p:nvSpPr>
          <p:cNvPr id="23" name="TextBox 22"/>
          <p:cNvSpPr txBox="1"/>
          <p:nvPr/>
        </p:nvSpPr>
        <p:spPr>
          <a:xfrm>
            <a:off x="5019675" y="3276600"/>
            <a:ext cx="2775119" cy="400110"/>
          </a:xfrm>
          <a:prstGeom prst="rect">
            <a:avLst/>
          </a:prstGeom>
          <a:noFill/>
        </p:spPr>
        <p:txBody>
          <a:bodyPr wrap="none" rtlCol="0">
            <a:spAutoFit/>
          </a:bodyPr>
          <a:lstStyle/>
          <a:p>
            <a:r>
              <a:rPr lang="en-US" sz="2000" b="1" dirty="0">
                <a:latin typeface="+mn-lt"/>
              </a:rPr>
              <a:t>Negative Reinforcement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299" y="365739"/>
            <a:ext cx="2086989" cy="1391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7337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8" grpId="0"/>
      <p:bldP spid="14"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chor="ctr"/>
          <a:lstStyle/>
          <a:p>
            <a:pPr eaLnBrk="1" hangingPunct="1"/>
            <a:r>
              <a:rPr lang="en-US" dirty="0"/>
              <a:t>Operant Conditioning</a:t>
            </a:r>
          </a:p>
        </p:txBody>
      </p:sp>
      <p:sp>
        <p:nvSpPr>
          <p:cNvPr id="31747" name="Content Placeholder 2"/>
          <p:cNvSpPr>
            <a:spLocks noGrp="1"/>
          </p:cNvSpPr>
          <p:nvPr>
            <p:ph idx="1"/>
          </p:nvPr>
        </p:nvSpPr>
        <p:spPr/>
        <p:txBody>
          <a:bodyPr/>
          <a:lstStyle/>
          <a:p>
            <a:pPr>
              <a:buClr>
                <a:schemeClr val="tx1"/>
              </a:buClr>
            </a:pPr>
            <a:r>
              <a:rPr lang="en-US" dirty="0"/>
              <a:t>Timing of Consequences</a:t>
            </a:r>
          </a:p>
          <a:p>
            <a:pPr lvl="1">
              <a:buClr>
                <a:schemeClr val="tx1"/>
              </a:buClr>
            </a:pPr>
            <a:r>
              <a:rPr lang="en-US" dirty="0"/>
              <a:t>immediate versus delayed reinforcement</a:t>
            </a:r>
          </a:p>
          <a:p>
            <a:pPr lvl="1">
              <a:buClr>
                <a:schemeClr val="tx1"/>
              </a:buClr>
            </a:pPr>
            <a:r>
              <a:rPr lang="en-US" dirty="0"/>
              <a:t>immediate versus delayed punishment</a:t>
            </a:r>
          </a:p>
          <a:p>
            <a:pPr lvl="1">
              <a:buClr>
                <a:schemeClr val="tx1"/>
              </a:buClr>
            </a:pPr>
            <a:r>
              <a:rPr lang="en-US" dirty="0">
                <a:hlinkClick r:id="rId3"/>
              </a:rPr>
              <a:t>http://visual.pearsoncmg.com/mypsychlab/index.php?clipId=40</a:t>
            </a:r>
            <a:r>
              <a:rPr lang="en-US" dirty="0"/>
              <a:t> </a:t>
            </a:r>
          </a:p>
          <a:p>
            <a:pPr>
              <a:buClr>
                <a:schemeClr val="tx1"/>
              </a:buClr>
            </a:pPr>
            <a:r>
              <a:rPr lang="en-US" dirty="0"/>
              <a:t>Applied Behavior Analysis</a:t>
            </a:r>
          </a:p>
          <a:p>
            <a:pPr lvl="1">
              <a:buClr>
                <a:schemeClr val="tx1"/>
              </a:buClr>
            </a:pPr>
            <a:r>
              <a:rPr lang="en-US" dirty="0"/>
              <a:t>behavior modification</a:t>
            </a:r>
          </a:p>
          <a:p>
            <a:pPr eaLnBrk="1" hangingPunct="1">
              <a:buFont typeface="Wingdings" pitchFamily="2" charset="2"/>
              <a:buNone/>
            </a:pPr>
            <a:endParaRPr lang="en-US" dirty="0"/>
          </a:p>
          <a:p>
            <a:pPr eaLnBrk="1" hangingPunct="1"/>
            <a:endParaRPr lang="en-US" dirty="0"/>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34</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chor="ctr"/>
          <a:lstStyle/>
          <a:p>
            <a:pPr eaLnBrk="1" hangingPunct="1"/>
            <a:r>
              <a:rPr lang="en-US"/>
              <a:t>Observational Learning</a:t>
            </a:r>
          </a:p>
        </p:txBody>
      </p:sp>
      <p:sp>
        <p:nvSpPr>
          <p:cNvPr id="32771" name="Content Placeholder 2"/>
          <p:cNvSpPr>
            <a:spLocks noGrp="1"/>
          </p:cNvSpPr>
          <p:nvPr>
            <p:ph idx="1"/>
          </p:nvPr>
        </p:nvSpPr>
        <p:spPr>
          <a:xfrm>
            <a:off x="457200" y="1600200"/>
            <a:ext cx="5638800" cy="4800600"/>
          </a:xfrm>
        </p:spPr>
        <p:txBody>
          <a:bodyPr>
            <a:normAutofit lnSpcReduction="10000"/>
          </a:bodyPr>
          <a:lstStyle/>
          <a:p>
            <a:pPr marL="0" indent="0" eaLnBrk="1" hangingPunct="1">
              <a:buClr>
                <a:srgbClr val="CA6500"/>
              </a:buClr>
              <a:buNone/>
            </a:pPr>
            <a:r>
              <a:rPr lang="en-US" dirty="0"/>
              <a:t>Learning that occurs when a person </a:t>
            </a:r>
          </a:p>
          <a:p>
            <a:pPr marL="0" indent="0" eaLnBrk="1" hangingPunct="1">
              <a:buClr>
                <a:srgbClr val="CA6500"/>
              </a:buClr>
              <a:buNone/>
            </a:pPr>
            <a:r>
              <a:rPr lang="en-US" dirty="0"/>
              <a:t>observes and imitates behavior (modeling).</a:t>
            </a:r>
          </a:p>
          <a:p>
            <a:pPr eaLnBrk="1" hangingPunct="1">
              <a:buClr>
                <a:srgbClr val="CA6500"/>
              </a:buClr>
              <a:buFont typeface="Wingdings" pitchFamily="2" charset="2"/>
              <a:buNone/>
            </a:pPr>
            <a:endParaRPr lang="en-US" dirty="0"/>
          </a:p>
          <a:p>
            <a:pPr eaLnBrk="1" hangingPunct="1">
              <a:buClr>
                <a:schemeClr val="tx1"/>
              </a:buClr>
            </a:pPr>
            <a:r>
              <a:rPr lang="en-US" dirty="0"/>
              <a:t>Albert Bandura – Social Cognitive Theory</a:t>
            </a:r>
          </a:p>
          <a:p>
            <a:pPr eaLnBrk="1" hangingPunct="1">
              <a:buClr>
                <a:schemeClr val="tx1"/>
              </a:buClr>
              <a:buFont typeface="Wingdings" pitchFamily="2" charset="2"/>
              <a:buNone/>
            </a:pPr>
            <a:endParaRPr lang="en-US" dirty="0"/>
          </a:p>
          <a:p>
            <a:pPr eaLnBrk="1" hangingPunct="1">
              <a:buClr>
                <a:schemeClr val="tx1"/>
              </a:buClr>
            </a:pPr>
            <a:r>
              <a:rPr lang="en-US" dirty="0"/>
              <a:t>Four Processes of </a:t>
            </a:r>
            <a:br>
              <a:rPr lang="en-US" dirty="0"/>
            </a:br>
            <a:r>
              <a:rPr lang="en-US" dirty="0"/>
              <a:t>Observational Learning</a:t>
            </a:r>
          </a:p>
          <a:p>
            <a:pPr lvl="1">
              <a:buClr>
                <a:schemeClr val="tx1"/>
              </a:buClr>
            </a:pPr>
            <a:r>
              <a:rPr lang="en-US" dirty="0"/>
              <a:t>attention</a:t>
            </a:r>
          </a:p>
          <a:p>
            <a:pPr lvl="1">
              <a:buClr>
                <a:schemeClr val="tx1"/>
              </a:buClr>
            </a:pPr>
            <a:r>
              <a:rPr lang="en-US" dirty="0"/>
              <a:t>retention</a:t>
            </a:r>
          </a:p>
          <a:p>
            <a:pPr lvl="1">
              <a:buClr>
                <a:schemeClr val="tx1"/>
              </a:buClr>
            </a:pPr>
            <a:r>
              <a:rPr lang="en-US" dirty="0"/>
              <a:t>motor reproduction</a:t>
            </a:r>
          </a:p>
          <a:p>
            <a:pPr lvl="1">
              <a:buClr>
                <a:schemeClr val="tx1"/>
              </a:buClr>
            </a:pPr>
            <a:r>
              <a:rPr lang="en-US" dirty="0"/>
              <a:t>reinforcement </a:t>
            </a:r>
          </a:p>
          <a:p>
            <a:pPr lvl="1" eaLnBrk="1" hangingPunct="1">
              <a:buFont typeface="Wingdings" pitchFamily="2" charset="2"/>
              <a:buNone/>
            </a:pPr>
            <a:r>
              <a:rPr lang="en-US" dirty="0"/>
              <a:t>		</a:t>
            </a:r>
          </a:p>
        </p:txBody>
      </p:sp>
      <p:pic>
        <p:nvPicPr>
          <p:cNvPr id="3" name="Picture 2" descr="79095709_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403396"/>
            <a:ext cx="4288801" cy="2856341"/>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35</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1000"/>
                                        <p:tgtEl>
                                          <p:spTgt spid="32771">
                                            <p:txEl>
                                              <p:pRg st="0" end="0"/>
                                            </p:txEl>
                                          </p:spTgt>
                                        </p:tgtEl>
                                      </p:cBhvr>
                                    </p:animEffect>
                                    <p:anim calcmode="lin" valueType="num">
                                      <p:cBhvr>
                                        <p:cTn id="8" dur="1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7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1000"/>
                                        <p:tgtEl>
                                          <p:spTgt spid="32771">
                                            <p:txEl>
                                              <p:pRg st="1" end="1"/>
                                            </p:txEl>
                                          </p:spTgt>
                                        </p:tgtEl>
                                      </p:cBhvr>
                                    </p:animEffect>
                                    <p:anim calcmode="lin" valueType="num">
                                      <p:cBhvr>
                                        <p:cTn id="13" dur="10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277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Effect transition="in" filter="wipe(left)">
                                      <p:cBhvr>
                                        <p:cTn id="25" dur="500"/>
                                        <p:tgtEl>
                                          <p:spTgt spid="327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2771">
                                            <p:txEl>
                                              <p:pRg st="5" end="5"/>
                                            </p:txEl>
                                          </p:spTgt>
                                        </p:tgtEl>
                                        <p:attrNameLst>
                                          <p:attrName>style.visibility</p:attrName>
                                        </p:attrNameLst>
                                      </p:cBhvr>
                                      <p:to>
                                        <p:strVal val="visible"/>
                                      </p:to>
                                    </p:set>
                                    <p:animEffect transition="in" filter="wipe(left)">
                                      <p:cBhvr>
                                        <p:cTn id="30" dur="500"/>
                                        <p:tgtEl>
                                          <p:spTgt spid="3277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2771">
                                            <p:txEl>
                                              <p:pRg st="6" end="6"/>
                                            </p:txEl>
                                          </p:spTgt>
                                        </p:tgtEl>
                                        <p:attrNameLst>
                                          <p:attrName>style.visibility</p:attrName>
                                        </p:attrNameLst>
                                      </p:cBhvr>
                                      <p:to>
                                        <p:strVal val="visible"/>
                                      </p:to>
                                    </p:set>
                                    <p:animEffect transition="in" filter="wipe(left)">
                                      <p:cBhvr>
                                        <p:cTn id="35" dur="500"/>
                                        <p:tgtEl>
                                          <p:spTgt spid="3277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771">
                                            <p:txEl>
                                              <p:pRg st="7" end="7"/>
                                            </p:txEl>
                                          </p:spTgt>
                                        </p:tgtEl>
                                        <p:attrNameLst>
                                          <p:attrName>style.visibility</p:attrName>
                                        </p:attrNameLst>
                                      </p:cBhvr>
                                      <p:to>
                                        <p:strVal val="visible"/>
                                      </p:to>
                                    </p:set>
                                    <p:animEffect transition="in" filter="wipe(left)">
                                      <p:cBhvr>
                                        <p:cTn id="40" dur="500"/>
                                        <p:tgtEl>
                                          <p:spTgt spid="32771">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2771">
                                            <p:txEl>
                                              <p:pRg st="8" end="8"/>
                                            </p:txEl>
                                          </p:spTgt>
                                        </p:tgtEl>
                                        <p:attrNameLst>
                                          <p:attrName>style.visibility</p:attrName>
                                        </p:attrNameLst>
                                      </p:cBhvr>
                                      <p:to>
                                        <p:strVal val="visible"/>
                                      </p:to>
                                    </p:set>
                                    <p:animEffect transition="in" filter="wipe(left)">
                                      <p:cBhvr>
                                        <p:cTn id="45" dur="500"/>
                                        <p:tgtEl>
                                          <p:spTgt spid="3277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2771">
                                            <p:txEl>
                                              <p:pRg st="9" end="9"/>
                                            </p:txEl>
                                          </p:spTgt>
                                        </p:tgtEl>
                                        <p:attrNameLst>
                                          <p:attrName>style.visibility</p:attrName>
                                        </p:attrNameLst>
                                      </p:cBhvr>
                                      <p:to>
                                        <p:strVal val="visible"/>
                                      </p:to>
                                    </p:set>
                                    <p:animEffect transition="in" filter="wipe(left)">
                                      <p:cBhvr>
                                        <p:cTn id="50" dur="500"/>
                                        <p:tgtEl>
                                          <p:spTgt spid="327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chor="ctr"/>
          <a:lstStyle/>
          <a:p>
            <a:pPr eaLnBrk="1" hangingPunct="1"/>
            <a:r>
              <a:rPr lang="en-US"/>
              <a:t>Cognitive Factors in Learning</a:t>
            </a:r>
          </a:p>
        </p:txBody>
      </p:sp>
      <p:sp>
        <p:nvSpPr>
          <p:cNvPr id="34819" name="Content Placeholder 2"/>
          <p:cNvSpPr>
            <a:spLocks noGrp="1"/>
          </p:cNvSpPr>
          <p:nvPr>
            <p:ph idx="1"/>
          </p:nvPr>
        </p:nvSpPr>
        <p:spPr/>
        <p:txBody>
          <a:bodyPr/>
          <a:lstStyle/>
          <a:p>
            <a:pPr>
              <a:buClr>
                <a:schemeClr val="tx1"/>
              </a:buClr>
            </a:pPr>
            <a:r>
              <a:rPr lang="en-US" dirty="0"/>
              <a:t>Do cognitions matter?</a:t>
            </a:r>
          </a:p>
          <a:p>
            <a:pPr>
              <a:buClr>
                <a:schemeClr val="tx1"/>
              </a:buClr>
            </a:pPr>
            <a:endParaRPr lang="en-US" dirty="0"/>
          </a:p>
          <a:p>
            <a:pPr>
              <a:buClr>
                <a:schemeClr val="tx1"/>
              </a:buClr>
            </a:pPr>
            <a:r>
              <a:rPr lang="en-US" dirty="0"/>
              <a:t>Does learning involve more than </a:t>
            </a:r>
            <a:br>
              <a:rPr lang="en-US" dirty="0"/>
            </a:br>
            <a:r>
              <a:rPr lang="en-US" dirty="0"/>
              <a:t>environment-behavior connections?</a:t>
            </a:r>
          </a:p>
          <a:p>
            <a:pPr>
              <a:buClr>
                <a:schemeClr val="tx1"/>
              </a:buClr>
            </a:pPr>
            <a:endParaRPr lang="en-US" dirty="0"/>
          </a:p>
          <a:p>
            <a:pPr>
              <a:buClr>
                <a:schemeClr val="tx1"/>
              </a:buClr>
            </a:pPr>
            <a:r>
              <a:rPr lang="en-US" dirty="0"/>
              <a:t>Purposive Behavior in Humans</a:t>
            </a:r>
          </a:p>
          <a:p>
            <a:pPr lvl="1">
              <a:buClr>
                <a:schemeClr val="tx1"/>
              </a:buClr>
            </a:pPr>
            <a:r>
              <a:rPr lang="en-US" dirty="0"/>
              <a:t>goal directed</a:t>
            </a:r>
          </a:p>
          <a:p>
            <a:pPr lvl="1">
              <a:buClr>
                <a:schemeClr val="tx1"/>
              </a:buClr>
            </a:pPr>
            <a:r>
              <a:rPr lang="en-US" dirty="0"/>
              <a:t>goal setting</a:t>
            </a:r>
          </a:p>
          <a:p>
            <a:pPr lvl="1">
              <a:buClr>
                <a:schemeClr val="tx1"/>
              </a:buClr>
            </a:pPr>
            <a:r>
              <a:rPr lang="en-US" dirty="0"/>
              <a:t>self-regulation and </a:t>
            </a:r>
            <a:br>
              <a:rPr lang="en-US" dirty="0"/>
            </a:br>
            <a:r>
              <a:rPr lang="en-US" dirty="0"/>
              <a:t>self-monitoring</a:t>
            </a:r>
          </a:p>
        </p:txBody>
      </p:sp>
      <p:pic>
        <p:nvPicPr>
          <p:cNvPr id="3" name="Picture 2" descr="Ino06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81400"/>
            <a:ext cx="3919909" cy="2642019"/>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36</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left)">
                                      <p:cBhvr>
                                        <p:cTn id="7" dur="500"/>
                                        <p:tgtEl>
                                          <p:spTgt spid="34819">
                                            <p:txEl>
                                              <p:pRg st="0" end="0"/>
                                            </p:txEl>
                                          </p:spTgt>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819">
                                            <p:txEl>
                                              <p:pRg st="2" end="2"/>
                                            </p:txEl>
                                          </p:spTgt>
                                        </p:tgtEl>
                                        <p:attrNameLst>
                                          <p:attrName>style.visibility</p:attrName>
                                        </p:attrNameLst>
                                      </p:cBhvr>
                                      <p:to>
                                        <p:strVal val="visible"/>
                                      </p:to>
                                    </p:set>
                                    <p:animEffect transition="in" filter="wipe(left)">
                                      <p:cBhvr>
                                        <p:cTn id="16" dur="500"/>
                                        <p:tgtEl>
                                          <p:spTgt spid="3481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819">
                                            <p:txEl>
                                              <p:pRg st="4" end="4"/>
                                            </p:txEl>
                                          </p:spTgt>
                                        </p:tgtEl>
                                        <p:attrNameLst>
                                          <p:attrName>style.visibility</p:attrName>
                                        </p:attrNameLst>
                                      </p:cBhvr>
                                      <p:to>
                                        <p:strVal val="visible"/>
                                      </p:to>
                                    </p:set>
                                    <p:animEffect transition="in" filter="fade">
                                      <p:cBhvr>
                                        <p:cTn id="21" dur="1000"/>
                                        <p:tgtEl>
                                          <p:spTgt spid="34819">
                                            <p:txEl>
                                              <p:pRg st="4" end="4"/>
                                            </p:txEl>
                                          </p:spTgt>
                                        </p:tgtEl>
                                      </p:cBhvr>
                                    </p:animEffect>
                                    <p:anim calcmode="lin" valueType="num">
                                      <p:cBhvr>
                                        <p:cTn id="22" dur="10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8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750"/>
                                  </p:stCondLst>
                                  <p:childTnLst>
                                    <p:set>
                                      <p:cBhvr>
                                        <p:cTn id="27" dur="1" fill="hold">
                                          <p:stCondLst>
                                            <p:cond delay="0"/>
                                          </p:stCondLst>
                                        </p:cTn>
                                        <p:tgtEl>
                                          <p:spTgt spid="34819">
                                            <p:txEl>
                                              <p:pRg st="5" end="5"/>
                                            </p:txEl>
                                          </p:spTgt>
                                        </p:tgtEl>
                                        <p:attrNameLst>
                                          <p:attrName>style.visibility</p:attrName>
                                        </p:attrNameLst>
                                      </p:cBhvr>
                                      <p:to>
                                        <p:strVal val="visible"/>
                                      </p:to>
                                    </p:set>
                                    <p:animEffect transition="in" filter="fade">
                                      <p:cBhvr>
                                        <p:cTn id="28" dur="500"/>
                                        <p:tgtEl>
                                          <p:spTgt spid="3481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19">
                                            <p:txEl>
                                              <p:pRg st="6" end="6"/>
                                            </p:txEl>
                                          </p:spTgt>
                                        </p:tgtEl>
                                        <p:attrNameLst>
                                          <p:attrName>style.visibility</p:attrName>
                                        </p:attrNameLst>
                                      </p:cBhvr>
                                      <p:to>
                                        <p:strVal val="visible"/>
                                      </p:to>
                                    </p:set>
                                    <p:animEffect transition="in" filter="fade">
                                      <p:cBhvr>
                                        <p:cTn id="33" dur="500"/>
                                        <p:tgtEl>
                                          <p:spTgt spid="34819">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819">
                                            <p:txEl>
                                              <p:pRg st="7" end="7"/>
                                            </p:txEl>
                                          </p:spTgt>
                                        </p:tgtEl>
                                        <p:attrNameLst>
                                          <p:attrName>style.visibility</p:attrName>
                                        </p:attrNameLst>
                                      </p:cBhvr>
                                      <p:to>
                                        <p:strVal val="visible"/>
                                      </p:to>
                                    </p:set>
                                    <p:animEffect transition="in" filter="fade">
                                      <p:cBhvr>
                                        <p:cTn id="38" dur="500"/>
                                        <p:tgtEl>
                                          <p:spTgt spid="34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chor="ctr"/>
          <a:lstStyle/>
          <a:p>
            <a:pPr eaLnBrk="1" hangingPunct="1"/>
            <a:r>
              <a:rPr lang="en-US"/>
              <a:t>Cognitive Factors in Learning</a:t>
            </a:r>
          </a:p>
        </p:txBody>
      </p:sp>
      <p:sp>
        <p:nvSpPr>
          <p:cNvPr id="35843" name="Content Placeholder 2"/>
          <p:cNvSpPr>
            <a:spLocks noGrp="1"/>
          </p:cNvSpPr>
          <p:nvPr>
            <p:ph idx="1"/>
          </p:nvPr>
        </p:nvSpPr>
        <p:spPr/>
        <p:txBody>
          <a:bodyPr/>
          <a:lstStyle/>
          <a:p>
            <a:pPr eaLnBrk="1" hangingPunct="1">
              <a:buClr>
                <a:schemeClr val="tx1"/>
              </a:buClr>
            </a:pPr>
            <a:r>
              <a:rPr lang="en-US" dirty="0"/>
              <a:t>Expectancy Learning</a:t>
            </a:r>
          </a:p>
          <a:p>
            <a:pPr lvl="1">
              <a:buClr>
                <a:schemeClr val="tx1"/>
              </a:buClr>
            </a:pPr>
            <a:r>
              <a:rPr lang="en-US" dirty="0"/>
              <a:t>information value</a:t>
            </a:r>
          </a:p>
          <a:p>
            <a:pPr eaLnBrk="1" hangingPunct="1">
              <a:buClr>
                <a:schemeClr val="tx2"/>
              </a:buClr>
              <a:buFont typeface="Wingdings" pitchFamily="2" charset="2"/>
              <a:buNone/>
            </a:pPr>
            <a:endParaRPr lang="en-US" dirty="0"/>
          </a:p>
          <a:p>
            <a:pPr eaLnBrk="1" hangingPunct="1"/>
            <a:r>
              <a:rPr lang="en-US" dirty="0"/>
              <a:t>Latent Learning/Implicit Learning</a:t>
            </a:r>
          </a:p>
          <a:p>
            <a:endParaRPr lang="en-US" dirty="0"/>
          </a:p>
          <a:p>
            <a:pPr eaLnBrk="1" hangingPunct="1"/>
            <a:r>
              <a:rPr lang="en-US" dirty="0"/>
              <a:t>Insight Learning</a:t>
            </a:r>
          </a:p>
          <a:p>
            <a:pPr eaLnBrk="1" hangingPunct="1"/>
            <a:endParaRPr lang="en-US" dirty="0"/>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37</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anim calcmode="lin" valueType="num">
                                      <p:cBhvr additive="base">
                                        <p:cTn id="19" dur="500" fill="hold"/>
                                        <p:tgtEl>
                                          <p:spTgt spid="3584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5843">
                                            <p:txEl>
                                              <p:pRg st="5" end="5"/>
                                            </p:txEl>
                                          </p:spTgt>
                                        </p:tgtEl>
                                        <p:attrNameLst>
                                          <p:attrName>style.visibility</p:attrName>
                                        </p:attrNameLst>
                                      </p:cBhvr>
                                      <p:to>
                                        <p:strVal val="visible"/>
                                      </p:to>
                                    </p:set>
                                    <p:anim calcmode="lin" valueType="num">
                                      <p:cBhvr additive="base">
                                        <p:cTn id="25" dur="500" fill="hold"/>
                                        <p:tgtEl>
                                          <p:spTgt spid="3584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chor="ctr"/>
          <a:lstStyle/>
          <a:p>
            <a:pPr eaLnBrk="1" hangingPunct="1"/>
            <a:r>
              <a:rPr lang="en-US"/>
              <a:t>Other Factors in Learning</a:t>
            </a:r>
          </a:p>
        </p:txBody>
      </p:sp>
      <p:sp>
        <p:nvSpPr>
          <p:cNvPr id="36867" name="Content Placeholder 2"/>
          <p:cNvSpPr>
            <a:spLocks noGrp="1"/>
          </p:cNvSpPr>
          <p:nvPr>
            <p:ph idx="1"/>
          </p:nvPr>
        </p:nvSpPr>
        <p:spPr/>
        <p:txBody>
          <a:bodyPr/>
          <a:lstStyle/>
          <a:p>
            <a:r>
              <a:rPr lang="en-US" dirty="0"/>
              <a:t>Biological Constraints</a:t>
            </a:r>
          </a:p>
          <a:p>
            <a:pPr lvl="1" eaLnBrk="1" hangingPunct="1">
              <a:buClr>
                <a:schemeClr val="tx1"/>
              </a:buClr>
            </a:pPr>
            <a:r>
              <a:rPr lang="en-US" dirty="0"/>
              <a:t>instinctive drift</a:t>
            </a:r>
          </a:p>
          <a:p>
            <a:pPr lvl="1" eaLnBrk="1" hangingPunct="1">
              <a:buClr>
                <a:schemeClr val="tx1"/>
              </a:buClr>
            </a:pPr>
            <a:r>
              <a:rPr lang="en-US" dirty="0"/>
              <a:t>preparedness</a:t>
            </a:r>
          </a:p>
          <a:p>
            <a:pPr lvl="1"/>
            <a:endParaRPr lang="en-US" dirty="0"/>
          </a:p>
          <a:p>
            <a:r>
              <a:rPr lang="en-US" dirty="0"/>
              <a:t>Cultural Influences</a:t>
            </a:r>
          </a:p>
          <a:p>
            <a:endParaRPr lang="en-US" dirty="0"/>
          </a:p>
          <a:p>
            <a:r>
              <a:rPr lang="en-US" dirty="0"/>
              <a:t>Psychological Constraints</a:t>
            </a:r>
          </a:p>
          <a:p>
            <a:pPr lvl="1" eaLnBrk="1" hangingPunct="1">
              <a:buClr>
                <a:schemeClr val="tx1"/>
              </a:buClr>
            </a:pPr>
            <a:r>
              <a:rPr lang="en-US" dirty="0"/>
              <a:t>mindset:  fixed v. growth</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38</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10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8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86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68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750"/>
                                  </p:stCondLst>
                                  <p:childTnLst>
                                    <p:set>
                                      <p:cBhvr>
                                        <p:cTn id="14" dur="1" fill="hold">
                                          <p:stCondLst>
                                            <p:cond delay="0"/>
                                          </p:stCondLst>
                                        </p:cTn>
                                        <p:tgtEl>
                                          <p:spTgt spid="36867">
                                            <p:txEl>
                                              <p:pRg st="1" end="1"/>
                                            </p:txEl>
                                          </p:spTgt>
                                        </p:tgtEl>
                                        <p:attrNameLst>
                                          <p:attrName>style.visibility</p:attrName>
                                        </p:attrNameLst>
                                      </p:cBhvr>
                                      <p:to>
                                        <p:strVal val="visible"/>
                                      </p:to>
                                    </p:set>
                                    <p:animEffect transition="in" filter="fade">
                                      <p:cBhvr>
                                        <p:cTn id="15" dur="500"/>
                                        <p:tgtEl>
                                          <p:spTgt spid="368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867">
                                            <p:txEl>
                                              <p:pRg st="2" end="2"/>
                                            </p:txEl>
                                          </p:spTgt>
                                        </p:tgtEl>
                                        <p:attrNameLst>
                                          <p:attrName>style.visibility</p:attrName>
                                        </p:attrNameLst>
                                      </p:cBhvr>
                                      <p:to>
                                        <p:strVal val="visible"/>
                                      </p:to>
                                    </p:set>
                                    <p:animEffect transition="in" filter="fade">
                                      <p:cBhvr>
                                        <p:cTn id="20" dur="500"/>
                                        <p:tgtEl>
                                          <p:spTgt spid="368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6867">
                                            <p:txEl>
                                              <p:pRg st="4" end="4"/>
                                            </p:txEl>
                                          </p:spTgt>
                                        </p:tgtEl>
                                        <p:attrNameLst>
                                          <p:attrName>style.visibility</p:attrName>
                                        </p:attrNameLst>
                                      </p:cBhvr>
                                      <p:to>
                                        <p:strVal val="visible"/>
                                      </p:to>
                                    </p:set>
                                    <p:anim calcmode="lin" valueType="num">
                                      <p:cBhvr>
                                        <p:cTn id="25" dur="1000" fill="hold"/>
                                        <p:tgtEl>
                                          <p:spTgt spid="36867">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6867">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6867">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3686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6867">
                                            <p:txEl>
                                              <p:pRg st="6" end="6"/>
                                            </p:txEl>
                                          </p:spTgt>
                                        </p:tgtEl>
                                        <p:attrNameLst>
                                          <p:attrName>style.visibility</p:attrName>
                                        </p:attrNameLst>
                                      </p:cBhvr>
                                      <p:to>
                                        <p:strVal val="visible"/>
                                      </p:to>
                                    </p:set>
                                    <p:anim calcmode="lin" valueType="num">
                                      <p:cBhvr>
                                        <p:cTn id="33" dur="1000" fill="hold"/>
                                        <p:tgtEl>
                                          <p:spTgt spid="36867">
                                            <p:txEl>
                                              <p:pRg st="6" end="6"/>
                                            </p:txEl>
                                          </p:spTgt>
                                        </p:tgtEl>
                                        <p:attrNameLst>
                                          <p:attrName>ppt_w</p:attrName>
                                        </p:attrNameLst>
                                      </p:cBhvr>
                                      <p:tavLst>
                                        <p:tav tm="0">
                                          <p:val>
                                            <p:fltVal val="0"/>
                                          </p:val>
                                        </p:tav>
                                        <p:tav tm="100000">
                                          <p:val>
                                            <p:strVal val="#ppt_w"/>
                                          </p:val>
                                        </p:tav>
                                      </p:tavLst>
                                    </p:anim>
                                    <p:anim calcmode="lin" valueType="num">
                                      <p:cBhvr>
                                        <p:cTn id="34" dur="1000" fill="hold"/>
                                        <p:tgtEl>
                                          <p:spTgt spid="36867">
                                            <p:txEl>
                                              <p:pRg st="6" end="6"/>
                                            </p:txEl>
                                          </p:spTgt>
                                        </p:tgtEl>
                                        <p:attrNameLst>
                                          <p:attrName>ppt_h</p:attrName>
                                        </p:attrNameLst>
                                      </p:cBhvr>
                                      <p:tavLst>
                                        <p:tav tm="0">
                                          <p:val>
                                            <p:fltVal val="0"/>
                                          </p:val>
                                        </p:tav>
                                        <p:tav tm="100000">
                                          <p:val>
                                            <p:strVal val="#ppt_h"/>
                                          </p:val>
                                        </p:tav>
                                      </p:tavLst>
                                    </p:anim>
                                    <p:anim calcmode="lin" valueType="num">
                                      <p:cBhvr>
                                        <p:cTn id="35" dur="1000" fill="hold"/>
                                        <p:tgtEl>
                                          <p:spTgt spid="36867">
                                            <p:txEl>
                                              <p:pRg st="6" end="6"/>
                                            </p:txEl>
                                          </p:spTgt>
                                        </p:tgtEl>
                                        <p:attrNameLst>
                                          <p:attrName>style.rotation</p:attrName>
                                        </p:attrNameLst>
                                      </p:cBhvr>
                                      <p:tavLst>
                                        <p:tav tm="0">
                                          <p:val>
                                            <p:fltVal val="90"/>
                                          </p:val>
                                        </p:tav>
                                        <p:tav tm="100000">
                                          <p:val>
                                            <p:fltVal val="0"/>
                                          </p:val>
                                        </p:tav>
                                      </p:tavLst>
                                    </p:anim>
                                    <p:animEffect transition="in" filter="fade">
                                      <p:cBhvr>
                                        <p:cTn id="36" dur="1000"/>
                                        <p:tgtEl>
                                          <p:spTgt spid="36867">
                                            <p:txEl>
                                              <p:pRg st="6" end="6"/>
                                            </p:txEl>
                                          </p:spTgt>
                                        </p:tgtEl>
                                      </p:cBhvr>
                                    </p:animEffect>
                                  </p:childTnLst>
                                </p:cTn>
                              </p:par>
                            </p:childTnLst>
                          </p:cTn>
                        </p:par>
                        <p:par>
                          <p:cTn id="37" fill="hold">
                            <p:stCondLst>
                              <p:cond delay="1000"/>
                            </p:stCondLst>
                            <p:childTnLst>
                              <p:par>
                                <p:cTn id="38" presetID="10" presetClass="entr" presetSubtype="0" fill="hold" nodeType="afterEffect">
                                  <p:stCondLst>
                                    <p:cond delay="750"/>
                                  </p:stCondLst>
                                  <p:childTnLst>
                                    <p:set>
                                      <p:cBhvr>
                                        <p:cTn id="39" dur="1" fill="hold">
                                          <p:stCondLst>
                                            <p:cond delay="0"/>
                                          </p:stCondLst>
                                        </p:cTn>
                                        <p:tgtEl>
                                          <p:spTgt spid="36867">
                                            <p:txEl>
                                              <p:pRg st="7" end="7"/>
                                            </p:txEl>
                                          </p:spTgt>
                                        </p:tgtEl>
                                        <p:attrNameLst>
                                          <p:attrName>style.visibility</p:attrName>
                                        </p:attrNameLst>
                                      </p:cBhvr>
                                      <p:to>
                                        <p:strVal val="visible"/>
                                      </p:to>
                                    </p:set>
                                    <p:animEffect transition="in" filter="fade">
                                      <p:cBhvr>
                                        <p:cTn id="40"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chor="ctr">
            <a:normAutofit fontScale="90000"/>
          </a:bodyPr>
          <a:lstStyle/>
          <a:p>
            <a:pPr eaLnBrk="1" hangingPunct="1"/>
            <a:r>
              <a:rPr lang="en-US" dirty="0"/>
              <a:t>Other Factors in Learning:</a:t>
            </a:r>
            <a:br>
              <a:rPr lang="en-US" dirty="0"/>
            </a:br>
            <a:r>
              <a:rPr lang="en-US" dirty="0"/>
              <a:t>Critical Controversy</a:t>
            </a:r>
          </a:p>
        </p:txBody>
      </p:sp>
      <p:sp>
        <p:nvSpPr>
          <p:cNvPr id="36867" name="Content Placeholder 2"/>
          <p:cNvSpPr>
            <a:spLocks noGrp="1"/>
          </p:cNvSpPr>
          <p:nvPr>
            <p:ph idx="1"/>
          </p:nvPr>
        </p:nvSpPr>
        <p:spPr>
          <a:xfrm>
            <a:off x="457200" y="1600200"/>
            <a:ext cx="4953000" cy="4525963"/>
          </a:xfrm>
        </p:spPr>
        <p:txBody>
          <a:bodyPr/>
          <a:lstStyle/>
          <a:p>
            <a:pPr eaLnBrk="1" hangingPunct="1">
              <a:buClr>
                <a:schemeClr val="tx1"/>
              </a:buClr>
              <a:buFont typeface="Wingdings" pitchFamily="2" charset="2"/>
              <a:buNone/>
            </a:pPr>
            <a:r>
              <a:rPr lang="en-US" dirty="0"/>
              <a:t>Learning Styles</a:t>
            </a:r>
            <a:br>
              <a:rPr lang="en-US" dirty="0"/>
            </a:br>
            <a:endParaRPr lang="en-US" dirty="0"/>
          </a:p>
          <a:p>
            <a:pPr lvl="1" eaLnBrk="1" hangingPunct="1">
              <a:buClr>
                <a:schemeClr val="tx1"/>
              </a:buClr>
            </a:pPr>
            <a:r>
              <a:rPr lang="en-US" dirty="0"/>
              <a:t>visual, aural, kinesthetic</a:t>
            </a:r>
            <a:br>
              <a:rPr lang="en-US" dirty="0"/>
            </a:br>
            <a:endParaRPr lang="en-US" dirty="0"/>
          </a:p>
          <a:p>
            <a:pPr lvl="1" eaLnBrk="1" hangingPunct="1">
              <a:buClr>
                <a:schemeClr val="tx1"/>
              </a:buClr>
            </a:pPr>
            <a:r>
              <a:rPr lang="en-US" dirty="0"/>
              <a:t>Research suggests there is no actual advantage to instruction within one’s preferred style.</a:t>
            </a:r>
          </a:p>
          <a:p>
            <a:pPr lvl="1" eaLnBrk="1" hangingPunct="1">
              <a:buFont typeface="Wingdings" pitchFamily="2" charset="2"/>
              <a:buNone/>
            </a:pPr>
            <a:endParaRPr lang="en-US" sz="2000" dirty="0"/>
          </a:p>
        </p:txBody>
      </p:sp>
      <p:pic>
        <p:nvPicPr>
          <p:cNvPr id="6" name="Picture 5" descr="kin35406_ta0616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14300"/>
            <a:ext cx="2209800" cy="1476146"/>
          </a:xfrm>
          <a:prstGeom prst="rect">
            <a:avLst/>
          </a:prstGeom>
        </p:spPr>
      </p:pic>
      <p:pic>
        <p:nvPicPr>
          <p:cNvPr id="7" name="Picture 6" descr="kin35406_ta0616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609954"/>
            <a:ext cx="2209800" cy="1476146"/>
          </a:xfrm>
          <a:prstGeom prst="rect">
            <a:avLst/>
          </a:prstGeom>
        </p:spPr>
      </p:pic>
      <p:pic>
        <p:nvPicPr>
          <p:cNvPr id="8" name="Picture 7" descr="kin35406_ta0616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086100"/>
            <a:ext cx="2209800" cy="3314700"/>
          </a:xfrm>
          <a:prstGeom prst="rect">
            <a:avLst/>
          </a:prstGeom>
        </p:spPr>
      </p:pic>
      <p:sp>
        <p:nvSpPr>
          <p:cNvPr id="10"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11"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39</a:t>
            </a:fld>
            <a:endParaRPr lang="en-US" sz="3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9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10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8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86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68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67">
                                            <p:txEl>
                                              <p:pRg st="1" end="1"/>
                                            </p:txEl>
                                          </p:spTgt>
                                        </p:tgtEl>
                                        <p:attrNameLst>
                                          <p:attrName>style.visibility</p:attrName>
                                        </p:attrNameLst>
                                      </p:cBhvr>
                                      <p:to>
                                        <p:strVal val="visible"/>
                                      </p:to>
                                    </p:set>
                                    <p:animEffect transition="in" filter="fade">
                                      <p:cBhvr>
                                        <p:cTn id="15" dur="500"/>
                                        <p:tgtEl>
                                          <p:spTgt spid="368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867">
                                            <p:txEl>
                                              <p:pRg st="2" end="2"/>
                                            </p:txEl>
                                          </p:spTgt>
                                        </p:tgtEl>
                                        <p:attrNameLst>
                                          <p:attrName>style.visibility</p:attrName>
                                        </p:attrNameLst>
                                      </p:cBhvr>
                                      <p:to>
                                        <p:strVal val="visible"/>
                                      </p:to>
                                    </p:set>
                                    <p:animEffect transition="in" filter="fade">
                                      <p:cBhvr>
                                        <p:cTn id="20"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3103" y="1038329"/>
            <a:ext cx="3219151" cy="461665"/>
          </a:xfrm>
          <a:prstGeom prst="rect">
            <a:avLst/>
          </a:prstGeom>
          <a:noFill/>
        </p:spPr>
        <p:txBody>
          <a:bodyPr wrap="none" rtlCol="0">
            <a:spAutoFit/>
          </a:bodyPr>
          <a:lstStyle/>
          <a:p>
            <a:r>
              <a:rPr lang="en-US" sz="2400" dirty="0"/>
              <a:t>Classical Conditioning</a:t>
            </a:r>
          </a:p>
        </p:txBody>
      </p:sp>
      <p:sp>
        <p:nvSpPr>
          <p:cNvPr id="2" name="Title 1"/>
          <p:cNvSpPr>
            <a:spLocks noGrp="1"/>
          </p:cNvSpPr>
          <p:nvPr>
            <p:ph type="title"/>
          </p:nvPr>
        </p:nvSpPr>
        <p:spPr/>
        <p:txBody>
          <a:bodyPr/>
          <a:lstStyle/>
          <a:p>
            <a:r>
              <a:rPr lang="en-US" dirty="0"/>
              <a:t>Types of Learning</a:t>
            </a:r>
          </a:p>
        </p:txBody>
      </p:sp>
      <p:sp>
        <p:nvSpPr>
          <p:cNvPr id="3" name="Content Placeholder 2"/>
          <p:cNvSpPr>
            <a:spLocks noGrp="1"/>
          </p:cNvSpPr>
          <p:nvPr>
            <p:ph idx="1"/>
          </p:nvPr>
        </p:nvSpPr>
        <p:spPr>
          <a:xfrm>
            <a:off x="2038891" y="4648200"/>
            <a:ext cx="7067653" cy="1524000"/>
          </a:xfrm>
        </p:spPr>
        <p:txBody>
          <a:bodyPr>
            <a:normAutofit fontScale="92500" lnSpcReduction="10000"/>
          </a:bodyPr>
          <a:lstStyle/>
          <a:p>
            <a:r>
              <a:rPr lang="en-US" dirty="0"/>
              <a:t>Helps to explain voluntary behavior.</a:t>
            </a:r>
          </a:p>
          <a:p>
            <a:pPr marL="0" indent="0">
              <a:buNone/>
            </a:pPr>
            <a:endParaRPr lang="en-US" dirty="0"/>
          </a:p>
          <a:p>
            <a:r>
              <a:rPr lang="en-US" dirty="0"/>
              <a:t>Performing well in swim competition (behavior)  becomes associated with getting awards (consequence).</a:t>
            </a:r>
          </a:p>
        </p:txBody>
      </p:sp>
      <p:pic>
        <p:nvPicPr>
          <p:cNvPr id="4" name="Picture 3" descr="conditioning2.png"/>
          <p:cNvPicPr>
            <a:picLocks noChangeAspect="1"/>
          </p:cNvPicPr>
          <p:nvPr/>
        </p:nvPicPr>
        <p:blipFill rotWithShape="1">
          <a:blip r:embed="rId3">
            <a:extLst>
              <a:ext uri="{28A0092B-C50C-407E-A947-70E740481C1C}">
                <a14:useLocalDpi xmlns:a14="http://schemas.microsoft.com/office/drawing/2010/main" val="0"/>
              </a:ext>
            </a:extLst>
          </a:blip>
          <a:srcRect t="16801"/>
          <a:stretch/>
        </p:blipFill>
        <p:spPr>
          <a:xfrm>
            <a:off x="45720" y="1730828"/>
            <a:ext cx="9144000" cy="2548563"/>
          </a:xfrm>
          <a:prstGeom prst="rect">
            <a:avLst/>
          </a:prstGeom>
        </p:spPr>
      </p:pic>
      <p:sp>
        <p:nvSpPr>
          <p:cNvPr id="7" name="Rounded Rectangle 6"/>
          <p:cNvSpPr/>
          <p:nvPr/>
        </p:nvSpPr>
        <p:spPr>
          <a:xfrm>
            <a:off x="167640" y="838200"/>
            <a:ext cx="4450080" cy="3657600"/>
          </a:xfrm>
          <a:prstGeom prst="roundRect">
            <a:avLst/>
          </a:prstGeom>
          <a:gradFill>
            <a:gsLst>
              <a:gs pos="0">
                <a:srgbClr val="F7F2EF">
                  <a:alpha val="47000"/>
                </a:srgbClr>
              </a:gs>
              <a:gs pos="100000">
                <a:srgbClr val="CBC4B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562599" y="1038330"/>
            <a:ext cx="3097323" cy="461665"/>
          </a:xfrm>
          <a:prstGeom prst="rect">
            <a:avLst/>
          </a:prstGeom>
          <a:noFill/>
        </p:spPr>
        <p:txBody>
          <a:bodyPr wrap="none" rtlCol="0">
            <a:spAutoFit/>
          </a:bodyPr>
          <a:lstStyle/>
          <a:p>
            <a:r>
              <a:rPr lang="en-US" sz="2400" dirty="0"/>
              <a:t>Operant Conditioning</a:t>
            </a:r>
          </a:p>
        </p:txBody>
      </p:sp>
    </p:spTree>
    <p:extLst>
      <p:ext uri="{BB962C8B-B14F-4D97-AF65-F5344CB8AC3E}">
        <p14:creationId xmlns:p14="http://schemas.microsoft.com/office/powerpoint/2010/main" val="21870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chor="ctr">
            <a:normAutofit fontScale="90000"/>
          </a:bodyPr>
          <a:lstStyle/>
          <a:p>
            <a:pPr eaLnBrk="1" hangingPunct="1"/>
            <a:r>
              <a:rPr lang="en-US" dirty="0"/>
              <a:t>Learning and </a:t>
            </a:r>
            <a:br>
              <a:rPr lang="en-US" dirty="0"/>
            </a:br>
            <a:r>
              <a:rPr lang="en-US" dirty="0"/>
              <a:t>Health and Wellness</a:t>
            </a:r>
          </a:p>
        </p:txBody>
      </p:sp>
      <p:sp>
        <p:nvSpPr>
          <p:cNvPr id="37891" name="Content Placeholder 2"/>
          <p:cNvSpPr>
            <a:spLocks noGrp="1"/>
          </p:cNvSpPr>
          <p:nvPr>
            <p:ph idx="1"/>
          </p:nvPr>
        </p:nvSpPr>
        <p:spPr>
          <a:xfrm>
            <a:off x="457200" y="1600200"/>
            <a:ext cx="4800600" cy="4525963"/>
          </a:xfrm>
        </p:spPr>
        <p:txBody>
          <a:bodyPr/>
          <a:lstStyle/>
          <a:p>
            <a:pPr eaLnBrk="1" hangingPunct="1">
              <a:buFont typeface="Wingdings" pitchFamily="2" charset="2"/>
              <a:buNone/>
            </a:pPr>
            <a:r>
              <a:rPr lang="en-US" dirty="0"/>
              <a:t>Factors influencing degree of stress</a:t>
            </a:r>
          </a:p>
          <a:p>
            <a:pPr eaLnBrk="1" hangingPunct="1">
              <a:buFont typeface="Wingdings" pitchFamily="2" charset="2"/>
              <a:buNone/>
            </a:pPr>
            <a:endParaRPr lang="en-US" dirty="0"/>
          </a:p>
          <a:p>
            <a:pPr lvl="1" eaLnBrk="1" hangingPunct="1">
              <a:buClr>
                <a:schemeClr val="tx1"/>
              </a:buClr>
            </a:pPr>
            <a:r>
              <a:rPr lang="en-US" dirty="0"/>
              <a:t>predictability of stressor</a:t>
            </a:r>
          </a:p>
          <a:p>
            <a:pPr lvl="1" eaLnBrk="1" hangingPunct="1">
              <a:buClr>
                <a:schemeClr val="tx1"/>
              </a:buClr>
            </a:pPr>
            <a:r>
              <a:rPr lang="en-US" dirty="0"/>
              <a:t>control over stressor</a:t>
            </a:r>
          </a:p>
          <a:p>
            <a:pPr lvl="1" eaLnBrk="1" hangingPunct="1">
              <a:buClr>
                <a:schemeClr val="tx1"/>
              </a:buClr>
            </a:pPr>
            <a:r>
              <a:rPr lang="en-US" dirty="0"/>
              <a:t>improvement of (reduction in) </a:t>
            </a:r>
            <a:br>
              <a:rPr lang="en-US" dirty="0"/>
            </a:br>
            <a:r>
              <a:rPr lang="en-US" dirty="0"/>
              <a:t>stressor</a:t>
            </a:r>
          </a:p>
          <a:p>
            <a:pPr lvl="1" eaLnBrk="1" hangingPunct="1">
              <a:buClr>
                <a:schemeClr val="tx1"/>
              </a:buClr>
            </a:pPr>
            <a:r>
              <a:rPr lang="en-US" dirty="0"/>
              <a:t>outlets for frustration</a:t>
            </a:r>
          </a:p>
        </p:txBody>
      </p:sp>
      <p:pic>
        <p:nvPicPr>
          <p:cNvPr id="5" name="Picture 4" descr="kin35406_ta06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438400"/>
            <a:ext cx="3759200" cy="3759200"/>
          </a:xfrm>
          <a:prstGeom prst="rect">
            <a:avLst/>
          </a:prstGeom>
        </p:spPr>
      </p:pic>
      <p:sp>
        <p:nvSpPr>
          <p:cNvPr id="7"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8"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40</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891">
                                            <p:txEl>
                                              <p:pRg st="2" end="2"/>
                                            </p:txEl>
                                          </p:spTgt>
                                        </p:tgtEl>
                                        <p:attrNameLst>
                                          <p:attrName>style.visibility</p:attrName>
                                        </p:attrNameLst>
                                      </p:cBhvr>
                                      <p:to>
                                        <p:strVal val="visible"/>
                                      </p:to>
                                    </p:set>
                                    <p:animEffect transition="in" filter="fade">
                                      <p:cBhvr>
                                        <p:cTn id="16" dur="500"/>
                                        <p:tgtEl>
                                          <p:spTgt spid="3789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animEffect transition="in" filter="fade">
                                      <p:cBhvr>
                                        <p:cTn id="21" dur="500"/>
                                        <p:tgtEl>
                                          <p:spTgt spid="3789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891">
                                            <p:txEl>
                                              <p:pRg st="4" end="4"/>
                                            </p:txEl>
                                          </p:spTgt>
                                        </p:tgtEl>
                                        <p:attrNameLst>
                                          <p:attrName>style.visibility</p:attrName>
                                        </p:attrNameLst>
                                      </p:cBhvr>
                                      <p:to>
                                        <p:strVal val="visible"/>
                                      </p:to>
                                    </p:set>
                                    <p:animEffect transition="in" filter="fade">
                                      <p:cBhvr>
                                        <p:cTn id="26" dur="500"/>
                                        <p:tgtEl>
                                          <p:spTgt spid="3789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Effect transition="in" filter="fade">
                                      <p:cBhvr>
                                        <p:cTn id="31"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chor="ctr"/>
          <a:lstStyle/>
          <a:p>
            <a:pPr eaLnBrk="1" hangingPunct="1"/>
            <a:r>
              <a:rPr lang="en-US" dirty="0"/>
              <a:t>Chapter Review</a:t>
            </a:r>
          </a:p>
        </p:txBody>
      </p:sp>
      <p:sp>
        <p:nvSpPr>
          <p:cNvPr id="38915" name="Content Placeholder 2"/>
          <p:cNvSpPr>
            <a:spLocks noGrp="1"/>
          </p:cNvSpPr>
          <p:nvPr>
            <p:ph idx="1"/>
          </p:nvPr>
        </p:nvSpPr>
        <p:spPr>
          <a:xfrm>
            <a:off x="457200" y="1295400"/>
            <a:ext cx="8229600" cy="4830763"/>
          </a:xfrm>
        </p:spPr>
        <p:txBody>
          <a:bodyPr/>
          <a:lstStyle/>
          <a:p>
            <a:pPr eaLnBrk="1" hangingPunct="1">
              <a:lnSpc>
                <a:spcPct val="120000"/>
              </a:lnSpc>
              <a:buClr>
                <a:schemeClr val="tx1"/>
              </a:buClr>
            </a:pPr>
            <a:r>
              <a:rPr lang="en-US" dirty="0"/>
              <a:t>Describe learning.</a:t>
            </a:r>
          </a:p>
          <a:p>
            <a:pPr eaLnBrk="1" hangingPunct="1">
              <a:lnSpc>
                <a:spcPct val="120000"/>
              </a:lnSpc>
              <a:buClr>
                <a:schemeClr val="tx1"/>
              </a:buClr>
            </a:pPr>
            <a:r>
              <a:rPr lang="en-US" dirty="0"/>
              <a:t>Explain classical conditioning.</a:t>
            </a:r>
          </a:p>
          <a:p>
            <a:pPr eaLnBrk="1" hangingPunct="1">
              <a:lnSpc>
                <a:spcPct val="120000"/>
              </a:lnSpc>
              <a:buClr>
                <a:schemeClr val="tx1"/>
              </a:buClr>
            </a:pPr>
            <a:r>
              <a:rPr lang="en-US" dirty="0"/>
              <a:t>Explain operant conditioning.</a:t>
            </a:r>
          </a:p>
          <a:p>
            <a:pPr eaLnBrk="1" hangingPunct="1">
              <a:lnSpc>
                <a:spcPct val="120000"/>
              </a:lnSpc>
              <a:buClr>
                <a:schemeClr val="tx1"/>
              </a:buClr>
            </a:pPr>
            <a:r>
              <a:rPr lang="en-US" dirty="0"/>
              <a:t>Understand observational learning.</a:t>
            </a:r>
          </a:p>
          <a:p>
            <a:pPr eaLnBrk="1" hangingPunct="1">
              <a:lnSpc>
                <a:spcPct val="120000"/>
              </a:lnSpc>
              <a:buClr>
                <a:schemeClr val="tx1"/>
              </a:buClr>
            </a:pPr>
            <a:r>
              <a:rPr lang="en-US" dirty="0"/>
              <a:t>Describe the role of cognition in learning.</a:t>
            </a:r>
          </a:p>
          <a:p>
            <a:pPr eaLnBrk="1" hangingPunct="1">
              <a:lnSpc>
                <a:spcPct val="120000"/>
              </a:lnSpc>
              <a:buClr>
                <a:schemeClr val="tx1"/>
              </a:buClr>
            </a:pPr>
            <a:r>
              <a:rPr lang="en-US" dirty="0"/>
              <a:t>Identify biological, cultural, and psychological factors in learning.</a:t>
            </a:r>
          </a:p>
          <a:p>
            <a:pPr eaLnBrk="1" hangingPunct="1">
              <a:lnSpc>
                <a:spcPct val="120000"/>
              </a:lnSpc>
              <a:buClr>
                <a:schemeClr val="tx1"/>
              </a:buClr>
            </a:pPr>
            <a:r>
              <a:rPr lang="en-US" dirty="0"/>
              <a:t>Describe how principles of learning apply to health and wellness.</a:t>
            </a:r>
          </a:p>
        </p:txBody>
      </p:sp>
      <p:sp>
        <p:nvSpPr>
          <p:cNvPr id="5"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6"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41</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down)">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down)">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down)">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ipe(down)">
                                      <p:cBhvr>
                                        <p:cTn id="22" dur="500"/>
                                        <p:tgtEl>
                                          <p:spTgt spid="38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915">
                                            <p:txEl>
                                              <p:pRg st="4" end="4"/>
                                            </p:txEl>
                                          </p:spTgt>
                                        </p:tgtEl>
                                        <p:attrNameLst>
                                          <p:attrName>style.visibility</p:attrName>
                                        </p:attrNameLst>
                                      </p:cBhvr>
                                      <p:to>
                                        <p:strVal val="visible"/>
                                      </p:to>
                                    </p:set>
                                    <p:animEffect transition="in" filter="wipe(down)">
                                      <p:cBhvr>
                                        <p:cTn id="27" dur="500"/>
                                        <p:tgtEl>
                                          <p:spTgt spid="38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915">
                                            <p:txEl>
                                              <p:pRg st="5" end="5"/>
                                            </p:txEl>
                                          </p:spTgt>
                                        </p:tgtEl>
                                        <p:attrNameLst>
                                          <p:attrName>style.visibility</p:attrName>
                                        </p:attrNameLst>
                                      </p:cBhvr>
                                      <p:to>
                                        <p:strVal val="visible"/>
                                      </p:to>
                                    </p:set>
                                    <p:animEffect transition="in" filter="wipe(down)">
                                      <p:cBhvr>
                                        <p:cTn id="32" dur="500"/>
                                        <p:tgtEl>
                                          <p:spTgt spid="389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8915">
                                            <p:txEl>
                                              <p:pRg st="6" end="6"/>
                                            </p:txEl>
                                          </p:spTgt>
                                        </p:tgtEl>
                                        <p:attrNameLst>
                                          <p:attrName>style.visibility</p:attrName>
                                        </p:attrNameLst>
                                      </p:cBhvr>
                                      <p:to>
                                        <p:strVal val="visible"/>
                                      </p:to>
                                    </p:set>
                                    <p:animEffect transition="in" filter="wipe(down)">
                                      <p:cBhvr>
                                        <p:cTn id="37"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62599" y="1038330"/>
            <a:ext cx="3097323" cy="461665"/>
          </a:xfrm>
          <a:prstGeom prst="rect">
            <a:avLst/>
          </a:prstGeom>
          <a:noFill/>
        </p:spPr>
        <p:txBody>
          <a:bodyPr wrap="none" rtlCol="0">
            <a:spAutoFit/>
          </a:bodyPr>
          <a:lstStyle/>
          <a:p>
            <a:r>
              <a:rPr lang="en-US" sz="2400" dirty="0"/>
              <a:t>Operant Conditioning</a:t>
            </a:r>
          </a:p>
        </p:txBody>
      </p:sp>
      <p:sp>
        <p:nvSpPr>
          <p:cNvPr id="2" name="Title 1"/>
          <p:cNvSpPr>
            <a:spLocks noGrp="1"/>
          </p:cNvSpPr>
          <p:nvPr>
            <p:ph type="title"/>
          </p:nvPr>
        </p:nvSpPr>
        <p:spPr/>
        <p:txBody>
          <a:bodyPr/>
          <a:lstStyle/>
          <a:p>
            <a:r>
              <a:rPr lang="en-US" dirty="0"/>
              <a:t>Types of Learning</a:t>
            </a:r>
          </a:p>
        </p:txBody>
      </p:sp>
      <p:sp>
        <p:nvSpPr>
          <p:cNvPr id="3" name="Content Placeholder 2"/>
          <p:cNvSpPr>
            <a:spLocks noGrp="1"/>
          </p:cNvSpPr>
          <p:nvPr>
            <p:ph idx="1"/>
          </p:nvPr>
        </p:nvSpPr>
        <p:spPr>
          <a:xfrm>
            <a:off x="476147" y="4648200"/>
            <a:ext cx="8229600" cy="1524000"/>
          </a:xfrm>
        </p:spPr>
        <p:txBody>
          <a:bodyPr>
            <a:normAutofit fontScale="92500"/>
          </a:bodyPr>
          <a:lstStyle/>
          <a:p>
            <a:r>
              <a:rPr lang="en-US" dirty="0"/>
              <a:t>Helps to explain involuntary behavior.</a:t>
            </a:r>
          </a:p>
          <a:p>
            <a:pPr marL="0" indent="0">
              <a:buNone/>
            </a:pPr>
            <a:endParaRPr lang="en-US" dirty="0"/>
          </a:p>
          <a:p>
            <a:r>
              <a:rPr lang="en-US" dirty="0"/>
              <a:t>Control of a response [fear] is shifted to a new stimulus [office].</a:t>
            </a:r>
          </a:p>
        </p:txBody>
      </p:sp>
      <p:pic>
        <p:nvPicPr>
          <p:cNvPr id="4" name="Picture 3" descr="conditioning2.png"/>
          <p:cNvPicPr>
            <a:picLocks noChangeAspect="1"/>
          </p:cNvPicPr>
          <p:nvPr/>
        </p:nvPicPr>
        <p:blipFill rotWithShape="1">
          <a:blip r:embed="rId3">
            <a:extLst>
              <a:ext uri="{28A0092B-C50C-407E-A947-70E740481C1C}">
                <a14:useLocalDpi xmlns:a14="http://schemas.microsoft.com/office/drawing/2010/main" val="0"/>
              </a:ext>
            </a:extLst>
          </a:blip>
          <a:srcRect t="16801"/>
          <a:stretch/>
        </p:blipFill>
        <p:spPr>
          <a:xfrm>
            <a:off x="45720" y="1730828"/>
            <a:ext cx="9144000" cy="2548563"/>
          </a:xfrm>
          <a:prstGeom prst="rect">
            <a:avLst/>
          </a:prstGeom>
        </p:spPr>
      </p:pic>
      <p:sp>
        <p:nvSpPr>
          <p:cNvPr id="7" name="Rounded Rectangle 6"/>
          <p:cNvSpPr/>
          <p:nvPr/>
        </p:nvSpPr>
        <p:spPr>
          <a:xfrm>
            <a:off x="4617720" y="838200"/>
            <a:ext cx="4450080" cy="3657600"/>
          </a:xfrm>
          <a:prstGeom prst="roundRect">
            <a:avLst/>
          </a:prstGeom>
          <a:gradFill>
            <a:gsLst>
              <a:gs pos="0">
                <a:srgbClr val="F7F2EF">
                  <a:alpha val="47000"/>
                </a:srgbClr>
              </a:gs>
              <a:gs pos="100000">
                <a:srgbClr val="CBC4B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83103" y="1038329"/>
            <a:ext cx="3219151" cy="461665"/>
          </a:xfrm>
          <a:prstGeom prst="rect">
            <a:avLst/>
          </a:prstGeom>
          <a:noFill/>
        </p:spPr>
        <p:txBody>
          <a:bodyPr wrap="none" rtlCol="0">
            <a:spAutoFit/>
          </a:bodyPr>
          <a:lstStyle/>
          <a:p>
            <a:r>
              <a:rPr lang="en-US" sz="2400" dirty="0"/>
              <a:t>Classical Conditioning</a:t>
            </a:r>
          </a:p>
        </p:txBody>
      </p:sp>
    </p:spTree>
    <p:extLst>
      <p:ext uri="{BB962C8B-B14F-4D97-AF65-F5344CB8AC3E}">
        <p14:creationId xmlns:p14="http://schemas.microsoft.com/office/powerpoint/2010/main" val="377237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Food</a:t>
            </a:r>
          </a:p>
          <a:p>
            <a:pPr algn="ctr">
              <a:spcBef>
                <a:spcPts val="0"/>
              </a:spcBef>
              <a:spcAft>
                <a:spcPts val="0"/>
              </a:spcAft>
            </a:pPr>
            <a:r>
              <a:rPr lang="en-US" sz="2000" dirty="0"/>
              <a:t>(Stimulus)</a:t>
            </a:r>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Drool</a:t>
            </a:r>
          </a:p>
          <a:p>
            <a:pPr algn="ctr">
              <a:spcBef>
                <a:spcPts val="0"/>
              </a:spcBef>
              <a:spcAft>
                <a:spcPts val="0"/>
              </a:spcAft>
            </a:pPr>
            <a:r>
              <a:rPr lang="en-US" sz="2000" dirty="0"/>
              <a:t>(Response)</a:t>
            </a:r>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Sound</a:t>
            </a:r>
          </a:p>
          <a:p>
            <a:pPr algn="ctr">
              <a:spcBef>
                <a:spcPts val="0"/>
              </a:spcBef>
              <a:spcAft>
                <a:spcPts val="0"/>
              </a:spcAft>
            </a:pPr>
            <a:r>
              <a:rPr lang="en-US" sz="2000" dirty="0"/>
              <a:t>(Stimulus 2)</a:t>
            </a:r>
          </a:p>
        </p:txBody>
      </p:sp>
      <p:sp>
        <p:nvSpPr>
          <p:cNvPr id="8" name="TextBox 7"/>
          <p:cNvSpPr txBox="1"/>
          <p:nvPr/>
        </p:nvSpPr>
        <p:spPr>
          <a:xfrm>
            <a:off x="6781800" y="28956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474622" y="2250768"/>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flipV="1">
            <a:off x="1219200" y="1600200"/>
            <a:ext cx="1066800" cy="1600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0" name="TextBox 29"/>
          <p:cNvSpPr txBox="1"/>
          <p:nvPr/>
        </p:nvSpPr>
        <p:spPr>
          <a:xfrm rot="18187223">
            <a:off x="774712" y="2160218"/>
            <a:ext cx="1543336" cy="400110"/>
          </a:xfrm>
          <a:prstGeom prst="rect">
            <a:avLst/>
          </a:prstGeom>
          <a:noFill/>
        </p:spPr>
        <p:txBody>
          <a:bodyPr wrap="none" rtlCol="0">
            <a:spAutoFit/>
          </a:bodyPr>
          <a:lstStyle/>
          <a:p>
            <a:r>
              <a:rPr lang="en-US" sz="2000" dirty="0">
                <a:latin typeface="+mn-lt"/>
              </a:rPr>
              <a:t>No Response</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6354522" y="1634635"/>
            <a:ext cx="1788144" cy="584775"/>
          </a:xfrm>
          <a:prstGeom prst="rect">
            <a:avLst/>
          </a:prstGeom>
          <a:noFill/>
        </p:spPr>
        <p:txBody>
          <a:bodyPr wrap="square" rtlCol="0">
            <a:spAutoFit/>
          </a:bodyPr>
          <a:lstStyle/>
          <a:p>
            <a:r>
              <a:rPr lang="en-US" sz="1600" dirty="0">
                <a:latin typeface="+mn-lt"/>
              </a:rPr>
              <a:t>Innate S-R Association</a:t>
            </a:r>
          </a:p>
        </p:txBody>
      </p:sp>
      <p:sp>
        <p:nvSpPr>
          <p:cNvPr id="37" name="TextBox 36"/>
          <p:cNvSpPr txBox="1"/>
          <p:nvPr/>
        </p:nvSpPr>
        <p:spPr>
          <a:xfrm>
            <a:off x="8620" y="1847328"/>
            <a:ext cx="1570238" cy="338554"/>
          </a:xfrm>
          <a:prstGeom prst="rect">
            <a:avLst/>
          </a:prstGeom>
          <a:noFill/>
        </p:spPr>
        <p:txBody>
          <a:bodyPr wrap="none" rtlCol="0">
            <a:spAutoFit/>
          </a:bodyPr>
          <a:lstStyle/>
          <a:p>
            <a:r>
              <a:rPr lang="en-US" sz="1600" dirty="0">
                <a:latin typeface="+mn-lt"/>
              </a:rPr>
              <a:t>Neutral Stimulus</a:t>
            </a:r>
          </a:p>
        </p:txBody>
      </p:sp>
      <p:sp>
        <p:nvSpPr>
          <p:cNvPr id="38" name="TextBox 37"/>
          <p:cNvSpPr txBox="1"/>
          <p:nvPr/>
        </p:nvSpPr>
        <p:spPr>
          <a:xfrm>
            <a:off x="3606434" y="1118876"/>
            <a:ext cx="2181879" cy="338554"/>
          </a:xfrm>
          <a:prstGeom prst="rect">
            <a:avLst/>
          </a:prstGeom>
          <a:noFill/>
        </p:spPr>
        <p:txBody>
          <a:bodyPr wrap="none" rtlCol="0">
            <a:spAutoFit/>
          </a:bodyPr>
          <a:lstStyle/>
          <a:p>
            <a:r>
              <a:rPr lang="en-US" sz="1600" dirty="0">
                <a:latin typeface="+mn-lt"/>
              </a:rPr>
              <a:t>Unconditioned Stimulus</a:t>
            </a:r>
          </a:p>
        </p:txBody>
      </p:sp>
      <p:sp>
        <p:nvSpPr>
          <p:cNvPr id="39" name="TextBox 38"/>
          <p:cNvSpPr txBox="1"/>
          <p:nvPr/>
        </p:nvSpPr>
        <p:spPr>
          <a:xfrm>
            <a:off x="6705600" y="2667514"/>
            <a:ext cx="2311326" cy="307777"/>
          </a:xfrm>
          <a:prstGeom prst="rect">
            <a:avLst/>
          </a:prstGeom>
          <a:noFill/>
        </p:spPr>
        <p:txBody>
          <a:bodyPr wrap="square" rtlCol="0">
            <a:spAutoFit/>
          </a:bodyPr>
          <a:lstStyle/>
          <a:p>
            <a:r>
              <a:rPr lang="en-US" sz="1400" dirty="0">
                <a:latin typeface="+mn-lt"/>
              </a:rPr>
              <a:t>Unconditioned Response</a:t>
            </a:r>
          </a:p>
        </p:txBody>
      </p:sp>
      <p:sp>
        <p:nvSpPr>
          <p:cNvPr id="40" name="TextBox 39"/>
          <p:cNvSpPr txBox="1"/>
          <p:nvPr/>
        </p:nvSpPr>
        <p:spPr>
          <a:xfrm>
            <a:off x="3717746" y="4072851"/>
            <a:ext cx="1904689" cy="338554"/>
          </a:xfrm>
          <a:prstGeom prst="rect">
            <a:avLst/>
          </a:prstGeom>
          <a:noFill/>
        </p:spPr>
        <p:txBody>
          <a:bodyPr wrap="none" rtlCol="0">
            <a:spAutoFit/>
          </a:bodyPr>
          <a:lstStyle/>
          <a:p>
            <a:r>
              <a:rPr lang="en-US" sz="1600" dirty="0">
                <a:latin typeface="+mn-lt"/>
              </a:rPr>
              <a:t>Acquisition/Learning</a:t>
            </a:r>
            <a:endParaRPr lang="en-US" sz="2400" dirty="0">
              <a:latin typeface="+mn-lt"/>
            </a:endParaRPr>
          </a:p>
        </p:txBody>
      </p:sp>
      <p:sp>
        <p:nvSpPr>
          <p:cNvPr id="41" name="TextBox 40"/>
          <p:cNvSpPr txBox="1"/>
          <p:nvPr/>
        </p:nvSpPr>
        <p:spPr>
          <a:xfrm>
            <a:off x="165366" y="4225350"/>
            <a:ext cx="1967205" cy="338554"/>
          </a:xfrm>
          <a:prstGeom prst="rect">
            <a:avLst/>
          </a:prstGeom>
          <a:noFill/>
        </p:spPr>
        <p:txBody>
          <a:bodyPr wrap="none" rtlCol="0">
            <a:spAutoFit/>
          </a:bodyPr>
          <a:lstStyle/>
          <a:p>
            <a:r>
              <a:rPr lang="en-US" sz="1600" dirty="0">
                <a:latin typeface="+mn-lt"/>
              </a:rPr>
              <a:t>Conditioned Stimulus</a:t>
            </a:r>
          </a:p>
        </p:txBody>
      </p:sp>
      <p:sp>
        <p:nvSpPr>
          <p:cNvPr id="42" name="TextBox 41"/>
          <p:cNvSpPr txBox="1"/>
          <p:nvPr/>
        </p:nvSpPr>
        <p:spPr>
          <a:xfrm>
            <a:off x="7189884" y="4240715"/>
            <a:ext cx="1821396" cy="307777"/>
          </a:xfrm>
          <a:prstGeom prst="rect">
            <a:avLst/>
          </a:prstGeom>
          <a:noFill/>
        </p:spPr>
        <p:txBody>
          <a:bodyPr wrap="none" rtlCol="0">
            <a:spAutoFit/>
          </a:bodyPr>
          <a:lstStyle/>
          <a:p>
            <a:r>
              <a:rPr lang="en-US" sz="1400" dirty="0">
                <a:latin typeface="+mn-lt"/>
              </a:rPr>
              <a:t>Conditioned Response</a:t>
            </a:r>
          </a:p>
        </p:txBody>
      </p:sp>
    </p:spTree>
    <p:extLst>
      <p:ext uri="{BB962C8B-B14F-4D97-AF65-F5344CB8AC3E}">
        <p14:creationId xmlns:p14="http://schemas.microsoft.com/office/powerpoint/2010/main" val="29451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37"/>
                                        </p:tgtEl>
                                      </p:cBhvr>
                                    </p:animEffect>
                                    <p:set>
                                      <p:cBhvr>
                                        <p:cTn id="83" dur="1" fill="hold">
                                          <p:stCondLst>
                                            <p:cond delay="499"/>
                                          </p:stCondLst>
                                        </p:cTn>
                                        <p:tgtEl>
                                          <p:spTgt spid="37"/>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par>
                          <p:cTn id="88" fill="hold">
                            <p:stCondLst>
                              <p:cond delay="1000"/>
                            </p:stCondLst>
                            <p:childTnLst>
                              <p:par>
                                <p:cTn id="89" presetID="22" presetClass="entr" presetSubtype="8"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left)">
                                      <p:cBhvr>
                                        <p:cTn id="91" dur="500"/>
                                        <p:tgtEl>
                                          <p:spTgt spid="13"/>
                                        </p:tgtEl>
                                      </p:cBhvr>
                                    </p:animEffect>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1000"/>
                                        <p:tgtEl>
                                          <p:spTgt spid="4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left)">
                                      <p:cBhvr>
                                        <p:cTn id="104" dur="500"/>
                                        <p:tgtEl>
                                          <p:spTgt spid="25"/>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1000"/>
                                        <p:tgtEl>
                                          <p:spTgt spid="41"/>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fade">
                                      <p:cBhvr>
                                        <p:cTn id="117" dur="10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par>
                          <p:cTn id="123" fill="hold">
                            <p:stCondLst>
                              <p:cond delay="500"/>
                            </p:stCondLst>
                            <p:childTnLst>
                              <p:par>
                                <p:cTn id="124" presetID="10" presetClass="entr" presetSubtype="0" fill="hold" grpId="0" nodeType="after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fade">
                                      <p:cBhvr>
                                        <p:cTn id="126" dur="1000"/>
                                        <p:tgtEl>
                                          <p:spTgt spid="42"/>
                                        </p:tgtEl>
                                      </p:cBhvr>
                                    </p:animEffect>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fade">
                                      <p:cBhvr>
                                        <p:cTn id="1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P spid="29" grpId="0"/>
      <p:bldP spid="30" grpId="0"/>
      <p:bldP spid="31" grpId="0"/>
      <p:bldP spid="32" grpId="0"/>
      <p:bldP spid="33" grpId="0"/>
      <p:bldP spid="36" grpId="0"/>
      <p:bldP spid="36" grpId="1"/>
      <p:bldP spid="37" grpId="0"/>
      <p:bldP spid="37" grpId="1"/>
      <p:bldP spid="38" grpId="0"/>
      <p:bldP spid="38" grpId="1"/>
      <p:bldP spid="39" grpId="0"/>
      <p:bldP spid="39" grpId="1"/>
      <p:bldP spid="40" grpId="0"/>
      <p:bldP spid="40" grpId="1"/>
      <p:bldP spid="41" grpId="0"/>
      <p:bldP spid="41"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Food</a:t>
            </a:r>
          </a:p>
          <a:p>
            <a:pPr algn="ctr">
              <a:spcBef>
                <a:spcPts val="0"/>
              </a:spcBef>
              <a:spcAft>
                <a:spcPts val="0"/>
              </a:spcAft>
            </a:pPr>
            <a:r>
              <a:rPr lang="en-US" sz="2000" dirty="0"/>
              <a:t>(Stimulus)</a:t>
            </a:r>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Drool</a:t>
            </a:r>
          </a:p>
          <a:p>
            <a:pPr algn="ctr">
              <a:spcBef>
                <a:spcPts val="0"/>
              </a:spcBef>
              <a:spcAft>
                <a:spcPts val="0"/>
              </a:spcAft>
            </a:pPr>
            <a:r>
              <a:rPr lang="en-US" sz="2000" dirty="0"/>
              <a:t>(Response)</a:t>
            </a:r>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Sound</a:t>
            </a:r>
          </a:p>
          <a:p>
            <a:pPr algn="ctr">
              <a:spcBef>
                <a:spcPts val="0"/>
              </a:spcBef>
              <a:spcAft>
                <a:spcPts val="0"/>
              </a:spcAft>
            </a:pPr>
            <a:r>
              <a:rPr lang="en-US" sz="2000" dirty="0"/>
              <a:t>(Stimulus 2)</a:t>
            </a:r>
          </a:p>
        </p:txBody>
      </p:sp>
      <p:sp>
        <p:nvSpPr>
          <p:cNvPr id="8" name="TextBox 7"/>
          <p:cNvSpPr txBox="1"/>
          <p:nvPr/>
        </p:nvSpPr>
        <p:spPr>
          <a:xfrm>
            <a:off x="6781800" y="287649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1714500" y="5029200"/>
            <a:ext cx="6019800" cy="461665"/>
          </a:xfrm>
          <a:prstGeom prst="rect">
            <a:avLst/>
          </a:prstGeom>
          <a:noFill/>
        </p:spPr>
        <p:txBody>
          <a:bodyPr wrap="square" rtlCol="0">
            <a:spAutoFit/>
          </a:bodyPr>
          <a:lstStyle/>
          <a:p>
            <a:pPr algn="ctr"/>
            <a:r>
              <a:rPr lang="en-US" sz="2400" dirty="0">
                <a:latin typeface="+mn-lt"/>
              </a:rPr>
              <a:t>Contingency: CS regularly followed by UCS</a:t>
            </a:r>
          </a:p>
        </p:txBody>
      </p:sp>
      <p:sp>
        <p:nvSpPr>
          <p:cNvPr id="28" name="TextBox 27"/>
          <p:cNvSpPr txBox="1"/>
          <p:nvPr/>
        </p:nvSpPr>
        <p:spPr>
          <a:xfrm>
            <a:off x="1644396" y="5505510"/>
            <a:ext cx="6019800" cy="461665"/>
          </a:xfrm>
          <a:prstGeom prst="rect">
            <a:avLst/>
          </a:prstGeom>
          <a:noFill/>
        </p:spPr>
        <p:txBody>
          <a:bodyPr wrap="square" rtlCol="0">
            <a:spAutoFit/>
          </a:bodyPr>
          <a:lstStyle/>
          <a:p>
            <a:pPr algn="ctr"/>
            <a:r>
              <a:rPr lang="en-US" sz="2400" dirty="0">
                <a:latin typeface="+mn-lt"/>
              </a:rPr>
              <a:t>Contiguity: Time between CS &amp; UCS</a:t>
            </a:r>
          </a:p>
        </p:txBody>
      </p:sp>
    </p:spTree>
    <p:extLst>
      <p:ext uri="{BB962C8B-B14F-4D97-AF65-F5344CB8AC3E}">
        <p14:creationId xmlns:p14="http://schemas.microsoft.com/office/powerpoint/2010/main" val="2348970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afterEffect">
                                  <p:stCondLst>
                                    <p:cond delay="0"/>
                                  </p:stCondLst>
                                  <p:childTnLst>
                                    <p:animClr clrSpc="hsl" dir="cw">
                                      <p:cBhvr override="childStyle">
                                        <p:cTn id="6" dur="500" fill="hold"/>
                                        <p:tgtEl>
                                          <p:spTgt spid="13"/>
                                        </p:tgtEl>
                                        <p:attrNameLst>
                                          <p:attrName>style.color</p:attrName>
                                        </p:attrNameLst>
                                      </p:cBhvr>
                                      <p:by>
                                        <p:hsl h="10842353" s="0" l="0"/>
                                      </p:by>
                                    </p:animClr>
                                    <p:animClr clrSpc="hsl" dir="cw">
                                      <p:cBhvr>
                                        <p:cTn id="7" dur="500" fill="hold"/>
                                        <p:tgtEl>
                                          <p:spTgt spid="13"/>
                                        </p:tgtEl>
                                        <p:attrNameLst>
                                          <p:attrName>fillcolor</p:attrName>
                                        </p:attrNameLst>
                                      </p:cBhvr>
                                      <p:by>
                                        <p:hsl h="10842353" s="0" l="0"/>
                                      </p:by>
                                    </p:animClr>
                                    <p:animClr clrSpc="hsl" dir="cw">
                                      <p:cBhvr>
                                        <p:cTn id="8" dur="500" fill="hold"/>
                                        <p:tgtEl>
                                          <p:spTgt spid="13"/>
                                        </p:tgtEl>
                                        <p:attrNameLst>
                                          <p:attrName>stroke.color</p:attrName>
                                        </p:attrNameLst>
                                      </p:cBhvr>
                                      <p:by>
                                        <p:hsl h="10842353" s="0" l="0"/>
                                      </p:by>
                                    </p:animClr>
                                    <p:set>
                                      <p:cBhvr>
                                        <p:cTn id="9" dur="500" fill="hold"/>
                                        <p:tgtEl>
                                          <p:spTgt spid="13"/>
                                        </p:tgtEl>
                                        <p:attrNameLst>
                                          <p:attrName>fill.type</p:attrName>
                                        </p:attrNameLst>
                                      </p:cBhvr>
                                      <p:to>
                                        <p:strVal val="solid"/>
                                      </p:to>
                                    </p:set>
                                  </p:childTnLst>
                                </p:cTn>
                              </p:par>
                            </p:childTnLst>
                          </p:cTn>
                        </p:par>
                        <p:par>
                          <p:cTn id="10" fill="hold">
                            <p:stCondLst>
                              <p:cond delay="500"/>
                            </p:stCondLst>
                            <p:childTnLst>
                              <p:par>
                                <p:cTn id="11" presetID="6" presetClass="emph" presetSubtype="0" fill="hold" grpId="0" nodeType="afterEffect">
                                  <p:stCondLst>
                                    <p:cond delay="0"/>
                                  </p:stCondLst>
                                  <p:childTnLst>
                                    <p:animScale>
                                      <p:cBhvr>
                                        <p:cTn id="12" dur="1000" fill="hold"/>
                                        <p:tgtEl>
                                          <p:spTgt spid="10"/>
                                        </p:tgtEl>
                                      </p:cBhvr>
                                      <p:by x="150000" y="150000"/>
                                    </p:animScale>
                                  </p:childTnLst>
                                </p:cTn>
                              </p:par>
                            </p:childTnLst>
                          </p:cTn>
                        </p:par>
                        <p:par>
                          <p:cTn id="13" fill="hold">
                            <p:stCondLst>
                              <p:cond delay="1500"/>
                            </p:stCondLst>
                            <p:childTnLst>
                              <p:par>
                                <p:cTn id="14" presetID="6" presetClass="emph" presetSubtype="0" fill="hold" grpId="0" nodeType="afterEffect">
                                  <p:stCondLst>
                                    <p:cond delay="0"/>
                                  </p:stCondLst>
                                  <p:childTnLst>
                                    <p:animScale>
                                      <p:cBhvr>
                                        <p:cTn id="15" dur="1000" fill="hold"/>
                                        <p:tgtEl>
                                          <p:spTgt spid="29"/>
                                        </p:tgtEl>
                                      </p:cBhvr>
                                      <p:by x="150000" y="150000"/>
                                    </p:animScale>
                                  </p:childTnLst>
                                </p:cTn>
                              </p:par>
                              <p:par>
                                <p:cTn id="16" presetID="26" presetClass="emph" presetSubtype="0" fill="hold" grpId="0" nodeType="withEffect">
                                  <p:stCondLst>
                                    <p:cond delay="0"/>
                                  </p:stCondLst>
                                  <p:childTnLst>
                                    <p:animEffect transition="out" filter="fade">
                                      <p:cBhvr>
                                        <p:cTn id="17" dur="500" tmFilter="0, 0; .2, .5; .8, .5; 1, 0"/>
                                        <p:tgtEl>
                                          <p:spTgt spid="32"/>
                                        </p:tgtEl>
                                      </p:cBhvr>
                                    </p:animEffect>
                                    <p:animScale>
                                      <p:cBhvr>
                                        <p:cTn id="18" dur="2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2" grpId="0"/>
      <p:bldP spid="3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chor="ctr"/>
          <a:lstStyle/>
          <a:p>
            <a:pPr eaLnBrk="1" hangingPunct="1"/>
            <a:r>
              <a:rPr lang="en-US" dirty="0"/>
              <a:t>Classical Conditioning: Pavlov</a:t>
            </a:r>
          </a:p>
        </p:txBody>
      </p:sp>
      <p:pic>
        <p:nvPicPr>
          <p:cNvPr id="4" name="Picture 3" descr="conditio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888992"/>
          </a:xfrm>
          <a:prstGeom prst="rect">
            <a:avLst/>
          </a:prstGeom>
        </p:spPr>
      </p:pic>
      <p:sp>
        <p:nvSpPr>
          <p:cNvPr id="6" name="Text Box 1039"/>
          <p:cNvSpPr txBox="1">
            <a:spLocks noChangeArrowheads="1"/>
          </p:cNvSpPr>
          <p:nvPr/>
        </p:nvSpPr>
        <p:spPr bwMode="auto">
          <a:xfrm>
            <a:off x="120520" y="6425363"/>
            <a:ext cx="8485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kern="1200" dirty="0">
                <a:solidFill>
                  <a:schemeClr val="bg1"/>
                </a:solidFill>
                <a:effectLst/>
                <a:latin typeface="Times New Roman" panose="02020603050405020304" pitchFamily="18" charset="0"/>
                <a:ea typeface="ＭＳ Ｐゴシック" charset="0"/>
                <a:cs typeface="Times New Roman" panose="02020603050405020304" pitchFamily="18" charset="0"/>
              </a:rPr>
              <a:t>Copyright © 2014 McGraw-Hill Education. All rights reserved. No reproduction or distribution without the prior written consent of McGraw-Hill Education.</a:t>
            </a:r>
          </a:p>
        </p:txBody>
      </p:sp>
      <p:sp>
        <p:nvSpPr>
          <p:cNvPr id="7" name="Text Box 11"/>
          <p:cNvSpPr txBox="1">
            <a:spLocks noChangeArrowheads="1"/>
          </p:cNvSpPr>
          <p:nvPr/>
        </p:nvSpPr>
        <p:spPr bwMode="auto">
          <a:xfrm>
            <a:off x="8521700" y="6473244"/>
            <a:ext cx="622300" cy="244475"/>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000" dirty="0">
                <a:solidFill>
                  <a:schemeClr val="bg1"/>
                </a:solidFill>
                <a:latin typeface="Times New Roman" panose="02020603050405020304" pitchFamily="18" charset="0"/>
                <a:cs typeface="Times New Roman" panose="02020603050405020304" pitchFamily="18" charset="0"/>
              </a:rPr>
              <a:t>6-</a:t>
            </a:r>
            <a:fld id="{02E2F07F-8713-4BFA-9D72-16BFEED8D986}" type="slidenum">
              <a:rPr lang="en-US" sz="1000" smtClean="0">
                <a:solidFill>
                  <a:schemeClr val="bg1"/>
                </a:solidFill>
                <a:latin typeface="Times New Roman" panose="02020603050405020304" pitchFamily="18" charset="0"/>
                <a:cs typeface="Times New Roman" panose="02020603050405020304" pitchFamily="18" charset="0"/>
              </a:rPr>
              <a:pPr algn="r" eaLnBrk="1" hangingPunct="1">
                <a:defRPr/>
              </a:pPr>
              <a:t>8</a:t>
            </a:fld>
            <a:endParaRPr lang="en-US" sz="3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p:txBody>
          <a:bodyPr/>
          <a:lstStyle/>
          <a:p>
            <a:r>
              <a:rPr lang="en-US" dirty="0">
                <a:latin typeface="+mn-lt"/>
              </a:rPr>
              <a:t>Classical Conditioning</a:t>
            </a:r>
          </a:p>
        </p:txBody>
      </p:sp>
      <p:sp>
        <p:nvSpPr>
          <p:cNvPr id="5" name="Rounded Rectangle 4"/>
          <p:cNvSpPr/>
          <p:nvPr/>
        </p:nvSpPr>
        <p:spPr>
          <a:xfrm>
            <a:off x="3848100" y="1524000"/>
            <a:ext cx="16002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Food</a:t>
            </a:r>
          </a:p>
          <a:p>
            <a:pPr algn="ctr">
              <a:spcBef>
                <a:spcPts val="0"/>
              </a:spcBef>
              <a:spcAft>
                <a:spcPts val="0"/>
              </a:spcAft>
            </a:pPr>
            <a:r>
              <a:rPr lang="en-US" sz="2000" dirty="0"/>
              <a:t>(Stimulus)</a:t>
            </a:r>
          </a:p>
        </p:txBody>
      </p:sp>
      <p:sp>
        <p:nvSpPr>
          <p:cNvPr id="6" name="Rounded Rectangle 5"/>
          <p:cNvSpPr/>
          <p:nvPr/>
        </p:nvSpPr>
        <p:spPr>
          <a:xfrm>
            <a:off x="6781800" y="3276600"/>
            <a:ext cx="17526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rgbClr val="E36B27"/>
                </a:solidFill>
              </a:rPr>
              <a:t>Drool</a:t>
            </a:r>
          </a:p>
          <a:p>
            <a:pPr algn="ctr">
              <a:spcBef>
                <a:spcPts val="0"/>
              </a:spcBef>
              <a:spcAft>
                <a:spcPts val="0"/>
              </a:spcAft>
            </a:pPr>
            <a:r>
              <a:rPr lang="en-US" sz="2000" dirty="0"/>
              <a:t>(Response)</a:t>
            </a:r>
          </a:p>
        </p:txBody>
      </p:sp>
      <p:sp>
        <p:nvSpPr>
          <p:cNvPr id="7" name="Rounded Rectangle 6"/>
          <p:cNvSpPr/>
          <p:nvPr/>
        </p:nvSpPr>
        <p:spPr>
          <a:xfrm>
            <a:off x="685800" y="32766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spcBef>
                <a:spcPts val="0"/>
              </a:spcBef>
              <a:spcAft>
                <a:spcPts val="0"/>
              </a:spcAft>
            </a:pPr>
            <a:r>
              <a:rPr lang="en-US" sz="2400" b="1" dirty="0">
                <a:solidFill>
                  <a:schemeClr val="accent6"/>
                </a:solidFill>
              </a:rPr>
              <a:t>Sound</a:t>
            </a:r>
          </a:p>
          <a:p>
            <a:pPr algn="ctr">
              <a:spcBef>
                <a:spcPts val="0"/>
              </a:spcBef>
              <a:spcAft>
                <a:spcPts val="0"/>
              </a:spcAft>
            </a:pPr>
            <a:r>
              <a:rPr lang="en-US" sz="2000" dirty="0"/>
              <a:t>(Stimulus 2)</a:t>
            </a:r>
          </a:p>
        </p:txBody>
      </p:sp>
      <p:sp>
        <p:nvSpPr>
          <p:cNvPr id="8" name="TextBox 7"/>
          <p:cNvSpPr txBox="1"/>
          <p:nvPr/>
        </p:nvSpPr>
        <p:spPr>
          <a:xfrm>
            <a:off x="6781800" y="2819400"/>
            <a:ext cx="633507" cy="400110"/>
          </a:xfrm>
          <a:prstGeom prst="rect">
            <a:avLst/>
          </a:prstGeom>
          <a:noFill/>
        </p:spPr>
        <p:txBody>
          <a:bodyPr wrap="none" rtlCol="0">
            <a:spAutoFit/>
          </a:bodyPr>
          <a:lstStyle/>
          <a:p>
            <a:r>
              <a:rPr lang="en-US" sz="2000" b="1" dirty="0">
                <a:latin typeface="+mn-lt"/>
              </a:rPr>
              <a:t>UCR</a:t>
            </a:r>
          </a:p>
        </p:txBody>
      </p:sp>
      <p:sp>
        <p:nvSpPr>
          <p:cNvPr id="9" name="TextBox 8"/>
          <p:cNvSpPr txBox="1"/>
          <p:nvPr/>
        </p:nvSpPr>
        <p:spPr>
          <a:xfrm>
            <a:off x="6781800" y="4191000"/>
            <a:ext cx="466794" cy="400110"/>
          </a:xfrm>
          <a:prstGeom prst="rect">
            <a:avLst/>
          </a:prstGeom>
          <a:noFill/>
        </p:spPr>
        <p:txBody>
          <a:bodyPr wrap="none" rtlCol="0">
            <a:spAutoFit/>
          </a:bodyPr>
          <a:lstStyle/>
          <a:p>
            <a:r>
              <a:rPr lang="en-US" sz="2000" b="1" dirty="0">
                <a:latin typeface="+mn-lt"/>
              </a:rPr>
              <a:t>CR</a:t>
            </a:r>
          </a:p>
        </p:txBody>
      </p:sp>
      <p:sp>
        <p:nvSpPr>
          <p:cNvPr id="10" name="TextBox 9"/>
          <p:cNvSpPr txBox="1"/>
          <p:nvPr/>
        </p:nvSpPr>
        <p:spPr>
          <a:xfrm>
            <a:off x="1981200" y="4191000"/>
            <a:ext cx="441146" cy="400110"/>
          </a:xfrm>
          <a:prstGeom prst="rect">
            <a:avLst/>
          </a:prstGeom>
          <a:noFill/>
        </p:spPr>
        <p:txBody>
          <a:bodyPr wrap="none" rtlCol="0">
            <a:spAutoFit/>
          </a:bodyPr>
          <a:lstStyle/>
          <a:p>
            <a:r>
              <a:rPr lang="en-US" sz="2000" b="1" dirty="0">
                <a:latin typeface="+mn-lt"/>
              </a:rPr>
              <a:t>CS</a:t>
            </a:r>
          </a:p>
        </p:txBody>
      </p:sp>
      <p:sp>
        <p:nvSpPr>
          <p:cNvPr id="11" name="TextBox 10"/>
          <p:cNvSpPr txBox="1"/>
          <p:nvPr/>
        </p:nvSpPr>
        <p:spPr>
          <a:xfrm>
            <a:off x="1447800" y="2895600"/>
            <a:ext cx="474835" cy="400110"/>
          </a:xfrm>
          <a:prstGeom prst="rect">
            <a:avLst/>
          </a:prstGeom>
          <a:noFill/>
        </p:spPr>
        <p:txBody>
          <a:bodyPr wrap="none" rtlCol="0">
            <a:spAutoFit/>
          </a:bodyPr>
          <a:lstStyle/>
          <a:p>
            <a:r>
              <a:rPr lang="en-US" sz="2000" b="1" dirty="0">
                <a:latin typeface="+mn-lt"/>
              </a:rPr>
              <a:t>NS</a:t>
            </a:r>
          </a:p>
        </p:txBody>
      </p:sp>
      <p:cxnSp>
        <p:nvCxnSpPr>
          <p:cNvPr id="13" name="Straight Arrow Connector 12"/>
          <p:cNvCxnSpPr/>
          <p:nvPr/>
        </p:nvCxnSpPr>
        <p:spPr>
          <a:xfrm flipV="1">
            <a:off x="2590800" y="2438400"/>
            <a:ext cx="12192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562600" y="2438400"/>
            <a:ext cx="114300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2590800" y="3733800"/>
            <a:ext cx="4114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5486400" y="1524000"/>
            <a:ext cx="603826" cy="400110"/>
          </a:xfrm>
          <a:prstGeom prst="rect">
            <a:avLst/>
          </a:prstGeom>
          <a:noFill/>
        </p:spPr>
        <p:txBody>
          <a:bodyPr wrap="none" rtlCol="0">
            <a:spAutoFit/>
          </a:bodyPr>
          <a:lstStyle/>
          <a:p>
            <a:r>
              <a:rPr lang="en-US" sz="2000" b="1" dirty="0">
                <a:latin typeface="+mn-lt"/>
              </a:rPr>
              <a:t>UCS</a:t>
            </a:r>
          </a:p>
        </p:txBody>
      </p:sp>
      <p:sp>
        <p:nvSpPr>
          <p:cNvPr id="31" name="TextBox 30"/>
          <p:cNvSpPr txBox="1"/>
          <p:nvPr/>
        </p:nvSpPr>
        <p:spPr>
          <a:xfrm rot="2039227">
            <a:off x="5621468" y="2152981"/>
            <a:ext cx="1279843" cy="707886"/>
          </a:xfrm>
          <a:prstGeom prst="rect">
            <a:avLst/>
          </a:prstGeom>
          <a:noFill/>
        </p:spPr>
        <p:txBody>
          <a:bodyPr wrap="none" rtlCol="0">
            <a:spAutoFit/>
          </a:bodyPr>
          <a:lstStyle/>
          <a:p>
            <a:pPr algn="ctr"/>
            <a:r>
              <a:rPr lang="en-US" sz="2000" dirty="0">
                <a:latin typeface="+mn-lt"/>
              </a:rPr>
              <a:t>Unlearned</a:t>
            </a:r>
          </a:p>
          <a:p>
            <a:pPr algn="ctr"/>
            <a:r>
              <a:rPr lang="en-US" sz="2000" dirty="0">
                <a:latin typeface="+mn-lt"/>
              </a:rPr>
              <a:t>Reflex</a:t>
            </a:r>
          </a:p>
        </p:txBody>
      </p:sp>
      <p:sp>
        <p:nvSpPr>
          <p:cNvPr id="32" name="TextBox 31"/>
          <p:cNvSpPr txBox="1"/>
          <p:nvPr/>
        </p:nvSpPr>
        <p:spPr>
          <a:xfrm rot="19627515">
            <a:off x="2304000" y="2235849"/>
            <a:ext cx="1364476" cy="707886"/>
          </a:xfrm>
          <a:prstGeom prst="rect">
            <a:avLst/>
          </a:prstGeom>
          <a:noFill/>
        </p:spPr>
        <p:txBody>
          <a:bodyPr wrap="none" rtlCol="0">
            <a:spAutoFit/>
          </a:bodyPr>
          <a:lstStyle/>
          <a:p>
            <a:pPr algn="ctr"/>
            <a:r>
              <a:rPr lang="en-US" sz="2000" dirty="0">
                <a:latin typeface="+mn-lt"/>
              </a:rPr>
              <a:t>Repeatedly</a:t>
            </a:r>
          </a:p>
          <a:p>
            <a:pPr algn="ctr"/>
            <a:r>
              <a:rPr lang="en-US" sz="2000" dirty="0">
                <a:latin typeface="+mn-lt"/>
              </a:rPr>
              <a:t>Paired</a:t>
            </a:r>
          </a:p>
        </p:txBody>
      </p:sp>
      <p:sp>
        <p:nvSpPr>
          <p:cNvPr id="33" name="TextBox 32"/>
          <p:cNvSpPr txBox="1"/>
          <p:nvPr/>
        </p:nvSpPr>
        <p:spPr>
          <a:xfrm>
            <a:off x="3505200" y="3790890"/>
            <a:ext cx="2274831" cy="400110"/>
          </a:xfrm>
          <a:prstGeom prst="rect">
            <a:avLst/>
          </a:prstGeom>
          <a:noFill/>
        </p:spPr>
        <p:txBody>
          <a:bodyPr wrap="none" rtlCol="0">
            <a:spAutoFit/>
          </a:bodyPr>
          <a:lstStyle/>
          <a:p>
            <a:r>
              <a:rPr lang="en-US" sz="2000" dirty="0">
                <a:latin typeface="+mn-lt"/>
              </a:rPr>
              <a:t>Learned Association</a:t>
            </a:r>
          </a:p>
        </p:txBody>
      </p:sp>
      <p:sp>
        <p:nvSpPr>
          <p:cNvPr id="36" name="TextBox 35"/>
          <p:cNvSpPr txBox="1"/>
          <p:nvPr/>
        </p:nvSpPr>
        <p:spPr>
          <a:xfrm>
            <a:off x="1676400" y="4876800"/>
            <a:ext cx="6019800" cy="1138773"/>
          </a:xfrm>
          <a:prstGeom prst="rect">
            <a:avLst/>
          </a:prstGeom>
          <a:noFill/>
        </p:spPr>
        <p:txBody>
          <a:bodyPr wrap="square" rtlCol="0">
            <a:spAutoFit/>
          </a:bodyPr>
          <a:lstStyle/>
          <a:p>
            <a:r>
              <a:rPr lang="en-US" sz="2400" b="1" dirty="0">
                <a:latin typeface="+mn-lt"/>
              </a:rPr>
              <a:t>Generalization</a:t>
            </a:r>
          </a:p>
          <a:p>
            <a:pPr marL="800100" lvl="1" indent="-342900">
              <a:buFont typeface="Lucida Grande"/>
              <a:buChar char="-"/>
            </a:pPr>
            <a:r>
              <a:rPr lang="en-US" sz="2200" dirty="0">
                <a:latin typeface="+mn-lt"/>
              </a:rPr>
              <a:t>CRs may also appear after various new NS that are similar to the CS</a:t>
            </a:r>
          </a:p>
        </p:txBody>
      </p:sp>
    </p:spTree>
    <p:extLst>
      <p:ext uri="{BB962C8B-B14F-4D97-AF65-F5344CB8AC3E}">
        <p14:creationId xmlns:p14="http://schemas.microsoft.com/office/powerpoint/2010/main" val="66480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63899E"/>
      </a:accent1>
      <a:accent2>
        <a:srgbClr val="E77D4D"/>
      </a:accent2>
      <a:accent3>
        <a:srgbClr val="839826"/>
      </a:accent3>
      <a:accent4>
        <a:srgbClr val="4F2C65"/>
      </a:accent4>
      <a:accent5>
        <a:srgbClr val="9EC4CC"/>
      </a:accent5>
      <a:accent6>
        <a:srgbClr val="E36B27"/>
      </a:accent6>
      <a:hlink>
        <a:srgbClr val="225F67"/>
      </a:hlink>
      <a:folHlink>
        <a:srgbClr val="635F1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11967</TotalTime>
  <Words>2719</Words>
  <Application>Microsoft Office PowerPoint</Application>
  <PresentationFormat>On-screen Show (4:3)</PresentationFormat>
  <Paragraphs>515</Paragraphs>
  <Slides>41</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ＭＳ Ｐゴシック</vt:lpstr>
      <vt:lpstr>Arial</vt:lpstr>
      <vt:lpstr>Calibri</vt:lpstr>
      <vt:lpstr>Lucida Grande</vt:lpstr>
      <vt:lpstr>Times New Roman</vt:lpstr>
      <vt:lpstr>Wingdings</vt:lpstr>
      <vt:lpstr>Office Theme</vt:lpstr>
      <vt:lpstr>PowerPoint Presentation</vt:lpstr>
      <vt:lpstr>Chapter Preview</vt:lpstr>
      <vt:lpstr>Learning Theory</vt:lpstr>
      <vt:lpstr>Types of Learning</vt:lpstr>
      <vt:lpstr>Types of Learning</vt:lpstr>
      <vt:lpstr>Classical Conditioning</vt:lpstr>
      <vt:lpstr>Classical Conditioning</vt:lpstr>
      <vt:lpstr>Classical Conditioning: Pavlov</vt:lpstr>
      <vt:lpstr>Classical Conditioning</vt:lpstr>
      <vt:lpstr>Classical Conditioning</vt:lpstr>
      <vt:lpstr>Classical Conditioning</vt:lpstr>
      <vt:lpstr>Classical Conditioning</vt:lpstr>
      <vt:lpstr>Classical Conditioning</vt:lpstr>
      <vt:lpstr>Classical Conditioning</vt:lpstr>
      <vt:lpstr>Classical Conditioning</vt:lpstr>
      <vt:lpstr>Classical Conditioning</vt:lpstr>
      <vt:lpstr>Classical Conditioning</vt:lpstr>
      <vt:lpstr>Operant Conditioning</vt:lpstr>
      <vt:lpstr>Operant Conditioning</vt:lpstr>
      <vt:lpstr>Reinforcement</vt:lpstr>
      <vt:lpstr>Reinforcement</vt:lpstr>
      <vt:lpstr>Reinforcement</vt:lpstr>
      <vt:lpstr>Reinforcement</vt:lpstr>
      <vt:lpstr>Reinforcement</vt:lpstr>
      <vt:lpstr>Types of Reinforcers</vt:lpstr>
      <vt:lpstr>Types of Reinforced Behavior</vt:lpstr>
      <vt:lpstr>Schedules of Reinforcement</vt:lpstr>
      <vt:lpstr>Schedules of Reinforcement</vt:lpstr>
      <vt:lpstr>Schedules of Reinforcement</vt:lpstr>
      <vt:lpstr>Schedules of Reinforcement</vt:lpstr>
      <vt:lpstr>Punishment</vt:lpstr>
      <vt:lpstr>Reinforcement</vt:lpstr>
      <vt:lpstr>Reinforcement</vt:lpstr>
      <vt:lpstr>Operant Conditioning</vt:lpstr>
      <vt:lpstr>Observational Learning</vt:lpstr>
      <vt:lpstr>Cognitive Factors in Learning</vt:lpstr>
      <vt:lpstr>Cognitive Factors in Learning</vt:lpstr>
      <vt:lpstr>Other Factors in Learning</vt:lpstr>
      <vt:lpstr>Other Factors in Learning: Critical Controversy</vt:lpstr>
      <vt:lpstr>Learning and  Health and Wellness</vt:lpstr>
      <vt:lpstr>Chapter Review</vt:lpstr>
    </vt:vector>
  </TitlesOfParts>
  <Company>pooh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BUTZIN</dc:creator>
  <cp:lastModifiedBy>saira.rab</cp:lastModifiedBy>
  <cp:revision>571</cp:revision>
  <dcterms:created xsi:type="dcterms:W3CDTF">2006-07-21T01:41:05Z</dcterms:created>
  <dcterms:modified xsi:type="dcterms:W3CDTF">2019-02-07T00:41:26Z</dcterms:modified>
</cp:coreProperties>
</file>