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2.jpg" ContentType="image/png"/>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media/image3.jpg" ContentType="image/png"/>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09" r:id="rId2"/>
    <p:sldMasterId id="2147483812" r:id="rId3"/>
  </p:sldMasterIdLst>
  <p:notesMasterIdLst>
    <p:notesMasterId r:id="rId52"/>
  </p:notesMasterIdLst>
  <p:handoutMasterIdLst>
    <p:handoutMasterId r:id="rId53"/>
  </p:handoutMasterIdLst>
  <p:sldIdLst>
    <p:sldId id="297" r:id="rId4"/>
    <p:sldId id="397" r:id="rId5"/>
    <p:sldId id="298" r:id="rId6"/>
    <p:sldId id="300" r:id="rId7"/>
    <p:sldId id="360" r:id="rId8"/>
    <p:sldId id="395" r:id="rId9"/>
    <p:sldId id="364" r:id="rId10"/>
    <p:sldId id="323" r:id="rId11"/>
    <p:sldId id="376" r:id="rId12"/>
    <p:sldId id="325" r:id="rId13"/>
    <p:sldId id="377" r:id="rId14"/>
    <p:sldId id="378" r:id="rId15"/>
    <p:sldId id="379" r:id="rId16"/>
    <p:sldId id="380" r:id="rId17"/>
    <p:sldId id="396" r:id="rId18"/>
    <p:sldId id="381" r:id="rId19"/>
    <p:sldId id="382" r:id="rId20"/>
    <p:sldId id="383" r:id="rId21"/>
    <p:sldId id="384" r:id="rId22"/>
    <p:sldId id="385" r:id="rId23"/>
    <p:sldId id="386" r:id="rId24"/>
    <p:sldId id="387" r:id="rId25"/>
    <p:sldId id="388" r:id="rId26"/>
    <p:sldId id="389" r:id="rId27"/>
    <p:sldId id="391" r:id="rId28"/>
    <p:sldId id="392" r:id="rId29"/>
    <p:sldId id="393" r:id="rId30"/>
    <p:sldId id="332" r:id="rId31"/>
    <p:sldId id="334" r:id="rId32"/>
    <p:sldId id="301" r:id="rId33"/>
    <p:sldId id="336" r:id="rId34"/>
    <p:sldId id="340" r:id="rId35"/>
    <p:sldId id="349" r:id="rId36"/>
    <p:sldId id="374" r:id="rId37"/>
    <p:sldId id="375" r:id="rId38"/>
    <p:sldId id="342" r:id="rId39"/>
    <p:sldId id="343" r:id="rId40"/>
    <p:sldId id="353" r:id="rId41"/>
    <p:sldId id="356" r:id="rId42"/>
    <p:sldId id="302" r:id="rId43"/>
    <p:sldId id="373" r:id="rId44"/>
    <p:sldId id="344" r:id="rId45"/>
    <p:sldId id="354" r:id="rId46"/>
    <p:sldId id="366" r:id="rId47"/>
    <p:sldId id="303" r:id="rId48"/>
    <p:sldId id="357" r:id="rId49"/>
    <p:sldId id="304" r:id="rId50"/>
    <p:sldId id="321" r:id="rId51"/>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BD0"/>
    <a:srgbClr val="FBA3EE"/>
    <a:srgbClr val="9A8364"/>
    <a:srgbClr val="675F4B"/>
    <a:srgbClr val="050000"/>
    <a:srgbClr val="CA6500"/>
    <a:srgbClr val="D66B00"/>
    <a:srgbClr val="FFE781"/>
    <a:srgbClr val="FFD935"/>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1439" autoAdjust="0"/>
  </p:normalViewPr>
  <p:slideViewPr>
    <p:cSldViewPr snapToGrid="0">
      <p:cViewPr varScale="1">
        <p:scale>
          <a:sx n="59" d="100"/>
          <a:sy n="59" d="100"/>
        </p:scale>
        <p:origin x="1884"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2.xml"/><Relationship Id="rId1" Type="http://schemas.openxmlformats.org/officeDocument/2006/relationships/slide" Target="slides/slide1.xml"/><Relationship Id="rId5" Type="http://schemas.openxmlformats.org/officeDocument/2006/relationships/slide" Target="slides/slide43.xml"/><Relationship Id="rId4"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2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GB"/>
          </a:p>
        </p:txBody>
      </p:sp>
      <p:sp>
        <p:nvSpPr>
          <p:cNvPr id="2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36A659B4-B77D-4054-95EB-6FAED10D3D36}" type="slidenum">
              <a:rPr lang="en-GB"/>
              <a:pPr>
                <a:defRPr/>
              </a:pPr>
              <a:t>‹#›</a:t>
            </a:fld>
            <a:endParaRPr lang="en-GB"/>
          </a:p>
        </p:txBody>
      </p:sp>
    </p:spTree>
    <p:extLst>
      <p:ext uri="{BB962C8B-B14F-4D97-AF65-F5344CB8AC3E}">
        <p14:creationId xmlns:p14="http://schemas.microsoft.com/office/powerpoint/2010/main" val="46133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9173F8-6B9F-4898-A930-22DF2C4AF843}" type="slidenum">
              <a:rPr lang="en-US"/>
              <a:pPr>
                <a:defRPr/>
              </a:pPr>
              <a:t>‹#›</a:t>
            </a:fld>
            <a:endParaRPr lang="en-US"/>
          </a:p>
        </p:txBody>
      </p:sp>
    </p:spTree>
    <p:extLst>
      <p:ext uri="{BB962C8B-B14F-4D97-AF65-F5344CB8AC3E}">
        <p14:creationId xmlns:p14="http://schemas.microsoft.com/office/powerpoint/2010/main" val="1335715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0DA5A9-9D33-4EBC-98FA-A29F2EA0D90E}" type="slidenum">
              <a:rPr lang="en-US" smtClean="0"/>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Note</a:t>
            </a:r>
            <a:r>
              <a:rPr lang="en-US" dirty="0"/>
              <a:t>:  Several memory demonstration activities are included in this slide presentation.  The instructor may elect to use these, or to delete them.  There are numerous</a:t>
            </a:r>
            <a:r>
              <a:rPr lang="en-US" baseline="0" dirty="0"/>
              <a:t> online memory demonstration activities that are available in lieu of these.</a:t>
            </a:r>
            <a:endParaRPr lang="en-US" dirty="0"/>
          </a:p>
        </p:txBody>
      </p:sp>
    </p:spTree>
    <p:extLst>
      <p:ext uri="{BB962C8B-B14F-4D97-AF65-F5344CB8AC3E}">
        <p14:creationId xmlns:p14="http://schemas.microsoft.com/office/powerpoint/2010/main" val="298180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EC288-C92B-4286-B192-7A304D0B8B2C}" type="slidenum">
              <a:rPr lang="en-US" smtClean="0"/>
              <a:pPr/>
              <a:t>10</a:t>
            </a:fld>
            <a:endParaRPr lang="en-US"/>
          </a:p>
        </p:txBody>
      </p:sp>
    </p:spTree>
    <p:extLst>
      <p:ext uri="{BB962C8B-B14F-4D97-AF65-F5344CB8AC3E}">
        <p14:creationId xmlns:p14="http://schemas.microsoft.com/office/powerpoint/2010/main" val="12872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Sperling</a:t>
            </a:r>
            <a:r>
              <a:rPr lang="en-US" b="1" baseline="0" dirty="0"/>
              <a:t> Demonstration</a:t>
            </a:r>
            <a:r>
              <a:rPr lang="en-US" baseline="0" dirty="0"/>
              <a:t>:  Warn students letters flash very quickly.  Click to present stimulus, then ask students to write down as many letters as they can in the correct order.  Click again to reveal the answer key.  Have students self rate, then ask “How many got all 9? 8? 7? Etc. Stop at 2 or 3 so as not to embarrass students who did extremely poorly on the task.  This task repeats 3 times with a different letter set each time.</a:t>
            </a:r>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20</a:t>
            </a:fld>
            <a:endParaRPr lang="en-US"/>
          </a:p>
        </p:txBody>
      </p:sp>
    </p:spTree>
    <p:extLst>
      <p:ext uri="{BB962C8B-B14F-4D97-AF65-F5344CB8AC3E}">
        <p14:creationId xmlns:p14="http://schemas.microsoft.com/office/powerpoint/2010/main" val="396579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likely the</a:t>
            </a:r>
            <a:r>
              <a:rPr lang="en-US" baseline="0" dirty="0"/>
              <a:t> majority of the students will recall 3 or 4 letters, as was typical in Sterling’s findings.</a:t>
            </a:r>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21</a:t>
            </a:fld>
            <a:endParaRPr lang="en-US"/>
          </a:p>
        </p:txBody>
      </p:sp>
    </p:spTree>
    <p:extLst>
      <p:ext uri="{BB962C8B-B14F-4D97-AF65-F5344CB8AC3E}">
        <p14:creationId xmlns:p14="http://schemas.microsoft.com/office/powerpoint/2010/main" val="151305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b="0" dirty="0"/>
              <a:t>Because</a:t>
            </a:r>
            <a:r>
              <a:rPr lang="en-US" b="0" baseline="0" dirty="0"/>
              <a:t> t</a:t>
            </a:r>
            <a:r>
              <a:rPr lang="en-US" baseline="0" dirty="0"/>
              <a:t>his demonstration cannot exactly replicate Sterling’s method, students are likely not to perform as well as Sterling’s subjects did.  </a:t>
            </a:r>
            <a:endParaRPr lang="en-US" dirty="0"/>
          </a:p>
          <a:p>
            <a:r>
              <a:rPr lang="en-US" b="1" dirty="0"/>
              <a:t>Briefing: </a:t>
            </a:r>
            <a:r>
              <a:rPr lang="en-US" dirty="0"/>
              <a:t>The</a:t>
            </a:r>
            <a:r>
              <a:rPr lang="en-US" baseline="0" dirty="0"/>
              <a:t> partial report procedure is the same as the full report procedure, only the students must only write down the three letters in the row bracketed by the red rectangle.  Since the rectangle does not appear until after the letters disappear, subjects must rely on their memory to respond correctly.  </a:t>
            </a:r>
            <a:r>
              <a:rPr lang="en-US" u="sng" baseline="0" dirty="0" err="1"/>
              <a:t>Sperling’s</a:t>
            </a:r>
            <a:r>
              <a:rPr lang="en-US" u="sng" baseline="0" dirty="0"/>
              <a:t> subjects generally remembered all three letter on each trial</a:t>
            </a:r>
            <a:r>
              <a:rPr lang="en-US" baseline="0" dirty="0"/>
              <a:t>.  Your students might not replicate their performance, because the viewing conditions are significantly different for them:  Your students are unlikely to be able to see the entire matrix clearly without moving their eyes to scan it—and there is no time to do that; whereas </a:t>
            </a:r>
            <a:r>
              <a:rPr lang="en-US" baseline="0" dirty="0" err="1"/>
              <a:t>Sperling’s</a:t>
            </a:r>
            <a:r>
              <a:rPr lang="en-US" baseline="0" dirty="0"/>
              <a:t> subjects could take in all nine letters in a single glance.  Although this demonstration cannot exactly replicate Sterling’s method, it can provide students with a hands-on experience very close to it.</a:t>
            </a:r>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22</a:t>
            </a:fld>
            <a:endParaRPr lang="en-US"/>
          </a:p>
        </p:txBody>
      </p:sp>
    </p:spTree>
    <p:extLst>
      <p:ext uri="{BB962C8B-B14F-4D97-AF65-F5344CB8AC3E}">
        <p14:creationId xmlns:p14="http://schemas.microsoft.com/office/powerpoint/2010/main" val="1837659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Hypothesis 1 were true, subjects would get the</a:t>
            </a:r>
            <a:r>
              <a:rPr lang="en-US" baseline="0" dirty="0"/>
              <a:t> row 100% correct whenever they guessed the right row to attend to in advance, but 0% correct when they guessed the wrong row, so on average they would get 1/3</a:t>
            </a:r>
            <a:r>
              <a:rPr lang="en-US" baseline="30000" dirty="0"/>
              <a:t>rd</a:t>
            </a:r>
            <a:r>
              <a:rPr lang="en-US" baseline="0" dirty="0"/>
              <a:t> of the trials perfectly correct and 2/3</a:t>
            </a:r>
            <a:r>
              <a:rPr lang="en-US" baseline="30000" dirty="0"/>
              <a:t>rds </a:t>
            </a:r>
            <a:r>
              <a:rPr lang="en-US" dirty="0"/>
              <a:t> perfectly incorrect.  This is not what </a:t>
            </a:r>
            <a:r>
              <a:rPr lang="en-US" dirty="0" err="1"/>
              <a:t>Sperling</a:t>
            </a:r>
            <a:r>
              <a:rPr lang="en-US" baseline="0" dirty="0"/>
              <a:t> found.  If Hypothesis 2 were true, subjects would always get each row 100% correct before SM faded, since they only had to report 3 letters.  This is what </a:t>
            </a:r>
            <a:r>
              <a:rPr lang="en-US" baseline="0" dirty="0" err="1"/>
              <a:t>Sperling</a:t>
            </a:r>
            <a:r>
              <a:rPr lang="en-US" baseline="0" dirty="0"/>
              <a:t> found.</a:t>
            </a:r>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23</a:t>
            </a:fld>
            <a:endParaRPr lang="en-US"/>
          </a:p>
        </p:txBody>
      </p:sp>
    </p:spTree>
    <p:extLst>
      <p:ext uri="{BB962C8B-B14F-4D97-AF65-F5344CB8AC3E}">
        <p14:creationId xmlns:p14="http://schemas.microsoft.com/office/powerpoint/2010/main" val="3798293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  Note</a:t>
            </a:r>
            <a:r>
              <a:rPr lang="en-US" dirty="0"/>
              <a:t>:  Chunking</a:t>
            </a:r>
            <a:r>
              <a:rPr lang="en-US" baseline="0" dirty="0"/>
              <a:t> allows arbitrarily large units of information to be stored in any one of STM’s 7 slots.  The possible size of a chunk is limited only by the individual’s experience with the content/subject matter of the chunk.</a:t>
            </a:r>
          </a:p>
          <a:p>
            <a:endParaRPr 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AE2113-9EE0-4BC9-9D00-6079698612BA}" type="slidenum">
              <a:rPr lang="en-US" smtClean="0"/>
              <a:pPr/>
              <a:t>25</a:t>
            </a:fld>
            <a:endParaRPr lang="en-US"/>
          </a:p>
        </p:txBody>
      </p:sp>
    </p:spTree>
    <p:extLst>
      <p:ext uri="{BB962C8B-B14F-4D97-AF65-F5344CB8AC3E}">
        <p14:creationId xmlns:p14="http://schemas.microsoft.com/office/powerpoint/2010/main" val="72770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a:t>
            </a:r>
            <a:r>
              <a:rPr lang="en-US" dirty="0"/>
              <a:t>:  Of course, this</a:t>
            </a:r>
            <a:r>
              <a:rPr lang="en-US" baseline="0" dirty="0"/>
              <a:t> is not an exhaustive listing of all the types of long-term memory, nor of all the types of explicit and implicit memory.  </a:t>
            </a: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C585DD-D753-4627-953A-EF467238712D}" type="slidenum">
              <a:rPr lang="en-US" smtClean="0"/>
              <a:pPr/>
              <a:t>27</a:t>
            </a:fld>
            <a:endParaRPr lang="en-US"/>
          </a:p>
        </p:txBody>
      </p:sp>
    </p:spTree>
    <p:extLst>
      <p:ext uri="{BB962C8B-B14F-4D97-AF65-F5344CB8AC3E}">
        <p14:creationId xmlns:p14="http://schemas.microsoft.com/office/powerpoint/2010/main" val="248060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110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48056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166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For chapter</a:t>
            </a:r>
            <a:r>
              <a:rPr lang="en-US" baseline="0" dirty="0"/>
              <a:t> 7</a:t>
            </a:r>
            <a:endParaRPr lang="en-US" dirty="0"/>
          </a:p>
        </p:txBody>
      </p:sp>
    </p:spTree>
    <p:extLst>
      <p:ext uri="{BB962C8B-B14F-4D97-AF65-F5344CB8AC3E}">
        <p14:creationId xmlns:p14="http://schemas.microsoft.com/office/powerpoint/2010/main" val="194579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stopped here!</a:t>
            </a:r>
          </a:p>
          <a:p>
            <a:endParaRPr lang="en-US" dirty="0">
              <a:solidFill>
                <a:srgbClr val="FF0000"/>
              </a:solidFill>
            </a:endParaRPr>
          </a:p>
        </p:txBody>
      </p:sp>
    </p:spTree>
    <p:extLst>
      <p:ext uri="{BB962C8B-B14F-4D97-AF65-F5344CB8AC3E}">
        <p14:creationId xmlns:p14="http://schemas.microsoft.com/office/powerpoint/2010/main" val="108653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390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2844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1CE052-C5B3-4D86-A347-07C6500B6117}" type="slidenum">
              <a:rPr lang="en-US" smtClean="0"/>
              <a:pPr/>
              <a:t>34</a:t>
            </a:fld>
            <a:endParaRPr lang="en-US"/>
          </a:p>
        </p:txBody>
      </p:sp>
    </p:spTree>
    <p:extLst>
      <p:ext uri="{BB962C8B-B14F-4D97-AF65-F5344CB8AC3E}">
        <p14:creationId xmlns:p14="http://schemas.microsoft.com/office/powerpoint/2010/main" val="3910683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ADE58D-BFA9-476E-8BFF-FAACBF96E763}" type="slidenum">
              <a:rPr lang="en-US" smtClean="0"/>
              <a:pPr/>
              <a:t>36</a:t>
            </a:fld>
            <a:endParaRPr lang="en-US"/>
          </a:p>
        </p:txBody>
      </p:sp>
    </p:spTree>
    <p:extLst>
      <p:ext uri="{BB962C8B-B14F-4D97-AF65-F5344CB8AC3E}">
        <p14:creationId xmlns:p14="http://schemas.microsoft.com/office/powerpoint/2010/main" val="1975155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047775-F89C-4541-A5BB-8ADDF421B715}" type="slidenum">
              <a:rPr lang="en-US" smtClean="0"/>
              <a:pPr/>
              <a:t>37</a:t>
            </a:fld>
            <a:endParaRPr lang="en-US"/>
          </a:p>
        </p:txBody>
      </p:sp>
    </p:spTree>
    <p:extLst>
      <p:ext uri="{BB962C8B-B14F-4D97-AF65-F5344CB8AC3E}">
        <p14:creationId xmlns:p14="http://schemas.microsoft.com/office/powerpoint/2010/main" val="3623981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Activity/Demonstration:</a:t>
            </a:r>
            <a:r>
              <a:rPr lang="en-US" dirty="0"/>
              <a:t> You have the opportunity to stage an “event” in the classroom and subsequently ask students to describe and/or identify your accomplice.</a:t>
            </a:r>
          </a:p>
        </p:txBody>
      </p:sp>
    </p:spTree>
    <p:extLst>
      <p:ext uri="{BB962C8B-B14F-4D97-AF65-F5344CB8AC3E}">
        <p14:creationId xmlns:p14="http://schemas.microsoft.com/office/powerpoint/2010/main" val="114864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solidFill>
            <a:srgbClr val="FFFFFF"/>
          </a:solidFill>
          <a:ln/>
        </p:spPr>
      </p:sp>
      <p:sp>
        <p:nvSpPr>
          <p:cNvPr id="8089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dirty="0"/>
          </a:p>
        </p:txBody>
      </p:sp>
    </p:spTree>
    <p:extLst>
      <p:ext uri="{BB962C8B-B14F-4D97-AF65-F5344CB8AC3E}">
        <p14:creationId xmlns:p14="http://schemas.microsoft.com/office/powerpoint/2010/main" val="1875366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51798F-8887-4697-9682-8C76C10BAAB8}" type="slidenum">
              <a:rPr lang="en-US" smtClean="0"/>
              <a:pPr/>
              <a:t>40</a:t>
            </a:fld>
            <a:endParaRPr lang="en-US"/>
          </a:p>
        </p:txBody>
      </p:sp>
    </p:spTree>
    <p:extLst>
      <p:ext uri="{BB962C8B-B14F-4D97-AF65-F5344CB8AC3E}">
        <p14:creationId xmlns:p14="http://schemas.microsoft.com/office/powerpoint/2010/main" val="81154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2264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Why is memory important? What if you couldn’t remember anything</a:t>
            </a:r>
            <a:r>
              <a:rPr lang="en-US" b="1" baseline="0" dirty="0"/>
              <a:t> that happened before you were 16 years old?  Before last week?  Before this minute? </a:t>
            </a:r>
          </a:p>
          <a:p>
            <a:r>
              <a:rPr lang="en-US" dirty="0"/>
              <a:t>Instructors might use this question to introduce the importance of memory and memory research. It might also serve as a prompt for a reflective paper, for small group/class discussions, or as a prompt for the instructor to discuss the obvious and not-so-obvious responses to this question.</a:t>
            </a:r>
          </a:p>
        </p:txBody>
      </p:sp>
    </p:spTree>
    <p:extLst>
      <p:ext uri="{BB962C8B-B14F-4D97-AF65-F5344CB8AC3E}">
        <p14:creationId xmlns:p14="http://schemas.microsoft.com/office/powerpoint/2010/main" val="1895283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FCF6C2-ED6B-413A-B13D-358C5EAC2278}" type="slidenum">
              <a:rPr lang="en-US" smtClean="0"/>
              <a:pPr/>
              <a:t>43</a:t>
            </a:fld>
            <a:endParaRPr lang="en-US"/>
          </a:p>
        </p:txBody>
      </p:sp>
    </p:spTree>
    <p:extLst>
      <p:ext uri="{BB962C8B-B14F-4D97-AF65-F5344CB8AC3E}">
        <p14:creationId xmlns:p14="http://schemas.microsoft.com/office/powerpoint/2010/main" val="491040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Each penny has</a:t>
            </a:r>
            <a:r>
              <a:rPr lang="en-US" baseline="0" dirty="0"/>
              <a:t> a different design.  Only one is correct.  Your students have seen the correct design many times, and probably have even carefully examined a penny once in a while.  Almost no one can recall which penny is correct.  This is an example of retrieval failure.</a:t>
            </a:r>
          </a:p>
          <a:p>
            <a:r>
              <a:rPr lang="en-US" dirty="0"/>
              <a:t>Actual penny is C</a:t>
            </a:r>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44</a:t>
            </a:fld>
            <a:endParaRPr lang="en-US"/>
          </a:p>
        </p:txBody>
      </p:sp>
    </p:spTree>
    <p:extLst>
      <p:ext uri="{BB962C8B-B14F-4D97-AF65-F5344CB8AC3E}">
        <p14:creationId xmlns:p14="http://schemas.microsoft.com/office/powerpoint/2010/main" val="4253785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a:t>
            </a:r>
            <a:r>
              <a:rPr lang="en-US" dirty="0"/>
              <a:t>:  Many of these tips may seem obvious, but it is commonplace for students to dismiss and ignore these tips, believing they [the students] are different, or perhaps that the benefit</a:t>
            </a:r>
            <a:r>
              <a:rPr lang="en-US" baseline="0" dirty="0"/>
              <a:t> isn’t worth the effort</a:t>
            </a:r>
            <a:r>
              <a:rPr lang="en-US" dirty="0"/>
              <a:t>.</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C0C1A6-2DBE-42A5-92BA-AF070C786844}" type="slidenum">
              <a:rPr lang="en-US" smtClean="0"/>
              <a:pPr/>
              <a:t>45</a:t>
            </a:fld>
            <a:endParaRPr lang="en-US"/>
          </a:p>
        </p:txBody>
      </p:sp>
    </p:spTree>
    <p:extLst>
      <p:ext uri="{BB962C8B-B14F-4D97-AF65-F5344CB8AC3E}">
        <p14:creationId xmlns:p14="http://schemas.microsoft.com/office/powerpoint/2010/main" val="116916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B5ED74-BED4-4588-8DB4-6700FCA0D8C3}" type="slidenum">
              <a:rPr lang="en-US" smtClean="0"/>
              <a:pPr/>
              <a:t>46</a:t>
            </a:fld>
            <a:endParaRPr lang="en-US"/>
          </a:p>
        </p:txBody>
      </p:sp>
    </p:spTree>
    <p:extLst>
      <p:ext uri="{BB962C8B-B14F-4D97-AF65-F5344CB8AC3E}">
        <p14:creationId xmlns:p14="http://schemas.microsoft.com/office/powerpoint/2010/main" val="2157447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B08FC9-1A6E-46E4-BA82-5A50C6A03CEC}" type="slidenum">
              <a:rPr lang="en-US" smtClean="0"/>
              <a:pPr/>
              <a:t>47</a:t>
            </a:fld>
            <a:endParaRPr lang="en-US"/>
          </a:p>
        </p:txBody>
      </p:sp>
    </p:spTree>
    <p:extLst>
      <p:ext uri="{BB962C8B-B14F-4D97-AF65-F5344CB8AC3E}">
        <p14:creationId xmlns:p14="http://schemas.microsoft.com/office/powerpoint/2010/main" val="1863814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a:t>
            </a:r>
            <a:r>
              <a:rPr lang="en-US" dirty="0"/>
              <a:t> Instructors may use the learning objectives presented on this slide to review the chapter material.</a:t>
            </a:r>
          </a:p>
          <a:p>
            <a:r>
              <a:rPr lang="en-US" dirty="0"/>
              <a:t>http://visual.pearsoncmg.com/mypsychlab/index.php?clipId=46</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C9475C-C9E3-442E-8332-B3D1F43422BB}" type="slidenum">
              <a:rPr lang="en-US" smtClean="0"/>
              <a:pPr/>
              <a:t>48</a:t>
            </a:fld>
            <a:endParaRPr lang="en-US"/>
          </a:p>
        </p:txBody>
      </p:sp>
    </p:spTree>
    <p:extLst>
      <p:ext uri="{BB962C8B-B14F-4D97-AF65-F5344CB8AC3E}">
        <p14:creationId xmlns:p14="http://schemas.microsoft.com/office/powerpoint/2010/main" val="160759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What is the role of attention?</a:t>
            </a:r>
            <a:r>
              <a:rPr lang="en-US" dirty="0"/>
              <a:t>   </a:t>
            </a:r>
            <a:r>
              <a:rPr lang="en-US" b="1" dirty="0"/>
              <a:t>Without looking, can you tell</a:t>
            </a:r>
            <a:r>
              <a:rPr lang="en-US" b="1" baseline="0" dirty="0"/>
              <a:t> us </a:t>
            </a:r>
            <a:r>
              <a:rPr lang="en-US" b="1" dirty="0"/>
              <a:t>what</a:t>
            </a:r>
            <a:r>
              <a:rPr lang="en-US" b="1" baseline="0" dirty="0"/>
              <a:t> is on [the back wall] of this classroom? (You see it every time you come to class.)</a:t>
            </a:r>
            <a:endParaRPr lang="en-US" b="1" dirty="0"/>
          </a:p>
          <a:p>
            <a:r>
              <a:rPr lang="en-US" dirty="0"/>
              <a:t>Again, it might be useful for students to think about how little they remember due, in part, to </a:t>
            </a:r>
            <a:r>
              <a:rPr lang="en-US" dirty="0" err="1"/>
              <a:t>attentional</a:t>
            </a:r>
            <a:r>
              <a:rPr lang="en-US" dirty="0"/>
              <a:t> mechanisms.</a:t>
            </a:r>
          </a:p>
        </p:txBody>
      </p:sp>
    </p:spTree>
    <p:extLst>
      <p:ext uri="{BB962C8B-B14F-4D97-AF65-F5344CB8AC3E}">
        <p14:creationId xmlns:p14="http://schemas.microsoft.com/office/powerpoint/2010/main" val="181264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students may be confused that they are not to count or</a:t>
            </a:r>
            <a:r>
              <a:rPr lang="en-US" baseline="0" dirty="0"/>
              <a:t> track anything.  Reassure them that they need only attend to the task.</a:t>
            </a:r>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5</a:t>
            </a:fld>
            <a:endParaRPr lang="en-US"/>
          </a:p>
        </p:txBody>
      </p:sp>
    </p:spTree>
    <p:extLst>
      <p:ext uri="{BB962C8B-B14F-4D97-AF65-F5344CB8AC3E}">
        <p14:creationId xmlns:p14="http://schemas.microsoft.com/office/powerpoint/2010/main" val="345110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revealing the word list on this slide, give students some time to write down what they remember.  Once it appears that no one is writing anything, or after a comparable amount of time to what you allowed for the previous slide, reveal the list.  One by one, call out each word on the list and have students raise their hand if they remembered</a:t>
            </a:r>
            <a:r>
              <a:rPr lang="en-US" baseline="0" dirty="0"/>
              <a:t> it and wrote it down.  As you go, give a rough estimate of the number of students who got each word. You may want to keep track of how many words no one recalled.  Point out that this task was easier than the other one despite their being told not to keep track of anything.  The difference is because they processed each word meaningfully.</a:t>
            </a:r>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67880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almost the entire class</a:t>
            </a:r>
            <a:r>
              <a:rPr lang="en-US" baseline="0" dirty="0"/>
              <a:t> will have done better on the second list.  Tie this in to depth/levels of processing theory on the next slide.</a:t>
            </a:r>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7</a:t>
            </a:fld>
            <a:endParaRPr lang="en-US"/>
          </a:p>
        </p:txBody>
      </p:sp>
    </p:spTree>
    <p:extLst>
      <p:ext uri="{BB962C8B-B14F-4D97-AF65-F5344CB8AC3E}">
        <p14:creationId xmlns:p14="http://schemas.microsoft.com/office/powerpoint/2010/main" val="315813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Tie</a:t>
            </a:r>
            <a:r>
              <a:rPr lang="en-US" baseline="0" dirty="0"/>
              <a:t> this back to the demo on the previous set of slides.</a:t>
            </a:r>
            <a:endParaRPr lang="en-US" dirty="0"/>
          </a:p>
        </p:txBody>
      </p:sp>
    </p:spTree>
    <p:extLst>
      <p:ext uri="{BB962C8B-B14F-4D97-AF65-F5344CB8AC3E}">
        <p14:creationId xmlns:p14="http://schemas.microsoft.com/office/powerpoint/2010/main" val="40346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r>
              <a:rPr lang="en-US" baseline="0" dirty="0"/>
              <a:t> students understand that the </a:t>
            </a:r>
            <a:r>
              <a:rPr lang="en-US" u="sng" baseline="0" dirty="0"/>
              <a:t>target</a:t>
            </a:r>
            <a:r>
              <a:rPr lang="en-US" baseline="0" dirty="0"/>
              <a:t> node is the material to be remembered and the </a:t>
            </a:r>
            <a:r>
              <a:rPr lang="en-US" u="sng" baseline="0" dirty="0"/>
              <a:t>cues</a:t>
            </a:r>
            <a:r>
              <a:rPr lang="en-US" baseline="0" dirty="0"/>
              <a:t> are the associations linked up to the target.  According to the Elaboration Model, the only way to remember the target is by first accessing one of the cues.  If you fail to access at least one of the cues, you will be unable to recall the target.  The more cues there are associated with the target, the more likely you will be able to access at least one of them.  Students may relate to having studied an item worded one way (with one set of cues) in their notes, but on the test, the question about the item used different wording (a different set of cues), so they got it wrong.  They did not have a well-elaborated understanding of the item studied.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Suggestion:</a:t>
            </a:r>
            <a:r>
              <a:rPr lang="en-US" b="1" baseline="0" dirty="0"/>
              <a:t>  </a:t>
            </a:r>
            <a:r>
              <a:rPr lang="en-US" baseline="0" dirty="0"/>
              <a:t>Point out that memory wizards use strategies that take advantage of elaborative encoding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D9173F8-6B9F-4898-A930-22DF2C4AF843}" type="slidenum">
              <a:rPr lang="en-US" smtClean="0"/>
              <a:pPr>
                <a:defRPr/>
              </a:pPr>
              <a:t>9</a:t>
            </a:fld>
            <a:endParaRPr lang="en-US"/>
          </a:p>
        </p:txBody>
      </p:sp>
    </p:spTree>
    <p:extLst>
      <p:ext uri="{BB962C8B-B14F-4D97-AF65-F5344CB8AC3E}">
        <p14:creationId xmlns:p14="http://schemas.microsoft.com/office/powerpoint/2010/main" val="336062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8503920" cy="1042737"/>
          </a:xfrm>
        </p:spPr>
        <p:txBody>
          <a:bodyPr>
            <a:normAutofit/>
          </a:bodyPr>
          <a:lstStyle>
            <a:lvl1pPr algn="l">
              <a:defRPr sz="4000" b="0" cap="small">
                <a:solidFill>
                  <a:schemeClr val="bg1"/>
                </a:solidFill>
                <a:effectLst>
                  <a:outerShdw blurRad="50800" dist="38100" dir="2700000" algn="tl" rotWithShape="0">
                    <a:srgbClr val="000000">
                      <a:alpha val="25000"/>
                    </a:srgbClr>
                  </a:outerShdw>
                </a:effectLst>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26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14239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8503920" cy="1042737"/>
          </a:xfrm>
        </p:spPr>
        <p:txBody>
          <a:bodyPr>
            <a:normAutofit/>
          </a:bodyPr>
          <a:lstStyle>
            <a:lvl1pPr algn="l">
              <a:defRPr sz="4000" b="0" cap="small">
                <a:solidFill>
                  <a:schemeClr val="bg1"/>
                </a:solidFill>
                <a:effectLst>
                  <a:outerShdw blurRad="50800" dist="38100" dir="2700000" algn="tl" rotWithShape="0">
                    <a:srgbClr val="000000">
                      <a:alpha val="25000"/>
                    </a:srgbClr>
                  </a:outerShdw>
                </a:effectLst>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048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1798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8503920" cy="1042737"/>
          </a:xfrm>
        </p:spPr>
        <p:txBody>
          <a:bodyPr>
            <a:normAutofit/>
          </a:bodyPr>
          <a:lstStyle>
            <a:lvl1pPr algn="l">
              <a:defRPr sz="4000" b="0" cap="small">
                <a:solidFill>
                  <a:schemeClr val="bg1"/>
                </a:solidFill>
                <a:effectLst>
                  <a:outerShdw blurRad="50800" dist="38100" dir="2700000" algn="tl" rotWithShape="0">
                    <a:srgbClr val="000000">
                      <a:alpha val="25000"/>
                    </a:srgbClr>
                  </a:outerShdw>
                </a:effectLst>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096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10406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91757"/>
            <a:ext cx="8503920" cy="7771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039"/>
          <p:cNvSpPr txBox="1">
            <a:spLocks noChangeArrowheads="1"/>
          </p:cNvSpPr>
          <p:nvPr userDrawn="1"/>
        </p:nvSpPr>
        <p:spPr bwMode="auto">
          <a:xfrm>
            <a:off x="120520" y="6425363"/>
            <a:ext cx="8485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kern="1200" dirty="0">
                <a:solidFill>
                  <a:schemeClr val="bg1"/>
                </a:solidFill>
                <a:effectLst/>
                <a:latin typeface="Times New Roman" panose="02020603050405020304" pitchFamily="18" charset="0"/>
                <a:ea typeface="ＭＳ Ｐゴシック" charset="0"/>
                <a:cs typeface="Times New Roman" panose="02020603050405020304" pitchFamily="18" charset="0"/>
              </a:rPr>
              <a:t>Copyright © 2014 McGraw-Hill Education. All rights reserved. No reproduction or distribution without the prior written consent of McGraw-Hill Education.</a:t>
            </a:r>
          </a:p>
        </p:txBody>
      </p:sp>
      <p:sp>
        <p:nvSpPr>
          <p:cNvPr id="6" name="Text Box 11"/>
          <p:cNvSpPr txBox="1">
            <a:spLocks noChangeArrowheads="1"/>
          </p:cNvSpPr>
          <p:nvPr userDrawn="1"/>
        </p:nvSpPr>
        <p:spPr bwMode="auto">
          <a:xfrm>
            <a:off x="8521700" y="6473244"/>
            <a:ext cx="622300" cy="244475"/>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dirty="0">
                <a:solidFill>
                  <a:schemeClr val="bg1"/>
                </a:solidFill>
                <a:latin typeface="Times New Roman" panose="02020603050405020304" pitchFamily="18" charset="0"/>
                <a:cs typeface="Times New Roman" panose="02020603050405020304" pitchFamily="18" charset="0"/>
              </a:rPr>
              <a:t>7-</a:t>
            </a:r>
            <a:fld id="{02E2F07F-8713-4BFA-9D72-16BFEED8D986}" type="slidenum">
              <a:rPr lang="en-US" sz="1000" smtClean="0">
                <a:solidFill>
                  <a:schemeClr val="bg1"/>
                </a:solidFill>
                <a:latin typeface="Times New Roman" panose="02020603050405020304" pitchFamily="18" charset="0"/>
                <a:cs typeface="Times New Roman" panose="02020603050405020304" pitchFamily="18" charset="0"/>
              </a:rPr>
              <a:pPr algn="r" eaLnBrk="1" hangingPunct="1">
                <a:defRPr/>
              </a:pPr>
              <a:t>‹#›</a:t>
            </a:fld>
            <a:endParaRPr lang="en-US" sz="3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15982"/>
      </p:ext>
    </p:extLst>
  </p:cSld>
  <p:clrMap bg1="lt1" tx1="dk1" bg2="lt2" tx2="dk2" accent1="accent1" accent2="accent2" accent3="accent3" accent4="accent4" accent5="accent5" accent6="accent6" hlink="hlink" folHlink="folHlink"/>
  <p:sldLayoutIdLst>
    <p:sldLayoutId id="2147483807" r:id="rId1"/>
    <p:sldLayoutId id="2147483808" r:id="rId2"/>
  </p:sldLayoutIdLst>
  <p:hf sldNum="0" hdr="0" dt="0"/>
  <p:txStyles>
    <p:title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91757"/>
            <a:ext cx="8503920" cy="7771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1039"/>
          <p:cNvSpPr txBox="1">
            <a:spLocks noChangeArrowheads="1"/>
          </p:cNvSpPr>
          <p:nvPr userDrawn="1"/>
        </p:nvSpPr>
        <p:spPr bwMode="auto">
          <a:xfrm>
            <a:off x="120520" y="6425363"/>
            <a:ext cx="8485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kern="1200" dirty="0">
                <a:solidFill>
                  <a:schemeClr val="bg1"/>
                </a:solidFill>
                <a:effectLst/>
                <a:latin typeface="Times New Roman" panose="02020603050405020304" pitchFamily="18" charset="0"/>
                <a:ea typeface="ＭＳ Ｐゴシック" charset="0"/>
                <a:cs typeface="Times New Roman" panose="02020603050405020304" pitchFamily="18" charset="0"/>
              </a:rPr>
              <a:t>Copyright © 2014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655170049"/>
      </p:ext>
    </p:extLst>
  </p:cSld>
  <p:clrMap bg1="lt1" tx1="dk1" bg2="lt2" tx2="dk2" accent1="accent1" accent2="accent2" accent3="accent3" accent4="accent4" accent5="accent5" accent6="accent6" hlink="hlink" folHlink="folHlink"/>
  <p:sldLayoutIdLst>
    <p:sldLayoutId id="2147483810" r:id="rId1"/>
    <p:sldLayoutId id="2147483811" r:id="rId2"/>
  </p:sldLayoutIdLst>
  <p:hf sldNum="0" hdr="0" dt="0"/>
  <p:txStyles>
    <p:title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91757"/>
            <a:ext cx="8503920" cy="7771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456955"/>
      </p:ext>
    </p:extLst>
  </p:cSld>
  <p:clrMap bg1="lt1" tx1="dk1" bg2="lt2" tx2="dk2" accent1="accent1" accent2="accent2" accent3="accent3" accent4="accent4" accent5="accent5" accent6="accent6" hlink="hlink" folHlink="folHlink"/>
  <p:sldLayoutIdLst>
    <p:sldLayoutId id="2147483813" r:id="rId1"/>
    <p:sldLayoutId id="2147483814" r:id="rId2"/>
  </p:sldLayoutIdLst>
  <p:hf sldNum="0" hdr="0" dt="0"/>
  <p:txStyles>
    <p:title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2QtEZYJRq7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ctr"/>
          <a:lstStyle/>
          <a:p>
            <a:pPr eaLnBrk="1" hangingPunct="1"/>
            <a:r>
              <a:rPr lang="en-US" dirty="0"/>
              <a:t>Encoding: Imagery</a:t>
            </a:r>
          </a:p>
        </p:txBody>
      </p:sp>
      <p:sp>
        <p:nvSpPr>
          <p:cNvPr id="10243" name="Rectangle 3"/>
          <p:cNvSpPr>
            <a:spLocks noGrp="1" noChangeArrowheads="1"/>
          </p:cNvSpPr>
          <p:nvPr>
            <p:ph idx="1"/>
          </p:nvPr>
        </p:nvSpPr>
        <p:spPr/>
        <p:txBody>
          <a:bodyPr/>
          <a:lstStyle/>
          <a:p>
            <a:pPr marL="0" indent="0" eaLnBrk="1" hangingPunct="1">
              <a:buClr>
                <a:schemeClr val="tx1"/>
              </a:buClr>
              <a:buNone/>
            </a:pPr>
            <a:r>
              <a:rPr lang="en-US" dirty="0"/>
              <a:t>Dual-Code Hypothesis (</a:t>
            </a:r>
            <a:r>
              <a:rPr lang="en-US" dirty="0" err="1"/>
              <a:t>Paivio</a:t>
            </a:r>
            <a:r>
              <a:rPr lang="en-US" dirty="0"/>
              <a:t>)</a:t>
            </a:r>
          </a:p>
          <a:p>
            <a:pPr marL="749300" lvl="1" indent="-292100" eaLnBrk="1" hangingPunct="1">
              <a:buClr>
                <a:schemeClr val="tx1"/>
              </a:buClr>
              <a:buSzPct val="75000"/>
              <a:buFont typeface="Wingdings" pitchFamily="2" charset="2"/>
              <a:buAutoNum type="arabicPeriod"/>
            </a:pPr>
            <a:r>
              <a:rPr lang="en-US" dirty="0">
                <a:solidFill>
                  <a:schemeClr val="tx2"/>
                </a:solidFill>
              </a:rPr>
              <a:t>verbal code </a:t>
            </a:r>
            <a:r>
              <a:rPr lang="en-US" dirty="0"/>
              <a:t>– word or label</a:t>
            </a:r>
          </a:p>
          <a:p>
            <a:pPr marL="749300" lvl="1" indent="-292100" eaLnBrk="1" hangingPunct="1">
              <a:buClr>
                <a:schemeClr val="tx1"/>
              </a:buClr>
              <a:buSzPct val="75000"/>
              <a:buFont typeface="Wingdings" pitchFamily="2" charset="2"/>
              <a:buAutoNum type="arabicPeriod"/>
            </a:pPr>
            <a:r>
              <a:rPr lang="en-US" dirty="0">
                <a:solidFill>
                  <a:schemeClr val="tx2"/>
                </a:solidFill>
              </a:rPr>
              <a:t>image code </a:t>
            </a:r>
            <a:r>
              <a:rPr lang="en-US" dirty="0"/>
              <a:t>– detailed and distinctive</a:t>
            </a:r>
          </a:p>
          <a:p>
            <a:pPr marL="457200" lvl="1" indent="0" eaLnBrk="1" hangingPunct="1">
              <a:buClr>
                <a:schemeClr val="tx1"/>
              </a:buClr>
              <a:buSzPct val="75000"/>
              <a:buNone/>
            </a:pPr>
            <a:endParaRPr lang="en-US" dirty="0"/>
          </a:p>
          <a:p>
            <a:pPr marL="803275" lvl="1" indent="-288925">
              <a:buClr>
                <a:schemeClr val="tx1"/>
              </a:buClr>
            </a:pPr>
            <a:r>
              <a:rPr lang="en-US" dirty="0"/>
              <a:t>Images are stored in both codes.</a:t>
            </a:r>
          </a:p>
          <a:p>
            <a:pPr marL="803275" lvl="1" indent="-288925">
              <a:buClr>
                <a:schemeClr val="tx1"/>
              </a:buClr>
            </a:pPr>
            <a:r>
              <a:rPr lang="en-US" dirty="0"/>
              <a:t>Superior to verbal codes alone</a:t>
            </a:r>
          </a:p>
          <a:p>
            <a:pPr marL="1371600" lvl="2" indent="-457200" eaLnBrk="1" hangingPunct="1">
              <a:buFont typeface="Wingdings"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Effect transition="in" filter="fade">
                                      <p:cBhvr>
                                        <p:cTn id="13" dur="1000"/>
                                        <p:tgtEl>
                                          <p:spTgt spid="10243">
                                            <p:txEl>
                                              <p:pRg st="1" end="1"/>
                                            </p:txEl>
                                          </p:spTgt>
                                        </p:tgtEl>
                                      </p:cBhvr>
                                    </p:animEffect>
                                    <p:anim calcmode="lin" valueType="num">
                                      <p:cBhvr>
                                        <p:cTn id="14"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fade">
                                      <p:cBhvr>
                                        <p:cTn id="18" dur="1000"/>
                                        <p:tgtEl>
                                          <p:spTgt spid="10243">
                                            <p:txEl>
                                              <p:pRg st="2" end="2"/>
                                            </p:txEl>
                                          </p:spTgt>
                                        </p:tgtEl>
                                      </p:cBhvr>
                                    </p:animEffect>
                                    <p:anim calcmode="lin" valueType="num">
                                      <p:cBhvr>
                                        <p:cTn id="19"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Effect transition="in" filter="fade">
                                      <p:cBhvr>
                                        <p:cTn id="25" dur="500"/>
                                        <p:tgtEl>
                                          <p:spTgt spid="1024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43">
                                            <p:txEl>
                                              <p:pRg st="5" end="5"/>
                                            </p:txEl>
                                          </p:spTgt>
                                        </p:tgtEl>
                                        <p:attrNameLst>
                                          <p:attrName>style.visibility</p:attrName>
                                        </p:attrNameLst>
                                      </p:cBhvr>
                                      <p:to>
                                        <p:strVal val="visible"/>
                                      </p:to>
                                    </p:set>
                                    <p:animEffect transition="in" filter="fade">
                                      <p:cBhvr>
                                        <p:cTn id="30"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Up Arrow 15"/>
          <p:cNvSpPr/>
          <p:nvPr/>
        </p:nvSpPr>
        <p:spPr>
          <a:xfrm flipH="1">
            <a:off x="4072706" y="3886200"/>
            <a:ext cx="1635483" cy="422328"/>
          </a:xfrm>
          <a:prstGeom prst="curvedUpArrow">
            <a:avLst/>
          </a:prstGeom>
          <a:gradFill>
            <a:gsLst>
              <a:gs pos="0">
                <a:schemeClr val="accent6"/>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Rehearsal</a:t>
            </a:r>
          </a:p>
        </p:txBody>
      </p:sp>
      <p:sp>
        <p:nvSpPr>
          <p:cNvPr id="12" name="TextBox 11"/>
          <p:cNvSpPr txBox="1"/>
          <p:nvPr/>
        </p:nvSpPr>
        <p:spPr>
          <a:xfrm>
            <a:off x="2971798" y="2565016"/>
            <a:ext cx="1204415" cy="369332"/>
          </a:xfrm>
          <a:prstGeom prst="rect">
            <a:avLst/>
          </a:prstGeom>
          <a:noFill/>
        </p:spPr>
        <p:txBody>
          <a:bodyPr wrap="square" rtlCol="0">
            <a:spAutoFit/>
          </a:bodyPr>
          <a:lstStyle/>
          <a:p>
            <a:r>
              <a:rPr lang="en-US" dirty="0"/>
              <a:t>Attention</a:t>
            </a:r>
          </a:p>
        </p:txBody>
      </p:sp>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24314"/>
            <a:ext cx="1981200" cy="1661886"/>
          </a:xfrm>
          <a:prstGeom prst="roundRect">
            <a:avLst/>
          </a:prstGeom>
          <a:gradFill flip="none" rotWithShape="1">
            <a:gsLst>
              <a:gs pos="0">
                <a:schemeClr val="accent6">
                  <a:tint val="100000"/>
                  <a:shade val="100000"/>
                  <a:satMod val="130000"/>
                </a:schemeClr>
              </a:gs>
              <a:gs pos="100000">
                <a:schemeClr val="accent6">
                  <a:tint val="50000"/>
                  <a:shade val="100000"/>
                  <a:satMod val="350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flip="none" rotWithShape="1">
            <a:gsLst>
              <a:gs pos="0">
                <a:schemeClr val="accent4">
                  <a:lumMod val="40000"/>
                  <a:lumOff val="60000"/>
                </a:schemeClr>
              </a:gs>
              <a:gs pos="100000">
                <a:schemeClr val="accent4">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200399" y="2975428"/>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6001658" y="2221468"/>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7" y="3645932"/>
            <a:ext cx="609600" cy="159657"/>
          </a:xfrm>
          <a:prstGeom prst="rightArrow">
            <a:avLst/>
          </a:prstGeom>
          <a:gradFill flip="none" rotWithShape="1">
            <a:gsLst>
              <a:gs pos="0">
                <a:schemeClr val="accent4">
                  <a:lumMod val="40000"/>
                  <a:lumOff val="60000"/>
                </a:schemeClr>
              </a:gs>
              <a:gs pos="100000">
                <a:schemeClr val="accent4">
                  <a:lumMod val="60000"/>
                  <a:lumOff val="40000"/>
                </a:schemeClr>
              </a:gs>
            </a:gsLst>
            <a:lin ang="27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ounded Rectangle 8" title="Sensory Memory"/>
          <p:cNvSpPr/>
          <p:nvPr/>
        </p:nvSpPr>
        <p:spPr bwMode="auto">
          <a:xfrm>
            <a:off x="301752" y="1078992"/>
            <a:ext cx="5620657" cy="5029200"/>
          </a:xfrm>
          <a:prstGeom prst="roundRect">
            <a:avLst/>
          </a:prstGeom>
          <a:gradFill flip="none" rotWithShape="1">
            <a:gsLst>
              <a:gs pos="0">
                <a:schemeClr val="accent3">
                  <a:tint val="100000"/>
                  <a:shade val="100000"/>
                  <a:satMod val="130000"/>
                </a:schemeClr>
              </a:gs>
              <a:gs pos="100000">
                <a:schemeClr val="accent3">
                  <a:tint val="50000"/>
                  <a:shade val="100000"/>
                  <a:satMod val="350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solidFill>
                  <a:schemeClr val="tx1"/>
                </a:solidFill>
                <a:effectLst/>
                <a:latin typeface="Arial" charset="0"/>
              </a:rPr>
              <a:t>Sensory Memory</a:t>
            </a:r>
          </a:p>
        </p:txBody>
      </p:sp>
      <p:sp>
        <p:nvSpPr>
          <p:cNvPr id="10" name="Rectangle 3"/>
          <p:cNvSpPr txBox="1">
            <a:spLocks noChangeArrowheads="1"/>
          </p:cNvSpPr>
          <p:nvPr/>
        </p:nvSpPr>
        <p:spPr>
          <a:xfrm>
            <a:off x="914400" y="3671374"/>
            <a:ext cx="4164737" cy="2057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r>
              <a:rPr lang="en-US" sz="2000" dirty="0"/>
              <a:t>Detailed information </a:t>
            </a:r>
          </a:p>
          <a:p>
            <a:pPr marL="609600" indent="-609600"/>
            <a:r>
              <a:rPr lang="en-US" sz="2000" dirty="0"/>
              <a:t>In original sensory form</a:t>
            </a:r>
          </a:p>
          <a:p>
            <a:pPr marL="609600" indent="-609600"/>
            <a:r>
              <a:rPr lang="en-US" sz="2000" dirty="0"/>
              <a:t>Very brief duration </a:t>
            </a:r>
          </a:p>
          <a:p>
            <a:pPr marL="609600" indent="-609600">
              <a:buFont typeface="Wingdings" pitchFamily="2" charset="2"/>
              <a:buNone/>
            </a:pPr>
            <a:endParaRPr lang="en-US" sz="800" dirty="0"/>
          </a:p>
          <a:p>
            <a:pPr marL="609600" indent="-609600">
              <a:buFont typeface="Wingdings" pitchFamily="2" charset="2"/>
              <a:buNone/>
            </a:pPr>
            <a:r>
              <a:rPr lang="en-US" sz="2000" i="1" dirty="0"/>
              <a:t>	Echoic (Auditory) Memory</a:t>
            </a:r>
          </a:p>
          <a:p>
            <a:pPr marL="609600" indent="-609600">
              <a:buSzPct val="75000"/>
              <a:buFont typeface="Wingdings" pitchFamily="2" charset="2"/>
              <a:buNone/>
            </a:pPr>
            <a:r>
              <a:rPr lang="en-US" sz="2000" i="1" dirty="0"/>
              <a:t>	Iconic (Visual) Memory</a:t>
            </a:r>
          </a:p>
        </p:txBody>
      </p:sp>
      <p:sp>
        <p:nvSpPr>
          <p:cNvPr id="13" name="TextBox 12"/>
          <p:cNvSpPr txBox="1"/>
          <p:nvPr/>
        </p:nvSpPr>
        <p:spPr>
          <a:xfrm>
            <a:off x="5791200" y="1807110"/>
            <a:ext cx="1210101" cy="369332"/>
          </a:xfrm>
          <a:prstGeom prst="rect">
            <a:avLst/>
          </a:prstGeom>
          <a:noFill/>
        </p:spPr>
        <p:txBody>
          <a:bodyPr wrap="square" rtlCol="0">
            <a:spAutoFit/>
          </a:bodyPr>
          <a:lstStyle/>
          <a:p>
            <a:r>
              <a:rPr lang="en-US" dirty="0"/>
              <a:t>Encoding</a:t>
            </a:r>
          </a:p>
        </p:txBody>
      </p:sp>
      <p:sp>
        <p:nvSpPr>
          <p:cNvPr id="14" name="TextBox 13"/>
          <p:cNvSpPr txBox="1"/>
          <p:nvPr/>
        </p:nvSpPr>
        <p:spPr>
          <a:xfrm>
            <a:off x="5791200" y="3903461"/>
            <a:ext cx="1210100" cy="369332"/>
          </a:xfrm>
          <a:prstGeom prst="rect">
            <a:avLst/>
          </a:prstGeom>
          <a:noFill/>
        </p:spPr>
        <p:txBody>
          <a:bodyPr wrap="square" rtlCol="0">
            <a:spAutoFit/>
          </a:bodyPr>
          <a:lstStyle/>
          <a:p>
            <a:r>
              <a:rPr lang="en-US" dirty="0"/>
              <a:t>Retrieval</a:t>
            </a:r>
          </a:p>
        </p:txBody>
      </p:sp>
      <p:sp>
        <p:nvSpPr>
          <p:cNvPr id="15" name="Rectangle 2"/>
          <p:cNvSpPr txBox="1">
            <a:spLocks noChangeArrowheads="1"/>
          </p:cNvSpPr>
          <p:nvPr/>
        </p:nvSpPr>
        <p:spPr>
          <a:xfrm>
            <a:off x="182880" y="-1"/>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Tree>
    <p:extLst>
      <p:ext uri="{BB962C8B-B14F-4D97-AF65-F5344CB8AC3E}">
        <p14:creationId xmlns:p14="http://schemas.microsoft.com/office/powerpoint/2010/main" val="349211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750"/>
                            </p:stCondLst>
                            <p:childTnLst>
                              <p:par>
                                <p:cTn id="13" presetID="3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par>
                          <p:cTn id="19" fill="hold">
                            <p:stCondLst>
                              <p:cond delay="2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375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525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1000"/>
                                        <p:tgtEl>
                                          <p:spTgt spid="5"/>
                                        </p:tgtEl>
                                      </p:cBhvr>
                                    </p:animEffect>
                                  </p:childTnLst>
                                </p:cTn>
                              </p:par>
                            </p:childTnLst>
                          </p:cTn>
                        </p:par>
                        <p:par>
                          <p:cTn id="41" fill="hold">
                            <p:stCondLst>
                              <p:cond delay="6250"/>
                            </p:stCondLst>
                            <p:childTnLst>
                              <p:par>
                                <p:cTn id="42" presetID="22" presetClass="entr" presetSubtype="2"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childTnLst>
                          </p:cTn>
                        </p:par>
                        <p:par>
                          <p:cTn id="45" fill="hold">
                            <p:stCondLst>
                              <p:cond delay="6750"/>
                            </p:stCondLst>
                            <p:childTnLst>
                              <p:par>
                                <p:cTn id="46" presetID="31"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53" presetClass="entr" presetSubtype="16" fill="hold" nodeType="with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p:cTn id="6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9">
                                            <p:txEl>
                                              <p:pRg st="0" end="0"/>
                                            </p:txEl>
                                          </p:spTgt>
                                        </p:tgtEl>
                                      </p:cBhvr>
                                    </p:animEffect>
                                  </p:childTnLst>
                                </p:cTn>
                              </p:par>
                            </p:childTnLst>
                          </p:cTn>
                        </p:par>
                        <p:par>
                          <p:cTn id="64" fill="hold">
                            <p:stCondLst>
                              <p:cond delay="500"/>
                            </p:stCondLst>
                            <p:childTnLst>
                              <p:par>
                                <p:cTn id="65" presetID="10" presetClass="entr" presetSubtype="0" fill="hold" nodeType="afterEffect">
                                  <p:stCondLst>
                                    <p:cond delay="500"/>
                                  </p:stCondLst>
                                  <p:childTnLst>
                                    <p:set>
                                      <p:cBhvr>
                                        <p:cTn id="66" dur="1" fill="hold">
                                          <p:stCondLst>
                                            <p:cond delay="0"/>
                                          </p:stCondLst>
                                        </p:cTn>
                                        <p:tgtEl>
                                          <p:spTgt spid="10">
                                            <p:txEl>
                                              <p:pRg st="0" end="0"/>
                                            </p:txEl>
                                          </p:spTgt>
                                        </p:tgtEl>
                                        <p:attrNameLst>
                                          <p:attrName>style.visibility</p:attrName>
                                        </p:attrNameLst>
                                      </p:cBhvr>
                                      <p:to>
                                        <p:strVal val="visible"/>
                                      </p:to>
                                    </p:set>
                                    <p:animEffect transition="in" filter="fade">
                                      <p:cBhvr>
                                        <p:cTn id="67" dur="500"/>
                                        <p:tgtEl>
                                          <p:spTgt spid="1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xEl>
                                              <p:pRg st="1" end="1"/>
                                            </p:txEl>
                                          </p:spTgt>
                                        </p:tgtEl>
                                        <p:attrNameLst>
                                          <p:attrName>style.visibility</p:attrName>
                                        </p:attrNameLst>
                                      </p:cBhvr>
                                      <p:to>
                                        <p:strVal val="visible"/>
                                      </p:to>
                                    </p:set>
                                    <p:animEffect transition="in" filter="fade">
                                      <p:cBhvr>
                                        <p:cTn id="72" dur="500"/>
                                        <p:tgtEl>
                                          <p:spTgt spid="10">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
                                            <p:txEl>
                                              <p:pRg st="2" end="2"/>
                                            </p:txEl>
                                          </p:spTgt>
                                        </p:tgtEl>
                                        <p:attrNameLst>
                                          <p:attrName>style.visibility</p:attrName>
                                        </p:attrNameLst>
                                      </p:cBhvr>
                                      <p:to>
                                        <p:strVal val="visible"/>
                                      </p:to>
                                    </p:set>
                                    <p:animEffect transition="in" filter="fade">
                                      <p:cBhvr>
                                        <p:cTn id="77" dur="500"/>
                                        <p:tgtEl>
                                          <p:spTgt spid="10">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10">
                                            <p:txEl>
                                              <p:pRg st="4" end="4"/>
                                            </p:txEl>
                                          </p:spTgt>
                                        </p:tgtEl>
                                        <p:attrNameLst>
                                          <p:attrName>style.visibility</p:attrName>
                                        </p:attrNameLst>
                                      </p:cBhvr>
                                      <p:to>
                                        <p:strVal val="visible"/>
                                      </p:to>
                                    </p:set>
                                    <p:animEffect transition="in" filter="fade">
                                      <p:cBhvr>
                                        <p:cTn id="82" dur="1000"/>
                                        <p:tgtEl>
                                          <p:spTgt spid="10">
                                            <p:txEl>
                                              <p:pRg st="4" end="4"/>
                                            </p:txEl>
                                          </p:spTgt>
                                        </p:tgtEl>
                                      </p:cBhvr>
                                    </p:animEffect>
                                    <p:anim calcmode="lin" valueType="num">
                                      <p:cBhvr>
                                        <p:cTn id="8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8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10">
                                            <p:txEl>
                                              <p:pRg st="5" end="5"/>
                                            </p:txEl>
                                          </p:spTgt>
                                        </p:tgtEl>
                                        <p:attrNameLst>
                                          <p:attrName>style.visibility</p:attrName>
                                        </p:attrNameLst>
                                      </p:cBhvr>
                                      <p:to>
                                        <p:strVal val="visible"/>
                                      </p:to>
                                    </p:set>
                                    <p:animEffect transition="in" filter="fade">
                                      <p:cBhvr>
                                        <p:cTn id="89" dur="1000"/>
                                        <p:tgtEl>
                                          <p:spTgt spid="10">
                                            <p:txEl>
                                              <p:pRg st="5" end="5"/>
                                            </p:txEl>
                                          </p:spTgt>
                                        </p:tgtEl>
                                      </p:cBhvr>
                                    </p:animEffect>
                                    <p:anim calcmode="lin" valueType="num">
                                      <p:cBhvr>
                                        <p:cTn id="9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3" grpId="0" animBg="1"/>
      <p:bldP spid="4" grpId="0" animBg="1"/>
      <p:bldP spid="5" grpId="0" animBg="1"/>
      <p:bldP spid="6" grpId="0" animBg="1"/>
      <p:bldP spid="7" grpId="0" animBg="1"/>
      <p:bldP spid="8" grpId="0" animBg="1"/>
      <p:bldP spid="9"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24314"/>
            <a:ext cx="1981200" cy="1661886"/>
          </a:xfrm>
          <a:prstGeom prst="roundRect">
            <a:avLst/>
          </a:prstGeom>
          <a:gradFill flip="none" rotWithShape="1">
            <a:gsLst>
              <a:gs pos="0">
                <a:schemeClr val="accent6">
                  <a:tint val="100000"/>
                  <a:shade val="100000"/>
                  <a:satMod val="130000"/>
                </a:schemeClr>
              </a:gs>
              <a:gs pos="100000">
                <a:schemeClr val="accent6">
                  <a:tint val="50000"/>
                  <a:shade val="100000"/>
                  <a:satMod val="350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flip="none" rotWithShape="1">
            <a:gsLst>
              <a:gs pos="0">
                <a:schemeClr val="accent4">
                  <a:lumMod val="40000"/>
                  <a:lumOff val="60000"/>
                </a:schemeClr>
              </a:gs>
              <a:gs pos="100000">
                <a:schemeClr val="accent4">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203815" y="3050247"/>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6001657" y="2224314"/>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gradFill flip="none" rotWithShape="1">
            <a:gsLst>
              <a:gs pos="0">
                <a:schemeClr val="accent4">
                  <a:lumMod val="40000"/>
                  <a:lumOff val="60000"/>
                </a:schemeClr>
              </a:gs>
              <a:gs pos="100000">
                <a:schemeClr val="accent4">
                  <a:lumMod val="60000"/>
                  <a:lumOff val="40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3"/>
          <p:cNvSpPr txBox="1">
            <a:spLocks noChangeArrowheads="1"/>
          </p:cNvSpPr>
          <p:nvPr/>
        </p:nvSpPr>
        <p:spPr>
          <a:xfrm>
            <a:off x="2724150" y="4267201"/>
            <a:ext cx="44577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1"/>
              </a:buClr>
              <a:buNone/>
            </a:pPr>
            <a:r>
              <a:rPr lang="en-US" sz="2000" b="1" dirty="0"/>
              <a:t>Attention: Sensory Memory </a:t>
            </a:r>
            <a:r>
              <a:rPr lang="en-US" sz="2000" b="1" dirty="0">
                <a:sym typeface="Wingdings" pitchFamily="2" charset="2"/>
              </a:rPr>
              <a:t> STM</a:t>
            </a:r>
          </a:p>
          <a:p>
            <a:pPr>
              <a:buClr>
                <a:schemeClr val="tx2"/>
              </a:buClr>
              <a:buFont typeface="Wingdings" pitchFamily="2" charset="2"/>
              <a:buNone/>
            </a:pPr>
            <a:endParaRPr lang="en-US" dirty="0">
              <a:solidFill>
                <a:schemeClr val="bg1"/>
              </a:solidFill>
            </a:endParaRPr>
          </a:p>
        </p:txBody>
      </p:sp>
      <p:sp>
        <p:nvSpPr>
          <p:cNvPr id="12" name="TextBox 11"/>
          <p:cNvSpPr txBox="1"/>
          <p:nvPr/>
        </p:nvSpPr>
        <p:spPr>
          <a:xfrm>
            <a:off x="3004784" y="2685925"/>
            <a:ext cx="1204415" cy="369332"/>
          </a:xfrm>
          <a:prstGeom prst="rect">
            <a:avLst/>
          </a:prstGeom>
          <a:noFill/>
        </p:spPr>
        <p:txBody>
          <a:bodyPr wrap="square" rtlCol="0">
            <a:spAutoFit/>
          </a:bodyPr>
          <a:lstStyle/>
          <a:p>
            <a:r>
              <a:rPr lang="en-US" dirty="0"/>
              <a:t>Attention</a:t>
            </a:r>
          </a:p>
        </p:txBody>
      </p:sp>
      <p:sp>
        <p:nvSpPr>
          <p:cNvPr id="13" name="Rectangle 2"/>
          <p:cNvSpPr txBox="1">
            <a:spLocks noChangeArrowheads="1"/>
          </p:cNvSpPr>
          <p:nvPr/>
        </p:nvSpPr>
        <p:spPr>
          <a:xfrm>
            <a:off x="182880" y="-1"/>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
        <p:nvSpPr>
          <p:cNvPr id="14" name="Rounded Rectangle 13" title="Sensory Memory"/>
          <p:cNvSpPr/>
          <p:nvPr/>
        </p:nvSpPr>
        <p:spPr bwMode="auto">
          <a:xfrm>
            <a:off x="301752" y="1078992"/>
            <a:ext cx="5620657" cy="5029200"/>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solidFill>
                  <a:schemeClr val="tx1"/>
                </a:solidFill>
                <a:effectLst/>
                <a:latin typeface="Arial" charset="0"/>
              </a:rPr>
              <a:t>Sensory Memory</a:t>
            </a:r>
          </a:p>
        </p:txBody>
      </p:sp>
    </p:spTree>
    <p:extLst>
      <p:ext uri="{BB962C8B-B14F-4D97-AF65-F5344CB8AC3E}">
        <p14:creationId xmlns:p14="http://schemas.microsoft.com/office/powerpoint/2010/main" val="3587063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53" presetClass="exit" presetSubtype="32" fill="hold" grpId="0" nodeType="with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24314"/>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200400" y="2975428"/>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6001657" y="2221992"/>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gradFill flip="none" rotWithShape="1">
            <a:gsLst>
              <a:gs pos="0">
                <a:schemeClr val="accent4">
                  <a:lumMod val="40000"/>
                  <a:lumOff val="60000"/>
                </a:schemeClr>
              </a:gs>
              <a:gs pos="100000">
                <a:schemeClr val="accent4">
                  <a:lumMod val="60000"/>
                  <a:lumOff val="40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ounded Rectangle 9"/>
          <p:cNvSpPr/>
          <p:nvPr/>
        </p:nvSpPr>
        <p:spPr bwMode="auto">
          <a:xfrm>
            <a:off x="2286000" y="620485"/>
            <a:ext cx="5343072" cy="5029200"/>
          </a:xfrm>
          <a:prstGeom prst="roundRect">
            <a:avLst/>
          </a:prstGeom>
          <a:gradFill flip="none" rotWithShape="1">
            <a:gsLst>
              <a:gs pos="0">
                <a:schemeClr val="accent6">
                  <a:tint val="100000"/>
                  <a:shade val="100000"/>
                  <a:satMod val="130000"/>
                </a:schemeClr>
              </a:gs>
              <a:gs pos="100000">
                <a:schemeClr val="accent6">
                  <a:tint val="50000"/>
                  <a:shade val="100000"/>
                  <a:satMod val="350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effectLst/>
                <a:latin typeface="Arial" charset="0"/>
              </a:rPr>
              <a:t>Short Term Memory</a:t>
            </a:r>
          </a:p>
        </p:txBody>
      </p:sp>
      <p:sp>
        <p:nvSpPr>
          <p:cNvPr id="11" name="Rectangle 3"/>
          <p:cNvSpPr txBox="1">
            <a:spLocks noChangeArrowheads="1"/>
          </p:cNvSpPr>
          <p:nvPr/>
        </p:nvSpPr>
        <p:spPr>
          <a:xfrm>
            <a:off x="2724150" y="4204329"/>
            <a:ext cx="4457700" cy="12191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pPr>
            <a:r>
              <a:rPr lang="en-US" sz="2000" dirty="0"/>
              <a:t>Limited duration (about 30 seconds)</a:t>
            </a:r>
          </a:p>
          <a:p>
            <a:pPr>
              <a:buClr>
                <a:schemeClr val="tx1"/>
              </a:buClr>
            </a:pPr>
            <a:r>
              <a:rPr lang="en-US" sz="2000" dirty="0"/>
              <a:t>Limited capacity (7 ± 2)</a:t>
            </a:r>
          </a:p>
          <a:p>
            <a:pPr>
              <a:buClr>
                <a:schemeClr val="tx2"/>
              </a:buClr>
              <a:buFont typeface="Wingdings" pitchFamily="2" charset="2"/>
              <a:buNone/>
            </a:pPr>
            <a:endParaRPr lang="en-US" dirty="0">
              <a:solidFill>
                <a:schemeClr val="bg1"/>
              </a:solidFill>
            </a:endParaRPr>
          </a:p>
        </p:txBody>
      </p:sp>
      <p:sp>
        <p:nvSpPr>
          <p:cNvPr id="12" name="Rectangle 2"/>
          <p:cNvSpPr txBox="1">
            <a:spLocks noChangeArrowheads="1"/>
          </p:cNvSpPr>
          <p:nvPr/>
        </p:nvSpPr>
        <p:spPr>
          <a:xfrm>
            <a:off x="182880" y="-1"/>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Tree>
    <p:extLst>
      <p:ext uri="{BB962C8B-B14F-4D97-AF65-F5344CB8AC3E}">
        <p14:creationId xmlns:p14="http://schemas.microsoft.com/office/powerpoint/2010/main" val="858101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50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50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24314"/>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191328" y="2975428"/>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Right Arrow 6"/>
          <p:cNvSpPr/>
          <p:nvPr/>
        </p:nvSpPr>
        <p:spPr bwMode="auto">
          <a:xfrm>
            <a:off x="6001657" y="2221992"/>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ounded Rectangle 9"/>
          <p:cNvSpPr/>
          <p:nvPr/>
        </p:nvSpPr>
        <p:spPr bwMode="auto">
          <a:xfrm>
            <a:off x="2286000" y="621792"/>
            <a:ext cx="5343072" cy="5029200"/>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effectLst/>
                <a:latin typeface="Arial" charset="0"/>
              </a:rPr>
              <a:t>Short Term Memory</a:t>
            </a:r>
          </a:p>
        </p:txBody>
      </p:sp>
      <p:sp>
        <p:nvSpPr>
          <p:cNvPr id="14" name="Rectangle 2"/>
          <p:cNvSpPr txBox="1">
            <a:spLocks noChangeArrowheads="1"/>
          </p:cNvSpPr>
          <p:nvPr/>
        </p:nvSpPr>
        <p:spPr>
          <a:xfrm>
            <a:off x="182880" y="0"/>
            <a:ext cx="8085389"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
        <p:nvSpPr>
          <p:cNvPr id="2" name="Curved Up Arrow 1"/>
          <p:cNvSpPr/>
          <p:nvPr/>
        </p:nvSpPr>
        <p:spPr>
          <a:xfrm flipH="1">
            <a:off x="4072706" y="3886200"/>
            <a:ext cx="1635483" cy="422328"/>
          </a:xfrm>
          <a:prstGeom prst="curvedUpArrow">
            <a:avLst/>
          </a:prstGeom>
          <a:gradFill>
            <a:gsLst>
              <a:gs pos="0">
                <a:schemeClr val="accent6"/>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Rehearsal</a:t>
            </a:r>
          </a:p>
        </p:txBody>
      </p:sp>
    </p:spTree>
    <p:extLst>
      <p:ext uri="{BB962C8B-B14F-4D97-AF65-F5344CB8AC3E}">
        <p14:creationId xmlns:p14="http://schemas.microsoft.com/office/powerpoint/2010/main" val="2167029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24314"/>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191328" y="2975428"/>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Right Arrow 6"/>
          <p:cNvSpPr/>
          <p:nvPr/>
        </p:nvSpPr>
        <p:spPr bwMode="auto">
          <a:xfrm>
            <a:off x="6001657" y="2221992"/>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6" name="Rectangle 2"/>
          <p:cNvSpPr txBox="1">
            <a:spLocks noChangeArrowheads="1"/>
          </p:cNvSpPr>
          <p:nvPr/>
        </p:nvSpPr>
        <p:spPr>
          <a:xfrm>
            <a:off x="182880" y="-1"/>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t>Working Memory </a:t>
            </a:r>
          </a:p>
          <a:p>
            <a:r>
              <a:rPr lang="en-US" sz="2400" dirty="0"/>
              <a:t>(alternative model to STM)</a:t>
            </a:r>
          </a:p>
        </p:txBody>
      </p:sp>
      <p:sp>
        <p:nvSpPr>
          <p:cNvPr id="22" name="Rounded Rectangle 21"/>
          <p:cNvSpPr/>
          <p:nvPr/>
        </p:nvSpPr>
        <p:spPr bwMode="auto">
          <a:xfrm>
            <a:off x="3962400" y="2253498"/>
            <a:ext cx="1981200" cy="1661886"/>
          </a:xfrm>
          <a:prstGeom prst="roundRect">
            <a:avLst/>
          </a:prstGeom>
          <a:solidFill>
            <a:schemeClr val="tx2"/>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Arial" charset="0"/>
              </a:rPr>
              <a:t>Central </a:t>
            </a:r>
            <a:r>
              <a:rPr kumimoji="0" lang="en-US" sz="2400" b="1" i="0" u="none" strike="noStrike" cap="none" normalizeH="0" baseline="0" dirty="0">
                <a:ln>
                  <a:noFill/>
                </a:ln>
                <a:solidFill>
                  <a:schemeClr val="bg1"/>
                </a:solidFill>
                <a:effectLst/>
                <a:latin typeface="Arial" charset="0"/>
              </a:rPr>
              <a:t>Executive</a:t>
            </a:r>
          </a:p>
        </p:txBody>
      </p:sp>
      <p:sp>
        <p:nvSpPr>
          <p:cNvPr id="23" name="Rounded Rectangle 22"/>
          <p:cNvSpPr/>
          <p:nvPr/>
        </p:nvSpPr>
        <p:spPr bwMode="auto">
          <a:xfrm>
            <a:off x="4020457" y="162263"/>
            <a:ext cx="1981200" cy="1661886"/>
          </a:xfrm>
          <a:prstGeom prst="roundRect">
            <a:avLst/>
          </a:prstGeom>
          <a:solidFill>
            <a:schemeClr val="tx2">
              <a:lumMod val="40000"/>
              <a:lumOff val="60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bg1"/>
                </a:solidFill>
                <a:effectLst/>
                <a:latin typeface="Arial" charset="0"/>
              </a:rPr>
              <a:t>Visuo</a:t>
            </a:r>
            <a:r>
              <a:rPr kumimoji="0" lang="en-US" sz="2800" b="1" i="0" u="none" strike="noStrike" cap="none" normalizeH="0" baseline="0" dirty="0">
                <a:ln>
                  <a:noFill/>
                </a:ln>
                <a:solidFill>
                  <a:schemeClr val="bg1"/>
                </a:solidFill>
                <a:effectLst/>
                <a:latin typeface="Arial" charset="0"/>
              </a:rPr>
              <a:t>-Spatial </a:t>
            </a:r>
            <a:r>
              <a:rPr kumimoji="0" lang="en-US" sz="2400" b="1" i="0" u="none" strike="noStrike" cap="none" normalizeH="0" baseline="0" dirty="0">
                <a:ln>
                  <a:noFill/>
                </a:ln>
                <a:solidFill>
                  <a:schemeClr val="bg1"/>
                </a:solidFill>
                <a:effectLst/>
                <a:latin typeface="Arial" charset="0"/>
              </a:rPr>
              <a:t>Sketchpad</a:t>
            </a:r>
          </a:p>
        </p:txBody>
      </p:sp>
      <p:sp>
        <p:nvSpPr>
          <p:cNvPr id="24" name="Rounded Rectangle 23"/>
          <p:cNvSpPr/>
          <p:nvPr/>
        </p:nvSpPr>
        <p:spPr bwMode="auto">
          <a:xfrm>
            <a:off x="3962400" y="4337712"/>
            <a:ext cx="1981200" cy="1661886"/>
          </a:xfrm>
          <a:prstGeom prst="roundRect">
            <a:avLst/>
          </a:prstGeom>
          <a:solidFill>
            <a:schemeClr val="tx2">
              <a:lumMod val="50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Phonological</a:t>
            </a:r>
            <a:r>
              <a:rPr kumimoji="0" lang="en-US" sz="2800" b="1" i="0" u="none" strike="noStrike" cap="none" normalizeH="0" baseline="0" dirty="0">
                <a:ln>
                  <a:noFill/>
                </a:ln>
                <a:solidFill>
                  <a:schemeClr val="bg1"/>
                </a:solidFill>
                <a:effectLst/>
                <a:latin typeface="Arial" charset="0"/>
              </a:rPr>
              <a:t> Loop</a:t>
            </a:r>
          </a:p>
        </p:txBody>
      </p:sp>
      <p:sp>
        <p:nvSpPr>
          <p:cNvPr id="14" name="Rectangle 2"/>
          <p:cNvSpPr txBox="1">
            <a:spLocks noChangeArrowheads="1"/>
          </p:cNvSpPr>
          <p:nvPr/>
        </p:nvSpPr>
        <p:spPr>
          <a:xfrm>
            <a:off x="182880" y="0"/>
            <a:ext cx="8085389"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Tree>
    <p:extLst>
      <p:ext uri="{BB962C8B-B14F-4D97-AF65-F5344CB8AC3E}">
        <p14:creationId xmlns:p14="http://schemas.microsoft.com/office/powerpoint/2010/main" val="95230441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26" presetClass="exit" presetSubtype="0" fill="hold" grpId="0" nodeType="afterEffect">
                                  <p:stCondLst>
                                    <p:cond delay="500"/>
                                  </p:stCondLst>
                                  <p:childTnLst>
                                    <p:animEffect transition="out" filter="wipe(down)">
                                      <p:cBhvr>
                                        <p:cTn id="20" dur="180" accel="50000">
                                          <p:stCondLst>
                                            <p:cond delay="1820"/>
                                          </p:stCondLst>
                                        </p:cTn>
                                        <p:tgtEl>
                                          <p:spTgt spid="4"/>
                                        </p:tgtEl>
                                      </p:cBhvr>
                                    </p:animEffect>
                                    <p:anim calcmode="lin" valueType="num">
                                      <p:cBhvr>
                                        <p:cTn id="21"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2"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3"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7"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8" dur="26">
                                          <p:stCondLst>
                                            <p:cond delay="620"/>
                                          </p:stCondLst>
                                        </p:cTn>
                                        <p:tgtEl>
                                          <p:spTgt spid="4"/>
                                        </p:tgtEl>
                                      </p:cBhvr>
                                      <p:to x="100000" y="60000"/>
                                    </p:animScale>
                                    <p:animScale>
                                      <p:cBhvr>
                                        <p:cTn id="29" dur="166" decel="50000">
                                          <p:stCondLst>
                                            <p:cond delay="64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set>
                                      <p:cBhvr>
                                        <p:cTn id="36" dur="1" fill="hold">
                                          <p:stCondLst>
                                            <p:cond delay="1999"/>
                                          </p:stCondLst>
                                        </p:cTn>
                                        <p:tgtEl>
                                          <p:spTgt spid="4"/>
                                        </p:tgtEl>
                                        <p:attrNameLst>
                                          <p:attrName>style.visibility</p:attrName>
                                        </p:attrNameLst>
                                      </p:cBhvr>
                                      <p:to>
                                        <p:strVal val="hidden"/>
                                      </p:to>
                                    </p:set>
                                  </p:childTnLst>
                                </p:cTn>
                              </p:par>
                              <p:par>
                                <p:cTn id="37" presetID="26" presetClass="entr" presetSubtype="0"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par>
                                <p:cTn id="53" presetID="26" presetClass="entr" presetSubtype="0" fill="hold" grpId="0" nodeType="withEffect">
                                  <p:stCondLst>
                                    <p:cond delay="25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80">
                                          <p:stCondLst>
                                            <p:cond delay="0"/>
                                          </p:stCondLst>
                                        </p:cTn>
                                        <p:tgtEl>
                                          <p:spTgt spid="23"/>
                                        </p:tgtEl>
                                      </p:cBhvr>
                                    </p:animEffect>
                                    <p:anim calcmode="lin" valueType="num">
                                      <p:cBhvr>
                                        <p:cTn id="5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1" dur="26">
                                          <p:stCondLst>
                                            <p:cond delay="650"/>
                                          </p:stCondLst>
                                        </p:cTn>
                                        <p:tgtEl>
                                          <p:spTgt spid="23"/>
                                        </p:tgtEl>
                                      </p:cBhvr>
                                      <p:to x="100000" y="60000"/>
                                    </p:animScale>
                                    <p:animScale>
                                      <p:cBhvr>
                                        <p:cTn id="62" dur="166" decel="50000">
                                          <p:stCondLst>
                                            <p:cond delay="676"/>
                                          </p:stCondLst>
                                        </p:cTn>
                                        <p:tgtEl>
                                          <p:spTgt spid="23"/>
                                        </p:tgtEl>
                                      </p:cBhvr>
                                      <p:to x="100000" y="100000"/>
                                    </p:animScale>
                                    <p:animScale>
                                      <p:cBhvr>
                                        <p:cTn id="63" dur="26">
                                          <p:stCondLst>
                                            <p:cond delay="1312"/>
                                          </p:stCondLst>
                                        </p:cTn>
                                        <p:tgtEl>
                                          <p:spTgt spid="23"/>
                                        </p:tgtEl>
                                      </p:cBhvr>
                                      <p:to x="100000" y="80000"/>
                                    </p:animScale>
                                    <p:animScale>
                                      <p:cBhvr>
                                        <p:cTn id="64" dur="166" decel="50000">
                                          <p:stCondLst>
                                            <p:cond delay="1338"/>
                                          </p:stCondLst>
                                        </p:cTn>
                                        <p:tgtEl>
                                          <p:spTgt spid="23"/>
                                        </p:tgtEl>
                                      </p:cBhvr>
                                      <p:to x="100000" y="100000"/>
                                    </p:animScale>
                                    <p:animScale>
                                      <p:cBhvr>
                                        <p:cTn id="65" dur="26">
                                          <p:stCondLst>
                                            <p:cond delay="1642"/>
                                          </p:stCondLst>
                                        </p:cTn>
                                        <p:tgtEl>
                                          <p:spTgt spid="23"/>
                                        </p:tgtEl>
                                      </p:cBhvr>
                                      <p:to x="100000" y="90000"/>
                                    </p:animScale>
                                    <p:animScale>
                                      <p:cBhvr>
                                        <p:cTn id="66" dur="166" decel="50000">
                                          <p:stCondLst>
                                            <p:cond delay="1668"/>
                                          </p:stCondLst>
                                        </p:cTn>
                                        <p:tgtEl>
                                          <p:spTgt spid="23"/>
                                        </p:tgtEl>
                                      </p:cBhvr>
                                      <p:to x="100000" y="100000"/>
                                    </p:animScale>
                                    <p:animScale>
                                      <p:cBhvr>
                                        <p:cTn id="67" dur="26">
                                          <p:stCondLst>
                                            <p:cond delay="1808"/>
                                          </p:stCondLst>
                                        </p:cTn>
                                        <p:tgtEl>
                                          <p:spTgt spid="23"/>
                                        </p:tgtEl>
                                      </p:cBhvr>
                                      <p:to x="100000" y="95000"/>
                                    </p:animScale>
                                    <p:animScale>
                                      <p:cBhvr>
                                        <p:cTn id="68" dur="166" decel="50000">
                                          <p:stCondLst>
                                            <p:cond delay="1834"/>
                                          </p:stCondLst>
                                        </p:cTn>
                                        <p:tgtEl>
                                          <p:spTgt spid="23"/>
                                        </p:tgtEl>
                                      </p:cBhvr>
                                      <p:to x="100000" y="100000"/>
                                    </p:animScale>
                                  </p:childTnLst>
                                </p:cTn>
                              </p:par>
                              <p:par>
                                <p:cTn id="69" presetID="26" presetClass="entr" presetSubtype="0" fill="hold" grpId="0" nodeType="withEffect">
                                  <p:stCondLst>
                                    <p:cond delay="25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80">
                                          <p:stCondLst>
                                            <p:cond delay="0"/>
                                          </p:stCondLst>
                                        </p:cTn>
                                        <p:tgtEl>
                                          <p:spTgt spid="24"/>
                                        </p:tgtEl>
                                      </p:cBhvr>
                                    </p:animEffect>
                                    <p:anim calcmode="lin" valueType="num">
                                      <p:cBhvr>
                                        <p:cTn id="7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7" dur="26">
                                          <p:stCondLst>
                                            <p:cond delay="650"/>
                                          </p:stCondLst>
                                        </p:cTn>
                                        <p:tgtEl>
                                          <p:spTgt spid="24"/>
                                        </p:tgtEl>
                                      </p:cBhvr>
                                      <p:to x="100000" y="60000"/>
                                    </p:animScale>
                                    <p:animScale>
                                      <p:cBhvr>
                                        <p:cTn id="78" dur="166" decel="50000">
                                          <p:stCondLst>
                                            <p:cond delay="676"/>
                                          </p:stCondLst>
                                        </p:cTn>
                                        <p:tgtEl>
                                          <p:spTgt spid="24"/>
                                        </p:tgtEl>
                                      </p:cBhvr>
                                      <p:to x="100000" y="100000"/>
                                    </p:animScale>
                                    <p:animScale>
                                      <p:cBhvr>
                                        <p:cTn id="79" dur="26">
                                          <p:stCondLst>
                                            <p:cond delay="1312"/>
                                          </p:stCondLst>
                                        </p:cTn>
                                        <p:tgtEl>
                                          <p:spTgt spid="24"/>
                                        </p:tgtEl>
                                      </p:cBhvr>
                                      <p:to x="100000" y="80000"/>
                                    </p:animScale>
                                    <p:animScale>
                                      <p:cBhvr>
                                        <p:cTn id="80" dur="166" decel="50000">
                                          <p:stCondLst>
                                            <p:cond delay="1338"/>
                                          </p:stCondLst>
                                        </p:cTn>
                                        <p:tgtEl>
                                          <p:spTgt spid="24"/>
                                        </p:tgtEl>
                                      </p:cBhvr>
                                      <p:to x="100000" y="100000"/>
                                    </p:animScale>
                                    <p:animScale>
                                      <p:cBhvr>
                                        <p:cTn id="81" dur="26">
                                          <p:stCondLst>
                                            <p:cond delay="1642"/>
                                          </p:stCondLst>
                                        </p:cTn>
                                        <p:tgtEl>
                                          <p:spTgt spid="24"/>
                                        </p:tgtEl>
                                      </p:cBhvr>
                                      <p:to x="100000" y="90000"/>
                                    </p:animScale>
                                    <p:animScale>
                                      <p:cBhvr>
                                        <p:cTn id="82" dur="166" decel="50000">
                                          <p:stCondLst>
                                            <p:cond delay="1668"/>
                                          </p:stCondLst>
                                        </p:cTn>
                                        <p:tgtEl>
                                          <p:spTgt spid="24"/>
                                        </p:tgtEl>
                                      </p:cBhvr>
                                      <p:to x="100000" y="100000"/>
                                    </p:animScale>
                                    <p:animScale>
                                      <p:cBhvr>
                                        <p:cTn id="83" dur="26">
                                          <p:stCondLst>
                                            <p:cond delay="1808"/>
                                          </p:stCondLst>
                                        </p:cTn>
                                        <p:tgtEl>
                                          <p:spTgt spid="24"/>
                                        </p:tgtEl>
                                      </p:cBhvr>
                                      <p:to x="100000" y="95000"/>
                                    </p:animScale>
                                    <p:animScale>
                                      <p:cBhvr>
                                        <p:cTn id="84"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22" grpId="0" animBg="1"/>
      <p:bldP spid="23" grpId="0" animBg="1"/>
      <p:bldP spid="24"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37962"/>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166615" y="2975428"/>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6001657" y="2221992"/>
            <a:ext cx="609600" cy="159657"/>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gradFill flip="none" rotWithShape="1">
            <a:gsLst>
              <a:gs pos="0">
                <a:schemeClr val="accent4">
                  <a:lumMod val="40000"/>
                  <a:lumOff val="60000"/>
                </a:schemeClr>
              </a:gs>
              <a:gs pos="100000">
                <a:schemeClr val="accent4">
                  <a:lumMod val="60000"/>
                  <a:lumOff val="40000"/>
                </a:scheme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ounded Rectangle 10"/>
          <p:cNvSpPr/>
          <p:nvPr/>
        </p:nvSpPr>
        <p:spPr bwMode="auto">
          <a:xfrm>
            <a:off x="3962400" y="2253498"/>
            <a:ext cx="1981200" cy="1661886"/>
          </a:xfrm>
          <a:prstGeom prst="roundRect">
            <a:avLst/>
          </a:prstGeom>
          <a:solidFill>
            <a:schemeClr val="tx2"/>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Arial" charset="0"/>
              </a:rPr>
              <a:t>Central </a:t>
            </a:r>
            <a:r>
              <a:rPr kumimoji="0" lang="en-US" sz="2400" b="1" i="0" u="none" strike="noStrike" cap="none" normalizeH="0" baseline="0" dirty="0">
                <a:ln>
                  <a:noFill/>
                </a:ln>
                <a:solidFill>
                  <a:schemeClr val="bg1"/>
                </a:solidFill>
                <a:effectLst/>
                <a:latin typeface="Arial" charset="0"/>
              </a:rPr>
              <a:t>Executive</a:t>
            </a:r>
          </a:p>
        </p:txBody>
      </p:sp>
      <p:sp>
        <p:nvSpPr>
          <p:cNvPr id="12" name="Rounded Rectangle 11"/>
          <p:cNvSpPr/>
          <p:nvPr/>
        </p:nvSpPr>
        <p:spPr bwMode="auto">
          <a:xfrm>
            <a:off x="4020457" y="162263"/>
            <a:ext cx="1981200" cy="1661886"/>
          </a:xfrm>
          <a:prstGeom prst="roundRect">
            <a:avLst/>
          </a:prstGeom>
          <a:solidFill>
            <a:schemeClr val="tx2">
              <a:lumMod val="40000"/>
              <a:lumOff val="60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bg1"/>
                </a:solidFill>
                <a:effectLst/>
                <a:latin typeface="Arial" charset="0"/>
              </a:rPr>
              <a:t>Visuo</a:t>
            </a:r>
            <a:r>
              <a:rPr kumimoji="0" lang="en-US" sz="2800" b="1" i="0" u="none" strike="noStrike" cap="none" normalizeH="0" baseline="0" dirty="0">
                <a:ln>
                  <a:noFill/>
                </a:ln>
                <a:solidFill>
                  <a:schemeClr val="bg1"/>
                </a:solidFill>
                <a:effectLst/>
                <a:latin typeface="Arial" charset="0"/>
              </a:rPr>
              <a:t>-Spatial </a:t>
            </a:r>
            <a:r>
              <a:rPr kumimoji="0" lang="en-US" sz="2400" b="1" i="0" u="none" strike="noStrike" cap="none" normalizeH="0" baseline="0" dirty="0">
                <a:ln>
                  <a:noFill/>
                </a:ln>
                <a:solidFill>
                  <a:schemeClr val="bg1"/>
                </a:solidFill>
                <a:effectLst/>
                <a:latin typeface="Arial" charset="0"/>
              </a:rPr>
              <a:t>Sketchpad</a:t>
            </a:r>
          </a:p>
        </p:txBody>
      </p:sp>
      <p:sp>
        <p:nvSpPr>
          <p:cNvPr id="13" name="Rounded Rectangle 12"/>
          <p:cNvSpPr/>
          <p:nvPr/>
        </p:nvSpPr>
        <p:spPr bwMode="auto">
          <a:xfrm>
            <a:off x="3962400" y="4337712"/>
            <a:ext cx="1981200" cy="1661886"/>
          </a:xfrm>
          <a:prstGeom prst="roundRect">
            <a:avLst/>
          </a:prstGeom>
          <a:solidFill>
            <a:schemeClr val="tx2">
              <a:lumMod val="50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Phonological</a:t>
            </a:r>
            <a:r>
              <a:rPr kumimoji="0" lang="en-US" sz="2800" b="1" i="0" u="none" strike="noStrike" cap="none" normalizeH="0" baseline="0" dirty="0">
                <a:ln>
                  <a:noFill/>
                </a:ln>
                <a:solidFill>
                  <a:schemeClr val="bg1"/>
                </a:solidFill>
                <a:effectLst/>
                <a:latin typeface="Arial" charset="0"/>
              </a:rPr>
              <a:t> Loop</a:t>
            </a:r>
          </a:p>
        </p:txBody>
      </p:sp>
      <p:sp>
        <p:nvSpPr>
          <p:cNvPr id="14" name="Right Arrow 13"/>
          <p:cNvSpPr/>
          <p:nvPr/>
        </p:nvSpPr>
        <p:spPr bwMode="auto">
          <a:xfrm rot="19902737">
            <a:off x="3023256" y="1997510"/>
            <a:ext cx="962457" cy="144151"/>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ight Arrow 14"/>
          <p:cNvSpPr/>
          <p:nvPr/>
        </p:nvSpPr>
        <p:spPr bwMode="auto">
          <a:xfrm rot="1750200">
            <a:off x="2948587" y="4070050"/>
            <a:ext cx="1045656" cy="141416"/>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Up-Down Arrow 8"/>
          <p:cNvSpPr/>
          <p:nvPr/>
        </p:nvSpPr>
        <p:spPr>
          <a:xfrm>
            <a:off x="4907279" y="1824149"/>
            <a:ext cx="103777" cy="4001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Down Arrow 17"/>
          <p:cNvSpPr/>
          <p:nvPr/>
        </p:nvSpPr>
        <p:spPr>
          <a:xfrm>
            <a:off x="4907279" y="3933679"/>
            <a:ext cx="91440" cy="4001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28600" y="4361895"/>
            <a:ext cx="34290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0" name="Rectangle 2"/>
          <p:cNvSpPr txBox="1">
            <a:spLocks noChangeArrowheads="1"/>
          </p:cNvSpPr>
          <p:nvPr/>
        </p:nvSpPr>
        <p:spPr>
          <a:xfrm>
            <a:off x="182880" y="-1"/>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t>Working Memory </a:t>
            </a:r>
          </a:p>
          <a:p>
            <a:r>
              <a:rPr lang="en-US" sz="2400" dirty="0"/>
              <a:t>(alternative model to STM)</a:t>
            </a:r>
          </a:p>
        </p:txBody>
      </p:sp>
    </p:spTree>
    <p:extLst>
      <p:ext uri="{BB962C8B-B14F-4D97-AF65-F5344CB8AC3E}">
        <p14:creationId xmlns:p14="http://schemas.microsoft.com/office/powerpoint/2010/main" val="294904428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9" fill="hold" grpId="0" nodeType="after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0-ppt_w/2"/>
                                          </p:val>
                                        </p:tav>
                                      </p:tavLst>
                                    </p:anim>
                                    <p:anim calcmode="lin" valueType="num">
                                      <p:cBhvr additive="base">
                                        <p:cTn id="7" dur="500"/>
                                        <p:tgtEl>
                                          <p:spTgt spid="6"/>
                                        </p:tgtEl>
                                        <p:attrNameLst>
                                          <p:attrName>ppt_y</p:attrName>
                                        </p:attrNameLst>
                                      </p:cBhvr>
                                      <p:tavLst>
                                        <p:tav tm="0">
                                          <p:val>
                                            <p:strVal val="ppt_y"/>
                                          </p:val>
                                        </p:tav>
                                        <p:tav tm="100000">
                                          <p:val>
                                            <p:strVal val="0-ppt_h/2"/>
                                          </p:val>
                                        </p:tav>
                                      </p:tavLst>
                                    </p:anim>
                                    <p:set>
                                      <p:cBhvr>
                                        <p:cTn id="8" dur="1" fill="hold">
                                          <p:stCondLst>
                                            <p:cond delay="499"/>
                                          </p:stCondLst>
                                        </p:cTn>
                                        <p:tgtEl>
                                          <p:spTgt spid="6"/>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16" presetClass="entr" presetSubtype="4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Horizontal)">
                                      <p:cBhvr>
                                        <p:cTn id="20" dur="500"/>
                                        <p:tgtEl>
                                          <p:spTgt spid="18"/>
                                        </p:tgtEl>
                                      </p:cBhvr>
                                    </p:animEffect>
                                  </p:childTnLst>
                                </p:cTn>
                              </p:par>
                              <p:par>
                                <p:cTn id="21" presetID="16" presetClass="entr" presetSubtype="4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Horizontal)">
                                      <p:cBhvr>
                                        <p:cTn id="23" dur="500"/>
                                        <p:tgtEl>
                                          <p:spTgt spid="9"/>
                                        </p:tgtEl>
                                      </p:cBhvr>
                                    </p:animEffect>
                                  </p:childTnLst>
                                </p:cTn>
                              </p:par>
                            </p:childTnLst>
                          </p:cTn>
                        </p:par>
                        <p:par>
                          <p:cTn id="24" fill="hold">
                            <p:stCondLst>
                              <p:cond delay="1000"/>
                            </p:stCondLst>
                            <p:childTnLst>
                              <p:par>
                                <p:cTn id="25" presetID="2" presetClass="entr" presetSubtype="6" fill="hold" grpId="0" nodeType="afterEffect" nodePh="1">
                                  <p:stCondLst>
                                    <p:cond delay="0"/>
                                  </p:stCondLst>
                                  <p:endCondLst>
                                    <p:cond evt="begin" delay="0">
                                      <p:tn val="25"/>
                                    </p:cond>
                                  </p:end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9" grpId="0" animBg="1"/>
      <p:bldP spid="18"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37962"/>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flip="none" rotWithShape="1">
            <a:gsLst>
              <a:gs pos="0">
                <a:schemeClr val="accent4">
                  <a:lumMod val="40000"/>
                  <a:lumOff val="60000"/>
                </a:schemeClr>
              </a:gs>
              <a:gs pos="100000">
                <a:schemeClr val="accent4">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7" name="Right Arrow 6"/>
          <p:cNvSpPr/>
          <p:nvPr/>
        </p:nvSpPr>
        <p:spPr bwMode="auto">
          <a:xfrm>
            <a:off x="6001656" y="2221992"/>
            <a:ext cx="609600" cy="159657"/>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5" y="3645932"/>
            <a:ext cx="609600" cy="159657"/>
          </a:xfrm>
          <a:prstGeom prst="rightArrow">
            <a:avLst/>
          </a:prstGeom>
          <a:gradFill>
            <a:gsLst>
              <a:gs pos="0">
                <a:schemeClr val="accent4">
                  <a:lumMod val="40000"/>
                  <a:lumOff val="60000"/>
                </a:schemeClr>
              </a:gs>
              <a:gs pos="100000">
                <a:schemeClr val="accent4">
                  <a:lumMod val="60000"/>
                  <a:lumOff val="40000"/>
                </a:schemeClr>
              </a:gs>
            </a:gsLst>
            <a:lin ang="135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ight Arrow 13"/>
          <p:cNvSpPr/>
          <p:nvPr/>
        </p:nvSpPr>
        <p:spPr bwMode="auto">
          <a:xfrm rot="19902737">
            <a:off x="3023256" y="1997510"/>
            <a:ext cx="962457" cy="144151"/>
          </a:xfrm>
          <a:prstGeom prst="rightArrow">
            <a:avLst/>
          </a:prstGeom>
          <a:gradFill>
            <a:gsLst>
              <a:gs pos="0">
                <a:schemeClr val="accent3">
                  <a:tint val="100000"/>
                  <a:shade val="100000"/>
                  <a:satMod val="130000"/>
                </a:schemeClr>
              </a:gs>
              <a:gs pos="100000">
                <a:schemeClr val="accent3">
                  <a:tint val="50000"/>
                  <a:shade val="100000"/>
                  <a:satMod val="350000"/>
                </a:schemeClr>
              </a:gs>
            </a:gsLst>
            <a:lin ang="108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p:cNvSpPr txBox="1"/>
          <p:nvPr/>
        </p:nvSpPr>
        <p:spPr>
          <a:xfrm>
            <a:off x="5791198" y="1884919"/>
            <a:ext cx="1210101" cy="369332"/>
          </a:xfrm>
          <a:prstGeom prst="rect">
            <a:avLst/>
          </a:prstGeom>
          <a:noFill/>
        </p:spPr>
        <p:txBody>
          <a:bodyPr wrap="square" rtlCol="0">
            <a:spAutoFit/>
          </a:bodyPr>
          <a:lstStyle/>
          <a:p>
            <a:r>
              <a:rPr lang="en-US" dirty="0"/>
              <a:t>Encoding</a:t>
            </a:r>
          </a:p>
        </p:txBody>
      </p:sp>
      <p:sp>
        <p:nvSpPr>
          <p:cNvPr id="20" name="TextBox 19"/>
          <p:cNvSpPr txBox="1"/>
          <p:nvPr/>
        </p:nvSpPr>
        <p:spPr>
          <a:xfrm>
            <a:off x="5791198" y="3825511"/>
            <a:ext cx="1210100" cy="369332"/>
          </a:xfrm>
          <a:prstGeom prst="rect">
            <a:avLst/>
          </a:prstGeom>
          <a:noFill/>
        </p:spPr>
        <p:txBody>
          <a:bodyPr wrap="square" rtlCol="0">
            <a:spAutoFit/>
          </a:bodyPr>
          <a:lstStyle/>
          <a:p>
            <a:r>
              <a:rPr lang="en-US" dirty="0"/>
              <a:t>Retrieval</a:t>
            </a:r>
          </a:p>
        </p:txBody>
      </p:sp>
      <p:sp>
        <p:nvSpPr>
          <p:cNvPr id="22" name="Rounded Rectangle 21"/>
          <p:cNvSpPr/>
          <p:nvPr/>
        </p:nvSpPr>
        <p:spPr bwMode="auto">
          <a:xfrm>
            <a:off x="3962400" y="2253498"/>
            <a:ext cx="1981200" cy="1661886"/>
          </a:xfrm>
          <a:prstGeom prst="roundRect">
            <a:avLst/>
          </a:prstGeom>
          <a:solidFill>
            <a:schemeClr val="tx2"/>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Arial" charset="0"/>
              </a:rPr>
              <a:t>Central </a:t>
            </a:r>
            <a:r>
              <a:rPr kumimoji="0" lang="en-US" sz="2400" b="1" i="0" u="none" strike="noStrike" cap="none" normalizeH="0" baseline="0" dirty="0">
                <a:ln>
                  <a:noFill/>
                </a:ln>
                <a:solidFill>
                  <a:schemeClr val="bg1"/>
                </a:solidFill>
                <a:effectLst/>
                <a:latin typeface="Arial" charset="0"/>
              </a:rPr>
              <a:t>Executive</a:t>
            </a:r>
          </a:p>
        </p:txBody>
      </p:sp>
      <p:sp>
        <p:nvSpPr>
          <p:cNvPr id="23" name="Rounded Rectangle 22"/>
          <p:cNvSpPr/>
          <p:nvPr/>
        </p:nvSpPr>
        <p:spPr bwMode="auto">
          <a:xfrm>
            <a:off x="4020457" y="162263"/>
            <a:ext cx="1981200" cy="1661886"/>
          </a:xfrm>
          <a:prstGeom prst="roundRect">
            <a:avLst/>
          </a:prstGeom>
          <a:solidFill>
            <a:schemeClr val="tx2">
              <a:lumMod val="40000"/>
              <a:lumOff val="60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bg1"/>
                </a:solidFill>
                <a:effectLst/>
                <a:latin typeface="Arial" charset="0"/>
              </a:rPr>
              <a:t>Visuo</a:t>
            </a:r>
            <a:r>
              <a:rPr kumimoji="0" lang="en-US" sz="2800" b="1" i="0" u="none" strike="noStrike" cap="none" normalizeH="0" baseline="0" dirty="0">
                <a:ln>
                  <a:noFill/>
                </a:ln>
                <a:solidFill>
                  <a:schemeClr val="bg1"/>
                </a:solidFill>
                <a:effectLst/>
                <a:latin typeface="Arial" charset="0"/>
              </a:rPr>
              <a:t>-Spatial </a:t>
            </a:r>
            <a:r>
              <a:rPr kumimoji="0" lang="en-US" sz="2400" b="1" i="0" u="none" strike="noStrike" cap="none" normalizeH="0" baseline="0" dirty="0">
                <a:ln>
                  <a:noFill/>
                </a:ln>
                <a:solidFill>
                  <a:schemeClr val="bg1"/>
                </a:solidFill>
                <a:effectLst/>
                <a:latin typeface="Arial" charset="0"/>
              </a:rPr>
              <a:t>Sketchpad</a:t>
            </a:r>
          </a:p>
        </p:txBody>
      </p:sp>
      <p:sp>
        <p:nvSpPr>
          <p:cNvPr id="24" name="Rounded Rectangle 23"/>
          <p:cNvSpPr/>
          <p:nvPr/>
        </p:nvSpPr>
        <p:spPr bwMode="auto">
          <a:xfrm>
            <a:off x="3962400" y="4337712"/>
            <a:ext cx="1981200" cy="1661886"/>
          </a:xfrm>
          <a:prstGeom prst="roundRect">
            <a:avLst/>
          </a:prstGeom>
          <a:solidFill>
            <a:schemeClr val="tx2">
              <a:lumMod val="50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Phonological</a:t>
            </a:r>
            <a:r>
              <a:rPr kumimoji="0" lang="en-US" sz="2800" b="1" i="0" u="none" strike="noStrike" cap="none" normalizeH="0" baseline="0" dirty="0">
                <a:ln>
                  <a:noFill/>
                </a:ln>
                <a:solidFill>
                  <a:schemeClr val="bg1"/>
                </a:solidFill>
                <a:effectLst/>
                <a:latin typeface="Arial" charset="0"/>
              </a:rPr>
              <a:t> Loop</a:t>
            </a:r>
          </a:p>
        </p:txBody>
      </p:sp>
      <p:sp>
        <p:nvSpPr>
          <p:cNvPr id="25" name="Up-Down Arrow 24"/>
          <p:cNvSpPr/>
          <p:nvPr/>
        </p:nvSpPr>
        <p:spPr>
          <a:xfrm>
            <a:off x="4907279" y="1824149"/>
            <a:ext cx="103777" cy="4001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Down Arrow 25"/>
          <p:cNvSpPr/>
          <p:nvPr/>
        </p:nvSpPr>
        <p:spPr>
          <a:xfrm>
            <a:off x="4907279" y="3933679"/>
            <a:ext cx="91440" cy="4001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bwMode="auto">
          <a:xfrm rot="1750200">
            <a:off x="2948587" y="4070050"/>
            <a:ext cx="1045656" cy="141416"/>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2"/>
          <p:cNvSpPr txBox="1">
            <a:spLocks noChangeArrowheads="1"/>
          </p:cNvSpPr>
          <p:nvPr/>
        </p:nvSpPr>
        <p:spPr>
          <a:xfrm>
            <a:off x="179832" y="0"/>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t>Working Memory </a:t>
            </a:r>
          </a:p>
          <a:p>
            <a:r>
              <a:rPr lang="en-US" sz="2400" dirty="0"/>
              <a:t>(alternative model to STM)</a:t>
            </a:r>
          </a:p>
        </p:txBody>
      </p:sp>
      <p:sp>
        <p:nvSpPr>
          <p:cNvPr id="21" name="Rectangle 2"/>
          <p:cNvSpPr txBox="1">
            <a:spLocks noChangeArrowheads="1"/>
          </p:cNvSpPr>
          <p:nvPr/>
        </p:nvSpPr>
        <p:spPr>
          <a:xfrm>
            <a:off x="106680" y="106428"/>
            <a:ext cx="6758144" cy="765784"/>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
        <p:nvSpPr>
          <p:cNvPr id="28" name="Right Arrow 27"/>
          <p:cNvSpPr/>
          <p:nvPr/>
        </p:nvSpPr>
        <p:spPr bwMode="auto">
          <a:xfrm>
            <a:off x="3200400" y="2895600"/>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extBox 1"/>
          <p:cNvSpPr txBox="1"/>
          <p:nvPr/>
        </p:nvSpPr>
        <p:spPr>
          <a:xfrm>
            <a:off x="6001657" y="4457327"/>
            <a:ext cx="2828444" cy="369332"/>
          </a:xfrm>
          <a:prstGeom prst="rect">
            <a:avLst/>
          </a:prstGeom>
          <a:noFill/>
        </p:spPr>
        <p:txBody>
          <a:bodyPr wrap="square" rtlCol="0">
            <a:spAutoFit/>
          </a:bodyPr>
          <a:lstStyle/>
          <a:p>
            <a:r>
              <a:rPr lang="en-US" dirty="0"/>
              <a:t>Encoding = Memorizing</a:t>
            </a:r>
          </a:p>
        </p:txBody>
      </p:sp>
      <p:sp>
        <p:nvSpPr>
          <p:cNvPr id="30" name="TextBox 29"/>
          <p:cNvSpPr txBox="1"/>
          <p:nvPr/>
        </p:nvSpPr>
        <p:spPr>
          <a:xfrm>
            <a:off x="6007344" y="5000193"/>
            <a:ext cx="2828444" cy="369332"/>
          </a:xfrm>
          <a:prstGeom prst="rect">
            <a:avLst/>
          </a:prstGeom>
          <a:noFill/>
        </p:spPr>
        <p:txBody>
          <a:bodyPr wrap="square" rtlCol="0">
            <a:spAutoFit/>
          </a:bodyPr>
          <a:lstStyle/>
          <a:p>
            <a:r>
              <a:rPr lang="en-US" dirty="0"/>
              <a:t>Retrieval = Remembering</a:t>
            </a:r>
          </a:p>
        </p:txBody>
      </p:sp>
      <p:sp>
        <p:nvSpPr>
          <p:cNvPr id="31" name="Curved Up Arrow 30"/>
          <p:cNvSpPr/>
          <p:nvPr/>
        </p:nvSpPr>
        <p:spPr>
          <a:xfrm flipH="1">
            <a:off x="4072706" y="3886200"/>
            <a:ext cx="1635483" cy="422328"/>
          </a:xfrm>
          <a:prstGeom prst="curvedUpArrow">
            <a:avLst/>
          </a:prstGeom>
          <a:gradFill>
            <a:gsLst>
              <a:gs pos="0">
                <a:schemeClr val="accent6"/>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Rehearsal</a:t>
            </a:r>
          </a:p>
        </p:txBody>
      </p:sp>
    </p:spTree>
    <p:extLst>
      <p:ext uri="{BB962C8B-B14F-4D97-AF65-F5344CB8AC3E}">
        <p14:creationId xmlns:p14="http://schemas.microsoft.com/office/powerpoint/2010/main" val="3213655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2" presetClass="exit" presetSubtype="1" fill="hold" grpId="0" nodeType="withEffect">
                                  <p:stCondLst>
                                    <p:cond delay="0"/>
                                  </p:stCondLst>
                                  <p:childTnLst>
                                    <p:anim calcmode="lin" valueType="num">
                                      <p:cBhvr additive="base">
                                        <p:cTn id="14" dur="500"/>
                                        <p:tgtEl>
                                          <p:spTgt spid="23"/>
                                        </p:tgtEl>
                                        <p:attrNameLst>
                                          <p:attrName>ppt_x</p:attrName>
                                        </p:attrNameLst>
                                      </p:cBhvr>
                                      <p:tavLst>
                                        <p:tav tm="0">
                                          <p:val>
                                            <p:strVal val="ppt_x"/>
                                          </p:val>
                                        </p:tav>
                                        <p:tav tm="100000">
                                          <p:val>
                                            <p:strVal val="ppt_x"/>
                                          </p:val>
                                        </p:tav>
                                      </p:tavLst>
                                    </p:anim>
                                    <p:anim calcmode="lin" valueType="num">
                                      <p:cBhvr additive="base">
                                        <p:cTn id="15" dur="500"/>
                                        <p:tgtEl>
                                          <p:spTgt spid="23"/>
                                        </p:tgtEl>
                                        <p:attrNameLst>
                                          <p:attrName>ppt_y</p:attrName>
                                        </p:attrNameLst>
                                      </p:cBhvr>
                                      <p:tavLst>
                                        <p:tav tm="0">
                                          <p:val>
                                            <p:strVal val="ppt_y"/>
                                          </p:val>
                                        </p:tav>
                                        <p:tav tm="100000">
                                          <p:val>
                                            <p:strVal val="0-ppt_h/2"/>
                                          </p:val>
                                        </p:tav>
                                      </p:tavLst>
                                    </p:anim>
                                    <p:set>
                                      <p:cBhvr>
                                        <p:cTn id="16" dur="1" fill="hold">
                                          <p:stCondLst>
                                            <p:cond delay="499"/>
                                          </p:stCondLst>
                                        </p:cTn>
                                        <p:tgtEl>
                                          <p:spTgt spid="23"/>
                                        </p:tgtEl>
                                        <p:attrNameLst>
                                          <p:attrName>style.visibility</p:attrName>
                                        </p:attrNameLst>
                                      </p:cBhvr>
                                      <p:to>
                                        <p:strVal val="hidden"/>
                                      </p:to>
                                    </p:set>
                                  </p:childTnLst>
                                </p:cTn>
                              </p:par>
                              <p:par>
                                <p:cTn id="17" presetID="2" presetClass="exit" presetSubtype="1" fill="hold" grpId="0" nodeType="withEffect">
                                  <p:stCondLst>
                                    <p:cond delay="0"/>
                                  </p:stCondLst>
                                  <p:childTnLst>
                                    <p:anim calcmode="lin" valueType="num">
                                      <p:cBhvr additive="base">
                                        <p:cTn id="18" dur="500"/>
                                        <p:tgtEl>
                                          <p:spTgt spid="22"/>
                                        </p:tgtEl>
                                        <p:attrNameLst>
                                          <p:attrName>ppt_x</p:attrName>
                                        </p:attrNameLst>
                                      </p:cBhvr>
                                      <p:tavLst>
                                        <p:tav tm="0">
                                          <p:val>
                                            <p:strVal val="ppt_x"/>
                                          </p:val>
                                        </p:tav>
                                        <p:tav tm="100000">
                                          <p:val>
                                            <p:strVal val="ppt_x"/>
                                          </p:val>
                                        </p:tav>
                                      </p:tavLst>
                                    </p:anim>
                                    <p:anim calcmode="lin" valueType="num">
                                      <p:cBhvr additive="base">
                                        <p:cTn id="19" dur="500"/>
                                        <p:tgtEl>
                                          <p:spTgt spid="22"/>
                                        </p:tgtEl>
                                        <p:attrNameLst>
                                          <p:attrName>ppt_y</p:attrName>
                                        </p:attrNameLst>
                                      </p:cBhvr>
                                      <p:tavLst>
                                        <p:tav tm="0">
                                          <p:val>
                                            <p:strVal val="ppt_y"/>
                                          </p:val>
                                        </p:tav>
                                        <p:tav tm="100000">
                                          <p:val>
                                            <p:strVal val="0-ppt_h/2"/>
                                          </p:val>
                                        </p:tav>
                                      </p:tavLst>
                                    </p:anim>
                                    <p:set>
                                      <p:cBhvr>
                                        <p:cTn id="20" dur="1" fill="hold">
                                          <p:stCondLst>
                                            <p:cond delay="499"/>
                                          </p:stCondLst>
                                        </p:cTn>
                                        <p:tgtEl>
                                          <p:spTgt spid="22"/>
                                        </p:tgtEl>
                                        <p:attrNameLst>
                                          <p:attrName>style.visibility</p:attrName>
                                        </p:attrNameLst>
                                      </p:cBhvr>
                                      <p:to>
                                        <p:strVal val="hidden"/>
                                      </p:to>
                                    </p:set>
                                  </p:childTnLst>
                                </p:cTn>
                              </p:par>
                              <p:par>
                                <p:cTn id="21" presetID="2" presetClass="exit" presetSubtype="1" fill="hold" grpId="0" nodeType="withEffect">
                                  <p:stCondLst>
                                    <p:cond delay="0"/>
                                  </p:stCondLst>
                                  <p:childTnLst>
                                    <p:anim calcmode="lin" valueType="num">
                                      <p:cBhvr additive="base">
                                        <p:cTn id="22" dur="500"/>
                                        <p:tgtEl>
                                          <p:spTgt spid="24"/>
                                        </p:tgtEl>
                                        <p:attrNameLst>
                                          <p:attrName>ppt_x</p:attrName>
                                        </p:attrNameLst>
                                      </p:cBhvr>
                                      <p:tavLst>
                                        <p:tav tm="0">
                                          <p:val>
                                            <p:strVal val="ppt_x"/>
                                          </p:val>
                                        </p:tav>
                                        <p:tav tm="100000">
                                          <p:val>
                                            <p:strVal val="ppt_x"/>
                                          </p:val>
                                        </p:tav>
                                      </p:tavLst>
                                    </p:anim>
                                    <p:anim calcmode="lin" valueType="num">
                                      <p:cBhvr additive="base">
                                        <p:cTn id="23" dur="500"/>
                                        <p:tgtEl>
                                          <p:spTgt spid="24"/>
                                        </p:tgtEl>
                                        <p:attrNameLst>
                                          <p:attrName>ppt_y</p:attrName>
                                        </p:attrNameLst>
                                      </p:cBhvr>
                                      <p:tavLst>
                                        <p:tav tm="0">
                                          <p:val>
                                            <p:strVal val="ppt_y"/>
                                          </p:val>
                                        </p:tav>
                                        <p:tav tm="100000">
                                          <p:val>
                                            <p:strVal val="0-ppt_h/2"/>
                                          </p:val>
                                        </p:tav>
                                      </p:tavLst>
                                    </p:anim>
                                    <p:set>
                                      <p:cBhvr>
                                        <p:cTn id="24" dur="1" fill="hold">
                                          <p:stCondLst>
                                            <p:cond delay="499"/>
                                          </p:stCondLst>
                                        </p:cTn>
                                        <p:tgtEl>
                                          <p:spTgt spid="24"/>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1500"/>
                            </p:stCondLst>
                            <p:childTnLst>
                              <p:par>
                                <p:cTn id="40" presetID="31" presetClass="entr" presetSubtype="0" fill="hold" grpId="0" nodeType="afterEffect">
                                  <p:stCondLst>
                                    <p:cond delay="7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3250"/>
                            </p:stCondLst>
                            <p:childTnLst>
                              <p:par>
                                <p:cTn id="47" presetID="10"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0" grpId="0"/>
      <p:bldP spid="22" grpId="0" animBg="1"/>
      <p:bldP spid="23" grpId="0" animBg="1"/>
      <p:bldP spid="24" grpId="0" animBg="1"/>
      <p:bldP spid="25" grpId="0" animBg="1"/>
      <p:bldP spid="26" grpId="0" animBg="1"/>
      <p:bldP spid="29" grpId="0" animBg="1"/>
      <p:bldP spid="18" grpId="0"/>
      <p:bldP spid="21" grpId="0"/>
      <p:bldP spid="28" grpId="0" animBg="1"/>
      <p:bldP spid="2" grpId="0"/>
      <p:bldP spid="30"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rved Up Arrow 11"/>
          <p:cNvSpPr/>
          <p:nvPr/>
        </p:nvSpPr>
        <p:spPr>
          <a:xfrm flipH="1">
            <a:off x="4072706" y="3886200"/>
            <a:ext cx="1635483" cy="422328"/>
          </a:xfrm>
          <a:prstGeom prst="curvedUpArrow">
            <a:avLst/>
          </a:prstGeom>
          <a:gradFill>
            <a:gsLst>
              <a:gs pos="0">
                <a:schemeClr val="accent6"/>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Rehearsal</a:t>
            </a:r>
          </a:p>
        </p:txBody>
      </p:sp>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37962"/>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7" name="Right Arrow 6"/>
          <p:cNvSpPr/>
          <p:nvPr/>
        </p:nvSpPr>
        <p:spPr bwMode="auto">
          <a:xfrm>
            <a:off x="6001657" y="2221992"/>
            <a:ext cx="609600" cy="159657"/>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ounded Rectangle 15"/>
          <p:cNvSpPr/>
          <p:nvPr/>
        </p:nvSpPr>
        <p:spPr bwMode="auto">
          <a:xfrm>
            <a:off x="3959352" y="1042416"/>
            <a:ext cx="4724400" cy="5029200"/>
          </a:xfrm>
          <a:prstGeom prst="roundRect">
            <a:avLst/>
          </a:prstGeom>
          <a:gradFill flip="none" rotWithShape="1">
            <a:gsLst>
              <a:gs pos="0">
                <a:schemeClr val="accent4">
                  <a:lumMod val="40000"/>
                  <a:lumOff val="60000"/>
                </a:schemeClr>
              </a:gs>
              <a:gs pos="100000">
                <a:schemeClr val="accent4">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effectLst/>
                <a:latin typeface="Arial" charset="0"/>
              </a:rPr>
              <a:t>Long Term Memory</a:t>
            </a:r>
          </a:p>
        </p:txBody>
      </p:sp>
      <p:sp>
        <p:nvSpPr>
          <p:cNvPr id="19" name="Rectangle 3"/>
          <p:cNvSpPr txBox="1">
            <a:spLocks noChangeArrowheads="1"/>
          </p:cNvSpPr>
          <p:nvPr/>
        </p:nvSpPr>
        <p:spPr>
          <a:xfrm>
            <a:off x="4800649" y="4718902"/>
            <a:ext cx="3048000" cy="99127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2"/>
              </a:buClr>
              <a:buFont typeface="Arial" panose="020B0604020202020204" pitchFamily="34" charset="0"/>
              <a:buNone/>
            </a:pPr>
            <a:r>
              <a:rPr lang="en-US" sz="2000" dirty="0"/>
              <a:t>Relatively permanent with “unlimited” capacity</a:t>
            </a:r>
          </a:p>
        </p:txBody>
      </p:sp>
      <p:sp>
        <p:nvSpPr>
          <p:cNvPr id="18" name="Rectangle 2"/>
          <p:cNvSpPr txBox="1">
            <a:spLocks noChangeArrowheads="1"/>
          </p:cNvSpPr>
          <p:nvPr/>
        </p:nvSpPr>
        <p:spPr>
          <a:xfrm>
            <a:off x="106680" y="109728"/>
            <a:ext cx="6758144" cy="765784"/>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
        <p:nvSpPr>
          <p:cNvPr id="28" name="Right Arrow 27"/>
          <p:cNvSpPr/>
          <p:nvPr/>
        </p:nvSpPr>
        <p:spPr bwMode="auto">
          <a:xfrm>
            <a:off x="3200400" y="2895600"/>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46457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1000"/>
                                        <p:tgtEl>
                                          <p:spTgt spid="19">
                                            <p:txEl>
                                              <p:pRg st="0" end="0"/>
                                            </p:txEl>
                                          </p:spTgt>
                                        </p:tgtEl>
                                      </p:cBhvr>
                                    </p:animEffect>
                                    <p:anim calcmode="lin" valueType="num">
                                      <p:cBhvr>
                                        <p:cTn id="1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24314"/>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200400" y="2895599"/>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6001657" y="2221992"/>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gradFill flip="none" rotWithShape="1">
            <a:gsLst>
              <a:gs pos="0">
                <a:schemeClr val="accent4">
                  <a:lumMod val="40000"/>
                  <a:lumOff val="60000"/>
                </a:schemeClr>
              </a:gs>
              <a:gs pos="100000">
                <a:schemeClr val="accent4">
                  <a:lumMod val="60000"/>
                  <a:lumOff val="40000"/>
                </a:schemeClr>
              </a:gs>
            </a:gsLst>
            <a:lin ang="81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ounded Rectangle 8" title="Sensory Memory"/>
          <p:cNvSpPr/>
          <p:nvPr/>
        </p:nvSpPr>
        <p:spPr bwMode="auto">
          <a:xfrm>
            <a:off x="390071" y="1016295"/>
            <a:ext cx="5620657" cy="5029200"/>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solidFill>
                  <a:schemeClr val="tx1"/>
                </a:solidFill>
                <a:effectLst/>
                <a:latin typeface="Arial" charset="0"/>
              </a:rPr>
              <a:t>Sensory Memory</a:t>
            </a:r>
          </a:p>
        </p:txBody>
      </p:sp>
      <p:sp>
        <p:nvSpPr>
          <p:cNvPr id="12" name="Rectangle 2"/>
          <p:cNvSpPr txBox="1">
            <a:spLocks noChangeArrowheads="1"/>
          </p:cNvSpPr>
          <p:nvPr/>
        </p:nvSpPr>
        <p:spPr>
          <a:xfrm>
            <a:off x="109728" y="109728"/>
            <a:ext cx="8503920" cy="768096"/>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
        <p:nvSpPr>
          <p:cNvPr id="15" name="Rectangle 3"/>
          <p:cNvSpPr txBox="1">
            <a:spLocks noChangeArrowheads="1"/>
          </p:cNvSpPr>
          <p:nvPr/>
        </p:nvSpPr>
        <p:spPr>
          <a:xfrm>
            <a:off x="914400" y="3671374"/>
            <a:ext cx="4164737" cy="2057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r>
              <a:rPr lang="en-US" sz="2000" dirty="0"/>
              <a:t>Detailed Information </a:t>
            </a:r>
          </a:p>
          <a:p>
            <a:pPr marL="609600" indent="-609600"/>
            <a:r>
              <a:rPr lang="en-US" sz="2000" dirty="0"/>
              <a:t>In Original Sensory Form</a:t>
            </a:r>
          </a:p>
          <a:p>
            <a:pPr marL="609600" indent="-609600"/>
            <a:r>
              <a:rPr lang="en-US" sz="2000" dirty="0"/>
              <a:t>Very Brief Duration </a:t>
            </a:r>
          </a:p>
          <a:p>
            <a:pPr marL="609600" indent="-609600">
              <a:buFont typeface="Wingdings" pitchFamily="2" charset="2"/>
              <a:buNone/>
            </a:pPr>
            <a:endParaRPr lang="en-US" sz="800" dirty="0"/>
          </a:p>
          <a:p>
            <a:pPr marL="609600" indent="-609600">
              <a:buFont typeface="Wingdings" pitchFamily="2" charset="2"/>
              <a:buNone/>
            </a:pPr>
            <a:r>
              <a:rPr lang="en-US" sz="2000" i="1" dirty="0"/>
              <a:t>	Echoic (Auditory) Memory</a:t>
            </a:r>
          </a:p>
          <a:p>
            <a:pPr marL="609600" indent="-609600">
              <a:buSzPct val="75000"/>
              <a:buFont typeface="Wingdings" pitchFamily="2" charset="2"/>
              <a:buNone/>
            </a:pPr>
            <a:r>
              <a:rPr lang="en-US" sz="2000" i="1" dirty="0"/>
              <a:t>	Iconic (Visual) Memory</a:t>
            </a:r>
          </a:p>
        </p:txBody>
      </p:sp>
      <p:sp>
        <p:nvSpPr>
          <p:cNvPr id="16" name="Rounded Rectangle 15"/>
          <p:cNvSpPr/>
          <p:nvPr/>
        </p:nvSpPr>
        <p:spPr bwMode="auto">
          <a:xfrm>
            <a:off x="3962449" y="1042736"/>
            <a:ext cx="4724400" cy="5029200"/>
          </a:xfrm>
          <a:prstGeom prst="roundRect">
            <a:avLst/>
          </a:prstGeom>
          <a:gradFill flip="none" rotWithShape="1">
            <a:gsLst>
              <a:gs pos="0">
                <a:schemeClr val="accent4">
                  <a:lumMod val="40000"/>
                  <a:lumOff val="60000"/>
                </a:schemeClr>
              </a:gs>
              <a:gs pos="100000">
                <a:schemeClr val="accent4">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effectLst/>
                <a:latin typeface="Arial" charset="0"/>
              </a:rPr>
              <a:t>Long Term Memory</a:t>
            </a:r>
          </a:p>
        </p:txBody>
      </p:sp>
    </p:spTree>
    <p:extLst>
      <p:ext uri="{BB962C8B-B14F-4D97-AF65-F5344CB8AC3E}">
        <p14:creationId xmlns:p14="http://schemas.microsoft.com/office/powerpoint/2010/main" val="31533465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250"/>
                                  </p:stCondLst>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Effect transition="out" filter="fade">
                                      <p:cBhvr>
                                        <p:cTn id="8" dur="1000"/>
                                        <p:tgtEl>
                                          <p:spTgt spid="16"/>
                                        </p:tgtEl>
                                      </p:cBhvr>
                                    </p:animEffect>
                                    <p:set>
                                      <p:cBhvr>
                                        <p:cTn id="9" dur="1" fill="hold">
                                          <p:stCondLst>
                                            <p:cond delay="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chor="ctr"/>
          <a:lstStyle/>
          <a:p>
            <a:pPr eaLnBrk="1" hangingPunct="1"/>
            <a:r>
              <a:rPr lang="en-US" dirty="0"/>
              <a:t>Chapter Preview</a:t>
            </a:r>
          </a:p>
        </p:txBody>
      </p:sp>
      <p:grpSp>
        <p:nvGrpSpPr>
          <p:cNvPr id="4" name="Group 3"/>
          <p:cNvGrpSpPr/>
          <p:nvPr/>
        </p:nvGrpSpPr>
        <p:grpSpPr>
          <a:xfrm>
            <a:off x="436303" y="703788"/>
            <a:ext cx="2438400" cy="3130296"/>
            <a:chOff x="5257800" y="2209800"/>
            <a:chExt cx="2438400" cy="3130296"/>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753" b="99708" l="625" r="100000"/>
                      </a14:imgEffect>
                    </a14:imgLayer>
                  </a14:imgProps>
                </a:ext>
                <a:ext uri="{28A0092B-C50C-407E-A947-70E740481C1C}">
                  <a14:useLocalDpi xmlns:a14="http://schemas.microsoft.com/office/drawing/2010/main" val="0"/>
                </a:ext>
              </a:extLst>
            </a:blip>
            <a:stretch>
              <a:fillRect/>
            </a:stretch>
          </p:blipFill>
          <p:spPr>
            <a:xfrm>
              <a:off x="5257800" y="2209800"/>
              <a:ext cx="2438400" cy="3130296"/>
            </a:xfrm>
            <a:prstGeom prst="rect">
              <a:avLst/>
            </a:prstGeom>
          </p:spPr>
        </p:pic>
        <p:sp>
          <p:nvSpPr>
            <p:cNvPr id="3" name="TextBox 2"/>
            <p:cNvSpPr txBox="1"/>
            <p:nvPr/>
          </p:nvSpPr>
          <p:spPr>
            <a:xfrm>
              <a:off x="5849746" y="4504682"/>
              <a:ext cx="996427" cy="430887"/>
            </a:xfrm>
            <a:prstGeom prst="rect">
              <a:avLst/>
            </a:prstGeom>
            <a:noFill/>
          </p:spPr>
          <p:txBody>
            <a:bodyPr wrap="none" rtlCol="0">
              <a:spAutoFit/>
            </a:bodyPr>
            <a:lstStyle/>
            <a:p>
              <a:r>
                <a:rPr lang="en-US" sz="2200" b="1" dirty="0">
                  <a:solidFill>
                    <a:schemeClr val="bg1"/>
                  </a:solidFill>
                  <a:effectLst>
                    <a:outerShdw blurRad="38100" dist="38100" dir="2700000" algn="tl">
                      <a:srgbClr val="000000">
                        <a:alpha val="43137"/>
                      </a:srgbClr>
                    </a:outerShdw>
                  </a:effectLst>
                </a:rPr>
                <a:t>Nature</a:t>
              </a:r>
            </a:p>
          </p:txBody>
        </p:sp>
      </p:grpSp>
      <p:grpSp>
        <p:nvGrpSpPr>
          <p:cNvPr id="7" name="Group 6"/>
          <p:cNvGrpSpPr/>
          <p:nvPr/>
        </p:nvGrpSpPr>
        <p:grpSpPr>
          <a:xfrm>
            <a:off x="6248400" y="821136"/>
            <a:ext cx="2438400" cy="3130296"/>
            <a:chOff x="5257800" y="2209800"/>
            <a:chExt cx="2438400" cy="3130296"/>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1753" b="99708" l="625" r="100000"/>
                      </a14:imgEffect>
                    </a14:imgLayer>
                  </a14:imgProps>
                </a:ext>
                <a:ext uri="{28A0092B-C50C-407E-A947-70E740481C1C}">
                  <a14:useLocalDpi xmlns:a14="http://schemas.microsoft.com/office/drawing/2010/main" val="0"/>
                </a:ext>
              </a:extLst>
            </a:blip>
            <a:stretch>
              <a:fillRect/>
            </a:stretch>
          </p:blipFill>
          <p:spPr>
            <a:xfrm>
              <a:off x="5257800" y="2209800"/>
              <a:ext cx="2438400" cy="3130296"/>
            </a:xfrm>
            <a:prstGeom prst="rect">
              <a:avLst/>
            </a:prstGeom>
          </p:spPr>
        </p:pic>
        <p:sp>
          <p:nvSpPr>
            <p:cNvPr id="9" name="TextBox 8"/>
            <p:cNvSpPr txBox="1"/>
            <p:nvPr/>
          </p:nvSpPr>
          <p:spPr>
            <a:xfrm>
              <a:off x="5714287" y="4471217"/>
              <a:ext cx="1376659" cy="430887"/>
            </a:xfrm>
            <a:prstGeom prst="rect">
              <a:avLst/>
            </a:prstGeom>
            <a:noFill/>
          </p:spPr>
          <p:txBody>
            <a:bodyPr wrap="none" rtlCol="0">
              <a:spAutoFit/>
            </a:bodyPr>
            <a:lstStyle/>
            <a:p>
              <a:r>
                <a:rPr lang="en-US" sz="2200" b="1" dirty="0">
                  <a:solidFill>
                    <a:schemeClr val="bg1"/>
                  </a:solidFill>
                  <a:effectLst>
                    <a:outerShdw blurRad="38100" dist="38100" dir="2700000" algn="tl">
                      <a:srgbClr val="000000">
                        <a:alpha val="43137"/>
                      </a:srgbClr>
                    </a:outerShdw>
                  </a:effectLst>
                </a:rPr>
                <a:t>Forgetting</a:t>
              </a:r>
            </a:p>
          </p:txBody>
        </p:sp>
      </p:grpSp>
      <p:grpSp>
        <p:nvGrpSpPr>
          <p:cNvPr id="13" name="Group 12"/>
          <p:cNvGrpSpPr/>
          <p:nvPr/>
        </p:nvGrpSpPr>
        <p:grpSpPr>
          <a:xfrm>
            <a:off x="3352800" y="703788"/>
            <a:ext cx="2438400" cy="3130296"/>
            <a:chOff x="2794904" y="2572843"/>
            <a:chExt cx="2438400" cy="3130296"/>
          </a:xfrm>
        </p:grpSpPr>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753" b="99708" l="625" r="100000"/>
                      </a14:imgEffect>
                    </a14:imgLayer>
                  </a14:imgProps>
                </a:ext>
                <a:ext uri="{28A0092B-C50C-407E-A947-70E740481C1C}">
                  <a14:useLocalDpi xmlns:a14="http://schemas.microsoft.com/office/drawing/2010/main" val="0"/>
                </a:ext>
              </a:extLst>
            </a:blip>
            <a:stretch>
              <a:fillRect/>
            </a:stretch>
          </p:blipFill>
          <p:spPr>
            <a:xfrm>
              <a:off x="2794904" y="2572843"/>
              <a:ext cx="2438400" cy="3130296"/>
            </a:xfrm>
            <a:prstGeom prst="rect">
              <a:avLst/>
            </a:prstGeom>
          </p:spPr>
        </p:pic>
        <p:sp>
          <p:nvSpPr>
            <p:cNvPr id="15" name="TextBox 14"/>
            <p:cNvSpPr txBox="1"/>
            <p:nvPr/>
          </p:nvSpPr>
          <p:spPr>
            <a:xfrm>
              <a:off x="2794904" y="4773279"/>
              <a:ext cx="2410019" cy="769441"/>
            </a:xfrm>
            <a:prstGeom prst="rect">
              <a:avLst/>
            </a:prstGeom>
            <a:noFill/>
          </p:spPr>
          <p:txBody>
            <a:bodyPr wrap="none" rtlCol="0">
              <a:spAutoFit/>
            </a:bodyPr>
            <a:lstStyle/>
            <a:p>
              <a:pPr algn="ctr"/>
              <a:r>
                <a:rPr lang="en-US" sz="2200" b="1" dirty="0">
                  <a:solidFill>
                    <a:schemeClr val="bg1"/>
                  </a:solidFill>
                  <a:effectLst>
                    <a:outerShdw blurRad="38100" dist="38100" dir="2700000" algn="tl">
                      <a:srgbClr val="000000">
                        <a:alpha val="43137"/>
                      </a:srgbClr>
                    </a:outerShdw>
                  </a:effectLst>
                </a:rPr>
                <a:t>Encoding, Storage, </a:t>
              </a:r>
            </a:p>
            <a:p>
              <a:pPr algn="ctr"/>
              <a:r>
                <a:rPr lang="en-US" sz="2200" b="1" dirty="0">
                  <a:solidFill>
                    <a:schemeClr val="bg1"/>
                  </a:solidFill>
                  <a:effectLst>
                    <a:outerShdw blurRad="38100" dist="38100" dir="2700000" algn="tl">
                      <a:srgbClr val="000000">
                        <a:alpha val="43137"/>
                      </a:srgbClr>
                    </a:outerShdw>
                  </a:effectLst>
                </a:rPr>
                <a:t>Retrieval</a:t>
              </a:r>
            </a:p>
          </p:txBody>
        </p:sp>
      </p:grpSp>
      <p:grpSp>
        <p:nvGrpSpPr>
          <p:cNvPr id="16" name="Group 15"/>
          <p:cNvGrpSpPr/>
          <p:nvPr/>
        </p:nvGrpSpPr>
        <p:grpSpPr>
          <a:xfrm>
            <a:off x="1655503" y="3082553"/>
            <a:ext cx="2438400" cy="3130296"/>
            <a:chOff x="5257800" y="2209800"/>
            <a:chExt cx="2438400" cy="3130296"/>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backgroundRemoval t="1753" b="99708" l="625" r="100000"/>
                      </a14:imgEffect>
                    </a14:imgLayer>
                  </a14:imgProps>
                </a:ext>
                <a:ext uri="{28A0092B-C50C-407E-A947-70E740481C1C}">
                  <a14:useLocalDpi xmlns:a14="http://schemas.microsoft.com/office/drawing/2010/main" val="0"/>
                </a:ext>
              </a:extLst>
            </a:blip>
            <a:stretch>
              <a:fillRect/>
            </a:stretch>
          </p:blipFill>
          <p:spPr>
            <a:xfrm>
              <a:off x="5257800" y="2209800"/>
              <a:ext cx="2438400" cy="3130296"/>
            </a:xfrm>
            <a:prstGeom prst="rect">
              <a:avLst/>
            </a:prstGeom>
          </p:spPr>
        </p:pic>
        <p:sp>
          <p:nvSpPr>
            <p:cNvPr id="18" name="TextBox 17"/>
            <p:cNvSpPr txBox="1"/>
            <p:nvPr/>
          </p:nvSpPr>
          <p:spPr>
            <a:xfrm>
              <a:off x="5659697" y="4541647"/>
              <a:ext cx="1383969" cy="430887"/>
            </a:xfrm>
            <a:prstGeom prst="rect">
              <a:avLst/>
            </a:prstGeom>
            <a:noFill/>
          </p:spPr>
          <p:txBody>
            <a:bodyPr wrap="none" rtlCol="0">
              <a:spAutoFit/>
            </a:bodyPr>
            <a:lstStyle/>
            <a:p>
              <a:r>
                <a:rPr lang="en-US" sz="2200" b="1" dirty="0">
                  <a:solidFill>
                    <a:schemeClr val="bg1"/>
                  </a:solidFill>
                  <a:effectLst>
                    <a:outerShdw blurRad="38100" dist="38100" dir="2700000" algn="tl">
                      <a:srgbClr val="000000">
                        <a:alpha val="43137"/>
                      </a:srgbClr>
                    </a:outerShdw>
                  </a:effectLst>
                </a:rPr>
                <a:t>Study Tips</a:t>
              </a:r>
            </a:p>
          </p:txBody>
        </p:sp>
      </p:grpSp>
      <p:grpSp>
        <p:nvGrpSpPr>
          <p:cNvPr id="10" name="Group 9"/>
          <p:cNvGrpSpPr/>
          <p:nvPr/>
        </p:nvGrpSpPr>
        <p:grpSpPr>
          <a:xfrm>
            <a:off x="4844786" y="3183336"/>
            <a:ext cx="2438400" cy="3130296"/>
            <a:chOff x="5257800" y="2209800"/>
            <a:chExt cx="2438400" cy="3130296"/>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753" b="99708" l="625" r="100000"/>
                      </a14:imgEffect>
                    </a14:imgLayer>
                  </a14:imgProps>
                </a:ext>
                <a:ext uri="{28A0092B-C50C-407E-A947-70E740481C1C}">
                  <a14:useLocalDpi xmlns:a14="http://schemas.microsoft.com/office/drawing/2010/main" val="0"/>
                </a:ext>
              </a:extLst>
            </a:blip>
            <a:stretch>
              <a:fillRect/>
            </a:stretch>
          </p:blipFill>
          <p:spPr>
            <a:xfrm>
              <a:off x="5257800" y="2209800"/>
              <a:ext cx="2438400" cy="3130296"/>
            </a:xfrm>
            <a:prstGeom prst="rect">
              <a:avLst/>
            </a:prstGeom>
          </p:spPr>
        </p:pic>
        <p:sp>
          <p:nvSpPr>
            <p:cNvPr id="12" name="TextBox 11"/>
            <p:cNvSpPr txBox="1"/>
            <p:nvPr/>
          </p:nvSpPr>
          <p:spPr>
            <a:xfrm>
              <a:off x="5525222" y="4402217"/>
              <a:ext cx="1531189" cy="769441"/>
            </a:xfrm>
            <a:prstGeom prst="rect">
              <a:avLst/>
            </a:prstGeom>
            <a:noFill/>
          </p:spPr>
          <p:txBody>
            <a:bodyPr wrap="none" rtlCol="0">
              <a:spAutoFit/>
            </a:bodyPr>
            <a:lstStyle/>
            <a:p>
              <a:pPr algn="ctr"/>
              <a:r>
                <a:rPr lang="en-US" sz="2200" b="1" dirty="0">
                  <a:solidFill>
                    <a:schemeClr val="bg1"/>
                  </a:solidFill>
                  <a:effectLst>
                    <a:outerShdw blurRad="38100" dist="38100" dir="2700000" algn="tl">
                      <a:srgbClr val="000000">
                        <a:alpha val="43137"/>
                      </a:srgbClr>
                    </a:outerShdw>
                  </a:effectLst>
                </a:rPr>
                <a:t>Health and </a:t>
              </a:r>
            </a:p>
            <a:p>
              <a:pPr algn="ctr"/>
              <a:r>
                <a:rPr lang="en-US" sz="2200" b="1" dirty="0">
                  <a:solidFill>
                    <a:schemeClr val="bg1"/>
                  </a:solidFill>
                  <a:effectLst>
                    <a:outerShdw blurRad="38100" dist="38100" dir="2700000" algn="tl">
                      <a:srgbClr val="000000">
                        <a:alpha val="43137"/>
                      </a:srgbClr>
                    </a:outerShdw>
                  </a:effectLst>
                </a:rPr>
                <a:t>Wellness</a:t>
              </a:r>
            </a:p>
          </p:txBody>
        </p:sp>
      </p:grpSp>
    </p:spTree>
    <p:extLst>
      <p:ext uri="{BB962C8B-B14F-4D97-AF65-F5344CB8AC3E}">
        <p14:creationId xmlns:p14="http://schemas.microsoft.com/office/powerpoint/2010/main" val="312875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6"/>
          <p:cNvSpPr>
            <a:spLocks noGrp="1" noChangeArrowheads="1"/>
          </p:cNvSpPr>
          <p:nvPr>
            <p:ph type="title"/>
          </p:nvPr>
        </p:nvSpPr>
        <p:spPr>
          <a:xfrm>
            <a:off x="182880" y="-1"/>
            <a:ext cx="8503920" cy="1537369"/>
          </a:xfrm>
        </p:spPr>
        <p:txBody>
          <a:bodyPr>
            <a:normAutofit fontScale="90000"/>
          </a:bodyPr>
          <a:lstStyle/>
          <a:p>
            <a:pPr eaLnBrk="1" hangingPunct="1"/>
            <a:r>
              <a:rPr lang="en-US" altLang="en-US" dirty="0"/>
              <a:t>FULL REPORT</a:t>
            </a:r>
            <a:br>
              <a:rPr lang="en-US" altLang="en-US" dirty="0"/>
            </a:br>
            <a:r>
              <a:rPr lang="en-US" altLang="en-US" sz="3100" dirty="0"/>
              <a:t>Write down as many of the following letters as you can:</a:t>
            </a:r>
          </a:p>
        </p:txBody>
      </p:sp>
      <p:sp>
        <p:nvSpPr>
          <p:cNvPr id="16" name="Rectangle 10"/>
          <p:cNvSpPr>
            <a:spLocks noChangeArrowheads="1"/>
          </p:cNvSpPr>
          <p:nvPr/>
        </p:nvSpPr>
        <p:spPr bwMode="auto">
          <a:xfrm>
            <a:off x="3056081" y="2498075"/>
            <a:ext cx="3059545" cy="2413001"/>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17" name="Text Box 9"/>
          <p:cNvSpPr txBox="1">
            <a:spLocks noChangeArrowheads="1"/>
          </p:cNvSpPr>
          <p:nvPr/>
        </p:nvSpPr>
        <p:spPr bwMode="auto">
          <a:xfrm>
            <a:off x="3925453" y="2919745"/>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b="1">
                <a:solidFill>
                  <a:schemeClr val="accent6">
                    <a:lumMod val="75000"/>
                  </a:schemeClr>
                </a:solidFill>
                <a:latin typeface="+mn-lt"/>
              </a:rPr>
              <a:t>Ready</a:t>
            </a:r>
          </a:p>
          <a:p>
            <a:pPr algn="ctr" eaLnBrk="1" hangingPunct="1">
              <a:spcBef>
                <a:spcPct val="50000"/>
              </a:spcBef>
            </a:pPr>
            <a:r>
              <a:rPr lang="en-US" altLang="en-US" b="1">
                <a:solidFill>
                  <a:schemeClr val="accent6">
                    <a:lumMod val="75000"/>
                  </a:schemeClr>
                </a:solidFill>
                <a:latin typeface="+mn-lt"/>
              </a:rPr>
              <a:t>Set</a:t>
            </a:r>
          </a:p>
          <a:p>
            <a:pPr algn="ctr" eaLnBrk="1" hangingPunct="1">
              <a:spcBef>
                <a:spcPct val="50000"/>
              </a:spcBef>
            </a:pPr>
            <a:r>
              <a:rPr lang="en-US" altLang="en-US" b="1">
                <a:solidFill>
                  <a:schemeClr val="accent6">
                    <a:lumMod val="75000"/>
                  </a:schemeClr>
                </a:solidFill>
                <a:latin typeface="+mn-lt"/>
              </a:rPr>
              <a:t>Go</a:t>
            </a:r>
          </a:p>
        </p:txBody>
      </p:sp>
      <p:sp>
        <p:nvSpPr>
          <p:cNvPr id="18" name="Text Box 11"/>
          <p:cNvSpPr txBox="1">
            <a:spLocks noChangeArrowheads="1"/>
          </p:cNvSpPr>
          <p:nvPr/>
        </p:nvSpPr>
        <p:spPr bwMode="auto">
          <a:xfrm>
            <a:off x="2529030" y="1951181"/>
            <a:ext cx="4062846"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a:latin typeface="+mn-lt"/>
            </a:endParaRPr>
          </a:p>
          <a:p>
            <a:pPr eaLnBrk="1" hangingPunct="1">
              <a:spcBef>
                <a:spcPct val="50000"/>
              </a:spcBef>
            </a:pPr>
            <a:r>
              <a:rPr lang="en-US" altLang="en-US" sz="3200">
                <a:latin typeface="+mn-lt"/>
              </a:rPr>
              <a:t>	G	K	F</a:t>
            </a:r>
          </a:p>
          <a:p>
            <a:pPr eaLnBrk="1" hangingPunct="1">
              <a:spcBef>
                <a:spcPct val="50000"/>
              </a:spcBef>
            </a:pPr>
            <a:r>
              <a:rPr lang="en-US" altLang="en-US" sz="3200">
                <a:latin typeface="+mn-lt"/>
              </a:rPr>
              <a:t>	J	B	L</a:t>
            </a:r>
          </a:p>
          <a:p>
            <a:pPr eaLnBrk="1" hangingPunct="1">
              <a:spcBef>
                <a:spcPct val="50000"/>
              </a:spcBef>
            </a:pPr>
            <a:r>
              <a:rPr lang="en-US" altLang="en-US" sz="3200">
                <a:latin typeface="+mn-lt"/>
              </a:rPr>
              <a:t>	D	N	H</a:t>
            </a:r>
          </a:p>
          <a:p>
            <a:pPr eaLnBrk="1" hangingPunct="1">
              <a:spcBef>
                <a:spcPct val="50000"/>
              </a:spcBef>
            </a:pPr>
            <a:endParaRPr lang="en-US" altLang="en-US" sz="3200">
              <a:latin typeface="+mn-lt"/>
            </a:endParaRPr>
          </a:p>
        </p:txBody>
      </p:sp>
      <p:sp>
        <p:nvSpPr>
          <p:cNvPr id="19" name="Rectangle 13"/>
          <p:cNvSpPr>
            <a:spLocks noChangeArrowheads="1"/>
          </p:cNvSpPr>
          <p:nvPr/>
        </p:nvSpPr>
        <p:spPr bwMode="auto">
          <a:xfrm>
            <a:off x="3056081" y="2498075"/>
            <a:ext cx="3059545" cy="2413000"/>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20" name="Text Box 14"/>
          <p:cNvSpPr txBox="1">
            <a:spLocks noChangeArrowheads="1"/>
          </p:cNvSpPr>
          <p:nvPr/>
        </p:nvSpPr>
        <p:spPr bwMode="auto">
          <a:xfrm>
            <a:off x="3925453" y="2919745"/>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b="1">
                <a:solidFill>
                  <a:schemeClr val="accent6">
                    <a:lumMod val="75000"/>
                  </a:schemeClr>
                </a:solidFill>
                <a:latin typeface="+mn-lt"/>
              </a:rPr>
              <a:t>Ready</a:t>
            </a:r>
          </a:p>
          <a:p>
            <a:pPr algn="ctr" eaLnBrk="1" hangingPunct="1">
              <a:spcBef>
                <a:spcPct val="50000"/>
              </a:spcBef>
            </a:pPr>
            <a:r>
              <a:rPr lang="en-US" altLang="en-US" b="1">
                <a:solidFill>
                  <a:schemeClr val="accent6">
                    <a:lumMod val="75000"/>
                  </a:schemeClr>
                </a:solidFill>
                <a:latin typeface="+mn-lt"/>
              </a:rPr>
              <a:t>Set</a:t>
            </a:r>
          </a:p>
          <a:p>
            <a:pPr algn="ctr" eaLnBrk="1" hangingPunct="1">
              <a:spcBef>
                <a:spcPct val="50000"/>
              </a:spcBef>
            </a:pPr>
            <a:r>
              <a:rPr lang="en-US" altLang="en-US" b="1">
                <a:solidFill>
                  <a:schemeClr val="accent6">
                    <a:lumMod val="75000"/>
                  </a:schemeClr>
                </a:solidFill>
                <a:latin typeface="+mn-lt"/>
              </a:rPr>
              <a:t>Go</a:t>
            </a:r>
          </a:p>
        </p:txBody>
      </p:sp>
      <p:sp>
        <p:nvSpPr>
          <p:cNvPr id="21" name="Text Box 15"/>
          <p:cNvSpPr txBox="1">
            <a:spLocks noChangeArrowheads="1"/>
          </p:cNvSpPr>
          <p:nvPr/>
        </p:nvSpPr>
        <p:spPr bwMode="auto">
          <a:xfrm>
            <a:off x="2534803" y="1951181"/>
            <a:ext cx="4051301"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latin typeface="+mn-lt"/>
            </a:endParaRPr>
          </a:p>
          <a:p>
            <a:pPr eaLnBrk="1" hangingPunct="1">
              <a:spcBef>
                <a:spcPct val="50000"/>
              </a:spcBef>
            </a:pPr>
            <a:r>
              <a:rPr lang="en-US" altLang="en-US" sz="3200" dirty="0">
                <a:latin typeface="+mn-lt"/>
              </a:rPr>
              <a:t>	M	C	V</a:t>
            </a:r>
          </a:p>
          <a:p>
            <a:pPr eaLnBrk="1" hangingPunct="1">
              <a:spcBef>
                <a:spcPct val="50000"/>
              </a:spcBef>
            </a:pPr>
            <a:r>
              <a:rPr lang="en-US" altLang="en-US" sz="3200" dirty="0">
                <a:latin typeface="+mn-lt"/>
              </a:rPr>
              <a:t>	R	Z	Q</a:t>
            </a:r>
          </a:p>
          <a:p>
            <a:pPr eaLnBrk="1" hangingPunct="1">
              <a:spcBef>
                <a:spcPct val="50000"/>
              </a:spcBef>
            </a:pPr>
            <a:r>
              <a:rPr lang="en-US" altLang="en-US" sz="3200" dirty="0">
                <a:latin typeface="+mn-lt"/>
              </a:rPr>
              <a:t>	X	T	P</a:t>
            </a:r>
          </a:p>
          <a:p>
            <a:pPr eaLnBrk="1" hangingPunct="1">
              <a:spcBef>
                <a:spcPct val="50000"/>
              </a:spcBef>
            </a:pPr>
            <a:endParaRPr lang="en-US" altLang="en-US" sz="3200" dirty="0">
              <a:latin typeface="+mn-lt"/>
            </a:endParaRPr>
          </a:p>
        </p:txBody>
      </p:sp>
      <p:sp>
        <p:nvSpPr>
          <p:cNvPr id="22" name="Rectangle 16"/>
          <p:cNvSpPr>
            <a:spLocks noChangeArrowheads="1"/>
          </p:cNvSpPr>
          <p:nvPr/>
        </p:nvSpPr>
        <p:spPr bwMode="auto">
          <a:xfrm>
            <a:off x="3056081" y="2492302"/>
            <a:ext cx="3059545" cy="2424547"/>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latin typeface="+mn-lt"/>
            </a:endParaRPr>
          </a:p>
        </p:txBody>
      </p:sp>
      <p:sp>
        <p:nvSpPr>
          <p:cNvPr id="23" name="Text Box 17"/>
          <p:cNvSpPr txBox="1">
            <a:spLocks noChangeArrowheads="1"/>
          </p:cNvSpPr>
          <p:nvPr/>
        </p:nvSpPr>
        <p:spPr bwMode="auto">
          <a:xfrm>
            <a:off x="3925453" y="2919745"/>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ts val="240"/>
              </a:spcBef>
            </a:pPr>
            <a:r>
              <a:rPr lang="en-US" altLang="en-US" b="1" dirty="0">
                <a:solidFill>
                  <a:schemeClr val="accent6">
                    <a:lumMod val="75000"/>
                  </a:schemeClr>
                </a:solidFill>
                <a:latin typeface="+mn-lt"/>
              </a:rPr>
              <a:t>Ready</a:t>
            </a:r>
          </a:p>
          <a:p>
            <a:pPr algn="ctr" eaLnBrk="1" hangingPunct="1">
              <a:spcBef>
                <a:spcPct val="50000"/>
              </a:spcBef>
            </a:pPr>
            <a:r>
              <a:rPr lang="en-US" altLang="en-US" b="1" dirty="0">
                <a:solidFill>
                  <a:schemeClr val="accent6">
                    <a:lumMod val="75000"/>
                  </a:schemeClr>
                </a:solidFill>
                <a:latin typeface="+mn-lt"/>
              </a:rPr>
              <a:t>Set</a:t>
            </a:r>
          </a:p>
          <a:p>
            <a:pPr algn="ctr" eaLnBrk="1" hangingPunct="1">
              <a:spcBef>
                <a:spcPct val="50000"/>
              </a:spcBef>
            </a:pPr>
            <a:r>
              <a:rPr lang="en-US" altLang="en-US" b="1" dirty="0">
                <a:solidFill>
                  <a:schemeClr val="accent6">
                    <a:lumMod val="75000"/>
                  </a:schemeClr>
                </a:solidFill>
                <a:latin typeface="+mn-lt"/>
              </a:rPr>
              <a:t>Go</a:t>
            </a:r>
          </a:p>
        </p:txBody>
      </p:sp>
      <p:sp>
        <p:nvSpPr>
          <p:cNvPr id="24" name="Text Box 18"/>
          <p:cNvSpPr txBox="1">
            <a:spLocks noChangeArrowheads="1"/>
          </p:cNvSpPr>
          <p:nvPr/>
        </p:nvSpPr>
        <p:spPr bwMode="auto">
          <a:xfrm>
            <a:off x="2529030" y="1951181"/>
            <a:ext cx="4062846"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latin typeface="+mn-lt"/>
            </a:endParaRPr>
          </a:p>
          <a:p>
            <a:pPr eaLnBrk="1" hangingPunct="1">
              <a:spcBef>
                <a:spcPct val="50000"/>
              </a:spcBef>
            </a:pPr>
            <a:r>
              <a:rPr lang="en-US" altLang="en-US" sz="3200" dirty="0">
                <a:latin typeface="+mn-lt"/>
              </a:rPr>
              <a:t>	Z	B	M</a:t>
            </a:r>
          </a:p>
          <a:p>
            <a:pPr eaLnBrk="1" hangingPunct="1">
              <a:spcBef>
                <a:spcPct val="50000"/>
              </a:spcBef>
            </a:pPr>
            <a:r>
              <a:rPr lang="en-US" altLang="en-US" sz="3200" dirty="0">
                <a:latin typeface="+mn-lt"/>
              </a:rPr>
              <a:t>	C	W	J</a:t>
            </a:r>
          </a:p>
          <a:p>
            <a:pPr eaLnBrk="1" hangingPunct="1">
              <a:spcBef>
                <a:spcPct val="50000"/>
              </a:spcBef>
            </a:pPr>
            <a:r>
              <a:rPr lang="en-US" altLang="en-US" sz="3200" dirty="0">
                <a:latin typeface="+mn-lt"/>
              </a:rPr>
              <a:t>	K	T	N</a:t>
            </a:r>
          </a:p>
          <a:p>
            <a:pPr eaLnBrk="1" hangingPunct="1">
              <a:spcBef>
                <a:spcPct val="50000"/>
              </a:spcBef>
            </a:pPr>
            <a:endParaRPr lang="en-US" altLang="en-US" sz="3200" dirty="0">
              <a:latin typeface="+mn-lt"/>
            </a:endParaRPr>
          </a:p>
        </p:txBody>
      </p:sp>
      <p:sp>
        <p:nvSpPr>
          <p:cNvPr id="25" name="Text Box 19"/>
          <p:cNvSpPr txBox="1">
            <a:spLocks noChangeArrowheads="1"/>
          </p:cNvSpPr>
          <p:nvPr/>
        </p:nvSpPr>
        <p:spPr bwMode="auto">
          <a:xfrm>
            <a:off x="2523258" y="1951181"/>
            <a:ext cx="4074391"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latin typeface="+mn-lt"/>
            </a:endParaRPr>
          </a:p>
          <a:p>
            <a:pPr eaLnBrk="1" hangingPunct="1">
              <a:spcBef>
                <a:spcPct val="50000"/>
              </a:spcBef>
            </a:pPr>
            <a:r>
              <a:rPr lang="en-US" altLang="en-US" sz="3200" dirty="0">
                <a:latin typeface="+mn-lt"/>
              </a:rPr>
              <a:t>	G	K	F</a:t>
            </a:r>
          </a:p>
          <a:p>
            <a:pPr eaLnBrk="1" hangingPunct="1">
              <a:spcBef>
                <a:spcPct val="50000"/>
              </a:spcBef>
            </a:pPr>
            <a:r>
              <a:rPr lang="en-US" altLang="en-US" sz="3200" dirty="0">
                <a:latin typeface="+mn-lt"/>
              </a:rPr>
              <a:t>	J	B	L</a:t>
            </a:r>
          </a:p>
          <a:p>
            <a:pPr eaLnBrk="1" hangingPunct="1">
              <a:spcBef>
                <a:spcPct val="50000"/>
              </a:spcBef>
            </a:pPr>
            <a:r>
              <a:rPr lang="en-US" altLang="en-US" sz="3200" dirty="0">
                <a:latin typeface="+mn-lt"/>
              </a:rPr>
              <a:t>	D	N	H</a:t>
            </a:r>
          </a:p>
          <a:p>
            <a:pPr eaLnBrk="1" hangingPunct="1">
              <a:spcBef>
                <a:spcPct val="50000"/>
              </a:spcBef>
            </a:pPr>
            <a:endParaRPr lang="en-US" altLang="en-US" sz="3200" dirty="0">
              <a:latin typeface="+mn-lt"/>
            </a:endParaRPr>
          </a:p>
        </p:txBody>
      </p:sp>
      <p:sp>
        <p:nvSpPr>
          <p:cNvPr id="26" name="Text Box 22"/>
          <p:cNvSpPr txBox="1">
            <a:spLocks noChangeArrowheads="1"/>
          </p:cNvSpPr>
          <p:nvPr/>
        </p:nvSpPr>
        <p:spPr bwMode="auto">
          <a:xfrm>
            <a:off x="2529030" y="1951181"/>
            <a:ext cx="4062846"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latin typeface="+mn-lt"/>
            </a:endParaRPr>
          </a:p>
          <a:p>
            <a:pPr eaLnBrk="1" hangingPunct="1">
              <a:spcBef>
                <a:spcPct val="50000"/>
              </a:spcBef>
            </a:pPr>
            <a:r>
              <a:rPr lang="en-US" altLang="en-US" sz="3200" dirty="0">
                <a:latin typeface="+mn-lt"/>
              </a:rPr>
              <a:t>	M	C	V</a:t>
            </a:r>
          </a:p>
          <a:p>
            <a:pPr eaLnBrk="1" hangingPunct="1">
              <a:spcBef>
                <a:spcPct val="50000"/>
              </a:spcBef>
            </a:pPr>
            <a:r>
              <a:rPr lang="en-US" altLang="en-US" sz="3200" dirty="0">
                <a:latin typeface="+mn-lt"/>
              </a:rPr>
              <a:t>	R	Z	Q</a:t>
            </a:r>
          </a:p>
          <a:p>
            <a:pPr eaLnBrk="1" hangingPunct="1">
              <a:spcBef>
                <a:spcPct val="50000"/>
              </a:spcBef>
            </a:pPr>
            <a:r>
              <a:rPr lang="en-US" altLang="en-US" sz="3200" dirty="0">
                <a:latin typeface="+mn-lt"/>
              </a:rPr>
              <a:t>	X	T	P</a:t>
            </a:r>
          </a:p>
          <a:p>
            <a:pPr eaLnBrk="1" hangingPunct="1">
              <a:spcBef>
                <a:spcPct val="50000"/>
              </a:spcBef>
            </a:pPr>
            <a:endParaRPr lang="en-US" altLang="en-US" sz="3200" dirty="0">
              <a:latin typeface="+mn-lt"/>
            </a:endParaRPr>
          </a:p>
        </p:txBody>
      </p:sp>
      <p:sp>
        <p:nvSpPr>
          <p:cNvPr id="27" name="Text Box 23"/>
          <p:cNvSpPr txBox="1">
            <a:spLocks noChangeArrowheads="1"/>
          </p:cNvSpPr>
          <p:nvPr/>
        </p:nvSpPr>
        <p:spPr bwMode="auto">
          <a:xfrm>
            <a:off x="2488622" y="1951181"/>
            <a:ext cx="4143662" cy="350678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latin typeface="+mn-lt"/>
            </a:endParaRPr>
          </a:p>
          <a:p>
            <a:pPr eaLnBrk="1" hangingPunct="1">
              <a:spcBef>
                <a:spcPct val="50000"/>
              </a:spcBef>
            </a:pPr>
            <a:r>
              <a:rPr lang="en-US" altLang="en-US" sz="3200" dirty="0">
                <a:latin typeface="+mn-lt"/>
              </a:rPr>
              <a:t>	Z	B	M</a:t>
            </a:r>
          </a:p>
          <a:p>
            <a:pPr eaLnBrk="1" hangingPunct="1">
              <a:spcBef>
                <a:spcPct val="50000"/>
              </a:spcBef>
            </a:pPr>
            <a:r>
              <a:rPr lang="en-US" altLang="en-US" sz="3200" dirty="0">
                <a:latin typeface="+mn-lt"/>
              </a:rPr>
              <a:t>	C	W	J</a:t>
            </a:r>
          </a:p>
          <a:p>
            <a:pPr eaLnBrk="1" hangingPunct="1">
              <a:spcBef>
                <a:spcPct val="50000"/>
              </a:spcBef>
            </a:pPr>
            <a:r>
              <a:rPr lang="en-US" altLang="en-US" sz="3200" dirty="0">
                <a:latin typeface="+mn-lt"/>
              </a:rPr>
              <a:t>	K	T	N</a:t>
            </a:r>
          </a:p>
          <a:p>
            <a:pPr eaLnBrk="1" hangingPunct="1">
              <a:spcBef>
                <a:spcPct val="50000"/>
              </a:spcBef>
            </a:pPr>
            <a:endParaRPr lang="en-US" altLang="en-US" sz="3200" dirty="0">
              <a:latin typeface="+mn-lt"/>
            </a:endParaRPr>
          </a:p>
        </p:txBody>
      </p:sp>
      <p:sp>
        <p:nvSpPr>
          <p:cNvPr id="2" name="TextBox 1"/>
          <p:cNvSpPr txBox="1"/>
          <p:nvPr/>
        </p:nvSpPr>
        <p:spPr>
          <a:xfrm>
            <a:off x="1293149" y="5493251"/>
            <a:ext cx="6534608" cy="584775"/>
          </a:xfrm>
          <a:prstGeom prst="rect">
            <a:avLst/>
          </a:prstGeom>
          <a:noFill/>
        </p:spPr>
        <p:txBody>
          <a:bodyPr wrap="square" rtlCol="0">
            <a:spAutoFit/>
          </a:bodyPr>
          <a:lstStyle/>
          <a:p>
            <a:r>
              <a:rPr lang="en-US" sz="3200" dirty="0" err="1"/>
              <a:t>Sperling’s</a:t>
            </a:r>
            <a:r>
              <a:rPr lang="en-US" sz="3200" dirty="0"/>
              <a:t> Sensory Memory Study</a:t>
            </a:r>
          </a:p>
        </p:txBody>
      </p:sp>
    </p:spTree>
    <p:extLst>
      <p:ext uri="{BB962C8B-B14F-4D97-AF65-F5344CB8AC3E}">
        <p14:creationId xmlns:p14="http://schemas.microsoft.com/office/powerpoint/2010/main" val="7102196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1" presetClass="entr" presetSubtype="0" fill="hold" grpId="0" nodeType="afterEffect">
                                  <p:stCondLst>
                                    <p:cond delay="0"/>
                                  </p:stCondLst>
                                  <p:childTnLst>
                                    <p:set>
                                      <p:cBhvr>
                                        <p:cTn id="9" dur="1000">
                                          <p:stCondLst>
                                            <p:cond delay="0"/>
                                          </p:stCondLst>
                                        </p:cTn>
                                        <p:tgtEl>
                                          <p:spTgt spid="17">
                                            <p:txEl>
                                              <p:pRg st="0" end="0"/>
                                            </p:txEl>
                                          </p:spTgt>
                                        </p:tgtEl>
                                        <p:attrNameLst>
                                          <p:attrName>style.visibility</p:attrName>
                                        </p:attrNameLst>
                                      </p:cBhvr>
                                      <p:to>
                                        <p:strVal val="visible"/>
                                      </p:to>
                                    </p:set>
                                  </p:childTnLst>
                                </p:cTn>
                              </p:par>
                            </p:childTnLst>
                          </p:cTn>
                        </p:par>
                        <p:par>
                          <p:cTn id="10" fill="hold">
                            <p:stCondLst>
                              <p:cond delay="1500"/>
                            </p:stCondLst>
                            <p:childTnLst>
                              <p:par>
                                <p:cTn id="11" presetID="11" presetClass="entr" presetSubtype="0" fill="hold" grpId="0" nodeType="afterEffect">
                                  <p:stCondLst>
                                    <p:cond delay="0"/>
                                  </p:stCondLst>
                                  <p:childTnLst>
                                    <p:set>
                                      <p:cBhvr>
                                        <p:cTn id="12" dur="1000">
                                          <p:stCondLst>
                                            <p:cond delay="0"/>
                                          </p:stCondLst>
                                        </p:cTn>
                                        <p:tgtEl>
                                          <p:spTgt spid="17">
                                            <p:txEl>
                                              <p:pRg st="1" end="1"/>
                                            </p:txEl>
                                          </p:spTgt>
                                        </p:tgtEl>
                                        <p:attrNameLst>
                                          <p:attrName>style.visibility</p:attrName>
                                        </p:attrNameLst>
                                      </p:cBhvr>
                                      <p:to>
                                        <p:strVal val="visible"/>
                                      </p:to>
                                    </p:set>
                                  </p:childTnLst>
                                </p:cTn>
                              </p:par>
                            </p:childTnLst>
                          </p:cTn>
                        </p:par>
                        <p:par>
                          <p:cTn id="13" fill="hold">
                            <p:stCondLst>
                              <p:cond delay="2500"/>
                            </p:stCondLst>
                            <p:childTnLst>
                              <p:par>
                                <p:cTn id="14" presetID="11" presetClass="entr" presetSubtype="0" fill="hold" grpId="0" nodeType="afterEffect">
                                  <p:stCondLst>
                                    <p:cond delay="0"/>
                                  </p:stCondLst>
                                  <p:childTnLst>
                                    <p:set>
                                      <p:cBhvr>
                                        <p:cTn id="15" dur="1000">
                                          <p:stCondLst>
                                            <p:cond delay="0"/>
                                          </p:stCondLst>
                                        </p:cTn>
                                        <p:tgtEl>
                                          <p:spTgt spid="17">
                                            <p:txEl>
                                              <p:pRg st="2" end="2"/>
                                            </p:txEl>
                                          </p:spTgt>
                                        </p:tgtEl>
                                        <p:attrNameLst>
                                          <p:attrName>style.visibility</p:attrName>
                                        </p:attrNameLst>
                                      </p:cBhvr>
                                      <p:to>
                                        <p:strVal val="visible"/>
                                      </p:to>
                                    </p:set>
                                  </p:childTnLst>
                                </p:cTn>
                              </p:par>
                            </p:childTnLst>
                          </p:cTn>
                        </p:par>
                        <p:par>
                          <p:cTn id="16" fill="hold">
                            <p:stCondLst>
                              <p:cond delay="3500"/>
                            </p:stCondLst>
                            <p:childTnLst>
                              <p:par>
                                <p:cTn id="17" presetID="11" presetClass="entr" presetSubtype="0" fill="hold" grpId="0" nodeType="afterEffect">
                                  <p:stCondLst>
                                    <p:cond delay="0"/>
                                  </p:stCondLst>
                                  <p:childTnLst>
                                    <p:set>
                                      <p:cBhvr>
                                        <p:cTn id="18" dur="500">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par>
                          <p:cTn id="27" fill="hold">
                            <p:stCondLst>
                              <p:cond delay="500"/>
                            </p:stCondLst>
                            <p:childTnLst>
                              <p:par>
                                <p:cTn id="28" presetID="11" presetClass="entr" presetSubtype="0" fill="hold" grpId="0" nodeType="afterEffect">
                                  <p:stCondLst>
                                    <p:cond delay="0"/>
                                  </p:stCondLst>
                                  <p:childTnLst>
                                    <p:set>
                                      <p:cBhvr>
                                        <p:cTn id="29" dur="1000">
                                          <p:stCondLst>
                                            <p:cond delay="0"/>
                                          </p:stCondLst>
                                        </p:cTn>
                                        <p:tgtEl>
                                          <p:spTgt spid="20">
                                            <p:txEl>
                                              <p:pRg st="0" end="0"/>
                                            </p:txEl>
                                          </p:spTgt>
                                        </p:tgtEl>
                                        <p:attrNameLst>
                                          <p:attrName>style.visibility</p:attrName>
                                        </p:attrNameLst>
                                      </p:cBhvr>
                                      <p:to>
                                        <p:strVal val="visible"/>
                                      </p:to>
                                    </p:set>
                                  </p:childTnLst>
                                </p:cTn>
                              </p:par>
                            </p:childTnLst>
                          </p:cTn>
                        </p:par>
                        <p:par>
                          <p:cTn id="30" fill="hold">
                            <p:stCondLst>
                              <p:cond delay="1500"/>
                            </p:stCondLst>
                            <p:childTnLst>
                              <p:par>
                                <p:cTn id="31" presetID="11" presetClass="entr" presetSubtype="0" fill="hold" grpId="0" nodeType="afterEffect">
                                  <p:stCondLst>
                                    <p:cond delay="0"/>
                                  </p:stCondLst>
                                  <p:childTnLst>
                                    <p:set>
                                      <p:cBhvr>
                                        <p:cTn id="32" dur="1000">
                                          <p:stCondLst>
                                            <p:cond delay="0"/>
                                          </p:stCondLst>
                                        </p:cTn>
                                        <p:tgtEl>
                                          <p:spTgt spid="20">
                                            <p:txEl>
                                              <p:pRg st="1" end="1"/>
                                            </p:txEl>
                                          </p:spTgt>
                                        </p:tgtEl>
                                        <p:attrNameLst>
                                          <p:attrName>style.visibility</p:attrName>
                                        </p:attrNameLst>
                                      </p:cBhvr>
                                      <p:to>
                                        <p:strVal val="visible"/>
                                      </p:to>
                                    </p:set>
                                  </p:childTnLst>
                                </p:cTn>
                              </p:par>
                            </p:childTnLst>
                          </p:cTn>
                        </p:par>
                        <p:par>
                          <p:cTn id="33" fill="hold">
                            <p:stCondLst>
                              <p:cond delay="2500"/>
                            </p:stCondLst>
                            <p:childTnLst>
                              <p:par>
                                <p:cTn id="34" presetID="11" presetClass="entr" presetSubtype="0" fill="hold" grpId="0" nodeType="afterEffect">
                                  <p:stCondLst>
                                    <p:cond delay="0"/>
                                  </p:stCondLst>
                                  <p:childTnLst>
                                    <p:set>
                                      <p:cBhvr>
                                        <p:cTn id="35" dur="1000">
                                          <p:stCondLst>
                                            <p:cond delay="0"/>
                                          </p:stCondLst>
                                        </p:cTn>
                                        <p:tgtEl>
                                          <p:spTgt spid="20">
                                            <p:txEl>
                                              <p:pRg st="2" end="2"/>
                                            </p:txEl>
                                          </p:spTgt>
                                        </p:tgtEl>
                                        <p:attrNameLst>
                                          <p:attrName>style.visibility</p:attrName>
                                        </p:attrNameLst>
                                      </p:cBhvr>
                                      <p:to>
                                        <p:strVal val="visible"/>
                                      </p:to>
                                    </p:set>
                                  </p:childTnLst>
                                </p:cTn>
                              </p:par>
                            </p:childTnLst>
                          </p:cTn>
                        </p:par>
                        <p:par>
                          <p:cTn id="36" fill="hold">
                            <p:stCondLst>
                              <p:cond delay="3500"/>
                            </p:stCondLst>
                            <p:childTnLst>
                              <p:par>
                                <p:cTn id="37" presetID="11" presetClass="entr" presetSubtype="0" fill="hold" grpId="0" nodeType="afterEffect">
                                  <p:stCondLst>
                                    <p:cond delay="0"/>
                                  </p:stCondLst>
                                  <p:childTnLst>
                                    <p:set>
                                      <p:cBhvr>
                                        <p:cTn id="38" dur="500">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
                                        </p:tgtEl>
                                        <p:attrNameLst>
                                          <p:attrName>style.visibility</p:attrName>
                                        </p:attrNameLst>
                                      </p:cBhvr>
                                      <p:to>
                                        <p:strVal val="visible"/>
                                      </p:to>
                                    </p:set>
                                  </p:childTnLst>
                                </p:cTn>
                              </p:par>
                            </p:childTnLst>
                          </p:cTn>
                        </p:par>
                        <p:par>
                          <p:cTn id="47" fill="hold">
                            <p:stCondLst>
                              <p:cond delay="500"/>
                            </p:stCondLst>
                            <p:childTnLst>
                              <p:par>
                                <p:cTn id="48" presetID="11" presetClass="entr" presetSubtype="0" fill="hold" grpId="0" nodeType="afterEffect">
                                  <p:stCondLst>
                                    <p:cond delay="0"/>
                                  </p:stCondLst>
                                  <p:childTnLst>
                                    <p:set>
                                      <p:cBhvr>
                                        <p:cTn id="49" dur="1000">
                                          <p:stCondLst>
                                            <p:cond delay="0"/>
                                          </p:stCondLst>
                                        </p:cTn>
                                        <p:tgtEl>
                                          <p:spTgt spid="23">
                                            <p:txEl>
                                              <p:pRg st="0" end="0"/>
                                            </p:txEl>
                                          </p:spTgt>
                                        </p:tgtEl>
                                        <p:attrNameLst>
                                          <p:attrName>style.visibility</p:attrName>
                                        </p:attrNameLst>
                                      </p:cBhvr>
                                      <p:to>
                                        <p:strVal val="visible"/>
                                      </p:to>
                                    </p:set>
                                  </p:childTnLst>
                                </p:cTn>
                              </p:par>
                            </p:childTnLst>
                          </p:cTn>
                        </p:par>
                        <p:par>
                          <p:cTn id="50" fill="hold">
                            <p:stCondLst>
                              <p:cond delay="1500"/>
                            </p:stCondLst>
                            <p:childTnLst>
                              <p:par>
                                <p:cTn id="51" presetID="11" presetClass="entr" presetSubtype="0" fill="hold" grpId="0" nodeType="afterEffect">
                                  <p:stCondLst>
                                    <p:cond delay="0"/>
                                  </p:stCondLst>
                                  <p:childTnLst>
                                    <p:set>
                                      <p:cBhvr>
                                        <p:cTn id="52" dur="1000">
                                          <p:stCondLst>
                                            <p:cond delay="0"/>
                                          </p:stCondLst>
                                        </p:cTn>
                                        <p:tgtEl>
                                          <p:spTgt spid="23">
                                            <p:txEl>
                                              <p:pRg st="1" end="1"/>
                                            </p:txEl>
                                          </p:spTgt>
                                        </p:tgtEl>
                                        <p:attrNameLst>
                                          <p:attrName>style.visibility</p:attrName>
                                        </p:attrNameLst>
                                      </p:cBhvr>
                                      <p:to>
                                        <p:strVal val="visible"/>
                                      </p:to>
                                    </p:set>
                                  </p:childTnLst>
                                </p:cTn>
                              </p:par>
                            </p:childTnLst>
                          </p:cTn>
                        </p:par>
                        <p:par>
                          <p:cTn id="53" fill="hold">
                            <p:stCondLst>
                              <p:cond delay="2500"/>
                            </p:stCondLst>
                            <p:childTnLst>
                              <p:par>
                                <p:cTn id="54" presetID="11" presetClass="entr" presetSubtype="0" fill="hold" grpId="0" nodeType="afterEffect">
                                  <p:stCondLst>
                                    <p:cond delay="0"/>
                                  </p:stCondLst>
                                  <p:childTnLst>
                                    <p:set>
                                      <p:cBhvr>
                                        <p:cTn id="55" dur="1000">
                                          <p:stCondLst>
                                            <p:cond delay="0"/>
                                          </p:stCondLst>
                                        </p:cTn>
                                        <p:tgtEl>
                                          <p:spTgt spid="23">
                                            <p:txEl>
                                              <p:pRg st="2" end="2"/>
                                            </p:txEl>
                                          </p:spTgt>
                                        </p:tgtEl>
                                        <p:attrNameLst>
                                          <p:attrName>style.visibility</p:attrName>
                                        </p:attrNameLst>
                                      </p:cBhvr>
                                      <p:to>
                                        <p:strVal val="visible"/>
                                      </p:to>
                                    </p:set>
                                  </p:childTnLst>
                                </p:cTn>
                              </p:par>
                            </p:childTnLst>
                          </p:cTn>
                        </p:par>
                        <p:par>
                          <p:cTn id="56" fill="hold">
                            <p:stCondLst>
                              <p:cond delay="3500"/>
                            </p:stCondLst>
                            <p:childTnLst>
                              <p:par>
                                <p:cTn id="57" presetID="11" presetClass="entr" presetSubtype="0" fill="hold" grpId="0" nodeType="afterEffect">
                                  <p:stCondLst>
                                    <p:cond delay="0"/>
                                  </p:stCondLst>
                                  <p:childTnLst>
                                    <p:set>
                                      <p:cBhvr>
                                        <p:cTn id="58" dur="500">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autoUpdateAnimBg="0" advAuto="0"/>
      <p:bldP spid="18" grpId="0" autoUpdateAnimBg="0"/>
      <p:bldP spid="19" grpId="0" animBg="1"/>
      <p:bldP spid="20" grpId="0" build="p" autoUpdateAnimBg="0" advAuto="0"/>
      <p:bldP spid="21" grpId="0" autoUpdateAnimBg="0"/>
      <p:bldP spid="22" grpId="0" animBg="1"/>
      <p:bldP spid="23" grpId="0" build="p" autoUpdateAnimBg="0" advAuto="0"/>
      <p:bldP spid="24" grpId="0" autoUpdateAnimBg="0"/>
      <p:bldP spid="25" grpId="0" autoUpdateAnimBg="0"/>
      <p:bldP spid="26" grpId="0" autoUpdateAnimBg="0"/>
      <p:bldP spid="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en-US"/>
              <a:t>Why can we report only 3 or 4 letters?</a:t>
            </a:r>
          </a:p>
        </p:txBody>
      </p:sp>
      <p:sp>
        <p:nvSpPr>
          <p:cNvPr id="23555" name="Rectangle 3"/>
          <p:cNvSpPr>
            <a:spLocks noGrp="1" noChangeArrowheads="1"/>
          </p:cNvSpPr>
          <p:nvPr>
            <p:ph idx="1"/>
          </p:nvPr>
        </p:nvSpPr>
        <p:spPr/>
        <p:txBody>
          <a:bodyPr>
            <a:normAutofit/>
          </a:bodyPr>
          <a:lstStyle/>
          <a:p>
            <a:pPr eaLnBrk="1" hangingPunct="1">
              <a:buClr>
                <a:schemeClr val="tx1"/>
              </a:buClr>
            </a:pPr>
            <a:r>
              <a:rPr lang="en-US" altLang="en-US" dirty="0"/>
              <a:t>Hypothesis 1:  Our S.M. can only hold 3 or 4 items.</a:t>
            </a:r>
            <a:br>
              <a:rPr lang="en-US" altLang="en-US" dirty="0"/>
            </a:br>
            <a:endParaRPr lang="en-US" altLang="en-US" dirty="0"/>
          </a:p>
          <a:p>
            <a:pPr eaLnBrk="1" hangingPunct="1">
              <a:buClr>
                <a:schemeClr val="tx1"/>
              </a:buClr>
            </a:pPr>
            <a:r>
              <a:rPr lang="en-US" altLang="en-US" dirty="0"/>
              <a:t>Hypothesis 2:  Our S.M. holds all the items, but fades by the time we have reported 3 or 4 of them.</a:t>
            </a:r>
            <a:br>
              <a:rPr lang="en-US" altLang="en-US" dirty="0"/>
            </a:br>
            <a:endParaRPr lang="en-US" altLang="en-US" dirty="0"/>
          </a:p>
          <a:p>
            <a:pPr marL="0" indent="0" eaLnBrk="1" hangingPunct="1">
              <a:buClr>
                <a:schemeClr val="tx1"/>
              </a:buClr>
              <a:buNone/>
            </a:pPr>
            <a:r>
              <a:rPr lang="en-US" altLang="en-US" dirty="0">
                <a:solidFill>
                  <a:schemeClr val="accent6">
                    <a:lumMod val="75000"/>
                  </a:schemeClr>
                </a:solidFill>
              </a:rPr>
              <a:t>Both hypotheses are consistent with the data,                               so how do we tell which is true?</a:t>
            </a:r>
          </a:p>
        </p:txBody>
      </p:sp>
    </p:spTree>
    <p:extLst>
      <p:ext uri="{BB962C8B-B14F-4D97-AF65-F5344CB8AC3E}">
        <p14:creationId xmlns:p14="http://schemas.microsoft.com/office/powerpoint/2010/main" val="163167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Bottom)">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Bottom)">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slide(fromBottom)">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40382" y="2817090"/>
            <a:ext cx="3082637" cy="1942067"/>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1268" name="Rectangle 3"/>
          <p:cNvSpPr>
            <a:spLocks noGrp="1" noChangeArrowheads="1"/>
          </p:cNvSpPr>
          <p:nvPr>
            <p:ph type="title"/>
          </p:nvPr>
        </p:nvSpPr>
        <p:spPr>
          <a:xfrm>
            <a:off x="182879" y="-1"/>
            <a:ext cx="8854173" cy="1042737"/>
          </a:xfrm>
        </p:spPr>
        <p:txBody>
          <a:bodyPr>
            <a:normAutofit fontScale="90000"/>
          </a:bodyPr>
          <a:lstStyle/>
          <a:p>
            <a:pPr eaLnBrk="1" hangingPunct="1"/>
            <a:r>
              <a:rPr lang="en-US" altLang="en-US" dirty="0"/>
              <a:t>PARTIAL REPORT</a:t>
            </a:r>
            <a:br>
              <a:rPr lang="en-US" altLang="en-US" dirty="0"/>
            </a:br>
            <a:r>
              <a:rPr lang="en-US" altLang="en-US" sz="3600" dirty="0"/>
              <a:t>Write down the letters in the indicated row only:</a:t>
            </a:r>
          </a:p>
        </p:txBody>
      </p:sp>
      <p:sp>
        <p:nvSpPr>
          <p:cNvPr id="22532" name="Text Box 4"/>
          <p:cNvSpPr txBox="1">
            <a:spLocks noChangeArrowheads="1"/>
          </p:cNvSpPr>
          <p:nvPr/>
        </p:nvSpPr>
        <p:spPr bwMode="auto">
          <a:xfrm>
            <a:off x="3885793" y="2969977"/>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dirty="0">
                <a:latin typeface="+mn-lt"/>
              </a:rPr>
              <a:t>Ready</a:t>
            </a:r>
          </a:p>
          <a:p>
            <a:pPr algn="ctr" eaLnBrk="1" hangingPunct="1">
              <a:spcBef>
                <a:spcPct val="50000"/>
              </a:spcBef>
            </a:pPr>
            <a:r>
              <a:rPr lang="en-US" altLang="en-US" dirty="0">
                <a:latin typeface="+mn-lt"/>
              </a:rPr>
              <a:t>Set</a:t>
            </a:r>
          </a:p>
          <a:p>
            <a:pPr algn="ctr" eaLnBrk="1" hangingPunct="1">
              <a:spcBef>
                <a:spcPct val="50000"/>
              </a:spcBef>
            </a:pPr>
            <a:r>
              <a:rPr lang="en-US" altLang="en-US" dirty="0">
                <a:latin typeface="+mn-lt"/>
              </a:rPr>
              <a:t>Go</a:t>
            </a:r>
          </a:p>
        </p:txBody>
      </p:sp>
      <p:sp>
        <p:nvSpPr>
          <p:cNvPr id="22533" name="Text Box 5"/>
          <p:cNvSpPr txBox="1">
            <a:spLocks noChangeArrowheads="1"/>
          </p:cNvSpPr>
          <p:nvPr/>
        </p:nvSpPr>
        <p:spPr bwMode="auto">
          <a:xfrm>
            <a:off x="2711195" y="2392697"/>
            <a:ext cx="36445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latin typeface="+mn-lt"/>
            </a:endParaRPr>
          </a:p>
          <a:p>
            <a:pPr eaLnBrk="1" hangingPunct="1">
              <a:spcBef>
                <a:spcPct val="50000"/>
              </a:spcBef>
            </a:pPr>
            <a:r>
              <a:rPr lang="en-US" altLang="en-US">
                <a:latin typeface="+mn-lt"/>
              </a:rPr>
              <a:t>	R	G	L</a:t>
            </a:r>
          </a:p>
          <a:p>
            <a:pPr eaLnBrk="1" hangingPunct="1">
              <a:spcBef>
                <a:spcPct val="50000"/>
              </a:spcBef>
            </a:pPr>
            <a:r>
              <a:rPr lang="en-US" altLang="en-US">
                <a:latin typeface="+mn-lt"/>
              </a:rPr>
              <a:t>	B	K	C</a:t>
            </a:r>
          </a:p>
          <a:p>
            <a:pPr eaLnBrk="1" hangingPunct="1">
              <a:spcBef>
                <a:spcPct val="50000"/>
              </a:spcBef>
            </a:pPr>
            <a:r>
              <a:rPr lang="en-US" altLang="en-US">
                <a:latin typeface="+mn-lt"/>
              </a:rPr>
              <a:t>	W	F	V</a:t>
            </a:r>
          </a:p>
          <a:p>
            <a:pPr eaLnBrk="1" hangingPunct="1">
              <a:spcBef>
                <a:spcPct val="50000"/>
              </a:spcBef>
            </a:pPr>
            <a:endParaRPr lang="en-US" altLang="en-US">
              <a:latin typeface="+mn-lt"/>
            </a:endParaRPr>
          </a:p>
        </p:txBody>
      </p:sp>
      <p:sp>
        <p:nvSpPr>
          <p:cNvPr id="22535" name="Rectangle 7"/>
          <p:cNvSpPr>
            <a:spLocks noChangeArrowheads="1"/>
          </p:cNvSpPr>
          <p:nvPr/>
        </p:nvSpPr>
        <p:spPr bwMode="auto">
          <a:xfrm>
            <a:off x="3140382" y="2817090"/>
            <a:ext cx="3082637" cy="1942067"/>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2536" name="Text Box 8"/>
          <p:cNvSpPr txBox="1">
            <a:spLocks noChangeArrowheads="1"/>
          </p:cNvSpPr>
          <p:nvPr/>
        </p:nvSpPr>
        <p:spPr bwMode="auto">
          <a:xfrm>
            <a:off x="3885793" y="2969977"/>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dirty="0">
                <a:latin typeface="+mn-lt"/>
              </a:rPr>
              <a:t>Ready</a:t>
            </a:r>
          </a:p>
          <a:p>
            <a:pPr algn="ctr" eaLnBrk="1" hangingPunct="1">
              <a:spcBef>
                <a:spcPct val="50000"/>
              </a:spcBef>
            </a:pPr>
            <a:r>
              <a:rPr lang="en-US" altLang="en-US" dirty="0">
                <a:latin typeface="+mn-lt"/>
              </a:rPr>
              <a:t>Set</a:t>
            </a:r>
          </a:p>
          <a:p>
            <a:pPr algn="ctr" eaLnBrk="1" hangingPunct="1">
              <a:spcBef>
                <a:spcPct val="50000"/>
              </a:spcBef>
            </a:pPr>
            <a:r>
              <a:rPr lang="en-US" altLang="en-US" dirty="0">
                <a:latin typeface="+mn-lt"/>
              </a:rPr>
              <a:t>Go</a:t>
            </a:r>
          </a:p>
        </p:txBody>
      </p:sp>
      <p:sp>
        <p:nvSpPr>
          <p:cNvPr id="22537" name="Text Box 9"/>
          <p:cNvSpPr txBox="1">
            <a:spLocks noChangeArrowheads="1"/>
          </p:cNvSpPr>
          <p:nvPr/>
        </p:nvSpPr>
        <p:spPr bwMode="auto">
          <a:xfrm>
            <a:off x="2711195" y="2392697"/>
            <a:ext cx="36445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dirty="0">
              <a:latin typeface="+mn-lt"/>
            </a:endParaRPr>
          </a:p>
          <a:p>
            <a:pPr eaLnBrk="1" hangingPunct="1">
              <a:spcBef>
                <a:spcPct val="50000"/>
              </a:spcBef>
            </a:pPr>
            <a:r>
              <a:rPr lang="en-US" altLang="en-US" dirty="0">
                <a:latin typeface="+mn-lt"/>
              </a:rPr>
              <a:t>	X	R	C</a:t>
            </a:r>
          </a:p>
          <a:p>
            <a:pPr eaLnBrk="1" hangingPunct="1">
              <a:spcBef>
                <a:spcPct val="50000"/>
              </a:spcBef>
            </a:pPr>
            <a:r>
              <a:rPr lang="en-US" altLang="en-US" dirty="0">
                <a:latin typeface="+mn-lt"/>
              </a:rPr>
              <a:t>	W	B	Z</a:t>
            </a:r>
          </a:p>
          <a:p>
            <a:pPr eaLnBrk="1" hangingPunct="1">
              <a:spcBef>
                <a:spcPct val="50000"/>
              </a:spcBef>
            </a:pPr>
            <a:r>
              <a:rPr lang="en-US" altLang="en-US" dirty="0">
                <a:latin typeface="+mn-lt"/>
              </a:rPr>
              <a:t>	H	L	Q</a:t>
            </a:r>
          </a:p>
          <a:p>
            <a:pPr eaLnBrk="1" hangingPunct="1">
              <a:spcBef>
                <a:spcPct val="50000"/>
              </a:spcBef>
            </a:pPr>
            <a:endParaRPr lang="en-US" altLang="en-US" dirty="0">
              <a:latin typeface="+mn-lt"/>
            </a:endParaRPr>
          </a:p>
        </p:txBody>
      </p:sp>
      <p:sp>
        <p:nvSpPr>
          <p:cNvPr id="22538" name="Rectangle 10"/>
          <p:cNvSpPr>
            <a:spLocks noChangeArrowheads="1"/>
          </p:cNvSpPr>
          <p:nvPr/>
        </p:nvSpPr>
        <p:spPr bwMode="auto">
          <a:xfrm>
            <a:off x="3140382" y="2817090"/>
            <a:ext cx="3082637" cy="1942067"/>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2539" name="Text Box 11"/>
          <p:cNvSpPr txBox="1">
            <a:spLocks noChangeArrowheads="1"/>
          </p:cNvSpPr>
          <p:nvPr/>
        </p:nvSpPr>
        <p:spPr bwMode="auto">
          <a:xfrm>
            <a:off x="3885793" y="2969977"/>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dirty="0">
                <a:latin typeface="+mn-lt"/>
              </a:rPr>
              <a:t>Ready</a:t>
            </a:r>
          </a:p>
          <a:p>
            <a:pPr algn="ctr" eaLnBrk="1" hangingPunct="1">
              <a:spcBef>
                <a:spcPct val="50000"/>
              </a:spcBef>
            </a:pPr>
            <a:r>
              <a:rPr lang="en-US" altLang="en-US" dirty="0">
                <a:latin typeface="+mn-lt"/>
              </a:rPr>
              <a:t>Set</a:t>
            </a:r>
          </a:p>
          <a:p>
            <a:pPr algn="ctr" eaLnBrk="1" hangingPunct="1">
              <a:spcBef>
                <a:spcPct val="50000"/>
              </a:spcBef>
            </a:pPr>
            <a:r>
              <a:rPr lang="en-US" altLang="en-US" dirty="0">
                <a:latin typeface="+mn-lt"/>
              </a:rPr>
              <a:t>Go</a:t>
            </a:r>
          </a:p>
        </p:txBody>
      </p:sp>
      <p:sp>
        <p:nvSpPr>
          <p:cNvPr id="22540" name="Text Box 12"/>
          <p:cNvSpPr txBox="1">
            <a:spLocks noChangeArrowheads="1"/>
          </p:cNvSpPr>
          <p:nvPr/>
        </p:nvSpPr>
        <p:spPr bwMode="auto">
          <a:xfrm>
            <a:off x="2705423" y="2392697"/>
            <a:ext cx="365614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latin typeface="+mn-lt"/>
            </a:endParaRPr>
          </a:p>
          <a:p>
            <a:pPr eaLnBrk="1" hangingPunct="1">
              <a:spcBef>
                <a:spcPct val="50000"/>
              </a:spcBef>
            </a:pPr>
            <a:r>
              <a:rPr lang="en-US" altLang="en-US">
                <a:latin typeface="+mn-lt"/>
              </a:rPr>
              <a:t>	K	M	D</a:t>
            </a:r>
          </a:p>
          <a:p>
            <a:pPr eaLnBrk="1" hangingPunct="1">
              <a:spcBef>
                <a:spcPct val="50000"/>
              </a:spcBef>
            </a:pPr>
            <a:r>
              <a:rPr lang="en-US" altLang="en-US">
                <a:latin typeface="+mn-lt"/>
              </a:rPr>
              <a:t>	T	L	N</a:t>
            </a:r>
          </a:p>
          <a:p>
            <a:pPr eaLnBrk="1" hangingPunct="1">
              <a:spcBef>
                <a:spcPct val="50000"/>
              </a:spcBef>
            </a:pPr>
            <a:r>
              <a:rPr lang="en-US" altLang="en-US">
                <a:latin typeface="+mn-lt"/>
              </a:rPr>
              <a:t>	F	X	H</a:t>
            </a:r>
          </a:p>
          <a:p>
            <a:pPr eaLnBrk="1" hangingPunct="1">
              <a:spcBef>
                <a:spcPct val="50000"/>
              </a:spcBef>
            </a:pPr>
            <a:endParaRPr lang="en-US" altLang="en-US">
              <a:latin typeface="+mn-lt"/>
            </a:endParaRPr>
          </a:p>
        </p:txBody>
      </p:sp>
      <p:sp>
        <p:nvSpPr>
          <p:cNvPr id="22541" name="Text Box 13"/>
          <p:cNvSpPr txBox="1">
            <a:spLocks noChangeArrowheads="1"/>
          </p:cNvSpPr>
          <p:nvPr/>
        </p:nvSpPr>
        <p:spPr bwMode="auto">
          <a:xfrm>
            <a:off x="2705423" y="2392697"/>
            <a:ext cx="365614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latin typeface="+mn-lt"/>
            </a:endParaRPr>
          </a:p>
          <a:p>
            <a:pPr eaLnBrk="1" hangingPunct="1">
              <a:spcBef>
                <a:spcPct val="50000"/>
              </a:spcBef>
            </a:pPr>
            <a:r>
              <a:rPr lang="en-US" altLang="en-US">
                <a:latin typeface="+mn-lt"/>
              </a:rPr>
              <a:t>	R	G	L</a:t>
            </a:r>
          </a:p>
          <a:p>
            <a:pPr eaLnBrk="1" hangingPunct="1">
              <a:spcBef>
                <a:spcPct val="50000"/>
              </a:spcBef>
            </a:pPr>
            <a:r>
              <a:rPr lang="en-US" altLang="en-US">
                <a:latin typeface="+mn-lt"/>
              </a:rPr>
              <a:t>	B	K	C</a:t>
            </a:r>
          </a:p>
          <a:p>
            <a:pPr eaLnBrk="1" hangingPunct="1">
              <a:spcBef>
                <a:spcPct val="50000"/>
              </a:spcBef>
            </a:pPr>
            <a:r>
              <a:rPr lang="en-US" altLang="en-US">
                <a:latin typeface="+mn-lt"/>
              </a:rPr>
              <a:t>	W	F	V</a:t>
            </a:r>
          </a:p>
          <a:p>
            <a:pPr eaLnBrk="1" hangingPunct="1">
              <a:spcBef>
                <a:spcPct val="50000"/>
              </a:spcBef>
            </a:pPr>
            <a:endParaRPr lang="en-US" altLang="en-US">
              <a:latin typeface="+mn-lt"/>
            </a:endParaRPr>
          </a:p>
        </p:txBody>
      </p:sp>
      <p:sp>
        <p:nvSpPr>
          <p:cNvPr id="22542" name="Text Box 14"/>
          <p:cNvSpPr txBox="1">
            <a:spLocks noChangeArrowheads="1"/>
          </p:cNvSpPr>
          <p:nvPr/>
        </p:nvSpPr>
        <p:spPr bwMode="auto">
          <a:xfrm>
            <a:off x="2705423" y="2392697"/>
            <a:ext cx="365614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latin typeface="+mn-lt"/>
            </a:endParaRPr>
          </a:p>
          <a:p>
            <a:pPr eaLnBrk="1" hangingPunct="1">
              <a:spcBef>
                <a:spcPct val="50000"/>
              </a:spcBef>
            </a:pPr>
            <a:r>
              <a:rPr lang="en-US" altLang="en-US">
                <a:latin typeface="+mn-lt"/>
              </a:rPr>
              <a:t>	X	R	C</a:t>
            </a:r>
          </a:p>
          <a:p>
            <a:pPr eaLnBrk="1" hangingPunct="1">
              <a:spcBef>
                <a:spcPct val="50000"/>
              </a:spcBef>
            </a:pPr>
            <a:r>
              <a:rPr lang="en-US" altLang="en-US">
                <a:latin typeface="+mn-lt"/>
              </a:rPr>
              <a:t>	W	B	Z</a:t>
            </a:r>
          </a:p>
          <a:p>
            <a:pPr eaLnBrk="1" hangingPunct="1">
              <a:spcBef>
                <a:spcPct val="50000"/>
              </a:spcBef>
            </a:pPr>
            <a:r>
              <a:rPr lang="en-US" altLang="en-US">
                <a:latin typeface="+mn-lt"/>
              </a:rPr>
              <a:t>	H	L	Q</a:t>
            </a:r>
          </a:p>
          <a:p>
            <a:pPr eaLnBrk="1" hangingPunct="1">
              <a:spcBef>
                <a:spcPct val="50000"/>
              </a:spcBef>
            </a:pPr>
            <a:endParaRPr lang="en-US" altLang="en-US">
              <a:latin typeface="+mn-lt"/>
            </a:endParaRPr>
          </a:p>
        </p:txBody>
      </p:sp>
      <p:sp>
        <p:nvSpPr>
          <p:cNvPr id="22543" name="Text Box 15"/>
          <p:cNvSpPr txBox="1">
            <a:spLocks noChangeArrowheads="1"/>
          </p:cNvSpPr>
          <p:nvPr/>
        </p:nvSpPr>
        <p:spPr bwMode="auto">
          <a:xfrm>
            <a:off x="2711195" y="2392697"/>
            <a:ext cx="36445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dirty="0">
              <a:latin typeface="+mn-lt"/>
            </a:endParaRPr>
          </a:p>
          <a:p>
            <a:pPr eaLnBrk="1" hangingPunct="1">
              <a:spcBef>
                <a:spcPct val="50000"/>
              </a:spcBef>
            </a:pPr>
            <a:r>
              <a:rPr lang="en-US" altLang="en-US" dirty="0">
                <a:latin typeface="+mn-lt"/>
              </a:rPr>
              <a:t>	K	M	D</a:t>
            </a:r>
          </a:p>
          <a:p>
            <a:pPr eaLnBrk="1" hangingPunct="1">
              <a:spcBef>
                <a:spcPct val="50000"/>
              </a:spcBef>
            </a:pPr>
            <a:r>
              <a:rPr lang="en-US" altLang="en-US" dirty="0">
                <a:latin typeface="+mn-lt"/>
              </a:rPr>
              <a:t>	T	L	N</a:t>
            </a:r>
          </a:p>
          <a:p>
            <a:pPr eaLnBrk="1" hangingPunct="1">
              <a:spcBef>
                <a:spcPct val="50000"/>
              </a:spcBef>
            </a:pPr>
            <a:r>
              <a:rPr lang="en-US" altLang="en-US" dirty="0">
                <a:latin typeface="+mn-lt"/>
              </a:rPr>
              <a:t>	F	X	H</a:t>
            </a:r>
          </a:p>
          <a:p>
            <a:pPr eaLnBrk="1" hangingPunct="1">
              <a:spcBef>
                <a:spcPct val="50000"/>
              </a:spcBef>
            </a:pPr>
            <a:endParaRPr lang="en-US" altLang="en-US" dirty="0">
              <a:latin typeface="+mn-lt"/>
            </a:endParaRPr>
          </a:p>
        </p:txBody>
      </p:sp>
      <p:sp>
        <p:nvSpPr>
          <p:cNvPr id="22544" name="Text Box 16"/>
          <p:cNvSpPr txBox="1">
            <a:spLocks noChangeArrowheads="1"/>
          </p:cNvSpPr>
          <p:nvPr/>
        </p:nvSpPr>
        <p:spPr bwMode="auto">
          <a:xfrm>
            <a:off x="1936460" y="2891901"/>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defRPr/>
            </a:pPr>
            <a:r>
              <a:rPr lang="en-US" dirty="0">
                <a:latin typeface="+mn-lt"/>
              </a:rPr>
              <a:t>Top</a:t>
            </a:r>
          </a:p>
        </p:txBody>
      </p:sp>
      <p:sp>
        <p:nvSpPr>
          <p:cNvPr id="22545" name="Text Box 17"/>
          <p:cNvSpPr txBox="1">
            <a:spLocks noChangeArrowheads="1"/>
          </p:cNvSpPr>
          <p:nvPr/>
        </p:nvSpPr>
        <p:spPr bwMode="auto">
          <a:xfrm>
            <a:off x="1707860" y="347324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defRPr/>
            </a:pPr>
            <a:r>
              <a:rPr lang="en-US" dirty="0">
                <a:latin typeface="+mn-lt"/>
              </a:rPr>
              <a:t>Middle</a:t>
            </a:r>
          </a:p>
        </p:txBody>
      </p:sp>
      <p:sp>
        <p:nvSpPr>
          <p:cNvPr id="22546" name="Rectangle 18"/>
          <p:cNvSpPr>
            <a:spLocks noChangeArrowheads="1"/>
          </p:cNvSpPr>
          <p:nvPr/>
        </p:nvSpPr>
        <p:spPr bwMode="auto">
          <a:xfrm>
            <a:off x="1784060" y="405459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defRPr/>
            </a:pPr>
            <a:r>
              <a:rPr lang="en-US" sz="2400" dirty="0">
                <a:latin typeface="+mn-lt"/>
              </a:rPr>
              <a:t>Bottom</a:t>
            </a:r>
          </a:p>
        </p:txBody>
      </p:sp>
      <p:sp>
        <p:nvSpPr>
          <p:cNvPr id="2" name="Rectangle 1"/>
          <p:cNvSpPr/>
          <p:nvPr/>
        </p:nvSpPr>
        <p:spPr bwMode="auto">
          <a:xfrm>
            <a:off x="3541586" y="3475182"/>
            <a:ext cx="2325517" cy="521976"/>
          </a:xfrm>
          <a:prstGeom prst="rect">
            <a:avLst/>
          </a:prstGeom>
          <a:noFill/>
          <a:ln w="635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accent6"/>
              </a:solidFill>
              <a:latin typeface="+mn-lt"/>
            </a:endParaRPr>
          </a:p>
        </p:txBody>
      </p:sp>
      <p:sp>
        <p:nvSpPr>
          <p:cNvPr id="24" name="Rectangle 23"/>
          <p:cNvSpPr/>
          <p:nvPr/>
        </p:nvSpPr>
        <p:spPr bwMode="auto">
          <a:xfrm>
            <a:off x="3544472" y="3475182"/>
            <a:ext cx="2319744" cy="519545"/>
          </a:xfrm>
          <a:prstGeom prst="rect">
            <a:avLst/>
          </a:prstGeom>
          <a:noFill/>
          <a:ln w="635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accent6"/>
              </a:solidFill>
              <a:latin typeface="+mn-lt"/>
            </a:endParaRPr>
          </a:p>
        </p:txBody>
      </p:sp>
      <p:sp>
        <p:nvSpPr>
          <p:cNvPr id="25" name="Rectangle 24"/>
          <p:cNvSpPr/>
          <p:nvPr/>
        </p:nvSpPr>
        <p:spPr bwMode="auto">
          <a:xfrm>
            <a:off x="3544472" y="3475182"/>
            <a:ext cx="2319744" cy="531090"/>
          </a:xfrm>
          <a:prstGeom prst="rect">
            <a:avLst/>
          </a:prstGeom>
          <a:noFill/>
          <a:ln w="635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accent6"/>
              </a:solidFill>
              <a:latin typeface="+mn-lt"/>
            </a:endParaRPr>
          </a:p>
        </p:txBody>
      </p:sp>
      <p:sp>
        <p:nvSpPr>
          <p:cNvPr id="26" name="Rectangle 25"/>
          <p:cNvSpPr/>
          <p:nvPr/>
        </p:nvSpPr>
        <p:spPr bwMode="auto">
          <a:xfrm>
            <a:off x="3548574" y="3475182"/>
            <a:ext cx="2311540" cy="531090"/>
          </a:xfrm>
          <a:prstGeom prst="rect">
            <a:avLst/>
          </a:prstGeom>
          <a:noFill/>
          <a:ln w="635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accent6"/>
              </a:solidFill>
              <a:latin typeface="+mn-lt"/>
            </a:endParaRPr>
          </a:p>
        </p:txBody>
      </p:sp>
      <p:sp>
        <p:nvSpPr>
          <p:cNvPr id="27" name="Rectangle 26"/>
          <p:cNvSpPr/>
          <p:nvPr/>
        </p:nvSpPr>
        <p:spPr bwMode="auto">
          <a:xfrm>
            <a:off x="3544026" y="4018074"/>
            <a:ext cx="2320636" cy="538736"/>
          </a:xfrm>
          <a:prstGeom prst="rect">
            <a:avLst/>
          </a:prstGeom>
          <a:noFill/>
          <a:ln w="635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accent6"/>
              </a:solidFill>
              <a:latin typeface="+mn-lt"/>
            </a:endParaRPr>
          </a:p>
        </p:txBody>
      </p:sp>
      <p:sp>
        <p:nvSpPr>
          <p:cNvPr id="28" name="Rectangle 27"/>
          <p:cNvSpPr/>
          <p:nvPr/>
        </p:nvSpPr>
        <p:spPr bwMode="auto">
          <a:xfrm>
            <a:off x="3548574" y="4018074"/>
            <a:ext cx="2311540" cy="538736"/>
          </a:xfrm>
          <a:prstGeom prst="rect">
            <a:avLst/>
          </a:prstGeom>
          <a:noFill/>
          <a:ln w="635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accent6"/>
              </a:solidFill>
              <a:latin typeface="+mn-lt"/>
            </a:endParaRPr>
          </a:p>
        </p:txBody>
      </p:sp>
      <p:sp>
        <p:nvSpPr>
          <p:cNvPr id="29" name="TextBox 28"/>
          <p:cNvSpPr txBox="1"/>
          <p:nvPr/>
        </p:nvSpPr>
        <p:spPr>
          <a:xfrm>
            <a:off x="1491377" y="5545554"/>
            <a:ext cx="6342438" cy="584775"/>
          </a:xfrm>
          <a:prstGeom prst="rect">
            <a:avLst/>
          </a:prstGeom>
          <a:noFill/>
        </p:spPr>
        <p:txBody>
          <a:bodyPr wrap="square" rtlCol="0">
            <a:spAutoFit/>
          </a:bodyPr>
          <a:lstStyle/>
          <a:p>
            <a:r>
              <a:rPr lang="en-US" sz="3200" dirty="0" err="1"/>
              <a:t>Sperling’s</a:t>
            </a:r>
            <a:r>
              <a:rPr lang="en-US" sz="3200" dirty="0"/>
              <a:t> Sensory Memory Study</a:t>
            </a:r>
          </a:p>
        </p:txBody>
      </p:sp>
    </p:spTree>
    <p:extLst>
      <p:ext uri="{BB962C8B-B14F-4D97-AF65-F5344CB8AC3E}">
        <p14:creationId xmlns:p14="http://schemas.microsoft.com/office/powerpoint/2010/main" val="93791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750"/>
                                  </p:stCondLst>
                                  <p:childTnLst>
                                    <p:set>
                                      <p:cBhvr>
                                        <p:cTn id="6" dur="1" fill="hold">
                                          <p:stCondLst>
                                            <p:cond delay="499"/>
                                          </p:stCondLst>
                                        </p:cTn>
                                        <p:tgtEl>
                                          <p:spTgt spid="22544"/>
                                        </p:tgtEl>
                                        <p:attrNameLst>
                                          <p:attrName>style.visibility</p:attrName>
                                        </p:attrNameLst>
                                      </p:cBhvr>
                                      <p:to>
                                        <p:strVal val="visible"/>
                                      </p:to>
                                    </p:set>
                                  </p:childTnLst>
                                </p:cTn>
                              </p:par>
                            </p:childTnLst>
                          </p:cTn>
                        </p:par>
                        <p:par>
                          <p:cTn id="7" fill="hold" nodeType="withGroup">
                            <p:stCondLst>
                              <p:cond delay="1250"/>
                            </p:stCondLst>
                            <p:childTnLst>
                              <p:par>
                                <p:cTn id="8" presetID="1" presetClass="entr" presetSubtype="0" fill="hold" grpId="0" nodeType="afterEffect">
                                  <p:stCondLst>
                                    <p:cond delay="0"/>
                                  </p:stCondLst>
                                  <p:childTnLst>
                                    <p:set>
                                      <p:cBhvr>
                                        <p:cTn id="9" dur="1" fill="hold">
                                          <p:stCondLst>
                                            <p:cond delay="499"/>
                                          </p:stCondLst>
                                        </p:cTn>
                                        <p:tgtEl>
                                          <p:spTgt spid="22545"/>
                                        </p:tgtEl>
                                        <p:attrNameLst>
                                          <p:attrName>style.visibility</p:attrName>
                                        </p:attrNameLst>
                                      </p:cBhvr>
                                      <p:to>
                                        <p:strVal val="visible"/>
                                      </p:to>
                                    </p:set>
                                  </p:childTnLst>
                                </p:cTn>
                              </p:par>
                            </p:childTnLst>
                          </p:cTn>
                        </p:par>
                        <p:par>
                          <p:cTn id="10" fill="hold" nodeType="withGroup">
                            <p:stCondLst>
                              <p:cond delay="1750"/>
                            </p:stCondLst>
                            <p:childTnLst>
                              <p:par>
                                <p:cTn id="11" presetID="1" presetClass="entr" presetSubtype="0" fill="hold" grpId="0" nodeType="afterEffect">
                                  <p:stCondLst>
                                    <p:cond delay="0"/>
                                  </p:stCondLst>
                                  <p:childTnLst>
                                    <p:set>
                                      <p:cBhvr>
                                        <p:cTn id="12" dur="1" fill="hold">
                                          <p:stCondLst>
                                            <p:cond delay="499"/>
                                          </p:stCondLst>
                                        </p:cTn>
                                        <p:tgtEl>
                                          <p:spTgt spid="225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530"/>
                                        </p:tgtEl>
                                        <p:attrNameLst>
                                          <p:attrName>style.visibility</p:attrName>
                                        </p:attrNameLst>
                                      </p:cBhvr>
                                      <p:to>
                                        <p:strVal val="visible"/>
                                      </p:to>
                                    </p:set>
                                  </p:childTnLst>
                                </p:cTn>
                              </p:par>
                            </p:childTnLst>
                          </p:cTn>
                        </p:par>
                        <p:par>
                          <p:cTn id="17" fill="hold" nodeType="afterGroup">
                            <p:stCondLst>
                              <p:cond delay="500"/>
                            </p:stCondLst>
                            <p:childTnLst>
                              <p:par>
                                <p:cTn id="18" presetID="11" presetClass="entr" presetSubtype="0" fill="hold" grpId="0" nodeType="afterEffect">
                                  <p:stCondLst>
                                    <p:cond delay="0"/>
                                  </p:stCondLst>
                                  <p:childTnLst>
                                    <p:set>
                                      <p:cBhvr>
                                        <p:cTn id="19" dur="1000">
                                          <p:stCondLst>
                                            <p:cond delay="0"/>
                                          </p:stCondLst>
                                        </p:cTn>
                                        <p:tgtEl>
                                          <p:spTgt spid="22532">
                                            <p:txEl>
                                              <p:pRg st="0" end="0"/>
                                            </p:txEl>
                                          </p:spTgt>
                                        </p:tgtEl>
                                        <p:attrNameLst>
                                          <p:attrName>style.visibility</p:attrName>
                                        </p:attrNameLst>
                                      </p:cBhvr>
                                      <p:to>
                                        <p:strVal val="visible"/>
                                      </p:to>
                                    </p:set>
                                  </p:childTnLst>
                                </p:cTn>
                              </p:par>
                            </p:childTnLst>
                          </p:cTn>
                        </p:par>
                        <p:par>
                          <p:cTn id="20" fill="hold">
                            <p:stCondLst>
                              <p:cond delay="1500"/>
                            </p:stCondLst>
                            <p:childTnLst>
                              <p:par>
                                <p:cTn id="21" presetID="11" presetClass="entr" presetSubtype="0" fill="hold" grpId="0" nodeType="afterEffect">
                                  <p:stCondLst>
                                    <p:cond delay="0"/>
                                  </p:stCondLst>
                                  <p:childTnLst>
                                    <p:set>
                                      <p:cBhvr>
                                        <p:cTn id="22" dur="1000">
                                          <p:stCondLst>
                                            <p:cond delay="0"/>
                                          </p:stCondLst>
                                        </p:cTn>
                                        <p:tgtEl>
                                          <p:spTgt spid="22532">
                                            <p:txEl>
                                              <p:pRg st="1" end="1"/>
                                            </p:txEl>
                                          </p:spTgt>
                                        </p:tgtEl>
                                        <p:attrNameLst>
                                          <p:attrName>style.visibility</p:attrName>
                                        </p:attrNameLst>
                                      </p:cBhvr>
                                      <p:to>
                                        <p:strVal val="visible"/>
                                      </p:to>
                                    </p:set>
                                  </p:childTnLst>
                                </p:cTn>
                              </p:par>
                            </p:childTnLst>
                          </p:cTn>
                        </p:par>
                        <p:par>
                          <p:cTn id="23" fill="hold" nodeType="afterGroup">
                            <p:stCondLst>
                              <p:cond delay="2500"/>
                            </p:stCondLst>
                            <p:childTnLst>
                              <p:par>
                                <p:cTn id="24" presetID="11" presetClass="entr" presetSubtype="0" fill="hold" grpId="0" nodeType="afterEffect">
                                  <p:stCondLst>
                                    <p:cond delay="0"/>
                                  </p:stCondLst>
                                  <p:childTnLst>
                                    <p:set>
                                      <p:cBhvr>
                                        <p:cTn id="25" dur="1000">
                                          <p:stCondLst>
                                            <p:cond delay="0"/>
                                          </p:stCondLst>
                                        </p:cTn>
                                        <p:tgtEl>
                                          <p:spTgt spid="22532">
                                            <p:txEl>
                                              <p:pRg st="2" end="2"/>
                                            </p:txEl>
                                          </p:spTgt>
                                        </p:tgtEl>
                                        <p:attrNameLst>
                                          <p:attrName>style.visibility</p:attrName>
                                        </p:attrNameLst>
                                      </p:cBhvr>
                                      <p:to>
                                        <p:strVal val="visible"/>
                                      </p:to>
                                    </p:set>
                                  </p:childTnLst>
                                </p:cTn>
                              </p:par>
                            </p:childTnLst>
                          </p:cTn>
                        </p:par>
                        <p:par>
                          <p:cTn id="26" fill="hold" nodeType="afterGroup">
                            <p:stCondLst>
                              <p:cond delay="3500"/>
                            </p:stCondLst>
                            <p:childTnLst>
                              <p:par>
                                <p:cTn id="27" presetID="11" presetClass="entr" presetSubtype="0" fill="hold" grpId="0" nodeType="afterEffect">
                                  <p:stCondLst>
                                    <p:cond delay="0"/>
                                  </p:stCondLst>
                                  <p:childTnLst>
                                    <p:set>
                                      <p:cBhvr>
                                        <p:cTn id="28" dur="500">
                                          <p:stCondLst>
                                            <p:cond delay="0"/>
                                          </p:stCondLst>
                                        </p:cTn>
                                        <p:tgtEl>
                                          <p:spTgt spid="22533"/>
                                        </p:tgtEl>
                                        <p:attrNameLst>
                                          <p:attrName>style.visibility</p:attrName>
                                        </p:attrNameLst>
                                      </p:cBhvr>
                                      <p:to>
                                        <p:strVal val="visible"/>
                                      </p:to>
                                    </p:set>
                                  </p:childTnLst>
                                </p:cTn>
                              </p:par>
                            </p:childTnLst>
                          </p:cTn>
                        </p:par>
                        <p:par>
                          <p:cTn id="29" fill="hold" nodeType="withGroup">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2541"/>
                                        </p:tgtEl>
                                        <p:attrNameLst>
                                          <p:attrName>style.visibility</p:attrName>
                                        </p:attrNameLst>
                                      </p:cBhvr>
                                      <p:to>
                                        <p:strVal val="visible"/>
                                      </p:to>
                                    </p:set>
                                  </p:childTnLst>
                                  <p:subTnLst>
                                    <p:set>
                                      <p:cBhvr override="childStyle">
                                        <p:cTn dur="1" fill="hold" display="0" masterRel="nextClick" afterEffect="1"/>
                                        <p:tgtEl>
                                          <p:spTgt spid="22541"/>
                                        </p:tgtEl>
                                        <p:attrNameLst>
                                          <p:attrName>style.visibility</p:attrName>
                                        </p:attrNameLst>
                                      </p:cBhvr>
                                      <p:to>
                                        <p:strVal val="hidden"/>
                                      </p:to>
                                    </p:set>
                                  </p:sub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2535"/>
                                        </p:tgtEl>
                                        <p:attrNameLst>
                                          <p:attrName>style.visibility</p:attrName>
                                        </p:attrNameLst>
                                      </p:cBhvr>
                                      <p:to>
                                        <p:strVal val="visible"/>
                                      </p:to>
                                    </p:set>
                                  </p:childTnLst>
                                </p:cTn>
                              </p:par>
                            </p:childTnLst>
                          </p:cTn>
                        </p:par>
                        <p:par>
                          <p:cTn id="42" fill="hold">
                            <p:stCondLst>
                              <p:cond delay="500"/>
                            </p:stCondLst>
                            <p:childTnLst>
                              <p:par>
                                <p:cTn id="43" presetID="11" presetClass="entr" presetSubtype="0" fill="hold" grpId="0" nodeType="afterEffect">
                                  <p:stCondLst>
                                    <p:cond delay="0"/>
                                  </p:stCondLst>
                                  <p:childTnLst>
                                    <p:set>
                                      <p:cBhvr>
                                        <p:cTn id="44" dur="1000">
                                          <p:stCondLst>
                                            <p:cond delay="0"/>
                                          </p:stCondLst>
                                        </p:cTn>
                                        <p:tgtEl>
                                          <p:spTgt spid="22536">
                                            <p:txEl>
                                              <p:pRg st="0" end="0"/>
                                            </p:txEl>
                                          </p:spTgt>
                                        </p:tgtEl>
                                        <p:attrNameLst>
                                          <p:attrName>style.visibility</p:attrName>
                                        </p:attrNameLst>
                                      </p:cBhvr>
                                      <p:to>
                                        <p:strVal val="visible"/>
                                      </p:to>
                                    </p:set>
                                  </p:childTnLst>
                                </p:cTn>
                              </p:par>
                            </p:childTnLst>
                          </p:cTn>
                        </p:par>
                        <p:par>
                          <p:cTn id="45" fill="hold">
                            <p:stCondLst>
                              <p:cond delay="1500"/>
                            </p:stCondLst>
                            <p:childTnLst>
                              <p:par>
                                <p:cTn id="46" presetID="11" presetClass="entr" presetSubtype="0" fill="hold" grpId="0" nodeType="afterEffect">
                                  <p:stCondLst>
                                    <p:cond delay="0"/>
                                  </p:stCondLst>
                                  <p:childTnLst>
                                    <p:set>
                                      <p:cBhvr>
                                        <p:cTn id="47" dur="1000">
                                          <p:stCondLst>
                                            <p:cond delay="0"/>
                                          </p:stCondLst>
                                        </p:cTn>
                                        <p:tgtEl>
                                          <p:spTgt spid="22536">
                                            <p:txEl>
                                              <p:pRg st="1" end="1"/>
                                            </p:txEl>
                                          </p:spTgt>
                                        </p:tgtEl>
                                        <p:attrNameLst>
                                          <p:attrName>style.visibility</p:attrName>
                                        </p:attrNameLst>
                                      </p:cBhvr>
                                      <p:to>
                                        <p:strVal val="visible"/>
                                      </p:to>
                                    </p:set>
                                  </p:childTnLst>
                                </p:cTn>
                              </p:par>
                            </p:childTnLst>
                          </p:cTn>
                        </p:par>
                        <p:par>
                          <p:cTn id="48" fill="hold" nodeType="afterGroup">
                            <p:stCondLst>
                              <p:cond delay="2500"/>
                            </p:stCondLst>
                            <p:childTnLst>
                              <p:par>
                                <p:cTn id="49" presetID="11" presetClass="entr" presetSubtype="0" fill="hold" grpId="0" nodeType="afterEffect">
                                  <p:stCondLst>
                                    <p:cond delay="0"/>
                                  </p:stCondLst>
                                  <p:childTnLst>
                                    <p:set>
                                      <p:cBhvr>
                                        <p:cTn id="50" dur="1000">
                                          <p:stCondLst>
                                            <p:cond delay="0"/>
                                          </p:stCondLst>
                                        </p:cTn>
                                        <p:tgtEl>
                                          <p:spTgt spid="22536">
                                            <p:txEl>
                                              <p:pRg st="2" end="2"/>
                                            </p:txEl>
                                          </p:spTgt>
                                        </p:tgtEl>
                                        <p:attrNameLst>
                                          <p:attrName>style.visibility</p:attrName>
                                        </p:attrNameLst>
                                      </p:cBhvr>
                                      <p:to>
                                        <p:strVal val="visible"/>
                                      </p:to>
                                    </p:set>
                                  </p:childTnLst>
                                </p:cTn>
                              </p:par>
                            </p:childTnLst>
                          </p:cTn>
                        </p:par>
                        <p:par>
                          <p:cTn id="51" fill="hold">
                            <p:stCondLst>
                              <p:cond delay="3500"/>
                            </p:stCondLst>
                            <p:childTnLst>
                              <p:par>
                                <p:cTn id="52" presetID="11" presetClass="entr" presetSubtype="0" fill="hold" grpId="0" nodeType="afterEffect">
                                  <p:stCondLst>
                                    <p:cond delay="0"/>
                                  </p:stCondLst>
                                  <p:childTnLst>
                                    <p:set>
                                      <p:cBhvr>
                                        <p:cTn id="53" dur="500">
                                          <p:stCondLst>
                                            <p:cond delay="0"/>
                                          </p:stCondLst>
                                        </p:cTn>
                                        <p:tgtEl>
                                          <p:spTgt spid="22537"/>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22542"/>
                                        </p:tgtEl>
                                        <p:attrNameLst>
                                          <p:attrName>style.visibility</p:attrName>
                                        </p:attrNameLst>
                                      </p:cBhvr>
                                      <p:to>
                                        <p:strVal val="visible"/>
                                      </p:to>
                                    </p:set>
                                  </p:childTnLst>
                                  <p:subTnLst>
                                    <p:set>
                                      <p:cBhvr override="childStyle">
                                        <p:cTn dur="1" fill="hold" display="0" masterRel="nextClick" afterEffect="1"/>
                                        <p:tgtEl>
                                          <p:spTgt spid="22542"/>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2538"/>
                                        </p:tgtEl>
                                        <p:attrNameLst>
                                          <p:attrName>style.visibility</p:attrName>
                                        </p:attrNameLst>
                                      </p:cBhvr>
                                      <p:to>
                                        <p:strVal val="visible"/>
                                      </p:to>
                                    </p:set>
                                  </p:childTnLst>
                                </p:cTn>
                              </p:par>
                            </p:childTnLst>
                          </p:cTn>
                        </p:par>
                        <p:par>
                          <p:cTn id="67" fill="hold">
                            <p:stCondLst>
                              <p:cond delay="500"/>
                            </p:stCondLst>
                            <p:childTnLst>
                              <p:par>
                                <p:cTn id="68" presetID="11" presetClass="entr" presetSubtype="0" fill="hold" grpId="0" nodeType="afterEffect">
                                  <p:stCondLst>
                                    <p:cond delay="0"/>
                                  </p:stCondLst>
                                  <p:childTnLst>
                                    <p:set>
                                      <p:cBhvr>
                                        <p:cTn id="69" dur="1000">
                                          <p:stCondLst>
                                            <p:cond delay="0"/>
                                          </p:stCondLst>
                                        </p:cTn>
                                        <p:tgtEl>
                                          <p:spTgt spid="22539">
                                            <p:txEl>
                                              <p:pRg st="0" end="0"/>
                                            </p:txEl>
                                          </p:spTgt>
                                        </p:tgtEl>
                                        <p:attrNameLst>
                                          <p:attrName>style.visibility</p:attrName>
                                        </p:attrNameLst>
                                      </p:cBhvr>
                                      <p:to>
                                        <p:strVal val="visible"/>
                                      </p:to>
                                    </p:set>
                                  </p:childTnLst>
                                </p:cTn>
                              </p:par>
                            </p:childTnLst>
                          </p:cTn>
                        </p:par>
                        <p:par>
                          <p:cTn id="70" fill="hold" nodeType="afterGroup">
                            <p:stCondLst>
                              <p:cond delay="1500"/>
                            </p:stCondLst>
                            <p:childTnLst>
                              <p:par>
                                <p:cTn id="71" presetID="11" presetClass="entr" presetSubtype="0" fill="hold" grpId="0" nodeType="afterEffect">
                                  <p:stCondLst>
                                    <p:cond delay="0"/>
                                  </p:stCondLst>
                                  <p:childTnLst>
                                    <p:set>
                                      <p:cBhvr>
                                        <p:cTn id="72" dur="1000">
                                          <p:stCondLst>
                                            <p:cond delay="0"/>
                                          </p:stCondLst>
                                        </p:cTn>
                                        <p:tgtEl>
                                          <p:spTgt spid="22539">
                                            <p:txEl>
                                              <p:pRg st="1" end="1"/>
                                            </p:txEl>
                                          </p:spTgt>
                                        </p:tgtEl>
                                        <p:attrNameLst>
                                          <p:attrName>style.visibility</p:attrName>
                                        </p:attrNameLst>
                                      </p:cBhvr>
                                      <p:to>
                                        <p:strVal val="visible"/>
                                      </p:to>
                                    </p:set>
                                  </p:childTnLst>
                                </p:cTn>
                              </p:par>
                            </p:childTnLst>
                          </p:cTn>
                        </p:par>
                        <p:par>
                          <p:cTn id="73" fill="hold" nodeType="afterGroup">
                            <p:stCondLst>
                              <p:cond delay="2500"/>
                            </p:stCondLst>
                            <p:childTnLst>
                              <p:par>
                                <p:cTn id="74" presetID="11" presetClass="entr" presetSubtype="0" fill="hold" grpId="0" nodeType="afterEffect">
                                  <p:stCondLst>
                                    <p:cond delay="0"/>
                                  </p:stCondLst>
                                  <p:childTnLst>
                                    <p:set>
                                      <p:cBhvr>
                                        <p:cTn id="75" dur="1000">
                                          <p:stCondLst>
                                            <p:cond delay="0"/>
                                          </p:stCondLst>
                                        </p:cTn>
                                        <p:tgtEl>
                                          <p:spTgt spid="22539">
                                            <p:txEl>
                                              <p:pRg st="2" end="2"/>
                                            </p:txEl>
                                          </p:spTgt>
                                        </p:tgtEl>
                                        <p:attrNameLst>
                                          <p:attrName>style.visibility</p:attrName>
                                        </p:attrNameLst>
                                      </p:cBhvr>
                                      <p:to>
                                        <p:strVal val="visible"/>
                                      </p:to>
                                    </p:set>
                                  </p:childTnLst>
                                </p:cTn>
                              </p:par>
                            </p:childTnLst>
                          </p:cTn>
                        </p:par>
                        <p:par>
                          <p:cTn id="76" fill="hold">
                            <p:stCondLst>
                              <p:cond delay="3500"/>
                            </p:stCondLst>
                            <p:childTnLst>
                              <p:par>
                                <p:cTn id="77" presetID="11" presetClass="entr" presetSubtype="0" fill="hold" grpId="0" nodeType="afterEffect">
                                  <p:stCondLst>
                                    <p:cond delay="0"/>
                                  </p:stCondLst>
                                  <p:childTnLst>
                                    <p:set>
                                      <p:cBhvr>
                                        <p:cTn id="78" dur="500">
                                          <p:stCondLst>
                                            <p:cond delay="0"/>
                                          </p:stCondLst>
                                        </p:cTn>
                                        <p:tgtEl>
                                          <p:spTgt spid="22540"/>
                                        </p:tgtEl>
                                        <p:attrNameLst>
                                          <p:attrName>style.visibility</p:attrName>
                                        </p:attrNameLst>
                                      </p:cBhvr>
                                      <p:to>
                                        <p:strVal val="visible"/>
                                      </p:to>
                                    </p:set>
                                  </p:childTnLst>
                                </p:cTn>
                              </p:par>
                            </p:childTnLst>
                          </p:cTn>
                        </p:par>
                        <p:par>
                          <p:cTn id="79" fill="hold">
                            <p:stCondLst>
                              <p:cond delay="4000"/>
                            </p:stCondLst>
                            <p:childTnLst>
                              <p:par>
                                <p:cTn id="80" presetID="1"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22543"/>
                                        </p:tgtEl>
                                        <p:attrNameLst>
                                          <p:attrName>style.visibility</p:attrName>
                                        </p:attrNameLst>
                                      </p:cBhvr>
                                      <p:to>
                                        <p:strVal val="visible"/>
                                      </p:to>
                                    </p:set>
                                  </p:childTnLst>
                                </p:cTn>
                              </p:par>
                            </p:childTnLst>
                          </p:cTn>
                        </p:par>
                        <p:par>
                          <p:cTn id="86" fill="hold">
                            <p:stCondLst>
                              <p:cond delay="500"/>
                            </p:stCondLst>
                            <p:childTnLst>
                              <p:par>
                                <p:cTn id="87" presetID="1"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2" grpId="0" build="p" autoUpdateAnimBg="0" advAuto="0"/>
      <p:bldP spid="22533" grpId="0" autoUpdateAnimBg="0"/>
      <p:bldP spid="22535" grpId="0" animBg="1"/>
      <p:bldP spid="22536" grpId="0" build="p" autoUpdateAnimBg="0" advAuto="0"/>
      <p:bldP spid="22537" grpId="0" autoUpdateAnimBg="0"/>
      <p:bldP spid="22538" grpId="0" animBg="1"/>
      <p:bldP spid="22539" grpId="0" build="p" autoUpdateAnimBg="0" advAuto="0"/>
      <p:bldP spid="22540" grpId="0" autoUpdateAnimBg="0"/>
      <p:bldP spid="22541" grpId="0" autoUpdateAnimBg="0"/>
      <p:bldP spid="22542" grpId="0" autoUpdateAnimBg="0"/>
      <p:bldP spid="22543" grpId="0" autoUpdateAnimBg="0"/>
      <p:bldP spid="22544" grpId="0" autoUpdateAnimBg="0"/>
      <p:bldP spid="22545" grpId="0" autoUpdateAnimBg="0"/>
      <p:bldP spid="22546" grpId="0" autoUpdateAnimBg="0"/>
      <p:bldP spid="2" grpId="0" animBg="1"/>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en-US" dirty="0"/>
              <a:t>Reconciling the Findings</a:t>
            </a:r>
          </a:p>
        </p:txBody>
      </p:sp>
      <p:sp>
        <p:nvSpPr>
          <p:cNvPr id="23555" name="Rectangle 3"/>
          <p:cNvSpPr>
            <a:spLocks noGrp="1" noChangeArrowheads="1"/>
          </p:cNvSpPr>
          <p:nvPr>
            <p:ph idx="1"/>
          </p:nvPr>
        </p:nvSpPr>
        <p:spPr/>
        <p:txBody>
          <a:bodyPr/>
          <a:lstStyle/>
          <a:p>
            <a:pPr marL="0" indent="0" eaLnBrk="1" hangingPunct="1">
              <a:buNone/>
            </a:pPr>
            <a:r>
              <a:rPr lang="en-US" altLang="en-US" dirty="0"/>
              <a:t>In </a:t>
            </a:r>
            <a:r>
              <a:rPr lang="en-US" altLang="en-US" dirty="0" err="1"/>
              <a:t>Sperling’s</a:t>
            </a:r>
            <a:r>
              <a:rPr lang="en-US" altLang="en-US" dirty="0"/>
              <a:t> study, subjects’ performance was near perfect for partial report.</a:t>
            </a:r>
          </a:p>
          <a:p>
            <a:pPr marL="0" indent="0" eaLnBrk="1" hangingPunct="1">
              <a:buNone/>
            </a:pPr>
            <a:r>
              <a:rPr lang="en-US" altLang="en-US" dirty="0">
                <a:solidFill>
                  <a:schemeClr val="accent6">
                    <a:lumMod val="75000"/>
                  </a:schemeClr>
                </a:solidFill>
              </a:rPr>
              <a:t>Which hypothesis fits the partial report data?</a:t>
            </a:r>
            <a:br>
              <a:rPr lang="en-US" altLang="en-US" dirty="0"/>
            </a:br>
            <a:endParaRPr lang="en-US" altLang="en-US" dirty="0"/>
          </a:p>
          <a:p>
            <a:pPr lvl="1">
              <a:buClr>
                <a:schemeClr val="tx1"/>
              </a:buClr>
            </a:pPr>
            <a:r>
              <a:rPr lang="en-US" altLang="en-US" dirty="0"/>
              <a:t>Hypothesis 1:  Our S.M. can only hold 3 or 4 items</a:t>
            </a:r>
            <a:br>
              <a:rPr lang="en-US" altLang="en-US" dirty="0"/>
            </a:br>
            <a:endParaRPr lang="en-US" altLang="en-US" dirty="0"/>
          </a:p>
          <a:p>
            <a:pPr lvl="1">
              <a:buClr>
                <a:schemeClr val="tx1"/>
              </a:buClr>
            </a:pPr>
            <a:r>
              <a:rPr lang="en-US" altLang="en-US" dirty="0"/>
              <a:t>Hypothesis 2:  Our S.M. holds all the items, but fades by the time we have reported 3 or 4 of them.</a:t>
            </a:r>
          </a:p>
        </p:txBody>
      </p:sp>
      <p:sp>
        <p:nvSpPr>
          <p:cNvPr id="4" name="Footer Placeholder 4"/>
          <p:cNvSpPr>
            <a:spLocks noGrp="1"/>
          </p:cNvSpPr>
          <p:nvPr>
            <p:ph type="ftr" sz="quarter" idx="4294967295"/>
          </p:nvPr>
        </p:nvSpPr>
        <p:spPr>
          <a:xfrm>
            <a:off x="6248400" y="5834198"/>
            <a:ext cx="2895600" cy="457200"/>
          </a:xfrm>
          <a:prstGeom prst="rect">
            <a:avLst/>
          </a:prstGeom>
        </p:spPr>
        <p:txBody>
          <a:bodyPr/>
          <a:lstStyle/>
          <a:p>
            <a:pPr>
              <a:defRPr/>
            </a:pPr>
            <a:r>
              <a:rPr lang="en-US" dirty="0"/>
              <a:t>3 Compartments</a:t>
            </a:r>
          </a:p>
        </p:txBody>
      </p:sp>
    </p:spTree>
    <p:extLst>
      <p:ext uri="{BB962C8B-B14F-4D97-AF65-F5344CB8AC3E}">
        <p14:creationId xmlns:p14="http://schemas.microsoft.com/office/powerpoint/2010/main" val="224624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Effect transition="in" filter="fade">
                                      <p:cBhvr>
                                        <p:cTn id="14" dur="500"/>
                                        <p:tgtEl>
                                          <p:spTgt spid="2355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mph" presetSubtype="0" fill="hold" nodeType="clickEffect">
                                  <p:stCondLst>
                                    <p:cond delay="0"/>
                                  </p:stCondLst>
                                  <p:childTnLst>
                                    <p:animClr clrSpc="hsl" dir="cw">
                                      <p:cBhvr override="childStyle">
                                        <p:cTn id="18" dur="500" fill="hold"/>
                                        <p:tgtEl>
                                          <p:spTgt spid="23555">
                                            <p:txEl>
                                              <p:pRg st="2" end="2"/>
                                            </p:txEl>
                                          </p:spTgt>
                                        </p:tgtEl>
                                        <p:attrNameLst>
                                          <p:attrName>style.color</p:attrName>
                                        </p:attrNameLst>
                                      </p:cBhvr>
                                      <p:by>
                                        <p:hsl h="0" s="-12549" l="-25098"/>
                                      </p:by>
                                    </p:animClr>
                                    <p:animClr clrSpc="hsl" dir="cw">
                                      <p:cBhvr>
                                        <p:cTn id="19" dur="500" fill="hold"/>
                                        <p:tgtEl>
                                          <p:spTgt spid="23555">
                                            <p:txEl>
                                              <p:pRg st="2" end="2"/>
                                            </p:txEl>
                                          </p:spTgt>
                                        </p:tgtEl>
                                        <p:attrNameLst>
                                          <p:attrName>fillcolor</p:attrName>
                                        </p:attrNameLst>
                                      </p:cBhvr>
                                      <p:by>
                                        <p:hsl h="0" s="-12549" l="-25098"/>
                                      </p:by>
                                    </p:animClr>
                                    <p:animClr clrSpc="hsl" dir="cw">
                                      <p:cBhvr>
                                        <p:cTn id="20" dur="500" fill="hold"/>
                                        <p:tgtEl>
                                          <p:spTgt spid="23555">
                                            <p:txEl>
                                              <p:pRg st="2" end="2"/>
                                            </p:txEl>
                                          </p:spTgt>
                                        </p:tgtEl>
                                        <p:attrNameLst>
                                          <p:attrName>stroke.color</p:attrName>
                                        </p:attrNameLst>
                                      </p:cBhvr>
                                      <p:by>
                                        <p:hsl h="0" s="-12549" l="-25098"/>
                                      </p:by>
                                    </p:animClr>
                                    <p:set>
                                      <p:cBhvr>
                                        <p:cTn id="21" dur="500" fill="hold"/>
                                        <p:tgtEl>
                                          <p:spTgt spid="2355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23555">
                                            <p:txEl>
                                              <p:pRg st="2" end="2"/>
                                            </p:txEl>
                                          </p:spTgt>
                                        </p:tgtEl>
                                        <p:attrNameLst>
                                          <p:attrName>ppt_c</p:attrName>
                                        </p:attrNameLst>
                                      </p:cBhvr>
                                      <p:to>
                                        <a:schemeClr val="accent1"/>
                                      </p:to>
                                    </p:animClr>
                                  </p:sub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500" tmFilter="0, 0; .2, .5; .8, .5; 1, 0"/>
                                        <p:tgtEl>
                                          <p:spTgt spid="23555">
                                            <p:txEl>
                                              <p:pRg st="3" end="3"/>
                                            </p:txEl>
                                          </p:spTgt>
                                        </p:tgtEl>
                                      </p:cBhvr>
                                    </p:animEffect>
                                    <p:animScale>
                                      <p:cBhvr>
                                        <p:cTn id="25" dur="250" autoRev="1" fill="hold"/>
                                        <p:tgtEl>
                                          <p:spTgt spid="23555">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rved Up Arrow 13"/>
          <p:cNvSpPr/>
          <p:nvPr/>
        </p:nvSpPr>
        <p:spPr>
          <a:xfrm flipH="1">
            <a:off x="4072706" y="3886200"/>
            <a:ext cx="1635483" cy="422328"/>
          </a:xfrm>
          <a:prstGeom prst="curvedUpArrow">
            <a:avLst/>
          </a:prstGeom>
          <a:gradFill>
            <a:gsLst>
              <a:gs pos="0">
                <a:schemeClr val="accent6"/>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Rehearsal</a:t>
            </a:r>
          </a:p>
        </p:txBody>
      </p:sp>
      <p:sp>
        <p:nvSpPr>
          <p:cNvPr id="3" name="Rounded Rectangle 2"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4" name="Rounded Rectangle 3"/>
          <p:cNvSpPr/>
          <p:nvPr/>
        </p:nvSpPr>
        <p:spPr bwMode="auto">
          <a:xfrm>
            <a:off x="3962400" y="2224314"/>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5" name="Rounded Rectangle 4"/>
          <p:cNvSpPr/>
          <p:nvPr/>
        </p:nvSpPr>
        <p:spPr bwMode="auto">
          <a:xfrm>
            <a:off x="6705600" y="2224314"/>
            <a:ext cx="1905000" cy="1661886"/>
          </a:xfrm>
          <a:prstGeom prst="roundRect">
            <a:avLst/>
          </a:prstGeom>
          <a:gradFill flip="none" rotWithShape="1">
            <a:gsLst>
              <a:gs pos="0">
                <a:schemeClr val="accent4">
                  <a:lumMod val="40000"/>
                  <a:lumOff val="60000"/>
                </a:schemeClr>
              </a:gs>
              <a:gs pos="100000">
                <a:schemeClr val="accent4">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6" name="Right Arrow 5"/>
          <p:cNvSpPr/>
          <p:nvPr/>
        </p:nvSpPr>
        <p:spPr bwMode="auto">
          <a:xfrm>
            <a:off x="3200400" y="2221992"/>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6001657" y="2221992"/>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flipH="1">
            <a:off x="6001657" y="3648456"/>
            <a:ext cx="609600" cy="159657"/>
          </a:xfrm>
          <a:prstGeom prst="rightArrow">
            <a:avLst/>
          </a:prstGeom>
          <a:gradFill flip="none" rotWithShape="1">
            <a:gsLst>
              <a:gs pos="0">
                <a:schemeClr val="accent4">
                  <a:lumMod val="40000"/>
                  <a:lumOff val="60000"/>
                </a:schemeClr>
              </a:gs>
              <a:gs pos="100000">
                <a:schemeClr val="accent4">
                  <a:lumMod val="60000"/>
                  <a:lumOff val="4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ounded Rectangle 8" title="Sensory Memory"/>
          <p:cNvSpPr/>
          <p:nvPr/>
        </p:nvSpPr>
        <p:spPr bwMode="auto">
          <a:xfrm>
            <a:off x="301752" y="1078992"/>
            <a:ext cx="5620657" cy="5029200"/>
          </a:xfrm>
          <a:prstGeom prst="roundRect">
            <a:avLst/>
          </a:prstGeom>
          <a:gradFill flip="none" rotWithShape="1">
            <a:gsLst>
              <a:gs pos="0">
                <a:schemeClr val="accent3">
                  <a:tint val="100000"/>
                  <a:shade val="100000"/>
                  <a:satMod val="130000"/>
                </a:schemeClr>
              </a:gs>
              <a:gs pos="100000">
                <a:schemeClr val="accent3">
                  <a:tint val="50000"/>
                  <a:shade val="100000"/>
                  <a:satMod val="350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solidFill>
                  <a:schemeClr val="tx1"/>
                </a:solidFill>
                <a:effectLst/>
                <a:latin typeface="Arial" charset="0"/>
              </a:rPr>
              <a:t>Sensory Memory</a:t>
            </a:r>
          </a:p>
        </p:txBody>
      </p:sp>
      <p:sp>
        <p:nvSpPr>
          <p:cNvPr id="10" name="Rounded Rectangle 9"/>
          <p:cNvSpPr/>
          <p:nvPr/>
        </p:nvSpPr>
        <p:spPr bwMode="auto">
          <a:xfrm>
            <a:off x="2315028" y="1069848"/>
            <a:ext cx="5343072" cy="5029200"/>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effectLst/>
                <a:latin typeface="Arial" charset="0"/>
              </a:rPr>
              <a:t>Short Term Memory</a:t>
            </a:r>
          </a:p>
        </p:txBody>
      </p:sp>
      <p:sp>
        <p:nvSpPr>
          <p:cNvPr id="11" name="Rectangle 3"/>
          <p:cNvSpPr txBox="1">
            <a:spLocks noChangeArrowheads="1"/>
          </p:cNvSpPr>
          <p:nvPr/>
        </p:nvSpPr>
        <p:spPr>
          <a:xfrm>
            <a:off x="2724150" y="4736592"/>
            <a:ext cx="4457700" cy="12191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pPr>
            <a:r>
              <a:rPr lang="en-US" sz="2000" dirty="0"/>
              <a:t>Limited duration (about 30 seconds)</a:t>
            </a:r>
          </a:p>
          <a:p>
            <a:pPr>
              <a:buClr>
                <a:schemeClr val="tx1"/>
              </a:buClr>
            </a:pPr>
            <a:r>
              <a:rPr lang="en-US" sz="2000" dirty="0"/>
              <a:t>Limited capacity (7 ± 2)</a:t>
            </a:r>
          </a:p>
          <a:p>
            <a:pPr>
              <a:buClr>
                <a:schemeClr val="tx2"/>
              </a:buClr>
              <a:buFont typeface="Wingdings" pitchFamily="2" charset="2"/>
              <a:buNone/>
            </a:pPr>
            <a:endParaRPr lang="en-US" dirty="0">
              <a:solidFill>
                <a:schemeClr val="bg1"/>
              </a:solidFill>
            </a:endParaRPr>
          </a:p>
        </p:txBody>
      </p:sp>
      <p:sp>
        <p:nvSpPr>
          <p:cNvPr id="12" name="Rectangle 2"/>
          <p:cNvSpPr txBox="1">
            <a:spLocks noChangeArrowheads="1"/>
          </p:cNvSpPr>
          <p:nvPr/>
        </p:nvSpPr>
        <p:spPr>
          <a:xfrm>
            <a:off x="182880" y="-1"/>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Tree>
    <p:extLst>
      <p:ext uri="{BB962C8B-B14F-4D97-AF65-F5344CB8AC3E}">
        <p14:creationId xmlns:p14="http://schemas.microsoft.com/office/powerpoint/2010/main" val="2106517603"/>
      </p:ext>
    </p:extLst>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50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
                                            <p:txEl>
                                              <p:pRg st="0" end="0"/>
                                            </p:txEl>
                                          </p:spTgt>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ctr"/>
          <a:lstStyle/>
          <a:p>
            <a:pPr eaLnBrk="1" hangingPunct="1"/>
            <a:r>
              <a:rPr lang="en-US" dirty="0"/>
              <a:t>Short-Term Memory</a:t>
            </a:r>
          </a:p>
        </p:txBody>
      </p:sp>
      <p:sp>
        <p:nvSpPr>
          <p:cNvPr id="15363" name="Rectangle 3"/>
          <p:cNvSpPr>
            <a:spLocks noGrp="1" noChangeArrowheads="1"/>
          </p:cNvSpPr>
          <p:nvPr>
            <p:ph idx="1"/>
          </p:nvPr>
        </p:nvSpPr>
        <p:spPr/>
        <p:txBody>
          <a:bodyPr/>
          <a:lstStyle/>
          <a:p>
            <a:pPr eaLnBrk="1" hangingPunct="1">
              <a:buClr>
                <a:schemeClr val="tx1"/>
              </a:buClr>
              <a:buFont typeface="Wingdings" pitchFamily="2" charset="2"/>
              <a:buNone/>
            </a:pPr>
            <a:r>
              <a:rPr lang="en-US" dirty="0"/>
              <a:t>How can we improve STM?</a:t>
            </a:r>
          </a:p>
          <a:p>
            <a:pPr eaLnBrk="1" hangingPunct="1">
              <a:buClr>
                <a:schemeClr val="tx1"/>
              </a:buClr>
              <a:buFont typeface="Wingdings" pitchFamily="2" charset="2"/>
              <a:buNone/>
            </a:pPr>
            <a:endParaRPr lang="en-US" dirty="0"/>
          </a:p>
          <a:p>
            <a:pPr lvl="1">
              <a:buClr>
                <a:schemeClr val="tx1"/>
              </a:buClr>
            </a:pPr>
            <a:r>
              <a:rPr lang="en-US" dirty="0"/>
              <a:t>Chunking</a:t>
            </a:r>
          </a:p>
          <a:p>
            <a:pPr lvl="2">
              <a:buClr>
                <a:schemeClr val="tx1"/>
              </a:buClr>
            </a:pPr>
            <a:r>
              <a:rPr lang="en-US" dirty="0"/>
              <a:t>grouping items into a unit</a:t>
            </a:r>
          </a:p>
          <a:p>
            <a:pPr lvl="1" eaLnBrk="1" hangingPunct="1">
              <a:buClr>
                <a:schemeClr val="tx1"/>
              </a:buClr>
              <a:buFont typeface="Wingdings" pitchFamily="2" charset="2"/>
              <a:buNone/>
            </a:pPr>
            <a:endParaRPr lang="en-US" dirty="0"/>
          </a:p>
          <a:p>
            <a:pPr lvl="1">
              <a:buClr>
                <a:schemeClr val="tx1"/>
              </a:buClr>
            </a:pPr>
            <a:r>
              <a:rPr lang="en-US" dirty="0"/>
              <a:t>Rehearsal</a:t>
            </a:r>
          </a:p>
          <a:p>
            <a:pPr lvl="2">
              <a:buClr>
                <a:schemeClr val="tx1"/>
              </a:buClr>
            </a:pPr>
            <a:r>
              <a:rPr lang="en-US" dirty="0"/>
              <a:t>conscious repetition of information</a:t>
            </a:r>
          </a:p>
          <a:p>
            <a:pPr lvl="2">
              <a:buClr>
                <a:schemeClr val="tx1"/>
              </a:buClr>
            </a:pPr>
            <a:r>
              <a:rPr lang="en-US" dirty="0"/>
              <a:t>prolongs STM duration indefinitely</a:t>
            </a:r>
          </a:p>
        </p:txBody>
      </p:sp>
    </p:spTree>
    <p:extLst>
      <p:ext uri="{BB962C8B-B14F-4D97-AF65-F5344CB8AC3E}">
        <p14:creationId xmlns:p14="http://schemas.microsoft.com/office/powerpoint/2010/main" val="286797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anim calcmode="lin" valueType="num">
                                      <p:cBhvr>
                                        <p:cTn id="14"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fade">
                                      <p:cBhvr>
                                        <p:cTn id="19" dur="500"/>
                                        <p:tgtEl>
                                          <p:spTgt spid="153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363">
                                            <p:txEl>
                                              <p:pRg st="5" end="5"/>
                                            </p:txEl>
                                          </p:spTgt>
                                        </p:tgtEl>
                                        <p:attrNameLst>
                                          <p:attrName>style.visibility</p:attrName>
                                        </p:attrNameLst>
                                      </p:cBhvr>
                                      <p:to>
                                        <p:strVal val="visible"/>
                                      </p:to>
                                    </p:set>
                                    <p:animEffect transition="in" filter="fade">
                                      <p:cBhvr>
                                        <p:cTn id="24" dur="500"/>
                                        <p:tgtEl>
                                          <p:spTgt spid="15363">
                                            <p:txEl>
                                              <p:pRg st="5" end="5"/>
                                            </p:txEl>
                                          </p:spTgt>
                                        </p:tgtEl>
                                      </p:cBhvr>
                                    </p:animEffect>
                                    <p:anim calcmode="lin" valueType="num">
                                      <p:cBhvr>
                                        <p:cTn id="25"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500"/>
                                  </p:stCondLst>
                                  <p:childTnLst>
                                    <p:set>
                                      <p:cBhvr>
                                        <p:cTn id="29" dur="1" fill="hold">
                                          <p:stCondLst>
                                            <p:cond delay="0"/>
                                          </p:stCondLst>
                                        </p:cTn>
                                        <p:tgtEl>
                                          <p:spTgt spid="15363">
                                            <p:txEl>
                                              <p:pRg st="6" end="6"/>
                                            </p:txEl>
                                          </p:spTgt>
                                        </p:tgtEl>
                                        <p:attrNameLst>
                                          <p:attrName>style.visibility</p:attrName>
                                        </p:attrNameLst>
                                      </p:cBhvr>
                                      <p:to>
                                        <p:strVal val="visible"/>
                                      </p:to>
                                    </p:set>
                                    <p:animEffect transition="in" filter="fade">
                                      <p:cBhvr>
                                        <p:cTn id="30" dur="500"/>
                                        <p:tgtEl>
                                          <p:spTgt spid="1536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animEffect transition="in" filter="fade">
                                      <p:cBhvr>
                                        <p:cTn id="35"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title="Sensory Memory"/>
          <p:cNvSpPr/>
          <p:nvPr/>
        </p:nvSpPr>
        <p:spPr bwMode="auto">
          <a:xfrm>
            <a:off x="1143000" y="2224314"/>
            <a:ext cx="1905000" cy="1661886"/>
          </a:xfrm>
          <a:prstGeom prst="roundRect">
            <a:avLst/>
          </a:prstGeom>
          <a:gradFill>
            <a:gsLst>
              <a:gs pos="0">
                <a:schemeClr val="accent3">
                  <a:tint val="100000"/>
                  <a:shade val="100000"/>
                  <a:satMod val="130000"/>
                </a:schemeClr>
              </a:gs>
              <a:gs pos="100000">
                <a:schemeClr val="accent3">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Sensory Memory</a:t>
            </a:r>
          </a:p>
        </p:txBody>
      </p:sp>
      <p:sp>
        <p:nvSpPr>
          <p:cNvPr id="18" name="Rounded Rectangle 17"/>
          <p:cNvSpPr/>
          <p:nvPr/>
        </p:nvSpPr>
        <p:spPr bwMode="auto">
          <a:xfrm>
            <a:off x="3962400" y="2224314"/>
            <a:ext cx="1981200" cy="1661886"/>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Short Term Memory</a:t>
            </a:r>
          </a:p>
        </p:txBody>
      </p:sp>
      <p:sp>
        <p:nvSpPr>
          <p:cNvPr id="21" name="Rounded Rectangle 20"/>
          <p:cNvSpPr/>
          <p:nvPr/>
        </p:nvSpPr>
        <p:spPr bwMode="auto">
          <a:xfrm>
            <a:off x="6705600" y="2224314"/>
            <a:ext cx="1905000" cy="1661886"/>
          </a:xfrm>
          <a:prstGeom prst="roundRect">
            <a:avLst/>
          </a:prstGeom>
          <a:gradFill>
            <a:gsLst>
              <a:gs pos="0">
                <a:schemeClr val="accent4">
                  <a:lumMod val="40000"/>
                  <a:lumOff val="60000"/>
                </a:schemeClr>
              </a:gs>
              <a:gs pos="100000">
                <a:schemeClr val="accent4">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charset="0"/>
              </a:rPr>
              <a:t>Long Term Memory</a:t>
            </a:r>
          </a:p>
        </p:txBody>
      </p:sp>
      <p:sp>
        <p:nvSpPr>
          <p:cNvPr id="22" name="Right Arrow 21"/>
          <p:cNvSpPr/>
          <p:nvPr/>
        </p:nvSpPr>
        <p:spPr bwMode="auto">
          <a:xfrm>
            <a:off x="3191328" y="2895600"/>
            <a:ext cx="609600" cy="159657"/>
          </a:xfrm>
          <a:prstGeom prst="rightArrow">
            <a:avLst/>
          </a:prstGeom>
          <a:gradFill flip="none" rotWithShape="1">
            <a:gsLst>
              <a:gs pos="0">
                <a:schemeClr val="accent3">
                  <a:tint val="100000"/>
                  <a:shade val="100000"/>
                  <a:satMod val="130000"/>
                </a:schemeClr>
              </a:gs>
              <a:gs pos="100000">
                <a:schemeClr val="accent3">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ight Arrow 22"/>
          <p:cNvSpPr/>
          <p:nvPr/>
        </p:nvSpPr>
        <p:spPr bwMode="auto">
          <a:xfrm>
            <a:off x="6001657" y="2221992"/>
            <a:ext cx="609600" cy="159657"/>
          </a:xfrm>
          <a:prstGeom prst="rightArrow">
            <a:avLst/>
          </a:prstGeom>
          <a:gradFill flip="none" rotWithShape="1">
            <a:gsLst>
              <a:gs pos="0">
                <a:schemeClr val="accent6">
                  <a:tint val="100000"/>
                  <a:shade val="100000"/>
                  <a:satMod val="130000"/>
                </a:schemeClr>
              </a:gs>
              <a:gs pos="100000">
                <a:schemeClr val="accent6">
                  <a:tint val="50000"/>
                  <a:shade val="100000"/>
                  <a:satMod val="35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ight Arrow 23"/>
          <p:cNvSpPr/>
          <p:nvPr/>
        </p:nvSpPr>
        <p:spPr bwMode="auto">
          <a:xfrm flipH="1">
            <a:off x="6001657" y="3648456"/>
            <a:ext cx="609600" cy="159657"/>
          </a:xfrm>
          <a:prstGeom prst="rightArrow">
            <a:avLst/>
          </a:prstGeom>
          <a:gradFill flip="none" rotWithShape="1">
            <a:gsLst>
              <a:gs pos="0">
                <a:schemeClr val="accent4">
                  <a:lumMod val="40000"/>
                  <a:lumOff val="60000"/>
                </a:schemeClr>
              </a:gs>
              <a:gs pos="100000">
                <a:schemeClr val="accent4">
                  <a:lumMod val="60000"/>
                  <a:lumOff val="40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4" name="Group 3"/>
          <p:cNvGrpSpPr/>
          <p:nvPr/>
        </p:nvGrpSpPr>
        <p:grpSpPr>
          <a:xfrm>
            <a:off x="3959352" y="1069848"/>
            <a:ext cx="4724400" cy="5029200"/>
            <a:chOff x="4419600" y="506700"/>
            <a:chExt cx="4724400" cy="5029200"/>
          </a:xfrm>
        </p:grpSpPr>
        <p:sp>
          <p:nvSpPr>
            <p:cNvPr id="16" name="Rounded Rectangle 15"/>
            <p:cNvSpPr/>
            <p:nvPr/>
          </p:nvSpPr>
          <p:spPr bwMode="auto">
            <a:xfrm>
              <a:off x="4419600" y="506700"/>
              <a:ext cx="4724400" cy="5029200"/>
            </a:xfrm>
            <a:prstGeom prst="roundRect">
              <a:avLst/>
            </a:prstGeom>
            <a:gradFill flip="none" rotWithShape="1">
              <a:gsLst>
                <a:gs pos="0">
                  <a:schemeClr val="accent4">
                    <a:lumMod val="40000"/>
                    <a:lumOff val="60000"/>
                  </a:schemeClr>
                </a:gs>
                <a:gs pos="100000">
                  <a:schemeClr val="accent4">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effectLst/>
                  <a:latin typeface="Arial" charset="0"/>
                </a:rPr>
                <a:t>Long Term Memory</a:t>
              </a:r>
            </a:p>
          </p:txBody>
        </p:sp>
        <p:sp>
          <p:nvSpPr>
            <p:cNvPr id="19" name="Rectangle 3"/>
            <p:cNvSpPr txBox="1">
              <a:spLocks noChangeArrowheads="1"/>
            </p:cNvSpPr>
            <p:nvPr/>
          </p:nvSpPr>
          <p:spPr>
            <a:xfrm>
              <a:off x="5257800" y="4136994"/>
              <a:ext cx="3048000" cy="99127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2"/>
                </a:buClr>
                <a:buFont typeface="Arial" panose="020B0604020202020204" pitchFamily="34" charset="0"/>
                <a:buNone/>
              </a:pPr>
              <a:r>
                <a:rPr lang="en-US" sz="2000" dirty="0"/>
                <a:t>Relatively Permanent with “Unlimited” Capacity</a:t>
              </a:r>
            </a:p>
          </p:txBody>
        </p:sp>
      </p:grpSp>
      <p:sp>
        <p:nvSpPr>
          <p:cNvPr id="20" name="Rounded Rectangle 19"/>
          <p:cNvSpPr/>
          <p:nvPr/>
        </p:nvSpPr>
        <p:spPr bwMode="auto">
          <a:xfrm>
            <a:off x="2095500" y="1047875"/>
            <a:ext cx="5343072" cy="5029200"/>
          </a:xfrm>
          <a:prstGeom prst="roundRect">
            <a:avLst/>
          </a:prstGeom>
          <a:gradFill>
            <a:gsLst>
              <a:gs pos="0">
                <a:schemeClr val="accent6">
                  <a:tint val="100000"/>
                  <a:shade val="100000"/>
                  <a:satMod val="130000"/>
                </a:schemeClr>
              </a:gs>
              <a:gs pos="100000">
                <a:schemeClr val="accent6">
                  <a:tint val="50000"/>
                  <a:shade val="100000"/>
                  <a:satMod val="35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effectLst/>
                <a:latin typeface="Arial" charset="0"/>
              </a:rPr>
              <a:t>Short Term Memory</a:t>
            </a:r>
          </a:p>
        </p:txBody>
      </p:sp>
      <p:sp>
        <p:nvSpPr>
          <p:cNvPr id="12" name="Rectangle 2"/>
          <p:cNvSpPr txBox="1">
            <a:spLocks noChangeArrowheads="1"/>
          </p:cNvSpPr>
          <p:nvPr/>
        </p:nvSpPr>
        <p:spPr>
          <a:xfrm>
            <a:off x="182880" y="-1"/>
            <a:ext cx="8503920" cy="1042737"/>
          </a:xfrm>
          <a:prstGeom prst="rect">
            <a:avLst/>
          </a:prstGeom>
        </p:spPr>
        <p:txBody>
          <a:bodyPr anchor="ctr"/>
          <a:lst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a:lstStyle>
          <a:p>
            <a:r>
              <a:rPr lang="en-US" dirty="0">
                <a:effectLst>
                  <a:outerShdw blurRad="38100" dist="38100" dir="2700000" algn="tl">
                    <a:srgbClr val="000000">
                      <a:alpha val="43137"/>
                    </a:srgbClr>
                  </a:outerShdw>
                </a:effectLst>
              </a:rPr>
              <a:t>Atkinson-</a:t>
            </a:r>
            <a:r>
              <a:rPr lang="en-US" dirty="0" err="1">
                <a:effectLst>
                  <a:outerShdw blurRad="38100" dist="38100" dir="2700000" algn="tl">
                    <a:srgbClr val="000000">
                      <a:alpha val="43137"/>
                    </a:srgbClr>
                  </a:outerShdw>
                </a:effectLst>
              </a:rPr>
              <a:t>Shiffrin</a:t>
            </a:r>
            <a:r>
              <a:rPr lang="en-US" dirty="0"/>
              <a:t> </a:t>
            </a:r>
            <a:r>
              <a:rPr lang="en-US" dirty="0">
                <a:effectLst>
                  <a:outerShdw blurRad="38100" dist="38100" dir="2700000" algn="tl">
                    <a:srgbClr val="000000">
                      <a:alpha val="43137"/>
                    </a:srgbClr>
                  </a:outerShdw>
                </a:effectLst>
              </a:rPr>
              <a:t>Theory (1968)</a:t>
            </a:r>
          </a:p>
        </p:txBody>
      </p:sp>
    </p:spTree>
    <p:extLst>
      <p:ext uri="{BB962C8B-B14F-4D97-AF65-F5344CB8AC3E}">
        <p14:creationId xmlns:p14="http://schemas.microsoft.com/office/powerpoint/2010/main" val="2822439872"/>
      </p:ext>
    </p:extLst>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20"/>
                                        </p:tgtEl>
                                        <p:attrNameLst>
                                          <p:attrName>ppt_w</p:attrName>
                                        </p:attrNameLst>
                                      </p:cBhvr>
                                      <p:tavLst>
                                        <p:tav tm="0">
                                          <p:val>
                                            <p:strVal val="ppt_w"/>
                                          </p:val>
                                        </p:tav>
                                        <p:tav tm="100000">
                                          <p:val>
                                            <p:fltVal val="0"/>
                                          </p:val>
                                        </p:tav>
                                      </p:tavLst>
                                    </p:anim>
                                    <p:anim calcmode="lin" valueType="num">
                                      <p:cBhvr>
                                        <p:cTn id="7" dur="500"/>
                                        <p:tgtEl>
                                          <p:spTgt spid="20"/>
                                        </p:tgtEl>
                                        <p:attrNameLst>
                                          <p:attrName>ppt_h</p:attrName>
                                        </p:attrNameLst>
                                      </p:cBhvr>
                                      <p:tavLst>
                                        <p:tav tm="0">
                                          <p:val>
                                            <p:strVal val="ppt_h"/>
                                          </p:val>
                                        </p:tav>
                                        <p:tav tm="100000">
                                          <p:val>
                                            <p:fltVal val="0"/>
                                          </p:val>
                                        </p:tav>
                                      </p:tavLst>
                                    </p:anim>
                                    <p:animEffect transition="out" filter="fade">
                                      <p:cBhvr>
                                        <p:cTn id="8" dur="500"/>
                                        <p:tgtEl>
                                          <p:spTgt spid="20"/>
                                        </p:tgtEl>
                                      </p:cBhvr>
                                    </p:animEffect>
                                    <p:set>
                                      <p:cBhvr>
                                        <p:cTn id="9" dur="1" fill="hold">
                                          <p:stCondLst>
                                            <p:cond delay="499"/>
                                          </p:stCondLst>
                                        </p:cTn>
                                        <p:tgtEl>
                                          <p:spTgt spid="2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ctr"/>
          <a:lstStyle/>
          <a:p>
            <a:pPr eaLnBrk="1" hangingPunct="1"/>
            <a:r>
              <a:rPr lang="en-US" dirty="0"/>
              <a:t>Long-Term Memory</a:t>
            </a:r>
          </a:p>
        </p:txBody>
      </p:sp>
      <p:sp>
        <p:nvSpPr>
          <p:cNvPr id="18435" name="Rectangle 3"/>
          <p:cNvSpPr>
            <a:spLocks noGrp="1" noChangeArrowheads="1"/>
          </p:cNvSpPr>
          <p:nvPr>
            <p:ph idx="1"/>
          </p:nvPr>
        </p:nvSpPr>
        <p:spPr>
          <a:xfrm>
            <a:off x="416257" y="1190767"/>
            <a:ext cx="6200274" cy="4525963"/>
          </a:xfrm>
        </p:spPr>
        <p:txBody>
          <a:bodyPr>
            <a:normAutofit/>
          </a:bodyPr>
          <a:lstStyle/>
          <a:p>
            <a:pPr marL="457200" lvl="1" indent="0">
              <a:buClr>
                <a:schemeClr val="tx1"/>
              </a:buClr>
              <a:buNone/>
            </a:pPr>
            <a:r>
              <a:rPr lang="en-US" sz="2800" dirty="0"/>
              <a:t>These will be examined in turn:</a:t>
            </a:r>
          </a:p>
          <a:p>
            <a:pPr marL="457200" lvl="1" indent="0">
              <a:buClr>
                <a:schemeClr val="tx1"/>
              </a:buClr>
              <a:buNone/>
            </a:pPr>
            <a:endParaRPr lang="en-US" dirty="0"/>
          </a:p>
          <a:p>
            <a:pPr lvl="1">
              <a:buClr>
                <a:schemeClr val="tx1"/>
              </a:buClr>
            </a:pPr>
            <a:r>
              <a:rPr lang="en-US" dirty="0"/>
              <a:t>Explicit Long-Term Memory (Declarative)</a:t>
            </a:r>
          </a:p>
          <a:p>
            <a:pPr lvl="2">
              <a:buClr>
                <a:schemeClr val="tx1"/>
              </a:buClr>
            </a:pPr>
            <a:r>
              <a:rPr lang="en-US" dirty="0"/>
              <a:t>episodic memory</a:t>
            </a:r>
          </a:p>
          <a:p>
            <a:pPr lvl="2">
              <a:buClr>
                <a:schemeClr val="tx1"/>
              </a:buClr>
            </a:pPr>
            <a:r>
              <a:rPr lang="en-US" dirty="0"/>
              <a:t>semantic memory</a:t>
            </a:r>
          </a:p>
          <a:p>
            <a:pPr lvl="2" eaLnBrk="1" hangingPunct="1">
              <a:buClr>
                <a:schemeClr val="tx1"/>
              </a:buClr>
              <a:buFont typeface="Wingdings" pitchFamily="2" charset="2"/>
              <a:buNone/>
            </a:pPr>
            <a:endParaRPr lang="en-US" dirty="0"/>
          </a:p>
          <a:p>
            <a:pPr lvl="1" indent="-342900">
              <a:buClr>
                <a:schemeClr val="tx1"/>
              </a:buClr>
            </a:pPr>
            <a:r>
              <a:rPr lang="en-US" dirty="0"/>
              <a:t>Implicit Long-Term Memory (</a:t>
            </a:r>
            <a:r>
              <a:rPr lang="en-US" dirty="0" err="1"/>
              <a:t>Nondeclarative</a:t>
            </a:r>
            <a:r>
              <a:rPr lang="en-US" dirty="0"/>
              <a:t>)</a:t>
            </a:r>
          </a:p>
          <a:p>
            <a:pPr lvl="2" indent="-233363">
              <a:buClr>
                <a:schemeClr val="tx1"/>
              </a:buClr>
            </a:pPr>
            <a:r>
              <a:rPr lang="en-US" dirty="0"/>
              <a:t>procedural memory</a:t>
            </a:r>
          </a:p>
          <a:p>
            <a:pPr lvl="2" indent="-233363">
              <a:buClr>
                <a:schemeClr val="tx1"/>
              </a:buClr>
            </a:pPr>
            <a:r>
              <a:rPr lang="en-US" dirty="0"/>
              <a:t>classical conditioning</a:t>
            </a:r>
          </a:p>
          <a:p>
            <a:pPr lvl="2" indent="-233363">
              <a:buClr>
                <a:schemeClr val="tx1"/>
              </a:buClr>
            </a:pPr>
            <a:r>
              <a:rPr lang="en-US" dirty="0"/>
              <a:t>priming </a:t>
            </a:r>
          </a:p>
        </p:txBody>
      </p:sp>
    </p:spTree>
    <p:extLst>
      <p:ext uri="{BB962C8B-B14F-4D97-AF65-F5344CB8AC3E}">
        <p14:creationId xmlns:p14="http://schemas.microsoft.com/office/powerpoint/2010/main" val="27887689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 calcmode="lin" valueType="num">
                                      <p:cBhvr additive="base">
                                        <p:cTn id="11"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25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fade">
                                      <p:cBhvr>
                                        <p:cTn id="16" dur="500"/>
                                        <p:tgtEl>
                                          <p:spTgt spid="18435">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250"/>
                                  </p:stCondLst>
                                  <p:childTnLst>
                                    <p:set>
                                      <p:cBhvr>
                                        <p:cTn id="19" dur="1" fill="hold">
                                          <p:stCondLst>
                                            <p:cond delay="0"/>
                                          </p:stCondLst>
                                        </p:cTn>
                                        <p:tgtEl>
                                          <p:spTgt spid="18435">
                                            <p:txEl>
                                              <p:pRg st="4" end="4"/>
                                            </p:txEl>
                                          </p:spTgt>
                                        </p:tgtEl>
                                        <p:attrNameLst>
                                          <p:attrName>style.visibility</p:attrName>
                                        </p:attrNameLst>
                                      </p:cBhvr>
                                      <p:to>
                                        <p:strVal val="visible"/>
                                      </p:to>
                                    </p:set>
                                    <p:animEffect transition="in" filter="fade">
                                      <p:cBhvr>
                                        <p:cTn id="20" dur="500"/>
                                        <p:tgtEl>
                                          <p:spTgt spid="18435">
                                            <p:txEl>
                                              <p:pRg st="4" end="4"/>
                                            </p:txEl>
                                          </p:spTgt>
                                        </p:tgtEl>
                                      </p:cBhvr>
                                    </p:animEffect>
                                  </p:childTnLst>
                                </p:cTn>
                              </p:par>
                            </p:childTnLst>
                          </p:cTn>
                        </p:par>
                        <p:par>
                          <p:cTn id="21" fill="hold">
                            <p:stCondLst>
                              <p:cond delay="2500"/>
                            </p:stCondLst>
                            <p:childTnLst>
                              <p:par>
                                <p:cTn id="22" presetID="2" presetClass="entr" presetSubtype="2" fill="hold" nodeType="afterEffect">
                                  <p:stCondLst>
                                    <p:cond delay="250"/>
                                  </p:stCondLst>
                                  <p:childTnLst>
                                    <p:set>
                                      <p:cBhvr>
                                        <p:cTn id="23" dur="1" fill="hold">
                                          <p:stCondLst>
                                            <p:cond delay="0"/>
                                          </p:stCondLst>
                                        </p:cTn>
                                        <p:tgtEl>
                                          <p:spTgt spid="18435">
                                            <p:txEl>
                                              <p:pRg st="6" end="6"/>
                                            </p:txEl>
                                          </p:spTgt>
                                        </p:tgtEl>
                                        <p:attrNameLst>
                                          <p:attrName>style.visibility</p:attrName>
                                        </p:attrNameLst>
                                      </p:cBhvr>
                                      <p:to>
                                        <p:strVal val="visible"/>
                                      </p:to>
                                    </p:set>
                                    <p:anim calcmode="lin" valueType="num">
                                      <p:cBhvr additive="base">
                                        <p:cTn id="24"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par>
                          <p:cTn id="26" fill="hold">
                            <p:stCondLst>
                              <p:cond delay="3250"/>
                            </p:stCondLst>
                            <p:childTnLst>
                              <p:par>
                                <p:cTn id="27" presetID="10" presetClass="entr" presetSubtype="0" fill="hold" nodeType="afterEffect">
                                  <p:stCondLst>
                                    <p:cond delay="250"/>
                                  </p:stCondLst>
                                  <p:childTnLst>
                                    <p:set>
                                      <p:cBhvr>
                                        <p:cTn id="28" dur="1" fill="hold">
                                          <p:stCondLst>
                                            <p:cond delay="0"/>
                                          </p:stCondLst>
                                        </p:cTn>
                                        <p:tgtEl>
                                          <p:spTgt spid="18435">
                                            <p:txEl>
                                              <p:pRg st="7" end="7"/>
                                            </p:txEl>
                                          </p:spTgt>
                                        </p:tgtEl>
                                        <p:attrNameLst>
                                          <p:attrName>style.visibility</p:attrName>
                                        </p:attrNameLst>
                                      </p:cBhvr>
                                      <p:to>
                                        <p:strVal val="visible"/>
                                      </p:to>
                                    </p:set>
                                    <p:animEffect transition="in" filter="fade">
                                      <p:cBhvr>
                                        <p:cTn id="29" dur="500"/>
                                        <p:tgtEl>
                                          <p:spTgt spid="18435">
                                            <p:txEl>
                                              <p:pRg st="7" end="7"/>
                                            </p:txEl>
                                          </p:spTgt>
                                        </p:tgtEl>
                                      </p:cBhvr>
                                    </p:animEffect>
                                  </p:childTnLst>
                                </p:cTn>
                              </p:par>
                            </p:childTnLst>
                          </p:cTn>
                        </p:par>
                        <p:par>
                          <p:cTn id="30" fill="hold">
                            <p:stCondLst>
                              <p:cond delay="4000"/>
                            </p:stCondLst>
                            <p:childTnLst>
                              <p:par>
                                <p:cTn id="31" presetID="10" presetClass="entr" presetSubtype="0" fill="hold" nodeType="afterEffect">
                                  <p:stCondLst>
                                    <p:cond delay="250"/>
                                  </p:stCondLst>
                                  <p:childTnLst>
                                    <p:set>
                                      <p:cBhvr>
                                        <p:cTn id="32" dur="1" fill="hold">
                                          <p:stCondLst>
                                            <p:cond delay="0"/>
                                          </p:stCondLst>
                                        </p:cTn>
                                        <p:tgtEl>
                                          <p:spTgt spid="18435">
                                            <p:txEl>
                                              <p:pRg st="8" end="8"/>
                                            </p:txEl>
                                          </p:spTgt>
                                        </p:tgtEl>
                                        <p:attrNameLst>
                                          <p:attrName>style.visibility</p:attrName>
                                        </p:attrNameLst>
                                      </p:cBhvr>
                                      <p:to>
                                        <p:strVal val="visible"/>
                                      </p:to>
                                    </p:set>
                                    <p:animEffect transition="in" filter="fade">
                                      <p:cBhvr>
                                        <p:cTn id="33" dur="500"/>
                                        <p:tgtEl>
                                          <p:spTgt spid="18435">
                                            <p:txEl>
                                              <p:pRg st="8" end="8"/>
                                            </p:txEl>
                                          </p:spTgt>
                                        </p:tgtEl>
                                      </p:cBhvr>
                                    </p:animEffect>
                                  </p:childTnLst>
                                </p:cTn>
                              </p:par>
                            </p:childTnLst>
                          </p:cTn>
                        </p:par>
                        <p:par>
                          <p:cTn id="34" fill="hold">
                            <p:stCondLst>
                              <p:cond delay="4750"/>
                            </p:stCondLst>
                            <p:childTnLst>
                              <p:par>
                                <p:cTn id="35" presetID="10" presetClass="entr" presetSubtype="0" fill="hold" nodeType="afterEffect">
                                  <p:stCondLst>
                                    <p:cond delay="250"/>
                                  </p:stCondLst>
                                  <p:childTnLst>
                                    <p:set>
                                      <p:cBhvr>
                                        <p:cTn id="36" dur="1" fill="hold">
                                          <p:stCondLst>
                                            <p:cond delay="0"/>
                                          </p:stCondLst>
                                        </p:cTn>
                                        <p:tgtEl>
                                          <p:spTgt spid="18435">
                                            <p:txEl>
                                              <p:pRg st="9" end="9"/>
                                            </p:txEl>
                                          </p:spTgt>
                                        </p:tgtEl>
                                        <p:attrNameLst>
                                          <p:attrName>style.visibility</p:attrName>
                                        </p:attrNameLst>
                                      </p:cBhvr>
                                      <p:to>
                                        <p:strVal val="visible"/>
                                      </p:to>
                                    </p:set>
                                    <p:animEffect transition="in" filter="fade">
                                      <p:cBhvr>
                                        <p:cTn id="37" dur="500"/>
                                        <p:tgtEl>
                                          <p:spTgt spid="18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ctr"/>
          <a:lstStyle/>
          <a:p>
            <a:pPr eaLnBrk="1" hangingPunct="1"/>
            <a:r>
              <a:rPr lang="en-US" dirty="0"/>
              <a:t>Storage: Explicit LTM</a:t>
            </a:r>
          </a:p>
        </p:txBody>
      </p:sp>
      <p:sp>
        <p:nvSpPr>
          <p:cNvPr id="20483" name="Rectangle 3"/>
          <p:cNvSpPr>
            <a:spLocks noGrp="1" noChangeArrowheads="1"/>
          </p:cNvSpPr>
          <p:nvPr>
            <p:ph idx="1"/>
          </p:nvPr>
        </p:nvSpPr>
        <p:spPr>
          <a:xfrm>
            <a:off x="457200" y="1600200"/>
            <a:ext cx="4863432" cy="4525963"/>
          </a:xfrm>
        </p:spPr>
        <p:txBody>
          <a:bodyPr/>
          <a:lstStyle/>
          <a:p>
            <a:pPr eaLnBrk="1" hangingPunct="1"/>
            <a:r>
              <a:rPr lang="en-US" dirty="0"/>
              <a:t>Declarative Memory</a:t>
            </a:r>
          </a:p>
          <a:p>
            <a:pPr lvl="1"/>
            <a:r>
              <a:rPr lang="en-US" dirty="0"/>
              <a:t>conscious recollection of      specific facts and events            that can be verbally communicated</a:t>
            </a:r>
          </a:p>
          <a:p>
            <a:pPr eaLnBrk="1" hangingPunct="1">
              <a:buFont typeface="Wingdings" pitchFamily="2" charset="2"/>
              <a:buNone/>
            </a:pPr>
            <a:endParaRPr lang="en-US" dirty="0"/>
          </a:p>
          <a:p>
            <a:pPr eaLnBrk="1" hangingPunct="1"/>
            <a:r>
              <a:rPr lang="en-US" dirty="0" err="1"/>
              <a:t>Bahrick</a:t>
            </a:r>
            <a:r>
              <a:rPr lang="en-US" dirty="0"/>
              <a:t> (1984) –                        Recall College Spanish</a:t>
            </a:r>
          </a:p>
          <a:p>
            <a:pPr lvl="1"/>
            <a:r>
              <a:rPr lang="en-US" dirty="0"/>
              <a:t>initial learning is important</a:t>
            </a:r>
          </a:p>
          <a:p>
            <a:pPr lvl="1"/>
            <a:r>
              <a:rPr lang="en-US" dirty="0" err="1"/>
              <a:t>permastore</a:t>
            </a:r>
            <a:r>
              <a:rPr lang="en-US" dirty="0"/>
              <a:t> content</a:t>
            </a:r>
          </a:p>
          <a:p>
            <a:pPr lvl="1"/>
            <a:r>
              <a:rPr lang="en-US" dirty="0"/>
              <a:t>effect of distributed practice</a:t>
            </a:r>
          </a:p>
          <a:p>
            <a:pPr eaLnBrk="1" hangingPunct="1"/>
            <a:endParaRPr lang="en-US" dirty="0"/>
          </a:p>
        </p:txBody>
      </p:sp>
      <p:pic>
        <p:nvPicPr>
          <p:cNvPr id="3" name="Picture 2" descr="kin35406_07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151" y="1510631"/>
            <a:ext cx="3686691" cy="4702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500"/>
                                        <p:tgtEl>
                                          <p:spTgt spid="2048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fade">
                                      <p:cBhvr>
                                        <p:cTn id="26" dur="500"/>
                                        <p:tgtEl>
                                          <p:spTgt spid="2048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Effect transition="in" filter="fade">
                                      <p:cBhvr>
                                        <p:cTn id="31" dur="500"/>
                                        <p:tgtEl>
                                          <p:spTgt spid="2048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483">
                                            <p:txEl>
                                              <p:pRg st="6" end="6"/>
                                            </p:txEl>
                                          </p:spTgt>
                                        </p:tgtEl>
                                        <p:attrNameLst>
                                          <p:attrName>style.visibility</p:attrName>
                                        </p:attrNameLst>
                                      </p:cBhvr>
                                      <p:to>
                                        <p:strVal val="visible"/>
                                      </p:to>
                                    </p:set>
                                    <p:animEffect transition="in" filter="fade">
                                      <p:cBhvr>
                                        <p:cTn id="36"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lstStyle/>
          <a:p>
            <a:pPr eaLnBrk="1" hangingPunct="1"/>
            <a:r>
              <a:rPr lang="en-US"/>
              <a:t>Storage: Explicit LTM</a:t>
            </a:r>
          </a:p>
        </p:txBody>
      </p:sp>
      <p:sp>
        <p:nvSpPr>
          <p:cNvPr id="22531" name="Rectangle 3"/>
          <p:cNvSpPr>
            <a:spLocks noGrp="1" noChangeArrowheads="1"/>
          </p:cNvSpPr>
          <p:nvPr>
            <p:ph idx="1"/>
          </p:nvPr>
        </p:nvSpPr>
        <p:spPr>
          <a:xfrm>
            <a:off x="457200" y="1600200"/>
            <a:ext cx="8229600" cy="2102853"/>
          </a:xfrm>
        </p:spPr>
        <p:txBody>
          <a:bodyPr/>
          <a:lstStyle/>
          <a:p>
            <a:pPr eaLnBrk="1" hangingPunct="1">
              <a:buFont typeface="Wingdings" pitchFamily="2" charset="2"/>
              <a:buNone/>
            </a:pPr>
            <a:r>
              <a:rPr lang="en-US" dirty="0"/>
              <a:t>Subtypes of Explicit Memory</a:t>
            </a:r>
          </a:p>
          <a:p>
            <a:pPr lvl="1"/>
            <a:r>
              <a:rPr lang="en-US" dirty="0"/>
              <a:t>Episodic</a:t>
            </a:r>
          </a:p>
          <a:p>
            <a:pPr marL="914400" lvl="2" indent="0">
              <a:buNone/>
            </a:pPr>
            <a:r>
              <a:rPr lang="en-US" dirty="0"/>
              <a:t>   autobiographical memories</a:t>
            </a:r>
          </a:p>
          <a:p>
            <a:pPr lvl="1"/>
            <a:r>
              <a:rPr lang="en-US" dirty="0"/>
              <a:t>Semantic</a:t>
            </a:r>
          </a:p>
          <a:p>
            <a:pPr marL="914400" lvl="2" indent="0">
              <a:buNone/>
            </a:pPr>
            <a:r>
              <a:rPr lang="en-US" dirty="0"/>
              <a:t>   knowledge about the world</a:t>
            </a:r>
          </a:p>
          <a:p>
            <a:pPr eaLnBrk="1" hangingPunct="1"/>
            <a:endParaRPr lang="en-US" dirty="0"/>
          </a:p>
          <a:p>
            <a:pPr eaLnBrk="1" hangingPunct="1">
              <a:buFont typeface="Wingdings" pitchFamily="2" charset="2"/>
              <a:buNone/>
            </a:pPr>
            <a:endParaRPr lang="en-US" dirty="0"/>
          </a:p>
        </p:txBody>
      </p:sp>
      <p:pic>
        <p:nvPicPr>
          <p:cNvPr id="2" name="Picture 1" descr="kin35406_07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386" y="3730458"/>
            <a:ext cx="6026826" cy="2713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1500"/>
                            </p:stCondLst>
                            <p:childTnLst>
                              <p:par>
                                <p:cTn id="14" presetID="2" presetClass="entr" presetSubtype="2" fill="hold" nodeType="afterEffect">
                                  <p:stCondLst>
                                    <p:cond delay="500"/>
                                  </p:stCondLst>
                                  <p:childTnLst>
                                    <p:set>
                                      <p:cBhvr>
                                        <p:cTn id="15" dur="1" fill="hold">
                                          <p:stCondLst>
                                            <p:cond delay="0"/>
                                          </p:stCondLst>
                                        </p:cTn>
                                        <p:tgtEl>
                                          <p:spTgt spid="22531">
                                            <p:txEl>
                                              <p:pRg st="1" end="1"/>
                                            </p:txEl>
                                          </p:spTgt>
                                        </p:tgtEl>
                                        <p:attrNameLst>
                                          <p:attrName>style.visibility</p:attrName>
                                        </p:attrNameLst>
                                      </p:cBhvr>
                                      <p:to>
                                        <p:strVal val="visible"/>
                                      </p:to>
                                    </p:set>
                                    <p:anim calcmode="lin" valueType="num">
                                      <p:cBhvr additive="base">
                                        <p:cTn id="16"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fill="hold" nodeType="afterEffect">
                                  <p:stCondLst>
                                    <p:cond delay="50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additive="base">
                                        <p:cTn id="21"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 calcmode="lin" valueType="num">
                                      <p:cBhvr additive="base">
                                        <p:cTn id="27"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nodeType="afterEffect">
                                  <p:stCondLst>
                                    <p:cond delay="500"/>
                                  </p:stCondLst>
                                  <p:childTnLst>
                                    <p:set>
                                      <p:cBhvr>
                                        <p:cTn id="31" dur="1" fill="hold">
                                          <p:stCondLst>
                                            <p:cond delay="0"/>
                                          </p:stCondLst>
                                        </p:cTn>
                                        <p:tgtEl>
                                          <p:spTgt spid="22531">
                                            <p:txEl>
                                              <p:pRg st="4" end="4"/>
                                            </p:txEl>
                                          </p:spTgt>
                                        </p:tgtEl>
                                        <p:attrNameLst>
                                          <p:attrName>style.visibility</p:attrName>
                                        </p:attrNameLst>
                                      </p:cBhvr>
                                      <p:to>
                                        <p:strVal val="visible"/>
                                      </p:to>
                                    </p:set>
                                    <p:anim calcmode="lin" valueType="num">
                                      <p:cBhvr additive="base">
                                        <p:cTn id="32" dur="500" fill="hold"/>
                                        <p:tgtEl>
                                          <p:spTgt spid="22531">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chor="ctr"/>
          <a:lstStyle/>
          <a:p>
            <a:pPr eaLnBrk="1" hangingPunct="1"/>
            <a:r>
              <a:rPr lang="en-US" dirty="0"/>
              <a:t>The Nature of Memory</a:t>
            </a:r>
          </a:p>
        </p:txBody>
      </p:sp>
      <p:sp>
        <p:nvSpPr>
          <p:cNvPr id="5123" name="Rectangle 5"/>
          <p:cNvSpPr>
            <a:spLocks noGrp="1" noChangeArrowheads="1"/>
          </p:cNvSpPr>
          <p:nvPr>
            <p:ph idx="1"/>
          </p:nvPr>
        </p:nvSpPr>
        <p:spPr>
          <a:xfrm>
            <a:off x="457200" y="1600200"/>
            <a:ext cx="5334000" cy="4525963"/>
          </a:xfrm>
        </p:spPr>
        <p:txBody>
          <a:bodyPr/>
          <a:lstStyle/>
          <a:p>
            <a:pPr marL="0" indent="0" eaLnBrk="1" hangingPunct="1">
              <a:lnSpc>
                <a:spcPct val="90000"/>
              </a:lnSpc>
              <a:buNone/>
            </a:pPr>
            <a:r>
              <a:rPr lang="en-US" dirty="0"/>
              <a:t>Retention of Information or Experience </a:t>
            </a:r>
            <a:br>
              <a:rPr lang="en-US" dirty="0"/>
            </a:br>
            <a:r>
              <a:rPr lang="en-US" dirty="0"/>
              <a:t>over Time</a:t>
            </a:r>
          </a:p>
          <a:p>
            <a:pPr eaLnBrk="1" hangingPunct="1">
              <a:lnSpc>
                <a:spcPct val="90000"/>
              </a:lnSpc>
              <a:buFont typeface="Wingdings" pitchFamily="2" charset="2"/>
              <a:buNone/>
            </a:pPr>
            <a:endParaRPr lang="en-US" dirty="0"/>
          </a:p>
          <a:p>
            <a:pPr eaLnBrk="1" hangingPunct="1">
              <a:lnSpc>
                <a:spcPct val="90000"/>
              </a:lnSpc>
              <a:buFont typeface="Wingdings" pitchFamily="2" charset="2"/>
              <a:buNone/>
            </a:pPr>
            <a:r>
              <a:rPr lang="en-US" dirty="0"/>
              <a:t>Three Phases of Memory</a:t>
            </a:r>
          </a:p>
          <a:p>
            <a:pPr lvl="1" eaLnBrk="1" hangingPunct="1">
              <a:lnSpc>
                <a:spcPct val="90000"/>
              </a:lnSpc>
              <a:buClr>
                <a:schemeClr val="tx1"/>
              </a:buClr>
            </a:pPr>
            <a:r>
              <a:rPr lang="en-US" dirty="0"/>
              <a:t>encoding</a:t>
            </a:r>
          </a:p>
          <a:p>
            <a:pPr lvl="1" eaLnBrk="1" hangingPunct="1">
              <a:lnSpc>
                <a:spcPct val="90000"/>
              </a:lnSpc>
              <a:buClr>
                <a:schemeClr val="tx1"/>
              </a:buClr>
            </a:pPr>
            <a:r>
              <a:rPr lang="en-US" dirty="0"/>
              <a:t>storage</a:t>
            </a:r>
          </a:p>
          <a:p>
            <a:pPr lvl="1" eaLnBrk="1" hangingPunct="1">
              <a:lnSpc>
                <a:spcPct val="90000"/>
              </a:lnSpc>
              <a:buClr>
                <a:schemeClr val="tx1"/>
              </a:buClr>
            </a:pPr>
            <a:r>
              <a:rPr lang="en-US" dirty="0"/>
              <a:t>retrieval</a:t>
            </a:r>
          </a:p>
        </p:txBody>
      </p:sp>
      <p:pic>
        <p:nvPicPr>
          <p:cNvPr id="4" name="Picture 3" descr="skd18792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171" y="241300"/>
            <a:ext cx="2095500" cy="635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 calcmode="lin" valueType="num">
                                      <p:cBhvr>
                                        <p:cTn id="18"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12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5123">
                                            <p:txEl>
                                              <p:pRg st="2" end="2"/>
                                            </p:txEl>
                                          </p:spTgt>
                                        </p:tgtEl>
                                      </p:cBhvr>
                                    </p:animEffect>
                                  </p:childTnLst>
                                </p:cTn>
                              </p:par>
                            </p:childTnLst>
                          </p:cTn>
                        </p:par>
                        <p:par>
                          <p:cTn id="22" fill="hold">
                            <p:stCondLst>
                              <p:cond delay="1000"/>
                            </p:stCondLst>
                            <p:childTnLst>
                              <p:par>
                                <p:cTn id="23" presetID="42" presetClass="entr" presetSubtype="0" fill="hold" nodeType="afterEffect">
                                  <p:stCondLst>
                                    <p:cond delay="500"/>
                                  </p:stCondLst>
                                  <p:childTnLst>
                                    <p:set>
                                      <p:cBhvr>
                                        <p:cTn id="24" dur="1" fill="hold">
                                          <p:stCondLst>
                                            <p:cond delay="0"/>
                                          </p:stCondLst>
                                        </p:cTn>
                                        <p:tgtEl>
                                          <p:spTgt spid="5123">
                                            <p:txEl>
                                              <p:pRg st="3" end="3"/>
                                            </p:txEl>
                                          </p:spTgt>
                                        </p:tgtEl>
                                        <p:attrNameLst>
                                          <p:attrName>style.visibility</p:attrName>
                                        </p:attrNameLst>
                                      </p:cBhvr>
                                      <p:to>
                                        <p:strVal val="visible"/>
                                      </p:to>
                                    </p:set>
                                    <p:animEffect transition="in" filter="fade">
                                      <p:cBhvr>
                                        <p:cTn id="25" dur="500"/>
                                        <p:tgtEl>
                                          <p:spTgt spid="5123">
                                            <p:txEl>
                                              <p:pRg st="3" end="3"/>
                                            </p:txEl>
                                          </p:spTgt>
                                        </p:tgtEl>
                                      </p:cBhvr>
                                    </p:animEffect>
                                    <p:anim calcmode="lin" valueType="num">
                                      <p:cBhvr>
                                        <p:cTn id="26"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500"/>
                                        <p:tgtEl>
                                          <p:spTgt spid="5123">
                                            <p:txEl>
                                              <p:pRg st="4" end="4"/>
                                            </p:txEl>
                                          </p:spTgt>
                                        </p:tgtEl>
                                      </p:cBhvr>
                                    </p:animEffect>
                                    <p:anim calcmode="lin" valueType="num">
                                      <p:cBhvr>
                                        <p:cTn id="33"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123">
                                            <p:txEl>
                                              <p:pRg st="5" end="5"/>
                                            </p:txEl>
                                          </p:spTgt>
                                        </p:tgtEl>
                                        <p:attrNameLst>
                                          <p:attrName>style.visibility</p:attrName>
                                        </p:attrNameLst>
                                      </p:cBhvr>
                                      <p:to>
                                        <p:strVal val="visible"/>
                                      </p:to>
                                    </p:set>
                                    <p:animEffect transition="in" filter="fade">
                                      <p:cBhvr>
                                        <p:cTn id="39" dur="500"/>
                                        <p:tgtEl>
                                          <p:spTgt spid="5123">
                                            <p:txEl>
                                              <p:pRg st="5" end="5"/>
                                            </p:txEl>
                                          </p:spTgt>
                                        </p:tgtEl>
                                      </p:cBhvr>
                                    </p:animEffect>
                                    <p:anim calcmode="lin" valueType="num">
                                      <p:cBhvr>
                                        <p:cTn id="40"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chor="ctr"/>
          <a:lstStyle/>
          <a:p>
            <a:pPr eaLnBrk="1" hangingPunct="1"/>
            <a:r>
              <a:rPr lang="en-US"/>
              <a:t>Storage: Implicit LTM</a:t>
            </a:r>
          </a:p>
        </p:txBody>
      </p:sp>
      <p:sp>
        <p:nvSpPr>
          <p:cNvPr id="24579" name="Rectangle 5"/>
          <p:cNvSpPr>
            <a:spLocks noGrp="1" noChangeArrowheads="1"/>
          </p:cNvSpPr>
          <p:nvPr>
            <p:ph idx="1"/>
          </p:nvPr>
        </p:nvSpPr>
        <p:spPr/>
        <p:txBody>
          <a:bodyPr/>
          <a:lstStyle/>
          <a:p>
            <a:pPr marL="0" indent="0" eaLnBrk="1" hangingPunct="1">
              <a:buClr>
                <a:schemeClr val="tx1"/>
              </a:buClr>
              <a:buNone/>
            </a:pPr>
            <a:r>
              <a:rPr lang="en-US" dirty="0" err="1"/>
              <a:t>Nondeclarative</a:t>
            </a:r>
            <a:r>
              <a:rPr lang="en-US" dirty="0"/>
              <a:t> Memory</a:t>
            </a:r>
          </a:p>
          <a:p>
            <a:pPr eaLnBrk="1" hangingPunct="1">
              <a:buClr>
                <a:schemeClr val="tx1"/>
              </a:buClr>
              <a:buFont typeface="Wingdings" pitchFamily="2" charset="2"/>
              <a:buNone/>
            </a:pPr>
            <a:endParaRPr lang="en-US" dirty="0"/>
          </a:p>
          <a:p>
            <a:pPr marL="400050" lvl="1" indent="0" eaLnBrk="1" hangingPunct="1">
              <a:buClr>
                <a:schemeClr val="tx1"/>
              </a:buClr>
              <a:buNone/>
            </a:pPr>
            <a:r>
              <a:rPr lang="en-US" dirty="0"/>
              <a:t>affected by a past experience </a:t>
            </a:r>
          </a:p>
          <a:p>
            <a:pPr marL="400050" lvl="1" indent="0" eaLnBrk="1" hangingPunct="1">
              <a:buClr>
                <a:schemeClr val="tx1"/>
              </a:buClr>
              <a:buNone/>
            </a:pPr>
            <a:r>
              <a:rPr lang="en-US" dirty="0"/>
              <a:t>without consciously recalling it</a:t>
            </a:r>
          </a:p>
          <a:p>
            <a:pPr eaLnBrk="1" hangingPunct="1">
              <a:buClr>
                <a:schemeClr val="tx1"/>
              </a:buClr>
              <a:buFont typeface="Wingdings" pitchFamily="2" charset="2"/>
              <a:buNone/>
            </a:pPr>
            <a:endParaRPr lang="en-US" dirty="0"/>
          </a:p>
          <a:p>
            <a:pPr lvl="1" eaLnBrk="1" hangingPunct="1">
              <a:buClr>
                <a:schemeClr val="tx1"/>
              </a:buClr>
            </a:pPr>
            <a:r>
              <a:rPr lang="en-US" dirty="0"/>
              <a:t>Procedural Memory</a:t>
            </a:r>
          </a:p>
          <a:p>
            <a:pPr lvl="1" eaLnBrk="1" hangingPunct="1">
              <a:buClr>
                <a:schemeClr val="tx1"/>
              </a:buClr>
            </a:pPr>
            <a:endParaRPr lang="en-US" dirty="0"/>
          </a:p>
          <a:p>
            <a:pPr lvl="1" eaLnBrk="1" hangingPunct="1">
              <a:buClr>
                <a:schemeClr val="tx1"/>
              </a:buClr>
            </a:pPr>
            <a:r>
              <a:rPr lang="en-US" dirty="0"/>
              <a:t>Classical Conditioning</a:t>
            </a:r>
          </a:p>
          <a:p>
            <a:pPr lvl="1" eaLnBrk="1" hangingPunct="1">
              <a:buClr>
                <a:schemeClr val="tx1"/>
              </a:buClr>
            </a:pPr>
            <a:endParaRPr lang="en-US" dirty="0"/>
          </a:p>
          <a:p>
            <a:pPr lvl="1" eaLnBrk="1" hangingPunct="1">
              <a:buClr>
                <a:schemeClr val="tx1"/>
              </a:buClr>
            </a:pPr>
            <a:r>
              <a:rPr lang="en-US" dirty="0"/>
              <a:t>Priming</a:t>
            </a:r>
          </a:p>
        </p:txBody>
      </p:sp>
      <p:pic>
        <p:nvPicPr>
          <p:cNvPr id="3" name="Picture 2" descr="SP1-04-176689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901" y="1724525"/>
            <a:ext cx="2920982" cy="4358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75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8" presetClass="entr" presetSubtype="1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1100"/>
                                        <p:tgtEl>
                                          <p:spTgt spid="3"/>
                                        </p:tgtEl>
                                      </p:cBhvr>
                                    </p:animEffect>
                                  </p:childTnLst>
                                </p:cTn>
                              </p:par>
                            </p:childTnLst>
                          </p:cTn>
                        </p:par>
                        <p:par>
                          <p:cTn id="13" fill="hold">
                            <p:stCondLst>
                              <p:cond delay="2350"/>
                            </p:stCondLst>
                            <p:childTnLst>
                              <p:par>
                                <p:cTn id="14" presetID="47" presetClass="entr" presetSubtype="0" fill="hold" nodeType="afterEffect">
                                  <p:stCondLst>
                                    <p:cond delay="500"/>
                                  </p:stCondLst>
                                  <p:childTnLst>
                                    <p:set>
                                      <p:cBhvr>
                                        <p:cTn id="15" dur="1" fill="hold">
                                          <p:stCondLst>
                                            <p:cond delay="0"/>
                                          </p:stCondLst>
                                        </p:cTn>
                                        <p:tgtEl>
                                          <p:spTgt spid="24579">
                                            <p:txEl>
                                              <p:pRg st="2" end="2"/>
                                            </p:txEl>
                                          </p:spTgt>
                                        </p:tgtEl>
                                        <p:attrNameLst>
                                          <p:attrName>style.visibility</p:attrName>
                                        </p:attrNameLst>
                                      </p:cBhvr>
                                      <p:to>
                                        <p:strVal val="visible"/>
                                      </p:to>
                                    </p:set>
                                    <p:animEffect transition="in" filter="fade">
                                      <p:cBhvr>
                                        <p:cTn id="16" dur="1000"/>
                                        <p:tgtEl>
                                          <p:spTgt spid="24579">
                                            <p:txEl>
                                              <p:pRg st="2" end="2"/>
                                            </p:txEl>
                                          </p:spTgt>
                                        </p:tgtEl>
                                      </p:cBhvr>
                                    </p:animEffect>
                                    <p:anim calcmode="lin" valueType="num">
                                      <p:cBhvr>
                                        <p:cTn id="17"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2" end="2"/>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Effect transition="in" filter="fade">
                                      <p:cBhvr>
                                        <p:cTn id="21" dur="1000"/>
                                        <p:tgtEl>
                                          <p:spTgt spid="24579">
                                            <p:txEl>
                                              <p:pRg st="3" end="3"/>
                                            </p:txEl>
                                          </p:spTgt>
                                        </p:tgtEl>
                                      </p:cBhvr>
                                    </p:animEffect>
                                    <p:anim calcmode="lin" valueType="num">
                                      <p:cBhvr>
                                        <p:cTn id="22"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4579">
                                            <p:txEl>
                                              <p:pRg st="5" end="5"/>
                                            </p:txEl>
                                          </p:spTgt>
                                        </p:tgtEl>
                                        <p:attrNameLst>
                                          <p:attrName>style.visibility</p:attrName>
                                        </p:attrNameLst>
                                      </p:cBhvr>
                                      <p:to>
                                        <p:strVal val="visible"/>
                                      </p:to>
                                    </p:set>
                                    <p:anim calcmode="lin" valueType="num">
                                      <p:cBhvr additive="base">
                                        <p:cTn id="28" dur="5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4579">
                                            <p:txEl>
                                              <p:pRg st="7" end="7"/>
                                            </p:txEl>
                                          </p:spTgt>
                                        </p:tgtEl>
                                        <p:attrNameLst>
                                          <p:attrName>style.visibility</p:attrName>
                                        </p:attrNameLst>
                                      </p:cBhvr>
                                      <p:to>
                                        <p:strVal val="visible"/>
                                      </p:to>
                                    </p:set>
                                    <p:anim calcmode="lin" valueType="num">
                                      <p:cBhvr additive="base">
                                        <p:cTn id="34" dur="500" fill="hold"/>
                                        <p:tgtEl>
                                          <p:spTgt spid="24579">
                                            <p:txEl>
                                              <p:pRg st="7" end="7"/>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45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4579">
                                            <p:txEl>
                                              <p:pRg st="9" end="9"/>
                                            </p:txEl>
                                          </p:spTgt>
                                        </p:tgtEl>
                                        <p:attrNameLst>
                                          <p:attrName>style.visibility</p:attrName>
                                        </p:attrNameLst>
                                      </p:cBhvr>
                                      <p:to>
                                        <p:strVal val="visible"/>
                                      </p:to>
                                    </p:set>
                                    <p:anim calcmode="lin" valueType="num">
                                      <p:cBhvr additive="base">
                                        <p:cTn id="40" dur="500" fill="hold"/>
                                        <p:tgtEl>
                                          <p:spTgt spid="24579">
                                            <p:txEl>
                                              <p:pRg st="9" end="9"/>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45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chor="ctr"/>
          <a:lstStyle/>
          <a:p>
            <a:pPr eaLnBrk="1" hangingPunct="1"/>
            <a:r>
              <a:rPr lang="en-US"/>
              <a:t>Memory: Organization</a:t>
            </a:r>
          </a:p>
        </p:txBody>
      </p:sp>
      <p:sp>
        <p:nvSpPr>
          <p:cNvPr id="25603" name="Rectangle 3"/>
          <p:cNvSpPr>
            <a:spLocks noGrp="1" noChangeArrowheads="1"/>
          </p:cNvSpPr>
          <p:nvPr>
            <p:ph idx="1"/>
          </p:nvPr>
        </p:nvSpPr>
        <p:spPr>
          <a:xfrm>
            <a:off x="457200" y="1600201"/>
            <a:ext cx="8229600" cy="1835484"/>
          </a:xfrm>
        </p:spPr>
        <p:txBody>
          <a:bodyPr/>
          <a:lstStyle/>
          <a:p>
            <a:r>
              <a:rPr lang="en-US" dirty="0"/>
              <a:t>Schemas</a:t>
            </a:r>
          </a:p>
          <a:p>
            <a:pPr marL="457200" lvl="1" indent="0">
              <a:buNone/>
            </a:pPr>
            <a:r>
              <a:rPr lang="en-US" dirty="0"/>
              <a:t>   scripts  (event schema)</a:t>
            </a:r>
          </a:p>
          <a:p>
            <a:r>
              <a:rPr lang="en-US" dirty="0"/>
              <a:t>Connectionist Networks</a:t>
            </a:r>
          </a:p>
          <a:p>
            <a:pPr marL="457200" lvl="1" indent="0">
              <a:buNone/>
            </a:pPr>
            <a:r>
              <a:rPr lang="en-US" dirty="0"/>
              <a:t>   parallel distributed processing (PDP)</a:t>
            </a:r>
          </a:p>
        </p:txBody>
      </p:sp>
      <p:pic>
        <p:nvPicPr>
          <p:cNvPr id="6" name="Picture 5" descr="kin35406_03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771" y="3529899"/>
            <a:ext cx="6938211" cy="2606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500" fill="hold"/>
                                        <p:tgtEl>
                                          <p:spTgt spid="2560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5603">
                                            <p:txEl>
                                              <p:pRg st="2" end="2"/>
                                            </p:txEl>
                                          </p:spTgt>
                                        </p:tgtEl>
                                        <p:attrNameLst>
                                          <p:attrName>style.visibility</p:attrName>
                                        </p:attrNameLst>
                                      </p:cBhvr>
                                      <p:to>
                                        <p:strVal val="visible"/>
                                      </p:to>
                                    </p:set>
                                    <p:anim calcmode="lin" valueType="num">
                                      <p:cBhvr additive="base">
                                        <p:cTn id="18" dur="500" fill="hold"/>
                                        <p:tgtEl>
                                          <p:spTgt spid="25603">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3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 calcmode="lin" valueType="num">
                                      <p:cBhvr additive="base">
                                        <p:cTn id="28" dur="500" fill="hold"/>
                                        <p:tgtEl>
                                          <p:spTgt spid="2560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chor="ctr"/>
          <a:lstStyle/>
          <a:p>
            <a:pPr eaLnBrk="1" hangingPunct="1"/>
            <a:r>
              <a:rPr lang="en-US" dirty="0"/>
              <a:t>Memory: Location</a:t>
            </a:r>
          </a:p>
        </p:txBody>
      </p:sp>
      <p:sp>
        <p:nvSpPr>
          <p:cNvPr id="26627" name="Rectangle 3"/>
          <p:cNvSpPr>
            <a:spLocks noGrp="1" noChangeArrowheads="1"/>
          </p:cNvSpPr>
          <p:nvPr>
            <p:ph idx="1"/>
          </p:nvPr>
        </p:nvSpPr>
        <p:spPr>
          <a:xfrm>
            <a:off x="457200" y="1600201"/>
            <a:ext cx="8229600" cy="1835484"/>
          </a:xfrm>
        </p:spPr>
        <p:txBody>
          <a:bodyPr/>
          <a:lstStyle/>
          <a:p>
            <a:pPr eaLnBrk="1" hangingPunct="1">
              <a:buClr>
                <a:schemeClr val="tx1"/>
              </a:buClr>
            </a:pPr>
            <a:r>
              <a:rPr lang="en-US" dirty="0"/>
              <a:t>Storage is Diffuse</a:t>
            </a:r>
          </a:p>
          <a:p>
            <a:pPr eaLnBrk="1" hangingPunct="1">
              <a:buClr>
                <a:schemeClr val="tx1"/>
              </a:buClr>
            </a:pPr>
            <a:r>
              <a:rPr lang="en-US" dirty="0"/>
              <a:t>Circuits of Neurons</a:t>
            </a:r>
          </a:p>
          <a:p>
            <a:pPr eaLnBrk="1" hangingPunct="1">
              <a:buClr>
                <a:schemeClr val="tx1"/>
              </a:buClr>
            </a:pPr>
            <a:r>
              <a:rPr lang="en-US" dirty="0"/>
              <a:t>Neurotransmitter Involvement</a:t>
            </a:r>
          </a:p>
          <a:p>
            <a:pPr eaLnBrk="1" hangingPunct="1">
              <a:buClr>
                <a:schemeClr val="tx1"/>
              </a:buClr>
            </a:pPr>
            <a:r>
              <a:rPr lang="en-US" dirty="0"/>
              <a:t>Long-Term Potentiation</a:t>
            </a:r>
          </a:p>
        </p:txBody>
      </p:sp>
      <p:pic>
        <p:nvPicPr>
          <p:cNvPr id="2" name="Picture 1" descr="kin35406_03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771" y="3529899"/>
            <a:ext cx="6938211" cy="2606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77672" y="3891974"/>
            <a:ext cx="2433783" cy="1354280"/>
            <a:chOff x="3777672" y="3891974"/>
            <a:chExt cx="2433783" cy="1354280"/>
          </a:xfrm>
        </p:grpSpPr>
        <p:sp>
          <p:nvSpPr>
            <p:cNvPr id="11" name="Rectangle 10"/>
            <p:cNvSpPr/>
            <p:nvPr/>
          </p:nvSpPr>
          <p:spPr>
            <a:xfrm>
              <a:off x="3777672" y="3891974"/>
              <a:ext cx="1590963" cy="415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ectangle 11"/>
            <p:cNvSpPr/>
            <p:nvPr/>
          </p:nvSpPr>
          <p:spPr>
            <a:xfrm>
              <a:off x="4368799" y="4357255"/>
              <a:ext cx="1556328" cy="415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angle 12"/>
            <p:cNvSpPr/>
            <p:nvPr/>
          </p:nvSpPr>
          <p:spPr>
            <a:xfrm>
              <a:off x="5075382" y="4830618"/>
              <a:ext cx="1136073" cy="415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6" name="Group 5"/>
          <p:cNvGrpSpPr/>
          <p:nvPr/>
        </p:nvGrpSpPr>
        <p:grpSpPr>
          <a:xfrm>
            <a:off x="3618343" y="2249055"/>
            <a:ext cx="2304474" cy="2531917"/>
            <a:chOff x="3629889" y="2225964"/>
            <a:chExt cx="2304474" cy="2531917"/>
          </a:xfrm>
        </p:grpSpPr>
        <p:sp>
          <p:nvSpPr>
            <p:cNvPr id="9" name="Rectangle 8"/>
            <p:cNvSpPr/>
            <p:nvPr/>
          </p:nvSpPr>
          <p:spPr>
            <a:xfrm>
              <a:off x="3629889" y="3408218"/>
              <a:ext cx="1556328" cy="415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378035" y="4342245"/>
              <a:ext cx="1556328" cy="415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Rectangle 2"/>
            <p:cNvSpPr/>
            <p:nvPr/>
          </p:nvSpPr>
          <p:spPr>
            <a:xfrm>
              <a:off x="3636818" y="2225964"/>
              <a:ext cx="1189182" cy="415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8674" name="Rectangle 2"/>
          <p:cNvSpPr>
            <a:spLocks noGrp="1" noChangeArrowheads="1"/>
          </p:cNvSpPr>
          <p:nvPr>
            <p:ph type="title"/>
          </p:nvPr>
        </p:nvSpPr>
        <p:spPr/>
        <p:txBody>
          <a:bodyPr anchor="ctr"/>
          <a:lstStyle/>
          <a:p>
            <a:pPr eaLnBrk="1" hangingPunct="1"/>
            <a:r>
              <a:rPr lang="en-US" dirty="0"/>
              <a:t>Memory: Brain Structures</a:t>
            </a:r>
          </a:p>
        </p:txBody>
      </p:sp>
      <p:sp>
        <p:nvSpPr>
          <p:cNvPr id="28675" name="Rectangle 3"/>
          <p:cNvSpPr>
            <a:spLocks noGrp="1" noChangeArrowheads="1"/>
          </p:cNvSpPr>
          <p:nvPr>
            <p:ph idx="1"/>
          </p:nvPr>
        </p:nvSpPr>
        <p:spPr>
          <a:xfrm>
            <a:off x="457200" y="1600200"/>
            <a:ext cx="2775527" cy="4525963"/>
          </a:xfrm>
        </p:spPr>
        <p:txBody>
          <a:bodyPr/>
          <a:lstStyle/>
          <a:p>
            <a:pPr>
              <a:buClr>
                <a:schemeClr val="tx1"/>
              </a:buClr>
            </a:pPr>
            <a:r>
              <a:rPr lang="en-US" dirty="0"/>
              <a:t>Explicit Memory</a:t>
            </a:r>
          </a:p>
          <a:p>
            <a:pPr lvl="1">
              <a:buClr>
                <a:schemeClr val="tx1"/>
              </a:buClr>
            </a:pPr>
            <a:r>
              <a:rPr lang="en-US" dirty="0"/>
              <a:t>hippocampus, </a:t>
            </a:r>
            <a:br>
              <a:rPr lang="en-US" dirty="0"/>
            </a:br>
            <a:r>
              <a:rPr lang="en-US" dirty="0"/>
              <a:t>frontal lobes, </a:t>
            </a:r>
            <a:br>
              <a:rPr lang="en-US" dirty="0"/>
            </a:br>
            <a:r>
              <a:rPr lang="en-US" dirty="0"/>
              <a:t>amygdala</a:t>
            </a:r>
            <a:br>
              <a:rPr lang="en-US" dirty="0"/>
            </a:br>
            <a:endParaRPr lang="en-US" dirty="0"/>
          </a:p>
          <a:p>
            <a:pPr>
              <a:buClr>
                <a:schemeClr val="tx1"/>
              </a:buClr>
            </a:pPr>
            <a:r>
              <a:rPr lang="en-US" dirty="0"/>
              <a:t>Implicit Memory</a:t>
            </a:r>
          </a:p>
          <a:p>
            <a:pPr lvl="1">
              <a:buClr>
                <a:schemeClr val="tx1"/>
              </a:buClr>
            </a:pPr>
            <a:r>
              <a:rPr lang="en-US" dirty="0"/>
              <a:t>hippocampus, </a:t>
            </a:r>
            <a:br>
              <a:rPr lang="en-US" dirty="0"/>
            </a:br>
            <a:r>
              <a:rPr lang="en-US" dirty="0"/>
              <a:t>temporal lobes,</a:t>
            </a:r>
            <a:br>
              <a:rPr lang="en-US" dirty="0"/>
            </a:br>
            <a:r>
              <a:rPr lang="en-US" dirty="0"/>
              <a:t>cerebellum</a:t>
            </a:r>
          </a:p>
        </p:txBody>
      </p:sp>
      <p:pic>
        <p:nvPicPr>
          <p:cNvPr id="2" name="Picture 1" descr="top_br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693" y="1835726"/>
            <a:ext cx="4785281" cy="3446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fade">
                                      <p:cBhvr>
                                        <p:cTn id="11" dur="500"/>
                                        <p:tgtEl>
                                          <p:spTgt spid="2867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fade">
                                      <p:cBhvr>
                                        <p:cTn id="19" dur="500"/>
                                        <p:tgtEl>
                                          <p:spTgt spid="28675">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Effect transition="in" filter="fade">
                                      <p:cBhvr>
                                        <p:cTn id="23" dur="500"/>
                                        <p:tgtEl>
                                          <p:spTgt spid="2867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82880" y="-1"/>
            <a:ext cx="7975050" cy="1042737"/>
          </a:xfrm>
        </p:spPr>
        <p:txBody>
          <a:bodyPr>
            <a:normAutofit/>
          </a:bodyPr>
          <a:lstStyle/>
          <a:p>
            <a:r>
              <a:rPr lang="en-US" dirty="0"/>
              <a:t>Serial Position Effect</a:t>
            </a:r>
          </a:p>
        </p:txBody>
      </p:sp>
      <p:sp>
        <p:nvSpPr>
          <p:cNvPr id="29699" name="Content Placeholder 2"/>
          <p:cNvSpPr>
            <a:spLocks noGrp="1"/>
          </p:cNvSpPr>
          <p:nvPr>
            <p:ph idx="1"/>
          </p:nvPr>
        </p:nvSpPr>
        <p:spPr>
          <a:xfrm>
            <a:off x="449654" y="1288637"/>
            <a:ext cx="4569326" cy="1470527"/>
          </a:xfrm>
        </p:spPr>
        <p:txBody>
          <a:bodyPr/>
          <a:lstStyle/>
          <a:p>
            <a:pPr>
              <a:buFont typeface="Wingdings" pitchFamily="2" charset="2"/>
              <a:buNone/>
            </a:pPr>
            <a:r>
              <a:rPr lang="en-US" dirty="0"/>
              <a:t>…tendency to recall items </a:t>
            </a:r>
          </a:p>
          <a:p>
            <a:pPr>
              <a:buFont typeface="Wingdings" pitchFamily="2" charset="2"/>
              <a:buNone/>
            </a:pPr>
            <a:r>
              <a:rPr lang="en-US" dirty="0"/>
              <a:t>at </a:t>
            </a:r>
            <a:r>
              <a:rPr lang="en-US" b="1" dirty="0">
                <a:solidFill>
                  <a:schemeClr val="accent3">
                    <a:lumMod val="75000"/>
                  </a:schemeClr>
                </a:solidFill>
              </a:rPr>
              <a:t>beginning</a:t>
            </a:r>
            <a:r>
              <a:rPr lang="en-US" dirty="0"/>
              <a:t> and </a:t>
            </a:r>
            <a:r>
              <a:rPr lang="en-US" b="1" dirty="0">
                <a:solidFill>
                  <a:schemeClr val="accent6">
                    <a:lumMod val="75000"/>
                  </a:schemeClr>
                </a:solidFill>
              </a:rPr>
              <a:t>end</a:t>
            </a:r>
            <a:r>
              <a:rPr lang="en-US" dirty="0"/>
              <a:t> of a list </a:t>
            </a:r>
          </a:p>
          <a:p>
            <a:pPr>
              <a:buFont typeface="Wingdings" pitchFamily="2" charset="2"/>
              <a:buNone/>
            </a:pPr>
            <a:r>
              <a:rPr lang="en-US" dirty="0"/>
              <a:t>more readily than those in middle</a:t>
            </a:r>
          </a:p>
        </p:txBody>
      </p:sp>
      <p:sp>
        <p:nvSpPr>
          <p:cNvPr id="2" name="TextBox 1"/>
          <p:cNvSpPr txBox="1"/>
          <p:nvPr/>
        </p:nvSpPr>
        <p:spPr>
          <a:xfrm>
            <a:off x="762265" y="5642379"/>
            <a:ext cx="1817684" cy="369332"/>
          </a:xfrm>
          <a:prstGeom prst="rect">
            <a:avLst/>
          </a:prstGeom>
          <a:noFill/>
        </p:spPr>
        <p:txBody>
          <a:bodyPr wrap="square" rtlCol="0">
            <a:spAutoFit/>
          </a:bodyPr>
          <a:lstStyle/>
          <a:p>
            <a:pPr algn="ctr"/>
            <a:r>
              <a:rPr lang="en-US" b="1" dirty="0">
                <a:solidFill>
                  <a:schemeClr val="accent3">
                    <a:lumMod val="75000"/>
                  </a:schemeClr>
                </a:solidFill>
              </a:rPr>
              <a:t>Primacy effect</a:t>
            </a:r>
          </a:p>
        </p:txBody>
      </p:sp>
      <p:sp>
        <p:nvSpPr>
          <p:cNvPr id="7" name="TextBox 6"/>
          <p:cNvSpPr txBox="1"/>
          <p:nvPr/>
        </p:nvSpPr>
        <p:spPr>
          <a:xfrm>
            <a:off x="2977776" y="5642379"/>
            <a:ext cx="1979609" cy="369332"/>
          </a:xfrm>
          <a:prstGeom prst="rect">
            <a:avLst/>
          </a:prstGeom>
          <a:noFill/>
        </p:spPr>
        <p:txBody>
          <a:bodyPr wrap="square" rtlCol="0">
            <a:spAutoFit/>
          </a:bodyPr>
          <a:lstStyle/>
          <a:p>
            <a:pPr algn="ctr"/>
            <a:r>
              <a:rPr lang="en-US" b="1" dirty="0" err="1">
                <a:solidFill>
                  <a:srgbClr val="B14E17"/>
                </a:solidFill>
              </a:rPr>
              <a:t>Recency</a:t>
            </a:r>
            <a:r>
              <a:rPr lang="en-US" b="1" dirty="0">
                <a:solidFill>
                  <a:srgbClr val="B14E17"/>
                </a:solidFill>
              </a:rPr>
              <a:t> effect</a:t>
            </a:r>
          </a:p>
        </p:txBody>
      </p:sp>
      <p:sp>
        <p:nvSpPr>
          <p:cNvPr id="3" name="Down Arrow 2"/>
          <p:cNvSpPr/>
          <p:nvPr/>
        </p:nvSpPr>
        <p:spPr bwMode="auto">
          <a:xfrm>
            <a:off x="1499657" y="4165507"/>
            <a:ext cx="342900" cy="1304925"/>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p>
        </p:txBody>
      </p:sp>
      <p:sp>
        <p:nvSpPr>
          <p:cNvPr id="8" name="Down Arrow 7"/>
          <p:cNvSpPr/>
          <p:nvPr/>
        </p:nvSpPr>
        <p:spPr bwMode="auto">
          <a:xfrm>
            <a:off x="3572143" y="4165507"/>
            <a:ext cx="342900" cy="1304925"/>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p>
        </p:txBody>
      </p:sp>
      <p:sp>
        <p:nvSpPr>
          <p:cNvPr id="9" name="Rectangle 4"/>
          <p:cNvSpPr txBox="1">
            <a:spLocks noChangeArrowheads="1"/>
          </p:cNvSpPr>
          <p:nvPr/>
        </p:nvSpPr>
        <p:spPr bwMode="auto">
          <a:xfrm>
            <a:off x="449654" y="3177963"/>
            <a:ext cx="7924801" cy="98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buFontTx/>
              <a:buNone/>
              <a:defRPr/>
            </a:pPr>
            <a:r>
              <a:rPr lang="en-US" sz="2400" dirty="0"/>
              <a:t>When memorizing a list of items, which items are easier?</a:t>
            </a:r>
          </a:p>
          <a:p>
            <a:pPr eaLnBrk="1" hangingPunct="1">
              <a:buFontTx/>
              <a:buNone/>
              <a:defRPr/>
            </a:pPr>
            <a:r>
              <a:rPr lang="en-US" sz="2400" dirty="0"/>
              <a:t>Items </a:t>
            </a:r>
            <a:r>
              <a:rPr lang="en-US" sz="2400" b="1" dirty="0">
                <a:solidFill>
                  <a:schemeClr val="accent3">
                    <a:lumMod val="75000"/>
                  </a:schemeClr>
                </a:solidFill>
              </a:rPr>
              <a:t>early</a:t>
            </a:r>
            <a:r>
              <a:rPr lang="en-US" sz="2400" dirty="0"/>
              <a:t> in the list or </a:t>
            </a:r>
            <a:r>
              <a:rPr lang="en-US" sz="2400" b="1" dirty="0">
                <a:solidFill>
                  <a:schemeClr val="accent6">
                    <a:lumMod val="75000"/>
                  </a:schemeClr>
                </a:solidFill>
              </a:rPr>
              <a:t>later</a:t>
            </a:r>
            <a:r>
              <a:rPr lang="en-US" sz="2400" dirty="0"/>
              <a:t> in the list?</a:t>
            </a:r>
          </a:p>
          <a:p>
            <a:pPr eaLnBrk="1" hangingPunct="1">
              <a:buFontTx/>
              <a:buNone/>
              <a:defRPr/>
            </a:pPr>
            <a:endParaRPr lang="en-US" sz="2400" dirty="0"/>
          </a:p>
        </p:txBody>
      </p:sp>
    </p:spTree>
    <p:extLst>
      <p:ext uri="{BB962C8B-B14F-4D97-AF65-F5344CB8AC3E}">
        <p14:creationId xmlns:p14="http://schemas.microsoft.com/office/powerpoint/2010/main" val="155320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Effect transition="in" filter="fade">
                                      <p:cBhvr>
                                        <p:cTn id="13" dur="1000"/>
                                        <p:tgtEl>
                                          <p:spTgt spid="29699">
                                            <p:txEl>
                                              <p:pRg st="1" end="1"/>
                                            </p:txEl>
                                          </p:spTgt>
                                        </p:tgtEl>
                                      </p:cBhvr>
                                    </p:animEffect>
                                    <p:anim calcmode="lin" valueType="num">
                                      <p:cBhvr>
                                        <p:cTn id="14"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Effect transition="in" filter="fade">
                                      <p:cBhvr>
                                        <p:cTn id="19" dur="1000"/>
                                        <p:tgtEl>
                                          <p:spTgt spid="29699">
                                            <p:txEl>
                                              <p:pRg st="2" end="2"/>
                                            </p:txEl>
                                          </p:spTgt>
                                        </p:tgtEl>
                                      </p:cBhvr>
                                    </p:animEffect>
                                    <p:anim calcmode="lin" valueType="num">
                                      <p:cBhvr>
                                        <p:cTn id="2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slide(fromBottom)">
                                      <p:cBhvr>
                                        <p:cTn id="26" dur="500"/>
                                        <p:tgtEl>
                                          <p:spTgt spid="9">
                                            <p:txEl>
                                              <p:pRg st="0" end="0"/>
                                            </p:txEl>
                                          </p:spTgt>
                                        </p:tgtEl>
                                      </p:cBhvr>
                                    </p:animEffect>
                                  </p:childTnLst>
                                </p:cTn>
                              </p:par>
                            </p:childTnLst>
                          </p:cTn>
                        </p:par>
                        <p:par>
                          <p:cTn id="27" fill="hold">
                            <p:stCondLst>
                              <p:cond delay="500"/>
                            </p:stCondLst>
                            <p:childTnLst>
                              <p:par>
                                <p:cTn id="28" presetID="12" presetClass="entr" presetSubtype="4" fill="hold" grpId="0" nodeType="afterEffect">
                                  <p:stCondLst>
                                    <p:cond delay="75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lide(fromBottom)">
                                      <p:cBhvr>
                                        <p:cTn id="30" dur="500"/>
                                        <p:tgtEl>
                                          <p:spTgt spid="9">
                                            <p:txEl>
                                              <p:pRg st="1" end="1"/>
                                            </p:txEl>
                                          </p:spTgt>
                                        </p:tgtEl>
                                      </p:cBhvr>
                                    </p:animEffect>
                                  </p:childTnLst>
                                </p:cTn>
                              </p:par>
                            </p:childTnLst>
                          </p:cTn>
                        </p:par>
                        <p:par>
                          <p:cTn id="31" fill="hold">
                            <p:stCondLst>
                              <p:cond delay="17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par>
                          <p:cTn id="35" fill="hold">
                            <p:stCondLst>
                              <p:cond delay="225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425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childTnLst>
                          </p:cTn>
                        </p:par>
                        <p:par>
                          <p:cTn id="56" fill="hold">
                            <p:stCondLst>
                              <p:cond delay="4750"/>
                            </p:stCondLst>
                            <p:childTnLst>
                              <p:par>
                                <p:cTn id="57" presetID="26"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80">
                                          <p:stCondLst>
                                            <p:cond delay="0"/>
                                          </p:stCondLst>
                                        </p:cTn>
                                        <p:tgtEl>
                                          <p:spTgt spid="7"/>
                                        </p:tgtEl>
                                      </p:cBhvr>
                                    </p:animEffect>
                                    <p:anim calcmode="lin" valueType="num">
                                      <p:cBhvr>
                                        <p:cTn id="6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gtEl>
                                      </p:cBhvr>
                                      <p:to x="100000" y="60000"/>
                                    </p:animScale>
                                    <p:animScale>
                                      <p:cBhvr>
                                        <p:cTn id="66" dur="166" decel="50000">
                                          <p:stCondLst>
                                            <p:cond delay="676"/>
                                          </p:stCondLst>
                                        </p:cTn>
                                        <p:tgtEl>
                                          <p:spTgt spid="7"/>
                                        </p:tgtEl>
                                      </p:cBhvr>
                                      <p:to x="100000" y="100000"/>
                                    </p:animScale>
                                    <p:animScale>
                                      <p:cBhvr>
                                        <p:cTn id="67" dur="26">
                                          <p:stCondLst>
                                            <p:cond delay="1312"/>
                                          </p:stCondLst>
                                        </p:cTn>
                                        <p:tgtEl>
                                          <p:spTgt spid="7"/>
                                        </p:tgtEl>
                                      </p:cBhvr>
                                      <p:to x="100000" y="80000"/>
                                    </p:animScale>
                                    <p:animScale>
                                      <p:cBhvr>
                                        <p:cTn id="68" dur="166" decel="50000">
                                          <p:stCondLst>
                                            <p:cond delay="1338"/>
                                          </p:stCondLst>
                                        </p:cTn>
                                        <p:tgtEl>
                                          <p:spTgt spid="7"/>
                                        </p:tgtEl>
                                      </p:cBhvr>
                                      <p:to x="100000" y="100000"/>
                                    </p:animScale>
                                    <p:animScale>
                                      <p:cBhvr>
                                        <p:cTn id="69" dur="26">
                                          <p:stCondLst>
                                            <p:cond delay="1642"/>
                                          </p:stCondLst>
                                        </p:cTn>
                                        <p:tgtEl>
                                          <p:spTgt spid="7"/>
                                        </p:tgtEl>
                                      </p:cBhvr>
                                      <p:to x="100000" y="90000"/>
                                    </p:animScale>
                                    <p:animScale>
                                      <p:cBhvr>
                                        <p:cTn id="70" dur="166" decel="50000">
                                          <p:stCondLst>
                                            <p:cond delay="1668"/>
                                          </p:stCondLst>
                                        </p:cTn>
                                        <p:tgtEl>
                                          <p:spTgt spid="7"/>
                                        </p:tgtEl>
                                      </p:cBhvr>
                                      <p:to x="100000" y="100000"/>
                                    </p:animScale>
                                    <p:animScale>
                                      <p:cBhvr>
                                        <p:cTn id="71" dur="26">
                                          <p:stCondLst>
                                            <p:cond delay="1808"/>
                                          </p:stCondLst>
                                        </p:cTn>
                                        <p:tgtEl>
                                          <p:spTgt spid="7"/>
                                        </p:tgtEl>
                                      </p:cBhvr>
                                      <p:to x="100000" y="95000"/>
                                    </p:animScale>
                                    <p:animScale>
                                      <p:cBhvr>
                                        <p:cTn id="7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animBg="1"/>
      <p:bldP spid="8" grpId="0" animBg="1"/>
      <p:bldP spid="9" grpId="0" uiExpand="1"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3" name="Line 5"/>
          <p:cNvSpPr>
            <a:spLocks noChangeShapeType="1"/>
          </p:cNvSpPr>
          <p:nvPr/>
        </p:nvSpPr>
        <p:spPr bwMode="auto">
          <a:xfrm>
            <a:off x="832188" y="3978760"/>
            <a:ext cx="7620000" cy="0"/>
          </a:xfrm>
          <a:prstGeom prst="line">
            <a:avLst/>
          </a:prstGeom>
          <a:noFill/>
          <a:ln w="25400">
            <a:solidFill>
              <a:schemeClr val="accent3">
                <a:lumMod val="50000"/>
              </a:schemeClr>
            </a:solidFill>
            <a:prstDash val="lgDash"/>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54" name="Text Box 6"/>
          <p:cNvSpPr txBox="1">
            <a:spLocks noChangeArrowheads="1"/>
          </p:cNvSpPr>
          <p:nvPr/>
        </p:nvSpPr>
        <p:spPr bwMode="auto">
          <a:xfrm>
            <a:off x="2279988" y="496936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dirty="0">
                <a:latin typeface="+mn-lt"/>
              </a:rPr>
              <a:t>Serial Position of Item within List</a:t>
            </a:r>
          </a:p>
        </p:txBody>
      </p:sp>
      <p:sp>
        <p:nvSpPr>
          <p:cNvPr id="53255" name="Text Box 7"/>
          <p:cNvSpPr txBox="1">
            <a:spLocks noChangeArrowheads="1"/>
          </p:cNvSpPr>
          <p:nvPr/>
        </p:nvSpPr>
        <p:spPr bwMode="auto">
          <a:xfrm>
            <a:off x="1060788" y="420736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dirty="0">
                <a:latin typeface="+mn-lt"/>
              </a:rPr>
              <a:t>1st	2nd	3rd	4th	. . .	Next Last	Last</a:t>
            </a:r>
          </a:p>
        </p:txBody>
      </p:sp>
      <p:sp>
        <p:nvSpPr>
          <p:cNvPr id="53256" name="Line 8"/>
          <p:cNvSpPr>
            <a:spLocks noChangeShapeType="1"/>
          </p:cNvSpPr>
          <p:nvPr/>
        </p:nvSpPr>
        <p:spPr bwMode="auto">
          <a:xfrm flipV="1">
            <a:off x="832188" y="2171290"/>
            <a:ext cx="0" cy="1807470"/>
          </a:xfrm>
          <a:prstGeom prst="line">
            <a:avLst/>
          </a:prstGeom>
          <a:noFill/>
          <a:ln w="25400">
            <a:solidFill>
              <a:schemeClr val="accent3">
                <a:lumMod val="50000"/>
              </a:schemeClr>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57" name="Text Box 9"/>
          <p:cNvSpPr txBox="1">
            <a:spLocks noChangeArrowheads="1"/>
          </p:cNvSpPr>
          <p:nvPr/>
        </p:nvSpPr>
        <p:spPr bwMode="auto">
          <a:xfrm rot="10800000">
            <a:off x="230212" y="2226160"/>
            <a:ext cx="55399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latin typeface="+mn-lt"/>
              </a:rPr>
              <a:t>Performance</a:t>
            </a:r>
          </a:p>
        </p:txBody>
      </p:sp>
      <p:sp>
        <p:nvSpPr>
          <p:cNvPr id="53258" name="Text Box 10"/>
          <p:cNvSpPr txBox="1">
            <a:spLocks noChangeArrowheads="1"/>
          </p:cNvSpPr>
          <p:nvPr/>
        </p:nvSpPr>
        <p:spPr bwMode="auto">
          <a:xfrm>
            <a:off x="1060788" y="222616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b="1" dirty="0">
                <a:latin typeface="+mn-lt"/>
              </a:rPr>
              <a:t>x</a:t>
            </a:r>
          </a:p>
        </p:txBody>
      </p:sp>
      <p:sp>
        <p:nvSpPr>
          <p:cNvPr id="53259" name="Text Box 11"/>
          <p:cNvSpPr txBox="1">
            <a:spLocks noChangeArrowheads="1"/>
          </p:cNvSpPr>
          <p:nvPr/>
        </p:nvSpPr>
        <p:spPr bwMode="auto">
          <a:xfrm>
            <a:off x="2051388" y="283576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b="1">
                <a:latin typeface="+mn-lt"/>
              </a:rPr>
              <a:t>x</a:t>
            </a:r>
          </a:p>
        </p:txBody>
      </p:sp>
      <p:sp>
        <p:nvSpPr>
          <p:cNvPr id="53260" name="Text Box 12"/>
          <p:cNvSpPr txBox="1">
            <a:spLocks noChangeArrowheads="1"/>
          </p:cNvSpPr>
          <p:nvPr/>
        </p:nvSpPr>
        <p:spPr bwMode="auto">
          <a:xfrm>
            <a:off x="2965788" y="314056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b="1">
                <a:latin typeface="+mn-lt"/>
              </a:rPr>
              <a:t>x</a:t>
            </a:r>
          </a:p>
        </p:txBody>
      </p:sp>
      <p:sp>
        <p:nvSpPr>
          <p:cNvPr id="53261" name="Text Box 13"/>
          <p:cNvSpPr txBox="1">
            <a:spLocks noChangeArrowheads="1"/>
          </p:cNvSpPr>
          <p:nvPr/>
        </p:nvSpPr>
        <p:spPr bwMode="auto">
          <a:xfrm>
            <a:off x="3880188" y="336916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b="1">
                <a:latin typeface="+mn-lt"/>
              </a:rPr>
              <a:t>x</a:t>
            </a:r>
          </a:p>
        </p:txBody>
      </p:sp>
      <p:sp>
        <p:nvSpPr>
          <p:cNvPr id="53262" name="Text Box 14"/>
          <p:cNvSpPr txBox="1">
            <a:spLocks noChangeArrowheads="1"/>
          </p:cNvSpPr>
          <p:nvPr/>
        </p:nvSpPr>
        <p:spPr bwMode="auto">
          <a:xfrm>
            <a:off x="5099388" y="329296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b="1">
                <a:latin typeface="+mn-lt"/>
              </a:rPr>
              <a:t>x</a:t>
            </a:r>
          </a:p>
        </p:txBody>
      </p:sp>
      <p:sp>
        <p:nvSpPr>
          <p:cNvPr id="53263" name="Text Box 15"/>
          <p:cNvSpPr txBox="1">
            <a:spLocks noChangeArrowheads="1"/>
          </p:cNvSpPr>
          <p:nvPr/>
        </p:nvSpPr>
        <p:spPr bwMode="auto">
          <a:xfrm>
            <a:off x="6547188" y="298816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b="1">
                <a:latin typeface="+mn-lt"/>
              </a:rPr>
              <a:t>x</a:t>
            </a:r>
          </a:p>
        </p:txBody>
      </p:sp>
      <p:sp>
        <p:nvSpPr>
          <p:cNvPr id="53264" name="Text Box 16"/>
          <p:cNvSpPr txBox="1">
            <a:spLocks noChangeArrowheads="1"/>
          </p:cNvSpPr>
          <p:nvPr/>
        </p:nvSpPr>
        <p:spPr bwMode="auto">
          <a:xfrm>
            <a:off x="7613988" y="237856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b="1" dirty="0">
                <a:latin typeface="+mn-lt"/>
              </a:rPr>
              <a:t>x</a:t>
            </a:r>
          </a:p>
        </p:txBody>
      </p:sp>
      <p:sp>
        <p:nvSpPr>
          <p:cNvPr id="53265" name="Line 17"/>
          <p:cNvSpPr>
            <a:spLocks noChangeShapeType="1"/>
          </p:cNvSpPr>
          <p:nvPr/>
        </p:nvSpPr>
        <p:spPr bwMode="auto">
          <a:xfrm>
            <a:off x="1289388" y="2530959"/>
            <a:ext cx="820528" cy="544499"/>
          </a:xfrm>
          <a:prstGeom prst="line">
            <a:avLst/>
          </a:prstGeom>
          <a:noFill/>
          <a:ln w="158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66" name="Line 18"/>
          <p:cNvSpPr>
            <a:spLocks noChangeShapeType="1"/>
          </p:cNvSpPr>
          <p:nvPr/>
        </p:nvSpPr>
        <p:spPr bwMode="auto">
          <a:xfrm>
            <a:off x="2302132" y="3150972"/>
            <a:ext cx="700216" cy="219675"/>
          </a:xfrm>
          <a:prstGeom prst="line">
            <a:avLst/>
          </a:prstGeom>
          <a:noFill/>
          <a:ln w="158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67" name="Line 19"/>
          <p:cNvSpPr>
            <a:spLocks noChangeShapeType="1"/>
          </p:cNvSpPr>
          <p:nvPr/>
        </p:nvSpPr>
        <p:spPr bwMode="auto">
          <a:xfrm>
            <a:off x="3215160" y="3432431"/>
            <a:ext cx="713946" cy="192217"/>
          </a:xfrm>
          <a:prstGeom prst="line">
            <a:avLst/>
          </a:prstGeom>
          <a:noFill/>
          <a:ln w="158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68" name="Line 20"/>
          <p:cNvSpPr>
            <a:spLocks noChangeShapeType="1"/>
          </p:cNvSpPr>
          <p:nvPr/>
        </p:nvSpPr>
        <p:spPr bwMode="auto">
          <a:xfrm flipV="1">
            <a:off x="4183105" y="3588773"/>
            <a:ext cx="970637" cy="56469"/>
          </a:xfrm>
          <a:prstGeom prst="line">
            <a:avLst/>
          </a:prstGeom>
          <a:noFill/>
          <a:ln w="1587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69" name="Line 21"/>
          <p:cNvSpPr>
            <a:spLocks noChangeShapeType="1"/>
          </p:cNvSpPr>
          <p:nvPr/>
        </p:nvSpPr>
        <p:spPr bwMode="auto">
          <a:xfrm flipV="1">
            <a:off x="5392882" y="3292960"/>
            <a:ext cx="1230506" cy="263040"/>
          </a:xfrm>
          <a:prstGeom prst="line">
            <a:avLst/>
          </a:prstGeom>
          <a:noFill/>
          <a:ln w="158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70" name="Line 22"/>
          <p:cNvSpPr>
            <a:spLocks noChangeShapeType="1"/>
          </p:cNvSpPr>
          <p:nvPr/>
        </p:nvSpPr>
        <p:spPr bwMode="auto">
          <a:xfrm flipV="1">
            <a:off x="6851988" y="2713182"/>
            <a:ext cx="792257" cy="503578"/>
          </a:xfrm>
          <a:prstGeom prst="line">
            <a:avLst/>
          </a:prstGeom>
          <a:noFill/>
          <a:ln w="158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271" name="Text Box 23"/>
          <p:cNvSpPr txBox="1">
            <a:spLocks noChangeArrowheads="1"/>
          </p:cNvSpPr>
          <p:nvPr/>
        </p:nvSpPr>
        <p:spPr bwMode="auto">
          <a:xfrm>
            <a:off x="1670388" y="222616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dirty="0">
                <a:solidFill>
                  <a:schemeClr val="accent3">
                    <a:lumMod val="75000"/>
                  </a:schemeClr>
                </a:solidFill>
                <a:latin typeface="+mn-lt"/>
              </a:rPr>
              <a:t>Primacy Effect</a:t>
            </a:r>
          </a:p>
        </p:txBody>
      </p:sp>
      <p:sp>
        <p:nvSpPr>
          <p:cNvPr id="53272" name="Text Box 24"/>
          <p:cNvSpPr txBox="1">
            <a:spLocks noChangeArrowheads="1"/>
          </p:cNvSpPr>
          <p:nvPr/>
        </p:nvSpPr>
        <p:spPr bwMode="auto">
          <a:xfrm>
            <a:off x="5404188" y="222616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dirty="0" err="1">
                <a:solidFill>
                  <a:schemeClr val="accent6">
                    <a:lumMod val="75000"/>
                  </a:schemeClr>
                </a:solidFill>
                <a:latin typeface="+mn-lt"/>
              </a:rPr>
              <a:t>Recency</a:t>
            </a:r>
            <a:r>
              <a:rPr lang="en-US" dirty="0">
                <a:solidFill>
                  <a:schemeClr val="accent6">
                    <a:lumMod val="75000"/>
                  </a:schemeClr>
                </a:solidFill>
                <a:latin typeface="+mn-lt"/>
              </a:rPr>
              <a:t> Effect</a:t>
            </a:r>
          </a:p>
        </p:txBody>
      </p:sp>
      <p:sp>
        <p:nvSpPr>
          <p:cNvPr id="53273" name="Text Box 25"/>
          <p:cNvSpPr txBox="1">
            <a:spLocks noChangeArrowheads="1"/>
          </p:cNvSpPr>
          <p:nvPr/>
        </p:nvSpPr>
        <p:spPr bwMode="auto">
          <a:xfrm>
            <a:off x="908387" y="3597760"/>
            <a:ext cx="7160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2000" dirty="0">
                <a:solidFill>
                  <a:schemeClr val="accent3">
                    <a:lumMod val="75000"/>
                  </a:schemeClr>
                </a:solidFill>
                <a:latin typeface="+mn-lt"/>
              </a:rPr>
              <a:t>&gt;&gt;  Decreasing space for rehearsal in working memory</a:t>
            </a:r>
          </a:p>
        </p:txBody>
      </p:sp>
      <p:sp>
        <p:nvSpPr>
          <p:cNvPr id="53274" name="Text Box 26"/>
          <p:cNvSpPr txBox="1">
            <a:spLocks noChangeArrowheads="1"/>
          </p:cNvSpPr>
          <p:nvPr/>
        </p:nvSpPr>
        <p:spPr bwMode="auto">
          <a:xfrm>
            <a:off x="4483787" y="3578650"/>
            <a:ext cx="405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2000" dirty="0">
                <a:solidFill>
                  <a:schemeClr val="accent6">
                    <a:lumMod val="75000"/>
                  </a:schemeClr>
                </a:solidFill>
                <a:latin typeface="+mn-lt"/>
              </a:rPr>
              <a:t>Recent items still in working memory </a:t>
            </a:r>
          </a:p>
        </p:txBody>
      </p:sp>
      <p:sp>
        <p:nvSpPr>
          <p:cNvPr id="53275" name="Oval 27"/>
          <p:cNvSpPr>
            <a:spLocks noChangeArrowheads="1"/>
          </p:cNvSpPr>
          <p:nvPr/>
        </p:nvSpPr>
        <p:spPr bwMode="auto">
          <a:xfrm>
            <a:off x="3489753" y="2608648"/>
            <a:ext cx="1893839" cy="940487"/>
          </a:xfrm>
          <a:prstGeom prst="ellipse">
            <a:avLst/>
          </a:prstGeom>
          <a:noFill/>
          <a:ln w="25400" cap="sq">
            <a:gradFill flip="none" rotWithShape="1">
              <a:gsLst>
                <a:gs pos="0">
                  <a:schemeClr val="accent6">
                    <a:lumMod val="75000"/>
                  </a:schemeClr>
                </a:gs>
                <a:gs pos="100000">
                  <a:schemeClr val="accent3">
                    <a:lumMod val="75000"/>
                  </a:schemeClr>
                </a:gs>
              </a:gsLst>
              <a:lin ang="13740000" scaled="0"/>
              <a:tileRect/>
            </a:gra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defRPr/>
            </a:pPr>
            <a:r>
              <a:rPr lang="en-US" b="1" dirty="0">
                <a:solidFill>
                  <a:schemeClr val="accent3">
                    <a:lumMod val="75000"/>
                  </a:schemeClr>
                </a:solidFill>
                <a:latin typeface="+mn-lt"/>
              </a:rPr>
              <a:t>Dou</a:t>
            </a:r>
            <a:r>
              <a:rPr lang="en-US" b="1" dirty="0">
                <a:solidFill>
                  <a:schemeClr val="accent6">
                    <a:lumMod val="75000"/>
                  </a:schemeClr>
                </a:solidFill>
                <a:latin typeface="+mn-lt"/>
              </a:rPr>
              <a:t>ble </a:t>
            </a:r>
          </a:p>
          <a:p>
            <a:pPr algn="ctr">
              <a:defRPr/>
            </a:pPr>
            <a:r>
              <a:rPr lang="en-US" b="1" dirty="0">
                <a:solidFill>
                  <a:schemeClr val="accent6">
                    <a:lumMod val="75000"/>
                  </a:schemeClr>
                </a:solidFill>
                <a:latin typeface="+mn-lt"/>
              </a:rPr>
              <a:t>Wha</a:t>
            </a:r>
            <a:r>
              <a:rPr lang="en-US" b="1" dirty="0">
                <a:solidFill>
                  <a:srgbClr val="62721D"/>
                </a:solidFill>
                <a:latin typeface="+mn-lt"/>
              </a:rPr>
              <a:t>mmy</a:t>
            </a:r>
          </a:p>
        </p:txBody>
      </p:sp>
      <p:sp>
        <p:nvSpPr>
          <p:cNvPr id="2" name="Title 1"/>
          <p:cNvSpPr>
            <a:spLocks noGrp="1"/>
          </p:cNvSpPr>
          <p:nvPr>
            <p:ph type="title"/>
          </p:nvPr>
        </p:nvSpPr>
        <p:spPr>
          <a:xfrm>
            <a:off x="182880" y="-1"/>
            <a:ext cx="7975050" cy="1042737"/>
          </a:xfrm>
        </p:spPr>
        <p:txBody>
          <a:bodyPr>
            <a:normAutofit/>
          </a:bodyPr>
          <a:lstStyle/>
          <a:p>
            <a:r>
              <a:rPr lang="en-US" dirty="0"/>
              <a:t>Serial Position Effect</a:t>
            </a:r>
          </a:p>
        </p:txBody>
      </p:sp>
    </p:spTree>
    <p:extLst>
      <p:ext uri="{BB962C8B-B14F-4D97-AF65-F5344CB8AC3E}">
        <p14:creationId xmlns:p14="http://schemas.microsoft.com/office/powerpoint/2010/main" val="168503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500" fill="hold"/>
                                        <p:tgtEl>
                                          <p:spTgt spid="53253"/>
                                        </p:tgtEl>
                                        <p:attrNameLst>
                                          <p:attrName>ppt_x</p:attrName>
                                        </p:attrNameLst>
                                      </p:cBhvr>
                                      <p:tavLst>
                                        <p:tav tm="0">
                                          <p:val>
                                            <p:strVal val="#ppt_x-#ppt_w/2"/>
                                          </p:val>
                                        </p:tav>
                                        <p:tav tm="100000">
                                          <p:val>
                                            <p:strVal val="#ppt_x"/>
                                          </p:val>
                                        </p:tav>
                                      </p:tavLst>
                                    </p:anim>
                                    <p:anim calcmode="lin" valueType="num">
                                      <p:cBhvr>
                                        <p:cTn id="8" dur="500" fill="hold"/>
                                        <p:tgtEl>
                                          <p:spTgt spid="53253"/>
                                        </p:tgtEl>
                                        <p:attrNameLst>
                                          <p:attrName>ppt_y</p:attrName>
                                        </p:attrNameLst>
                                      </p:cBhvr>
                                      <p:tavLst>
                                        <p:tav tm="0">
                                          <p:val>
                                            <p:strVal val="#ppt_y"/>
                                          </p:val>
                                        </p:tav>
                                        <p:tav tm="100000">
                                          <p:val>
                                            <p:strVal val="#ppt_y"/>
                                          </p:val>
                                        </p:tav>
                                      </p:tavLst>
                                    </p:anim>
                                    <p:anim calcmode="lin" valueType="num">
                                      <p:cBhvr>
                                        <p:cTn id="9" dur="500" fill="hold"/>
                                        <p:tgtEl>
                                          <p:spTgt spid="53253"/>
                                        </p:tgtEl>
                                        <p:attrNameLst>
                                          <p:attrName>ppt_w</p:attrName>
                                        </p:attrNameLst>
                                      </p:cBhvr>
                                      <p:tavLst>
                                        <p:tav tm="0">
                                          <p:val>
                                            <p:fltVal val="0"/>
                                          </p:val>
                                        </p:tav>
                                        <p:tav tm="100000">
                                          <p:val>
                                            <p:strVal val="#ppt_w"/>
                                          </p:val>
                                        </p:tav>
                                      </p:tavLst>
                                    </p:anim>
                                    <p:anim calcmode="lin" valueType="num">
                                      <p:cBhvr>
                                        <p:cTn id="10" dur="500" fill="hold"/>
                                        <p:tgtEl>
                                          <p:spTgt spid="5325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53254"/>
                                        </p:tgtEl>
                                        <p:attrNameLst>
                                          <p:attrName>style.visibility</p:attrName>
                                        </p:attrNameLst>
                                      </p:cBhvr>
                                      <p:to>
                                        <p:strVal val="visible"/>
                                      </p:to>
                                    </p:set>
                                    <p:anim calcmode="lin" valueType="num">
                                      <p:cBhvr>
                                        <p:cTn id="14" dur="500" fill="hold"/>
                                        <p:tgtEl>
                                          <p:spTgt spid="53254"/>
                                        </p:tgtEl>
                                        <p:attrNameLst>
                                          <p:attrName>ppt_x</p:attrName>
                                        </p:attrNameLst>
                                      </p:cBhvr>
                                      <p:tavLst>
                                        <p:tav tm="0">
                                          <p:val>
                                            <p:strVal val="#ppt_x-#ppt_w/2"/>
                                          </p:val>
                                        </p:tav>
                                        <p:tav tm="100000">
                                          <p:val>
                                            <p:strVal val="#ppt_x"/>
                                          </p:val>
                                        </p:tav>
                                      </p:tavLst>
                                    </p:anim>
                                    <p:anim calcmode="lin" valueType="num">
                                      <p:cBhvr>
                                        <p:cTn id="15" dur="500" fill="hold"/>
                                        <p:tgtEl>
                                          <p:spTgt spid="53254"/>
                                        </p:tgtEl>
                                        <p:attrNameLst>
                                          <p:attrName>ppt_y</p:attrName>
                                        </p:attrNameLst>
                                      </p:cBhvr>
                                      <p:tavLst>
                                        <p:tav tm="0">
                                          <p:val>
                                            <p:strVal val="#ppt_y"/>
                                          </p:val>
                                        </p:tav>
                                        <p:tav tm="100000">
                                          <p:val>
                                            <p:strVal val="#ppt_y"/>
                                          </p:val>
                                        </p:tav>
                                      </p:tavLst>
                                    </p:anim>
                                    <p:anim calcmode="lin" valueType="num">
                                      <p:cBhvr>
                                        <p:cTn id="16" dur="500" fill="hold"/>
                                        <p:tgtEl>
                                          <p:spTgt spid="53254"/>
                                        </p:tgtEl>
                                        <p:attrNameLst>
                                          <p:attrName>ppt_w</p:attrName>
                                        </p:attrNameLst>
                                      </p:cBhvr>
                                      <p:tavLst>
                                        <p:tav tm="0">
                                          <p:val>
                                            <p:fltVal val="0"/>
                                          </p:val>
                                        </p:tav>
                                        <p:tav tm="100000">
                                          <p:val>
                                            <p:strVal val="#ppt_w"/>
                                          </p:val>
                                        </p:tav>
                                      </p:tavLst>
                                    </p:anim>
                                    <p:anim calcmode="lin" valueType="num">
                                      <p:cBhvr>
                                        <p:cTn id="17" dur="500" fill="hold"/>
                                        <p:tgtEl>
                                          <p:spTgt spid="53254"/>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2" presetClass="entr" presetSubtype="12" fill="hold" grpId="0" nodeType="afterEffect">
                                  <p:stCondLst>
                                    <p:cond delay="250"/>
                                  </p:stCondLst>
                                  <p:iterate type="wd">
                                    <p:tmPct val="100000"/>
                                  </p:iterate>
                                  <p:childTnLst>
                                    <p:set>
                                      <p:cBhvr>
                                        <p:cTn id="20" dur="1" fill="hold">
                                          <p:stCondLst>
                                            <p:cond delay="0"/>
                                          </p:stCondLst>
                                        </p:cTn>
                                        <p:tgtEl>
                                          <p:spTgt spid="53255"/>
                                        </p:tgtEl>
                                        <p:attrNameLst>
                                          <p:attrName>style.visibility</p:attrName>
                                        </p:attrNameLst>
                                      </p:cBhvr>
                                      <p:to>
                                        <p:strVal val="visible"/>
                                      </p:to>
                                    </p:set>
                                    <p:anim calcmode="lin" valueType="num">
                                      <p:cBhvr additive="base">
                                        <p:cTn id="21" dur="250" fill="hold"/>
                                        <p:tgtEl>
                                          <p:spTgt spid="53255"/>
                                        </p:tgtEl>
                                        <p:attrNameLst>
                                          <p:attrName>ppt_x</p:attrName>
                                        </p:attrNameLst>
                                      </p:cBhvr>
                                      <p:tavLst>
                                        <p:tav tm="0">
                                          <p:val>
                                            <p:strVal val="0-#ppt_w/2"/>
                                          </p:val>
                                        </p:tav>
                                        <p:tav tm="100000">
                                          <p:val>
                                            <p:strVal val="#ppt_x"/>
                                          </p:val>
                                        </p:tav>
                                      </p:tavLst>
                                    </p:anim>
                                    <p:anim calcmode="lin" valueType="num">
                                      <p:cBhvr additive="base">
                                        <p:cTn id="22" dur="250" fill="hold"/>
                                        <p:tgtEl>
                                          <p:spTgt spid="53255"/>
                                        </p:tgtEl>
                                        <p:attrNameLst>
                                          <p:attrName>ppt_y</p:attrName>
                                        </p:attrNameLst>
                                      </p:cBhvr>
                                      <p:tavLst>
                                        <p:tav tm="0">
                                          <p:val>
                                            <p:strVal val="1+#ppt_h/2"/>
                                          </p:val>
                                        </p:tav>
                                        <p:tav tm="100000">
                                          <p:val>
                                            <p:strVal val="#ppt_y"/>
                                          </p:val>
                                        </p:tav>
                                      </p:tavLst>
                                    </p:anim>
                                  </p:childTnLst>
                                </p:cTn>
                              </p:par>
                            </p:childTnLst>
                          </p:cTn>
                        </p:par>
                        <p:par>
                          <p:cTn id="23" fill="hold" nodeType="withGroup">
                            <p:stCondLst>
                              <p:cond delay="3750"/>
                            </p:stCondLst>
                            <p:childTnLst>
                              <p:par>
                                <p:cTn id="24" presetID="17" presetClass="entr" presetSubtype="4" fill="hold" grpId="0" nodeType="afterEffect">
                                  <p:stCondLst>
                                    <p:cond delay="500"/>
                                  </p:stCondLst>
                                  <p:childTnLst>
                                    <p:set>
                                      <p:cBhvr>
                                        <p:cTn id="25" dur="1" fill="hold">
                                          <p:stCondLst>
                                            <p:cond delay="0"/>
                                          </p:stCondLst>
                                        </p:cTn>
                                        <p:tgtEl>
                                          <p:spTgt spid="53256"/>
                                        </p:tgtEl>
                                        <p:attrNameLst>
                                          <p:attrName>style.visibility</p:attrName>
                                        </p:attrNameLst>
                                      </p:cBhvr>
                                      <p:to>
                                        <p:strVal val="visible"/>
                                      </p:to>
                                    </p:set>
                                    <p:anim calcmode="lin" valueType="num">
                                      <p:cBhvr>
                                        <p:cTn id="26" dur="500" fill="hold"/>
                                        <p:tgtEl>
                                          <p:spTgt spid="53256"/>
                                        </p:tgtEl>
                                        <p:attrNameLst>
                                          <p:attrName>ppt_x</p:attrName>
                                        </p:attrNameLst>
                                      </p:cBhvr>
                                      <p:tavLst>
                                        <p:tav tm="0">
                                          <p:val>
                                            <p:strVal val="#ppt_x"/>
                                          </p:val>
                                        </p:tav>
                                        <p:tav tm="100000">
                                          <p:val>
                                            <p:strVal val="#ppt_x"/>
                                          </p:val>
                                        </p:tav>
                                      </p:tavLst>
                                    </p:anim>
                                    <p:anim calcmode="lin" valueType="num">
                                      <p:cBhvr>
                                        <p:cTn id="27" dur="500" fill="hold"/>
                                        <p:tgtEl>
                                          <p:spTgt spid="53256"/>
                                        </p:tgtEl>
                                        <p:attrNameLst>
                                          <p:attrName>ppt_y</p:attrName>
                                        </p:attrNameLst>
                                      </p:cBhvr>
                                      <p:tavLst>
                                        <p:tav tm="0">
                                          <p:val>
                                            <p:strVal val="#ppt_y+#ppt_h/2"/>
                                          </p:val>
                                        </p:tav>
                                        <p:tav tm="100000">
                                          <p:val>
                                            <p:strVal val="#ppt_y"/>
                                          </p:val>
                                        </p:tav>
                                      </p:tavLst>
                                    </p:anim>
                                    <p:anim calcmode="lin" valueType="num">
                                      <p:cBhvr>
                                        <p:cTn id="28" dur="500" fill="hold"/>
                                        <p:tgtEl>
                                          <p:spTgt spid="53256"/>
                                        </p:tgtEl>
                                        <p:attrNameLst>
                                          <p:attrName>ppt_w</p:attrName>
                                        </p:attrNameLst>
                                      </p:cBhvr>
                                      <p:tavLst>
                                        <p:tav tm="0">
                                          <p:val>
                                            <p:strVal val="#ppt_w"/>
                                          </p:val>
                                        </p:tav>
                                        <p:tav tm="100000">
                                          <p:val>
                                            <p:strVal val="#ppt_w"/>
                                          </p:val>
                                        </p:tav>
                                      </p:tavLst>
                                    </p:anim>
                                    <p:anim calcmode="lin" valueType="num">
                                      <p:cBhvr>
                                        <p:cTn id="29" dur="500" fill="hold"/>
                                        <p:tgtEl>
                                          <p:spTgt spid="53256"/>
                                        </p:tgtEl>
                                        <p:attrNameLst>
                                          <p:attrName>ppt_h</p:attrName>
                                        </p:attrNameLst>
                                      </p:cBhvr>
                                      <p:tavLst>
                                        <p:tav tm="0">
                                          <p:val>
                                            <p:fltVal val="0"/>
                                          </p:val>
                                        </p:tav>
                                        <p:tav tm="100000">
                                          <p:val>
                                            <p:strVal val="#ppt_h"/>
                                          </p:val>
                                        </p:tav>
                                      </p:tavLst>
                                    </p:anim>
                                  </p:childTnLst>
                                </p:cTn>
                              </p:par>
                            </p:childTnLst>
                          </p:cTn>
                        </p:par>
                        <p:par>
                          <p:cTn id="30" fill="hold" nodeType="afterGroup">
                            <p:stCondLst>
                              <p:cond delay="4750"/>
                            </p:stCondLst>
                            <p:childTnLst>
                              <p:par>
                                <p:cTn id="31" presetID="17" presetClass="entr" presetSubtype="4" fill="hold" grpId="0" nodeType="afterEffect">
                                  <p:stCondLst>
                                    <p:cond delay="0"/>
                                  </p:stCondLst>
                                  <p:childTnLst>
                                    <p:set>
                                      <p:cBhvr>
                                        <p:cTn id="32" dur="1" fill="hold">
                                          <p:stCondLst>
                                            <p:cond delay="0"/>
                                          </p:stCondLst>
                                        </p:cTn>
                                        <p:tgtEl>
                                          <p:spTgt spid="53257"/>
                                        </p:tgtEl>
                                        <p:attrNameLst>
                                          <p:attrName>style.visibility</p:attrName>
                                        </p:attrNameLst>
                                      </p:cBhvr>
                                      <p:to>
                                        <p:strVal val="visible"/>
                                      </p:to>
                                    </p:set>
                                    <p:anim calcmode="lin" valueType="num">
                                      <p:cBhvr>
                                        <p:cTn id="33" dur="500" fill="hold"/>
                                        <p:tgtEl>
                                          <p:spTgt spid="53257"/>
                                        </p:tgtEl>
                                        <p:attrNameLst>
                                          <p:attrName>ppt_x</p:attrName>
                                        </p:attrNameLst>
                                      </p:cBhvr>
                                      <p:tavLst>
                                        <p:tav tm="0">
                                          <p:val>
                                            <p:strVal val="#ppt_x"/>
                                          </p:val>
                                        </p:tav>
                                        <p:tav tm="100000">
                                          <p:val>
                                            <p:strVal val="#ppt_x"/>
                                          </p:val>
                                        </p:tav>
                                      </p:tavLst>
                                    </p:anim>
                                    <p:anim calcmode="lin" valueType="num">
                                      <p:cBhvr>
                                        <p:cTn id="34" dur="500" fill="hold"/>
                                        <p:tgtEl>
                                          <p:spTgt spid="53257"/>
                                        </p:tgtEl>
                                        <p:attrNameLst>
                                          <p:attrName>ppt_y</p:attrName>
                                        </p:attrNameLst>
                                      </p:cBhvr>
                                      <p:tavLst>
                                        <p:tav tm="0">
                                          <p:val>
                                            <p:strVal val="#ppt_y+#ppt_h/2"/>
                                          </p:val>
                                        </p:tav>
                                        <p:tav tm="100000">
                                          <p:val>
                                            <p:strVal val="#ppt_y"/>
                                          </p:val>
                                        </p:tav>
                                      </p:tavLst>
                                    </p:anim>
                                    <p:anim calcmode="lin" valueType="num">
                                      <p:cBhvr>
                                        <p:cTn id="35" dur="500" fill="hold"/>
                                        <p:tgtEl>
                                          <p:spTgt spid="53257"/>
                                        </p:tgtEl>
                                        <p:attrNameLst>
                                          <p:attrName>ppt_w</p:attrName>
                                        </p:attrNameLst>
                                      </p:cBhvr>
                                      <p:tavLst>
                                        <p:tav tm="0">
                                          <p:val>
                                            <p:strVal val="#ppt_w"/>
                                          </p:val>
                                        </p:tav>
                                        <p:tav tm="100000">
                                          <p:val>
                                            <p:strVal val="#ppt_w"/>
                                          </p:val>
                                        </p:tav>
                                      </p:tavLst>
                                    </p:anim>
                                    <p:anim calcmode="lin" valueType="num">
                                      <p:cBhvr>
                                        <p:cTn id="36" dur="500" fill="hold"/>
                                        <p:tgtEl>
                                          <p:spTgt spid="53257"/>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258"/>
                                        </p:tgtEl>
                                        <p:attrNameLst>
                                          <p:attrName>style.visibility</p:attrName>
                                        </p:attrNameLst>
                                      </p:cBhvr>
                                      <p:to>
                                        <p:strVal val="visible"/>
                                      </p:to>
                                    </p:set>
                                    <p:animEffect transition="in" filter="fade">
                                      <p:cBhvr>
                                        <p:cTn id="41" dur="500"/>
                                        <p:tgtEl>
                                          <p:spTgt spid="53258"/>
                                        </p:tgtEl>
                                      </p:cBhvr>
                                    </p:animEffect>
                                    <p:anim calcmode="lin" valueType="num">
                                      <p:cBhvr>
                                        <p:cTn id="42" dur="500" fill="hold"/>
                                        <p:tgtEl>
                                          <p:spTgt spid="53258"/>
                                        </p:tgtEl>
                                        <p:attrNameLst>
                                          <p:attrName>ppt_x</p:attrName>
                                        </p:attrNameLst>
                                      </p:cBhvr>
                                      <p:tavLst>
                                        <p:tav tm="0">
                                          <p:val>
                                            <p:strVal val="#ppt_x"/>
                                          </p:val>
                                        </p:tav>
                                        <p:tav tm="100000">
                                          <p:val>
                                            <p:strVal val="#ppt_x"/>
                                          </p:val>
                                        </p:tav>
                                      </p:tavLst>
                                    </p:anim>
                                    <p:anim calcmode="lin" valueType="num">
                                      <p:cBhvr>
                                        <p:cTn id="43" dur="500" fill="hold"/>
                                        <p:tgtEl>
                                          <p:spTgt spid="53258"/>
                                        </p:tgtEl>
                                        <p:attrNameLst>
                                          <p:attrName>ppt_y</p:attrName>
                                        </p:attrNameLst>
                                      </p:cBhvr>
                                      <p:tavLst>
                                        <p:tav tm="0">
                                          <p:val>
                                            <p:strVal val="#ppt_y+.1"/>
                                          </p:val>
                                        </p:tav>
                                        <p:tav tm="100000">
                                          <p:val>
                                            <p:strVal val="#ppt_y"/>
                                          </p:val>
                                        </p:tav>
                                      </p:tavLst>
                                    </p:anim>
                                  </p:childTnLst>
                                </p:cTn>
                              </p:par>
                            </p:childTnLst>
                          </p:cTn>
                        </p:par>
                        <p:par>
                          <p:cTn id="44" fill="hold" nodeType="with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3265"/>
                                        </p:tgtEl>
                                        <p:attrNameLst>
                                          <p:attrName>style.visibility</p:attrName>
                                        </p:attrNameLst>
                                      </p:cBhvr>
                                      <p:to>
                                        <p:strVal val="visible"/>
                                      </p:to>
                                    </p:set>
                                    <p:animEffect transition="in" filter="wipe(left)">
                                      <p:cBhvr>
                                        <p:cTn id="47" dur="500"/>
                                        <p:tgtEl>
                                          <p:spTgt spid="53265"/>
                                        </p:tgtEl>
                                      </p:cBhvr>
                                    </p:animEffect>
                                  </p:childTnLst>
                                </p:cTn>
                              </p:par>
                            </p:childTnLst>
                          </p:cTn>
                        </p:par>
                        <p:par>
                          <p:cTn id="48" fill="hold" nodeType="afterGroup">
                            <p:stCondLst>
                              <p:cond delay="1000"/>
                            </p:stCondLst>
                            <p:childTnLst>
                              <p:par>
                                <p:cTn id="49" presetID="4" presetClass="entr" presetSubtype="16" fill="hold" grpId="0" nodeType="afterEffect">
                                  <p:stCondLst>
                                    <p:cond delay="0"/>
                                  </p:stCondLst>
                                  <p:childTnLst>
                                    <p:set>
                                      <p:cBhvr>
                                        <p:cTn id="50" dur="1" fill="hold">
                                          <p:stCondLst>
                                            <p:cond delay="0"/>
                                          </p:stCondLst>
                                        </p:cTn>
                                        <p:tgtEl>
                                          <p:spTgt spid="53259"/>
                                        </p:tgtEl>
                                        <p:attrNameLst>
                                          <p:attrName>style.visibility</p:attrName>
                                        </p:attrNameLst>
                                      </p:cBhvr>
                                      <p:to>
                                        <p:strVal val="visible"/>
                                      </p:to>
                                    </p:set>
                                    <p:animEffect transition="in" filter="box(in)">
                                      <p:cBhvr>
                                        <p:cTn id="51" dur="500"/>
                                        <p:tgtEl>
                                          <p:spTgt spid="53259"/>
                                        </p:tgtEl>
                                      </p:cBhvr>
                                    </p:animEffect>
                                  </p:childTnLst>
                                </p:cTn>
                              </p:par>
                            </p:childTnLst>
                          </p:cTn>
                        </p:par>
                        <p:par>
                          <p:cTn id="52" fill="hold" nodeType="withGroup">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53266"/>
                                        </p:tgtEl>
                                        <p:attrNameLst>
                                          <p:attrName>style.visibility</p:attrName>
                                        </p:attrNameLst>
                                      </p:cBhvr>
                                      <p:to>
                                        <p:strVal val="visible"/>
                                      </p:to>
                                    </p:set>
                                    <p:animEffect transition="in" filter="wipe(left)">
                                      <p:cBhvr>
                                        <p:cTn id="55" dur="500"/>
                                        <p:tgtEl>
                                          <p:spTgt spid="53266"/>
                                        </p:tgtEl>
                                      </p:cBhvr>
                                    </p:animEffect>
                                  </p:childTnLst>
                                </p:cTn>
                              </p:par>
                            </p:childTnLst>
                          </p:cTn>
                        </p:par>
                        <p:par>
                          <p:cTn id="56" fill="hold" nodeType="afterGroup">
                            <p:stCondLst>
                              <p:cond delay="2000"/>
                            </p:stCondLst>
                            <p:childTnLst>
                              <p:par>
                                <p:cTn id="57" presetID="4" presetClass="entr" presetSubtype="16" fill="hold" grpId="0" nodeType="afterEffect">
                                  <p:stCondLst>
                                    <p:cond delay="0"/>
                                  </p:stCondLst>
                                  <p:childTnLst>
                                    <p:set>
                                      <p:cBhvr>
                                        <p:cTn id="58" dur="1" fill="hold">
                                          <p:stCondLst>
                                            <p:cond delay="0"/>
                                          </p:stCondLst>
                                        </p:cTn>
                                        <p:tgtEl>
                                          <p:spTgt spid="53260"/>
                                        </p:tgtEl>
                                        <p:attrNameLst>
                                          <p:attrName>style.visibility</p:attrName>
                                        </p:attrNameLst>
                                      </p:cBhvr>
                                      <p:to>
                                        <p:strVal val="visible"/>
                                      </p:to>
                                    </p:set>
                                    <p:animEffect transition="in" filter="box(in)">
                                      <p:cBhvr>
                                        <p:cTn id="59" dur="500"/>
                                        <p:tgtEl>
                                          <p:spTgt spid="53260"/>
                                        </p:tgtEl>
                                      </p:cBhvr>
                                    </p:animEffect>
                                  </p:childTnLst>
                                </p:cTn>
                              </p:par>
                            </p:childTnLst>
                          </p:cTn>
                        </p:par>
                        <p:par>
                          <p:cTn id="60" fill="hold" nodeType="afterGroup">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53267"/>
                                        </p:tgtEl>
                                        <p:attrNameLst>
                                          <p:attrName>style.visibility</p:attrName>
                                        </p:attrNameLst>
                                      </p:cBhvr>
                                      <p:to>
                                        <p:strVal val="visible"/>
                                      </p:to>
                                    </p:set>
                                    <p:animEffect transition="in" filter="wipe(left)">
                                      <p:cBhvr>
                                        <p:cTn id="63" dur="500"/>
                                        <p:tgtEl>
                                          <p:spTgt spid="53267"/>
                                        </p:tgtEl>
                                      </p:cBhvr>
                                    </p:animEffect>
                                  </p:childTnLst>
                                </p:cTn>
                              </p:par>
                            </p:childTnLst>
                          </p:cTn>
                        </p:par>
                        <p:par>
                          <p:cTn id="64" fill="hold" nodeType="afterGroup">
                            <p:stCondLst>
                              <p:cond delay="3000"/>
                            </p:stCondLst>
                            <p:childTnLst>
                              <p:par>
                                <p:cTn id="65" presetID="4" presetClass="entr" presetSubtype="16" fill="hold" grpId="0" nodeType="afterEffect">
                                  <p:stCondLst>
                                    <p:cond delay="0"/>
                                  </p:stCondLst>
                                  <p:childTnLst>
                                    <p:set>
                                      <p:cBhvr>
                                        <p:cTn id="66" dur="1" fill="hold">
                                          <p:stCondLst>
                                            <p:cond delay="0"/>
                                          </p:stCondLst>
                                        </p:cTn>
                                        <p:tgtEl>
                                          <p:spTgt spid="53261"/>
                                        </p:tgtEl>
                                        <p:attrNameLst>
                                          <p:attrName>style.visibility</p:attrName>
                                        </p:attrNameLst>
                                      </p:cBhvr>
                                      <p:to>
                                        <p:strVal val="visible"/>
                                      </p:to>
                                    </p:set>
                                    <p:animEffect transition="in" filter="box(in)">
                                      <p:cBhvr>
                                        <p:cTn id="67" dur="500"/>
                                        <p:tgtEl>
                                          <p:spTgt spid="53261"/>
                                        </p:tgtEl>
                                      </p:cBhvr>
                                    </p:animEffect>
                                  </p:childTnLst>
                                </p:cTn>
                              </p:par>
                            </p:childTnLst>
                          </p:cTn>
                        </p:par>
                        <p:par>
                          <p:cTn id="68" fill="hold" nodeType="afterGroup">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53268"/>
                                        </p:tgtEl>
                                        <p:attrNameLst>
                                          <p:attrName>style.visibility</p:attrName>
                                        </p:attrNameLst>
                                      </p:cBhvr>
                                      <p:to>
                                        <p:strVal val="visible"/>
                                      </p:to>
                                    </p:set>
                                    <p:animEffect transition="in" filter="wipe(left)">
                                      <p:cBhvr>
                                        <p:cTn id="71" dur="500"/>
                                        <p:tgtEl>
                                          <p:spTgt spid="53268"/>
                                        </p:tgtEl>
                                      </p:cBhvr>
                                    </p:animEffect>
                                  </p:childTnLst>
                                </p:cTn>
                              </p:par>
                            </p:childTnLst>
                          </p:cTn>
                        </p:par>
                        <p:par>
                          <p:cTn id="72" fill="hold" nodeType="afterGroup">
                            <p:stCondLst>
                              <p:cond delay="4000"/>
                            </p:stCondLst>
                            <p:childTnLst>
                              <p:par>
                                <p:cTn id="73" presetID="4" presetClass="entr" presetSubtype="16" fill="hold" grpId="0" nodeType="afterEffect">
                                  <p:stCondLst>
                                    <p:cond delay="0"/>
                                  </p:stCondLst>
                                  <p:childTnLst>
                                    <p:set>
                                      <p:cBhvr>
                                        <p:cTn id="74" dur="1" fill="hold">
                                          <p:stCondLst>
                                            <p:cond delay="0"/>
                                          </p:stCondLst>
                                        </p:cTn>
                                        <p:tgtEl>
                                          <p:spTgt spid="53262"/>
                                        </p:tgtEl>
                                        <p:attrNameLst>
                                          <p:attrName>style.visibility</p:attrName>
                                        </p:attrNameLst>
                                      </p:cBhvr>
                                      <p:to>
                                        <p:strVal val="visible"/>
                                      </p:to>
                                    </p:set>
                                    <p:animEffect transition="in" filter="box(in)">
                                      <p:cBhvr>
                                        <p:cTn id="75" dur="500"/>
                                        <p:tgtEl>
                                          <p:spTgt spid="53262"/>
                                        </p:tgtEl>
                                      </p:cBhvr>
                                    </p:animEffect>
                                  </p:childTnLst>
                                </p:cTn>
                              </p:par>
                            </p:childTnLst>
                          </p:cTn>
                        </p:par>
                        <p:par>
                          <p:cTn id="76" fill="hold" nodeType="withGroup">
                            <p:stCondLst>
                              <p:cond delay="4500"/>
                            </p:stCondLst>
                            <p:childTnLst>
                              <p:par>
                                <p:cTn id="77" presetID="2" presetClass="entr" presetSubtype="12" fill="hold" grpId="0" nodeType="afterEffect">
                                  <p:stCondLst>
                                    <p:cond delay="0"/>
                                  </p:stCondLst>
                                  <p:childTnLst>
                                    <p:set>
                                      <p:cBhvr>
                                        <p:cTn id="78" dur="1" fill="hold">
                                          <p:stCondLst>
                                            <p:cond delay="0"/>
                                          </p:stCondLst>
                                        </p:cTn>
                                        <p:tgtEl>
                                          <p:spTgt spid="53271"/>
                                        </p:tgtEl>
                                        <p:attrNameLst>
                                          <p:attrName>style.visibility</p:attrName>
                                        </p:attrNameLst>
                                      </p:cBhvr>
                                      <p:to>
                                        <p:strVal val="visible"/>
                                      </p:to>
                                    </p:set>
                                    <p:anim calcmode="lin" valueType="num">
                                      <p:cBhvr additive="base">
                                        <p:cTn id="79" dur="500" fill="hold"/>
                                        <p:tgtEl>
                                          <p:spTgt spid="53271"/>
                                        </p:tgtEl>
                                        <p:attrNameLst>
                                          <p:attrName>ppt_x</p:attrName>
                                        </p:attrNameLst>
                                      </p:cBhvr>
                                      <p:tavLst>
                                        <p:tav tm="0">
                                          <p:val>
                                            <p:strVal val="0-#ppt_w/2"/>
                                          </p:val>
                                        </p:tav>
                                        <p:tav tm="100000">
                                          <p:val>
                                            <p:strVal val="#ppt_x"/>
                                          </p:val>
                                        </p:tav>
                                      </p:tavLst>
                                    </p:anim>
                                    <p:anim calcmode="lin" valueType="num">
                                      <p:cBhvr additive="base">
                                        <p:cTn id="80" dur="500" fill="hold"/>
                                        <p:tgtEl>
                                          <p:spTgt spid="5327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53273"/>
                                        </p:tgtEl>
                                        <p:attrNameLst>
                                          <p:attrName>style.visibility</p:attrName>
                                        </p:attrNameLst>
                                      </p:cBhvr>
                                      <p:to>
                                        <p:strVal val="visible"/>
                                      </p:to>
                                    </p:set>
                                    <p:animEffect transition="in" filter="slide(fromLeft)">
                                      <p:cBhvr>
                                        <p:cTn id="85" dur="500"/>
                                        <p:tgtEl>
                                          <p:spTgt spid="53273"/>
                                        </p:tgtEl>
                                      </p:cBhvr>
                                    </p:animEffect>
                                  </p:childTnLst>
                                  <p:subTnLst>
                                    <p:set>
                                      <p:cBhvr override="childStyle">
                                        <p:cTn dur="1" fill="hold" display="0" masterRel="nextClick" afterEffect="1"/>
                                        <p:tgtEl>
                                          <p:spTgt spid="53273"/>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53264"/>
                                        </p:tgtEl>
                                        <p:attrNameLst>
                                          <p:attrName>style.visibility</p:attrName>
                                        </p:attrNameLst>
                                      </p:cBhvr>
                                      <p:to>
                                        <p:strVal val="visible"/>
                                      </p:to>
                                    </p:set>
                                    <p:animEffect transition="in" filter="fade">
                                      <p:cBhvr>
                                        <p:cTn id="90" dur="500"/>
                                        <p:tgtEl>
                                          <p:spTgt spid="53264"/>
                                        </p:tgtEl>
                                      </p:cBhvr>
                                    </p:animEffect>
                                    <p:anim calcmode="lin" valueType="num">
                                      <p:cBhvr>
                                        <p:cTn id="91" dur="500" fill="hold"/>
                                        <p:tgtEl>
                                          <p:spTgt spid="53264"/>
                                        </p:tgtEl>
                                        <p:attrNameLst>
                                          <p:attrName>ppt_x</p:attrName>
                                        </p:attrNameLst>
                                      </p:cBhvr>
                                      <p:tavLst>
                                        <p:tav tm="0">
                                          <p:val>
                                            <p:strVal val="#ppt_x"/>
                                          </p:val>
                                        </p:tav>
                                        <p:tav tm="100000">
                                          <p:val>
                                            <p:strVal val="#ppt_x"/>
                                          </p:val>
                                        </p:tav>
                                      </p:tavLst>
                                    </p:anim>
                                    <p:anim calcmode="lin" valueType="num">
                                      <p:cBhvr>
                                        <p:cTn id="92" dur="500" fill="hold"/>
                                        <p:tgtEl>
                                          <p:spTgt spid="53264"/>
                                        </p:tgtEl>
                                        <p:attrNameLst>
                                          <p:attrName>ppt_y</p:attrName>
                                        </p:attrNameLst>
                                      </p:cBhvr>
                                      <p:tavLst>
                                        <p:tav tm="0">
                                          <p:val>
                                            <p:strVal val="#ppt_y+.1"/>
                                          </p:val>
                                        </p:tav>
                                        <p:tav tm="100000">
                                          <p:val>
                                            <p:strVal val="#ppt_y"/>
                                          </p:val>
                                        </p:tav>
                                      </p:tavLst>
                                    </p:anim>
                                  </p:childTnLst>
                                </p:cTn>
                              </p:par>
                            </p:childTnLst>
                          </p:cTn>
                        </p:par>
                        <p:par>
                          <p:cTn id="93" fill="hold">
                            <p:stCondLst>
                              <p:cond delay="500"/>
                            </p:stCondLst>
                            <p:childTnLst>
                              <p:par>
                                <p:cTn id="94" presetID="22" presetClass="entr" presetSubtype="2" fill="hold" grpId="0" nodeType="afterEffect">
                                  <p:stCondLst>
                                    <p:cond delay="750"/>
                                  </p:stCondLst>
                                  <p:childTnLst>
                                    <p:set>
                                      <p:cBhvr>
                                        <p:cTn id="95" dur="1" fill="hold">
                                          <p:stCondLst>
                                            <p:cond delay="0"/>
                                          </p:stCondLst>
                                        </p:cTn>
                                        <p:tgtEl>
                                          <p:spTgt spid="53270"/>
                                        </p:tgtEl>
                                        <p:attrNameLst>
                                          <p:attrName>style.visibility</p:attrName>
                                        </p:attrNameLst>
                                      </p:cBhvr>
                                      <p:to>
                                        <p:strVal val="visible"/>
                                      </p:to>
                                    </p:set>
                                    <p:animEffect transition="in" filter="wipe(right)">
                                      <p:cBhvr>
                                        <p:cTn id="96" dur="500"/>
                                        <p:tgtEl>
                                          <p:spTgt spid="53270"/>
                                        </p:tgtEl>
                                      </p:cBhvr>
                                    </p:animEffect>
                                  </p:childTnLst>
                                </p:cTn>
                              </p:par>
                            </p:childTnLst>
                          </p:cTn>
                        </p:par>
                        <p:par>
                          <p:cTn id="97" fill="hold">
                            <p:stCondLst>
                              <p:cond delay="1750"/>
                            </p:stCondLst>
                            <p:childTnLst>
                              <p:par>
                                <p:cTn id="98" presetID="4" presetClass="entr" presetSubtype="16" fill="hold" grpId="0" nodeType="afterEffect">
                                  <p:stCondLst>
                                    <p:cond delay="0"/>
                                  </p:stCondLst>
                                  <p:childTnLst>
                                    <p:set>
                                      <p:cBhvr>
                                        <p:cTn id="99" dur="1" fill="hold">
                                          <p:stCondLst>
                                            <p:cond delay="0"/>
                                          </p:stCondLst>
                                        </p:cTn>
                                        <p:tgtEl>
                                          <p:spTgt spid="53263"/>
                                        </p:tgtEl>
                                        <p:attrNameLst>
                                          <p:attrName>style.visibility</p:attrName>
                                        </p:attrNameLst>
                                      </p:cBhvr>
                                      <p:to>
                                        <p:strVal val="visible"/>
                                      </p:to>
                                    </p:set>
                                    <p:animEffect transition="in" filter="box(in)">
                                      <p:cBhvr>
                                        <p:cTn id="100" dur="500"/>
                                        <p:tgtEl>
                                          <p:spTgt spid="53263"/>
                                        </p:tgtEl>
                                      </p:cBhvr>
                                    </p:animEffect>
                                  </p:childTnLst>
                                </p:cTn>
                              </p:par>
                            </p:childTnLst>
                          </p:cTn>
                        </p:par>
                        <p:par>
                          <p:cTn id="101" fill="hold">
                            <p:stCondLst>
                              <p:cond delay="2250"/>
                            </p:stCondLst>
                            <p:childTnLst>
                              <p:par>
                                <p:cTn id="102" presetID="22" presetClass="entr" presetSubtype="2" fill="hold" grpId="0" nodeType="afterEffect">
                                  <p:stCondLst>
                                    <p:cond delay="0"/>
                                  </p:stCondLst>
                                  <p:childTnLst>
                                    <p:set>
                                      <p:cBhvr>
                                        <p:cTn id="103" dur="1" fill="hold">
                                          <p:stCondLst>
                                            <p:cond delay="0"/>
                                          </p:stCondLst>
                                        </p:cTn>
                                        <p:tgtEl>
                                          <p:spTgt spid="53269"/>
                                        </p:tgtEl>
                                        <p:attrNameLst>
                                          <p:attrName>style.visibility</p:attrName>
                                        </p:attrNameLst>
                                      </p:cBhvr>
                                      <p:to>
                                        <p:strVal val="visible"/>
                                      </p:to>
                                    </p:set>
                                    <p:animEffect transition="in" filter="wipe(right)">
                                      <p:cBhvr>
                                        <p:cTn id="104" dur="500"/>
                                        <p:tgtEl>
                                          <p:spTgt spid="53269"/>
                                        </p:tgtEl>
                                      </p:cBhvr>
                                    </p:animEffect>
                                  </p:childTnLst>
                                </p:cTn>
                              </p:par>
                            </p:childTnLst>
                          </p:cTn>
                        </p:par>
                        <p:par>
                          <p:cTn id="105" fill="hold">
                            <p:stCondLst>
                              <p:cond delay="2750"/>
                            </p:stCondLst>
                            <p:childTnLst>
                              <p:par>
                                <p:cTn id="106" presetID="2" presetClass="entr" presetSubtype="6" fill="hold" grpId="0" nodeType="afterEffect">
                                  <p:stCondLst>
                                    <p:cond delay="0"/>
                                  </p:stCondLst>
                                  <p:childTnLst>
                                    <p:set>
                                      <p:cBhvr>
                                        <p:cTn id="107" dur="1" fill="hold">
                                          <p:stCondLst>
                                            <p:cond delay="0"/>
                                          </p:stCondLst>
                                        </p:cTn>
                                        <p:tgtEl>
                                          <p:spTgt spid="53272"/>
                                        </p:tgtEl>
                                        <p:attrNameLst>
                                          <p:attrName>style.visibility</p:attrName>
                                        </p:attrNameLst>
                                      </p:cBhvr>
                                      <p:to>
                                        <p:strVal val="visible"/>
                                      </p:to>
                                    </p:set>
                                    <p:anim calcmode="lin" valueType="num">
                                      <p:cBhvr additive="base">
                                        <p:cTn id="108" dur="500" fill="hold"/>
                                        <p:tgtEl>
                                          <p:spTgt spid="53272"/>
                                        </p:tgtEl>
                                        <p:attrNameLst>
                                          <p:attrName>ppt_x</p:attrName>
                                        </p:attrNameLst>
                                      </p:cBhvr>
                                      <p:tavLst>
                                        <p:tav tm="0">
                                          <p:val>
                                            <p:strVal val="1+#ppt_w/2"/>
                                          </p:val>
                                        </p:tav>
                                        <p:tav tm="100000">
                                          <p:val>
                                            <p:strVal val="#ppt_x"/>
                                          </p:val>
                                        </p:tav>
                                      </p:tavLst>
                                    </p:anim>
                                    <p:anim calcmode="lin" valueType="num">
                                      <p:cBhvr additive="base">
                                        <p:cTn id="109" dur="500" fill="hold"/>
                                        <p:tgtEl>
                                          <p:spTgt spid="53272"/>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2" presetClass="entr" presetSubtype="2" fill="hold" grpId="0" nodeType="clickEffect">
                                  <p:stCondLst>
                                    <p:cond delay="0"/>
                                  </p:stCondLst>
                                  <p:childTnLst>
                                    <p:set>
                                      <p:cBhvr>
                                        <p:cTn id="113" dur="1" fill="hold">
                                          <p:stCondLst>
                                            <p:cond delay="0"/>
                                          </p:stCondLst>
                                        </p:cTn>
                                        <p:tgtEl>
                                          <p:spTgt spid="53274"/>
                                        </p:tgtEl>
                                        <p:attrNameLst>
                                          <p:attrName>style.visibility</p:attrName>
                                        </p:attrNameLst>
                                      </p:cBhvr>
                                      <p:to>
                                        <p:strVal val="visible"/>
                                      </p:to>
                                    </p:set>
                                    <p:animEffect transition="in" filter="slide(fromRight)">
                                      <p:cBhvr>
                                        <p:cTn id="114" dur="500"/>
                                        <p:tgtEl>
                                          <p:spTgt spid="53274"/>
                                        </p:tgtEl>
                                      </p:cBhvr>
                                    </p:animEffect>
                                  </p:childTnLst>
                                  <p:subTnLst>
                                    <p:set>
                                      <p:cBhvr override="childStyle">
                                        <p:cTn dur="1" fill="hold" display="0" masterRel="nextClick" afterEffect="1"/>
                                        <p:tgtEl>
                                          <p:spTgt spid="53274"/>
                                        </p:tgtEl>
                                        <p:attrNameLst>
                                          <p:attrName>style.visibility</p:attrName>
                                        </p:attrNameLst>
                                      </p:cBhvr>
                                      <p:to>
                                        <p:strVal val="hidden"/>
                                      </p:to>
                                    </p:set>
                                  </p:subTnLst>
                                </p:cTn>
                              </p:par>
                            </p:childTnLst>
                          </p:cTn>
                        </p:par>
                      </p:childTnLst>
                    </p:cTn>
                  </p:par>
                  <p:par>
                    <p:cTn id="115" fill="hold" nodeType="clickPar">
                      <p:stCondLst>
                        <p:cond delay="indefinite"/>
                      </p:stCondLst>
                      <p:childTnLst>
                        <p:par>
                          <p:cTn id="116" fill="hold" nodeType="withGroup">
                            <p:stCondLst>
                              <p:cond delay="0"/>
                            </p:stCondLst>
                            <p:childTnLst>
                              <p:par>
                                <p:cTn id="117" presetID="19" presetClass="entr" presetSubtype="10" fill="hold" grpId="0" nodeType="clickEffect">
                                  <p:stCondLst>
                                    <p:cond delay="0"/>
                                  </p:stCondLst>
                                  <p:childTnLst>
                                    <p:set>
                                      <p:cBhvr>
                                        <p:cTn id="118" dur="1" fill="hold">
                                          <p:stCondLst>
                                            <p:cond delay="0"/>
                                          </p:stCondLst>
                                        </p:cTn>
                                        <p:tgtEl>
                                          <p:spTgt spid="53275"/>
                                        </p:tgtEl>
                                        <p:attrNameLst>
                                          <p:attrName>style.visibility</p:attrName>
                                        </p:attrNameLst>
                                      </p:cBhvr>
                                      <p:to>
                                        <p:strVal val="visible"/>
                                      </p:to>
                                    </p:set>
                                    <p:anim calcmode="lin" valueType="num">
                                      <p:cBhvr>
                                        <p:cTn id="119" dur="5000" fill="hold"/>
                                        <p:tgtEl>
                                          <p:spTgt spid="53275"/>
                                        </p:tgtEl>
                                        <p:attrNameLst>
                                          <p:attrName>ppt_w</p:attrName>
                                        </p:attrNameLst>
                                      </p:cBhvr>
                                      <p:tavLst>
                                        <p:tav tm="0" fmla="#ppt_w*sin(2.5*pi*$)">
                                          <p:val>
                                            <p:fltVal val="0"/>
                                          </p:val>
                                        </p:tav>
                                        <p:tav tm="100000">
                                          <p:val>
                                            <p:fltVal val="1"/>
                                          </p:val>
                                        </p:tav>
                                      </p:tavLst>
                                    </p:anim>
                                    <p:anim calcmode="lin" valueType="num">
                                      <p:cBhvr>
                                        <p:cTn id="120" dur="5000" fill="hold"/>
                                        <p:tgtEl>
                                          <p:spTgt spid="53275"/>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117"/>
                                            </p:cond>
                                          </p:stCondLst>
                                        </p:cTn>
                                        <p:tgtEl>
                                          <p:spTgt spid="532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utoUpdateAnimBg="0"/>
      <p:bldP spid="53255" grpId="0" autoUpdateAnimBg="0"/>
      <p:bldP spid="53256" grpId="0" animBg="1"/>
      <p:bldP spid="53257" grpId="0" autoUpdateAnimBg="0"/>
      <p:bldP spid="53258" grpId="0" autoUpdateAnimBg="0"/>
      <p:bldP spid="53259" grpId="0" autoUpdateAnimBg="0"/>
      <p:bldP spid="53260" grpId="0" autoUpdateAnimBg="0"/>
      <p:bldP spid="53261" grpId="0" autoUpdateAnimBg="0"/>
      <p:bldP spid="53262" grpId="0" autoUpdateAnimBg="0"/>
      <p:bldP spid="53263" grpId="0" autoUpdateAnimBg="0"/>
      <p:bldP spid="53264" grpId="0" autoUpdateAnimBg="0"/>
      <p:bldP spid="53265" grpId="0" animBg="1"/>
      <p:bldP spid="53266" grpId="0" animBg="1"/>
      <p:bldP spid="53267" grpId="0" animBg="1"/>
      <p:bldP spid="53268" grpId="0" animBg="1"/>
      <p:bldP spid="53269" grpId="0" animBg="1"/>
      <p:bldP spid="53270" grpId="0" animBg="1"/>
      <p:bldP spid="53271" grpId="0" autoUpdateAnimBg="0"/>
      <p:bldP spid="53272" grpId="0" autoUpdateAnimBg="0"/>
      <p:bldP spid="53273" grpId="0" autoUpdateAnimBg="0"/>
      <p:bldP spid="53274" grpId="0" autoUpdateAnimBg="0"/>
      <p:bldP spid="5327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ctr"/>
          <a:lstStyle/>
          <a:p>
            <a:pPr eaLnBrk="1" hangingPunct="1"/>
            <a:r>
              <a:rPr lang="en-US"/>
              <a:t>Retrieval: Tasks and Cues</a:t>
            </a:r>
          </a:p>
        </p:txBody>
      </p:sp>
      <p:sp>
        <p:nvSpPr>
          <p:cNvPr id="32771" name="Rectangle 3"/>
          <p:cNvSpPr>
            <a:spLocks noGrp="1" noChangeArrowheads="1"/>
          </p:cNvSpPr>
          <p:nvPr>
            <p:ph idx="1"/>
          </p:nvPr>
        </p:nvSpPr>
        <p:spPr/>
        <p:txBody>
          <a:bodyPr/>
          <a:lstStyle/>
          <a:p>
            <a:pPr>
              <a:buClr>
                <a:schemeClr val="tx1"/>
              </a:buClr>
            </a:pPr>
            <a:r>
              <a:rPr lang="en-US" dirty="0"/>
              <a:t>Types of Tasks</a:t>
            </a:r>
          </a:p>
          <a:p>
            <a:pPr lvl="1">
              <a:buClr>
                <a:schemeClr val="tx1"/>
              </a:buClr>
            </a:pPr>
            <a:r>
              <a:rPr lang="en-US" dirty="0"/>
              <a:t>recall </a:t>
            </a:r>
          </a:p>
          <a:p>
            <a:pPr lvl="1">
              <a:buClr>
                <a:schemeClr val="tx1"/>
              </a:buClr>
            </a:pPr>
            <a:r>
              <a:rPr lang="en-US" dirty="0"/>
              <a:t>recognition</a:t>
            </a:r>
          </a:p>
          <a:p>
            <a:pPr lvl="1" eaLnBrk="1" hangingPunct="1">
              <a:buClr>
                <a:schemeClr val="tx1"/>
              </a:buClr>
              <a:buFont typeface="Wingdings" pitchFamily="2" charset="2"/>
              <a:buNone/>
            </a:pPr>
            <a:endParaRPr lang="en-US" dirty="0"/>
          </a:p>
          <a:p>
            <a:pPr>
              <a:buClr>
                <a:schemeClr val="tx1"/>
              </a:buClr>
            </a:pPr>
            <a:r>
              <a:rPr lang="en-US" dirty="0"/>
              <a:t>Encoding Specificity</a:t>
            </a:r>
          </a:p>
          <a:p>
            <a:pPr lvl="1">
              <a:buClr>
                <a:schemeClr val="tx1"/>
              </a:buClr>
            </a:pPr>
            <a:r>
              <a:rPr lang="en-US" dirty="0"/>
              <a:t>information present at encoding effective as retrieval cue</a:t>
            </a:r>
          </a:p>
          <a:p>
            <a:pPr lvl="1">
              <a:buClr>
                <a:schemeClr val="tx1"/>
              </a:buClr>
            </a:pPr>
            <a:r>
              <a:rPr lang="en-US" dirty="0"/>
              <a:t>context-dependent memory</a:t>
            </a:r>
          </a:p>
          <a:p>
            <a:pPr eaLnBrk="1" hangingPunct="1">
              <a:buFont typeface="Wingdings"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Effect transition="in" filter="fade">
                                      <p:cBhvr>
                                        <p:cTn id="13" dur="500"/>
                                        <p:tgtEl>
                                          <p:spTgt spid="3277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771">
                                            <p:txEl>
                                              <p:pRg st="2" end="2"/>
                                            </p:txEl>
                                          </p:spTgt>
                                        </p:tgtEl>
                                        <p:attrNameLst>
                                          <p:attrName>style.visibility</p:attrName>
                                        </p:attrNameLst>
                                      </p:cBhvr>
                                      <p:to>
                                        <p:strVal val="visible"/>
                                      </p:to>
                                    </p:set>
                                    <p:animEffect transition="in" filter="fade">
                                      <p:cBhvr>
                                        <p:cTn id="18" dur="500"/>
                                        <p:tgtEl>
                                          <p:spTgt spid="327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 calcmode="lin" valueType="num">
                                      <p:cBhvr additive="base">
                                        <p:cTn id="23" dur="5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1">
                                            <p:txEl>
                                              <p:pRg st="5" end="5"/>
                                            </p:txEl>
                                          </p:spTgt>
                                        </p:tgtEl>
                                        <p:attrNameLst>
                                          <p:attrName>style.visibility</p:attrName>
                                        </p:attrNameLst>
                                      </p:cBhvr>
                                      <p:to>
                                        <p:strVal val="visible"/>
                                      </p:to>
                                    </p:set>
                                    <p:animEffect transition="in" filter="fade">
                                      <p:cBhvr>
                                        <p:cTn id="29" dur="500"/>
                                        <p:tgtEl>
                                          <p:spTgt spid="3277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71">
                                            <p:txEl>
                                              <p:pRg st="6" end="6"/>
                                            </p:txEl>
                                          </p:spTgt>
                                        </p:tgtEl>
                                        <p:attrNameLst>
                                          <p:attrName>style.visibility</p:attrName>
                                        </p:attrNameLst>
                                      </p:cBhvr>
                                      <p:to>
                                        <p:strVal val="visible"/>
                                      </p:to>
                                    </p:set>
                                    <p:animEffect transition="in" filter="fade">
                                      <p:cBhvr>
                                        <p:cTn id="34"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chor="ctr"/>
          <a:lstStyle/>
          <a:p>
            <a:pPr eaLnBrk="1" hangingPunct="1"/>
            <a:r>
              <a:rPr lang="en-US"/>
              <a:t>Retrieval: Special Cases</a:t>
            </a:r>
          </a:p>
        </p:txBody>
      </p:sp>
      <p:sp>
        <p:nvSpPr>
          <p:cNvPr id="33795" name="Rectangle 3"/>
          <p:cNvSpPr>
            <a:spLocks noGrp="1" noChangeArrowheads="1"/>
          </p:cNvSpPr>
          <p:nvPr>
            <p:ph idx="1"/>
          </p:nvPr>
        </p:nvSpPr>
        <p:spPr>
          <a:xfrm>
            <a:off x="457200" y="1600200"/>
            <a:ext cx="8229600" cy="4788733"/>
          </a:xfrm>
        </p:spPr>
        <p:txBody>
          <a:bodyPr/>
          <a:lstStyle/>
          <a:p>
            <a:pPr>
              <a:lnSpc>
                <a:spcPct val="90000"/>
              </a:lnSpc>
              <a:buClr>
                <a:schemeClr val="tx1"/>
              </a:buClr>
            </a:pPr>
            <a:r>
              <a:rPr lang="en-US" dirty="0"/>
              <a:t>Autobiographical Memories</a:t>
            </a:r>
          </a:p>
          <a:p>
            <a:pPr lvl="1" eaLnBrk="1" hangingPunct="1">
              <a:lnSpc>
                <a:spcPct val="90000"/>
              </a:lnSpc>
              <a:buClr>
                <a:schemeClr val="tx1"/>
              </a:buClr>
            </a:pPr>
            <a:r>
              <a:rPr lang="en-US" dirty="0"/>
              <a:t>life time periods</a:t>
            </a:r>
          </a:p>
          <a:p>
            <a:pPr lvl="2">
              <a:lnSpc>
                <a:spcPct val="90000"/>
              </a:lnSpc>
              <a:buClr>
                <a:schemeClr val="tx1"/>
              </a:buClr>
            </a:pPr>
            <a:r>
              <a:rPr lang="en-US" dirty="0"/>
              <a:t>reminiscence bump </a:t>
            </a:r>
          </a:p>
          <a:p>
            <a:pPr lvl="1" eaLnBrk="1" hangingPunct="1">
              <a:lnSpc>
                <a:spcPct val="90000"/>
              </a:lnSpc>
              <a:buClr>
                <a:schemeClr val="tx1"/>
              </a:buClr>
            </a:pPr>
            <a:r>
              <a:rPr lang="en-US" dirty="0"/>
              <a:t>general events</a:t>
            </a:r>
          </a:p>
          <a:p>
            <a:pPr lvl="1" eaLnBrk="1" hangingPunct="1">
              <a:lnSpc>
                <a:spcPct val="90000"/>
              </a:lnSpc>
              <a:buClr>
                <a:schemeClr val="tx1"/>
              </a:buClr>
            </a:pPr>
            <a:r>
              <a:rPr lang="en-US" dirty="0"/>
              <a:t>event-specific information</a:t>
            </a:r>
          </a:p>
          <a:p>
            <a:pPr>
              <a:lnSpc>
                <a:spcPct val="90000"/>
              </a:lnSpc>
              <a:buClr>
                <a:schemeClr val="tx1"/>
              </a:buClr>
            </a:pPr>
            <a:r>
              <a:rPr lang="en-US" dirty="0"/>
              <a:t>Emotional Memories</a:t>
            </a:r>
          </a:p>
          <a:p>
            <a:pPr lvl="1" eaLnBrk="1" hangingPunct="1">
              <a:lnSpc>
                <a:spcPct val="90000"/>
              </a:lnSpc>
              <a:buClr>
                <a:schemeClr val="tx1"/>
              </a:buClr>
            </a:pPr>
            <a:r>
              <a:rPr lang="en-US" dirty="0"/>
              <a:t>flashbulb memories</a:t>
            </a:r>
          </a:p>
          <a:p>
            <a:pPr lvl="1" eaLnBrk="1" hangingPunct="1">
              <a:lnSpc>
                <a:spcPct val="90000"/>
              </a:lnSpc>
              <a:buClr>
                <a:schemeClr val="tx1"/>
              </a:buClr>
            </a:pPr>
            <a:r>
              <a:rPr lang="en-US" dirty="0"/>
              <a:t>traumatic events</a:t>
            </a:r>
          </a:p>
          <a:p>
            <a:pPr lvl="1" eaLnBrk="1" hangingPunct="1">
              <a:lnSpc>
                <a:spcPct val="90000"/>
              </a:lnSpc>
              <a:buClr>
                <a:schemeClr val="tx1"/>
              </a:buClr>
            </a:pPr>
            <a:r>
              <a:rPr lang="en-US" dirty="0"/>
              <a:t>repressed memories: motivated forgetting</a:t>
            </a:r>
          </a:p>
          <a:p>
            <a:pPr lvl="2">
              <a:lnSpc>
                <a:spcPct val="90000"/>
              </a:lnSpc>
              <a:buClr>
                <a:schemeClr val="tx1"/>
              </a:buClr>
            </a:pPr>
            <a:r>
              <a:rPr lang="en-US" dirty="0"/>
              <a:t>first forgotten and later recovered</a:t>
            </a:r>
          </a:p>
          <a:p>
            <a:pPr lvl="2">
              <a:lnSpc>
                <a:spcPct val="90000"/>
              </a:lnSpc>
              <a:buClr>
                <a:schemeClr val="tx1"/>
              </a:buClr>
            </a:pPr>
            <a:r>
              <a:rPr lang="en-US" dirty="0"/>
              <a:t>Freudian defense mechanism</a:t>
            </a:r>
          </a:p>
          <a:p>
            <a:pPr lvl="1">
              <a:lnSpc>
                <a:spcPct val="90000"/>
              </a:lnSpc>
            </a:pPr>
            <a:r>
              <a:rPr lang="en-US" dirty="0">
                <a:hlinkClick r:id="rId3"/>
              </a:rPr>
              <a:t>https://www.youtube.com/watch?v=2QtEZYJRq7s</a:t>
            </a:r>
            <a:r>
              <a:rPr lang="en-US" dirty="0"/>
              <a:t> </a:t>
            </a:r>
          </a:p>
          <a:p>
            <a:pPr lvl="1" eaLnBrk="1" hangingPunct="1">
              <a:lnSpc>
                <a:spcPct val="90000"/>
              </a:lnSpc>
            </a:pPr>
            <a:endParaRPr lang="en-US" dirty="0"/>
          </a:p>
        </p:txBody>
      </p:sp>
      <p:pic>
        <p:nvPicPr>
          <p:cNvPr id="3" name="Picture 2" descr="kin35406_ta07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262" y="1684421"/>
            <a:ext cx="3631895" cy="28691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 calcmode="lin" valueType="num">
                                      <p:cBhvr additive="base">
                                        <p:cTn id="11"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5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5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fade">
                                      <p:cBhvr>
                                        <p:cTn id="27" dur="500"/>
                                        <p:tgtEl>
                                          <p:spTgt spid="33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4" end="4"/>
                                            </p:txEl>
                                          </p:spTgt>
                                        </p:tgtEl>
                                        <p:attrNameLst>
                                          <p:attrName>style.visibility</p:attrName>
                                        </p:attrNameLst>
                                      </p:cBhvr>
                                      <p:to>
                                        <p:strVal val="visible"/>
                                      </p:to>
                                    </p:set>
                                    <p:animEffect transition="in" filter="fade">
                                      <p:cBhvr>
                                        <p:cTn id="32" dur="500"/>
                                        <p:tgtEl>
                                          <p:spTgt spid="337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Effect transition="in" filter="fade">
                                      <p:cBhvr>
                                        <p:cTn id="43" dur="500"/>
                                        <p:tgtEl>
                                          <p:spTgt spid="3379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795">
                                            <p:txEl>
                                              <p:pRg st="7" end="7"/>
                                            </p:txEl>
                                          </p:spTgt>
                                        </p:tgtEl>
                                        <p:attrNameLst>
                                          <p:attrName>style.visibility</p:attrName>
                                        </p:attrNameLst>
                                      </p:cBhvr>
                                      <p:to>
                                        <p:strVal val="visible"/>
                                      </p:to>
                                    </p:set>
                                    <p:animEffect transition="in" filter="fade">
                                      <p:cBhvr>
                                        <p:cTn id="48" dur="500"/>
                                        <p:tgtEl>
                                          <p:spTgt spid="3379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3795">
                                            <p:txEl>
                                              <p:pRg st="8" end="8"/>
                                            </p:txEl>
                                          </p:spTgt>
                                        </p:tgtEl>
                                        <p:attrNameLst>
                                          <p:attrName>style.visibility</p:attrName>
                                        </p:attrNameLst>
                                      </p:cBhvr>
                                      <p:to>
                                        <p:strVal val="visible"/>
                                      </p:to>
                                    </p:set>
                                    <p:animEffect transition="in" filter="fade">
                                      <p:cBhvr>
                                        <p:cTn id="53" dur="500"/>
                                        <p:tgtEl>
                                          <p:spTgt spid="3379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795">
                                            <p:txEl>
                                              <p:pRg st="9" end="9"/>
                                            </p:txEl>
                                          </p:spTgt>
                                        </p:tgtEl>
                                        <p:attrNameLst>
                                          <p:attrName>style.visibility</p:attrName>
                                        </p:attrNameLst>
                                      </p:cBhvr>
                                      <p:to>
                                        <p:strVal val="visible"/>
                                      </p:to>
                                    </p:set>
                                    <p:animEffect transition="in" filter="fade">
                                      <p:cBhvr>
                                        <p:cTn id="58" dur="500"/>
                                        <p:tgtEl>
                                          <p:spTgt spid="3379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3795">
                                            <p:txEl>
                                              <p:pRg st="10" end="10"/>
                                            </p:txEl>
                                          </p:spTgt>
                                        </p:tgtEl>
                                        <p:attrNameLst>
                                          <p:attrName>style.visibility</p:attrName>
                                        </p:attrNameLst>
                                      </p:cBhvr>
                                      <p:to>
                                        <p:strVal val="visible"/>
                                      </p:to>
                                    </p:set>
                                    <p:animEffect transition="in" filter="fade">
                                      <p:cBhvr>
                                        <p:cTn id="63" dur="500"/>
                                        <p:tgtEl>
                                          <p:spTgt spid="3379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3795">
                                            <p:txEl>
                                              <p:pRg st="11" end="11"/>
                                            </p:txEl>
                                          </p:spTgt>
                                        </p:tgtEl>
                                        <p:attrNameLst>
                                          <p:attrName>style.visibility</p:attrName>
                                        </p:attrNameLst>
                                      </p:cBhvr>
                                      <p:to>
                                        <p:strVal val="visible"/>
                                      </p:to>
                                    </p:set>
                                    <p:animEffect transition="in" filter="fade">
                                      <p:cBhvr>
                                        <p:cTn id="68" dur="500"/>
                                        <p:tgtEl>
                                          <p:spTgt spid="3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chor="ctr">
            <a:normAutofit/>
          </a:bodyPr>
          <a:lstStyle/>
          <a:p>
            <a:pPr eaLnBrk="1" hangingPunct="1"/>
            <a:r>
              <a:rPr lang="en-US" dirty="0"/>
              <a:t>False Memory Recovery?</a:t>
            </a:r>
          </a:p>
        </p:txBody>
      </p:sp>
      <p:sp>
        <p:nvSpPr>
          <p:cNvPr id="34819" name="Rectangle 3"/>
          <p:cNvSpPr>
            <a:spLocks noGrp="1" noChangeArrowheads="1"/>
          </p:cNvSpPr>
          <p:nvPr>
            <p:ph idx="1"/>
          </p:nvPr>
        </p:nvSpPr>
        <p:spPr/>
        <p:txBody>
          <a:bodyPr/>
          <a:lstStyle/>
          <a:p>
            <a:pPr eaLnBrk="1" hangingPunct="1">
              <a:buClr>
                <a:schemeClr val="tx1"/>
              </a:buClr>
            </a:pPr>
            <a:r>
              <a:rPr lang="en-US" dirty="0"/>
              <a:t>Childhood Sexual Abuse, Other Events</a:t>
            </a:r>
          </a:p>
          <a:p>
            <a:pPr eaLnBrk="1" hangingPunct="1">
              <a:buClr>
                <a:schemeClr val="tx1"/>
              </a:buClr>
            </a:pPr>
            <a:endParaRPr lang="en-US" dirty="0"/>
          </a:p>
          <a:p>
            <a:pPr eaLnBrk="1" hangingPunct="1">
              <a:buClr>
                <a:schemeClr val="tx1"/>
              </a:buClr>
            </a:pPr>
            <a:r>
              <a:rPr lang="en-US" dirty="0"/>
              <a:t>Recovered or Created Memories?</a:t>
            </a:r>
          </a:p>
          <a:p>
            <a:pPr lvl="1" eaLnBrk="1" hangingPunct="1">
              <a:buClr>
                <a:schemeClr val="tx1"/>
              </a:buClr>
            </a:pPr>
            <a:r>
              <a:rPr lang="en-US" dirty="0"/>
              <a:t>Abuse is under-acknowledged.</a:t>
            </a:r>
          </a:p>
          <a:p>
            <a:pPr lvl="1" eaLnBrk="1" hangingPunct="1">
              <a:buClr>
                <a:schemeClr val="tx1"/>
              </a:buClr>
            </a:pPr>
            <a:r>
              <a:rPr lang="en-US" dirty="0"/>
              <a:t>Most victims accurately remember at least a part.</a:t>
            </a:r>
          </a:p>
          <a:p>
            <a:pPr lvl="1" eaLnBrk="1" hangingPunct="1">
              <a:buClr>
                <a:schemeClr val="tx1"/>
              </a:buClr>
            </a:pPr>
            <a:r>
              <a:rPr lang="en-US" dirty="0"/>
              <a:t>Loss of memory for abuse is possible.</a:t>
            </a:r>
          </a:p>
          <a:p>
            <a:pPr lvl="1" eaLnBrk="1" hangingPunct="1">
              <a:buClr>
                <a:schemeClr val="tx1"/>
              </a:buClr>
            </a:pPr>
            <a:r>
              <a:rPr lang="en-US" dirty="0"/>
              <a:t>False reconstruction of memory is possible.</a:t>
            </a:r>
          </a:p>
          <a:p>
            <a:pPr lvl="1" eaLnBrk="1" hangingPunct="1">
              <a:buClr>
                <a:schemeClr val="tx1"/>
              </a:buClr>
            </a:pPr>
            <a:r>
              <a:rPr lang="en-US" dirty="0"/>
              <a:t>Difficult to separate accurate and inaccurate memories</a:t>
            </a:r>
          </a:p>
          <a:p>
            <a:pPr lvl="1" eaLnBrk="1" hangingPunct="1">
              <a:buClr>
                <a:schemeClr val="tx1"/>
              </a:buClr>
            </a:pPr>
            <a:endParaRPr lang="en-US" dirty="0"/>
          </a:p>
          <a:p>
            <a:pPr eaLnBrk="1" hangingPunct="1">
              <a:buClr>
                <a:schemeClr val="tx1"/>
              </a:buClr>
            </a:pPr>
            <a:r>
              <a:rPr lang="en-US" dirty="0"/>
              <a:t>Adults Tend to Believe Children’s False Denials.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Effect transition="in" filter="fade">
                                      <p:cBhvr>
                                        <p:cTn id="19" dur="500"/>
                                        <p:tgtEl>
                                          <p:spTgt spid="348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819">
                                            <p:txEl>
                                              <p:pRg st="4" end="4"/>
                                            </p:txEl>
                                          </p:spTgt>
                                        </p:tgtEl>
                                        <p:attrNameLst>
                                          <p:attrName>style.visibility</p:attrName>
                                        </p:attrNameLst>
                                      </p:cBhvr>
                                      <p:to>
                                        <p:strVal val="visible"/>
                                      </p:to>
                                    </p:set>
                                    <p:animEffect transition="in" filter="fade">
                                      <p:cBhvr>
                                        <p:cTn id="24" dur="500"/>
                                        <p:tgtEl>
                                          <p:spTgt spid="3481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819">
                                            <p:txEl>
                                              <p:pRg st="5" end="5"/>
                                            </p:txEl>
                                          </p:spTgt>
                                        </p:tgtEl>
                                        <p:attrNameLst>
                                          <p:attrName>style.visibility</p:attrName>
                                        </p:attrNameLst>
                                      </p:cBhvr>
                                      <p:to>
                                        <p:strVal val="visible"/>
                                      </p:to>
                                    </p:set>
                                    <p:animEffect transition="in" filter="fade">
                                      <p:cBhvr>
                                        <p:cTn id="29" dur="500"/>
                                        <p:tgtEl>
                                          <p:spTgt spid="3481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819">
                                            <p:txEl>
                                              <p:pRg st="6" end="6"/>
                                            </p:txEl>
                                          </p:spTgt>
                                        </p:tgtEl>
                                        <p:attrNameLst>
                                          <p:attrName>style.visibility</p:attrName>
                                        </p:attrNameLst>
                                      </p:cBhvr>
                                      <p:to>
                                        <p:strVal val="visible"/>
                                      </p:to>
                                    </p:set>
                                    <p:animEffect transition="in" filter="fade">
                                      <p:cBhvr>
                                        <p:cTn id="34" dur="500"/>
                                        <p:tgtEl>
                                          <p:spTgt spid="3481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819">
                                            <p:txEl>
                                              <p:pRg st="7" end="7"/>
                                            </p:txEl>
                                          </p:spTgt>
                                        </p:tgtEl>
                                        <p:attrNameLst>
                                          <p:attrName>style.visibility</p:attrName>
                                        </p:attrNameLst>
                                      </p:cBhvr>
                                      <p:to>
                                        <p:strVal val="visible"/>
                                      </p:to>
                                    </p:set>
                                    <p:animEffect transition="in" filter="fade">
                                      <p:cBhvr>
                                        <p:cTn id="39" dur="500"/>
                                        <p:tgtEl>
                                          <p:spTgt spid="3481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4819">
                                            <p:txEl>
                                              <p:pRg st="9" end="9"/>
                                            </p:txEl>
                                          </p:spTgt>
                                        </p:tgtEl>
                                        <p:attrNameLst>
                                          <p:attrName>style.visibility</p:attrName>
                                        </p:attrNameLst>
                                      </p:cBhvr>
                                      <p:to>
                                        <p:strVal val="visible"/>
                                      </p:to>
                                    </p:set>
                                    <p:anim calcmode="lin" valueType="num">
                                      <p:cBhvr additive="base">
                                        <p:cTn id="44" dur="500" fill="hold"/>
                                        <p:tgtEl>
                                          <p:spTgt spid="34819">
                                            <p:txEl>
                                              <p:pRg st="9" end="9"/>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481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chor="ctr"/>
          <a:lstStyle/>
          <a:p>
            <a:pPr eaLnBrk="1" hangingPunct="1"/>
            <a:r>
              <a:rPr lang="en-US"/>
              <a:t>Eyewitness Testimony</a:t>
            </a:r>
          </a:p>
        </p:txBody>
      </p:sp>
      <p:sp>
        <p:nvSpPr>
          <p:cNvPr id="35843" name="Rectangle 3"/>
          <p:cNvSpPr>
            <a:spLocks noGrp="1" noChangeArrowheads="1"/>
          </p:cNvSpPr>
          <p:nvPr>
            <p:ph idx="1"/>
          </p:nvPr>
        </p:nvSpPr>
        <p:spPr/>
        <p:txBody>
          <a:bodyPr/>
          <a:lstStyle/>
          <a:p>
            <a:pPr marL="342900" lvl="1" indent="-342900">
              <a:buFont typeface="Arial"/>
              <a:buChar char="•"/>
            </a:pPr>
            <a:r>
              <a:rPr lang="en-US" sz="2400" dirty="0"/>
              <a:t>Distortion</a:t>
            </a:r>
            <a:br>
              <a:rPr lang="en-US" sz="2400" dirty="0"/>
            </a:br>
            <a:endParaRPr lang="en-US" sz="2400" dirty="0"/>
          </a:p>
          <a:p>
            <a:pPr marL="342900" lvl="1" indent="-342900">
              <a:buFont typeface="Arial"/>
              <a:buChar char="•"/>
            </a:pPr>
            <a:r>
              <a:rPr lang="en-US" sz="2400" dirty="0"/>
              <a:t>Bias</a:t>
            </a:r>
            <a:br>
              <a:rPr lang="en-US" sz="2400" dirty="0"/>
            </a:br>
            <a:endParaRPr lang="en-US" sz="2400" dirty="0"/>
          </a:p>
          <a:p>
            <a:pPr marL="342900" lvl="1" indent="-342900">
              <a:buFont typeface="Arial"/>
              <a:buChar char="•"/>
            </a:pPr>
            <a:r>
              <a:rPr lang="en-US" sz="2400" dirty="0"/>
              <a:t>Inaccuracy</a:t>
            </a:r>
          </a:p>
          <a:p>
            <a:pPr lvl="1" eaLnBrk="1" hangingPunct="1">
              <a:buFont typeface="Wingdings" pitchFamily="2" charset="2"/>
              <a:buNone/>
            </a:pPr>
            <a:endParaRPr lang="en-US" dirty="0"/>
          </a:p>
        </p:txBody>
      </p:sp>
      <p:pic>
        <p:nvPicPr>
          <p:cNvPr id="4" name="Picture 3" descr="kin35406_ta07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25" y="3609471"/>
            <a:ext cx="2833076" cy="2827421"/>
          </a:xfrm>
          <a:prstGeom prst="rect">
            <a:avLst/>
          </a:prstGeom>
        </p:spPr>
      </p:pic>
      <p:pic>
        <p:nvPicPr>
          <p:cNvPr id="5" name="Picture 4" descr="kin35406_ta07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631" y="2775644"/>
            <a:ext cx="4090737" cy="1873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843">
                                            <p:txEl>
                                              <p:pRg st="1" end="1"/>
                                            </p:txEl>
                                          </p:spTgt>
                                        </p:tgtEl>
                                        <p:attrNameLst>
                                          <p:attrName>style.visibility</p:attrName>
                                        </p:attrNameLst>
                                      </p:cBhvr>
                                      <p:to>
                                        <p:strVal val="visible"/>
                                      </p:to>
                                    </p:set>
                                    <p:animEffect transition="in" filter="fade">
                                      <p:cBhvr>
                                        <p:cTn id="20" dur="500"/>
                                        <p:tgtEl>
                                          <p:spTgt spid="3584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Effect transition="in" filter="fade">
                                      <p:cBhvr>
                                        <p:cTn id="25"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chor="ctr"/>
          <a:lstStyle/>
          <a:p>
            <a:pPr eaLnBrk="1" hangingPunct="1"/>
            <a:r>
              <a:rPr lang="en-US" dirty="0"/>
              <a:t>Encoding: Sensory Input</a:t>
            </a:r>
          </a:p>
        </p:txBody>
      </p:sp>
      <p:sp>
        <p:nvSpPr>
          <p:cNvPr id="6147" name="Rectangle 5"/>
          <p:cNvSpPr>
            <a:spLocks noGrp="1" noChangeArrowheads="1"/>
          </p:cNvSpPr>
          <p:nvPr>
            <p:ph idx="1"/>
          </p:nvPr>
        </p:nvSpPr>
        <p:spPr/>
        <p:txBody>
          <a:bodyPr/>
          <a:lstStyle/>
          <a:p>
            <a:pPr>
              <a:buClr>
                <a:schemeClr val="tx1"/>
              </a:buClr>
            </a:pPr>
            <a:r>
              <a:rPr lang="en-US" dirty="0"/>
              <a:t>Automatic vs. Effortful Encoding</a:t>
            </a:r>
          </a:p>
          <a:p>
            <a:pPr>
              <a:buClr>
                <a:schemeClr val="tx1"/>
              </a:buClr>
            </a:pPr>
            <a:endParaRPr lang="en-US" dirty="0"/>
          </a:p>
          <a:p>
            <a:pPr>
              <a:buClr>
                <a:schemeClr val="tx1"/>
              </a:buClr>
            </a:pPr>
            <a:r>
              <a:rPr lang="en-US" dirty="0"/>
              <a:t>What is the Role of Attention?</a:t>
            </a:r>
          </a:p>
          <a:p>
            <a:pPr lvl="1">
              <a:buClr>
                <a:schemeClr val="tx1"/>
              </a:buClr>
            </a:pPr>
            <a:r>
              <a:rPr lang="en-US" dirty="0"/>
              <a:t>selective attention (purposive focus)</a:t>
            </a:r>
          </a:p>
          <a:p>
            <a:pPr lvl="1">
              <a:buClr>
                <a:schemeClr val="tx1"/>
              </a:buClr>
            </a:pPr>
            <a:r>
              <a:rPr lang="en-US" dirty="0"/>
              <a:t>divided attention (multitasking)</a:t>
            </a:r>
          </a:p>
          <a:p>
            <a:pPr lvl="1">
              <a:buClr>
                <a:schemeClr val="tx1"/>
              </a:buClr>
            </a:pPr>
            <a:r>
              <a:rPr lang="en-US" dirty="0"/>
              <a:t>sustained attention (vigilance)</a:t>
            </a:r>
          </a:p>
        </p:txBody>
      </p:sp>
      <p:pic>
        <p:nvPicPr>
          <p:cNvPr id="3" name="Picture 2" descr="1355386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526" y="3672238"/>
            <a:ext cx="3743158" cy="2492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147">
                                            <p:txEl>
                                              <p:pRg st="2" end="2"/>
                                            </p:txEl>
                                          </p:spTgt>
                                        </p:tgtEl>
                                        <p:attrNameLst>
                                          <p:attrName>style.visibility</p:attrName>
                                        </p:attrNameLst>
                                      </p:cBhvr>
                                      <p:to>
                                        <p:strVal val="visible"/>
                                      </p:to>
                                    </p:set>
                                    <p:animEffect transition="in" filter="fade">
                                      <p:cBhvr>
                                        <p:cTn id="18" dur="1000"/>
                                        <p:tgtEl>
                                          <p:spTgt spid="6147">
                                            <p:txEl>
                                              <p:pRg st="2" end="2"/>
                                            </p:txEl>
                                          </p:spTgt>
                                        </p:tgtEl>
                                      </p:cBhvr>
                                    </p:animEffect>
                                    <p:anim calcmode="lin" valueType="num">
                                      <p:cBhvr>
                                        <p:cTn id="19"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Effect transition="in" filter="fade">
                                      <p:cBhvr>
                                        <p:cTn id="25" dur="1000"/>
                                        <p:tgtEl>
                                          <p:spTgt spid="6147">
                                            <p:txEl>
                                              <p:pRg st="3" end="3"/>
                                            </p:txEl>
                                          </p:spTgt>
                                        </p:tgtEl>
                                      </p:cBhvr>
                                    </p:animEffect>
                                    <p:anim calcmode="lin" valueType="num">
                                      <p:cBhvr>
                                        <p:cTn id="26"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1000"/>
                                        <p:tgtEl>
                                          <p:spTgt spid="6147">
                                            <p:txEl>
                                              <p:pRg st="4" end="4"/>
                                            </p:txEl>
                                          </p:spTgt>
                                        </p:tgtEl>
                                      </p:cBhvr>
                                    </p:animEffect>
                                    <p:anim calcmode="lin" valueType="num">
                                      <p:cBhvr>
                                        <p:cTn id="33"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147">
                                            <p:txEl>
                                              <p:pRg st="5" end="5"/>
                                            </p:txEl>
                                          </p:spTgt>
                                        </p:tgtEl>
                                        <p:attrNameLst>
                                          <p:attrName>style.visibility</p:attrName>
                                        </p:attrNameLst>
                                      </p:cBhvr>
                                      <p:to>
                                        <p:strVal val="visible"/>
                                      </p:to>
                                    </p:set>
                                    <p:animEffect transition="in" filter="fade">
                                      <p:cBhvr>
                                        <p:cTn id="39" dur="1000"/>
                                        <p:tgtEl>
                                          <p:spTgt spid="6147">
                                            <p:txEl>
                                              <p:pRg st="5" end="5"/>
                                            </p:txEl>
                                          </p:spTgt>
                                        </p:tgtEl>
                                      </p:cBhvr>
                                    </p:animEffect>
                                    <p:anim calcmode="lin" valueType="num">
                                      <p:cBhvr>
                                        <p:cTn id="40"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chor="ctr"/>
          <a:lstStyle/>
          <a:p>
            <a:pPr eaLnBrk="1" hangingPunct="1"/>
            <a:r>
              <a:rPr lang="en-US"/>
              <a:t>Forgetting: Memory Failure</a:t>
            </a:r>
          </a:p>
        </p:txBody>
      </p:sp>
      <p:sp>
        <p:nvSpPr>
          <p:cNvPr id="36867" name="Rectangle 5"/>
          <p:cNvSpPr>
            <a:spLocks noGrp="1" noChangeArrowheads="1"/>
          </p:cNvSpPr>
          <p:nvPr>
            <p:ph idx="1"/>
          </p:nvPr>
        </p:nvSpPr>
        <p:spPr/>
        <p:txBody>
          <a:bodyPr/>
          <a:lstStyle/>
          <a:p>
            <a:pPr marL="0" indent="0" eaLnBrk="1" hangingPunct="1">
              <a:buClr>
                <a:schemeClr val="tx2"/>
              </a:buClr>
              <a:buNone/>
            </a:pPr>
            <a:r>
              <a:rPr lang="en-US" dirty="0" err="1"/>
              <a:t>Ebbinghaus</a:t>
            </a:r>
            <a:endParaRPr lang="en-US" dirty="0"/>
          </a:p>
          <a:p>
            <a:pPr eaLnBrk="1" hangingPunct="1">
              <a:buClr>
                <a:schemeClr val="tx2"/>
              </a:buClr>
              <a:buFont typeface="Wingdings" pitchFamily="2" charset="2"/>
              <a:buNone/>
            </a:pPr>
            <a:endParaRPr lang="en-US" dirty="0"/>
          </a:p>
          <a:p>
            <a:pPr>
              <a:buClr>
                <a:schemeClr val="tx1"/>
              </a:buClr>
            </a:pPr>
            <a:r>
              <a:rPr lang="en-US" dirty="0"/>
              <a:t>encoding failure </a:t>
            </a:r>
          </a:p>
          <a:p>
            <a:pPr>
              <a:buClr>
                <a:schemeClr val="tx1"/>
              </a:buClr>
            </a:pPr>
            <a:endParaRPr lang="en-US" dirty="0"/>
          </a:p>
          <a:p>
            <a:pPr>
              <a:buClr>
                <a:schemeClr val="tx1"/>
              </a:buClr>
            </a:pPr>
            <a:r>
              <a:rPr lang="en-US" dirty="0"/>
              <a:t>retrieval failure/interference theory</a:t>
            </a:r>
          </a:p>
          <a:p>
            <a:pPr lvl="1">
              <a:buClr>
                <a:schemeClr val="tx1"/>
              </a:buClr>
            </a:pPr>
            <a:r>
              <a:rPr lang="en-US" dirty="0"/>
              <a:t>proactive interference</a:t>
            </a:r>
          </a:p>
          <a:p>
            <a:pPr lvl="1">
              <a:buClr>
                <a:schemeClr val="tx1"/>
              </a:buClr>
            </a:pPr>
            <a:r>
              <a:rPr lang="en-US" dirty="0"/>
              <a:t>retroactive interference</a:t>
            </a:r>
          </a:p>
          <a:p>
            <a:pPr lvl="2" eaLnBrk="1" hangingPunct="1">
              <a:buFont typeface="Wingdings" pitchFamily="2" charset="2"/>
              <a:buNone/>
            </a:pPr>
            <a:endParaRPr lang="en-US" dirty="0"/>
          </a:p>
        </p:txBody>
      </p:sp>
      <p:pic>
        <p:nvPicPr>
          <p:cNvPr id="2" name="Picture 1" descr="kin35406_ta07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053" y="1770299"/>
            <a:ext cx="2984398" cy="42855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animEffect transition="in" filter="wipe(left)">
                                      <p:cBhvr>
                                        <p:cTn id="21" dur="500"/>
                                        <p:tgtEl>
                                          <p:spTgt spid="3686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6867">
                                            <p:txEl>
                                              <p:pRg st="5" end="5"/>
                                            </p:txEl>
                                          </p:spTgt>
                                        </p:tgtEl>
                                        <p:attrNameLst>
                                          <p:attrName>style.visibility</p:attrName>
                                        </p:attrNameLst>
                                      </p:cBhvr>
                                      <p:to>
                                        <p:strVal val="visible"/>
                                      </p:to>
                                    </p:set>
                                    <p:animEffect transition="in" filter="wipe(left)">
                                      <p:cBhvr>
                                        <p:cTn id="26" dur="500"/>
                                        <p:tgtEl>
                                          <p:spTgt spid="3686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animEffect transition="in" filter="wipe(left)">
                                      <p:cBhvr>
                                        <p:cTn id="31"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a:solidFill>
                  <a:schemeClr val="accent6">
                    <a:lumMod val="75000"/>
                  </a:schemeClr>
                </a:solidFill>
                <a:effectLst>
                  <a:outerShdw blurRad="50800" dist="38100" dir="2700000" algn="tl" rotWithShape="0">
                    <a:srgbClr val="000000">
                      <a:alpha val="43000"/>
                    </a:srgbClr>
                  </a:outerShdw>
                </a:effectLst>
              </a:rPr>
              <a:t>Proactive</a:t>
            </a:r>
            <a:r>
              <a:rPr lang="en-US" dirty="0">
                <a:effectLst>
                  <a:outerShdw blurRad="50800" dist="38100" dir="2700000" algn="tl" rotWithShape="0">
                    <a:srgbClr val="000000">
                      <a:alpha val="43000"/>
                    </a:srgbClr>
                  </a:outerShdw>
                </a:effectLst>
              </a:rPr>
              <a:t> v. </a:t>
            </a:r>
            <a:r>
              <a:rPr lang="en-US" dirty="0">
                <a:solidFill>
                  <a:schemeClr val="accent3">
                    <a:lumMod val="75000"/>
                  </a:schemeClr>
                </a:solidFill>
                <a:effectLst>
                  <a:outerShdw blurRad="50800" dist="38100" dir="2700000" algn="tl" rotWithShape="0">
                    <a:srgbClr val="000000">
                      <a:alpha val="43000"/>
                    </a:srgbClr>
                  </a:outerShdw>
                </a:effectLst>
              </a:rPr>
              <a:t>Retroactive </a:t>
            </a:r>
            <a:r>
              <a:rPr lang="en-US" dirty="0">
                <a:effectLst>
                  <a:outerShdw blurRad="50800" dist="38100" dir="2700000" algn="tl" rotWithShape="0">
                    <a:srgbClr val="000000">
                      <a:alpha val="43000"/>
                    </a:srgbClr>
                  </a:outerShdw>
                </a:effectLst>
              </a:rPr>
              <a:t>Interference</a:t>
            </a:r>
          </a:p>
        </p:txBody>
      </p:sp>
      <p:sp>
        <p:nvSpPr>
          <p:cNvPr id="51203" name="Rectangle 3"/>
          <p:cNvSpPr>
            <a:spLocks noGrp="1" noChangeArrowheads="1"/>
          </p:cNvSpPr>
          <p:nvPr>
            <p:ph idx="1"/>
          </p:nvPr>
        </p:nvSpPr>
        <p:spPr>
          <a:xfrm>
            <a:off x="457200" y="1426416"/>
            <a:ext cx="8229600" cy="1380955"/>
          </a:xfrm>
        </p:spPr>
        <p:txBody>
          <a:bodyPr>
            <a:normAutofit/>
          </a:bodyPr>
          <a:lstStyle/>
          <a:p>
            <a:pPr eaLnBrk="1" hangingPunct="1">
              <a:spcBef>
                <a:spcPts val="0"/>
              </a:spcBef>
              <a:buFontTx/>
              <a:buNone/>
            </a:pPr>
            <a:r>
              <a:rPr lang="en-US" altLang="en-US" sz="2200" dirty="0">
                <a:solidFill>
                  <a:srgbClr val="B14E17"/>
                </a:solidFill>
              </a:rPr>
              <a:t>Pro</a:t>
            </a:r>
            <a:r>
              <a:rPr lang="en-US" altLang="en-US" sz="2200" dirty="0"/>
              <a:t>active</a:t>
            </a:r>
          </a:p>
          <a:p>
            <a:pPr lvl="1" eaLnBrk="1" hangingPunct="1">
              <a:spcBef>
                <a:spcPts val="0"/>
              </a:spcBef>
              <a:buFontTx/>
              <a:buNone/>
            </a:pPr>
            <a:r>
              <a:rPr lang="en-US" altLang="en-US" dirty="0"/>
              <a:t>Interfering material learned </a:t>
            </a:r>
            <a:r>
              <a:rPr lang="en-US" altLang="en-US" b="1" u="sng" dirty="0">
                <a:solidFill>
                  <a:schemeClr val="accent6">
                    <a:lumMod val="75000"/>
                  </a:schemeClr>
                </a:solidFill>
              </a:rPr>
              <a:t>before</a:t>
            </a:r>
            <a:r>
              <a:rPr lang="en-US" altLang="en-US" dirty="0">
                <a:solidFill>
                  <a:schemeClr val="accent6">
                    <a:lumMod val="75000"/>
                  </a:schemeClr>
                </a:solidFill>
              </a:rPr>
              <a:t> </a:t>
            </a:r>
            <a:r>
              <a:rPr lang="en-US" altLang="en-US" dirty="0"/>
              <a:t>target material is.</a:t>
            </a:r>
          </a:p>
          <a:p>
            <a:pPr lvl="1" eaLnBrk="1" hangingPunct="1">
              <a:spcBef>
                <a:spcPts val="0"/>
              </a:spcBef>
              <a:buFontTx/>
              <a:buNone/>
            </a:pPr>
            <a:r>
              <a:rPr lang="en-US" altLang="en-US" b="1" i="1" dirty="0">
                <a:solidFill>
                  <a:schemeClr val="accent6">
                    <a:lumMod val="75000"/>
                  </a:schemeClr>
                </a:solidFill>
              </a:rPr>
              <a:t>“I can’t take in any more new information”</a:t>
            </a:r>
          </a:p>
        </p:txBody>
      </p:sp>
      <p:sp>
        <p:nvSpPr>
          <p:cNvPr id="51204" name="Rectangle 4"/>
          <p:cNvSpPr>
            <a:spLocks noChangeArrowheads="1"/>
          </p:cNvSpPr>
          <p:nvPr/>
        </p:nvSpPr>
        <p:spPr bwMode="auto">
          <a:xfrm>
            <a:off x="449207" y="2615125"/>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buClr>
                <a:schemeClr val="accent2"/>
              </a:buClr>
            </a:pPr>
            <a:r>
              <a:rPr lang="en-US" altLang="en-US" sz="2200" dirty="0">
                <a:solidFill>
                  <a:schemeClr val="accent3">
                    <a:lumMod val="75000"/>
                  </a:schemeClr>
                </a:solidFill>
                <a:latin typeface="+mn-lt"/>
              </a:rPr>
              <a:t>Retro</a:t>
            </a:r>
            <a:r>
              <a:rPr lang="en-US" altLang="en-US" sz="2200" dirty="0">
                <a:latin typeface="+mn-lt"/>
              </a:rPr>
              <a:t>active</a:t>
            </a:r>
          </a:p>
          <a:p>
            <a:pPr lvl="1" eaLnBrk="1" hangingPunct="1">
              <a:spcBef>
                <a:spcPts val="0"/>
              </a:spcBef>
            </a:pPr>
            <a:r>
              <a:rPr lang="en-US" altLang="en-US" sz="2200" dirty="0">
                <a:latin typeface="+mn-lt"/>
              </a:rPr>
              <a:t>Interfering material learned </a:t>
            </a:r>
            <a:r>
              <a:rPr lang="en-US" altLang="en-US" sz="2200" b="1" u="sng" dirty="0">
                <a:solidFill>
                  <a:srgbClr val="62721D"/>
                </a:solidFill>
                <a:latin typeface="+mn-lt"/>
              </a:rPr>
              <a:t>after</a:t>
            </a:r>
            <a:r>
              <a:rPr lang="en-US" altLang="en-US" sz="2200" dirty="0">
                <a:solidFill>
                  <a:srgbClr val="62721D"/>
                </a:solidFill>
                <a:latin typeface="+mn-lt"/>
              </a:rPr>
              <a:t> </a:t>
            </a:r>
            <a:r>
              <a:rPr lang="en-US" altLang="en-US" sz="2200" dirty="0">
                <a:latin typeface="+mn-lt"/>
              </a:rPr>
              <a:t>target material is.</a:t>
            </a:r>
          </a:p>
          <a:p>
            <a:pPr lvl="1" eaLnBrk="1" hangingPunct="1">
              <a:spcBef>
                <a:spcPts val="0"/>
              </a:spcBef>
            </a:pPr>
            <a:r>
              <a:rPr lang="en-US" altLang="en-US" sz="2200" b="1" i="1" dirty="0">
                <a:solidFill>
                  <a:srgbClr val="62721D"/>
                </a:solidFill>
                <a:latin typeface="+mn-lt"/>
              </a:rPr>
              <a:t>“Too much has happened since I studied it”</a:t>
            </a:r>
          </a:p>
        </p:txBody>
      </p:sp>
      <p:sp>
        <p:nvSpPr>
          <p:cNvPr id="51205" name="Text Box 5"/>
          <p:cNvSpPr txBox="1">
            <a:spLocks noChangeArrowheads="1"/>
          </p:cNvSpPr>
          <p:nvPr/>
        </p:nvSpPr>
        <p:spPr bwMode="auto">
          <a:xfrm>
            <a:off x="1135007" y="4543631"/>
            <a:ext cx="694145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600"/>
              </a:spcBef>
            </a:pPr>
            <a:r>
              <a:rPr lang="en-US" altLang="en-US" sz="2800" dirty="0">
                <a:solidFill>
                  <a:srgbClr val="050000"/>
                </a:solidFill>
                <a:latin typeface="+mn-lt"/>
              </a:rPr>
              <a:t>OLD</a:t>
            </a:r>
            <a:r>
              <a:rPr lang="en-US" altLang="en-US" sz="2800" dirty="0">
                <a:solidFill>
                  <a:srgbClr val="00B050"/>
                </a:solidFill>
                <a:latin typeface="+mn-lt"/>
              </a:rPr>
              <a:t>		           </a:t>
            </a:r>
            <a:r>
              <a:rPr lang="en-US" altLang="en-US" sz="2800" dirty="0">
                <a:solidFill>
                  <a:srgbClr val="050000"/>
                </a:solidFill>
                <a:latin typeface="+mn-lt"/>
              </a:rPr>
              <a:t>NEW                     </a:t>
            </a:r>
            <a:r>
              <a:rPr lang="en-US" altLang="en-US" sz="2800" dirty="0">
                <a:solidFill>
                  <a:srgbClr val="4A6777"/>
                </a:solidFill>
                <a:latin typeface="+mn-lt"/>
              </a:rPr>
              <a:t>TEST</a:t>
            </a:r>
          </a:p>
          <a:p>
            <a:pPr eaLnBrk="1" hangingPunct="1">
              <a:spcBef>
                <a:spcPts val="600"/>
              </a:spcBef>
            </a:pPr>
            <a:endParaRPr lang="en-US" altLang="en-US" sz="2800" dirty="0">
              <a:solidFill>
                <a:srgbClr val="4A6777"/>
              </a:solidFill>
              <a:latin typeface="+mn-lt"/>
            </a:endParaRPr>
          </a:p>
          <a:p>
            <a:pPr eaLnBrk="1" hangingPunct="1">
              <a:spcBef>
                <a:spcPts val="600"/>
              </a:spcBef>
            </a:pPr>
            <a:r>
              <a:rPr lang="en-US" altLang="en-US" sz="2800" dirty="0">
                <a:latin typeface="+mn-lt"/>
              </a:rPr>
              <a:t>Psychology	           Sociology</a:t>
            </a:r>
          </a:p>
        </p:txBody>
      </p:sp>
      <p:sp>
        <p:nvSpPr>
          <p:cNvPr id="51207" name="Text Box 7"/>
          <p:cNvSpPr txBox="1">
            <a:spLocks noChangeArrowheads="1"/>
          </p:cNvSpPr>
          <p:nvPr/>
        </p:nvSpPr>
        <p:spPr bwMode="auto">
          <a:xfrm>
            <a:off x="2303830" y="4301419"/>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dirty="0">
                <a:solidFill>
                  <a:srgbClr val="B14E17"/>
                </a:solidFill>
                <a:latin typeface="+mn-lt"/>
              </a:rPr>
              <a:t>proactively </a:t>
            </a:r>
          </a:p>
        </p:txBody>
      </p:sp>
      <p:sp>
        <p:nvSpPr>
          <p:cNvPr id="51209" name="Text Box 9"/>
          <p:cNvSpPr txBox="1">
            <a:spLocks noChangeArrowheads="1"/>
          </p:cNvSpPr>
          <p:nvPr/>
        </p:nvSpPr>
        <p:spPr bwMode="auto">
          <a:xfrm>
            <a:off x="2222633" y="5007227"/>
            <a:ext cx="153399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dirty="0">
                <a:solidFill>
                  <a:srgbClr val="62721D"/>
                </a:solidFill>
                <a:latin typeface="+mn-lt"/>
              </a:rPr>
              <a:t>retroactively</a:t>
            </a:r>
          </a:p>
        </p:txBody>
      </p:sp>
      <p:sp>
        <p:nvSpPr>
          <p:cNvPr id="51210" name="Text Box 10"/>
          <p:cNvSpPr txBox="1">
            <a:spLocks noChangeArrowheads="1"/>
          </p:cNvSpPr>
          <p:nvPr/>
        </p:nvSpPr>
        <p:spPr bwMode="auto">
          <a:xfrm>
            <a:off x="1135006" y="4139125"/>
            <a:ext cx="76660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rgbClr val="050000"/>
                </a:solidFill>
                <a:latin typeface="+mn-lt"/>
              </a:rPr>
              <a:t>     Material to be learned                   </a:t>
            </a:r>
            <a:r>
              <a:rPr lang="en-US" altLang="en-US" dirty="0">
                <a:solidFill>
                  <a:schemeClr val="accent1">
                    <a:lumMod val="75000"/>
                  </a:schemeClr>
                </a:solidFill>
                <a:latin typeface="+mn-lt"/>
              </a:rPr>
              <a:t>Material to be recalled</a:t>
            </a:r>
          </a:p>
        </p:txBody>
      </p:sp>
      <p:sp>
        <p:nvSpPr>
          <p:cNvPr id="2" name="TextBox 1"/>
          <p:cNvSpPr txBox="1"/>
          <p:nvPr/>
        </p:nvSpPr>
        <p:spPr>
          <a:xfrm>
            <a:off x="6233149" y="5549331"/>
            <a:ext cx="1988458" cy="523220"/>
          </a:xfrm>
          <a:prstGeom prst="rect">
            <a:avLst/>
          </a:prstGeom>
          <a:noFill/>
        </p:spPr>
        <p:txBody>
          <a:bodyPr wrap="square" rtlCol="0">
            <a:spAutoFit/>
          </a:bodyPr>
          <a:lstStyle/>
          <a:p>
            <a:r>
              <a:rPr lang="en-US" sz="2800" dirty="0">
                <a:solidFill>
                  <a:srgbClr val="62721D"/>
                </a:solidFill>
                <a:latin typeface="+mn-lt"/>
              </a:rPr>
              <a:t>Psychology</a:t>
            </a:r>
          </a:p>
        </p:txBody>
      </p:sp>
      <p:sp>
        <p:nvSpPr>
          <p:cNvPr id="12" name="TextBox 11"/>
          <p:cNvSpPr txBox="1"/>
          <p:nvPr/>
        </p:nvSpPr>
        <p:spPr>
          <a:xfrm>
            <a:off x="6233149" y="5549331"/>
            <a:ext cx="1698581" cy="523220"/>
          </a:xfrm>
          <a:prstGeom prst="rect">
            <a:avLst/>
          </a:prstGeom>
          <a:noFill/>
        </p:spPr>
        <p:txBody>
          <a:bodyPr wrap="square" rtlCol="0">
            <a:spAutoFit/>
          </a:bodyPr>
          <a:lstStyle/>
          <a:p>
            <a:r>
              <a:rPr lang="en-US" sz="2800" dirty="0">
                <a:solidFill>
                  <a:srgbClr val="B14E17"/>
                </a:solidFill>
                <a:latin typeface="+mn-lt"/>
              </a:rPr>
              <a:t>Sociology</a:t>
            </a:r>
          </a:p>
        </p:txBody>
      </p:sp>
      <p:sp>
        <p:nvSpPr>
          <p:cNvPr id="3" name="Curved Down Arrow 2"/>
          <p:cNvSpPr/>
          <p:nvPr/>
        </p:nvSpPr>
        <p:spPr>
          <a:xfrm flipH="1" flipV="1">
            <a:off x="1498600" y="5067300"/>
            <a:ext cx="2895600" cy="444500"/>
          </a:xfrm>
          <a:prstGeom prst="curvedDownArrow">
            <a:avLst/>
          </a:prstGeom>
          <a:gradFill>
            <a:gsLst>
              <a:gs pos="0">
                <a:schemeClr val="accent3">
                  <a:lumMod val="75000"/>
                </a:schemeClr>
              </a:gs>
              <a:gs pos="100000">
                <a:schemeClr val="accent3">
                  <a:lumMod val="60000"/>
                  <a:lumOff val="40000"/>
                </a:schemeClr>
              </a:gs>
            </a:gsLst>
          </a:gradFill>
          <a:ln>
            <a:gradFill flip="none" rotWithShape="1">
              <a:gsLst>
                <a:gs pos="100000">
                  <a:schemeClr val="accent3">
                    <a:lumMod val="75000"/>
                  </a:schemeClr>
                </a:gs>
                <a:gs pos="0">
                  <a:schemeClr val="accent3">
                    <a:lumMod val="60000"/>
                    <a:lumOff val="40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721D"/>
              </a:solidFill>
            </a:endParaRPr>
          </a:p>
        </p:txBody>
      </p:sp>
      <p:sp>
        <p:nvSpPr>
          <p:cNvPr id="14" name="Curved Down Arrow 13"/>
          <p:cNvSpPr/>
          <p:nvPr/>
        </p:nvSpPr>
        <p:spPr>
          <a:xfrm rot="10800000" flipH="1" flipV="1">
            <a:off x="1511300" y="4191000"/>
            <a:ext cx="2895600" cy="444500"/>
          </a:xfrm>
          <a:prstGeom prst="curvedDownArrow">
            <a:avLst/>
          </a:prstGeom>
          <a:gradFill flip="none" rotWithShape="1">
            <a:gsLst>
              <a:gs pos="0">
                <a:schemeClr val="accent6">
                  <a:lumMod val="75000"/>
                </a:schemeClr>
              </a:gs>
              <a:gs pos="100000">
                <a:schemeClr val="accent6">
                  <a:lumMod val="60000"/>
                  <a:lumOff val="40000"/>
                </a:schemeClr>
              </a:gs>
            </a:gsLst>
            <a:lin ang="0" scaled="1"/>
            <a:tileRec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721D"/>
              </a:solidFill>
            </a:endParaRPr>
          </a:p>
        </p:txBody>
      </p:sp>
    </p:spTree>
    <p:extLst>
      <p:ext uri="{BB962C8B-B14F-4D97-AF65-F5344CB8AC3E}">
        <p14:creationId xmlns:p14="http://schemas.microsoft.com/office/powerpoint/2010/main" val="32540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withEffect">
                                  <p:stCondLst>
                                    <p:cond delay="750"/>
                                  </p:stCondLst>
                                  <p:childTnLst>
                                    <p:set>
                                      <p:cBhvr>
                                        <p:cTn id="6" dur="1" fill="hold">
                                          <p:stCondLst>
                                            <p:cond delay="0"/>
                                          </p:stCondLst>
                                        </p:cTn>
                                        <p:tgtEl>
                                          <p:spTgt spid="51210"/>
                                        </p:tgtEl>
                                        <p:attrNameLst>
                                          <p:attrName>style.visibility</p:attrName>
                                        </p:attrNameLst>
                                      </p:cBhvr>
                                      <p:to>
                                        <p:strVal val="visible"/>
                                      </p:to>
                                    </p:set>
                                    <p:animEffect transition="in" filter="slide(fromBottom)">
                                      <p:cBhvr>
                                        <p:cTn id="7" dur="500"/>
                                        <p:tgtEl>
                                          <p:spTgt spid="51210"/>
                                        </p:tgtEl>
                                      </p:cBhvr>
                                    </p:animEffect>
                                  </p:childTnLst>
                                  <p:subTnLst>
                                    <p:set>
                                      <p:cBhvr override="childStyle">
                                        <p:cTn dur="1" fill="hold" display="0" masterRel="nextClick" afterEffect="1"/>
                                        <p:tgtEl>
                                          <p:spTgt spid="51210"/>
                                        </p:tgtEl>
                                        <p:attrNameLst>
                                          <p:attrName>style.visibility</p:attrName>
                                        </p:attrNameLst>
                                      </p:cBhvr>
                                      <p:to>
                                        <p:strVal val="hidden"/>
                                      </p:to>
                                    </p:set>
                                  </p:subTnLst>
                                </p:cTn>
                              </p:par>
                              <p:par>
                                <p:cTn id="8" presetID="12" presetClass="entr" presetSubtype="4" fill="hold" grpId="0" nodeType="withEffect">
                                  <p:stCondLst>
                                    <p:cond delay="1250"/>
                                  </p:stCondLst>
                                  <p:childTnLst>
                                    <p:set>
                                      <p:cBhvr>
                                        <p:cTn id="9" dur="1" fill="hold">
                                          <p:stCondLst>
                                            <p:cond delay="0"/>
                                          </p:stCondLst>
                                        </p:cTn>
                                        <p:tgtEl>
                                          <p:spTgt spid="51205"/>
                                        </p:tgtEl>
                                        <p:attrNameLst>
                                          <p:attrName>style.visibility</p:attrName>
                                        </p:attrNameLst>
                                      </p:cBhvr>
                                      <p:to>
                                        <p:strVal val="visible"/>
                                      </p:to>
                                    </p:set>
                                    <p:animEffect transition="in" filter="slide(fromBottom)">
                                      <p:cBhvr>
                                        <p:cTn id="10" dur="500"/>
                                        <p:tgtEl>
                                          <p:spTgt spid="51205"/>
                                        </p:tgtEl>
                                      </p:cBhvr>
                                    </p:animEffect>
                                  </p:childTnLst>
                                </p:cTn>
                              </p:par>
                              <p:par>
                                <p:cTn id="11" presetID="47" presetClass="entr" presetSubtype="0" fill="hold" nodeType="withEffect">
                                  <p:stCondLst>
                                    <p:cond delay="2000"/>
                                  </p:stCondLst>
                                  <p:iterate type="wd">
                                    <p:tmPct val="90000"/>
                                  </p:iterate>
                                  <p:childTnLst>
                                    <p:set>
                                      <p:cBhvr>
                                        <p:cTn id="12" dur="1" fill="hold">
                                          <p:stCondLst>
                                            <p:cond delay="0"/>
                                          </p:stCondLst>
                                        </p:cTn>
                                        <p:tgtEl>
                                          <p:spTgt spid="51205">
                                            <p:txEl>
                                              <p:pRg st="0" end="0"/>
                                            </p:txEl>
                                          </p:spTgt>
                                        </p:tgtEl>
                                        <p:attrNameLst>
                                          <p:attrName>style.visibility</p:attrName>
                                        </p:attrNameLst>
                                      </p:cBhvr>
                                      <p:to>
                                        <p:strVal val="visible"/>
                                      </p:to>
                                    </p:set>
                                    <p:animEffect transition="in" filter="fade">
                                      <p:cBhvr>
                                        <p:cTn id="13" dur="1000"/>
                                        <p:tgtEl>
                                          <p:spTgt spid="51205">
                                            <p:txEl>
                                              <p:pRg st="0" end="0"/>
                                            </p:txEl>
                                          </p:spTgt>
                                        </p:tgtEl>
                                      </p:cBhvr>
                                    </p:animEffect>
                                    <p:anim calcmode="lin" valueType="num">
                                      <p:cBhvr>
                                        <p:cTn id="14" dur="1000" fill="hold"/>
                                        <p:tgtEl>
                                          <p:spTgt spid="5120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05">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5000"/>
                                  </p:stCondLst>
                                  <p:iterate type="wd">
                                    <p:tmPct val="90000"/>
                                  </p:iterate>
                                  <p:childTnLst>
                                    <p:set>
                                      <p:cBhvr>
                                        <p:cTn id="17" dur="1" fill="hold">
                                          <p:stCondLst>
                                            <p:cond delay="0"/>
                                          </p:stCondLst>
                                        </p:cTn>
                                        <p:tgtEl>
                                          <p:spTgt spid="51205">
                                            <p:txEl>
                                              <p:pRg st="2" end="2"/>
                                            </p:txEl>
                                          </p:spTgt>
                                        </p:tgtEl>
                                        <p:attrNameLst>
                                          <p:attrName>style.visibility</p:attrName>
                                        </p:attrNameLst>
                                      </p:cBhvr>
                                      <p:to>
                                        <p:strVal val="visible"/>
                                      </p:to>
                                    </p:set>
                                    <p:animEffect transition="in" filter="fade">
                                      <p:cBhvr>
                                        <p:cTn id="18" dur="1000"/>
                                        <p:tgtEl>
                                          <p:spTgt spid="51205">
                                            <p:txEl>
                                              <p:pRg st="2" end="2"/>
                                            </p:txEl>
                                          </p:spTgt>
                                        </p:tgtEl>
                                      </p:cBhvr>
                                    </p:animEffect>
                                    <p:anim calcmode="lin" valueType="num">
                                      <p:cBhvr>
                                        <p:cTn id="19" dur="1000" fill="hold"/>
                                        <p:tgtEl>
                                          <p:spTgt spid="5120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12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par>
                          <p:cTn id="26" fill="hold">
                            <p:stCondLst>
                              <p:cond delay="1000"/>
                            </p:stCondLst>
                            <p:childTnLst>
                              <p:par>
                                <p:cTn id="27" presetID="2" presetClass="entr" presetSubtype="12" fill="hold" grpId="0" nodeType="afterEffect">
                                  <p:stCondLst>
                                    <p:cond delay="0"/>
                                  </p:stCondLst>
                                  <p:childTnLst>
                                    <p:set>
                                      <p:cBhvr>
                                        <p:cTn id="28" dur="1" fill="hold">
                                          <p:stCondLst>
                                            <p:cond delay="0"/>
                                          </p:stCondLst>
                                        </p:cTn>
                                        <p:tgtEl>
                                          <p:spTgt spid="51207"/>
                                        </p:tgtEl>
                                        <p:attrNameLst>
                                          <p:attrName>style.visibility</p:attrName>
                                        </p:attrNameLst>
                                      </p:cBhvr>
                                      <p:to>
                                        <p:strVal val="visible"/>
                                      </p:to>
                                    </p:set>
                                    <p:anim calcmode="lin" valueType="num">
                                      <p:cBhvr additive="base">
                                        <p:cTn id="29" dur="500" fill="hold"/>
                                        <p:tgtEl>
                                          <p:spTgt spid="51207"/>
                                        </p:tgtEl>
                                        <p:attrNameLst>
                                          <p:attrName>ppt_x</p:attrName>
                                        </p:attrNameLst>
                                      </p:cBhvr>
                                      <p:tavLst>
                                        <p:tav tm="0">
                                          <p:val>
                                            <p:strVal val="0-#ppt_w/2"/>
                                          </p:val>
                                        </p:tav>
                                        <p:tav tm="100000">
                                          <p:val>
                                            <p:strVal val="#ppt_x"/>
                                          </p:val>
                                        </p:tav>
                                      </p:tavLst>
                                    </p:anim>
                                    <p:anim calcmode="lin" valueType="num">
                                      <p:cBhvr additive="base">
                                        <p:cTn id="30" dur="500" fill="hold"/>
                                        <p:tgtEl>
                                          <p:spTgt spid="51207"/>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750"/>
                                  </p:stCondLst>
                                  <p:childTnLst>
                                    <p:set>
                                      <p:cBhvr>
                                        <p:cTn id="33" dur="1" fill="hold">
                                          <p:stCondLst>
                                            <p:cond delay="0"/>
                                          </p:stCondLst>
                                        </p:cTn>
                                        <p:tgtEl>
                                          <p:spTgt spid="51203">
                                            <p:txEl>
                                              <p:pRg st="0" end="0"/>
                                            </p:txEl>
                                          </p:spTgt>
                                        </p:tgtEl>
                                        <p:attrNameLst>
                                          <p:attrName>style.visibility</p:attrName>
                                        </p:attrNameLst>
                                      </p:cBhvr>
                                      <p:to>
                                        <p:strVal val="visible"/>
                                      </p:to>
                                    </p:set>
                                    <p:anim calcmode="lin" valueType="num">
                                      <p:cBhvr additive="base">
                                        <p:cTn id="34"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750"/>
                            </p:stCondLst>
                            <p:childTnLst>
                              <p:par>
                                <p:cTn id="37" presetID="2" presetClass="entr" presetSubtype="8" fill="hold" grpId="0" nodeType="afterEffect">
                                  <p:stCondLst>
                                    <p:cond delay="750"/>
                                  </p:stCondLst>
                                  <p:childTnLst>
                                    <p:set>
                                      <p:cBhvr>
                                        <p:cTn id="38" dur="1" fill="hold">
                                          <p:stCondLst>
                                            <p:cond delay="0"/>
                                          </p:stCondLst>
                                        </p:cTn>
                                        <p:tgtEl>
                                          <p:spTgt spid="51203">
                                            <p:txEl>
                                              <p:pRg st="1" end="1"/>
                                            </p:txEl>
                                          </p:spTgt>
                                        </p:tgtEl>
                                        <p:attrNameLst>
                                          <p:attrName>style.visibility</p:attrName>
                                        </p:attrNameLst>
                                      </p:cBhvr>
                                      <p:to>
                                        <p:strVal val="visible"/>
                                      </p:to>
                                    </p:set>
                                    <p:anim calcmode="lin" valueType="num">
                                      <p:cBhvr additive="base">
                                        <p:cTn id="39"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4000"/>
                            </p:stCondLst>
                            <p:childTnLst>
                              <p:par>
                                <p:cTn id="42" presetID="2" presetClass="entr" presetSubtype="8" fill="hold" grpId="0" nodeType="afterEffect">
                                  <p:stCondLst>
                                    <p:cond delay="1000"/>
                                  </p:stCondLst>
                                  <p:childTnLst>
                                    <p:set>
                                      <p:cBhvr>
                                        <p:cTn id="43" dur="1" fill="hold">
                                          <p:stCondLst>
                                            <p:cond delay="0"/>
                                          </p:stCondLst>
                                        </p:cTn>
                                        <p:tgtEl>
                                          <p:spTgt spid="51203">
                                            <p:txEl>
                                              <p:pRg st="2" end="2"/>
                                            </p:txEl>
                                          </p:spTgt>
                                        </p:tgtEl>
                                        <p:attrNameLst>
                                          <p:attrName>style.visibility</p:attrName>
                                        </p:attrNameLst>
                                      </p:cBhvr>
                                      <p:to>
                                        <p:strVal val="visible"/>
                                      </p:to>
                                    </p:set>
                                    <p:anim calcmode="lin" valueType="num">
                                      <p:cBhvr additive="base">
                                        <p:cTn id="44"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2" presetClass="entr" presetSubtype="8" fill="hold" grpId="0" nodeType="afterEffect">
                                  <p:stCondLst>
                                    <p:cond delay="17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right)">
                                      <p:cBhvr>
                                        <p:cTn id="55" dur="1000"/>
                                        <p:tgtEl>
                                          <p:spTgt spid="3"/>
                                        </p:tgtEl>
                                      </p:cBhvr>
                                    </p:animEffect>
                                  </p:childTnLst>
                                </p:cTn>
                              </p:par>
                            </p:childTnLst>
                          </p:cTn>
                        </p:par>
                        <p:par>
                          <p:cTn id="56" fill="hold">
                            <p:stCondLst>
                              <p:cond delay="1000"/>
                            </p:stCondLst>
                            <p:childTnLst>
                              <p:par>
                                <p:cTn id="57" presetID="2" presetClass="entr" presetSubtype="6" fill="hold" grpId="0" nodeType="afterEffect">
                                  <p:stCondLst>
                                    <p:cond delay="0"/>
                                  </p:stCondLst>
                                  <p:childTnLst>
                                    <p:set>
                                      <p:cBhvr>
                                        <p:cTn id="58" dur="1" fill="hold">
                                          <p:stCondLst>
                                            <p:cond delay="0"/>
                                          </p:stCondLst>
                                        </p:cTn>
                                        <p:tgtEl>
                                          <p:spTgt spid="51209"/>
                                        </p:tgtEl>
                                        <p:attrNameLst>
                                          <p:attrName>style.visibility</p:attrName>
                                        </p:attrNameLst>
                                      </p:cBhvr>
                                      <p:to>
                                        <p:strVal val="visible"/>
                                      </p:to>
                                    </p:set>
                                    <p:anim calcmode="lin" valueType="num">
                                      <p:cBhvr additive="base">
                                        <p:cTn id="59" dur="500" fill="hold"/>
                                        <p:tgtEl>
                                          <p:spTgt spid="51209"/>
                                        </p:tgtEl>
                                        <p:attrNameLst>
                                          <p:attrName>ppt_x</p:attrName>
                                        </p:attrNameLst>
                                      </p:cBhvr>
                                      <p:tavLst>
                                        <p:tav tm="0">
                                          <p:val>
                                            <p:strVal val="1+#ppt_w/2"/>
                                          </p:val>
                                        </p:tav>
                                        <p:tav tm="100000">
                                          <p:val>
                                            <p:strVal val="#ppt_x"/>
                                          </p:val>
                                        </p:tav>
                                      </p:tavLst>
                                    </p:anim>
                                    <p:anim calcmode="lin" valueType="num">
                                      <p:cBhvr additive="base">
                                        <p:cTn id="60" dur="500" fill="hold"/>
                                        <p:tgtEl>
                                          <p:spTgt spid="51209"/>
                                        </p:tgtEl>
                                        <p:attrNameLst>
                                          <p:attrName>ppt_y</p:attrName>
                                        </p:attrNameLst>
                                      </p:cBhvr>
                                      <p:tavLst>
                                        <p:tav tm="0">
                                          <p:val>
                                            <p:strVal val="1+#ppt_h/2"/>
                                          </p:val>
                                        </p:tav>
                                        <p:tav tm="100000">
                                          <p:val>
                                            <p:strVal val="#ppt_y"/>
                                          </p:val>
                                        </p:tav>
                                      </p:tavLst>
                                    </p:anim>
                                  </p:childTnLst>
                                </p:cTn>
                              </p:par>
                            </p:childTnLst>
                          </p:cTn>
                        </p:par>
                        <p:par>
                          <p:cTn id="61" fill="hold">
                            <p:stCondLst>
                              <p:cond delay="1500"/>
                            </p:stCondLst>
                            <p:childTnLst>
                              <p:par>
                                <p:cTn id="62" presetID="2" presetClass="entr" presetSubtype="2" fill="hold" grpId="0" nodeType="afterEffect">
                                  <p:stCondLst>
                                    <p:cond delay="1000"/>
                                  </p:stCondLst>
                                  <p:childTnLst>
                                    <p:set>
                                      <p:cBhvr>
                                        <p:cTn id="63" dur="1" fill="hold">
                                          <p:stCondLst>
                                            <p:cond delay="0"/>
                                          </p:stCondLst>
                                        </p:cTn>
                                        <p:tgtEl>
                                          <p:spTgt spid="51204">
                                            <p:txEl>
                                              <p:pRg st="0" end="0"/>
                                            </p:txEl>
                                          </p:spTgt>
                                        </p:tgtEl>
                                        <p:attrNameLst>
                                          <p:attrName>style.visibility</p:attrName>
                                        </p:attrNameLst>
                                      </p:cBhvr>
                                      <p:to>
                                        <p:strVal val="visible"/>
                                      </p:to>
                                    </p:set>
                                    <p:anim calcmode="lin" valueType="num">
                                      <p:cBhvr additive="base">
                                        <p:cTn id="64" dur="500" fill="hold"/>
                                        <p:tgtEl>
                                          <p:spTgt spid="51204">
                                            <p:txEl>
                                              <p:pRg st="0" end="0"/>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3000"/>
                            </p:stCondLst>
                            <p:childTnLst>
                              <p:par>
                                <p:cTn id="67" presetID="2" presetClass="entr" presetSubtype="2" fill="hold" grpId="0" nodeType="afterEffect">
                                  <p:stCondLst>
                                    <p:cond delay="1000"/>
                                  </p:stCondLst>
                                  <p:childTnLst>
                                    <p:set>
                                      <p:cBhvr>
                                        <p:cTn id="68" dur="1" fill="hold">
                                          <p:stCondLst>
                                            <p:cond delay="0"/>
                                          </p:stCondLst>
                                        </p:cTn>
                                        <p:tgtEl>
                                          <p:spTgt spid="51204">
                                            <p:txEl>
                                              <p:pRg st="1" end="1"/>
                                            </p:txEl>
                                          </p:spTgt>
                                        </p:tgtEl>
                                        <p:attrNameLst>
                                          <p:attrName>style.visibility</p:attrName>
                                        </p:attrNameLst>
                                      </p:cBhvr>
                                      <p:to>
                                        <p:strVal val="visible"/>
                                      </p:to>
                                    </p:set>
                                    <p:anim calcmode="lin" valueType="num">
                                      <p:cBhvr additive="base">
                                        <p:cTn id="69" dur="500" fill="hold"/>
                                        <p:tgtEl>
                                          <p:spTgt spid="51204">
                                            <p:txEl>
                                              <p:pRg st="1" end="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4500"/>
                            </p:stCondLst>
                            <p:childTnLst>
                              <p:par>
                                <p:cTn id="72" presetID="2" presetClass="entr" presetSubtype="2" fill="hold" grpId="0" nodeType="afterEffect">
                                  <p:stCondLst>
                                    <p:cond delay="1000"/>
                                  </p:stCondLst>
                                  <p:childTnLst>
                                    <p:set>
                                      <p:cBhvr>
                                        <p:cTn id="73" dur="1" fill="hold">
                                          <p:stCondLst>
                                            <p:cond delay="0"/>
                                          </p:stCondLst>
                                        </p:cTn>
                                        <p:tgtEl>
                                          <p:spTgt spid="51204">
                                            <p:txEl>
                                              <p:pRg st="2" end="2"/>
                                            </p:txEl>
                                          </p:spTgt>
                                        </p:tgtEl>
                                        <p:attrNameLst>
                                          <p:attrName>style.visibility</p:attrName>
                                        </p:attrNameLst>
                                      </p:cBhvr>
                                      <p:to>
                                        <p:strVal val="visible"/>
                                      </p:to>
                                    </p:set>
                                    <p:anim calcmode="lin" valueType="num">
                                      <p:cBhvr additive="base">
                                        <p:cTn id="74" dur="500" fill="hold"/>
                                        <p:tgtEl>
                                          <p:spTgt spid="51204">
                                            <p:txEl>
                                              <p:pRg st="2" end="2"/>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2" presetClass="entr" presetSubtype="8" fill="hold" grpId="0" nodeType="afterEffect">
                                  <p:stCondLst>
                                    <p:cond delay="100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0-#ppt_w/2"/>
                                          </p:val>
                                        </p:tav>
                                        <p:tav tm="100000">
                                          <p:val>
                                            <p:strVal val="#ppt_x"/>
                                          </p:val>
                                        </p:tav>
                                      </p:tavLst>
                                    </p:anim>
                                    <p:anim calcmode="lin" valueType="num">
                                      <p:cBhvr additive="base">
                                        <p:cTn id="8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3" autoUpdateAnimBg="0" advAuto="3000"/>
      <p:bldP spid="51204" grpId="0" build="p" bldLvl="2" autoUpdateAnimBg="0" advAuto="3000"/>
      <p:bldP spid="51205" grpId="0" autoUpdateAnimBg="0"/>
      <p:bldP spid="51207" grpId="0" autoUpdateAnimBg="0"/>
      <p:bldP spid="51209" grpId="0" autoUpdateAnimBg="0"/>
      <p:bldP spid="51210" grpId="0" autoUpdateAnimBg="0"/>
      <p:bldP spid="2" grpId="0"/>
      <p:bldP spid="12" grpId="0"/>
      <p:bldP spid="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chor="ctr"/>
          <a:lstStyle/>
          <a:p>
            <a:pPr eaLnBrk="1" hangingPunct="1"/>
            <a:r>
              <a:rPr lang="en-US" dirty="0"/>
              <a:t>Forgetting: Memory Failure</a:t>
            </a:r>
          </a:p>
        </p:txBody>
      </p:sp>
      <p:sp>
        <p:nvSpPr>
          <p:cNvPr id="38915" name="Rectangle 3"/>
          <p:cNvSpPr>
            <a:spLocks noGrp="1" noChangeArrowheads="1"/>
          </p:cNvSpPr>
          <p:nvPr>
            <p:ph idx="1"/>
          </p:nvPr>
        </p:nvSpPr>
        <p:spPr>
          <a:xfrm>
            <a:off x="457200" y="1600200"/>
            <a:ext cx="5946274" cy="4525963"/>
          </a:xfrm>
        </p:spPr>
        <p:txBody>
          <a:bodyPr/>
          <a:lstStyle/>
          <a:p>
            <a:pPr>
              <a:buClr>
                <a:schemeClr val="tx1"/>
              </a:buClr>
            </a:pPr>
            <a:r>
              <a:rPr lang="en-US" dirty="0"/>
              <a:t>Decay Theory</a:t>
            </a:r>
          </a:p>
          <a:p>
            <a:pPr lvl="1">
              <a:buClr>
                <a:schemeClr val="tx1"/>
              </a:buClr>
            </a:pPr>
            <a:r>
              <a:rPr lang="en-US" dirty="0"/>
              <a:t>passage of time </a:t>
            </a:r>
            <a:r>
              <a:rPr lang="en-US" dirty="0">
                <a:sym typeface="Wingdings" pitchFamily="2" charset="2"/>
              </a:rPr>
              <a:t> forgetting</a:t>
            </a:r>
          </a:p>
          <a:p>
            <a:pPr lvl="1">
              <a:buClr>
                <a:schemeClr val="tx1"/>
              </a:buClr>
            </a:pPr>
            <a:r>
              <a:rPr lang="en-US" dirty="0">
                <a:sym typeface="Wingdings" pitchFamily="2" charset="2"/>
              </a:rPr>
              <a:t>does not explain all instances of forgetting</a:t>
            </a:r>
            <a:endParaRPr lang="en-US" dirty="0"/>
          </a:p>
          <a:p>
            <a:pPr>
              <a:buClr>
                <a:schemeClr val="tx1"/>
              </a:buClr>
            </a:pPr>
            <a:endParaRPr lang="en-US" dirty="0"/>
          </a:p>
          <a:p>
            <a:pPr>
              <a:buClr>
                <a:schemeClr val="tx1"/>
              </a:buClr>
            </a:pPr>
            <a:r>
              <a:rPr lang="en-US" dirty="0"/>
              <a:t>Tip-of-the-Tongue </a:t>
            </a:r>
            <a:br>
              <a:rPr lang="en-US" dirty="0"/>
            </a:br>
            <a:r>
              <a:rPr lang="en-US" dirty="0"/>
              <a:t>Phenomenon</a:t>
            </a:r>
          </a:p>
          <a:p>
            <a:pPr lvl="1">
              <a:buClr>
                <a:schemeClr val="tx1"/>
              </a:buClr>
            </a:pPr>
            <a:r>
              <a:rPr lang="en-US" dirty="0"/>
              <a:t>effortful retrieval of </a:t>
            </a:r>
            <a:br>
              <a:rPr lang="en-US" dirty="0"/>
            </a:br>
            <a:r>
              <a:rPr lang="en-US" dirty="0"/>
              <a:t>known information</a:t>
            </a:r>
          </a:p>
          <a:p>
            <a:pPr lvl="1">
              <a:buClr>
                <a:schemeClr val="tx1"/>
              </a:buClr>
            </a:pPr>
            <a:r>
              <a:rPr lang="en-US" dirty="0"/>
              <a:t>can retrieve some</a:t>
            </a:r>
            <a:br>
              <a:rPr lang="en-US" dirty="0"/>
            </a:br>
            <a:r>
              <a:rPr lang="en-US" dirty="0"/>
              <a:t>but not all information</a:t>
            </a:r>
          </a:p>
        </p:txBody>
      </p:sp>
      <p:pic>
        <p:nvPicPr>
          <p:cNvPr id="3" name="Picture 2" descr="AAWK9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089" y="3288632"/>
            <a:ext cx="3959280" cy="2969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p:cTn id="11" dur="1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891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8915">
                                            <p:txEl>
                                              <p:pRg st="0" end="0"/>
                                            </p:txEl>
                                          </p:spTgt>
                                        </p:tgtEl>
                                      </p:cBhvr>
                                    </p:animEffect>
                                  </p:childTnLst>
                                </p:cTn>
                              </p:par>
                            </p:childTnLst>
                          </p:cTn>
                        </p:par>
                        <p:par>
                          <p:cTn id="15" fill="hold">
                            <p:stCondLst>
                              <p:cond delay="3000"/>
                            </p:stCondLst>
                            <p:childTnLst>
                              <p:par>
                                <p:cTn id="16" presetID="10" presetClass="entr" presetSubtype="0" fill="hold" nodeType="afterEffect">
                                  <p:stCondLst>
                                    <p:cond delay="50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fade">
                                      <p:cBhvr>
                                        <p:cTn id="18" dur="500"/>
                                        <p:tgtEl>
                                          <p:spTgt spid="389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fade">
                                      <p:cBhvr>
                                        <p:cTn id="23" dur="500"/>
                                        <p:tgtEl>
                                          <p:spTgt spid="389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 calcmode="lin" valueType="num">
                                      <p:cBhvr additive="base">
                                        <p:cTn id="28" dur="500" fill="hold"/>
                                        <p:tgtEl>
                                          <p:spTgt spid="38915">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915">
                                            <p:txEl>
                                              <p:pRg st="5" end="5"/>
                                            </p:txEl>
                                          </p:spTgt>
                                        </p:tgtEl>
                                        <p:attrNameLst>
                                          <p:attrName>style.visibility</p:attrName>
                                        </p:attrNameLst>
                                      </p:cBhvr>
                                      <p:to>
                                        <p:strVal val="visible"/>
                                      </p:to>
                                    </p:set>
                                    <p:animEffect transition="in" filter="fade">
                                      <p:cBhvr>
                                        <p:cTn id="34" dur="500"/>
                                        <p:tgtEl>
                                          <p:spTgt spid="3891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8915">
                                            <p:txEl>
                                              <p:pRg st="6" end="6"/>
                                            </p:txEl>
                                          </p:spTgt>
                                        </p:tgtEl>
                                        <p:attrNameLst>
                                          <p:attrName>style.visibility</p:attrName>
                                        </p:attrNameLst>
                                      </p:cBhvr>
                                      <p:to>
                                        <p:strVal val="visible"/>
                                      </p:to>
                                    </p:set>
                                    <p:animEffect transition="in" filter="fade">
                                      <p:cBhvr>
                                        <p:cTn id="39"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lstStyle/>
          <a:p>
            <a:pPr eaLnBrk="1" hangingPunct="1"/>
            <a:r>
              <a:rPr lang="en-US"/>
              <a:t>Forgetting: Memory Failure</a:t>
            </a:r>
          </a:p>
        </p:txBody>
      </p:sp>
      <p:sp>
        <p:nvSpPr>
          <p:cNvPr id="39939" name="Rectangle 3"/>
          <p:cNvSpPr>
            <a:spLocks noGrp="1" noChangeArrowheads="1"/>
          </p:cNvSpPr>
          <p:nvPr>
            <p:ph idx="1"/>
          </p:nvPr>
        </p:nvSpPr>
        <p:spPr/>
        <p:txBody>
          <a:bodyPr/>
          <a:lstStyle/>
          <a:p>
            <a:pPr>
              <a:lnSpc>
                <a:spcPct val="90000"/>
              </a:lnSpc>
              <a:buClr>
                <a:schemeClr val="tx1"/>
              </a:buClr>
            </a:pPr>
            <a:r>
              <a:rPr lang="en-US" dirty="0"/>
              <a:t>Prospective Memory</a:t>
            </a:r>
          </a:p>
          <a:p>
            <a:pPr lvl="1">
              <a:lnSpc>
                <a:spcPct val="90000"/>
              </a:lnSpc>
              <a:buClr>
                <a:schemeClr val="tx1"/>
              </a:buClr>
            </a:pPr>
            <a:r>
              <a:rPr lang="en-US" dirty="0"/>
              <a:t>remembering to do something in the future</a:t>
            </a:r>
          </a:p>
          <a:p>
            <a:pPr lvl="2">
              <a:lnSpc>
                <a:spcPct val="90000"/>
              </a:lnSpc>
              <a:buClr>
                <a:schemeClr val="tx1"/>
              </a:buClr>
            </a:pPr>
            <a:r>
              <a:rPr lang="en-US" dirty="0"/>
              <a:t>content: remembering what to do</a:t>
            </a:r>
          </a:p>
          <a:p>
            <a:pPr lvl="2">
              <a:lnSpc>
                <a:spcPct val="90000"/>
              </a:lnSpc>
              <a:buClr>
                <a:schemeClr val="tx1"/>
              </a:buClr>
            </a:pPr>
            <a:r>
              <a:rPr lang="en-US" dirty="0"/>
              <a:t>timing: remembering when to do it</a:t>
            </a:r>
          </a:p>
          <a:p>
            <a:pPr lvl="1">
              <a:lnSpc>
                <a:spcPct val="90000"/>
              </a:lnSpc>
              <a:buClr>
                <a:schemeClr val="tx1"/>
              </a:buClr>
            </a:pPr>
            <a:r>
              <a:rPr lang="en-US" dirty="0"/>
              <a:t>absentmindedness</a:t>
            </a:r>
          </a:p>
          <a:p>
            <a:pPr>
              <a:lnSpc>
                <a:spcPct val="90000"/>
              </a:lnSpc>
              <a:buClr>
                <a:schemeClr val="tx1"/>
              </a:buClr>
            </a:pPr>
            <a:r>
              <a:rPr lang="en-US" dirty="0"/>
              <a:t>Amnesia</a:t>
            </a:r>
          </a:p>
          <a:p>
            <a:pPr lvl="1">
              <a:lnSpc>
                <a:spcPct val="90000"/>
              </a:lnSpc>
              <a:buClr>
                <a:schemeClr val="tx1"/>
              </a:buClr>
            </a:pPr>
            <a:r>
              <a:rPr lang="en-US" dirty="0"/>
              <a:t>anterograde amnesia</a:t>
            </a:r>
          </a:p>
          <a:p>
            <a:pPr lvl="2">
              <a:lnSpc>
                <a:spcPct val="90000"/>
              </a:lnSpc>
              <a:buClr>
                <a:schemeClr val="tx1"/>
              </a:buClr>
            </a:pPr>
            <a:r>
              <a:rPr lang="en-US" dirty="0"/>
              <a:t>inability to store new information </a:t>
            </a:r>
            <a:br>
              <a:rPr lang="en-US" dirty="0"/>
            </a:br>
            <a:r>
              <a:rPr lang="en-US" dirty="0"/>
              <a:t>and events</a:t>
            </a:r>
          </a:p>
          <a:p>
            <a:pPr lvl="1">
              <a:lnSpc>
                <a:spcPct val="90000"/>
              </a:lnSpc>
              <a:buClr>
                <a:schemeClr val="tx1"/>
              </a:buClr>
            </a:pPr>
            <a:r>
              <a:rPr lang="en-US" dirty="0"/>
              <a:t>retrograde amnesia</a:t>
            </a:r>
          </a:p>
          <a:p>
            <a:pPr lvl="2">
              <a:lnSpc>
                <a:spcPct val="90000"/>
              </a:lnSpc>
              <a:buClr>
                <a:schemeClr val="tx1"/>
              </a:buClr>
            </a:pPr>
            <a:r>
              <a:rPr lang="en-US" dirty="0"/>
              <a:t>inability to retrieve past </a:t>
            </a:r>
            <a:br>
              <a:rPr lang="en-US" dirty="0"/>
            </a:br>
            <a:r>
              <a:rPr lang="en-US" dirty="0"/>
              <a:t>information and events</a:t>
            </a:r>
          </a:p>
        </p:txBody>
      </p:sp>
      <p:pic>
        <p:nvPicPr>
          <p:cNvPr id="3" name="Picture 2" descr="BLD0718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993" y="2874211"/>
            <a:ext cx="3036095" cy="3382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anim calcmode="lin" valueType="num">
                                      <p:cBhvr additive="base">
                                        <p:cTn id="11"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 calcmode="lin" valueType="num">
                                      <p:cBhvr additive="base">
                                        <p:cTn id="17" dur="5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Effect transition="in" filter="fade">
                                      <p:cBhvr>
                                        <p:cTn id="23" dur="500"/>
                                        <p:tgtEl>
                                          <p:spTgt spid="399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500"/>
                                        <p:tgtEl>
                                          <p:spTgt spid="3993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9939">
                                            <p:txEl>
                                              <p:pRg st="4" end="4"/>
                                            </p:txEl>
                                          </p:spTgt>
                                        </p:tgtEl>
                                        <p:attrNameLst>
                                          <p:attrName>style.visibility</p:attrName>
                                        </p:attrNameLst>
                                      </p:cBhvr>
                                      <p:to>
                                        <p:strVal val="visible"/>
                                      </p:to>
                                    </p:set>
                                    <p:anim calcmode="lin" valueType="num">
                                      <p:cBhvr additive="base">
                                        <p:cTn id="33" dur="500" fill="hold"/>
                                        <p:tgtEl>
                                          <p:spTgt spid="39939">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9939">
                                            <p:txEl>
                                              <p:pRg st="5" end="5"/>
                                            </p:txEl>
                                          </p:spTgt>
                                        </p:tgtEl>
                                        <p:attrNameLst>
                                          <p:attrName>style.visibility</p:attrName>
                                        </p:attrNameLst>
                                      </p:cBhvr>
                                      <p:to>
                                        <p:strVal val="visible"/>
                                      </p:to>
                                    </p:set>
                                    <p:anim calcmode="lin" valueType="num">
                                      <p:cBhvr additive="base">
                                        <p:cTn id="39" dur="500" fill="hold"/>
                                        <p:tgtEl>
                                          <p:spTgt spid="39939">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9939">
                                            <p:txEl>
                                              <p:pRg st="6" end="6"/>
                                            </p:txEl>
                                          </p:spTgt>
                                        </p:tgtEl>
                                        <p:attrNameLst>
                                          <p:attrName>style.visibility</p:attrName>
                                        </p:attrNameLst>
                                      </p:cBhvr>
                                      <p:to>
                                        <p:strVal val="visible"/>
                                      </p:to>
                                    </p:set>
                                    <p:anim calcmode="lin" valueType="num">
                                      <p:cBhvr additive="base">
                                        <p:cTn id="45" dur="500" fill="hold"/>
                                        <p:tgtEl>
                                          <p:spTgt spid="39939">
                                            <p:txEl>
                                              <p:pRg st="6" end="6"/>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99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9939">
                                            <p:txEl>
                                              <p:pRg st="7" end="7"/>
                                            </p:txEl>
                                          </p:spTgt>
                                        </p:tgtEl>
                                        <p:attrNameLst>
                                          <p:attrName>style.visibility</p:attrName>
                                        </p:attrNameLst>
                                      </p:cBhvr>
                                      <p:to>
                                        <p:strVal val="visible"/>
                                      </p:to>
                                    </p:set>
                                    <p:animEffect transition="in" filter="fade">
                                      <p:cBhvr>
                                        <p:cTn id="51" dur="500"/>
                                        <p:tgtEl>
                                          <p:spTgt spid="3993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39939">
                                            <p:txEl>
                                              <p:pRg st="8" end="8"/>
                                            </p:txEl>
                                          </p:spTgt>
                                        </p:tgtEl>
                                        <p:attrNameLst>
                                          <p:attrName>style.visibility</p:attrName>
                                        </p:attrNameLst>
                                      </p:cBhvr>
                                      <p:to>
                                        <p:strVal val="visible"/>
                                      </p:to>
                                    </p:set>
                                    <p:anim calcmode="lin" valueType="num">
                                      <p:cBhvr additive="base">
                                        <p:cTn id="56" dur="500" fill="hold"/>
                                        <p:tgtEl>
                                          <p:spTgt spid="39939">
                                            <p:txEl>
                                              <p:pRg st="8" end="8"/>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99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939">
                                            <p:txEl>
                                              <p:pRg st="9" end="9"/>
                                            </p:txEl>
                                          </p:spTgt>
                                        </p:tgtEl>
                                        <p:attrNameLst>
                                          <p:attrName>style.visibility</p:attrName>
                                        </p:attrNameLst>
                                      </p:cBhvr>
                                      <p:to>
                                        <p:strVal val="visible"/>
                                      </p:to>
                                    </p:set>
                                    <p:animEffect transition="in" filter="fade">
                                      <p:cBhvr>
                                        <p:cTn id="62"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Retrieval Failure</a:t>
            </a:r>
          </a:p>
        </p:txBody>
      </p:sp>
      <p:pic>
        <p:nvPicPr>
          <p:cNvPr id="6" name="Picture 5" descr="kin35406_07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9" y="1556800"/>
            <a:ext cx="7553158" cy="4111076"/>
          </a:xfrm>
          <a:prstGeom prst="rect">
            <a:avLst/>
          </a:prstGeom>
        </p:spPr>
      </p:pic>
      <p:sp>
        <p:nvSpPr>
          <p:cNvPr id="3" name="Oval 2"/>
          <p:cNvSpPr/>
          <p:nvPr/>
        </p:nvSpPr>
        <p:spPr>
          <a:xfrm>
            <a:off x="4462818" y="1201003"/>
            <a:ext cx="2251881" cy="2265528"/>
          </a:xfrm>
          <a:prstGeom prst="ellipse">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2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chor="ctr"/>
          <a:lstStyle/>
          <a:p>
            <a:pPr eaLnBrk="1" hangingPunct="1"/>
            <a:r>
              <a:rPr lang="en-US"/>
              <a:t>Study Tips - Encoding</a:t>
            </a:r>
          </a:p>
        </p:txBody>
      </p:sp>
      <p:sp>
        <p:nvSpPr>
          <p:cNvPr id="40963" name="Content Placeholder 2"/>
          <p:cNvSpPr>
            <a:spLocks noGrp="1"/>
          </p:cNvSpPr>
          <p:nvPr>
            <p:ph idx="1"/>
          </p:nvPr>
        </p:nvSpPr>
        <p:spPr/>
        <p:txBody>
          <a:bodyPr>
            <a:normAutofit fontScale="92500" lnSpcReduction="10000"/>
          </a:bodyPr>
          <a:lstStyle/>
          <a:p>
            <a:r>
              <a:rPr lang="en-US" dirty="0"/>
              <a:t>Give Undivided Attention</a:t>
            </a:r>
            <a:br>
              <a:rPr lang="en-US" dirty="0"/>
            </a:br>
            <a:endParaRPr lang="en-US" dirty="0"/>
          </a:p>
          <a:p>
            <a:r>
              <a:rPr lang="en-US" dirty="0"/>
              <a:t>Process Deeply</a:t>
            </a:r>
            <a:br>
              <a:rPr lang="en-US" dirty="0"/>
            </a:br>
            <a:endParaRPr lang="en-US" dirty="0"/>
          </a:p>
          <a:p>
            <a:r>
              <a:rPr lang="en-US" dirty="0"/>
              <a:t>Make Associations</a:t>
            </a:r>
            <a:br>
              <a:rPr lang="en-US" dirty="0"/>
            </a:br>
            <a:endParaRPr lang="en-US" dirty="0"/>
          </a:p>
          <a:p>
            <a:r>
              <a:rPr lang="en-US" dirty="0"/>
              <a:t>Use Imagery</a:t>
            </a:r>
            <a:br>
              <a:rPr lang="en-US" dirty="0"/>
            </a:br>
            <a:endParaRPr lang="en-US" dirty="0"/>
          </a:p>
          <a:p>
            <a:r>
              <a:rPr lang="en-US" dirty="0"/>
              <a:t>Use Chunking</a:t>
            </a:r>
            <a:br>
              <a:rPr lang="en-US" dirty="0"/>
            </a:br>
            <a:endParaRPr lang="en-US" dirty="0"/>
          </a:p>
          <a:p>
            <a:r>
              <a:rPr lang="en-US" dirty="0"/>
              <a:t>Encode Early and Often</a:t>
            </a:r>
          </a:p>
          <a:p>
            <a:pPr lvl="2" eaLnBrk="1" hangingPunct="1">
              <a:buFont typeface="Wingdings" pitchFamily="2" charset="2"/>
              <a:buNone/>
            </a:pPr>
            <a:endParaRPr lang="en-US" dirty="0"/>
          </a:p>
          <a:p>
            <a:pPr marL="514350" indent="-514350" eaLnBrk="1" hangingPunct="1">
              <a:buFont typeface="Wingdings" pitchFamily="2" charset="2"/>
              <a:buNone/>
            </a:pPr>
            <a:r>
              <a:rPr lang="en-US" dirty="0"/>
              <a:t>	</a:t>
            </a:r>
          </a:p>
        </p:txBody>
      </p:sp>
      <p:pic>
        <p:nvPicPr>
          <p:cNvPr id="3" name="Picture 2" descr="1554456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789" y="2032001"/>
            <a:ext cx="4439579" cy="2956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fade">
                                      <p:cBhvr>
                                        <p:cTn id="11" dur="500"/>
                                        <p:tgtEl>
                                          <p:spTgt spid="409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animEffect transition="in" filter="fade">
                                      <p:cBhvr>
                                        <p:cTn id="16" dur="500"/>
                                        <p:tgtEl>
                                          <p:spTgt spid="409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Effect transition="in" filter="fade">
                                      <p:cBhvr>
                                        <p:cTn id="21" dur="500"/>
                                        <p:tgtEl>
                                          <p:spTgt spid="4096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63">
                                            <p:txEl>
                                              <p:pRg st="3" end="3"/>
                                            </p:txEl>
                                          </p:spTgt>
                                        </p:tgtEl>
                                        <p:attrNameLst>
                                          <p:attrName>style.visibility</p:attrName>
                                        </p:attrNameLst>
                                      </p:cBhvr>
                                      <p:to>
                                        <p:strVal val="visible"/>
                                      </p:to>
                                    </p:set>
                                    <p:animEffect transition="in" filter="fade">
                                      <p:cBhvr>
                                        <p:cTn id="26" dur="500"/>
                                        <p:tgtEl>
                                          <p:spTgt spid="4096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Effect transition="in" filter="fade">
                                      <p:cBhvr>
                                        <p:cTn id="31" dur="500"/>
                                        <p:tgtEl>
                                          <p:spTgt spid="4096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963">
                                            <p:txEl>
                                              <p:pRg st="5" end="5"/>
                                            </p:txEl>
                                          </p:spTgt>
                                        </p:tgtEl>
                                        <p:attrNameLst>
                                          <p:attrName>style.visibility</p:attrName>
                                        </p:attrNameLst>
                                      </p:cBhvr>
                                      <p:to>
                                        <p:strVal val="visible"/>
                                      </p:to>
                                    </p:set>
                                    <p:animEffect transition="in" filter="fade">
                                      <p:cBhvr>
                                        <p:cTn id="36"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t>Study Tips - Rehearse</a:t>
            </a:r>
          </a:p>
        </p:txBody>
      </p:sp>
      <p:sp>
        <p:nvSpPr>
          <p:cNvPr id="3" name="Content Placeholder 2"/>
          <p:cNvSpPr>
            <a:spLocks noGrp="1"/>
          </p:cNvSpPr>
          <p:nvPr>
            <p:ph idx="1"/>
          </p:nvPr>
        </p:nvSpPr>
        <p:spPr/>
        <p:txBody>
          <a:bodyPr/>
          <a:lstStyle/>
          <a:p>
            <a:pPr marL="288925" lvl="2" indent="-288925">
              <a:defRPr/>
            </a:pPr>
            <a:r>
              <a:rPr lang="en-US" sz="2400" dirty="0"/>
              <a:t>Redo notes.</a:t>
            </a:r>
            <a:br>
              <a:rPr lang="en-US" sz="2400" dirty="0"/>
            </a:br>
            <a:endParaRPr lang="en-US" sz="2400" dirty="0"/>
          </a:p>
          <a:p>
            <a:pPr marL="288925" lvl="2" indent="-288925">
              <a:defRPr/>
            </a:pPr>
            <a:r>
              <a:rPr lang="en-US" sz="2400" dirty="0"/>
              <a:t>Talk to others.</a:t>
            </a:r>
            <a:br>
              <a:rPr lang="en-US" sz="2400" dirty="0"/>
            </a:br>
            <a:endParaRPr lang="en-US" sz="2400" dirty="0"/>
          </a:p>
          <a:p>
            <a:pPr marL="288925" lvl="2" indent="-288925">
              <a:defRPr/>
            </a:pPr>
            <a:r>
              <a:rPr lang="en-US" sz="2400" dirty="0"/>
              <a:t>Test yourself.</a:t>
            </a:r>
            <a:br>
              <a:rPr lang="en-US" sz="2400" dirty="0"/>
            </a:br>
            <a:endParaRPr lang="en-US" sz="2400" dirty="0"/>
          </a:p>
          <a:p>
            <a:pPr marL="288925" lvl="2" indent="-288925">
              <a:defRPr/>
            </a:pPr>
            <a:r>
              <a:rPr lang="en-US" sz="2400" dirty="0"/>
              <a:t>Ask yourself questions.</a:t>
            </a:r>
            <a:br>
              <a:rPr lang="en-US" sz="2400" dirty="0"/>
            </a:br>
            <a:endParaRPr lang="en-US" sz="2400" dirty="0"/>
          </a:p>
          <a:p>
            <a:pPr marL="288925" lvl="2" indent="-288925">
              <a:defRPr/>
            </a:pPr>
            <a:r>
              <a:rPr lang="en-US" sz="2400" dirty="0"/>
              <a:t>Rest and eat well.</a:t>
            </a:r>
          </a:p>
          <a:p>
            <a:pPr>
              <a:buFont typeface="Wingdings" pitchFamily="2" charset="2"/>
              <a:buNone/>
              <a:defRPr/>
            </a:pPr>
            <a:endParaRPr lang="en-US" dirty="0"/>
          </a:p>
        </p:txBody>
      </p:sp>
      <p:pic>
        <p:nvPicPr>
          <p:cNvPr id="4" name="Picture 3" descr="kin35406_ta07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734" y="1898316"/>
            <a:ext cx="4595897" cy="3070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chor="ctr"/>
          <a:lstStyle/>
          <a:p>
            <a:pPr eaLnBrk="1" hangingPunct="1"/>
            <a:r>
              <a:rPr lang="en-US" dirty="0"/>
              <a:t>Health and Wellness</a:t>
            </a:r>
          </a:p>
        </p:txBody>
      </p:sp>
      <p:sp>
        <p:nvSpPr>
          <p:cNvPr id="43011" name="Rectangle 5"/>
          <p:cNvSpPr>
            <a:spLocks noGrp="1" noChangeArrowheads="1"/>
          </p:cNvSpPr>
          <p:nvPr>
            <p:ph idx="1"/>
          </p:nvPr>
        </p:nvSpPr>
        <p:spPr>
          <a:xfrm>
            <a:off x="457200" y="1600200"/>
            <a:ext cx="5077326" cy="4525963"/>
          </a:xfrm>
        </p:spPr>
        <p:txBody>
          <a:bodyPr/>
          <a:lstStyle/>
          <a:p>
            <a:pPr>
              <a:buClr>
                <a:schemeClr val="tx1"/>
              </a:buClr>
            </a:pPr>
            <a:r>
              <a:rPr lang="en-US" dirty="0"/>
              <a:t>Roles of Autobiographical Memories</a:t>
            </a:r>
          </a:p>
          <a:p>
            <a:pPr marL="800100" lvl="1" indent="-342900">
              <a:buClr>
                <a:schemeClr val="tx1"/>
              </a:buClr>
            </a:pPr>
            <a:r>
              <a:rPr lang="en-US" dirty="0"/>
              <a:t>Learn from our experience</a:t>
            </a:r>
          </a:p>
          <a:p>
            <a:pPr marL="800100" lvl="1" indent="-342900">
              <a:buClr>
                <a:schemeClr val="tx1"/>
              </a:buClr>
            </a:pPr>
            <a:r>
              <a:rPr lang="en-US" dirty="0"/>
              <a:t>Develop sense of identity</a:t>
            </a:r>
          </a:p>
          <a:p>
            <a:pPr marL="800100" lvl="1" indent="-342900">
              <a:buClr>
                <a:schemeClr val="tx1"/>
              </a:buClr>
            </a:pPr>
            <a:r>
              <a:rPr lang="en-US" dirty="0"/>
              <a:t>Bond with others</a:t>
            </a:r>
          </a:p>
          <a:p>
            <a:pPr lvl="1">
              <a:buClr>
                <a:schemeClr val="tx1"/>
              </a:buClr>
            </a:pPr>
            <a:endParaRPr lang="en-US" dirty="0"/>
          </a:p>
          <a:p>
            <a:pPr>
              <a:buClr>
                <a:schemeClr val="tx1"/>
              </a:buClr>
            </a:pPr>
            <a:r>
              <a:rPr lang="en-US" dirty="0"/>
              <a:t>Memory and Aging</a:t>
            </a:r>
          </a:p>
          <a:p>
            <a:pPr marL="800100" lvl="1" indent="-342900">
              <a:buClr>
                <a:schemeClr val="tx1"/>
              </a:buClr>
            </a:pPr>
            <a:r>
              <a:rPr lang="en-US" dirty="0"/>
              <a:t>Indicator of brain functioning</a:t>
            </a:r>
          </a:p>
          <a:p>
            <a:pPr marL="800100" lvl="1" indent="-342900">
              <a:buClr>
                <a:schemeClr val="tx1"/>
              </a:buClr>
            </a:pPr>
            <a:r>
              <a:rPr lang="en-US" dirty="0"/>
              <a:t>Activity inoculates against mental decline</a:t>
            </a:r>
          </a:p>
          <a:p>
            <a:pPr marL="800100" lvl="1" indent="-342900">
              <a:buClr>
                <a:schemeClr val="tx1"/>
              </a:buClr>
            </a:pPr>
            <a:r>
              <a:rPr lang="en-US" dirty="0"/>
              <a:t>Both physical and mental activity are important</a:t>
            </a:r>
          </a:p>
        </p:txBody>
      </p:sp>
      <p:pic>
        <p:nvPicPr>
          <p:cNvPr id="7" name="Picture 6" descr="kin35406_ta0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885" y="2112210"/>
            <a:ext cx="2441113" cy="3676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Effect transition="in" filter="wipe(left)">
                                      <p:cBhvr>
                                        <p:cTn id="11" dur="500"/>
                                        <p:tgtEl>
                                          <p:spTgt spid="430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011">
                                            <p:txEl>
                                              <p:pRg st="1" end="1"/>
                                            </p:txEl>
                                          </p:spTgt>
                                        </p:tgtEl>
                                        <p:attrNameLst>
                                          <p:attrName>style.visibility</p:attrName>
                                        </p:attrNameLst>
                                      </p:cBhvr>
                                      <p:to>
                                        <p:strVal val="visible"/>
                                      </p:to>
                                    </p:set>
                                    <p:animEffect transition="in" filter="fade">
                                      <p:cBhvr>
                                        <p:cTn id="16" dur="500"/>
                                        <p:tgtEl>
                                          <p:spTgt spid="430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fade">
                                      <p:cBhvr>
                                        <p:cTn id="21" dur="500"/>
                                        <p:tgtEl>
                                          <p:spTgt spid="430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Effect transition="in" filter="fade">
                                      <p:cBhvr>
                                        <p:cTn id="26" dur="500"/>
                                        <p:tgtEl>
                                          <p:spTgt spid="430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3011">
                                            <p:txEl>
                                              <p:pRg st="5" end="5"/>
                                            </p:txEl>
                                          </p:spTgt>
                                        </p:tgtEl>
                                        <p:attrNameLst>
                                          <p:attrName>style.visibility</p:attrName>
                                        </p:attrNameLst>
                                      </p:cBhvr>
                                      <p:to>
                                        <p:strVal val="visible"/>
                                      </p:to>
                                    </p:set>
                                    <p:animEffect transition="in" filter="wipe(left)">
                                      <p:cBhvr>
                                        <p:cTn id="31" dur="500"/>
                                        <p:tgtEl>
                                          <p:spTgt spid="4301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011">
                                            <p:txEl>
                                              <p:pRg st="6" end="6"/>
                                            </p:txEl>
                                          </p:spTgt>
                                        </p:tgtEl>
                                        <p:attrNameLst>
                                          <p:attrName>style.visibility</p:attrName>
                                        </p:attrNameLst>
                                      </p:cBhvr>
                                      <p:to>
                                        <p:strVal val="visible"/>
                                      </p:to>
                                    </p:set>
                                    <p:animEffect transition="in" filter="fade">
                                      <p:cBhvr>
                                        <p:cTn id="36" dur="500"/>
                                        <p:tgtEl>
                                          <p:spTgt spid="430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011">
                                            <p:txEl>
                                              <p:pRg st="7" end="7"/>
                                            </p:txEl>
                                          </p:spTgt>
                                        </p:tgtEl>
                                        <p:attrNameLst>
                                          <p:attrName>style.visibility</p:attrName>
                                        </p:attrNameLst>
                                      </p:cBhvr>
                                      <p:to>
                                        <p:strVal val="visible"/>
                                      </p:to>
                                    </p:set>
                                    <p:animEffect transition="in" filter="fade">
                                      <p:cBhvr>
                                        <p:cTn id="41" dur="500"/>
                                        <p:tgtEl>
                                          <p:spTgt spid="4301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011">
                                            <p:txEl>
                                              <p:pRg st="8" end="8"/>
                                            </p:txEl>
                                          </p:spTgt>
                                        </p:tgtEl>
                                        <p:attrNameLst>
                                          <p:attrName>style.visibility</p:attrName>
                                        </p:attrNameLst>
                                      </p:cBhvr>
                                      <p:to>
                                        <p:strVal val="visible"/>
                                      </p:to>
                                    </p:set>
                                    <p:animEffect transition="in" filter="fade">
                                      <p:cBhvr>
                                        <p:cTn id="46"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chor="ctr"/>
          <a:lstStyle/>
          <a:p>
            <a:pPr eaLnBrk="1" hangingPunct="1"/>
            <a:r>
              <a:rPr lang="en-US" dirty="0"/>
              <a:t>Chapter Review</a:t>
            </a:r>
          </a:p>
        </p:txBody>
      </p:sp>
      <p:sp>
        <p:nvSpPr>
          <p:cNvPr id="44035" name="Rectangle 5"/>
          <p:cNvSpPr>
            <a:spLocks noGrp="1" noChangeArrowheads="1"/>
          </p:cNvSpPr>
          <p:nvPr>
            <p:ph idx="1"/>
          </p:nvPr>
        </p:nvSpPr>
        <p:spPr>
          <a:xfrm>
            <a:off x="457200" y="1533360"/>
            <a:ext cx="8229600" cy="4525963"/>
          </a:xfrm>
        </p:spPr>
        <p:txBody>
          <a:bodyPr/>
          <a:lstStyle/>
          <a:p>
            <a:pPr eaLnBrk="1" hangingPunct="1">
              <a:lnSpc>
                <a:spcPct val="120000"/>
              </a:lnSpc>
              <a:buClr>
                <a:schemeClr val="tx1"/>
              </a:buClr>
            </a:pPr>
            <a:r>
              <a:rPr lang="en-US" dirty="0"/>
              <a:t>Identify the process of memory.</a:t>
            </a:r>
          </a:p>
          <a:p>
            <a:pPr eaLnBrk="1" hangingPunct="1">
              <a:lnSpc>
                <a:spcPct val="120000"/>
              </a:lnSpc>
              <a:buClr>
                <a:schemeClr val="tx1"/>
              </a:buClr>
            </a:pPr>
            <a:r>
              <a:rPr lang="en-US" dirty="0"/>
              <a:t>Explain how memories are encoded.</a:t>
            </a:r>
          </a:p>
          <a:p>
            <a:pPr eaLnBrk="1" hangingPunct="1">
              <a:lnSpc>
                <a:spcPct val="120000"/>
              </a:lnSpc>
              <a:buClr>
                <a:schemeClr val="tx1"/>
              </a:buClr>
            </a:pPr>
            <a:r>
              <a:rPr lang="en-US" dirty="0"/>
              <a:t>Discuss how memories are stored.</a:t>
            </a:r>
          </a:p>
          <a:p>
            <a:pPr eaLnBrk="1" hangingPunct="1">
              <a:lnSpc>
                <a:spcPct val="120000"/>
              </a:lnSpc>
              <a:buClr>
                <a:schemeClr val="tx1"/>
              </a:buClr>
            </a:pPr>
            <a:r>
              <a:rPr lang="en-US" dirty="0"/>
              <a:t>Summarize how memories are retrieved.</a:t>
            </a:r>
          </a:p>
          <a:p>
            <a:pPr eaLnBrk="1" hangingPunct="1">
              <a:lnSpc>
                <a:spcPct val="120000"/>
              </a:lnSpc>
              <a:buClr>
                <a:schemeClr val="tx1"/>
              </a:buClr>
            </a:pPr>
            <a:r>
              <a:rPr lang="en-US" dirty="0"/>
              <a:t>Describe how the failure of encoding and retrieval are involved in forgetting.</a:t>
            </a:r>
          </a:p>
          <a:p>
            <a:pPr eaLnBrk="1" hangingPunct="1">
              <a:lnSpc>
                <a:spcPct val="120000"/>
              </a:lnSpc>
              <a:buClr>
                <a:schemeClr val="tx1"/>
              </a:buClr>
            </a:pPr>
            <a:r>
              <a:rPr lang="en-US" dirty="0"/>
              <a:t>Evaluate study strategies based on an understanding of memory.</a:t>
            </a:r>
          </a:p>
          <a:p>
            <a:pPr eaLnBrk="1" hangingPunct="1">
              <a:lnSpc>
                <a:spcPct val="120000"/>
              </a:lnSpc>
              <a:buClr>
                <a:schemeClr val="tx1"/>
              </a:buClr>
            </a:pPr>
            <a:r>
              <a:rPr lang="en-US" dirty="0"/>
              <a:t>Identify the multiple functions of memory in human life.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down)">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down)">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down)">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down)">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down)">
                                      <p:cBhvr>
                                        <p:cTn id="27" dur="500"/>
                                        <p:tgtEl>
                                          <p:spTgt spid="44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wipe(down)">
                                      <p:cBhvr>
                                        <p:cTn id="32" dur="500"/>
                                        <p:tgtEl>
                                          <p:spTgt spid="44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Effect transition="in" filter="wipe(down)">
                                      <p:cBhvr>
                                        <p:cTn id="37"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a:solidFill>
                  <a:srgbClr val="000000"/>
                </a:solidFill>
              </a:rPr>
              <a:t>Good/Power Task</a:t>
            </a:r>
          </a:p>
        </p:txBody>
      </p:sp>
      <p:sp>
        <p:nvSpPr>
          <p:cNvPr id="32771" name="Text Box 3"/>
          <p:cNvSpPr txBox="1">
            <a:spLocks noChangeArrowheads="1"/>
          </p:cNvSpPr>
          <p:nvPr/>
        </p:nvSpPr>
        <p:spPr bwMode="auto">
          <a:xfrm>
            <a:off x="828842" y="1553411"/>
            <a:ext cx="756652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dirty="0">
                <a:latin typeface="+mn-lt"/>
              </a:rPr>
              <a:t>On a scale from </a:t>
            </a:r>
            <a:r>
              <a:rPr lang="en-US" dirty="0">
                <a:solidFill>
                  <a:srgbClr val="FF0000"/>
                </a:solidFill>
                <a:latin typeface="+mn-lt"/>
              </a:rPr>
              <a:t>one</a:t>
            </a:r>
            <a:r>
              <a:rPr lang="en-US" dirty="0">
                <a:latin typeface="+mn-lt"/>
              </a:rPr>
              <a:t> to </a:t>
            </a:r>
            <a:r>
              <a:rPr lang="en-US" dirty="0">
                <a:solidFill>
                  <a:schemeClr val="tx2"/>
                </a:solidFill>
                <a:latin typeface="+mn-lt"/>
              </a:rPr>
              <a:t>ten</a:t>
            </a:r>
            <a:r>
              <a:rPr lang="en-US" dirty="0">
                <a:latin typeface="+mn-lt"/>
              </a:rPr>
              <a:t>, rate each word </a:t>
            </a:r>
            <a:r>
              <a:rPr lang="en-US" dirty="0">
                <a:solidFill>
                  <a:srgbClr val="FF0000"/>
                </a:solidFill>
                <a:latin typeface="+mn-lt"/>
              </a:rPr>
              <a:t>GOOD</a:t>
            </a:r>
            <a:r>
              <a:rPr lang="en-US" dirty="0">
                <a:latin typeface="+mn-lt"/>
              </a:rPr>
              <a:t> / </a:t>
            </a:r>
            <a:r>
              <a:rPr lang="en-US" dirty="0">
                <a:solidFill>
                  <a:schemeClr val="accent1"/>
                </a:solidFill>
                <a:latin typeface="+mn-lt"/>
              </a:rPr>
              <a:t>BAD</a:t>
            </a:r>
          </a:p>
          <a:p>
            <a:pPr eaLnBrk="1" hangingPunct="1">
              <a:spcBef>
                <a:spcPct val="50000"/>
              </a:spcBef>
              <a:defRPr/>
            </a:pPr>
            <a:r>
              <a:rPr lang="en-US" dirty="0">
                <a:latin typeface="+mn-lt"/>
              </a:rPr>
              <a:t>or   </a:t>
            </a:r>
            <a:r>
              <a:rPr lang="en-US" dirty="0">
                <a:solidFill>
                  <a:srgbClr val="FF0000"/>
                </a:solidFill>
                <a:latin typeface="+mn-lt"/>
              </a:rPr>
              <a:t>POWERFUL</a:t>
            </a:r>
            <a:r>
              <a:rPr lang="en-US" dirty="0">
                <a:latin typeface="+mn-lt"/>
              </a:rPr>
              <a:t> / </a:t>
            </a:r>
            <a:r>
              <a:rPr lang="en-US" dirty="0">
                <a:solidFill>
                  <a:srgbClr val="FF0000"/>
                </a:solidFill>
                <a:latin typeface="+mn-lt"/>
              </a:rPr>
              <a:t>WEAK</a:t>
            </a:r>
            <a:r>
              <a:rPr lang="en-US" dirty="0">
                <a:latin typeface="+mn-lt"/>
              </a:rPr>
              <a:t> and give reasons why.</a:t>
            </a:r>
          </a:p>
          <a:p>
            <a:pPr eaLnBrk="1" hangingPunct="1">
              <a:spcBef>
                <a:spcPct val="50000"/>
              </a:spcBef>
              <a:defRPr/>
            </a:pPr>
            <a:r>
              <a:rPr lang="en-US" dirty="0">
                <a:latin typeface="+mn-lt"/>
              </a:rPr>
              <a:t>Example:   Mushroom</a:t>
            </a:r>
          </a:p>
          <a:p>
            <a:pPr lvl="1" eaLnBrk="1" hangingPunct="1">
              <a:spcBef>
                <a:spcPct val="50000"/>
              </a:spcBef>
              <a:defRPr/>
            </a:pPr>
            <a:r>
              <a:rPr lang="en-US" sz="2200" dirty="0">
                <a:latin typeface="+mn-lt"/>
              </a:rPr>
              <a:t>Good = 6   (Yummy but poisonous)</a:t>
            </a:r>
          </a:p>
          <a:p>
            <a:pPr lvl="1" eaLnBrk="1" hangingPunct="1">
              <a:spcBef>
                <a:spcPct val="50000"/>
              </a:spcBef>
              <a:defRPr/>
            </a:pPr>
            <a:r>
              <a:rPr lang="en-US" sz="2200" dirty="0">
                <a:latin typeface="+mn-lt"/>
              </a:rPr>
              <a:t>Power = 7 (Could kill you)</a:t>
            </a:r>
          </a:p>
          <a:p>
            <a:pPr eaLnBrk="1" hangingPunct="1">
              <a:spcBef>
                <a:spcPct val="50000"/>
              </a:spcBef>
              <a:defRPr/>
            </a:pPr>
            <a:r>
              <a:rPr lang="en-US" dirty="0">
                <a:latin typeface="+mn-lt"/>
              </a:rPr>
              <a:t>Here we go!</a:t>
            </a:r>
          </a:p>
        </p:txBody>
      </p:sp>
      <p:sp>
        <p:nvSpPr>
          <p:cNvPr id="4" name="Text Box 4"/>
          <p:cNvSpPr txBox="1">
            <a:spLocks noChangeArrowheads="1"/>
          </p:cNvSpPr>
          <p:nvPr/>
        </p:nvSpPr>
        <p:spPr bwMode="auto">
          <a:xfrm>
            <a:off x="1629778" y="5628781"/>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BLADE</a:t>
            </a:r>
          </a:p>
        </p:txBody>
      </p:sp>
      <p:sp>
        <p:nvSpPr>
          <p:cNvPr id="5" name="Text Box 5"/>
          <p:cNvSpPr txBox="1">
            <a:spLocks noChangeArrowheads="1"/>
          </p:cNvSpPr>
          <p:nvPr/>
        </p:nvSpPr>
        <p:spPr bwMode="auto">
          <a:xfrm>
            <a:off x="3432007" y="5624219"/>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TRACTOR</a:t>
            </a:r>
          </a:p>
        </p:txBody>
      </p:sp>
      <p:sp>
        <p:nvSpPr>
          <p:cNvPr id="6" name="Text Box 6"/>
          <p:cNvSpPr txBox="1">
            <a:spLocks noChangeArrowheads="1"/>
          </p:cNvSpPr>
          <p:nvPr/>
        </p:nvSpPr>
        <p:spPr bwMode="auto">
          <a:xfrm>
            <a:off x="5101725" y="5644241"/>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CANDY</a:t>
            </a:r>
          </a:p>
        </p:txBody>
      </p:sp>
      <p:sp>
        <p:nvSpPr>
          <p:cNvPr id="7" name="Text Box 7"/>
          <p:cNvSpPr txBox="1">
            <a:spLocks noChangeArrowheads="1"/>
          </p:cNvSpPr>
          <p:nvPr/>
        </p:nvSpPr>
        <p:spPr bwMode="auto">
          <a:xfrm>
            <a:off x="6504072" y="5628296"/>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LIVER</a:t>
            </a:r>
          </a:p>
        </p:txBody>
      </p:sp>
      <p:sp>
        <p:nvSpPr>
          <p:cNvPr id="8" name="Text Box 8"/>
          <p:cNvSpPr txBox="1">
            <a:spLocks noChangeArrowheads="1"/>
          </p:cNvSpPr>
          <p:nvPr/>
        </p:nvSpPr>
        <p:spPr bwMode="auto">
          <a:xfrm>
            <a:off x="6495047" y="5114038"/>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TORNADO</a:t>
            </a:r>
          </a:p>
        </p:txBody>
      </p:sp>
      <p:sp>
        <p:nvSpPr>
          <p:cNvPr id="9" name="Text Box 9"/>
          <p:cNvSpPr txBox="1">
            <a:spLocks noChangeArrowheads="1"/>
          </p:cNvSpPr>
          <p:nvPr/>
        </p:nvSpPr>
        <p:spPr bwMode="auto">
          <a:xfrm>
            <a:off x="2319215" y="4461815"/>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YARD</a:t>
            </a:r>
          </a:p>
        </p:txBody>
      </p:sp>
      <p:sp>
        <p:nvSpPr>
          <p:cNvPr id="10" name="Text Box 10"/>
          <p:cNvSpPr txBox="1">
            <a:spLocks noChangeArrowheads="1"/>
          </p:cNvSpPr>
          <p:nvPr/>
        </p:nvSpPr>
        <p:spPr bwMode="auto">
          <a:xfrm>
            <a:off x="4787733" y="5129252"/>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PILLOW</a:t>
            </a:r>
          </a:p>
        </p:txBody>
      </p:sp>
      <p:sp>
        <p:nvSpPr>
          <p:cNvPr id="11" name="Text Box 11"/>
          <p:cNvSpPr txBox="1">
            <a:spLocks noChangeArrowheads="1"/>
          </p:cNvSpPr>
          <p:nvPr/>
        </p:nvSpPr>
        <p:spPr bwMode="auto">
          <a:xfrm>
            <a:off x="4223920" y="4425543"/>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SQUEEZE</a:t>
            </a:r>
          </a:p>
        </p:txBody>
      </p:sp>
      <p:sp>
        <p:nvSpPr>
          <p:cNvPr id="12" name="Text Box 12"/>
          <p:cNvSpPr txBox="1">
            <a:spLocks noChangeArrowheads="1"/>
          </p:cNvSpPr>
          <p:nvPr/>
        </p:nvSpPr>
        <p:spPr bwMode="auto">
          <a:xfrm>
            <a:off x="6471653" y="4415558"/>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WEDDING</a:t>
            </a:r>
          </a:p>
        </p:txBody>
      </p:sp>
      <p:sp>
        <p:nvSpPr>
          <p:cNvPr id="13" name="Text Box 13"/>
          <p:cNvSpPr txBox="1">
            <a:spLocks noChangeArrowheads="1"/>
          </p:cNvSpPr>
          <p:nvPr/>
        </p:nvSpPr>
        <p:spPr bwMode="auto">
          <a:xfrm>
            <a:off x="3104482" y="5088839"/>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COINS</a:t>
            </a:r>
          </a:p>
        </p:txBody>
      </p:sp>
      <p:sp>
        <p:nvSpPr>
          <p:cNvPr id="14" name="Text Box 14"/>
          <p:cNvSpPr txBox="1">
            <a:spLocks noChangeArrowheads="1"/>
          </p:cNvSpPr>
          <p:nvPr/>
        </p:nvSpPr>
        <p:spPr bwMode="auto">
          <a:xfrm>
            <a:off x="1465848" y="5114038"/>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DANCE</a:t>
            </a:r>
          </a:p>
        </p:txBody>
      </p:sp>
      <p:sp>
        <p:nvSpPr>
          <p:cNvPr id="15" name="Text Box 15"/>
          <p:cNvSpPr txBox="1">
            <a:spLocks noChangeArrowheads="1"/>
          </p:cNvSpPr>
          <p:nvPr/>
        </p:nvSpPr>
        <p:spPr bwMode="auto">
          <a:xfrm>
            <a:off x="-41442" y="5563920"/>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MOTHER</a:t>
            </a:r>
          </a:p>
        </p:txBody>
      </p:sp>
      <p:sp>
        <p:nvSpPr>
          <p:cNvPr id="16" name="Text Box 16"/>
          <p:cNvSpPr txBox="1">
            <a:spLocks noChangeArrowheads="1"/>
          </p:cNvSpPr>
          <p:nvPr/>
        </p:nvSpPr>
        <p:spPr bwMode="auto">
          <a:xfrm>
            <a:off x="-172452" y="5093865"/>
            <a:ext cx="3276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dirty="0">
                <a:latin typeface="+mn-lt"/>
              </a:rPr>
              <a:t>TOOTH</a:t>
            </a:r>
          </a:p>
        </p:txBody>
      </p:sp>
    </p:spTree>
    <p:extLst>
      <p:ext uri="{BB962C8B-B14F-4D97-AF65-F5344CB8AC3E}">
        <p14:creationId xmlns:p14="http://schemas.microsoft.com/office/powerpoint/2010/main" val="3569941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7" dur="500"/>
                                        <p:tgtEl>
                                          <p:spTgt spid="32771">
                                            <p:txEl>
                                              <p:pRg st="2" end="2"/>
                                            </p:txEl>
                                          </p:spTgt>
                                        </p:tgtEl>
                                      </p:cBhvr>
                                    </p:animEffect>
                                  </p:childTnLst>
                                </p:cTn>
                              </p:par>
                            </p:childTnLst>
                          </p:cTn>
                        </p:par>
                        <p:par>
                          <p:cTn id="18" fill="hold">
                            <p:stCondLst>
                              <p:cond delay="500"/>
                            </p:stCondLst>
                            <p:childTnLst>
                              <p:par>
                                <p:cTn id="19" presetID="3" presetClass="entr" presetSubtype="10" fill="hold" grpId="0" nodeType="afterEffect">
                                  <p:stCondLst>
                                    <p:cond delay="500"/>
                                  </p:stCondLst>
                                  <p:childTnLst>
                                    <p:set>
                                      <p:cBhvr>
                                        <p:cTn id="20"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21" dur="500"/>
                                        <p:tgtEl>
                                          <p:spTgt spid="32771">
                                            <p:txEl>
                                              <p:pRg st="3" end="3"/>
                                            </p:txEl>
                                          </p:spTgt>
                                        </p:tgtEl>
                                      </p:cBhvr>
                                    </p:animEffect>
                                  </p:childTnLst>
                                </p:cTn>
                              </p:par>
                            </p:childTnLst>
                          </p:cTn>
                        </p:par>
                        <p:par>
                          <p:cTn id="22" fill="hold">
                            <p:stCondLst>
                              <p:cond delay="1500"/>
                            </p:stCondLst>
                            <p:childTnLst>
                              <p:par>
                                <p:cTn id="23" presetID="3" presetClass="entr" presetSubtype="10" fill="hold" grpId="0" nodeType="afterEffect">
                                  <p:stCondLst>
                                    <p:cond delay="500"/>
                                  </p:stCondLst>
                                  <p:childTnLst>
                                    <p:set>
                                      <p:cBhvr>
                                        <p:cTn id="24"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25" dur="500"/>
                                        <p:tgtEl>
                                          <p:spTgt spid="327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30" dur="500"/>
                                        <p:tgtEl>
                                          <p:spTgt spid="32771">
                                            <p:txEl>
                                              <p:pRg st="5" end="5"/>
                                            </p:txEl>
                                          </p:spTgt>
                                        </p:tgtEl>
                                      </p:cBhvr>
                                    </p:animEffect>
                                  </p:childTnLst>
                                </p:cTn>
                              </p:par>
                            </p:childTnLst>
                          </p:cTn>
                        </p:par>
                        <p:par>
                          <p:cTn id="31" fill="hold">
                            <p:stCondLst>
                              <p:cond delay="500"/>
                            </p:stCondLst>
                            <p:childTnLst>
                              <p:par>
                                <p:cTn id="32" presetID="1" presetClass="entr" presetSubtype="0" fill="hold" grpId="0" nodeType="afterEffect">
                                  <p:stCondLst>
                                    <p:cond delay="750"/>
                                  </p:stCondLst>
                                  <p:childTnLst>
                                    <p:set>
                                      <p:cBhvr>
                                        <p:cTn id="33"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34" fill="hold">
                            <p:stCondLst>
                              <p:cond delay="1750"/>
                            </p:stCondLst>
                            <p:childTnLst>
                              <p:par>
                                <p:cTn id="35" presetID="1" presetClass="entr" presetSubtype="0" fill="hold" grpId="0" nodeType="afterEffect">
                                  <p:stCondLst>
                                    <p:cond delay="1000"/>
                                  </p:stCondLst>
                                  <p:childTnLst>
                                    <p:set>
                                      <p:cBhvr>
                                        <p:cTn id="3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37" fill="hold">
                            <p:stCondLst>
                              <p:cond delay="3250"/>
                            </p:stCondLst>
                            <p:childTnLst>
                              <p:par>
                                <p:cTn id="38" presetID="1" presetClass="entr" presetSubtype="0" fill="hold" grpId="0" nodeType="afterEffect">
                                  <p:stCondLst>
                                    <p:cond delay="1000"/>
                                  </p:stCondLst>
                                  <p:childTnLst>
                                    <p:set>
                                      <p:cBhvr>
                                        <p:cTn id="39"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40" fill="hold">
                            <p:stCondLst>
                              <p:cond delay="4750"/>
                            </p:stCondLst>
                            <p:childTnLst>
                              <p:par>
                                <p:cTn id="41" presetID="1" presetClass="entr" presetSubtype="0" fill="hold" grpId="0" nodeType="afterEffect">
                                  <p:stCondLst>
                                    <p:cond delay="1000"/>
                                  </p:stCondLst>
                                  <p:childTnLst>
                                    <p:set>
                                      <p:cBhvr>
                                        <p:cTn id="42"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43" fill="hold">
                            <p:stCondLst>
                              <p:cond delay="6250"/>
                            </p:stCondLst>
                            <p:childTnLst>
                              <p:par>
                                <p:cTn id="44" presetID="1" presetClass="entr" presetSubtype="0" fill="hold" grpId="0" nodeType="afterEffect">
                                  <p:stCondLst>
                                    <p:cond delay="1000"/>
                                  </p:stCondLst>
                                  <p:childTnLst>
                                    <p:set>
                                      <p:cBhvr>
                                        <p:cTn id="45"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46" fill="hold">
                            <p:stCondLst>
                              <p:cond delay="7750"/>
                            </p:stCondLst>
                            <p:childTnLst>
                              <p:par>
                                <p:cTn id="47" presetID="1" presetClass="entr" presetSubtype="0" fill="hold" grpId="0" nodeType="afterEffect">
                                  <p:stCondLst>
                                    <p:cond delay="1000"/>
                                  </p:stCondLst>
                                  <p:childTnLst>
                                    <p:set>
                                      <p:cBhvr>
                                        <p:cTn id="48"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49" fill="hold">
                            <p:stCondLst>
                              <p:cond delay="9250"/>
                            </p:stCondLst>
                            <p:childTnLst>
                              <p:par>
                                <p:cTn id="50" presetID="1" presetClass="entr" presetSubtype="0" fill="hold" grpId="0" nodeType="afterEffect">
                                  <p:stCondLst>
                                    <p:cond delay="1000"/>
                                  </p:stCondLst>
                                  <p:childTnLst>
                                    <p:set>
                                      <p:cBhvr>
                                        <p:cTn id="51"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52" fill="hold">
                            <p:stCondLst>
                              <p:cond delay="10750"/>
                            </p:stCondLst>
                            <p:childTnLst>
                              <p:par>
                                <p:cTn id="53" presetID="1" presetClass="entr" presetSubtype="0" fill="hold" grpId="0" nodeType="afterEffect">
                                  <p:stCondLst>
                                    <p:cond delay="1000"/>
                                  </p:stCondLst>
                                  <p:childTnLst>
                                    <p:set>
                                      <p:cBhvr>
                                        <p:cTn id="54" dur="1" fill="hold">
                                          <p:stCondLst>
                                            <p:cond delay="49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55" fill="hold">
                            <p:stCondLst>
                              <p:cond delay="12250"/>
                            </p:stCondLst>
                            <p:childTnLst>
                              <p:par>
                                <p:cTn id="56" presetID="1" presetClass="entr" presetSubtype="0" fill="hold" grpId="0" nodeType="afterEffect">
                                  <p:stCondLst>
                                    <p:cond delay="1000"/>
                                  </p:stCondLst>
                                  <p:childTnLst>
                                    <p:set>
                                      <p:cBhvr>
                                        <p:cTn id="57"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58" fill="hold">
                            <p:stCondLst>
                              <p:cond delay="13750"/>
                            </p:stCondLst>
                            <p:childTnLst>
                              <p:par>
                                <p:cTn id="59" presetID="1" presetClass="entr" presetSubtype="0" fill="hold" grpId="0" nodeType="afterEffect">
                                  <p:stCondLst>
                                    <p:cond delay="1000"/>
                                  </p:stCondLst>
                                  <p:childTnLst>
                                    <p:set>
                                      <p:cBhvr>
                                        <p:cTn id="60"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61" fill="hold">
                            <p:stCondLst>
                              <p:cond delay="15250"/>
                            </p:stCondLst>
                            <p:childTnLst>
                              <p:par>
                                <p:cTn id="62" presetID="1" presetClass="entr" presetSubtype="0" fill="hold" grpId="0" nodeType="afterEffect">
                                  <p:stCondLst>
                                    <p:cond delay="1000"/>
                                  </p:stCondLst>
                                  <p:childTnLst>
                                    <p:set>
                                      <p:cBhvr>
                                        <p:cTn id="63"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64" fill="hold">
                            <p:stCondLst>
                              <p:cond delay="16750"/>
                            </p:stCondLst>
                            <p:childTnLst>
                              <p:par>
                                <p:cTn id="65" presetID="1" presetClass="entr" presetSubtype="0" fill="hold" grpId="0" nodeType="afterEffect">
                                  <p:stCondLst>
                                    <p:cond delay="1000"/>
                                  </p:stCondLst>
                                  <p:childTnLst>
                                    <p:set>
                                      <p:cBhvr>
                                        <p:cTn id="66" dur="1" fill="hold">
                                          <p:stCondLst>
                                            <p:cond delay="49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67" fill="hold">
                            <p:stCondLst>
                              <p:cond delay="18250"/>
                            </p:stCondLst>
                            <p:childTnLst>
                              <p:par>
                                <p:cTn id="68" presetID="1" presetClass="entr" presetSubtype="0" fill="hold" grpId="0" nodeType="afterEffect">
                                  <p:stCondLst>
                                    <p:cond delay="1000"/>
                                  </p:stCondLst>
                                  <p:childTnLst>
                                    <p:set>
                                      <p:cBhvr>
                                        <p:cTn id="69"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a:solidFill>
                  <a:srgbClr val="000000"/>
                </a:solidFill>
              </a:rPr>
              <a:t>Good/Power Task</a:t>
            </a:r>
          </a:p>
        </p:txBody>
      </p:sp>
      <p:sp>
        <p:nvSpPr>
          <p:cNvPr id="35843" name="Rectangle 3"/>
          <p:cNvSpPr>
            <a:spLocks noGrp="1" noChangeArrowheads="1"/>
          </p:cNvSpPr>
          <p:nvPr>
            <p:ph idx="1"/>
          </p:nvPr>
        </p:nvSpPr>
        <p:spPr>
          <a:xfrm>
            <a:off x="457200" y="1600200"/>
            <a:ext cx="6227011" cy="4525963"/>
          </a:xfrm>
        </p:spPr>
        <p:txBody>
          <a:bodyPr/>
          <a:lstStyle/>
          <a:p>
            <a:pPr eaLnBrk="1" hangingPunct="1">
              <a:defRPr/>
            </a:pPr>
            <a:r>
              <a:rPr lang="en-US" dirty="0"/>
              <a:t>Remember rating GOOD / POWERFUL words?</a:t>
            </a:r>
            <a:br>
              <a:rPr lang="en-US" dirty="0"/>
            </a:br>
            <a:endParaRPr lang="en-US" dirty="0"/>
          </a:p>
          <a:p>
            <a:pPr eaLnBrk="1" hangingPunct="1">
              <a:defRPr/>
            </a:pPr>
            <a:r>
              <a:rPr lang="en-US" dirty="0"/>
              <a:t>Please list all of the words from that second list that you can remember.</a:t>
            </a:r>
          </a:p>
        </p:txBody>
      </p:sp>
      <p:sp>
        <p:nvSpPr>
          <p:cNvPr id="35844" name="Text Box 4"/>
          <p:cNvSpPr txBox="1">
            <a:spLocks noChangeArrowheads="1"/>
          </p:cNvSpPr>
          <p:nvPr/>
        </p:nvSpPr>
        <p:spPr bwMode="auto">
          <a:xfrm>
            <a:off x="7341938" y="263362"/>
            <a:ext cx="1447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2000" dirty="0">
                <a:solidFill>
                  <a:prstClr val="black"/>
                </a:solidFill>
                <a:latin typeface="Calibri"/>
              </a:rPr>
              <a:t>BLADE</a:t>
            </a:r>
          </a:p>
          <a:p>
            <a:pPr eaLnBrk="1" hangingPunct="1">
              <a:spcBef>
                <a:spcPct val="50000"/>
              </a:spcBef>
              <a:defRPr/>
            </a:pPr>
            <a:r>
              <a:rPr lang="en-US" sz="2000" dirty="0">
                <a:solidFill>
                  <a:prstClr val="black"/>
                </a:solidFill>
                <a:latin typeface="Calibri"/>
              </a:rPr>
              <a:t>TRACTOR</a:t>
            </a:r>
          </a:p>
          <a:p>
            <a:pPr eaLnBrk="1" hangingPunct="1">
              <a:spcBef>
                <a:spcPct val="50000"/>
              </a:spcBef>
              <a:defRPr/>
            </a:pPr>
            <a:r>
              <a:rPr lang="en-US" sz="2000" dirty="0">
                <a:solidFill>
                  <a:prstClr val="black"/>
                </a:solidFill>
                <a:latin typeface="Calibri"/>
              </a:rPr>
              <a:t>CANDY</a:t>
            </a:r>
          </a:p>
          <a:p>
            <a:pPr eaLnBrk="1" hangingPunct="1">
              <a:spcBef>
                <a:spcPct val="50000"/>
              </a:spcBef>
              <a:defRPr/>
            </a:pPr>
            <a:r>
              <a:rPr lang="en-US" sz="2000" dirty="0">
                <a:solidFill>
                  <a:prstClr val="black"/>
                </a:solidFill>
                <a:latin typeface="Calibri"/>
              </a:rPr>
              <a:t>LIVER</a:t>
            </a:r>
          </a:p>
          <a:p>
            <a:pPr eaLnBrk="1" hangingPunct="1">
              <a:spcBef>
                <a:spcPct val="50000"/>
              </a:spcBef>
              <a:defRPr/>
            </a:pPr>
            <a:r>
              <a:rPr lang="en-US" sz="2000" dirty="0">
                <a:solidFill>
                  <a:prstClr val="black"/>
                </a:solidFill>
                <a:latin typeface="Calibri"/>
              </a:rPr>
              <a:t>TORNADO</a:t>
            </a:r>
          </a:p>
          <a:p>
            <a:pPr eaLnBrk="1" hangingPunct="1">
              <a:spcBef>
                <a:spcPct val="50000"/>
              </a:spcBef>
              <a:defRPr/>
            </a:pPr>
            <a:r>
              <a:rPr lang="en-US" sz="2000" dirty="0">
                <a:solidFill>
                  <a:prstClr val="black"/>
                </a:solidFill>
                <a:latin typeface="Calibri"/>
              </a:rPr>
              <a:t>YARD</a:t>
            </a:r>
          </a:p>
          <a:p>
            <a:pPr eaLnBrk="1" hangingPunct="1">
              <a:spcBef>
                <a:spcPct val="50000"/>
              </a:spcBef>
              <a:defRPr/>
            </a:pPr>
            <a:r>
              <a:rPr lang="en-US" sz="2000" dirty="0">
                <a:solidFill>
                  <a:prstClr val="black"/>
                </a:solidFill>
                <a:latin typeface="Calibri"/>
              </a:rPr>
              <a:t>PILLOW</a:t>
            </a:r>
          </a:p>
          <a:p>
            <a:pPr eaLnBrk="1" hangingPunct="1">
              <a:spcBef>
                <a:spcPct val="50000"/>
              </a:spcBef>
              <a:defRPr/>
            </a:pPr>
            <a:r>
              <a:rPr lang="en-US" sz="2000" dirty="0">
                <a:solidFill>
                  <a:prstClr val="black"/>
                </a:solidFill>
                <a:latin typeface="Calibri"/>
              </a:rPr>
              <a:t>SQUEEZE</a:t>
            </a:r>
          </a:p>
          <a:p>
            <a:pPr eaLnBrk="1" hangingPunct="1">
              <a:spcBef>
                <a:spcPct val="50000"/>
              </a:spcBef>
              <a:defRPr/>
            </a:pPr>
            <a:r>
              <a:rPr lang="en-US" sz="2000" dirty="0">
                <a:solidFill>
                  <a:prstClr val="black"/>
                </a:solidFill>
                <a:latin typeface="Calibri"/>
              </a:rPr>
              <a:t>WEDDING</a:t>
            </a:r>
          </a:p>
          <a:p>
            <a:pPr eaLnBrk="1" hangingPunct="1">
              <a:spcBef>
                <a:spcPct val="50000"/>
              </a:spcBef>
              <a:defRPr/>
            </a:pPr>
            <a:r>
              <a:rPr lang="en-US" sz="2000" dirty="0">
                <a:solidFill>
                  <a:prstClr val="black"/>
                </a:solidFill>
                <a:latin typeface="Calibri"/>
              </a:rPr>
              <a:t>COINS</a:t>
            </a:r>
          </a:p>
          <a:p>
            <a:pPr eaLnBrk="1" hangingPunct="1">
              <a:spcBef>
                <a:spcPct val="50000"/>
              </a:spcBef>
              <a:defRPr/>
            </a:pPr>
            <a:r>
              <a:rPr lang="en-US" sz="2000" dirty="0">
                <a:solidFill>
                  <a:prstClr val="black"/>
                </a:solidFill>
                <a:latin typeface="Calibri"/>
              </a:rPr>
              <a:t>DANCE</a:t>
            </a:r>
          </a:p>
          <a:p>
            <a:pPr eaLnBrk="1" hangingPunct="1">
              <a:spcBef>
                <a:spcPct val="50000"/>
              </a:spcBef>
              <a:defRPr/>
            </a:pPr>
            <a:r>
              <a:rPr lang="en-US" sz="2000" dirty="0">
                <a:solidFill>
                  <a:prstClr val="black"/>
                </a:solidFill>
                <a:latin typeface="Calibri"/>
              </a:rPr>
              <a:t>MOTHER</a:t>
            </a:r>
          </a:p>
          <a:p>
            <a:pPr eaLnBrk="1" hangingPunct="1">
              <a:spcBef>
                <a:spcPct val="50000"/>
              </a:spcBef>
              <a:defRPr/>
            </a:pPr>
            <a:r>
              <a:rPr lang="en-US" sz="2000" dirty="0">
                <a:solidFill>
                  <a:prstClr val="black"/>
                </a:solidFill>
                <a:latin typeface="Calibri"/>
              </a:rPr>
              <a:t>TOOTH</a:t>
            </a:r>
          </a:p>
        </p:txBody>
      </p:sp>
      <p:sp>
        <p:nvSpPr>
          <p:cNvPr id="5" name="Text Box 1039"/>
          <p:cNvSpPr txBox="1">
            <a:spLocks noChangeArrowheads="1"/>
          </p:cNvSpPr>
          <p:nvPr/>
        </p:nvSpPr>
        <p:spPr bwMode="auto">
          <a:xfrm>
            <a:off x="120520" y="6425363"/>
            <a:ext cx="8485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kern="1200" dirty="0">
                <a:solidFill>
                  <a:schemeClr val="bg1"/>
                </a:solidFill>
                <a:effectLst/>
                <a:latin typeface="Times New Roman" panose="02020603050405020304" pitchFamily="18" charset="0"/>
                <a:ea typeface="ＭＳ Ｐゴシック" charset="0"/>
                <a:cs typeface="Times New Roman" panose="02020603050405020304" pitchFamily="18" charset="0"/>
              </a:rPr>
              <a:t>Copyright © 2014 McGraw-Hill Education. All rights reserved. No reproduction or distribution without the prior written consent of McGraw-Hill Education.</a:t>
            </a:r>
          </a:p>
        </p:txBody>
      </p:sp>
      <p:sp>
        <p:nvSpPr>
          <p:cNvPr id="6" name="Text Box 11"/>
          <p:cNvSpPr txBox="1">
            <a:spLocks noChangeArrowheads="1"/>
          </p:cNvSpPr>
          <p:nvPr/>
        </p:nvSpPr>
        <p:spPr bwMode="auto">
          <a:xfrm>
            <a:off x="8521700" y="6473244"/>
            <a:ext cx="622300" cy="244475"/>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dirty="0">
                <a:solidFill>
                  <a:schemeClr val="bg1"/>
                </a:solidFill>
                <a:latin typeface="Times New Roman" panose="02020603050405020304" pitchFamily="18" charset="0"/>
                <a:cs typeface="Times New Roman" panose="02020603050405020304" pitchFamily="18" charset="0"/>
              </a:rPr>
              <a:t>7-</a:t>
            </a:r>
            <a:fld id="{02E2F07F-8713-4BFA-9D72-16BFEED8D986}" type="slidenum">
              <a:rPr lang="en-US" sz="1000" smtClean="0">
                <a:solidFill>
                  <a:schemeClr val="bg1"/>
                </a:solidFill>
                <a:latin typeface="Times New Roman" panose="02020603050405020304" pitchFamily="18" charset="0"/>
                <a:cs typeface="Times New Roman" panose="02020603050405020304" pitchFamily="18" charset="0"/>
              </a:rPr>
              <a:pPr algn="r" eaLnBrk="1" hangingPunct="1">
                <a:defRPr/>
              </a:pPr>
              <a:t>6</a:t>
            </a:fld>
            <a:endParaRPr lang="en-US" sz="3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17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iterate type="wd">
                                    <p:tmPct val="24000"/>
                                  </p:iterate>
                                  <p:childTnLst>
                                    <p:set>
                                      <p:cBhvr>
                                        <p:cTn id="16" dur="1" fill="hold">
                                          <p:stCondLst>
                                            <p:cond delay="0"/>
                                          </p:stCondLst>
                                        </p:cTn>
                                        <p:tgtEl>
                                          <p:spTgt spid="35844"/>
                                        </p:tgtEl>
                                        <p:attrNameLst>
                                          <p:attrName>style.visibility</p:attrName>
                                        </p:attrNameLst>
                                      </p:cBhvr>
                                      <p:to>
                                        <p:strVal val="visible"/>
                                      </p:to>
                                    </p:set>
                                    <p:animEffect transition="in" filter="slide(fromBottom)">
                                      <p:cBhvr>
                                        <p:cTn id="1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solidFill>
                  <a:schemeClr val="tx1"/>
                </a:solidFill>
              </a:rPr>
              <a:t>Levels of Processing</a:t>
            </a:r>
          </a:p>
        </p:txBody>
      </p:sp>
      <p:sp>
        <p:nvSpPr>
          <p:cNvPr id="36867" name="Rectangle 3"/>
          <p:cNvSpPr>
            <a:spLocks noGrp="1" noChangeArrowheads="1"/>
          </p:cNvSpPr>
          <p:nvPr>
            <p:ph idx="1"/>
          </p:nvPr>
        </p:nvSpPr>
        <p:spPr>
          <a:xfrm>
            <a:off x="457200" y="1600200"/>
            <a:ext cx="8229600" cy="4682958"/>
          </a:xfrm>
        </p:spPr>
        <p:txBody>
          <a:bodyPr>
            <a:normAutofit/>
          </a:bodyPr>
          <a:lstStyle/>
          <a:p>
            <a:pPr>
              <a:defRPr/>
            </a:pPr>
            <a:r>
              <a:rPr lang="en-US" dirty="0">
                <a:solidFill>
                  <a:schemeClr val="accent6">
                    <a:lumMod val="75000"/>
                  </a:schemeClr>
                </a:solidFill>
              </a:rPr>
              <a:t>How many of you did well on the list?</a:t>
            </a:r>
            <a:br>
              <a:rPr lang="en-US" dirty="0">
                <a:solidFill>
                  <a:schemeClr val="accent6">
                    <a:lumMod val="75000"/>
                  </a:schemeClr>
                </a:solidFill>
              </a:rPr>
            </a:br>
            <a:endParaRPr lang="en-US" dirty="0">
              <a:solidFill>
                <a:schemeClr val="accent6">
                  <a:lumMod val="75000"/>
                </a:schemeClr>
              </a:solidFill>
            </a:endParaRPr>
          </a:p>
          <a:p>
            <a:pPr>
              <a:defRPr/>
            </a:pPr>
            <a:r>
              <a:rPr lang="en-US" dirty="0">
                <a:solidFill>
                  <a:schemeClr val="accent6">
                    <a:lumMod val="75000"/>
                  </a:schemeClr>
                </a:solidFill>
              </a:rPr>
              <a:t>How many did better than they thought?</a:t>
            </a:r>
          </a:p>
          <a:p>
            <a:pPr>
              <a:defRPr/>
            </a:pPr>
            <a:endParaRPr lang="en-US" dirty="0"/>
          </a:p>
          <a:p>
            <a:pPr>
              <a:lnSpc>
                <a:spcPct val="90000"/>
              </a:lnSpc>
              <a:buClr>
                <a:schemeClr val="tx1"/>
              </a:buClr>
              <a:defRPr/>
            </a:pPr>
            <a:r>
              <a:rPr lang="en-US" dirty="0"/>
              <a:t>Rating Good / Powerful is “deeper” processing than counting or just memorizing the words.</a:t>
            </a:r>
            <a:br>
              <a:rPr lang="en-US" dirty="0"/>
            </a:br>
            <a:endParaRPr lang="en-US" dirty="0"/>
          </a:p>
          <a:p>
            <a:pPr>
              <a:lnSpc>
                <a:spcPct val="90000"/>
              </a:lnSpc>
              <a:buClr>
                <a:schemeClr val="tx1"/>
              </a:buClr>
              <a:defRPr/>
            </a:pPr>
            <a:r>
              <a:rPr lang="en-US" dirty="0"/>
              <a:t>Deep processing automatically leads to better recall</a:t>
            </a:r>
            <a:br>
              <a:rPr lang="en-US" dirty="0"/>
            </a:br>
            <a:endParaRPr lang="en-US" dirty="0"/>
          </a:p>
          <a:p>
            <a:pPr>
              <a:lnSpc>
                <a:spcPct val="90000"/>
              </a:lnSpc>
              <a:buClr>
                <a:schemeClr val="tx1"/>
              </a:buClr>
              <a:defRPr/>
            </a:pPr>
            <a:r>
              <a:rPr lang="en-US" dirty="0">
                <a:solidFill>
                  <a:schemeClr val="accent6">
                    <a:lumMod val="75000"/>
                  </a:schemeClr>
                </a:solidFill>
              </a:rPr>
              <a:t>Why?</a:t>
            </a:r>
          </a:p>
          <a:p>
            <a:pPr eaLnBrk="1" hangingPunct="1">
              <a:defRPr/>
            </a:pPr>
            <a:endParaRPr lang="en-US" dirty="0"/>
          </a:p>
        </p:txBody>
      </p:sp>
    </p:spTree>
    <p:extLst>
      <p:ext uri="{BB962C8B-B14F-4D97-AF65-F5344CB8AC3E}">
        <p14:creationId xmlns:p14="http://schemas.microsoft.com/office/powerpoint/2010/main" val="299423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animEffect transition="in" filter="fade">
                                      <p:cBhvr>
                                        <p:cTn id="17" dur="500"/>
                                        <p:tgtEl>
                                          <p:spTgt spid="368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fade">
                                      <p:cBhvr>
                                        <p:cTn id="22" dur="500"/>
                                        <p:tgtEl>
                                          <p:spTgt spid="368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Effect transition="in" filter="fade">
                                      <p:cBhvr>
                                        <p:cTn id="27"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chor="ctr">
            <a:normAutofit/>
          </a:bodyPr>
          <a:lstStyle/>
          <a:p>
            <a:pPr eaLnBrk="1" hangingPunct="1"/>
            <a:r>
              <a:rPr lang="en-US" dirty="0"/>
              <a:t>Encoding: Levels of Processing</a:t>
            </a:r>
          </a:p>
        </p:txBody>
      </p:sp>
      <p:sp>
        <p:nvSpPr>
          <p:cNvPr id="7171" name="Rectangle 3"/>
          <p:cNvSpPr>
            <a:spLocks noGrp="1" noChangeArrowheads="1"/>
          </p:cNvSpPr>
          <p:nvPr>
            <p:ph idx="1"/>
          </p:nvPr>
        </p:nvSpPr>
        <p:spPr/>
        <p:txBody>
          <a:bodyPr/>
          <a:lstStyle/>
          <a:p>
            <a:pPr eaLnBrk="1" hangingPunct="1">
              <a:buFont typeface="Wingdings" pitchFamily="2" charset="2"/>
              <a:buNone/>
            </a:pPr>
            <a:r>
              <a:rPr lang="en-US" dirty="0">
                <a:solidFill>
                  <a:srgbClr val="000000"/>
                </a:solidFill>
              </a:rPr>
              <a:t>Encoding as a process that occurs on a continuum…</a:t>
            </a:r>
          </a:p>
          <a:p>
            <a:pPr eaLnBrk="1" hangingPunct="1">
              <a:buFont typeface="Wingdings" pitchFamily="2" charset="2"/>
              <a:buNone/>
            </a:pPr>
            <a:endParaRPr lang="en-US" sz="1000" dirty="0">
              <a:solidFill>
                <a:srgbClr val="D66B00"/>
              </a:solidFill>
            </a:endParaRPr>
          </a:p>
        </p:txBody>
      </p:sp>
      <p:sp>
        <p:nvSpPr>
          <p:cNvPr id="2" name="TextBox 1"/>
          <p:cNvSpPr txBox="1"/>
          <p:nvPr/>
        </p:nvSpPr>
        <p:spPr>
          <a:xfrm>
            <a:off x="1219209" y="2507506"/>
            <a:ext cx="1485900" cy="461665"/>
          </a:xfrm>
          <a:prstGeom prst="rect">
            <a:avLst/>
          </a:prstGeom>
          <a:noFill/>
        </p:spPr>
        <p:txBody>
          <a:bodyPr wrap="square" rtlCol="0">
            <a:spAutoFit/>
          </a:bodyPr>
          <a:lstStyle/>
          <a:p>
            <a:r>
              <a:rPr lang="en-US" sz="2400" dirty="0">
                <a:solidFill>
                  <a:srgbClr val="9A8364"/>
                </a:solidFill>
                <a:effectLst>
                  <a:outerShdw blurRad="38100" dist="38100" dir="2700000" algn="tl">
                    <a:srgbClr val="000000">
                      <a:alpha val="43137"/>
                    </a:srgbClr>
                  </a:outerShdw>
                </a:effectLst>
                <a:latin typeface="Arial Narrow" panose="020B0606020202030204" pitchFamily="34" charset="0"/>
              </a:rPr>
              <a:t>Shallow</a:t>
            </a:r>
          </a:p>
        </p:txBody>
      </p:sp>
      <p:sp>
        <p:nvSpPr>
          <p:cNvPr id="5" name="TextBox 4"/>
          <p:cNvSpPr txBox="1"/>
          <p:nvPr/>
        </p:nvSpPr>
        <p:spPr>
          <a:xfrm>
            <a:off x="3230658" y="2507506"/>
            <a:ext cx="2295525" cy="461665"/>
          </a:xfrm>
          <a:prstGeom prst="rect">
            <a:avLst/>
          </a:prstGeom>
          <a:noFill/>
        </p:spPr>
        <p:txBody>
          <a:bodyPr wrap="square" rtlCol="0">
            <a:spAutoFit/>
          </a:bodyPr>
          <a:lstStyle/>
          <a:p>
            <a:r>
              <a:rPr lang="en-US" sz="2400" b="1" dirty="0">
                <a:solidFill>
                  <a:srgbClr val="675F4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a:t>
            </a:r>
          </a:p>
        </p:txBody>
      </p:sp>
      <p:sp>
        <p:nvSpPr>
          <p:cNvPr id="6" name="TextBox 5"/>
          <p:cNvSpPr txBox="1"/>
          <p:nvPr/>
        </p:nvSpPr>
        <p:spPr>
          <a:xfrm>
            <a:off x="6076958" y="2507506"/>
            <a:ext cx="1514475"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Arial Black" panose="020B0A04020102020204" pitchFamily="34" charset="0"/>
              </a:rPr>
              <a:t>Deep</a:t>
            </a:r>
          </a:p>
        </p:txBody>
      </p:sp>
      <p:sp>
        <p:nvSpPr>
          <p:cNvPr id="7" name="TextBox 6"/>
          <p:cNvSpPr txBox="1"/>
          <p:nvPr/>
        </p:nvSpPr>
        <p:spPr>
          <a:xfrm>
            <a:off x="1219209" y="2979926"/>
            <a:ext cx="1485900" cy="1200328"/>
          </a:xfrm>
          <a:prstGeom prst="rect">
            <a:avLst/>
          </a:prstGeom>
          <a:noFill/>
        </p:spPr>
        <p:txBody>
          <a:bodyPr wrap="square" rtlCol="0">
            <a:spAutoFit/>
          </a:bodyPr>
          <a:lstStyle/>
          <a:p>
            <a:r>
              <a:rPr lang="en-US" sz="2400" dirty="0">
                <a:solidFill>
                  <a:srgbClr val="9A8364"/>
                </a:solidFill>
                <a:effectLst>
                  <a:outerShdw blurRad="38100" dist="38100" dir="2700000" algn="tl">
                    <a:srgbClr val="000000">
                      <a:alpha val="43137"/>
                    </a:srgbClr>
                  </a:outerShdw>
                </a:effectLst>
                <a:latin typeface="+mn-lt"/>
              </a:rPr>
              <a:t>Rote physical traits</a:t>
            </a:r>
          </a:p>
        </p:txBody>
      </p:sp>
      <p:sp>
        <p:nvSpPr>
          <p:cNvPr id="8" name="TextBox 7"/>
          <p:cNvSpPr txBox="1"/>
          <p:nvPr/>
        </p:nvSpPr>
        <p:spPr>
          <a:xfrm>
            <a:off x="3230658" y="2979926"/>
            <a:ext cx="2295525" cy="461665"/>
          </a:xfrm>
          <a:prstGeom prst="rect">
            <a:avLst/>
          </a:prstGeom>
          <a:noFill/>
        </p:spPr>
        <p:txBody>
          <a:bodyPr wrap="square" rtlCol="0">
            <a:spAutoFit/>
          </a:bodyPr>
          <a:lstStyle/>
          <a:p>
            <a:r>
              <a:rPr lang="en-US" sz="2400" dirty="0">
                <a:solidFill>
                  <a:srgbClr val="675F4B"/>
                </a:solidFill>
                <a:effectLst>
                  <a:outerShdw blurRad="38100" dist="38100" dir="2700000" algn="tl">
                    <a:srgbClr val="000000">
                      <a:alpha val="43137"/>
                    </a:srgbClr>
                  </a:outerShdw>
                </a:effectLst>
                <a:latin typeface="+mn-lt"/>
              </a:rPr>
              <a:t>Category label</a:t>
            </a:r>
          </a:p>
        </p:txBody>
      </p:sp>
      <p:sp>
        <p:nvSpPr>
          <p:cNvPr id="9" name="TextBox 8"/>
          <p:cNvSpPr txBox="1"/>
          <p:nvPr/>
        </p:nvSpPr>
        <p:spPr>
          <a:xfrm>
            <a:off x="6076958" y="2979926"/>
            <a:ext cx="2085975" cy="1200328"/>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mn-lt"/>
              </a:rPr>
              <a:t>Meaningful personal experience</a:t>
            </a:r>
          </a:p>
        </p:txBody>
      </p:sp>
      <p:sp>
        <p:nvSpPr>
          <p:cNvPr id="3" name="TextBox 2"/>
          <p:cNvSpPr txBox="1"/>
          <p:nvPr/>
        </p:nvSpPr>
        <p:spPr>
          <a:xfrm>
            <a:off x="5338770" y="4724644"/>
            <a:ext cx="2990849" cy="830997"/>
          </a:xfrm>
          <a:prstGeom prst="rect">
            <a:avLst/>
          </a:prstGeom>
          <a:noFill/>
        </p:spPr>
        <p:txBody>
          <a:bodyPr wrap="square" rtlCol="0">
            <a:spAutoFit/>
          </a:bodyPr>
          <a:lstStyle/>
          <a:p>
            <a:r>
              <a:rPr lang="en-US" sz="2400" dirty="0">
                <a:latin typeface="+mn-lt"/>
                <a:cs typeface="Adobe Garamond Pro"/>
              </a:rPr>
              <a:t>Deeper processing promotes better recall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ppt_x"/>
                                          </p:val>
                                        </p:tav>
                                        <p:tav tm="100000">
                                          <p:val>
                                            <p:strVal val="#ppt_x"/>
                                          </p:val>
                                        </p:tav>
                                      </p:tavLst>
                                    </p:anim>
                                    <p:anim calcmode="lin" valueType="num">
                                      <p:cBhvr additive="base">
                                        <p:cTn id="2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anim calcmode="lin" valueType="num">
                                      <p:cBhvr>
                                        <p:cTn id="29" dur="750" fill="hold"/>
                                        <p:tgtEl>
                                          <p:spTgt spid="7"/>
                                        </p:tgtEl>
                                        <p:attrNameLst>
                                          <p:attrName>ppt_x</p:attrName>
                                        </p:attrNameLst>
                                      </p:cBhvr>
                                      <p:tavLst>
                                        <p:tav tm="0">
                                          <p:val>
                                            <p:strVal val="#ppt_x"/>
                                          </p:val>
                                        </p:tav>
                                        <p:tav tm="100000">
                                          <p:val>
                                            <p:strVal val="#ppt_x"/>
                                          </p:val>
                                        </p:tav>
                                      </p:tavLst>
                                    </p:anim>
                                    <p:anim calcmode="lin" valueType="num">
                                      <p:cBhvr>
                                        <p:cTn id="30"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250" fill="hold"/>
                                        <p:tgtEl>
                                          <p:spTgt spid="9"/>
                                        </p:tgtEl>
                                        <p:attrNameLst>
                                          <p:attrName>ppt_x</p:attrName>
                                        </p:attrNameLst>
                                      </p:cBhvr>
                                      <p:tavLst>
                                        <p:tav tm="0">
                                          <p:val>
                                            <p:strVal val="#ppt_x"/>
                                          </p:val>
                                        </p:tav>
                                        <p:tav tm="100000">
                                          <p:val>
                                            <p:strVal val="#ppt_x"/>
                                          </p:val>
                                        </p:tav>
                                      </p:tavLst>
                                    </p:anim>
                                    <p:anim calcmode="lin" valueType="num">
                                      <p:cBhvr additive="base">
                                        <p:cTn id="42"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p:txBody>
          <a:bodyPr/>
          <a:lstStyle/>
          <a:p>
            <a:pPr eaLnBrk="1" hangingPunct="1">
              <a:defRPr/>
            </a:pPr>
            <a:r>
              <a:rPr lang="en-US" dirty="0"/>
              <a:t>Elaboration</a:t>
            </a:r>
          </a:p>
        </p:txBody>
      </p:sp>
      <p:grpSp>
        <p:nvGrpSpPr>
          <p:cNvPr id="7" name="Group 6"/>
          <p:cNvGrpSpPr/>
          <p:nvPr/>
        </p:nvGrpSpPr>
        <p:grpSpPr>
          <a:xfrm>
            <a:off x="5373377" y="1091956"/>
            <a:ext cx="1296736" cy="534737"/>
            <a:chOff x="3641559" y="1403684"/>
            <a:chExt cx="1296736" cy="534737"/>
          </a:xfrm>
        </p:grpSpPr>
        <p:sp>
          <p:nvSpPr>
            <p:cNvPr id="4" name="Rounded Rectangle 3"/>
            <p:cNvSpPr/>
            <p:nvPr/>
          </p:nvSpPr>
          <p:spPr>
            <a:xfrm>
              <a:off x="3641559" y="1403684"/>
              <a:ext cx="1296736" cy="5347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TextBox 2"/>
            <p:cNvSpPr txBox="1"/>
            <p:nvPr/>
          </p:nvSpPr>
          <p:spPr>
            <a:xfrm>
              <a:off x="3876818" y="1486383"/>
              <a:ext cx="826218" cy="369332"/>
            </a:xfrm>
            <a:prstGeom prst="rect">
              <a:avLst/>
            </a:prstGeom>
            <a:noFill/>
          </p:spPr>
          <p:txBody>
            <a:bodyPr wrap="none" rtlCol="0">
              <a:spAutoFit/>
            </a:bodyPr>
            <a:lstStyle/>
            <a:p>
              <a:r>
                <a:rPr lang="en-US" dirty="0"/>
                <a:t>Target</a:t>
              </a:r>
            </a:p>
          </p:txBody>
        </p:sp>
      </p:grpSp>
      <p:grpSp>
        <p:nvGrpSpPr>
          <p:cNvPr id="8" name="Group 7"/>
          <p:cNvGrpSpPr/>
          <p:nvPr/>
        </p:nvGrpSpPr>
        <p:grpSpPr>
          <a:xfrm>
            <a:off x="5373377" y="2193514"/>
            <a:ext cx="1296736" cy="534737"/>
            <a:chOff x="3641559" y="2505242"/>
            <a:chExt cx="1296736" cy="534737"/>
          </a:xfrm>
        </p:grpSpPr>
        <p:sp>
          <p:nvSpPr>
            <p:cNvPr id="31" name="Rounded Rectangle 30"/>
            <p:cNvSpPr/>
            <p:nvPr/>
          </p:nvSpPr>
          <p:spPr>
            <a:xfrm>
              <a:off x="3641559" y="2505242"/>
              <a:ext cx="1296736" cy="53473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TextBox 27"/>
            <p:cNvSpPr txBox="1"/>
            <p:nvPr/>
          </p:nvSpPr>
          <p:spPr>
            <a:xfrm>
              <a:off x="3985866" y="2574578"/>
              <a:ext cx="608122" cy="369332"/>
            </a:xfrm>
            <a:prstGeom prst="rect">
              <a:avLst/>
            </a:prstGeom>
            <a:noFill/>
          </p:spPr>
          <p:txBody>
            <a:bodyPr wrap="none" rtlCol="0">
              <a:spAutoFit/>
            </a:bodyPr>
            <a:lstStyle/>
            <a:p>
              <a:r>
                <a:rPr lang="en-US" dirty="0"/>
                <a:t>Cue</a:t>
              </a:r>
            </a:p>
          </p:txBody>
        </p:sp>
      </p:grpSp>
      <p:cxnSp>
        <p:nvCxnSpPr>
          <p:cNvPr id="6" name="Straight Arrow Connector 5"/>
          <p:cNvCxnSpPr/>
          <p:nvPr/>
        </p:nvCxnSpPr>
        <p:spPr>
          <a:xfrm flipV="1">
            <a:off x="6021745" y="1666798"/>
            <a:ext cx="0" cy="508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4" name="Group 33"/>
          <p:cNvGrpSpPr/>
          <p:nvPr/>
        </p:nvGrpSpPr>
        <p:grpSpPr>
          <a:xfrm>
            <a:off x="5392097" y="3503613"/>
            <a:ext cx="1296736" cy="534737"/>
            <a:chOff x="3641559" y="1403684"/>
            <a:chExt cx="1296736" cy="534737"/>
          </a:xfrm>
        </p:grpSpPr>
        <p:sp>
          <p:nvSpPr>
            <p:cNvPr id="35" name="Rounded Rectangle 34"/>
            <p:cNvSpPr/>
            <p:nvPr/>
          </p:nvSpPr>
          <p:spPr>
            <a:xfrm>
              <a:off x="3641559" y="1403684"/>
              <a:ext cx="1296736" cy="53473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TextBox 35"/>
            <p:cNvSpPr txBox="1"/>
            <p:nvPr/>
          </p:nvSpPr>
          <p:spPr>
            <a:xfrm>
              <a:off x="3876818" y="1486383"/>
              <a:ext cx="826218" cy="369332"/>
            </a:xfrm>
            <a:prstGeom prst="rect">
              <a:avLst/>
            </a:prstGeom>
            <a:noFill/>
          </p:spPr>
          <p:txBody>
            <a:bodyPr wrap="none" rtlCol="0">
              <a:spAutoFit/>
            </a:bodyPr>
            <a:lstStyle/>
            <a:p>
              <a:r>
                <a:rPr lang="en-US" dirty="0"/>
                <a:t>Target</a:t>
              </a:r>
            </a:p>
          </p:txBody>
        </p:sp>
      </p:grpSp>
      <p:grpSp>
        <p:nvGrpSpPr>
          <p:cNvPr id="37" name="Group 36"/>
          <p:cNvGrpSpPr/>
          <p:nvPr/>
        </p:nvGrpSpPr>
        <p:grpSpPr>
          <a:xfrm>
            <a:off x="3373461" y="2813800"/>
            <a:ext cx="1296736" cy="534737"/>
            <a:chOff x="3641559" y="2505242"/>
            <a:chExt cx="1296736" cy="534737"/>
          </a:xfrm>
        </p:grpSpPr>
        <p:sp>
          <p:nvSpPr>
            <p:cNvPr id="38" name="Rounded Rectangle 37"/>
            <p:cNvSpPr/>
            <p:nvPr/>
          </p:nvSpPr>
          <p:spPr>
            <a:xfrm>
              <a:off x="3641559" y="2505242"/>
              <a:ext cx="1296736" cy="53473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TextBox 38"/>
            <p:cNvSpPr txBox="1"/>
            <p:nvPr/>
          </p:nvSpPr>
          <p:spPr>
            <a:xfrm>
              <a:off x="3985866" y="2574578"/>
              <a:ext cx="608122" cy="369332"/>
            </a:xfrm>
            <a:prstGeom prst="rect">
              <a:avLst/>
            </a:prstGeom>
            <a:noFill/>
          </p:spPr>
          <p:txBody>
            <a:bodyPr wrap="none" rtlCol="0">
              <a:spAutoFit/>
            </a:bodyPr>
            <a:lstStyle/>
            <a:p>
              <a:r>
                <a:rPr lang="en-US" dirty="0"/>
                <a:t>Cue</a:t>
              </a:r>
            </a:p>
          </p:txBody>
        </p:sp>
      </p:grpSp>
      <p:grpSp>
        <p:nvGrpSpPr>
          <p:cNvPr id="40" name="Group 39"/>
          <p:cNvGrpSpPr/>
          <p:nvPr/>
        </p:nvGrpSpPr>
        <p:grpSpPr>
          <a:xfrm>
            <a:off x="3378809" y="4142630"/>
            <a:ext cx="1296736" cy="534737"/>
            <a:chOff x="3641559" y="2505242"/>
            <a:chExt cx="1296736" cy="534737"/>
          </a:xfrm>
        </p:grpSpPr>
        <p:sp>
          <p:nvSpPr>
            <p:cNvPr id="41" name="Rounded Rectangle 40"/>
            <p:cNvSpPr/>
            <p:nvPr/>
          </p:nvSpPr>
          <p:spPr>
            <a:xfrm>
              <a:off x="3641559" y="2505242"/>
              <a:ext cx="1296736" cy="53473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2" name="TextBox 41"/>
            <p:cNvSpPr txBox="1"/>
            <p:nvPr/>
          </p:nvSpPr>
          <p:spPr>
            <a:xfrm>
              <a:off x="3985866" y="2574578"/>
              <a:ext cx="608122" cy="369332"/>
            </a:xfrm>
            <a:prstGeom prst="rect">
              <a:avLst/>
            </a:prstGeom>
            <a:noFill/>
          </p:spPr>
          <p:txBody>
            <a:bodyPr wrap="none" rtlCol="0">
              <a:spAutoFit/>
            </a:bodyPr>
            <a:lstStyle/>
            <a:p>
              <a:r>
                <a:rPr lang="en-US" dirty="0"/>
                <a:t>Cue</a:t>
              </a:r>
            </a:p>
          </p:txBody>
        </p:sp>
      </p:grpSp>
      <p:grpSp>
        <p:nvGrpSpPr>
          <p:cNvPr id="43" name="Group 42"/>
          <p:cNvGrpSpPr/>
          <p:nvPr/>
        </p:nvGrpSpPr>
        <p:grpSpPr>
          <a:xfrm>
            <a:off x="5362682" y="4923346"/>
            <a:ext cx="1296736" cy="534737"/>
            <a:chOff x="3641559" y="2505242"/>
            <a:chExt cx="1296736" cy="534737"/>
          </a:xfrm>
        </p:grpSpPr>
        <p:sp>
          <p:nvSpPr>
            <p:cNvPr id="44" name="Rounded Rectangle 43"/>
            <p:cNvSpPr/>
            <p:nvPr/>
          </p:nvSpPr>
          <p:spPr>
            <a:xfrm>
              <a:off x="3641559" y="2505242"/>
              <a:ext cx="1296736" cy="53473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5" name="TextBox 44"/>
            <p:cNvSpPr txBox="1"/>
            <p:nvPr/>
          </p:nvSpPr>
          <p:spPr>
            <a:xfrm>
              <a:off x="3985866" y="2574578"/>
              <a:ext cx="608122" cy="369332"/>
            </a:xfrm>
            <a:prstGeom prst="rect">
              <a:avLst/>
            </a:prstGeom>
            <a:noFill/>
          </p:spPr>
          <p:txBody>
            <a:bodyPr wrap="none" rtlCol="0">
              <a:spAutoFit/>
            </a:bodyPr>
            <a:lstStyle/>
            <a:p>
              <a:r>
                <a:rPr lang="en-US" dirty="0"/>
                <a:t>Cue</a:t>
              </a:r>
            </a:p>
          </p:txBody>
        </p:sp>
      </p:grpSp>
      <p:grpSp>
        <p:nvGrpSpPr>
          <p:cNvPr id="46" name="Group 45"/>
          <p:cNvGrpSpPr/>
          <p:nvPr/>
        </p:nvGrpSpPr>
        <p:grpSpPr>
          <a:xfrm>
            <a:off x="7388464" y="4126588"/>
            <a:ext cx="1296736" cy="534737"/>
            <a:chOff x="3641559" y="2505242"/>
            <a:chExt cx="1296736" cy="534737"/>
          </a:xfrm>
        </p:grpSpPr>
        <p:sp>
          <p:nvSpPr>
            <p:cNvPr id="47" name="Rounded Rectangle 46"/>
            <p:cNvSpPr/>
            <p:nvPr/>
          </p:nvSpPr>
          <p:spPr>
            <a:xfrm>
              <a:off x="3641559" y="2505242"/>
              <a:ext cx="1296736" cy="53473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8" name="TextBox 47"/>
            <p:cNvSpPr txBox="1"/>
            <p:nvPr/>
          </p:nvSpPr>
          <p:spPr>
            <a:xfrm>
              <a:off x="3985866" y="2574578"/>
              <a:ext cx="608122" cy="369332"/>
            </a:xfrm>
            <a:prstGeom prst="rect">
              <a:avLst/>
            </a:prstGeom>
            <a:noFill/>
          </p:spPr>
          <p:txBody>
            <a:bodyPr wrap="none" rtlCol="0">
              <a:spAutoFit/>
            </a:bodyPr>
            <a:lstStyle/>
            <a:p>
              <a:r>
                <a:rPr lang="en-US" dirty="0"/>
                <a:t>Cue</a:t>
              </a:r>
            </a:p>
          </p:txBody>
        </p:sp>
      </p:grpSp>
      <p:grpSp>
        <p:nvGrpSpPr>
          <p:cNvPr id="49" name="Group 48"/>
          <p:cNvGrpSpPr/>
          <p:nvPr/>
        </p:nvGrpSpPr>
        <p:grpSpPr>
          <a:xfrm>
            <a:off x="7388464" y="2821821"/>
            <a:ext cx="1296736" cy="534737"/>
            <a:chOff x="3641559" y="2505242"/>
            <a:chExt cx="1296736" cy="534737"/>
          </a:xfrm>
        </p:grpSpPr>
        <p:sp>
          <p:nvSpPr>
            <p:cNvPr id="50" name="Rounded Rectangle 49"/>
            <p:cNvSpPr/>
            <p:nvPr/>
          </p:nvSpPr>
          <p:spPr>
            <a:xfrm>
              <a:off x="3641559" y="2505242"/>
              <a:ext cx="1296736" cy="53473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1" name="TextBox 50"/>
            <p:cNvSpPr txBox="1"/>
            <p:nvPr/>
          </p:nvSpPr>
          <p:spPr>
            <a:xfrm>
              <a:off x="3985866" y="2574578"/>
              <a:ext cx="608122" cy="369332"/>
            </a:xfrm>
            <a:prstGeom prst="rect">
              <a:avLst/>
            </a:prstGeom>
            <a:noFill/>
          </p:spPr>
          <p:txBody>
            <a:bodyPr wrap="none" rtlCol="0">
              <a:spAutoFit/>
            </a:bodyPr>
            <a:lstStyle/>
            <a:p>
              <a:r>
                <a:rPr lang="en-US" dirty="0"/>
                <a:t>Cue</a:t>
              </a:r>
            </a:p>
          </p:txBody>
        </p:sp>
      </p:grpSp>
      <p:cxnSp>
        <p:nvCxnSpPr>
          <p:cNvPr id="52" name="Straight Arrow Connector 51"/>
          <p:cNvCxnSpPr/>
          <p:nvPr/>
        </p:nvCxnSpPr>
        <p:spPr>
          <a:xfrm flipH="1">
            <a:off x="6008629" y="2821846"/>
            <a:ext cx="5096" cy="6146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3" name="Straight Arrow Connector 62"/>
          <p:cNvCxnSpPr/>
          <p:nvPr/>
        </p:nvCxnSpPr>
        <p:spPr>
          <a:xfrm>
            <a:off x="4752359" y="3148164"/>
            <a:ext cx="536832" cy="3926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flipV="1">
            <a:off x="4766088" y="4006272"/>
            <a:ext cx="542325" cy="2951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flipV="1">
            <a:off x="5982542" y="4143569"/>
            <a:ext cx="5492" cy="6672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flipH="1" flipV="1">
            <a:off x="6791223" y="3978813"/>
            <a:ext cx="508001" cy="3226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flipH="1">
            <a:off x="6791223" y="3259374"/>
            <a:ext cx="516240" cy="2938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8" name="Text Box 11"/>
          <p:cNvSpPr txBox="1">
            <a:spLocks noChangeArrowheads="1"/>
          </p:cNvSpPr>
          <p:nvPr/>
        </p:nvSpPr>
        <p:spPr bwMode="auto">
          <a:xfrm>
            <a:off x="8745" y="4518568"/>
            <a:ext cx="508598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2000" dirty="0">
                <a:latin typeface="+mn-lt"/>
              </a:rPr>
              <a:t>Only one cue leads to this target.</a:t>
            </a:r>
          </a:p>
          <a:p>
            <a:pPr eaLnBrk="1" hangingPunct="1">
              <a:spcBef>
                <a:spcPct val="50000"/>
              </a:spcBef>
              <a:defRPr/>
            </a:pPr>
            <a:r>
              <a:rPr lang="en-US" sz="2000" dirty="0">
                <a:latin typeface="+mn-lt"/>
              </a:rPr>
              <a:t>If you don’t happen to find this cue, you can never find the target.</a:t>
            </a:r>
          </a:p>
          <a:p>
            <a:pPr eaLnBrk="1" hangingPunct="1">
              <a:spcBef>
                <a:spcPct val="50000"/>
              </a:spcBef>
              <a:defRPr/>
            </a:pPr>
            <a:r>
              <a:rPr lang="en-US" sz="2000" dirty="0">
                <a:latin typeface="+mn-lt"/>
              </a:rPr>
              <a:t>But what if there were many cues, all leading to the same target?</a:t>
            </a:r>
          </a:p>
        </p:txBody>
      </p:sp>
      <p:sp>
        <p:nvSpPr>
          <p:cNvPr id="32" name="TextBox 31"/>
          <p:cNvSpPr txBox="1"/>
          <p:nvPr/>
        </p:nvSpPr>
        <p:spPr>
          <a:xfrm>
            <a:off x="310280" y="1793119"/>
            <a:ext cx="4375727" cy="1200328"/>
          </a:xfrm>
          <a:prstGeom prst="rect">
            <a:avLst/>
          </a:prstGeom>
          <a:noFill/>
        </p:spPr>
        <p:txBody>
          <a:bodyPr wrap="square" rtlCol="0">
            <a:spAutoFit/>
          </a:bodyPr>
          <a:lstStyle/>
          <a:p>
            <a:r>
              <a:rPr lang="en-US" sz="2400" dirty="0">
                <a:latin typeface="+mn-lt"/>
              </a:rPr>
              <a:t>Better chances of happening on one of the cues and thus finding target.</a:t>
            </a:r>
          </a:p>
        </p:txBody>
      </p:sp>
      <p:sp>
        <p:nvSpPr>
          <p:cNvPr id="33" name="Rectangle 32"/>
          <p:cNvSpPr/>
          <p:nvPr/>
        </p:nvSpPr>
        <p:spPr>
          <a:xfrm>
            <a:off x="337389" y="1269201"/>
            <a:ext cx="4951802" cy="461665"/>
          </a:xfrm>
          <a:prstGeom prst="rect">
            <a:avLst/>
          </a:prstGeom>
        </p:spPr>
        <p:txBody>
          <a:bodyPr wrap="square">
            <a:spAutoFit/>
          </a:bodyPr>
          <a:lstStyle/>
          <a:p>
            <a:pPr eaLnBrk="1" hangingPunct="1">
              <a:spcBef>
                <a:spcPct val="50000"/>
              </a:spcBef>
            </a:pPr>
            <a:r>
              <a:rPr lang="en-US" altLang="en-US" sz="2400" dirty="0">
                <a:latin typeface="Calibri"/>
                <a:cs typeface="Calibri"/>
              </a:rPr>
              <a:t>Memory strategies all use elaboration.</a:t>
            </a:r>
          </a:p>
        </p:txBody>
      </p:sp>
      <p:sp>
        <p:nvSpPr>
          <p:cNvPr id="5" name="TextBox 4"/>
          <p:cNvSpPr txBox="1"/>
          <p:nvPr/>
        </p:nvSpPr>
        <p:spPr>
          <a:xfrm>
            <a:off x="5429238" y="3407080"/>
            <a:ext cx="1446663" cy="369332"/>
          </a:xfrm>
          <a:prstGeom prst="rect">
            <a:avLst/>
          </a:prstGeom>
          <a:noFill/>
        </p:spPr>
        <p:txBody>
          <a:bodyPr wrap="square" rtlCol="0">
            <a:spAutoFit/>
          </a:bodyPr>
          <a:lstStyle/>
          <a:p>
            <a:r>
              <a:rPr lang="en-US" dirty="0"/>
              <a:t>Elaborated</a:t>
            </a:r>
          </a:p>
        </p:txBody>
      </p:sp>
      <p:sp>
        <p:nvSpPr>
          <p:cNvPr id="9" name="TextBox 8"/>
          <p:cNvSpPr txBox="1"/>
          <p:nvPr/>
        </p:nvSpPr>
        <p:spPr>
          <a:xfrm>
            <a:off x="275992" y="2963150"/>
            <a:ext cx="293474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Vivid Imagery</a:t>
            </a:r>
          </a:p>
          <a:p>
            <a:pPr marL="342900" indent="-342900">
              <a:buFont typeface="Arial" panose="020B0604020202020204" pitchFamily="34" charset="0"/>
              <a:buChar char="•"/>
            </a:pPr>
            <a:r>
              <a:rPr lang="en-US" sz="2000" dirty="0">
                <a:latin typeface="+mn-lt"/>
              </a:rPr>
              <a:t>Self Referencing Effect</a:t>
            </a:r>
          </a:p>
          <a:p>
            <a:pPr marL="342900" indent="-342900">
              <a:buFont typeface="Arial" panose="020B0604020202020204" pitchFamily="34" charset="0"/>
              <a:buChar char="•"/>
            </a:pPr>
            <a:r>
              <a:rPr lang="en-US" sz="2000" dirty="0">
                <a:latin typeface="+mn-lt"/>
              </a:rPr>
              <a:t>Memory Wizards</a:t>
            </a:r>
          </a:p>
        </p:txBody>
      </p:sp>
      <p:sp>
        <p:nvSpPr>
          <p:cNvPr id="53" name="Rectangle 3"/>
          <p:cNvSpPr>
            <a:spLocks noGrp="1" noChangeArrowheads="1"/>
          </p:cNvSpPr>
          <p:nvPr>
            <p:ph idx="1"/>
          </p:nvPr>
        </p:nvSpPr>
        <p:spPr>
          <a:xfrm>
            <a:off x="337389" y="799879"/>
            <a:ext cx="4428699" cy="624385"/>
          </a:xfrm>
        </p:spPr>
        <p:txBody>
          <a:bodyPr/>
          <a:lstStyle/>
          <a:p>
            <a:pPr marL="0" indent="0">
              <a:buClr>
                <a:schemeClr val="tx1"/>
              </a:buClr>
              <a:buNone/>
            </a:pPr>
            <a:r>
              <a:rPr lang="en-US" dirty="0"/>
              <a:t>Elaboration enhances memory.</a:t>
            </a:r>
          </a:p>
        </p:txBody>
      </p:sp>
    </p:spTree>
    <p:extLst>
      <p:ext uri="{BB962C8B-B14F-4D97-AF65-F5344CB8AC3E}">
        <p14:creationId xmlns:p14="http://schemas.microsoft.com/office/powerpoint/2010/main" val="12298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6"/>
                                        </p:tgtEl>
                                        <p:attrNameLst>
                                          <p:attrName>style.opacity</p:attrName>
                                        </p:attrNameLst>
                                      </p:cBhvr>
                                      <p:to>
                                        <p:strVal val="0.5"/>
                                      </p:to>
                                    </p:set>
                                    <p:animEffect filter="image" prLst="opacity: 0.5">
                                      <p:cBhvr rctx="IE">
                                        <p:cTn id="20" dur="indefinite"/>
                                        <p:tgtEl>
                                          <p:spTgt spid="6"/>
                                        </p:tgtEl>
                                      </p:cBhvr>
                                    </p:animEffect>
                                  </p:childTnLst>
                                </p:cTn>
                              </p:par>
                            </p:childTnLst>
                          </p:cTn>
                        </p:par>
                        <p:par>
                          <p:cTn id="21" fill="hold">
                            <p:stCondLst>
                              <p:cond delay="0"/>
                            </p:stCondLst>
                            <p:childTnLst>
                              <p:par>
                                <p:cTn id="22" presetID="9" presetClass="emph" presetSubtype="0" nodeType="afterEffect">
                                  <p:stCondLst>
                                    <p:cond delay="0"/>
                                  </p:stCondLst>
                                  <p:childTnLst>
                                    <p:set>
                                      <p:cBhvr rctx="PPT">
                                        <p:cTn id="23" dur="indefinite"/>
                                        <p:tgtEl>
                                          <p:spTgt spid="7"/>
                                        </p:tgtEl>
                                        <p:attrNameLst>
                                          <p:attrName>style.opacity</p:attrName>
                                        </p:attrNameLst>
                                      </p:cBhvr>
                                      <p:to>
                                        <p:strVal val="0.25"/>
                                      </p:to>
                                    </p:set>
                                    <p:animEffect filter="image" prLst="opacity: 0.25">
                                      <p:cBhvr rctx="IE">
                                        <p:cTn id="24" dur="indefinite"/>
                                        <p:tgtEl>
                                          <p:spTgt spid="7"/>
                                        </p:tgtEl>
                                      </p:cBhvr>
                                    </p:animEffect>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250"/>
                                        <p:tgtEl>
                                          <p:spTgt spid="52"/>
                                        </p:tgtEl>
                                      </p:cBhvr>
                                    </p:animEffect>
                                  </p:childTnLst>
                                </p:cTn>
                              </p:par>
                            </p:childTnLst>
                          </p:cTn>
                        </p:par>
                        <p:par>
                          <p:cTn id="29" fill="hold">
                            <p:stCondLst>
                              <p:cond delay="25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750"/>
                            </p:stCondLst>
                            <p:childTnLst>
                              <p:par>
                                <p:cTn id="34" presetID="10" presetClass="entr" presetSubtype="0"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250"/>
                                        <p:tgtEl>
                                          <p:spTgt spid="37"/>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250"/>
                                        <p:tgtEl>
                                          <p:spTgt spid="63"/>
                                        </p:tgtEl>
                                      </p:cBhvr>
                                    </p:animEffect>
                                  </p:childTnLst>
                                </p:cTn>
                              </p:par>
                            </p:childTnLst>
                          </p:cTn>
                        </p:par>
                        <p:par>
                          <p:cTn id="41" fill="hold">
                            <p:stCondLst>
                              <p:cond delay="1250"/>
                            </p:stCondLst>
                            <p:childTnLst>
                              <p:par>
                                <p:cTn id="42" presetID="10" presetClass="entr" presetSubtype="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250"/>
                                        <p:tgtEl>
                                          <p:spTgt spid="40"/>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250"/>
                                        <p:tgtEl>
                                          <p:spTgt spid="65"/>
                                        </p:tgtEl>
                                      </p:cBhvr>
                                    </p:animEffect>
                                  </p:childTnLst>
                                </p:cTn>
                              </p:par>
                            </p:childTnLst>
                          </p:cTn>
                        </p:par>
                        <p:par>
                          <p:cTn id="49" fill="hold">
                            <p:stCondLst>
                              <p:cond delay="1750"/>
                            </p:stCondLst>
                            <p:childTnLst>
                              <p:par>
                                <p:cTn id="50" presetID="10"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50"/>
                                        <p:tgtEl>
                                          <p:spTgt spid="43"/>
                                        </p:tgtEl>
                                      </p:cBhvr>
                                    </p:animEffect>
                                  </p:childTnLst>
                                </p:cTn>
                              </p:par>
                            </p:childTnLst>
                          </p:cTn>
                        </p:par>
                        <p:par>
                          <p:cTn id="53" fill="hold">
                            <p:stCondLst>
                              <p:cond delay="2000"/>
                            </p:stCondLst>
                            <p:childTnLst>
                              <p:par>
                                <p:cTn id="54" presetID="22" presetClass="entr" presetSubtype="4"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down)">
                                      <p:cBhvr>
                                        <p:cTn id="56" dur="250"/>
                                        <p:tgtEl>
                                          <p:spTgt spid="68"/>
                                        </p:tgtEl>
                                      </p:cBhvr>
                                    </p:animEffect>
                                  </p:childTnLst>
                                </p:cTn>
                              </p:par>
                            </p:childTnLst>
                          </p:cTn>
                        </p:par>
                        <p:par>
                          <p:cTn id="57" fill="hold">
                            <p:stCondLst>
                              <p:cond delay="2250"/>
                            </p:stCondLst>
                            <p:childTnLst>
                              <p:par>
                                <p:cTn id="58" presetID="10"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250"/>
                                        <p:tgtEl>
                                          <p:spTgt spid="46"/>
                                        </p:tgtEl>
                                      </p:cBhvr>
                                    </p:animEffect>
                                  </p:childTnLst>
                                </p:cTn>
                              </p:par>
                            </p:childTnLst>
                          </p:cTn>
                        </p:par>
                        <p:par>
                          <p:cTn id="61" fill="hold">
                            <p:stCondLst>
                              <p:cond delay="2500"/>
                            </p:stCondLst>
                            <p:childTnLst>
                              <p:par>
                                <p:cTn id="62" presetID="22" presetClass="entr" presetSubtype="2" fill="hold"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right)">
                                      <p:cBhvr>
                                        <p:cTn id="64" dur="250"/>
                                        <p:tgtEl>
                                          <p:spTgt spid="70"/>
                                        </p:tgtEl>
                                      </p:cBhvr>
                                    </p:animEffect>
                                  </p:childTnLst>
                                </p:cTn>
                              </p:par>
                            </p:childTnLst>
                          </p:cTn>
                        </p:par>
                        <p:par>
                          <p:cTn id="65" fill="hold">
                            <p:stCondLst>
                              <p:cond delay="2750"/>
                            </p:stCondLst>
                            <p:childTnLst>
                              <p:par>
                                <p:cTn id="66" presetID="10" presetClass="entr" presetSubtype="0" fill="hold"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250"/>
                                        <p:tgtEl>
                                          <p:spTgt spid="49"/>
                                        </p:tgtEl>
                                      </p:cBhvr>
                                    </p:animEffect>
                                  </p:childTnLst>
                                </p:cTn>
                              </p:par>
                            </p:childTnLst>
                          </p:cTn>
                        </p:par>
                        <p:par>
                          <p:cTn id="69" fill="hold">
                            <p:stCondLst>
                              <p:cond delay="3000"/>
                            </p:stCondLst>
                            <p:childTnLst>
                              <p:par>
                                <p:cTn id="70" presetID="22" presetClass="entr" presetSubtype="2" fill="hold" nodeType="after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wipe(right)">
                                      <p:cBhvr>
                                        <p:cTn id="72" dur="250"/>
                                        <p:tgtEl>
                                          <p:spTgt spid="76"/>
                                        </p:tgtEl>
                                      </p:cBhvr>
                                    </p:animEffect>
                                  </p:childTnLst>
                                </p:cTn>
                              </p:par>
                            </p:childTnLst>
                          </p:cTn>
                        </p:par>
                        <p:par>
                          <p:cTn id="73" fill="hold">
                            <p:stCondLst>
                              <p:cond delay="3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barn(inVertical)">
                                      <p:cBhvr>
                                        <p:cTn id="8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1036&quot;&gt;&lt;/object&gt;&lt;object type=&quot;2&quot; unique_id=&quot;11037&quot;&gt;&lt;object type=&quot;3&quot; unique_id=&quot;11038&quot;&gt;&lt;property id=&quot;20148&quot; value=&quot;5&quot;/&gt;&lt;property id=&quot;20300&quot; value=&quot;Slide 1&quot;/&gt;&lt;property id=&quot;20307&quot; value=&quot;297&quot;/&gt;&lt;/object&gt;&lt;object type=&quot;3&quot; unique_id=&quot;11039&quot;&gt;&lt;property id=&quot;20148&quot; value=&quot;5&quot;/&gt;&lt;property id=&quot;20300&quot; value=&quot;Slide 2 - &amp;quot;Chapter Preview&amp;quot;&quot;/&gt;&lt;property id=&quot;20307&quot; value=&quot;322&quot;/&gt;&lt;/object&gt;&lt;object type=&quot;3&quot; unique_id=&quot;11040&quot;&gt;&lt;property id=&quot;20148&quot; value=&quot;5&quot;/&gt;&lt;property id=&quot;20300&quot; value=&quot;Slide 3 - &amp;quot;The Nature of Memory&amp;quot;&quot;/&gt;&lt;property id=&quot;20307&quot; value=&quot;298&quot;/&gt;&lt;/object&gt;&lt;object type=&quot;3&quot; unique_id=&quot;11041&quot;&gt;&lt;property id=&quot;20148&quot; value=&quot;5&quot;/&gt;&lt;property id=&quot;20300&quot; value=&quot;Slide 4 - &amp;quot;Encoding: Sensory Input&amp;quot;&quot;/&gt;&lt;property id=&quot;20307&quot; value=&quot;300&quot;/&gt;&lt;/object&gt;&lt;object type=&quot;3&quot; unique_id=&quot;11042&quot;&gt;&lt;property id=&quot;20148&quot; value=&quot;5&quot;/&gt;&lt;property id=&quot;20300&quot; value=&quot;Slide 5 - &amp;quot;Encoding: &amp;#x0D;&amp;#x0A;Levels of Processing&amp;quot;&quot;/&gt;&lt;property id=&quot;20307&quot; value=&quot;323&quot;/&gt;&lt;/object&gt;&lt;object type=&quot;3&quot; unique_id=&quot;11043&quot;&gt;&lt;property id=&quot;20148&quot; value=&quot;5&quot;/&gt;&lt;property id=&quot;20300&quot; value=&quot;Slide 6 - &amp;quot;Encoding: &amp;#x0D;&amp;#x0A;Levels of Processing&amp;quot;&quot;/&gt;&lt;property id=&quot;20307&quot; value=&quot;337&quot;/&gt;&lt;/object&gt;&lt;object type=&quot;3&quot; unique_id=&quot;11044&quot;&gt;&lt;property id=&quot;20148&quot; value=&quot;5&quot;/&gt;&lt;property id=&quot;20300&quot; value=&quot;Slide 7 - &amp;quot;Encoding: Elaboration&amp;quot;&quot;/&gt;&lt;property id=&quot;20307&quot; value=&quot;324&quot;/&gt;&lt;/object&gt;&lt;object type=&quot;3&quot; unique_id=&quot;11045&quot;&gt;&lt;property id=&quot;20148&quot; value=&quot;5&quot;/&gt;&lt;property id=&quot;20300&quot; value=&quot;Slide 8 - &amp;quot;Encoding: Imagery&amp;quot;&quot;/&gt;&lt;property id=&quot;20307&quot; value=&quot;325&quot;/&gt;&lt;/object&gt;&lt;object type=&quot;3&quot; unique_id=&quot;11046&quot;&gt;&lt;property id=&quot;20148&quot; value=&quot;5&quot;/&gt;&lt;property id=&quot;20300&quot; value=&quot;Slide 9 - &amp;quot;Memory Storage&amp;quot;&quot;/&gt;&lt;property id=&quot;20307&quot; value=&quot;299&quot;/&gt;&lt;/object&gt;&lt;object type=&quot;3&quot; unique_id=&quot;11047&quot;&gt;&lt;property id=&quot;20148&quot; value=&quot;5&quot;/&gt;&lt;property id=&quot;20300&quot; value=&quot;Slide 10 - &amp;quot;Atkinson-Shiffrin Model&amp;quot;&quot;/&gt;&lt;property id=&quot;20307&quot; value=&quot;338&quot;/&gt;&lt;/object&gt;&lt;object type=&quot;3&quot; unique_id=&quot;11048&quot;&gt;&lt;property id=&quot;20148&quot; value=&quot;5&quot;/&gt;&lt;property id=&quot;20300&quot; value=&quot;Slide 11 - &amp;quot;Storage: Sensory Memory&amp;quot;&quot;/&gt;&lt;property id=&quot;20307&quot; value=&quot;326&quot;/&gt;&lt;/object&gt;&lt;object type=&quot;3&quot; unique_id=&quot;11049&quot;&gt;&lt;property id=&quot;20148&quot; value=&quot;5&quot;/&gt;&lt;property id=&quot;20300&quot; value=&quot;Slide 12 - &amp;quot;Storage: Short-Term Memory&amp;quot;&quot;/&gt;&lt;property id=&quot;20307&quot; value=&quot;327&quot;/&gt;&lt;/object&gt;&lt;object type=&quot;3&quot; unique_id=&quot;11050&quot;&gt;&lt;property id=&quot;20148&quot; value=&quot;5&quot;/&gt;&lt;property id=&quot;20300&quot; value=&quot;Slide 13 - &amp;quot;Storage: Short-Term Memory&amp;quot;&quot;/&gt;&lt;property id=&quot;20307&quot; value=&quot;329&quot;/&gt;&lt;/object&gt;&lt;object type=&quot;3&quot; unique_id=&quot;11051&quot;&gt;&lt;property id=&quot;20148&quot; value=&quot;5&quot;/&gt;&lt;property id=&quot;20300&quot; value=&quot;Slide 14 - &amp;quot;Working Memory – &amp;#x0D;&amp;#x0A;An Alternative to STM&amp;quot;&quot;/&gt;&lt;property id=&quot;20307&quot; value=&quot;330&quot;/&gt;&lt;/object&gt;&lt;object type=&quot;3&quot; unique_id=&quot;11052&quot;&gt;&lt;property id=&quot;20148&quot; value=&quot;5&quot;/&gt;&lt;property id=&quot;20300&quot; value=&quot;Slide 15 - &amp;quot;Working Memory Model&amp;quot;&quot;/&gt;&lt;property id=&quot;20307&quot; value=&quot;339&quot;/&gt;&lt;/object&gt;&lt;object type=&quot;3&quot; unique_id=&quot;11053&quot;&gt;&lt;property id=&quot;20148&quot; value=&quot;5&quot;/&gt;&lt;property id=&quot;20300&quot; value=&quot;Slide 16 - &amp;quot;Storage: Long-Term Memory&amp;quot;&quot;/&gt;&lt;property id=&quot;20307&quot; value=&quot;328&quot;/&gt;&lt;/object&gt;&lt;object type=&quot;3&quot; unique_id=&quot;11054&quot;&gt;&lt;property id=&quot;20148&quot; value=&quot;5&quot;/&gt;&lt;property id=&quot;20300&quot; value=&quot;Slide 17 - &amp;quot;Storage: Long-Term Memory&amp;quot;&quot;/&gt;&lt;property id=&quot;20307&quot; value=&quot;331&quot;/&gt;&lt;/object&gt;&lt;object type=&quot;3&quot; unique_id=&quot;11055&quot;&gt;&lt;property id=&quot;20148&quot; value=&quot;5&quot;/&gt;&lt;property id=&quot;20300&quot; value=&quot;Slide 18 - &amp;quot;Storage: Explicit LTM&amp;quot;&quot;/&gt;&lt;property id=&quot;20307&quot; value=&quot;332&quot;/&gt;&lt;/object&gt;&lt;object type=&quot;3&quot; unique_id=&quot;11056&quot;&gt;&lt;property id=&quot;20148&quot; value=&quot;5&quot;/&gt;&lt;property id=&quot;20300&quot; value=&quot;Slide 19 - &amp;quot;Storage: Explicit LTM&amp;quot;&quot;/&gt;&lt;property id=&quot;20307&quot; value=&quot;333&quot;/&gt;&lt;/object&gt;&lt;object type=&quot;3&quot; unique_id=&quot;11057&quot;&gt;&lt;property id=&quot;20148&quot; value=&quot;5&quot;/&gt;&lt;property id=&quot;20300&quot; value=&quot;Slide 20 - &amp;quot;Storage: Explicit LTM&amp;quot;&quot;/&gt;&lt;property id=&quot;20307&quot; value=&quot;334&quot;/&gt;&lt;/object&gt;&lt;object type=&quot;3&quot; unique_id=&quot;11058&quot;&gt;&lt;property id=&quot;20148&quot; value=&quot;5&quot;/&gt;&lt;property id=&quot;20300&quot; value=&quot;Slide 21 - &amp;quot;Storage: Explicit LTM&amp;quot;&quot;/&gt;&lt;property id=&quot;20307&quot; value=&quot;335&quot;/&gt;&lt;/object&gt;&lt;object type=&quot;3&quot; unique_id=&quot;11059&quot;&gt;&lt;property id=&quot;20148&quot; value=&quot;5&quot;/&gt;&lt;property id=&quot;20300&quot; value=&quot;Slide 22 - &amp;quot;Storage: Implicit LTM&amp;quot;&quot;/&gt;&lt;property id=&quot;20307&quot; value=&quot;301&quot;/&gt;&lt;/object&gt;&lt;object type=&quot;3&quot; unique_id=&quot;11060&quot;&gt;&lt;property id=&quot;20148&quot; value=&quot;5&quot;/&gt;&lt;property id=&quot;20300&quot; value=&quot;Slide 23 - &amp;quot;Memory: Organization&amp;quot;&quot;/&gt;&lt;property id=&quot;20307&quot; value=&quot;336&quot;/&gt;&lt;/object&gt;&lt;object type=&quot;3&quot; unique_id=&quot;11061&quot;&gt;&lt;property id=&quot;20148&quot; value=&quot;5&quot;/&gt;&lt;property id=&quot;20300&quot; value=&quot;Slide 24 - &amp;quot;Memory: Location&amp;quot;&quot;/&gt;&lt;property id=&quot;20307&quot; value=&quot;340&quot;/&gt;&lt;/object&gt;&lt;object type=&quot;3&quot; unique_id=&quot;11062&quot;&gt;&lt;property id=&quot;20148&quot; value=&quot;5&quot;/&gt;&lt;property id=&quot;20300&quot; value=&quot;Slide 25 - &amp;quot; The Smell of Memory&amp;quot;&quot;/&gt;&lt;property id=&quot;20307&quot; value=&quot;350&quot;/&gt;&lt;/object&gt;&lt;object type=&quot;3&quot; unique_id=&quot;11063&quot;&gt;&lt;property id=&quot;20148&quot; value=&quot;5&quot;/&gt;&lt;property id=&quot;20300&quot; value=&quot;Slide 26 - &amp;quot;Memory: Brain Structure&amp;quot;&quot;/&gt;&lt;property id=&quot;20307&quot; value=&quot;349&quot;/&gt;&lt;/object&gt;&lt;object type=&quot;3&quot; unique_id=&quot;11064&quot;&gt;&lt;property id=&quot;20148&quot; value=&quot;5&quot;/&gt;&lt;property id=&quot;20300&quot; value=&quot;Slide 27 - &amp;quot;Serial Position Effect&amp;quot;&quot;/&gt;&lt;property id=&quot;20307&quot; value=&quot;358&quot;/&gt;&lt;/object&gt;&lt;object type=&quot;3&quot; unique_id=&quot;11065&quot;&gt;&lt;property id=&quot;20148&quot; value=&quot;5&quot;/&gt;&lt;property id=&quot;20300&quot; value=&quot;Slide 28 - &amp;quot;Memory: Brain Structures&amp;quot;&quot;/&gt;&lt;property id=&quot;20307&quot; value=&quot;345&quot;/&gt;&lt;/object&gt;&lt;object type=&quot;3&quot; unique_id=&quot;11066&quot;&gt;&lt;property id=&quot;20148&quot; value=&quot;5&quot;/&gt;&lt;property id=&quot;20300&quot; value=&quot;Slide 29 - &amp;quot;Retrieval: &amp;#x0D;&amp;#x0A;Serial Position Effect&amp;quot;&quot;/&gt;&lt;property id=&quot;20307&quot; value=&quot;351&quot;/&gt;&lt;/object&gt;&lt;object type=&quot;3&quot; unique_id=&quot;11067&quot;&gt;&lt;property id=&quot;20148&quot; value=&quot;5&quot;/&gt;&lt;property id=&quot;20300&quot; value=&quot;Slide 30 - &amp;quot;Retrieval: Tasks and Cues&amp;quot;&quot;/&gt;&lt;property id=&quot;20307&quot; value=&quot;342&quot;/&gt;&lt;/object&gt;&lt;object type=&quot;3&quot; unique_id=&quot;11068&quot;&gt;&lt;property id=&quot;20148&quot; value=&quot;5&quot;/&gt;&lt;property id=&quot;20300&quot; value=&quot;Slide 31 - &amp;quot;Retrieval: Special Cases&amp;quot;&quot;/&gt;&lt;property id=&quot;20307&quot; value=&quot;343&quot;/&gt;&lt;/object&gt;&lt;object type=&quot;3&quot; unique_id=&quot;11069&quot;&gt;&lt;property id=&quot;20148&quot; value=&quot;5&quot;/&gt;&lt;property id=&quot;20300&quot; value=&quot;Slide 32 - &amp;quot;&amp;#x0D;&amp;#x0A;False Memory Recovery?&amp;quot;&quot;/&gt;&lt;property id=&quot;20307&quot; value=&quot;353&quot;/&gt;&lt;/object&gt;&lt;object type=&quot;3&quot; unique_id=&quot;11070&quot;&gt;&lt;property id=&quot;20148&quot; value=&quot;5&quot;/&gt;&lt;property id=&quot;20300&quot; value=&quot;Slide 33 - &amp;quot;Eyewitness Testimony&amp;quot;&quot;/&gt;&lt;property id=&quot;20307&quot; value=&quot;356&quot;/&gt;&lt;/object&gt;&lt;object type=&quot;3&quot; unique_id=&quot;11071&quot;&gt;&lt;property id=&quot;20148&quot; value=&quot;5&quot;/&gt;&lt;property id=&quot;20300&quot; value=&quot;Slide 34 - &amp;quot;Forgetting: Memory Failure&amp;quot;&quot;/&gt;&lt;property id=&quot;20307&quot; value=&quot;302&quot;/&gt;&lt;/object&gt;&lt;object type=&quot;3&quot; unique_id=&quot;11072&quot;&gt;&lt;property id=&quot;20148&quot; value=&quot;5&quot;/&gt;&lt;property id=&quot;20300&quot; value=&quot;Slide 35 - &amp;quot;Forgetting: Interference&amp;quot;&quot;/&gt;&lt;property id=&quot;20307&quot; value=&quot;346&quot;/&gt;&lt;/object&gt;&lt;object type=&quot;3&quot; unique_id=&quot;11073&quot;&gt;&lt;property id=&quot;20148&quot; value=&quot;5&quot;/&gt;&lt;property id=&quot;20300&quot; value=&quot;Slide 36 - &amp;quot;Forgetting: Memory Failure&amp;quot;&quot;/&gt;&lt;property id=&quot;20307&quot; value=&quot;344&quot;/&gt;&lt;/object&gt;&lt;object type=&quot;3&quot; unique_id=&quot;11074&quot;&gt;&lt;property id=&quot;20148&quot; value=&quot;5&quot;/&gt;&lt;property id=&quot;20300&quot; value=&quot;Slide 37 - &amp;quot;Forgetting: Memory Failure&amp;quot;&quot;/&gt;&lt;property id=&quot;20307&quot; value=&quot;354&quot;/&gt;&lt;/object&gt;&lt;object type=&quot;3&quot; unique_id=&quot;11075&quot;&gt;&lt;property id=&quot;20148&quot; value=&quot;5&quot;/&gt;&lt;property id=&quot;20300&quot; value=&quot;Slide 38 - &amp;quot;Study Tips - Encoding&amp;quot;&quot;/&gt;&lt;property id=&quot;20307&quot; value=&quot;303&quot;/&gt;&lt;/object&gt;&lt;object type=&quot;3&quot; unique_id=&quot;11076&quot;&gt;&lt;property id=&quot;20148&quot; value=&quot;5&quot;/&gt;&lt;property id=&quot;20300&quot; value=&quot;Slide 39 - &amp;quot;Study Tips - Retrieval&amp;quot;&quot;/&gt;&lt;property id=&quot;20307&quot; value=&quot;357&quot;/&gt;&lt;/object&gt;&lt;object type=&quot;3&quot; unique_id=&quot;11077&quot;&gt;&lt;property id=&quot;20148&quot; value=&quot;5&quot;/&gt;&lt;property id=&quot;20300&quot; value=&quot;Slide 40 - &amp;quot;Memory and &amp;#x0D;&amp;#x0A;Health and Wellness&amp;quot;&quot;/&gt;&lt;property id=&quot;20307&quot; value=&quot;304&quot;/&gt;&lt;/object&gt;&lt;object type=&quot;3&quot; unique_id=&quot;11078&quot;&gt;&lt;property id=&quot;20148&quot; value=&quot;5&quot;/&gt;&lt;property id=&quot;20300&quot; value=&quot;Slide 41 - &amp;quot;Chapter Summary&amp;quot;&quot;/&gt;&lt;property id=&quot;20307&quot; value=&quot;321&quot;/&gt;&lt;/object&gt;&lt;object type=&quot;3&quot; unique_id=&quot;11079&quot;&gt;&lt;property id=&quot;20148&quot; value=&quot;5&quot;/&gt;&lt;property id=&quot;20300&quot; value=&quot;Slide 42 - &amp;quot;Chapter Summary&amp;quot;&quot;/&gt;&lt;property id=&quot;20307&quot; value=&quot;355&quot;/&gt;&lt;/object&gt;&lt;object type=&quot;3&quot; unique_id=&quot;11080&quot;&gt;&lt;property id=&quot;20148&quot; value=&quot;5&quot;/&gt;&lt;property id=&quot;20300&quot; value=&quot;Slide 43 - &amp;quot;Chapter Summary&amp;quot;&quot;/&gt;&lt;property id=&quot;20307&quot; value=&quot;348&quot;/&gt;&lt;/object&gt;&lt;/object&gt;&lt;/object&gt;&lt;/database&gt;"/>
  <p:tag name="SECTOMILLISECCONVERTED"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3899E"/>
      </a:accent1>
      <a:accent2>
        <a:srgbClr val="E77D4D"/>
      </a:accent2>
      <a:accent3>
        <a:srgbClr val="839826"/>
      </a:accent3>
      <a:accent4>
        <a:srgbClr val="4F2C65"/>
      </a:accent4>
      <a:accent5>
        <a:srgbClr val="9EC4CC"/>
      </a:accent5>
      <a:accent6>
        <a:srgbClr val="E36B27"/>
      </a:accent6>
      <a:hlink>
        <a:srgbClr val="225F67"/>
      </a:hlink>
      <a:folHlink>
        <a:srgbClr val="635F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63899E"/>
      </a:accent1>
      <a:accent2>
        <a:srgbClr val="E77D4D"/>
      </a:accent2>
      <a:accent3>
        <a:srgbClr val="839826"/>
      </a:accent3>
      <a:accent4>
        <a:srgbClr val="4F2C65"/>
      </a:accent4>
      <a:accent5>
        <a:srgbClr val="9EC4CC"/>
      </a:accent5>
      <a:accent6>
        <a:srgbClr val="E36B27"/>
      </a:accent6>
      <a:hlink>
        <a:srgbClr val="225F67"/>
      </a:hlink>
      <a:folHlink>
        <a:srgbClr val="635F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63899E"/>
      </a:accent1>
      <a:accent2>
        <a:srgbClr val="E77D4D"/>
      </a:accent2>
      <a:accent3>
        <a:srgbClr val="839826"/>
      </a:accent3>
      <a:accent4>
        <a:srgbClr val="4F2C65"/>
      </a:accent4>
      <a:accent5>
        <a:srgbClr val="9EC4CC"/>
      </a:accent5>
      <a:accent6>
        <a:srgbClr val="E36B27"/>
      </a:accent6>
      <a:hlink>
        <a:srgbClr val="225F67"/>
      </a:hlink>
      <a:folHlink>
        <a:srgbClr val="635F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13033</TotalTime>
  <Words>2534</Words>
  <Application>Microsoft Office PowerPoint</Application>
  <PresentationFormat>On-screen Show (4:3)</PresentationFormat>
  <Paragraphs>531</Paragraphs>
  <Slides>48</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ＭＳ Ｐゴシック</vt:lpstr>
      <vt:lpstr>Adobe Garamond Pro</vt:lpstr>
      <vt:lpstr>Arial</vt:lpstr>
      <vt:lpstr>Arial Black</vt:lpstr>
      <vt:lpstr>Arial Narrow</vt:lpstr>
      <vt:lpstr>Calibri</vt:lpstr>
      <vt:lpstr>Times New Roman</vt:lpstr>
      <vt:lpstr>Wingdings</vt:lpstr>
      <vt:lpstr>Office Theme</vt:lpstr>
      <vt:lpstr>1_Office Theme</vt:lpstr>
      <vt:lpstr>2_Office Theme</vt:lpstr>
      <vt:lpstr>PowerPoint Presentation</vt:lpstr>
      <vt:lpstr>Chapter Preview</vt:lpstr>
      <vt:lpstr>The Nature of Memory</vt:lpstr>
      <vt:lpstr>Encoding: Sensory Input</vt:lpstr>
      <vt:lpstr>Good/Power Task</vt:lpstr>
      <vt:lpstr>Good/Power Task</vt:lpstr>
      <vt:lpstr>Levels of Processing</vt:lpstr>
      <vt:lpstr>Encoding: Levels of Processing</vt:lpstr>
      <vt:lpstr>Elaboration</vt:lpstr>
      <vt:lpstr>Encoding: Imagery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 REPORT Write down as many of the following letters as you can:</vt:lpstr>
      <vt:lpstr>Why can we report only 3 or 4 letters?</vt:lpstr>
      <vt:lpstr>PARTIAL REPORT Write down the letters in the indicated row only:</vt:lpstr>
      <vt:lpstr>Reconciling the Findings</vt:lpstr>
      <vt:lpstr>PowerPoint Presentation</vt:lpstr>
      <vt:lpstr>Short-Term Memory</vt:lpstr>
      <vt:lpstr>PowerPoint Presentation</vt:lpstr>
      <vt:lpstr>Long-Term Memory</vt:lpstr>
      <vt:lpstr>Storage: Explicit LTM</vt:lpstr>
      <vt:lpstr>Storage: Explicit LTM</vt:lpstr>
      <vt:lpstr>Storage: Implicit LTM</vt:lpstr>
      <vt:lpstr>Memory: Organization</vt:lpstr>
      <vt:lpstr>Memory: Location</vt:lpstr>
      <vt:lpstr>Memory: Brain Structures</vt:lpstr>
      <vt:lpstr>Serial Position Effect</vt:lpstr>
      <vt:lpstr>Serial Position Effect</vt:lpstr>
      <vt:lpstr>Retrieval: Tasks and Cues</vt:lpstr>
      <vt:lpstr>Retrieval: Special Cases</vt:lpstr>
      <vt:lpstr>False Memory Recovery?</vt:lpstr>
      <vt:lpstr>Eyewitness Testimony</vt:lpstr>
      <vt:lpstr>Forgetting: Memory Failure</vt:lpstr>
      <vt:lpstr>Proactive v. Retroactive Interference</vt:lpstr>
      <vt:lpstr>Forgetting: Memory Failure</vt:lpstr>
      <vt:lpstr>Forgetting: Memory Failure</vt:lpstr>
      <vt:lpstr>Retrieval Failure</vt:lpstr>
      <vt:lpstr>Study Tips - Encoding</vt:lpstr>
      <vt:lpstr>Study Tips - Rehearse</vt:lpstr>
      <vt:lpstr>Health and Wellness</vt:lpstr>
      <vt:lpstr>Chapter Review</vt:lpstr>
    </vt:vector>
  </TitlesOfParts>
  <Company>pooh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BUTZIN</dc:creator>
  <cp:lastModifiedBy>saira.rab</cp:lastModifiedBy>
  <cp:revision>443</cp:revision>
  <dcterms:created xsi:type="dcterms:W3CDTF">2006-07-21T01:41:05Z</dcterms:created>
  <dcterms:modified xsi:type="dcterms:W3CDTF">2019-02-12T00:27:24Z</dcterms:modified>
</cp:coreProperties>
</file>