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0" r:id="rId1"/>
  </p:sldMasterIdLst>
  <p:notesMasterIdLst>
    <p:notesMasterId r:id="rId52"/>
  </p:notesMasterIdLst>
  <p:handoutMasterIdLst>
    <p:handoutMasterId r:id="rId53"/>
  </p:handoutMasterIdLst>
  <p:sldIdLst>
    <p:sldId id="297" r:id="rId2"/>
    <p:sldId id="433" r:id="rId3"/>
    <p:sldId id="364" r:id="rId4"/>
    <p:sldId id="407" r:id="rId5"/>
    <p:sldId id="423" r:id="rId6"/>
    <p:sldId id="365" r:id="rId7"/>
    <p:sldId id="383" r:id="rId8"/>
    <p:sldId id="366" r:id="rId9"/>
    <p:sldId id="367" r:id="rId10"/>
    <p:sldId id="368" r:id="rId11"/>
    <p:sldId id="399" r:id="rId12"/>
    <p:sldId id="400" r:id="rId13"/>
    <p:sldId id="369" r:id="rId14"/>
    <p:sldId id="408" r:id="rId15"/>
    <p:sldId id="401" r:id="rId16"/>
    <p:sldId id="371" r:id="rId17"/>
    <p:sldId id="432" r:id="rId18"/>
    <p:sldId id="376" r:id="rId19"/>
    <p:sldId id="375" r:id="rId20"/>
    <p:sldId id="403" r:id="rId21"/>
    <p:sldId id="404" r:id="rId22"/>
    <p:sldId id="372" r:id="rId23"/>
    <p:sldId id="373" r:id="rId24"/>
    <p:sldId id="430" r:id="rId25"/>
    <p:sldId id="374" r:id="rId26"/>
    <p:sldId id="377" r:id="rId27"/>
    <p:sldId id="405" r:id="rId28"/>
    <p:sldId id="378" r:id="rId29"/>
    <p:sldId id="379" r:id="rId30"/>
    <p:sldId id="424" r:id="rId31"/>
    <p:sldId id="425" r:id="rId32"/>
    <p:sldId id="384" r:id="rId33"/>
    <p:sldId id="385" r:id="rId34"/>
    <p:sldId id="426" r:id="rId35"/>
    <p:sldId id="386" r:id="rId36"/>
    <p:sldId id="387" r:id="rId37"/>
    <p:sldId id="427" r:id="rId38"/>
    <p:sldId id="389" r:id="rId39"/>
    <p:sldId id="388" r:id="rId40"/>
    <p:sldId id="414" r:id="rId41"/>
    <p:sldId id="415" r:id="rId42"/>
    <p:sldId id="416" r:id="rId43"/>
    <p:sldId id="419" r:id="rId44"/>
    <p:sldId id="402" r:id="rId45"/>
    <p:sldId id="431" r:id="rId46"/>
    <p:sldId id="390" r:id="rId47"/>
    <p:sldId id="428" r:id="rId48"/>
    <p:sldId id="429" r:id="rId49"/>
    <p:sldId id="393" r:id="rId50"/>
    <p:sldId id="363" r:id="rId51"/>
  </p:sldIdLst>
  <p:sldSz cx="9144000" cy="6858000" type="screen4x3"/>
  <p:notesSz cx="6858000" cy="9144000"/>
  <p:custDataLst>
    <p:tags r:id="rId54"/>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e" initials="J"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6B00"/>
    <a:srgbClr val="FFB7B7"/>
    <a:srgbClr val="CA6500"/>
    <a:srgbClr val="050000"/>
    <a:srgbClr val="FFE781"/>
    <a:srgbClr val="FFD935"/>
    <a:srgbClr val="62FF13"/>
    <a:srgbClr val="BB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18" autoAdjust="0"/>
    <p:restoredTop sz="80719" autoAdjust="0"/>
  </p:normalViewPr>
  <p:slideViewPr>
    <p:cSldViewPr>
      <p:cViewPr varScale="1">
        <p:scale>
          <a:sx n="93" d="100"/>
          <a:sy n="93" d="100"/>
        </p:scale>
        <p:origin x="2388" y="6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8" Type="http://schemas.openxmlformats.org/officeDocument/2006/relationships/slide" Target="slides/slide22.xml"/><Relationship Id="rId13" Type="http://schemas.openxmlformats.org/officeDocument/2006/relationships/slide" Target="slides/slide29.xml"/><Relationship Id="rId3" Type="http://schemas.openxmlformats.org/officeDocument/2006/relationships/slide" Target="slides/slide6.xml"/><Relationship Id="rId7" Type="http://schemas.openxmlformats.org/officeDocument/2006/relationships/slide" Target="slides/slide20.xml"/><Relationship Id="rId12" Type="http://schemas.openxmlformats.org/officeDocument/2006/relationships/slide" Target="slides/slide27.xml"/><Relationship Id="rId2" Type="http://schemas.openxmlformats.org/officeDocument/2006/relationships/slide" Target="slides/slide4.xml"/><Relationship Id="rId1" Type="http://schemas.openxmlformats.org/officeDocument/2006/relationships/slide" Target="slides/slide1.xml"/><Relationship Id="rId6" Type="http://schemas.openxmlformats.org/officeDocument/2006/relationships/slide" Target="slides/slide12.xml"/><Relationship Id="rId11" Type="http://schemas.openxmlformats.org/officeDocument/2006/relationships/slide" Target="slides/slide26.xml"/><Relationship Id="rId5" Type="http://schemas.openxmlformats.org/officeDocument/2006/relationships/slide" Target="slides/slide9.xml"/><Relationship Id="rId15" Type="http://schemas.openxmlformats.org/officeDocument/2006/relationships/slide" Target="slides/slide40.xml"/><Relationship Id="rId10" Type="http://schemas.openxmlformats.org/officeDocument/2006/relationships/slide" Target="slides/slide24.xml"/><Relationship Id="rId4" Type="http://schemas.openxmlformats.org/officeDocument/2006/relationships/slide" Target="slides/slide8.xml"/><Relationship Id="rId9" Type="http://schemas.openxmlformats.org/officeDocument/2006/relationships/slide" Target="slides/slide23.xml"/><Relationship Id="rId14"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n-GB"/>
          </a:p>
        </p:txBody>
      </p:sp>
      <p:sp>
        <p:nvSpPr>
          <p:cNvPr id="205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GB"/>
          </a:p>
        </p:txBody>
      </p:sp>
      <p:sp>
        <p:nvSpPr>
          <p:cNvPr id="205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n-GB"/>
          </a:p>
        </p:txBody>
      </p:sp>
      <p:sp>
        <p:nvSpPr>
          <p:cNvPr id="205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itchFamily="18" charset="0"/>
              </a:defRPr>
            </a:lvl1pPr>
          </a:lstStyle>
          <a:p>
            <a:pPr>
              <a:defRPr/>
            </a:pPr>
            <a:fld id="{884C497E-255C-4E75-8CEA-EE744E927626}" type="slidenum">
              <a:rPr lang="en-GB"/>
              <a:pPr>
                <a:defRPr/>
              </a:pPr>
              <a:t>‹#›</a:t>
            </a:fld>
            <a:endParaRPr lang="en-GB"/>
          </a:p>
        </p:txBody>
      </p:sp>
    </p:spTree>
    <p:extLst>
      <p:ext uri="{BB962C8B-B14F-4D97-AF65-F5344CB8AC3E}">
        <p14:creationId xmlns:p14="http://schemas.microsoft.com/office/powerpoint/2010/main" val="814904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58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24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58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58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956D73F-B73E-43EC-8ACB-7D063BF6E919}" type="slidenum">
              <a:rPr lang="en-US"/>
              <a:pPr>
                <a:defRPr/>
              </a:pPr>
              <a:t>‹#›</a:t>
            </a:fld>
            <a:endParaRPr lang="en-US"/>
          </a:p>
        </p:txBody>
      </p:sp>
    </p:spTree>
    <p:extLst>
      <p:ext uri="{BB962C8B-B14F-4D97-AF65-F5344CB8AC3E}">
        <p14:creationId xmlns:p14="http://schemas.microsoft.com/office/powerpoint/2010/main" val="26349886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B81A11D-61E1-4795-BBFB-52AAB093513C}" type="slidenum">
              <a:rPr lang="en-US" smtClean="0"/>
              <a:pPr/>
              <a:t>1</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724289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Note</a:t>
            </a:r>
            <a:r>
              <a:rPr lang="en-US" dirty="0" smtClean="0"/>
              <a:t>:  Many infant reflexes have no known natural utility and are often referred to as “useless” reflexes, e.g., </a:t>
            </a:r>
            <a:r>
              <a:rPr lang="en-US" dirty="0" err="1" smtClean="0"/>
              <a:t>Babinsky</a:t>
            </a:r>
            <a:r>
              <a:rPr lang="en-US" dirty="0" smtClean="0"/>
              <a:t>,</a:t>
            </a:r>
            <a:r>
              <a:rPr lang="en-US" baseline="0" dirty="0" smtClean="0"/>
              <a:t> Moro.  Physicians do use them, however, for diagnosis of neurological pathology.</a:t>
            </a:r>
            <a:endParaRPr lang="en-US" dirty="0" smtClean="0"/>
          </a:p>
        </p:txBody>
      </p:sp>
    </p:spTree>
    <p:extLst>
      <p:ext uri="{BB962C8B-B14F-4D97-AF65-F5344CB8AC3E}">
        <p14:creationId xmlns:p14="http://schemas.microsoft.com/office/powerpoint/2010/main" val="2297320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807454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Note</a:t>
            </a:r>
            <a:r>
              <a:rPr lang="en-US" dirty="0" smtClean="0"/>
              <a:t>:  Through</a:t>
            </a:r>
            <a:r>
              <a:rPr lang="en-US" baseline="0" dirty="0" smtClean="0"/>
              <a:t> age 2, synaptic connections are massively over-produced.  After that age, gradual synaptic pruning brings the number of synapses down to the adult level.  It is presumed that genetically programmed over-production coupled with experientially directed pruning allows the brain to develop a vast neural network precisely tuned to the environment the individual is raised in.</a:t>
            </a:r>
            <a:endParaRPr lang="en-US" dirty="0" smtClean="0"/>
          </a:p>
        </p:txBody>
      </p:sp>
    </p:spTree>
    <p:extLst>
      <p:ext uri="{BB962C8B-B14F-4D97-AF65-F5344CB8AC3E}">
        <p14:creationId xmlns:p14="http://schemas.microsoft.com/office/powerpoint/2010/main" val="3946702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288989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4D55CCD-E1E0-436E-8CD0-AC2CADEEFF3E}" type="slidenum">
              <a:rPr lang="en-US" smtClean="0"/>
              <a:pPr/>
              <a:t>14</a:t>
            </a:fld>
            <a:endParaRPr lang="en-US" smtClean="0"/>
          </a:p>
        </p:txBody>
      </p:sp>
    </p:spTree>
    <p:extLst>
      <p:ext uri="{BB962C8B-B14F-4D97-AF65-F5344CB8AC3E}">
        <p14:creationId xmlns:p14="http://schemas.microsoft.com/office/powerpoint/2010/main" val="4107129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12D607E-4546-4A5D-B3F5-7AD2BF0B5279}" type="slidenum">
              <a:rPr lang="en-US" smtClean="0"/>
              <a:pPr/>
              <a:t>15</a:t>
            </a:fld>
            <a:endParaRPr lang="en-US" smtClean="0"/>
          </a:p>
        </p:txBody>
      </p:sp>
    </p:spTree>
    <p:extLst>
      <p:ext uri="{BB962C8B-B14F-4D97-AF65-F5344CB8AC3E}">
        <p14:creationId xmlns:p14="http://schemas.microsoft.com/office/powerpoint/2010/main" val="2324790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3897323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26"/>
          <p:cNvSpPr>
            <a:spLocks noGrp="1" noRot="1" noChangeAspect="1" noChangeArrowheads="1" noTextEdit="1"/>
          </p:cNvSpPr>
          <p:nvPr>
            <p:ph type="sldImg"/>
          </p:nvPr>
        </p:nvSpPr>
        <p:spPr>
          <a:ln/>
        </p:spPr>
      </p:sp>
      <p:sp>
        <p:nvSpPr>
          <p:cNvPr id="8089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842793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26"/>
          <p:cNvSpPr>
            <a:spLocks noGrp="1" noRot="1" noChangeAspect="1" noChangeArrowheads="1" noTextEdit="1"/>
          </p:cNvSpPr>
          <p:nvPr>
            <p:ph type="sldImg"/>
          </p:nvPr>
        </p:nvSpPr>
        <p:spPr>
          <a:ln/>
        </p:spPr>
      </p:sp>
      <p:sp>
        <p:nvSpPr>
          <p:cNvPr id="8294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1443880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Suggestion</a:t>
            </a:r>
            <a:r>
              <a:rPr lang="en-US" dirty="0" smtClean="0"/>
              <a:t>:</a:t>
            </a:r>
            <a:r>
              <a:rPr lang="en-US" baseline="0" dirty="0" smtClean="0"/>
              <a:t> Instructor might point out that this study was conducted at a time where science generally viewed attachment as a behavior that exists essentially because of reinforcement from being fed by caregivers. </a:t>
            </a:r>
            <a:endParaRPr lang="en-US" dirty="0" smtClean="0"/>
          </a:p>
        </p:txBody>
      </p:sp>
    </p:spTree>
    <p:extLst>
      <p:ext uri="{BB962C8B-B14F-4D97-AF65-F5344CB8AC3E}">
        <p14:creationId xmlns:p14="http://schemas.microsoft.com/office/powerpoint/2010/main" val="2788244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Chapter 9 example 2</a:t>
            </a: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6AB577D-C308-4843-9A7E-A8FCF36CDA4E}" type="slidenum">
              <a:rPr lang="en-US" smtClean="0"/>
              <a:pPr/>
              <a:t>2</a:t>
            </a:fld>
            <a:endParaRPr lang="en-US" smtClean="0"/>
          </a:p>
        </p:txBody>
      </p:sp>
    </p:spTree>
    <p:extLst>
      <p:ext uri="{BB962C8B-B14F-4D97-AF65-F5344CB8AC3E}">
        <p14:creationId xmlns:p14="http://schemas.microsoft.com/office/powerpoint/2010/main" val="3863734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1040528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933872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694743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Discussion</a:t>
            </a:r>
            <a:r>
              <a:rPr lang="en-US" dirty="0" smtClean="0"/>
              <a:t>:  Ask class whether they recall starting into elementary school as a pleasant or unpleasant experience, and why.  Tie in to challenges Erikson sees in this stage</a:t>
            </a:r>
            <a:r>
              <a:rPr lang="en-US" baseline="0" dirty="0" smtClean="0"/>
              <a:t> transition</a:t>
            </a:r>
            <a:endParaRPr lang="en-US" dirty="0" smtClean="0"/>
          </a:p>
        </p:txBody>
      </p:sp>
    </p:spTree>
    <p:extLst>
      <p:ext uri="{BB962C8B-B14F-4D97-AF65-F5344CB8AC3E}">
        <p14:creationId xmlns:p14="http://schemas.microsoft.com/office/powerpoint/2010/main" val="4283249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291296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Suggestion</a:t>
            </a:r>
            <a:r>
              <a:rPr lang="en-US" dirty="0" smtClean="0"/>
              <a:t>:  The instructor</a:t>
            </a:r>
            <a:r>
              <a:rPr lang="en-US" baseline="0" dirty="0" smtClean="0"/>
              <a:t> c</a:t>
            </a:r>
            <a:r>
              <a:rPr lang="en-US" dirty="0" smtClean="0"/>
              <a:t>ould take</a:t>
            </a:r>
            <a:r>
              <a:rPr lang="en-US" baseline="0" dirty="0" smtClean="0"/>
              <a:t> this opportunity to revisit the correlation-is-not-causation principle.</a:t>
            </a:r>
          </a:p>
          <a:p>
            <a:r>
              <a:rPr lang="en-US" b="1" baseline="0" dirty="0" smtClean="0"/>
              <a:t>Discussion</a:t>
            </a:r>
            <a:r>
              <a:rPr lang="en-US" baseline="0" dirty="0" smtClean="0"/>
              <a:t>:  The instructor could ask students to classify their own parents.</a:t>
            </a:r>
            <a:endParaRPr lang="en-US" dirty="0" smtClean="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444A173-75C8-4175-8F83-4DB661FF8672}" type="slidenum">
              <a:rPr lang="en-US" smtClean="0"/>
              <a:pPr/>
              <a:t>26</a:t>
            </a:fld>
            <a:endParaRPr lang="en-US" smtClean="0"/>
          </a:p>
        </p:txBody>
      </p:sp>
    </p:spTree>
    <p:extLst>
      <p:ext uri="{BB962C8B-B14F-4D97-AF65-F5344CB8AC3E}">
        <p14:creationId xmlns:p14="http://schemas.microsoft.com/office/powerpoint/2010/main" val="3314321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753190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Suggestion: </a:t>
            </a:r>
            <a:r>
              <a:rPr lang="en-US" b="0" dirty="0" smtClean="0"/>
              <a:t>Have class work through one of Kohlberg’s moral dilemmas.</a:t>
            </a:r>
          </a:p>
          <a:p>
            <a:r>
              <a:rPr lang="en-US" b="1" dirty="0" smtClean="0"/>
              <a:t>Note:</a:t>
            </a:r>
            <a:r>
              <a:rPr lang="en-US" dirty="0" smtClean="0"/>
              <a:t> Because Kohlberg’s theory parallels Piaget’s theory of cognitive development, it may be helpful to point out the similarities / overlap.</a:t>
            </a:r>
          </a:p>
          <a:p>
            <a:r>
              <a:rPr lang="en-US" b="1" dirty="0" smtClean="0"/>
              <a:t>Note:</a:t>
            </a:r>
            <a:r>
              <a:rPr lang="en-US" dirty="0" smtClean="0"/>
              <a:t> Instructors should point out that as moral development proceeds, morality shifts from being externally controlled </a:t>
            </a:r>
            <a:r>
              <a:rPr lang="en-US" dirty="0" smtClean="0">
                <a:sym typeface="Wingdings" pitchFamily="2" charset="2"/>
              </a:rPr>
              <a:t>to internally controlled</a:t>
            </a:r>
            <a:endParaRPr lang="en-US" dirty="0" smtClean="0"/>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66B9A32-8292-4DBE-9009-02EECDEE0718}" type="slidenum">
              <a:rPr lang="en-US" smtClean="0"/>
              <a:pPr/>
              <a:t>28</a:t>
            </a:fld>
            <a:endParaRPr lang="en-US" smtClean="0"/>
          </a:p>
        </p:txBody>
      </p:sp>
    </p:spTree>
    <p:extLst>
      <p:ext uri="{BB962C8B-B14F-4D97-AF65-F5344CB8AC3E}">
        <p14:creationId xmlns:p14="http://schemas.microsoft.com/office/powerpoint/2010/main" val="948003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538094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ln>
        </p:spPr>
        <p:txBody>
          <a:bodyPr/>
          <a:lstStyle/>
          <a:p>
            <a:endParaRPr lang="en-US" dirty="0" smtClean="0"/>
          </a:p>
        </p:txBody>
      </p:sp>
    </p:spTree>
    <p:extLst>
      <p:ext uri="{BB962C8B-B14F-4D97-AF65-F5344CB8AC3E}">
        <p14:creationId xmlns:p14="http://schemas.microsoft.com/office/powerpoint/2010/main" val="3672213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806557C-B906-40C9-99E8-444FF3E63C76}" type="slidenum">
              <a:rPr lang="en-US" smtClean="0"/>
              <a:pPr/>
              <a:t>3</a:t>
            </a:fld>
            <a:endParaRPr lang="en-US" smtClean="0"/>
          </a:p>
        </p:txBody>
      </p:sp>
    </p:spTree>
    <p:extLst>
      <p:ext uri="{BB962C8B-B14F-4D97-AF65-F5344CB8AC3E}">
        <p14:creationId xmlns:p14="http://schemas.microsoft.com/office/powerpoint/2010/main" val="1499131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solidFill>
            <a:srgbClr val="FFFFFF"/>
          </a:solidFill>
          <a:ln/>
        </p:spPr>
      </p:sp>
      <p:sp>
        <p:nvSpPr>
          <p:cNvPr id="96259" name="Rectangle 3"/>
          <p:cNvSpPr>
            <a:spLocks noGrp="1" noChangeArrowheads="1"/>
          </p:cNvSpPr>
          <p:nvPr>
            <p:ph type="body" idx="1"/>
          </p:nvPr>
        </p:nvSpPr>
        <p:spPr>
          <a:solidFill>
            <a:srgbClr val="FFFFFF"/>
          </a:solidFill>
          <a:ln>
            <a:solidFill>
              <a:srgbClr val="000000"/>
            </a:solidFill>
          </a:ln>
        </p:spPr>
        <p:txBody>
          <a:bodyPr/>
          <a:lstStyle/>
          <a:p>
            <a:endParaRPr lang="en-US" dirty="0" smtClean="0"/>
          </a:p>
        </p:txBody>
      </p:sp>
    </p:spTree>
    <p:extLst>
      <p:ext uri="{BB962C8B-B14F-4D97-AF65-F5344CB8AC3E}">
        <p14:creationId xmlns:p14="http://schemas.microsoft.com/office/powerpoint/2010/main" val="2931361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Suggestion: </a:t>
            </a:r>
            <a:r>
              <a:rPr lang="en-US" dirty="0" smtClean="0"/>
              <a:t>Forewarn students of the amendment of these age norms in the up-coming discussion of extended adolescence</a:t>
            </a: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CD91598-D0DA-47AB-8CCE-47AE98307DCE}" type="slidenum">
              <a:rPr lang="en-US" smtClean="0"/>
              <a:pPr/>
              <a:t>32</a:t>
            </a:fld>
            <a:endParaRPr lang="en-US" smtClean="0"/>
          </a:p>
        </p:txBody>
      </p:sp>
    </p:spTree>
    <p:extLst>
      <p:ext uri="{BB962C8B-B14F-4D97-AF65-F5344CB8AC3E}">
        <p14:creationId xmlns:p14="http://schemas.microsoft.com/office/powerpoint/2010/main" val="3878622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186303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extLst>
      <p:ext uri="{BB962C8B-B14F-4D97-AF65-F5344CB8AC3E}">
        <p14:creationId xmlns:p14="http://schemas.microsoft.com/office/powerpoint/2010/main" val="24692100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Note:</a:t>
            </a:r>
            <a:r>
              <a:rPr lang="en-US" smtClean="0"/>
              <a:t> It is important to point out that not everyone engages in formal operational thought. Some remain at Piaget’s concrete operational stage.</a:t>
            </a: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3DBDC9C-F71E-42FC-BE68-FB370E3583DC}" type="slidenum">
              <a:rPr lang="en-US" smtClean="0"/>
              <a:pPr/>
              <a:t>35</a:t>
            </a:fld>
            <a:endParaRPr lang="en-US" smtClean="0"/>
          </a:p>
        </p:txBody>
      </p:sp>
    </p:spTree>
    <p:extLst>
      <p:ext uri="{BB962C8B-B14F-4D97-AF65-F5344CB8AC3E}">
        <p14:creationId xmlns:p14="http://schemas.microsoft.com/office/powerpoint/2010/main" val="1722184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Note</a:t>
            </a:r>
            <a:r>
              <a:rPr lang="en-US" dirty="0" smtClean="0"/>
              <a:t>:</a:t>
            </a:r>
            <a:r>
              <a:rPr lang="en-US" baseline="0" dirty="0" smtClean="0"/>
              <a:t> Erikson held that healthy development requires distancing from and challenging of parental values.  He repudiated his own father (</a:t>
            </a:r>
            <a:r>
              <a:rPr lang="en-US" dirty="0" err="1" smtClean="0"/>
              <a:t>Waldemar</a:t>
            </a:r>
            <a:r>
              <a:rPr lang="en-US" dirty="0" smtClean="0"/>
              <a:t> </a:t>
            </a:r>
            <a:r>
              <a:rPr lang="en-US" dirty="0" err="1" smtClean="0"/>
              <a:t>Salomonsen</a:t>
            </a:r>
            <a:r>
              <a:rPr lang="en-US" baseline="0" dirty="0" smtClean="0"/>
              <a:t>) and changed his last name, naming himself after himself.</a:t>
            </a:r>
            <a:endParaRPr lang="en-US" dirty="0" smtClean="0"/>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716911A-542B-4DDD-827E-61B3703FC720}" type="slidenum">
              <a:rPr lang="en-US" smtClean="0"/>
              <a:pPr/>
              <a:t>36</a:t>
            </a:fld>
            <a:endParaRPr lang="en-US" smtClean="0"/>
          </a:p>
        </p:txBody>
      </p:sp>
    </p:spTree>
    <p:extLst>
      <p:ext uri="{BB962C8B-B14F-4D97-AF65-F5344CB8AC3E}">
        <p14:creationId xmlns:p14="http://schemas.microsoft.com/office/powerpoint/2010/main" val="2038795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solidFill>
            <a:srgbClr val="FFFFFF"/>
          </a:solidFill>
          <a:ln/>
        </p:spPr>
      </p:sp>
      <p:sp>
        <p:nvSpPr>
          <p:cNvPr id="103427" name="Notes Placeholder 2"/>
          <p:cNvSpPr>
            <a:spLocks noGrp="1"/>
          </p:cNvSpPr>
          <p:nvPr>
            <p:ph type="body" idx="1"/>
          </p:nvPr>
        </p:nvSpPr>
        <p:spPr>
          <a:solidFill>
            <a:srgbClr val="FFFFFF"/>
          </a:solidFill>
          <a:ln>
            <a:solidFill>
              <a:srgbClr val="000000"/>
            </a:solidFill>
          </a:ln>
        </p:spPr>
        <p:txBody>
          <a:bodyPr/>
          <a:lstStyle/>
          <a:p>
            <a:endParaRPr lang="en-US" dirty="0" smtClean="0"/>
          </a:p>
        </p:txBody>
      </p:sp>
      <p:sp>
        <p:nvSpPr>
          <p:cNvPr id="10342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fld id="{02ABBD9E-4390-42C0-A24A-990F9EC318DA}" type="slidenum">
              <a:rPr lang="en-US" sz="1200"/>
              <a:pPr algn="r"/>
              <a:t>37</a:t>
            </a:fld>
            <a:endParaRPr lang="en-US" sz="1200"/>
          </a:p>
        </p:txBody>
      </p:sp>
    </p:spTree>
    <p:extLst>
      <p:ext uri="{BB962C8B-B14F-4D97-AF65-F5344CB8AC3E}">
        <p14:creationId xmlns:p14="http://schemas.microsoft.com/office/powerpoint/2010/main" val="17530193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Discussion</a:t>
            </a:r>
            <a:r>
              <a:rPr lang="en-US" dirty="0" smtClean="0"/>
              <a:t>:</a:t>
            </a:r>
            <a:r>
              <a:rPr lang="en-US" baseline="0" dirty="0" smtClean="0"/>
              <a:t>  What are the defining characteristics of “adulthood”?  Students are likely to mention independence (self-sufficiency, transitioning from school to career) and being depended on (starting one’s own family).  Help them see how prolonged schooling in college paid for by parents tends to undermine these criteria when applied to legal adults of age 18.</a:t>
            </a:r>
            <a:endParaRPr lang="en-US" dirty="0" smtClean="0"/>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65576E4-9DD0-4126-8BBC-5008DFCCEC06}" type="slidenum">
              <a:rPr lang="en-US" smtClean="0"/>
              <a:pPr/>
              <a:t>38</a:t>
            </a:fld>
            <a:endParaRPr lang="en-US" smtClean="0"/>
          </a:p>
        </p:txBody>
      </p:sp>
    </p:spTree>
    <p:extLst>
      <p:ext uri="{BB962C8B-B14F-4D97-AF65-F5344CB8AC3E}">
        <p14:creationId xmlns:p14="http://schemas.microsoft.com/office/powerpoint/2010/main" val="17947273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Discussion</a:t>
            </a:r>
            <a:r>
              <a:rPr lang="en-US" dirty="0" smtClean="0"/>
              <a:t>:  What is the ideal age to be?  Why?  Tie student responses to lecture material.</a:t>
            </a:r>
          </a:p>
        </p:txBody>
      </p:sp>
    </p:spTree>
    <p:extLst>
      <p:ext uri="{BB962C8B-B14F-4D97-AF65-F5344CB8AC3E}">
        <p14:creationId xmlns:p14="http://schemas.microsoft.com/office/powerpoint/2010/main" val="12794481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C2B5AB3-38A7-46A0-9C7E-07E387FEEFE4}" type="slidenum">
              <a:rPr lang="en-US" smtClean="0"/>
              <a:pPr/>
              <a:t>40</a:t>
            </a:fld>
            <a:endParaRPr lang="en-US" smtClean="0"/>
          </a:p>
        </p:txBody>
      </p:sp>
    </p:spTree>
    <p:extLst>
      <p:ext uri="{BB962C8B-B14F-4D97-AF65-F5344CB8AC3E}">
        <p14:creationId xmlns:p14="http://schemas.microsoft.com/office/powerpoint/2010/main" val="4248053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Note:</a:t>
            </a:r>
            <a:r>
              <a:rPr lang="en-US" dirty="0" smtClean="0"/>
              <a:t> Instructors should indicate that each developmental period that will be covered marks important physical, cognitive, and </a:t>
            </a:r>
            <a:r>
              <a:rPr lang="en-US" dirty="0" err="1" smtClean="0"/>
              <a:t>socioemotional</a:t>
            </a:r>
            <a:r>
              <a:rPr lang="en-US" dirty="0" smtClean="0"/>
              <a:t> changes, and that all are “intricately interwoven.”</a:t>
            </a: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271DFAE-6DDA-4CE1-9830-230298D670A3}" type="slidenum">
              <a:rPr lang="en-US" smtClean="0"/>
              <a:pPr/>
              <a:t>4</a:t>
            </a:fld>
            <a:endParaRPr lang="en-US" smtClean="0"/>
          </a:p>
        </p:txBody>
      </p:sp>
    </p:spTree>
    <p:extLst>
      <p:ext uri="{BB962C8B-B14F-4D97-AF65-F5344CB8AC3E}">
        <p14:creationId xmlns:p14="http://schemas.microsoft.com/office/powerpoint/2010/main" val="1183620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Note</a:t>
            </a:r>
            <a:r>
              <a:rPr lang="en-US" dirty="0" smtClean="0"/>
              <a:t>:</a:t>
            </a:r>
            <a:r>
              <a:rPr lang="en-US" baseline="0" dirty="0" smtClean="0"/>
              <a:t>  While the discovery that brain cells continue to multiply on into late adulthood astounded scientists who had previously agreed that </a:t>
            </a:r>
            <a:r>
              <a:rPr lang="en-US" baseline="0" dirty="0" err="1" smtClean="0"/>
              <a:t>neurogenisis</a:t>
            </a:r>
            <a:r>
              <a:rPr lang="en-US" baseline="0" dirty="0" smtClean="0"/>
              <a:t> ended during childhood and in fact mostly was completed before birth, the astonishment has led to a tendency to exaggerate the significance of the finding.  The old view was not all that far off the mark. The evidence strongly suggests, for most (almost all) of the brain, if neurons die, they are not replaced by fresh neurons.  Instead, existing/neighboring neurons that have been around since birth do their best to take over the function of the deceased neurons. Nonetheless, whether medical science can artificially change all that is another matter altogether.</a:t>
            </a:r>
            <a:endParaRPr lang="en-US" dirty="0" smtClean="0"/>
          </a:p>
        </p:txBody>
      </p:sp>
    </p:spTree>
    <p:extLst>
      <p:ext uri="{BB962C8B-B14F-4D97-AF65-F5344CB8AC3E}">
        <p14:creationId xmlns:p14="http://schemas.microsoft.com/office/powerpoint/2010/main" val="29988290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4357976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026"/>
          <p:cNvSpPr>
            <a:spLocks noGrp="1" noRot="1" noChangeAspect="1" noChangeArrowheads="1" noTextEdit="1"/>
          </p:cNvSpPr>
          <p:nvPr>
            <p:ph type="sldImg"/>
          </p:nvPr>
        </p:nvSpPr>
        <p:spPr>
          <a:ln/>
        </p:spPr>
      </p:sp>
      <p:sp>
        <p:nvSpPr>
          <p:cNvPr id="11059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7238535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5C12D06-2BAA-453D-A4AE-146BEDB50AFF}" type="slidenum">
              <a:rPr lang="en-US" smtClean="0"/>
              <a:pPr/>
              <a:t>44</a:t>
            </a:fld>
            <a:endParaRPr lang="en-US" smtClean="0"/>
          </a:p>
        </p:txBody>
      </p:sp>
    </p:spTree>
    <p:extLst>
      <p:ext uri="{BB962C8B-B14F-4D97-AF65-F5344CB8AC3E}">
        <p14:creationId xmlns:p14="http://schemas.microsoft.com/office/powerpoint/2010/main" val="16805154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5C12D06-2BAA-453D-A4AE-146BEDB50AFF}" type="slidenum">
              <a:rPr lang="en-US" smtClean="0"/>
              <a:pPr/>
              <a:t>45</a:t>
            </a:fld>
            <a:endParaRPr lang="en-US" smtClean="0"/>
          </a:p>
        </p:txBody>
      </p:sp>
    </p:spTree>
    <p:extLst>
      <p:ext uri="{BB962C8B-B14F-4D97-AF65-F5344CB8AC3E}">
        <p14:creationId xmlns:p14="http://schemas.microsoft.com/office/powerpoint/2010/main" val="33821870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EFF657D-B774-44F9-99A9-DF33963D7B79}" type="slidenum">
              <a:rPr lang="en-US" smtClean="0"/>
              <a:pPr/>
              <a:t>46</a:t>
            </a:fld>
            <a:endParaRPr lang="en-US" smtClean="0"/>
          </a:p>
        </p:txBody>
      </p:sp>
    </p:spTree>
    <p:extLst>
      <p:ext uri="{BB962C8B-B14F-4D97-AF65-F5344CB8AC3E}">
        <p14:creationId xmlns:p14="http://schemas.microsoft.com/office/powerpoint/2010/main" val="41769044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solidFill>
            <a:srgbClr val="FFFFFF"/>
          </a:solidFill>
          <a:ln/>
        </p:spPr>
      </p:sp>
      <p:sp>
        <p:nvSpPr>
          <p:cNvPr id="114691" name="Notes Placeholder 2"/>
          <p:cNvSpPr>
            <a:spLocks noGrp="1"/>
          </p:cNvSpPr>
          <p:nvPr>
            <p:ph type="body" idx="1"/>
          </p:nvPr>
        </p:nvSpPr>
        <p:spPr>
          <a:solidFill>
            <a:srgbClr val="FFFFFF"/>
          </a:solidFill>
          <a:ln>
            <a:solidFill>
              <a:srgbClr val="000000"/>
            </a:solidFill>
          </a:ln>
        </p:spPr>
        <p:txBody>
          <a:bodyPr/>
          <a:lstStyle/>
          <a:p>
            <a:endParaRPr lang="en-US" dirty="0" smtClean="0"/>
          </a:p>
        </p:txBody>
      </p:sp>
      <p:sp>
        <p:nvSpPr>
          <p:cNvPr id="11469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fld id="{0D97867F-545D-49A3-8B25-BD00D618563A}" type="slidenum">
              <a:rPr lang="en-US" sz="1200"/>
              <a:pPr algn="r"/>
              <a:t>47</a:t>
            </a:fld>
            <a:endParaRPr lang="en-US" sz="1200"/>
          </a:p>
        </p:txBody>
      </p:sp>
    </p:spTree>
    <p:extLst>
      <p:ext uri="{BB962C8B-B14F-4D97-AF65-F5344CB8AC3E}">
        <p14:creationId xmlns:p14="http://schemas.microsoft.com/office/powerpoint/2010/main" val="22257621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solidFill>
            <a:srgbClr val="FFFFFF"/>
          </a:solidFill>
          <a:ln/>
        </p:spPr>
      </p:sp>
      <p:sp>
        <p:nvSpPr>
          <p:cNvPr id="115715" name="Notes Placeholder 2"/>
          <p:cNvSpPr>
            <a:spLocks noGrp="1"/>
          </p:cNvSpPr>
          <p:nvPr>
            <p:ph type="body" idx="1"/>
          </p:nvPr>
        </p:nvSpPr>
        <p:spPr>
          <a:solidFill>
            <a:srgbClr val="FFFFFF"/>
          </a:solidFill>
          <a:ln>
            <a:solidFill>
              <a:srgbClr val="000000"/>
            </a:solidFill>
          </a:ln>
        </p:spPr>
        <p:txBody>
          <a:bodyPr/>
          <a:lstStyle/>
          <a:p>
            <a:endParaRPr lang="en-US" dirty="0" smtClean="0"/>
          </a:p>
        </p:txBody>
      </p:sp>
      <p:sp>
        <p:nvSpPr>
          <p:cNvPr id="1157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fld id="{9107641A-275E-4CAA-9DC2-BD9638E5FB7C}" type="slidenum">
              <a:rPr lang="en-US" sz="1200"/>
              <a:pPr algn="r"/>
              <a:t>48</a:t>
            </a:fld>
            <a:endParaRPr lang="en-US" sz="1200"/>
          </a:p>
        </p:txBody>
      </p:sp>
    </p:spTree>
    <p:extLst>
      <p:ext uri="{BB962C8B-B14F-4D97-AF65-F5344CB8AC3E}">
        <p14:creationId xmlns:p14="http://schemas.microsoft.com/office/powerpoint/2010/main" val="23530491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1F7A4E8-BC9D-4485-BC40-E80CA24D65E6}" type="slidenum">
              <a:rPr lang="en-US" smtClean="0"/>
              <a:pPr/>
              <a:t>49</a:t>
            </a:fld>
            <a:endParaRPr lang="en-US" smtClean="0"/>
          </a:p>
        </p:txBody>
      </p:sp>
    </p:spTree>
    <p:extLst>
      <p:ext uri="{BB962C8B-B14F-4D97-AF65-F5344CB8AC3E}">
        <p14:creationId xmlns:p14="http://schemas.microsoft.com/office/powerpoint/2010/main" val="38797803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Note:</a:t>
            </a:r>
            <a:r>
              <a:rPr lang="en-US" smtClean="0"/>
              <a:t> Instructors may use the learning objectives presented on this slide to review the chapter material.</a:t>
            </a:r>
            <a:endParaRPr lang="en-US" dirty="0" smtClean="0"/>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D3574BE-06A7-4CAB-A70C-CCEB6BBECBD4}" type="slidenum">
              <a:rPr lang="en-US" smtClean="0"/>
              <a:pPr/>
              <a:t>50</a:t>
            </a:fld>
            <a:endParaRPr lang="en-US" smtClean="0"/>
          </a:p>
        </p:txBody>
      </p:sp>
    </p:spTree>
    <p:extLst>
      <p:ext uri="{BB962C8B-B14F-4D97-AF65-F5344CB8AC3E}">
        <p14:creationId xmlns:p14="http://schemas.microsoft.com/office/powerpoint/2010/main" val="975291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solidFill>
            <a:srgbClr val="FFFFFF"/>
          </a:solidFill>
          <a:ln/>
        </p:spPr>
      </p:sp>
      <p:sp>
        <p:nvSpPr>
          <p:cNvPr id="67587"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dirty="0" smtClean="0"/>
          </a:p>
        </p:txBody>
      </p:sp>
      <p:sp>
        <p:nvSpPr>
          <p:cNvPr id="6758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fld id="{940A8C46-3C57-4A2C-B824-1B5A4F93EB16}" type="slidenum">
              <a:rPr lang="en-US" sz="1200"/>
              <a:pPr algn="r"/>
              <a:t>5</a:t>
            </a:fld>
            <a:endParaRPr lang="en-US" sz="1200"/>
          </a:p>
        </p:txBody>
      </p:sp>
    </p:spTree>
    <p:extLst>
      <p:ext uri="{BB962C8B-B14F-4D97-AF65-F5344CB8AC3E}">
        <p14:creationId xmlns:p14="http://schemas.microsoft.com/office/powerpoint/2010/main" val="2924630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342044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823890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3322391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FD89B95-B568-49E5-B8D4-F515D6EF7771}" type="slidenum">
              <a:rPr lang="en-US" smtClean="0"/>
              <a:pPr/>
              <a:t>9</a:t>
            </a:fld>
            <a:endParaRPr lang="en-US" smtClean="0"/>
          </a:p>
        </p:txBody>
      </p:sp>
    </p:spTree>
    <p:extLst>
      <p:ext uri="{BB962C8B-B14F-4D97-AF65-F5344CB8AC3E}">
        <p14:creationId xmlns:p14="http://schemas.microsoft.com/office/powerpoint/2010/main" val="4197796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 y="-1"/>
            <a:ext cx="8503920" cy="1042737"/>
          </a:xfrm>
        </p:spPr>
        <p:txBody>
          <a:bodyPr>
            <a:normAutofit/>
          </a:bodyPr>
          <a:lstStyle>
            <a:lvl1pPr algn="l">
              <a:defRPr sz="4000" b="0" cap="small">
                <a:solidFill>
                  <a:schemeClr val="bg1"/>
                </a:solidFill>
                <a:effectLst>
                  <a:outerShdw blurRad="50800" dist="38100" dir="2700000" algn="tl" rotWithShape="0">
                    <a:srgbClr val="000000">
                      <a:alpha val="25000"/>
                    </a:srgbClr>
                  </a:outerShdw>
                </a:effectLst>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2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2430957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 y="91757"/>
            <a:ext cx="8503920" cy="77718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Box 1039"/>
          <p:cNvSpPr txBox="1">
            <a:spLocks noChangeArrowheads="1"/>
          </p:cNvSpPr>
          <p:nvPr userDrawn="1"/>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6" name="Text Box 11"/>
          <p:cNvSpPr txBox="1">
            <a:spLocks noChangeArrowheads="1"/>
          </p:cNvSpPr>
          <p:nvPr userDrawn="1"/>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0687123"/>
      </p:ext>
    </p:extLst>
  </p:cSld>
  <p:clrMap bg1="lt1" tx1="dk1" bg2="lt2" tx2="dk2" accent1="accent1" accent2="accent2" accent3="accent3" accent4="accent4" accent5="accent5" accent6="accent6" hlink="hlink" folHlink="folHlink"/>
  <p:sldLayoutIdLst>
    <p:sldLayoutId id="2147483891" r:id="rId1"/>
  </p:sldLayoutIdLst>
  <p:timing>
    <p:tnLst>
      <p:par>
        <p:cTn id="1" dur="indefinite" restart="never" nodeType="tmRoot"/>
      </p:par>
    </p:tnLst>
  </p:timing>
  <p:hf sldNum="0" hdr="0" dt="0"/>
  <p:txStyles>
    <p:titleStyle>
      <a:lvl1pPr algn="l" defTabSz="457200" rtl="0" eaLnBrk="1" latinLnBrk="0" hangingPunct="1">
        <a:spcBef>
          <a:spcPct val="0"/>
        </a:spcBef>
        <a:buNone/>
        <a:defRPr sz="4000" b="0" kern="1200" cap="small">
          <a:solidFill>
            <a:schemeClr val="bg1"/>
          </a:solidFill>
          <a:effectLst>
            <a:outerShdw blurRad="50800" dist="38100" dir="2700000" algn="tl" rotWithShape="0">
              <a:srgbClr val="000000">
                <a:alpha val="35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Title 1"/>
          <p:cNvSpPr>
            <a:spLocks noGrp="1"/>
          </p:cNvSpPr>
          <p:nvPr>
            <p:ph type="title"/>
          </p:nvPr>
        </p:nvSpPr>
        <p:spPr/>
        <p:txBody>
          <a:bodyPr anchor="ctr"/>
          <a:lstStyle/>
          <a:p>
            <a:pPr eaLnBrk="1" hangingPunct="1"/>
            <a:r>
              <a:rPr lang="en-US"/>
              <a:t>Physical Development</a:t>
            </a:r>
          </a:p>
        </p:txBody>
      </p:sp>
      <p:sp>
        <p:nvSpPr>
          <p:cNvPr id="12292" name="Content Placeholder 2"/>
          <p:cNvSpPr>
            <a:spLocks noGrp="1"/>
          </p:cNvSpPr>
          <p:nvPr>
            <p:ph idx="1"/>
          </p:nvPr>
        </p:nvSpPr>
        <p:spPr/>
        <p:txBody>
          <a:bodyPr/>
          <a:lstStyle/>
          <a:p>
            <a:pPr eaLnBrk="1" hangingPunct="1">
              <a:buFont typeface="Wingdings" pitchFamily="2" charset="2"/>
              <a:buNone/>
            </a:pPr>
            <a:r>
              <a:rPr lang="en-US" dirty="0"/>
              <a:t>Reflexes are genetically wired behaviors.</a:t>
            </a:r>
          </a:p>
          <a:p>
            <a:pPr lvl="2" eaLnBrk="1" hangingPunct="1">
              <a:buNone/>
            </a:pPr>
            <a:r>
              <a:rPr lang="en-US" dirty="0"/>
              <a:t>Some are crucial for survival.</a:t>
            </a:r>
          </a:p>
          <a:p>
            <a:pPr eaLnBrk="1" hangingPunct="1">
              <a:buFont typeface="Wingdings" pitchFamily="2" charset="2"/>
              <a:buNone/>
            </a:pPr>
            <a:endParaRPr lang="en-US" dirty="0"/>
          </a:p>
          <a:p>
            <a:pPr lvl="1" eaLnBrk="1" hangingPunct="1">
              <a:buClr>
                <a:schemeClr val="tx1"/>
              </a:buClr>
            </a:pPr>
            <a:r>
              <a:rPr lang="en-US" dirty="0"/>
              <a:t>persist throughout </a:t>
            </a:r>
            <a:r>
              <a:rPr lang="en-US" dirty="0" smtClean="0"/>
              <a:t>life</a:t>
            </a:r>
          </a:p>
          <a:p>
            <a:pPr lvl="2">
              <a:buClr>
                <a:schemeClr val="tx1"/>
              </a:buClr>
            </a:pPr>
            <a:r>
              <a:rPr lang="en-US" dirty="0" smtClean="0"/>
              <a:t>coughing</a:t>
            </a:r>
            <a:r>
              <a:rPr lang="en-US" dirty="0"/>
              <a:t>, blinking, yawning</a:t>
            </a:r>
          </a:p>
          <a:p>
            <a:pPr lvl="2" eaLnBrk="1" hangingPunct="1">
              <a:buClr>
                <a:schemeClr val="tx1"/>
              </a:buClr>
              <a:buFont typeface="Wingdings" pitchFamily="2" charset="2"/>
              <a:buNone/>
            </a:pPr>
            <a:endParaRPr lang="en-US" dirty="0"/>
          </a:p>
          <a:p>
            <a:pPr lvl="1" eaLnBrk="1" hangingPunct="1">
              <a:buClr>
                <a:schemeClr val="tx1"/>
              </a:buClr>
            </a:pPr>
            <a:r>
              <a:rPr lang="en-US" dirty="0"/>
              <a:t>disappear with neurological </a:t>
            </a:r>
            <a:r>
              <a:rPr lang="en-US" dirty="0" smtClean="0"/>
              <a:t/>
            </a:r>
            <a:br>
              <a:rPr lang="en-US" dirty="0" smtClean="0"/>
            </a:br>
            <a:r>
              <a:rPr lang="en-US" dirty="0" smtClean="0"/>
              <a:t>development</a:t>
            </a:r>
          </a:p>
          <a:p>
            <a:pPr lvl="2">
              <a:buClr>
                <a:schemeClr val="tx1"/>
              </a:buClr>
            </a:pPr>
            <a:r>
              <a:rPr lang="en-US" dirty="0" smtClean="0"/>
              <a:t>grasping</a:t>
            </a:r>
            <a:r>
              <a:rPr lang="en-US" dirty="0"/>
              <a:t>, rooting, </a:t>
            </a:r>
            <a:r>
              <a:rPr lang="en-US" dirty="0" err="1"/>
              <a:t>moro</a:t>
            </a:r>
            <a:endParaRPr lang="en-US" dirty="0"/>
          </a:p>
          <a:p>
            <a:pPr lvl="1" eaLnBrk="1" hangingPunct="1">
              <a:buFont typeface="Wingdings" pitchFamily="2" charset="2"/>
              <a:buNone/>
            </a:pPr>
            <a:endParaRPr lang="en-US" dirty="0"/>
          </a:p>
        </p:txBody>
      </p:sp>
      <p:pic>
        <p:nvPicPr>
          <p:cNvPr id="3" name="Picture 2" descr="221340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2438400"/>
            <a:ext cx="4142954" cy="2750922"/>
          </a:xfrm>
          <a:prstGeom prst="rect">
            <a:avLst/>
          </a:prstGeom>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10</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292">
                                            <p:txEl>
                                              <p:pRg st="0" end="0"/>
                                            </p:txEl>
                                          </p:spTgt>
                                        </p:tgtEl>
                                        <p:attrNameLst>
                                          <p:attrName>style.visibility</p:attrName>
                                        </p:attrNameLst>
                                      </p:cBhvr>
                                      <p:to>
                                        <p:strVal val="visible"/>
                                      </p:to>
                                    </p:set>
                                    <p:anim calcmode="lin" valueType="num">
                                      <p:cBhvr>
                                        <p:cTn id="7" dur="1000" fill="hold"/>
                                        <p:tgtEl>
                                          <p:spTgt spid="1229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29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29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2292">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292">
                                            <p:txEl>
                                              <p:pRg st="1" end="1"/>
                                            </p:txEl>
                                          </p:spTgt>
                                        </p:tgtEl>
                                        <p:attrNameLst>
                                          <p:attrName>style.visibility</p:attrName>
                                        </p:attrNameLst>
                                      </p:cBhvr>
                                      <p:to>
                                        <p:strVal val="visible"/>
                                      </p:to>
                                    </p:set>
                                    <p:animEffect transition="in" filter="fade">
                                      <p:cBhvr>
                                        <p:cTn id="19" dur="500"/>
                                        <p:tgtEl>
                                          <p:spTgt spid="1229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2292">
                                            <p:txEl>
                                              <p:pRg st="3" end="3"/>
                                            </p:txEl>
                                          </p:spTgt>
                                        </p:tgtEl>
                                        <p:attrNameLst>
                                          <p:attrName>style.visibility</p:attrName>
                                        </p:attrNameLst>
                                      </p:cBhvr>
                                      <p:to>
                                        <p:strVal val="visible"/>
                                      </p:to>
                                    </p:set>
                                    <p:anim calcmode="lin" valueType="num">
                                      <p:cBhvr additive="base">
                                        <p:cTn id="24" dur="500" fill="hold"/>
                                        <p:tgtEl>
                                          <p:spTgt spid="12292">
                                            <p:txEl>
                                              <p:pRg st="3" end="3"/>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292">
                                            <p:txEl>
                                              <p:pRg st="3" end="3"/>
                                            </p:txEl>
                                          </p:spTgt>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0" presetClass="entr" presetSubtype="0" fill="hold" nodeType="afterEffect">
                                  <p:stCondLst>
                                    <p:cond delay="500"/>
                                  </p:stCondLst>
                                  <p:childTnLst>
                                    <p:set>
                                      <p:cBhvr>
                                        <p:cTn id="28" dur="1" fill="hold">
                                          <p:stCondLst>
                                            <p:cond delay="0"/>
                                          </p:stCondLst>
                                        </p:cTn>
                                        <p:tgtEl>
                                          <p:spTgt spid="12292">
                                            <p:txEl>
                                              <p:pRg st="4" end="4"/>
                                            </p:txEl>
                                          </p:spTgt>
                                        </p:tgtEl>
                                        <p:attrNameLst>
                                          <p:attrName>style.visibility</p:attrName>
                                        </p:attrNameLst>
                                      </p:cBhvr>
                                      <p:to>
                                        <p:strVal val="visible"/>
                                      </p:to>
                                    </p:set>
                                    <p:animEffect transition="in" filter="fade">
                                      <p:cBhvr>
                                        <p:cTn id="29" dur="500"/>
                                        <p:tgtEl>
                                          <p:spTgt spid="1229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2292">
                                            <p:txEl>
                                              <p:pRg st="6" end="6"/>
                                            </p:txEl>
                                          </p:spTgt>
                                        </p:tgtEl>
                                        <p:attrNameLst>
                                          <p:attrName>style.visibility</p:attrName>
                                        </p:attrNameLst>
                                      </p:cBhvr>
                                      <p:to>
                                        <p:strVal val="visible"/>
                                      </p:to>
                                    </p:set>
                                    <p:anim calcmode="lin" valueType="num">
                                      <p:cBhvr additive="base">
                                        <p:cTn id="34" dur="500" fill="hold"/>
                                        <p:tgtEl>
                                          <p:spTgt spid="12292">
                                            <p:txEl>
                                              <p:pRg st="6" end="6"/>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2292">
                                            <p:txEl>
                                              <p:pRg st="6" end="6"/>
                                            </p:txEl>
                                          </p:spTgt>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ntr" presetSubtype="0" fill="hold" nodeType="afterEffect">
                                  <p:stCondLst>
                                    <p:cond delay="500"/>
                                  </p:stCondLst>
                                  <p:childTnLst>
                                    <p:set>
                                      <p:cBhvr>
                                        <p:cTn id="38" dur="1" fill="hold">
                                          <p:stCondLst>
                                            <p:cond delay="0"/>
                                          </p:stCondLst>
                                        </p:cTn>
                                        <p:tgtEl>
                                          <p:spTgt spid="12292">
                                            <p:txEl>
                                              <p:pRg st="7" end="7"/>
                                            </p:txEl>
                                          </p:spTgt>
                                        </p:tgtEl>
                                        <p:attrNameLst>
                                          <p:attrName>style.visibility</p:attrName>
                                        </p:attrNameLst>
                                      </p:cBhvr>
                                      <p:to>
                                        <p:strVal val="visible"/>
                                      </p:to>
                                    </p:set>
                                    <p:animEffect transition="in" filter="fade">
                                      <p:cBhvr>
                                        <p:cTn id="39" dur="500"/>
                                        <p:tgtEl>
                                          <p:spTgt spid="1229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Title 1"/>
          <p:cNvSpPr>
            <a:spLocks noGrp="1"/>
          </p:cNvSpPr>
          <p:nvPr>
            <p:ph type="title"/>
          </p:nvPr>
        </p:nvSpPr>
        <p:spPr/>
        <p:txBody>
          <a:bodyPr anchor="ctr"/>
          <a:lstStyle/>
          <a:p>
            <a:pPr eaLnBrk="1" hangingPunct="1"/>
            <a:r>
              <a:rPr lang="en-US" dirty="0"/>
              <a:t>Perceptual and Motor Development</a:t>
            </a:r>
          </a:p>
        </p:txBody>
      </p:sp>
      <p:sp>
        <p:nvSpPr>
          <p:cNvPr id="13316" name="Content Placeholder 2"/>
          <p:cNvSpPr>
            <a:spLocks noGrp="1"/>
          </p:cNvSpPr>
          <p:nvPr>
            <p:ph idx="1"/>
          </p:nvPr>
        </p:nvSpPr>
        <p:spPr/>
        <p:txBody>
          <a:bodyPr/>
          <a:lstStyle/>
          <a:p>
            <a:pPr>
              <a:buClr>
                <a:schemeClr val="tx1"/>
              </a:buClr>
            </a:pPr>
            <a:r>
              <a:rPr lang="en-US" dirty="0" smtClean="0"/>
              <a:t>Motor Skills</a:t>
            </a:r>
            <a:br>
              <a:rPr lang="en-US" dirty="0" smtClean="0"/>
            </a:br>
            <a:endParaRPr lang="en-US" dirty="0"/>
          </a:p>
          <a:p>
            <a:pPr lvl="1">
              <a:buClr>
                <a:schemeClr val="tx1"/>
              </a:buClr>
            </a:pPr>
            <a:r>
              <a:rPr lang="en-US" dirty="0"/>
              <a:t>l</a:t>
            </a:r>
            <a:r>
              <a:rPr lang="en-US" dirty="0" smtClean="0"/>
              <a:t>ocomotion</a:t>
            </a:r>
            <a:br>
              <a:rPr lang="en-US" dirty="0" smtClean="0"/>
            </a:br>
            <a:endParaRPr lang="en-US" dirty="0"/>
          </a:p>
          <a:p>
            <a:pPr lvl="1">
              <a:buClr>
                <a:schemeClr val="tx1"/>
              </a:buClr>
            </a:pPr>
            <a:r>
              <a:rPr lang="en-US" dirty="0" smtClean="0"/>
              <a:t>reach </a:t>
            </a:r>
            <a:r>
              <a:rPr lang="en-US" dirty="0"/>
              <a:t>&amp; </a:t>
            </a:r>
            <a:r>
              <a:rPr lang="en-US" dirty="0" smtClean="0"/>
              <a:t>grasp</a:t>
            </a:r>
            <a:br>
              <a:rPr lang="en-US" dirty="0" smtClean="0"/>
            </a:br>
            <a:r>
              <a:rPr lang="en-US" dirty="0" smtClean="0"/>
              <a:t/>
            </a:r>
            <a:br>
              <a:rPr lang="en-US" dirty="0" smtClean="0"/>
            </a:br>
            <a:endParaRPr lang="en-US" dirty="0"/>
          </a:p>
          <a:p>
            <a:pPr>
              <a:buClr>
                <a:schemeClr val="tx1"/>
              </a:buClr>
            </a:pPr>
            <a:r>
              <a:rPr lang="en-US" dirty="0" smtClean="0"/>
              <a:t>Preferential Looking</a:t>
            </a:r>
            <a:br>
              <a:rPr lang="en-US" dirty="0" smtClean="0"/>
            </a:br>
            <a:endParaRPr lang="en-US" dirty="0"/>
          </a:p>
          <a:p>
            <a:pPr lvl="1">
              <a:buClr>
                <a:schemeClr val="tx1"/>
              </a:buClr>
            </a:pPr>
            <a:r>
              <a:rPr lang="en-US" dirty="0" smtClean="0"/>
              <a:t>give </a:t>
            </a:r>
            <a:r>
              <a:rPr lang="en-US" dirty="0"/>
              <a:t>“choice” and </a:t>
            </a:r>
            <a:r>
              <a:rPr lang="en-US" dirty="0" smtClean="0"/>
              <a:t/>
            </a:r>
            <a:br>
              <a:rPr lang="en-US" dirty="0" smtClean="0"/>
            </a:br>
            <a:r>
              <a:rPr lang="en-US" dirty="0" smtClean="0"/>
              <a:t>measure </a:t>
            </a:r>
            <a:r>
              <a:rPr lang="en-US" dirty="0"/>
              <a:t>preferences</a:t>
            </a:r>
          </a:p>
        </p:txBody>
      </p:sp>
      <p:pic>
        <p:nvPicPr>
          <p:cNvPr id="2" name="Picture 1" descr="A9PYK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2057400"/>
            <a:ext cx="4462163" cy="2971800"/>
          </a:xfrm>
          <a:prstGeom prst="rect">
            <a:avLst/>
          </a:prstGeom>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11</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316">
                                            <p:txEl>
                                              <p:pRg st="0" end="0"/>
                                            </p:txEl>
                                          </p:spTgt>
                                        </p:tgtEl>
                                        <p:attrNameLst>
                                          <p:attrName>style.visibility</p:attrName>
                                        </p:attrNameLst>
                                      </p:cBhvr>
                                      <p:to>
                                        <p:strVal val="visible"/>
                                      </p:to>
                                    </p:set>
                                    <p:anim calcmode="lin" valueType="num">
                                      <p:cBhvr additive="base">
                                        <p:cTn id="7" dur="500" fill="hold"/>
                                        <p:tgtEl>
                                          <p:spTgt spid="1331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3316">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3316">
                                            <p:txEl>
                                              <p:pRg st="1" end="1"/>
                                            </p:txEl>
                                          </p:spTgt>
                                        </p:tgtEl>
                                        <p:attrNameLst>
                                          <p:attrName>style.visibility</p:attrName>
                                        </p:attrNameLst>
                                      </p:cBhvr>
                                      <p:to>
                                        <p:strVal val="visible"/>
                                      </p:to>
                                    </p:set>
                                    <p:anim calcmode="lin" valueType="num">
                                      <p:cBhvr additive="base">
                                        <p:cTn id="17" dur="500" fill="hold"/>
                                        <p:tgtEl>
                                          <p:spTgt spid="13316">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3316">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2" fill="hold" nodeType="afterEffect">
                                  <p:stCondLst>
                                    <p:cond delay="500"/>
                                  </p:stCondLst>
                                  <p:childTnLst>
                                    <p:set>
                                      <p:cBhvr>
                                        <p:cTn id="21" dur="1" fill="hold">
                                          <p:stCondLst>
                                            <p:cond delay="0"/>
                                          </p:stCondLst>
                                        </p:cTn>
                                        <p:tgtEl>
                                          <p:spTgt spid="13316">
                                            <p:txEl>
                                              <p:pRg st="2" end="2"/>
                                            </p:txEl>
                                          </p:spTgt>
                                        </p:tgtEl>
                                        <p:attrNameLst>
                                          <p:attrName>style.visibility</p:attrName>
                                        </p:attrNameLst>
                                      </p:cBhvr>
                                      <p:to>
                                        <p:strVal val="visible"/>
                                      </p:to>
                                    </p:set>
                                    <p:anim calcmode="lin" valueType="num">
                                      <p:cBhvr additive="base">
                                        <p:cTn id="22" dur="500" fill="hold"/>
                                        <p:tgtEl>
                                          <p:spTgt spid="13316">
                                            <p:txEl>
                                              <p:pRg st="2" end="2"/>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3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3316">
                                            <p:txEl>
                                              <p:pRg st="3" end="3"/>
                                            </p:txEl>
                                          </p:spTgt>
                                        </p:tgtEl>
                                        <p:attrNameLst>
                                          <p:attrName>style.visibility</p:attrName>
                                        </p:attrNameLst>
                                      </p:cBhvr>
                                      <p:to>
                                        <p:strVal val="visible"/>
                                      </p:to>
                                    </p:set>
                                    <p:anim calcmode="lin" valueType="num">
                                      <p:cBhvr additive="base">
                                        <p:cTn id="28" dur="500" fill="hold"/>
                                        <p:tgtEl>
                                          <p:spTgt spid="13316">
                                            <p:txEl>
                                              <p:pRg st="3" end="3"/>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13316">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nodeType="afterEffect">
                                  <p:stCondLst>
                                    <p:cond delay="500"/>
                                  </p:stCondLst>
                                  <p:childTnLst>
                                    <p:set>
                                      <p:cBhvr>
                                        <p:cTn id="32" dur="1" fill="hold">
                                          <p:stCondLst>
                                            <p:cond delay="0"/>
                                          </p:stCondLst>
                                        </p:cTn>
                                        <p:tgtEl>
                                          <p:spTgt spid="13316">
                                            <p:txEl>
                                              <p:pRg st="4" end="4"/>
                                            </p:txEl>
                                          </p:spTgt>
                                        </p:tgtEl>
                                        <p:attrNameLst>
                                          <p:attrName>style.visibility</p:attrName>
                                        </p:attrNameLst>
                                      </p:cBhvr>
                                      <p:to>
                                        <p:strVal val="visible"/>
                                      </p:to>
                                    </p:set>
                                    <p:animEffect transition="in" filter="fade">
                                      <p:cBhvr>
                                        <p:cTn id="33" dur="500"/>
                                        <p:tgtEl>
                                          <p:spTgt spid="133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Title 1"/>
          <p:cNvSpPr>
            <a:spLocks noGrp="1"/>
          </p:cNvSpPr>
          <p:nvPr>
            <p:ph type="title"/>
          </p:nvPr>
        </p:nvSpPr>
        <p:spPr/>
        <p:txBody>
          <a:bodyPr anchor="ctr"/>
          <a:lstStyle/>
          <a:p>
            <a:pPr eaLnBrk="1" hangingPunct="1"/>
            <a:r>
              <a:rPr lang="en-US"/>
              <a:t>Brain Development</a:t>
            </a:r>
          </a:p>
        </p:txBody>
      </p:sp>
      <p:sp>
        <p:nvSpPr>
          <p:cNvPr id="14340" name="Content Placeholder 2"/>
          <p:cNvSpPr>
            <a:spLocks noGrp="1"/>
          </p:cNvSpPr>
          <p:nvPr>
            <p:ph idx="1"/>
          </p:nvPr>
        </p:nvSpPr>
        <p:spPr/>
        <p:txBody>
          <a:bodyPr/>
          <a:lstStyle/>
          <a:p>
            <a:r>
              <a:rPr lang="en-US" dirty="0" smtClean="0"/>
              <a:t>Myelination </a:t>
            </a:r>
            <a:r>
              <a:rPr lang="en-US" dirty="0"/>
              <a:t>continues after birth.</a:t>
            </a:r>
          </a:p>
          <a:p>
            <a:endParaRPr lang="en-US" dirty="0"/>
          </a:p>
          <a:p>
            <a:r>
              <a:rPr lang="en-US" dirty="0" smtClean="0"/>
              <a:t>Synaptic </a:t>
            </a:r>
            <a:r>
              <a:rPr lang="en-US" dirty="0"/>
              <a:t>connections increase dramatically.</a:t>
            </a:r>
          </a:p>
          <a:p>
            <a:endParaRPr lang="en-US" dirty="0"/>
          </a:p>
          <a:p>
            <a:r>
              <a:rPr lang="en-US" dirty="0" smtClean="0"/>
              <a:t>Brain </a:t>
            </a:r>
            <a:r>
              <a:rPr lang="en-US" dirty="0"/>
              <a:t>mass increases dramatically.</a:t>
            </a:r>
          </a:p>
        </p:txBody>
      </p:sp>
      <p:pic>
        <p:nvPicPr>
          <p:cNvPr id="7" name="Picture 6" descr="1574R-0409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3048000"/>
            <a:ext cx="3454400" cy="3382930"/>
          </a:xfrm>
          <a:prstGeom prst="rect">
            <a:avLst/>
          </a:prstGeom>
        </p:spPr>
      </p:pic>
      <p:sp>
        <p:nvSpPr>
          <p:cNvPr id="8"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9"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12</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750"/>
                                  </p:stCondLst>
                                  <p:childTnLst>
                                    <p:set>
                                      <p:cBhvr>
                                        <p:cTn id="6" dur="1" fill="hold">
                                          <p:stCondLst>
                                            <p:cond delay="0"/>
                                          </p:stCondLst>
                                        </p:cTn>
                                        <p:tgtEl>
                                          <p:spTgt spid="14340">
                                            <p:txEl>
                                              <p:pRg st="0" end="0"/>
                                            </p:txEl>
                                          </p:spTgt>
                                        </p:tgtEl>
                                        <p:attrNameLst>
                                          <p:attrName>style.visibility</p:attrName>
                                        </p:attrNameLst>
                                      </p:cBhvr>
                                      <p:to>
                                        <p:strVal val="visible"/>
                                      </p:to>
                                    </p:set>
                                    <p:animEffect transition="in" filter="wipe(left)">
                                      <p:cBhvr>
                                        <p:cTn id="7" dur="500"/>
                                        <p:tgtEl>
                                          <p:spTgt spid="14340">
                                            <p:txEl>
                                              <p:pRg st="0" end="0"/>
                                            </p:txEl>
                                          </p:spTgt>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340">
                                            <p:txEl>
                                              <p:pRg st="2" end="2"/>
                                            </p:txEl>
                                          </p:spTgt>
                                        </p:tgtEl>
                                        <p:attrNameLst>
                                          <p:attrName>style.visibility</p:attrName>
                                        </p:attrNameLst>
                                      </p:cBhvr>
                                      <p:to>
                                        <p:strVal val="visible"/>
                                      </p:to>
                                    </p:set>
                                    <p:animEffect transition="in" filter="wipe(left)">
                                      <p:cBhvr>
                                        <p:cTn id="16" dur="500"/>
                                        <p:tgtEl>
                                          <p:spTgt spid="1434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4340">
                                            <p:txEl>
                                              <p:pRg st="4" end="4"/>
                                            </p:txEl>
                                          </p:spTgt>
                                        </p:tgtEl>
                                        <p:attrNameLst>
                                          <p:attrName>style.visibility</p:attrName>
                                        </p:attrNameLst>
                                      </p:cBhvr>
                                      <p:to>
                                        <p:strVal val="visible"/>
                                      </p:to>
                                    </p:set>
                                    <p:animEffect transition="in" filter="wipe(left)">
                                      <p:cBhvr>
                                        <p:cTn id="21" dur="500"/>
                                        <p:tgtEl>
                                          <p:spTgt spid="143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Title 1"/>
          <p:cNvSpPr>
            <a:spLocks noGrp="1"/>
          </p:cNvSpPr>
          <p:nvPr>
            <p:ph type="title"/>
          </p:nvPr>
        </p:nvSpPr>
        <p:spPr/>
        <p:txBody>
          <a:bodyPr anchor="ctr"/>
          <a:lstStyle/>
          <a:p>
            <a:pPr eaLnBrk="1" hangingPunct="1"/>
            <a:r>
              <a:rPr lang="en-US" dirty="0"/>
              <a:t>Cognitive Development</a:t>
            </a:r>
          </a:p>
        </p:txBody>
      </p:sp>
      <p:sp>
        <p:nvSpPr>
          <p:cNvPr id="15364" name="Content Placeholder 2"/>
          <p:cNvSpPr>
            <a:spLocks noGrp="1"/>
          </p:cNvSpPr>
          <p:nvPr>
            <p:ph idx="1"/>
          </p:nvPr>
        </p:nvSpPr>
        <p:spPr>
          <a:xfrm>
            <a:off x="457200" y="1600200"/>
            <a:ext cx="5410200" cy="4525963"/>
          </a:xfrm>
        </p:spPr>
        <p:txBody>
          <a:bodyPr>
            <a:normAutofit lnSpcReduction="10000"/>
          </a:bodyPr>
          <a:lstStyle/>
          <a:p>
            <a:pPr eaLnBrk="1" hangingPunct="1">
              <a:buFont typeface="Wingdings" pitchFamily="2" charset="2"/>
              <a:buNone/>
            </a:pPr>
            <a:r>
              <a:rPr lang="en-US" dirty="0"/>
              <a:t>Jean Piaget (1896-1980)</a:t>
            </a:r>
          </a:p>
          <a:p>
            <a:pPr eaLnBrk="1" hangingPunct="1">
              <a:buFont typeface="Wingdings" pitchFamily="2" charset="2"/>
              <a:buNone/>
            </a:pPr>
            <a:endParaRPr lang="en-US" dirty="0"/>
          </a:p>
          <a:p>
            <a:pPr marL="0" indent="0">
              <a:buNone/>
            </a:pPr>
            <a:r>
              <a:rPr lang="en-US" dirty="0" smtClean="0"/>
              <a:t>Children </a:t>
            </a:r>
            <a:r>
              <a:rPr lang="en-US" dirty="0"/>
              <a:t>actively construct their cognitive world </a:t>
            </a:r>
            <a:r>
              <a:rPr lang="en-US" dirty="0" smtClean="0"/>
              <a:t>using:</a:t>
            </a:r>
          </a:p>
          <a:p>
            <a:pPr lvl="1"/>
            <a:r>
              <a:rPr lang="en-US" dirty="0" smtClean="0"/>
              <a:t>Schemas</a:t>
            </a:r>
          </a:p>
          <a:p>
            <a:pPr marL="914400" lvl="2" indent="0">
              <a:buNone/>
            </a:pPr>
            <a:r>
              <a:rPr lang="en-US" dirty="0" smtClean="0"/>
              <a:t>concepts </a:t>
            </a:r>
            <a:r>
              <a:rPr lang="en-US" dirty="0"/>
              <a:t>or frameworks that organize </a:t>
            </a:r>
            <a:r>
              <a:rPr lang="en-US" dirty="0" smtClean="0"/>
              <a:t>information</a:t>
            </a:r>
          </a:p>
          <a:p>
            <a:pPr lvl="1"/>
            <a:r>
              <a:rPr lang="en-US" dirty="0" smtClean="0"/>
              <a:t>Assimilation</a:t>
            </a:r>
          </a:p>
          <a:p>
            <a:pPr marL="914400" lvl="2" indent="0">
              <a:buNone/>
            </a:pPr>
            <a:r>
              <a:rPr lang="en-US" dirty="0" smtClean="0"/>
              <a:t>incorporate </a:t>
            </a:r>
            <a:r>
              <a:rPr lang="en-US" dirty="0"/>
              <a:t>new info into existing </a:t>
            </a:r>
            <a:r>
              <a:rPr lang="en-US" dirty="0" smtClean="0"/>
              <a:t>schemas</a:t>
            </a:r>
          </a:p>
          <a:p>
            <a:pPr lvl="1"/>
            <a:r>
              <a:rPr lang="en-US" dirty="0" smtClean="0"/>
              <a:t>Accommodation</a:t>
            </a:r>
          </a:p>
          <a:p>
            <a:pPr marL="914400" lvl="2" indent="0">
              <a:buNone/>
            </a:pPr>
            <a:r>
              <a:rPr lang="en-US" dirty="0" smtClean="0"/>
              <a:t>adjust </a:t>
            </a:r>
            <a:r>
              <a:rPr lang="en-US" dirty="0"/>
              <a:t>schemas to new information</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810" t="2756" r="4281" b="4485"/>
          <a:stretch/>
        </p:blipFill>
        <p:spPr>
          <a:xfrm>
            <a:off x="6019800" y="1622946"/>
            <a:ext cx="2661314" cy="4026089"/>
          </a:xfrm>
          <a:prstGeom prst="rect">
            <a:avLst/>
          </a:prstGeom>
          <a:ln>
            <a:noFill/>
          </a:ln>
          <a:effectLst>
            <a:outerShdw blurRad="292100" dist="139700" dir="2700000" algn="tl" rotWithShape="0">
              <a:srgbClr val="333333">
                <a:alpha val="65000"/>
              </a:srgbClr>
            </a:outerShdw>
          </a:effectLst>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13</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 calcmode="lin" valueType="num">
                                      <p:cBhvr>
                                        <p:cTn id="7" dur="1000" fill="hold"/>
                                        <p:tgtEl>
                                          <p:spTgt spid="1536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536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536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5364">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5364">
                                            <p:txEl>
                                              <p:pRg st="2" end="2"/>
                                            </p:txEl>
                                          </p:spTgt>
                                        </p:tgtEl>
                                        <p:attrNameLst>
                                          <p:attrName>style.visibility</p:attrName>
                                        </p:attrNameLst>
                                      </p:cBhvr>
                                      <p:to>
                                        <p:strVal val="visible"/>
                                      </p:to>
                                    </p:set>
                                    <p:anim calcmode="lin" valueType="num">
                                      <p:cBhvr additive="base">
                                        <p:cTn id="19" dur="500" fill="hold"/>
                                        <p:tgtEl>
                                          <p:spTgt spid="1536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5364">
                                            <p:txEl>
                                              <p:pRg st="2" end="2"/>
                                            </p:txEl>
                                          </p:spTgt>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nodeType="afterEffect">
                                  <p:stCondLst>
                                    <p:cond delay="750"/>
                                  </p:stCondLst>
                                  <p:childTnLst>
                                    <p:set>
                                      <p:cBhvr>
                                        <p:cTn id="23" dur="1" fill="hold">
                                          <p:stCondLst>
                                            <p:cond delay="0"/>
                                          </p:stCondLst>
                                        </p:cTn>
                                        <p:tgtEl>
                                          <p:spTgt spid="15364">
                                            <p:txEl>
                                              <p:pRg st="3" end="3"/>
                                            </p:txEl>
                                          </p:spTgt>
                                        </p:tgtEl>
                                        <p:attrNameLst>
                                          <p:attrName>style.visibility</p:attrName>
                                        </p:attrNameLst>
                                      </p:cBhvr>
                                      <p:to>
                                        <p:strVal val="visible"/>
                                      </p:to>
                                    </p:set>
                                    <p:anim calcmode="lin" valueType="num">
                                      <p:cBhvr additive="base">
                                        <p:cTn id="24" dur="500" fill="hold"/>
                                        <p:tgtEl>
                                          <p:spTgt spid="15364">
                                            <p:txEl>
                                              <p:pRg st="3" end="3"/>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5364">
                                            <p:txEl>
                                              <p:pRg st="3" end="3"/>
                                            </p:txEl>
                                          </p:spTgt>
                                        </p:tgtEl>
                                        <p:attrNameLst>
                                          <p:attrName>ppt_y</p:attrName>
                                        </p:attrNameLst>
                                      </p:cBhvr>
                                      <p:tavLst>
                                        <p:tav tm="0">
                                          <p:val>
                                            <p:strVal val="#ppt_y"/>
                                          </p:val>
                                        </p:tav>
                                        <p:tav tm="100000">
                                          <p:val>
                                            <p:strVal val="#ppt_y"/>
                                          </p:val>
                                        </p:tav>
                                      </p:tavLst>
                                    </p:anim>
                                  </p:childTnLst>
                                </p:cTn>
                              </p:par>
                            </p:childTnLst>
                          </p:cTn>
                        </p:par>
                        <p:par>
                          <p:cTn id="26" fill="hold">
                            <p:stCondLst>
                              <p:cond delay="1750"/>
                            </p:stCondLst>
                            <p:childTnLst>
                              <p:par>
                                <p:cTn id="27" presetID="10" presetClass="entr" presetSubtype="0" fill="hold" nodeType="afterEffect">
                                  <p:stCondLst>
                                    <p:cond delay="500"/>
                                  </p:stCondLst>
                                  <p:childTnLst>
                                    <p:set>
                                      <p:cBhvr>
                                        <p:cTn id="28" dur="1" fill="hold">
                                          <p:stCondLst>
                                            <p:cond delay="0"/>
                                          </p:stCondLst>
                                        </p:cTn>
                                        <p:tgtEl>
                                          <p:spTgt spid="15364">
                                            <p:txEl>
                                              <p:pRg st="4" end="4"/>
                                            </p:txEl>
                                          </p:spTgt>
                                        </p:tgtEl>
                                        <p:attrNameLst>
                                          <p:attrName>style.visibility</p:attrName>
                                        </p:attrNameLst>
                                      </p:cBhvr>
                                      <p:to>
                                        <p:strVal val="visible"/>
                                      </p:to>
                                    </p:set>
                                    <p:animEffect transition="in" filter="fade">
                                      <p:cBhvr>
                                        <p:cTn id="29" dur="500"/>
                                        <p:tgtEl>
                                          <p:spTgt spid="1536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5364">
                                            <p:txEl>
                                              <p:pRg st="5" end="5"/>
                                            </p:txEl>
                                          </p:spTgt>
                                        </p:tgtEl>
                                        <p:attrNameLst>
                                          <p:attrName>style.visibility</p:attrName>
                                        </p:attrNameLst>
                                      </p:cBhvr>
                                      <p:to>
                                        <p:strVal val="visible"/>
                                      </p:to>
                                    </p:set>
                                    <p:anim calcmode="lin" valueType="num">
                                      <p:cBhvr additive="base">
                                        <p:cTn id="34" dur="500" fill="hold"/>
                                        <p:tgtEl>
                                          <p:spTgt spid="15364">
                                            <p:txEl>
                                              <p:pRg st="5" end="5"/>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5364">
                                            <p:txEl>
                                              <p:pRg st="5" end="5"/>
                                            </p:txEl>
                                          </p:spTgt>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ntr" presetSubtype="0" fill="hold" nodeType="afterEffect">
                                  <p:stCondLst>
                                    <p:cond delay="500"/>
                                  </p:stCondLst>
                                  <p:childTnLst>
                                    <p:set>
                                      <p:cBhvr>
                                        <p:cTn id="38" dur="1" fill="hold">
                                          <p:stCondLst>
                                            <p:cond delay="0"/>
                                          </p:stCondLst>
                                        </p:cTn>
                                        <p:tgtEl>
                                          <p:spTgt spid="15364">
                                            <p:txEl>
                                              <p:pRg st="6" end="6"/>
                                            </p:txEl>
                                          </p:spTgt>
                                        </p:tgtEl>
                                        <p:attrNameLst>
                                          <p:attrName>style.visibility</p:attrName>
                                        </p:attrNameLst>
                                      </p:cBhvr>
                                      <p:to>
                                        <p:strVal val="visible"/>
                                      </p:to>
                                    </p:set>
                                    <p:animEffect transition="in" filter="fade">
                                      <p:cBhvr>
                                        <p:cTn id="39" dur="500"/>
                                        <p:tgtEl>
                                          <p:spTgt spid="15364">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15364">
                                            <p:txEl>
                                              <p:pRg st="7" end="7"/>
                                            </p:txEl>
                                          </p:spTgt>
                                        </p:tgtEl>
                                        <p:attrNameLst>
                                          <p:attrName>style.visibility</p:attrName>
                                        </p:attrNameLst>
                                      </p:cBhvr>
                                      <p:to>
                                        <p:strVal val="visible"/>
                                      </p:to>
                                    </p:set>
                                    <p:anim calcmode="lin" valueType="num">
                                      <p:cBhvr additive="base">
                                        <p:cTn id="44" dur="500" fill="hold"/>
                                        <p:tgtEl>
                                          <p:spTgt spid="15364">
                                            <p:txEl>
                                              <p:pRg st="7" end="7"/>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15364">
                                            <p:txEl>
                                              <p:pRg st="7" end="7"/>
                                            </p:txEl>
                                          </p:spTgt>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0" presetClass="entr" presetSubtype="0" fill="hold" nodeType="afterEffect">
                                  <p:stCondLst>
                                    <p:cond delay="500"/>
                                  </p:stCondLst>
                                  <p:childTnLst>
                                    <p:set>
                                      <p:cBhvr>
                                        <p:cTn id="48" dur="1" fill="hold">
                                          <p:stCondLst>
                                            <p:cond delay="0"/>
                                          </p:stCondLst>
                                        </p:cTn>
                                        <p:tgtEl>
                                          <p:spTgt spid="15364">
                                            <p:txEl>
                                              <p:pRg st="8" end="8"/>
                                            </p:txEl>
                                          </p:spTgt>
                                        </p:tgtEl>
                                        <p:attrNameLst>
                                          <p:attrName>style.visibility</p:attrName>
                                        </p:attrNameLst>
                                      </p:cBhvr>
                                      <p:to>
                                        <p:strVal val="visible"/>
                                      </p:to>
                                    </p:set>
                                    <p:animEffect transition="in" filter="fade">
                                      <p:cBhvr>
                                        <p:cTn id="49" dur="500"/>
                                        <p:tgtEl>
                                          <p:spTgt spid="1536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1" name="Title 1"/>
          <p:cNvSpPr>
            <a:spLocks noGrp="1"/>
          </p:cNvSpPr>
          <p:nvPr>
            <p:ph type="title"/>
          </p:nvPr>
        </p:nvSpPr>
        <p:spPr/>
        <p:txBody>
          <a:bodyPr anchor="ctr"/>
          <a:lstStyle/>
          <a:p>
            <a:pPr eaLnBrk="1" hangingPunct="1"/>
            <a:r>
              <a:rPr lang="en-US"/>
              <a:t>Piaget’s Theory</a:t>
            </a:r>
          </a:p>
        </p:txBody>
      </p:sp>
      <p:sp>
        <p:nvSpPr>
          <p:cNvPr id="17412" name="Content Placeholder 2"/>
          <p:cNvSpPr>
            <a:spLocks noGrp="1"/>
          </p:cNvSpPr>
          <p:nvPr>
            <p:ph idx="1"/>
          </p:nvPr>
        </p:nvSpPr>
        <p:spPr>
          <a:xfrm>
            <a:off x="457200" y="1600200"/>
            <a:ext cx="5410200" cy="4525963"/>
          </a:xfrm>
        </p:spPr>
        <p:txBody>
          <a:bodyPr/>
          <a:lstStyle/>
          <a:p>
            <a:r>
              <a:rPr lang="en-US" dirty="0" smtClean="0"/>
              <a:t>Sensorimotor </a:t>
            </a:r>
            <a:r>
              <a:rPr lang="en-US" dirty="0"/>
              <a:t>Stage (birth - 2 years</a:t>
            </a:r>
            <a:r>
              <a:rPr lang="en-US" dirty="0" smtClean="0"/>
              <a:t>)</a:t>
            </a:r>
          </a:p>
          <a:p>
            <a:pPr lvl="1"/>
            <a:r>
              <a:rPr lang="en-US" dirty="0" smtClean="0"/>
              <a:t>coordinate </a:t>
            </a:r>
            <a:r>
              <a:rPr lang="en-US" dirty="0"/>
              <a:t>sensations with </a:t>
            </a:r>
            <a:r>
              <a:rPr lang="en-US" dirty="0" smtClean="0"/>
              <a:t>movements</a:t>
            </a:r>
          </a:p>
          <a:p>
            <a:pPr lvl="1"/>
            <a:r>
              <a:rPr lang="en-US" dirty="0" smtClean="0"/>
              <a:t>object permanence</a:t>
            </a:r>
          </a:p>
          <a:p>
            <a:pPr lvl="1"/>
            <a:r>
              <a:rPr lang="en-US" dirty="0" smtClean="0"/>
              <a:t>progress </a:t>
            </a:r>
            <a:r>
              <a:rPr lang="en-US" dirty="0"/>
              <a:t>from reflexive action to symbolic thought</a:t>
            </a:r>
          </a:p>
          <a:p>
            <a:endParaRPr lang="en-US" dirty="0"/>
          </a:p>
          <a:p>
            <a:r>
              <a:rPr lang="en-US" dirty="0" smtClean="0"/>
              <a:t>Preoperational </a:t>
            </a:r>
            <a:r>
              <a:rPr lang="en-US" dirty="0"/>
              <a:t>Stage (2 - 7 years</a:t>
            </a:r>
            <a:r>
              <a:rPr lang="en-US" dirty="0" smtClean="0"/>
              <a:t>)</a:t>
            </a:r>
          </a:p>
          <a:p>
            <a:pPr lvl="1"/>
            <a:r>
              <a:rPr lang="en-US" dirty="0" smtClean="0"/>
              <a:t>symbolic </a:t>
            </a:r>
            <a:r>
              <a:rPr lang="en-US" dirty="0"/>
              <a:t>thinking: words &amp; </a:t>
            </a:r>
            <a:r>
              <a:rPr lang="en-US" dirty="0" smtClean="0"/>
              <a:t>images</a:t>
            </a:r>
          </a:p>
          <a:p>
            <a:pPr lvl="1"/>
            <a:r>
              <a:rPr lang="en-US" dirty="0" smtClean="0"/>
              <a:t>intuitive </a:t>
            </a:r>
            <a:r>
              <a:rPr lang="en-US" dirty="0"/>
              <a:t>reasoning </a:t>
            </a:r>
            <a:endParaRPr lang="en-US" dirty="0" smtClean="0"/>
          </a:p>
          <a:p>
            <a:pPr lvl="1"/>
            <a:r>
              <a:rPr lang="en-US" dirty="0" smtClean="0"/>
              <a:t>egocentrism</a:t>
            </a:r>
            <a:endParaRPr lang="en-US" dirty="0"/>
          </a:p>
          <a:p>
            <a:pPr lvl="1" eaLnBrk="1" hangingPunct="1"/>
            <a:endParaRPr lang="en-US" dirty="0"/>
          </a:p>
        </p:txBody>
      </p:sp>
      <p:pic>
        <p:nvPicPr>
          <p:cNvPr id="4" name="Picture 3" descr="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2209800"/>
            <a:ext cx="2700139" cy="2764942"/>
          </a:xfrm>
          <a:prstGeom prst="rect">
            <a:avLst/>
          </a:prstGeom>
        </p:spPr>
      </p:pic>
      <p:pic>
        <p:nvPicPr>
          <p:cNvPr id="6" name="Picture 5" descr="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2209800"/>
            <a:ext cx="2692400" cy="2730094"/>
          </a:xfrm>
          <a:prstGeom prst="rect">
            <a:avLst/>
          </a:prstGeom>
        </p:spPr>
      </p:pic>
      <p:sp>
        <p:nvSpPr>
          <p:cNvPr id="9"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10"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14</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 calcmode="lin" valueType="num">
                                      <p:cBhvr additive="base">
                                        <p:cTn id="7" dur="500" fill="hold"/>
                                        <p:tgtEl>
                                          <p:spTgt spid="1741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7412">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12">
                                            <p:txEl>
                                              <p:pRg st="1" end="1"/>
                                            </p:txEl>
                                          </p:spTgt>
                                        </p:tgtEl>
                                        <p:attrNameLst>
                                          <p:attrName>style.visibility</p:attrName>
                                        </p:attrNameLst>
                                      </p:cBhvr>
                                      <p:to>
                                        <p:strVal val="visible"/>
                                      </p:to>
                                    </p:set>
                                    <p:animEffect transition="in" filter="fade">
                                      <p:cBhvr>
                                        <p:cTn id="17" dur="500"/>
                                        <p:tgtEl>
                                          <p:spTgt spid="174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412">
                                            <p:txEl>
                                              <p:pRg st="2" end="2"/>
                                            </p:txEl>
                                          </p:spTgt>
                                        </p:tgtEl>
                                        <p:attrNameLst>
                                          <p:attrName>style.visibility</p:attrName>
                                        </p:attrNameLst>
                                      </p:cBhvr>
                                      <p:to>
                                        <p:strVal val="visible"/>
                                      </p:to>
                                    </p:set>
                                    <p:animEffect transition="in" filter="fade">
                                      <p:cBhvr>
                                        <p:cTn id="22" dur="500"/>
                                        <p:tgtEl>
                                          <p:spTgt spid="174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412">
                                            <p:txEl>
                                              <p:pRg st="3" end="3"/>
                                            </p:txEl>
                                          </p:spTgt>
                                        </p:tgtEl>
                                        <p:attrNameLst>
                                          <p:attrName>style.visibility</p:attrName>
                                        </p:attrNameLst>
                                      </p:cBhvr>
                                      <p:to>
                                        <p:strVal val="visible"/>
                                      </p:to>
                                    </p:set>
                                    <p:animEffect transition="in" filter="fade">
                                      <p:cBhvr>
                                        <p:cTn id="27" dur="500"/>
                                        <p:tgtEl>
                                          <p:spTgt spid="174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nodeType="clickEffect">
                                  <p:stCondLst>
                                    <p:cond delay="0"/>
                                  </p:stCondLst>
                                  <p:childTnLst>
                                    <p:animEffect transition="out" filter="dissolv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par>
                          <p:cTn id="33" fill="hold">
                            <p:stCondLst>
                              <p:cond delay="500"/>
                            </p:stCondLst>
                            <p:childTnLst>
                              <p:par>
                                <p:cTn id="34" presetID="2" presetClass="entr" presetSubtype="3" fill="hold" nodeType="afterEffect">
                                  <p:stCondLst>
                                    <p:cond delay="0"/>
                                  </p:stCondLst>
                                  <p:childTnLst>
                                    <p:set>
                                      <p:cBhvr>
                                        <p:cTn id="35" dur="1" fill="hold">
                                          <p:stCondLst>
                                            <p:cond delay="0"/>
                                          </p:stCondLst>
                                        </p:cTn>
                                        <p:tgtEl>
                                          <p:spTgt spid="17412">
                                            <p:txEl>
                                              <p:pRg st="5" end="5"/>
                                            </p:txEl>
                                          </p:spTgt>
                                        </p:tgtEl>
                                        <p:attrNameLst>
                                          <p:attrName>style.visibility</p:attrName>
                                        </p:attrNameLst>
                                      </p:cBhvr>
                                      <p:to>
                                        <p:strVal val="visible"/>
                                      </p:to>
                                    </p:set>
                                    <p:anim calcmode="lin" valueType="num">
                                      <p:cBhvr additive="base">
                                        <p:cTn id="36" dur="500" fill="hold"/>
                                        <p:tgtEl>
                                          <p:spTgt spid="17412">
                                            <p:txEl>
                                              <p:pRg st="5" end="5"/>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17412">
                                            <p:txEl>
                                              <p:pRg st="5" end="5"/>
                                            </p:txEl>
                                          </p:spTgt>
                                        </p:tgtEl>
                                        <p:attrNameLst>
                                          <p:attrName>ppt_y</p:attrName>
                                        </p:attrNameLst>
                                      </p:cBhvr>
                                      <p:tavLst>
                                        <p:tav tm="0">
                                          <p:val>
                                            <p:strVal val="0-#ppt_h/2"/>
                                          </p:val>
                                        </p:tav>
                                        <p:tav tm="100000">
                                          <p:val>
                                            <p:strVal val="#ppt_y"/>
                                          </p:val>
                                        </p:tav>
                                      </p:tavLst>
                                    </p:anim>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412">
                                            <p:txEl>
                                              <p:pRg st="6" end="6"/>
                                            </p:txEl>
                                          </p:spTgt>
                                        </p:tgtEl>
                                        <p:attrNameLst>
                                          <p:attrName>style.visibility</p:attrName>
                                        </p:attrNameLst>
                                      </p:cBhvr>
                                      <p:to>
                                        <p:strVal val="visible"/>
                                      </p:to>
                                    </p:set>
                                    <p:animEffect transition="in" filter="fade">
                                      <p:cBhvr>
                                        <p:cTn id="46" dur="500"/>
                                        <p:tgtEl>
                                          <p:spTgt spid="17412">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412">
                                            <p:txEl>
                                              <p:pRg st="7" end="7"/>
                                            </p:txEl>
                                          </p:spTgt>
                                        </p:tgtEl>
                                        <p:attrNameLst>
                                          <p:attrName>style.visibility</p:attrName>
                                        </p:attrNameLst>
                                      </p:cBhvr>
                                      <p:to>
                                        <p:strVal val="visible"/>
                                      </p:to>
                                    </p:set>
                                    <p:animEffect transition="in" filter="fade">
                                      <p:cBhvr>
                                        <p:cTn id="51" dur="500"/>
                                        <p:tgtEl>
                                          <p:spTgt spid="17412">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7412">
                                            <p:txEl>
                                              <p:pRg st="8" end="8"/>
                                            </p:txEl>
                                          </p:spTgt>
                                        </p:tgtEl>
                                        <p:attrNameLst>
                                          <p:attrName>style.visibility</p:attrName>
                                        </p:attrNameLst>
                                      </p:cBhvr>
                                      <p:to>
                                        <p:strVal val="visible"/>
                                      </p:to>
                                    </p:set>
                                    <p:animEffect transition="in" filter="fade">
                                      <p:cBhvr>
                                        <p:cTn id="56" dur="500"/>
                                        <p:tgtEl>
                                          <p:spTgt spid="174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Title 1"/>
          <p:cNvSpPr>
            <a:spLocks noGrp="1"/>
          </p:cNvSpPr>
          <p:nvPr>
            <p:ph type="title"/>
          </p:nvPr>
        </p:nvSpPr>
        <p:spPr/>
        <p:txBody>
          <a:bodyPr anchor="ctr"/>
          <a:lstStyle/>
          <a:p>
            <a:pPr eaLnBrk="1" hangingPunct="1"/>
            <a:r>
              <a:rPr lang="en-US"/>
              <a:t>Piaget’s Theory</a:t>
            </a:r>
          </a:p>
        </p:txBody>
      </p:sp>
      <p:sp>
        <p:nvSpPr>
          <p:cNvPr id="18436" name="Content Placeholder 2"/>
          <p:cNvSpPr>
            <a:spLocks noGrp="1"/>
          </p:cNvSpPr>
          <p:nvPr>
            <p:ph idx="1"/>
          </p:nvPr>
        </p:nvSpPr>
        <p:spPr/>
        <p:txBody>
          <a:bodyPr/>
          <a:lstStyle/>
          <a:p>
            <a:pPr>
              <a:buClr>
                <a:schemeClr val="tx1"/>
              </a:buClr>
            </a:pPr>
            <a:r>
              <a:rPr lang="en-US" dirty="0" smtClean="0"/>
              <a:t>Concrete </a:t>
            </a:r>
            <a:r>
              <a:rPr lang="en-US" dirty="0"/>
              <a:t>Operational Stage (7 – 11 </a:t>
            </a:r>
            <a:r>
              <a:rPr lang="en-US" dirty="0" err="1"/>
              <a:t>yrs</a:t>
            </a:r>
            <a:r>
              <a:rPr lang="en-US" dirty="0"/>
              <a:t>)</a:t>
            </a:r>
          </a:p>
          <a:p>
            <a:pPr lvl="1">
              <a:buClr>
                <a:schemeClr val="tx1"/>
              </a:buClr>
            </a:pPr>
            <a:r>
              <a:rPr lang="en-US" dirty="0" smtClean="0"/>
              <a:t>operational </a:t>
            </a:r>
            <a:r>
              <a:rPr lang="en-US" dirty="0"/>
              <a:t>thinking (e.g., conservation)</a:t>
            </a:r>
          </a:p>
          <a:p>
            <a:pPr lvl="1">
              <a:buClr>
                <a:schemeClr val="tx1"/>
              </a:buClr>
            </a:pPr>
            <a:r>
              <a:rPr lang="en-US" dirty="0" smtClean="0"/>
              <a:t>classification </a:t>
            </a:r>
            <a:r>
              <a:rPr lang="en-US" dirty="0"/>
              <a:t>skills</a:t>
            </a:r>
          </a:p>
          <a:p>
            <a:pPr lvl="1">
              <a:buClr>
                <a:schemeClr val="tx1"/>
              </a:buClr>
            </a:pPr>
            <a:r>
              <a:rPr lang="en-US" dirty="0" smtClean="0"/>
              <a:t>reason </a:t>
            </a:r>
            <a:r>
              <a:rPr lang="en-US" dirty="0"/>
              <a:t>logically in concrete contexts</a:t>
            </a:r>
          </a:p>
          <a:p>
            <a:pPr>
              <a:buClr>
                <a:schemeClr val="tx1"/>
              </a:buClr>
            </a:pPr>
            <a:endParaRPr lang="en-US" dirty="0"/>
          </a:p>
          <a:p>
            <a:pPr>
              <a:buClr>
                <a:schemeClr val="tx1"/>
              </a:buClr>
            </a:pPr>
            <a:r>
              <a:rPr lang="en-US" dirty="0" smtClean="0"/>
              <a:t>Formal </a:t>
            </a:r>
            <a:r>
              <a:rPr lang="en-US" dirty="0"/>
              <a:t>Operational Stage (11-15 </a:t>
            </a:r>
            <a:r>
              <a:rPr lang="en-US" dirty="0" err="1"/>
              <a:t>yrs</a:t>
            </a:r>
            <a:r>
              <a:rPr lang="en-US" dirty="0"/>
              <a:t>)</a:t>
            </a:r>
          </a:p>
          <a:p>
            <a:pPr lvl="1">
              <a:buClr>
                <a:schemeClr val="tx1"/>
              </a:buClr>
            </a:pPr>
            <a:r>
              <a:rPr lang="en-US" dirty="0" smtClean="0"/>
              <a:t>lasts </a:t>
            </a:r>
            <a:r>
              <a:rPr lang="en-US" dirty="0"/>
              <a:t>through adulthood</a:t>
            </a:r>
          </a:p>
          <a:p>
            <a:pPr lvl="1">
              <a:buClr>
                <a:schemeClr val="tx1"/>
              </a:buClr>
            </a:pPr>
            <a:r>
              <a:rPr lang="en-US" dirty="0" smtClean="0"/>
              <a:t>abstract </a:t>
            </a:r>
            <a:r>
              <a:rPr lang="en-US" dirty="0"/>
              <a:t>and idealistic thought</a:t>
            </a:r>
          </a:p>
          <a:p>
            <a:pPr lvl="1">
              <a:buClr>
                <a:schemeClr val="tx1"/>
              </a:buClr>
            </a:pPr>
            <a:r>
              <a:rPr lang="en-US" dirty="0" smtClean="0"/>
              <a:t>hypothetical</a:t>
            </a:r>
            <a:r>
              <a:rPr lang="en-US" dirty="0"/>
              <a:t>-deductive reasoning</a:t>
            </a:r>
          </a:p>
        </p:txBody>
      </p:sp>
      <p:pic>
        <p:nvPicPr>
          <p:cNvPr id="4" name="Picture 3" descr="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2133600"/>
            <a:ext cx="2590195" cy="2610917"/>
          </a:xfrm>
          <a:prstGeom prst="rect">
            <a:avLst/>
          </a:prstGeom>
        </p:spPr>
      </p:pic>
      <p:pic>
        <p:nvPicPr>
          <p:cNvPr id="5" name="Picture 4" descr="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2133600"/>
            <a:ext cx="2577723" cy="2603500"/>
          </a:xfrm>
          <a:prstGeom prst="rect">
            <a:avLst/>
          </a:prstGeom>
        </p:spPr>
      </p:pic>
      <p:sp>
        <p:nvSpPr>
          <p:cNvPr id="9"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10"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15</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8436">
                                            <p:txEl>
                                              <p:pRg st="0" end="0"/>
                                            </p:txEl>
                                          </p:spTgt>
                                        </p:tgtEl>
                                        <p:attrNameLst>
                                          <p:attrName>style.visibility</p:attrName>
                                        </p:attrNameLst>
                                      </p:cBhvr>
                                      <p:to>
                                        <p:strVal val="visible"/>
                                      </p:to>
                                    </p:set>
                                    <p:anim calcmode="lin" valueType="num">
                                      <p:cBhvr additive="base">
                                        <p:cTn id="7" dur="500" fill="hold"/>
                                        <p:tgtEl>
                                          <p:spTgt spid="1843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8436">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6">
                                            <p:txEl>
                                              <p:pRg st="1" end="1"/>
                                            </p:txEl>
                                          </p:spTgt>
                                        </p:tgtEl>
                                        <p:attrNameLst>
                                          <p:attrName>style.visibility</p:attrName>
                                        </p:attrNameLst>
                                      </p:cBhvr>
                                      <p:to>
                                        <p:strVal val="visible"/>
                                      </p:to>
                                    </p:set>
                                    <p:animEffect transition="in" filter="fade">
                                      <p:cBhvr>
                                        <p:cTn id="17" dur="500"/>
                                        <p:tgtEl>
                                          <p:spTgt spid="1843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36">
                                            <p:txEl>
                                              <p:pRg st="2" end="2"/>
                                            </p:txEl>
                                          </p:spTgt>
                                        </p:tgtEl>
                                        <p:attrNameLst>
                                          <p:attrName>style.visibility</p:attrName>
                                        </p:attrNameLst>
                                      </p:cBhvr>
                                      <p:to>
                                        <p:strVal val="visible"/>
                                      </p:to>
                                    </p:set>
                                    <p:animEffect transition="in" filter="fade">
                                      <p:cBhvr>
                                        <p:cTn id="22" dur="500"/>
                                        <p:tgtEl>
                                          <p:spTgt spid="1843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436">
                                            <p:txEl>
                                              <p:pRg st="3" end="3"/>
                                            </p:txEl>
                                          </p:spTgt>
                                        </p:tgtEl>
                                        <p:attrNameLst>
                                          <p:attrName>style.visibility</p:attrName>
                                        </p:attrNameLst>
                                      </p:cBhvr>
                                      <p:to>
                                        <p:strVal val="visible"/>
                                      </p:to>
                                    </p:set>
                                    <p:animEffect transition="in" filter="fade">
                                      <p:cBhvr>
                                        <p:cTn id="27" dur="500"/>
                                        <p:tgtEl>
                                          <p:spTgt spid="1843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nodeType="clickEffect">
                                  <p:stCondLst>
                                    <p:cond delay="0"/>
                                  </p:stCondLst>
                                  <p:childTnLst>
                                    <p:animEffect transition="out" filter="dissolv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par>
                          <p:cTn id="33" fill="hold">
                            <p:stCondLst>
                              <p:cond delay="500"/>
                            </p:stCondLst>
                            <p:childTnLst>
                              <p:par>
                                <p:cTn id="34" presetID="2" presetClass="entr" presetSubtype="3" fill="hold" nodeType="afterEffect">
                                  <p:stCondLst>
                                    <p:cond delay="0"/>
                                  </p:stCondLst>
                                  <p:childTnLst>
                                    <p:set>
                                      <p:cBhvr>
                                        <p:cTn id="35" dur="1" fill="hold">
                                          <p:stCondLst>
                                            <p:cond delay="0"/>
                                          </p:stCondLst>
                                        </p:cTn>
                                        <p:tgtEl>
                                          <p:spTgt spid="18436">
                                            <p:txEl>
                                              <p:pRg st="5" end="5"/>
                                            </p:txEl>
                                          </p:spTgt>
                                        </p:tgtEl>
                                        <p:attrNameLst>
                                          <p:attrName>style.visibility</p:attrName>
                                        </p:attrNameLst>
                                      </p:cBhvr>
                                      <p:to>
                                        <p:strVal val="visible"/>
                                      </p:to>
                                    </p:set>
                                    <p:anim calcmode="lin" valueType="num">
                                      <p:cBhvr additive="base">
                                        <p:cTn id="36" dur="500" fill="hold"/>
                                        <p:tgtEl>
                                          <p:spTgt spid="18436">
                                            <p:txEl>
                                              <p:pRg st="5" end="5"/>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18436">
                                            <p:txEl>
                                              <p:pRg st="5" end="5"/>
                                            </p:txEl>
                                          </p:spTgt>
                                        </p:tgtEl>
                                        <p:attrNameLst>
                                          <p:attrName>ppt_y</p:attrName>
                                        </p:attrNameLst>
                                      </p:cBhvr>
                                      <p:tavLst>
                                        <p:tav tm="0">
                                          <p:val>
                                            <p:strVal val="0-#ppt_h/2"/>
                                          </p:val>
                                        </p:tav>
                                        <p:tav tm="100000">
                                          <p:val>
                                            <p:strVal val="#ppt_y"/>
                                          </p:val>
                                        </p:tav>
                                      </p:tavLst>
                                    </p:anim>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8436">
                                            <p:txEl>
                                              <p:pRg st="6" end="6"/>
                                            </p:txEl>
                                          </p:spTgt>
                                        </p:tgtEl>
                                        <p:attrNameLst>
                                          <p:attrName>style.visibility</p:attrName>
                                        </p:attrNameLst>
                                      </p:cBhvr>
                                      <p:to>
                                        <p:strVal val="visible"/>
                                      </p:to>
                                    </p:set>
                                    <p:animEffect transition="in" filter="fade">
                                      <p:cBhvr>
                                        <p:cTn id="46" dur="500"/>
                                        <p:tgtEl>
                                          <p:spTgt spid="18436">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436">
                                            <p:txEl>
                                              <p:pRg st="7" end="7"/>
                                            </p:txEl>
                                          </p:spTgt>
                                        </p:tgtEl>
                                        <p:attrNameLst>
                                          <p:attrName>style.visibility</p:attrName>
                                        </p:attrNameLst>
                                      </p:cBhvr>
                                      <p:to>
                                        <p:strVal val="visible"/>
                                      </p:to>
                                    </p:set>
                                    <p:animEffect transition="in" filter="fade">
                                      <p:cBhvr>
                                        <p:cTn id="51" dur="500"/>
                                        <p:tgtEl>
                                          <p:spTgt spid="18436">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8436">
                                            <p:txEl>
                                              <p:pRg st="8" end="8"/>
                                            </p:txEl>
                                          </p:spTgt>
                                        </p:tgtEl>
                                        <p:attrNameLst>
                                          <p:attrName>style.visibility</p:attrName>
                                        </p:attrNameLst>
                                      </p:cBhvr>
                                      <p:to>
                                        <p:strVal val="visible"/>
                                      </p:to>
                                    </p:set>
                                    <p:animEffect transition="in" filter="fade">
                                      <p:cBhvr>
                                        <p:cTn id="56" dur="500"/>
                                        <p:tgtEl>
                                          <p:spTgt spid="1843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Title 1"/>
          <p:cNvSpPr>
            <a:spLocks noGrp="1"/>
          </p:cNvSpPr>
          <p:nvPr>
            <p:ph type="title"/>
          </p:nvPr>
        </p:nvSpPr>
        <p:spPr/>
        <p:txBody>
          <a:bodyPr anchor="ctr"/>
          <a:lstStyle/>
          <a:p>
            <a:pPr eaLnBrk="1" hangingPunct="1"/>
            <a:r>
              <a:rPr lang="en-US"/>
              <a:t>Evaluating Piaget’s Theory</a:t>
            </a:r>
          </a:p>
        </p:txBody>
      </p:sp>
      <p:sp>
        <p:nvSpPr>
          <p:cNvPr id="19460" name="Content Placeholder 2"/>
          <p:cNvSpPr>
            <a:spLocks noGrp="1"/>
          </p:cNvSpPr>
          <p:nvPr>
            <p:ph idx="1"/>
          </p:nvPr>
        </p:nvSpPr>
        <p:spPr/>
        <p:txBody>
          <a:bodyPr/>
          <a:lstStyle/>
          <a:p>
            <a:pPr>
              <a:buClr>
                <a:schemeClr val="tx1"/>
              </a:buClr>
            </a:pPr>
            <a:r>
              <a:rPr lang="en-US" dirty="0" smtClean="0"/>
              <a:t>Underestimated </a:t>
            </a:r>
            <a:r>
              <a:rPr lang="en-US" dirty="0"/>
              <a:t>Infant Object Permanence </a:t>
            </a:r>
          </a:p>
          <a:p>
            <a:pPr marL="400050" lvl="1" indent="0">
              <a:buClr>
                <a:schemeClr val="tx1"/>
              </a:buClr>
              <a:buNone/>
            </a:pPr>
            <a:r>
              <a:rPr lang="en-US" dirty="0"/>
              <a:t>(as well as other child abilities)</a:t>
            </a:r>
          </a:p>
          <a:p>
            <a:pPr>
              <a:buClr>
                <a:schemeClr val="tx1"/>
              </a:buClr>
            </a:pPr>
            <a:endParaRPr lang="en-US" dirty="0"/>
          </a:p>
          <a:p>
            <a:pPr>
              <a:buClr>
                <a:schemeClr val="tx1"/>
              </a:buClr>
            </a:pPr>
            <a:r>
              <a:rPr lang="en-US" dirty="0" smtClean="0"/>
              <a:t>Overestimated </a:t>
            </a:r>
            <a:r>
              <a:rPr lang="en-US" dirty="0"/>
              <a:t>Adolescent/Adult Hypothetical-Deductive thought</a:t>
            </a:r>
          </a:p>
          <a:p>
            <a:pPr>
              <a:buClr>
                <a:schemeClr val="tx1"/>
              </a:buClr>
            </a:pPr>
            <a:endParaRPr lang="en-US" dirty="0"/>
          </a:p>
          <a:p>
            <a:pPr>
              <a:buClr>
                <a:schemeClr val="tx1"/>
              </a:buClr>
            </a:pPr>
            <a:r>
              <a:rPr lang="en-US" dirty="0" smtClean="0"/>
              <a:t>Culture </a:t>
            </a:r>
            <a:r>
              <a:rPr lang="en-US" dirty="0"/>
              <a:t>and education also influence development.</a:t>
            </a:r>
          </a:p>
        </p:txBody>
      </p:sp>
      <p:sp>
        <p:nvSpPr>
          <p:cNvPr id="5"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6"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16</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Effect transition="in" filter="fade">
                                      <p:cBhvr>
                                        <p:cTn id="7" dur="500"/>
                                        <p:tgtEl>
                                          <p:spTgt spid="194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60">
                                            <p:txEl>
                                              <p:pRg st="1" end="1"/>
                                            </p:txEl>
                                          </p:spTgt>
                                        </p:tgtEl>
                                        <p:attrNameLst>
                                          <p:attrName>style.visibility</p:attrName>
                                        </p:attrNameLst>
                                      </p:cBhvr>
                                      <p:to>
                                        <p:strVal val="visible"/>
                                      </p:to>
                                    </p:set>
                                    <p:animEffect transition="in" filter="fade">
                                      <p:cBhvr>
                                        <p:cTn id="12" dur="500"/>
                                        <p:tgtEl>
                                          <p:spTgt spid="194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60">
                                            <p:txEl>
                                              <p:pRg st="3" end="3"/>
                                            </p:txEl>
                                          </p:spTgt>
                                        </p:tgtEl>
                                        <p:attrNameLst>
                                          <p:attrName>style.visibility</p:attrName>
                                        </p:attrNameLst>
                                      </p:cBhvr>
                                      <p:to>
                                        <p:strVal val="visible"/>
                                      </p:to>
                                    </p:set>
                                    <p:animEffect transition="in" filter="fade">
                                      <p:cBhvr>
                                        <p:cTn id="17" dur="500"/>
                                        <p:tgtEl>
                                          <p:spTgt spid="1946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60">
                                            <p:txEl>
                                              <p:pRg st="5" end="5"/>
                                            </p:txEl>
                                          </p:spTgt>
                                        </p:tgtEl>
                                        <p:attrNameLst>
                                          <p:attrName>style.visibility</p:attrName>
                                        </p:attrNameLst>
                                      </p:cBhvr>
                                      <p:to>
                                        <p:strVal val="visible"/>
                                      </p:to>
                                    </p:set>
                                    <p:animEffect transition="in" filter="fade">
                                      <p:cBhvr>
                                        <p:cTn id="22" dur="500"/>
                                        <p:tgtEl>
                                          <p:spTgt spid="1946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1"/>
            <a:ext cx="8656320" cy="1042737"/>
          </a:xfrm>
        </p:spPr>
        <p:txBody>
          <a:bodyPr>
            <a:normAutofit fontScale="90000"/>
          </a:bodyPr>
          <a:lstStyle/>
          <a:p>
            <a:r>
              <a:rPr lang="en-US" dirty="0"/>
              <a:t>Other Theories of </a:t>
            </a:r>
            <a:r>
              <a:rPr lang="en-US" dirty="0" smtClean="0"/>
              <a:t>Intellectual Development</a:t>
            </a:r>
            <a:endParaRPr lang="en-US" dirty="0"/>
          </a:p>
        </p:txBody>
      </p:sp>
      <p:sp>
        <p:nvSpPr>
          <p:cNvPr id="5" name="Content Placeholder 4"/>
          <p:cNvSpPr>
            <a:spLocks noGrp="1"/>
          </p:cNvSpPr>
          <p:nvPr>
            <p:ph idx="1"/>
          </p:nvPr>
        </p:nvSpPr>
        <p:spPr>
          <a:xfrm>
            <a:off x="457200" y="1600200"/>
            <a:ext cx="7848600" cy="4525963"/>
          </a:xfrm>
        </p:spPr>
        <p:txBody>
          <a:bodyPr/>
          <a:lstStyle/>
          <a:p>
            <a:r>
              <a:rPr lang="en-US" dirty="0" err="1" smtClean="0"/>
              <a:t>Baillargeon</a:t>
            </a:r>
            <a:r>
              <a:rPr lang="en-US" dirty="0" smtClean="0"/>
              <a:t> </a:t>
            </a:r>
            <a:r>
              <a:rPr lang="en-US" dirty="0"/>
              <a:t>and Nativist Approach</a:t>
            </a:r>
          </a:p>
          <a:p>
            <a:pPr marL="457200" indent="-457200">
              <a:buFontTx/>
              <a:buChar char="-"/>
            </a:pPr>
            <a:endParaRPr lang="en-US" dirty="0"/>
          </a:p>
          <a:p>
            <a:r>
              <a:rPr lang="en-US" dirty="0" err="1" smtClean="0"/>
              <a:t>Vygotsy’s</a:t>
            </a:r>
            <a:r>
              <a:rPr lang="en-US" dirty="0" smtClean="0"/>
              <a:t> </a:t>
            </a:r>
            <a:r>
              <a:rPr lang="en-US" dirty="0"/>
              <a:t>Sociocultural  Cognitive </a:t>
            </a:r>
            <a:r>
              <a:rPr lang="en-US" dirty="0" smtClean="0"/>
              <a:t>Theory</a:t>
            </a:r>
          </a:p>
          <a:p>
            <a:pPr lvl="1"/>
            <a:r>
              <a:rPr lang="en-US" dirty="0" smtClean="0"/>
              <a:t>child </a:t>
            </a:r>
            <a:r>
              <a:rPr lang="en-US" dirty="0"/>
              <a:t>as apprentice to expert adults</a:t>
            </a:r>
          </a:p>
          <a:p>
            <a:pPr lvl="2"/>
            <a:endParaRPr lang="en-US" dirty="0"/>
          </a:p>
          <a:p>
            <a:r>
              <a:rPr lang="en-US" dirty="0" smtClean="0"/>
              <a:t>Information</a:t>
            </a:r>
            <a:r>
              <a:rPr lang="en-US" dirty="0"/>
              <a:t>-Processing </a:t>
            </a:r>
            <a:r>
              <a:rPr lang="en-US" dirty="0" smtClean="0"/>
              <a:t>Theory</a:t>
            </a:r>
          </a:p>
          <a:p>
            <a:pPr lvl="1"/>
            <a:r>
              <a:rPr lang="en-US" dirty="0" smtClean="0"/>
              <a:t>memory</a:t>
            </a:r>
          </a:p>
          <a:p>
            <a:pPr lvl="1"/>
            <a:r>
              <a:rPr lang="en-US" dirty="0" smtClean="0"/>
              <a:t>executive </a:t>
            </a:r>
            <a:r>
              <a:rPr lang="en-US" dirty="0"/>
              <a:t>function</a:t>
            </a:r>
          </a:p>
          <a:p>
            <a:endParaRPr lang="en-US" dirty="0"/>
          </a:p>
        </p:txBody>
      </p:sp>
      <p:sp>
        <p:nvSpPr>
          <p:cNvPr id="6"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7"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17</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724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p:cTn id="15"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2" end="2"/>
                                            </p:txEl>
                                          </p:spTgt>
                                        </p:tgtEl>
                                      </p:cBhvr>
                                    </p:animEffect>
                                  </p:childTnLst>
                                </p:cTn>
                              </p:par>
                            </p:childTnLst>
                          </p:cTn>
                        </p:par>
                        <p:par>
                          <p:cTn id="19" fill="hold">
                            <p:stCondLst>
                              <p:cond delay="1000"/>
                            </p:stCondLst>
                            <p:childTnLst>
                              <p:par>
                                <p:cTn id="20" presetID="10" presetClass="entr" presetSubtype="0" fill="hold" nodeType="afterEffect">
                                  <p:stCondLst>
                                    <p:cond delay="50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p:cTn id="27"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28"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29"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30" dur="1000"/>
                                        <p:tgtEl>
                                          <p:spTgt spid="5">
                                            <p:txEl>
                                              <p:pRg st="5" end="5"/>
                                            </p:txEl>
                                          </p:spTgt>
                                        </p:tgtEl>
                                      </p:cBhvr>
                                    </p:animEffect>
                                  </p:childTnLst>
                                </p:cTn>
                              </p:par>
                            </p:childTnLst>
                          </p:cTn>
                        </p:par>
                        <p:par>
                          <p:cTn id="31" fill="hold">
                            <p:stCondLst>
                              <p:cond delay="1000"/>
                            </p:stCondLst>
                            <p:childTnLst>
                              <p:par>
                                <p:cTn id="32" presetID="10" presetClass="entr" presetSubtype="0" fill="hold" nodeType="afterEffect">
                                  <p:stCondLst>
                                    <p:cond delay="50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fade">
                                      <p:cBhvr>
                                        <p:cTn id="34" dur="500"/>
                                        <p:tgtEl>
                                          <p:spTgt spid="5">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fade">
                                      <p:cBhvr>
                                        <p:cTn id="3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3" name="Title 1"/>
          <p:cNvSpPr>
            <a:spLocks noGrp="1"/>
          </p:cNvSpPr>
          <p:nvPr>
            <p:ph type="title"/>
          </p:nvPr>
        </p:nvSpPr>
        <p:spPr/>
        <p:txBody>
          <a:bodyPr anchor="ctr"/>
          <a:lstStyle/>
          <a:p>
            <a:pPr eaLnBrk="1" hangingPunct="1"/>
            <a:r>
              <a:rPr lang="en-US"/>
              <a:t>Temperament</a:t>
            </a:r>
          </a:p>
        </p:txBody>
      </p:sp>
      <p:sp>
        <p:nvSpPr>
          <p:cNvPr id="20484" name="Content Placeholder 2"/>
          <p:cNvSpPr>
            <a:spLocks noGrp="1"/>
          </p:cNvSpPr>
          <p:nvPr>
            <p:ph idx="1"/>
          </p:nvPr>
        </p:nvSpPr>
        <p:spPr>
          <a:xfrm>
            <a:off x="457199" y="1295400"/>
            <a:ext cx="8515529" cy="4525963"/>
          </a:xfrm>
        </p:spPr>
        <p:txBody>
          <a:bodyPr/>
          <a:lstStyle/>
          <a:p>
            <a:pPr marL="0" indent="0" eaLnBrk="1" hangingPunct="1">
              <a:buClr>
                <a:srgbClr val="CA6500"/>
              </a:buClr>
              <a:buNone/>
            </a:pPr>
            <a:r>
              <a:rPr lang="en-US" dirty="0"/>
              <a:t>a</a:t>
            </a:r>
            <a:r>
              <a:rPr lang="en-US" dirty="0" smtClean="0"/>
              <a:t>n </a:t>
            </a:r>
            <a:r>
              <a:rPr lang="en-US" dirty="0"/>
              <a:t>individual’s behavioral style or characteristic way of responding</a:t>
            </a:r>
          </a:p>
          <a:p>
            <a:pPr eaLnBrk="1" hangingPunct="1">
              <a:buClr>
                <a:srgbClr val="CA6500"/>
              </a:buClr>
              <a:buFont typeface="Wingdings" pitchFamily="2" charset="2"/>
              <a:buNone/>
            </a:pPr>
            <a:endParaRPr lang="en-US" dirty="0"/>
          </a:p>
          <a:p>
            <a:pPr>
              <a:buClr>
                <a:schemeClr val="tx1"/>
              </a:buClr>
            </a:pPr>
            <a:r>
              <a:rPr lang="en-US" dirty="0" smtClean="0"/>
              <a:t>Three </a:t>
            </a:r>
            <a:r>
              <a:rPr lang="en-US" dirty="0"/>
              <a:t>Clusters of Temperament </a:t>
            </a:r>
          </a:p>
          <a:p>
            <a:pPr marL="400050" lvl="1" indent="0">
              <a:buClr>
                <a:schemeClr val="tx1"/>
              </a:buClr>
              <a:buNone/>
            </a:pPr>
            <a:r>
              <a:rPr lang="en-US" dirty="0" smtClean="0">
                <a:solidFill>
                  <a:schemeClr val="tx2"/>
                </a:solidFill>
              </a:rPr>
              <a:t>Easy      Difficult      Slow-to-Warm-up</a:t>
            </a:r>
            <a:endParaRPr lang="en-US" dirty="0">
              <a:solidFill>
                <a:schemeClr val="tx2"/>
              </a:solidFill>
            </a:endParaRPr>
          </a:p>
          <a:p>
            <a:pPr>
              <a:buClr>
                <a:schemeClr val="tx1"/>
              </a:buClr>
            </a:pPr>
            <a:endParaRPr lang="en-US" dirty="0"/>
          </a:p>
          <a:p>
            <a:pPr>
              <a:buClr>
                <a:schemeClr val="tx1"/>
              </a:buClr>
            </a:pPr>
            <a:r>
              <a:rPr lang="en-US" dirty="0" smtClean="0"/>
              <a:t>Other Perspectives on Temperament </a:t>
            </a:r>
            <a:endParaRPr lang="en-US" dirty="0"/>
          </a:p>
          <a:p>
            <a:pPr marL="400050" lvl="1" indent="0">
              <a:buClr>
                <a:schemeClr val="tx1"/>
              </a:buClr>
              <a:buNone/>
            </a:pPr>
            <a:r>
              <a:rPr lang="en-US" dirty="0">
                <a:solidFill>
                  <a:schemeClr val="tx2"/>
                </a:solidFill>
              </a:rPr>
              <a:t>E</a:t>
            </a:r>
            <a:r>
              <a:rPr lang="en-US" dirty="0" smtClean="0">
                <a:solidFill>
                  <a:schemeClr val="tx2"/>
                </a:solidFill>
              </a:rPr>
              <a:t>ffortful Control / Self-Regulation</a:t>
            </a:r>
            <a:br>
              <a:rPr lang="en-US" dirty="0" smtClean="0">
                <a:solidFill>
                  <a:schemeClr val="tx2"/>
                </a:solidFill>
              </a:rPr>
            </a:br>
            <a:r>
              <a:rPr lang="en-US" dirty="0" smtClean="0">
                <a:solidFill>
                  <a:schemeClr val="tx2"/>
                </a:solidFill>
              </a:rPr>
              <a:t>Inhibition             </a:t>
            </a:r>
            <a:r>
              <a:rPr lang="en-US" dirty="0">
                <a:solidFill>
                  <a:schemeClr val="tx2"/>
                </a:solidFill>
              </a:rPr>
              <a:t>N</a:t>
            </a:r>
            <a:r>
              <a:rPr lang="en-US" dirty="0" smtClean="0">
                <a:solidFill>
                  <a:schemeClr val="tx2"/>
                </a:solidFill>
              </a:rPr>
              <a:t>egative </a:t>
            </a:r>
            <a:r>
              <a:rPr lang="en-US" dirty="0">
                <a:solidFill>
                  <a:schemeClr val="tx2"/>
                </a:solidFill>
              </a:rPr>
              <a:t>A</a:t>
            </a:r>
            <a:r>
              <a:rPr lang="en-US" dirty="0" smtClean="0">
                <a:solidFill>
                  <a:schemeClr val="tx2"/>
                </a:solidFill>
              </a:rPr>
              <a:t>ffectivity</a:t>
            </a:r>
            <a:endParaRPr lang="en-US" dirty="0">
              <a:solidFill>
                <a:schemeClr val="tx2"/>
              </a:solidFill>
            </a:endParaRPr>
          </a:p>
        </p:txBody>
      </p:sp>
      <p:pic>
        <p:nvPicPr>
          <p:cNvPr id="3" name="Picture 2" descr="SS330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2286000"/>
            <a:ext cx="3105329" cy="3962400"/>
          </a:xfrm>
          <a:prstGeom prst="rect">
            <a:avLst/>
          </a:prstGeom>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18</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Effect transition="in" filter="fade">
                                      <p:cBhvr>
                                        <p:cTn id="7" dur="1000"/>
                                        <p:tgtEl>
                                          <p:spTgt spid="20484">
                                            <p:txEl>
                                              <p:pRg st="0" end="0"/>
                                            </p:txEl>
                                          </p:spTgt>
                                        </p:tgtEl>
                                      </p:cBhvr>
                                    </p:animEffect>
                                    <p:anim calcmode="lin" valueType="num">
                                      <p:cBhvr>
                                        <p:cTn id="8" dur="1000" fill="hold"/>
                                        <p:tgtEl>
                                          <p:spTgt spid="2048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48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484">
                                            <p:txEl>
                                              <p:pRg st="2" end="2"/>
                                            </p:txEl>
                                          </p:spTgt>
                                        </p:tgtEl>
                                        <p:attrNameLst>
                                          <p:attrName>style.visibility</p:attrName>
                                        </p:attrNameLst>
                                      </p:cBhvr>
                                      <p:to>
                                        <p:strVal val="visible"/>
                                      </p:to>
                                    </p:set>
                                    <p:animEffect transition="in" filter="barn(inVertical)">
                                      <p:cBhvr>
                                        <p:cTn id="18" dur="500"/>
                                        <p:tgtEl>
                                          <p:spTgt spid="20484">
                                            <p:txEl>
                                              <p:pRg st="2" end="2"/>
                                            </p:txEl>
                                          </p:spTgt>
                                        </p:tgtEl>
                                      </p:cBhvr>
                                    </p:animEffect>
                                  </p:childTnLst>
                                </p:cTn>
                              </p:par>
                            </p:childTnLst>
                          </p:cTn>
                        </p:par>
                        <p:par>
                          <p:cTn id="19" fill="hold">
                            <p:stCondLst>
                              <p:cond delay="500"/>
                            </p:stCondLst>
                            <p:childTnLst>
                              <p:par>
                                <p:cTn id="20" presetID="10" presetClass="entr" presetSubtype="0" fill="hold" nodeType="afterEffect">
                                  <p:stCondLst>
                                    <p:cond delay="500"/>
                                  </p:stCondLst>
                                  <p:childTnLst>
                                    <p:set>
                                      <p:cBhvr>
                                        <p:cTn id="21" dur="1" fill="hold">
                                          <p:stCondLst>
                                            <p:cond delay="0"/>
                                          </p:stCondLst>
                                        </p:cTn>
                                        <p:tgtEl>
                                          <p:spTgt spid="20484">
                                            <p:txEl>
                                              <p:pRg st="3" end="3"/>
                                            </p:txEl>
                                          </p:spTgt>
                                        </p:tgtEl>
                                        <p:attrNameLst>
                                          <p:attrName>style.visibility</p:attrName>
                                        </p:attrNameLst>
                                      </p:cBhvr>
                                      <p:to>
                                        <p:strVal val="visible"/>
                                      </p:to>
                                    </p:set>
                                    <p:animEffect transition="in" filter="fade">
                                      <p:cBhvr>
                                        <p:cTn id="22" dur="500"/>
                                        <p:tgtEl>
                                          <p:spTgt spid="2048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484">
                                            <p:txEl>
                                              <p:pRg st="5" end="5"/>
                                            </p:txEl>
                                          </p:spTgt>
                                        </p:tgtEl>
                                        <p:attrNameLst>
                                          <p:attrName>style.visibility</p:attrName>
                                        </p:attrNameLst>
                                      </p:cBhvr>
                                      <p:to>
                                        <p:strVal val="visible"/>
                                      </p:to>
                                    </p:set>
                                    <p:animEffect transition="in" filter="barn(inVertical)">
                                      <p:cBhvr>
                                        <p:cTn id="27" dur="500"/>
                                        <p:tgtEl>
                                          <p:spTgt spid="20484">
                                            <p:txEl>
                                              <p:pRg st="5" end="5"/>
                                            </p:txEl>
                                          </p:spTgt>
                                        </p:tgtEl>
                                      </p:cBhvr>
                                    </p:animEffect>
                                  </p:childTnLst>
                                </p:cTn>
                              </p:par>
                            </p:childTnLst>
                          </p:cTn>
                        </p:par>
                        <p:par>
                          <p:cTn id="28" fill="hold">
                            <p:stCondLst>
                              <p:cond delay="500"/>
                            </p:stCondLst>
                            <p:childTnLst>
                              <p:par>
                                <p:cTn id="29" presetID="10" presetClass="entr" presetSubtype="0" fill="hold" nodeType="afterEffect">
                                  <p:stCondLst>
                                    <p:cond delay="500"/>
                                  </p:stCondLst>
                                  <p:childTnLst>
                                    <p:set>
                                      <p:cBhvr>
                                        <p:cTn id="30" dur="1" fill="hold">
                                          <p:stCondLst>
                                            <p:cond delay="0"/>
                                          </p:stCondLst>
                                        </p:cTn>
                                        <p:tgtEl>
                                          <p:spTgt spid="20484">
                                            <p:txEl>
                                              <p:pRg st="6" end="6"/>
                                            </p:txEl>
                                          </p:spTgt>
                                        </p:tgtEl>
                                        <p:attrNameLst>
                                          <p:attrName>style.visibility</p:attrName>
                                        </p:attrNameLst>
                                      </p:cBhvr>
                                      <p:to>
                                        <p:strVal val="visible"/>
                                      </p:to>
                                    </p:set>
                                    <p:animEffect transition="in" filter="fade">
                                      <p:cBhvr>
                                        <p:cTn id="31" dur="500"/>
                                        <p:tgtEl>
                                          <p:spTgt spid="2048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1" name="Title 1"/>
          <p:cNvSpPr>
            <a:spLocks noGrp="1"/>
          </p:cNvSpPr>
          <p:nvPr>
            <p:ph type="title"/>
          </p:nvPr>
        </p:nvSpPr>
        <p:spPr/>
        <p:txBody>
          <a:bodyPr anchor="ctr"/>
          <a:lstStyle/>
          <a:p>
            <a:pPr eaLnBrk="1" hangingPunct="1"/>
            <a:r>
              <a:rPr lang="en-US" dirty="0"/>
              <a:t>Infant Attachment</a:t>
            </a:r>
          </a:p>
        </p:txBody>
      </p:sp>
      <p:sp>
        <p:nvSpPr>
          <p:cNvPr id="22532" name="Content Placeholder 2"/>
          <p:cNvSpPr>
            <a:spLocks noGrp="1"/>
          </p:cNvSpPr>
          <p:nvPr>
            <p:ph idx="1"/>
          </p:nvPr>
        </p:nvSpPr>
        <p:spPr>
          <a:xfrm>
            <a:off x="457200" y="1600200"/>
            <a:ext cx="8001000" cy="4525963"/>
          </a:xfrm>
        </p:spPr>
        <p:txBody>
          <a:bodyPr/>
          <a:lstStyle/>
          <a:p>
            <a:pPr marL="0" indent="0" eaLnBrk="1" hangingPunct="1">
              <a:buClr>
                <a:srgbClr val="CA6500"/>
              </a:buClr>
              <a:buNone/>
            </a:pPr>
            <a:r>
              <a:rPr lang="en-US" dirty="0"/>
              <a:t>t</a:t>
            </a:r>
            <a:r>
              <a:rPr lang="en-US" dirty="0" smtClean="0"/>
              <a:t>he </a:t>
            </a:r>
            <a:r>
              <a:rPr lang="en-US" dirty="0"/>
              <a:t>close emotional bond between an infant and its caregiver</a:t>
            </a:r>
          </a:p>
          <a:p>
            <a:pPr eaLnBrk="1" hangingPunct="1"/>
            <a:endParaRPr lang="en-US" dirty="0"/>
          </a:p>
          <a:p>
            <a:pPr marL="457200" lvl="1" indent="0">
              <a:buClr>
                <a:schemeClr val="tx1"/>
              </a:buClr>
              <a:buNone/>
            </a:pPr>
            <a:r>
              <a:rPr lang="en-US" dirty="0"/>
              <a:t>m</a:t>
            </a:r>
            <a:r>
              <a:rPr lang="en-US" dirty="0" smtClean="0"/>
              <a:t>ay </a:t>
            </a:r>
            <a:r>
              <a:rPr lang="en-US" dirty="0"/>
              <a:t>provide important foundation </a:t>
            </a:r>
            <a:r>
              <a:rPr lang="en-US" dirty="0" smtClean="0"/>
              <a:t>for </a:t>
            </a:r>
            <a:br>
              <a:rPr lang="en-US" dirty="0" smtClean="0"/>
            </a:br>
            <a:r>
              <a:rPr lang="en-US" dirty="0" smtClean="0"/>
              <a:t>subsequent development</a:t>
            </a:r>
            <a:endParaRPr lang="en-US" dirty="0"/>
          </a:p>
          <a:p>
            <a:pPr eaLnBrk="1" hangingPunct="1"/>
            <a:endParaRPr lang="en-US" dirty="0"/>
          </a:p>
        </p:txBody>
      </p:sp>
      <p:pic>
        <p:nvPicPr>
          <p:cNvPr id="3" name="Picture 2" descr="157676440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2209800"/>
            <a:ext cx="2611276" cy="4127500"/>
          </a:xfrm>
          <a:prstGeom prst="rect">
            <a:avLst/>
          </a:prstGeom>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19</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750"/>
                                  </p:stCondLst>
                                  <p:childTnLst>
                                    <p:set>
                                      <p:cBhvr>
                                        <p:cTn id="6" dur="1" fill="hold">
                                          <p:stCondLst>
                                            <p:cond delay="0"/>
                                          </p:stCondLst>
                                        </p:cTn>
                                        <p:tgtEl>
                                          <p:spTgt spid="22532">
                                            <p:txEl>
                                              <p:pRg st="0" end="0"/>
                                            </p:txEl>
                                          </p:spTgt>
                                        </p:tgtEl>
                                        <p:attrNameLst>
                                          <p:attrName>style.visibility</p:attrName>
                                        </p:attrNameLst>
                                      </p:cBhvr>
                                      <p:to>
                                        <p:strVal val="visible"/>
                                      </p:to>
                                    </p:set>
                                    <p:animEffect transition="in" filter="fade">
                                      <p:cBhvr>
                                        <p:cTn id="7" dur="1000"/>
                                        <p:tgtEl>
                                          <p:spTgt spid="22532">
                                            <p:txEl>
                                              <p:pRg st="0" end="0"/>
                                            </p:txEl>
                                          </p:spTgt>
                                        </p:tgtEl>
                                      </p:cBhvr>
                                    </p:animEffect>
                                    <p:anim calcmode="lin" valueType="num">
                                      <p:cBhvr>
                                        <p:cTn id="8" dur="1000" fill="hold"/>
                                        <p:tgtEl>
                                          <p:spTgt spid="2253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53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532">
                                            <p:txEl>
                                              <p:pRg st="2" end="2"/>
                                            </p:txEl>
                                          </p:spTgt>
                                        </p:tgtEl>
                                        <p:attrNameLst>
                                          <p:attrName>style.visibility</p:attrName>
                                        </p:attrNameLst>
                                      </p:cBhvr>
                                      <p:to>
                                        <p:strVal val="visible"/>
                                      </p:to>
                                    </p:set>
                                    <p:animEffect transition="in" filter="fade">
                                      <p:cBhvr>
                                        <p:cTn id="18" dur="500"/>
                                        <p:tgtEl>
                                          <p:spTgt spid="225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p:txBody>
          <a:bodyPr anchor="ctr"/>
          <a:lstStyle/>
          <a:p>
            <a:pPr eaLnBrk="1" hangingPunct="1"/>
            <a:r>
              <a:rPr lang="en-US"/>
              <a:t>Chapter Preview</a:t>
            </a:r>
          </a:p>
        </p:txBody>
      </p:sp>
      <p:sp>
        <p:nvSpPr>
          <p:cNvPr id="4100" name="Content Placeholder 2"/>
          <p:cNvSpPr>
            <a:spLocks noGrp="1"/>
          </p:cNvSpPr>
          <p:nvPr>
            <p:ph idx="1"/>
          </p:nvPr>
        </p:nvSpPr>
        <p:spPr/>
        <p:txBody>
          <a:bodyPr/>
          <a:lstStyle/>
          <a:p>
            <a:pPr eaLnBrk="1" hangingPunct="1">
              <a:buClr>
                <a:schemeClr val="tx1"/>
              </a:buClr>
            </a:pPr>
            <a:r>
              <a:rPr lang="en-US" dirty="0"/>
              <a:t>Exploring Development</a:t>
            </a:r>
          </a:p>
          <a:p>
            <a:pPr marL="0" indent="0" eaLnBrk="1" hangingPunct="1">
              <a:buClr>
                <a:schemeClr val="tx1"/>
              </a:buClr>
              <a:buNone/>
            </a:pPr>
            <a:endParaRPr lang="en-US" dirty="0"/>
          </a:p>
          <a:p>
            <a:pPr eaLnBrk="1" hangingPunct="1">
              <a:buClr>
                <a:schemeClr val="tx1"/>
              </a:buClr>
            </a:pPr>
            <a:r>
              <a:rPr lang="en-US" dirty="0"/>
              <a:t>Child Development</a:t>
            </a:r>
          </a:p>
          <a:p>
            <a:pPr eaLnBrk="1" hangingPunct="1">
              <a:buClr>
                <a:schemeClr val="tx1"/>
              </a:buClr>
              <a:buFont typeface="Wingdings" pitchFamily="2" charset="2"/>
              <a:buNone/>
            </a:pPr>
            <a:endParaRPr lang="en-US" dirty="0"/>
          </a:p>
          <a:p>
            <a:pPr eaLnBrk="1" hangingPunct="1">
              <a:buClr>
                <a:schemeClr val="tx1"/>
              </a:buClr>
            </a:pPr>
            <a:r>
              <a:rPr lang="en-US" dirty="0"/>
              <a:t>Adolescence</a:t>
            </a:r>
          </a:p>
          <a:p>
            <a:pPr eaLnBrk="1" hangingPunct="1">
              <a:buClr>
                <a:schemeClr val="tx1"/>
              </a:buClr>
              <a:buFont typeface="Wingdings" pitchFamily="2" charset="2"/>
              <a:buNone/>
            </a:pPr>
            <a:endParaRPr lang="en-US" dirty="0"/>
          </a:p>
          <a:p>
            <a:pPr eaLnBrk="1" hangingPunct="1">
              <a:buClr>
                <a:schemeClr val="tx1"/>
              </a:buClr>
            </a:pPr>
            <a:r>
              <a:rPr lang="en-US" dirty="0"/>
              <a:t>Adulthood and Aging</a:t>
            </a:r>
          </a:p>
          <a:p>
            <a:pPr eaLnBrk="1" hangingPunct="1">
              <a:buClr>
                <a:schemeClr val="tx1"/>
              </a:buClr>
              <a:buFont typeface="Wingdings" pitchFamily="2" charset="2"/>
              <a:buNone/>
            </a:pPr>
            <a:endParaRPr lang="en-US" dirty="0"/>
          </a:p>
          <a:p>
            <a:pPr eaLnBrk="1" hangingPunct="1">
              <a:buClr>
                <a:schemeClr val="tx1"/>
              </a:buClr>
            </a:pPr>
            <a:r>
              <a:rPr lang="en-US" dirty="0"/>
              <a:t>Health and Wellness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14600" y="838200"/>
            <a:ext cx="8398352" cy="5601701"/>
          </a:xfrm>
          <a:prstGeom prst="rect">
            <a:avLst/>
          </a:prstGeom>
        </p:spPr>
      </p:pic>
    </p:spTree>
    <p:extLst>
      <p:ext uri="{BB962C8B-B14F-4D97-AF65-F5344CB8AC3E}">
        <p14:creationId xmlns:p14="http://schemas.microsoft.com/office/powerpoint/2010/main" val="3896078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500"/>
                                        <p:tgtEl>
                                          <p:spTgt spid="410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00">
                                            <p:txEl>
                                              <p:pRg st="2" end="2"/>
                                            </p:txEl>
                                          </p:spTgt>
                                        </p:tgtEl>
                                        <p:attrNameLst>
                                          <p:attrName>style.visibility</p:attrName>
                                        </p:attrNameLst>
                                      </p:cBhvr>
                                      <p:to>
                                        <p:strVal val="visible"/>
                                      </p:to>
                                    </p:set>
                                    <p:animEffect transition="in" filter="fade">
                                      <p:cBhvr>
                                        <p:cTn id="15" dur="500"/>
                                        <p:tgtEl>
                                          <p:spTgt spid="410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00">
                                            <p:txEl>
                                              <p:pRg st="4" end="4"/>
                                            </p:txEl>
                                          </p:spTgt>
                                        </p:tgtEl>
                                        <p:attrNameLst>
                                          <p:attrName>style.visibility</p:attrName>
                                        </p:attrNameLst>
                                      </p:cBhvr>
                                      <p:to>
                                        <p:strVal val="visible"/>
                                      </p:to>
                                    </p:set>
                                    <p:animEffect transition="in" filter="fade">
                                      <p:cBhvr>
                                        <p:cTn id="20" dur="500"/>
                                        <p:tgtEl>
                                          <p:spTgt spid="4100">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100">
                                            <p:txEl>
                                              <p:pRg st="6" end="6"/>
                                            </p:txEl>
                                          </p:spTgt>
                                        </p:tgtEl>
                                        <p:attrNameLst>
                                          <p:attrName>style.visibility</p:attrName>
                                        </p:attrNameLst>
                                      </p:cBhvr>
                                      <p:to>
                                        <p:strVal val="visible"/>
                                      </p:to>
                                    </p:set>
                                    <p:animEffect transition="in" filter="fade">
                                      <p:cBhvr>
                                        <p:cTn id="25" dur="500"/>
                                        <p:tgtEl>
                                          <p:spTgt spid="4100">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100">
                                            <p:txEl>
                                              <p:pRg st="8" end="8"/>
                                            </p:txEl>
                                          </p:spTgt>
                                        </p:tgtEl>
                                        <p:attrNameLst>
                                          <p:attrName>style.visibility</p:attrName>
                                        </p:attrNameLst>
                                      </p:cBhvr>
                                      <p:to>
                                        <p:strVal val="visible"/>
                                      </p:to>
                                    </p:set>
                                    <p:animEffect transition="in" filter="fade">
                                      <p:cBhvr>
                                        <p:cTn id="30" dur="500"/>
                                        <p:tgtEl>
                                          <p:spTgt spid="410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Title 1"/>
          <p:cNvSpPr>
            <a:spLocks noGrp="1"/>
          </p:cNvSpPr>
          <p:nvPr>
            <p:ph type="title"/>
          </p:nvPr>
        </p:nvSpPr>
        <p:spPr/>
        <p:txBody>
          <a:bodyPr anchor="ctr"/>
          <a:lstStyle/>
          <a:p>
            <a:pPr eaLnBrk="1" hangingPunct="1"/>
            <a:r>
              <a:rPr lang="en-US" dirty="0"/>
              <a:t>Infant Attachment</a:t>
            </a:r>
          </a:p>
        </p:txBody>
      </p:sp>
      <p:sp>
        <p:nvSpPr>
          <p:cNvPr id="21508" name="Content Placeholder 2"/>
          <p:cNvSpPr>
            <a:spLocks noGrp="1"/>
          </p:cNvSpPr>
          <p:nvPr>
            <p:ph idx="1"/>
          </p:nvPr>
        </p:nvSpPr>
        <p:spPr>
          <a:xfrm>
            <a:off x="457200" y="1600200"/>
            <a:ext cx="5715000" cy="4525963"/>
          </a:xfrm>
        </p:spPr>
        <p:txBody>
          <a:bodyPr>
            <a:normAutofit lnSpcReduction="10000"/>
          </a:bodyPr>
          <a:lstStyle/>
          <a:p>
            <a:pPr eaLnBrk="1" hangingPunct="1">
              <a:buFont typeface="Wingdings" pitchFamily="2" charset="2"/>
              <a:buNone/>
            </a:pPr>
            <a:r>
              <a:rPr lang="en-US" dirty="0"/>
              <a:t>Harlow Study </a:t>
            </a:r>
          </a:p>
          <a:p>
            <a:pPr lvl="1">
              <a:buClr>
                <a:schemeClr val="tx1"/>
              </a:buClr>
            </a:pPr>
            <a:r>
              <a:rPr lang="en-US" dirty="0" smtClean="0"/>
              <a:t>infant </a:t>
            </a:r>
            <a:r>
              <a:rPr lang="en-US" dirty="0"/>
              <a:t>rhesus monkeys</a:t>
            </a:r>
          </a:p>
          <a:p>
            <a:pPr lvl="1">
              <a:buClr>
                <a:schemeClr val="tx1"/>
              </a:buClr>
            </a:pPr>
            <a:endParaRPr lang="en-US" dirty="0"/>
          </a:p>
          <a:p>
            <a:pPr lvl="1">
              <a:buClr>
                <a:schemeClr val="tx1"/>
              </a:buClr>
            </a:pPr>
            <a:r>
              <a:rPr lang="en-US" dirty="0" smtClean="0"/>
              <a:t>Is </a:t>
            </a:r>
            <a:r>
              <a:rPr lang="en-US" dirty="0"/>
              <a:t>it nourishment or contact that matters?</a:t>
            </a:r>
          </a:p>
          <a:p>
            <a:pPr lvl="1">
              <a:buClr>
                <a:schemeClr val="tx1"/>
              </a:buClr>
            </a:pPr>
            <a:endParaRPr lang="en-US" dirty="0"/>
          </a:p>
          <a:p>
            <a:pPr lvl="1">
              <a:buClr>
                <a:schemeClr val="tx1"/>
              </a:buClr>
            </a:pPr>
            <a:r>
              <a:rPr lang="en-US" dirty="0"/>
              <a:t>c</a:t>
            </a:r>
            <a:r>
              <a:rPr lang="en-US" dirty="0" smtClean="0"/>
              <a:t>hose </a:t>
            </a:r>
            <a:r>
              <a:rPr lang="en-US" dirty="0"/>
              <a:t>between two surrogate “mothers</a:t>
            </a:r>
            <a:r>
              <a:rPr lang="en-US" dirty="0" smtClean="0"/>
              <a:t>”</a:t>
            </a:r>
          </a:p>
          <a:p>
            <a:pPr lvl="2">
              <a:buClr>
                <a:schemeClr val="tx1"/>
              </a:buClr>
            </a:pPr>
            <a:r>
              <a:rPr lang="en-US" dirty="0" smtClean="0"/>
              <a:t>wire </a:t>
            </a:r>
            <a:r>
              <a:rPr lang="en-US" dirty="0"/>
              <a:t>mother with food </a:t>
            </a:r>
            <a:r>
              <a:rPr lang="en-US" dirty="0" smtClean="0"/>
              <a:t>                        versus  </a:t>
            </a:r>
            <a:r>
              <a:rPr lang="en-US" dirty="0"/>
              <a:t>cloth mother</a:t>
            </a:r>
          </a:p>
          <a:p>
            <a:pPr lvl="2">
              <a:buClr>
                <a:schemeClr val="tx1"/>
              </a:buClr>
            </a:pPr>
            <a:r>
              <a:rPr lang="en-US" dirty="0" smtClean="0"/>
              <a:t>Infants </a:t>
            </a:r>
            <a:r>
              <a:rPr lang="en-US" dirty="0"/>
              <a:t>preferred </a:t>
            </a:r>
            <a:r>
              <a:rPr lang="en-US" u="sng" dirty="0"/>
              <a:t>cloth mother</a:t>
            </a:r>
            <a:r>
              <a:rPr lang="en-US" dirty="0"/>
              <a:t> </a:t>
            </a:r>
            <a:r>
              <a:rPr lang="en-US" dirty="0" smtClean="0"/>
              <a:t>               across </a:t>
            </a:r>
            <a:r>
              <a:rPr lang="en-US" dirty="0"/>
              <a:t>situations.</a:t>
            </a:r>
          </a:p>
          <a:p>
            <a:pPr lvl="2">
              <a:buClr>
                <a:schemeClr val="tx1"/>
              </a:buClr>
            </a:pPr>
            <a:endParaRPr lang="en-US" dirty="0"/>
          </a:p>
          <a:p>
            <a:pPr lvl="1">
              <a:buClr>
                <a:schemeClr val="tx1"/>
              </a:buClr>
            </a:pPr>
            <a:r>
              <a:rPr lang="en-US" dirty="0" smtClean="0"/>
              <a:t>Contact </a:t>
            </a:r>
            <a:r>
              <a:rPr lang="en-US" dirty="0"/>
              <a:t>comfort is critical to attachment.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877" t="2727" r="3703" b="4965"/>
          <a:stretch/>
        </p:blipFill>
        <p:spPr>
          <a:xfrm>
            <a:off x="6277970" y="2304197"/>
            <a:ext cx="2433851" cy="3657601"/>
          </a:xfrm>
          <a:prstGeom prst="rect">
            <a:avLst/>
          </a:prstGeom>
          <a:ln>
            <a:noFill/>
          </a:ln>
          <a:effectLst>
            <a:outerShdw blurRad="292100" dist="139700" dir="2700000" algn="tl" rotWithShape="0">
              <a:srgbClr val="333333">
                <a:alpha val="65000"/>
              </a:srgbClr>
            </a:outerShdw>
          </a:effectLst>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20</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p:cTn id="7" dur="1000" fill="hold"/>
                                        <p:tgtEl>
                                          <p:spTgt spid="2150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150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150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1508">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1508">
                                            <p:txEl>
                                              <p:pRg st="1" end="1"/>
                                            </p:txEl>
                                          </p:spTgt>
                                        </p:tgtEl>
                                        <p:attrNameLst>
                                          <p:attrName>style.visibility</p:attrName>
                                        </p:attrNameLst>
                                      </p:cBhvr>
                                      <p:to>
                                        <p:strVal val="visible"/>
                                      </p:to>
                                    </p:set>
                                    <p:animEffect transition="in" filter="fade">
                                      <p:cBhvr>
                                        <p:cTn id="19" dur="500"/>
                                        <p:tgtEl>
                                          <p:spTgt spid="2150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508">
                                            <p:txEl>
                                              <p:pRg st="3" end="3"/>
                                            </p:txEl>
                                          </p:spTgt>
                                        </p:tgtEl>
                                        <p:attrNameLst>
                                          <p:attrName>style.visibility</p:attrName>
                                        </p:attrNameLst>
                                      </p:cBhvr>
                                      <p:to>
                                        <p:strVal val="visible"/>
                                      </p:to>
                                    </p:set>
                                    <p:animEffect transition="in" filter="fade">
                                      <p:cBhvr>
                                        <p:cTn id="24" dur="500"/>
                                        <p:tgtEl>
                                          <p:spTgt spid="21508">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508">
                                            <p:txEl>
                                              <p:pRg st="5" end="5"/>
                                            </p:txEl>
                                          </p:spTgt>
                                        </p:tgtEl>
                                        <p:attrNameLst>
                                          <p:attrName>style.visibility</p:attrName>
                                        </p:attrNameLst>
                                      </p:cBhvr>
                                      <p:to>
                                        <p:strVal val="visible"/>
                                      </p:to>
                                    </p:set>
                                    <p:animEffect transition="in" filter="fade">
                                      <p:cBhvr>
                                        <p:cTn id="29" dur="500"/>
                                        <p:tgtEl>
                                          <p:spTgt spid="21508">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21508">
                                            <p:txEl>
                                              <p:pRg st="6" end="6"/>
                                            </p:txEl>
                                          </p:spTgt>
                                        </p:tgtEl>
                                        <p:attrNameLst>
                                          <p:attrName>style.visibility</p:attrName>
                                        </p:attrNameLst>
                                      </p:cBhvr>
                                      <p:to>
                                        <p:strVal val="visible"/>
                                      </p:to>
                                    </p:set>
                                    <p:anim calcmode="lin" valueType="num">
                                      <p:cBhvr additive="base">
                                        <p:cTn id="34" dur="500" fill="hold"/>
                                        <p:tgtEl>
                                          <p:spTgt spid="21508">
                                            <p:txEl>
                                              <p:pRg st="6" end="6"/>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2150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21508">
                                            <p:txEl>
                                              <p:pRg st="7" end="7"/>
                                            </p:txEl>
                                          </p:spTgt>
                                        </p:tgtEl>
                                        <p:attrNameLst>
                                          <p:attrName>style.visibility</p:attrName>
                                        </p:attrNameLst>
                                      </p:cBhvr>
                                      <p:to>
                                        <p:strVal val="visible"/>
                                      </p:to>
                                    </p:set>
                                    <p:anim calcmode="lin" valueType="num">
                                      <p:cBhvr additive="base">
                                        <p:cTn id="40" dur="500" fill="hold"/>
                                        <p:tgtEl>
                                          <p:spTgt spid="21508">
                                            <p:txEl>
                                              <p:pRg st="7" end="7"/>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2150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1508">
                                            <p:txEl>
                                              <p:pRg st="9" end="9"/>
                                            </p:txEl>
                                          </p:spTgt>
                                        </p:tgtEl>
                                        <p:attrNameLst>
                                          <p:attrName>style.visibility</p:attrName>
                                        </p:attrNameLst>
                                      </p:cBhvr>
                                      <p:to>
                                        <p:strVal val="visible"/>
                                      </p:to>
                                    </p:set>
                                    <p:animEffect transition="in" filter="fade">
                                      <p:cBhvr>
                                        <p:cTn id="46" dur="500"/>
                                        <p:tgtEl>
                                          <p:spTgt spid="2150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5" name="Title 1"/>
          <p:cNvSpPr>
            <a:spLocks noGrp="1"/>
          </p:cNvSpPr>
          <p:nvPr>
            <p:ph type="title"/>
          </p:nvPr>
        </p:nvSpPr>
        <p:spPr/>
        <p:txBody>
          <a:bodyPr anchor="ctr"/>
          <a:lstStyle/>
          <a:p>
            <a:pPr eaLnBrk="1" hangingPunct="1"/>
            <a:r>
              <a:rPr lang="en-US" dirty="0"/>
              <a:t>Infant Attachment</a:t>
            </a:r>
          </a:p>
        </p:txBody>
      </p:sp>
      <p:sp>
        <p:nvSpPr>
          <p:cNvPr id="23556" name="Content Placeholder 2"/>
          <p:cNvSpPr>
            <a:spLocks noGrp="1"/>
          </p:cNvSpPr>
          <p:nvPr>
            <p:ph idx="1"/>
          </p:nvPr>
        </p:nvSpPr>
        <p:spPr/>
        <p:txBody>
          <a:bodyPr/>
          <a:lstStyle/>
          <a:p>
            <a:r>
              <a:rPr lang="en-US" dirty="0"/>
              <a:t>John </a:t>
            </a:r>
            <a:r>
              <a:rPr lang="en-US" dirty="0" err="1" smtClean="0"/>
              <a:t>Bowlby</a:t>
            </a:r>
            <a:r>
              <a:rPr lang="en-US" dirty="0" smtClean="0"/>
              <a:t/>
            </a:r>
            <a:br>
              <a:rPr lang="en-US" dirty="0" smtClean="0"/>
            </a:br>
            <a:endParaRPr lang="en-US" dirty="0" smtClean="0"/>
          </a:p>
          <a:p>
            <a:pPr lvl="1"/>
            <a:r>
              <a:rPr lang="en-US" dirty="0" smtClean="0"/>
              <a:t>Infant </a:t>
            </a:r>
            <a:r>
              <a:rPr lang="en-US" dirty="0"/>
              <a:t>attachment lays foundation for all future relationships.   </a:t>
            </a:r>
          </a:p>
          <a:p>
            <a:pPr eaLnBrk="1" hangingPunct="1">
              <a:buFont typeface="Wingdings" pitchFamily="2" charset="2"/>
              <a:buNone/>
            </a:pPr>
            <a:r>
              <a:rPr lang="en-US" dirty="0" smtClean="0"/>
              <a:t/>
            </a:r>
            <a:br>
              <a:rPr lang="en-US" dirty="0" smtClean="0"/>
            </a:br>
            <a:endParaRPr lang="en-US" dirty="0"/>
          </a:p>
          <a:p>
            <a:r>
              <a:rPr lang="en-US" dirty="0" smtClean="0"/>
              <a:t>Mary </a:t>
            </a:r>
            <a:r>
              <a:rPr lang="en-US" dirty="0"/>
              <a:t>Ainsworth – Strange Situation </a:t>
            </a:r>
            <a:r>
              <a:rPr lang="en-US" dirty="0" smtClean="0"/>
              <a:t>Test</a:t>
            </a:r>
            <a:br>
              <a:rPr lang="en-US" dirty="0" smtClean="0"/>
            </a:br>
            <a:endParaRPr lang="en-US" dirty="0" smtClean="0"/>
          </a:p>
          <a:p>
            <a:pPr lvl="1"/>
            <a:r>
              <a:rPr lang="en-US" dirty="0" smtClean="0"/>
              <a:t>Caregivers </a:t>
            </a:r>
            <a:r>
              <a:rPr lang="en-US" dirty="0"/>
              <a:t>leave infant alone with stranger, then </a:t>
            </a:r>
            <a:r>
              <a:rPr lang="en-US" dirty="0" smtClean="0"/>
              <a:t>return.</a:t>
            </a:r>
            <a:br>
              <a:rPr lang="en-US" dirty="0" smtClean="0"/>
            </a:br>
            <a:endParaRPr lang="en-US" dirty="0" smtClean="0"/>
          </a:p>
          <a:p>
            <a:pPr lvl="1"/>
            <a:r>
              <a:rPr lang="en-US" dirty="0" smtClean="0"/>
              <a:t>Secure attachment or insecure attachment?</a:t>
            </a:r>
          </a:p>
        </p:txBody>
      </p:sp>
      <p:sp>
        <p:nvSpPr>
          <p:cNvPr id="5"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6"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21</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p:cTn id="7" dur="1000" fill="hold"/>
                                        <p:tgtEl>
                                          <p:spTgt spid="2355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355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355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35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556">
                                            <p:txEl>
                                              <p:pRg st="1" end="1"/>
                                            </p:txEl>
                                          </p:spTgt>
                                        </p:tgtEl>
                                        <p:attrNameLst>
                                          <p:attrName>style.visibility</p:attrName>
                                        </p:attrNameLst>
                                      </p:cBhvr>
                                      <p:to>
                                        <p:strVal val="visible"/>
                                      </p:to>
                                    </p:set>
                                    <p:animEffect transition="in" filter="fade">
                                      <p:cBhvr>
                                        <p:cTn id="15" dur="500"/>
                                        <p:tgtEl>
                                          <p:spTgt spid="2355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23556">
                                            <p:txEl>
                                              <p:pRg st="3" end="3"/>
                                            </p:txEl>
                                          </p:spTgt>
                                        </p:tgtEl>
                                        <p:attrNameLst>
                                          <p:attrName>style.visibility</p:attrName>
                                        </p:attrNameLst>
                                      </p:cBhvr>
                                      <p:to>
                                        <p:strVal val="visible"/>
                                      </p:to>
                                    </p:set>
                                    <p:anim calcmode="lin" valueType="num">
                                      <p:cBhvr>
                                        <p:cTn id="20" dur="1000" fill="hold"/>
                                        <p:tgtEl>
                                          <p:spTgt spid="23556">
                                            <p:txEl>
                                              <p:pRg st="3" end="3"/>
                                            </p:txEl>
                                          </p:spTgt>
                                        </p:tgtEl>
                                        <p:attrNameLst>
                                          <p:attrName>ppt_w</p:attrName>
                                        </p:attrNameLst>
                                      </p:cBhvr>
                                      <p:tavLst>
                                        <p:tav tm="0">
                                          <p:val>
                                            <p:fltVal val="0"/>
                                          </p:val>
                                        </p:tav>
                                        <p:tav tm="100000">
                                          <p:val>
                                            <p:strVal val="#ppt_w"/>
                                          </p:val>
                                        </p:tav>
                                      </p:tavLst>
                                    </p:anim>
                                    <p:anim calcmode="lin" valueType="num">
                                      <p:cBhvr>
                                        <p:cTn id="21" dur="1000" fill="hold"/>
                                        <p:tgtEl>
                                          <p:spTgt spid="23556">
                                            <p:txEl>
                                              <p:pRg st="3" end="3"/>
                                            </p:txEl>
                                          </p:spTgt>
                                        </p:tgtEl>
                                        <p:attrNameLst>
                                          <p:attrName>ppt_h</p:attrName>
                                        </p:attrNameLst>
                                      </p:cBhvr>
                                      <p:tavLst>
                                        <p:tav tm="0">
                                          <p:val>
                                            <p:fltVal val="0"/>
                                          </p:val>
                                        </p:tav>
                                        <p:tav tm="100000">
                                          <p:val>
                                            <p:strVal val="#ppt_h"/>
                                          </p:val>
                                        </p:tav>
                                      </p:tavLst>
                                    </p:anim>
                                    <p:anim calcmode="lin" valueType="num">
                                      <p:cBhvr>
                                        <p:cTn id="22" dur="1000" fill="hold"/>
                                        <p:tgtEl>
                                          <p:spTgt spid="23556">
                                            <p:txEl>
                                              <p:pRg st="3" end="3"/>
                                            </p:txEl>
                                          </p:spTgt>
                                        </p:tgtEl>
                                        <p:attrNameLst>
                                          <p:attrName>style.rotation</p:attrName>
                                        </p:attrNameLst>
                                      </p:cBhvr>
                                      <p:tavLst>
                                        <p:tav tm="0">
                                          <p:val>
                                            <p:fltVal val="90"/>
                                          </p:val>
                                        </p:tav>
                                        <p:tav tm="100000">
                                          <p:val>
                                            <p:fltVal val="0"/>
                                          </p:val>
                                        </p:tav>
                                      </p:tavLst>
                                    </p:anim>
                                    <p:animEffect transition="in" filter="fade">
                                      <p:cBhvr>
                                        <p:cTn id="23" dur="1000"/>
                                        <p:tgtEl>
                                          <p:spTgt spid="2355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556">
                                            <p:txEl>
                                              <p:pRg st="4" end="4"/>
                                            </p:txEl>
                                          </p:spTgt>
                                        </p:tgtEl>
                                        <p:attrNameLst>
                                          <p:attrName>style.visibility</p:attrName>
                                        </p:attrNameLst>
                                      </p:cBhvr>
                                      <p:to>
                                        <p:strVal val="visible"/>
                                      </p:to>
                                    </p:set>
                                    <p:animEffect transition="in" filter="fade">
                                      <p:cBhvr>
                                        <p:cTn id="28" dur="500"/>
                                        <p:tgtEl>
                                          <p:spTgt spid="23556">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556">
                                            <p:txEl>
                                              <p:pRg st="5" end="5"/>
                                            </p:txEl>
                                          </p:spTgt>
                                        </p:tgtEl>
                                        <p:attrNameLst>
                                          <p:attrName>style.visibility</p:attrName>
                                        </p:attrNameLst>
                                      </p:cBhvr>
                                      <p:to>
                                        <p:strVal val="visible"/>
                                      </p:to>
                                    </p:set>
                                    <p:animEffect transition="in" filter="fade">
                                      <p:cBhvr>
                                        <p:cTn id="33" dur="500"/>
                                        <p:tgtEl>
                                          <p:spTgt spid="2355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9" name="Title 1"/>
          <p:cNvSpPr>
            <a:spLocks noGrp="1"/>
          </p:cNvSpPr>
          <p:nvPr>
            <p:ph type="title"/>
          </p:nvPr>
        </p:nvSpPr>
        <p:spPr/>
        <p:txBody>
          <a:bodyPr anchor="ctr"/>
          <a:lstStyle/>
          <a:p>
            <a:pPr eaLnBrk="1" hangingPunct="1"/>
            <a:r>
              <a:rPr lang="en-US"/>
              <a:t>Socioemotional Development</a:t>
            </a:r>
          </a:p>
        </p:txBody>
      </p:sp>
      <p:sp>
        <p:nvSpPr>
          <p:cNvPr id="24580" name="Content Placeholder 2"/>
          <p:cNvSpPr>
            <a:spLocks noGrp="1"/>
          </p:cNvSpPr>
          <p:nvPr>
            <p:ph idx="1"/>
          </p:nvPr>
        </p:nvSpPr>
        <p:spPr>
          <a:xfrm>
            <a:off x="457200" y="1600200"/>
            <a:ext cx="5638800" cy="4525963"/>
          </a:xfrm>
        </p:spPr>
        <p:txBody>
          <a:bodyPr>
            <a:normAutofit/>
          </a:bodyPr>
          <a:lstStyle/>
          <a:p>
            <a:pPr eaLnBrk="1" hangingPunct="1">
              <a:buFont typeface="Wingdings" pitchFamily="2" charset="2"/>
              <a:buNone/>
            </a:pPr>
            <a:r>
              <a:rPr lang="en-US" dirty="0"/>
              <a:t>Erik Erikson (1902-1994)</a:t>
            </a:r>
          </a:p>
          <a:p>
            <a:pPr eaLnBrk="1" hangingPunct="1">
              <a:buFont typeface="Wingdings" pitchFamily="2" charset="2"/>
              <a:buNone/>
            </a:pPr>
            <a:endParaRPr lang="en-US" dirty="0"/>
          </a:p>
          <a:p>
            <a:pPr lvl="1">
              <a:buClr>
                <a:schemeClr val="tx1"/>
              </a:buClr>
            </a:pPr>
            <a:r>
              <a:rPr lang="en-US" dirty="0" smtClean="0"/>
              <a:t>Theory </a:t>
            </a:r>
            <a:r>
              <a:rPr lang="en-US" dirty="0"/>
              <a:t>emphasizes lifelong development.</a:t>
            </a:r>
          </a:p>
          <a:p>
            <a:pPr eaLnBrk="1" hangingPunct="1">
              <a:buClr>
                <a:schemeClr val="tx1"/>
              </a:buClr>
              <a:buFont typeface="Wingdings" pitchFamily="2" charset="2"/>
              <a:buNone/>
            </a:pPr>
            <a:endParaRPr lang="en-US" dirty="0"/>
          </a:p>
          <a:p>
            <a:pPr lvl="1">
              <a:buClr>
                <a:schemeClr val="tx1"/>
              </a:buClr>
            </a:pPr>
            <a:r>
              <a:rPr lang="en-US" dirty="0" smtClean="0"/>
              <a:t>Eight </a:t>
            </a:r>
            <a:r>
              <a:rPr lang="en-US" dirty="0"/>
              <a:t>psychosocial stages of development</a:t>
            </a:r>
          </a:p>
          <a:p>
            <a:pPr eaLnBrk="1" hangingPunct="1">
              <a:buClr>
                <a:schemeClr val="tx1"/>
              </a:buClr>
              <a:buFont typeface="Wingdings" pitchFamily="2" charset="2"/>
              <a:buNone/>
            </a:pPr>
            <a:endParaRPr lang="en-US" dirty="0" smtClean="0"/>
          </a:p>
          <a:p>
            <a:pPr lvl="1">
              <a:buClr>
                <a:schemeClr val="tx1"/>
              </a:buClr>
            </a:pPr>
            <a:r>
              <a:rPr lang="en-US" dirty="0" smtClean="0"/>
              <a:t>Each stage represents a developmental task.</a:t>
            </a:r>
          </a:p>
          <a:p>
            <a:pPr lvl="2">
              <a:buClr>
                <a:schemeClr val="tx1"/>
              </a:buClr>
            </a:pPr>
            <a:r>
              <a:rPr lang="en-US" dirty="0" smtClean="0"/>
              <a:t>crisis that must be resolved</a:t>
            </a:r>
          </a:p>
          <a:p>
            <a:pPr lvl="2">
              <a:buClr>
                <a:schemeClr val="tx1"/>
              </a:buClr>
            </a:pPr>
            <a:r>
              <a:rPr lang="en-US" dirty="0" smtClean="0"/>
              <a:t>personal competence or weakness</a:t>
            </a:r>
            <a:endParaRPr lang="en-US" dirty="0"/>
          </a:p>
        </p:txBody>
      </p:sp>
      <p:pic>
        <p:nvPicPr>
          <p:cNvPr id="5" name="Picture 4" descr="BJ0TM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2550" y="4311518"/>
            <a:ext cx="2789049" cy="1857507"/>
          </a:xfrm>
          <a:prstGeom prst="rect">
            <a:avLst/>
          </a:prstGeom>
        </p:spPr>
      </p:pic>
      <p:pic>
        <p:nvPicPr>
          <p:cNvPr id="7" name="Picture 6" descr="kin35406_ta09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0316" y="1143000"/>
            <a:ext cx="2784491" cy="3124200"/>
          </a:xfrm>
          <a:prstGeom prst="rect">
            <a:avLst/>
          </a:prstGeom>
        </p:spPr>
      </p:pic>
      <p:sp>
        <p:nvSpPr>
          <p:cNvPr id="9"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10"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22</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p:cTn id="7" dur="1000" fill="hold"/>
                                        <p:tgtEl>
                                          <p:spTgt spid="2458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458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4580">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4580">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4580">
                                            <p:txEl>
                                              <p:pRg st="2" end="2"/>
                                            </p:txEl>
                                          </p:spTgt>
                                        </p:tgtEl>
                                        <p:attrNameLst>
                                          <p:attrName>style.visibility</p:attrName>
                                        </p:attrNameLst>
                                      </p:cBhvr>
                                      <p:to>
                                        <p:strVal val="visible"/>
                                      </p:to>
                                    </p:set>
                                    <p:animEffect transition="in" filter="fade">
                                      <p:cBhvr>
                                        <p:cTn id="19" dur="500"/>
                                        <p:tgtEl>
                                          <p:spTgt spid="24580">
                                            <p:txEl>
                                              <p:pRg st="2" end="2"/>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580">
                                            <p:txEl>
                                              <p:pRg st="4" end="4"/>
                                            </p:txEl>
                                          </p:spTgt>
                                        </p:tgtEl>
                                        <p:attrNameLst>
                                          <p:attrName>style.visibility</p:attrName>
                                        </p:attrNameLst>
                                      </p:cBhvr>
                                      <p:to>
                                        <p:strVal val="visible"/>
                                      </p:to>
                                    </p:set>
                                    <p:animEffect transition="in" filter="fade">
                                      <p:cBhvr>
                                        <p:cTn id="28" dur="500"/>
                                        <p:tgtEl>
                                          <p:spTgt spid="24580">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580">
                                            <p:txEl>
                                              <p:pRg st="6" end="6"/>
                                            </p:txEl>
                                          </p:spTgt>
                                        </p:tgtEl>
                                        <p:attrNameLst>
                                          <p:attrName>style.visibility</p:attrName>
                                        </p:attrNameLst>
                                      </p:cBhvr>
                                      <p:to>
                                        <p:strVal val="visible"/>
                                      </p:to>
                                    </p:set>
                                    <p:animEffect transition="in" filter="fade">
                                      <p:cBhvr>
                                        <p:cTn id="33" dur="500"/>
                                        <p:tgtEl>
                                          <p:spTgt spid="24580">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4580">
                                            <p:txEl>
                                              <p:pRg st="7" end="7"/>
                                            </p:txEl>
                                          </p:spTgt>
                                        </p:tgtEl>
                                        <p:attrNameLst>
                                          <p:attrName>style.visibility</p:attrName>
                                        </p:attrNameLst>
                                      </p:cBhvr>
                                      <p:to>
                                        <p:strVal val="visible"/>
                                      </p:to>
                                    </p:set>
                                    <p:animEffect transition="in" filter="fade">
                                      <p:cBhvr>
                                        <p:cTn id="38" dur="500"/>
                                        <p:tgtEl>
                                          <p:spTgt spid="24580">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4580">
                                            <p:txEl>
                                              <p:pRg st="8" end="8"/>
                                            </p:txEl>
                                          </p:spTgt>
                                        </p:tgtEl>
                                        <p:attrNameLst>
                                          <p:attrName>style.visibility</p:attrName>
                                        </p:attrNameLst>
                                      </p:cBhvr>
                                      <p:to>
                                        <p:strVal val="visible"/>
                                      </p:to>
                                    </p:set>
                                    <p:animEffect transition="in" filter="fade">
                                      <p:cBhvr>
                                        <p:cTn id="43" dur="500"/>
                                        <p:tgtEl>
                                          <p:spTgt spid="2458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3" name="Title 1"/>
          <p:cNvSpPr>
            <a:spLocks noGrp="1"/>
          </p:cNvSpPr>
          <p:nvPr>
            <p:ph type="title"/>
          </p:nvPr>
        </p:nvSpPr>
        <p:spPr/>
        <p:txBody>
          <a:bodyPr anchor="ctr"/>
          <a:lstStyle/>
          <a:p>
            <a:pPr eaLnBrk="1" hangingPunct="1"/>
            <a:r>
              <a:rPr lang="en-US"/>
              <a:t>Erikson’s Theory</a:t>
            </a:r>
          </a:p>
        </p:txBody>
      </p:sp>
      <p:sp>
        <p:nvSpPr>
          <p:cNvPr id="25604" name="Content Placeholder 2"/>
          <p:cNvSpPr>
            <a:spLocks noGrp="1"/>
          </p:cNvSpPr>
          <p:nvPr>
            <p:ph idx="1"/>
          </p:nvPr>
        </p:nvSpPr>
        <p:spPr/>
        <p:txBody>
          <a:bodyPr/>
          <a:lstStyle/>
          <a:p>
            <a:pPr marL="609600" indent="-609600" eaLnBrk="1" hangingPunct="1">
              <a:buFont typeface="Wingdings" pitchFamily="2" charset="2"/>
              <a:buNone/>
            </a:pPr>
            <a:r>
              <a:rPr lang="en-US" dirty="0"/>
              <a:t>First Four Stages: Childhood</a:t>
            </a:r>
          </a:p>
          <a:p>
            <a:pPr marL="609600" indent="-609600" eaLnBrk="1" hangingPunct="1">
              <a:buFont typeface="Wingdings" pitchFamily="2" charset="2"/>
              <a:buNone/>
            </a:pPr>
            <a:endParaRPr lang="en-US" dirty="0"/>
          </a:p>
          <a:p>
            <a:pPr lvl="1" indent="-342900">
              <a:buSzPct val="100000"/>
            </a:pPr>
            <a:r>
              <a:rPr lang="en-US" dirty="0" smtClean="0"/>
              <a:t>trust </a:t>
            </a:r>
            <a:r>
              <a:rPr lang="en-US" dirty="0"/>
              <a:t>versus </a:t>
            </a:r>
            <a:r>
              <a:rPr lang="en-US" dirty="0" smtClean="0"/>
              <a:t>mistrust</a:t>
            </a:r>
          </a:p>
          <a:p>
            <a:pPr marL="800100" lvl="2" indent="0">
              <a:buSzPct val="100000"/>
              <a:buNone/>
            </a:pPr>
            <a:r>
              <a:rPr lang="en-US" dirty="0" smtClean="0"/>
              <a:t>  basic </a:t>
            </a:r>
            <a:r>
              <a:rPr lang="en-US" dirty="0"/>
              <a:t>needs met by sensitive </a:t>
            </a:r>
            <a:r>
              <a:rPr lang="en-US" dirty="0" smtClean="0"/>
              <a:t>caregivers</a:t>
            </a:r>
            <a:br>
              <a:rPr lang="en-US" dirty="0" smtClean="0"/>
            </a:br>
            <a:endParaRPr lang="en-US" dirty="0" smtClean="0"/>
          </a:p>
          <a:p>
            <a:pPr lvl="1" indent="-342900">
              <a:buSzPct val="100000"/>
            </a:pPr>
            <a:r>
              <a:rPr lang="en-US" dirty="0" smtClean="0"/>
              <a:t>autonomy </a:t>
            </a:r>
            <a:r>
              <a:rPr lang="en-US" dirty="0"/>
              <a:t>versus shame and </a:t>
            </a:r>
            <a:r>
              <a:rPr lang="en-US" dirty="0" smtClean="0"/>
              <a:t>doubt</a:t>
            </a:r>
          </a:p>
          <a:p>
            <a:pPr marL="800100" lvl="2" indent="0">
              <a:buSzPct val="100000"/>
              <a:buNone/>
            </a:pPr>
            <a:r>
              <a:rPr lang="en-US" dirty="0" smtClean="0"/>
              <a:t>  discover </a:t>
            </a:r>
            <a:r>
              <a:rPr lang="en-US" dirty="0"/>
              <a:t>and assert will of their own</a:t>
            </a:r>
          </a:p>
          <a:p>
            <a:pPr marL="609600" indent="-609600" eaLnBrk="1" hangingPunct="1"/>
            <a:endParaRPr lang="en-US" dirty="0"/>
          </a:p>
        </p:txBody>
      </p:sp>
      <p:pic>
        <p:nvPicPr>
          <p:cNvPr id="9" name="Picture 8" descr="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951" y="1904999"/>
            <a:ext cx="2644961" cy="3210983"/>
          </a:xfrm>
          <a:prstGeom prst="rect">
            <a:avLst/>
          </a:prstGeom>
        </p:spPr>
      </p:pic>
      <p:pic>
        <p:nvPicPr>
          <p:cNvPr id="4" name="Picture 3" descr="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1905000"/>
            <a:ext cx="2652123" cy="3124200"/>
          </a:xfrm>
          <a:prstGeom prst="rect">
            <a:avLst/>
          </a:prstGeom>
        </p:spPr>
      </p:pic>
      <p:sp>
        <p:nvSpPr>
          <p:cNvPr id="10"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11"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23</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 calcmode="lin" valueType="num">
                                      <p:cBhvr>
                                        <p:cTn id="7" dur="1000" fill="hold"/>
                                        <p:tgtEl>
                                          <p:spTgt spid="2560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560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560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560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nodeType="clickEffect">
                                  <p:stCondLst>
                                    <p:cond delay="0"/>
                                  </p:stCondLst>
                                  <p:childTnLst>
                                    <p:set>
                                      <p:cBhvr>
                                        <p:cTn id="14" dur="1" fill="hold">
                                          <p:stCondLst>
                                            <p:cond delay="0"/>
                                          </p:stCondLst>
                                        </p:cTn>
                                        <p:tgtEl>
                                          <p:spTgt spid="25604">
                                            <p:txEl>
                                              <p:pRg st="2" end="2"/>
                                            </p:txEl>
                                          </p:spTgt>
                                        </p:tgtEl>
                                        <p:attrNameLst>
                                          <p:attrName>style.visibility</p:attrName>
                                        </p:attrNameLst>
                                      </p:cBhvr>
                                      <p:to>
                                        <p:strVal val="visible"/>
                                      </p:to>
                                    </p:set>
                                    <p:anim calcmode="lin" valueType="num">
                                      <p:cBhvr additive="base">
                                        <p:cTn id="15" dur="500" fill="hold"/>
                                        <p:tgtEl>
                                          <p:spTgt spid="25604">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5604">
                                            <p:txEl>
                                              <p:pRg st="2" end="2"/>
                                            </p:txEl>
                                          </p:spTgt>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childTnLst>
                          </p:cTn>
                        </p:par>
                        <p:par>
                          <p:cTn id="21" fill="hold">
                            <p:stCondLst>
                              <p:cond delay="1500"/>
                            </p:stCondLst>
                            <p:childTnLst>
                              <p:par>
                                <p:cTn id="22" presetID="10" presetClass="entr" presetSubtype="0" fill="hold" nodeType="afterEffect">
                                  <p:stCondLst>
                                    <p:cond delay="500"/>
                                  </p:stCondLst>
                                  <p:childTnLst>
                                    <p:set>
                                      <p:cBhvr>
                                        <p:cTn id="23" dur="1" fill="hold">
                                          <p:stCondLst>
                                            <p:cond delay="0"/>
                                          </p:stCondLst>
                                        </p:cTn>
                                        <p:tgtEl>
                                          <p:spTgt spid="25604">
                                            <p:txEl>
                                              <p:pRg st="3" end="3"/>
                                            </p:txEl>
                                          </p:spTgt>
                                        </p:tgtEl>
                                        <p:attrNameLst>
                                          <p:attrName>style.visibility</p:attrName>
                                        </p:attrNameLst>
                                      </p:cBhvr>
                                      <p:to>
                                        <p:strVal val="visible"/>
                                      </p:to>
                                    </p:set>
                                    <p:animEffect transition="in" filter="fade">
                                      <p:cBhvr>
                                        <p:cTn id="24" dur="500"/>
                                        <p:tgtEl>
                                          <p:spTgt spid="25604">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nodeType="clickEffect">
                                  <p:stCondLst>
                                    <p:cond delay="0"/>
                                  </p:stCondLst>
                                  <p:childTnLst>
                                    <p:animEffect transition="out" filter="dissolv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par>
                          <p:cTn id="30" fill="hold">
                            <p:stCondLst>
                              <p:cond delay="500"/>
                            </p:stCondLst>
                            <p:childTnLst>
                              <p:par>
                                <p:cTn id="31" presetID="2" presetClass="entr" presetSubtype="3" fill="hold" nodeType="afterEffect">
                                  <p:stCondLst>
                                    <p:cond delay="0"/>
                                  </p:stCondLst>
                                  <p:childTnLst>
                                    <p:set>
                                      <p:cBhvr>
                                        <p:cTn id="32" dur="1" fill="hold">
                                          <p:stCondLst>
                                            <p:cond delay="0"/>
                                          </p:stCondLst>
                                        </p:cTn>
                                        <p:tgtEl>
                                          <p:spTgt spid="25604">
                                            <p:txEl>
                                              <p:pRg st="4" end="4"/>
                                            </p:txEl>
                                          </p:spTgt>
                                        </p:tgtEl>
                                        <p:attrNameLst>
                                          <p:attrName>style.visibility</p:attrName>
                                        </p:attrNameLst>
                                      </p:cBhvr>
                                      <p:to>
                                        <p:strVal val="visible"/>
                                      </p:to>
                                    </p:set>
                                    <p:anim calcmode="lin" valueType="num">
                                      <p:cBhvr additive="base">
                                        <p:cTn id="33" dur="500" fill="hold"/>
                                        <p:tgtEl>
                                          <p:spTgt spid="25604">
                                            <p:txEl>
                                              <p:pRg st="4" end="4"/>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25604">
                                            <p:txEl>
                                              <p:pRg st="4" end="4"/>
                                            </p:txEl>
                                          </p:spTgt>
                                        </p:tgtEl>
                                        <p:attrNameLst>
                                          <p:attrName>ppt_y</p:attrName>
                                        </p:attrNameLst>
                                      </p:cBhvr>
                                      <p:tavLst>
                                        <p:tav tm="0">
                                          <p:val>
                                            <p:strVal val="0-#ppt_h/2"/>
                                          </p:val>
                                        </p:tav>
                                        <p:tav tm="100000">
                                          <p:val>
                                            <p:strVal val="#ppt_y"/>
                                          </p:val>
                                        </p:tav>
                                      </p:tavLst>
                                    </p:anim>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childTnLst>
                                </p:cTn>
                              </p:par>
                            </p:childTnLst>
                          </p:cTn>
                        </p:par>
                        <p:par>
                          <p:cTn id="39" fill="hold">
                            <p:stCondLst>
                              <p:cond delay="2000"/>
                            </p:stCondLst>
                            <p:childTnLst>
                              <p:par>
                                <p:cTn id="40" presetID="10" presetClass="entr" presetSubtype="0" fill="hold" nodeType="afterEffect">
                                  <p:stCondLst>
                                    <p:cond delay="500"/>
                                  </p:stCondLst>
                                  <p:childTnLst>
                                    <p:set>
                                      <p:cBhvr>
                                        <p:cTn id="41" dur="1" fill="hold">
                                          <p:stCondLst>
                                            <p:cond delay="0"/>
                                          </p:stCondLst>
                                        </p:cTn>
                                        <p:tgtEl>
                                          <p:spTgt spid="25604">
                                            <p:txEl>
                                              <p:pRg st="5" end="5"/>
                                            </p:txEl>
                                          </p:spTgt>
                                        </p:tgtEl>
                                        <p:attrNameLst>
                                          <p:attrName>style.visibility</p:attrName>
                                        </p:attrNameLst>
                                      </p:cBhvr>
                                      <p:to>
                                        <p:strVal val="visible"/>
                                      </p:to>
                                    </p:set>
                                    <p:animEffect transition="in" filter="fade">
                                      <p:cBhvr>
                                        <p:cTn id="42" dur="500"/>
                                        <p:tgtEl>
                                          <p:spTgt spid="2560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3" name="Title 1"/>
          <p:cNvSpPr>
            <a:spLocks noGrp="1"/>
          </p:cNvSpPr>
          <p:nvPr>
            <p:ph type="title"/>
          </p:nvPr>
        </p:nvSpPr>
        <p:spPr/>
        <p:txBody>
          <a:bodyPr anchor="ctr"/>
          <a:lstStyle/>
          <a:p>
            <a:pPr eaLnBrk="1" hangingPunct="1"/>
            <a:r>
              <a:rPr lang="en-US"/>
              <a:t>Erikson’s Theory</a:t>
            </a:r>
          </a:p>
        </p:txBody>
      </p:sp>
      <p:sp>
        <p:nvSpPr>
          <p:cNvPr id="25604" name="Content Placeholder 2"/>
          <p:cNvSpPr>
            <a:spLocks noGrp="1"/>
          </p:cNvSpPr>
          <p:nvPr>
            <p:ph idx="1"/>
          </p:nvPr>
        </p:nvSpPr>
        <p:spPr/>
        <p:txBody>
          <a:bodyPr/>
          <a:lstStyle/>
          <a:p>
            <a:pPr marL="609600" indent="-609600" eaLnBrk="1" hangingPunct="1">
              <a:buFont typeface="Wingdings" pitchFamily="2" charset="2"/>
              <a:buNone/>
            </a:pPr>
            <a:r>
              <a:rPr lang="en-US" dirty="0" smtClean="0"/>
              <a:t>First </a:t>
            </a:r>
            <a:r>
              <a:rPr lang="en-US" dirty="0"/>
              <a:t>Four Stages: Childhood</a:t>
            </a:r>
          </a:p>
          <a:p>
            <a:pPr marL="609600" indent="-609600" eaLnBrk="1" hangingPunct="1">
              <a:buFont typeface="Wingdings" pitchFamily="2" charset="2"/>
              <a:buNone/>
            </a:pPr>
            <a:endParaRPr lang="en-US" dirty="0"/>
          </a:p>
          <a:p>
            <a:pPr lvl="1" indent="-342900">
              <a:buClr>
                <a:schemeClr val="tx1"/>
              </a:buClr>
              <a:buSzPct val="100000"/>
            </a:pPr>
            <a:r>
              <a:rPr lang="en-US" dirty="0" smtClean="0"/>
              <a:t>initiative </a:t>
            </a:r>
            <a:r>
              <a:rPr lang="en-US" dirty="0"/>
              <a:t>versus guilt</a:t>
            </a:r>
          </a:p>
          <a:p>
            <a:pPr marL="800100" lvl="2" indent="0">
              <a:buClr>
                <a:schemeClr val="tx1"/>
              </a:buClr>
              <a:buSzPct val="100000"/>
              <a:buNone/>
            </a:pPr>
            <a:r>
              <a:rPr lang="en-US" dirty="0" smtClean="0"/>
              <a:t>challenged </a:t>
            </a:r>
            <a:r>
              <a:rPr lang="en-US" dirty="0"/>
              <a:t>to assume </a:t>
            </a:r>
            <a:r>
              <a:rPr lang="en-US" dirty="0" smtClean="0"/>
              <a:t>responsibility</a:t>
            </a:r>
            <a:br>
              <a:rPr lang="en-US" dirty="0" smtClean="0"/>
            </a:br>
            <a:endParaRPr lang="en-US" dirty="0"/>
          </a:p>
          <a:p>
            <a:pPr lvl="1" indent="-342900">
              <a:buClr>
                <a:schemeClr val="tx1"/>
              </a:buClr>
              <a:buSzPct val="100000"/>
            </a:pPr>
            <a:r>
              <a:rPr lang="en-US" dirty="0" smtClean="0"/>
              <a:t>industry </a:t>
            </a:r>
            <a:r>
              <a:rPr lang="en-US" dirty="0"/>
              <a:t>versus inferiority</a:t>
            </a:r>
          </a:p>
          <a:p>
            <a:pPr marL="800100" lvl="2" indent="0">
              <a:buClr>
                <a:schemeClr val="tx1"/>
              </a:buClr>
              <a:buSzPct val="100000"/>
              <a:buNone/>
            </a:pPr>
            <a:r>
              <a:rPr lang="en-US" dirty="0" smtClean="0"/>
              <a:t>mastering </a:t>
            </a:r>
            <a:r>
              <a:rPr lang="en-US" dirty="0"/>
              <a:t>knowledge &amp; intellectual </a:t>
            </a:r>
            <a:r>
              <a:rPr lang="en-US" dirty="0" smtClean="0"/>
              <a:t/>
            </a:r>
            <a:br>
              <a:rPr lang="en-US" dirty="0" smtClean="0"/>
            </a:br>
            <a:r>
              <a:rPr lang="en-US" dirty="0" smtClean="0"/>
              <a:t>skills</a:t>
            </a:r>
            <a:endParaRPr lang="en-US" dirty="0"/>
          </a:p>
          <a:p>
            <a:pPr marL="609600" indent="-609600" eaLnBrk="1" hangingPunct="1"/>
            <a:endParaRPr lang="en-US" dirty="0"/>
          </a:p>
          <a:p>
            <a:pPr marL="609600" indent="-609600" eaLnBrk="1" hangingPunct="1"/>
            <a:endParaRPr lang="en-US" dirty="0"/>
          </a:p>
        </p:txBody>
      </p:sp>
      <p:pic>
        <p:nvPicPr>
          <p:cNvPr id="4" name="Picture 3" descr="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4012" y="1935566"/>
            <a:ext cx="2503861" cy="2984602"/>
          </a:xfrm>
          <a:prstGeom prst="rect">
            <a:avLst/>
          </a:prstGeom>
        </p:spPr>
      </p:pic>
      <p:pic>
        <p:nvPicPr>
          <p:cNvPr id="5" name="Picture 4" descr="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1905000"/>
            <a:ext cx="2497066" cy="3091368"/>
          </a:xfrm>
          <a:prstGeom prst="rect">
            <a:avLst/>
          </a:prstGeom>
        </p:spPr>
      </p:pic>
      <p:sp>
        <p:nvSpPr>
          <p:cNvPr id="9"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10"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24</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85041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5604">
                                            <p:txEl>
                                              <p:pRg st="2" end="2"/>
                                            </p:txEl>
                                          </p:spTgt>
                                        </p:tgtEl>
                                        <p:attrNameLst>
                                          <p:attrName>style.visibility</p:attrName>
                                        </p:attrNameLst>
                                      </p:cBhvr>
                                      <p:to>
                                        <p:strVal val="visible"/>
                                      </p:to>
                                    </p:set>
                                    <p:anim calcmode="lin" valueType="num">
                                      <p:cBhvr additive="base">
                                        <p:cTn id="7" dur="500" fill="hold"/>
                                        <p:tgtEl>
                                          <p:spTgt spid="25604">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5604">
                                            <p:txEl>
                                              <p:pRg st="2" end="2"/>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p:stCondLst>
                              <p:cond delay="1500"/>
                            </p:stCondLst>
                            <p:childTnLst>
                              <p:par>
                                <p:cTn id="14" presetID="10" presetClass="entr" presetSubtype="0" fill="hold" nodeType="afterEffect">
                                  <p:stCondLst>
                                    <p:cond delay="500"/>
                                  </p:stCondLst>
                                  <p:childTnLst>
                                    <p:set>
                                      <p:cBhvr>
                                        <p:cTn id="15" dur="1" fill="hold">
                                          <p:stCondLst>
                                            <p:cond delay="0"/>
                                          </p:stCondLst>
                                        </p:cTn>
                                        <p:tgtEl>
                                          <p:spTgt spid="25604">
                                            <p:txEl>
                                              <p:pRg st="3" end="3"/>
                                            </p:txEl>
                                          </p:spTgt>
                                        </p:tgtEl>
                                        <p:attrNameLst>
                                          <p:attrName>style.visibility</p:attrName>
                                        </p:attrNameLst>
                                      </p:cBhvr>
                                      <p:to>
                                        <p:strVal val="visible"/>
                                      </p:to>
                                    </p:set>
                                    <p:animEffect transition="in" filter="fade">
                                      <p:cBhvr>
                                        <p:cTn id="16" dur="500"/>
                                        <p:tgtEl>
                                          <p:spTgt spid="2560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par>
                          <p:cTn id="22" fill="hold">
                            <p:stCondLst>
                              <p:cond delay="500"/>
                            </p:stCondLst>
                            <p:childTnLst>
                              <p:par>
                                <p:cTn id="23" presetID="2" presetClass="entr" presetSubtype="3" fill="hold" nodeType="afterEffect">
                                  <p:stCondLst>
                                    <p:cond delay="0"/>
                                  </p:stCondLst>
                                  <p:childTnLst>
                                    <p:set>
                                      <p:cBhvr>
                                        <p:cTn id="24" dur="1" fill="hold">
                                          <p:stCondLst>
                                            <p:cond delay="0"/>
                                          </p:stCondLst>
                                        </p:cTn>
                                        <p:tgtEl>
                                          <p:spTgt spid="25604">
                                            <p:txEl>
                                              <p:pRg st="4" end="4"/>
                                            </p:txEl>
                                          </p:spTgt>
                                        </p:tgtEl>
                                        <p:attrNameLst>
                                          <p:attrName>style.visibility</p:attrName>
                                        </p:attrNameLst>
                                      </p:cBhvr>
                                      <p:to>
                                        <p:strVal val="visible"/>
                                      </p:to>
                                    </p:set>
                                    <p:anim calcmode="lin" valueType="num">
                                      <p:cBhvr additive="base">
                                        <p:cTn id="25" dur="500" fill="hold"/>
                                        <p:tgtEl>
                                          <p:spTgt spid="25604">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5604">
                                            <p:txEl>
                                              <p:pRg st="4" end="4"/>
                                            </p:txEl>
                                          </p:spTgt>
                                        </p:tgtEl>
                                        <p:attrNameLst>
                                          <p:attrName>ppt_y</p:attrName>
                                        </p:attrNameLst>
                                      </p:cBhvr>
                                      <p:tavLst>
                                        <p:tav tm="0">
                                          <p:val>
                                            <p:strVal val="0-#ppt_h/2"/>
                                          </p:val>
                                        </p:tav>
                                        <p:tav tm="100000">
                                          <p:val>
                                            <p:strVal val="#ppt_y"/>
                                          </p:val>
                                        </p:tav>
                                      </p:tavLst>
                                    </p:anim>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childTnLst>
                                </p:cTn>
                              </p:par>
                            </p:childTnLst>
                          </p:cTn>
                        </p:par>
                        <p:par>
                          <p:cTn id="31" fill="hold">
                            <p:stCondLst>
                              <p:cond delay="2000"/>
                            </p:stCondLst>
                            <p:childTnLst>
                              <p:par>
                                <p:cTn id="32" presetID="10" presetClass="entr" presetSubtype="0" fill="hold" nodeType="afterEffect">
                                  <p:stCondLst>
                                    <p:cond delay="500"/>
                                  </p:stCondLst>
                                  <p:childTnLst>
                                    <p:set>
                                      <p:cBhvr>
                                        <p:cTn id="33" dur="1" fill="hold">
                                          <p:stCondLst>
                                            <p:cond delay="0"/>
                                          </p:stCondLst>
                                        </p:cTn>
                                        <p:tgtEl>
                                          <p:spTgt spid="25604">
                                            <p:txEl>
                                              <p:pRg st="5" end="5"/>
                                            </p:txEl>
                                          </p:spTgt>
                                        </p:tgtEl>
                                        <p:attrNameLst>
                                          <p:attrName>style.visibility</p:attrName>
                                        </p:attrNameLst>
                                      </p:cBhvr>
                                      <p:to>
                                        <p:strVal val="visible"/>
                                      </p:to>
                                    </p:set>
                                    <p:animEffect transition="in" filter="fade">
                                      <p:cBhvr>
                                        <p:cTn id="34" dur="500"/>
                                        <p:tgtEl>
                                          <p:spTgt spid="2560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1" name="Title 1"/>
          <p:cNvSpPr>
            <a:spLocks noGrp="1"/>
          </p:cNvSpPr>
          <p:nvPr>
            <p:ph type="title"/>
          </p:nvPr>
        </p:nvSpPr>
        <p:spPr/>
        <p:txBody>
          <a:bodyPr anchor="ctr"/>
          <a:lstStyle/>
          <a:p>
            <a:pPr eaLnBrk="1" hangingPunct="1"/>
            <a:r>
              <a:rPr lang="en-US"/>
              <a:t>Evaluating Erikson’s Theory</a:t>
            </a:r>
          </a:p>
        </p:txBody>
      </p:sp>
      <p:sp>
        <p:nvSpPr>
          <p:cNvPr id="27652" name="Content Placeholder 2"/>
          <p:cNvSpPr>
            <a:spLocks noGrp="1"/>
          </p:cNvSpPr>
          <p:nvPr>
            <p:ph idx="1"/>
          </p:nvPr>
        </p:nvSpPr>
        <p:spPr/>
        <p:txBody>
          <a:bodyPr/>
          <a:lstStyle/>
          <a:p>
            <a:pPr eaLnBrk="1" hangingPunct="1"/>
            <a:endParaRPr lang="en-US" dirty="0"/>
          </a:p>
          <a:p>
            <a:pPr>
              <a:buClr>
                <a:schemeClr val="tx1"/>
              </a:buClr>
            </a:pPr>
            <a:r>
              <a:rPr lang="en-US" dirty="0" smtClean="0"/>
              <a:t>Primary </a:t>
            </a:r>
            <a:r>
              <a:rPr lang="en-US" dirty="0"/>
              <a:t>f</a:t>
            </a:r>
            <a:r>
              <a:rPr lang="en-US" dirty="0" smtClean="0"/>
              <a:t>ocus </a:t>
            </a:r>
            <a:r>
              <a:rPr lang="en-US" dirty="0"/>
              <a:t>on </a:t>
            </a:r>
            <a:r>
              <a:rPr lang="en-US" dirty="0" smtClean="0"/>
              <a:t>case-study </a:t>
            </a:r>
            <a:r>
              <a:rPr lang="en-US" dirty="0"/>
              <a:t>r</a:t>
            </a:r>
            <a:r>
              <a:rPr lang="en-US" dirty="0" smtClean="0"/>
              <a:t>esearch</a:t>
            </a:r>
            <a:endParaRPr lang="en-US" dirty="0"/>
          </a:p>
          <a:p>
            <a:pPr eaLnBrk="1" hangingPunct="1">
              <a:buClr>
                <a:schemeClr val="tx1"/>
              </a:buClr>
            </a:pPr>
            <a:endParaRPr lang="en-US" dirty="0"/>
          </a:p>
          <a:p>
            <a:pPr>
              <a:buClr>
                <a:schemeClr val="tx1"/>
              </a:buClr>
            </a:pPr>
            <a:r>
              <a:rPr lang="en-US" dirty="0" smtClean="0"/>
              <a:t>Omitted </a:t>
            </a:r>
            <a:r>
              <a:rPr lang="en-US" dirty="0"/>
              <a:t>i</a:t>
            </a:r>
            <a:r>
              <a:rPr lang="en-US" dirty="0" smtClean="0"/>
              <a:t>mportant </a:t>
            </a:r>
            <a:r>
              <a:rPr lang="en-US" dirty="0"/>
              <a:t>d</a:t>
            </a:r>
            <a:r>
              <a:rPr lang="en-US" dirty="0" smtClean="0"/>
              <a:t>evelopmental </a:t>
            </a:r>
            <a:r>
              <a:rPr lang="en-US" dirty="0"/>
              <a:t>t</a:t>
            </a:r>
            <a:r>
              <a:rPr lang="en-US" dirty="0" smtClean="0"/>
              <a:t>asks</a:t>
            </a:r>
            <a:endParaRPr lang="en-US" dirty="0"/>
          </a:p>
          <a:p>
            <a:pPr eaLnBrk="1" hangingPunct="1"/>
            <a:endParaRPr lang="en-US" dirty="0"/>
          </a:p>
          <a:p>
            <a:pPr eaLnBrk="1" hangingPunct="1"/>
            <a:endParaRPr lang="en-US" dirty="0"/>
          </a:p>
        </p:txBody>
      </p:sp>
      <p:sp>
        <p:nvSpPr>
          <p:cNvPr id="5"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6"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25</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7652">
                                            <p:txEl>
                                              <p:pRg st="1" end="1"/>
                                            </p:txEl>
                                          </p:spTgt>
                                        </p:tgtEl>
                                        <p:attrNameLst>
                                          <p:attrName>style.visibility</p:attrName>
                                        </p:attrNameLst>
                                      </p:cBhvr>
                                      <p:to>
                                        <p:strVal val="visible"/>
                                      </p:to>
                                    </p:set>
                                    <p:animEffect transition="in" filter="fade">
                                      <p:cBhvr>
                                        <p:cTn id="7" dur="500"/>
                                        <p:tgtEl>
                                          <p:spTgt spid="2765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2">
                                            <p:txEl>
                                              <p:pRg st="3" end="3"/>
                                            </p:txEl>
                                          </p:spTgt>
                                        </p:tgtEl>
                                        <p:attrNameLst>
                                          <p:attrName>style.visibility</p:attrName>
                                        </p:attrNameLst>
                                      </p:cBhvr>
                                      <p:to>
                                        <p:strVal val="visible"/>
                                      </p:to>
                                    </p:set>
                                    <p:animEffect transition="in" filter="fade">
                                      <p:cBhvr>
                                        <p:cTn id="12" dur="500"/>
                                        <p:tgtEl>
                                          <p:spTgt spid="2765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nchor="ctr"/>
          <a:lstStyle/>
          <a:p>
            <a:pPr eaLnBrk="1" hangingPunct="1"/>
            <a:r>
              <a:rPr lang="en-US" dirty="0" err="1"/>
              <a:t>Baumrind’s</a:t>
            </a:r>
            <a:r>
              <a:rPr lang="en-US" dirty="0"/>
              <a:t> Parenting Styles</a:t>
            </a:r>
          </a:p>
        </p:txBody>
      </p:sp>
      <p:sp>
        <p:nvSpPr>
          <p:cNvPr id="28676" name="Content Placeholder 2"/>
          <p:cNvSpPr>
            <a:spLocks noGrp="1"/>
          </p:cNvSpPr>
          <p:nvPr>
            <p:ph idx="1"/>
          </p:nvPr>
        </p:nvSpPr>
        <p:spPr>
          <a:xfrm>
            <a:off x="457200" y="1600200"/>
            <a:ext cx="8229600" cy="4724400"/>
          </a:xfrm>
        </p:spPr>
        <p:txBody>
          <a:bodyPr>
            <a:normAutofit/>
          </a:bodyPr>
          <a:lstStyle/>
          <a:p>
            <a:pPr>
              <a:buClr>
                <a:schemeClr val="tx1"/>
              </a:buClr>
            </a:pPr>
            <a:r>
              <a:rPr lang="en-US" dirty="0" smtClean="0"/>
              <a:t>Authoritarian</a:t>
            </a:r>
          </a:p>
          <a:p>
            <a:pPr lvl="1">
              <a:buClr>
                <a:schemeClr val="tx1"/>
              </a:buClr>
            </a:pPr>
            <a:r>
              <a:rPr lang="en-US" dirty="0" smtClean="0"/>
              <a:t>parents </a:t>
            </a:r>
            <a:r>
              <a:rPr lang="en-US" dirty="0"/>
              <a:t>are controlling and </a:t>
            </a:r>
            <a:r>
              <a:rPr lang="en-US" dirty="0" smtClean="0"/>
              <a:t>punitive</a:t>
            </a:r>
          </a:p>
          <a:p>
            <a:pPr lvl="1">
              <a:buClr>
                <a:schemeClr val="tx1"/>
              </a:buClr>
            </a:pPr>
            <a:r>
              <a:rPr lang="en-US" dirty="0" smtClean="0"/>
              <a:t>correlated </a:t>
            </a:r>
            <a:r>
              <a:rPr lang="en-US" dirty="0"/>
              <a:t>with child’s lack of initiative, poor communication skills, social incompetence</a:t>
            </a:r>
          </a:p>
          <a:p>
            <a:pPr lvl="1" eaLnBrk="1" hangingPunct="1">
              <a:buClr>
                <a:schemeClr val="tx1"/>
              </a:buClr>
              <a:buFont typeface="Wingdings" pitchFamily="2" charset="2"/>
              <a:buNone/>
            </a:pPr>
            <a:endParaRPr lang="en-US" dirty="0"/>
          </a:p>
          <a:p>
            <a:pPr>
              <a:buClr>
                <a:schemeClr val="tx1"/>
              </a:buClr>
            </a:pPr>
            <a:r>
              <a:rPr lang="en-US" dirty="0" smtClean="0"/>
              <a:t>Authoritative</a:t>
            </a:r>
            <a:endParaRPr lang="en-US" dirty="0"/>
          </a:p>
          <a:p>
            <a:pPr lvl="1">
              <a:buClr>
                <a:schemeClr val="tx1"/>
              </a:buClr>
              <a:buSzPct val="100000"/>
            </a:pPr>
            <a:r>
              <a:rPr lang="en-US" dirty="0" smtClean="0"/>
              <a:t>parents </a:t>
            </a:r>
            <a:r>
              <a:rPr lang="en-US" dirty="0"/>
              <a:t>encourage </a:t>
            </a:r>
            <a:r>
              <a:rPr lang="en-US" dirty="0" smtClean="0"/>
              <a:t/>
            </a:r>
            <a:br>
              <a:rPr lang="en-US" dirty="0" smtClean="0"/>
            </a:br>
            <a:r>
              <a:rPr lang="en-US" dirty="0" smtClean="0"/>
              <a:t>independence </a:t>
            </a:r>
            <a:r>
              <a:rPr lang="en-US" dirty="0"/>
              <a:t>with limits</a:t>
            </a:r>
          </a:p>
          <a:p>
            <a:pPr lvl="1">
              <a:buClr>
                <a:schemeClr val="tx1"/>
              </a:buClr>
              <a:buSzPct val="100000"/>
            </a:pPr>
            <a:r>
              <a:rPr lang="en-US" dirty="0" smtClean="0"/>
              <a:t>correlated </a:t>
            </a:r>
            <a:r>
              <a:rPr lang="en-US" dirty="0"/>
              <a:t>with child’s </a:t>
            </a:r>
            <a:r>
              <a:rPr lang="en-US" dirty="0" smtClean="0"/>
              <a:t/>
            </a:r>
            <a:br>
              <a:rPr lang="en-US" dirty="0" smtClean="0"/>
            </a:br>
            <a:r>
              <a:rPr lang="en-US" dirty="0" smtClean="0"/>
              <a:t>social </a:t>
            </a:r>
            <a:r>
              <a:rPr lang="en-US" dirty="0"/>
              <a:t>competence, social </a:t>
            </a:r>
            <a:r>
              <a:rPr lang="en-US" dirty="0" smtClean="0"/>
              <a:t/>
            </a:r>
            <a:br>
              <a:rPr lang="en-US" dirty="0" smtClean="0"/>
            </a:br>
            <a:r>
              <a:rPr lang="en-US" dirty="0" smtClean="0"/>
              <a:t>responsibility</a:t>
            </a:r>
            <a:r>
              <a:rPr lang="en-US" dirty="0"/>
              <a:t>, and </a:t>
            </a:r>
            <a:r>
              <a:rPr lang="en-US" dirty="0" smtClean="0"/>
              <a:t/>
            </a:r>
            <a:br>
              <a:rPr lang="en-US" dirty="0" smtClean="0"/>
            </a:br>
            <a:r>
              <a:rPr lang="en-US" dirty="0" smtClean="0"/>
              <a:t>self</a:t>
            </a:r>
            <a:r>
              <a:rPr lang="en-US" dirty="0"/>
              <a:t>-reliance</a:t>
            </a:r>
          </a:p>
          <a:p>
            <a:pPr lvl="1" eaLnBrk="1" hangingPunct="1"/>
            <a:endParaRPr lang="en-US" dirty="0"/>
          </a:p>
        </p:txBody>
      </p:sp>
      <p:pic>
        <p:nvPicPr>
          <p:cNvPr id="2" name="Picture 1" descr="791677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429000"/>
            <a:ext cx="4140200" cy="2757373"/>
          </a:xfrm>
          <a:prstGeom prst="rect">
            <a:avLst/>
          </a:prstGeom>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26</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anim calcmode="lin" valueType="num">
                                      <p:cBhvr additive="base">
                                        <p:cTn id="7" dur="500" fill="hold"/>
                                        <p:tgtEl>
                                          <p:spTgt spid="2867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8676">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par>
                          <p:cTn id="13" fill="hold">
                            <p:stCondLst>
                              <p:cond delay="1500"/>
                            </p:stCondLst>
                            <p:childTnLst>
                              <p:par>
                                <p:cTn id="14" presetID="10" presetClass="entr" presetSubtype="0" fill="hold" nodeType="afterEffect">
                                  <p:stCondLst>
                                    <p:cond delay="500"/>
                                  </p:stCondLst>
                                  <p:childTnLst>
                                    <p:set>
                                      <p:cBhvr>
                                        <p:cTn id="15" dur="1" fill="hold">
                                          <p:stCondLst>
                                            <p:cond delay="0"/>
                                          </p:stCondLst>
                                        </p:cTn>
                                        <p:tgtEl>
                                          <p:spTgt spid="28676">
                                            <p:txEl>
                                              <p:pRg st="1" end="1"/>
                                            </p:txEl>
                                          </p:spTgt>
                                        </p:tgtEl>
                                        <p:attrNameLst>
                                          <p:attrName>style.visibility</p:attrName>
                                        </p:attrNameLst>
                                      </p:cBhvr>
                                      <p:to>
                                        <p:strVal val="visible"/>
                                      </p:to>
                                    </p:set>
                                    <p:animEffect transition="in" filter="fade">
                                      <p:cBhvr>
                                        <p:cTn id="16" dur="500"/>
                                        <p:tgtEl>
                                          <p:spTgt spid="2867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8676">
                                            <p:txEl>
                                              <p:pRg st="2" end="2"/>
                                            </p:txEl>
                                          </p:spTgt>
                                        </p:tgtEl>
                                        <p:attrNameLst>
                                          <p:attrName>style.visibility</p:attrName>
                                        </p:attrNameLst>
                                      </p:cBhvr>
                                      <p:to>
                                        <p:strVal val="visible"/>
                                      </p:to>
                                    </p:set>
                                    <p:animEffect transition="in" filter="fade">
                                      <p:cBhvr>
                                        <p:cTn id="21" dur="500"/>
                                        <p:tgtEl>
                                          <p:spTgt spid="2867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28676">
                                            <p:txEl>
                                              <p:pRg st="4" end="4"/>
                                            </p:txEl>
                                          </p:spTgt>
                                        </p:tgtEl>
                                        <p:attrNameLst>
                                          <p:attrName>style.visibility</p:attrName>
                                        </p:attrNameLst>
                                      </p:cBhvr>
                                      <p:to>
                                        <p:strVal val="visible"/>
                                      </p:to>
                                    </p:set>
                                    <p:anim calcmode="lin" valueType="num">
                                      <p:cBhvr additive="base">
                                        <p:cTn id="26" dur="500" fill="hold"/>
                                        <p:tgtEl>
                                          <p:spTgt spid="28676">
                                            <p:txEl>
                                              <p:pRg st="4" end="4"/>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28676">
                                            <p:txEl>
                                              <p:pRg st="4" end="4"/>
                                            </p:txEl>
                                          </p:spTgt>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500"/>
                                  </p:stCondLst>
                                  <p:childTnLst>
                                    <p:set>
                                      <p:cBhvr>
                                        <p:cTn id="30" dur="1" fill="hold">
                                          <p:stCondLst>
                                            <p:cond delay="0"/>
                                          </p:stCondLst>
                                        </p:cTn>
                                        <p:tgtEl>
                                          <p:spTgt spid="28676">
                                            <p:txEl>
                                              <p:pRg st="5" end="5"/>
                                            </p:txEl>
                                          </p:spTgt>
                                        </p:tgtEl>
                                        <p:attrNameLst>
                                          <p:attrName>style.visibility</p:attrName>
                                        </p:attrNameLst>
                                      </p:cBhvr>
                                      <p:to>
                                        <p:strVal val="visible"/>
                                      </p:to>
                                    </p:set>
                                    <p:animEffect transition="in" filter="fade">
                                      <p:cBhvr>
                                        <p:cTn id="31" dur="500"/>
                                        <p:tgtEl>
                                          <p:spTgt spid="28676">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8676">
                                            <p:txEl>
                                              <p:pRg st="6" end="6"/>
                                            </p:txEl>
                                          </p:spTgt>
                                        </p:tgtEl>
                                        <p:attrNameLst>
                                          <p:attrName>style.visibility</p:attrName>
                                        </p:attrNameLst>
                                      </p:cBhvr>
                                      <p:to>
                                        <p:strVal val="visible"/>
                                      </p:to>
                                    </p:set>
                                    <p:animEffect transition="in" filter="fade">
                                      <p:cBhvr>
                                        <p:cTn id="36" dur="500"/>
                                        <p:tgtEl>
                                          <p:spTgt spid="2867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err="1"/>
              <a:t>Baumrind’s</a:t>
            </a:r>
            <a:r>
              <a:rPr lang="en-US" dirty="0"/>
              <a:t> Parenting </a:t>
            </a:r>
            <a:r>
              <a:rPr lang="en-US" dirty="0" smtClean="0"/>
              <a:t>Styles</a:t>
            </a:r>
            <a:endParaRPr lang="en-US" dirty="0"/>
          </a:p>
        </p:txBody>
      </p:sp>
      <p:sp>
        <p:nvSpPr>
          <p:cNvPr id="29700" name="Content Placeholder 2"/>
          <p:cNvSpPr>
            <a:spLocks noGrp="1"/>
          </p:cNvSpPr>
          <p:nvPr>
            <p:ph idx="1"/>
          </p:nvPr>
        </p:nvSpPr>
        <p:spPr>
          <a:xfrm>
            <a:off x="457200" y="1600200"/>
            <a:ext cx="7315200" cy="4724400"/>
          </a:xfrm>
        </p:spPr>
        <p:txBody>
          <a:bodyPr>
            <a:normAutofit/>
          </a:bodyPr>
          <a:lstStyle/>
          <a:p>
            <a:pPr>
              <a:buClr>
                <a:schemeClr val="tx1"/>
              </a:buClr>
            </a:pPr>
            <a:r>
              <a:rPr lang="en-US" dirty="0" smtClean="0"/>
              <a:t>Neglectful</a:t>
            </a:r>
            <a:endParaRPr lang="en-US" dirty="0"/>
          </a:p>
          <a:p>
            <a:pPr lvl="1">
              <a:buClr>
                <a:schemeClr val="tx1"/>
              </a:buClr>
            </a:pPr>
            <a:r>
              <a:rPr lang="en-US" dirty="0" smtClean="0"/>
              <a:t>parents </a:t>
            </a:r>
            <a:r>
              <a:rPr lang="en-US" dirty="0"/>
              <a:t>generally uninvolved</a:t>
            </a:r>
          </a:p>
          <a:p>
            <a:pPr lvl="1">
              <a:buClr>
                <a:schemeClr val="tx1"/>
              </a:buClr>
            </a:pPr>
            <a:r>
              <a:rPr lang="en-US" dirty="0" smtClean="0"/>
              <a:t>correlated </a:t>
            </a:r>
            <a:r>
              <a:rPr lang="en-US" dirty="0"/>
              <a:t>with less social competence and poor self-control in child</a:t>
            </a:r>
          </a:p>
          <a:p>
            <a:pPr lvl="1">
              <a:buClr>
                <a:schemeClr val="tx1"/>
              </a:buClr>
            </a:pPr>
            <a:endParaRPr lang="en-US" dirty="0"/>
          </a:p>
          <a:p>
            <a:pPr>
              <a:buClr>
                <a:schemeClr val="tx1"/>
              </a:buClr>
            </a:pPr>
            <a:r>
              <a:rPr lang="en-US" dirty="0" smtClean="0"/>
              <a:t>Permissive</a:t>
            </a:r>
            <a:endParaRPr lang="en-US" dirty="0"/>
          </a:p>
          <a:p>
            <a:pPr lvl="1">
              <a:buClr>
                <a:schemeClr val="tx1"/>
              </a:buClr>
              <a:buSzPct val="100000"/>
            </a:pPr>
            <a:r>
              <a:rPr lang="en-US" dirty="0" smtClean="0"/>
              <a:t>parents </a:t>
            </a:r>
            <a:r>
              <a:rPr lang="en-US" dirty="0"/>
              <a:t>are involved, but </a:t>
            </a:r>
            <a:r>
              <a:rPr lang="en-US" dirty="0" smtClean="0"/>
              <a:t/>
            </a:r>
            <a:br>
              <a:rPr lang="en-US" dirty="0" smtClean="0"/>
            </a:br>
            <a:r>
              <a:rPr lang="en-US" dirty="0" smtClean="0"/>
              <a:t>place </a:t>
            </a:r>
            <a:r>
              <a:rPr lang="en-US" dirty="0"/>
              <a:t>few limits</a:t>
            </a:r>
          </a:p>
          <a:p>
            <a:pPr lvl="1">
              <a:buClr>
                <a:schemeClr val="tx1"/>
              </a:buClr>
              <a:buSzPct val="100000"/>
            </a:pPr>
            <a:r>
              <a:rPr lang="en-US" dirty="0" smtClean="0"/>
              <a:t>correlated </a:t>
            </a:r>
            <a:r>
              <a:rPr lang="en-US" dirty="0"/>
              <a:t>with child’s poor </a:t>
            </a:r>
            <a:r>
              <a:rPr lang="en-US" dirty="0" smtClean="0"/>
              <a:t/>
            </a:r>
            <a:br>
              <a:rPr lang="en-US" dirty="0" smtClean="0"/>
            </a:br>
            <a:r>
              <a:rPr lang="en-US" dirty="0" smtClean="0"/>
              <a:t>social </a:t>
            </a:r>
            <a:r>
              <a:rPr lang="en-US" dirty="0"/>
              <a:t>competence, lack of </a:t>
            </a:r>
            <a:r>
              <a:rPr lang="en-US" dirty="0" smtClean="0"/>
              <a:t/>
            </a:r>
            <a:br>
              <a:rPr lang="en-US" dirty="0" smtClean="0"/>
            </a:br>
            <a:r>
              <a:rPr lang="en-US" dirty="0" smtClean="0"/>
              <a:t>respect </a:t>
            </a:r>
            <a:r>
              <a:rPr lang="en-US" dirty="0"/>
              <a:t>for others, poor </a:t>
            </a:r>
            <a:r>
              <a:rPr lang="en-US" dirty="0" smtClean="0"/>
              <a:t/>
            </a:r>
            <a:br>
              <a:rPr lang="en-US" dirty="0" smtClean="0"/>
            </a:br>
            <a:r>
              <a:rPr lang="en-US" dirty="0" smtClean="0"/>
              <a:t>self</a:t>
            </a:r>
            <a:r>
              <a:rPr lang="en-US" dirty="0"/>
              <a:t>-control</a:t>
            </a:r>
          </a:p>
        </p:txBody>
      </p:sp>
      <p:pic>
        <p:nvPicPr>
          <p:cNvPr id="4" name="Picture 3" descr="7840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3429000"/>
            <a:ext cx="4064000" cy="2731008"/>
          </a:xfrm>
          <a:prstGeom prst="rect">
            <a:avLst/>
          </a:prstGeom>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27</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9700">
                                            <p:txEl>
                                              <p:pRg st="0" end="0"/>
                                            </p:txEl>
                                          </p:spTgt>
                                        </p:tgtEl>
                                        <p:attrNameLst>
                                          <p:attrName>style.visibility</p:attrName>
                                        </p:attrNameLst>
                                      </p:cBhvr>
                                      <p:to>
                                        <p:strVal val="visible"/>
                                      </p:to>
                                    </p:set>
                                    <p:anim calcmode="lin" valueType="num">
                                      <p:cBhvr additive="base">
                                        <p:cTn id="7" dur="500" fill="hold"/>
                                        <p:tgtEl>
                                          <p:spTgt spid="2970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970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p:stCondLst>
                              <p:cond delay="1500"/>
                            </p:stCondLst>
                            <p:childTnLst>
                              <p:par>
                                <p:cTn id="14" presetID="10" presetClass="entr" presetSubtype="0" fill="hold" nodeType="afterEffect">
                                  <p:stCondLst>
                                    <p:cond delay="500"/>
                                  </p:stCondLst>
                                  <p:childTnLst>
                                    <p:set>
                                      <p:cBhvr>
                                        <p:cTn id="15" dur="1" fill="hold">
                                          <p:stCondLst>
                                            <p:cond delay="0"/>
                                          </p:stCondLst>
                                        </p:cTn>
                                        <p:tgtEl>
                                          <p:spTgt spid="29700">
                                            <p:txEl>
                                              <p:pRg st="1" end="1"/>
                                            </p:txEl>
                                          </p:spTgt>
                                        </p:tgtEl>
                                        <p:attrNameLst>
                                          <p:attrName>style.visibility</p:attrName>
                                        </p:attrNameLst>
                                      </p:cBhvr>
                                      <p:to>
                                        <p:strVal val="visible"/>
                                      </p:to>
                                    </p:set>
                                    <p:animEffect transition="in" filter="fade">
                                      <p:cBhvr>
                                        <p:cTn id="16" dur="500"/>
                                        <p:tgtEl>
                                          <p:spTgt spid="2970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9700">
                                            <p:txEl>
                                              <p:pRg st="2" end="2"/>
                                            </p:txEl>
                                          </p:spTgt>
                                        </p:tgtEl>
                                        <p:attrNameLst>
                                          <p:attrName>style.visibility</p:attrName>
                                        </p:attrNameLst>
                                      </p:cBhvr>
                                      <p:to>
                                        <p:strVal val="visible"/>
                                      </p:to>
                                    </p:set>
                                    <p:animEffect transition="in" filter="fade">
                                      <p:cBhvr>
                                        <p:cTn id="21" dur="500"/>
                                        <p:tgtEl>
                                          <p:spTgt spid="2970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29700">
                                            <p:txEl>
                                              <p:pRg st="4" end="4"/>
                                            </p:txEl>
                                          </p:spTgt>
                                        </p:tgtEl>
                                        <p:attrNameLst>
                                          <p:attrName>style.visibility</p:attrName>
                                        </p:attrNameLst>
                                      </p:cBhvr>
                                      <p:to>
                                        <p:strVal val="visible"/>
                                      </p:to>
                                    </p:set>
                                    <p:anim calcmode="lin" valueType="num">
                                      <p:cBhvr additive="base">
                                        <p:cTn id="26" dur="500" fill="hold"/>
                                        <p:tgtEl>
                                          <p:spTgt spid="29700">
                                            <p:txEl>
                                              <p:pRg st="4" end="4"/>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29700">
                                            <p:txEl>
                                              <p:pRg st="4" end="4"/>
                                            </p:txEl>
                                          </p:spTgt>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500"/>
                                  </p:stCondLst>
                                  <p:childTnLst>
                                    <p:set>
                                      <p:cBhvr>
                                        <p:cTn id="30" dur="1" fill="hold">
                                          <p:stCondLst>
                                            <p:cond delay="0"/>
                                          </p:stCondLst>
                                        </p:cTn>
                                        <p:tgtEl>
                                          <p:spTgt spid="29700">
                                            <p:txEl>
                                              <p:pRg st="5" end="5"/>
                                            </p:txEl>
                                          </p:spTgt>
                                        </p:tgtEl>
                                        <p:attrNameLst>
                                          <p:attrName>style.visibility</p:attrName>
                                        </p:attrNameLst>
                                      </p:cBhvr>
                                      <p:to>
                                        <p:strVal val="visible"/>
                                      </p:to>
                                    </p:set>
                                    <p:animEffect transition="in" filter="fade">
                                      <p:cBhvr>
                                        <p:cTn id="31" dur="500"/>
                                        <p:tgtEl>
                                          <p:spTgt spid="29700">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9700">
                                            <p:txEl>
                                              <p:pRg st="6" end="6"/>
                                            </p:txEl>
                                          </p:spTgt>
                                        </p:tgtEl>
                                        <p:attrNameLst>
                                          <p:attrName>style.visibility</p:attrName>
                                        </p:attrNameLst>
                                      </p:cBhvr>
                                      <p:to>
                                        <p:strVal val="visible"/>
                                      </p:to>
                                    </p:set>
                                    <p:animEffect transition="in" filter="fade">
                                      <p:cBhvr>
                                        <p:cTn id="36" dur="500"/>
                                        <p:tgtEl>
                                          <p:spTgt spid="2970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7" name="Title 1"/>
          <p:cNvSpPr>
            <a:spLocks noGrp="1"/>
          </p:cNvSpPr>
          <p:nvPr>
            <p:ph type="title"/>
          </p:nvPr>
        </p:nvSpPr>
        <p:spPr/>
        <p:txBody>
          <a:bodyPr anchor="ctr"/>
          <a:lstStyle/>
          <a:p>
            <a:pPr eaLnBrk="1" hangingPunct="1"/>
            <a:r>
              <a:rPr lang="en-US"/>
              <a:t>Moral Development</a:t>
            </a:r>
          </a:p>
        </p:txBody>
      </p:sp>
      <p:sp>
        <p:nvSpPr>
          <p:cNvPr id="31748" name="Content Placeholder 2"/>
          <p:cNvSpPr>
            <a:spLocks noGrp="1"/>
          </p:cNvSpPr>
          <p:nvPr>
            <p:ph idx="1"/>
          </p:nvPr>
        </p:nvSpPr>
        <p:spPr>
          <a:xfrm>
            <a:off x="304800" y="1600200"/>
            <a:ext cx="6629400" cy="4525963"/>
          </a:xfrm>
        </p:spPr>
        <p:txBody>
          <a:bodyPr/>
          <a:lstStyle/>
          <a:p>
            <a:pPr eaLnBrk="1" hangingPunct="1">
              <a:buFont typeface="Wingdings" pitchFamily="2" charset="2"/>
              <a:buNone/>
            </a:pPr>
            <a:r>
              <a:rPr lang="en-US" dirty="0"/>
              <a:t>Kohlberg (1927-1987) </a:t>
            </a:r>
          </a:p>
          <a:p>
            <a:pPr marL="457200" lvl="1" indent="0">
              <a:buClr>
                <a:schemeClr val="tx1"/>
              </a:buClr>
              <a:buNone/>
            </a:pPr>
            <a:r>
              <a:rPr lang="en-US" dirty="0" smtClean="0"/>
              <a:t>presented </a:t>
            </a:r>
            <a:r>
              <a:rPr lang="en-US" dirty="0"/>
              <a:t>moral dilemmas and analyzed </a:t>
            </a:r>
            <a:r>
              <a:rPr lang="en-US" dirty="0" smtClean="0"/>
              <a:t>responses</a:t>
            </a:r>
          </a:p>
          <a:p>
            <a:pPr marL="457200" lvl="1" indent="0">
              <a:buClr>
                <a:schemeClr val="tx1"/>
              </a:buClr>
              <a:buNone/>
            </a:pPr>
            <a:endParaRPr lang="en-US" dirty="0"/>
          </a:p>
          <a:p>
            <a:pPr lvl="2">
              <a:buClr>
                <a:schemeClr val="tx1"/>
              </a:buClr>
            </a:pPr>
            <a:r>
              <a:rPr lang="en-US" dirty="0" err="1" smtClean="0"/>
              <a:t>Preconventional</a:t>
            </a:r>
            <a:endParaRPr lang="en-US" dirty="0"/>
          </a:p>
          <a:p>
            <a:pPr lvl="3">
              <a:buClr>
                <a:schemeClr val="tx1"/>
              </a:buClr>
            </a:pPr>
            <a:r>
              <a:rPr lang="en-US" dirty="0" smtClean="0"/>
              <a:t>behavior </a:t>
            </a:r>
            <a:r>
              <a:rPr lang="en-US" dirty="0"/>
              <a:t>guided by punishments and rewards</a:t>
            </a:r>
          </a:p>
          <a:p>
            <a:pPr lvl="2">
              <a:buClr>
                <a:schemeClr val="tx1"/>
              </a:buClr>
            </a:pPr>
            <a:r>
              <a:rPr lang="en-US" dirty="0" smtClean="0"/>
              <a:t>Conventional</a:t>
            </a:r>
            <a:endParaRPr lang="en-US" dirty="0"/>
          </a:p>
          <a:p>
            <a:pPr lvl="3">
              <a:buClr>
                <a:schemeClr val="tx1"/>
              </a:buClr>
            </a:pPr>
            <a:r>
              <a:rPr lang="en-US" dirty="0" smtClean="0"/>
              <a:t>standards </a:t>
            </a:r>
            <a:r>
              <a:rPr lang="en-US" dirty="0"/>
              <a:t>learned from parents and society</a:t>
            </a:r>
          </a:p>
          <a:p>
            <a:pPr lvl="2">
              <a:buClr>
                <a:schemeClr val="tx1"/>
              </a:buClr>
            </a:pPr>
            <a:r>
              <a:rPr lang="en-US" dirty="0" err="1" smtClean="0"/>
              <a:t>Postconventional</a:t>
            </a:r>
            <a:endParaRPr lang="en-US" dirty="0"/>
          </a:p>
          <a:p>
            <a:pPr lvl="3">
              <a:buClr>
                <a:schemeClr val="tx1"/>
              </a:buClr>
            </a:pPr>
            <a:r>
              <a:rPr lang="en-US" dirty="0" smtClean="0"/>
              <a:t>contracts</a:t>
            </a:r>
            <a:r>
              <a:rPr lang="en-US" dirty="0"/>
              <a:t>, rights and abstract principles</a:t>
            </a:r>
          </a:p>
        </p:txBody>
      </p:sp>
      <p:pic>
        <p:nvPicPr>
          <p:cNvPr id="5" name="Picture 4" descr="kin35406_ta091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09600"/>
            <a:ext cx="2011680" cy="2699675"/>
          </a:xfrm>
          <a:prstGeom prst="rect">
            <a:avLst/>
          </a:prstGeom>
        </p:spPr>
      </p:pic>
      <p:pic>
        <p:nvPicPr>
          <p:cNvPr id="7" name="Picture 6" descr="706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3429000"/>
            <a:ext cx="2011680" cy="3045683"/>
          </a:xfrm>
          <a:prstGeom prst="rect">
            <a:avLst/>
          </a:prstGeom>
        </p:spPr>
      </p:pic>
      <p:sp>
        <p:nvSpPr>
          <p:cNvPr id="9"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10"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28</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 calcmode="lin" valueType="num">
                                      <p:cBhvr>
                                        <p:cTn id="7" dur="1000" fill="hold"/>
                                        <p:tgtEl>
                                          <p:spTgt spid="3174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174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174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1748">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31748">
                                            <p:txEl>
                                              <p:pRg st="1" end="1"/>
                                            </p:txEl>
                                          </p:spTgt>
                                        </p:tgtEl>
                                        <p:attrNameLst>
                                          <p:attrName>style.visibility</p:attrName>
                                        </p:attrNameLst>
                                      </p:cBhvr>
                                      <p:to>
                                        <p:strVal val="visible"/>
                                      </p:to>
                                    </p:set>
                                    <p:animEffect transition="in" filter="fade">
                                      <p:cBhvr>
                                        <p:cTn id="19" dur="1000"/>
                                        <p:tgtEl>
                                          <p:spTgt spid="31748">
                                            <p:txEl>
                                              <p:pRg st="1" end="1"/>
                                            </p:txEl>
                                          </p:spTgt>
                                        </p:tgtEl>
                                      </p:cBhvr>
                                    </p:animEffect>
                                    <p:anim calcmode="lin" valueType="num">
                                      <p:cBhvr>
                                        <p:cTn id="20" dur="1000" fill="hold"/>
                                        <p:tgtEl>
                                          <p:spTgt spid="3174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1748">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3" fill="hold" nodeType="clickEffect">
                                  <p:stCondLst>
                                    <p:cond delay="0"/>
                                  </p:stCondLst>
                                  <p:childTnLst>
                                    <p:set>
                                      <p:cBhvr>
                                        <p:cTn id="29" dur="1" fill="hold">
                                          <p:stCondLst>
                                            <p:cond delay="0"/>
                                          </p:stCondLst>
                                        </p:cTn>
                                        <p:tgtEl>
                                          <p:spTgt spid="31748">
                                            <p:txEl>
                                              <p:pRg st="3" end="3"/>
                                            </p:txEl>
                                          </p:spTgt>
                                        </p:tgtEl>
                                        <p:attrNameLst>
                                          <p:attrName>style.visibility</p:attrName>
                                        </p:attrNameLst>
                                      </p:cBhvr>
                                      <p:to>
                                        <p:strVal val="visible"/>
                                      </p:to>
                                    </p:set>
                                    <p:anim calcmode="lin" valueType="num">
                                      <p:cBhvr additive="base">
                                        <p:cTn id="30" dur="500" fill="hold"/>
                                        <p:tgtEl>
                                          <p:spTgt spid="31748">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31748">
                                            <p:txEl>
                                              <p:pRg st="3" end="3"/>
                                            </p:txEl>
                                          </p:spTgt>
                                        </p:tgtEl>
                                        <p:attrNameLst>
                                          <p:attrName>ppt_y</p:attrName>
                                        </p:attrNameLst>
                                      </p:cBhvr>
                                      <p:tavLst>
                                        <p:tav tm="0">
                                          <p:val>
                                            <p:strVal val="0-#ppt_h/2"/>
                                          </p:val>
                                        </p:tav>
                                        <p:tav tm="100000">
                                          <p:val>
                                            <p:strVal val="#ppt_y"/>
                                          </p:val>
                                        </p:tav>
                                      </p:tavLst>
                                    </p:anim>
                                  </p:childTnLst>
                                </p:cTn>
                              </p:par>
                            </p:childTnLst>
                          </p:cTn>
                        </p:par>
                        <p:par>
                          <p:cTn id="32" fill="hold">
                            <p:stCondLst>
                              <p:cond delay="500"/>
                            </p:stCondLst>
                            <p:childTnLst>
                              <p:par>
                                <p:cTn id="33" presetID="47" presetClass="entr" presetSubtype="0" fill="hold" nodeType="afterEffect">
                                  <p:stCondLst>
                                    <p:cond delay="500"/>
                                  </p:stCondLst>
                                  <p:childTnLst>
                                    <p:set>
                                      <p:cBhvr>
                                        <p:cTn id="34" dur="1" fill="hold">
                                          <p:stCondLst>
                                            <p:cond delay="0"/>
                                          </p:stCondLst>
                                        </p:cTn>
                                        <p:tgtEl>
                                          <p:spTgt spid="31748">
                                            <p:txEl>
                                              <p:pRg st="4" end="4"/>
                                            </p:txEl>
                                          </p:spTgt>
                                        </p:tgtEl>
                                        <p:attrNameLst>
                                          <p:attrName>style.visibility</p:attrName>
                                        </p:attrNameLst>
                                      </p:cBhvr>
                                      <p:to>
                                        <p:strVal val="visible"/>
                                      </p:to>
                                    </p:set>
                                    <p:animEffect transition="in" filter="fade">
                                      <p:cBhvr>
                                        <p:cTn id="35" dur="1000"/>
                                        <p:tgtEl>
                                          <p:spTgt spid="31748">
                                            <p:txEl>
                                              <p:pRg st="4" end="4"/>
                                            </p:txEl>
                                          </p:spTgt>
                                        </p:tgtEl>
                                      </p:cBhvr>
                                    </p:animEffect>
                                    <p:anim calcmode="lin" valueType="num">
                                      <p:cBhvr>
                                        <p:cTn id="36" dur="1000" fill="hold"/>
                                        <p:tgtEl>
                                          <p:spTgt spid="3174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174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3" fill="hold" nodeType="clickEffect">
                                  <p:stCondLst>
                                    <p:cond delay="0"/>
                                  </p:stCondLst>
                                  <p:childTnLst>
                                    <p:set>
                                      <p:cBhvr>
                                        <p:cTn id="41" dur="1" fill="hold">
                                          <p:stCondLst>
                                            <p:cond delay="0"/>
                                          </p:stCondLst>
                                        </p:cTn>
                                        <p:tgtEl>
                                          <p:spTgt spid="31748">
                                            <p:txEl>
                                              <p:pRg st="5" end="5"/>
                                            </p:txEl>
                                          </p:spTgt>
                                        </p:tgtEl>
                                        <p:attrNameLst>
                                          <p:attrName>style.visibility</p:attrName>
                                        </p:attrNameLst>
                                      </p:cBhvr>
                                      <p:to>
                                        <p:strVal val="visible"/>
                                      </p:to>
                                    </p:set>
                                    <p:anim calcmode="lin" valueType="num">
                                      <p:cBhvr additive="base">
                                        <p:cTn id="42" dur="500" fill="hold"/>
                                        <p:tgtEl>
                                          <p:spTgt spid="31748">
                                            <p:txEl>
                                              <p:pRg st="5" end="5"/>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31748">
                                            <p:txEl>
                                              <p:pRg st="5" end="5"/>
                                            </p:txEl>
                                          </p:spTgt>
                                        </p:tgtEl>
                                        <p:attrNameLst>
                                          <p:attrName>ppt_y</p:attrName>
                                        </p:attrNameLst>
                                      </p:cBhvr>
                                      <p:tavLst>
                                        <p:tav tm="0">
                                          <p:val>
                                            <p:strVal val="0-#ppt_h/2"/>
                                          </p:val>
                                        </p:tav>
                                        <p:tav tm="100000">
                                          <p:val>
                                            <p:strVal val="#ppt_y"/>
                                          </p:val>
                                        </p:tav>
                                      </p:tavLst>
                                    </p:anim>
                                  </p:childTnLst>
                                </p:cTn>
                              </p:par>
                            </p:childTnLst>
                          </p:cTn>
                        </p:par>
                        <p:par>
                          <p:cTn id="44" fill="hold">
                            <p:stCondLst>
                              <p:cond delay="500"/>
                            </p:stCondLst>
                            <p:childTnLst>
                              <p:par>
                                <p:cTn id="45" presetID="47" presetClass="entr" presetSubtype="0" fill="hold" nodeType="afterEffect">
                                  <p:stCondLst>
                                    <p:cond delay="500"/>
                                  </p:stCondLst>
                                  <p:childTnLst>
                                    <p:set>
                                      <p:cBhvr>
                                        <p:cTn id="46" dur="1" fill="hold">
                                          <p:stCondLst>
                                            <p:cond delay="0"/>
                                          </p:stCondLst>
                                        </p:cTn>
                                        <p:tgtEl>
                                          <p:spTgt spid="31748">
                                            <p:txEl>
                                              <p:pRg st="6" end="6"/>
                                            </p:txEl>
                                          </p:spTgt>
                                        </p:tgtEl>
                                        <p:attrNameLst>
                                          <p:attrName>style.visibility</p:attrName>
                                        </p:attrNameLst>
                                      </p:cBhvr>
                                      <p:to>
                                        <p:strVal val="visible"/>
                                      </p:to>
                                    </p:set>
                                    <p:animEffect transition="in" filter="fade">
                                      <p:cBhvr>
                                        <p:cTn id="47" dur="1000"/>
                                        <p:tgtEl>
                                          <p:spTgt spid="31748">
                                            <p:txEl>
                                              <p:pRg st="6" end="6"/>
                                            </p:txEl>
                                          </p:spTgt>
                                        </p:tgtEl>
                                      </p:cBhvr>
                                    </p:animEffect>
                                    <p:anim calcmode="lin" valueType="num">
                                      <p:cBhvr>
                                        <p:cTn id="48" dur="1000" fill="hold"/>
                                        <p:tgtEl>
                                          <p:spTgt spid="31748">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174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3" fill="hold" nodeType="clickEffect">
                                  <p:stCondLst>
                                    <p:cond delay="0"/>
                                  </p:stCondLst>
                                  <p:childTnLst>
                                    <p:set>
                                      <p:cBhvr>
                                        <p:cTn id="53" dur="1" fill="hold">
                                          <p:stCondLst>
                                            <p:cond delay="0"/>
                                          </p:stCondLst>
                                        </p:cTn>
                                        <p:tgtEl>
                                          <p:spTgt spid="31748">
                                            <p:txEl>
                                              <p:pRg st="7" end="7"/>
                                            </p:txEl>
                                          </p:spTgt>
                                        </p:tgtEl>
                                        <p:attrNameLst>
                                          <p:attrName>style.visibility</p:attrName>
                                        </p:attrNameLst>
                                      </p:cBhvr>
                                      <p:to>
                                        <p:strVal val="visible"/>
                                      </p:to>
                                    </p:set>
                                    <p:anim calcmode="lin" valueType="num">
                                      <p:cBhvr additive="base">
                                        <p:cTn id="54" dur="500" fill="hold"/>
                                        <p:tgtEl>
                                          <p:spTgt spid="31748">
                                            <p:txEl>
                                              <p:pRg st="7" end="7"/>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31748">
                                            <p:txEl>
                                              <p:pRg st="7" end="7"/>
                                            </p:txEl>
                                          </p:spTgt>
                                        </p:tgtEl>
                                        <p:attrNameLst>
                                          <p:attrName>ppt_y</p:attrName>
                                        </p:attrNameLst>
                                      </p:cBhvr>
                                      <p:tavLst>
                                        <p:tav tm="0">
                                          <p:val>
                                            <p:strVal val="0-#ppt_h/2"/>
                                          </p:val>
                                        </p:tav>
                                        <p:tav tm="100000">
                                          <p:val>
                                            <p:strVal val="#ppt_y"/>
                                          </p:val>
                                        </p:tav>
                                      </p:tavLst>
                                    </p:anim>
                                  </p:childTnLst>
                                </p:cTn>
                              </p:par>
                            </p:childTnLst>
                          </p:cTn>
                        </p:par>
                        <p:par>
                          <p:cTn id="56" fill="hold">
                            <p:stCondLst>
                              <p:cond delay="500"/>
                            </p:stCondLst>
                            <p:childTnLst>
                              <p:par>
                                <p:cTn id="57" presetID="47" presetClass="entr" presetSubtype="0" fill="hold" nodeType="afterEffect">
                                  <p:stCondLst>
                                    <p:cond delay="500"/>
                                  </p:stCondLst>
                                  <p:childTnLst>
                                    <p:set>
                                      <p:cBhvr>
                                        <p:cTn id="58" dur="1" fill="hold">
                                          <p:stCondLst>
                                            <p:cond delay="0"/>
                                          </p:stCondLst>
                                        </p:cTn>
                                        <p:tgtEl>
                                          <p:spTgt spid="31748">
                                            <p:txEl>
                                              <p:pRg st="8" end="8"/>
                                            </p:txEl>
                                          </p:spTgt>
                                        </p:tgtEl>
                                        <p:attrNameLst>
                                          <p:attrName>style.visibility</p:attrName>
                                        </p:attrNameLst>
                                      </p:cBhvr>
                                      <p:to>
                                        <p:strVal val="visible"/>
                                      </p:to>
                                    </p:set>
                                    <p:animEffect transition="in" filter="fade">
                                      <p:cBhvr>
                                        <p:cTn id="59" dur="1000"/>
                                        <p:tgtEl>
                                          <p:spTgt spid="31748">
                                            <p:txEl>
                                              <p:pRg st="8" end="8"/>
                                            </p:txEl>
                                          </p:spTgt>
                                        </p:tgtEl>
                                      </p:cBhvr>
                                    </p:animEffect>
                                    <p:anim calcmode="lin" valueType="num">
                                      <p:cBhvr>
                                        <p:cTn id="60" dur="1000" fill="hold"/>
                                        <p:tgtEl>
                                          <p:spTgt spid="31748">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3174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5" name="Title 1"/>
          <p:cNvSpPr>
            <a:spLocks noGrp="1"/>
          </p:cNvSpPr>
          <p:nvPr>
            <p:ph type="title"/>
          </p:nvPr>
        </p:nvSpPr>
        <p:spPr/>
        <p:txBody>
          <a:bodyPr anchor="ctr"/>
          <a:lstStyle/>
          <a:p>
            <a:pPr eaLnBrk="1" hangingPunct="1"/>
            <a:r>
              <a:rPr lang="en-US"/>
              <a:t>Evaluating Kohlberg’s Theory</a:t>
            </a:r>
          </a:p>
        </p:txBody>
      </p:sp>
      <p:sp>
        <p:nvSpPr>
          <p:cNvPr id="31747" name="Content Placeholder 2"/>
          <p:cNvSpPr>
            <a:spLocks noGrp="1"/>
          </p:cNvSpPr>
          <p:nvPr>
            <p:ph idx="1"/>
          </p:nvPr>
        </p:nvSpPr>
        <p:spPr/>
        <p:txBody>
          <a:bodyPr/>
          <a:lstStyle/>
          <a:p>
            <a:pPr>
              <a:buClr>
                <a:schemeClr val="tx1"/>
              </a:buClr>
              <a:defRPr/>
            </a:pPr>
            <a:r>
              <a:rPr lang="en-US" dirty="0" smtClean="0"/>
              <a:t>Moral </a:t>
            </a:r>
            <a:r>
              <a:rPr lang="en-US" dirty="0"/>
              <a:t>Reasoning  ≠  Moral Behavior</a:t>
            </a:r>
          </a:p>
          <a:p>
            <a:pPr lvl="1">
              <a:defRPr/>
            </a:pPr>
            <a:r>
              <a:rPr lang="en-US" dirty="0" smtClean="0"/>
              <a:t>what </a:t>
            </a:r>
            <a:r>
              <a:rPr lang="en-US" dirty="0"/>
              <a:t>we say and do are not always consistent.</a:t>
            </a:r>
          </a:p>
          <a:p>
            <a:pPr lvl="1">
              <a:defRPr/>
            </a:pPr>
            <a:endParaRPr lang="en-US" dirty="0"/>
          </a:p>
          <a:p>
            <a:pPr lvl="1">
              <a:defRPr/>
            </a:pPr>
            <a:endParaRPr lang="en-US" dirty="0"/>
          </a:p>
          <a:p>
            <a:pPr>
              <a:buClr>
                <a:schemeClr val="tx1"/>
              </a:buClr>
              <a:buSzPct val="100000"/>
              <a:defRPr/>
            </a:pPr>
            <a:r>
              <a:rPr lang="en-US" dirty="0" smtClean="0"/>
              <a:t>Misses </a:t>
            </a:r>
            <a:r>
              <a:rPr lang="en-US" dirty="0"/>
              <a:t>Gender-Related Reasoning Styles</a:t>
            </a:r>
          </a:p>
          <a:p>
            <a:pPr lvl="1">
              <a:defRPr/>
            </a:pPr>
            <a:r>
              <a:rPr lang="en-US" dirty="0" smtClean="0"/>
              <a:t>justice </a:t>
            </a:r>
            <a:r>
              <a:rPr lang="en-US" dirty="0"/>
              <a:t>perspective (men)  &lt; Kohlberg</a:t>
            </a:r>
          </a:p>
          <a:p>
            <a:pPr lvl="1">
              <a:defRPr/>
            </a:pPr>
            <a:r>
              <a:rPr lang="en-US" dirty="0" smtClean="0"/>
              <a:t>care </a:t>
            </a:r>
            <a:r>
              <a:rPr lang="en-US" dirty="0"/>
              <a:t>perspective (women) &lt; Gilligan </a:t>
            </a:r>
          </a:p>
        </p:txBody>
      </p:sp>
      <p:sp>
        <p:nvSpPr>
          <p:cNvPr id="5"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6"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29</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wipe(left)">
                                      <p:cBhvr>
                                        <p:cTn id="7" dur="500"/>
                                        <p:tgtEl>
                                          <p:spTgt spid="3174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750"/>
                                  </p:stCondLst>
                                  <p:childTnLst>
                                    <p:set>
                                      <p:cBhvr>
                                        <p:cTn id="10" dur="1" fill="hold">
                                          <p:stCondLst>
                                            <p:cond delay="0"/>
                                          </p:stCondLst>
                                        </p:cTn>
                                        <p:tgtEl>
                                          <p:spTgt spid="31747">
                                            <p:txEl>
                                              <p:pRg st="1" end="1"/>
                                            </p:txEl>
                                          </p:spTgt>
                                        </p:tgtEl>
                                        <p:attrNameLst>
                                          <p:attrName>style.visibility</p:attrName>
                                        </p:attrNameLst>
                                      </p:cBhvr>
                                      <p:to>
                                        <p:strVal val="visible"/>
                                      </p:to>
                                    </p:set>
                                    <p:animEffect transition="in" filter="fade">
                                      <p:cBhvr>
                                        <p:cTn id="11" dur="500"/>
                                        <p:tgtEl>
                                          <p:spTgt spid="3174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1747">
                                            <p:txEl>
                                              <p:pRg st="4" end="4"/>
                                            </p:txEl>
                                          </p:spTgt>
                                        </p:tgtEl>
                                        <p:attrNameLst>
                                          <p:attrName>style.visibility</p:attrName>
                                        </p:attrNameLst>
                                      </p:cBhvr>
                                      <p:to>
                                        <p:strVal val="visible"/>
                                      </p:to>
                                    </p:set>
                                    <p:animEffect transition="in" filter="wipe(left)">
                                      <p:cBhvr>
                                        <p:cTn id="16" dur="500"/>
                                        <p:tgtEl>
                                          <p:spTgt spid="31747">
                                            <p:txEl>
                                              <p:pRg st="4" end="4"/>
                                            </p:txEl>
                                          </p:spTgt>
                                        </p:tgtEl>
                                      </p:cBhvr>
                                    </p:animEffect>
                                  </p:childTnLst>
                                </p:cTn>
                              </p:par>
                            </p:childTnLst>
                          </p:cTn>
                        </p:par>
                        <p:par>
                          <p:cTn id="17" fill="hold">
                            <p:stCondLst>
                              <p:cond delay="500"/>
                            </p:stCondLst>
                            <p:childTnLst>
                              <p:par>
                                <p:cTn id="18" presetID="10" presetClass="entr" presetSubtype="0" fill="hold" nodeType="afterEffect">
                                  <p:stCondLst>
                                    <p:cond delay="750"/>
                                  </p:stCondLst>
                                  <p:childTnLst>
                                    <p:set>
                                      <p:cBhvr>
                                        <p:cTn id="19" dur="1" fill="hold">
                                          <p:stCondLst>
                                            <p:cond delay="0"/>
                                          </p:stCondLst>
                                        </p:cTn>
                                        <p:tgtEl>
                                          <p:spTgt spid="31747">
                                            <p:txEl>
                                              <p:pRg st="5" end="5"/>
                                            </p:txEl>
                                          </p:spTgt>
                                        </p:tgtEl>
                                        <p:attrNameLst>
                                          <p:attrName>style.visibility</p:attrName>
                                        </p:attrNameLst>
                                      </p:cBhvr>
                                      <p:to>
                                        <p:strVal val="visible"/>
                                      </p:to>
                                    </p:set>
                                    <p:animEffect transition="in" filter="fade">
                                      <p:cBhvr>
                                        <p:cTn id="20" dur="500"/>
                                        <p:tgtEl>
                                          <p:spTgt spid="31747">
                                            <p:txEl>
                                              <p:pRg st="5" end="5"/>
                                            </p:txEl>
                                          </p:spTgt>
                                        </p:tgtEl>
                                      </p:cBhvr>
                                    </p:animEffect>
                                  </p:childTnLst>
                                </p:cTn>
                              </p:par>
                            </p:childTnLst>
                          </p:cTn>
                        </p:par>
                        <p:par>
                          <p:cTn id="21" fill="hold">
                            <p:stCondLst>
                              <p:cond delay="1750"/>
                            </p:stCondLst>
                            <p:childTnLst>
                              <p:par>
                                <p:cTn id="22" presetID="10" presetClass="entr" presetSubtype="0" fill="hold" nodeType="afterEffect">
                                  <p:stCondLst>
                                    <p:cond delay="750"/>
                                  </p:stCondLst>
                                  <p:childTnLst>
                                    <p:set>
                                      <p:cBhvr>
                                        <p:cTn id="23" dur="1" fill="hold">
                                          <p:stCondLst>
                                            <p:cond delay="0"/>
                                          </p:stCondLst>
                                        </p:cTn>
                                        <p:tgtEl>
                                          <p:spTgt spid="31747">
                                            <p:txEl>
                                              <p:pRg st="6" end="6"/>
                                            </p:txEl>
                                          </p:spTgt>
                                        </p:tgtEl>
                                        <p:attrNameLst>
                                          <p:attrName>style.visibility</p:attrName>
                                        </p:attrNameLst>
                                      </p:cBhvr>
                                      <p:to>
                                        <p:strVal val="visible"/>
                                      </p:to>
                                    </p:set>
                                    <p:animEffect transition="in" filter="fade">
                                      <p:cBhvr>
                                        <p:cTn id="24" dur="500"/>
                                        <p:tgtEl>
                                          <p:spTgt spid="317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Title 1"/>
          <p:cNvSpPr>
            <a:spLocks noGrp="1"/>
          </p:cNvSpPr>
          <p:nvPr>
            <p:ph type="title"/>
          </p:nvPr>
        </p:nvSpPr>
        <p:spPr/>
        <p:txBody>
          <a:bodyPr anchor="ctr"/>
          <a:lstStyle/>
          <a:p>
            <a:pPr eaLnBrk="1" hangingPunct="1"/>
            <a:r>
              <a:rPr lang="en-US" dirty="0"/>
              <a:t>Development</a:t>
            </a:r>
          </a:p>
        </p:txBody>
      </p:sp>
      <p:sp>
        <p:nvSpPr>
          <p:cNvPr id="5124" name="Content Placeholder 2"/>
          <p:cNvSpPr>
            <a:spLocks noGrp="1"/>
          </p:cNvSpPr>
          <p:nvPr>
            <p:ph idx="1"/>
          </p:nvPr>
        </p:nvSpPr>
        <p:spPr/>
        <p:txBody>
          <a:bodyPr/>
          <a:lstStyle/>
          <a:p>
            <a:pPr eaLnBrk="1" hangingPunct="1">
              <a:buFont typeface="Wingdings" pitchFamily="2" charset="2"/>
              <a:buNone/>
            </a:pPr>
            <a:r>
              <a:rPr lang="en-US" dirty="0"/>
              <a:t>The pattern of continuity and </a:t>
            </a:r>
            <a:r>
              <a:rPr lang="en-US" dirty="0" smtClean="0"/>
              <a:t>change in </a:t>
            </a:r>
            <a:r>
              <a:rPr lang="en-US" dirty="0"/>
              <a:t>human capabilities that occurs throughout life.</a:t>
            </a:r>
          </a:p>
          <a:p>
            <a:pPr eaLnBrk="1" hangingPunct="1">
              <a:buFont typeface="Wingdings" pitchFamily="2" charset="2"/>
              <a:buNone/>
            </a:pPr>
            <a:endParaRPr lang="en-US" dirty="0"/>
          </a:p>
          <a:p>
            <a:pPr lvl="1">
              <a:buClr>
                <a:schemeClr val="tx1"/>
              </a:buClr>
            </a:pPr>
            <a:r>
              <a:rPr lang="en-US" dirty="0" smtClean="0"/>
              <a:t>Growth</a:t>
            </a:r>
            <a:endParaRPr lang="en-US" dirty="0"/>
          </a:p>
          <a:p>
            <a:pPr lvl="1">
              <a:buClr>
                <a:schemeClr val="tx1"/>
              </a:buClr>
            </a:pPr>
            <a:r>
              <a:rPr lang="en-US" dirty="0" smtClean="0"/>
              <a:t>Decline</a:t>
            </a:r>
            <a:endParaRPr lang="en-US" dirty="0"/>
          </a:p>
          <a:p>
            <a:pPr lvl="1" eaLnBrk="1" hangingPunct="1">
              <a:buFont typeface="Wingdings" pitchFamily="2" charset="2"/>
              <a:buNone/>
            </a:pP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7928" y="2827172"/>
            <a:ext cx="4770272" cy="3178194"/>
          </a:xfrm>
          <a:prstGeom prst="rect">
            <a:avLst/>
          </a:prstGeom>
          <a:ln>
            <a:noFill/>
          </a:ln>
          <a:effectLst>
            <a:outerShdw blurRad="292100" dist="139700" dir="2700000" algn="tl" rotWithShape="0">
              <a:srgbClr val="333333">
                <a:alpha val="65000"/>
              </a:srgbClr>
            </a:outerShdw>
          </a:effectLst>
        </p:spPr>
      </p:pic>
      <p:sp>
        <p:nvSpPr>
          <p:cNvPr id="11"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12"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3</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animEffect transition="in" filter="fade">
                                      <p:cBhvr>
                                        <p:cTn id="7" dur="1000"/>
                                        <p:tgtEl>
                                          <p:spTgt spid="5124">
                                            <p:txEl>
                                              <p:pRg st="0" end="0"/>
                                            </p:txEl>
                                          </p:spTgt>
                                        </p:tgtEl>
                                      </p:cBhvr>
                                    </p:animEffect>
                                    <p:anim calcmode="lin" valueType="num">
                                      <p:cBhvr>
                                        <p:cTn id="8" dur="1000" fill="hold"/>
                                        <p:tgtEl>
                                          <p:spTgt spid="51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p:stCondLst>
                              <p:cond delay="2000"/>
                            </p:stCondLst>
                            <p:childTnLst>
                              <p:par>
                                <p:cTn id="15" presetID="2" presetClass="entr" presetSubtype="2" fill="hold" nodeType="afterEffect">
                                  <p:stCondLst>
                                    <p:cond delay="1000"/>
                                  </p:stCondLst>
                                  <p:childTnLst>
                                    <p:set>
                                      <p:cBhvr>
                                        <p:cTn id="16" dur="1" fill="hold">
                                          <p:stCondLst>
                                            <p:cond delay="0"/>
                                          </p:stCondLst>
                                        </p:cTn>
                                        <p:tgtEl>
                                          <p:spTgt spid="5124">
                                            <p:txEl>
                                              <p:pRg st="2" end="2"/>
                                            </p:txEl>
                                          </p:spTgt>
                                        </p:tgtEl>
                                        <p:attrNameLst>
                                          <p:attrName>style.visibility</p:attrName>
                                        </p:attrNameLst>
                                      </p:cBhvr>
                                      <p:to>
                                        <p:strVal val="visible"/>
                                      </p:to>
                                    </p:set>
                                    <p:anim calcmode="lin" valueType="num">
                                      <p:cBhvr additive="base">
                                        <p:cTn id="17" dur="500" fill="hold"/>
                                        <p:tgtEl>
                                          <p:spTgt spid="5124">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124">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ntr" presetSubtype="2" fill="hold" nodeType="afterEffect">
                                  <p:stCondLst>
                                    <p:cond delay="500"/>
                                  </p:stCondLst>
                                  <p:childTnLst>
                                    <p:set>
                                      <p:cBhvr>
                                        <p:cTn id="21" dur="1" fill="hold">
                                          <p:stCondLst>
                                            <p:cond delay="0"/>
                                          </p:stCondLst>
                                        </p:cTn>
                                        <p:tgtEl>
                                          <p:spTgt spid="5124">
                                            <p:txEl>
                                              <p:pRg st="3" end="3"/>
                                            </p:txEl>
                                          </p:spTgt>
                                        </p:tgtEl>
                                        <p:attrNameLst>
                                          <p:attrName>style.visibility</p:attrName>
                                        </p:attrNameLst>
                                      </p:cBhvr>
                                      <p:to>
                                        <p:strVal val="visible"/>
                                      </p:to>
                                    </p:set>
                                    <p:anim calcmode="lin" valueType="num">
                                      <p:cBhvr additive="base">
                                        <p:cTn id="22" dur="500" fill="hold"/>
                                        <p:tgtEl>
                                          <p:spTgt spid="5124">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512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Title 1"/>
          <p:cNvSpPr>
            <a:spLocks noGrp="1"/>
          </p:cNvSpPr>
          <p:nvPr>
            <p:ph type="title"/>
          </p:nvPr>
        </p:nvSpPr>
        <p:spPr/>
        <p:txBody>
          <a:bodyPr anchor="ctr">
            <a:normAutofit/>
          </a:bodyPr>
          <a:lstStyle/>
          <a:p>
            <a:pPr eaLnBrk="1" hangingPunct="1"/>
            <a:r>
              <a:rPr lang="en-US" dirty="0"/>
              <a:t>Current Research </a:t>
            </a:r>
            <a:r>
              <a:rPr lang="en-US" dirty="0" smtClean="0"/>
              <a:t>on Moral </a:t>
            </a:r>
            <a:r>
              <a:rPr lang="en-US" dirty="0"/>
              <a:t>Development</a:t>
            </a:r>
          </a:p>
        </p:txBody>
      </p:sp>
      <p:sp>
        <p:nvSpPr>
          <p:cNvPr id="34820" name="Content Placeholder 2"/>
          <p:cNvSpPr>
            <a:spLocks noGrp="1"/>
          </p:cNvSpPr>
          <p:nvPr>
            <p:ph idx="1"/>
          </p:nvPr>
        </p:nvSpPr>
        <p:spPr/>
        <p:txBody>
          <a:bodyPr/>
          <a:lstStyle/>
          <a:p>
            <a:pPr>
              <a:buClr>
                <a:schemeClr val="tx1"/>
              </a:buClr>
            </a:pPr>
            <a:r>
              <a:rPr lang="en-US" dirty="0" err="1" smtClean="0"/>
              <a:t>Prosocial</a:t>
            </a:r>
            <a:r>
              <a:rPr lang="en-US" dirty="0" smtClean="0"/>
              <a:t> </a:t>
            </a:r>
            <a:r>
              <a:rPr lang="en-US" dirty="0"/>
              <a:t>Behavior</a:t>
            </a:r>
          </a:p>
          <a:p>
            <a:pPr lvl="1">
              <a:buClr>
                <a:schemeClr val="tx1"/>
              </a:buClr>
            </a:pPr>
            <a:r>
              <a:rPr lang="en-US" dirty="0" smtClean="0"/>
              <a:t>correlated </a:t>
            </a:r>
            <a:r>
              <a:rPr lang="en-US" dirty="0"/>
              <a:t>with supportive parenting</a:t>
            </a:r>
          </a:p>
          <a:p>
            <a:pPr lvl="1">
              <a:buClr>
                <a:schemeClr val="tx1"/>
              </a:buClr>
            </a:pPr>
            <a:r>
              <a:rPr lang="en-US" dirty="0" smtClean="0"/>
              <a:t>correlated </a:t>
            </a:r>
            <a:r>
              <a:rPr lang="en-US" dirty="0"/>
              <a:t>with self-control</a:t>
            </a:r>
          </a:p>
          <a:p>
            <a:pPr lvl="1">
              <a:buClr>
                <a:schemeClr val="tx1"/>
              </a:buClr>
            </a:pPr>
            <a:endParaRPr lang="en-US" dirty="0"/>
          </a:p>
          <a:p>
            <a:pPr>
              <a:buClr>
                <a:schemeClr val="tx1"/>
              </a:buClr>
            </a:pPr>
            <a:r>
              <a:rPr lang="en-US" dirty="0" smtClean="0"/>
              <a:t>Conscience </a:t>
            </a:r>
            <a:r>
              <a:rPr lang="en-US" dirty="0"/>
              <a:t>Formation</a:t>
            </a:r>
          </a:p>
          <a:p>
            <a:pPr lvl="1">
              <a:buClr>
                <a:schemeClr val="tx1"/>
              </a:buClr>
            </a:pPr>
            <a:r>
              <a:rPr lang="en-US" dirty="0" smtClean="0"/>
              <a:t>forms </a:t>
            </a:r>
            <a:r>
              <a:rPr lang="en-US" dirty="0"/>
              <a:t>by age 3 and carries </a:t>
            </a:r>
            <a:r>
              <a:rPr lang="en-US" dirty="0" smtClean="0"/>
              <a:t/>
            </a:r>
            <a:br>
              <a:rPr lang="en-US" dirty="0" smtClean="0"/>
            </a:br>
            <a:r>
              <a:rPr lang="en-US" dirty="0" smtClean="0"/>
              <a:t>over </a:t>
            </a:r>
            <a:r>
              <a:rPr lang="en-US" dirty="0"/>
              <a:t>into adulthood</a:t>
            </a:r>
          </a:p>
          <a:p>
            <a:pPr lvl="1">
              <a:buClr>
                <a:schemeClr val="tx1"/>
              </a:buClr>
            </a:pPr>
            <a:r>
              <a:rPr lang="en-US" dirty="0" smtClean="0"/>
              <a:t>parent</a:t>
            </a:r>
            <a:r>
              <a:rPr lang="en-US" dirty="0"/>
              <a:t>-child interactions</a:t>
            </a:r>
          </a:p>
          <a:p>
            <a:pPr lvl="2">
              <a:buClr>
                <a:schemeClr val="tx1"/>
              </a:buClr>
            </a:pPr>
            <a:r>
              <a:rPr lang="en-US" dirty="0" smtClean="0"/>
              <a:t>clear</a:t>
            </a:r>
            <a:r>
              <a:rPr lang="en-US" dirty="0"/>
              <a:t>, elaborate, rich with </a:t>
            </a:r>
            <a:r>
              <a:rPr lang="en-US" dirty="0" smtClean="0"/>
              <a:t/>
            </a:r>
            <a:br>
              <a:rPr lang="en-US" dirty="0" smtClean="0"/>
            </a:br>
            <a:r>
              <a:rPr lang="en-US" dirty="0" smtClean="0"/>
              <a:t>emotional </a:t>
            </a:r>
            <a:r>
              <a:rPr lang="en-US" dirty="0"/>
              <a:t>content</a:t>
            </a:r>
          </a:p>
          <a:p>
            <a:pPr lvl="2">
              <a:buClr>
                <a:schemeClr val="tx1"/>
              </a:buClr>
            </a:pPr>
            <a:r>
              <a:rPr lang="en-US" dirty="0" smtClean="0"/>
              <a:t>shared </a:t>
            </a:r>
            <a:r>
              <a:rPr lang="en-US" dirty="0"/>
              <a:t>positive emotion</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836" t="3722" r="5821" b="5291"/>
          <a:stretch/>
        </p:blipFill>
        <p:spPr>
          <a:xfrm>
            <a:off x="4510585" y="3048000"/>
            <a:ext cx="4176215" cy="2770496"/>
          </a:xfrm>
          <a:prstGeom prst="rect">
            <a:avLst/>
          </a:prstGeom>
          <a:ln>
            <a:noFill/>
          </a:ln>
          <a:effectLst>
            <a:outerShdw blurRad="292100" dist="139700" dir="2700000" algn="tl" rotWithShape="0">
              <a:srgbClr val="333333">
                <a:alpha val="65000"/>
              </a:srgbClr>
            </a:outerShdw>
          </a:effectLst>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30</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4820">
                                            <p:txEl>
                                              <p:pRg st="0" end="0"/>
                                            </p:txEl>
                                          </p:spTgt>
                                        </p:tgtEl>
                                        <p:attrNameLst>
                                          <p:attrName>style.visibility</p:attrName>
                                        </p:attrNameLst>
                                      </p:cBhvr>
                                      <p:to>
                                        <p:strVal val="visible"/>
                                      </p:to>
                                    </p:set>
                                    <p:anim calcmode="lin" valueType="num">
                                      <p:cBhvr additive="base">
                                        <p:cTn id="7" dur="500" fill="hold"/>
                                        <p:tgtEl>
                                          <p:spTgt spid="3482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482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820">
                                            <p:txEl>
                                              <p:pRg st="1" end="1"/>
                                            </p:txEl>
                                          </p:spTgt>
                                        </p:tgtEl>
                                        <p:attrNameLst>
                                          <p:attrName>style.visibility</p:attrName>
                                        </p:attrNameLst>
                                      </p:cBhvr>
                                      <p:to>
                                        <p:strVal val="visible"/>
                                      </p:to>
                                    </p:set>
                                    <p:animEffect transition="in" filter="fade">
                                      <p:cBhvr>
                                        <p:cTn id="17" dur="500"/>
                                        <p:tgtEl>
                                          <p:spTgt spid="348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820">
                                            <p:txEl>
                                              <p:pRg st="2" end="2"/>
                                            </p:txEl>
                                          </p:spTgt>
                                        </p:tgtEl>
                                        <p:attrNameLst>
                                          <p:attrName>style.visibility</p:attrName>
                                        </p:attrNameLst>
                                      </p:cBhvr>
                                      <p:to>
                                        <p:strVal val="visible"/>
                                      </p:to>
                                    </p:set>
                                    <p:animEffect transition="in" filter="fade">
                                      <p:cBhvr>
                                        <p:cTn id="22" dur="500"/>
                                        <p:tgtEl>
                                          <p:spTgt spid="348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34820">
                                            <p:txEl>
                                              <p:pRg st="4" end="4"/>
                                            </p:txEl>
                                          </p:spTgt>
                                        </p:tgtEl>
                                        <p:attrNameLst>
                                          <p:attrName>style.visibility</p:attrName>
                                        </p:attrNameLst>
                                      </p:cBhvr>
                                      <p:to>
                                        <p:strVal val="visible"/>
                                      </p:to>
                                    </p:set>
                                    <p:anim calcmode="lin" valueType="num">
                                      <p:cBhvr additive="base">
                                        <p:cTn id="27" dur="500" fill="hold"/>
                                        <p:tgtEl>
                                          <p:spTgt spid="34820">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482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820">
                                            <p:txEl>
                                              <p:pRg st="5" end="5"/>
                                            </p:txEl>
                                          </p:spTgt>
                                        </p:tgtEl>
                                        <p:attrNameLst>
                                          <p:attrName>style.visibility</p:attrName>
                                        </p:attrNameLst>
                                      </p:cBhvr>
                                      <p:to>
                                        <p:strVal val="visible"/>
                                      </p:to>
                                    </p:set>
                                    <p:animEffect transition="in" filter="fade">
                                      <p:cBhvr>
                                        <p:cTn id="33" dur="500"/>
                                        <p:tgtEl>
                                          <p:spTgt spid="34820">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4820">
                                            <p:txEl>
                                              <p:pRg st="6" end="6"/>
                                            </p:txEl>
                                          </p:spTgt>
                                        </p:tgtEl>
                                        <p:attrNameLst>
                                          <p:attrName>style.visibility</p:attrName>
                                        </p:attrNameLst>
                                      </p:cBhvr>
                                      <p:to>
                                        <p:strVal val="visible"/>
                                      </p:to>
                                    </p:set>
                                    <p:animEffect transition="in" filter="fade">
                                      <p:cBhvr>
                                        <p:cTn id="38" dur="500"/>
                                        <p:tgtEl>
                                          <p:spTgt spid="34820">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4820">
                                            <p:txEl>
                                              <p:pRg st="7" end="7"/>
                                            </p:txEl>
                                          </p:spTgt>
                                        </p:tgtEl>
                                        <p:attrNameLst>
                                          <p:attrName>style.visibility</p:attrName>
                                        </p:attrNameLst>
                                      </p:cBhvr>
                                      <p:to>
                                        <p:strVal val="visible"/>
                                      </p:to>
                                    </p:set>
                                    <p:animEffect transition="in" filter="fade">
                                      <p:cBhvr>
                                        <p:cTn id="43" dur="250"/>
                                        <p:tgtEl>
                                          <p:spTgt spid="34820">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820">
                                            <p:txEl>
                                              <p:pRg st="8" end="8"/>
                                            </p:txEl>
                                          </p:spTgt>
                                        </p:tgtEl>
                                        <p:attrNameLst>
                                          <p:attrName>style.visibility</p:attrName>
                                        </p:attrNameLst>
                                      </p:cBhvr>
                                      <p:to>
                                        <p:strVal val="visible"/>
                                      </p:to>
                                    </p:set>
                                    <p:animEffect transition="in" filter="fade">
                                      <p:cBhvr>
                                        <p:cTn id="48" dur="250"/>
                                        <p:tgtEl>
                                          <p:spTgt spid="3482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3" name="Title 1"/>
          <p:cNvSpPr>
            <a:spLocks noGrp="1"/>
          </p:cNvSpPr>
          <p:nvPr>
            <p:ph type="title"/>
          </p:nvPr>
        </p:nvSpPr>
        <p:spPr/>
        <p:txBody>
          <a:bodyPr anchor="ctr"/>
          <a:lstStyle/>
          <a:p>
            <a:pPr eaLnBrk="1" hangingPunct="1"/>
            <a:r>
              <a:rPr lang="en-US"/>
              <a:t>Moral Development</a:t>
            </a:r>
          </a:p>
        </p:txBody>
      </p:sp>
      <p:sp>
        <p:nvSpPr>
          <p:cNvPr id="35844" name="Content Placeholder 2"/>
          <p:cNvSpPr>
            <a:spLocks noGrp="1"/>
          </p:cNvSpPr>
          <p:nvPr>
            <p:ph idx="1"/>
          </p:nvPr>
        </p:nvSpPr>
        <p:spPr/>
        <p:txBody>
          <a:bodyPr/>
          <a:lstStyle/>
          <a:p>
            <a:pPr eaLnBrk="1" hangingPunct="1">
              <a:buFont typeface="Wingdings" pitchFamily="2" charset="2"/>
              <a:buNone/>
            </a:pPr>
            <a:r>
              <a:rPr lang="en-US" dirty="0"/>
              <a:t>Parenting Strategies Associated with Morality in Children:</a:t>
            </a:r>
          </a:p>
          <a:p>
            <a:pPr eaLnBrk="1" hangingPunct="1">
              <a:buFont typeface="Wingdings" pitchFamily="2" charset="2"/>
              <a:buNone/>
            </a:pPr>
            <a:endParaRPr lang="en-US" dirty="0"/>
          </a:p>
          <a:p>
            <a:pPr lvl="1">
              <a:buClr>
                <a:schemeClr val="tx1"/>
              </a:buClr>
            </a:pPr>
            <a:r>
              <a:rPr lang="en-US" dirty="0" smtClean="0"/>
              <a:t>warm </a:t>
            </a:r>
            <a:r>
              <a:rPr lang="en-US" dirty="0"/>
              <a:t>and supportive rather than harsh</a:t>
            </a:r>
          </a:p>
          <a:p>
            <a:pPr lvl="1">
              <a:buClr>
                <a:schemeClr val="tx1"/>
              </a:buClr>
            </a:pPr>
            <a:r>
              <a:rPr lang="en-US" dirty="0" smtClean="0"/>
              <a:t>reasoning </a:t>
            </a:r>
            <a:r>
              <a:rPr lang="en-US" dirty="0"/>
              <a:t>with child when disciplining</a:t>
            </a:r>
          </a:p>
          <a:p>
            <a:pPr lvl="1">
              <a:buClr>
                <a:schemeClr val="tx1"/>
              </a:buClr>
            </a:pPr>
            <a:r>
              <a:rPr lang="en-US" dirty="0" smtClean="0"/>
              <a:t>help </a:t>
            </a:r>
            <a:r>
              <a:rPr lang="en-US" dirty="0"/>
              <a:t>child learn to take others’ </a:t>
            </a:r>
            <a:r>
              <a:rPr lang="en-US" dirty="0" smtClean="0"/>
              <a:t/>
            </a:r>
            <a:br>
              <a:rPr lang="en-US" dirty="0" smtClean="0"/>
            </a:br>
            <a:r>
              <a:rPr lang="en-US" dirty="0" smtClean="0"/>
              <a:t>perspective</a:t>
            </a:r>
            <a:endParaRPr lang="en-US" dirty="0"/>
          </a:p>
          <a:p>
            <a:pPr lvl="1">
              <a:buClr>
                <a:schemeClr val="tx1"/>
              </a:buClr>
            </a:pPr>
            <a:r>
              <a:rPr lang="en-US" dirty="0" smtClean="0"/>
              <a:t>involve </a:t>
            </a:r>
            <a:r>
              <a:rPr lang="en-US" dirty="0"/>
              <a:t>child in decision making</a:t>
            </a:r>
          </a:p>
          <a:p>
            <a:pPr lvl="1">
              <a:buClr>
                <a:schemeClr val="tx1"/>
              </a:buClr>
            </a:pPr>
            <a:r>
              <a:rPr lang="en-US" dirty="0" smtClean="0"/>
              <a:t>model </a:t>
            </a:r>
            <a:r>
              <a:rPr lang="en-US" dirty="0"/>
              <a:t>moral behavior and thinking</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628" t="3152" r="5457" b="4643"/>
          <a:stretch/>
        </p:blipFill>
        <p:spPr>
          <a:xfrm>
            <a:off x="6198358" y="2286000"/>
            <a:ext cx="2488442" cy="3794077"/>
          </a:xfrm>
          <a:prstGeom prst="rect">
            <a:avLst/>
          </a:prstGeom>
          <a:ln>
            <a:noFill/>
          </a:ln>
          <a:effectLst>
            <a:outerShdw blurRad="292100" dist="139700" dir="2700000" algn="tl" rotWithShape="0">
              <a:srgbClr val="333333">
                <a:alpha val="65000"/>
              </a:srgbClr>
            </a:outerShdw>
          </a:effectLst>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31</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5844">
                                            <p:txEl>
                                              <p:pRg st="0" end="0"/>
                                            </p:txEl>
                                          </p:spTgt>
                                        </p:tgtEl>
                                        <p:attrNameLst>
                                          <p:attrName>style.visibility</p:attrName>
                                        </p:attrNameLst>
                                      </p:cBhvr>
                                      <p:to>
                                        <p:strVal val="visible"/>
                                      </p:to>
                                    </p:set>
                                    <p:anim calcmode="lin" valueType="num">
                                      <p:cBhvr additive="base">
                                        <p:cTn id="7" dur="500" fill="hold"/>
                                        <p:tgtEl>
                                          <p:spTgt spid="3584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5844">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844">
                                            <p:txEl>
                                              <p:pRg st="2" end="2"/>
                                            </p:txEl>
                                          </p:spTgt>
                                        </p:tgtEl>
                                        <p:attrNameLst>
                                          <p:attrName>style.visibility</p:attrName>
                                        </p:attrNameLst>
                                      </p:cBhvr>
                                      <p:to>
                                        <p:strVal val="visible"/>
                                      </p:to>
                                    </p:set>
                                    <p:animEffect transition="in" filter="fade">
                                      <p:cBhvr>
                                        <p:cTn id="17" dur="500"/>
                                        <p:tgtEl>
                                          <p:spTgt spid="358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844">
                                            <p:txEl>
                                              <p:pRg st="3" end="3"/>
                                            </p:txEl>
                                          </p:spTgt>
                                        </p:tgtEl>
                                        <p:attrNameLst>
                                          <p:attrName>style.visibility</p:attrName>
                                        </p:attrNameLst>
                                      </p:cBhvr>
                                      <p:to>
                                        <p:strVal val="visible"/>
                                      </p:to>
                                    </p:set>
                                    <p:animEffect transition="in" filter="fade">
                                      <p:cBhvr>
                                        <p:cTn id="22" dur="500"/>
                                        <p:tgtEl>
                                          <p:spTgt spid="3584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844">
                                            <p:txEl>
                                              <p:pRg st="4" end="4"/>
                                            </p:txEl>
                                          </p:spTgt>
                                        </p:tgtEl>
                                        <p:attrNameLst>
                                          <p:attrName>style.visibility</p:attrName>
                                        </p:attrNameLst>
                                      </p:cBhvr>
                                      <p:to>
                                        <p:strVal val="visible"/>
                                      </p:to>
                                    </p:set>
                                    <p:animEffect transition="in" filter="fade">
                                      <p:cBhvr>
                                        <p:cTn id="27" dur="500"/>
                                        <p:tgtEl>
                                          <p:spTgt spid="3584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844">
                                            <p:txEl>
                                              <p:pRg st="5" end="5"/>
                                            </p:txEl>
                                          </p:spTgt>
                                        </p:tgtEl>
                                        <p:attrNameLst>
                                          <p:attrName>style.visibility</p:attrName>
                                        </p:attrNameLst>
                                      </p:cBhvr>
                                      <p:to>
                                        <p:strVal val="visible"/>
                                      </p:to>
                                    </p:set>
                                    <p:animEffect transition="in" filter="fade">
                                      <p:cBhvr>
                                        <p:cTn id="32" dur="500"/>
                                        <p:tgtEl>
                                          <p:spTgt spid="3584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5844">
                                            <p:txEl>
                                              <p:pRg st="6" end="6"/>
                                            </p:txEl>
                                          </p:spTgt>
                                        </p:tgtEl>
                                        <p:attrNameLst>
                                          <p:attrName>style.visibility</p:attrName>
                                        </p:attrNameLst>
                                      </p:cBhvr>
                                      <p:to>
                                        <p:strVal val="visible"/>
                                      </p:to>
                                    </p:set>
                                    <p:animEffect transition="in" filter="fade">
                                      <p:cBhvr>
                                        <p:cTn id="37" dur="500"/>
                                        <p:tgtEl>
                                          <p:spTgt spid="3584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7" name="Title 1"/>
          <p:cNvSpPr>
            <a:spLocks noGrp="1"/>
          </p:cNvSpPr>
          <p:nvPr>
            <p:ph type="title"/>
          </p:nvPr>
        </p:nvSpPr>
        <p:spPr/>
        <p:txBody>
          <a:bodyPr anchor="ctr"/>
          <a:lstStyle/>
          <a:p>
            <a:pPr eaLnBrk="1" hangingPunct="1"/>
            <a:r>
              <a:rPr lang="en-US"/>
              <a:t>Understanding Adolescence</a:t>
            </a:r>
          </a:p>
        </p:txBody>
      </p:sp>
      <p:sp>
        <p:nvSpPr>
          <p:cNvPr id="36868" name="Content Placeholder 2"/>
          <p:cNvSpPr>
            <a:spLocks noGrp="1"/>
          </p:cNvSpPr>
          <p:nvPr>
            <p:ph idx="1"/>
          </p:nvPr>
        </p:nvSpPr>
        <p:spPr/>
        <p:txBody>
          <a:bodyPr/>
          <a:lstStyle/>
          <a:p>
            <a:pPr marL="0" indent="0" eaLnBrk="1" hangingPunct="1">
              <a:buClr>
                <a:schemeClr val="tx1"/>
              </a:buClr>
              <a:buSzPct val="100000"/>
              <a:buNone/>
            </a:pPr>
            <a:r>
              <a:rPr lang="en-US" dirty="0"/>
              <a:t>Transition from Childhood to </a:t>
            </a:r>
            <a:r>
              <a:rPr lang="en-US" dirty="0" smtClean="0"/>
              <a:t>Adulthood</a:t>
            </a:r>
            <a:br>
              <a:rPr lang="en-US" dirty="0" smtClean="0"/>
            </a:br>
            <a:endParaRPr lang="en-US" dirty="0" smtClean="0"/>
          </a:p>
          <a:p>
            <a:pPr lvl="1">
              <a:buClr>
                <a:schemeClr val="tx1"/>
              </a:buClr>
              <a:buSzPct val="100000"/>
            </a:pPr>
            <a:r>
              <a:rPr lang="en-US" dirty="0" smtClean="0"/>
              <a:t>starts </a:t>
            </a:r>
            <a:r>
              <a:rPr lang="en-US" dirty="0"/>
              <a:t>age 10-</a:t>
            </a:r>
            <a:r>
              <a:rPr lang="en-US" dirty="0" smtClean="0"/>
              <a:t>12</a:t>
            </a:r>
            <a:br>
              <a:rPr lang="en-US" dirty="0" smtClean="0"/>
            </a:br>
            <a:endParaRPr lang="en-US" dirty="0" smtClean="0"/>
          </a:p>
          <a:p>
            <a:pPr lvl="1">
              <a:buClr>
                <a:schemeClr val="tx1"/>
              </a:buClr>
              <a:buSzPct val="100000"/>
            </a:pPr>
            <a:r>
              <a:rPr lang="en-US" dirty="0" smtClean="0"/>
              <a:t>ends </a:t>
            </a:r>
            <a:r>
              <a:rPr lang="en-US" dirty="0"/>
              <a:t>age 18-21</a:t>
            </a:r>
          </a:p>
          <a:p>
            <a:pPr eaLnBrk="1" hangingPunct="1">
              <a:buFont typeface="Wingdings" pitchFamily="2" charset="2"/>
              <a:buNone/>
            </a:pP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79" t="3041" r="4328" b="4332"/>
          <a:stretch/>
        </p:blipFill>
        <p:spPr>
          <a:xfrm>
            <a:off x="3907810" y="2476500"/>
            <a:ext cx="4749420" cy="3425588"/>
          </a:xfrm>
          <a:prstGeom prst="rect">
            <a:avLst/>
          </a:prstGeom>
          <a:ln>
            <a:noFill/>
          </a:ln>
          <a:effectLst>
            <a:outerShdw blurRad="292100" dist="139700" dir="2700000" algn="tl" rotWithShape="0">
              <a:srgbClr val="333333">
                <a:alpha val="65000"/>
              </a:srgbClr>
            </a:outerShdw>
          </a:effectLst>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32</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36868">
                                            <p:txEl>
                                              <p:pRg st="0" end="0"/>
                                            </p:txEl>
                                          </p:spTgt>
                                        </p:tgtEl>
                                        <p:attrNameLst>
                                          <p:attrName>style.visibility</p:attrName>
                                        </p:attrNameLst>
                                      </p:cBhvr>
                                      <p:to>
                                        <p:strVal val="visible"/>
                                      </p:to>
                                    </p:set>
                                    <p:animEffect transition="in" filter="fade">
                                      <p:cBhvr>
                                        <p:cTn id="7" dur="1000"/>
                                        <p:tgtEl>
                                          <p:spTgt spid="36868">
                                            <p:txEl>
                                              <p:pRg st="0" end="0"/>
                                            </p:txEl>
                                          </p:spTgt>
                                        </p:tgtEl>
                                      </p:cBhvr>
                                    </p:animEffect>
                                    <p:anim calcmode="lin" valueType="num">
                                      <p:cBhvr>
                                        <p:cTn id="8" dur="1000" fill="hold"/>
                                        <p:tgtEl>
                                          <p:spTgt spid="3686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686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36868">
                                            <p:txEl>
                                              <p:pRg st="1" end="1"/>
                                            </p:txEl>
                                          </p:spTgt>
                                        </p:tgtEl>
                                        <p:attrNameLst>
                                          <p:attrName>style.visibility</p:attrName>
                                        </p:attrNameLst>
                                      </p:cBhvr>
                                      <p:to>
                                        <p:strVal val="visible"/>
                                      </p:to>
                                    </p:set>
                                    <p:animEffect transition="in" filter="fade">
                                      <p:cBhvr>
                                        <p:cTn id="18" dur="1000"/>
                                        <p:tgtEl>
                                          <p:spTgt spid="36868">
                                            <p:txEl>
                                              <p:pRg st="1" end="1"/>
                                            </p:txEl>
                                          </p:spTgt>
                                        </p:tgtEl>
                                      </p:cBhvr>
                                    </p:animEffect>
                                    <p:anim calcmode="lin" valueType="num">
                                      <p:cBhvr>
                                        <p:cTn id="19" dur="1000" fill="hold"/>
                                        <p:tgtEl>
                                          <p:spTgt spid="36868">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686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36868">
                                            <p:txEl>
                                              <p:pRg st="2" end="2"/>
                                            </p:txEl>
                                          </p:spTgt>
                                        </p:tgtEl>
                                        <p:attrNameLst>
                                          <p:attrName>style.visibility</p:attrName>
                                        </p:attrNameLst>
                                      </p:cBhvr>
                                      <p:to>
                                        <p:strVal val="visible"/>
                                      </p:to>
                                    </p:set>
                                    <p:animEffect transition="in" filter="fade">
                                      <p:cBhvr>
                                        <p:cTn id="25" dur="1000"/>
                                        <p:tgtEl>
                                          <p:spTgt spid="36868">
                                            <p:txEl>
                                              <p:pRg st="2" end="2"/>
                                            </p:txEl>
                                          </p:spTgt>
                                        </p:tgtEl>
                                      </p:cBhvr>
                                    </p:animEffect>
                                    <p:anim calcmode="lin" valueType="num">
                                      <p:cBhvr>
                                        <p:cTn id="26" dur="1000" fill="hold"/>
                                        <p:tgtEl>
                                          <p:spTgt spid="36868">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686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Title 1"/>
          <p:cNvSpPr>
            <a:spLocks noGrp="1"/>
          </p:cNvSpPr>
          <p:nvPr>
            <p:ph type="title"/>
          </p:nvPr>
        </p:nvSpPr>
        <p:spPr/>
        <p:txBody>
          <a:bodyPr anchor="ctr">
            <a:normAutofit/>
          </a:bodyPr>
          <a:lstStyle/>
          <a:p>
            <a:pPr eaLnBrk="1" hangingPunct="1"/>
            <a:r>
              <a:rPr lang="en-US" dirty="0" smtClean="0"/>
              <a:t>Adolescent Physical </a:t>
            </a:r>
            <a:r>
              <a:rPr lang="en-US" dirty="0"/>
              <a:t>Development</a:t>
            </a:r>
          </a:p>
        </p:txBody>
      </p:sp>
      <p:sp>
        <p:nvSpPr>
          <p:cNvPr id="37892" name="Content Placeholder 2"/>
          <p:cNvSpPr>
            <a:spLocks noGrp="1"/>
          </p:cNvSpPr>
          <p:nvPr>
            <p:ph idx="1"/>
          </p:nvPr>
        </p:nvSpPr>
        <p:spPr/>
        <p:txBody>
          <a:bodyPr>
            <a:normAutofit/>
          </a:bodyPr>
          <a:lstStyle/>
          <a:p>
            <a:pPr>
              <a:buClr>
                <a:schemeClr val="tx1"/>
              </a:buClr>
            </a:pPr>
            <a:r>
              <a:rPr lang="en-US" dirty="0" smtClean="0"/>
              <a:t>Puberty</a:t>
            </a:r>
            <a:endParaRPr lang="en-US" dirty="0"/>
          </a:p>
          <a:p>
            <a:pPr lvl="1" eaLnBrk="1" hangingPunct="1">
              <a:buClr>
                <a:schemeClr val="tx1"/>
              </a:buClr>
            </a:pPr>
            <a:r>
              <a:rPr lang="en-US" dirty="0"/>
              <a:t>rapid skeletal and sexual maturation</a:t>
            </a:r>
          </a:p>
          <a:p>
            <a:pPr lvl="1" eaLnBrk="1" hangingPunct="1">
              <a:buClr>
                <a:schemeClr val="tx1"/>
              </a:buClr>
            </a:pPr>
            <a:r>
              <a:rPr lang="en-US" dirty="0"/>
              <a:t>puberty begins at beginning of adolescence</a:t>
            </a:r>
          </a:p>
          <a:p>
            <a:pPr lvl="1">
              <a:buClr>
                <a:schemeClr val="tx1"/>
              </a:buClr>
            </a:pPr>
            <a:endParaRPr lang="en-US" dirty="0"/>
          </a:p>
          <a:p>
            <a:pPr>
              <a:buClr>
                <a:schemeClr val="tx1"/>
              </a:buClr>
            </a:pPr>
            <a:r>
              <a:rPr lang="en-US" dirty="0" smtClean="0">
                <a:solidFill>
                  <a:schemeClr val="tx2"/>
                </a:solidFill>
              </a:rPr>
              <a:t>Testosterone </a:t>
            </a:r>
            <a:r>
              <a:rPr lang="en-US" dirty="0">
                <a:solidFill>
                  <a:schemeClr val="tx2"/>
                </a:solidFill>
              </a:rPr>
              <a:t>(androgen) — </a:t>
            </a:r>
            <a:r>
              <a:rPr lang="en-US" dirty="0" smtClean="0">
                <a:solidFill>
                  <a:schemeClr val="tx2"/>
                </a:solidFill>
              </a:rPr>
              <a:t>boys</a:t>
            </a:r>
            <a:r>
              <a:rPr lang="en-US" dirty="0" smtClean="0"/>
              <a:t> </a:t>
            </a:r>
            <a:endParaRPr lang="en-US" dirty="0"/>
          </a:p>
          <a:p>
            <a:pPr lvl="1" eaLnBrk="1" hangingPunct="1">
              <a:buClr>
                <a:schemeClr val="tx1"/>
              </a:buClr>
            </a:pPr>
            <a:r>
              <a:rPr lang="en-US" dirty="0"/>
              <a:t>genital development, </a:t>
            </a:r>
            <a:r>
              <a:rPr lang="en-US" dirty="0" smtClean="0"/>
              <a:t/>
            </a:r>
            <a:br>
              <a:rPr lang="en-US" dirty="0" smtClean="0"/>
            </a:br>
            <a:r>
              <a:rPr lang="en-US" dirty="0" smtClean="0"/>
              <a:t>height</a:t>
            </a:r>
            <a:r>
              <a:rPr lang="en-US" dirty="0"/>
              <a:t>, voice changes</a:t>
            </a:r>
          </a:p>
          <a:p>
            <a:pPr lvl="1">
              <a:buClr>
                <a:schemeClr val="tx1"/>
              </a:buClr>
            </a:pPr>
            <a:endParaRPr lang="en-US" dirty="0"/>
          </a:p>
          <a:p>
            <a:pPr>
              <a:buClr>
                <a:schemeClr val="tx1"/>
              </a:buClr>
            </a:pPr>
            <a:r>
              <a:rPr lang="en-US" dirty="0" err="1" smtClean="0">
                <a:solidFill>
                  <a:schemeClr val="tx2"/>
                </a:solidFill>
              </a:rPr>
              <a:t>Estrodiol</a:t>
            </a:r>
            <a:r>
              <a:rPr lang="en-US" dirty="0" smtClean="0">
                <a:solidFill>
                  <a:schemeClr val="tx2"/>
                </a:solidFill>
              </a:rPr>
              <a:t> </a:t>
            </a:r>
            <a:r>
              <a:rPr lang="en-US" dirty="0">
                <a:solidFill>
                  <a:schemeClr val="tx2"/>
                </a:solidFill>
              </a:rPr>
              <a:t>(estrogen) — girls</a:t>
            </a:r>
          </a:p>
          <a:p>
            <a:pPr lvl="1" eaLnBrk="1" hangingPunct="1">
              <a:buClr>
                <a:schemeClr val="tx1"/>
              </a:buClr>
            </a:pPr>
            <a:r>
              <a:rPr lang="en-US" dirty="0"/>
              <a:t>breast, uterine, and skeletal </a:t>
            </a:r>
            <a:r>
              <a:rPr lang="en-US" dirty="0" smtClean="0"/>
              <a:t/>
            </a:r>
            <a:br>
              <a:rPr lang="en-US" dirty="0" smtClean="0"/>
            </a:br>
            <a:r>
              <a:rPr lang="en-US" dirty="0" smtClean="0"/>
              <a:t>development</a:t>
            </a:r>
            <a:endParaRPr lang="en-US" dirty="0"/>
          </a:p>
        </p:txBody>
      </p:sp>
      <p:pic>
        <p:nvPicPr>
          <p:cNvPr id="3" name="Picture 2" descr="231662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124200"/>
            <a:ext cx="3888955" cy="2940050"/>
          </a:xfrm>
          <a:prstGeom prst="rect">
            <a:avLst/>
          </a:prstGeom>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33</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500"/>
                                  </p:stCondLst>
                                  <p:childTnLst>
                                    <p:set>
                                      <p:cBhvr>
                                        <p:cTn id="6" dur="1" fill="hold">
                                          <p:stCondLst>
                                            <p:cond delay="0"/>
                                          </p:stCondLst>
                                        </p:cTn>
                                        <p:tgtEl>
                                          <p:spTgt spid="37892">
                                            <p:txEl>
                                              <p:pRg st="0" end="0"/>
                                            </p:txEl>
                                          </p:spTgt>
                                        </p:tgtEl>
                                        <p:attrNameLst>
                                          <p:attrName>style.visibility</p:attrName>
                                        </p:attrNameLst>
                                      </p:cBhvr>
                                      <p:to>
                                        <p:strVal val="visible"/>
                                      </p:to>
                                    </p:set>
                                    <p:anim calcmode="lin" valueType="num">
                                      <p:cBhvr additive="base">
                                        <p:cTn id="7" dur="500" fill="hold"/>
                                        <p:tgtEl>
                                          <p:spTgt spid="3789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789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892">
                                            <p:txEl>
                                              <p:pRg st="1" end="1"/>
                                            </p:txEl>
                                          </p:spTgt>
                                        </p:tgtEl>
                                        <p:attrNameLst>
                                          <p:attrName>style.visibility</p:attrName>
                                        </p:attrNameLst>
                                      </p:cBhvr>
                                      <p:to>
                                        <p:strVal val="visible"/>
                                      </p:to>
                                    </p:set>
                                    <p:animEffect transition="in" filter="fade">
                                      <p:cBhvr>
                                        <p:cTn id="17" dur="500"/>
                                        <p:tgtEl>
                                          <p:spTgt spid="3789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892">
                                            <p:txEl>
                                              <p:pRg st="2" end="2"/>
                                            </p:txEl>
                                          </p:spTgt>
                                        </p:tgtEl>
                                        <p:attrNameLst>
                                          <p:attrName>style.visibility</p:attrName>
                                        </p:attrNameLst>
                                      </p:cBhvr>
                                      <p:to>
                                        <p:strVal val="visible"/>
                                      </p:to>
                                    </p:set>
                                    <p:animEffect transition="in" filter="fade">
                                      <p:cBhvr>
                                        <p:cTn id="22" dur="500"/>
                                        <p:tgtEl>
                                          <p:spTgt spid="3789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37892">
                                            <p:txEl>
                                              <p:pRg st="4" end="4"/>
                                            </p:txEl>
                                          </p:spTgt>
                                        </p:tgtEl>
                                        <p:attrNameLst>
                                          <p:attrName>style.visibility</p:attrName>
                                        </p:attrNameLst>
                                      </p:cBhvr>
                                      <p:to>
                                        <p:strVal val="visible"/>
                                      </p:to>
                                    </p:set>
                                    <p:anim calcmode="lin" valueType="num">
                                      <p:cBhvr additive="base">
                                        <p:cTn id="27" dur="500" fill="hold"/>
                                        <p:tgtEl>
                                          <p:spTgt spid="37892">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789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7892">
                                            <p:txEl>
                                              <p:pRg st="5" end="5"/>
                                            </p:txEl>
                                          </p:spTgt>
                                        </p:tgtEl>
                                        <p:attrNameLst>
                                          <p:attrName>style.visibility</p:attrName>
                                        </p:attrNameLst>
                                      </p:cBhvr>
                                      <p:to>
                                        <p:strVal val="visible"/>
                                      </p:to>
                                    </p:set>
                                    <p:animEffect transition="in" filter="fade">
                                      <p:cBhvr>
                                        <p:cTn id="33" dur="500"/>
                                        <p:tgtEl>
                                          <p:spTgt spid="37892">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37892">
                                            <p:txEl>
                                              <p:pRg st="7" end="7"/>
                                            </p:txEl>
                                          </p:spTgt>
                                        </p:tgtEl>
                                        <p:attrNameLst>
                                          <p:attrName>style.visibility</p:attrName>
                                        </p:attrNameLst>
                                      </p:cBhvr>
                                      <p:to>
                                        <p:strVal val="visible"/>
                                      </p:to>
                                    </p:set>
                                    <p:anim calcmode="lin" valueType="num">
                                      <p:cBhvr additive="base">
                                        <p:cTn id="38" dur="500" fill="hold"/>
                                        <p:tgtEl>
                                          <p:spTgt spid="37892">
                                            <p:txEl>
                                              <p:pRg st="7" end="7"/>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3789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7892">
                                            <p:txEl>
                                              <p:pRg st="8" end="8"/>
                                            </p:txEl>
                                          </p:spTgt>
                                        </p:tgtEl>
                                        <p:attrNameLst>
                                          <p:attrName>style.visibility</p:attrName>
                                        </p:attrNameLst>
                                      </p:cBhvr>
                                      <p:to>
                                        <p:strVal val="visible"/>
                                      </p:to>
                                    </p:set>
                                    <p:animEffect transition="in" filter="fade">
                                      <p:cBhvr>
                                        <p:cTn id="44" dur="500"/>
                                        <p:tgtEl>
                                          <p:spTgt spid="3789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5" name="Title 1"/>
          <p:cNvSpPr>
            <a:spLocks noGrp="1"/>
          </p:cNvSpPr>
          <p:nvPr>
            <p:ph type="title"/>
          </p:nvPr>
        </p:nvSpPr>
        <p:spPr/>
        <p:txBody>
          <a:bodyPr anchor="ctr">
            <a:normAutofit/>
          </a:bodyPr>
          <a:lstStyle/>
          <a:p>
            <a:pPr eaLnBrk="1" hangingPunct="1"/>
            <a:r>
              <a:rPr lang="en-US" dirty="0" smtClean="0"/>
              <a:t>Adolescent Brain </a:t>
            </a:r>
            <a:r>
              <a:rPr lang="en-US" dirty="0"/>
              <a:t>Development</a:t>
            </a:r>
          </a:p>
        </p:txBody>
      </p:sp>
      <p:sp>
        <p:nvSpPr>
          <p:cNvPr id="38916" name="Content Placeholder 2"/>
          <p:cNvSpPr>
            <a:spLocks noGrp="1"/>
          </p:cNvSpPr>
          <p:nvPr>
            <p:ph idx="1"/>
          </p:nvPr>
        </p:nvSpPr>
        <p:spPr>
          <a:xfrm>
            <a:off x="457200" y="1600200"/>
            <a:ext cx="3962400" cy="4525963"/>
          </a:xfrm>
        </p:spPr>
        <p:txBody>
          <a:bodyPr/>
          <a:lstStyle/>
          <a:p>
            <a:r>
              <a:rPr lang="en-US" dirty="0" smtClean="0"/>
              <a:t>Early</a:t>
            </a:r>
            <a:endParaRPr lang="en-US" dirty="0"/>
          </a:p>
          <a:p>
            <a:pPr marL="457200" lvl="1" indent="0">
              <a:buClr>
                <a:schemeClr val="tx1"/>
              </a:buClr>
              <a:buNone/>
            </a:pPr>
            <a:r>
              <a:rPr lang="en-US" dirty="0" smtClean="0"/>
              <a:t>  </a:t>
            </a:r>
            <a:r>
              <a:rPr lang="en-US" dirty="0" smtClean="0">
                <a:solidFill>
                  <a:schemeClr val="tx2"/>
                </a:solidFill>
              </a:rPr>
              <a:t>amygdala</a:t>
            </a:r>
            <a:endParaRPr lang="en-US" dirty="0">
              <a:solidFill>
                <a:schemeClr val="tx2"/>
              </a:solidFill>
            </a:endParaRPr>
          </a:p>
          <a:p>
            <a:pPr lvl="2">
              <a:buFont typeface="Wingdings" panose="05000000000000000000" pitchFamily="2" charset="2"/>
              <a:buChar char="§"/>
            </a:pPr>
            <a:r>
              <a:rPr lang="en-US" dirty="0" smtClean="0"/>
              <a:t>emotions</a:t>
            </a:r>
            <a:endParaRPr lang="en-US" dirty="0"/>
          </a:p>
          <a:p>
            <a:r>
              <a:rPr lang="en-US" dirty="0" smtClean="0"/>
              <a:t>Late </a:t>
            </a:r>
            <a:endParaRPr lang="en-US" dirty="0"/>
          </a:p>
          <a:p>
            <a:pPr marL="457200" lvl="1" indent="0">
              <a:buClr>
                <a:schemeClr val="tx1"/>
              </a:buClr>
              <a:buNone/>
            </a:pPr>
            <a:r>
              <a:rPr lang="en-US" dirty="0" smtClean="0"/>
              <a:t>  </a:t>
            </a:r>
            <a:r>
              <a:rPr lang="en-US" dirty="0" smtClean="0">
                <a:solidFill>
                  <a:schemeClr val="tx2"/>
                </a:solidFill>
              </a:rPr>
              <a:t>prefrontal </a:t>
            </a:r>
            <a:r>
              <a:rPr lang="en-US" dirty="0">
                <a:solidFill>
                  <a:schemeClr val="tx2"/>
                </a:solidFill>
              </a:rPr>
              <a:t>cortex</a:t>
            </a:r>
          </a:p>
          <a:p>
            <a:pPr lvl="2">
              <a:buFont typeface="Wingdings" panose="05000000000000000000" pitchFamily="2" charset="2"/>
              <a:buChar char="§"/>
            </a:pPr>
            <a:r>
              <a:rPr lang="en-US" dirty="0" smtClean="0"/>
              <a:t>reasoning </a:t>
            </a:r>
            <a:r>
              <a:rPr lang="en-US" dirty="0"/>
              <a:t>and decision making</a:t>
            </a:r>
          </a:p>
          <a:p>
            <a:pPr lvl="2">
              <a:buFont typeface="Wingdings" panose="05000000000000000000" pitchFamily="2" charset="2"/>
              <a:buChar char="§"/>
            </a:pPr>
            <a:r>
              <a:rPr lang="en-US" dirty="0" smtClean="0"/>
              <a:t>risk </a:t>
            </a:r>
            <a:r>
              <a:rPr lang="en-US" dirty="0"/>
              <a:t>taking</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888" t="3560" r="5206" b="5438"/>
          <a:stretch/>
        </p:blipFill>
        <p:spPr>
          <a:xfrm>
            <a:off x="4724400" y="2133600"/>
            <a:ext cx="3862317" cy="2975212"/>
          </a:xfrm>
          <a:prstGeom prst="rect">
            <a:avLst/>
          </a:prstGeom>
          <a:ln>
            <a:noFill/>
          </a:ln>
          <a:effectLst>
            <a:outerShdw blurRad="292100" dist="139700" dir="2700000" algn="tl" rotWithShape="0">
              <a:srgbClr val="333333">
                <a:alpha val="65000"/>
              </a:srgbClr>
            </a:outerShdw>
          </a:effectLst>
        </p:spPr>
      </p:pic>
      <p:sp>
        <p:nvSpPr>
          <p:cNvPr id="8"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9"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34</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916">
                                            <p:txEl>
                                              <p:pRg st="0" end="0"/>
                                            </p:txEl>
                                          </p:spTgt>
                                        </p:tgtEl>
                                        <p:attrNameLst>
                                          <p:attrName>style.visibility</p:attrName>
                                        </p:attrNameLst>
                                      </p:cBhvr>
                                      <p:to>
                                        <p:strVal val="visible"/>
                                      </p:to>
                                    </p:set>
                                    <p:anim calcmode="lin" valueType="num">
                                      <p:cBhvr>
                                        <p:cTn id="7" dur="500" fill="hold"/>
                                        <p:tgtEl>
                                          <p:spTgt spid="389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91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8916">
                                            <p:txEl>
                                              <p:pRg st="0" end="0"/>
                                            </p:txEl>
                                          </p:spTgt>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p:stCondLst>
                              <p:cond delay="1500"/>
                            </p:stCondLst>
                            <p:childTnLst>
                              <p:par>
                                <p:cTn id="15" presetID="22" presetClass="entr" presetSubtype="2" fill="hold" nodeType="afterEffect">
                                  <p:stCondLst>
                                    <p:cond delay="250"/>
                                  </p:stCondLst>
                                  <p:childTnLst>
                                    <p:set>
                                      <p:cBhvr>
                                        <p:cTn id="16" dur="1" fill="hold">
                                          <p:stCondLst>
                                            <p:cond delay="0"/>
                                          </p:stCondLst>
                                        </p:cTn>
                                        <p:tgtEl>
                                          <p:spTgt spid="38916">
                                            <p:txEl>
                                              <p:pRg st="1" end="1"/>
                                            </p:txEl>
                                          </p:spTgt>
                                        </p:tgtEl>
                                        <p:attrNameLst>
                                          <p:attrName>style.visibility</p:attrName>
                                        </p:attrNameLst>
                                      </p:cBhvr>
                                      <p:to>
                                        <p:strVal val="visible"/>
                                      </p:to>
                                    </p:set>
                                    <p:animEffect transition="in" filter="wipe(right)">
                                      <p:cBhvr>
                                        <p:cTn id="17" dur="500"/>
                                        <p:tgtEl>
                                          <p:spTgt spid="389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916">
                                            <p:txEl>
                                              <p:pRg st="2" end="2"/>
                                            </p:txEl>
                                          </p:spTgt>
                                        </p:tgtEl>
                                        <p:attrNameLst>
                                          <p:attrName>style.visibility</p:attrName>
                                        </p:attrNameLst>
                                      </p:cBhvr>
                                      <p:to>
                                        <p:strVal val="visible"/>
                                      </p:to>
                                    </p:set>
                                    <p:animEffect transition="in" filter="fade">
                                      <p:cBhvr>
                                        <p:cTn id="22" dur="500"/>
                                        <p:tgtEl>
                                          <p:spTgt spid="389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8916">
                                            <p:txEl>
                                              <p:pRg st="3" end="3"/>
                                            </p:txEl>
                                          </p:spTgt>
                                        </p:tgtEl>
                                        <p:attrNameLst>
                                          <p:attrName>style.visibility</p:attrName>
                                        </p:attrNameLst>
                                      </p:cBhvr>
                                      <p:to>
                                        <p:strVal val="visible"/>
                                      </p:to>
                                    </p:set>
                                    <p:anim calcmode="lin" valueType="num">
                                      <p:cBhvr>
                                        <p:cTn id="27" dur="500" fill="hold"/>
                                        <p:tgtEl>
                                          <p:spTgt spid="38916">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38916">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38916">
                                            <p:txEl>
                                              <p:pRg st="3" end="3"/>
                                            </p:txEl>
                                          </p:spTgt>
                                        </p:tgtEl>
                                      </p:cBhvr>
                                    </p:animEffect>
                                  </p:childTnLst>
                                </p:cTn>
                              </p:par>
                            </p:childTnLst>
                          </p:cTn>
                        </p:par>
                        <p:par>
                          <p:cTn id="30" fill="hold">
                            <p:stCondLst>
                              <p:cond delay="500"/>
                            </p:stCondLst>
                            <p:childTnLst>
                              <p:par>
                                <p:cTn id="31" presetID="22" presetClass="entr" presetSubtype="2" fill="hold" nodeType="afterEffect">
                                  <p:stCondLst>
                                    <p:cond delay="250"/>
                                  </p:stCondLst>
                                  <p:childTnLst>
                                    <p:set>
                                      <p:cBhvr>
                                        <p:cTn id="32" dur="1" fill="hold">
                                          <p:stCondLst>
                                            <p:cond delay="0"/>
                                          </p:stCondLst>
                                        </p:cTn>
                                        <p:tgtEl>
                                          <p:spTgt spid="38916">
                                            <p:txEl>
                                              <p:pRg st="4" end="4"/>
                                            </p:txEl>
                                          </p:spTgt>
                                        </p:tgtEl>
                                        <p:attrNameLst>
                                          <p:attrName>style.visibility</p:attrName>
                                        </p:attrNameLst>
                                      </p:cBhvr>
                                      <p:to>
                                        <p:strVal val="visible"/>
                                      </p:to>
                                    </p:set>
                                    <p:animEffect transition="in" filter="wipe(right)">
                                      <p:cBhvr>
                                        <p:cTn id="33" dur="500"/>
                                        <p:tgtEl>
                                          <p:spTgt spid="3891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8916">
                                            <p:txEl>
                                              <p:pRg st="5" end="5"/>
                                            </p:txEl>
                                          </p:spTgt>
                                        </p:tgtEl>
                                        <p:attrNameLst>
                                          <p:attrName>style.visibility</p:attrName>
                                        </p:attrNameLst>
                                      </p:cBhvr>
                                      <p:to>
                                        <p:strVal val="visible"/>
                                      </p:to>
                                    </p:set>
                                    <p:animEffect transition="in" filter="fade">
                                      <p:cBhvr>
                                        <p:cTn id="38" dur="500"/>
                                        <p:tgtEl>
                                          <p:spTgt spid="38916">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8916">
                                            <p:txEl>
                                              <p:pRg st="6" end="6"/>
                                            </p:txEl>
                                          </p:spTgt>
                                        </p:tgtEl>
                                        <p:attrNameLst>
                                          <p:attrName>style.visibility</p:attrName>
                                        </p:attrNameLst>
                                      </p:cBhvr>
                                      <p:to>
                                        <p:strVal val="visible"/>
                                      </p:to>
                                    </p:set>
                                    <p:animEffect transition="in" filter="fade">
                                      <p:cBhvr>
                                        <p:cTn id="43" dur="500"/>
                                        <p:tgtEl>
                                          <p:spTgt spid="389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9" name="Title 1"/>
          <p:cNvSpPr>
            <a:spLocks noGrp="1"/>
          </p:cNvSpPr>
          <p:nvPr>
            <p:ph type="title"/>
          </p:nvPr>
        </p:nvSpPr>
        <p:spPr/>
        <p:txBody>
          <a:bodyPr anchor="ctr"/>
          <a:lstStyle/>
          <a:p>
            <a:pPr eaLnBrk="1" hangingPunct="1"/>
            <a:r>
              <a:rPr lang="en-US"/>
              <a:t>Cognitive Development</a:t>
            </a:r>
          </a:p>
        </p:txBody>
      </p:sp>
      <p:sp>
        <p:nvSpPr>
          <p:cNvPr id="39940" name="Content Placeholder 2"/>
          <p:cNvSpPr>
            <a:spLocks noGrp="1"/>
          </p:cNvSpPr>
          <p:nvPr>
            <p:ph idx="1"/>
          </p:nvPr>
        </p:nvSpPr>
        <p:spPr>
          <a:xfrm>
            <a:off x="457200" y="1600200"/>
            <a:ext cx="7010400" cy="4525963"/>
          </a:xfrm>
        </p:spPr>
        <p:txBody>
          <a:bodyPr/>
          <a:lstStyle/>
          <a:p>
            <a:pPr eaLnBrk="1" hangingPunct="1">
              <a:buFont typeface="Wingdings" pitchFamily="2" charset="2"/>
              <a:buNone/>
            </a:pPr>
            <a:r>
              <a:rPr lang="en-US" dirty="0"/>
              <a:t>Piaget’s Formal Operational Stage</a:t>
            </a:r>
          </a:p>
          <a:p>
            <a:pPr algn="ctr" eaLnBrk="1" hangingPunct="1">
              <a:buFont typeface="Wingdings" pitchFamily="2" charset="2"/>
              <a:buNone/>
            </a:pPr>
            <a:endParaRPr lang="en-US" dirty="0"/>
          </a:p>
          <a:p>
            <a:pPr marL="457200" lvl="1" indent="0">
              <a:buNone/>
            </a:pPr>
            <a:r>
              <a:rPr lang="en-US" u="sng" dirty="0" smtClean="0"/>
              <a:t>Adolescent Egocentrism</a:t>
            </a:r>
          </a:p>
          <a:p>
            <a:pPr lvl="1"/>
            <a:r>
              <a:rPr lang="en-US" dirty="0" smtClean="0"/>
              <a:t>the </a:t>
            </a:r>
            <a:r>
              <a:rPr lang="en-US" dirty="0"/>
              <a:t>belief that others are as preoccupied with the adolescent as he or she </a:t>
            </a:r>
            <a:r>
              <a:rPr lang="en-US" dirty="0" smtClean="0"/>
              <a:t>is</a:t>
            </a:r>
          </a:p>
          <a:p>
            <a:pPr lvl="1"/>
            <a:r>
              <a:rPr lang="en-US" dirty="0" smtClean="0"/>
              <a:t>sense </a:t>
            </a:r>
            <a:r>
              <a:rPr lang="en-US" dirty="0"/>
              <a:t>of </a:t>
            </a:r>
            <a:r>
              <a:rPr lang="en-US" dirty="0" smtClean="0"/>
              <a:t>uniqueness</a:t>
            </a:r>
          </a:p>
          <a:p>
            <a:pPr lvl="1"/>
            <a:r>
              <a:rPr lang="en-US" dirty="0" smtClean="0"/>
              <a:t>sense </a:t>
            </a:r>
            <a:r>
              <a:rPr lang="en-US" dirty="0"/>
              <a:t>of invincibility </a:t>
            </a:r>
            <a:r>
              <a:rPr lang="en-US" dirty="0" smtClean="0"/>
              <a:t>  </a:t>
            </a:r>
            <a:r>
              <a:rPr lang="en-US" dirty="0" smtClean="0">
                <a:sym typeface="Wingdings" pitchFamily="2" charset="2"/>
              </a:rPr>
              <a:t></a:t>
            </a:r>
          </a:p>
          <a:p>
            <a:pPr marL="457200" lvl="1" indent="0">
              <a:buNone/>
            </a:pPr>
            <a:r>
              <a:rPr lang="en-US" dirty="0" smtClean="0">
                <a:sym typeface="Wingdings" pitchFamily="2" charset="2"/>
              </a:rPr>
              <a:t>          </a:t>
            </a:r>
            <a:r>
              <a:rPr lang="en-US" dirty="0" smtClean="0"/>
              <a:t>risky behaviors</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655" t="3804" r="4384" b="5658"/>
          <a:stretch/>
        </p:blipFill>
        <p:spPr>
          <a:xfrm>
            <a:off x="4908645" y="3581400"/>
            <a:ext cx="3671247" cy="2333767"/>
          </a:xfrm>
          <a:prstGeom prst="rect">
            <a:avLst/>
          </a:prstGeom>
          <a:ln>
            <a:noFill/>
          </a:ln>
          <a:effectLst>
            <a:outerShdw blurRad="292100" dist="139700" dir="2700000" algn="tl" rotWithShape="0">
              <a:srgbClr val="333333">
                <a:alpha val="65000"/>
              </a:srgbClr>
            </a:outerShdw>
          </a:effectLst>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35</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anim calcmode="lin" valueType="num">
                                      <p:cBhvr additive="base">
                                        <p:cTn id="7" dur="500" fill="hold"/>
                                        <p:tgtEl>
                                          <p:spTgt spid="3994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9940">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9940">
                                            <p:txEl>
                                              <p:pRg st="2" end="2"/>
                                            </p:txEl>
                                          </p:spTgt>
                                        </p:tgtEl>
                                        <p:attrNameLst>
                                          <p:attrName>style.visibility</p:attrName>
                                        </p:attrNameLst>
                                      </p:cBhvr>
                                      <p:to>
                                        <p:strVal val="visible"/>
                                      </p:to>
                                    </p:set>
                                    <p:anim calcmode="lin" valueType="num">
                                      <p:cBhvr additive="base">
                                        <p:cTn id="17" dur="500" fill="hold"/>
                                        <p:tgtEl>
                                          <p:spTgt spid="39940">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994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940">
                                            <p:txEl>
                                              <p:pRg st="3" end="3"/>
                                            </p:txEl>
                                          </p:spTgt>
                                        </p:tgtEl>
                                        <p:attrNameLst>
                                          <p:attrName>style.visibility</p:attrName>
                                        </p:attrNameLst>
                                      </p:cBhvr>
                                      <p:to>
                                        <p:strVal val="visible"/>
                                      </p:to>
                                    </p:set>
                                    <p:animEffect transition="in" filter="fade">
                                      <p:cBhvr>
                                        <p:cTn id="23" dur="500"/>
                                        <p:tgtEl>
                                          <p:spTgt spid="39940">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9940">
                                            <p:txEl>
                                              <p:pRg st="4" end="4"/>
                                            </p:txEl>
                                          </p:spTgt>
                                        </p:tgtEl>
                                        <p:attrNameLst>
                                          <p:attrName>style.visibility</p:attrName>
                                        </p:attrNameLst>
                                      </p:cBhvr>
                                      <p:to>
                                        <p:strVal val="visible"/>
                                      </p:to>
                                    </p:set>
                                    <p:animEffect transition="in" filter="fade">
                                      <p:cBhvr>
                                        <p:cTn id="28" dur="500"/>
                                        <p:tgtEl>
                                          <p:spTgt spid="39940">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9940">
                                            <p:txEl>
                                              <p:pRg st="5" end="5"/>
                                            </p:txEl>
                                          </p:spTgt>
                                        </p:tgtEl>
                                        <p:attrNameLst>
                                          <p:attrName>style.visibility</p:attrName>
                                        </p:attrNameLst>
                                      </p:cBhvr>
                                      <p:to>
                                        <p:strVal val="visible"/>
                                      </p:to>
                                    </p:set>
                                    <p:animEffect transition="in" filter="wipe(left)">
                                      <p:cBhvr>
                                        <p:cTn id="33" dur="500"/>
                                        <p:tgtEl>
                                          <p:spTgt spid="39940">
                                            <p:txEl>
                                              <p:pRg st="5" end="5"/>
                                            </p:txEl>
                                          </p:spTgt>
                                        </p:tgtEl>
                                      </p:cBhvr>
                                    </p:animEffect>
                                  </p:childTnLst>
                                </p:cTn>
                              </p:par>
                            </p:childTnLst>
                          </p:cTn>
                        </p:par>
                        <p:par>
                          <p:cTn id="34" fill="hold">
                            <p:stCondLst>
                              <p:cond delay="500"/>
                            </p:stCondLst>
                            <p:childTnLst>
                              <p:par>
                                <p:cTn id="35" presetID="2" presetClass="entr" presetSubtype="8" fill="hold" nodeType="afterEffect">
                                  <p:stCondLst>
                                    <p:cond delay="250"/>
                                  </p:stCondLst>
                                  <p:childTnLst>
                                    <p:set>
                                      <p:cBhvr>
                                        <p:cTn id="36" dur="1" fill="hold">
                                          <p:stCondLst>
                                            <p:cond delay="0"/>
                                          </p:stCondLst>
                                        </p:cTn>
                                        <p:tgtEl>
                                          <p:spTgt spid="39940">
                                            <p:txEl>
                                              <p:pRg st="6" end="6"/>
                                            </p:txEl>
                                          </p:spTgt>
                                        </p:tgtEl>
                                        <p:attrNameLst>
                                          <p:attrName>style.visibility</p:attrName>
                                        </p:attrNameLst>
                                      </p:cBhvr>
                                      <p:to>
                                        <p:strVal val="visible"/>
                                      </p:to>
                                    </p:set>
                                    <p:anim calcmode="lin" valueType="num">
                                      <p:cBhvr additive="base">
                                        <p:cTn id="37" dur="500" fill="hold"/>
                                        <p:tgtEl>
                                          <p:spTgt spid="39940">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994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3" name="Title 1"/>
          <p:cNvSpPr>
            <a:spLocks noGrp="1"/>
          </p:cNvSpPr>
          <p:nvPr>
            <p:ph type="title"/>
          </p:nvPr>
        </p:nvSpPr>
        <p:spPr/>
        <p:txBody>
          <a:bodyPr anchor="ctr"/>
          <a:lstStyle/>
          <a:p>
            <a:pPr eaLnBrk="1" hangingPunct="1"/>
            <a:r>
              <a:rPr lang="en-US"/>
              <a:t>Socioemotional Development</a:t>
            </a:r>
          </a:p>
        </p:txBody>
      </p:sp>
      <p:sp>
        <p:nvSpPr>
          <p:cNvPr id="40964" name="Content Placeholder 2"/>
          <p:cNvSpPr>
            <a:spLocks noGrp="1"/>
          </p:cNvSpPr>
          <p:nvPr>
            <p:ph idx="1"/>
          </p:nvPr>
        </p:nvSpPr>
        <p:spPr/>
        <p:txBody>
          <a:bodyPr/>
          <a:lstStyle/>
          <a:p>
            <a:r>
              <a:rPr lang="en-US" dirty="0" smtClean="0"/>
              <a:t>Erikson</a:t>
            </a:r>
            <a:r>
              <a:rPr lang="en-US" dirty="0"/>
              <a:t>: Psychosocial </a:t>
            </a:r>
            <a:r>
              <a:rPr lang="en-US" dirty="0" smtClean="0"/>
              <a:t>Development</a:t>
            </a:r>
          </a:p>
          <a:p>
            <a:pPr marL="457200" lvl="1" indent="0">
              <a:buNone/>
            </a:pPr>
            <a:r>
              <a:rPr lang="en-US" dirty="0" smtClean="0"/>
              <a:t>   Identity </a:t>
            </a:r>
            <a:r>
              <a:rPr lang="en-US" dirty="0"/>
              <a:t>versus </a:t>
            </a:r>
            <a:r>
              <a:rPr lang="en-US" dirty="0" smtClean="0"/>
              <a:t>Identity </a:t>
            </a:r>
            <a:r>
              <a:rPr lang="en-US" dirty="0"/>
              <a:t>C</a:t>
            </a:r>
            <a:r>
              <a:rPr lang="en-US" dirty="0" smtClean="0"/>
              <a:t>onfusion</a:t>
            </a:r>
            <a:endParaRPr lang="en-US" dirty="0"/>
          </a:p>
          <a:p>
            <a:pPr lvl="1"/>
            <a:endParaRPr lang="en-US" dirty="0"/>
          </a:p>
          <a:p>
            <a:r>
              <a:rPr lang="en-US" dirty="0" smtClean="0"/>
              <a:t>Marcia’s </a:t>
            </a:r>
            <a:r>
              <a:rPr lang="en-US" dirty="0"/>
              <a:t>Four Identity </a:t>
            </a:r>
            <a:r>
              <a:rPr lang="en-US" dirty="0" smtClean="0"/>
              <a:t>Statuses</a:t>
            </a:r>
          </a:p>
          <a:p>
            <a:pPr lvl="1"/>
            <a:r>
              <a:rPr lang="en-US" dirty="0"/>
              <a:t>I</a:t>
            </a:r>
            <a:r>
              <a:rPr lang="en-US" dirty="0" smtClean="0"/>
              <a:t>dentity </a:t>
            </a:r>
            <a:r>
              <a:rPr lang="en-US" b="1" dirty="0"/>
              <a:t>D</a:t>
            </a:r>
            <a:r>
              <a:rPr lang="en-US" b="1" dirty="0" smtClean="0"/>
              <a:t>iffusion</a:t>
            </a:r>
            <a:r>
              <a:rPr lang="en-US" dirty="0"/>
              <a:t>: no </a:t>
            </a:r>
            <a:r>
              <a:rPr lang="en-US" dirty="0">
                <a:solidFill>
                  <a:schemeClr val="tx2"/>
                </a:solidFill>
              </a:rPr>
              <a:t>exploration</a:t>
            </a:r>
            <a:r>
              <a:rPr lang="en-US" dirty="0"/>
              <a:t> or </a:t>
            </a:r>
            <a:r>
              <a:rPr lang="en-US" dirty="0" smtClean="0">
                <a:solidFill>
                  <a:schemeClr val="accent6">
                    <a:lumMod val="50000"/>
                  </a:schemeClr>
                </a:solidFill>
              </a:rPr>
              <a:t>commitment</a:t>
            </a:r>
          </a:p>
          <a:p>
            <a:pPr lvl="1"/>
            <a:r>
              <a:rPr lang="en-US" dirty="0"/>
              <a:t>I</a:t>
            </a:r>
            <a:r>
              <a:rPr lang="en-US" dirty="0" smtClean="0"/>
              <a:t>dentity </a:t>
            </a:r>
            <a:r>
              <a:rPr lang="en-US" b="1" dirty="0"/>
              <a:t>F</a:t>
            </a:r>
            <a:r>
              <a:rPr lang="en-US" b="1" dirty="0" smtClean="0"/>
              <a:t>oreclosure</a:t>
            </a:r>
            <a:r>
              <a:rPr lang="en-US" dirty="0"/>
              <a:t>: </a:t>
            </a:r>
            <a:r>
              <a:rPr lang="en-US" dirty="0">
                <a:solidFill>
                  <a:schemeClr val="accent6">
                    <a:lumMod val="50000"/>
                  </a:schemeClr>
                </a:solidFill>
              </a:rPr>
              <a:t>commitment</a:t>
            </a:r>
            <a:r>
              <a:rPr lang="en-US" dirty="0"/>
              <a:t> without </a:t>
            </a:r>
            <a:r>
              <a:rPr lang="en-US" dirty="0" smtClean="0">
                <a:solidFill>
                  <a:schemeClr val="tx2"/>
                </a:solidFill>
              </a:rPr>
              <a:t>exploration</a:t>
            </a:r>
          </a:p>
          <a:p>
            <a:pPr lvl="1"/>
            <a:r>
              <a:rPr lang="en-US" dirty="0"/>
              <a:t>I</a:t>
            </a:r>
            <a:r>
              <a:rPr lang="en-US" dirty="0" smtClean="0"/>
              <a:t>dentity </a:t>
            </a:r>
            <a:r>
              <a:rPr lang="en-US" b="1" dirty="0"/>
              <a:t>M</a:t>
            </a:r>
            <a:r>
              <a:rPr lang="en-US" b="1" dirty="0" smtClean="0"/>
              <a:t>oratorium</a:t>
            </a:r>
            <a:r>
              <a:rPr lang="en-US" dirty="0"/>
              <a:t>: </a:t>
            </a:r>
            <a:r>
              <a:rPr lang="en-US" dirty="0">
                <a:solidFill>
                  <a:schemeClr val="tx2"/>
                </a:solidFill>
              </a:rPr>
              <a:t>exploration</a:t>
            </a:r>
            <a:r>
              <a:rPr lang="en-US" dirty="0"/>
              <a:t> without </a:t>
            </a:r>
            <a:r>
              <a:rPr lang="en-US" dirty="0" smtClean="0">
                <a:solidFill>
                  <a:schemeClr val="accent6">
                    <a:lumMod val="50000"/>
                  </a:schemeClr>
                </a:solidFill>
              </a:rPr>
              <a:t>commitment</a:t>
            </a:r>
          </a:p>
          <a:p>
            <a:pPr lvl="1"/>
            <a:r>
              <a:rPr lang="en-US" dirty="0"/>
              <a:t>I</a:t>
            </a:r>
            <a:r>
              <a:rPr lang="en-US" dirty="0" smtClean="0"/>
              <a:t>dentity </a:t>
            </a:r>
            <a:r>
              <a:rPr lang="en-US" b="1" dirty="0" smtClean="0"/>
              <a:t>Achievement</a:t>
            </a:r>
            <a:r>
              <a:rPr lang="en-US" dirty="0"/>
              <a:t>: </a:t>
            </a:r>
            <a:r>
              <a:rPr lang="en-US" dirty="0">
                <a:solidFill>
                  <a:schemeClr val="accent6">
                    <a:lumMod val="50000"/>
                  </a:schemeClr>
                </a:solidFill>
              </a:rPr>
              <a:t>commitment</a:t>
            </a:r>
            <a:r>
              <a:rPr lang="en-US" dirty="0"/>
              <a:t> after </a:t>
            </a:r>
            <a:r>
              <a:rPr lang="en-US" dirty="0">
                <a:solidFill>
                  <a:schemeClr val="tx2"/>
                </a:solidFill>
              </a:rPr>
              <a:t>exploration</a:t>
            </a:r>
          </a:p>
          <a:p>
            <a:pPr eaLnBrk="1" hangingPunct="1"/>
            <a:endParaRPr lang="en-US" dirty="0"/>
          </a:p>
        </p:txBody>
      </p:sp>
      <p:sp>
        <p:nvSpPr>
          <p:cNvPr id="5"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6"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36</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0964">
                                            <p:txEl>
                                              <p:pRg st="0" end="0"/>
                                            </p:txEl>
                                          </p:spTgt>
                                        </p:tgtEl>
                                        <p:attrNameLst>
                                          <p:attrName>style.visibility</p:attrName>
                                        </p:attrNameLst>
                                      </p:cBhvr>
                                      <p:to>
                                        <p:strVal val="visible"/>
                                      </p:to>
                                    </p:set>
                                    <p:anim calcmode="lin" valueType="num">
                                      <p:cBhvr>
                                        <p:cTn id="7" dur="1000" fill="hold"/>
                                        <p:tgtEl>
                                          <p:spTgt spid="4096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096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096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096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nodeType="clickEffect">
                                  <p:stCondLst>
                                    <p:cond delay="0"/>
                                  </p:stCondLst>
                                  <p:childTnLst>
                                    <p:set>
                                      <p:cBhvr>
                                        <p:cTn id="14" dur="1" fill="hold">
                                          <p:stCondLst>
                                            <p:cond delay="0"/>
                                          </p:stCondLst>
                                        </p:cTn>
                                        <p:tgtEl>
                                          <p:spTgt spid="40964">
                                            <p:txEl>
                                              <p:pRg st="1" end="1"/>
                                            </p:txEl>
                                          </p:spTgt>
                                        </p:tgtEl>
                                        <p:attrNameLst>
                                          <p:attrName>style.visibility</p:attrName>
                                        </p:attrNameLst>
                                      </p:cBhvr>
                                      <p:to>
                                        <p:strVal val="visible"/>
                                      </p:to>
                                    </p:set>
                                    <p:anim calcmode="lin" valueType="num">
                                      <p:cBhvr additive="base">
                                        <p:cTn id="15" dur="500" fill="hold"/>
                                        <p:tgtEl>
                                          <p:spTgt spid="40964">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096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0964">
                                            <p:txEl>
                                              <p:pRg st="3" end="3"/>
                                            </p:txEl>
                                          </p:spTgt>
                                        </p:tgtEl>
                                        <p:attrNameLst>
                                          <p:attrName>style.visibility</p:attrName>
                                        </p:attrNameLst>
                                      </p:cBhvr>
                                      <p:to>
                                        <p:strVal val="visible"/>
                                      </p:to>
                                    </p:set>
                                    <p:anim calcmode="lin" valueType="num">
                                      <p:cBhvr>
                                        <p:cTn id="21" dur="1000" fill="hold"/>
                                        <p:tgtEl>
                                          <p:spTgt spid="40964">
                                            <p:txEl>
                                              <p:pRg st="3" end="3"/>
                                            </p:txEl>
                                          </p:spTgt>
                                        </p:tgtEl>
                                        <p:attrNameLst>
                                          <p:attrName>ppt_w</p:attrName>
                                        </p:attrNameLst>
                                      </p:cBhvr>
                                      <p:tavLst>
                                        <p:tav tm="0">
                                          <p:val>
                                            <p:fltVal val="0"/>
                                          </p:val>
                                        </p:tav>
                                        <p:tav tm="100000">
                                          <p:val>
                                            <p:strVal val="#ppt_w"/>
                                          </p:val>
                                        </p:tav>
                                      </p:tavLst>
                                    </p:anim>
                                    <p:anim calcmode="lin" valueType="num">
                                      <p:cBhvr>
                                        <p:cTn id="22" dur="1000" fill="hold"/>
                                        <p:tgtEl>
                                          <p:spTgt spid="40964">
                                            <p:txEl>
                                              <p:pRg st="3" end="3"/>
                                            </p:txEl>
                                          </p:spTgt>
                                        </p:tgtEl>
                                        <p:attrNameLst>
                                          <p:attrName>ppt_h</p:attrName>
                                        </p:attrNameLst>
                                      </p:cBhvr>
                                      <p:tavLst>
                                        <p:tav tm="0">
                                          <p:val>
                                            <p:fltVal val="0"/>
                                          </p:val>
                                        </p:tav>
                                        <p:tav tm="100000">
                                          <p:val>
                                            <p:strVal val="#ppt_h"/>
                                          </p:val>
                                        </p:tav>
                                      </p:tavLst>
                                    </p:anim>
                                    <p:anim calcmode="lin" valueType="num">
                                      <p:cBhvr>
                                        <p:cTn id="23" dur="1000" fill="hold"/>
                                        <p:tgtEl>
                                          <p:spTgt spid="40964">
                                            <p:txEl>
                                              <p:pRg st="3" end="3"/>
                                            </p:txEl>
                                          </p:spTgt>
                                        </p:tgtEl>
                                        <p:attrNameLst>
                                          <p:attrName>style.rotation</p:attrName>
                                        </p:attrNameLst>
                                      </p:cBhvr>
                                      <p:tavLst>
                                        <p:tav tm="0">
                                          <p:val>
                                            <p:fltVal val="90"/>
                                          </p:val>
                                        </p:tav>
                                        <p:tav tm="100000">
                                          <p:val>
                                            <p:fltVal val="0"/>
                                          </p:val>
                                        </p:tav>
                                      </p:tavLst>
                                    </p:anim>
                                    <p:animEffect transition="in" filter="fade">
                                      <p:cBhvr>
                                        <p:cTn id="24" dur="1000"/>
                                        <p:tgtEl>
                                          <p:spTgt spid="40964">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3" fill="hold" nodeType="clickEffect">
                                  <p:stCondLst>
                                    <p:cond delay="0"/>
                                  </p:stCondLst>
                                  <p:childTnLst>
                                    <p:set>
                                      <p:cBhvr>
                                        <p:cTn id="28" dur="1" fill="hold">
                                          <p:stCondLst>
                                            <p:cond delay="0"/>
                                          </p:stCondLst>
                                        </p:cTn>
                                        <p:tgtEl>
                                          <p:spTgt spid="40964">
                                            <p:txEl>
                                              <p:pRg st="4" end="4"/>
                                            </p:txEl>
                                          </p:spTgt>
                                        </p:tgtEl>
                                        <p:attrNameLst>
                                          <p:attrName>style.visibility</p:attrName>
                                        </p:attrNameLst>
                                      </p:cBhvr>
                                      <p:to>
                                        <p:strVal val="visible"/>
                                      </p:to>
                                    </p:set>
                                    <p:anim calcmode="lin" valueType="num">
                                      <p:cBhvr additive="base">
                                        <p:cTn id="29" dur="500" fill="hold"/>
                                        <p:tgtEl>
                                          <p:spTgt spid="40964">
                                            <p:txEl>
                                              <p:pRg st="4" end="4"/>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096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3" fill="hold" nodeType="clickEffect">
                                  <p:stCondLst>
                                    <p:cond delay="0"/>
                                  </p:stCondLst>
                                  <p:childTnLst>
                                    <p:set>
                                      <p:cBhvr>
                                        <p:cTn id="34" dur="1" fill="hold">
                                          <p:stCondLst>
                                            <p:cond delay="0"/>
                                          </p:stCondLst>
                                        </p:cTn>
                                        <p:tgtEl>
                                          <p:spTgt spid="40964">
                                            <p:txEl>
                                              <p:pRg st="5" end="5"/>
                                            </p:txEl>
                                          </p:spTgt>
                                        </p:tgtEl>
                                        <p:attrNameLst>
                                          <p:attrName>style.visibility</p:attrName>
                                        </p:attrNameLst>
                                      </p:cBhvr>
                                      <p:to>
                                        <p:strVal val="visible"/>
                                      </p:to>
                                    </p:set>
                                    <p:anim calcmode="lin" valueType="num">
                                      <p:cBhvr additive="base">
                                        <p:cTn id="35" dur="500" fill="hold"/>
                                        <p:tgtEl>
                                          <p:spTgt spid="40964">
                                            <p:txEl>
                                              <p:pRg st="5" end="5"/>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0964">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3" fill="hold" nodeType="clickEffect">
                                  <p:stCondLst>
                                    <p:cond delay="0"/>
                                  </p:stCondLst>
                                  <p:childTnLst>
                                    <p:set>
                                      <p:cBhvr>
                                        <p:cTn id="40" dur="1" fill="hold">
                                          <p:stCondLst>
                                            <p:cond delay="0"/>
                                          </p:stCondLst>
                                        </p:cTn>
                                        <p:tgtEl>
                                          <p:spTgt spid="40964">
                                            <p:txEl>
                                              <p:pRg st="6" end="6"/>
                                            </p:txEl>
                                          </p:spTgt>
                                        </p:tgtEl>
                                        <p:attrNameLst>
                                          <p:attrName>style.visibility</p:attrName>
                                        </p:attrNameLst>
                                      </p:cBhvr>
                                      <p:to>
                                        <p:strVal val="visible"/>
                                      </p:to>
                                    </p:set>
                                    <p:anim calcmode="lin" valueType="num">
                                      <p:cBhvr additive="base">
                                        <p:cTn id="41" dur="500" fill="hold"/>
                                        <p:tgtEl>
                                          <p:spTgt spid="40964">
                                            <p:txEl>
                                              <p:pRg st="6" end="6"/>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40964">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3" fill="hold" nodeType="clickEffect">
                                  <p:stCondLst>
                                    <p:cond delay="0"/>
                                  </p:stCondLst>
                                  <p:childTnLst>
                                    <p:set>
                                      <p:cBhvr>
                                        <p:cTn id="46" dur="1" fill="hold">
                                          <p:stCondLst>
                                            <p:cond delay="0"/>
                                          </p:stCondLst>
                                        </p:cTn>
                                        <p:tgtEl>
                                          <p:spTgt spid="40964">
                                            <p:txEl>
                                              <p:pRg st="7" end="7"/>
                                            </p:txEl>
                                          </p:spTgt>
                                        </p:tgtEl>
                                        <p:attrNameLst>
                                          <p:attrName>style.visibility</p:attrName>
                                        </p:attrNameLst>
                                      </p:cBhvr>
                                      <p:to>
                                        <p:strVal val="visible"/>
                                      </p:to>
                                    </p:set>
                                    <p:anim calcmode="lin" valueType="num">
                                      <p:cBhvr additive="base">
                                        <p:cTn id="47" dur="500" fill="hold"/>
                                        <p:tgtEl>
                                          <p:spTgt spid="40964">
                                            <p:txEl>
                                              <p:pRg st="7" end="7"/>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0964">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1" name="Title 1"/>
          <p:cNvSpPr>
            <a:spLocks noGrp="1"/>
          </p:cNvSpPr>
          <p:nvPr>
            <p:ph type="title"/>
          </p:nvPr>
        </p:nvSpPr>
        <p:spPr/>
        <p:txBody>
          <a:bodyPr anchor="ctr"/>
          <a:lstStyle/>
          <a:p>
            <a:pPr eaLnBrk="1" hangingPunct="1"/>
            <a:r>
              <a:rPr lang="en-US"/>
              <a:t>Socioemotional Development</a:t>
            </a:r>
          </a:p>
        </p:txBody>
      </p:sp>
      <p:sp>
        <p:nvSpPr>
          <p:cNvPr id="43012" name="Content Placeholder 2"/>
          <p:cNvSpPr>
            <a:spLocks noGrp="1"/>
          </p:cNvSpPr>
          <p:nvPr>
            <p:ph idx="1"/>
          </p:nvPr>
        </p:nvSpPr>
        <p:spPr>
          <a:xfrm>
            <a:off x="457200" y="1600200"/>
            <a:ext cx="5334000" cy="4525963"/>
          </a:xfrm>
        </p:spPr>
        <p:txBody>
          <a:bodyPr/>
          <a:lstStyle/>
          <a:p>
            <a:r>
              <a:rPr lang="en-US" dirty="0" smtClean="0"/>
              <a:t>Ethnic Identity</a:t>
            </a:r>
          </a:p>
          <a:p>
            <a:pPr lvl="1"/>
            <a:r>
              <a:rPr lang="en-US" dirty="0" smtClean="0"/>
              <a:t>attachment </a:t>
            </a:r>
            <a:r>
              <a:rPr lang="en-US" dirty="0"/>
              <a:t>to ones minority </a:t>
            </a:r>
            <a:r>
              <a:rPr lang="en-US" dirty="0" smtClean="0"/>
              <a:t>group</a:t>
            </a:r>
          </a:p>
          <a:p>
            <a:pPr lvl="1"/>
            <a:r>
              <a:rPr lang="en-US" dirty="0" smtClean="0"/>
              <a:t>attachment </a:t>
            </a:r>
            <a:r>
              <a:rPr lang="en-US" dirty="0"/>
              <a:t>to larger </a:t>
            </a:r>
            <a:r>
              <a:rPr lang="en-US" dirty="0" smtClean="0"/>
              <a:t>culture</a:t>
            </a:r>
          </a:p>
          <a:p>
            <a:pPr lvl="1"/>
            <a:r>
              <a:rPr lang="en-US" dirty="0" smtClean="0"/>
              <a:t>biculturalism</a:t>
            </a:r>
            <a:endParaRPr lang="en-US" dirty="0"/>
          </a:p>
          <a:p>
            <a:pPr lvl="1"/>
            <a:endParaRPr lang="en-US" dirty="0"/>
          </a:p>
          <a:p>
            <a:r>
              <a:rPr lang="en-US" dirty="0" smtClean="0"/>
              <a:t>Influence </a:t>
            </a:r>
            <a:r>
              <a:rPr lang="en-US" dirty="0"/>
              <a:t>of Parents and </a:t>
            </a:r>
            <a:r>
              <a:rPr lang="en-US" dirty="0" smtClean="0"/>
              <a:t>Peers</a:t>
            </a:r>
          </a:p>
          <a:p>
            <a:pPr lvl="1"/>
            <a:r>
              <a:rPr lang="en-US" dirty="0" smtClean="0"/>
              <a:t>parent </a:t>
            </a:r>
            <a:r>
              <a:rPr lang="en-US" dirty="0"/>
              <a:t>as manager/counselor/</a:t>
            </a:r>
            <a:r>
              <a:rPr lang="en-US" dirty="0" smtClean="0"/>
              <a:t>monitor</a:t>
            </a:r>
          </a:p>
          <a:p>
            <a:pPr lvl="1"/>
            <a:r>
              <a:rPr lang="en-US" dirty="0" smtClean="0"/>
              <a:t>balance </a:t>
            </a:r>
            <a:r>
              <a:rPr lang="en-US" dirty="0"/>
              <a:t>involvement and allowing to </a:t>
            </a:r>
            <a:r>
              <a:rPr lang="en-US" dirty="0" smtClean="0"/>
              <a:t>explore</a:t>
            </a:r>
          </a:p>
          <a:p>
            <a:pPr lvl="1"/>
            <a:r>
              <a:rPr lang="en-US" dirty="0" smtClean="0"/>
              <a:t>peer </a:t>
            </a:r>
            <a:r>
              <a:rPr lang="en-US" dirty="0"/>
              <a:t>relations peak in importance</a:t>
            </a:r>
          </a:p>
          <a:p>
            <a:pPr eaLnBrk="1" hangingPunct="1"/>
            <a:endParaRPr lang="en-US" dirty="0"/>
          </a:p>
        </p:txBody>
      </p:sp>
      <p:pic>
        <p:nvPicPr>
          <p:cNvPr id="5" name="Picture 4" descr="kin35406_ta09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2819400"/>
            <a:ext cx="2872384" cy="1981945"/>
          </a:xfrm>
          <a:prstGeom prst="rect">
            <a:avLst/>
          </a:prstGeom>
        </p:spPr>
      </p:pic>
      <p:pic>
        <p:nvPicPr>
          <p:cNvPr id="6" name="Picture 5" descr="102H0501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828800"/>
            <a:ext cx="2875378" cy="3835756"/>
          </a:xfrm>
          <a:prstGeom prst="rect">
            <a:avLst/>
          </a:prstGeom>
        </p:spPr>
      </p:pic>
      <p:sp>
        <p:nvSpPr>
          <p:cNvPr id="8"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9"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37</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3012">
                                            <p:txEl>
                                              <p:pRg st="0" end="0"/>
                                            </p:txEl>
                                          </p:spTgt>
                                        </p:tgtEl>
                                        <p:attrNameLst>
                                          <p:attrName>style.visibility</p:attrName>
                                        </p:attrNameLst>
                                      </p:cBhvr>
                                      <p:to>
                                        <p:strVal val="visible"/>
                                      </p:to>
                                    </p:set>
                                    <p:anim calcmode="lin" valueType="num">
                                      <p:cBhvr additive="base">
                                        <p:cTn id="7" dur="500" fill="hold"/>
                                        <p:tgtEl>
                                          <p:spTgt spid="4301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301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012">
                                            <p:txEl>
                                              <p:pRg st="1" end="1"/>
                                            </p:txEl>
                                          </p:spTgt>
                                        </p:tgtEl>
                                        <p:attrNameLst>
                                          <p:attrName>style.visibility</p:attrName>
                                        </p:attrNameLst>
                                      </p:cBhvr>
                                      <p:to>
                                        <p:strVal val="visible"/>
                                      </p:to>
                                    </p:set>
                                    <p:animEffect transition="in" filter="fade">
                                      <p:cBhvr>
                                        <p:cTn id="17" dur="500"/>
                                        <p:tgtEl>
                                          <p:spTgt spid="430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012">
                                            <p:txEl>
                                              <p:pRg st="2" end="2"/>
                                            </p:txEl>
                                          </p:spTgt>
                                        </p:tgtEl>
                                        <p:attrNameLst>
                                          <p:attrName>style.visibility</p:attrName>
                                        </p:attrNameLst>
                                      </p:cBhvr>
                                      <p:to>
                                        <p:strVal val="visible"/>
                                      </p:to>
                                    </p:set>
                                    <p:animEffect transition="in" filter="fade">
                                      <p:cBhvr>
                                        <p:cTn id="22" dur="500"/>
                                        <p:tgtEl>
                                          <p:spTgt spid="430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012">
                                            <p:txEl>
                                              <p:pRg st="3" end="3"/>
                                            </p:txEl>
                                          </p:spTgt>
                                        </p:tgtEl>
                                        <p:attrNameLst>
                                          <p:attrName>style.visibility</p:attrName>
                                        </p:attrNameLst>
                                      </p:cBhvr>
                                      <p:to>
                                        <p:strVal val="visible"/>
                                      </p:to>
                                    </p:set>
                                    <p:animEffect transition="in" filter="fade">
                                      <p:cBhvr>
                                        <p:cTn id="27" dur="500"/>
                                        <p:tgtEl>
                                          <p:spTgt spid="430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nodeType="clickEffect">
                                  <p:stCondLst>
                                    <p:cond delay="0"/>
                                  </p:stCondLst>
                                  <p:childTnLst>
                                    <p:animEffect transition="out" filter="dissolv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par>
                          <p:cTn id="33" fill="hold">
                            <p:stCondLst>
                              <p:cond delay="500"/>
                            </p:stCondLst>
                            <p:childTnLst>
                              <p:par>
                                <p:cTn id="34" presetID="2" presetClass="entr" presetSubtype="2" fill="hold" nodeType="afterEffect">
                                  <p:stCondLst>
                                    <p:cond delay="0"/>
                                  </p:stCondLst>
                                  <p:childTnLst>
                                    <p:set>
                                      <p:cBhvr>
                                        <p:cTn id="35" dur="1" fill="hold">
                                          <p:stCondLst>
                                            <p:cond delay="0"/>
                                          </p:stCondLst>
                                        </p:cTn>
                                        <p:tgtEl>
                                          <p:spTgt spid="43012">
                                            <p:txEl>
                                              <p:pRg st="5" end="5"/>
                                            </p:txEl>
                                          </p:spTgt>
                                        </p:tgtEl>
                                        <p:attrNameLst>
                                          <p:attrName>style.visibility</p:attrName>
                                        </p:attrNameLst>
                                      </p:cBhvr>
                                      <p:to>
                                        <p:strVal val="visible"/>
                                      </p:to>
                                    </p:set>
                                    <p:anim calcmode="lin" valueType="num">
                                      <p:cBhvr additive="base">
                                        <p:cTn id="36" dur="500" fill="hold"/>
                                        <p:tgtEl>
                                          <p:spTgt spid="43012">
                                            <p:txEl>
                                              <p:pRg st="5" end="5"/>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3012">
                                            <p:txEl>
                                              <p:pRg st="5" end="5"/>
                                            </p:txEl>
                                          </p:spTgt>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3012">
                                            <p:txEl>
                                              <p:pRg st="6" end="6"/>
                                            </p:txEl>
                                          </p:spTgt>
                                        </p:tgtEl>
                                        <p:attrNameLst>
                                          <p:attrName>style.visibility</p:attrName>
                                        </p:attrNameLst>
                                      </p:cBhvr>
                                      <p:to>
                                        <p:strVal val="visible"/>
                                      </p:to>
                                    </p:set>
                                    <p:animEffect transition="in" filter="fade">
                                      <p:cBhvr>
                                        <p:cTn id="46" dur="500"/>
                                        <p:tgtEl>
                                          <p:spTgt spid="43012">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3012">
                                            <p:txEl>
                                              <p:pRg st="7" end="7"/>
                                            </p:txEl>
                                          </p:spTgt>
                                        </p:tgtEl>
                                        <p:attrNameLst>
                                          <p:attrName>style.visibility</p:attrName>
                                        </p:attrNameLst>
                                      </p:cBhvr>
                                      <p:to>
                                        <p:strVal val="visible"/>
                                      </p:to>
                                    </p:set>
                                    <p:animEffect transition="in" filter="fade">
                                      <p:cBhvr>
                                        <p:cTn id="51" dur="500"/>
                                        <p:tgtEl>
                                          <p:spTgt spid="43012">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3012">
                                            <p:txEl>
                                              <p:pRg st="8" end="8"/>
                                            </p:txEl>
                                          </p:spTgt>
                                        </p:tgtEl>
                                        <p:attrNameLst>
                                          <p:attrName>style.visibility</p:attrName>
                                        </p:attrNameLst>
                                      </p:cBhvr>
                                      <p:to>
                                        <p:strVal val="visible"/>
                                      </p:to>
                                    </p:set>
                                    <p:animEffect transition="in" filter="fade">
                                      <p:cBhvr>
                                        <p:cTn id="56" dur="500"/>
                                        <p:tgtEl>
                                          <p:spTgt spid="430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5" name="Title 1"/>
          <p:cNvSpPr>
            <a:spLocks noGrp="1"/>
          </p:cNvSpPr>
          <p:nvPr>
            <p:ph type="title"/>
          </p:nvPr>
        </p:nvSpPr>
        <p:spPr/>
        <p:txBody>
          <a:bodyPr anchor="ctr">
            <a:normAutofit/>
          </a:bodyPr>
          <a:lstStyle/>
          <a:p>
            <a:pPr eaLnBrk="1" hangingPunct="1"/>
            <a:r>
              <a:rPr lang="en-US" dirty="0"/>
              <a:t>Adult Development </a:t>
            </a:r>
            <a:r>
              <a:rPr lang="en-US" dirty="0" smtClean="0"/>
              <a:t>and </a:t>
            </a:r>
            <a:r>
              <a:rPr lang="en-US" dirty="0"/>
              <a:t>Aging</a:t>
            </a:r>
          </a:p>
        </p:txBody>
      </p:sp>
      <p:sp>
        <p:nvSpPr>
          <p:cNvPr id="34819" name="Content Placeholder 2"/>
          <p:cNvSpPr>
            <a:spLocks noGrp="1"/>
          </p:cNvSpPr>
          <p:nvPr>
            <p:ph idx="1"/>
          </p:nvPr>
        </p:nvSpPr>
        <p:spPr/>
        <p:txBody>
          <a:bodyPr/>
          <a:lstStyle/>
          <a:p>
            <a:pPr>
              <a:buClr>
                <a:schemeClr val="tx1"/>
              </a:buClr>
              <a:defRPr/>
            </a:pPr>
            <a:r>
              <a:rPr lang="en-US" dirty="0"/>
              <a:t>Emerging Adulthood </a:t>
            </a:r>
            <a:endParaRPr lang="en-US" dirty="0" smtClean="0"/>
          </a:p>
          <a:p>
            <a:pPr marL="457200" lvl="1" indent="0">
              <a:buClr>
                <a:schemeClr val="tx1"/>
              </a:buClr>
              <a:buNone/>
              <a:defRPr/>
            </a:pPr>
            <a:r>
              <a:rPr lang="en-US" dirty="0" smtClean="0"/>
              <a:t>   extended </a:t>
            </a:r>
            <a:r>
              <a:rPr lang="en-US" dirty="0"/>
              <a:t>adolescence </a:t>
            </a:r>
          </a:p>
          <a:p>
            <a:pPr>
              <a:buClr>
                <a:schemeClr val="tx1"/>
              </a:buClr>
              <a:defRPr/>
            </a:pPr>
            <a:endParaRPr lang="en-US" dirty="0"/>
          </a:p>
          <a:p>
            <a:pPr>
              <a:buClr>
                <a:schemeClr val="tx1"/>
              </a:buClr>
              <a:defRPr/>
            </a:pPr>
            <a:r>
              <a:rPr lang="en-US" dirty="0" smtClean="0"/>
              <a:t>five </a:t>
            </a:r>
            <a:r>
              <a:rPr lang="en-US" dirty="0"/>
              <a:t>key </a:t>
            </a:r>
            <a:r>
              <a:rPr lang="en-US" dirty="0" smtClean="0"/>
              <a:t>features</a:t>
            </a:r>
          </a:p>
          <a:p>
            <a:pPr lvl="1">
              <a:buClr>
                <a:schemeClr val="tx1"/>
              </a:buClr>
              <a:defRPr/>
            </a:pPr>
            <a:r>
              <a:rPr lang="en-US" dirty="0" smtClean="0"/>
              <a:t>identity exploration</a:t>
            </a:r>
          </a:p>
          <a:p>
            <a:pPr lvl="1">
              <a:buClr>
                <a:schemeClr val="tx1"/>
              </a:buClr>
              <a:defRPr/>
            </a:pPr>
            <a:r>
              <a:rPr lang="en-US" dirty="0"/>
              <a:t>i</a:t>
            </a:r>
            <a:r>
              <a:rPr lang="en-US" dirty="0" smtClean="0"/>
              <a:t>nstability</a:t>
            </a:r>
          </a:p>
          <a:p>
            <a:pPr lvl="1">
              <a:buClr>
                <a:schemeClr val="tx1"/>
              </a:buClr>
              <a:defRPr/>
            </a:pPr>
            <a:r>
              <a:rPr lang="en-US" dirty="0" smtClean="0"/>
              <a:t>self</a:t>
            </a:r>
            <a:r>
              <a:rPr lang="en-US" dirty="0"/>
              <a:t>-</a:t>
            </a:r>
            <a:r>
              <a:rPr lang="en-US" dirty="0" smtClean="0"/>
              <a:t>focus</a:t>
            </a:r>
          </a:p>
          <a:p>
            <a:pPr lvl="1">
              <a:buClr>
                <a:schemeClr val="tx1"/>
              </a:buClr>
              <a:defRPr/>
            </a:pPr>
            <a:r>
              <a:rPr lang="en-US" dirty="0" smtClean="0"/>
              <a:t>feeling </a:t>
            </a:r>
            <a:r>
              <a:rPr lang="en-US" dirty="0"/>
              <a:t>“in between</a:t>
            </a:r>
            <a:r>
              <a:rPr lang="en-US" dirty="0" smtClean="0"/>
              <a:t>”</a:t>
            </a:r>
          </a:p>
          <a:p>
            <a:pPr lvl="1">
              <a:buClr>
                <a:schemeClr val="tx1"/>
              </a:buClr>
              <a:defRPr/>
            </a:pPr>
            <a:r>
              <a:rPr lang="en-US" dirty="0" smtClean="0"/>
              <a:t>age </a:t>
            </a:r>
            <a:r>
              <a:rPr lang="en-US" dirty="0"/>
              <a:t>of possibilities</a:t>
            </a:r>
          </a:p>
          <a:p>
            <a:pPr marL="609600" indent="-609600" eaLnBrk="1" hangingPunct="1">
              <a:buFont typeface="Wingdings" pitchFamily="2" charset="2"/>
              <a:buNone/>
              <a:defRPr/>
            </a:pP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659" t="2985" r="4669" b="4067"/>
          <a:stretch/>
        </p:blipFill>
        <p:spPr>
          <a:xfrm>
            <a:off x="5448642" y="1676400"/>
            <a:ext cx="2704758" cy="4107976"/>
          </a:xfrm>
          <a:prstGeom prst="rect">
            <a:avLst/>
          </a:prstGeom>
          <a:ln>
            <a:noFill/>
          </a:ln>
          <a:effectLst>
            <a:outerShdw blurRad="292100" dist="139700" dir="2700000" algn="tl" rotWithShape="0">
              <a:srgbClr val="333333">
                <a:alpha val="65000"/>
              </a:srgbClr>
            </a:outerShdw>
          </a:effectLst>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38</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par>
                          <p:cTn id="13" fill="hold">
                            <p:stCondLst>
                              <p:cond delay="1500"/>
                            </p:stCondLst>
                            <p:childTnLst>
                              <p:par>
                                <p:cTn id="14" presetID="47" presetClass="entr" presetSubtype="0" fill="hold" nodeType="afterEffect">
                                  <p:stCondLst>
                                    <p:cond delay="500"/>
                                  </p:stCondLst>
                                  <p:childTnLst>
                                    <p:set>
                                      <p:cBhvr>
                                        <p:cTn id="15" dur="1" fill="hold">
                                          <p:stCondLst>
                                            <p:cond delay="0"/>
                                          </p:stCondLst>
                                        </p:cTn>
                                        <p:tgtEl>
                                          <p:spTgt spid="34819">
                                            <p:txEl>
                                              <p:pRg st="1" end="1"/>
                                            </p:txEl>
                                          </p:spTgt>
                                        </p:tgtEl>
                                        <p:attrNameLst>
                                          <p:attrName>style.visibility</p:attrName>
                                        </p:attrNameLst>
                                      </p:cBhvr>
                                      <p:to>
                                        <p:strVal val="visible"/>
                                      </p:to>
                                    </p:set>
                                    <p:animEffect transition="in" filter="fade">
                                      <p:cBhvr>
                                        <p:cTn id="16" dur="1000"/>
                                        <p:tgtEl>
                                          <p:spTgt spid="34819">
                                            <p:txEl>
                                              <p:pRg st="1" end="1"/>
                                            </p:txEl>
                                          </p:spTgt>
                                        </p:tgtEl>
                                      </p:cBhvr>
                                    </p:animEffect>
                                    <p:anim calcmode="lin" valueType="num">
                                      <p:cBhvr>
                                        <p:cTn id="17" dur="10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48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34819">
                                            <p:txEl>
                                              <p:pRg st="3" end="3"/>
                                            </p:txEl>
                                          </p:spTgt>
                                        </p:tgtEl>
                                        <p:attrNameLst>
                                          <p:attrName>style.visibility</p:attrName>
                                        </p:attrNameLst>
                                      </p:cBhvr>
                                      <p:to>
                                        <p:strVal val="visible"/>
                                      </p:to>
                                    </p:set>
                                    <p:animEffect transition="in" filter="fade">
                                      <p:cBhvr>
                                        <p:cTn id="23" dur="1000"/>
                                        <p:tgtEl>
                                          <p:spTgt spid="34819">
                                            <p:txEl>
                                              <p:pRg st="3" end="3"/>
                                            </p:txEl>
                                          </p:spTgt>
                                        </p:tgtEl>
                                      </p:cBhvr>
                                    </p:animEffect>
                                    <p:anim calcmode="lin" valueType="num">
                                      <p:cBhvr>
                                        <p:cTn id="24" dur="1000" fill="hold"/>
                                        <p:tgtEl>
                                          <p:spTgt spid="34819">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34819">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0" presetClass="entr" presetSubtype="0" fill="hold" nodeType="afterEffect">
                                  <p:stCondLst>
                                    <p:cond delay="500"/>
                                  </p:stCondLst>
                                  <p:childTnLst>
                                    <p:set>
                                      <p:cBhvr>
                                        <p:cTn id="28" dur="1" fill="hold">
                                          <p:stCondLst>
                                            <p:cond delay="0"/>
                                          </p:stCondLst>
                                        </p:cTn>
                                        <p:tgtEl>
                                          <p:spTgt spid="34819">
                                            <p:txEl>
                                              <p:pRg st="4" end="4"/>
                                            </p:txEl>
                                          </p:spTgt>
                                        </p:tgtEl>
                                        <p:attrNameLst>
                                          <p:attrName>style.visibility</p:attrName>
                                        </p:attrNameLst>
                                      </p:cBhvr>
                                      <p:to>
                                        <p:strVal val="visible"/>
                                      </p:to>
                                    </p:set>
                                    <p:animEffect transition="in" filter="fade">
                                      <p:cBhvr>
                                        <p:cTn id="29" dur="500"/>
                                        <p:tgtEl>
                                          <p:spTgt spid="34819">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4819">
                                            <p:txEl>
                                              <p:pRg st="5" end="5"/>
                                            </p:txEl>
                                          </p:spTgt>
                                        </p:tgtEl>
                                        <p:attrNameLst>
                                          <p:attrName>style.visibility</p:attrName>
                                        </p:attrNameLst>
                                      </p:cBhvr>
                                      <p:to>
                                        <p:strVal val="visible"/>
                                      </p:to>
                                    </p:set>
                                    <p:animEffect transition="in" filter="fade">
                                      <p:cBhvr>
                                        <p:cTn id="34" dur="500"/>
                                        <p:tgtEl>
                                          <p:spTgt spid="34819">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4819">
                                            <p:txEl>
                                              <p:pRg st="6" end="6"/>
                                            </p:txEl>
                                          </p:spTgt>
                                        </p:tgtEl>
                                        <p:attrNameLst>
                                          <p:attrName>style.visibility</p:attrName>
                                        </p:attrNameLst>
                                      </p:cBhvr>
                                      <p:to>
                                        <p:strVal val="visible"/>
                                      </p:to>
                                    </p:set>
                                    <p:animEffect transition="in" filter="fade">
                                      <p:cBhvr>
                                        <p:cTn id="39" dur="500"/>
                                        <p:tgtEl>
                                          <p:spTgt spid="34819">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4819">
                                            <p:txEl>
                                              <p:pRg st="7" end="7"/>
                                            </p:txEl>
                                          </p:spTgt>
                                        </p:tgtEl>
                                        <p:attrNameLst>
                                          <p:attrName>style.visibility</p:attrName>
                                        </p:attrNameLst>
                                      </p:cBhvr>
                                      <p:to>
                                        <p:strVal val="visible"/>
                                      </p:to>
                                    </p:set>
                                    <p:animEffect transition="in" filter="fade">
                                      <p:cBhvr>
                                        <p:cTn id="44" dur="500"/>
                                        <p:tgtEl>
                                          <p:spTgt spid="34819">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4819">
                                            <p:txEl>
                                              <p:pRg st="8" end="8"/>
                                            </p:txEl>
                                          </p:spTgt>
                                        </p:tgtEl>
                                        <p:attrNameLst>
                                          <p:attrName>style.visibility</p:attrName>
                                        </p:attrNameLst>
                                      </p:cBhvr>
                                      <p:to>
                                        <p:strVal val="visible"/>
                                      </p:to>
                                    </p:set>
                                    <p:animEffect transition="in" filter="fade">
                                      <p:cBhvr>
                                        <p:cTn id="49" dur="500"/>
                                        <p:tgtEl>
                                          <p:spTgt spid="348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Title 1"/>
          <p:cNvSpPr>
            <a:spLocks noGrp="1"/>
          </p:cNvSpPr>
          <p:nvPr>
            <p:ph type="title"/>
          </p:nvPr>
        </p:nvSpPr>
        <p:spPr/>
        <p:txBody>
          <a:bodyPr anchor="ctr">
            <a:normAutofit/>
          </a:bodyPr>
          <a:lstStyle/>
          <a:p>
            <a:pPr eaLnBrk="1" hangingPunct="1"/>
            <a:r>
              <a:rPr lang="en-US" dirty="0"/>
              <a:t>Physical Changes </a:t>
            </a:r>
            <a:r>
              <a:rPr lang="en-US" dirty="0" smtClean="0"/>
              <a:t>in </a:t>
            </a:r>
            <a:r>
              <a:rPr lang="en-US" dirty="0"/>
              <a:t>Adulthood</a:t>
            </a:r>
          </a:p>
        </p:txBody>
      </p:sp>
      <p:sp>
        <p:nvSpPr>
          <p:cNvPr id="45060" name="Content Placeholder 2"/>
          <p:cNvSpPr>
            <a:spLocks noGrp="1"/>
          </p:cNvSpPr>
          <p:nvPr>
            <p:ph idx="1"/>
          </p:nvPr>
        </p:nvSpPr>
        <p:spPr>
          <a:xfrm>
            <a:off x="457200" y="1600200"/>
            <a:ext cx="5181600" cy="4525963"/>
          </a:xfrm>
        </p:spPr>
        <p:txBody>
          <a:bodyPr/>
          <a:lstStyle/>
          <a:p>
            <a:r>
              <a:rPr lang="en-US" dirty="0" smtClean="0"/>
              <a:t>Early Adulthood</a:t>
            </a:r>
          </a:p>
          <a:p>
            <a:pPr lvl="1"/>
            <a:r>
              <a:rPr lang="en-US" dirty="0" smtClean="0"/>
              <a:t>peak </a:t>
            </a:r>
            <a:r>
              <a:rPr lang="en-US" dirty="0"/>
              <a:t>of physical development</a:t>
            </a:r>
          </a:p>
          <a:p>
            <a:pPr lvl="1">
              <a:buClr>
                <a:srgbClr val="CA6500"/>
              </a:buClr>
            </a:pPr>
            <a:endParaRPr lang="en-US" dirty="0"/>
          </a:p>
          <a:p>
            <a:r>
              <a:rPr lang="en-US" dirty="0" smtClean="0"/>
              <a:t>Middle Adulthood</a:t>
            </a:r>
          </a:p>
          <a:p>
            <a:pPr lvl="1"/>
            <a:r>
              <a:rPr lang="en-US" dirty="0" smtClean="0"/>
              <a:t>most </a:t>
            </a:r>
            <a:r>
              <a:rPr lang="en-US" dirty="0"/>
              <a:t>lose height, many gain </a:t>
            </a:r>
            <a:r>
              <a:rPr lang="en-US" dirty="0" smtClean="0"/>
              <a:t>weight</a:t>
            </a:r>
          </a:p>
          <a:p>
            <a:pPr lvl="1"/>
            <a:r>
              <a:rPr lang="en-US" dirty="0" smtClean="0"/>
              <a:t>menopause </a:t>
            </a:r>
            <a:r>
              <a:rPr lang="en-US" dirty="0"/>
              <a:t>for </a:t>
            </a:r>
            <a:r>
              <a:rPr lang="en-US" dirty="0" smtClean="0"/>
              <a:t>women                  </a:t>
            </a:r>
            <a:r>
              <a:rPr lang="en-US" dirty="0"/>
              <a:t>(late 40s or early 50s)</a:t>
            </a:r>
          </a:p>
          <a:p>
            <a:pPr lvl="1">
              <a:buClr>
                <a:srgbClr val="CA6500"/>
              </a:buClr>
            </a:pPr>
            <a:endParaRPr lang="en-US" dirty="0"/>
          </a:p>
          <a:p>
            <a:r>
              <a:rPr lang="en-US" dirty="0" smtClean="0"/>
              <a:t>Late Adulthood</a:t>
            </a:r>
          </a:p>
          <a:p>
            <a:pPr lvl="1"/>
            <a:r>
              <a:rPr lang="en-US" dirty="0" smtClean="0"/>
              <a:t>accumulated </a:t>
            </a:r>
            <a:r>
              <a:rPr lang="en-US" dirty="0"/>
              <a:t>wear and </a:t>
            </a:r>
            <a:r>
              <a:rPr lang="en-US" dirty="0" smtClean="0"/>
              <a:t>tear</a:t>
            </a:r>
          </a:p>
          <a:p>
            <a:pPr lvl="1"/>
            <a:r>
              <a:rPr lang="en-US" dirty="0" smtClean="0"/>
              <a:t>less </a:t>
            </a:r>
            <a:r>
              <a:rPr lang="en-US" dirty="0"/>
              <a:t>ability to repair and regenerate</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853" t="3447" r="6633" b="3902"/>
          <a:stretch/>
        </p:blipFill>
        <p:spPr>
          <a:xfrm>
            <a:off x="5943600" y="1828800"/>
            <a:ext cx="2673824" cy="4162568"/>
          </a:xfrm>
          <a:prstGeom prst="rect">
            <a:avLst/>
          </a:prstGeom>
          <a:ln>
            <a:noFill/>
          </a:ln>
          <a:effectLst>
            <a:outerShdw blurRad="292100" dist="139700" dir="2700000" algn="tl" rotWithShape="0">
              <a:srgbClr val="333333">
                <a:alpha val="65000"/>
              </a:srgbClr>
            </a:outerShdw>
          </a:effectLst>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39</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5060">
                                            <p:txEl>
                                              <p:pRg st="0" end="0"/>
                                            </p:txEl>
                                          </p:spTgt>
                                        </p:tgtEl>
                                        <p:attrNameLst>
                                          <p:attrName>style.visibility</p:attrName>
                                        </p:attrNameLst>
                                      </p:cBhvr>
                                      <p:to>
                                        <p:strVal val="visible"/>
                                      </p:to>
                                    </p:set>
                                    <p:anim calcmode="lin" valueType="num">
                                      <p:cBhvr additive="base">
                                        <p:cTn id="7" dur="500" fill="hold"/>
                                        <p:tgtEl>
                                          <p:spTgt spid="4506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5060">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060">
                                            <p:txEl>
                                              <p:pRg st="1" end="1"/>
                                            </p:txEl>
                                          </p:spTgt>
                                        </p:tgtEl>
                                        <p:attrNameLst>
                                          <p:attrName>style.visibility</p:attrName>
                                        </p:attrNameLst>
                                      </p:cBhvr>
                                      <p:to>
                                        <p:strVal val="visible"/>
                                      </p:to>
                                    </p:set>
                                    <p:animEffect transition="in" filter="fade">
                                      <p:cBhvr>
                                        <p:cTn id="17" dur="500"/>
                                        <p:tgtEl>
                                          <p:spTgt spid="4506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45060">
                                            <p:txEl>
                                              <p:pRg st="3" end="3"/>
                                            </p:txEl>
                                          </p:spTgt>
                                        </p:tgtEl>
                                        <p:attrNameLst>
                                          <p:attrName>style.visibility</p:attrName>
                                        </p:attrNameLst>
                                      </p:cBhvr>
                                      <p:to>
                                        <p:strVal val="visible"/>
                                      </p:to>
                                    </p:set>
                                    <p:anim calcmode="lin" valueType="num">
                                      <p:cBhvr additive="base">
                                        <p:cTn id="22" dur="500" fill="hold"/>
                                        <p:tgtEl>
                                          <p:spTgt spid="45060">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45060">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5060">
                                            <p:txEl>
                                              <p:pRg st="4" end="4"/>
                                            </p:txEl>
                                          </p:spTgt>
                                        </p:tgtEl>
                                        <p:attrNameLst>
                                          <p:attrName>style.visibility</p:attrName>
                                        </p:attrNameLst>
                                      </p:cBhvr>
                                      <p:to>
                                        <p:strVal val="visible"/>
                                      </p:to>
                                    </p:set>
                                    <p:animEffect transition="in" filter="fade">
                                      <p:cBhvr>
                                        <p:cTn id="28" dur="500"/>
                                        <p:tgtEl>
                                          <p:spTgt spid="45060">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5060">
                                            <p:txEl>
                                              <p:pRg st="5" end="5"/>
                                            </p:txEl>
                                          </p:spTgt>
                                        </p:tgtEl>
                                        <p:attrNameLst>
                                          <p:attrName>style.visibility</p:attrName>
                                        </p:attrNameLst>
                                      </p:cBhvr>
                                      <p:to>
                                        <p:strVal val="visible"/>
                                      </p:to>
                                    </p:set>
                                    <p:animEffect transition="in" filter="fade">
                                      <p:cBhvr>
                                        <p:cTn id="33" dur="500"/>
                                        <p:tgtEl>
                                          <p:spTgt spid="45060">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3" fill="hold" nodeType="clickEffect">
                                  <p:stCondLst>
                                    <p:cond delay="0"/>
                                  </p:stCondLst>
                                  <p:childTnLst>
                                    <p:set>
                                      <p:cBhvr>
                                        <p:cTn id="37" dur="1" fill="hold">
                                          <p:stCondLst>
                                            <p:cond delay="0"/>
                                          </p:stCondLst>
                                        </p:cTn>
                                        <p:tgtEl>
                                          <p:spTgt spid="45060">
                                            <p:txEl>
                                              <p:pRg st="7" end="7"/>
                                            </p:txEl>
                                          </p:spTgt>
                                        </p:tgtEl>
                                        <p:attrNameLst>
                                          <p:attrName>style.visibility</p:attrName>
                                        </p:attrNameLst>
                                      </p:cBhvr>
                                      <p:to>
                                        <p:strVal val="visible"/>
                                      </p:to>
                                    </p:set>
                                    <p:anim calcmode="lin" valueType="num">
                                      <p:cBhvr additive="base">
                                        <p:cTn id="38" dur="500" fill="hold"/>
                                        <p:tgtEl>
                                          <p:spTgt spid="45060">
                                            <p:txEl>
                                              <p:pRg st="7" end="7"/>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45060">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5060">
                                            <p:txEl>
                                              <p:pRg st="8" end="8"/>
                                            </p:txEl>
                                          </p:spTgt>
                                        </p:tgtEl>
                                        <p:attrNameLst>
                                          <p:attrName>style.visibility</p:attrName>
                                        </p:attrNameLst>
                                      </p:cBhvr>
                                      <p:to>
                                        <p:strVal val="visible"/>
                                      </p:to>
                                    </p:set>
                                    <p:animEffect transition="in" filter="fade">
                                      <p:cBhvr>
                                        <p:cTn id="44" dur="500"/>
                                        <p:tgtEl>
                                          <p:spTgt spid="45060">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5060">
                                            <p:txEl>
                                              <p:pRg st="9" end="9"/>
                                            </p:txEl>
                                          </p:spTgt>
                                        </p:tgtEl>
                                        <p:attrNameLst>
                                          <p:attrName>style.visibility</p:attrName>
                                        </p:attrNameLst>
                                      </p:cBhvr>
                                      <p:to>
                                        <p:strVal val="visible"/>
                                      </p:to>
                                    </p:set>
                                    <p:animEffect transition="in" filter="fade">
                                      <p:cBhvr>
                                        <p:cTn id="49" dur="500"/>
                                        <p:tgtEl>
                                          <p:spTgt spid="4506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7" name="Title 1"/>
          <p:cNvSpPr>
            <a:spLocks noGrp="1"/>
          </p:cNvSpPr>
          <p:nvPr>
            <p:ph type="title"/>
          </p:nvPr>
        </p:nvSpPr>
        <p:spPr/>
        <p:txBody>
          <a:bodyPr anchor="ctr"/>
          <a:lstStyle/>
          <a:p>
            <a:pPr eaLnBrk="1" hangingPunct="1"/>
            <a:r>
              <a:rPr lang="en-US"/>
              <a:t>Development</a:t>
            </a:r>
          </a:p>
        </p:txBody>
      </p:sp>
      <p:pic>
        <p:nvPicPr>
          <p:cNvPr id="2" name="Picture 1" descr="slide04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685800"/>
            <a:ext cx="6972300" cy="5658837"/>
          </a:xfrm>
          <a:prstGeom prst="rect">
            <a:avLst/>
          </a:prstGeom>
        </p:spPr>
      </p:pic>
      <p:pic>
        <p:nvPicPr>
          <p:cNvPr id="3" name="Picture 2" descr="slide04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685800"/>
            <a:ext cx="6972300" cy="5658837"/>
          </a:xfrm>
          <a:prstGeom prst="rect">
            <a:avLst/>
          </a:prstGeom>
        </p:spPr>
      </p:pic>
      <p:pic>
        <p:nvPicPr>
          <p:cNvPr id="4" name="Picture 3" descr="slide04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 y="685800"/>
            <a:ext cx="6972300" cy="5658837"/>
          </a:xfrm>
          <a:prstGeom prst="rect">
            <a:avLst/>
          </a:prstGeom>
        </p:spPr>
      </p:pic>
      <p:sp>
        <p:nvSpPr>
          <p:cNvPr id="9"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10"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4</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3" name="Title 1"/>
          <p:cNvSpPr>
            <a:spLocks noGrp="1"/>
          </p:cNvSpPr>
          <p:nvPr>
            <p:ph type="title"/>
          </p:nvPr>
        </p:nvSpPr>
        <p:spPr/>
        <p:txBody>
          <a:bodyPr anchor="ctr"/>
          <a:lstStyle/>
          <a:p>
            <a:pPr eaLnBrk="1" hangingPunct="1"/>
            <a:r>
              <a:rPr lang="en-US"/>
              <a:t>Biological Theories of Aging</a:t>
            </a:r>
          </a:p>
        </p:txBody>
      </p:sp>
      <p:sp>
        <p:nvSpPr>
          <p:cNvPr id="46084" name="Content Placeholder 2"/>
          <p:cNvSpPr>
            <a:spLocks noGrp="1"/>
          </p:cNvSpPr>
          <p:nvPr>
            <p:ph idx="1"/>
          </p:nvPr>
        </p:nvSpPr>
        <p:spPr>
          <a:xfrm>
            <a:off x="457200" y="1600200"/>
            <a:ext cx="4495800" cy="4525963"/>
          </a:xfrm>
        </p:spPr>
        <p:txBody>
          <a:bodyPr>
            <a:normAutofit lnSpcReduction="10000"/>
          </a:bodyPr>
          <a:lstStyle/>
          <a:p>
            <a:r>
              <a:rPr lang="en-US" dirty="0" smtClean="0"/>
              <a:t>Cellular</a:t>
            </a:r>
            <a:r>
              <a:rPr lang="en-US" dirty="0"/>
              <a:t>-Clock </a:t>
            </a:r>
            <a:r>
              <a:rPr lang="en-US" dirty="0" smtClean="0"/>
              <a:t>Theory</a:t>
            </a:r>
          </a:p>
          <a:p>
            <a:pPr lvl="1"/>
            <a:r>
              <a:rPr lang="en-US" dirty="0" smtClean="0"/>
              <a:t>maximum </a:t>
            </a:r>
            <a:r>
              <a:rPr lang="en-US" dirty="0"/>
              <a:t># of cell divisions </a:t>
            </a:r>
            <a:r>
              <a:rPr lang="en-US" dirty="0" smtClean="0"/>
              <a:t>possible</a:t>
            </a:r>
          </a:p>
          <a:p>
            <a:pPr lvl="1"/>
            <a:r>
              <a:rPr lang="en-US" dirty="0" smtClean="0"/>
              <a:t>predicts </a:t>
            </a:r>
            <a:r>
              <a:rPr lang="en-US" dirty="0"/>
              <a:t>human life span of about 120 </a:t>
            </a:r>
            <a:r>
              <a:rPr lang="en-US" dirty="0" smtClean="0"/>
              <a:t>years</a:t>
            </a:r>
          </a:p>
          <a:p>
            <a:pPr lvl="1"/>
            <a:r>
              <a:rPr lang="en-US" dirty="0" smtClean="0"/>
              <a:t>shortening </a:t>
            </a:r>
            <a:r>
              <a:rPr lang="en-US" dirty="0"/>
              <a:t>telomeres</a:t>
            </a:r>
          </a:p>
          <a:p>
            <a:pPr lvl="1">
              <a:buClr>
                <a:schemeClr val="tx2"/>
              </a:buClr>
            </a:pPr>
            <a:endParaRPr lang="en-US" dirty="0"/>
          </a:p>
          <a:p>
            <a:r>
              <a:rPr lang="en-US" dirty="0" smtClean="0"/>
              <a:t>Free</a:t>
            </a:r>
            <a:r>
              <a:rPr lang="en-US" dirty="0"/>
              <a:t>-Radical Theory </a:t>
            </a:r>
            <a:endParaRPr lang="en-US" dirty="0" smtClean="0"/>
          </a:p>
          <a:p>
            <a:pPr lvl="1"/>
            <a:r>
              <a:rPr lang="en-US" dirty="0" smtClean="0"/>
              <a:t>cause </a:t>
            </a:r>
            <a:r>
              <a:rPr lang="en-US" dirty="0"/>
              <a:t>DNA and cell damage</a:t>
            </a:r>
          </a:p>
          <a:p>
            <a:pPr lvl="1">
              <a:buClr>
                <a:schemeClr val="tx2"/>
              </a:buClr>
            </a:pPr>
            <a:endParaRPr lang="en-US" dirty="0"/>
          </a:p>
          <a:p>
            <a:r>
              <a:rPr lang="en-US" dirty="0" smtClean="0"/>
              <a:t>Hormonal </a:t>
            </a:r>
            <a:r>
              <a:rPr lang="en-US" dirty="0"/>
              <a:t>Stress </a:t>
            </a:r>
            <a:r>
              <a:rPr lang="en-US" dirty="0" smtClean="0"/>
              <a:t>Theory</a:t>
            </a:r>
          </a:p>
          <a:p>
            <a:pPr lvl="1"/>
            <a:r>
              <a:rPr lang="en-US" dirty="0" smtClean="0"/>
              <a:t>stress </a:t>
            </a:r>
            <a:r>
              <a:rPr lang="en-US" dirty="0"/>
              <a:t>hormones linger longer</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111" t="3639" r="4887" b="4885"/>
          <a:stretch/>
        </p:blipFill>
        <p:spPr>
          <a:xfrm>
            <a:off x="5152030" y="1902725"/>
            <a:ext cx="3534770" cy="3507475"/>
          </a:xfrm>
          <a:prstGeom prst="rect">
            <a:avLst/>
          </a:prstGeom>
          <a:ln>
            <a:noFill/>
          </a:ln>
          <a:effectLst>
            <a:outerShdw blurRad="292100" dist="139700" dir="2700000" algn="tl" rotWithShape="0">
              <a:srgbClr val="333333">
                <a:alpha val="65000"/>
              </a:srgbClr>
            </a:outerShdw>
          </a:effectLst>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40</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6084">
                                            <p:txEl>
                                              <p:pRg st="0" end="0"/>
                                            </p:txEl>
                                          </p:spTgt>
                                        </p:tgtEl>
                                        <p:attrNameLst>
                                          <p:attrName>style.visibility</p:attrName>
                                        </p:attrNameLst>
                                      </p:cBhvr>
                                      <p:to>
                                        <p:strVal val="visible"/>
                                      </p:to>
                                    </p:set>
                                    <p:anim calcmode="lin" valueType="num">
                                      <p:cBhvr additive="base">
                                        <p:cTn id="7" dur="500" fill="hold"/>
                                        <p:tgtEl>
                                          <p:spTgt spid="4608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084">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par>
                          <p:cTn id="13" fill="hold">
                            <p:stCondLst>
                              <p:cond delay="1500"/>
                            </p:stCondLst>
                            <p:childTnLst>
                              <p:par>
                                <p:cTn id="14" presetID="10" presetClass="entr" presetSubtype="0" fill="hold" nodeType="afterEffect">
                                  <p:stCondLst>
                                    <p:cond delay="500"/>
                                  </p:stCondLst>
                                  <p:childTnLst>
                                    <p:set>
                                      <p:cBhvr>
                                        <p:cTn id="15" dur="1" fill="hold">
                                          <p:stCondLst>
                                            <p:cond delay="0"/>
                                          </p:stCondLst>
                                        </p:cTn>
                                        <p:tgtEl>
                                          <p:spTgt spid="46084">
                                            <p:txEl>
                                              <p:pRg st="1" end="1"/>
                                            </p:txEl>
                                          </p:spTgt>
                                        </p:tgtEl>
                                        <p:attrNameLst>
                                          <p:attrName>style.visibility</p:attrName>
                                        </p:attrNameLst>
                                      </p:cBhvr>
                                      <p:to>
                                        <p:strVal val="visible"/>
                                      </p:to>
                                    </p:set>
                                    <p:animEffect transition="in" filter="fade">
                                      <p:cBhvr>
                                        <p:cTn id="16" dur="500"/>
                                        <p:tgtEl>
                                          <p:spTgt spid="4608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6084">
                                            <p:txEl>
                                              <p:pRg st="2" end="2"/>
                                            </p:txEl>
                                          </p:spTgt>
                                        </p:tgtEl>
                                        <p:attrNameLst>
                                          <p:attrName>style.visibility</p:attrName>
                                        </p:attrNameLst>
                                      </p:cBhvr>
                                      <p:to>
                                        <p:strVal val="visible"/>
                                      </p:to>
                                    </p:set>
                                    <p:animEffect transition="in" filter="fade">
                                      <p:cBhvr>
                                        <p:cTn id="21" dur="500"/>
                                        <p:tgtEl>
                                          <p:spTgt spid="4608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6084">
                                            <p:txEl>
                                              <p:pRg st="3" end="3"/>
                                            </p:txEl>
                                          </p:spTgt>
                                        </p:tgtEl>
                                        <p:attrNameLst>
                                          <p:attrName>style.visibility</p:attrName>
                                        </p:attrNameLst>
                                      </p:cBhvr>
                                      <p:to>
                                        <p:strVal val="visible"/>
                                      </p:to>
                                    </p:set>
                                    <p:animEffect transition="in" filter="fade">
                                      <p:cBhvr>
                                        <p:cTn id="26" dur="500"/>
                                        <p:tgtEl>
                                          <p:spTgt spid="4608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46084">
                                            <p:txEl>
                                              <p:pRg st="5" end="5"/>
                                            </p:txEl>
                                          </p:spTgt>
                                        </p:tgtEl>
                                        <p:attrNameLst>
                                          <p:attrName>style.visibility</p:attrName>
                                        </p:attrNameLst>
                                      </p:cBhvr>
                                      <p:to>
                                        <p:strVal val="visible"/>
                                      </p:to>
                                    </p:set>
                                    <p:anim calcmode="lin" valueType="num">
                                      <p:cBhvr additive="base">
                                        <p:cTn id="31" dur="500" fill="hold"/>
                                        <p:tgtEl>
                                          <p:spTgt spid="46084">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6084">
                                            <p:txEl>
                                              <p:pRg st="5" end="5"/>
                                            </p:txEl>
                                          </p:spTgt>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10" presetClass="entr" presetSubtype="0" fill="hold" nodeType="afterEffect">
                                  <p:stCondLst>
                                    <p:cond delay="500"/>
                                  </p:stCondLst>
                                  <p:childTnLst>
                                    <p:set>
                                      <p:cBhvr>
                                        <p:cTn id="35" dur="1" fill="hold">
                                          <p:stCondLst>
                                            <p:cond delay="0"/>
                                          </p:stCondLst>
                                        </p:cTn>
                                        <p:tgtEl>
                                          <p:spTgt spid="46084">
                                            <p:txEl>
                                              <p:pRg st="6" end="6"/>
                                            </p:txEl>
                                          </p:spTgt>
                                        </p:tgtEl>
                                        <p:attrNameLst>
                                          <p:attrName>style.visibility</p:attrName>
                                        </p:attrNameLst>
                                      </p:cBhvr>
                                      <p:to>
                                        <p:strVal val="visible"/>
                                      </p:to>
                                    </p:set>
                                    <p:animEffect transition="in" filter="fade">
                                      <p:cBhvr>
                                        <p:cTn id="36" dur="500"/>
                                        <p:tgtEl>
                                          <p:spTgt spid="46084">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46084">
                                            <p:txEl>
                                              <p:pRg st="8" end="8"/>
                                            </p:txEl>
                                          </p:spTgt>
                                        </p:tgtEl>
                                        <p:attrNameLst>
                                          <p:attrName>style.visibility</p:attrName>
                                        </p:attrNameLst>
                                      </p:cBhvr>
                                      <p:to>
                                        <p:strVal val="visible"/>
                                      </p:to>
                                    </p:set>
                                    <p:anim calcmode="lin" valueType="num">
                                      <p:cBhvr additive="base">
                                        <p:cTn id="41" dur="500" fill="hold"/>
                                        <p:tgtEl>
                                          <p:spTgt spid="46084">
                                            <p:txEl>
                                              <p:pRg st="8" end="8"/>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46084">
                                            <p:txEl>
                                              <p:pRg st="8" end="8"/>
                                            </p:txEl>
                                          </p:spTgt>
                                        </p:tgtEl>
                                        <p:attrNameLst>
                                          <p:attrName>ppt_y</p:attrName>
                                        </p:attrNameLst>
                                      </p:cBhvr>
                                      <p:tavLst>
                                        <p:tav tm="0">
                                          <p:val>
                                            <p:strVal val="#ppt_y"/>
                                          </p:val>
                                        </p:tav>
                                        <p:tav tm="100000">
                                          <p:val>
                                            <p:strVal val="#ppt_y"/>
                                          </p:val>
                                        </p:tav>
                                      </p:tavLst>
                                    </p:anim>
                                  </p:childTnLst>
                                </p:cTn>
                              </p:par>
                            </p:childTnLst>
                          </p:cTn>
                        </p:par>
                        <p:par>
                          <p:cTn id="43" fill="hold">
                            <p:stCondLst>
                              <p:cond delay="500"/>
                            </p:stCondLst>
                            <p:childTnLst>
                              <p:par>
                                <p:cTn id="44" presetID="10" presetClass="entr" presetSubtype="0" fill="hold" nodeType="afterEffect">
                                  <p:stCondLst>
                                    <p:cond delay="500"/>
                                  </p:stCondLst>
                                  <p:childTnLst>
                                    <p:set>
                                      <p:cBhvr>
                                        <p:cTn id="45" dur="1" fill="hold">
                                          <p:stCondLst>
                                            <p:cond delay="0"/>
                                          </p:stCondLst>
                                        </p:cTn>
                                        <p:tgtEl>
                                          <p:spTgt spid="46084">
                                            <p:txEl>
                                              <p:pRg st="9" end="9"/>
                                            </p:txEl>
                                          </p:spTgt>
                                        </p:tgtEl>
                                        <p:attrNameLst>
                                          <p:attrName>style.visibility</p:attrName>
                                        </p:attrNameLst>
                                      </p:cBhvr>
                                      <p:to>
                                        <p:strVal val="visible"/>
                                      </p:to>
                                    </p:set>
                                    <p:animEffect transition="in" filter="fade">
                                      <p:cBhvr>
                                        <p:cTn id="46" dur="500"/>
                                        <p:tgtEl>
                                          <p:spTgt spid="4608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7" name="Title 1"/>
          <p:cNvSpPr>
            <a:spLocks noGrp="1"/>
          </p:cNvSpPr>
          <p:nvPr>
            <p:ph type="title"/>
          </p:nvPr>
        </p:nvSpPr>
        <p:spPr/>
        <p:txBody>
          <a:bodyPr anchor="ctr"/>
          <a:lstStyle/>
          <a:p>
            <a:pPr eaLnBrk="1" hangingPunct="1"/>
            <a:r>
              <a:rPr lang="en-US"/>
              <a:t>The Aging Brain</a:t>
            </a:r>
          </a:p>
        </p:txBody>
      </p:sp>
      <p:sp>
        <p:nvSpPr>
          <p:cNvPr id="47108" name="Content Placeholder 2"/>
          <p:cNvSpPr>
            <a:spLocks noGrp="1"/>
          </p:cNvSpPr>
          <p:nvPr>
            <p:ph idx="1"/>
          </p:nvPr>
        </p:nvSpPr>
        <p:spPr>
          <a:xfrm>
            <a:off x="457200" y="1600200"/>
            <a:ext cx="4953000" cy="4525963"/>
          </a:xfrm>
        </p:spPr>
        <p:txBody>
          <a:bodyPr/>
          <a:lstStyle/>
          <a:p>
            <a:pPr>
              <a:buClr>
                <a:schemeClr val="tx1"/>
              </a:buClr>
            </a:pPr>
            <a:r>
              <a:rPr lang="en-US" dirty="0"/>
              <a:t>S</a:t>
            </a:r>
            <a:r>
              <a:rPr lang="en-US" dirty="0" smtClean="0"/>
              <a:t>ome </a:t>
            </a:r>
            <a:r>
              <a:rPr lang="en-US" dirty="0"/>
              <a:t>new brain cells grow in hippocampus and olfactory bulb.</a:t>
            </a:r>
          </a:p>
          <a:p>
            <a:pPr>
              <a:buClr>
                <a:schemeClr val="tx1"/>
              </a:buClr>
            </a:pPr>
            <a:endParaRPr lang="en-US" dirty="0"/>
          </a:p>
          <a:p>
            <a:pPr>
              <a:buClr>
                <a:schemeClr val="tx1"/>
              </a:buClr>
            </a:pPr>
            <a:r>
              <a:rPr lang="en-US" dirty="0" smtClean="0"/>
              <a:t>Surviving</a:t>
            </a:r>
            <a:r>
              <a:rPr lang="en-US" dirty="0"/>
              <a:t>/healthy neurons take up slack for their deceased/disabled neighbors.</a:t>
            </a:r>
          </a:p>
          <a:p>
            <a:pPr>
              <a:buClr>
                <a:schemeClr val="tx1"/>
              </a:buClr>
            </a:pPr>
            <a:endParaRPr lang="en-US" dirty="0"/>
          </a:p>
          <a:p>
            <a:pPr>
              <a:buClr>
                <a:schemeClr val="tx1"/>
              </a:buClr>
            </a:pPr>
            <a:r>
              <a:rPr lang="en-US" dirty="0" smtClean="0"/>
              <a:t>Reduced </a:t>
            </a:r>
            <a:r>
              <a:rPr lang="en-US" dirty="0"/>
              <a:t>lateralization of brain function: both hemispheres are used more equally.</a:t>
            </a:r>
          </a:p>
        </p:txBody>
      </p:sp>
      <p:pic>
        <p:nvPicPr>
          <p:cNvPr id="3" name="Picture 2" descr="RR_fa08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600200"/>
            <a:ext cx="3220487" cy="4495800"/>
          </a:xfrm>
          <a:prstGeom prst="rect">
            <a:avLst/>
          </a:prstGeom>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41</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108">
                                            <p:txEl>
                                              <p:pRg st="0" end="0"/>
                                            </p:txEl>
                                          </p:spTgt>
                                        </p:tgtEl>
                                        <p:attrNameLst>
                                          <p:attrName>style.visibility</p:attrName>
                                        </p:attrNameLst>
                                      </p:cBhvr>
                                      <p:to>
                                        <p:strVal val="visible"/>
                                      </p:to>
                                    </p:set>
                                    <p:anim calcmode="lin" valueType="num">
                                      <p:cBhvr additive="base">
                                        <p:cTn id="7" dur="500" fill="hold"/>
                                        <p:tgtEl>
                                          <p:spTgt spid="4710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8">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7108">
                                            <p:txEl>
                                              <p:pRg st="2" end="2"/>
                                            </p:txEl>
                                          </p:spTgt>
                                        </p:tgtEl>
                                        <p:attrNameLst>
                                          <p:attrName>style.visibility</p:attrName>
                                        </p:attrNameLst>
                                      </p:cBhvr>
                                      <p:to>
                                        <p:strVal val="visible"/>
                                      </p:to>
                                    </p:set>
                                    <p:anim calcmode="lin" valueType="num">
                                      <p:cBhvr additive="base">
                                        <p:cTn id="17" dur="500" fill="hold"/>
                                        <p:tgtEl>
                                          <p:spTgt spid="4710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710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7108">
                                            <p:txEl>
                                              <p:pRg st="4" end="4"/>
                                            </p:txEl>
                                          </p:spTgt>
                                        </p:tgtEl>
                                        <p:attrNameLst>
                                          <p:attrName>style.visibility</p:attrName>
                                        </p:attrNameLst>
                                      </p:cBhvr>
                                      <p:to>
                                        <p:strVal val="visible"/>
                                      </p:to>
                                    </p:set>
                                    <p:anim calcmode="lin" valueType="num">
                                      <p:cBhvr additive="base">
                                        <p:cTn id="23" dur="500" fill="hold"/>
                                        <p:tgtEl>
                                          <p:spTgt spid="4710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710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1" name="Title 1"/>
          <p:cNvSpPr>
            <a:spLocks noGrp="1"/>
          </p:cNvSpPr>
          <p:nvPr>
            <p:ph type="title"/>
          </p:nvPr>
        </p:nvSpPr>
        <p:spPr/>
        <p:txBody>
          <a:bodyPr anchor="ctr"/>
          <a:lstStyle/>
          <a:p>
            <a:pPr eaLnBrk="1" hangingPunct="1"/>
            <a:r>
              <a:rPr lang="en-US"/>
              <a:t>Cognitive Development</a:t>
            </a:r>
          </a:p>
        </p:txBody>
      </p:sp>
      <p:sp>
        <p:nvSpPr>
          <p:cNvPr id="48132" name="Content Placeholder 2"/>
          <p:cNvSpPr>
            <a:spLocks noGrp="1"/>
          </p:cNvSpPr>
          <p:nvPr>
            <p:ph idx="1"/>
          </p:nvPr>
        </p:nvSpPr>
        <p:spPr/>
        <p:txBody>
          <a:bodyPr/>
          <a:lstStyle/>
          <a:p>
            <a:r>
              <a:rPr lang="en-US" dirty="0" smtClean="0"/>
              <a:t>Early Adulthood</a:t>
            </a:r>
          </a:p>
          <a:p>
            <a:pPr lvl="1"/>
            <a:r>
              <a:rPr lang="en-US" dirty="0" smtClean="0"/>
              <a:t>Idealism </a:t>
            </a:r>
            <a:r>
              <a:rPr lang="en-US" dirty="0"/>
              <a:t>gives way to realistic </a:t>
            </a:r>
            <a:r>
              <a:rPr lang="en-US" dirty="0" smtClean="0"/>
              <a:t>pragmatism.</a:t>
            </a:r>
          </a:p>
          <a:p>
            <a:pPr lvl="1"/>
            <a:r>
              <a:rPr lang="en-US" dirty="0" smtClean="0"/>
              <a:t>reflection </a:t>
            </a:r>
            <a:r>
              <a:rPr lang="en-US" dirty="0"/>
              <a:t>on worldview</a:t>
            </a:r>
          </a:p>
          <a:p>
            <a:pPr lvl="1"/>
            <a:endParaRPr lang="en-US" dirty="0"/>
          </a:p>
          <a:p>
            <a:r>
              <a:rPr lang="en-US" dirty="0" smtClean="0"/>
              <a:t>Middle Adulthood</a:t>
            </a:r>
          </a:p>
          <a:p>
            <a:pPr lvl="1"/>
            <a:r>
              <a:rPr lang="en-US" dirty="0" smtClean="0"/>
              <a:t>Memory peeks.</a:t>
            </a:r>
          </a:p>
          <a:p>
            <a:pPr lvl="1"/>
            <a:r>
              <a:rPr lang="en-US" dirty="0" smtClean="0"/>
              <a:t>Numerical </a:t>
            </a:r>
            <a:r>
              <a:rPr lang="en-US" dirty="0"/>
              <a:t>ability </a:t>
            </a:r>
            <a:r>
              <a:rPr lang="en-US" dirty="0" smtClean="0"/>
              <a:t/>
            </a:r>
            <a:br>
              <a:rPr lang="en-US" dirty="0" smtClean="0"/>
            </a:br>
            <a:r>
              <a:rPr lang="en-US" dirty="0" smtClean="0"/>
              <a:t>declines</a:t>
            </a:r>
            <a:r>
              <a:rPr lang="en-US" dirty="0"/>
              <a: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666" t="3260" r="4474" b="4391"/>
          <a:stretch/>
        </p:blipFill>
        <p:spPr>
          <a:xfrm>
            <a:off x="4292221" y="3048000"/>
            <a:ext cx="4203511" cy="2784144"/>
          </a:xfrm>
          <a:prstGeom prst="rect">
            <a:avLst/>
          </a:prstGeom>
          <a:ln>
            <a:noFill/>
          </a:ln>
          <a:effectLst>
            <a:outerShdw blurRad="292100" dist="139700" dir="2700000" algn="tl" rotWithShape="0">
              <a:srgbClr val="333333">
                <a:alpha val="65000"/>
              </a:srgbClr>
            </a:outerShdw>
          </a:effectLst>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42</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48132">
                                            <p:txEl>
                                              <p:pRg st="0" end="0"/>
                                            </p:txEl>
                                          </p:spTgt>
                                        </p:tgtEl>
                                        <p:attrNameLst>
                                          <p:attrName>style.visibility</p:attrName>
                                        </p:attrNameLst>
                                      </p:cBhvr>
                                      <p:to>
                                        <p:strVal val="visible"/>
                                      </p:to>
                                    </p:set>
                                    <p:anim calcmode="lin" valueType="num">
                                      <p:cBhvr additive="base">
                                        <p:cTn id="7" dur="500" fill="hold"/>
                                        <p:tgtEl>
                                          <p:spTgt spid="4813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8132">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132">
                                            <p:txEl>
                                              <p:pRg st="1" end="1"/>
                                            </p:txEl>
                                          </p:spTgt>
                                        </p:tgtEl>
                                        <p:attrNameLst>
                                          <p:attrName>style.visibility</p:attrName>
                                        </p:attrNameLst>
                                      </p:cBhvr>
                                      <p:to>
                                        <p:strVal val="visible"/>
                                      </p:to>
                                    </p:set>
                                    <p:animEffect transition="in" filter="fade">
                                      <p:cBhvr>
                                        <p:cTn id="17" dur="500"/>
                                        <p:tgtEl>
                                          <p:spTgt spid="481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132">
                                            <p:txEl>
                                              <p:pRg st="2" end="2"/>
                                            </p:txEl>
                                          </p:spTgt>
                                        </p:tgtEl>
                                        <p:attrNameLst>
                                          <p:attrName>style.visibility</p:attrName>
                                        </p:attrNameLst>
                                      </p:cBhvr>
                                      <p:to>
                                        <p:strVal val="visible"/>
                                      </p:to>
                                    </p:set>
                                    <p:animEffect transition="in" filter="fade">
                                      <p:cBhvr>
                                        <p:cTn id="22" dur="500"/>
                                        <p:tgtEl>
                                          <p:spTgt spid="481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48132">
                                            <p:txEl>
                                              <p:pRg st="4" end="4"/>
                                            </p:txEl>
                                          </p:spTgt>
                                        </p:tgtEl>
                                        <p:attrNameLst>
                                          <p:attrName>style.visibility</p:attrName>
                                        </p:attrNameLst>
                                      </p:cBhvr>
                                      <p:to>
                                        <p:strVal val="visible"/>
                                      </p:to>
                                    </p:set>
                                    <p:anim calcmode="lin" valueType="num">
                                      <p:cBhvr additive="base">
                                        <p:cTn id="27" dur="500" fill="hold"/>
                                        <p:tgtEl>
                                          <p:spTgt spid="48132">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8132">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8132">
                                            <p:txEl>
                                              <p:pRg st="5" end="5"/>
                                            </p:txEl>
                                          </p:spTgt>
                                        </p:tgtEl>
                                        <p:attrNameLst>
                                          <p:attrName>style.visibility</p:attrName>
                                        </p:attrNameLst>
                                      </p:cBhvr>
                                      <p:to>
                                        <p:strVal val="visible"/>
                                      </p:to>
                                    </p:set>
                                    <p:animEffect transition="in" filter="fade">
                                      <p:cBhvr>
                                        <p:cTn id="33" dur="500"/>
                                        <p:tgtEl>
                                          <p:spTgt spid="48132">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8132">
                                            <p:txEl>
                                              <p:pRg st="6" end="6"/>
                                            </p:txEl>
                                          </p:spTgt>
                                        </p:tgtEl>
                                        <p:attrNameLst>
                                          <p:attrName>style.visibility</p:attrName>
                                        </p:attrNameLst>
                                      </p:cBhvr>
                                      <p:to>
                                        <p:strVal val="visible"/>
                                      </p:to>
                                    </p:set>
                                    <p:animEffect transition="in" filter="fade">
                                      <p:cBhvr>
                                        <p:cTn id="38" dur="500"/>
                                        <p:tgtEl>
                                          <p:spTgt spid="4813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9" name="Title 1"/>
          <p:cNvSpPr>
            <a:spLocks noGrp="1"/>
          </p:cNvSpPr>
          <p:nvPr>
            <p:ph type="title"/>
          </p:nvPr>
        </p:nvSpPr>
        <p:spPr/>
        <p:txBody>
          <a:bodyPr anchor="ctr"/>
          <a:lstStyle/>
          <a:p>
            <a:pPr eaLnBrk="1" hangingPunct="1"/>
            <a:r>
              <a:rPr lang="en-US"/>
              <a:t>Cognitive Development</a:t>
            </a:r>
          </a:p>
        </p:txBody>
      </p:sp>
      <p:sp>
        <p:nvSpPr>
          <p:cNvPr id="50180" name="Content Placeholder 2"/>
          <p:cNvSpPr>
            <a:spLocks noGrp="1"/>
          </p:cNvSpPr>
          <p:nvPr>
            <p:ph idx="1"/>
          </p:nvPr>
        </p:nvSpPr>
        <p:spPr>
          <a:xfrm>
            <a:off x="457200" y="1600200"/>
            <a:ext cx="5334000" cy="4525963"/>
          </a:xfrm>
        </p:spPr>
        <p:txBody>
          <a:bodyPr/>
          <a:lstStyle/>
          <a:p>
            <a:pPr eaLnBrk="1" hangingPunct="1">
              <a:buFont typeface="Wingdings" pitchFamily="2" charset="2"/>
              <a:buNone/>
            </a:pPr>
            <a:r>
              <a:rPr lang="en-US" dirty="0"/>
              <a:t>Late </a:t>
            </a:r>
            <a:r>
              <a:rPr lang="en-US" dirty="0" smtClean="0"/>
              <a:t>Adulthood</a:t>
            </a:r>
            <a:br>
              <a:rPr lang="en-US" dirty="0" smtClean="0"/>
            </a:br>
            <a:endParaRPr lang="en-US" dirty="0" smtClean="0"/>
          </a:p>
          <a:p>
            <a:pPr lvl="1"/>
            <a:r>
              <a:rPr lang="en-US" dirty="0" smtClean="0"/>
              <a:t>speed </a:t>
            </a:r>
            <a:r>
              <a:rPr lang="en-US" dirty="0"/>
              <a:t>of processing generally declines</a:t>
            </a:r>
          </a:p>
          <a:p>
            <a:pPr lvl="1" eaLnBrk="1" hangingPunct="1">
              <a:buClr>
                <a:schemeClr val="tx2"/>
              </a:buClr>
              <a:buFont typeface="Wingdings" pitchFamily="2" charset="2"/>
              <a:buNone/>
            </a:pPr>
            <a:endParaRPr lang="en-US" dirty="0"/>
          </a:p>
          <a:p>
            <a:pPr lvl="1"/>
            <a:r>
              <a:rPr lang="en-US" dirty="0" smtClean="0"/>
              <a:t>memory </a:t>
            </a:r>
            <a:r>
              <a:rPr lang="en-US" dirty="0"/>
              <a:t>retrieval skills decline</a:t>
            </a:r>
          </a:p>
          <a:p>
            <a:pPr lvl="1" eaLnBrk="1" hangingPunct="1">
              <a:buFont typeface="Wingdings" pitchFamily="2" charset="2"/>
              <a:buNone/>
            </a:pPr>
            <a:endParaRPr lang="en-US" dirty="0"/>
          </a:p>
          <a:p>
            <a:pPr lvl="1"/>
            <a:r>
              <a:rPr lang="en-US" dirty="0" smtClean="0"/>
              <a:t>wisdom </a:t>
            </a:r>
            <a:r>
              <a:rPr lang="en-US" dirty="0"/>
              <a:t>increases in some individuals</a:t>
            </a:r>
          </a:p>
          <a:p>
            <a:pPr lvl="1" eaLnBrk="1" hangingPunct="1">
              <a:buFont typeface="Wingdings" pitchFamily="2" charset="2"/>
              <a:buNone/>
            </a:pPr>
            <a:endParaRPr lang="en-US" dirty="0"/>
          </a:p>
          <a:p>
            <a:pPr lvl="1"/>
            <a:r>
              <a:rPr lang="en-US" dirty="0" smtClean="0"/>
              <a:t>strategy </a:t>
            </a:r>
            <a:r>
              <a:rPr lang="en-US" dirty="0"/>
              <a:t>training and physical activity can improve cognitive function</a:t>
            </a:r>
          </a:p>
          <a:p>
            <a:pPr lvl="1" eaLnBrk="1" hangingPunct="1"/>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291" t="2676" r="7439" b="4066"/>
          <a:stretch/>
        </p:blipFill>
        <p:spPr>
          <a:xfrm>
            <a:off x="5987955" y="1672988"/>
            <a:ext cx="2582839" cy="4121624"/>
          </a:xfrm>
          <a:prstGeom prst="rect">
            <a:avLst/>
          </a:prstGeom>
          <a:ln>
            <a:noFill/>
          </a:ln>
          <a:effectLst>
            <a:outerShdw blurRad="292100" dist="139700" dir="2700000" algn="tl" rotWithShape="0">
              <a:srgbClr val="333333">
                <a:alpha val="65000"/>
              </a:srgbClr>
            </a:outerShdw>
          </a:effectLst>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43</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50180">
                                            <p:txEl>
                                              <p:pRg st="0" end="0"/>
                                            </p:txEl>
                                          </p:spTgt>
                                        </p:tgtEl>
                                        <p:attrNameLst>
                                          <p:attrName>style.visibility</p:attrName>
                                        </p:attrNameLst>
                                      </p:cBhvr>
                                      <p:to>
                                        <p:strVal val="visible"/>
                                      </p:to>
                                    </p:set>
                                    <p:anim calcmode="lin" valueType="num">
                                      <p:cBhvr additive="base">
                                        <p:cTn id="7" dur="500" fill="hold"/>
                                        <p:tgtEl>
                                          <p:spTgt spid="5018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0180">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180">
                                            <p:txEl>
                                              <p:pRg st="1" end="1"/>
                                            </p:txEl>
                                          </p:spTgt>
                                        </p:tgtEl>
                                        <p:attrNameLst>
                                          <p:attrName>style.visibility</p:attrName>
                                        </p:attrNameLst>
                                      </p:cBhvr>
                                      <p:to>
                                        <p:strVal val="visible"/>
                                      </p:to>
                                    </p:set>
                                    <p:animEffect transition="in" filter="fade">
                                      <p:cBhvr>
                                        <p:cTn id="17" dur="500"/>
                                        <p:tgtEl>
                                          <p:spTgt spid="5018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180">
                                            <p:txEl>
                                              <p:pRg st="3" end="3"/>
                                            </p:txEl>
                                          </p:spTgt>
                                        </p:tgtEl>
                                        <p:attrNameLst>
                                          <p:attrName>style.visibility</p:attrName>
                                        </p:attrNameLst>
                                      </p:cBhvr>
                                      <p:to>
                                        <p:strVal val="visible"/>
                                      </p:to>
                                    </p:set>
                                    <p:animEffect transition="in" filter="fade">
                                      <p:cBhvr>
                                        <p:cTn id="22" dur="500"/>
                                        <p:tgtEl>
                                          <p:spTgt spid="5018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180">
                                            <p:txEl>
                                              <p:pRg st="5" end="5"/>
                                            </p:txEl>
                                          </p:spTgt>
                                        </p:tgtEl>
                                        <p:attrNameLst>
                                          <p:attrName>style.visibility</p:attrName>
                                        </p:attrNameLst>
                                      </p:cBhvr>
                                      <p:to>
                                        <p:strVal val="visible"/>
                                      </p:to>
                                    </p:set>
                                    <p:animEffect transition="in" filter="fade">
                                      <p:cBhvr>
                                        <p:cTn id="27" dur="500"/>
                                        <p:tgtEl>
                                          <p:spTgt spid="5018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180">
                                            <p:txEl>
                                              <p:pRg st="7" end="7"/>
                                            </p:txEl>
                                          </p:spTgt>
                                        </p:tgtEl>
                                        <p:attrNameLst>
                                          <p:attrName>style.visibility</p:attrName>
                                        </p:attrNameLst>
                                      </p:cBhvr>
                                      <p:to>
                                        <p:strVal val="visible"/>
                                      </p:to>
                                    </p:set>
                                    <p:animEffect transition="in" filter="fade">
                                      <p:cBhvr>
                                        <p:cTn id="32" dur="500"/>
                                        <p:tgtEl>
                                          <p:spTgt spid="5018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3" name="Title 1"/>
          <p:cNvSpPr>
            <a:spLocks noGrp="1"/>
          </p:cNvSpPr>
          <p:nvPr>
            <p:ph type="title"/>
          </p:nvPr>
        </p:nvSpPr>
        <p:spPr/>
        <p:txBody>
          <a:bodyPr anchor="ctr"/>
          <a:lstStyle/>
          <a:p>
            <a:pPr eaLnBrk="1" hangingPunct="1"/>
            <a:r>
              <a:rPr lang="en-US" dirty="0" err="1"/>
              <a:t>Socioemotional</a:t>
            </a:r>
            <a:r>
              <a:rPr lang="en-US" dirty="0"/>
              <a:t> Development</a:t>
            </a:r>
          </a:p>
        </p:txBody>
      </p:sp>
      <p:sp>
        <p:nvSpPr>
          <p:cNvPr id="51204" name="Content Placeholder 2"/>
          <p:cNvSpPr>
            <a:spLocks noGrp="1"/>
          </p:cNvSpPr>
          <p:nvPr>
            <p:ph idx="1"/>
          </p:nvPr>
        </p:nvSpPr>
        <p:spPr>
          <a:xfrm>
            <a:off x="457200" y="1600200"/>
            <a:ext cx="5410200" cy="4525963"/>
          </a:xfrm>
        </p:spPr>
        <p:txBody>
          <a:bodyPr/>
          <a:lstStyle/>
          <a:p>
            <a:pPr marL="609600" indent="-609600" eaLnBrk="1" hangingPunct="1">
              <a:buFont typeface="Wingdings" pitchFamily="2" charset="2"/>
              <a:buNone/>
            </a:pPr>
            <a:r>
              <a:rPr lang="en-US" dirty="0"/>
              <a:t>Erikson’s Theory</a:t>
            </a:r>
          </a:p>
          <a:p>
            <a:pPr marL="609600" indent="-609600" eaLnBrk="1" hangingPunct="1">
              <a:buFont typeface="Wingdings" pitchFamily="2" charset="2"/>
              <a:buNone/>
            </a:pPr>
            <a:endParaRPr lang="en-US" dirty="0"/>
          </a:p>
          <a:p>
            <a:pPr lvl="1"/>
            <a:r>
              <a:rPr lang="en-US" dirty="0" smtClean="0"/>
              <a:t>Last </a:t>
            </a:r>
            <a:r>
              <a:rPr lang="en-US" dirty="0"/>
              <a:t>Four </a:t>
            </a:r>
            <a:r>
              <a:rPr lang="en-US" dirty="0" smtClean="0"/>
              <a:t>Stages</a:t>
            </a:r>
          </a:p>
          <a:p>
            <a:pPr lvl="2"/>
            <a:r>
              <a:rPr lang="en-US" dirty="0"/>
              <a:t>I</a:t>
            </a:r>
            <a:r>
              <a:rPr lang="en-US" dirty="0" smtClean="0"/>
              <a:t>dentity </a:t>
            </a:r>
            <a:r>
              <a:rPr lang="en-US" dirty="0"/>
              <a:t>versus </a:t>
            </a:r>
            <a:r>
              <a:rPr lang="en-US" dirty="0" smtClean="0"/>
              <a:t>Identity </a:t>
            </a:r>
            <a:r>
              <a:rPr lang="en-US" dirty="0"/>
              <a:t>C</a:t>
            </a:r>
            <a:r>
              <a:rPr lang="en-US" dirty="0" smtClean="0"/>
              <a:t>onfusion</a:t>
            </a:r>
          </a:p>
          <a:p>
            <a:pPr marL="1371600" lvl="3" indent="0">
              <a:buNone/>
            </a:pPr>
            <a:r>
              <a:rPr lang="en-US" dirty="0" smtClean="0"/>
              <a:t>Who </a:t>
            </a:r>
            <a:r>
              <a:rPr lang="en-US" dirty="0"/>
              <a:t>am I &amp; where am I going</a:t>
            </a:r>
            <a:r>
              <a:rPr lang="en-US" dirty="0" smtClean="0"/>
              <a:t>?</a:t>
            </a:r>
          </a:p>
          <a:p>
            <a:pPr lvl="2"/>
            <a:r>
              <a:rPr lang="en-US" dirty="0"/>
              <a:t>I</a:t>
            </a:r>
            <a:r>
              <a:rPr lang="en-US" dirty="0" smtClean="0"/>
              <a:t>ntimacy </a:t>
            </a:r>
            <a:r>
              <a:rPr lang="en-US" dirty="0"/>
              <a:t>versus I</a:t>
            </a:r>
            <a:r>
              <a:rPr lang="en-US" dirty="0" smtClean="0"/>
              <a:t>solation</a:t>
            </a:r>
          </a:p>
          <a:p>
            <a:pPr marL="1371600" lvl="3" indent="0">
              <a:buNone/>
            </a:pPr>
            <a:r>
              <a:rPr lang="en-US" dirty="0" smtClean="0"/>
              <a:t>Individuals </a:t>
            </a:r>
            <a:r>
              <a:rPr lang="en-US" dirty="0"/>
              <a:t>form intimate relationships with others.</a:t>
            </a:r>
          </a:p>
          <a:p>
            <a:pPr marL="933450" lvl="1" indent="-533400" eaLnBrk="1" hangingPunct="1">
              <a:buSzPct val="75000"/>
              <a:buFont typeface="Wingdings" pitchFamily="2" charset="2"/>
              <a:buNone/>
            </a:pP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609" t="3071" r="3648" b="4277"/>
          <a:stretch/>
        </p:blipFill>
        <p:spPr>
          <a:xfrm>
            <a:off x="5873655" y="1675235"/>
            <a:ext cx="2730690" cy="367124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744" t="2761" r="3744" b="4104"/>
          <a:stretch/>
        </p:blipFill>
        <p:spPr>
          <a:xfrm>
            <a:off x="5853558" y="1711431"/>
            <a:ext cx="2729552" cy="4258101"/>
          </a:xfrm>
          <a:prstGeom prst="rect">
            <a:avLst/>
          </a:prstGeom>
          <a:ln>
            <a:noFill/>
          </a:ln>
          <a:effectLst>
            <a:outerShdw blurRad="292100" dist="139700" dir="2700000" algn="tl" rotWithShape="0">
              <a:srgbClr val="333333">
                <a:alpha val="65000"/>
              </a:srgbClr>
            </a:outerShdw>
          </a:effectLst>
        </p:spPr>
      </p:pic>
      <p:sp>
        <p:nvSpPr>
          <p:cNvPr id="9"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10"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44</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anim calcmode="lin" valueType="num">
                                      <p:cBhvr>
                                        <p:cTn id="7" dur="1000" fill="hold"/>
                                        <p:tgtEl>
                                          <p:spTgt spid="5120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120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120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1204">
                                            <p:txEl>
                                              <p:pRg st="0" end="0"/>
                                            </p:txEl>
                                          </p:spTgt>
                                        </p:tgtEl>
                                      </p:cBhvr>
                                    </p:animEffect>
                                  </p:childTnLst>
                                </p:cTn>
                              </p:par>
                            </p:childTnLst>
                          </p:cTn>
                        </p:par>
                        <p:par>
                          <p:cTn id="11" fill="hold">
                            <p:stCondLst>
                              <p:cond delay="1000"/>
                            </p:stCondLst>
                            <p:childTnLst>
                              <p:par>
                                <p:cTn id="12" presetID="2" presetClass="entr" presetSubtype="3" fill="hold" nodeType="afterEffect">
                                  <p:stCondLst>
                                    <p:cond delay="250"/>
                                  </p:stCondLst>
                                  <p:childTnLst>
                                    <p:set>
                                      <p:cBhvr>
                                        <p:cTn id="13" dur="1" fill="hold">
                                          <p:stCondLst>
                                            <p:cond delay="0"/>
                                          </p:stCondLst>
                                        </p:cTn>
                                        <p:tgtEl>
                                          <p:spTgt spid="51204">
                                            <p:txEl>
                                              <p:pRg st="2" end="2"/>
                                            </p:txEl>
                                          </p:spTgt>
                                        </p:tgtEl>
                                        <p:attrNameLst>
                                          <p:attrName>style.visibility</p:attrName>
                                        </p:attrNameLst>
                                      </p:cBhvr>
                                      <p:to>
                                        <p:strVal val="visible"/>
                                      </p:to>
                                    </p:set>
                                    <p:anim calcmode="lin" valueType="num">
                                      <p:cBhvr additive="base">
                                        <p:cTn id="14" dur="500" fill="hold"/>
                                        <p:tgtEl>
                                          <p:spTgt spid="51204">
                                            <p:txEl>
                                              <p:pRg st="2" end="2"/>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51204">
                                            <p:txEl>
                                              <p:pRg st="2" end="2"/>
                                            </p:txEl>
                                          </p:spTgt>
                                        </p:tgtEl>
                                        <p:attrNameLst>
                                          <p:attrName>ppt_y</p:attrName>
                                        </p:attrNameLst>
                                      </p:cBhvr>
                                      <p:tavLst>
                                        <p:tav tm="0">
                                          <p:val>
                                            <p:strVal val="0-#ppt_h/2"/>
                                          </p:val>
                                        </p:tav>
                                        <p:tav tm="100000">
                                          <p:val>
                                            <p:strVal val="#ppt_y"/>
                                          </p:val>
                                        </p:tav>
                                      </p:tavLst>
                                    </p:anim>
                                  </p:childTnLst>
                                </p:cTn>
                              </p:par>
                            </p:childTnLst>
                          </p:cTn>
                        </p:par>
                        <p:par>
                          <p:cTn id="16" fill="hold">
                            <p:stCondLst>
                              <p:cond delay="1750"/>
                            </p:stCondLst>
                            <p:childTnLst>
                              <p:par>
                                <p:cTn id="17" presetID="2" presetClass="entr" presetSubtype="3" fill="hold" nodeType="afterEffect">
                                  <p:stCondLst>
                                    <p:cond delay="250"/>
                                  </p:stCondLst>
                                  <p:childTnLst>
                                    <p:set>
                                      <p:cBhvr>
                                        <p:cTn id="18" dur="1" fill="hold">
                                          <p:stCondLst>
                                            <p:cond delay="0"/>
                                          </p:stCondLst>
                                        </p:cTn>
                                        <p:tgtEl>
                                          <p:spTgt spid="51204">
                                            <p:txEl>
                                              <p:pRg st="3" end="3"/>
                                            </p:txEl>
                                          </p:spTgt>
                                        </p:tgtEl>
                                        <p:attrNameLst>
                                          <p:attrName>style.visibility</p:attrName>
                                        </p:attrNameLst>
                                      </p:cBhvr>
                                      <p:to>
                                        <p:strVal val="visible"/>
                                      </p:to>
                                    </p:set>
                                    <p:anim calcmode="lin" valueType="num">
                                      <p:cBhvr additive="base">
                                        <p:cTn id="19" dur="500" fill="hold"/>
                                        <p:tgtEl>
                                          <p:spTgt spid="5120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1204">
                                            <p:txEl>
                                              <p:pRg st="3" end="3"/>
                                            </p:txEl>
                                          </p:spTgt>
                                        </p:tgtEl>
                                        <p:attrNameLst>
                                          <p:attrName>ppt_y</p:attrName>
                                        </p:attrNameLst>
                                      </p:cBhvr>
                                      <p:tavLst>
                                        <p:tav tm="0">
                                          <p:val>
                                            <p:strVal val="0-#ppt_h/2"/>
                                          </p:val>
                                        </p:tav>
                                        <p:tav tm="100000">
                                          <p:val>
                                            <p:strVal val="#ppt_y"/>
                                          </p:val>
                                        </p:tav>
                                      </p:tavLst>
                                    </p:anim>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1204">
                                            <p:txEl>
                                              <p:pRg st="4" end="4"/>
                                            </p:txEl>
                                          </p:spTgt>
                                        </p:tgtEl>
                                        <p:attrNameLst>
                                          <p:attrName>style.visibility</p:attrName>
                                        </p:attrNameLst>
                                      </p:cBhvr>
                                      <p:to>
                                        <p:strVal val="visible"/>
                                      </p:to>
                                    </p:set>
                                    <p:animEffect transition="in" filter="fade">
                                      <p:cBhvr>
                                        <p:cTn id="29" dur="500"/>
                                        <p:tgtEl>
                                          <p:spTgt spid="51204">
                                            <p:txEl>
                                              <p:pRg st="4" end="4"/>
                                            </p:txEl>
                                          </p:spTgt>
                                        </p:tgtEl>
                                      </p:cBhvr>
                                    </p:animEffect>
                                  </p:childTnLst>
                                </p:cTn>
                              </p:par>
                            </p:childTnLst>
                          </p:cTn>
                        </p:par>
                        <p:par>
                          <p:cTn id="30" fill="hold">
                            <p:stCondLst>
                              <p:cond delay="500"/>
                            </p:stCondLst>
                            <p:childTnLst>
                              <p:par>
                                <p:cTn id="31" presetID="9" presetClass="exit" presetSubtype="0" fill="hold" nodeType="afterEffect">
                                  <p:stCondLst>
                                    <p:cond delay="0"/>
                                  </p:stCondLst>
                                  <p:childTnLst>
                                    <p:animEffect transition="out" filter="dissolve">
                                      <p:cBhvr>
                                        <p:cTn id="32" dur="1000"/>
                                        <p:tgtEl>
                                          <p:spTgt spid="3"/>
                                        </p:tgtEl>
                                      </p:cBhvr>
                                    </p:animEffect>
                                    <p:set>
                                      <p:cBhvr>
                                        <p:cTn id="33" dur="1" fill="hold">
                                          <p:stCondLst>
                                            <p:cond delay="999"/>
                                          </p:stCondLst>
                                        </p:cTn>
                                        <p:tgtEl>
                                          <p:spTgt spid="3"/>
                                        </p:tgtEl>
                                        <p:attrNameLst>
                                          <p:attrName>style.visibility</p:attrName>
                                        </p:attrNameLst>
                                      </p:cBhvr>
                                      <p:to>
                                        <p:strVal val="hidden"/>
                                      </p:to>
                                    </p:set>
                                  </p:childTnLst>
                                </p:cTn>
                              </p:par>
                            </p:childTnLst>
                          </p:cTn>
                        </p:par>
                        <p:par>
                          <p:cTn id="34" fill="hold">
                            <p:stCondLst>
                              <p:cond delay="1500"/>
                            </p:stCondLst>
                            <p:childTnLst>
                              <p:par>
                                <p:cTn id="35" presetID="2" presetClass="entr" presetSubtype="3" fill="hold" nodeType="afterEffect">
                                  <p:stCondLst>
                                    <p:cond delay="0"/>
                                  </p:stCondLst>
                                  <p:childTnLst>
                                    <p:set>
                                      <p:cBhvr>
                                        <p:cTn id="36" dur="1" fill="hold">
                                          <p:stCondLst>
                                            <p:cond delay="0"/>
                                          </p:stCondLst>
                                        </p:cTn>
                                        <p:tgtEl>
                                          <p:spTgt spid="51204">
                                            <p:txEl>
                                              <p:pRg st="5" end="5"/>
                                            </p:txEl>
                                          </p:spTgt>
                                        </p:tgtEl>
                                        <p:attrNameLst>
                                          <p:attrName>style.visibility</p:attrName>
                                        </p:attrNameLst>
                                      </p:cBhvr>
                                      <p:to>
                                        <p:strVal val="visible"/>
                                      </p:to>
                                    </p:set>
                                    <p:anim calcmode="lin" valueType="num">
                                      <p:cBhvr additive="base">
                                        <p:cTn id="37" dur="500" fill="hold"/>
                                        <p:tgtEl>
                                          <p:spTgt spid="51204">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51204">
                                            <p:txEl>
                                              <p:pRg st="5" end="5"/>
                                            </p:txEl>
                                          </p:spTgt>
                                        </p:tgtEl>
                                        <p:attrNameLst>
                                          <p:attrName>ppt_y</p:attrName>
                                        </p:attrNameLst>
                                      </p:cBhvr>
                                      <p:tavLst>
                                        <p:tav tm="0">
                                          <p:val>
                                            <p:strVal val="0-#ppt_h/2"/>
                                          </p:val>
                                        </p:tav>
                                        <p:tav tm="100000">
                                          <p:val>
                                            <p:strVal val="#ppt_y"/>
                                          </p:val>
                                        </p:tav>
                                      </p:tavLst>
                                    </p:anim>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childTnLst>
                                </p:cTn>
                              </p:par>
                            </p:childTnLst>
                          </p:cTn>
                        </p:par>
                        <p:par>
                          <p:cTn id="43" fill="hold">
                            <p:stCondLst>
                              <p:cond delay="3000"/>
                            </p:stCondLst>
                            <p:childTnLst>
                              <p:par>
                                <p:cTn id="44" presetID="10" presetClass="entr" presetSubtype="0" fill="hold" nodeType="afterEffect">
                                  <p:stCondLst>
                                    <p:cond delay="500"/>
                                  </p:stCondLst>
                                  <p:childTnLst>
                                    <p:set>
                                      <p:cBhvr>
                                        <p:cTn id="45" dur="1" fill="hold">
                                          <p:stCondLst>
                                            <p:cond delay="0"/>
                                          </p:stCondLst>
                                        </p:cTn>
                                        <p:tgtEl>
                                          <p:spTgt spid="51204">
                                            <p:txEl>
                                              <p:pRg st="6" end="6"/>
                                            </p:txEl>
                                          </p:spTgt>
                                        </p:tgtEl>
                                        <p:attrNameLst>
                                          <p:attrName>style.visibility</p:attrName>
                                        </p:attrNameLst>
                                      </p:cBhvr>
                                      <p:to>
                                        <p:strVal val="visible"/>
                                      </p:to>
                                    </p:set>
                                    <p:animEffect transition="in" filter="fade">
                                      <p:cBhvr>
                                        <p:cTn id="46" dur="500"/>
                                        <p:tgtEl>
                                          <p:spTgt spid="5120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3" name="Title 1"/>
          <p:cNvSpPr>
            <a:spLocks noGrp="1"/>
          </p:cNvSpPr>
          <p:nvPr>
            <p:ph type="title"/>
          </p:nvPr>
        </p:nvSpPr>
        <p:spPr/>
        <p:txBody>
          <a:bodyPr anchor="ctr"/>
          <a:lstStyle/>
          <a:p>
            <a:pPr eaLnBrk="1" hangingPunct="1"/>
            <a:r>
              <a:rPr lang="en-US"/>
              <a:t>Socioemotional Development</a:t>
            </a:r>
          </a:p>
        </p:txBody>
      </p:sp>
      <p:sp>
        <p:nvSpPr>
          <p:cNvPr id="51204" name="Content Placeholder 2"/>
          <p:cNvSpPr>
            <a:spLocks noGrp="1"/>
          </p:cNvSpPr>
          <p:nvPr>
            <p:ph idx="1"/>
          </p:nvPr>
        </p:nvSpPr>
        <p:spPr/>
        <p:txBody>
          <a:bodyPr/>
          <a:lstStyle/>
          <a:p>
            <a:pPr marL="609600" indent="-609600" eaLnBrk="1" hangingPunct="1">
              <a:buFont typeface="Wingdings" pitchFamily="2" charset="2"/>
              <a:buNone/>
            </a:pPr>
            <a:r>
              <a:rPr lang="en-US" dirty="0"/>
              <a:t>Erikson’s Theory</a:t>
            </a:r>
          </a:p>
          <a:p>
            <a:pPr marL="609600" indent="-609600" eaLnBrk="1" hangingPunct="1">
              <a:buFont typeface="Wingdings" pitchFamily="2" charset="2"/>
              <a:buNone/>
            </a:pPr>
            <a:endParaRPr lang="en-US" dirty="0"/>
          </a:p>
          <a:p>
            <a:pPr lvl="1"/>
            <a:r>
              <a:rPr lang="en-US" dirty="0" smtClean="0"/>
              <a:t>Last </a:t>
            </a:r>
            <a:r>
              <a:rPr lang="en-US" dirty="0"/>
              <a:t>Four </a:t>
            </a:r>
            <a:r>
              <a:rPr lang="en-US" dirty="0" smtClean="0"/>
              <a:t>Stages</a:t>
            </a:r>
          </a:p>
          <a:p>
            <a:pPr lvl="2"/>
            <a:r>
              <a:rPr lang="en-US" dirty="0" err="1"/>
              <a:t>G</a:t>
            </a:r>
            <a:r>
              <a:rPr lang="en-US" dirty="0" err="1" smtClean="0"/>
              <a:t>enerativity</a:t>
            </a:r>
            <a:r>
              <a:rPr lang="en-US" dirty="0" smtClean="0"/>
              <a:t> </a:t>
            </a:r>
            <a:r>
              <a:rPr lang="en-US" dirty="0"/>
              <a:t>versus </a:t>
            </a:r>
            <a:r>
              <a:rPr lang="en-US" dirty="0" smtClean="0"/>
              <a:t>Stagnation</a:t>
            </a:r>
          </a:p>
          <a:p>
            <a:pPr marL="1371600" lvl="3" indent="0">
              <a:buNone/>
            </a:pPr>
            <a:r>
              <a:rPr lang="en-US" dirty="0"/>
              <a:t>l</a:t>
            </a:r>
            <a:r>
              <a:rPr lang="en-US" dirty="0" smtClean="0"/>
              <a:t>egacy</a:t>
            </a:r>
            <a:r>
              <a:rPr lang="en-US" dirty="0"/>
              <a:t>: assist younger </a:t>
            </a:r>
            <a:r>
              <a:rPr lang="en-US" dirty="0" smtClean="0"/>
              <a:t>generation</a:t>
            </a:r>
          </a:p>
          <a:p>
            <a:pPr lvl="2"/>
            <a:r>
              <a:rPr lang="en-US" dirty="0"/>
              <a:t>I</a:t>
            </a:r>
            <a:r>
              <a:rPr lang="en-US" dirty="0" smtClean="0"/>
              <a:t>ntegrity </a:t>
            </a:r>
            <a:r>
              <a:rPr lang="en-US" dirty="0"/>
              <a:t>versus D</a:t>
            </a:r>
            <a:r>
              <a:rPr lang="en-US" dirty="0" smtClean="0"/>
              <a:t>espair</a:t>
            </a:r>
          </a:p>
          <a:p>
            <a:pPr marL="1371600" lvl="3" indent="0">
              <a:buNone/>
            </a:pPr>
            <a:r>
              <a:rPr lang="en-US" dirty="0" smtClean="0"/>
              <a:t>What </a:t>
            </a:r>
            <a:r>
              <a:rPr lang="en-US" dirty="0"/>
              <a:t>have I done with my life?</a:t>
            </a:r>
          </a:p>
          <a:p>
            <a:pPr marL="933450" lvl="1" indent="-533400" eaLnBrk="1" hangingPunct="1">
              <a:buSzPct val="75000"/>
              <a:buFontTx/>
              <a:buAutoNum type="arabicPeriod" startAt="5"/>
            </a:pP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171" t="2654" r="6629" b="3517"/>
          <a:stretch/>
        </p:blipFill>
        <p:spPr>
          <a:xfrm>
            <a:off x="6096000" y="1799675"/>
            <a:ext cx="2311021" cy="371219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662" t="2996" r="3487" b="5174"/>
          <a:stretch/>
        </p:blipFill>
        <p:spPr>
          <a:xfrm>
            <a:off x="6096000" y="1842580"/>
            <a:ext cx="2433851" cy="3739488"/>
          </a:xfrm>
          <a:prstGeom prst="rect">
            <a:avLst/>
          </a:prstGeom>
          <a:ln>
            <a:noFill/>
          </a:ln>
          <a:effectLst>
            <a:outerShdw blurRad="292100" dist="139700" dir="2700000" algn="tl" rotWithShape="0">
              <a:srgbClr val="333333">
                <a:alpha val="65000"/>
              </a:srgbClr>
            </a:outerShdw>
          </a:effectLst>
        </p:spPr>
      </p:pic>
      <p:sp>
        <p:nvSpPr>
          <p:cNvPr id="9"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10"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45</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107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51204">
                                            <p:txEl>
                                              <p:pRg st="3" end="3"/>
                                            </p:txEl>
                                          </p:spTgt>
                                        </p:tgtEl>
                                        <p:attrNameLst>
                                          <p:attrName>style.visibility</p:attrName>
                                        </p:attrNameLst>
                                      </p:cBhvr>
                                      <p:to>
                                        <p:strVal val="visible"/>
                                      </p:to>
                                    </p:set>
                                    <p:anim calcmode="lin" valueType="num">
                                      <p:cBhvr additive="base">
                                        <p:cTn id="7" dur="500" fill="hold"/>
                                        <p:tgtEl>
                                          <p:spTgt spid="51204">
                                            <p:txEl>
                                              <p:pRg st="3" end="3"/>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1204">
                                            <p:txEl>
                                              <p:pRg st="3" end="3"/>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par>
                          <p:cTn id="13" fill="hold">
                            <p:stCondLst>
                              <p:cond delay="1500"/>
                            </p:stCondLst>
                            <p:childTnLst>
                              <p:par>
                                <p:cTn id="14" presetID="10" presetClass="entr" presetSubtype="0" fill="hold" nodeType="afterEffect">
                                  <p:stCondLst>
                                    <p:cond delay="500"/>
                                  </p:stCondLst>
                                  <p:childTnLst>
                                    <p:set>
                                      <p:cBhvr>
                                        <p:cTn id="15" dur="1" fill="hold">
                                          <p:stCondLst>
                                            <p:cond delay="0"/>
                                          </p:stCondLst>
                                        </p:cTn>
                                        <p:tgtEl>
                                          <p:spTgt spid="51204">
                                            <p:txEl>
                                              <p:pRg st="4" end="4"/>
                                            </p:txEl>
                                          </p:spTgt>
                                        </p:tgtEl>
                                        <p:attrNameLst>
                                          <p:attrName>style.visibility</p:attrName>
                                        </p:attrNameLst>
                                      </p:cBhvr>
                                      <p:to>
                                        <p:strVal val="visible"/>
                                      </p:to>
                                    </p:set>
                                    <p:animEffect transition="in" filter="fade">
                                      <p:cBhvr>
                                        <p:cTn id="16" dur="500"/>
                                        <p:tgtEl>
                                          <p:spTgt spid="5120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xit" presetSubtype="10" fill="hold" nodeType="clickEffect">
                                  <p:stCondLst>
                                    <p:cond delay="0"/>
                                  </p:stCondLst>
                                  <p:childTnLst>
                                    <p:animEffect transition="out" filter="checkerboard(across)">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par>
                          <p:cTn id="22" fill="hold">
                            <p:stCondLst>
                              <p:cond delay="500"/>
                            </p:stCondLst>
                            <p:childTnLst>
                              <p:par>
                                <p:cTn id="23" presetID="2" presetClass="entr" presetSubtype="3" fill="hold" nodeType="afterEffect">
                                  <p:stCondLst>
                                    <p:cond delay="0"/>
                                  </p:stCondLst>
                                  <p:childTnLst>
                                    <p:set>
                                      <p:cBhvr>
                                        <p:cTn id="24" dur="1" fill="hold">
                                          <p:stCondLst>
                                            <p:cond delay="0"/>
                                          </p:stCondLst>
                                        </p:cTn>
                                        <p:tgtEl>
                                          <p:spTgt spid="51204">
                                            <p:txEl>
                                              <p:pRg st="5" end="5"/>
                                            </p:txEl>
                                          </p:spTgt>
                                        </p:tgtEl>
                                        <p:attrNameLst>
                                          <p:attrName>style.visibility</p:attrName>
                                        </p:attrNameLst>
                                      </p:cBhvr>
                                      <p:to>
                                        <p:strVal val="visible"/>
                                      </p:to>
                                    </p:set>
                                    <p:anim calcmode="lin" valueType="num">
                                      <p:cBhvr additive="base">
                                        <p:cTn id="25" dur="500" fill="hold"/>
                                        <p:tgtEl>
                                          <p:spTgt spid="51204">
                                            <p:txEl>
                                              <p:pRg st="5" end="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1204">
                                            <p:txEl>
                                              <p:pRg st="5" end="5"/>
                                            </p:txEl>
                                          </p:spTgt>
                                        </p:tgtEl>
                                        <p:attrNameLst>
                                          <p:attrName>ppt_y</p:attrName>
                                        </p:attrNameLst>
                                      </p:cBhvr>
                                      <p:tavLst>
                                        <p:tav tm="0">
                                          <p:val>
                                            <p:strVal val="0-#ppt_h/2"/>
                                          </p:val>
                                        </p:tav>
                                        <p:tav tm="100000">
                                          <p:val>
                                            <p:strVal val="#ppt_y"/>
                                          </p:val>
                                        </p:tav>
                                      </p:tavLst>
                                    </p:anim>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par>
                          <p:cTn id="31" fill="hold">
                            <p:stCondLst>
                              <p:cond delay="2000"/>
                            </p:stCondLst>
                            <p:childTnLst>
                              <p:par>
                                <p:cTn id="32" presetID="10" presetClass="entr" presetSubtype="0" fill="hold" nodeType="afterEffect">
                                  <p:stCondLst>
                                    <p:cond delay="500"/>
                                  </p:stCondLst>
                                  <p:childTnLst>
                                    <p:set>
                                      <p:cBhvr>
                                        <p:cTn id="33" dur="1" fill="hold">
                                          <p:stCondLst>
                                            <p:cond delay="0"/>
                                          </p:stCondLst>
                                        </p:cTn>
                                        <p:tgtEl>
                                          <p:spTgt spid="51204">
                                            <p:txEl>
                                              <p:pRg st="6" end="6"/>
                                            </p:txEl>
                                          </p:spTgt>
                                        </p:tgtEl>
                                        <p:attrNameLst>
                                          <p:attrName>style.visibility</p:attrName>
                                        </p:attrNameLst>
                                      </p:cBhvr>
                                      <p:to>
                                        <p:strVal val="visible"/>
                                      </p:to>
                                    </p:set>
                                    <p:animEffect transition="in" filter="fade">
                                      <p:cBhvr>
                                        <p:cTn id="34" dur="500"/>
                                        <p:tgtEl>
                                          <p:spTgt spid="5120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1" name="Title 1"/>
          <p:cNvSpPr>
            <a:spLocks noGrp="1"/>
          </p:cNvSpPr>
          <p:nvPr>
            <p:ph type="title"/>
          </p:nvPr>
        </p:nvSpPr>
        <p:spPr/>
        <p:txBody>
          <a:bodyPr anchor="ctr"/>
          <a:lstStyle/>
          <a:p>
            <a:pPr eaLnBrk="1" hangingPunct="1"/>
            <a:r>
              <a:rPr lang="en-US"/>
              <a:t>Marriage</a:t>
            </a:r>
          </a:p>
        </p:txBody>
      </p:sp>
      <p:sp>
        <p:nvSpPr>
          <p:cNvPr id="53252" name="Content Placeholder 2"/>
          <p:cNvSpPr>
            <a:spLocks noGrp="1"/>
          </p:cNvSpPr>
          <p:nvPr>
            <p:ph idx="1"/>
          </p:nvPr>
        </p:nvSpPr>
        <p:spPr/>
        <p:txBody>
          <a:bodyPr>
            <a:normAutofit/>
          </a:bodyPr>
          <a:lstStyle/>
          <a:p>
            <a:pPr marL="0" indent="0" eaLnBrk="1" hangingPunct="1">
              <a:buClr>
                <a:schemeClr val="tx1"/>
              </a:buClr>
              <a:buNone/>
            </a:pPr>
            <a:r>
              <a:rPr lang="en-US" dirty="0"/>
              <a:t>Erikson’s Stage 6: Intimacy versus </a:t>
            </a:r>
            <a:r>
              <a:rPr lang="en-US" dirty="0" smtClean="0"/>
              <a:t>Isolation</a:t>
            </a:r>
            <a:endParaRPr lang="en-US" dirty="0"/>
          </a:p>
          <a:p>
            <a:pPr marL="457200" lvl="1" indent="0">
              <a:buClr>
                <a:schemeClr val="tx1"/>
              </a:buClr>
              <a:buNone/>
            </a:pPr>
            <a:r>
              <a:rPr lang="en-US" dirty="0" smtClean="0"/>
              <a:t>Women </a:t>
            </a:r>
            <a:r>
              <a:rPr lang="en-US" dirty="0"/>
              <a:t>and men are marrying </a:t>
            </a:r>
            <a:r>
              <a:rPr lang="en-US" dirty="0" smtClean="0"/>
              <a:t>later</a:t>
            </a:r>
          </a:p>
          <a:p>
            <a:pPr marL="457200" lvl="1" indent="0">
              <a:buClr>
                <a:schemeClr val="tx1"/>
              </a:buClr>
              <a:buNone/>
            </a:pPr>
            <a:endParaRPr lang="en-US" dirty="0"/>
          </a:p>
          <a:p>
            <a:pPr marL="457200" lvl="1" indent="0">
              <a:buClr>
                <a:schemeClr val="tx1"/>
              </a:buClr>
              <a:buNone/>
            </a:pPr>
            <a:r>
              <a:rPr lang="en-US" u="sng" dirty="0" smtClean="0"/>
              <a:t>Principles </a:t>
            </a:r>
            <a:r>
              <a:rPr lang="en-US" u="sng" dirty="0"/>
              <a:t>for successful </a:t>
            </a:r>
            <a:r>
              <a:rPr lang="en-US" u="sng" dirty="0" smtClean="0"/>
              <a:t>marriages</a:t>
            </a:r>
            <a:endParaRPr lang="en-US" dirty="0" smtClean="0"/>
          </a:p>
          <a:p>
            <a:pPr lvl="2">
              <a:buClr>
                <a:schemeClr val="tx1"/>
              </a:buClr>
            </a:pPr>
            <a:r>
              <a:rPr lang="en-US" dirty="0" smtClean="0"/>
              <a:t>nurturing </a:t>
            </a:r>
            <a:r>
              <a:rPr lang="en-US" dirty="0"/>
              <a:t>fondness and </a:t>
            </a:r>
            <a:r>
              <a:rPr lang="en-US" dirty="0" smtClean="0"/>
              <a:t/>
            </a:r>
            <a:br>
              <a:rPr lang="en-US" dirty="0" smtClean="0"/>
            </a:br>
            <a:r>
              <a:rPr lang="en-US" dirty="0" smtClean="0"/>
              <a:t>admiration</a:t>
            </a:r>
          </a:p>
          <a:p>
            <a:pPr lvl="2">
              <a:buClr>
                <a:schemeClr val="tx1"/>
              </a:buClr>
            </a:pPr>
            <a:r>
              <a:rPr lang="en-US" dirty="0" smtClean="0"/>
              <a:t>turning </a:t>
            </a:r>
            <a:r>
              <a:rPr lang="en-US" dirty="0"/>
              <a:t>toward each other </a:t>
            </a:r>
            <a:br>
              <a:rPr lang="en-US" dirty="0"/>
            </a:br>
            <a:r>
              <a:rPr lang="en-US" dirty="0" smtClean="0"/>
              <a:t>as friends</a:t>
            </a:r>
          </a:p>
          <a:p>
            <a:pPr lvl="2">
              <a:buClr>
                <a:schemeClr val="tx1"/>
              </a:buClr>
            </a:pPr>
            <a:r>
              <a:rPr lang="en-US" dirty="0" smtClean="0"/>
              <a:t>giving </a:t>
            </a:r>
            <a:r>
              <a:rPr lang="en-US" dirty="0"/>
              <a:t>up some </a:t>
            </a:r>
            <a:r>
              <a:rPr lang="en-US" dirty="0" smtClean="0"/>
              <a:t>power</a:t>
            </a:r>
          </a:p>
          <a:p>
            <a:pPr lvl="2">
              <a:buClr>
                <a:schemeClr val="tx1"/>
              </a:buClr>
            </a:pPr>
            <a:r>
              <a:rPr lang="en-US" dirty="0" smtClean="0"/>
              <a:t>solving </a:t>
            </a:r>
            <a:r>
              <a:rPr lang="en-US" dirty="0"/>
              <a:t>conflicts together</a:t>
            </a:r>
          </a:p>
          <a:p>
            <a:pPr eaLnBrk="1" hangingPunct="1">
              <a:buFont typeface="Wingdings" pitchFamily="2" charset="2"/>
              <a:buNone/>
            </a:pP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887" t="3607" r="3903" b="4892"/>
          <a:stretch/>
        </p:blipFill>
        <p:spPr>
          <a:xfrm>
            <a:off x="4971714" y="3587087"/>
            <a:ext cx="3753135" cy="2429301"/>
          </a:xfrm>
          <a:prstGeom prst="rect">
            <a:avLst/>
          </a:prstGeom>
          <a:ln>
            <a:noFill/>
          </a:ln>
          <a:effectLst>
            <a:outerShdw blurRad="292100" dist="139700" dir="2700000" algn="tl" rotWithShape="0">
              <a:srgbClr val="333333">
                <a:alpha val="65000"/>
              </a:srgbClr>
            </a:outerShdw>
          </a:effectLst>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46</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53252">
                                            <p:txEl>
                                              <p:pRg st="0" end="0"/>
                                            </p:txEl>
                                          </p:spTgt>
                                        </p:tgtEl>
                                        <p:attrNameLst>
                                          <p:attrName>style.visibility</p:attrName>
                                        </p:attrNameLst>
                                      </p:cBhvr>
                                      <p:to>
                                        <p:strVal val="visible"/>
                                      </p:to>
                                    </p:set>
                                    <p:anim calcmode="lin" valueType="num">
                                      <p:cBhvr additive="base">
                                        <p:cTn id="7" dur="500" fill="hold"/>
                                        <p:tgtEl>
                                          <p:spTgt spid="5325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325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3252">
                                            <p:txEl>
                                              <p:pRg st="1" end="1"/>
                                            </p:txEl>
                                          </p:spTgt>
                                        </p:tgtEl>
                                        <p:attrNameLst>
                                          <p:attrName>style.visibility</p:attrName>
                                        </p:attrNameLst>
                                      </p:cBhvr>
                                      <p:to>
                                        <p:strVal val="visible"/>
                                      </p:to>
                                    </p:set>
                                    <p:animEffect transition="in" filter="wipe(left)">
                                      <p:cBhvr>
                                        <p:cTn id="13" dur="500"/>
                                        <p:tgtEl>
                                          <p:spTgt spid="53252">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53252">
                                            <p:txEl>
                                              <p:pRg st="3" end="3"/>
                                            </p:txEl>
                                          </p:spTgt>
                                        </p:tgtEl>
                                        <p:attrNameLst>
                                          <p:attrName>style.visibility</p:attrName>
                                        </p:attrNameLst>
                                      </p:cBhvr>
                                      <p:to>
                                        <p:strVal val="visible"/>
                                      </p:to>
                                    </p:set>
                                    <p:anim calcmode="lin" valueType="num">
                                      <p:cBhvr additive="base">
                                        <p:cTn id="21" dur="500" fill="hold"/>
                                        <p:tgtEl>
                                          <p:spTgt spid="53252">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5325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3252">
                                            <p:txEl>
                                              <p:pRg st="4" end="4"/>
                                            </p:txEl>
                                          </p:spTgt>
                                        </p:tgtEl>
                                        <p:attrNameLst>
                                          <p:attrName>style.visibility</p:attrName>
                                        </p:attrNameLst>
                                      </p:cBhvr>
                                      <p:to>
                                        <p:strVal val="visible"/>
                                      </p:to>
                                    </p:set>
                                    <p:animEffect transition="in" filter="wipe(left)">
                                      <p:cBhvr>
                                        <p:cTn id="27" dur="500"/>
                                        <p:tgtEl>
                                          <p:spTgt spid="5325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3252">
                                            <p:txEl>
                                              <p:pRg st="5" end="5"/>
                                            </p:txEl>
                                          </p:spTgt>
                                        </p:tgtEl>
                                        <p:attrNameLst>
                                          <p:attrName>style.visibility</p:attrName>
                                        </p:attrNameLst>
                                      </p:cBhvr>
                                      <p:to>
                                        <p:strVal val="visible"/>
                                      </p:to>
                                    </p:set>
                                    <p:animEffect transition="in" filter="wipe(left)">
                                      <p:cBhvr>
                                        <p:cTn id="32" dur="500"/>
                                        <p:tgtEl>
                                          <p:spTgt spid="5325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3252">
                                            <p:txEl>
                                              <p:pRg st="6" end="6"/>
                                            </p:txEl>
                                          </p:spTgt>
                                        </p:tgtEl>
                                        <p:attrNameLst>
                                          <p:attrName>style.visibility</p:attrName>
                                        </p:attrNameLst>
                                      </p:cBhvr>
                                      <p:to>
                                        <p:strVal val="visible"/>
                                      </p:to>
                                    </p:set>
                                    <p:animEffect transition="in" filter="wipe(left)">
                                      <p:cBhvr>
                                        <p:cTn id="37" dur="500"/>
                                        <p:tgtEl>
                                          <p:spTgt spid="5325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3252">
                                            <p:txEl>
                                              <p:pRg st="7" end="7"/>
                                            </p:txEl>
                                          </p:spTgt>
                                        </p:tgtEl>
                                        <p:attrNameLst>
                                          <p:attrName>style.visibility</p:attrName>
                                        </p:attrNameLst>
                                      </p:cBhvr>
                                      <p:to>
                                        <p:strVal val="visible"/>
                                      </p:to>
                                    </p:set>
                                    <p:animEffect transition="in" filter="wipe(left)">
                                      <p:cBhvr>
                                        <p:cTn id="42" dur="500"/>
                                        <p:tgtEl>
                                          <p:spTgt spid="5325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5" name="Title 1"/>
          <p:cNvSpPr>
            <a:spLocks noGrp="1"/>
          </p:cNvSpPr>
          <p:nvPr>
            <p:ph type="title"/>
          </p:nvPr>
        </p:nvSpPr>
        <p:spPr/>
        <p:txBody>
          <a:bodyPr anchor="ctr"/>
          <a:lstStyle/>
          <a:p>
            <a:pPr eaLnBrk="1" hangingPunct="1"/>
            <a:r>
              <a:rPr lang="en-US"/>
              <a:t>Parenting</a:t>
            </a:r>
          </a:p>
        </p:txBody>
      </p:sp>
      <p:sp>
        <p:nvSpPr>
          <p:cNvPr id="54276" name="Content Placeholder 2"/>
          <p:cNvSpPr>
            <a:spLocks noGrp="1"/>
          </p:cNvSpPr>
          <p:nvPr>
            <p:ph idx="1"/>
          </p:nvPr>
        </p:nvSpPr>
        <p:spPr>
          <a:xfrm>
            <a:off x="457200" y="1600200"/>
            <a:ext cx="5334000" cy="4525963"/>
          </a:xfrm>
        </p:spPr>
        <p:txBody>
          <a:bodyPr/>
          <a:lstStyle/>
          <a:p>
            <a:pPr marL="0" indent="0" eaLnBrk="1" hangingPunct="1">
              <a:buClr>
                <a:schemeClr val="tx2"/>
              </a:buClr>
              <a:buNone/>
            </a:pPr>
            <a:r>
              <a:rPr lang="en-US" dirty="0"/>
              <a:t>Erikson’s Stage 7: </a:t>
            </a:r>
            <a:r>
              <a:rPr lang="en-US" dirty="0" smtClean="0"/>
              <a:t>                      </a:t>
            </a:r>
            <a:r>
              <a:rPr lang="en-US" dirty="0" err="1" smtClean="0"/>
              <a:t>Generativity</a:t>
            </a:r>
            <a:r>
              <a:rPr lang="en-US" dirty="0" smtClean="0"/>
              <a:t> </a:t>
            </a:r>
            <a:r>
              <a:rPr lang="en-US" dirty="0"/>
              <a:t>versus Stagnation</a:t>
            </a:r>
          </a:p>
          <a:p>
            <a:pPr eaLnBrk="1" hangingPunct="1">
              <a:buClr>
                <a:schemeClr val="tx2"/>
              </a:buClr>
              <a:buFont typeface="Wingdings" pitchFamily="2" charset="2"/>
              <a:buNone/>
            </a:pPr>
            <a:endParaRPr lang="en-US" dirty="0" smtClean="0"/>
          </a:p>
          <a:p>
            <a:pPr marL="57150" indent="0">
              <a:buNone/>
            </a:pPr>
            <a:r>
              <a:rPr lang="en-US" sz="2000" dirty="0" smtClean="0"/>
              <a:t>wellness </a:t>
            </a:r>
            <a:r>
              <a:rPr lang="en-US" sz="2000" dirty="0"/>
              <a:t>through contribution to next </a:t>
            </a:r>
            <a:r>
              <a:rPr lang="en-US" sz="2000" dirty="0" smtClean="0"/>
              <a:t>generation</a:t>
            </a:r>
          </a:p>
          <a:p>
            <a:pPr marL="914400" lvl="2" indent="0">
              <a:buNone/>
            </a:pPr>
            <a:r>
              <a:rPr lang="en-US" dirty="0" smtClean="0"/>
              <a:t>contribution </a:t>
            </a:r>
            <a:r>
              <a:rPr lang="en-US" dirty="0"/>
              <a:t>through rearing </a:t>
            </a:r>
            <a:r>
              <a:rPr lang="en-US" dirty="0" smtClean="0"/>
              <a:t>children</a:t>
            </a:r>
            <a:br>
              <a:rPr lang="en-US" dirty="0" smtClean="0"/>
            </a:br>
            <a:endParaRPr lang="en-US" dirty="0"/>
          </a:p>
          <a:p>
            <a:pPr marL="457200" lvl="1" indent="0">
              <a:buNone/>
            </a:pPr>
            <a:r>
              <a:rPr lang="en-US" dirty="0" smtClean="0"/>
              <a:t>Critical </a:t>
            </a:r>
            <a:r>
              <a:rPr lang="en-US" dirty="0"/>
              <a:t>Controversy: </a:t>
            </a:r>
            <a:r>
              <a:rPr lang="en-US" dirty="0" smtClean="0"/>
              <a:t>                                   </a:t>
            </a:r>
            <a:r>
              <a:rPr lang="en-US" sz="2000" dirty="0" smtClean="0"/>
              <a:t>Is </a:t>
            </a:r>
            <a:r>
              <a:rPr lang="en-US" sz="2000" dirty="0"/>
              <a:t>p</a:t>
            </a:r>
            <a:r>
              <a:rPr lang="en-US" sz="2000" dirty="0" smtClean="0"/>
              <a:t>arenthood </a:t>
            </a:r>
            <a:r>
              <a:rPr lang="en-US" sz="2000" dirty="0"/>
              <a:t>a</a:t>
            </a:r>
            <a:r>
              <a:rPr lang="en-US" sz="2000" dirty="0" smtClean="0"/>
              <a:t>ssociated </a:t>
            </a:r>
            <a:r>
              <a:rPr lang="en-US" sz="2000" dirty="0"/>
              <a:t>with </a:t>
            </a:r>
            <a:r>
              <a:rPr lang="en-US" sz="2000" dirty="0" smtClean="0"/>
              <a:t>happiness</a:t>
            </a:r>
            <a:r>
              <a:rPr lang="en-US" sz="2000" dirty="0"/>
              <a:t>?</a:t>
            </a:r>
          </a:p>
          <a:p>
            <a:pPr eaLnBrk="1" hangingPunct="1">
              <a:buClr>
                <a:schemeClr val="tx2"/>
              </a:buClr>
              <a:buFont typeface="Wingdings" pitchFamily="2" charset="2"/>
              <a:buNone/>
            </a:pPr>
            <a:endParaRPr lang="en-US" dirty="0"/>
          </a:p>
          <a:p>
            <a:pPr eaLnBrk="1" hangingPunct="1">
              <a:buFont typeface="Wingdings" pitchFamily="2" charset="2"/>
              <a:buNone/>
            </a:pP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710" t="2699" r="4147" b="3779"/>
          <a:stretch/>
        </p:blipFill>
        <p:spPr>
          <a:xfrm>
            <a:off x="5807122" y="1524000"/>
            <a:ext cx="2879678" cy="4135272"/>
          </a:xfrm>
          <a:prstGeom prst="rect">
            <a:avLst/>
          </a:prstGeom>
          <a:ln>
            <a:noFill/>
          </a:ln>
          <a:effectLst>
            <a:outerShdw blurRad="292100" dist="139700" dir="2700000" algn="tl" rotWithShape="0">
              <a:srgbClr val="333333">
                <a:alpha val="65000"/>
              </a:srgbClr>
            </a:outerShdw>
          </a:effectLst>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47</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anim calcmode="lin" valueType="num">
                                      <p:cBhvr additive="base">
                                        <p:cTn id="7" dur="500" fill="hold"/>
                                        <p:tgtEl>
                                          <p:spTgt spid="5427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4276">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276">
                                            <p:txEl>
                                              <p:pRg st="2" end="2"/>
                                            </p:txEl>
                                          </p:spTgt>
                                        </p:tgtEl>
                                        <p:attrNameLst>
                                          <p:attrName>style.visibility</p:attrName>
                                        </p:attrNameLst>
                                      </p:cBhvr>
                                      <p:to>
                                        <p:strVal val="visible"/>
                                      </p:to>
                                    </p:set>
                                    <p:animEffect transition="in" filter="fade">
                                      <p:cBhvr>
                                        <p:cTn id="17" dur="500"/>
                                        <p:tgtEl>
                                          <p:spTgt spid="542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54276">
                                            <p:txEl>
                                              <p:pRg st="3" end="3"/>
                                            </p:txEl>
                                          </p:spTgt>
                                        </p:tgtEl>
                                        <p:attrNameLst>
                                          <p:attrName>style.visibility</p:attrName>
                                        </p:attrNameLst>
                                      </p:cBhvr>
                                      <p:to>
                                        <p:strVal val="visible"/>
                                      </p:to>
                                    </p:set>
                                    <p:animEffect transition="in" filter="fade">
                                      <p:cBhvr>
                                        <p:cTn id="22" dur="1000"/>
                                        <p:tgtEl>
                                          <p:spTgt spid="54276">
                                            <p:txEl>
                                              <p:pRg st="3" end="3"/>
                                            </p:txEl>
                                          </p:spTgt>
                                        </p:tgtEl>
                                      </p:cBhvr>
                                    </p:animEffect>
                                    <p:anim calcmode="lin" valueType="num">
                                      <p:cBhvr>
                                        <p:cTn id="23" dur="1000" fill="hold"/>
                                        <p:tgtEl>
                                          <p:spTgt spid="5427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427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4276">
                                            <p:txEl>
                                              <p:pRg st="4" end="4"/>
                                            </p:txEl>
                                          </p:spTgt>
                                        </p:tgtEl>
                                        <p:attrNameLst>
                                          <p:attrName>style.visibility</p:attrName>
                                        </p:attrNameLst>
                                      </p:cBhvr>
                                      <p:to>
                                        <p:strVal val="visible"/>
                                      </p:to>
                                    </p:set>
                                    <p:animEffect transition="in" filter="fade">
                                      <p:cBhvr>
                                        <p:cTn id="29" dur="500"/>
                                        <p:tgtEl>
                                          <p:spTgt spid="5427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9" name="Title 1"/>
          <p:cNvSpPr>
            <a:spLocks noGrp="1"/>
          </p:cNvSpPr>
          <p:nvPr>
            <p:ph type="title"/>
          </p:nvPr>
        </p:nvSpPr>
        <p:spPr/>
        <p:txBody>
          <a:bodyPr anchor="ctr"/>
          <a:lstStyle/>
          <a:p>
            <a:pPr eaLnBrk="1" hangingPunct="1"/>
            <a:r>
              <a:rPr lang="en-US" dirty="0"/>
              <a:t>Winding Down</a:t>
            </a:r>
          </a:p>
        </p:txBody>
      </p:sp>
      <p:sp>
        <p:nvSpPr>
          <p:cNvPr id="55300" name="Content Placeholder 2"/>
          <p:cNvSpPr>
            <a:spLocks noGrp="1"/>
          </p:cNvSpPr>
          <p:nvPr>
            <p:ph idx="1"/>
          </p:nvPr>
        </p:nvSpPr>
        <p:spPr>
          <a:xfrm>
            <a:off x="457200" y="1600200"/>
            <a:ext cx="5334000" cy="4525963"/>
          </a:xfrm>
        </p:spPr>
        <p:txBody>
          <a:bodyPr/>
          <a:lstStyle/>
          <a:p>
            <a:pPr marL="0" indent="0" eaLnBrk="1" hangingPunct="1">
              <a:buClr>
                <a:srgbClr val="CA6500"/>
              </a:buClr>
              <a:buNone/>
            </a:pPr>
            <a:r>
              <a:rPr lang="en-US" dirty="0"/>
              <a:t>Erikson’s Stage 8: Integrity versus Despair</a:t>
            </a:r>
          </a:p>
          <a:p>
            <a:pPr marL="0" indent="0" eaLnBrk="1" hangingPunct="1">
              <a:buClr>
                <a:srgbClr val="CA6500"/>
              </a:buClr>
              <a:buNone/>
            </a:pPr>
            <a:endParaRPr lang="en-US" dirty="0"/>
          </a:p>
          <a:p>
            <a:pPr lvl="1">
              <a:buClr>
                <a:schemeClr val="tx1"/>
              </a:buClr>
            </a:pPr>
            <a:r>
              <a:rPr lang="en-US" dirty="0" smtClean="0"/>
              <a:t>wellness </a:t>
            </a:r>
            <a:r>
              <a:rPr lang="en-US" dirty="0"/>
              <a:t>through reminiscence</a:t>
            </a:r>
          </a:p>
          <a:p>
            <a:pPr lvl="1">
              <a:buClr>
                <a:schemeClr val="tx1"/>
              </a:buClr>
            </a:pPr>
            <a:r>
              <a:rPr lang="en-US" dirty="0" smtClean="0"/>
              <a:t>seeking </a:t>
            </a:r>
            <a:r>
              <a:rPr lang="en-US" dirty="0"/>
              <a:t>meaning through life </a:t>
            </a:r>
            <a:r>
              <a:rPr lang="en-US" dirty="0" smtClean="0"/>
              <a:t/>
            </a:r>
            <a:br>
              <a:rPr lang="en-US" dirty="0" smtClean="0"/>
            </a:br>
            <a:r>
              <a:rPr lang="en-US" dirty="0" smtClean="0"/>
              <a:t>review</a:t>
            </a:r>
            <a:endParaRPr lang="en-US" dirty="0"/>
          </a:p>
          <a:p>
            <a:pPr lvl="1">
              <a:buClr>
                <a:schemeClr val="tx1"/>
              </a:buClr>
            </a:pPr>
            <a:r>
              <a:rPr lang="en-US" dirty="0" smtClean="0"/>
              <a:t>confronting </a:t>
            </a:r>
            <a:r>
              <a:rPr lang="en-US" dirty="0"/>
              <a:t>own pending death</a:t>
            </a:r>
          </a:p>
          <a:p>
            <a:pPr lvl="1">
              <a:buClr>
                <a:schemeClr val="tx1"/>
              </a:buClr>
            </a:pPr>
            <a:r>
              <a:rPr lang="en-US" dirty="0" smtClean="0"/>
              <a:t>importance </a:t>
            </a:r>
            <a:r>
              <a:rPr lang="en-US" dirty="0"/>
              <a:t>of meaning: past and present!</a:t>
            </a:r>
          </a:p>
          <a:p>
            <a:pPr lvl="1">
              <a:buClr>
                <a:schemeClr val="tx1"/>
              </a:buClr>
            </a:pPr>
            <a:r>
              <a:rPr lang="en-US" dirty="0" smtClean="0"/>
              <a:t>more </a:t>
            </a:r>
            <a:r>
              <a:rPr lang="en-US" dirty="0"/>
              <a:t>selective about social </a:t>
            </a:r>
            <a:r>
              <a:rPr lang="en-US" dirty="0" smtClean="0"/>
              <a:t/>
            </a:r>
            <a:br>
              <a:rPr lang="en-US" dirty="0" smtClean="0"/>
            </a:br>
            <a:r>
              <a:rPr lang="en-US" dirty="0" smtClean="0"/>
              <a:t>network</a:t>
            </a:r>
            <a:endParaRPr lang="en-US" dirty="0"/>
          </a:p>
          <a:p>
            <a:pPr eaLnBrk="1" hangingPunct="1">
              <a:buFont typeface="Wingdings" pitchFamily="2" charset="2"/>
              <a:buNone/>
            </a:pP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097" t="3189" r="4621" b="4518"/>
          <a:stretch/>
        </p:blipFill>
        <p:spPr>
          <a:xfrm>
            <a:off x="5402237" y="2560814"/>
            <a:ext cx="3302760" cy="3316406"/>
          </a:xfrm>
          <a:prstGeom prst="rect">
            <a:avLst/>
          </a:prstGeom>
          <a:ln>
            <a:noFill/>
          </a:ln>
          <a:effectLst>
            <a:outerShdw blurRad="292100" dist="139700" dir="2700000" algn="tl" rotWithShape="0">
              <a:srgbClr val="333333">
                <a:alpha val="65000"/>
              </a:srgbClr>
            </a:outerShdw>
          </a:effectLst>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48</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55300">
                                            <p:txEl>
                                              <p:pRg st="0" end="0"/>
                                            </p:txEl>
                                          </p:spTgt>
                                        </p:tgtEl>
                                        <p:attrNameLst>
                                          <p:attrName>style.visibility</p:attrName>
                                        </p:attrNameLst>
                                      </p:cBhvr>
                                      <p:to>
                                        <p:strVal val="visible"/>
                                      </p:to>
                                    </p:set>
                                    <p:anim calcmode="lin" valueType="num">
                                      <p:cBhvr additive="base">
                                        <p:cTn id="7" dur="500" fill="hold"/>
                                        <p:tgtEl>
                                          <p:spTgt spid="5530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5300">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300">
                                            <p:txEl>
                                              <p:pRg st="2" end="2"/>
                                            </p:txEl>
                                          </p:spTgt>
                                        </p:tgtEl>
                                        <p:attrNameLst>
                                          <p:attrName>style.visibility</p:attrName>
                                        </p:attrNameLst>
                                      </p:cBhvr>
                                      <p:to>
                                        <p:strVal val="visible"/>
                                      </p:to>
                                    </p:set>
                                    <p:animEffect transition="in" filter="fade">
                                      <p:cBhvr>
                                        <p:cTn id="17" dur="500"/>
                                        <p:tgtEl>
                                          <p:spTgt spid="5530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300">
                                            <p:txEl>
                                              <p:pRg st="3" end="3"/>
                                            </p:txEl>
                                          </p:spTgt>
                                        </p:tgtEl>
                                        <p:attrNameLst>
                                          <p:attrName>style.visibility</p:attrName>
                                        </p:attrNameLst>
                                      </p:cBhvr>
                                      <p:to>
                                        <p:strVal val="visible"/>
                                      </p:to>
                                    </p:set>
                                    <p:animEffect transition="in" filter="fade">
                                      <p:cBhvr>
                                        <p:cTn id="22" dur="500"/>
                                        <p:tgtEl>
                                          <p:spTgt spid="5530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300">
                                            <p:txEl>
                                              <p:pRg st="4" end="4"/>
                                            </p:txEl>
                                          </p:spTgt>
                                        </p:tgtEl>
                                        <p:attrNameLst>
                                          <p:attrName>style.visibility</p:attrName>
                                        </p:attrNameLst>
                                      </p:cBhvr>
                                      <p:to>
                                        <p:strVal val="visible"/>
                                      </p:to>
                                    </p:set>
                                    <p:animEffect transition="in" filter="fade">
                                      <p:cBhvr>
                                        <p:cTn id="27" dur="500"/>
                                        <p:tgtEl>
                                          <p:spTgt spid="5530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5300">
                                            <p:txEl>
                                              <p:pRg st="5" end="5"/>
                                            </p:txEl>
                                          </p:spTgt>
                                        </p:tgtEl>
                                        <p:attrNameLst>
                                          <p:attrName>style.visibility</p:attrName>
                                        </p:attrNameLst>
                                      </p:cBhvr>
                                      <p:to>
                                        <p:strVal val="visible"/>
                                      </p:to>
                                    </p:set>
                                    <p:animEffect transition="in" filter="fade">
                                      <p:cBhvr>
                                        <p:cTn id="32" dur="500"/>
                                        <p:tgtEl>
                                          <p:spTgt spid="5530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5300">
                                            <p:txEl>
                                              <p:pRg st="6" end="6"/>
                                            </p:txEl>
                                          </p:spTgt>
                                        </p:tgtEl>
                                        <p:attrNameLst>
                                          <p:attrName>style.visibility</p:attrName>
                                        </p:attrNameLst>
                                      </p:cBhvr>
                                      <p:to>
                                        <p:strVal val="visible"/>
                                      </p:to>
                                    </p:set>
                                    <p:animEffect transition="in" filter="fade">
                                      <p:cBhvr>
                                        <p:cTn id="37" dur="500"/>
                                        <p:tgtEl>
                                          <p:spTgt spid="5530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3" name="Title 1"/>
          <p:cNvSpPr>
            <a:spLocks noGrp="1"/>
          </p:cNvSpPr>
          <p:nvPr>
            <p:ph type="title"/>
          </p:nvPr>
        </p:nvSpPr>
        <p:spPr/>
        <p:txBody>
          <a:bodyPr anchor="ctr"/>
          <a:lstStyle/>
          <a:p>
            <a:pPr eaLnBrk="1" hangingPunct="1"/>
            <a:r>
              <a:rPr lang="en-US"/>
              <a:t>Health and Wellness</a:t>
            </a:r>
          </a:p>
        </p:txBody>
      </p:sp>
      <p:sp>
        <p:nvSpPr>
          <p:cNvPr id="56324" name="Content Placeholder 2"/>
          <p:cNvSpPr>
            <a:spLocks noGrp="1"/>
          </p:cNvSpPr>
          <p:nvPr>
            <p:ph idx="1"/>
          </p:nvPr>
        </p:nvSpPr>
        <p:spPr/>
        <p:txBody>
          <a:bodyPr/>
          <a:lstStyle/>
          <a:p>
            <a:pPr eaLnBrk="1" hangingPunct="1">
              <a:lnSpc>
                <a:spcPct val="90000"/>
              </a:lnSpc>
              <a:buFont typeface="Wingdings" pitchFamily="2" charset="2"/>
              <a:buNone/>
            </a:pPr>
            <a:r>
              <a:rPr lang="en-US" dirty="0" smtClean="0"/>
              <a:t>Coping </a:t>
            </a:r>
            <a:r>
              <a:rPr lang="en-US" dirty="0"/>
              <a:t>with life’s </a:t>
            </a:r>
            <a:r>
              <a:rPr lang="en-US" dirty="0" smtClean="0"/>
              <a:t>difficulties</a:t>
            </a:r>
            <a:br>
              <a:rPr lang="en-US" dirty="0" smtClean="0"/>
            </a:br>
            <a:endParaRPr lang="en-US" dirty="0" smtClean="0"/>
          </a:p>
          <a:p>
            <a:pPr lvl="1">
              <a:lnSpc>
                <a:spcPct val="90000"/>
              </a:lnSpc>
            </a:pPr>
            <a:r>
              <a:rPr lang="en-US" dirty="0" smtClean="0"/>
              <a:t>assimilation and accommodation (Piaget)</a:t>
            </a:r>
          </a:p>
          <a:p>
            <a:pPr lvl="1" eaLnBrk="1" hangingPunct="1">
              <a:buFont typeface="Wingdings" pitchFamily="2" charset="2"/>
              <a:buNone/>
            </a:pPr>
            <a:endParaRPr lang="en-US" dirty="0"/>
          </a:p>
          <a:p>
            <a:pPr eaLnBrk="1" hangingPunct="1"/>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576" t="3031" r="4228" b="5151"/>
          <a:stretch/>
        </p:blipFill>
        <p:spPr>
          <a:xfrm>
            <a:off x="2183642" y="3070746"/>
            <a:ext cx="4612943" cy="3029803"/>
          </a:xfrm>
          <a:prstGeom prst="rect">
            <a:avLst/>
          </a:prstGeom>
          <a:ln>
            <a:noFill/>
          </a:ln>
          <a:effectLst>
            <a:outerShdw blurRad="292100" dist="139700" dir="2700000" algn="tl" rotWithShape="0">
              <a:srgbClr val="333333">
                <a:alpha val="65000"/>
              </a:srgbClr>
            </a:outerShdw>
          </a:effectLst>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49</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6324">
                                            <p:txEl>
                                              <p:pRg st="0" end="0"/>
                                            </p:txEl>
                                          </p:spTgt>
                                        </p:tgtEl>
                                        <p:attrNameLst>
                                          <p:attrName>style.visibility</p:attrName>
                                        </p:attrNameLst>
                                      </p:cBhvr>
                                      <p:to>
                                        <p:strVal val="visible"/>
                                      </p:to>
                                    </p:set>
                                    <p:animEffect transition="in" filter="wipe(left)">
                                      <p:cBhvr>
                                        <p:cTn id="7" dur="500"/>
                                        <p:tgtEl>
                                          <p:spTgt spid="5632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6324">
                                            <p:txEl>
                                              <p:pRg st="1" end="1"/>
                                            </p:txEl>
                                          </p:spTgt>
                                        </p:tgtEl>
                                        <p:attrNameLst>
                                          <p:attrName>style.visibility</p:attrName>
                                        </p:attrNameLst>
                                      </p:cBhvr>
                                      <p:to>
                                        <p:strVal val="visible"/>
                                      </p:to>
                                    </p:set>
                                    <p:animEffect transition="in" filter="wipe(left)">
                                      <p:cBhvr>
                                        <p:cTn id="16" dur="500"/>
                                        <p:tgtEl>
                                          <p:spTgt spid="563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Title 1"/>
          <p:cNvSpPr>
            <a:spLocks noGrp="1"/>
          </p:cNvSpPr>
          <p:nvPr>
            <p:ph type="title"/>
          </p:nvPr>
        </p:nvSpPr>
        <p:spPr>
          <a:xfrm>
            <a:off x="182880" y="-1"/>
            <a:ext cx="8961120" cy="1042737"/>
          </a:xfrm>
        </p:spPr>
        <p:txBody>
          <a:bodyPr anchor="ctr">
            <a:normAutofit fontScale="90000"/>
          </a:bodyPr>
          <a:lstStyle/>
          <a:p>
            <a:pPr eaLnBrk="1" hangingPunct="1"/>
            <a:r>
              <a:rPr lang="en-US" dirty="0"/>
              <a:t>Research Methods in </a:t>
            </a:r>
            <a:r>
              <a:rPr lang="en-US" dirty="0" smtClean="0"/>
              <a:t>Developmental Psychology</a:t>
            </a:r>
            <a:endParaRPr lang="en-US" dirty="0"/>
          </a:p>
        </p:txBody>
      </p:sp>
      <p:sp>
        <p:nvSpPr>
          <p:cNvPr id="7172" name="Content Placeholder 2"/>
          <p:cNvSpPr>
            <a:spLocks noGrp="1"/>
          </p:cNvSpPr>
          <p:nvPr>
            <p:ph idx="1"/>
          </p:nvPr>
        </p:nvSpPr>
        <p:spPr/>
        <p:txBody>
          <a:bodyPr/>
          <a:lstStyle/>
          <a:p>
            <a:pPr eaLnBrk="1" hangingPunct="1">
              <a:buFont typeface="Wingdings" pitchFamily="2" charset="2"/>
              <a:buNone/>
            </a:pPr>
            <a:r>
              <a:rPr lang="en-US" dirty="0"/>
              <a:t>Age-Related Differences</a:t>
            </a:r>
          </a:p>
          <a:p>
            <a:pPr eaLnBrk="1" hangingPunct="1">
              <a:buFont typeface="Wingdings" pitchFamily="2" charset="2"/>
              <a:buNone/>
            </a:pPr>
            <a:endParaRPr lang="en-US" dirty="0"/>
          </a:p>
          <a:p>
            <a:pPr lvl="1">
              <a:buClr>
                <a:schemeClr val="tx1"/>
              </a:buClr>
            </a:pPr>
            <a:r>
              <a:rPr lang="en-US" dirty="0" smtClean="0"/>
              <a:t>cross</a:t>
            </a:r>
            <a:r>
              <a:rPr lang="en-US" dirty="0"/>
              <a:t>-sectional studies</a:t>
            </a:r>
          </a:p>
          <a:p>
            <a:pPr marL="914400" lvl="2" indent="0">
              <a:buClr>
                <a:schemeClr val="tx1"/>
              </a:buClr>
              <a:buNone/>
            </a:pPr>
            <a:r>
              <a:rPr lang="en-US" dirty="0" smtClean="0"/>
              <a:t>  </a:t>
            </a:r>
            <a:r>
              <a:rPr lang="en-US" dirty="0"/>
              <a:t> </a:t>
            </a:r>
            <a:r>
              <a:rPr lang="en-US" dirty="0" smtClean="0"/>
              <a:t>cohort </a:t>
            </a:r>
            <a:r>
              <a:rPr lang="en-US" dirty="0"/>
              <a:t>effects</a:t>
            </a:r>
          </a:p>
          <a:p>
            <a:pPr lvl="2">
              <a:buClr>
                <a:schemeClr val="tx1"/>
              </a:buClr>
            </a:pPr>
            <a:endParaRPr lang="en-US" dirty="0"/>
          </a:p>
          <a:p>
            <a:pPr lvl="1">
              <a:buClr>
                <a:schemeClr val="tx1"/>
              </a:buClr>
            </a:pPr>
            <a:r>
              <a:rPr lang="en-US" dirty="0" smtClean="0"/>
              <a:t>longitudinal </a:t>
            </a:r>
            <a:r>
              <a:rPr lang="en-US" dirty="0"/>
              <a:t>studies</a:t>
            </a:r>
          </a:p>
        </p:txBody>
      </p:sp>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5</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anim calcmode="lin" valueType="num">
                                      <p:cBhvr>
                                        <p:cTn id="7" dur="1000" fill="hold"/>
                                        <p:tgtEl>
                                          <p:spTgt spid="717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17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17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17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anim calcmode="lin" valueType="num">
                                      <p:cBhvr additive="base">
                                        <p:cTn id="15" dur="500" fill="hold"/>
                                        <p:tgtEl>
                                          <p:spTgt spid="7172">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717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172">
                                            <p:txEl>
                                              <p:pRg st="3" end="3"/>
                                            </p:txEl>
                                          </p:spTgt>
                                        </p:tgtEl>
                                        <p:attrNameLst>
                                          <p:attrName>style.visibility</p:attrName>
                                        </p:attrNameLst>
                                      </p:cBhvr>
                                      <p:to>
                                        <p:strVal val="visible"/>
                                      </p:to>
                                    </p:set>
                                    <p:animEffect transition="in" filter="fade">
                                      <p:cBhvr>
                                        <p:cTn id="21" dur="500"/>
                                        <p:tgtEl>
                                          <p:spTgt spid="717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7172">
                                            <p:txEl>
                                              <p:pRg st="5" end="5"/>
                                            </p:txEl>
                                          </p:spTgt>
                                        </p:tgtEl>
                                        <p:attrNameLst>
                                          <p:attrName>style.visibility</p:attrName>
                                        </p:attrNameLst>
                                      </p:cBhvr>
                                      <p:to>
                                        <p:strVal val="visible"/>
                                      </p:to>
                                    </p:set>
                                    <p:anim calcmode="lin" valueType="num">
                                      <p:cBhvr additive="base">
                                        <p:cTn id="26" dur="500" fill="hold"/>
                                        <p:tgtEl>
                                          <p:spTgt spid="7172">
                                            <p:txEl>
                                              <p:pRg st="5" end="5"/>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717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7" name="Title 1"/>
          <p:cNvSpPr>
            <a:spLocks noGrp="1"/>
          </p:cNvSpPr>
          <p:nvPr>
            <p:ph type="title"/>
          </p:nvPr>
        </p:nvSpPr>
        <p:spPr/>
        <p:txBody>
          <a:bodyPr anchor="ctr"/>
          <a:lstStyle/>
          <a:p>
            <a:pPr eaLnBrk="1" hangingPunct="1"/>
            <a:r>
              <a:rPr lang="en-US" dirty="0"/>
              <a:t>Chapter Review</a:t>
            </a:r>
          </a:p>
        </p:txBody>
      </p:sp>
      <p:sp>
        <p:nvSpPr>
          <p:cNvPr id="57348" name="Content Placeholder 2"/>
          <p:cNvSpPr>
            <a:spLocks noGrp="1"/>
          </p:cNvSpPr>
          <p:nvPr>
            <p:ph idx="1"/>
          </p:nvPr>
        </p:nvSpPr>
        <p:spPr/>
        <p:txBody>
          <a:bodyPr/>
          <a:lstStyle/>
          <a:p>
            <a:pPr eaLnBrk="1" hangingPunct="1"/>
            <a:r>
              <a:rPr lang="en-US" dirty="0" smtClean="0"/>
              <a:t>Explain </a:t>
            </a:r>
            <a:r>
              <a:rPr lang="en-US" dirty="0"/>
              <a:t>how psychologists think about development</a:t>
            </a:r>
            <a:r>
              <a:rPr lang="en-US" dirty="0" smtClean="0"/>
              <a:t>.</a:t>
            </a:r>
            <a:br>
              <a:rPr lang="en-US" dirty="0" smtClean="0"/>
            </a:br>
            <a:endParaRPr lang="en-US" dirty="0"/>
          </a:p>
          <a:p>
            <a:pPr eaLnBrk="1" hangingPunct="1"/>
            <a:r>
              <a:rPr lang="en-US" dirty="0"/>
              <a:t>Describe children’s development from prenatal stages to adolescence</a:t>
            </a:r>
            <a:r>
              <a:rPr lang="en-US" dirty="0" smtClean="0"/>
              <a:t>.</a:t>
            </a:r>
            <a:br>
              <a:rPr lang="en-US" dirty="0" smtClean="0"/>
            </a:br>
            <a:endParaRPr lang="en-US" dirty="0"/>
          </a:p>
          <a:p>
            <a:pPr eaLnBrk="1" hangingPunct="1"/>
            <a:r>
              <a:rPr lang="en-US" dirty="0"/>
              <a:t>Discuss adult development and the positive dimensions of aging</a:t>
            </a:r>
            <a:r>
              <a:rPr lang="en-US" dirty="0" smtClean="0"/>
              <a:t>.</a:t>
            </a:r>
            <a:br>
              <a:rPr lang="en-US" dirty="0" smtClean="0"/>
            </a:br>
            <a:endParaRPr lang="en-US" dirty="0"/>
          </a:p>
          <a:p>
            <a:pPr eaLnBrk="1" hangingPunct="1"/>
            <a:r>
              <a:rPr lang="en-US" dirty="0"/>
              <a:t>Discuss important factors in successful adult psychological development.</a:t>
            </a:r>
          </a:p>
        </p:txBody>
      </p:sp>
      <p:sp>
        <p:nvSpPr>
          <p:cNvPr id="5"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6"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50</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7348">
                                            <p:txEl>
                                              <p:pRg st="0" end="0"/>
                                            </p:txEl>
                                          </p:spTgt>
                                        </p:tgtEl>
                                        <p:attrNameLst>
                                          <p:attrName>style.visibility</p:attrName>
                                        </p:attrNameLst>
                                      </p:cBhvr>
                                      <p:to>
                                        <p:strVal val="visible"/>
                                      </p:to>
                                    </p:set>
                                    <p:animEffect transition="in" filter="wipe(down)">
                                      <p:cBhvr>
                                        <p:cTn id="7" dur="500"/>
                                        <p:tgtEl>
                                          <p:spTgt spid="573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7348">
                                            <p:txEl>
                                              <p:pRg st="1" end="1"/>
                                            </p:txEl>
                                          </p:spTgt>
                                        </p:tgtEl>
                                        <p:attrNameLst>
                                          <p:attrName>style.visibility</p:attrName>
                                        </p:attrNameLst>
                                      </p:cBhvr>
                                      <p:to>
                                        <p:strVal val="visible"/>
                                      </p:to>
                                    </p:set>
                                    <p:animEffect transition="in" filter="wipe(down)">
                                      <p:cBhvr>
                                        <p:cTn id="12" dur="500"/>
                                        <p:tgtEl>
                                          <p:spTgt spid="5734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7348">
                                            <p:txEl>
                                              <p:pRg st="2" end="2"/>
                                            </p:txEl>
                                          </p:spTgt>
                                        </p:tgtEl>
                                        <p:attrNameLst>
                                          <p:attrName>style.visibility</p:attrName>
                                        </p:attrNameLst>
                                      </p:cBhvr>
                                      <p:to>
                                        <p:strVal val="visible"/>
                                      </p:to>
                                    </p:set>
                                    <p:animEffect transition="in" filter="wipe(down)">
                                      <p:cBhvr>
                                        <p:cTn id="17" dur="500"/>
                                        <p:tgtEl>
                                          <p:spTgt spid="5734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7348">
                                            <p:txEl>
                                              <p:pRg st="3" end="3"/>
                                            </p:txEl>
                                          </p:spTgt>
                                        </p:tgtEl>
                                        <p:attrNameLst>
                                          <p:attrName>style.visibility</p:attrName>
                                        </p:attrNameLst>
                                      </p:cBhvr>
                                      <p:to>
                                        <p:strVal val="visible"/>
                                      </p:to>
                                    </p:set>
                                    <p:animEffect transition="in" filter="wipe(down)">
                                      <p:cBhvr>
                                        <p:cTn id="22" dur="500"/>
                                        <p:tgtEl>
                                          <p:spTgt spid="573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Title 1"/>
          <p:cNvSpPr>
            <a:spLocks noGrp="1"/>
          </p:cNvSpPr>
          <p:nvPr>
            <p:ph type="title"/>
          </p:nvPr>
        </p:nvSpPr>
        <p:spPr/>
        <p:txBody>
          <a:bodyPr anchor="ctr"/>
          <a:lstStyle/>
          <a:p>
            <a:pPr eaLnBrk="1" hangingPunct="1"/>
            <a:r>
              <a:rPr lang="en-US"/>
              <a:t>Nature and Nurture</a:t>
            </a:r>
          </a:p>
        </p:txBody>
      </p:sp>
      <p:sp>
        <p:nvSpPr>
          <p:cNvPr id="8196" name="Content Placeholder 2"/>
          <p:cNvSpPr>
            <a:spLocks noGrp="1"/>
          </p:cNvSpPr>
          <p:nvPr>
            <p:ph idx="1"/>
          </p:nvPr>
        </p:nvSpPr>
        <p:spPr>
          <a:xfrm>
            <a:off x="457200" y="1600200"/>
            <a:ext cx="4114800" cy="4525963"/>
          </a:xfrm>
        </p:spPr>
        <p:txBody>
          <a:bodyPr/>
          <a:lstStyle/>
          <a:p>
            <a:pPr>
              <a:buClr>
                <a:schemeClr val="tx1"/>
              </a:buClr>
            </a:pPr>
            <a:r>
              <a:rPr lang="en-US" dirty="0" smtClean="0"/>
              <a:t>Nature</a:t>
            </a:r>
          </a:p>
          <a:p>
            <a:pPr marL="457200" lvl="1" indent="0">
              <a:buClr>
                <a:schemeClr val="tx1"/>
              </a:buClr>
              <a:buNone/>
            </a:pPr>
            <a:r>
              <a:rPr lang="en-US" dirty="0" smtClean="0"/>
              <a:t>biological inheritance</a:t>
            </a:r>
            <a:br>
              <a:rPr lang="en-US" dirty="0" smtClean="0"/>
            </a:br>
            <a:endParaRPr lang="en-US" dirty="0"/>
          </a:p>
          <a:p>
            <a:pPr>
              <a:buClr>
                <a:schemeClr val="tx1"/>
              </a:buClr>
            </a:pPr>
            <a:r>
              <a:rPr lang="en-US" dirty="0" smtClean="0"/>
              <a:t>Nurture </a:t>
            </a:r>
          </a:p>
          <a:p>
            <a:pPr marL="457200" lvl="1" indent="0">
              <a:buClr>
                <a:schemeClr val="tx1"/>
              </a:buClr>
              <a:buNone/>
            </a:pPr>
            <a:r>
              <a:rPr lang="en-US" dirty="0" smtClean="0"/>
              <a:t>environmental experiences</a:t>
            </a:r>
            <a:br>
              <a:rPr lang="en-US" dirty="0" smtClean="0"/>
            </a:br>
            <a:endParaRPr lang="en-US" dirty="0"/>
          </a:p>
          <a:p>
            <a:pPr>
              <a:buClr>
                <a:schemeClr val="tx1"/>
              </a:buClr>
            </a:pPr>
            <a:r>
              <a:rPr lang="en-US" dirty="0" smtClean="0"/>
              <a:t>Self</a:t>
            </a:r>
          </a:p>
          <a:p>
            <a:pPr marL="457200" lvl="1" indent="0">
              <a:buClr>
                <a:schemeClr val="tx1"/>
              </a:buClr>
              <a:buNone/>
            </a:pPr>
            <a:r>
              <a:rPr lang="en-US" dirty="0" smtClean="0"/>
              <a:t>individuals </a:t>
            </a:r>
            <a:r>
              <a:rPr lang="en-US" dirty="0"/>
              <a:t>take active roles in own development</a:t>
            </a:r>
          </a:p>
          <a:p>
            <a:pPr algn="ctr" eaLnBrk="1" hangingPunct="1">
              <a:buFont typeface="Wingdings" pitchFamily="2" charset="2"/>
              <a:buNone/>
            </a:pPr>
            <a:endParaRPr lang="en-US" dirty="0"/>
          </a:p>
          <a:p>
            <a:pPr eaLnBrk="1" hangingPunct="1"/>
            <a:endParaRPr lang="en-US" dirty="0"/>
          </a:p>
          <a:p>
            <a:pPr eaLnBrk="1" hangingPunct="1"/>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2166019"/>
            <a:ext cx="3886200" cy="2584323"/>
          </a:xfrm>
          <a:prstGeom prst="rect">
            <a:avLst/>
          </a:prstGeom>
          <a:ln>
            <a:noFill/>
          </a:ln>
          <a:effectLst>
            <a:outerShdw blurRad="292100" dist="139700" dir="2700000" algn="tl" rotWithShape="0">
              <a:srgbClr val="333333">
                <a:alpha val="65000"/>
              </a:srgbClr>
            </a:outerShdw>
          </a:effectLst>
        </p:spPr>
      </p:pic>
      <p:sp>
        <p:nvSpPr>
          <p:cNvPr id="9"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10"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6</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8196">
                                            <p:txEl>
                                              <p:pRg st="0" end="0"/>
                                            </p:txEl>
                                          </p:spTgt>
                                        </p:tgtEl>
                                        <p:attrNameLst>
                                          <p:attrName>style.visibility</p:attrName>
                                        </p:attrNameLst>
                                      </p:cBhvr>
                                      <p:to>
                                        <p:strVal val="visible"/>
                                      </p:to>
                                    </p:set>
                                    <p:animEffect transition="in" filter="wipe(left)">
                                      <p:cBhvr>
                                        <p:cTn id="11" dur="500"/>
                                        <p:tgtEl>
                                          <p:spTgt spid="8196">
                                            <p:txEl>
                                              <p:pRg st="0" end="0"/>
                                            </p:txEl>
                                          </p:spTgt>
                                        </p:tgtEl>
                                      </p:cBhvr>
                                    </p:animEffect>
                                  </p:childTnLst>
                                </p:cTn>
                              </p:par>
                            </p:childTnLst>
                          </p:cTn>
                        </p:par>
                        <p:par>
                          <p:cTn id="12" fill="hold">
                            <p:stCondLst>
                              <p:cond delay="1500"/>
                            </p:stCondLst>
                            <p:childTnLst>
                              <p:par>
                                <p:cTn id="13" presetID="22" presetClass="entr" presetSubtype="8" fill="hold" nodeType="afterEffect">
                                  <p:stCondLst>
                                    <p:cond delay="500"/>
                                  </p:stCondLst>
                                  <p:childTnLst>
                                    <p:set>
                                      <p:cBhvr>
                                        <p:cTn id="14" dur="1" fill="hold">
                                          <p:stCondLst>
                                            <p:cond delay="0"/>
                                          </p:stCondLst>
                                        </p:cTn>
                                        <p:tgtEl>
                                          <p:spTgt spid="8196">
                                            <p:txEl>
                                              <p:pRg st="1" end="1"/>
                                            </p:txEl>
                                          </p:spTgt>
                                        </p:tgtEl>
                                        <p:attrNameLst>
                                          <p:attrName>style.visibility</p:attrName>
                                        </p:attrNameLst>
                                      </p:cBhvr>
                                      <p:to>
                                        <p:strVal val="visible"/>
                                      </p:to>
                                    </p:set>
                                    <p:animEffect transition="in" filter="wipe(left)">
                                      <p:cBhvr>
                                        <p:cTn id="15" dur="500"/>
                                        <p:tgtEl>
                                          <p:spTgt spid="819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196">
                                            <p:txEl>
                                              <p:pRg st="2" end="2"/>
                                            </p:txEl>
                                          </p:spTgt>
                                        </p:tgtEl>
                                        <p:attrNameLst>
                                          <p:attrName>style.visibility</p:attrName>
                                        </p:attrNameLst>
                                      </p:cBhvr>
                                      <p:to>
                                        <p:strVal val="visible"/>
                                      </p:to>
                                    </p:set>
                                    <p:animEffect transition="in" filter="wipe(left)">
                                      <p:cBhvr>
                                        <p:cTn id="20" dur="500"/>
                                        <p:tgtEl>
                                          <p:spTgt spid="8196">
                                            <p:txEl>
                                              <p:pRg st="2" end="2"/>
                                            </p:txEl>
                                          </p:spTgt>
                                        </p:tgtEl>
                                      </p:cBhvr>
                                    </p:animEffect>
                                  </p:childTnLst>
                                </p:cTn>
                              </p:par>
                            </p:childTnLst>
                          </p:cTn>
                        </p:par>
                        <p:par>
                          <p:cTn id="21" fill="hold">
                            <p:stCondLst>
                              <p:cond delay="500"/>
                            </p:stCondLst>
                            <p:childTnLst>
                              <p:par>
                                <p:cTn id="22" presetID="22" presetClass="entr" presetSubtype="8" fill="hold" nodeType="afterEffect">
                                  <p:stCondLst>
                                    <p:cond delay="500"/>
                                  </p:stCondLst>
                                  <p:childTnLst>
                                    <p:set>
                                      <p:cBhvr>
                                        <p:cTn id="23" dur="1" fill="hold">
                                          <p:stCondLst>
                                            <p:cond delay="0"/>
                                          </p:stCondLst>
                                        </p:cTn>
                                        <p:tgtEl>
                                          <p:spTgt spid="8196">
                                            <p:txEl>
                                              <p:pRg st="3" end="3"/>
                                            </p:txEl>
                                          </p:spTgt>
                                        </p:tgtEl>
                                        <p:attrNameLst>
                                          <p:attrName>style.visibility</p:attrName>
                                        </p:attrNameLst>
                                      </p:cBhvr>
                                      <p:to>
                                        <p:strVal val="visible"/>
                                      </p:to>
                                    </p:set>
                                    <p:animEffect transition="in" filter="wipe(left)">
                                      <p:cBhvr>
                                        <p:cTn id="24" dur="500"/>
                                        <p:tgtEl>
                                          <p:spTgt spid="819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196">
                                            <p:txEl>
                                              <p:pRg st="4" end="4"/>
                                            </p:txEl>
                                          </p:spTgt>
                                        </p:tgtEl>
                                        <p:attrNameLst>
                                          <p:attrName>style.visibility</p:attrName>
                                        </p:attrNameLst>
                                      </p:cBhvr>
                                      <p:to>
                                        <p:strVal val="visible"/>
                                      </p:to>
                                    </p:set>
                                    <p:animEffect transition="in" filter="wipe(left)">
                                      <p:cBhvr>
                                        <p:cTn id="29" dur="500"/>
                                        <p:tgtEl>
                                          <p:spTgt spid="8196">
                                            <p:txEl>
                                              <p:pRg st="4" end="4"/>
                                            </p:txEl>
                                          </p:spTgt>
                                        </p:tgtEl>
                                      </p:cBhvr>
                                    </p:animEffect>
                                  </p:childTnLst>
                                </p:cTn>
                              </p:par>
                            </p:childTnLst>
                          </p:cTn>
                        </p:par>
                        <p:par>
                          <p:cTn id="30" fill="hold">
                            <p:stCondLst>
                              <p:cond delay="500"/>
                            </p:stCondLst>
                            <p:childTnLst>
                              <p:par>
                                <p:cTn id="31" presetID="22" presetClass="entr" presetSubtype="8" fill="hold" nodeType="afterEffect">
                                  <p:stCondLst>
                                    <p:cond delay="500"/>
                                  </p:stCondLst>
                                  <p:childTnLst>
                                    <p:set>
                                      <p:cBhvr>
                                        <p:cTn id="32" dur="1" fill="hold">
                                          <p:stCondLst>
                                            <p:cond delay="0"/>
                                          </p:stCondLst>
                                        </p:cTn>
                                        <p:tgtEl>
                                          <p:spTgt spid="8196">
                                            <p:txEl>
                                              <p:pRg st="5" end="5"/>
                                            </p:txEl>
                                          </p:spTgt>
                                        </p:tgtEl>
                                        <p:attrNameLst>
                                          <p:attrName>style.visibility</p:attrName>
                                        </p:attrNameLst>
                                      </p:cBhvr>
                                      <p:to>
                                        <p:strVal val="visible"/>
                                      </p:to>
                                    </p:set>
                                    <p:animEffect transition="in" filter="wipe(left)">
                                      <p:cBhvr>
                                        <p:cTn id="33" dur="500"/>
                                        <p:tgtEl>
                                          <p:spTgt spid="819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Title 1"/>
          <p:cNvSpPr>
            <a:spLocks noGrp="1"/>
          </p:cNvSpPr>
          <p:nvPr>
            <p:ph type="title"/>
          </p:nvPr>
        </p:nvSpPr>
        <p:spPr/>
        <p:txBody>
          <a:bodyPr anchor="ctr"/>
          <a:lstStyle/>
          <a:p>
            <a:pPr eaLnBrk="1" hangingPunct="1"/>
            <a:r>
              <a:rPr lang="en-US"/>
              <a:t>Resilient Children</a:t>
            </a:r>
          </a:p>
        </p:txBody>
      </p:sp>
      <p:sp>
        <p:nvSpPr>
          <p:cNvPr id="9220" name="Content Placeholder 2"/>
          <p:cNvSpPr>
            <a:spLocks noGrp="1"/>
          </p:cNvSpPr>
          <p:nvPr>
            <p:ph idx="1"/>
          </p:nvPr>
        </p:nvSpPr>
        <p:spPr>
          <a:xfrm>
            <a:off x="457200" y="1600200"/>
            <a:ext cx="4648200" cy="4525963"/>
          </a:xfrm>
        </p:spPr>
        <p:txBody>
          <a:bodyPr/>
          <a:lstStyle/>
          <a:p>
            <a:pPr marL="0" indent="0" eaLnBrk="1" hangingPunct="1">
              <a:buClr>
                <a:schemeClr val="tx2"/>
              </a:buClr>
              <a:buNone/>
            </a:pPr>
            <a:r>
              <a:rPr lang="en-US" i="1" dirty="0">
                <a:solidFill>
                  <a:schemeClr val="accent6">
                    <a:lumMod val="75000"/>
                  </a:schemeClr>
                </a:solidFill>
              </a:rPr>
              <a:t>Which has a greater </a:t>
            </a:r>
            <a:r>
              <a:rPr lang="en-US" i="1" dirty="0" smtClean="0">
                <a:solidFill>
                  <a:schemeClr val="accent6">
                    <a:lumMod val="75000"/>
                  </a:schemeClr>
                </a:solidFill>
              </a:rPr>
              <a:t>impact:</a:t>
            </a:r>
            <a:endParaRPr lang="en-US" i="1" dirty="0">
              <a:solidFill>
                <a:schemeClr val="accent6">
                  <a:lumMod val="75000"/>
                </a:schemeClr>
              </a:solidFill>
            </a:endParaRPr>
          </a:p>
          <a:p>
            <a:pPr marL="400050" lvl="1" indent="0" eaLnBrk="1" hangingPunct="1">
              <a:buClr>
                <a:schemeClr val="tx2"/>
              </a:buClr>
              <a:buNone/>
            </a:pPr>
            <a:r>
              <a:rPr lang="en-US" sz="2400" i="1" dirty="0"/>
              <a:t>e</a:t>
            </a:r>
            <a:r>
              <a:rPr lang="en-US" sz="2400" i="1" dirty="0" smtClean="0"/>
              <a:t>arly</a:t>
            </a:r>
            <a:r>
              <a:rPr lang="en-US" sz="2400" i="1" dirty="0" smtClean="0">
                <a:solidFill>
                  <a:schemeClr val="accent6">
                    <a:lumMod val="75000"/>
                  </a:schemeClr>
                </a:solidFill>
              </a:rPr>
              <a:t> </a:t>
            </a:r>
            <a:r>
              <a:rPr lang="en-US" sz="2400" i="1" dirty="0">
                <a:solidFill>
                  <a:schemeClr val="accent6">
                    <a:lumMod val="75000"/>
                  </a:schemeClr>
                </a:solidFill>
              </a:rPr>
              <a:t>or </a:t>
            </a:r>
            <a:r>
              <a:rPr lang="en-US" sz="2400" i="1" dirty="0"/>
              <a:t>later</a:t>
            </a:r>
            <a:r>
              <a:rPr lang="en-US" sz="2400" i="1" dirty="0">
                <a:solidFill>
                  <a:schemeClr val="accent6">
                    <a:lumMod val="75000"/>
                  </a:schemeClr>
                </a:solidFill>
              </a:rPr>
              <a:t> experience? </a:t>
            </a:r>
          </a:p>
          <a:p>
            <a:pPr eaLnBrk="1" hangingPunct="1">
              <a:buClr>
                <a:schemeClr val="tx2"/>
              </a:buClr>
              <a:buFont typeface="Wingdings" pitchFamily="2" charset="2"/>
              <a:buNone/>
            </a:pPr>
            <a:endParaRPr lang="en-US" dirty="0"/>
          </a:p>
          <a:p>
            <a:pPr marL="0" indent="0" eaLnBrk="1" hangingPunct="1">
              <a:buClr>
                <a:schemeClr val="tx2"/>
              </a:buClr>
              <a:buNone/>
            </a:pPr>
            <a:r>
              <a:rPr lang="en-US" dirty="0"/>
              <a:t>Resilience </a:t>
            </a:r>
          </a:p>
          <a:p>
            <a:pPr lvl="1" indent="-342900"/>
            <a:r>
              <a:rPr lang="en-US" dirty="0" smtClean="0"/>
              <a:t>a </a:t>
            </a:r>
            <a:r>
              <a:rPr lang="en-US" dirty="0"/>
              <a:t>person’s ability to recover from or adapt to difficult times</a:t>
            </a:r>
          </a:p>
          <a:p>
            <a:pPr lvl="1" indent="-342900"/>
            <a:r>
              <a:rPr lang="en-US" dirty="0" smtClean="0"/>
              <a:t>Resilient </a:t>
            </a:r>
            <a:r>
              <a:rPr lang="en-US" dirty="0"/>
              <a:t>children become </a:t>
            </a:r>
            <a:r>
              <a:rPr lang="en-US" dirty="0">
                <a:sym typeface="Wingdings" pitchFamily="2" charset="2"/>
              </a:rPr>
              <a:t>capable adults. </a:t>
            </a:r>
          </a:p>
        </p:txBody>
      </p:sp>
      <p:pic>
        <p:nvPicPr>
          <p:cNvPr id="4" name="Picture 3" descr="MHHE0029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676400"/>
            <a:ext cx="3033100" cy="4343400"/>
          </a:xfrm>
          <a:prstGeom prst="rect">
            <a:avLst/>
          </a:prstGeom>
        </p:spPr>
      </p:pic>
      <p:sp>
        <p:nvSpPr>
          <p:cNvPr id="9"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10"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7</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anim calcmode="lin" valueType="num">
                                      <p:cBhvr additive="base">
                                        <p:cTn id="7" dur="500" fill="hold"/>
                                        <p:tgtEl>
                                          <p:spTgt spid="922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22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220">
                                            <p:txEl>
                                              <p:pRg st="1" end="1"/>
                                            </p:txEl>
                                          </p:spTgt>
                                        </p:tgtEl>
                                        <p:attrNameLst>
                                          <p:attrName>style.visibility</p:attrName>
                                        </p:attrNameLst>
                                      </p:cBhvr>
                                      <p:to>
                                        <p:strVal val="visible"/>
                                      </p:to>
                                    </p:set>
                                    <p:anim calcmode="lin" valueType="num">
                                      <p:cBhvr additive="base">
                                        <p:cTn id="12" dur="500" fill="hold"/>
                                        <p:tgtEl>
                                          <p:spTgt spid="9220">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9220">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9220">
                                            <p:txEl>
                                              <p:pRg st="3" end="3"/>
                                            </p:txEl>
                                          </p:spTgt>
                                        </p:tgtEl>
                                        <p:attrNameLst>
                                          <p:attrName>style.visibility</p:attrName>
                                        </p:attrNameLst>
                                      </p:cBhvr>
                                      <p:to>
                                        <p:strVal val="visible"/>
                                      </p:to>
                                    </p:set>
                                    <p:anim calcmode="lin" valueType="num">
                                      <p:cBhvr additive="base">
                                        <p:cTn id="22" dur="500" fill="hold"/>
                                        <p:tgtEl>
                                          <p:spTgt spid="9220">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9220">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nodeType="afterEffect">
                                  <p:stCondLst>
                                    <p:cond delay="500"/>
                                  </p:stCondLst>
                                  <p:childTnLst>
                                    <p:set>
                                      <p:cBhvr>
                                        <p:cTn id="26" dur="1" fill="hold">
                                          <p:stCondLst>
                                            <p:cond delay="0"/>
                                          </p:stCondLst>
                                        </p:cTn>
                                        <p:tgtEl>
                                          <p:spTgt spid="9220">
                                            <p:txEl>
                                              <p:pRg st="4" end="4"/>
                                            </p:txEl>
                                          </p:spTgt>
                                        </p:tgtEl>
                                        <p:attrNameLst>
                                          <p:attrName>style.visibility</p:attrName>
                                        </p:attrNameLst>
                                      </p:cBhvr>
                                      <p:to>
                                        <p:strVal val="visible"/>
                                      </p:to>
                                    </p:set>
                                    <p:anim calcmode="lin" valueType="num">
                                      <p:cBhvr additive="base">
                                        <p:cTn id="27" dur="500" fill="hold"/>
                                        <p:tgtEl>
                                          <p:spTgt spid="9220">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922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9220">
                                            <p:txEl>
                                              <p:pRg st="5" end="5"/>
                                            </p:txEl>
                                          </p:spTgt>
                                        </p:tgtEl>
                                        <p:attrNameLst>
                                          <p:attrName>style.visibility</p:attrName>
                                        </p:attrNameLst>
                                      </p:cBhvr>
                                      <p:to>
                                        <p:strVal val="visible"/>
                                      </p:to>
                                    </p:set>
                                    <p:anim calcmode="lin" valueType="num">
                                      <p:cBhvr additive="base">
                                        <p:cTn id="33" dur="500" fill="hold"/>
                                        <p:tgtEl>
                                          <p:spTgt spid="9220">
                                            <p:txEl>
                                              <p:pRg st="5" end="5"/>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922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nchor="ctr"/>
          <a:lstStyle/>
          <a:p>
            <a:pPr eaLnBrk="1" hangingPunct="1"/>
            <a:r>
              <a:rPr lang="en-US" dirty="0"/>
              <a:t>Prenatal Development</a:t>
            </a:r>
          </a:p>
        </p:txBody>
      </p:sp>
      <p:sp>
        <p:nvSpPr>
          <p:cNvPr id="10244" name="Content Placeholder 2"/>
          <p:cNvSpPr>
            <a:spLocks noGrp="1"/>
          </p:cNvSpPr>
          <p:nvPr>
            <p:ph idx="1"/>
          </p:nvPr>
        </p:nvSpPr>
        <p:spPr/>
        <p:txBody>
          <a:bodyPr/>
          <a:lstStyle/>
          <a:p>
            <a:pPr>
              <a:buClr>
                <a:schemeClr val="tx1"/>
              </a:buClr>
            </a:pPr>
            <a:r>
              <a:rPr lang="en-US" dirty="0"/>
              <a:t>Germinal Period (Weeks 1-2)</a:t>
            </a:r>
          </a:p>
          <a:p>
            <a:pPr lvl="1">
              <a:spcBef>
                <a:spcPts val="0"/>
              </a:spcBef>
              <a:buClr>
                <a:schemeClr val="tx1"/>
              </a:buClr>
            </a:pPr>
            <a:r>
              <a:rPr lang="en-US" dirty="0"/>
              <a:t>c</a:t>
            </a:r>
            <a:r>
              <a:rPr lang="en-US" dirty="0" smtClean="0"/>
              <a:t>onception</a:t>
            </a:r>
            <a:endParaRPr lang="en-US" dirty="0"/>
          </a:p>
          <a:p>
            <a:pPr lvl="1">
              <a:spcBef>
                <a:spcPts val="0"/>
              </a:spcBef>
              <a:buClr>
                <a:schemeClr val="tx1"/>
              </a:buClr>
            </a:pPr>
            <a:r>
              <a:rPr lang="en-US" dirty="0"/>
              <a:t>f</a:t>
            </a:r>
            <a:r>
              <a:rPr lang="en-US" dirty="0" smtClean="0"/>
              <a:t>ertilization</a:t>
            </a:r>
            <a:endParaRPr lang="en-US" dirty="0"/>
          </a:p>
          <a:p>
            <a:pPr lvl="1">
              <a:spcBef>
                <a:spcPts val="0"/>
              </a:spcBef>
              <a:buClr>
                <a:schemeClr val="tx1"/>
              </a:buClr>
            </a:pPr>
            <a:r>
              <a:rPr lang="en-US" dirty="0" smtClean="0"/>
              <a:t>zygote </a:t>
            </a:r>
            <a:endParaRPr lang="en-US" dirty="0"/>
          </a:p>
          <a:p>
            <a:pPr>
              <a:buClr>
                <a:schemeClr val="tx1"/>
              </a:buClr>
            </a:pPr>
            <a:endParaRPr lang="en-US" dirty="0"/>
          </a:p>
          <a:p>
            <a:pPr>
              <a:buClr>
                <a:schemeClr val="tx1"/>
              </a:buClr>
            </a:pPr>
            <a:r>
              <a:rPr lang="en-US" dirty="0"/>
              <a:t>Embryonic Period (Weeks 3-8)</a:t>
            </a:r>
          </a:p>
          <a:p>
            <a:pPr lvl="1">
              <a:buClr>
                <a:schemeClr val="tx1"/>
              </a:buClr>
              <a:buFont typeface="Arial" panose="020B0604020202020204" pitchFamily="34" charset="0"/>
              <a:buChar char="–"/>
            </a:pPr>
            <a:r>
              <a:rPr lang="en-US" dirty="0" smtClean="0"/>
              <a:t>differentiation </a:t>
            </a:r>
            <a:r>
              <a:rPr lang="en-US" dirty="0"/>
              <a:t>of tissue</a:t>
            </a:r>
          </a:p>
          <a:p>
            <a:pPr lvl="1">
              <a:buClr>
                <a:schemeClr val="tx1"/>
              </a:buClr>
              <a:buFont typeface="Arial" panose="020B0604020202020204" pitchFamily="34" charset="0"/>
              <a:buChar char="–"/>
            </a:pPr>
            <a:r>
              <a:rPr lang="en-US" dirty="0" smtClean="0"/>
              <a:t>organ </a:t>
            </a:r>
            <a:r>
              <a:rPr lang="en-US" dirty="0"/>
              <a:t>formation</a:t>
            </a:r>
          </a:p>
          <a:p>
            <a:pPr>
              <a:buClr>
                <a:schemeClr val="tx1"/>
              </a:buClr>
            </a:pPr>
            <a:endParaRPr lang="en-US" dirty="0"/>
          </a:p>
          <a:p>
            <a:pPr>
              <a:buClr>
                <a:schemeClr val="tx1"/>
              </a:buClr>
            </a:pPr>
            <a:r>
              <a:rPr lang="en-US" dirty="0"/>
              <a:t>Fetal Period (Months 2-9)</a:t>
            </a:r>
          </a:p>
          <a:p>
            <a:pPr marL="800100" lvl="3" indent="-342900">
              <a:buClr>
                <a:schemeClr val="tx1"/>
              </a:buClr>
              <a:buSzPct val="100000"/>
              <a:buFont typeface="Arial" panose="020B0604020202020204" pitchFamily="34" charset="0"/>
              <a:buChar char="–"/>
            </a:pPr>
            <a:r>
              <a:rPr lang="en-US" sz="2200" dirty="0" smtClean="0"/>
              <a:t>development </a:t>
            </a:r>
            <a:r>
              <a:rPr lang="en-US" sz="2200" dirty="0"/>
              <a:t>of functionality</a:t>
            </a:r>
          </a:p>
          <a:p>
            <a:pPr eaLnBrk="1" hangingPunct="1">
              <a:buFont typeface="Wingdings" pitchFamily="2" charset="2"/>
              <a:buNone/>
            </a:pPr>
            <a:endParaRPr lang="en-US" dirty="0"/>
          </a:p>
        </p:txBody>
      </p:sp>
      <p:pic>
        <p:nvPicPr>
          <p:cNvPr id="5" name="Picture 4" descr="kin35406_0901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99" y="1828800"/>
            <a:ext cx="3474720" cy="3565062"/>
          </a:xfrm>
          <a:prstGeom prst="rect">
            <a:avLst/>
          </a:prstGeom>
        </p:spPr>
      </p:pic>
      <p:pic>
        <p:nvPicPr>
          <p:cNvPr id="6" name="Picture 5" descr="kin35406_0901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2362200"/>
            <a:ext cx="3474720" cy="2515697"/>
          </a:xfrm>
          <a:prstGeom prst="rect">
            <a:avLst/>
          </a:prstGeom>
        </p:spPr>
      </p:pic>
      <p:sp>
        <p:nvSpPr>
          <p:cNvPr id="11"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12"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8</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 calcmode="lin" valueType="num">
                                      <p:cBhvr additive="base">
                                        <p:cTn id="7" dur="500" fill="hold"/>
                                        <p:tgtEl>
                                          <p:spTgt spid="1024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24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244">
                                            <p:txEl>
                                              <p:pRg st="1" end="1"/>
                                            </p:txEl>
                                          </p:spTgt>
                                        </p:tgtEl>
                                        <p:attrNameLst>
                                          <p:attrName>style.visibility</p:attrName>
                                        </p:attrNameLst>
                                      </p:cBhvr>
                                      <p:to>
                                        <p:strVal val="visible"/>
                                      </p:to>
                                    </p:set>
                                    <p:anim calcmode="lin" valueType="num">
                                      <p:cBhvr additive="base">
                                        <p:cTn id="13" dur="500" fill="hold"/>
                                        <p:tgtEl>
                                          <p:spTgt spid="1024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244">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2" fill="hold" nodeType="afterEffect">
                                  <p:stCondLst>
                                    <p:cond delay="500"/>
                                  </p:stCondLst>
                                  <p:childTnLst>
                                    <p:set>
                                      <p:cBhvr>
                                        <p:cTn id="17" dur="1" fill="hold">
                                          <p:stCondLst>
                                            <p:cond delay="0"/>
                                          </p:stCondLst>
                                        </p:cTn>
                                        <p:tgtEl>
                                          <p:spTgt spid="10244">
                                            <p:txEl>
                                              <p:pRg st="2" end="2"/>
                                            </p:txEl>
                                          </p:spTgt>
                                        </p:tgtEl>
                                        <p:attrNameLst>
                                          <p:attrName>style.visibility</p:attrName>
                                        </p:attrNameLst>
                                      </p:cBhvr>
                                      <p:to>
                                        <p:strVal val="visible"/>
                                      </p:to>
                                    </p:set>
                                    <p:anim calcmode="lin" valueType="num">
                                      <p:cBhvr additive="base">
                                        <p:cTn id="18" dur="500" fill="hold"/>
                                        <p:tgtEl>
                                          <p:spTgt spid="10244">
                                            <p:txEl>
                                              <p:pRg st="2" end="2"/>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024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0244">
                                            <p:txEl>
                                              <p:pRg st="3" end="3"/>
                                            </p:txEl>
                                          </p:spTgt>
                                        </p:tgtEl>
                                        <p:attrNameLst>
                                          <p:attrName>style.visibility</p:attrName>
                                        </p:attrNameLst>
                                      </p:cBhvr>
                                      <p:to>
                                        <p:strVal val="visible"/>
                                      </p:to>
                                    </p:set>
                                    <p:anim calcmode="lin" valueType="num">
                                      <p:cBhvr additive="base">
                                        <p:cTn id="24" dur="500" fill="hold"/>
                                        <p:tgtEl>
                                          <p:spTgt spid="10244">
                                            <p:txEl>
                                              <p:pRg st="3" end="3"/>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024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3" fill="hold" nodeType="clickEffect">
                                  <p:stCondLst>
                                    <p:cond delay="0"/>
                                  </p:stCondLst>
                                  <p:childTnLst>
                                    <p:set>
                                      <p:cBhvr>
                                        <p:cTn id="29" dur="1" fill="hold">
                                          <p:stCondLst>
                                            <p:cond delay="0"/>
                                          </p:stCondLst>
                                        </p:cTn>
                                        <p:tgtEl>
                                          <p:spTgt spid="10244">
                                            <p:txEl>
                                              <p:pRg st="5" end="5"/>
                                            </p:txEl>
                                          </p:spTgt>
                                        </p:tgtEl>
                                        <p:attrNameLst>
                                          <p:attrName>style.visibility</p:attrName>
                                        </p:attrNameLst>
                                      </p:cBhvr>
                                      <p:to>
                                        <p:strVal val="visible"/>
                                      </p:to>
                                    </p:set>
                                    <p:anim calcmode="lin" valueType="num">
                                      <p:cBhvr additive="base">
                                        <p:cTn id="30" dur="500" fill="hold"/>
                                        <p:tgtEl>
                                          <p:spTgt spid="10244">
                                            <p:txEl>
                                              <p:pRg st="5" end="5"/>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0244">
                                            <p:txEl>
                                              <p:pRg st="5" end="5"/>
                                            </p:txEl>
                                          </p:spTgt>
                                        </p:tgtEl>
                                        <p:attrNameLst>
                                          <p:attrName>ppt_y</p:attrName>
                                        </p:attrNameLst>
                                      </p:cBhvr>
                                      <p:tavLst>
                                        <p:tav tm="0">
                                          <p:val>
                                            <p:strVal val="0-#ppt_h/2"/>
                                          </p:val>
                                        </p:tav>
                                        <p:tav tm="100000">
                                          <p:val>
                                            <p:strVal val="#ppt_y"/>
                                          </p:val>
                                        </p:tav>
                                      </p:tavLst>
                                    </p:anim>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10244">
                                            <p:txEl>
                                              <p:pRg st="6" end="6"/>
                                            </p:txEl>
                                          </p:spTgt>
                                        </p:tgtEl>
                                        <p:attrNameLst>
                                          <p:attrName>style.visibility</p:attrName>
                                        </p:attrNameLst>
                                      </p:cBhvr>
                                      <p:to>
                                        <p:strVal val="visible"/>
                                      </p:to>
                                    </p:set>
                                    <p:anim calcmode="lin" valueType="num">
                                      <p:cBhvr additive="base">
                                        <p:cTn id="40" dur="500" fill="hold"/>
                                        <p:tgtEl>
                                          <p:spTgt spid="10244">
                                            <p:txEl>
                                              <p:pRg st="6" end="6"/>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1024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10244">
                                            <p:txEl>
                                              <p:pRg st="7" end="7"/>
                                            </p:txEl>
                                          </p:spTgt>
                                        </p:tgtEl>
                                        <p:attrNameLst>
                                          <p:attrName>style.visibility</p:attrName>
                                        </p:attrNameLst>
                                      </p:cBhvr>
                                      <p:to>
                                        <p:strVal val="visible"/>
                                      </p:to>
                                    </p:set>
                                    <p:anim calcmode="lin" valueType="num">
                                      <p:cBhvr additive="base">
                                        <p:cTn id="46" dur="500" fill="hold"/>
                                        <p:tgtEl>
                                          <p:spTgt spid="10244">
                                            <p:txEl>
                                              <p:pRg st="7" end="7"/>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1024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nodeType="clickEffect">
                                  <p:stCondLst>
                                    <p:cond delay="0"/>
                                  </p:stCondLst>
                                  <p:childTnLst>
                                    <p:animEffect transition="out" filter="dissolv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par>
                          <p:cTn id="53" fill="hold">
                            <p:stCondLst>
                              <p:cond delay="500"/>
                            </p:stCondLst>
                            <p:childTnLst>
                              <p:par>
                                <p:cTn id="54" presetID="2" presetClass="entr" presetSubtype="3" fill="hold" nodeType="afterEffect">
                                  <p:stCondLst>
                                    <p:cond delay="0"/>
                                  </p:stCondLst>
                                  <p:childTnLst>
                                    <p:set>
                                      <p:cBhvr>
                                        <p:cTn id="55" dur="1" fill="hold">
                                          <p:stCondLst>
                                            <p:cond delay="0"/>
                                          </p:stCondLst>
                                        </p:cTn>
                                        <p:tgtEl>
                                          <p:spTgt spid="10244">
                                            <p:txEl>
                                              <p:pRg st="9" end="9"/>
                                            </p:txEl>
                                          </p:spTgt>
                                        </p:tgtEl>
                                        <p:attrNameLst>
                                          <p:attrName>style.visibility</p:attrName>
                                        </p:attrNameLst>
                                      </p:cBhvr>
                                      <p:to>
                                        <p:strVal val="visible"/>
                                      </p:to>
                                    </p:set>
                                    <p:anim calcmode="lin" valueType="num">
                                      <p:cBhvr additive="base">
                                        <p:cTn id="56" dur="500" fill="hold"/>
                                        <p:tgtEl>
                                          <p:spTgt spid="10244">
                                            <p:txEl>
                                              <p:pRg st="9" end="9"/>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10244">
                                            <p:txEl>
                                              <p:pRg st="9" end="9"/>
                                            </p:txEl>
                                          </p:spTgt>
                                        </p:tgtEl>
                                        <p:attrNameLst>
                                          <p:attrName>ppt_y</p:attrName>
                                        </p:attrNameLst>
                                      </p:cBhvr>
                                      <p:tavLst>
                                        <p:tav tm="0">
                                          <p:val>
                                            <p:strVal val="0-#ppt_h/2"/>
                                          </p:val>
                                        </p:tav>
                                        <p:tav tm="100000">
                                          <p:val>
                                            <p:strVal val="#ppt_y"/>
                                          </p:val>
                                        </p:tav>
                                      </p:tavLst>
                                    </p:anim>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nodeType="clickEffect">
                                  <p:stCondLst>
                                    <p:cond delay="0"/>
                                  </p:stCondLst>
                                  <p:childTnLst>
                                    <p:set>
                                      <p:cBhvr>
                                        <p:cTn id="65" dur="1" fill="hold">
                                          <p:stCondLst>
                                            <p:cond delay="0"/>
                                          </p:stCondLst>
                                        </p:cTn>
                                        <p:tgtEl>
                                          <p:spTgt spid="10244">
                                            <p:txEl>
                                              <p:pRg st="10" end="10"/>
                                            </p:txEl>
                                          </p:spTgt>
                                        </p:tgtEl>
                                        <p:attrNameLst>
                                          <p:attrName>style.visibility</p:attrName>
                                        </p:attrNameLst>
                                      </p:cBhvr>
                                      <p:to>
                                        <p:strVal val="visible"/>
                                      </p:to>
                                    </p:set>
                                    <p:anim calcmode="lin" valueType="num">
                                      <p:cBhvr additive="base">
                                        <p:cTn id="66" dur="500" fill="hold"/>
                                        <p:tgtEl>
                                          <p:spTgt spid="10244">
                                            <p:txEl>
                                              <p:pRg st="10" end="1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10244">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Title 1"/>
          <p:cNvSpPr>
            <a:spLocks noGrp="1"/>
          </p:cNvSpPr>
          <p:nvPr>
            <p:ph type="title"/>
          </p:nvPr>
        </p:nvSpPr>
        <p:spPr/>
        <p:txBody>
          <a:bodyPr anchor="ctr"/>
          <a:lstStyle/>
          <a:p>
            <a:pPr eaLnBrk="1" hangingPunct="1"/>
            <a:r>
              <a:rPr lang="en-US"/>
              <a:t>Prenatal Development</a:t>
            </a:r>
          </a:p>
        </p:txBody>
      </p:sp>
      <p:sp>
        <p:nvSpPr>
          <p:cNvPr id="11268" name="Content Placeholder 2"/>
          <p:cNvSpPr>
            <a:spLocks noGrp="1"/>
          </p:cNvSpPr>
          <p:nvPr>
            <p:ph idx="1"/>
          </p:nvPr>
        </p:nvSpPr>
        <p:spPr/>
        <p:txBody>
          <a:bodyPr/>
          <a:lstStyle/>
          <a:p>
            <a:pPr>
              <a:buClr>
                <a:schemeClr val="tx1"/>
              </a:buClr>
            </a:pPr>
            <a:r>
              <a:rPr lang="en-US" dirty="0"/>
              <a:t>Teratogens are agents that cause </a:t>
            </a:r>
            <a:r>
              <a:rPr lang="en-US" dirty="0" smtClean="0"/>
              <a:t/>
            </a:r>
            <a:br>
              <a:rPr lang="en-US" dirty="0" smtClean="0"/>
            </a:br>
            <a:r>
              <a:rPr lang="en-US" dirty="0" smtClean="0"/>
              <a:t>birth </a:t>
            </a:r>
            <a:r>
              <a:rPr lang="en-US" dirty="0"/>
              <a:t>defects</a:t>
            </a:r>
          </a:p>
          <a:p>
            <a:pPr lvl="1" eaLnBrk="1" hangingPunct="1">
              <a:buClr>
                <a:schemeClr val="tx1"/>
              </a:buClr>
            </a:pPr>
            <a:r>
              <a:rPr lang="en-US" dirty="0"/>
              <a:t>nicotine	</a:t>
            </a:r>
          </a:p>
          <a:p>
            <a:pPr lvl="1" eaLnBrk="1" hangingPunct="1">
              <a:buClr>
                <a:schemeClr val="tx1"/>
              </a:buClr>
            </a:pPr>
            <a:r>
              <a:rPr lang="en-US" dirty="0"/>
              <a:t>alcohol</a:t>
            </a:r>
          </a:p>
          <a:p>
            <a:pPr lvl="1" eaLnBrk="1" hangingPunct="1">
              <a:buClr>
                <a:schemeClr val="tx1"/>
              </a:buClr>
            </a:pPr>
            <a:r>
              <a:rPr lang="en-US" dirty="0"/>
              <a:t>STIs </a:t>
            </a:r>
          </a:p>
          <a:p>
            <a:pPr lvl="1">
              <a:buClr>
                <a:schemeClr val="tx1"/>
              </a:buClr>
            </a:pPr>
            <a:endParaRPr lang="en-US" dirty="0"/>
          </a:p>
          <a:p>
            <a:pPr>
              <a:buClr>
                <a:schemeClr val="tx1"/>
              </a:buClr>
            </a:pPr>
            <a:r>
              <a:rPr lang="en-US" dirty="0"/>
              <a:t>Effects of teratogens depend on…</a:t>
            </a:r>
          </a:p>
          <a:p>
            <a:pPr lvl="1" eaLnBrk="1" hangingPunct="1">
              <a:buClr>
                <a:schemeClr val="tx1"/>
              </a:buClr>
            </a:pPr>
            <a:r>
              <a:rPr lang="en-US" dirty="0"/>
              <a:t>timing of exposure</a:t>
            </a:r>
          </a:p>
          <a:p>
            <a:pPr lvl="1" eaLnBrk="1" hangingPunct="1">
              <a:buClr>
                <a:schemeClr val="tx1"/>
              </a:buClr>
            </a:pPr>
            <a:r>
              <a:rPr lang="en-US" dirty="0"/>
              <a:t>genetic characteristics</a:t>
            </a:r>
          </a:p>
          <a:p>
            <a:pPr lvl="1" eaLnBrk="1" hangingPunct="1">
              <a:buClr>
                <a:schemeClr val="tx1"/>
              </a:buClr>
            </a:pPr>
            <a:r>
              <a:rPr lang="en-US" dirty="0"/>
              <a:t>postnatal environment</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433" t="2761" r="4776" b="4403"/>
          <a:stretch/>
        </p:blipFill>
        <p:spPr>
          <a:xfrm>
            <a:off x="5791200" y="1840173"/>
            <a:ext cx="2797791" cy="4244454"/>
          </a:xfrm>
          <a:prstGeom prst="rect">
            <a:avLst/>
          </a:prstGeom>
          <a:ln>
            <a:noFill/>
          </a:ln>
          <a:effectLst>
            <a:outerShdw blurRad="292100" dist="139700" dir="2700000" algn="tl" rotWithShape="0">
              <a:srgbClr val="333333">
                <a:alpha val="65000"/>
              </a:srgbClr>
            </a:outerShdw>
          </a:effectLst>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smtClean="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endPar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endParaRP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smtClean="0">
                <a:solidFill>
                  <a:schemeClr val="bg1"/>
                </a:solidFill>
                <a:latin typeface="Times New Roman" panose="02020603050405020304" pitchFamily="18" charset="0"/>
                <a:cs typeface="Times New Roman" panose="02020603050405020304" pitchFamily="18" charset="0"/>
              </a:rPr>
              <a:t>9-</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9</a:t>
            </a:fld>
            <a:endParaRPr lang="en-US" sz="3800" dirty="0" smtClean="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anim calcmode="lin" valueType="num">
                                      <p:cBhvr>
                                        <p:cTn id="7" dur="1000" fill="hold"/>
                                        <p:tgtEl>
                                          <p:spTgt spid="1126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26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26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1268">
                                            <p:txEl>
                                              <p:pRg st="0" end="0"/>
                                            </p:txEl>
                                          </p:spTgt>
                                        </p:tgtEl>
                                      </p:cBhvr>
                                    </p:animEffect>
                                  </p:childTnLst>
                                </p:cTn>
                              </p:par>
                            </p:childTnLst>
                          </p:cTn>
                        </p:par>
                        <p:par>
                          <p:cTn id="11" fill="hold">
                            <p:stCondLst>
                              <p:cond delay="1000"/>
                            </p:stCondLst>
                            <p:childTnLst>
                              <p:par>
                                <p:cTn id="12" presetID="5" presetClass="entr" presetSubtype="1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heckerboard(across)">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268">
                                            <p:txEl>
                                              <p:pRg st="1" end="1"/>
                                            </p:txEl>
                                          </p:spTgt>
                                        </p:tgtEl>
                                        <p:attrNameLst>
                                          <p:attrName>style.visibility</p:attrName>
                                        </p:attrNameLst>
                                      </p:cBhvr>
                                      <p:to>
                                        <p:strVal val="visible"/>
                                      </p:to>
                                    </p:set>
                                    <p:animEffect transition="in" filter="fade">
                                      <p:cBhvr>
                                        <p:cTn id="19" dur="500"/>
                                        <p:tgtEl>
                                          <p:spTgt spid="11268">
                                            <p:txEl>
                                              <p:pRg st="1" end="1"/>
                                            </p:txEl>
                                          </p:spTgt>
                                        </p:tgtEl>
                                      </p:cBhvr>
                                    </p:animEffect>
                                  </p:childTnLst>
                                </p:cTn>
                              </p:par>
                            </p:childTnLst>
                          </p:cTn>
                        </p:par>
                        <p:par>
                          <p:cTn id="20" fill="hold">
                            <p:stCondLst>
                              <p:cond delay="500"/>
                            </p:stCondLst>
                            <p:childTnLst>
                              <p:par>
                                <p:cTn id="21" presetID="10" presetClass="entr" presetSubtype="0" fill="hold" nodeType="afterEffect">
                                  <p:stCondLst>
                                    <p:cond delay="250"/>
                                  </p:stCondLst>
                                  <p:childTnLst>
                                    <p:set>
                                      <p:cBhvr>
                                        <p:cTn id="22" dur="1" fill="hold">
                                          <p:stCondLst>
                                            <p:cond delay="0"/>
                                          </p:stCondLst>
                                        </p:cTn>
                                        <p:tgtEl>
                                          <p:spTgt spid="11268">
                                            <p:txEl>
                                              <p:pRg st="2" end="2"/>
                                            </p:txEl>
                                          </p:spTgt>
                                        </p:tgtEl>
                                        <p:attrNameLst>
                                          <p:attrName>style.visibility</p:attrName>
                                        </p:attrNameLst>
                                      </p:cBhvr>
                                      <p:to>
                                        <p:strVal val="visible"/>
                                      </p:to>
                                    </p:set>
                                    <p:animEffect transition="in" filter="fade">
                                      <p:cBhvr>
                                        <p:cTn id="23" dur="500"/>
                                        <p:tgtEl>
                                          <p:spTgt spid="11268">
                                            <p:txEl>
                                              <p:pRg st="2" end="2"/>
                                            </p:txEl>
                                          </p:spTgt>
                                        </p:tgtEl>
                                      </p:cBhvr>
                                    </p:animEffect>
                                  </p:childTnLst>
                                </p:cTn>
                              </p:par>
                            </p:childTnLst>
                          </p:cTn>
                        </p:par>
                        <p:par>
                          <p:cTn id="24" fill="hold">
                            <p:stCondLst>
                              <p:cond delay="1250"/>
                            </p:stCondLst>
                            <p:childTnLst>
                              <p:par>
                                <p:cTn id="25" presetID="10" presetClass="entr" presetSubtype="0" fill="hold" nodeType="afterEffect">
                                  <p:stCondLst>
                                    <p:cond delay="250"/>
                                  </p:stCondLst>
                                  <p:childTnLst>
                                    <p:set>
                                      <p:cBhvr>
                                        <p:cTn id="26" dur="1" fill="hold">
                                          <p:stCondLst>
                                            <p:cond delay="0"/>
                                          </p:stCondLst>
                                        </p:cTn>
                                        <p:tgtEl>
                                          <p:spTgt spid="11268">
                                            <p:txEl>
                                              <p:pRg st="3" end="3"/>
                                            </p:txEl>
                                          </p:spTgt>
                                        </p:tgtEl>
                                        <p:attrNameLst>
                                          <p:attrName>style.visibility</p:attrName>
                                        </p:attrNameLst>
                                      </p:cBhvr>
                                      <p:to>
                                        <p:strVal val="visible"/>
                                      </p:to>
                                    </p:set>
                                    <p:animEffect transition="in" filter="fade">
                                      <p:cBhvr>
                                        <p:cTn id="27" dur="500"/>
                                        <p:tgtEl>
                                          <p:spTgt spid="1126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11268">
                                            <p:txEl>
                                              <p:pRg st="5" end="5"/>
                                            </p:txEl>
                                          </p:spTgt>
                                        </p:tgtEl>
                                        <p:attrNameLst>
                                          <p:attrName>style.visibility</p:attrName>
                                        </p:attrNameLst>
                                      </p:cBhvr>
                                      <p:to>
                                        <p:strVal val="visible"/>
                                      </p:to>
                                    </p:set>
                                    <p:anim calcmode="lin" valueType="num">
                                      <p:cBhvr additive="base">
                                        <p:cTn id="32" dur="500" fill="hold"/>
                                        <p:tgtEl>
                                          <p:spTgt spid="11268">
                                            <p:txEl>
                                              <p:pRg st="5" end="5"/>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11268">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10" presetClass="entr" presetSubtype="0" fill="hold" nodeType="afterEffect">
                                  <p:stCondLst>
                                    <p:cond delay="750"/>
                                  </p:stCondLst>
                                  <p:childTnLst>
                                    <p:set>
                                      <p:cBhvr>
                                        <p:cTn id="36" dur="1" fill="hold">
                                          <p:stCondLst>
                                            <p:cond delay="0"/>
                                          </p:stCondLst>
                                        </p:cTn>
                                        <p:tgtEl>
                                          <p:spTgt spid="11268">
                                            <p:txEl>
                                              <p:pRg st="6" end="6"/>
                                            </p:txEl>
                                          </p:spTgt>
                                        </p:tgtEl>
                                        <p:attrNameLst>
                                          <p:attrName>style.visibility</p:attrName>
                                        </p:attrNameLst>
                                      </p:cBhvr>
                                      <p:to>
                                        <p:strVal val="visible"/>
                                      </p:to>
                                    </p:set>
                                    <p:animEffect transition="in" filter="fade">
                                      <p:cBhvr>
                                        <p:cTn id="37" dur="500"/>
                                        <p:tgtEl>
                                          <p:spTgt spid="1126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268">
                                            <p:txEl>
                                              <p:pRg st="7" end="7"/>
                                            </p:txEl>
                                          </p:spTgt>
                                        </p:tgtEl>
                                        <p:attrNameLst>
                                          <p:attrName>style.visibility</p:attrName>
                                        </p:attrNameLst>
                                      </p:cBhvr>
                                      <p:to>
                                        <p:strVal val="visible"/>
                                      </p:to>
                                    </p:set>
                                    <p:animEffect transition="in" filter="fade">
                                      <p:cBhvr>
                                        <p:cTn id="42" dur="500"/>
                                        <p:tgtEl>
                                          <p:spTgt spid="1126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268">
                                            <p:txEl>
                                              <p:pRg st="8" end="8"/>
                                            </p:txEl>
                                          </p:spTgt>
                                        </p:tgtEl>
                                        <p:attrNameLst>
                                          <p:attrName>style.visibility</p:attrName>
                                        </p:attrNameLst>
                                      </p:cBhvr>
                                      <p:to>
                                        <p:strVal val="visible"/>
                                      </p:to>
                                    </p:set>
                                    <p:animEffect transition="in" filter="fade">
                                      <p:cBhvr>
                                        <p:cTn id="47" dur="500"/>
                                        <p:tgtEl>
                                          <p:spTgt spid="1126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6"/>
  <p:tag name="MMPROD_UIDATA" val="&lt;database version=&quot;7.0&quot;&gt;&lt;object type=&quot;1&quot; unique_id=&quot;10001&quot;&gt;&lt;object type=&quot;8&quot; unique_id=&quot;11282&quot;&gt;&lt;/object&gt;&lt;object type=&quot;2&quot; unique_id=&quot;11283&quot;&gt;&lt;object type=&quot;3&quot; unique_id=&quot;11284&quot;&gt;&lt;property id=&quot;20148&quot; value=&quot;5&quot;/&gt;&lt;property id=&quot;20300&quot; value=&quot;Slide 1&quot;/&gt;&lt;property id=&quot;20307&quot; value=&quot;297&quot;/&gt;&lt;/object&gt;&lt;object type=&quot;3&quot; unique_id=&quot;11285&quot;&gt;&lt;property id=&quot;20148&quot; value=&quot;5&quot;/&gt;&lt;property id=&quot;20300&quot; value=&quot;Slide 2 - &amp;quot;Chapter Preview&amp;quot;&quot;/&gt;&lt;property id=&quot;20307&quot; value=&quot;324&quot;/&gt;&lt;/object&gt;&lt;object type=&quot;3&quot; unique_id=&quot;11286&quot;&gt;&lt;property id=&quot;20148&quot; value=&quot;5&quot;/&gt;&lt;property id=&quot;20300&quot; value=&quot;Slide 3 - &amp;quot;Development&amp;quot;&quot;/&gt;&lt;property id=&quot;20307&quot; value=&quot;364&quot;/&gt;&lt;/object&gt;&lt;object type=&quot;3&quot; unique_id=&quot;11287&quot;&gt;&lt;property id=&quot;20148&quot; value=&quot;5&quot;/&gt;&lt;property id=&quot;20300&quot; value=&quot;Slide 4 - &amp;quot;Development&amp;quot;&quot;/&gt;&lt;property id=&quot;20307&quot; value=&quot;407&quot;/&gt;&lt;/object&gt;&lt;object type=&quot;3&quot; unique_id=&quot;11288&quot;&gt;&lt;property id=&quot;20148&quot; value=&quot;5&quot;/&gt;&lt;property id=&quot;20300&quot; value=&quot;Slide 5 - &amp;quot;Research Methods in Developmental Psychology&amp;quot;&quot;/&gt;&lt;property id=&quot;20307&quot; value=&quot;423&quot;/&gt;&lt;/object&gt;&lt;object type=&quot;3&quot; unique_id=&quot;11289&quot;&gt;&lt;property id=&quot;20148&quot; value=&quot;5&quot;/&gt;&lt;property id=&quot;20300&quot; value=&quot;Slide 6 - &amp;quot;Nature and Nurture&amp;quot;&quot;/&gt;&lt;property id=&quot;20307&quot; value=&quot;365&quot;/&gt;&lt;/object&gt;&lt;object type=&quot;3&quot; unique_id=&quot;11290&quot;&gt;&lt;property id=&quot;20148&quot; value=&quot;5&quot;/&gt;&lt;property id=&quot;20300&quot; value=&quot;Slide 7 - &amp;quot;Resilient Children&amp;quot;&quot;/&gt;&lt;property id=&quot;20307&quot; value=&quot;383&quot;/&gt;&lt;/object&gt;&lt;object type=&quot;3&quot; unique_id=&quot;11291&quot;&gt;&lt;property id=&quot;20148&quot; value=&quot;5&quot;/&gt;&lt;property id=&quot;20300&quot; value=&quot;Slide 8 - &amp;quot;Prenatal Development&amp;quot;&quot;/&gt;&lt;property id=&quot;20307&quot; value=&quot;366&quot;/&gt;&lt;/object&gt;&lt;object type=&quot;3&quot; unique_id=&quot;11292&quot;&gt;&lt;property id=&quot;20148&quot; value=&quot;5&quot;/&gt;&lt;property id=&quot;20300&quot; value=&quot;Slide 9 - &amp;quot;Prenatal Development&amp;quot;&quot;/&gt;&lt;property id=&quot;20307&quot; value=&quot;367&quot;/&gt;&lt;/object&gt;&lt;object type=&quot;3&quot; unique_id=&quot;11293&quot;&gt;&lt;property id=&quot;20148&quot; value=&quot;5&quot;/&gt;&lt;property id=&quot;20300&quot; value=&quot;Slide 10 - &amp;quot;Physical Development&amp;quot;&quot;/&gt;&lt;property id=&quot;20307&quot; value=&quot;368&quot;/&gt;&lt;/object&gt;&lt;object type=&quot;3&quot; unique_id=&quot;11294&quot;&gt;&lt;property id=&quot;20148&quot; value=&quot;5&quot;/&gt;&lt;property id=&quot;20300&quot; value=&quot;Slide 11 - &amp;quot;Physical Development&amp;quot;&quot;/&gt;&lt;property id=&quot;20307&quot; value=&quot;399&quot;/&gt;&lt;/object&gt;&lt;object type=&quot;3&quot; unique_id=&quot;11295&quot;&gt;&lt;property id=&quot;20148&quot; value=&quot;5&quot;/&gt;&lt;property id=&quot;20300&quot; value=&quot;Slide 12 - &amp;quot;Brain Development&amp;quot;&quot;/&gt;&lt;property id=&quot;20307&quot; value=&quot;400&quot;/&gt;&lt;/object&gt;&lt;object type=&quot;3&quot; unique_id=&quot;11296&quot;&gt;&lt;property id=&quot;20148&quot; value=&quot;5&quot;/&gt;&lt;property id=&quot;20300&quot; value=&quot;Slide 13 - &amp;quot;Cognitive Development&amp;quot;&quot;/&gt;&lt;property id=&quot;20307&quot; value=&quot;369&quot;/&gt;&lt;/object&gt;&lt;object type=&quot;3&quot; unique_id=&quot;11297&quot;&gt;&lt;property id=&quot;20148&quot; value=&quot;5&quot;/&gt;&lt;property id=&quot;20300&quot; value=&quot;Slide 14 - &amp;quot;Piaget’s Theory&amp;quot;&quot;/&gt;&lt;property id=&quot;20307&quot; value=&quot;370&quot;/&gt;&lt;/object&gt;&lt;object type=&quot;3&quot; unique_id=&quot;11298&quot;&gt;&lt;property id=&quot;20148&quot; value=&quot;5&quot;/&gt;&lt;property id=&quot;20300&quot; value=&quot;Slide 15 - &amp;quot;Piaget’s Theory&amp;quot;&quot;/&gt;&lt;property id=&quot;20307&quot; value=&quot;408&quot;/&gt;&lt;/object&gt;&lt;object type=&quot;3&quot; unique_id=&quot;11299&quot;&gt;&lt;property id=&quot;20148&quot; value=&quot;5&quot;/&gt;&lt;property id=&quot;20300&quot; value=&quot;Slide 16 - &amp;quot;Piaget’s Theory&amp;quot;&quot;/&gt;&lt;property id=&quot;20307&quot; value=&quot;401&quot;/&gt;&lt;/object&gt;&lt;object type=&quot;3&quot; unique_id=&quot;11300&quot;&gt;&lt;property id=&quot;20148&quot; value=&quot;5&quot;/&gt;&lt;property id=&quot;20300&quot; value=&quot;Slide 17 - &amp;quot;Evaluating Piaget’s Theory&amp;quot;&quot;/&gt;&lt;property id=&quot;20307&quot; value=&quot;371&quot;/&gt;&lt;/object&gt;&lt;object type=&quot;3&quot; unique_id=&quot;11301&quot;&gt;&lt;property id=&quot;20148&quot; value=&quot;5&quot;/&gt;&lt;property id=&quot;20300&quot; value=&quot;Slide 18 - &amp;quot;Temperament&amp;quot;&quot;/&gt;&lt;property id=&quot;20307&quot; value=&quot;376&quot;/&gt;&lt;/object&gt;&lt;object type=&quot;3&quot; unique_id=&quot;11302&quot;&gt;&lt;property id=&quot;20148&quot; value=&quot;5&quot;/&gt;&lt;property id=&quot;20300&quot; value=&quot;Slide 19 - &amp;quot;Infant Attachment&amp;quot;&quot;/&gt;&lt;property id=&quot;20307&quot; value=&quot;403&quot;/&gt;&lt;/object&gt;&lt;object type=&quot;3&quot; unique_id=&quot;11303&quot;&gt;&lt;property id=&quot;20148&quot; value=&quot;5&quot;/&gt;&lt;property id=&quot;20300&quot; value=&quot;Slide 20 - &amp;quot;Infant Attachment&amp;quot;&quot;/&gt;&lt;property id=&quot;20307&quot; value=&quot;375&quot;/&gt;&lt;/object&gt;&lt;object type=&quot;3&quot; unique_id=&quot;11304&quot;&gt;&lt;property id=&quot;20148&quot; value=&quot;5&quot;/&gt;&lt;property id=&quot;20300&quot; value=&quot;Slide 21 - &amp;quot;Infant Attachment&amp;quot;&quot;/&gt;&lt;property id=&quot;20307&quot; value=&quot;404&quot;/&gt;&lt;/object&gt;&lt;object type=&quot;3&quot; unique_id=&quot;11305&quot;&gt;&lt;property id=&quot;20148&quot; value=&quot;5&quot;/&gt;&lt;property id=&quot;20300&quot; value=&quot;Slide 22 - &amp;quot;Socioemotional Development&amp;quot;&quot;/&gt;&lt;property id=&quot;20307&quot; value=&quot;372&quot;/&gt;&lt;/object&gt;&lt;object type=&quot;3&quot; unique_id=&quot;11306&quot;&gt;&lt;property id=&quot;20148&quot; value=&quot;5&quot;/&gt;&lt;property id=&quot;20300&quot; value=&quot;Slide 23 - &amp;quot;Erikson’s Theory&amp;quot;&quot;/&gt;&lt;property id=&quot;20307&quot; value=&quot;373&quot;/&gt;&lt;/object&gt;&lt;object type=&quot;3&quot; unique_id=&quot;11307&quot;&gt;&lt;property id=&quot;20148&quot; value=&quot;5&quot;/&gt;&lt;property id=&quot;20300&quot; value=&quot;Slide 24 - &amp;quot;Erikson’s Theory&amp;quot;&quot;/&gt;&lt;property id=&quot;20307&quot; value=&quot;410&quot;/&gt;&lt;/object&gt;&lt;object type=&quot;3&quot; unique_id=&quot;11308&quot;&gt;&lt;property id=&quot;20148&quot; value=&quot;5&quot;/&gt;&lt;property id=&quot;20300&quot; value=&quot;Slide 25 - &amp;quot;Evaluating Erikson’s Theory&amp;quot;&quot;/&gt;&lt;property id=&quot;20307&quot; value=&quot;374&quot;/&gt;&lt;/object&gt;&lt;object type=&quot;3&quot; unique_id=&quot;11309&quot;&gt;&lt;property id=&quot;20148&quot; value=&quot;5&quot;/&gt;&lt;property id=&quot;20300&quot; value=&quot;Slide 26 - &amp;quot;Parenting Styles&amp;quot;&quot;/&gt;&lt;property id=&quot;20307&quot; value=&quot;377&quot;/&gt;&lt;/object&gt;&lt;object type=&quot;3&quot; unique_id=&quot;11310&quot;&gt;&lt;property id=&quot;20148&quot; value=&quot;5&quot;/&gt;&lt;property id=&quot;20300&quot; value=&quot;Slide 27 - &amp;quot;Parenting Styles&amp;quot;&quot;/&gt;&lt;property id=&quot;20307&quot; value=&quot;405&quot;/&gt;&lt;/object&gt;&lt;object type=&quot;3&quot; unique_id=&quot;11311&quot;&gt;&lt;property id=&quot;20148&quot; value=&quot;5&quot;/&gt;&lt;property id=&quot;20300&quot; value=&quot;Slide 28 - &amp;quot;Friendships&amp;quot;&quot;/&gt;&lt;property id=&quot;20307&quot; value=&quot;382&quot;/&gt;&lt;/object&gt;&lt;object type=&quot;3&quot; unique_id=&quot;11312&quot;&gt;&lt;property id=&quot;20148&quot; value=&quot;5&quot;/&gt;&lt;property id=&quot;20300&quot; value=&quot;Slide 29 - &amp;quot;Moral Development&amp;quot;&quot;/&gt;&lt;property id=&quot;20307&quot; value=&quot;378&quot;/&gt;&lt;/object&gt;&lt;object type=&quot;3&quot; unique_id=&quot;11313&quot;&gt;&lt;property id=&quot;20148&quot; value=&quot;5&quot;/&gt;&lt;property id=&quot;20300&quot; value=&quot;Slide 30 - &amp;quot;Moral Development&amp;quot;&quot;/&gt;&lt;property id=&quot;20307&quot; value=&quot;411&quot;/&gt;&lt;/object&gt;&lt;object type=&quot;3&quot; unique_id=&quot;11314&quot;&gt;&lt;property id=&quot;20148&quot; value=&quot;5&quot;/&gt;&lt;property id=&quot;20300&quot; value=&quot;Slide 31 - &amp;quot;Evaluating Kohlberg’s Theory&amp;quot;&quot;/&gt;&lt;property id=&quot;20307&quot; value=&quot;379&quot;/&gt;&lt;/object&gt;&lt;object type=&quot;3&quot; unique_id=&quot;11315&quot;&gt;&lt;property id=&quot;20148&quot; value=&quot;5&quot;/&gt;&lt;property id=&quot;20300&quot; value=&quot;Slide 32 - &amp;quot;Current Research on&amp;#x0D;&amp;#x0A;Moral Development&amp;quot;&quot;/&gt;&lt;property id=&quot;20307&quot; value=&quot;424&quot;/&gt;&lt;/object&gt;&lt;object type=&quot;3&quot; unique_id=&quot;11316&quot;&gt;&lt;property id=&quot;20148&quot; value=&quot;5&quot;/&gt;&lt;property id=&quot;20300&quot; value=&quot;Slide 33 - &amp;quot;Moral Development&amp;quot;&quot;/&gt;&lt;property id=&quot;20307&quot; value=&quot;425&quot;/&gt;&lt;/object&gt;&lt;object type=&quot;3&quot; unique_id=&quot;11317&quot;&gt;&lt;property id=&quot;20148&quot; value=&quot;5&quot;/&gt;&lt;property id=&quot;20300&quot; value=&quot;Slide 34 - &amp;quot;Understanding Adolescence&amp;quot;&quot;/&gt;&lt;property id=&quot;20307&quot; value=&quot;384&quot;/&gt;&lt;/object&gt;&lt;object type=&quot;3&quot; unique_id=&quot;11318&quot;&gt;&lt;property id=&quot;20148&quot; value=&quot;5&quot;/&gt;&lt;property id=&quot;20300&quot; value=&quot;Slide 35 - &amp;quot;Adolescent&amp;#x0D;&amp;#x0A;Physical Development&amp;quot;&quot;/&gt;&lt;property id=&quot;20307&quot; value=&quot;385&quot;/&gt;&lt;/object&gt;&lt;object type=&quot;3&quot; unique_id=&quot;11319&quot;&gt;&lt;property id=&quot;20148&quot; value=&quot;5&quot;/&gt;&lt;property id=&quot;20300&quot; value=&quot;Slide 36 - &amp;quot;Adolescent&amp;#x0D;&amp;#x0A;Brain Development&amp;quot;&quot;/&gt;&lt;property id=&quot;20307&quot; value=&quot;426&quot;/&gt;&lt;/object&gt;&lt;object type=&quot;3&quot; unique_id=&quot;11320&quot;&gt;&lt;property id=&quot;20148&quot; value=&quot;5&quot;/&gt;&lt;property id=&quot;20300&quot; value=&quot;Slide 37 - &amp;quot;Cognitive Development&amp;quot;&quot;/&gt;&lt;property id=&quot;20307&quot; value=&quot;386&quot;/&gt;&lt;/object&gt;&lt;object type=&quot;3&quot; unique_id=&quot;11321&quot;&gt;&lt;property id=&quot;20148&quot; value=&quot;5&quot;/&gt;&lt;property id=&quot;20300&quot; value=&quot;Slide 38 - &amp;quot;Socioemotional Development&amp;quot;&quot;/&gt;&lt;property id=&quot;20307&quot; value=&quot;387&quot;/&gt;&lt;/object&gt;&lt;object type=&quot;3&quot; unique_id=&quot;11322&quot;&gt;&lt;property id=&quot;20148&quot; value=&quot;5&quot;/&gt;&lt;property id=&quot;20300&quot; value=&quot;Slide 39 - &amp;quot;Socioemotional Development&amp;quot;&quot;/&gt;&lt;property id=&quot;20307&quot; value=&quot;417&quot;/&gt;&lt;/object&gt;&lt;object type=&quot;3&quot; unique_id=&quot;11323&quot;&gt;&lt;property id=&quot;20148&quot; value=&quot;5&quot;/&gt;&lt;property id=&quot;20300&quot; value=&quot;Slide 40 - &amp;quot;Socioemotional Development&amp;quot;&quot;/&gt;&lt;property id=&quot;20307&quot; value=&quot;427&quot;/&gt;&lt;/object&gt;&lt;object type=&quot;3&quot; unique_id=&quot;11324&quot;&gt;&lt;property id=&quot;20148&quot; value=&quot;5&quot;/&gt;&lt;property id=&quot;20300&quot; value=&quot;Slide 41 - &amp;quot;Adult Development &amp;#x0D;&amp;#x0A;and Aging&amp;quot;&quot;/&gt;&lt;property id=&quot;20307&quot; value=&quot;389&quot;/&gt;&lt;/object&gt;&lt;object type=&quot;3&quot; unique_id=&quot;11325&quot;&gt;&lt;property id=&quot;20148&quot; value=&quot;5&quot;/&gt;&lt;property id=&quot;20300&quot; value=&quot;Slide 42 - &amp;quot;Physical Changes &amp;#x0D;&amp;#x0A;in Adulthood&amp;quot;&quot;/&gt;&lt;property id=&quot;20307&quot; value=&quot;388&quot;/&gt;&lt;/object&gt;&lt;object type=&quot;3&quot; unique_id=&quot;11326&quot;&gt;&lt;property id=&quot;20148&quot; value=&quot;5&quot;/&gt;&lt;property id=&quot;20300&quot; value=&quot;Slide 43 - &amp;quot;Biological Theories of Aging&amp;quot;&quot;/&gt;&lt;property id=&quot;20307&quot; value=&quot;414&quot;/&gt;&lt;/object&gt;&lt;object type=&quot;3&quot; unique_id=&quot;11327&quot;&gt;&lt;property id=&quot;20148&quot; value=&quot;5&quot;/&gt;&lt;property id=&quot;20300&quot; value=&quot;Slide 44 - &amp;quot;The Aging Brain&amp;quot;&quot;/&gt;&lt;property id=&quot;20307&quot; value=&quot;415&quot;/&gt;&lt;/object&gt;&lt;object type=&quot;3&quot; unique_id=&quot;11328&quot;&gt;&lt;property id=&quot;20148&quot; value=&quot;5&quot;/&gt;&lt;property id=&quot;20300&quot; value=&quot;Slide 45 - &amp;quot;Cognitive Development&amp;quot;&quot;/&gt;&lt;property id=&quot;20307&quot; value=&quot;416&quot;/&gt;&lt;/object&gt;&lt;object type=&quot;3&quot; unique_id=&quot;11329&quot;&gt;&lt;property id=&quot;20148&quot; value=&quot;5&quot;/&gt;&lt;property id=&quot;20300&quot; value=&quot;Slide 46 - &amp;quot;Cognitive Development&amp;quot;&quot;/&gt;&lt;property id=&quot;20307&quot; value=&quot;421&quot;/&gt;&lt;/object&gt;&lt;object type=&quot;3&quot; unique_id=&quot;11330&quot;&gt;&lt;property id=&quot;20148&quot; value=&quot;5&quot;/&gt;&lt;property id=&quot;20300&quot; value=&quot;Slide 47 - &amp;quot;Cognitive Development&amp;quot;&quot;/&gt;&lt;property id=&quot;20307&quot; value=&quot;419&quot;/&gt;&lt;/object&gt;&lt;object type=&quot;3&quot; unique_id=&quot;11331&quot;&gt;&lt;property id=&quot;20148&quot; value=&quot;5&quot;/&gt;&lt;property id=&quot;20300&quot; value=&quot;Slide 48 - &amp;quot;Socioemotional Development&amp;quot;&quot;/&gt;&lt;property id=&quot;20307&quot; value=&quot;402&quot;/&gt;&lt;/object&gt;&lt;object type=&quot;3&quot; unique_id=&quot;11332&quot;&gt;&lt;property id=&quot;20148&quot; value=&quot;5&quot;/&gt;&lt;property id=&quot;20300&quot; value=&quot;Slide 49 - &amp;quot;Erikson’s Theory&amp;quot;&quot;/&gt;&lt;property id=&quot;20307&quot; value=&quot;409&quot;/&gt;&lt;/object&gt;&lt;object type=&quot;3&quot; unique_id=&quot;11333&quot;&gt;&lt;property id=&quot;20148&quot; value=&quot;5&quot;/&gt;&lt;property id=&quot;20300&quot; value=&quot;Slide 50 - &amp;quot;Marriage&amp;quot;&quot;/&gt;&lt;property id=&quot;20307&quot; value=&quot;390&quot;/&gt;&lt;/object&gt;&lt;object type=&quot;3&quot; unique_id=&quot;11334&quot;&gt;&lt;property id=&quot;20148&quot; value=&quot;5&quot;/&gt;&lt;property id=&quot;20300&quot; value=&quot;Slide 51 - &amp;quot;Parenting&amp;quot;&quot;/&gt;&lt;property id=&quot;20307&quot; value=&quot;428&quot;/&gt;&lt;/object&gt;&lt;object type=&quot;3&quot; unique_id=&quot;11335&quot;&gt;&lt;property id=&quot;20148&quot; value=&quot;5&quot;/&gt;&lt;property id=&quot;20300&quot; value=&quot;Slide 52 - &amp;quot;Winding Down&amp;quot;&quot;/&gt;&lt;property id=&quot;20307&quot; value=&quot;429&quot;/&gt;&lt;/object&gt;&lt;object type=&quot;3&quot; unique_id=&quot;11336&quot;&gt;&lt;property id=&quot;20148&quot; value=&quot;5&quot;/&gt;&lt;property id=&quot;20300&quot; value=&quot;Slide 53 - &amp;quot;Health and Wellness&amp;quot;&quot;/&gt;&lt;property id=&quot;20307&quot; value=&quot;393&quot;/&gt;&lt;/object&gt;&lt;object type=&quot;3&quot; unique_id=&quot;11337&quot;&gt;&lt;property id=&quot;20148&quot; value=&quot;5&quot;/&gt;&lt;property id=&quot;20300&quot; value=&quot;Slide 54 - &amp;quot;Chapter Summary&amp;quot;&quot;/&gt;&lt;property id=&quot;20307&quot; value=&quot;363&quot;/&gt;&lt;/object&gt;&lt;object type=&quot;3&quot; unique_id=&quot;11338&quot;&gt;&lt;property id=&quot;20148&quot; value=&quot;5&quot;/&gt;&lt;property id=&quot;20300&quot; value=&quot;Slide 55 - &amp;quot;Chapter Summary&amp;quot;&quot;/&gt;&lt;property id=&quot;20307&quot; value=&quot;321&quot;/&gt;&lt;/object&gt;&lt;object type=&quot;3&quot; unique_id=&quot;11339&quot;&gt;&lt;property id=&quot;20148&quot; value=&quot;5&quot;/&gt;&lt;property id=&quot;20300&quot; value=&quot;Slide 56 - &amp;quot;Chapter Summary&amp;quot;&quot;/&gt;&lt;property id=&quot;20307&quot; value=&quot;412&quot;/&gt;&lt;/object&gt;&lt;object type=&quot;3&quot; unique_id=&quot;11340&quot;&gt;&lt;property id=&quot;20148&quot; value=&quot;5&quot;/&gt;&lt;property id=&quot;20300&quot; value=&quot;Slide 57 - &amp;quot;Chapter Summary&amp;quot;&quot;/&gt;&lt;property id=&quot;20307&quot; value=&quot;356&quot;/&gt;&lt;/object&gt;&lt;object type=&quot;3&quot; unique_id=&quot;11341&quot;&gt;&lt;property id=&quot;20148&quot; value=&quot;5&quot;/&gt;&lt;property id=&quot;20300&quot; value=&quot;Slide 58 - &amp;quot;Chapter Summary&amp;quot;&quot;/&gt;&lt;property id=&quot;20307&quot; value=&quot;422&quot;/&gt;&lt;/object&gt;&lt;/object&gt;&lt;/object&gt;&lt;/database&gt;"/>
  <p:tag name="SECTOMILLISECCONVERTED" val="1"/>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63899E"/>
      </a:accent1>
      <a:accent2>
        <a:srgbClr val="E77D4D"/>
      </a:accent2>
      <a:accent3>
        <a:srgbClr val="839826"/>
      </a:accent3>
      <a:accent4>
        <a:srgbClr val="4F2C65"/>
      </a:accent4>
      <a:accent5>
        <a:srgbClr val="9EC4CC"/>
      </a:accent5>
      <a:accent6>
        <a:srgbClr val="E36B27"/>
      </a:accent6>
      <a:hlink>
        <a:srgbClr val="225F67"/>
      </a:hlink>
      <a:folHlink>
        <a:srgbClr val="635F1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16890</TotalTime>
  <Words>2899</Words>
  <Application>Microsoft Office PowerPoint</Application>
  <PresentationFormat>On-screen Show (4:3)</PresentationFormat>
  <Paragraphs>527</Paragraphs>
  <Slides>50</Slides>
  <Notes>49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ＭＳ Ｐゴシック</vt:lpstr>
      <vt:lpstr>Arial</vt:lpstr>
      <vt:lpstr>Calibri</vt:lpstr>
      <vt:lpstr>Times New Roman</vt:lpstr>
      <vt:lpstr>Wingdings</vt:lpstr>
      <vt:lpstr>Office Theme</vt:lpstr>
      <vt:lpstr>PowerPoint Presentation</vt:lpstr>
      <vt:lpstr>Chapter Preview</vt:lpstr>
      <vt:lpstr>Development</vt:lpstr>
      <vt:lpstr>Development</vt:lpstr>
      <vt:lpstr>Research Methods in Developmental Psychology</vt:lpstr>
      <vt:lpstr>Nature and Nurture</vt:lpstr>
      <vt:lpstr>Resilient Children</vt:lpstr>
      <vt:lpstr>Prenatal Development</vt:lpstr>
      <vt:lpstr>Prenatal Development</vt:lpstr>
      <vt:lpstr>Physical Development</vt:lpstr>
      <vt:lpstr>Perceptual and Motor Development</vt:lpstr>
      <vt:lpstr>Brain Development</vt:lpstr>
      <vt:lpstr>Cognitive Development</vt:lpstr>
      <vt:lpstr>Piaget’s Theory</vt:lpstr>
      <vt:lpstr>Piaget’s Theory</vt:lpstr>
      <vt:lpstr>Evaluating Piaget’s Theory</vt:lpstr>
      <vt:lpstr>Other Theories of Intellectual Development</vt:lpstr>
      <vt:lpstr>Temperament</vt:lpstr>
      <vt:lpstr>Infant Attachment</vt:lpstr>
      <vt:lpstr>Infant Attachment</vt:lpstr>
      <vt:lpstr>Infant Attachment</vt:lpstr>
      <vt:lpstr>Socioemotional Development</vt:lpstr>
      <vt:lpstr>Erikson’s Theory</vt:lpstr>
      <vt:lpstr>Erikson’s Theory</vt:lpstr>
      <vt:lpstr>Evaluating Erikson’s Theory</vt:lpstr>
      <vt:lpstr>Baumrind’s Parenting Styles</vt:lpstr>
      <vt:lpstr>Baumrind’s Parenting Styles</vt:lpstr>
      <vt:lpstr>Moral Development</vt:lpstr>
      <vt:lpstr>Evaluating Kohlberg’s Theory</vt:lpstr>
      <vt:lpstr>Current Research on Moral Development</vt:lpstr>
      <vt:lpstr>Moral Development</vt:lpstr>
      <vt:lpstr>Understanding Adolescence</vt:lpstr>
      <vt:lpstr>Adolescent Physical Development</vt:lpstr>
      <vt:lpstr>Adolescent Brain Development</vt:lpstr>
      <vt:lpstr>Cognitive Development</vt:lpstr>
      <vt:lpstr>Socioemotional Development</vt:lpstr>
      <vt:lpstr>Socioemotional Development</vt:lpstr>
      <vt:lpstr>Adult Development and Aging</vt:lpstr>
      <vt:lpstr>Physical Changes in Adulthood</vt:lpstr>
      <vt:lpstr>Biological Theories of Aging</vt:lpstr>
      <vt:lpstr>The Aging Brain</vt:lpstr>
      <vt:lpstr>Cognitive Development</vt:lpstr>
      <vt:lpstr>Cognitive Development</vt:lpstr>
      <vt:lpstr>Socioemotional Development</vt:lpstr>
      <vt:lpstr>Socioemotional Development</vt:lpstr>
      <vt:lpstr>Marriage</vt:lpstr>
      <vt:lpstr>Parenting</vt:lpstr>
      <vt:lpstr>Winding Down</vt:lpstr>
      <vt:lpstr>Health and Wellness</vt:lpstr>
      <vt:lpstr>Chapter Review</vt:lpstr>
    </vt:vector>
  </TitlesOfParts>
  <Company>pooh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BUTZIN</dc:creator>
  <cp:lastModifiedBy>saira.rab</cp:lastModifiedBy>
  <cp:revision>571</cp:revision>
  <dcterms:created xsi:type="dcterms:W3CDTF">2006-07-21T01:41:05Z</dcterms:created>
  <dcterms:modified xsi:type="dcterms:W3CDTF">2019-02-27T22:57:47Z</dcterms:modified>
</cp:coreProperties>
</file>