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Click to edit Master title style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417512" y="490537"/>
            <a:ext cx="8726488" cy="176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457200">
              <a:defRPr sz="1800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INTRODUCTORY CHEMISTRY</a:t>
            </a:r>
            <a:b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Concepts and Critical Thinking</a:t>
            </a:r>
            <a:br>
              <a:rPr sz="2800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sz="2800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A76D"/>
                </a:solidFill>
                <a:latin typeface="Arial"/>
                <a:ea typeface="Arial"/>
                <a:cs typeface="Arial"/>
                <a:sym typeface="Arial"/>
              </a:rPr>
              <a:t>Seventh Edition by Charles H. Corwin</a:t>
            </a:r>
          </a:p>
        </p:txBody>
      </p:sp>
      <p:sp>
        <p:nvSpPr>
          <p:cNvPr id="9" name="Shape 9"/>
          <p:cNvSpPr/>
          <p:nvPr/>
        </p:nvSpPr>
        <p:spPr>
          <a:xfrm>
            <a:off x="-1" y="0"/>
            <a:ext cx="9144002" cy="457200"/>
          </a:xfrm>
          <a:prstGeom prst="rect">
            <a:avLst/>
          </a:prstGeom>
          <a:solidFill>
            <a:srgbClr val="2384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1800"/>
            </a:pPr>
          </a:p>
        </p:txBody>
      </p:sp>
      <p:sp>
        <p:nvSpPr>
          <p:cNvPr id="10" name="Shape 10"/>
          <p:cNvSpPr/>
          <p:nvPr/>
        </p:nvSpPr>
        <p:spPr>
          <a:xfrm>
            <a:off x="-1" y="6400800"/>
            <a:ext cx="9144002" cy="457200"/>
          </a:xfrm>
          <a:prstGeom prst="rect">
            <a:avLst/>
          </a:prstGeom>
          <a:solidFill>
            <a:srgbClr val="2384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1800"/>
            </a:pPr>
          </a:p>
        </p:txBody>
      </p:sp>
      <p:pic>
        <p:nvPicPr>
          <p:cNvPr id="11" name="Pearson_Strap_Bound_White.pdf" descr="Pearson_Strap_Bound_Whit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6350"/>
            <a:ext cx="1908175" cy="493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earson_Bound_White.pdf" descr="Pearson_Bound_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9825" y="6356350"/>
            <a:ext cx="1655763" cy="4937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365125" y="0"/>
            <a:ext cx="378301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Chapter 7 Lecture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" y="6561137"/>
            <a:ext cx="91440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F5F5F"/>
                </a:solidFill>
              </a:rPr>
              <a:t>Chapter 7</a:t>
            </a:r>
          </a:p>
        </p:txBody>
      </p:sp>
      <p:sp>
        <p:nvSpPr>
          <p:cNvPr id="16" name="Shape 16"/>
          <p:cNvSpPr/>
          <p:nvPr/>
        </p:nvSpPr>
        <p:spPr>
          <a:xfrm>
            <a:off x="0" y="6561137"/>
            <a:ext cx="26173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F7F7F"/>
                </a:solidFill>
              </a:rPr>
              <a:t>© 2014 Pearson Education, Inc.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" y="6561137"/>
            <a:ext cx="91440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F5F5F"/>
                </a:solidFill>
              </a:rPr>
              <a:t>Chapter 7</a:t>
            </a:r>
          </a:p>
        </p:txBody>
      </p:sp>
      <p:sp>
        <p:nvSpPr>
          <p:cNvPr id="19" name="Shape 19"/>
          <p:cNvSpPr/>
          <p:nvPr/>
        </p:nvSpPr>
        <p:spPr>
          <a:xfrm>
            <a:off x="0" y="6561137"/>
            <a:ext cx="26173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F7F7F"/>
                </a:solidFill>
              </a:rPr>
              <a:t>© 2014 Pearson Education, Inc.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" y="6561137"/>
            <a:ext cx="91440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F5F5F"/>
                </a:solidFill>
              </a:rPr>
              <a:t>Chapter 7</a:t>
            </a:r>
          </a:p>
        </p:txBody>
      </p:sp>
      <p:sp>
        <p:nvSpPr>
          <p:cNvPr id="22" name="Shape 22"/>
          <p:cNvSpPr/>
          <p:nvPr/>
        </p:nvSpPr>
        <p:spPr>
          <a:xfrm>
            <a:off x="0" y="6561137"/>
            <a:ext cx="26173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F7F7F"/>
                </a:solidFill>
              </a:rPr>
              <a:t>© 2014 Pearson Education, Inc.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0" y="0"/>
            <a:ext cx="9144000" cy="819150"/>
          </a:xfrm>
          <a:prstGeom prst="rect">
            <a:avLst/>
          </a:prstGeom>
          <a:solidFill>
            <a:srgbClr val="3251A3">
              <a:alpha val="1490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0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41287" y="955675"/>
            <a:ext cx="8850313" cy="59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med" advClick="1"/>
  <p:txStyles>
    <p:titleStyle>
      <a:lvl1pPr algn="ctr">
        <a:defRPr sz="4000">
          <a:latin typeface="Arial"/>
          <a:ea typeface="Arial"/>
          <a:cs typeface="Arial"/>
          <a:sym typeface="Arial"/>
        </a:defRPr>
      </a:lvl1pPr>
      <a:lvl2pPr algn="ctr">
        <a:defRPr sz="4000">
          <a:latin typeface="Arial"/>
          <a:ea typeface="Arial"/>
          <a:cs typeface="Arial"/>
          <a:sym typeface="Arial"/>
        </a:defRPr>
      </a:lvl2pPr>
      <a:lvl3pPr algn="ctr">
        <a:defRPr sz="4000">
          <a:latin typeface="Arial"/>
          <a:ea typeface="Arial"/>
          <a:cs typeface="Arial"/>
          <a:sym typeface="Arial"/>
        </a:defRPr>
      </a:lvl3pPr>
      <a:lvl4pPr algn="ctr">
        <a:defRPr sz="4000">
          <a:latin typeface="Arial"/>
          <a:ea typeface="Arial"/>
          <a:cs typeface="Arial"/>
          <a:sym typeface="Arial"/>
        </a:defRPr>
      </a:lvl4pPr>
      <a:lvl5pPr algn="ctr">
        <a:defRPr sz="4000">
          <a:latin typeface="Arial"/>
          <a:ea typeface="Arial"/>
          <a:cs typeface="Arial"/>
          <a:sym typeface="Arial"/>
        </a:defRPr>
      </a:lvl5pPr>
      <a:lvl6pPr indent="457200" algn="ctr">
        <a:defRPr sz="4000">
          <a:latin typeface="Arial"/>
          <a:ea typeface="Arial"/>
          <a:cs typeface="Arial"/>
          <a:sym typeface="Arial"/>
        </a:defRPr>
      </a:lvl6pPr>
      <a:lvl7pPr indent="914400" algn="ctr">
        <a:defRPr sz="4000">
          <a:latin typeface="Arial"/>
          <a:ea typeface="Arial"/>
          <a:cs typeface="Arial"/>
          <a:sym typeface="Arial"/>
        </a:defRPr>
      </a:lvl7pPr>
      <a:lvl8pPr indent="1371600" algn="ctr">
        <a:defRPr sz="4000">
          <a:latin typeface="Arial"/>
          <a:ea typeface="Arial"/>
          <a:cs typeface="Arial"/>
          <a:sym typeface="Arial"/>
        </a:defRPr>
      </a:lvl8pPr>
      <a:lvl9pPr indent="1828800" algn="ctr">
        <a:defRPr sz="40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4294967295"/>
          </p:nvPr>
        </p:nvSpPr>
        <p:spPr>
          <a:xfrm>
            <a:off x="4572000" y="2901950"/>
            <a:ext cx="4048125" cy="27638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r">
              <a:buSzTx/>
              <a:buNone/>
              <a:defRPr sz="1800"/>
            </a:pPr>
            <a:r>
              <a:rPr i="1" sz="3200">
                <a:latin typeface="Arial"/>
                <a:ea typeface="Arial"/>
                <a:cs typeface="Arial"/>
                <a:sym typeface="Arial"/>
              </a:rPr>
              <a:t>Chapter 7</a:t>
            </a: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algn="r">
              <a:buSzTx/>
              <a:buNone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Chemical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algn="r">
              <a:buSzTx/>
              <a:buNone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Reactions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algn="r">
              <a:spcBef>
                <a:spcPts val="400"/>
              </a:spcBef>
              <a:buSzTx/>
              <a:buNone/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by Christopher G. Hamaker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r">
              <a:spcBef>
                <a:spcPts val="400"/>
              </a:spcBef>
              <a:buSzTx/>
              <a:buNone/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Illinois State University</a:t>
            </a:r>
          </a:p>
        </p:txBody>
      </p:sp>
      <p:sp>
        <p:nvSpPr>
          <p:cNvPr id="27" name="Shape 27"/>
          <p:cNvSpPr/>
          <p:nvPr/>
        </p:nvSpPr>
        <p:spPr>
          <a:xfrm>
            <a:off x="60325" y="6108700"/>
            <a:ext cx="1899256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000"/>
              <a:t>© 2014 Pearson Education, Inc.</a:t>
            </a:r>
          </a:p>
        </p:txBody>
      </p:sp>
      <p:pic>
        <p:nvPicPr>
          <p:cNvPr id="28" name="CORW4907_07_ecat.jpg" descr="CORW4907_07_eca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" y="2039937"/>
            <a:ext cx="3067050" cy="3925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Chemical Equation Symbols</a:t>
            </a:r>
          </a:p>
        </p:txBody>
      </p:sp>
      <p:sp>
        <p:nvSpPr>
          <p:cNvPr id="63" name="Shape 6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900"/>
              </a:spcBef>
              <a:buChar char="•"/>
            </a:lvl1pPr>
          </a:lstStyle>
          <a:p>
            <a:pPr lvl="0">
              <a:defRPr sz="1800"/>
            </a:pPr>
            <a:r>
              <a:rPr sz="3200"/>
              <a:t>Here are several symbols used in chemical equations:</a:t>
            </a:r>
          </a:p>
        </p:txBody>
      </p:sp>
      <p:pic>
        <p:nvPicPr>
          <p:cNvPr id="64" name="image.jpeg"/>
          <p:cNvPicPr/>
          <p:nvPr/>
        </p:nvPicPr>
        <p:blipFill>
          <a:blip r:embed="rId2">
            <a:extLst/>
          </a:blip>
          <a:srcRect l="0" t="0" r="0" b="4153"/>
          <a:stretch>
            <a:fillRect/>
          </a:stretch>
        </p:blipFill>
        <p:spPr>
          <a:xfrm>
            <a:off x="304800" y="2222499"/>
            <a:ext cx="8534400" cy="365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 Chemical Reaction</a:t>
            </a:r>
          </a:p>
        </p:txBody>
      </p:sp>
      <p:sp>
        <p:nvSpPr>
          <p:cNvPr id="67" name="Shape 6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Let</a:t>
            </a:r>
            <a:r>
              <a:rPr sz="3200"/>
              <a:t>’s look at a chemical reaction: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400"/>
              </a:spcBef>
              <a:buSzTx/>
              <a:buNone/>
              <a:defRPr sz="1800"/>
            </a:pPr>
            <a:r>
              <a:rPr sz="2400"/>
              <a:t>HC</a:t>
            </a:r>
            <a:r>
              <a:rPr baseline="-25000" sz="2400"/>
              <a:t>2</a:t>
            </a:r>
            <a:r>
              <a:rPr sz="2400"/>
              <a:t>H</a:t>
            </a:r>
            <a:r>
              <a:rPr baseline="-25000" sz="2400"/>
              <a:t>3</a:t>
            </a:r>
            <a:r>
              <a:rPr sz="2400"/>
              <a:t>O</a:t>
            </a:r>
            <a:r>
              <a:rPr baseline="-25000" sz="2400"/>
              <a:t>2</a:t>
            </a:r>
            <a:r>
              <a:rPr sz="2400"/>
              <a:t>(</a:t>
            </a:r>
            <a:r>
              <a:rPr i="1" sz="2400"/>
              <a:t>aq</a:t>
            </a:r>
            <a:r>
              <a:rPr sz="2400"/>
              <a:t>) + NaHCO</a:t>
            </a:r>
            <a:r>
              <a:rPr baseline="-25000" sz="2400"/>
              <a:t>3</a:t>
            </a:r>
            <a:r>
              <a:rPr sz="2400"/>
              <a:t>(</a:t>
            </a:r>
            <a:r>
              <a:rPr i="1" sz="2400"/>
              <a:t>s</a:t>
            </a:r>
            <a:r>
              <a:rPr sz="2400"/>
              <a:t>) → NaC</a:t>
            </a:r>
            <a:r>
              <a:rPr baseline="-25000" sz="2400"/>
              <a:t>2</a:t>
            </a:r>
            <a:r>
              <a:rPr sz="2400"/>
              <a:t>H</a:t>
            </a:r>
            <a:r>
              <a:rPr baseline="-25000" sz="2400"/>
              <a:t>3</a:t>
            </a:r>
            <a:r>
              <a:rPr sz="2400"/>
              <a:t>O</a:t>
            </a:r>
            <a:r>
              <a:rPr baseline="-25000" sz="2400"/>
              <a:t>2</a:t>
            </a:r>
            <a:r>
              <a:rPr sz="2400"/>
              <a:t>(</a:t>
            </a:r>
            <a:r>
              <a:rPr i="1" sz="2400"/>
              <a:t>aq</a:t>
            </a:r>
            <a:r>
              <a:rPr sz="2400"/>
              <a:t>) + H</a:t>
            </a:r>
            <a:r>
              <a:rPr baseline="-25000" sz="2400"/>
              <a:t>2</a:t>
            </a:r>
            <a:r>
              <a:rPr sz="2400"/>
              <a:t>O(</a:t>
            </a:r>
            <a:r>
              <a:rPr i="1" sz="2400"/>
              <a:t>l</a:t>
            </a:r>
            <a:r>
              <a:rPr sz="2400"/>
              <a:t>) + CO</a:t>
            </a:r>
            <a:r>
              <a:rPr baseline="-25000" sz="2400"/>
              <a:t>2</a:t>
            </a:r>
            <a:r>
              <a:rPr sz="2400"/>
              <a:t>(</a:t>
            </a:r>
            <a:r>
              <a:rPr i="1" sz="2400"/>
              <a:t>g</a:t>
            </a:r>
            <a:r>
              <a:rPr sz="2400"/>
              <a:t>)</a:t>
            </a:r>
            <a:endParaRPr sz="24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equation can be read as follows:</a:t>
            </a:r>
            <a:endParaRPr sz="3200"/>
          </a:p>
          <a:p>
            <a:pPr lvl="1">
              <a:lnSpc>
                <a:spcPct val="90000"/>
              </a:lnSpc>
              <a:spcBef>
                <a:spcPts val="1900"/>
              </a:spcBef>
              <a:defRPr sz="1800"/>
            </a:pPr>
            <a:r>
              <a:rPr sz="3200"/>
              <a:t>Aqueous acetic acid is added to solid sodium carbonate and yields aqueous sodium acetate, liquid water, and carbon dioxide gas.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Diatomic Molecules</a:t>
            </a:r>
          </a:p>
        </p:txBody>
      </p:sp>
      <p:sp>
        <p:nvSpPr>
          <p:cNvPr id="70" name="Shape 70"/>
          <p:cNvSpPr/>
          <p:nvPr>
            <p:ph type="body" idx="4294967295"/>
          </p:nvPr>
        </p:nvSpPr>
        <p:spPr>
          <a:xfrm>
            <a:off x="146050" y="960437"/>
            <a:ext cx="8612188" cy="35321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18388" indent="-318388" defTabSz="841247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2944"/>
              <a:t>Seven nonmetals occur naturally as </a:t>
            </a:r>
            <a:r>
              <a:rPr b="1" i="1" sz="2944"/>
              <a:t>diatomic molecules</a:t>
            </a:r>
            <a:r>
              <a:rPr sz="2944"/>
              <a:t>:</a:t>
            </a:r>
            <a:endParaRPr sz="2944"/>
          </a:p>
          <a:p>
            <a:pPr lvl="2" marL="1104138" indent="-262890" defTabSz="841247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r>
              <a:rPr sz="1840"/>
              <a:t>Hydrogen (H</a:t>
            </a:r>
            <a:r>
              <a:rPr baseline="-26652" sz="1840"/>
              <a:t>2</a:t>
            </a:r>
            <a:r>
              <a:rPr sz="1840"/>
              <a:t>)</a:t>
            </a:r>
            <a:endParaRPr sz="1840"/>
          </a:p>
          <a:p>
            <a:pPr lvl="2" marL="1104138" indent="-262890" defTabSz="841247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r>
              <a:rPr sz="1840"/>
              <a:t>Nitrogen (N</a:t>
            </a:r>
            <a:r>
              <a:rPr baseline="-26652" sz="1840"/>
              <a:t>2</a:t>
            </a:r>
            <a:r>
              <a:rPr sz="1840"/>
              <a:t>)</a:t>
            </a:r>
            <a:endParaRPr sz="1840"/>
          </a:p>
          <a:p>
            <a:pPr lvl="2" marL="1104138" indent="-262890" defTabSz="841247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r>
              <a:rPr sz="1840"/>
              <a:t>Oxygen (O</a:t>
            </a:r>
            <a:r>
              <a:rPr baseline="-26652" sz="1840"/>
              <a:t>2</a:t>
            </a:r>
            <a:r>
              <a:rPr sz="1840"/>
              <a:t>)</a:t>
            </a:r>
            <a:endParaRPr sz="1840"/>
          </a:p>
          <a:p>
            <a:pPr lvl="2" marL="1104138" indent="-262890" defTabSz="841247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r>
              <a:rPr sz="1840"/>
              <a:t>Halogen (F</a:t>
            </a:r>
            <a:r>
              <a:rPr baseline="-26652" sz="1840"/>
              <a:t>2</a:t>
            </a:r>
            <a:r>
              <a:rPr sz="1840"/>
              <a:t>)</a:t>
            </a:r>
            <a:endParaRPr sz="1840"/>
          </a:p>
          <a:p>
            <a:pPr lvl="2" marL="1104138" indent="-262890" defTabSz="841247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r>
              <a:rPr sz="1840"/>
              <a:t>Halogen (Cl</a:t>
            </a:r>
            <a:r>
              <a:rPr baseline="-26652" sz="1840"/>
              <a:t>2</a:t>
            </a:r>
            <a:r>
              <a:rPr sz="1840"/>
              <a:t>)</a:t>
            </a:r>
            <a:endParaRPr sz="1840"/>
          </a:p>
          <a:p>
            <a:pPr lvl="2" marL="1104138" indent="-262890" defTabSz="841247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r>
              <a:rPr sz="1840"/>
              <a:t>Halogen (Br</a:t>
            </a:r>
            <a:r>
              <a:rPr baseline="-26652" sz="1840"/>
              <a:t>2</a:t>
            </a:r>
            <a:r>
              <a:rPr sz="1840"/>
              <a:t>)</a:t>
            </a:r>
            <a:endParaRPr sz="1840"/>
          </a:p>
          <a:p>
            <a:pPr lvl="2" marL="1104138" indent="-262890" defTabSz="841247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r>
              <a:rPr sz="1840"/>
              <a:t>Halogen (I</a:t>
            </a:r>
            <a:r>
              <a:rPr baseline="-26652" sz="1840"/>
              <a:t>2</a:t>
            </a:r>
            <a:r>
              <a:rPr sz="1840"/>
              <a:t>)</a:t>
            </a:r>
          </a:p>
        </p:txBody>
      </p:sp>
      <p:sp>
        <p:nvSpPr>
          <p:cNvPr id="71" name="Shape 71"/>
          <p:cNvSpPr/>
          <p:nvPr/>
        </p:nvSpPr>
        <p:spPr>
          <a:xfrm>
            <a:off x="146050" y="4791075"/>
            <a:ext cx="8691563" cy="101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09600" indent="-609600">
              <a:spcBef>
                <a:spcPts val="1500"/>
              </a:spcBef>
              <a:buSzPct val="100000"/>
              <a:buChar char="•"/>
              <a:defRPr sz="3200"/>
            </a:lvl1pPr>
          </a:lstStyle>
          <a:p>
            <a:pPr lvl="0">
              <a:defRPr sz="1800"/>
            </a:pPr>
            <a:r>
              <a:rPr sz="3200"/>
              <a:t>These elements are written as diatomic molecules when they appear in chemical reactions.</a:t>
            </a:r>
          </a:p>
        </p:txBody>
      </p:sp>
      <p:pic>
        <p:nvPicPr>
          <p:cNvPr id="72" name="image.jpg"/>
          <p:cNvPicPr/>
          <p:nvPr/>
        </p:nvPicPr>
        <p:blipFill>
          <a:blip r:embed="rId2">
            <a:extLst/>
          </a:blip>
          <a:srcRect l="0" t="0" r="0" b="4425"/>
          <a:stretch>
            <a:fillRect/>
          </a:stretch>
        </p:blipFill>
        <p:spPr>
          <a:xfrm>
            <a:off x="3154362" y="1860550"/>
            <a:ext cx="5700713" cy="2638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Balancing Chemical Equations</a:t>
            </a:r>
          </a:p>
        </p:txBody>
      </p:sp>
      <p:sp>
        <p:nvSpPr>
          <p:cNvPr id="75" name="Shape 7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we write a chemical equation, the number of atoms of each element must be the same on both sides of the arrow.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This is called a </a:t>
            </a:r>
            <a:r>
              <a:rPr i="1" sz="3200"/>
              <a:t>balanced chemical equation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balance chemical reactions by placing a whole number coefficient in front of each substance.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</a:t>
            </a:r>
            <a:r>
              <a:rPr b="1" i="1" sz="3200"/>
              <a:t>coefficient </a:t>
            </a:r>
            <a:r>
              <a:rPr sz="3200"/>
              <a:t>multiplies all subscripts in a chemical formula: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1600"/>
              </a:spcBef>
              <a:defRPr sz="1800"/>
            </a:pPr>
            <a:r>
              <a:rPr sz="2800"/>
              <a:t>3 H</a:t>
            </a:r>
            <a:r>
              <a:rPr baseline="-25000" sz="2800"/>
              <a:t>2</a:t>
            </a:r>
            <a:r>
              <a:rPr sz="2800"/>
              <a:t>O has 6 hydrogen atoms and 3 oxygen atoms.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Guidelines for Balancing Equations</a:t>
            </a:r>
          </a:p>
        </p:txBody>
      </p:sp>
      <p:sp>
        <p:nvSpPr>
          <p:cNvPr id="78" name="Shape 7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Before placing coefficients in an equation, check that the formulas are correct.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i="1" sz="3200"/>
              <a:t>Never</a:t>
            </a:r>
            <a:r>
              <a:rPr sz="3200"/>
              <a:t> change the subscripts in a chemical formula to balance a chemical equation.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Balance each element in the equation starting with the most complex formula.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Balance polyatomic ions as a single unit if it appears on both sides of the equation.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 idx="4294967295"/>
          </p:nvPr>
        </p:nvSpPr>
        <p:spPr>
          <a:xfrm>
            <a:off x="-1" y="10160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 defTabSz="868680">
              <a:defRPr sz="342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0072BC"/>
                </a:solidFill>
              </a:rPr>
              <a:t>Guidelines for Balancing Equations, Continued</a:t>
            </a:r>
          </a:p>
        </p:txBody>
      </p:sp>
      <p:sp>
        <p:nvSpPr>
          <p:cNvPr id="81" name="Shape 8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coefficients </a:t>
            </a:r>
            <a:r>
              <a:rPr i="1" sz="3200"/>
              <a:t>must</a:t>
            </a:r>
            <a:r>
              <a:rPr sz="3200"/>
              <a:t> be whole numbers. If you get a fraction, multiply the whole equation by the denominator to get whole numbers.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[H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+ ½ O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 →  H</a:t>
            </a:r>
            <a:r>
              <a:rPr baseline="-25000" sz="2800"/>
              <a:t>2</a:t>
            </a:r>
            <a:r>
              <a:rPr sz="2800"/>
              <a:t>O(</a:t>
            </a:r>
            <a:r>
              <a:rPr i="1" sz="2800"/>
              <a:t>l</a:t>
            </a:r>
            <a:r>
              <a:rPr sz="2800"/>
              <a:t>)]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sz="2800"/>
              <a:t> 2</a:t>
            </a:r>
            <a:endParaRPr sz="28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2 H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+ O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 →  2 H</a:t>
            </a:r>
            <a:r>
              <a:rPr baseline="-25000" sz="2800"/>
              <a:t>2</a:t>
            </a:r>
            <a:r>
              <a:rPr sz="2800"/>
              <a:t>O(</a:t>
            </a:r>
            <a:r>
              <a:rPr i="1" sz="2800"/>
              <a:t>l</a:t>
            </a:r>
            <a:r>
              <a:rPr sz="2800"/>
              <a:t>)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After balancing the equation, check that there are the same number of atoms of each element (or polyatomic ion) on both sides of the equation.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2(2) = 4 H; 2 O  →  2(2) = 4 H; 2 O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Finally, check that you have the </a:t>
            </a:r>
            <a:r>
              <a:rPr i="1" sz="3200"/>
              <a:t>smallest</a:t>
            </a:r>
            <a:r>
              <a:rPr sz="3200"/>
              <a:t> whole number ratio of coefficients. If you can divide all the coefficients by a common factor, do so to complete your balancing of the reaction.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[2 H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+ 2 Br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 →  4 HBr(</a:t>
            </a:r>
            <a:r>
              <a:rPr i="1" sz="2800"/>
              <a:t>g</a:t>
            </a:r>
            <a:r>
              <a:rPr sz="2800"/>
              <a:t>)] ÷ 2</a:t>
            </a:r>
            <a:endParaRPr sz="28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H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+ Br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 →  2 HBr(</a:t>
            </a:r>
            <a:r>
              <a:rPr i="1" sz="2800"/>
              <a:t>g</a:t>
            </a:r>
            <a:r>
              <a:rPr sz="2800"/>
              <a:t>)</a:t>
            </a:r>
            <a:endParaRPr sz="28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2 H; 2 Br  →  2(</a:t>
            </a:r>
            <a:r>
              <a:rPr i="1" sz="2800"/>
              <a:t>1</a:t>
            </a:r>
            <a:r>
              <a:rPr sz="2800"/>
              <a:t>) = 2 H; 2(</a:t>
            </a:r>
            <a:r>
              <a:rPr i="1" sz="2800"/>
              <a:t>1</a:t>
            </a:r>
            <a:r>
              <a:rPr sz="2800"/>
              <a:t>) = 2 Br</a:t>
            </a:r>
          </a:p>
        </p:txBody>
      </p:sp>
      <p:sp>
        <p:nvSpPr>
          <p:cNvPr id="84" name="Shape 84"/>
          <p:cNvSpPr/>
          <p:nvPr>
            <p:ph type="title" idx="4294967295"/>
          </p:nvPr>
        </p:nvSpPr>
        <p:spPr>
          <a:xfrm>
            <a:off x="-1" y="10160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 defTabSz="868680">
              <a:defRPr sz="342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0072BC"/>
                </a:solidFill>
              </a:rPr>
              <a:t>Guidelines for Balancing Equations, Continued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Balancing a Chemical Equation</a:t>
            </a:r>
          </a:p>
        </p:txBody>
      </p:sp>
      <p:sp>
        <p:nvSpPr>
          <p:cNvPr id="87" name="Shape 8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1700"/>
              </a:spcBef>
              <a:buSzPct val="114000"/>
              <a:buChar char="•"/>
              <a:defRPr sz="1800"/>
            </a:pPr>
            <a:r>
              <a:rPr sz="2800"/>
              <a:t>Balance the following chemical equation</a:t>
            </a:r>
            <a:r>
              <a:rPr sz="3200"/>
              <a:t>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000"/>
              </a:spcBef>
              <a:buSzTx/>
              <a:buNone/>
              <a:defRPr sz="1800"/>
            </a:pPr>
            <a:r>
              <a:rPr sz="2000"/>
              <a:t>__Al</a:t>
            </a:r>
            <a:r>
              <a:rPr baseline="-25000" sz="2000"/>
              <a:t>2</a:t>
            </a:r>
            <a:r>
              <a:rPr sz="2000"/>
              <a:t>(SO</a:t>
            </a:r>
            <a:r>
              <a:rPr baseline="-25000" sz="2000"/>
              <a:t>4</a:t>
            </a:r>
            <a:r>
              <a:rPr sz="2000"/>
              <a:t>)</a:t>
            </a:r>
            <a:r>
              <a:rPr baseline="-25000" sz="2000"/>
              <a:t>3</a:t>
            </a:r>
            <a:r>
              <a:rPr sz="2000"/>
              <a:t>(</a:t>
            </a:r>
            <a:r>
              <a:rPr i="1" sz="2000"/>
              <a:t>aq</a:t>
            </a:r>
            <a:r>
              <a:rPr sz="2000"/>
              <a:t>) + __Ba(NO</a:t>
            </a:r>
            <a:r>
              <a:rPr baseline="-25000" sz="2000"/>
              <a:t>3</a:t>
            </a:r>
            <a:r>
              <a:rPr sz="2000"/>
              <a:t>)</a:t>
            </a:r>
            <a:r>
              <a:rPr baseline="-25000" sz="2000"/>
              <a:t>2</a:t>
            </a:r>
            <a:r>
              <a:rPr sz="2000"/>
              <a:t>(</a:t>
            </a:r>
            <a:r>
              <a:rPr i="1" sz="2000"/>
              <a:t>aq</a:t>
            </a:r>
            <a:r>
              <a:rPr sz="2000"/>
              <a:t>) → __Al(NO</a:t>
            </a:r>
            <a:r>
              <a:rPr baseline="-25000" sz="2000"/>
              <a:t>3</a:t>
            </a:r>
            <a:r>
              <a:rPr sz="2000"/>
              <a:t>)</a:t>
            </a:r>
            <a:r>
              <a:rPr baseline="-25000" sz="2000"/>
              <a:t>3</a:t>
            </a:r>
            <a:r>
              <a:rPr sz="2000"/>
              <a:t>(</a:t>
            </a:r>
            <a:r>
              <a:rPr i="1" sz="2000"/>
              <a:t>aq</a:t>
            </a:r>
            <a:r>
              <a:rPr sz="2000"/>
              <a:t>) + __BaSO</a:t>
            </a:r>
            <a:r>
              <a:rPr baseline="-25000" sz="2000"/>
              <a:t>4</a:t>
            </a:r>
            <a:r>
              <a:rPr sz="2000"/>
              <a:t>(</a:t>
            </a:r>
            <a:r>
              <a:rPr i="1" sz="2000"/>
              <a:t>s</a:t>
            </a:r>
            <a:r>
              <a:rPr sz="2000"/>
              <a:t>)</a:t>
            </a:r>
            <a:endParaRPr sz="2000"/>
          </a:p>
          <a:p>
            <a:pPr lvl="0">
              <a:lnSpc>
                <a:spcPct val="90000"/>
              </a:lnSpc>
              <a:spcBef>
                <a:spcPts val="1500"/>
              </a:spcBef>
              <a:buSzTx/>
              <a:buNone/>
              <a:defRPr sz="1800"/>
            </a:pPr>
            <a:r>
              <a:rPr sz="2800"/>
              <a:t>	There is one SO</a:t>
            </a:r>
            <a:r>
              <a:rPr baseline="-25000" sz="2800"/>
              <a:t>4</a:t>
            </a:r>
            <a:r>
              <a:rPr sz="2800"/>
              <a:t> on the right and three on the left.  Place a 3 in front of BaSO</a:t>
            </a:r>
            <a:r>
              <a:rPr baseline="-25000" sz="2800"/>
              <a:t>4</a:t>
            </a:r>
            <a:r>
              <a:rPr sz="2800"/>
              <a:t>.  There are two Al on the left, and one on the right.  Place a 2 in front of </a:t>
            </a:r>
            <a:r>
              <a:rPr sz="2400"/>
              <a:t>Al(NO</a:t>
            </a:r>
            <a:r>
              <a:rPr baseline="-25000" sz="2400"/>
              <a:t>3</a:t>
            </a:r>
            <a:r>
              <a:rPr sz="2400"/>
              <a:t>)</a:t>
            </a:r>
            <a:r>
              <a:rPr baseline="-25000" sz="2400"/>
              <a:t>3</a:t>
            </a:r>
            <a:r>
              <a:rPr sz="2400"/>
              <a:t>.</a:t>
            </a:r>
            <a:endParaRPr sz="2400"/>
          </a:p>
          <a:p>
            <a:pPr lvl="0" algn="ctr">
              <a:lnSpc>
                <a:spcPct val="90000"/>
              </a:lnSpc>
              <a:spcBef>
                <a:spcPts val="1500"/>
              </a:spcBef>
              <a:buSzTx/>
              <a:buNone/>
              <a:defRPr sz="1800"/>
            </a:pPr>
            <a:r>
              <a:rPr sz="2000"/>
              <a:t>Al</a:t>
            </a:r>
            <a:r>
              <a:rPr baseline="-25000" sz="2000"/>
              <a:t>2</a:t>
            </a:r>
            <a:r>
              <a:rPr sz="2000"/>
              <a:t>(SO</a:t>
            </a:r>
            <a:r>
              <a:rPr baseline="-25000" sz="2000"/>
              <a:t>4</a:t>
            </a:r>
            <a:r>
              <a:rPr sz="2000"/>
              <a:t>)</a:t>
            </a:r>
            <a:r>
              <a:rPr baseline="-25000" sz="2000"/>
              <a:t>3</a:t>
            </a:r>
            <a:r>
              <a:rPr sz="2000"/>
              <a:t>(</a:t>
            </a:r>
            <a:r>
              <a:rPr i="1" sz="2000"/>
              <a:t>aq</a:t>
            </a:r>
            <a:r>
              <a:rPr sz="2000"/>
              <a:t>) + __Ba(NO</a:t>
            </a:r>
            <a:r>
              <a:rPr baseline="-25000" sz="2000"/>
              <a:t>3</a:t>
            </a:r>
            <a:r>
              <a:rPr sz="2000"/>
              <a:t>)</a:t>
            </a:r>
            <a:r>
              <a:rPr baseline="-25000" sz="2000"/>
              <a:t>2</a:t>
            </a:r>
            <a:r>
              <a:rPr sz="2000"/>
              <a:t>(</a:t>
            </a:r>
            <a:r>
              <a:rPr i="1" sz="2000"/>
              <a:t>aq</a:t>
            </a:r>
            <a:r>
              <a:rPr sz="2000"/>
              <a:t>) → 2 Al(NO</a:t>
            </a:r>
            <a:r>
              <a:rPr baseline="-25000" sz="2000"/>
              <a:t>3</a:t>
            </a:r>
            <a:r>
              <a:rPr sz="2000"/>
              <a:t>)</a:t>
            </a:r>
            <a:r>
              <a:rPr baseline="-25000" sz="2000"/>
              <a:t>3</a:t>
            </a:r>
            <a:r>
              <a:rPr sz="2000"/>
              <a:t>(</a:t>
            </a:r>
            <a:r>
              <a:rPr i="1" sz="2000"/>
              <a:t>aq</a:t>
            </a:r>
            <a:r>
              <a:rPr sz="2000"/>
              <a:t>) + 3 BaSO</a:t>
            </a:r>
            <a:r>
              <a:rPr baseline="-25000" sz="2000"/>
              <a:t>4</a:t>
            </a:r>
            <a:r>
              <a:rPr sz="2000"/>
              <a:t>(</a:t>
            </a:r>
            <a:r>
              <a:rPr i="1" sz="2000"/>
              <a:t>s</a:t>
            </a:r>
            <a:r>
              <a:rPr sz="2000"/>
              <a:t>)</a:t>
            </a:r>
            <a:r>
              <a:rPr sz="2800"/>
              <a:t> </a:t>
            </a:r>
            <a:endParaRPr sz="2800"/>
          </a:p>
          <a:p>
            <a:pPr lvl="0">
              <a:lnSpc>
                <a:spcPct val="90000"/>
              </a:lnSpc>
              <a:spcBef>
                <a:spcPts val="1500"/>
              </a:spcBef>
              <a:buSzTx/>
              <a:buNone/>
              <a:defRPr sz="1800"/>
            </a:pPr>
            <a:r>
              <a:rPr sz="2800"/>
              <a:t>	There are three Ba on the right and one on the left.  Place a 3 in front of Ba(NO</a:t>
            </a:r>
            <a:r>
              <a:rPr baseline="-25000" sz="2800"/>
              <a:t>3</a:t>
            </a:r>
            <a:r>
              <a:rPr sz="2800"/>
              <a:t>)</a:t>
            </a:r>
            <a:r>
              <a:rPr baseline="-25000" sz="2800"/>
              <a:t>2</a:t>
            </a:r>
            <a:r>
              <a:rPr sz="2800"/>
              <a:t>.</a:t>
            </a:r>
            <a:endParaRPr sz="2800"/>
          </a:p>
          <a:p>
            <a:pPr lvl="0" algn="ctr">
              <a:lnSpc>
                <a:spcPct val="90000"/>
              </a:lnSpc>
              <a:spcBef>
                <a:spcPts val="1200"/>
              </a:spcBef>
              <a:buSzTx/>
              <a:buNone/>
              <a:defRPr sz="1800"/>
            </a:pPr>
            <a:r>
              <a:rPr sz="2400"/>
              <a:t>Al</a:t>
            </a:r>
            <a:r>
              <a:rPr baseline="-25000" sz="2400"/>
              <a:t>2</a:t>
            </a:r>
            <a:r>
              <a:rPr sz="2400"/>
              <a:t>(SO</a:t>
            </a:r>
            <a:r>
              <a:rPr baseline="-25000" sz="2400"/>
              <a:t>4</a:t>
            </a:r>
            <a:r>
              <a:rPr sz="2400"/>
              <a:t>)</a:t>
            </a:r>
            <a:r>
              <a:rPr baseline="-25000" sz="2400"/>
              <a:t>3</a:t>
            </a:r>
            <a:r>
              <a:rPr sz="2400"/>
              <a:t>(</a:t>
            </a:r>
            <a:r>
              <a:rPr i="1" sz="2400"/>
              <a:t>aq</a:t>
            </a:r>
            <a:r>
              <a:rPr sz="2400"/>
              <a:t>) + 3 Ba(NO</a:t>
            </a:r>
            <a:r>
              <a:rPr baseline="-25000" sz="2400"/>
              <a:t>3</a:t>
            </a:r>
            <a:r>
              <a:rPr sz="2400"/>
              <a:t>)</a:t>
            </a:r>
            <a:r>
              <a:rPr baseline="-25000" sz="2400"/>
              <a:t>2</a:t>
            </a:r>
            <a:r>
              <a:rPr sz="2400"/>
              <a:t>(</a:t>
            </a:r>
            <a:r>
              <a:rPr i="1" sz="2400"/>
              <a:t>aq</a:t>
            </a:r>
            <a:r>
              <a:rPr sz="2400"/>
              <a:t>) → 2 Al(NO</a:t>
            </a:r>
            <a:r>
              <a:rPr baseline="-25000" sz="2400"/>
              <a:t>3</a:t>
            </a:r>
            <a:r>
              <a:rPr sz="2400"/>
              <a:t>)</a:t>
            </a:r>
            <a:r>
              <a:rPr baseline="-25000" sz="2400"/>
              <a:t>3</a:t>
            </a:r>
            <a:r>
              <a:rPr sz="2400"/>
              <a:t>(</a:t>
            </a:r>
            <a:r>
              <a:rPr i="1" sz="2400"/>
              <a:t>aq</a:t>
            </a:r>
            <a:r>
              <a:rPr sz="2400"/>
              <a:t>) + 3 BaSO</a:t>
            </a:r>
            <a:r>
              <a:rPr baseline="-25000" sz="2400"/>
              <a:t>4</a:t>
            </a:r>
            <a:r>
              <a:rPr sz="2400"/>
              <a:t>(</a:t>
            </a:r>
            <a:r>
              <a:rPr i="1" sz="2400"/>
              <a:t>s</a:t>
            </a:r>
            <a:r>
              <a:rPr sz="2400"/>
              <a:t>)</a:t>
            </a:r>
          </a:p>
        </p:txBody>
      </p:sp>
      <p:sp>
        <p:nvSpPr>
          <p:cNvPr id="88" name="Shape 88"/>
          <p:cNvSpPr/>
          <p:nvPr/>
        </p:nvSpPr>
        <p:spPr>
          <a:xfrm>
            <a:off x="606425" y="5481637"/>
            <a:ext cx="7888215" cy="55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800"/>
              <a:t>2 Al, 3 SO</a:t>
            </a:r>
            <a:r>
              <a:rPr baseline="-25000" sz="2800"/>
              <a:t>4</a:t>
            </a:r>
            <a:r>
              <a:rPr sz="2800"/>
              <a:t>, 3 Ba, 6 NO</a:t>
            </a:r>
            <a:r>
              <a:rPr baseline="-25000" sz="2800"/>
              <a:t>3</a:t>
            </a:r>
            <a:r>
              <a:rPr sz="2800"/>
              <a:t> 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2800"/>
              <a:t>  2 Al, 6 NO</a:t>
            </a:r>
            <a:r>
              <a:rPr baseline="-25000" sz="2800"/>
              <a:t>3</a:t>
            </a:r>
            <a:r>
              <a:rPr sz="2800"/>
              <a:t>, 3 Ba, 3 SO</a:t>
            </a:r>
            <a:r>
              <a:rPr baseline="-25000" sz="2800"/>
              <a:t>4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Classifying Chemical Reactions</a:t>
            </a:r>
          </a:p>
        </p:txBody>
      </p:sp>
      <p:sp>
        <p:nvSpPr>
          <p:cNvPr id="91" name="Shape 9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can place chemical reactions into five categories:</a:t>
            </a:r>
            <a:endParaRPr sz="32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Combination reactions</a:t>
            </a:r>
            <a:endParaRPr sz="28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Decomposition reactions</a:t>
            </a:r>
            <a:endParaRPr sz="28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Single-replacement reactions</a:t>
            </a:r>
            <a:endParaRPr sz="28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Double-replacement reactions</a:t>
            </a:r>
            <a:endParaRPr sz="28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Neutralization reactions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Combination Reactions</a:t>
            </a:r>
          </a:p>
        </p:txBody>
      </p:sp>
      <p:sp>
        <p:nvSpPr>
          <p:cNvPr id="94" name="Shape 9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</a:t>
            </a:r>
            <a:r>
              <a:rPr b="1" i="1" sz="3200"/>
              <a:t>combination reaction</a:t>
            </a:r>
            <a:r>
              <a:rPr sz="3200"/>
              <a:t> is a reaction in which simpler substances are combined into a more complex compound.</a:t>
            </a:r>
            <a:endParaRPr sz="32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Combination reactions are also called </a:t>
            </a:r>
            <a:r>
              <a:rPr b="1" i="1" sz="3200"/>
              <a:t>synthesis reactions</a:t>
            </a:r>
            <a:r>
              <a:rPr sz="3200"/>
              <a:t>.</a:t>
            </a:r>
            <a:endParaRPr sz="32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will look at three combination reactions:</a:t>
            </a:r>
            <a:endParaRPr sz="32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The reaction of a metal with oxygen</a:t>
            </a:r>
            <a:endParaRPr sz="28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The reaction of a nonmetal with oxygen</a:t>
            </a:r>
            <a:endParaRPr sz="2800"/>
          </a:p>
          <a:p>
            <a:pPr lvl="2" marL="1447800" indent="-5334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The reaction of a metal and a nonmetal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Chemical and Physical Changes</a:t>
            </a:r>
          </a:p>
        </p:txBody>
      </p:sp>
      <p:sp>
        <p:nvSpPr>
          <p:cNvPr id="31" name="Shape 3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physical change</a:t>
            </a:r>
            <a:r>
              <a:rPr i="1" sz="3200"/>
              <a:t>, </a:t>
            </a:r>
            <a:r>
              <a:rPr sz="3200"/>
              <a:t>the chemical composition of the substance remains constant.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Examples of physical changes are the melting of ice or the boiling of water.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chemical change</a:t>
            </a:r>
            <a:r>
              <a:rPr sz="3200"/>
              <a:t>, the chemical composition of the substance changes; a chemical reaction occurs.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During a chemical reaction, a new substance is formed.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Reactions of Metals with Oxygen</a:t>
            </a:r>
          </a:p>
        </p:txBody>
      </p:sp>
      <p:sp>
        <p:nvSpPr>
          <p:cNvPr id="97" name="Shape 9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300"/>
              </a:spcBef>
              <a:buChar char="•"/>
              <a:defRPr sz="1800"/>
            </a:pPr>
            <a:r>
              <a:rPr sz="3200"/>
              <a:t>When a metal is heated with oxygen gas, a metal oxide is produced.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100"/>
              </a:spcBef>
              <a:buSzTx/>
              <a:buNone/>
              <a:defRPr sz="1800"/>
            </a:pPr>
            <a:r>
              <a:rPr sz="2800"/>
              <a:t>metal + oxygen gas  →  metal oxide</a:t>
            </a:r>
            <a:endParaRPr sz="2800"/>
          </a:p>
          <a:p>
            <a:pPr lvl="0">
              <a:lnSpc>
                <a:spcPct val="90000"/>
              </a:lnSpc>
              <a:spcBef>
                <a:spcPts val="1300"/>
              </a:spcBef>
              <a:buChar char="•"/>
              <a:defRPr sz="1800"/>
            </a:pPr>
            <a:r>
              <a:rPr sz="3200"/>
              <a:t>For example, magnesium metal produces magnesium oxide.</a:t>
            </a:r>
          </a:p>
        </p:txBody>
      </p:sp>
      <p:pic>
        <p:nvPicPr>
          <p:cNvPr id="98" name="image.jpg"/>
          <p:cNvPicPr/>
          <p:nvPr/>
        </p:nvPicPr>
        <p:blipFill>
          <a:blip r:embed="rId2">
            <a:extLst/>
          </a:blip>
          <a:srcRect l="0" t="0" r="0" b="4672"/>
          <a:stretch>
            <a:fillRect/>
          </a:stretch>
        </p:blipFill>
        <p:spPr>
          <a:xfrm>
            <a:off x="306387" y="3749674"/>
            <a:ext cx="5738813" cy="2508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6687" y="3124200"/>
            <a:ext cx="2351088" cy="3506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Reactions of Nonmetals with Oxygen</a:t>
            </a:r>
          </a:p>
        </p:txBody>
      </p:sp>
      <p:sp>
        <p:nvSpPr>
          <p:cNvPr id="102" name="Shape 10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Oxygen and a nonmetal react to produce a nonmetal oxide.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nonmetal + oxygen gas  →  nonmetal oxide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Sulfur reacts with oxygen to 			         produce sulfur dioxide gas.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		S(</a:t>
            </a:r>
            <a:r>
              <a:rPr i="1" sz="2800"/>
              <a:t>s</a:t>
            </a:r>
            <a:r>
              <a:rPr sz="2800"/>
              <a:t>) + O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 →  SO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</a:t>
            </a:r>
          </a:p>
        </p:txBody>
      </p:sp>
      <p:sp>
        <p:nvSpPr>
          <p:cNvPr id="103" name="Shape 103"/>
          <p:cNvSpPr/>
          <p:nvPr/>
        </p:nvSpPr>
        <p:spPr>
          <a:xfrm>
            <a:off x="3022600" y="4256087"/>
            <a:ext cx="4635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∆</a:t>
            </a:r>
          </a:p>
        </p:txBody>
      </p:sp>
      <p:pic>
        <p:nvPicPr>
          <p:cNvPr id="104" name="image.jp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6538912" y="2638425"/>
            <a:ext cx="1984376" cy="389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Metal and Nonmetal Reactions</a:t>
            </a:r>
          </a:p>
        </p:txBody>
      </p:sp>
      <p:sp>
        <p:nvSpPr>
          <p:cNvPr id="107" name="Shape 10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metal and a nonmetal react in a combination reaction to give an ionic compound.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metal + nonmetal  →  ionic compound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Lithium reacts with bromine gas to produce lithium bromide.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2 Li(</a:t>
            </a:r>
            <a:r>
              <a:rPr i="1" sz="2800"/>
              <a:t>s</a:t>
            </a:r>
            <a:r>
              <a:rPr sz="2800"/>
              <a:t>) + Br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 →  2 LiBr(</a:t>
            </a:r>
            <a:r>
              <a:rPr i="1" sz="2800"/>
              <a:t>s</a:t>
            </a:r>
            <a:r>
              <a:rPr sz="2800"/>
              <a:t>)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a main group metal reacts with a nonmetal, the formula of the ionic compound is predictable.  If the compound contains a transition metal, the formula is not predictable.</a:t>
            </a:r>
          </a:p>
        </p:txBody>
      </p:sp>
      <p:sp>
        <p:nvSpPr>
          <p:cNvPr id="108" name="Shape 108"/>
          <p:cNvSpPr/>
          <p:nvPr/>
        </p:nvSpPr>
        <p:spPr>
          <a:xfrm>
            <a:off x="4803775" y="3654425"/>
            <a:ext cx="4651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∆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Decomposition Reactions</a:t>
            </a:r>
          </a:p>
        </p:txBody>
      </p:sp>
      <p:sp>
        <p:nvSpPr>
          <p:cNvPr id="111" name="Shape 11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decomposition reaction</a:t>
            </a:r>
            <a:r>
              <a:rPr sz="3200"/>
              <a:t>, a single compound is broken down into two or more simpler substances.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Heat is usually required to start a decomposition reaction. Ionic compounds containing oxygen often decompose into a metal and oxygen gas.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For example, heating solid mercury(II) oxide produces mercury metal and oxygen gas.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2 HgO(</a:t>
            </a:r>
            <a:r>
              <a:rPr i="1" sz="2800"/>
              <a:t>s</a:t>
            </a:r>
            <a:r>
              <a:rPr sz="2800"/>
              <a:t>)  →  2 Hg(</a:t>
            </a:r>
            <a:r>
              <a:rPr i="1" sz="2800"/>
              <a:t>l</a:t>
            </a:r>
            <a:r>
              <a:rPr sz="2800"/>
              <a:t>) + O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              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Carbonate Decompositions</a:t>
            </a:r>
          </a:p>
        </p:txBody>
      </p:sp>
      <p:sp>
        <p:nvSpPr>
          <p:cNvPr id="114" name="Shape 11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Metal hydrogen carbonates decompose to give a metal carbonate, water, and carbon dioxide.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For example, nickel(II) hydrogen carbonate decomposes as follows: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Ni(HCO</a:t>
            </a:r>
            <a:r>
              <a:rPr baseline="-25000" sz="2800"/>
              <a:t>3</a:t>
            </a:r>
            <a:r>
              <a:rPr sz="2800"/>
              <a:t>)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s</a:t>
            </a:r>
            <a:r>
              <a:rPr sz="2800"/>
              <a:t>)  →  NiCO</a:t>
            </a:r>
            <a:r>
              <a:rPr baseline="-25000" sz="2800"/>
              <a:t>3</a:t>
            </a:r>
            <a:r>
              <a:rPr sz="2800"/>
              <a:t>(</a:t>
            </a:r>
            <a:r>
              <a:rPr i="1" sz="2800"/>
              <a:t>s</a:t>
            </a:r>
            <a:r>
              <a:rPr sz="2800"/>
              <a:t>) + H</a:t>
            </a:r>
            <a:r>
              <a:rPr baseline="-25000" sz="2800"/>
              <a:t>2</a:t>
            </a:r>
            <a:r>
              <a:rPr sz="2800"/>
              <a:t>O(</a:t>
            </a:r>
            <a:r>
              <a:rPr i="1" sz="2800"/>
              <a:t>l</a:t>
            </a:r>
            <a:r>
              <a:rPr sz="2800"/>
              <a:t>) + CO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Metal carbonates decompose to give a metal oxide and carbon dioxide gas.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For example, calcium carbonate decomposes as follows: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CaCO</a:t>
            </a:r>
            <a:r>
              <a:rPr baseline="-25000" sz="2800"/>
              <a:t>3</a:t>
            </a:r>
            <a:r>
              <a:rPr sz="2800"/>
              <a:t>(</a:t>
            </a:r>
            <a:r>
              <a:rPr i="1" sz="2800"/>
              <a:t>s</a:t>
            </a:r>
            <a:r>
              <a:rPr sz="2800"/>
              <a:t>)  →  CaO(</a:t>
            </a:r>
            <a:r>
              <a:rPr i="1" sz="2800"/>
              <a:t>s</a:t>
            </a:r>
            <a:r>
              <a:rPr sz="2800"/>
              <a:t>) + CO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</a:t>
            </a:r>
          </a:p>
        </p:txBody>
      </p:sp>
      <p:sp>
        <p:nvSpPr>
          <p:cNvPr id="115" name="Shape 115"/>
          <p:cNvSpPr/>
          <p:nvPr/>
        </p:nvSpPr>
        <p:spPr>
          <a:xfrm>
            <a:off x="3263900" y="3032125"/>
            <a:ext cx="4635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∆</a:t>
            </a:r>
          </a:p>
        </p:txBody>
      </p:sp>
      <p:sp>
        <p:nvSpPr>
          <p:cNvPr id="116" name="Shape 116"/>
          <p:cNvSpPr/>
          <p:nvPr/>
        </p:nvSpPr>
        <p:spPr>
          <a:xfrm>
            <a:off x="3811587" y="5913437"/>
            <a:ext cx="4651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∆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Activity Series Concept</a:t>
            </a:r>
          </a:p>
        </p:txBody>
      </p:sp>
      <p:sp>
        <p:nvSpPr>
          <p:cNvPr id="119" name="Shape 11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a metal undergoes a single replacement reaction, it displaces another metal from a compound or aqueous solution.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metal that displaces the other metal does so because it is more active.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activity of a metal is a measure of its ability to compete in a replacement reaction.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an </a:t>
            </a:r>
            <a:r>
              <a:rPr b="1" i="1" sz="3200"/>
              <a:t>activity series</a:t>
            </a:r>
            <a:r>
              <a:rPr sz="3200"/>
              <a:t>, a sequence of metals is arranged according to its ability to undergo a reaction.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Activity Series</a:t>
            </a:r>
          </a:p>
        </p:txBody>
      </p:sp>
      <p:sp>
        <p:nvSpPr>
          <p:cNvPr id="122" name="Shape 12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Metals that are most reactive appear first in the activity series.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Metals that are least reactive appear last in the activity series.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relative activity series is: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100"/>
              </a:spcBef>
              <a:buSzTx/>
              <a:buNone/>
              <a:defRPr sz="1800"/>
            </a:pPr>
            <a:r>
              <a:rPr sz="3200"/>
              <a:t>Li </a:t>
            </a:r>
            <a:r>
              <a:rPr sz="2800"/>
              <a:t>&gt;</a:t>
            </a:r>
            <a:r>
              <a:rPr sz="3200"/>
              <a:t> K </a:t>
            </a:r>
            <a:r>
              <a:rPr sz="2800"/>
              <a:t>&gt;</a:t>
            </a:r>
            <a:r>
              <a:rPr sz="3200"/>
              <a:t> Ba </a:t>
            </a:r>
            <a:r>
              <a:rPr sz="2800"/>
              <a:t>&gt;</a:t>
            </a:r>
            <a:r>
              <a:rPr sz="3200"/>
              <a:t> Sr </a:t>
            </a:r>
            <a:r>
              <a:rPr sz="2800"/>
              <a:t>&gt;</a:t>
            </a:r>
            <a:r>
              <a:rPr sz="3200"/>
              <a:t> Ca </a:t>
            </a:r>
            <a:r>
              <a:rPr sz="2800"/>
              <a:t>&gt;</a:t>
            </a:r>
            <a:r>
              <a:rPr sz="3200"/>
              <a:t> Na </a:t>
            </a:r>
            <a:r>
              <a:rPr sz="2800"/>
              <a:t>&gt;</a:t>
            </a:r>
            <a:r>
              <a:rPr sz="3200"/>
              <a:t> Mg </a:t>
            </a:r>
            <a:r>
              <a:rPr sz="2800"/>
              <a:t>&gt;</a:t>
            </a:r>
            <a:r>
              <a:rPr sz="3200"/>
              <a:t> 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0"/>
              </a:spcBef>
              <a:buSzTx/>
              <a:buNone/>
              <a:defRPr sz="1800"/>
            </a:pPr>
            <a:r>
              <a:rPr sz="3200"/>
              <a:t>Al </a:t>
            </a:r>
            <a:r>
              <a:rPr sz="2800"/>
              <a:t>&gt;</a:t>
            </a:r>
            <a:r>
              <a:rPr sz="3200"/>
              <a:t> Mn </a:t>
            </a:r>
            <a:r>
              <a:rPr sz="2800"/>
              <a:t>&gt;</a:t>
            </a:r>
            <a:r>
              <a:rPr sz="3200"/>
              <a:t> Zn </a:t>
            </a:r>
            <a:r>
              <a:rPr sz="2800"/>
              <a:t>&gt;</a:t>
            </a:r>
            <a:r>
              <a:rPr sz="3200"/>
              <a:t> Fe </a:t>
            </a:r>
            <a:r>
              <a:rPr sz="2800"/>
              <a:t>&gt;</a:t>
            </a:r>
            <a:r>
              <a:rPr sz="3200"/>
              <a:t> Cd </a:t>
            </a:r>
            <a:r>
              <a:rPr sz="2800"/>
              <a:t>&gt;</a:t>
            </a:r>
            <a:r>
              <a:rPr sz="3200"/>
              <a:t> Co </a:t>
            </a:r>
            <a:r>
              <a:rPr sz="2800"/>
              <a:t>&gt;</a:t>
            </a:r>
            <a:r>
              <a:rPr sz="3200"/>
              <a:t> Ni </a:t>
            </a:r>
            <a:r>
              <a:rPr sz="2800"/>
              <a:t>&gt;</a:t>
            </a:r>
            <a:r>
              <a:rPr sz="3200"/>
              <a:t> 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0"/>
              </a:spcBef>
              <a:buSzTx/>
              <a:buNone/>
              <a:defRPr sz="1800"/>
            </a:pPr>
            <a:r>
              <a:rPr sz="3200"/>
              <a:t>Sn </a:t>
            </a:r>
            <a:r>
              <a:rPr sz="2800"/>
              <a:t>&gt;</a:t>
            </a:r>
            <a:r>
              <a:rPr sz="3200"/>
              <a:t> Pb </a:t>
            </a:r>
            <a:r>
              <a:rPr sz="2800"/>
              <a:t>&gt;</a:t>
            </a:r>
            <a:r>
              <a:rPr sz="3200"/>
              <a:t> (H) </a:t>
            </a:r>
            <a:r>
              <a:rPr sz="2800"/>
              <a:t>&gt;</a:t>
            </a:r>
            <a:r>
              <a:rPr sz="3200"/>
              <a:t> Cu </a:t>
            </a:r>
            <a:r>
              <a:rPr sz="2800"/>
              <a:t>&gt;</a:t>
            </a:r>
            <a:r>
              <a:rPr sz="3200"/>
              <a:t> Ag </a:t>
            </a:r>
            <a:r>
              <a:rPr sz="2800"/>
              <a:t>&gt;</a:t>
            </a:r>
            <a:r>
              <a:rPr sz="3200"/>
              <a:t> Hg </a:t>
            </a:r>
            <a:r>
              <a:rPr sz="2800"/>
              <a:t>&gt;</a:t>
            </a:r>
            <a:r>
              <a:rPr sz="3200"/>
              <a:t> Au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Single-Replacement Reactions</a:t>
            </a:r>
          </a:p>
        </p:txBody>
      </p:sp>
      <p:sp>
        <p:nvSpPr>
          <p:cNvPr id="125" name="Shape 125"/>
          <p:cNvSpPr/>
          <p:nvPr>
            <p:ph type="body" idx="4294967295"/>
          </p:nvPr>
        </p:nvSpPr>
        <p:spPr>
          <a:xfrm>
            <a:off x="141287" y="955675"/>
            <a:ext cx="8702676" cy="59023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</a:t>
            </a:r>
            <a:r>
              <a:rPr b="1" i="1" sz="3200"/>
              <a:t>single-replacement reaction</a:t>
            </a:r>
            <a:r>
              <a:rPr sz="3200"/>
              <a:t> is a reaction in which a more active metal displaces another less active metal in a compound.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If a metal precedes another in			       the activity series, it will 			        undergo a single-replacement 		       reaction.</a:t>
            </a:r>
            <a:endParaRPr sz="3200"/>
          </a:p>
          <a:p>
            <a:pPr lvl="0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	Fe(</a:t>
            </a:r>
            <a:r>
              <a:rPr i="1" sz="2800"/>
              <a:t>s</a:t>
            </a:r>
            <a:r>
              <a:rPr sz="2800"/>
              <a:t>) + CuSO</a:t>
            </a:r>
            <a:r>
              <a:rPr baseline="-25000" sz="2800"/>
              <a:t>4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 →</a:t>
            </a:r>
            <a:endParaRPr sz="2800"/>
          </a:p>
          <a:p>
            <a:pPr lvl="0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				FeSO</a:t>
            </a:r>
            <a:r>
              <a:rPr baseline="-25000" sz="2800"/>
              <a:t>4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+ Cu(</a:t>
            </a:r>
            <a:r>
              <a:rPr i="1" sz="2800"/>
              <a:t>s</a:t>
            </a:r>
            <a:r>
              <a:rPr sz="2800"/>
              <a:t>)</a:t>
            </a:r>
          </a:p>
        </p:txBody>
      </p:sp>
      <p:pic>
        <p:nvPicPr>
          <p:cNvPr id="126" name="image.jpe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6230937" y="2051050"/>
            <a:ext cx="2306638" cy="4403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Aqueous Acid Displacements</a:t>
            </a:r>
          </a:p>
        </p:txBody>
      </p:sp>
      <p:sp>
        <p:nvSpPr>
          <p:cNvPr id="129" name="Shape 12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Metals that precede (H) in the activity series react with acids, and those that follow (H) do not react with acids.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More active metals react with acid to produce hydrogen gas and an ionic compound.</a:t>
            </a:r>
            <a:endParaRPr sz="3200"/>
          </a:p>
          <a:p>
            <a:pPr lvl="0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    Fe(</a:t>
            </a:r>
            <a:r>
              <a:rPr i="1" sz="2800"/>
              <a:t>s</a:t>
            </a:r>
            <a:r>
              <a:rPr sz="2800"/>
              <a:t>) + 2 HCl(</a:t>
            </a:r>
            <a:r>
              <a:rPr i="1" sz="2800"/>
              <a:t>aq</a:t>
            </a:r>
            <a:r>
              <a:rPr sz="2800"/>
              <a:t>)  →  FeCl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+ H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Metals less active than (H) show no reaction.</a:t>
            </a:r>
            <a:endParaRPr sz="3200"/>
          </a:p>
          <a:p>
            <a:pPr lvl="0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	Au(</a:t>
            </a:r>
            <a:r>
              <a:rPr i="1" sz="2800"/>
              <a:t>s</a:t>
            </a:r>
            <a:r>
              <a:rPr sz="2800"/>
              <a:t>) + H</a:t>
            </a:r>
            <a:r>
              <a:rPr baseline="-25000" sz="2800"/>
              <a:t>2</a:t>
            </a:r>
            <a:r>
              <a:rPr sz="2800"/>
              <a:t>SO</a:t>
            </a:r>
            <a:r>
              <a:rPr baseline="-25000" sz="2800"/>
              <a:t>4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 →  NR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Active Metals and Water</a:t>
            </a:r>
          </a:p>
        </p:txBody>
      </p:sp>
      <p:sp>
        <p:nvSpPr>
          <p:cNvPr id="132" name="Shape 132"/>
          <p:cNvSpPr/>
          <p:nvPr>
            <p:ph type="body" idx="4294967295"/>
          </p:nvPr>
        </p:nvSpPr>
        <p:spPr>
          <a:xfrm>
            <a:off x="141287" y="955675"/>
            <a:ext cx="8689976" cy="59023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few metals are active enough to react directly with water. These are called </a:t>
            </a:r>
            <a:r>
              <a:rPr i="1" sz="3200"/>
              <a:t>active metals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They react with water to produce a 		    metal hydroxide and hydrogen gas.</a:t>
            </a:r>
            <a:endParaRPr sz="3200"/>
          </a:p>
          <a:p>
            <a:pPr lvl="0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2 Na(</a:t>
            </a:r>
            <a:r>
              <a:rPr i="1" sz="2800"/>
              <a:t>s</a:t>
            </a:r>
            <a:r>
              <a:rPr sz="2800"/>
              <a:t>) + 2 H</a:t>
            </a:r>
            <a:r>
              <a:rPr baseline="-25000" sz="2800"/>
              <a:t>2</a:t>
            </a:r>
            <a:r>
              <a:rPr sz="2800"/>
              <a:t>O(</a:t>
            </a:r>
            <a:r>
              <a:rPr i="1" sz="2800"/>
              <a:t>l</a:t>
            </a:r>
            <a:r>
              <a:rPr sz="2800"/>
              <a:t>)  →  2 NaOH(</a:t>
            </a:r>
            <a:r>
              <a:rPr i="1" sz="2800"/>
              <a:t>aq</a:t>
            </a:r>
            <a:r>
              <a:rPr sz="2800"/>
              <a:t>) + H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</a:t>
            </a:r>
            <a:endParaRPr sz="2800"/>
          </a:p>
          <a:p>
            <a:pPr lvl="0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Ca(</a:t>
            </a:r>
            <a:r>
              <a:rPr i="1" sz="2800"/>
              <a:t>s</a:t>
            </a:r>
            <a:r>
              <a:rPr sz="2800"/>
              <a:t>) + 2 H</a:t>
            </a:r>
            <a:r>
              <a:rPr baseline="-25000" sz="2800"/>
              <a:t>2</a:t>
            </a:r>
            <a:r>
              <a:rPr sz="2800"/>
              <a:t>O(</a:t>
            </a:r>
            <a:r>
              <a:rPr i="1" sz="2800"/>
              <a:t>l</a:t>
            </a:r>
            <a:r>
              <a:rPr sz="2800"/>
              <a:t>)  →  Ca(OH)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+ H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g</a:t>
            </a:r>
            <a:r>
              <a:rPr sz="2800"/>
              <a:t>)</a:t>
            </a:r>
          </a:p>
        </p:txBody>
      </p:sp>
      <p:pic>
        <p:nvPicPr>
          <p:cNvPr id="133" name="image.jpe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6619875" y="2024062"/>
            <a:ext cx="2230438" cy="4513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E67A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67A1D"/>
                </a:solidFill>
              </a:rPr>
              <a:t>Chemistry Connection: Fireworks</a:t>
            </a:r>
          </a:p>
        </p:txBody>
      </p:sp>
      <p:sp>
        <p:nvSpPr>
          <p:cNvPr id="34" name="Shape 3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The bright colors seen in a fireworks display are caused by chemical in a rocket shell; gunpowder ignites and shoots chemicals into the sky.</a:t>
            </a: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Each metal produces a different color.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Na compounds are orange-yellow.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Ba compounds are yellow-green.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Ca compounds are red-orange.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Sr compounds are bright red.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Li compounds are scarlet red.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Cu compounds are blue-green.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Al or Mg metals are white sparks.</a:t>
            </a:r>
          </a:p>
        </p:txBody>
      </p:sp>
      <p:pic>
        <p:nvPicPr>
          <p:cNvPr id="35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3287" y="3082925"/>
            <a:ext cx="2963863" cy="2962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Solubility Rules</a:t>
            </a:r>
          </a:p>
        </p:txBody>
      </p:sp>
      <p:sp>
        <p:nvSpPr>
          <p:cNvPr id="136" name="Shape 136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Not all ionic compounds are soluble in water. We can use the </a:t>
            </a:r>
            <a:r>
              <a:rPr i="1" sz="3200"/>
              <a:t>solubility rules</a:t>
            </a:r>
            <a:r>
              <a:rPr sz="3200"/>
              <a:t> to predict if a compound will be soluble in water.</a:t>
            </a:r>
          </a:p>
        </p:txBody>
      </p:sp>
      <p:pic>
        <p:nvPicPr>
          <p:cNvPr id="137" name="image.jpeg"/>
          <p:cNvPicPr/>
          <p:nvPr/>
        </p:nvPicPr>
        <p:blipFill>
          <a:blip r:embed="rId2">
            <a:extLst/>
          </a:blip>
          <a:srcRect l="0" t="0" r="0" b="4185"/>
          <a:stretch>
            <a:fillRect/>
          </a:stretch>
        </p:blipFill>
        <p:spPr>
          <a:xfrm>
            <a:off x="304800" y="2509837"/>
            <a:ext cx="8534400" cy="3768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Double-Replacement Reactions</a:t>
            </a:r>
          </a:p>
        </p:txBody>
      </p:sp>
      <p:sp>
        <p:nvSpPr>
          <p:cNvPr id="140" name="Shape 14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double-replacement reaction</a:t>
            </a:r>
            <a:r>
              <a:rPr sz="3200"/>
              <a:t>, two ionic compounds in aqueous solution switch anions and produce an insoluble substance.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AX + BZ  →  AZ + BX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If either AZ or BX is an insoluble compound, a precipitate will appear and there is a chemical reaction.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If no precipitate is formed, there is no reaction.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Double-Replacement Reactions, Continued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Aqueous barium chloride reacts with aqueous potassium chromate as follows: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BaCl</a:t>
            </a:r>
            <a:r>
              <a:rPr baseline="-25000" sz="2800"/>
              <a:t>2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+ K</a:t>
            </a:r>
            <a:r>
              <a:rPr baseline="-25000" sz="2800"/>
              <a:t>2</a:t>
            </a:r>
            <a:r>
              <a:rPr sz="2800"/>
              <a:t>CrO</a:t>
            </a:r>
            <a:r>
              <a:rPr baseline="-25000" sz="2800"/>
              <a:t>4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 →  BaCrO</a:t>
            </a:r>
            <a:r>
              <a:rPr baseline="-25000" sz="2800"/>
              <a:t>4</a:t>
            </a:r>
            <a:r>
              <a:rPr sz="2800"/>
              <a:t>(</a:t>
            </a:r>
            <a:r>
              <a:rPr i="1" sz="2800"/>
              <a:t>s</a:t>
            </a:r>
            <a:r>
              <a:rPr sz="2800"/>
              <a:t>) + 2 KCl(</a:t>
            </a:r>
            <a:r>
              <a:rPr i="1" sz="2800"/>
              <a:t>aq</a:t>
            </a:r>
            <a:r>
              <a:rPr sz="2800"/>
              <a:t>)</a:t>
            </a:r>
            <a:endParaRPr sz="280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From the solubility rules, BaCrO</a:t>
            </a:r>
            <a:r>
              <a:rPr baseline="-25000" sz="3200"/>
              <a:t>4</a:t>
            </a:r>
            <a:r>
              <a:rPr sz="3200"/>
              <a:t> is insoluble, so there is a double-replacement reaction.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Aqueous sodium chloride reacts with aqueous lithium nitrate as follows: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NaCl(</a:t>
            </a:r>
            <a:r>
              <a:rPr i="1" sz="2800"/>
              <a:t>aq</a:t>
            </a:r>
            <a:r>
              <a:rPr sz="2800"/>
              <a:t>) + LiNO</a:t>
            </a:r>
            <a:r>
              <a:rPr baseline="-25000" sz="2800"/>
              <a:t>3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 →  NaNO</a:t>
            </a:r>
            <a:r>
              <a:rPr baseline="-25000" sz="2800"/>
              <a:t>3</a:t>
            </a:r>
            <a:r>
              <a:rPr sz="2800"/>
              <a:t>(</a:t>
            </a:r>
            <a:r>
              <a:rPr i="1" sz="2800"/>
              <a:t>aq</a:t>
            </a:r>
            <a:r>
              <a:rPr sz="2800"/>
              <a:t>) + LiCl(</a:t>
            </a:r>
            <a:r>
              <a:rPr i="1" sz="2800"/>
              <a:t>aq</a:t>
            </a:r>
            <a:r>
              <a:rPr sz="2800"/>
              <a:t>)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Both NaNO</a:t>
            </a:r>
            <a:r>
              <a:rPr baseline="-25000" sz="3200"/>
              <a:t>3</a:t>
            </a:r>
            <a:r>
              <a:rPr sz="3200"/>
              <a:t> and LiCl are soluble, so there is no reaction.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Neutralization Reactions</a:t>
            </a:r>
          </a:p>
        </p:txBody>
      </p:sp>
      <p:sp>
        <p:nvSpPr>
          <p:cNvPr id="146" name="Shape 146"/>
          <p:cNvSpPr/>
          <p:nvPr>
            <p:ph type="body" idx="4294967295"/>
          </p:nvPr>
        </p:nvSpPr>
        <p:spPr>
          <a:xfrm>
            <a:off x="141287" y="955675"/>
            <a:ext cx="9002713" cy="59023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</a:t>
            </a:r>
            <a:r>
              <a:rPr b="1" i="1" sz="3200"/>
              <a:t>neutralization reaction </a:t>
            </a:r>
            <a:r>
              <a:rPr sz="3200"/>
              <a:t>is the reaction of an acid and a base.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>
                <a:latin typeface="Times New Roman Bold"/>
                <a:ea typeface="Times New Roman Bold"/>
                <a:cs typeface="Times New Roman Bold"/>
                <a:sym typeface="Times New Roman Bold"/>
              </a:rPr>
              <a:t>H</a:t>
            </a:r>
            <a:r>
              <a:rPr sz="2800"/>
              <a:t>X + B</a:t>
            </a:r>
            <a:r>
              <a:rPr sz="2800">
                <a:latin typeface="Times New Roman Bold"/>
                <a:ea typeface="Times New Roman Bold"/>
                <a:cs typeface="Times New Roman Bold"/>
                <a:sym typeface="Times New Roman Bold"/>
              </a:rPr>
              <a:t>OH</a:t>
            </a:r>
            <a:r>
              <a:rPr sz="2800"/>
              <a:t>  →  BX + </a:t>
            </a:r>
            <a:r>
              <a:rPr sz="2800">
                <a:latin typeface="Times New Roman Bold"/>
                <a:ea typeface="Times New Roman Bold"/>
                <a:cs typeface="Times New Roman Bold"/>
                <a:sym typeface="Times New Roman Bold"/>
              </a:rPr>
              <a:t>HOH</a:t>
            </a:r>
            <a:endParaRPr sz="280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neutralization reaction produces a salt and water.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H</a:t>
            </a:r>
            <a:r>
              <a:rPr baseline="-25000" sz="3200"/>
              <a:t>2</a:t>
            </a:r>
            <a:r>
              <a:rPr sz="3200"/>
              <a:t>SO</a:t>
            </a:r>
            <a:r>
              <a:rPr baseline="-25000" sz="3200"/>
              <a:t>4</a:t>
            </a:r>
            <a:r>
              <a:rPr sz="3200"/>
              <a:t>(</a:t>
            </a:r>
            <a:r>
              <a:rPr i="1" sz="3200"/>
              <a:t>aq</a:t>
            </a:r>
            <a:r>
              <a:rPr sz="3200"/>
              <a:t>) + 2 KOH(</a:t>
            </a:r>
            <a:r>
              <a:rPr i="1" sz="3200"/>
              <a:t>aq</a:t>
            </a:r>
            <a:r>
              <a:rPr sz="3200"/>
              <a:t>)  →  K</a:t>
            </a:r>
            <a:r>
              <a:rPr baseline="-25000" sz="3200"/>
              <a:t>2</a:t>
            </a:r>
            <a:r>
              <a:rPr sz="3200"/>
              <a:t>SO</a:t>
            </a:r>
            <a:r>
              <a:rPr baseline="-25000" sz="3200"/>
              <a:t>4</a:t>
            </a:r>
            <a:r>
              <a:rPr sz="3200"/>
              <a:t>(</a:t>
            </a:r>
            <a:r>
              <a:rPr i="1" sz="3200"/>
              <a:t>aq</a:t>
            </a:r>
            <a:r>
              <a:rPr sz="3200"/>
              <a:t>) + 2 H</a:t>
            </a:r>
            <a:r>
              <a:rPr baseline="-25000" sz="3200"/>
              <a:t>2</a:t>
            </a:r>
            <a:r>
              <a:rPr sz="3200"/>
              <a:t>O(</a:t>
            </a:r>
            <a:r>
              <a:rPr i="1" sz="3200"/>
              <a:t>l</a:t>
            </a:r>
            <a:r>
              <a:rPr sz="3200"/>
              <a:t>)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A7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A76D"/>
                </a:solidFill>
              </a:rPr>
              <a:t>Critical Thinking: Household Chemicals</a:t>
            </a:r>
          </a:p>
        </p:txBody>
      </p:sp>
      <p:sp>
        <p:nvSpPr>
          <p:cNvPr id="149" name="Shape 14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Many common household items contain familiar chemicals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Vinegar is a solution of acetic acid.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Swimming pools use hydrochloric acid.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Drain and oven cleaners contain sodium hydroxide.</a:t>
            </a:r>
          </a:p>
        </p:txBody>
      </p:sp>
      <p:pic>
        <p:nvPicPr>
          <p:cNvPr id="150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975" y="3435350"/>
            <a:ext cx="4522788" cy="302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</a:t>
            </a:r>
          </a:p>
        </p:txBody>
      </p:sp>
      <p:sp>
        <p:nvSpPr>
          <p:cNvPr id="153" name="Shape 15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There are four ways to tell if a chemical reaction has occurred:</a:t>
            </a:r>
            <a:endParaRPr sz="3200"/>
          </a:p>
          <a:p>
            <a:pPr lvl="2" marL="1143000" indent="-2286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400"/>
              <a:t> </a:t>
            </a:r>
            <a:r>
              <a:rPr sz="2800"/>
              <a:t>A gas is produced.</a:t>
            </a:r>
            <a:endParaRPr sz="2800"/>
          </a:p>
          <a:p>
            <a:pPr lvl="2" marL="1181100" indent="-2667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 An insoluble solid is produced.</a:t>
            </a:r>
            <a:endParaRPr sz="2800"/>
          </a:p>
          <a:p>
            <a:pPr lvl="2" marL="1181100" indent="-2667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 A permanent color change is observed.</a:t>
            </a:r>
            <a:endParaRPr sz="2800"/>
          </a:p>
          <a:p>
            <a:pPr lvl="2" marL="1181100" indent="-266700">
              <a:lnSpc>
                <a:spcPct val="90000"/>
              </a:lnSpc>
              <a:spcBef>
                <a:spcPts val="1600"/>
              </a:spcBef>
              <a:buAutoNum type="arabicPeriod" startAt="1"/>
              <a:defRPr sz="1800"/>
            </a:pPr>
            <a:r>
              <a:rPr sz="2800"/>
              <a:t> An energy change is observed.</a:t>
            </a:r>
            <a:endParaRPr sz="28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An </a:t>
            </a:r>
            <a:r>
              <a:rPr b="1" i="1" sz="3200"/>
              <a:t>exothermic reaction</a:t>
            </a:r>
            <a:r>
              <a:rPr sz="3200"/>
              <a:t> gives off heat and an </a:t>
            </a:r>
            <a:r>
              <a:rPr b="1" i="1" sz="3200"/>
              <a:t>endothermic reaction</a:t>
            </a:r>
            <a:r>
              <a:rPr sz="3200"/>
              <a:t> absorbs heat.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Summary, Continued</a:t>
            </a:r>
          </a:p>
        </p:txBody>
      </p:sp>
      <p:sp>
        <p:nvSpPr>
          <p:cNvPr id="156" name="Shape 156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There are seven elements that exist as </a:t>
            </a:r>
            <a:r>
              <a:rPr b="1" i="1" sz="3200"/>
              <a:t>diatomic molecules</a:t>
            </a:r>
            <a:r>
              <a:rPr sz="3200"/>
              <a:t>:</a:t>
            </a:r>
            <a:endParaRPr sz="3200"/>
          </a:p>
          <a:p>
            <a:pPr lvl="2" marL="1409700" indent="-495300">
              <a:lnSpc>
                <a:spcPct val="90000"/>
              </a:lnSpc>
              <a:spcBef>
                <a:spcPts val="1500"/>
              </a:spcBef>
              <a:buAutoNum type="arabicPeriod" startAt="1"/>
              <a:defRPr sz="1800"/>
            </a:pPr>
            <a:r>
              <a:rPr sz="2600"/>
              <a:t>H</a:t>
            </a:r>
            <a:r>
              <a:rPr baseline="-25000" sz="2600"/>
              <a:t>2</a:t>
            </a:r>
            <a:endParaRPr sz="2600"/>
          </a:p>
          <a:p>
            <a:pPr lvl="2" marL="1409700" indent="-495300">
              <a:lnSpc>
                <a:spcPct val="90000"/>
              </a:lnSpc>
              <a:spcBef>
                <a:spcPts val="1500"/>
              </a:spcBef>
              <a:buAutoNum type="arabicPeriod" startAt="1"/>
              <a:defRPr sz="1800"/>
            </a:pPr>
            <a:r>
              <a:rPr sz="2600"/>
              <a:t>N</a:t>
            </a:r>
            <a:r>
              <a:rPr baseline="-25000" sz="2600"/>
              <a:t>2</a:t>
            </a:r>
            <a:endParaRPr sz="2600"/>
          </a:p>
          <a:p>
            <a:pPr lvl="2" marL="1409700" indent="-495300">
              <a:lnSpc>
                <a:spcPct val="90000"/>
              </a:lnSpc>
              <a:spcBef>
                <a:spcPts val="1500"/>
              </a:spcBef>
              <a:buAutoNum type="arabicPeriod" startAt="1"/>
              <a:defRPr sz="1800"/>
            </a:pPr>
            <a:r>
              <a:rPr sz="2600"/>
              <a:t>O</a:t>
            </a:r>
            <a:r>
              <a:rPr baseline="-25000" sz="2600"/>
              <a:t>2</a:t>
            </a:r>
            <a:endParaRPr sz="2600"/>
          </a:p>
          <a:p>
            <a:pPr lvl="2" marL="1409700" indent="-495300">
              <a:lnSpc>
                <a:spcPct val="90000"/>
              </a:lnSpc>
              <a:spcBef>
                <a:spcPts val="1500"/>
              </a:spcBef>
              <a:buAutoNum type="arabicPeriod" startAt="1"/>
              <a:defRPr sz="1800"/>
            </a:pPr>
            <a:r>
              <a:rPr sz="2600"/>
              <a:t>F</a:t>
            </a:r>
            <a:r>
              <a:rPr baseline="-25000" sz="2600"/>
              <a:t>2</a:t>
            </a:r>
            <a:endParaRPr sz="2600"/>
          </a:p>
          <a:p>
            <a:pPr lvl="2" marL="1409700" indent="-495300">
              <a:lnSpc>
                <a:spcPct val="90000"/>
              </a:lnSpc>
              <a:spcBef>
                <a:spcPts val="1500"/>
              </a:spcBef>
              <a:buAutoNum type="arabicPeriod" startAt="1"/>
              <a:defRPr sz="1800"/>
            </a:pPr>
            <a:r>
              <a:rPr sz="2600"/>
              <a:t>Cl</a:t>
            </a:r>
            <a:r>
              <a:rPr baseline="-25000" sz="2600"/>
              <a:t>2</a:t>
            </a:r>
            <a:endParaRPr sz="2600"/>
          </a:p>
          <a:p>
            <a:pPr lvl="2" marL="1409700" indent="-495300">
              <a:lnSpc>
                <a:spcPct val="90000"/>
              </a:lnSpc>
              <a:spcBef>
                <a:spcPts val="1500"/>
              </a:spcBef>
              <a:buAutoNum type="arabicPeriod" startAt="1"/>
              <a:defRPr sz="1800"/>
            </a:pPr>
            <a:r>
              <a:rPr sz="2600"/>
              <a:t>Br</a:t>
            </a:r>
            <a:r>
              <a:rPr baseline="-25000" sz="2600"/>
              <a:t>2</a:t>
            </a:r>
            <a:endParaRPr sz="2600"/>
          </a:p>
          <a:p>
            <a:pPr lvl="2" marL="1409700" indent="-495300">
              <a:lnSpc>
                <a:spcPct val="90000"/>
              </a:lnSpc>
              <a:spcBef>
                <a:spcPts val="1500"/>
              </a:spcBef>
              <a:buAutoNum type="arabicPeriod" startAt="1"/>
              <a:defRPr sz="1800"/>
            </a:pPr>
            <a:r>
              <a:rPr sz="2600"/>
              <a:t>I</a:t>
            </a:r>
            <a:r>
              <a:rPr baseline="-25000" sz="2600"/>
              <a:t>2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Summary, Continued</a:t>
            </a:r>
          </a:p>
        </p:txBody>
      </p:sp>
      <p:sp>
        <p:nvSpPr>
          <p:cNvPr id="159" name="Shape 15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we balance a chemical equation, the number of each type of atom must be the same on both the product and reactant sides of the equation.</a:t>
            </a:r>
            <a:endParaRPr sz="32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use </a:t>
            </a:r>
            <a:r>
              <a:rPr b="1" i="1" sz="3200"/>
              <a:t>coefficients</a:t>
            </a:r>
            <a:r>
              <a:rPr sz="3200"/>
              <a:t> in front of compounds to balance chemical reactions.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Summary, Continued</a:t>
            </a:r>
          </a:p>
        </p:txBody>
      </p:sp>
      <p:sp>
        <p:nvSpPr>
          <p:cNvPr id="162" name="Shape 16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900"/>
              </a:spcBef>
              <a:buChar char="•"/>
            </a:lvl1pPr>
          </a:lstStyle>
          <a:p>
            <a:pPr lvl="0">
              <a:defRPr sz="1800"/>
            </a:pPr>
            <a:r>
              <a:rPr sz="3200"/>
              <a:t>There are five basic types of chemical reactions.</a:t>
            </a:r>
          </a:p>
        </p:txBody>
      </p:sp>
      <p:pic>
        <p:nvPicPr>
          <p:cNvPr id="163" name="image.jpeg"/>
          <p:cNvPicPr/>
          <p:nvPr/>
        </p:nvPicPr>
        <p:blipFill>
          <a:blip r:embed="rId2">
            <a:extLst/>
          </a:blip>
          <a:srcRect l="0" t="0" r="0" b="4069"/>
          <a:stretch>
            <a:fillRect/>
          </a:stretch>
        </p:blipFill>
        <p:spPr>
          <a:xfrm>
            <a:off x="304800" y="1984374"/>
            <a:ext cx="8534400" cy="3521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Summary, Continued</a:t>
            </a:r>
          </a:p>
        </p:txBody>
      </p:sp>
      <p:sp>
        <p:nvSpPr>
          <p:cNvPr id="166" name="Shape 166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</a:t>
            </a:r>
            <a:r>
              <a:rPr b="1" i="1" sz="3200"/>
              <a:t>combination reactions</a:t>
            </a:r>
            <a:r>
              <a:rPr sz="3200"/>
              <a:t>, two or more smaller molecules are combined into a more complex molecule.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decomposition reaction</a:t>
            </a:r>
            <a:r>
              <a:rPr sz="3200"/>
              <a:t>, a molecule breaks apart into two or more simpler molecules.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single-replacement reaction</a:t>
            </a:r>
            <a:r>
              <a:rPr sz="3200"/>
              <a:t>, a more active metal displaces a less active metal according to the </a:t>
            </a:r>
            <a:r>
              <a:rPr b="1" i="1" sz="3200"/>
              <a:t>activity series</a:t>
            </a:r>
            <a:r>
              <a:rPr sz="3200"/>
              <a:t>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Evidence for Chemical Reactions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xfrm>
            <a:off x="144462" y="950912"/>
            <a:ext cx="8631238" cy="12128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346075" indent="-346075">
              <a:lnSpc>
                <a:spcPct val="90000"/>
              </a:lnSpc>
              <a:spcBef>
                <a:spcPts val="1900"/>
              </a:spcBef>
              <a:buFont typeface="Times Roman"/>
              <a:buChar char="•"/>
            </a:lvl1pPr>
          </a:lstStyle>
          <a:p>
            <a:pPr lvl="0">
              <a:defRPr sz="1800"/>
            </a:pPr>
            <a:r>
              <a:rPr sz="3200"/>
              <a:t>There are four observations that indicate a chemical reaction is taking place.</a:t>
            </a:r>
          </a:p>
        </p:txBody>
      </p:sp>
      <p:sp>
        <p:nvSpPr>
          <p:cNvPr id="39" name="Shape 39"/>
          <p:cNvSpPr/>
          <p:nvPr/>
        </p:nvSpPr>
        <p:spPr>
          <a:xfrm>
            <a:off x="152400" y="2151062"/>
            <a:ext cx="6359525" cy="4004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1141412" indent="-812800">
              <a:lnSpc>
                <a:spcPct val="90000"/>
              </a:lnSpc>
              <a:spcBef>
                <a:spcPts val="1900"/>
              </a:spcBef>
              <a:buSzPct val="100000"/>
              <a:buAutoNum type="arabicPeriod" startAt="1"/>
              <a:defRPr sz="1800"/>
            </a:pPr>
            <a:r>
              <a:rPr i="1" sz="3200"/>
              <a:t>A gas is produced</a:t>
            </a:r>
            <a:r>
              <a:rPr sz="3200"/>
              <a:t>.</a:t>
            </a:r>
            <a:endParaRPr sz="3200"/>
          </a:p>
          <a:p>
            <a:pPr lvl="2" marL="1524000" indent="-609600">
              <a:lnSpc>
                <a:spcPct val="90000"/>
              </a:lnSpc>
              <a:spcBef>
                <a:spcPts val="1900"/>
              </a:spcBef>
              <a:buSzPct val="100000"/>
              <a:buChar char="•"/>
              <a:defRPr sz="1800"/>
            </a:pPr>
            <a:r>
              <a:rPr sz="3200"/>
              <a:t>Gas may be observed in many ways in a reaction from light fizzing to heavy bubbling.</a:t>
            </a:r>
            <a:endParaRPr sz="3200"/>
          </a:p>
          <a:p>
            <a:pPr lvl="2" marL="1524000" indent="-609600">
              <a:lnSpc>
                <a:spcPct val="90000"/>
              </a:lnSpc>
              <a:spcBef>
                <a:spcPts val="1900"/>
              </a:spcBef>
              <a:buSzPct val="100000"/>
              <a:buChar char="•"/>
              <a:defRPr sz="1800"/>
            </a:pPr>
            <a:r>
              <a:rPr sz="3200"/>
              <a:t>The release of hydrogen gas from the reaction of magnesium metal with acid is shown here.</a:t>
            </a:r>
          </a:p>
        </p:txBody>
      </p:sp>
      <p:pic>
        <p:nvPicPr>
          <p:cNvPr id="40" name="image.jpeg"/>
          <p:cNvPicPr/>
          <p:nvPr/>
        </p:nvPicPr>
        <p:blipFill>
          <a:blip r:embed="rId2">
            <a:extLst/>
          </a:blip>
          <a:srcRect l="0" t="0" r="0" b="8482"/>
          <a:stretch>
            <a:fillRect/>
          </a:stretch>
        </p:blipFill>
        <p:spPr>
          <a:xfrm>
            <a:off x="6584950" y="1428749"/>
            <a:ext cx="2357438" cy="4767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Summary, Continued</a:t>
            </a:r>
          </a:p>
        </p:txBody>
      </p:sp>
      <p:sp>
        <p:nvSpPr>
          <p:cNvPr id="169" name="Shape 16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double-replacement reaction</a:t>
            </a:r>
            <a:r>
              <a:rPr sz="3200"/>
              <a:t>, two aqueous solutions produce a </a:t>
            </a:r>
            <a:r>
              <a:rPr i="1" sz="3200"/>
              <a:t>precipitate</a:t>
            </a:r>
            <a:r>
              <a:rPr sz="3200"/>
              <a:t> of an insoluble compound.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insoluble compound can be predicted based on the </a:t>
            </a:r>
            <a:r>
              <a:rPr i="1" sz="3200"/>
              <a:t>solubility rules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</a:t>
            </a:r>
            <a:r>
              <a:rPr b="1" i="1" sz="3200"/>
              <a:t>neutralization reaction</a:t>
            </a:r>
            <a:r>
              <a:rPr sz="3200"/>
              <a:t>, an acid and a base react to produce a salt and water.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 idx="4294967295"/>
          </p:nvPr>
        </p:nvSpPr>
        <p:spPr>
          <a:xfrm>
            <a:off x="-1" y="130175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 defTabSz="905255">
              <a:defRPr sz="3564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0072BC"/>
                </a:solidFill>
              </a:rPr>
              <a:t>Evidence for Chemical Reactions, Continued</a:t>
            </a:r>
          </a:p>
        </p:txBody>
      </p:sp>
      <p:sp>
        <p:nvSpPr>
          <p:cNvPr id="43" name="Shape 4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lnSpc>
                <a:spcPct val="90000"/>
              </a:lnSpc>
              <a:spcBef>
                <a:spcPts val="1900"/>
              </a:spcBef>
              <a:buAutoNum type="arabicPeriod" startAt="2"/>
              <a:defRPr sz="1800"/>
            </a:pPr>
            <a:r>
              <a:rPr i="1" sz="3200"/>
              <a:t>An insoluble solid is produced                              in a solution</a:t>
            </a:r>
            <a:r>
              <a:rPr sz="3200"/>
              <a:t>.</a:t>
            </a:r>
          </a:p>
        </p:txBody>
      </p:sp>
      <p:sp>
        <p:nvSpPr>
          <p:cNvPr id="44" name="Shape 44"/>
          <p:cNvSpPr/>
          <p:nvPr/>
        </p:nvSpPr>
        <p:spPr>
          <a:xfrm>
            <a:off x="146050" y="2087562"/>
            <a:ext cx="6057900" cy="4004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965200" indent="-508000">
              <a:lnSpc>
                <a:spcPct val="90000"/>
              </a:lnSpc>
              <a:spcBef>
                <a:spcPts val="1900"/>
              </a:spcBef>
              <a:buSzPct val="100000"/>
              <a:buAutoNum type="arabicPeriod" startAt="2"/>
              <a:defRPr sz="1800"/>
            </a:pPr>
            <a:r>
              <a:rPr sz="3200"/>
              <a:t>A substance dissolves in water to give an </a:t>
            </a:r>
            <a:r>
              <a:rPr b="1" i="1" sz="3200"/>
              <a:t>aqueous solution</a:t>
            </a:r>
            <a:r>
              <a:rPr sz="3200"/>
              <a:t>.</a:t>
            </a:r>
            <a:endParaRPr sz="3200"/>
          </a:p>
          <a:p>
            <a:pPr lvl="1" marL="965200" indent="-508000">
              <a:lnSpc>
                <a:spcPct val="90000"/>
              </a:lnSpc>
              <a:spcBef>
                <a:spcPts val="1900"/>
              </a:spcBef>
              <a:buSzPct val="100000"/>
              <a:buChar char="•"/>
              <a:defRPr sz="1800"/>
            </a:pPr>
            <a:r>
              <a:rPr sz="3200"/>
              <a:t>If we add two aqueous solutions together, we may observe the production of a solid substance.</a:t>
            </a:r>
            <a:endParaRPr sz="3200"/>
          </a:p>
          <a:p>
            <a:pPr lvl="1" marL="965200" indent="-508000">
              <a:lnSpc>
                <a:spcPct val="90000"/>
              </a:lnSpc>
              <a:spcBef>
                <a:spcPts val="1900"/>
              </a:spcBef>
              <a:buSzPct val="100000"/>
              <a:buChar char="•"/>
              <a:defRPr sz="1800"/>
            </a:pPr>
            <a:r>
              <a:rPr sz="3200"/>
              <a:t>The insoluble solid formed is called a </a:t>
            </a:r>
            <a:r>
              <a:rPr b="1" i="1" sz="3200"/>
              <a:t>precipitate</a:t>
            </a:r>
            <a:r>
              <a:rPr sz="3200"/>
              <a:t>.</a:t>
            </a:r>
          </a:p>
        </p:txBody>
      </p:sp>
      <p:pic>
        <p:nvPicPr>
          <p:cNvPr id="45" name="image.jpeg"/>
          <p:cNvPicPr/>
          <p:nvPr/>
        </p:nvPicPr>
        <p:blipFill>
          <a:blip r:embed="rId2">
            <a:extLst/>
          </a:blip>
          <a:srcRect l="0" t="0" r="0" b="9904"/>
          <a:stretch>
            <a:fillRect/>
          </a:stretch>
        </p:blipFill>
        <p:spPr>
          <a:xfrm>
            <a:off x="6027737" y="1189037"/>
            <a:ext cx="2925763" cy="4433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lnSpc>
                <a:spcPct val="90000"/>
              </a:lnSpc>
              <a:spcBef>
                <a:spcPts val="1900"/>
              </a:spcBef>
              <a:buAutoNum type="arabicPeriod" startAt="3"/>
              <a:defRPr sz="1800"/>
            </a:pPr>
            <a:r>
              <a:rPr i="1" sz="3200"/>
              <a:t>A permanent color change</a:t>
            </a:r>
            <a:br>
              <a:rPr i="1" sz="3200"/>
            </a:br>
            <a:r>
              <a:rPr i="1" sz="3200"/>
              <a:t>is observed</a:t>
            </a:r>
            <a:r>
              <a:rPr sz="3200"/>
              <a:t>.</a:t>
            </a:r>
            <a:endParaRPr sz="3200"/>
          </a:p>
          <a:p>
            <a:pPr lvl="1">
              <a:lnSpc>
                <a:spcPct val="90000"/>
              </a:lnSpc>
              <a:spcBef>
                <a:spcPts val="1900"/>
              </a:spcBef>
              <a:buFont typeface="Times Roman"/>
              <a:buChar char="•"/>
              <a:defRPr sz="1800"/>
            </a:pPr>
            <a:r>
              <a:rPr sz="3200"/>
              <a:t>Many chemical reactions</a:t>
            </a:r>
            <a:br>
              <a:rPr sz="3200"/>
            </a:br>
            <a:r>
              <a:rPr sz="3200"/>
              <a:t>involve a permanent color</a:t>
            </a:r>
            <a:br>
              <a:rPr sz="3200"/>
            </a:br>
            <a:r>
              <a:rPr sz="3200"/>
              <a:t>change.</a:t>
            </a:r>
            <a:endParaRPr sz="3200"/>
          </a:p>
          <a:p>
            <a:pPr lvl="1">
              <a:lnSpc>
                <a:spcPct val="90000"/>
              </a:lnSpc>
              <a:spcBef>
                <a:spcPts val="1900"/>
              </a:spcBef>
              <a:buFont typeface="Times Roman"/>
              <a:buChar char="•"/>
              <a:defRPr sz="1800"/>
            </a:pPr>
            <a:r>
              <a:rPr sz="3200"/>
              <a:t>A change in color indicates 				   that a new substance has been 			         formed.</a:t>
            </a:r>
          </a:p>
        </p:txBody>
      </p:sp>
      <p:sp>
        <p:nvSpPr>
          <p:cNvPr id="48" name="Shape 48"/>
          <p:cNvSpPr/>
          <p:nvPr>
            <p:ph type="title" idx="4294967295"/>
          </p:nvPr>
        </p:nvSpPr>
        <p:spPr>
          <a:xfrm>
            <a:off x="-1" y="130175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 defTabSz="905255">
              <a:defRPr sz="3564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0072BC"/>
                </a:solidFill>
              </a:rPr>
              <a:t>Evidence for Chemical Reactions, Continued</a:t>
            </a:r>
          </a:p>
        </p:txBody>
      </p:sp>
      <p:pic>
        <p:nvPicPr>
          <p:cNvPr id="49" name="image.jpeg"/>
          <p:cNvPicPr/>
          <p:nvPr/>
        </p:nvPicPr>
        <p:blipFill>
          <a:blip r:embed="rId2">
            <a:extLst/>
          </a:blip>
          <a:srcRect l="0" t="0" r="0" b="10218"/>
          <a:stretch>
            <a:fillRect/>
          </a:stretch>
        </p:blipFill>
        <p:spPr>
          <a:xfrm>
            <a:off x="6027737" y="1189037"/>
            <a:ext cx="2925763" cy="4418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-1" y="130175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 defTabSz="905255">
              <a:defRPr sz="3564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0072BC"/>
                </a:solidFill>
              </a:rPr>
              <a:t>Evidence for Chemical Reactions, Continued</a:t>
            </a:r>
          </a:p>
        </p:txBody>
      </p:sp>
      <p:sp>
        <p:nvSpPr>
          <p:cNvPr id="52" name="Shape 5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lnSpc>
                <a:spcPct val="90000"/>
              </a:lnSpc>
              <a:spcBef>
                <a:spcPts val="1900"/>
              </a:spcBef>
              <a:buAutoNum type="arabicPeriod" startAt="4"/>
              <a:defRPr sz="1800"/>
            </a:pPr>
            <a:r>
              <a:rPr i="1" sz="3200"/>
              <a:t>An energy change is observed</a:t>
            </a:r>
            <a:r>
              <a:rPr sz="3200"/>
              <a:t>.</a:t>
            </a:r>
          </a:p>
        </p:txBody>
      </p:sp>
      <p:sp>
        <p:nvSpPr>
          <p:cNvPr id="53" name="Shape 53"/>
          <p:cNvSpPr/>
          <p:nvPr/>
        </p:nvSpPr>
        <p:spPr>
          <a:xfrm>
            <a:off x="152400" y="1624012"/>
            <a:ext cx="5321300" cy="456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965200" indent="-508000">
              <a:lnSpc>
                <a:spcPct val="90000"/>
              </a:lnSpc>
              <a:spcBef>
                <a:spcPts val="1900"/>
              </a:spcBef>
              <a:buSzPct val="100000"/>
              <a:buAutoNum type="arabicPeriod" startAt="4"/>
              <a:defRPr sz="1800"/>
            </a:pPr>
            <a:r>
              <a:rPr sz="3200"/>
              <a:t>A reaction that releases heat is an </a:t>
            </a:r>
            <a:r>
              <a:rPr b="1" i="1" sz="3200"/>
              <a:t>exothermic reaction</a:t>
            </a:r>
            <a:r>
              <a:rPr sz="3200"/>
              <a:t>.</a:t>
            </a:r>
            <a:endParaRPr sz="3200"/>
          </a:p>
          <a:p>
            <a:pPr lvl="1" marL="965200" indent="-5080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1800"/>
            </a:pPr>
            <a:r>
              <a:rPr sz="3200"/>
              <a:t>A reaction that absorbs heat is an </a:t>
            </a:r>
            <a:r>
              <a:rPr b="1" i="1" sz="3200"/>
              <a:t>endothermic reaction</a:t>
            </a:r>
            <a:r>
              <a:rPr sz="3200"/>
              <a:t>.</a:t>
            </a:r>
            <a:endParaRPr sz="3200"/>
          </a:p>
          <a:p>
            <a:pPr lvl="1" marL="965200" indent="-5080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1800"/>
            </a:pPr>
            <a:r>
              <a:rPr sz="3200"/>
              <a:t>Examples of a heat energy change in a chemical reaction are heat and light being given off.</a:t>
            </a:r>
          </a:p>
        </p:txBody>
      </p:sp>
      <p:pic>
        <p:nvPicPr>
          <p:cNvPr id="54" name="image.jpeg"/>
          <p:cNvPicPr/>
          <p:nvPr/>
        </p:nvPicPr>
        <p:blipFill>
          <a:blip r:embed="rId2">
            <a:extLst/>
          </a:blip>
          <a:srcRect l="0" t="0" r="0" b="10127"/>
          <a:stretch>
            <a:fillRect/>
          </a:stretch>
        </p:blipFill>
        <p:spPr>
          <a:xfrm>
            <a:off x="5567362" y="1517649"/>
            <a:ext cx="3390901" cy="4492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Writing Chemical Equations</a:t>
            </a:r>
          </a:p>
        </p:txBody>
      </p:sp>
      <p:sp>
        <p:nvSpPr>
          <p:cNvPr id="57" name="Shape 5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</a:t>
            </a:r>
            <a:r>
              <a:rPr b="1" i="1" sz="3200"/>
              <a:t>chemical equation</a:t>
            </a:r>
            <a:r>
              <a:rPr sz="3200"/>
              <a:t> describes a chemical reaction using formulas and symbols.  A general chemical equation is as follows: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600"/>
              </a:spcBef>
              <a:buSzTx/>
              <a:buNone/>
              <a:defRPr sz="1800"/>
            </a:pPr>
            <a:r>
              <a:rPr sz="2800"/>
              <a:t>A + B  →  C + D</a:t>
            </a: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this equation, A and B are </a:t>
            </a:r>
            <a:r>
              <a:rPr b="1" i="1" sz="3200"/>
              <a:t>reactants</a:t>
            </a:r>
            <a:r>
              <a:rPr sz="3200"/>
              <a:t> and C and D are </a:t>
            </a:r>
            <a:r>
              <a:rPr b="1" i="1" sz="3200"/>
              <a:t>products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can also add a </a:t>
            </a:r>
            <a:r>
              <a:rPr b="1" i="1" sz="3200"/>
              <a:t>catalyst</a:t>
            </a:r>
            <a:r>
              <a:rPr sz="3200"/>
              <a:t> to a reaction. A catalyst is written above the arrow and speeds up the reaction without being consumed.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States of Matter in Equations</a:t>
            </a:r>
          </a:p>
        </p:txBody>
      </p:sp>
      <p:sp>
        <p:nvSpPr>
          <p:cNvPr id="60" name="Shape 6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writing chemical equations, we usually specify the physical state of the reactants and products.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A(</a:t>
            </a:r>
            <a:r>
              <a:rPr i="1" sz="3200"/>
              <a:t>g</a:t>
            </a:r>
            <a:r>
              <a:rPr sz="3200"/>
              <a:t>) + B(</a:t>
            </a:r>
            <a:r>
              <a:rPr i="1" sz="3200"/>
              <a:t>l</a:t>
            </a:r>
            <a:r>
              <a:rPr sz="3200"/>
              <a:t>)  →  C(</a:t>
            </a:r>
            <a:r>
              <a:rPr i="1" sz="3200"/>
              <a:t>s</a:t>
            </a:r>
            <a:r>
              <a:rPr sz="3200"/>
              <a:t>) + D(</a:t>
            </a:r>
            <a:r>
              <a:rPr i="1" sz="3200"/>
              <a:t>aq</a:t>
            </a:r>
            <a:r>
              <a:rPr sz="3200"/>
              <a:t>)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this equation, reactant A is in the gaseous state and reactant B is in the liquid state.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Also, product C is in the solid state and product D is in the aqueous state.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