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</p:sldIdLst>
  <p:sldSz cx="9144000" cy="6858000"/>
  <p:notesSz cx="6858000" cy="9144000"/>
  <p:defaultTextStyle>
    <a:lvl1pPr>
      <a:defRPr sz="2400">
        <a:latin typeface="Times New Roman"/>
        <a:ea typeface="Times New Roman"/>
        <a:cs typeface="Times New Roman"/>
        <a:sym typeface="Times New Roman"/>
      </a:defRPr>
    </a:lvl1pPr>
    <a:lvl2pPr indent="457200">
      <a:defRPr sz="2400">
        <a:latin typeface="Times New Roman"/>
        <a:ea typeface="Times New Roman"/>
        <a:cs typeface="Times New Roman"/>
        <a:sym typeface="Times New Roman"/>
      </a:defRPr>
    </a:lvl2pPr>
    <a:lvl3pPr indent="914400">
      <a:defRPr sz="2400">
        <a:latin typeface="Times New Roman"/>
        <a:ea typeface="Times New Roman"/>
        <a:cs typeface="Times New Roman"/>
        <a:sym typeface="Times New Roman"/>
      </a:defRPr>
    </a:lvl3pPr>
    <a:lvl4pPr indent="1371600">
      <a:defRPr sz="2400">
        <a:latin typeface="Times New Roman"/>
        <a:ea typeface="Times New Roman"/>
        <a:cs typeface="Times New Roman"/>
        <a:sym typeface="Times New Roman"/>
      </a:defRPr>
    </a:lvl4pPr>
    <a:lvl5pPr indent="1828800">
      <a:defRPr sz="2400">
        <a:latin typeface="Times New Roman"/>
        <a:ea typeface="Times New Roman"/>
        <a:cs typeface="Times New Roman"/>
        <a:sym typeface="Times New Roman"/>
      </a:defRPr>
    </a:lvl5pPr>
    <a:lvl6pPr>
      <a:defRPr sz="2400">
        <a:latin typeface="Times New Roman"/>
        <a:ea typeface="Times New Roman"/>
        <a:cs typeface="Times New Roman"/>
        <a:sym typeface="Times New Roman"/>
      </a:defRPr>
    </a:lvl6pPr>
    <a:lvl7pPr>
      <a:defRPr sz="2400">
        <a:latin typeface="Times New Roman"/>
        <a:ea typeface="Times New Roman"/>
        <a:cs typeface="Times New Roman"/>
        <a:sym typeface="Times New Roman"/>
      </a:defRPr>
    </a:lvl7pPr>
    <a:lvl8pPr>
      <a:defRPr sz="2400">
        <a:latin typeface="Times New Roman"/>
        <a:ea typeface="Times New Roman"/>
        <a:cs typeface="Times New Roman"/>
        <a:sym typeface="Times New Roman"/>
      </a:defRPr>
    </a:lvl8pPr>
    <a:lvl9pPr>
      <a:defRPr sz="2400">
        <a:latin typeface="Times New Roman"/>
        <a:ea typeface="Times New Roman"/>
        <a:cs typeface="Times New Roman"/>
        <a:sym typeface="Times New Roman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7F3F4"/>
          </a:solidFill>
        </a:fill>
      </a:tcStyle>
    </a:wholeTbl>
    <a:band2H>
      <a:tcTxStyle b="def" i="def"/>
      <a:tcStyle>
        <a:tcBdr/>
        <a:fill>
          <a:solidFill>
            <a:srgbClr val="F3F9FA"/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BE0E3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CCDA"/>
          </a:solidFill>
        </a:fill>
      </a:tcStyle>
    </a:wholeTbl>
    <a:band2H>
      <a:tcTxStyle b="def" i="def"/>
      <a:tcStyle>
        <a:tcBdr/>
        <a:fill>
          <a:solidFill>
            <a:srgbClr val="E7E7ED"/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8B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BE0E3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24" name="Shape 2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1pPr>
    <a:lvl2pPr indent="228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2pPr>
    <a:lvl3pPr indent="457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3pPr>
    <a:lvl4pPr indent="685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4pPr>
    <a:lvl5pPr indent="9144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5pPr>
    <a:lvl6pPr indent="11430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6pPr>
    <a:lvl7pPr indent="1371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7pPr>
    <a:lvl8pPr indent="1600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8pPr>
    <a:lvl9pPr indent="1828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000"/>
              <a:t>Click to edit Master title style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Click to edit Master text styles</a:t>
            </a:r>
            <a:endParaRPr sz="3200"/>
          </a:p>
          <a:p>
            <a:pPr lvl="1">
              <a:defRPr sz="1800"/>
            </a:pPr>
            <a:r>
              <a:rPr sz="3200"/>
              <a:t>Second level</a:t>
            </a:r>
            <a:endParaRPr sz="3200"/>
          </a:p>
          <a:p>
            <a:pPr lvl="2">
              <a:defRPr sz="1800"/>
            </a:pPr>
            <a:r>
              <a:rPr sz="3200"/>
              <a:t>Third level</a:t>
            </a:r>
            <a:endParaRPr sz="3200"/>
          </a:p>
          <a:p>
            <a:pPr lvl="3">
              <a:defRPr sz="1800"/>
            </a:pPr>
            <a:r>
              <a:rPr sz="3200"/>
              <a:t>Fourth level</a:t>
            </a:r>
            <a:endParaRPr sz="3200"/>
          </a:p>
          <a:p>
            <a:pPr lvl="4">
              <a:defRPr sz="1800"/>
            </a:pPr>
            <a:r>
              <a:rPr sz="3200"/>
              <a:t>Fifth level</a:t>
            </a:r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>
            <a:off x="417512" y="490537"/>
            <a:ext cx="8726488" cy="17689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ctr" defTabSz="457200">
              <a:defRPr sz="1800"/>
            </a:pPr>
            <a:r>
              <a:rPr sz="32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Arial"/>
                <a:ea typeface="Arial"/>
                <a:cs typeface="Arial"/>
                <a:sym typeface="Arial"/>
              </a:rPr>
              <a:t>INTRODUCTORY CHEMISTRY</a:t>
            </a:r>
            <a:br>
              <a:rPr sz="3200"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Arial"/>
                <a:ea typeface="Arial"/>
                <a:cs typeface="Arial"/>
                <a:sym typeface="Arial"/>
              </a:rPr>
            </a:br>
            <a:r>
              <a:rPr sz="2800">
                <a:solidFill>
                  <a:srgbClr val="0072BC"/>
                </a:solidFill>
                <a:latin typeface="Arial"/>
                <a:ea typeface="Arial"/>
                <a:cs typeface="Arial"/>
                <a:sym typeface="Arial"/>
              </a:rPr>
              <a:t>Concepts and Critical Thinking</a:t>
            </a:r>
            <a:br>
              <a:rPr sz="2800">
                <a:solidFill>
                  <a:srgbClr val="0072BC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sz="2800">
                <a:solidFill>
                  <a:srgbClr val="0072B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sz="2800">
                <a:solidFill>
                  <a:srgbClr val="00A76D"/>
                </a:solidFill>
                <a:latin typeface="Arial"/>
                <a:ea typeface="Arial"/>
                <a:cs typeface="Arial"/>
                <a:sym typeface="Arial"/>
              </a:rPr>
              <a:t>Seventh Edition by Charles H. Corwin</a:t>
            </a:r>
          </a:p>
        </p:txBody>
      </p:sp>
      <p:sp>
        <p:nvSpPr>
          <p:cNvPr id="9" name="Shape 9"/>
          <p:cNvSpPr/>
          <p:nvPr/>
        </p:nvSpPr>
        <p:spPr>
          <a:xfrm>
            <a:off x="-1" y="0"/>
            <a:ext cx="9144002" cy="457200"/>
          </a:xfrm>
          <a:prstGeom prst="rect">
            <a:avLst/>
          </a:prstGeom>
          <a:solidFill>
            <a:srgbClr val="2384C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defTabSz="457200">
              <a:defRPr sz="1800"/>
            </a:pPr>
          </a:p>
        </p:txBody>
      </p:sp>
      <p:sp>
        <p:nvSpPr>
          <p:cNvPr id="10" name="Shape 10"/>
          <p:cNvSpPr/>
          <p:nvPr/>
        </p:nvSpPr>
        <p:spPr>
          <a:xfrm>
            <a:off x="-1" y="6400800"/>
            <a:ext cx="9144002" cy="457200"/>
          </a:xfrm>
          <a:prstGeom prst="rect">
            <a:avLst/>
          </a:prstGeom>
          <a:solidFill>
            <a:srgbClr val="2384C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defTabSz="457200">
              <a:defRPr sz="1800"/>
            </a:pPr>
          </a:p>
        </p:txBody>
      </p:sp>
      <p:pic>
        <p:nvPicPr>
          <p:cNvPr id="11" name="Pearson_Strap_Bound_White.pdf" descr="Pearson_Strap_Bound_White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6356350"/>
            <a:ext cx="1908175" cy="4937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Pearson_Bound_White.pdf" descr="Pearson_Bound_White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89825" y="6356350"/>
            <a:ext cx="1655763" cy="493713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Shape 13"/>
          <p:cNvSpPr/>
          <p:nvPr/>
        </p:nvSpPr>
        <p:spPr>
          <a:xfrm>
            <a:off x="365125" y="0"/>
            <a:ext cx="3783013" cy="486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FFFFFF"/>
                </a:solidFill>
              </a:rPr>
              <a:t>Chapter 10 Lecture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-1" y="6561137"/>
            <a:ext cx="9144002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5F5F5F"/>
                </a:solidFill>
              </a:rPr>
              <a:t>Chapter 10</a:t>
            </a:r>
          </a:p>
        </p:txBody>
      </p:sp>
      <p:sp>
        <p:nvSpPr>
          <p:cNvPr id="16" name="Shape 16"/>
          <p:cNvSpPr/>
          <p:nvPr/>
        </p:nvSpPr>
        <p:spPr>
          <a:xfrm>
            <a:off x="0" y="6561137"/>
            <a:ext cx="2617302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7F7F7F"/>
                </a:solidFill>
              </a:rPr>
              <a:t>© 2014 Pearson Education, Inc.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-1" y="6561137"/>
            <a:ext cx="9144002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5F5F5F"/>
                </a:solidFill>
              </a:rPr>
              <a:t>Chapter 10</a:t>
            </a:r>
          </a:p>
        </p:txBody>
      </p:sp>
      <p:sp>
        <p:nvSpPr>
          <p:cNvPr id="19" name="Shape 19"/>
          <p:cNvSpPr/>
          <p:nvPr/>
        </p:nvSpPr>
        <p:spPr>
          <a:xfrm>
            <a:off x="0" y="6561137"/>
            <a:ext cx="2617302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7F7F7F"/>
                </a:solidFill>
              </a:rPr>
              <a:t>© 2014 Pearson Education, Inc.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-1" y="6561137"/>
            <a:ext cx="9144002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>
                <a:solidFill>
                  <a:srgbClr val="5F5F5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5F5F5F"/>
                </a:solidFill>
              </a:rPr>
              <a:t>Chapter 10</a:t>
            </a:r>
          </a:p>
        </p:txBody>
      </p:sp>
      <p:sp>
        <p:nvSpPr>
          <p:cNvPr id="22" name="Shape 22"/>
          <p:cNvSpPr/>
          <p:nvPr/>
        </p:nvSpPr>
        <p:spPr>
          <a:xfrm>
            <a:off x="0" y="6561137"/>
            <a:ext cx="2617302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7F7F7F"/>
                </a:solidFill>
              </a:rPr>
              <a:t>© 2014 Pearson Education, Inc.</a:t>
            </a:r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0" y="0"/>
            <a:ext cx="9144000" cy="819150"/>
          </a:xfrm>
          <a:prstGeom prst="rect">
            <a:avLst/>
          </a:prstGeom>
          <a:solidFill>
            <a:srgbClr val="3251A3">
              <a:alpha val="14901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lvl="0">
              <a:defRPr sz="1800"/>
            </a:pPr>
            <a:r>
              <a:rPr sz="4000"/>
              <a:t>Click to edit Master title style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141287" y="955675"/>
            <a:ext cx="8850313" cy="5902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 lvl="0">
              <a:defRPr sz="1800"/>
            </a:pPr>
            <a:r>
              <a:rPr sz="3200"/>
              <a:t>Click to edit Master text styles</a:t>
            </a:r>
            <a:endParaRPr sz="3200"/>
          </a:p>
          <a:p>
            <a:pPr lvl="1">
              <a:defRPr sz="1800"/>
            </a:pPr>
            <a:r>
              <a:rPr sz="3200"/>
              <a:t>Second level</a:t>
            </a:r>
            <a:endParaRPr sz="3200"/>
          </a:p>
          <a:p>
            <a:pPr lvl="2">
              <a:defRPr sz="1800"/>
            </a:pPr>
            <a:r>
              <a:rPr sz="3200"/>
              <a:t>Third level</a:t>
            </a:r>
            <a:endParaRPr sz="3200"/>
          </a:p>
          <a:p>
            <a:pPr lvl="3">
              <a:defRPr sz="1800"/>
            </a:pPr>
            <a:r>
              <a:rPr sz="3200"/>
              <a:t>Fourth level</a:t>
            </a:r>
            <a:endParaRPr sz="3200"/>
          </a:p>
          <a:p>
            <a:pPr lvl="4">
              <a:defRPr sz="1800"/>
            </a:pPr>
            <a:r>
              <a:rPr sz="320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</p:sldLayoutIdLst>
  <p:transition spd="med" advClick="1"/>
  <p:txStyles>
    <p:titleStyle>
      <a:lvl1pPr algn="ctr">
        <a:defRPr sz="4000">
          <a:latin typeface="Arial"/>
          <a:ea typeface="Arial"/>
          <a:cs typeface="Arial"/>
          <a:sym typeface="Arial"/>
        </a:defRPr>
      </a:lvl1pPr>
      <a:lvl2pPr algn="ctr">
        <a:defRPr sz="4000">
          <a:latin typeface="Arial"/>
          <a:ea typeface="Arial"/>
          <a:cs typeface="Arial"/>
          <a:sym typeface="Arial"/>
        </a:defRPr>
      </a:lvl2pPr>
      <a:lvl3pPr algn="ctr">
        <a:defRPr sz="4000">
          <a:latin typeface="Arial"/>
          <a:ea typeface="Arial"/>
          <a:cs typeface="Arial"/>
          <a:sym typeface="Arial"/>
        </a:defRPr>
      </a:lvl3pPr>
      <a:lvl4pPr algn="ctr">
        <a:defRPr sz="4000">
          <a:latin typeface="Arial"/>
          <a:ea typeface="Arial"/>
          <a:cs typeface="Arial"/>
          <a:sym typeface="Arial"/>
        </a:defRPr>
      </a:lvl4pPr>
      <a:lvl5pPr algn="ctr">
        <a:defRPr sz="4000">
          <a:latin typeface="Arial"/>
          <a:ea typeface="Arial"/>
          <a:cs typeface="Arial"/>
          <a:sym typeface="Arial"/>
        </a:defRPr>
      </a:lvl5pPr>
      <a:lvl6pPr indent="457200" algn="ctr">
        <a:defRPr sz="4000">
          <a:latin typeface="Arial"/>
          <a:ea typeface="Arial"/>
          <a:cs typeface="Arial"/>
          <a:sym typeface="Arial"/>
        </a:defRPr>
      </a:lvl6pPr>
      <a:lvl7pPr indent="914400" algn="ctr">
        <a:defRPr sz="4000">
          <a:latin typeface="Arial"/>
          <a:ea typeface="Arial"/>
          <a:cs typeface="Arial"/>
          <a:sym typeface="Arial"/>
        </a:defRPr>
      </a:lvl7pPr>
      <a:lvl8pPr indent="1371600" algn="ctr">
        <a:defRPr sz="4000">
          <a:latin typeface="Arial"/>
          <a:ea typeface="Arial"/>
          <a:cs typeface="Arial"/>
          <a:sym typeface="Arial"/>
        </a:defRPr>
      </a:lvl8pPr>
      <a:lvl9pPr indent="1828800" algn="ctr">
        <a:defRPr sz="4000">
          <a:latin typeface="Arial"/>
          <a:ea typeface="Arial"/>
          <a:cs typeface="Arial"/>
          <a:sym typeface="Arial"/>
        </a:defRPr>
      </a:lvl9pPr>
    </p:titleStyle>
    <p:bodyStyle>
      <a:lvl1pPr marL="342900" indent="-342900">
        <a:spcBef>
          <a:spcPts val="700"/>
        </a:spcBef>
        <a:buSzPct val="100000"/>
        <a:buChar char="»"/>
        <a:defRPr sz="3200">
          <a:latin typeface="Times New Roman"/>
          <a:ea typeface="Times New Roman"/>
          <a:cs typeface="Times New Roman"/>
          <a:sym typeface="Times New Roman"/>
        </a:defRPr>
      </a:lvl1pPr>
      <a:lvl2pPr marL="783771" indent="-326571">
        <a:spcBef>
          <a:spcPts val="700"/>
        </a:spcBef>
        <a:buSzPct val="100000"/>
        <a:buChar char="–"/>
        <a:defRPr sz="3200">
          <a:latin typeface="Times New Roman"/>
          <a:ea typeface="Times New Roman"/>
          <a:cs typeface="Times New Roman"/>
          <a:sym typeface="Times New Roman"/>
        </a:defRPr>
      </a:lvl2pPr>
      <a:lvl3pPr marL="1219200" indent="-304800">
        <a:spcBef>
          <a:spcPts val="700"/>
        </a:spcBef>
        <a:buSzPct val="100000"/>
        <a:buChar char="•"/>
        <a:defRPr sz="3200">
          <a:latin typeface="Times New Roman"/>
          <a:ea typeface="Times New Roman"/>
          <a:cs typeface="Times New Roman"/>
          <a:sym typeface="Times New Roman"/>
        </a:defRPr>
      </a:lvl3pPr>
      <a:lvl4pPr marL="1737360" indent="-365760">
        <a:spcBef>
          <a:spcPts val="700"/>
        </a:spcBef>
        <a:buSzPct val="100000"/>
        <a:buChar char="–"/>
        <a:defRPr sz="3200">
          <a:latin typeface="Times New Roman"/>
          <a:ea typeface="Times New Roman"/>
          <a:cs typeface="Times New Roman"/>
          <a:sym typeface="Times New Roman"/>
        </a:defRPr>
      </a:lvl4pPr>
      <a:lvl5pPr marL="2235200" indent="-406400">
        <a:spcBef>
          <a:spcPts val="700"/>
        </a:spcBef>
        <a:buSzPct val="100000"/>
        <a:buChar char="»"/>
        <a:defRPr sz="3200">
          <a:latin typeface="Times New Roman"/>
          <a:ea typeface="Times New Roman"/>
          <a:cs typeface="Times New Roman"/>
          <a:sym typeface="Times New Roman"/>
        </a:defRPr>
      </a:lvl5pPr>
      <a:lvl6pPr marL="2692400" indent="-406400">
        <a:spcBef>
          <a:spcPts val="700"/>
        </a:spcBef>
        <a:buSzPct val="100000"/>
        <a:buChar char="•"/>
        <a:defRPr sz="3200">
          <a:latin typeface="Times New Roman"/>
          <a:ea typeface="Times New Roman"/>
          <a:cs typeface="Times New Roman"/>
          <a:sym typeface="Times New Roman"/>
        </a:defRPr>
      </a:lvl6pPr>
      <a:lvl7pPr marL="3149600" indent="-406400">
        <a:spcBef>
          <a:spcPts val="700"/>
        </a:spcBef>
        <a:buSzPct val="100000"/>
        <a:buChar char="•"/>
        <a:defRPr sz="3200">
          <a:latin typeface="Times New Roman"/>
          <a:ea typeface="Times New Roman"/>
          <a:cs typeface="Times New Roman"/>
          <a:sym typeface="Times New Roman"/>
        </a:defRPr>
      </a:lvl7pPr>
      <a:lvl8pPr marL="3606800" indent="-406400">
        <a:spcBef>
          <a:spcPts val="700"/>
        </a:spcBef>
        <a:buSzPct val="100000"/>
        <a:buChar char="•"/>
        <a:defRPr sz="3200">
          <a:latin typeface="Times New Roman"/>
          <a:ea typeface="Times New Roman"/>
          <a:cs typeface="Times New Roman"/>
          <a:sym typeface="Times New Roman"/>
        </a:defRPr>
      </a:lvl8pPr>
      <a:lvl9pPr marL="4064000" indent="-406400">
        <a:spcBef>
          <a:spcPts val="700"/>
        </a:spcBef>
        <a:buSzPct val="100000"/>
        <a:buChar char="•"/>
        <a:defRPr sz="3200">
          <a:latin typeface="Times New Roman"/>
          <a:ea typeface="Times New Roman"/>
          <a:cs typeface="Times New Roman"/>
          <a:sym typeface="Times New Roman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1pPr>
      <a:lvl2pPr indent="457200" algn="r">
        <a:defRPr sz="12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2pPr>
      <a:lvl3pPr indent="914400" algn="r">
        <a:defRPr sz="12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3pPr>
      <a:lvl4pPr indent="1371600" algn="r">
        <a:defRPr sz="12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4pPr>
      <a:lvl5pPr indent="1828800" algn="r">
        <a:defRPr sz="12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5pPr>
      <a:lvl6pPr algn="r">
        <a:defRPr sz="12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6pPr>
      <a:lvl7pPr algn="r">
        <a:defRPr sz="12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7pPr>
      <a:lvl8pPr algn="r">
        <a:defRPr sz="12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8pPr>
      <a:lvl9pPr algn="r">
        <a:defRPr sz="12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jpe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jpe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jpe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e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jpe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jpe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jpe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jpeg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jpeg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jpeg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eg"/></Relationships>
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>
            <p:ph type="body" idx="4294967295"/>
          </p:nvPr>
        </p:nvSpPr>
        <p:spPr>
          <a:xfrm>
            <a:off x="4572000" y="2901950"/>
            <a:ext cx="4048125" cy="2173288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algn="r">
              <a:buSzTx/>
              <a:buNone/>
              <a:defRPr sz="1800"/>
            </a:pPr>
            <a:r>
              <a:rPr i="1" sz="3200">
                <a:latin typeface="Arial"/>
                <a:ea typeface="Arial"/>
                <a:cs typeface="Arial"/>
                <a:sym typeface="Arial"/>
              </a:rPr>
              <a:t>Chapter 10</a:t>
            </a:r>
            <a:endParaRPr i="1" sz="2400">
              <a:latin typeface="Arial"/>
              <a:ea typeface="Arial"/>
              <a:cs typeface="Arial"/>
              <a:sym typeface="Arial"/>
            </a:endParaRPr>
          </a:p>
          <a:p>
            <a:pPr lvl="0" algn="r">
              <a:buSzTx/>
              <a:buNone/>
              <a:defRPr sz="1800"/>
            </a:pPr>
            <a:r>
              <a:rPr sz="3200">
                <a:latin typeface="Arial"/>
                <a:ea typeface="Arial"/>
                <a:cs typeface="Arial"/>
                <a:sym typeface="Arial"/>
              </a:rPr>
              <a:t>Gases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lvl="0" algn="r">
              <a:spcBef>
                <a:spcPts val="400"/>
              </a:spcBef>
              <a:buSzTx/>
              <a:buNone/>
              <a:defRPr sz="1800"/>
            </a:pPr>
            <a:r>
              <a:rPr>
                <a:latin typeface="Arial"/>
                <a:ea typeface="Arial"/>
                <a:cs typeface="Arial"/>
                <a:sym typeface="Arial"/>
              </a:rPr>
              <a:t>by Christopher G. Hamaker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lvl="0" algn="r">
              <a:spcBef>
                <a:spcPts val="400"/>
              </a:spcBef>
              <a:buSzTx/>
              <a:buNone/>
              <a:defRPr sz="1800"/>
            </a:pPr>
            <a:r>
              <a:rPr>
                <a:latin typeface="Arial"/>
                <a:ea typeface="Arial"/>
                <a:cs typeface="Arial"/>
                <a:sym typeface="Arial"/>
              </a:rPr>
              <a:t>Illinois State University</a:t>
            </a:r>
          </a:p>
        </p:txBody>
      </p:sp>
      <p:sp>
        <p:nvSpPr>
          <p:cNvPr id="27" name="Shape 27"/>
          <p:cNvSpPr/>
          <p:nvPr/>
        </p:nvSpPr>
        <p:spPr>
          <a:xfrm>
            <a:off x="60325" y="6108700"/>
            <a:ext cx="1899256" cy="226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sz="1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>
              <a:defRPr sz="1800"/>
            </a:pPr>
            <a:r>
              <a:rPr sz="1000"/>
              <a:t>© 2014 Pearson Education, Inc.</a:t>
            </a:r>
          </a:p>
        </p:txBody>
      </p:sp>
      <p:pic>
        <p:nvPicPr>
          <p:cNvPr id="28" name="CORW4907_07_ecat.jpg" descr="CORW4907_07_ecat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1450" y="2039937"/>
            <a:ext cx="3067050" cy="39258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type="title" idx="4294967295"/>
          </p:nvPr>
        </p:nvSpPr>
        <p:spPr>
          <a:xfrm>
            <a:off x="-1" y="0"/>
            <a:ext cx="9144002" cy="819150"/>
          </a:xfrm>
          <a:prstGeom prst="rect">
            <a:avLst/>
          </a:prstGeom>
          <a:noFill/>
        </p:spPr>
        <p:txBody>
          <a:bodyPr lIns="0" tIns="0" rIns="0" bIns="0">
            <a:normAutofit fontScale="100000" lnSpcReduction="0"/>
          </a:bodyPr>
          <a:lstStyle>
            <a:lvl1pPr>
              <a:defRPr sz="3600">
                <a:solidFill>
                  <a:srgbClr val="0072BC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72BC"/>
                </a:solidFill>
              </a:rPr>
              <a:t>Gas Pressure Conversions</a:t>
            </a:r>
          </a:p>
        </p:txBody>
      </p:sp>
      <p:sp>
        <p:nvSpPr>
          <p:cNvPr id="60" name="Shape 60"/>
          <p:cNvSpPr/>
          <p:nvPr>
            <p:ph type="body" idx="4294967295"/>
          </p:nvPr>
        </p:nvSpPr>
        <p:spPr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sz="3200"/>
              <a:t>The barometric pressure is 26.2 in. Hg. What is the barometric pressure in atmospheres?</a:t>
            </a:r>
            <a:endParaRPr sz="3200"/>
          </a:p>
          <a:p>
            <a:pPr lvl="0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sz="3200"/>
              <a:t>We want atm; we have in. Hg.</a:t>
            </a:r>
            <a:endParaRPr sz="3200"/>
          </a:p>
          <a:p>
            <a:pPr lvl="0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sz="3200"/>
              <a:t>Use 1 atm = 29.9 in. Hg:</a:t>
            </a:r>
          </a:p>
        </p:txBody>
      </p:sp>
      <p:grpSp>
        <p:nvGrpSpPr>
          <p:cNvPr id="69" name="Group 69"/>
          <p:cNvGrpSpPr/>
          <p:nvPr/>
        </p:nvGrpSpPr>
        <p:grpSpPr>
          <a:xfrm>
            <a:off x="1296987" y="4051300"/>
            <a:ext cx="6667501" cy="1063189"/>
            <a:chOff x="0" y="0"/>
            <a:chExt cx="6667500" cy="1063188"/>
          </a:xfrm>
        </p:grpSpPr>
        <p:sp>
          <p:nvSpPr>
            <p:cNvPr id="61" name="Shape 61"/>
            <p:cNvSpPr/>
            <p:nvPr/>
          </p:nvSpPr>
          <p:spPr>
            <a:xfrm>
              <a:off x="4403724" y="260350"/>
              <a:ext cx="2263777" cy="5440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3200"/>
              </a:lvl1pPr>
            </a:lstStyle>
            <a:p>
              <a:pPr lvl="0">
                <a:defRPr sz="1800"/>
              </a:pPr>
              <a:r>
                <a:rPr sz="3200"/>
                <a:t>= 0.876 atm</a:t>
              </a:r>
            </a:p>
          </p:txBody>
        </p:sp>
        <p:sp>
          <p:nvSpPr>
            <p:cNvPr id="62" name="Shape 62"/>
            <p:cNvSpPr/>
            <p:nvPr/>
          </p:nvSpPr>
          <p:spPr>
            <a:xfrm>
              <a:off x="0" y="260350"/>
              <a:ext cx="2435225" cy="5440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>
                <a:defRPr sz="1800"/>
              </a:pPr>
              <a:r>
                <a:rPr sz="3200"/>
                <a:t>26.2 in. Hg  </a:t>
              </a:r>
              <a:r>
                <a:rPr sz="2800">
                  <a:latin typeface="Arial"/>
                  <a:ea typeface="Arial"/>
                  <a:cs typeface="Arial"/>
                  <a:sym typeface="Arial"/>
                </a:rPr>
                <a:t>x</a:t>
              </a:r>
            </a:p>
          </p:txBody>
        </p:sp>
        <p:sp>
          <p:nvSpPr>
            <p:cNvPr id="63" name="Shape 63"/>
            <p:cNvSpPr/>
            <p:nvPr/>
          </p:nvSpPr>
          <p:spPr>
            <a:xfrm flipV="1">
              <a:off x="841375" y="415925"/>
              <a:ext cx="1100138" cy="244475"/>
            </a:xfrm>
            <a:prstGeom prst="line">
              <a:avLst/>
            </a:prstGeom>
            <a:noFill/>
            <a:ln w="38100" cap="flat">
              <a:solidFill>
                <a:srgbClr val="D81F2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grpSp>
          <p:nvGrpSpPr>
            <p:cNvPr id="67" name="Group 67"/>
            <p:cNvGrpSpPr/>
            <p:nvPr/>
          </p:nvGrpSpPr>
          <p:grpSpPr>
            <a:xfrm>
              <a:off x="2352675" y="-1"/>
              <a:ext cx="1882776" cy="1063190"/>
              <a:chOff x="0" y="0"/>
              <a:chExt cx="1882774" cy="1063188"/>
            </a:xfrm>
          </p:grpSpPr>
          <p:sp>
            <p:nvSpPr>
              <p:cNvPr id="64" name="Shape 64"/>
              <p:cNvSpPr/>
              <p:nvPr/>
            </p:nvSpPr>
            <p:spPr>
              <a:xfrm>
                <a:off x="406400" y="0"/>
                <a:ext cx="1018342" cy="54407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>
                  <a:defRPr sz="3200"/>
                </a:lvl1pPr>
              </a:lstStyle>
              <a:p>
                <a:pPr lvl="0">
                  <a:defRPr sz="1800"/>
                </a:pPr>
                <a:r>
                  <a:rPr sz="3200"/>
                  <a:t>1 atm</a:t>
                </a:r>
              </a:p>
            </p:txBody>
          </p:sp>
          <p:sp>
            <p:nvSpPr>
              <p:cNvPr id="65" name="Shape 65"/>
              <p:cNvSpPr/>
              <p:nvPr/>
            </p:nvSpPr>
            <p:spPr>
              <a:xfrm>
                <a:off x="0" y="519112"/>
                <a:ext cx="1831340" cy="54407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>
                  <a:defRPr sz="3200"/>
                </a:lvl1pPr>
              </a:lstStyle>
              <a:p>
                <a:pPr lvl="0">
                  <a:defRPr sz="1800"/>
                </a:pPr>
                <a:r>
                  <a:rPr sz="3200"/>
                  <a:t>29.9 in Hg</a:t>
                </a:r>
              </a:p>
            </p:txBody>
          </p:sp>
          <p:sp>
            <p:nvSpPr>
              <p:cNvPr id="66" name="Shape 66"/>
              <p:cNvSpPr/>
              <p:nvPr/>
            </p:nvSpPr>
            <p:spPr>
              <a:xfrm flipV="1">
                <a:off x="28575" y="581025"/>
                <a:ext cx="1854201" cy="7938"/>
              </a:xfrm>
              <a:prstGeom prst="line">
                <a:avLst/>
              </a:prstGeom>
              <a:noFill/>
              <a:ln w="28575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</p:grpSp>
        <p:sp>
          <p:nvSpPr>
            <p:cNvPr id="68" name="Shape 68"/>
            <p:cNvSpPr/>
            <p:nvPr/>
          </p:nvSpPr>
          <p:spPr>
            <a:xfrm flipV="1">
              <a:off x="3259137" y="688975"/>
              <a:ext cx="950914" cy="257175"/>
            </a:xfrm>
            <a:prstGeom prst="line">
              <a:avLst/>
            </a:prstGeom>
            <a:noFill/>
            <a:ln w="38100" cap="flat">
              <a:solidFill>
                <a:srgbClr val="D81F2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type="title" idx="4294967295"/>
          </p:nvPr>
        </p:nvSpPr>
        <p:spPr>
          <a:xfrm>
            <a:off x="-1" y="0"/>
            <a:ext cx="9144002" cy="819150"/>
          </a:xfrm>
          <a:prstGeom prst="rect">
            <a:avLst/>
          </a:prstGeom>
          <a:noFill/>
        </p:spPr>
        <p:txBody>
          <a:bodyPr lIns="0" tIns="0" rIns="0" bIns="0">
            <a:normAutofit fontScale="100000" lnSpcReduction="0"/>
          </a:bodyPr>
          <a:lstStyle>
            <a:lvl1pPr>
              <a:defRPr sz="3600">
                <a:solidFill>
                  <a:srgbClr val="0072BC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72BC"/>
                </a:solidFill>
              </a:rPr>
              <a:t>Variables Affecting Gas Pressure </a:t>
            </a:r>
          </a:p>
        </p:txBody>
      </p:sp>
      <p:sp>
        <p:nvSpPr>
          <p:cNvPr id="72" name="Shape 72"/>
          <p:cNvSpPr/>
          <p:nvPr>
            <p:ph type="body" idx="4294967295"/>
          </p:nvPr>
        </p:nvSpPr>
        <p:spPr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346075" indent="-346075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sz="3200"/>
              <a:t>There are three variables that affect gas pressure:</a:t>
            </a:r>
            <a:endParaRPr sz="3200"/>
          </a:p>
          <a:p>
            <a:pPr lvl="2" marL="852487" indent="-533400">
              <a:lnSpc>
                <a:spcPct val="90000"/>
              </a:lnSpc>
              <a:spcBef>
                <a:spcPts val="1900"/>
              </a:spcBef>
              <a:buAutoNum type="arabicPeriod" startAt="1"/>
              <a:defRPr sz="1800"/>
            </a:pPr>
            <a:r>
              <a:rPr sz="2800"/>
              <a:t>The </a:t>
            </a:r>
            <a:r>
              <a:rPr i="1" sz="2800"/>
              <a:t>volume</a:t>
            </a:r>
            <a:r>
              <a:rPr sz="2800"/>
              <a:t> of the container.</a:t>
            </a:r>
            <a:endParaRPr sz="2800"/>
          </a:p>
          <a:p>
            <a:pPr lvl="2" marL="852487" indent="-533400">
              <a:lnSpc>
                <a:spcPct val="90000"/>
              </a:lnSpc>
              <a:spcBef>
                <a:spcPts val="1900"/>
              </a:spcBef>
              <a:buAutoNum type="arabicPeriod" startAt="1"/>
              <a:defRPr sz="1800"/>
            </a:pPr>
            <a:r>
              <a:rPr sz="2800"/>
              <a:t>The </a:t>
            </a:r>
            <a:r>
              <a:rPr i="1" sz="2800"/>
              <a:t>temperature</a:t>
            </a:r>
            <a:r>
              <a:rPr sz="2800"/>
              <a:t> of the gas.</a:t>
            </a:r>
            <a:endParaRPr sz="2800"/>
          </a:p>
          <a:p>
            <a:pPr lvl="2" marL="852487" indent="-533400">
              <a:lnSpc>
                <a:spcPct val="90000"/>
              </a:lnSpc>
              <a:spcBef>
                <a:spcPts val="1900"/>
              </a:spcBef>
              <a:buAutoNum type="arabicPeriod" startAt="1"/>
              <a:defRPr sz="1800"/>
            </a:pPr>
            <a:r>
              <a:rPr sz="2800"/>
              <a:t>The </a:t>
            </a:r>
            <a:r>
              <a:rPr i="1" sz="2800"/>
              <a:t>number of molecules</a:t>
            </a:r>
            <a:r>
              <a:rPr sz="2800"/>
              <a:t> of gas in the container.</a:t>
            </a:r>
          </a:p>
        </p:txBody>
      </p: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type="title" idx="4294967295"/>
          </p:nvPr>
        </p:nvSpPr>
        <p:spPr>
          <a:xfrm>
            <a:off x="-1" y="0"/>
            <a:ext cx="9144002" cy="819150"/>
          </a:xfrm>
          <a:prstGeom prst="rect">
            <a:avLst/>
          </a:prstGeom>
          <a:noFill/>
        </p:spPr>
        <p:txBody>
          <a:bodyPr lIns="0" tIns="0" rIns="0" bIns="0">
            <a:normAutofit fontScale="100000" lnSpcReduction="0"/>
          </a:bodyPr>
          <a:lstStyle>
            <a:lvl1pPr>
              <a:defRPr sz="3600">
                <a:solidFill>
                  <a:srgbClr val="0072BC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72BC"/>
                </a:solidFill>
              </a:rPr>
              <a:t>Volume Versus Pressure</a:t>
            </a:r>
          </a:p>
        </p:txBody>
      </p:sp>
      <p:sp>
        <p:nvSpPr>
          <p:cNvPr id="75" name="Shape 75"/>
          <p:cNvSpPr/>
          <p:nvPr>
            <p:ph type="body" idx="4294967295"/>
          </p:nvPr>
        </p:nvSpPr>
        <p:spPr>
          <a:xfrm>
            <a:off x="147637" y="960437"/>
            <a:ext cx="8628064" cy="3470276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sz="3200"/>
              <a:t>When volume decreases, the gas molecules collide with the container more often, so pressure increases.</a:t>
            </a:r>
            <a:endParaRPr sz="3200"/>
          </a:p>
          <a:p>
            <a:pPr lvl="0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sz="3200"/>
              <a:t>When volume increases, the gas molecules collide with the container less often, so pressure decreases.</a:t>
            </a:r>
          </a:p>
        </p:txBody>
      </p:sp>
      <p:pic>
        <p:nvPicPr>
          <p:cNvPr id="76" name="image.jpeg"/>
          <p:cNvPicPr/>
          <p:nvPr/>
        </p:nvPicPr>
        <p:blipFill>
          <a:blip r:embed="rId2">
            <a:extLst/>
          </a:blip>
          <a:srcRect l="0" t="0" r="0" b="8000"/>
          <a:stretch>
            <a:fillRect/>
          </a:stretch>
        </p:blipFill>
        <p:spPr>
          <a:xfrm>
            <a:off x="304800" y="4124324"/>
            <a:ext cx="8534400" cy="21018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type="title" idx="4294967295"/>
          </p:nvPr>
        </p:nvSpPr>
        <p:spPr>
          <a:xfrm>
            <a:off x="-1" y="0"/>
            <a:ext cx="9144002" cy="819150"/>
          </a:xfrm>
          <a:prstGeom prst="rect">
            <a:avLst/>
          </a:prstGeom>
          <a:noFill/>
        </p:spPr>
        <p:txBody>
          <a:bodyPr lIns="0" tIns="0" rIns="0" bIns="0">
            <a:normAutofit fontScale="100000" lnSpcReduction="0"/>
          </a:bodyPr>
          <a:lstStyle>
            <a:lvl1pPr>
              <a:defRPr sz="3600">
                <a:solidFill>
                  <a:srgbClr val="0072BC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72BC"/>
                </a:solidFill>
              </a:rPr>
              <a:t>Temperature Versus Pressure</a:t>
            </a:r>
          </a:p>
        </p:txBody>
      </p:sp>
      <p:sp>
        <p:nvSpPr>
          <p:cNvPr id="79" name="Shape 79"/>
          <p:cNvSpPr/>
          <p:nvPr>
            <p:ph type="body" idx="4294967295"/>
          </p:nvPr>
        </p:nvSpPr>
        <p:spPr>
          <a:xfrm>
            <a:off x="146050" y="960437"/>
            <a:ext cx="8615363" cy="3457576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sz="3200"/>
              <a:t>When temperature decreases, the gas molecules move slower and collide with the container less often, so pressure decreases.</a:t>
            </a:r>
            <a:endParaRPr sz="3200"/>
          </a:p>
          <a:p>
            <a:pPr lvl="0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sz="3200"/>
              <a:t>When temperature increases, the gas molecules move faster and collide with the container more often, so pressure increases.</a:t>
            </a:r>
          </a:p>
        </p:txBody>
      </p:sp>
      <p:sp>
        <p:nvSpPr>
          <p:cNvPr id="80" name="Shape 80"/>
          <p:cNvSpPr/>
          <p:nvPr/>
        </p:nvSpPr>
        <p:spPr>
          <a:xfrm>
            <a:off x="5353050" y="4308474"/>
            <a:ext cx="3486150" cy="235902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  <a:round/>
          </a:ln>
        </p:spPr>
        <p:txBody>
          <a:bodyPr lIns="0" tIns="0" rIns="0" bIns="0" anchor="ctr"/>
          <a:lstStyle/>
          <a:p>
            <a:pPr lvl="0">
              <a:defRPr sz="1800"/>
            </a:pPr>
          </a:p>
        </p:txBody>
      </p:sp>
      <p:pic>
        <p:nvPicPr>
          <p:cNvPr id="81" name="image.jpeg"/>
          <p:cNvPicPr/>
          <p:nvPr/>
        </p:nvPicPr>
        <p:blipFill>
          <a:blip r:embed="rId2">
            <a:extLst/>
          </a:blip>
          <a:srcRect l="0" t="0" r="0" b="8090"/>
          <a:stretch>
            <a:fillRect/>
          </a:stretch>
        </p:blipFill>
        <p:spPr>
          <a:xfrm>
            <a:off x="304800" y="4187825"/>
            <a:ext cx="8534400" cy="21129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title" idx="4294967295"/>
          </p:nvPr>
        </p:nvSpPr>
        <p:spPr>
          <a:xfrm>
            <a:off x="-1" y="0"/>
            <a:ext cx="9144002" cy="819150"/>
          </a:xfrm>
          <a:prstGeom prst="rect">
            <a:avLst/>
          </a:prstGeom>
          <a:noFill/>
        </p:spPr>
        <p:txBody>
          <a:bodyPr lIns="0" tIns="0" rIns="0" bIns="0">
            <a:normAutofit fontScale="100000" lnSpcReduction="0"/>
          </a:bodyPr>
          <a:lstStyle>
            <a:lvl1pPr>
              <a:defRPr sz="3600">
                <a:solidFill>
                  <a:srgbClr val="0072BC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72BC"/>
                </a:solidFill>
              </a:rPr>
              <a:t>Molecules Versus Pressure</a:t>
            </a:r>
          </a:p>
        </p:txBody>
      </p:sp>
      <p:sp>
        <p:nvSpPr>
          <p:cNvPr id="84" name="Shape 84"/>
          <p:cNvSpPr/>
          <p:nvPr>
            <p:ph type="body" idx="4294967295"/>
          </p:nvPr>
        </p:nvSpPr>
        <p:spPr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sz="3200"/>
              <a:t>When the number of molecules decreases, there are fewer gas molecules colliding with the side of the container, so pressure decreases.</a:t>
            </a:r>
            <a:endParaRPr sz="3200"/>
          </a:p>
          <a:p>
            <a:pPr lvl="0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sz="3200"/>
              <a:t>When the number of molecules increases, there are more gas molecules colliding with the side of the container, so pressure increases.</a:t>
            </a:r>
          </a:p>
        </p:txBody>
      </p:sp>
      <p:sp>
        <p:nvSpPr>
          <p:cNvPr id="85" name="Shape 85"/>
          <p:cNvSpPr/>
          <p:nvPr/>
        </p:nvSpPr>
        <p:spPr>
          <a:xfrm>
            <a:off x="5286375" y="5397500"/>
            <a:ext cx="503238" cy="53022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1800"/>
            </a:pPr>
          </a:p>
        </p:txBody>
      </p:sp>
      <p:sp>
        <p:nvSpPr>
          <p:cNvPr id="86" name="Shape 86"/>
          <p:cNvSpPr/>
          <p:nvPr/>
        </p:nvSpPr>
        <p:spPr>
          <a:xfrm>
            <a:off x="431800" y="4262437"/>
            <a:ext cx="334963" cy="247651"/>
          </a:xfrm>
          <a:prstGeom prst="rect">
            <a:avLst/>
          </a:prstGeom>
          <a:solidFill>
            <a:srgbClr val="FFFFFF"/>
          </a:solidFill>
          <a:ln w="25400">
            <a:solidFill>
              <a:srgbClr val="FFFFFF"/>
            </a:solidFill>
            <a:round/>
          </a:ln>
        </p:spPr>
        <p:txBody>
          <a:bodyPr lIns="0" tIns="0" rIns="0" bIns="0" anchor="ctr"/>
          <a:lstStyle/>
          <a:p>
            <a:pPr lvl="0" algn="ctr">
              <a:defRPr sz="1800">
                <a:solidFill>
                  <a:srgbClr val="FFFFFF"/>
                </a:solidFill>
              </a:defRPr>
            </a:pPr>
          </a:p>
        </p:txBody>
      </p:sp>
      <p:pic>
        <p:nvPicPr>
          <p:cNvPr id="87" name="image.jpeg"/>
          <p:cNvPicPr/>
          <p:nvPr/>
        </p:nvPicPr>
        <p:blipFill>
          <a:blip r:embed="rId2">
            <a:extLst/>
          </a:blip>
          <a:srcRect l="0" t="0" r="0" b="7812"/>
          <a:stretch>
            <a:fillRect/>
          </a:stretch>
        </p:blipFill>
        <p:spPr>
          <a:xfrm>
            <a:off x="304800" y="4191000"/>
            <a:ext cx="8534400" cy="21574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image.jpg"/>
          <p:cNvPicPr/>
          <p:nvPr/>
        </p:nvPicPr>
        <p:blipFill>
          <a:blip r:embed="rId2">
            <a:extLst/>
          </a:blip>
          <a:srcRect l="0" t="0" r="0" b="3184"/>
          <a:stretch>
            <a:fillRect/>
          </a:stretch>
        </p:blipFill>
        <p:spPr>
          <a:xfrm>
            <a:off x="3835400" y="2890837"/>
            <a:ext cx="5075238" cy="3306763"/>
          </a:xfrm>
          <a:prstGeom prst="rect">
            <a:avLst/>
          </a:prstGeom>
          <a:ln w="12700">
            <a:miter lim="400000"/>
          </a:ln>
        </p:spPr>
      </p:pic>
      <p:sp>
        <p:nvSpPr>
          <p:cNvPr id="90" name="Shape 90"/>
          <p:cNvSpPr/>
          <p:nvPr>
            <p:ph type="body" idx="4294967295"/>
          </p:nvPr>
        </p:nvSpPr>
        <p:spPr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sz="3200"/>
              <a:t>Robert Boyle trapped air in a J-tube using liquid mercury.</a:t>
            </a:r>
            <a:endParaRPr sz="3200"/>
          </a:p>
          <a:p>
            <a:pPr lvl="0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sz="3200"/>
              <a:t>He found that the volume of air decreased as he added more mercury.</a:t>
            </a:r>
            <a:endParaRPr sz="3200"/>
          </a:p>
          <a:p>
            <a:pPr lvl="0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sz="3200"/>
              <a:t>When he halved the</a:t>
            </a:r>
            <a:br>
              <a:rPr sz="3200"/>
            </a:br>
            <a:r>
              <a:rPr sz="3200"/>
              <a:t>volume, the pressure</a:t>
            </a:r>
            <a:br>
              <a:rPr sz="3200"/>
            </a:br>
            <a:r>
              <a:rPr sz="3200"/>
              <a:t>doubled.</a:t>
            </a:r>
          </a:p>
        </p:txBody>
      </p:sp>
      <p:sp>
        <p:nvSpPr>
          <p:cNvPr id="91" name="Shape 91"/>
          <p:cNvSpPr/>
          <p:nvPr>
            <p:ph type="title" idx="4294967295"/>
          </p:nvPr>
        </p:nvSpPr>
        <p:spPr>
          <a:xfrm>
            <a:off x="-1" y="0"/>
            <a:ext cx="9144002" cy="819150"/>
          </a:xfrm>
          <a:prstGeom prst="rect">
            <a:avLst/>
          </a:prstGeom>
          <a:noFill/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r>
              <a:rPr sz="3600">
                <a:solidFill>
                  <a:srgbClr val="0072BC"/>
                </a:solidFill>
              </a:rPr>
              <a:t>Boyle</a:t>
            </a:r>
            <a:r>
              <a:rPr sz="3600">
                <a:solidFill>
                  <a:srgbClr val="0072BC"/>
                </a:solidFill>
              </a:rPr>
              <a:t>’</a:t>
            </a:r>
            <a:r>
              <a:rPr sz="3600">
                <a:solidFill>
                  <a:srgbClr val="0072BC"/>
                </a:solidFill>
              </a:rPr>
              <a:t>s</a:t>
            </a:r>
            <a:r>
              <a:rPr sz="3600">
                <a:solidFill>
                  <a:srgbClr val="0072BC"/>
                </a:solidFill>
              </a:rPr>
              <a:t> Gas Experiment</a:t>
            </a:r>
          </a:p>
        </p:txBody>
      </p:sp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title" idx="4294967295"/>
          </p:nvPr>
        </p:nvSpPr>
        <p:spPr>
          <a:xfrm>
            <a:off x="-1" y="0"/>
            <a:ext cx="9144002" cy="819150"/>
          </a:xfrm>
          <a:prstGeom prst="rect">
            <a:avLst/>
          </a:prstGeom>
          <a:noFill/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r>
              <a:rPr sz="3600">
                <a:solidFill>
                  <a:srgbClr val="0072BC"/>
                </a:solidFill>
              </a:rPr>
              <a:t>Boyle</a:t>
            </a:r>
            <a:r>
              <a:rPr sz="3600">
                <a:solidFill>
                  <a:srgbClr val="0072BC"/>
                </a:solidFill>
              </a:rPr>
              <a:t>’s Law</a:t>
            </a:r>
          </a:p>
        </p:txBody>
      </p:sp>
      <p:sp>
        <p:nvSpPr>
          <p:cNvPr id="94" name="Shape 94"/>
          <p:cNvSpPr/>
          <p:nvPr>
            <p:ph type="body" idx="4294967295"/>
          </p:nvPr>
        </p:nvSpPr>
        <p:spPr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b="1" i="1" sz="3200"/>
              <a:t>Boyle</a:t>
            </a:r>
            <a:r>
              <a:rPr b="1" i="1" sz="3200"/>
              <a:t>’s law</a:t>
            </a:r>
            <a:r>
              <a:rPr sz="3200"/>
              <a:t> states that the volume of a gas is inversely proportional to the pressure at constant temperature.</a:t>
            </a:r>
            <a:endParaRPr sz="3200"/>
          </a:p>
          <a:p>
            <a:pPr lvl="0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b="1" i="1" sz="3200"/>
              <a:t>Inversely proportional</a:t>
            </a:r>
            <a:br>
              <a:rPr b="1" i="1" sz="3200"/>
            </a:br>
            <a:r>
              <a:rPr sz="3200"/>
              <a:t>means two variables have</a:t>
            </a:r>
            <a:br>
              <a:rPr sz="3200"/>
            </a:br>
            <a:r>
              <a:rPr sz="3200"/>
              <a:t>a reciprocal relationship.</a:t>
            </a:r>
            <a:endParaRPr sz="3200"/>
          </a:p>
          <a:p>
            <a:pPr lvl="0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sz="3200"/>
              <a:t>Mathematically, we write:</a:t>
            </a:r>
          </a:p>
        </p:txBody>
      </p:sp>
      <p:grpSp>
        <p:nvGrpSpPr>
          <p:cNvPr id="98" name="Group 98"/>
          <p:cNvGrpSpPr/>
          <p:nvPr/>
        </p:nvGrpSpPr>
        <p:grpSpPr>
          <a:xfrm>
            <a:off x="1471612" y="4646612"/>
            <a:ext cx="1526541" cy="969527"/>
            <a:chOff x="0" y="0"/>
            <a:chExt cx="1526540" cy="969525"/>
          </a:xfrm>
        </p:grpSpPr>
        <p:sp>
          <p:nvSpPr>
            <p:cNvPr id="95" name="Shape 95"/>
            <p:cNvSpPr/>
            <p:nvPr/>
          </p:nvSpPr>
          <p:spPr>
            <a:xfrm>
              <a:off x="0" y="152400"/>
              <a:ext cx="717412" cy="5831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lvl="0">
                <a:defRPr sz="1800"/>
              </a:pPr>
              <a:r>
                <a:rPr i="1" sz="3200"/>
                <a:t>V</a:t>
              </a:r>
              <a:r>
                <a:rPr sz="3200"/>
                <a:t> </a:t>
              </a:r>
              <a:r>
                <a:rPr sz="4000">
                  <a:latin typeface="Arial"/>
                  <a:ea typeface="Arial"/>
                  <a:cs typeface="Arial"/>
                  <a:sym typeface="Arial"/>
                </a:rPr>
                <a:t>∝</a:t>
              </a:r>
            </a:p>
          </p:txBody>
        </p:sp>
        <p:sp>
          <p:nvSpPr>
            <p:cNvPr id="96" name="Shape 96"/>
            <p:cNvSpPr/>
            <p:nvPr/>
          </p:nvSpPr>
          <p:spPr>
            <a:xfrm>
              <a:off x="914400" y="0"/>
              <a:ext cx="612140" cy="5440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lvl="0">
                <a:defRPr sz="1800"/>
              </a:pPr>
              <a:r>
                <a:rPr sz="3200" u="sng"/>
                <a:t> 1 </a:t>
              </a:r>
              <a:r>
                <a:rPr sz="3200">
                  <a:solidFill>
                    <a:srgbClr val="FFFFFF"/>
                  </a:solidFill>
                </a:rPr>
                <a:t>.</a:t>
              </a:r>
            </a:p>
          </p:txBody>
        </p:sp>
        <p:sp>
          <p:nvSpPr>
            <p:cNvPr id="97" name="Shape 97"/>
            <p:cNvSpPr/>
            <p:nvPr/>
          </p:nvSpPr>
          <p:spPr>
            <a:xfrm>
              <a:off x="1042987" y="425449"/>
              <a:ext cx="352386" cy="5440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i="1" sz="3200"/>
              </a:lvl1pPr>
            </a:lstStyle>
            <a:p>
              <a:pPr lvl="0">
                <a:defRPr i="0" sz="1800"/>
              </a:pPr>
              <a:r>
                <a:rPr i="1" sz="3200"/>
                <a:t>P</a:t>
              </a:r>
            </a:p>
          </p:txBody>
        </p:sp>
      </p:grpSp>
      <p:pic>
        <p:nvPicPr>
          <p:cNvPr id="99" name="image.jpg"/>
          <p:cNvPicPr/>
          <p:nvPr/>
        </p:nvPicPr>
        <p:blipFill>
          <a:blip r:embed="rId2">
            <a:extLst/>
          </a:blip>
          <a:srcRect l="0" t="0" r="0" b="2778"/>
          <a:stretch>
            <a:fillRect/>
          </a:stretch>
        </p:blipFill>
        <p:spPr>
          <a:xfrm>
            <a:off x="5067300" y="2332037"/>
            <a:ext cx="3832225" cy="3975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type="title" idx="4294967295"/>
          </p:nvPr>
        </p:nvSpPr>
        <p:spPr>
          <a:xfrm>
            <a:off x="-1" y="0"/>
            <a:ext cx="9144002" cy="819150"/>
          </a:xfrm>
          <a:prstGeom prst="rect">
            <a:avLst/>
          </a:prstGeom>
          <a:noFill/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r>
              <a:rPr sz="3600">
                <a:solidFill>
                  <a:srgbClr val="0072BC"/>
                </a:solidFill>
              </a:rPr>
              <a:t>Boyle</a:t>
            </a:r>
            <a:r>
              <a:rPr sz="3600">
                <a:solidFill>
                  <a:srgbClr val="0072BC"/>
                </a:solidFill>
              </a:rPr>
              <a:t>’s Law, Continued</a:t>
            </a:r>
          </a:p>
        </p:txBody>
      </p:sp>
      <p:sp>
        <p:nvSpPr>
          <p:cNvPr id="102" name="Shape 102"/>
          <p:cNvSpPr/>
          <p:nvPr>
            <p:ph type="body" idx="4294967295"/>
          </p:nvPr>
        </p:nvSpPr>
        <p:spPr>
          <a:xfrm>
            <a:off x="141287" y="955675"/>
            <a:ext cx="9002713" cy="590232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sz="3200"/>
              <a:t>If we introduce a proportionality constant, </a:t>
            </a:r>
            <a:r>
              <a:rPr i="1" sz="3200"/>
              <a:t>k</a:t>
            </a:r>
            <a:r>
              <a:rPr sz="3200"/>
              <a:t>, we can write Boyle</a:t>
            </a:r>
            <a:r>
              <a:rPr sz="3200"/>
              <a:t>’s law as follows:</a:t>
            </a:r>
            <a:endParaRPr sz="3200"/>
          </a:p>
          <a:p>
            <a:pPr lvl="0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endParaRPr sz="1000"/>
          </a:p>
          <a:p>
            <a:pPr lvl="0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endParaRPr sz="1000"/>
          </a:p>
          <a:p>
            <a:pPr lvl="0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sz="3200"/>
              <a:t>We can also rearrange it to </a:t>
            </a:r>
            <a:r>
              <a:rPr i="1" sz="3200"/>
              <a:t>PV</a:t>
            </a:r>
            <a:r>
              <a:rPr sz="3200"/>
              <a:t> = </a:t>
            </a:r>
            <a:r>
              <a:rPr i="1" sz="3200"/>
              <a:t>k</a:t>
            </a:r>
            <a:r>
              <a:rPr sz="3200"/>
              <a:t>.</a:t>
            </a:r>
            <a:endParaRPr sz="3200"/>
          </a:p>
          <a:p>
            <a:pPr lvl="0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sz="3200"/>
              <a:t>Let</a:t>
            </a:r>
            <a:r>
              <a:rPr sz="3200"/>
              <a:t>’s take a sample of gas at </a:t>
            </a:r>
            <a:r>
              <a:rPr i="1" sz="3200"/>
              <a:t>P</a:t>
            </a:r>
            <a:r>
              <a:rPr baseline="-25000" sz="3200"/>
              <a:t>1</a:t>
            </a:r>
            <a:r>
              <a:rPr sz="3200"/>
              <a:t> and </a:t>
            </a:r>
            <a:r>
              <a:rPr i="1" sz="3200"/>
              <a:t>V</a:t>
            </a:r>
            <a:r>
              <a:rPr baseline="-25000" sz="3200"/>
              <a:t>1</a:t>
            </a:r>
            <a:r>
              <a:rPr sz="3200"/>
              <a:t>, and change the conditions to </a:t>
            </a:r>
            <a:r>
              <a:rPr i="1" sz="3200"/>
              <a:t>P</a:t>
            </a:r>
            <a:r>
              <a:rPr baseline="-25000" sz="3200"/>
              <a:t>2</a:t>
            </a:r>
            <a:r>
              <a:rPr sz="3200"/>
              <a:t> and </a:t>
            </a:r>
            <a:r>
              <a:rPr i="1" sz="3200"/>
              <a:t>V</a:t>
            </a:r>
            <a:r>
              <a:rPr baseline="-25000" sz="3200"/>
              <a:t>2</a:t>
            </a:r>
            <a:r>
              <a:rPr sz="3200"/>
              <a:t>.  Because the product of pressure and volume is constant, we can write:</a:t>
            </a:r>
            <a:endParaRPr sz="3200"/>
          </a:p>
          <a:p>
            <a:pPr lvl="1" marL="285750" indent="171450" algn="ctr">
              <a:lnSpc>
                <a:spcPct val="90000"/>
              </a:lnSpc>
              <a:spcBef>
                <a:spcPts val="1700"/>
              </a:spcBef>
              <a:buSzTx/>
              <a:buNone/>
              <a:defRPr sz="1800"/>
            </a:pPr>
            <a:r>
              <a:rPr i="1" sz="3200"/>
              <a:t>P</a:t>
            </a:r>
            <a:r>
              <a:rPr baseline="-25000" sz="3200"/>
              <a:t>1</a:t>
            </a:r>
            <a:r>
              <a:rPr i="1" sz="3200"/>
              <a:t>V</a:t>
            </a:r>
            <a:r>
              <a:rPr baseline="-25000" sz="3200"/>
              <a:t>1</a:t>
            </a:r>
            <a:r>
              <a:rPr sz="3200"/>
              <a:t> = </a:t>
            </a:r>
            <a:r>
              <a:rPr i="1" sz="3200"/>
              <a:t>k</a:t>
            </a:r>
            <a:r>
              <a:rPr sz="3200"/>
              <a:t> = </a:t>
            </a:r>
            <a:r>
              <a:rPr i="1" sz="3200"/>
              <a:t>P</a:t>
            </a:r>
            <a:r>
              <a:rPr baseline="-25000" sz="3200"/>
              <a:t>2</a:t>
            </a:r>
            <a:r>
              <a:rPr i="1" sz="3200"/>
              <a:t>V</a:t>
            </a:r>
            <a:r>
              <a:rPr baseline="-25000" sz="3200"/>
              <a:t>2</a:t>
            </a:r>
          </a:p>
        </p:txBody>
      </p:sp>
      <p:grpSp>
        <p:nvGrpSpPr>
          <p:cNvPr id="106" name="Group 106"/>
          <p:cNvGrpSpPr/>
          <p:nvPr/>
        </p:nvGrpSpPr>
        <p:grpSpPr>
          <a:xfrm>
            <a:off x="3367087" y="1963737"/>
            <a:ext cx="1771016" cy="969527"/>
            <a:chOff x="0" y="0"/>
            <a:chExt cx="1771014" cy="969525"/>
          </a:xfrm>
        </p:grpSpPr>
        <p:sp>
          <p:nvSpPr>
            <p:cNvPr id="103" name="Shape 103"/>
            <p:cNvSpPr/>
            <p:nvPr/>
          </p:nvSpPr>
          <p:spPr>
            <a:xfrm>
              <a:off x="0" y="192087"/>
              <a:ext cx="1244561" cy="5440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lvl="0">
                <a:defRPr sz="1800"/>
              </a:pPr>
              <a:r>
                <a:rPr i="1" sz="3200"/>
                <a:t>V</a:t>
              </a:r>
              <a:r>
                <a:rPr sz="3200"/>
                <a:t> = </a:t>
              </a:r>
              <a:r>
                <a:rPr i="1" sz="3200"/>
                <a:t>k</a:t>
              </a:r>
              <a:r>
                <a:rPr sz="3200"/>
                <a:t> </a:t>
              </a:r>
              <a:r>
                <a:rPr sz="2800">
                  <a:latin typeface="Arial"/>
                  <a:ea typeface="Arial"/>
                  <a:cs typeface="Arial"/>
                  <a:sym typeface="Arial"/>
                </a:rPr>
                <a:t>x</a:t>
              </a:r>
            </a:p>
          </p:txBody>
        </p:sp>
        <p:sp>
          <p:nvSpPr>
            <p:cNvPr id="104" name="Shape 104"/>
            <p:cNvSpPr/>
            <p:nvPr/>
          </p:nvSpPr>
          <p:spPr>
            <a:xfrm>
              <a:off x="1158875" y="0"/>
              <a:ext cx="612140" cy="5440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lvl="0">
                <a:defRPr sz="1800"/>
              </a:pPr>
              <a:r>
                <a:rPr sz="3200" u="sng"/>
                <a:t> 1 </a:t>
              </a:r>
              <a:r>
                <a:rPr sz="3200">
                  <a:solidFill>
                    <a:srgbClr val="FFFFFF"/>
                  </a:solidFill>
                </a:rPr>
                <a:t>.</a:t>
              </a:r>
            </a:p>
          </p:txBody>
        </p:sp>
        <p:sp>
          <p:nvSpPr>
            <p:cNvPr id="105" name="Shape 105"/>
            <p:cNvSpPr/>
            <p:nvPr/>
          </p:nvSpPr>
          <p:spPr>
            <a:xfrm>
              <a:off x="1273175" y="425449"/>
              <a:ext cx="352386" cy="5440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i="1" sz="3200"/>
              </a:lvl1pPr>
            </a:lstStyle>
            <a:p>
              <a:pPr lvl="0">
                <a:defRPr i="0" sz="1800"/>
              </a:pPr>
              <a:r>
                <a:rPr i="1" sz="3200"/>
                <a:t>P</a:t>
              </a:r>
            </a:p>
          </p:txBody>
        </p:sp>
      </p:grpSp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type="title" idx="4294967295"/>
          </p:nvPr>
        </p:nvSpPr>
        <p:spPr>
          <a:xfrm>
            <a:off x="-1" y="0"/>
            <a:ext cx="9144002" cy="819150"/>
          </a:xfrm>
          <a:prstGeom prst="rect">
            <a:avLst/>
          </a:prstGeom>
          <a:noFill/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r>
              <a:rPr sz="3600">
                <a:solidFill>
                  <a:srgbClr val="0072BC"/>
                </a:solidFill>
              </a:rPr>
              <a:t>Applying Boyle</a:t>
            </a:r>
            <a:r>
              <a:rPr sz="3600">
                <a:solidFill>
                  <a:srgbClr val="0072BC"/>
                </a:solidFill>
              </a:rPr>
              <a:t>’s Law</a:t>
            </a:r>
          </a:p>
        </p:txBody>
      </p:sp>
      <p:sp>
        <p:nvSpPr>
          <p:cNvPr id="109" name="Shape 109"/>
          <p:cNvSpPr/>
          <p:nvPr>
            <p:ph type="body" idx="4294967295"/>
          </p:nvPr>
        </p:nvSpPr>
        <p:spPr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sz="3200"/>
              <a:t>To find the new pressure after a change in volume:</a:t>
            </a:r>
            <a:endParaRPr sz="3200"/>
          </a:p>
          <a:p>
            <a:pPr lvl="1" marL="742950" indent="-285750">
              <a:lnSpc>
                <a:spcPct val="90000"/>
              </a:lnSpc>
              <a:spcBef>
                <a:spcPts val="1900"/>
              </a:spcBef>
              <a:defRPr sz="1800"/>
            </a:pPr>
            <a:endParaRPr sz="2800"/>
          </a:p>
          <a:p>
            <a:pPr lvl="0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endParaRPr sz="2000"/>
          </a:p>
          <a:p>
            <a:pPr lvl="0">
              <a:lnSpc>
                <a:spcPct val="90000"/>
              </a:lnSpc>
              <a:spcBef>
                <a:spcPts val="1900"/>
              </a:spcBef>
              <a:buSzTx/>
              <a:buNone/>
              <a:defRPr sz="1800"/>
            </a:pPr>
            <a:endParaRPr sz="2000"/>
          </a:p>
          <a:p>
            <a:pPr lvl="0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sz="3200"/>
              <a:t>To find the new volume after a change in pressure:</a:t>
            </a:r>
          </a:p>
        </p:txBody>
      </p:sp>
      <p:grpSp>
        <p:nvGrpSpPr>
          <p:cNvPr id="116" name="Group 116"/>
          <p:cNvGrpSpPr/>
          <p:nvPr/>
        </p:nvGrpSpPr>
        <p:grpSpPr>
          <a:xfrm>
            <a:off x="2551112" y="1646237"/>
            <a:ext cx="2522036" cy="1099130"/>
            <a:chOff x="0" y="0"/>
            <a:chExt cx="2522034" cy="1099129"/>
          </a:xfrm>
        </p:grpSpPr>
        <p:sp>
          <p:nvSpPr>
            <p:cNvPr id="110" name="Shape 110"/>
            <p:cNvSpPr/>
            <p:nvPr/>
          </p:nvSpPr>
          <p:spPr>
            <a:xfrm>
              <a:off x="0" y="239712"/>
              <a:ext cx="767252" cy="6212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lvl="0">
                <a:defRPr sz="1800"/>
              </a:pPr>
              <a:r>
                <a:rPr i="1" sz="3200"/>
                <a:t>V</a:t>
              </a:r>
              <a:r>
                <a:rPr baseline="-25000" sz="3200"/>
                <a:t>1</a:t>
              </a:r>
              <a:r>
                <a:rPr sz="3200"/>
                <a:t> </a:t>
              </a:r>
              <a:r>
                <a:rPr sz="2800">
                  <a:latin typeface="Arial"/>
                  <a:ea typeface="Arial"/>
                  <a:cs typeface="Arial"/>
                  <a:sym typeface="Arial"/>
                </a:rPr>
                <a:t>x</a:t>
              </a:r>
            </a:p>
          </p:txBody>
        </p:sp>
        <p:grpSp>
          <p:nvGrpSpPr>
            <p:cNvPr id="114" name="Group 114"/>
            <p:cNvGrpSpPr/>
            <p:nvPr/>
          </p:nvGrpSpPr>
          <p:grpSpPr>
            <a:xfrm>
              <a:off x="996949" y="0"/>
              <a:ext cx="557214" cy="1099130"/>
              <a:chOff x="0" y="0"/>
              <a:chExt cx="557212" cy="1099129"/>
            </a:xfrm>
          </p:grpSpPr>
          <p:sp>
            <p:nvSpPr>
              <p:cNvPr id="111" name="Shape 111"/>
              <p:cNvSpPr/>
              <p:nvPr/>
            </p:nvSpPr>
            <p:spPr>
              <a:xfrm>
                <a:off x="6349" y="0"/>
                <a:ext cx="487853" cy="62129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/>
              <a:p>
                <a:pPr lvl="0">
                  <a:defRPr sz="1800"/>
                </a:pPr>
                <a:r>
                  <a:rPr i="1" sz="3200"/>
                  <a:t>P</a:t>
                </a:r>
                <a:r>
                  <a:rPr baseline="-25000" sz="3200"/>
                  <a:t>1</a:t>
                </a:r>
              </a:p>
            </p:txBody>
          </p:sp>
          <p:sp>
            <p:nvSpPr>
              <p:cNvPr id="112" name="Shape 112"/>
              <p:cNvSpPr/>
              <p:nvPr/>
            </p:nvSpPr>
            <p:spPr>
              <a:xfrm>
                <a:off x="7937" y="477837"/>
                <a:ext cx="487853" cy="62129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/>
              <a:p>
                <a:pPr lvl="0">
                  <a:defRPr sz="1800"/>
                </a:pPr>
                <a:r>
                  <a:rPr i="1" sz="3200"/>
                  <a:t>P</a:t>
                </a:r>
                <a:r>
                  <a:rPr baseline="-25000" sz="3200"/>
                  <a:t>2</a:t>
                </a:r>
              </a:p>
            </p:txBody>
          </p:sp>
          <p:sp>
            <p:nvSpPr>
              <p:cNvPr id="113" name="Shape 113"/>
              <p:cNvSpPr/>
              <p:nvPr/>
            </p:nvSpPr>
            <p:spPr>
              <a:xfrm>
                <a:off x="0" y="584200"/>
                <a:ext cx="557213" cy="1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</p:grpSp>
        <p:sp>
          <p:nvSpPr>
            <p:cNvPr id="115" name="Shape 115"/>
            <p:cNvSpPr/>
            <p:nvPr/>
          </p:nvSpPr>
          <p:spPr>
            <a:xfrm>
              <a:off x="1703387" y="238125"/>
              <a:ext cx="818648" cy="6212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lvl="0">
                <a:defRPr sz="1800"/>
              </a:pPr>
              <a:r>
                <a:rPr sz="3200"/>
                <a:t>= </a:t>
              </a:r>
              <a:r>
                <a:rPr i="1" sz="3200"/>
                <a:t>V</a:t>
              </a:r>
              <a:r>
                <a:rPr baseline="-25000" sz="3200"/>
                <a:t>2</a:t>
              </a:r>
            </a:p>
          </p:txBody>
        </p:sp>
      </p:grpSp>
      <p:grpSp>
        <p:nvGrpSpPr>
          <p:cNvPr id="123" name="Group 123"/>
          <p:cNvGrpSpPr/>
          <p:nvPr/>
        </p:nvGrpSpPr>
        <p:grpSpPr>
          <a:xfrm>
            <a:off x="2527299" y="4254499"/>
            <a:ext cx="2522036" cy="1099131"/>
            <a:chOff x="0" y="0"/>
            <a:chExt cx="2522034" cy="1099129"/>
          </a:xfrm>
        </p:grpSpPr>
        <p:sp>
          <p:nvSpPr>
            <p:cNvPr id="117" name="Shape 117"/>
            <p:cNvSpPr/>
            <p:nvPr/>
          </p:nvSpPr>
          <p:spPr>
            <a:xfrm>
              <a:off x="0" y="239712"/>
              <a:ext cx="767252" cy="6212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lvl="0">
                <a:defRPr sz="1800"/>
              </a:pPr>
              <a:r>
                <a:rPr i="1" sz="3200"/>
                <a:t>P</a:t>
              </a:r>
              <a:r>
                <a:rPr baseline="-25000" sz="3200"/>
                <a:t>1</a:t>
              </a:r>
              <a:r>
                <a:rPr sz="3200"/>
                <a:t> </a:t>
              </a:r>
              <a:r>
                <a:rPr sz="2800">
                  <a:latin typeface="Arial"/>
                  <a:ea typeface="Arial"/>
                  <a:cs typeface="Arial"/>
                  <a:sym typeface="Arial"/>
                </a:rPr>
                <a:t>x</a:t>
              </a:r>
            </a:p>
          </p:txBody>
        </p:sp>
        <p:grpSp>
          <p:nvGrpSpPr>
            <p:cNvPr id="121" name="Group 121"/>
            <p:cNvGrpSpPr/>
            <p:nvPr/>
          </p:nvGrpSpPr>
          <p:grpSpPr>
            <a:xfrm>
              <a:off x="996949" y="0"/>
              <a:ext cx="557214" cy="1099130"/>
              <a:chOff x="0" y="0"/>
              <a:chExt cx="557212" cy="1099129"/>
            </a:xfrm>
          </p:grpSpPr>
          <p:sp>
            <p:nvSpPr>
              <p:cNvPr id="118" name="Shape 118"/>
              <p:cNvSpPr/>
              <p:nvPr/>
            </p:nvSpPr>
            <p:spPr>
              <a:xfrm>
                <a:off x="6349" y="0"/>
                <a:ext cx="487853" cy="62129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/>
              <a:p>
                <a:pPr lvl="0">
                  <a:defRPr sz="1800"/>
                </a:pPr>
                <a:r>
                  <a:rPr i="1" sz="3200"/>
                  <a:t>V</a:t>
                </a:r>
                <a:r>
                  <a:rPr baseline="-25000" sz="3200"/>
                  <a:t>1</a:t>
                </a:r>
              </a:p>
            </p:txBody>
          </p:sp>
          <p:sp>
            <p:nvSpPr>
              <p:cNvPr id="119" name="Shape 119"/>
              <p:cNvSpPr/>
              <p:nvPr/>
            </p:nvSpPr>
            <p:spPr>
              <a:xfrm>
                <a:off x="7937" y="477837"/>
                <a:ext cx="487853" cy="62129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/>
              <a:p>
                <a:pPr lvl="0">
                  <a:defRPr sz="1800"/>
                </a:pPr>
                <a:r>
                  <a:rPr i="1" sz="3200"/>
                  <a:t>V</a:t>
                </a:r>
                <a:r>
                  <a:rPr baseline="-25000" sz="3200"/>
                  <a:t>2</a:t>
                </a:r>
              </a:p>
            </p:txBody>
          </p:sp>
          <p:sp>
            <p:nvSpPr>
              <p:cNvPr id="120" name="Shape 120"/>
              <p:cNvSpPr/>
              <p:nvPr/>
            </p:nvSpPr>
            <p:spPr>
              <a:xfrm>
                <a:off x="0" y="584200"/>
                <a:ext cx="557213" cy="1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</p:grpSp>
        <p:sp>
          <p:nvSpPr>
            <p:cNvPr id="122" name="Shape 122"/>
            <p:cNvSpPr/>
            <p:nvPr/>
          </p:nvSpPr>
          <p:spPr>
            <a:xfrm>
              <a:off x="1703387" y="238125"/>
              <a:ext cx="818648" cy="6212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lvl="0">
                <a:defRPr sz="1800"/>
              </a:pPr>
              <a:r>
                <a:rPr sz="3200"/>
                <a:t>= </a:t>
              </a:r>
              <a:r>
                <a:rPr i="1" sz="3200"/>
                <a:t>P</a:t>
              </a:r>
              <a:r>
                <a:rPr baseline="-25000" sz="3200"/>
                <a:t>2</a:t>
              </a:r>
            </a:p>
          </p:txBody>
        </p:sp>
      </p:grpSp>
      <p:grpSp>
        <p:nvGrpSpPr>
          <p:cNvPr id="126" name="Group 126"/>
          <p:cNvGrpSpPr/>
          <p:nvPr/>
        </p:nvGrpSpPr>
        <p:grpSpPr>
          <a:xfrm>
            <a:off x="3780373" y="2671762"/>
            <a:ext cx="2521554" cy="544583"/>
            <a:chOff x="0" y="0"/>
            <a:chExt cx="2521552" cy="544581"/>
          </a:xfrm>
        </p:grpSpPr>
        <p:sp>
          <p:nvSpPr>
            <p:cNvPr id="124" name="Shape 124"/>
            <p:cNvSpPr/>
            <p:nvPr/>
          </p:nvSpPr>
          <p:spPr>
            <a:xfrm>
              <a:off x="0" y="65087"/>
              <a:ext cx="1680627" cy="479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0516" fill="norm" stroke="1" extrusionOk="0">
                  <a:moveTo>
                    <a:pt x="33" y="0"/>
                  </a:moveTo>
                  <a:cubicBezTo>
                    <a:pt x="-68" y="9577"/>
                    <a:pt x="-169" y="19155"/>
                    <a:pt x="3394" y="20377"/>
                  </a:cubicBezTo>
                  <a:cubicBezTo>
                    <a:pt x="6957" y="21600"/>
                    <a:pt x="14184" y="14536"/>
                    <a:pt x="21431" y="7472"/>
                  </a:cubicBezTo>
                </a:path>
              </a:pathLst>
            </a:custGeom>
            <a:noFill/>
            <a:ln w="38100" cap="flat">
              <a:solidFill>
                <a:srgbClr val="00A76D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125" name="Shape 125"/>
            <p:cNvSpPr/>
            <p:nvPr/>
          </p:nvSpPr>
          <p:spPr>
            <a:xfrm>
              <a:off x="1888588" y="0"/>
              <a:ext cx="632965" cy="3918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lvl="0">
                <a:defRPr sz="1800"/>
              </a:pPr>
              <a:r>
                <a:rPr b="1" i="1">
                  <a:solidFill>
                    <a:srgbClr val="00A76D"/>
                  </a:solidFill>
                </a:rPr>
                <a:t>P</a:t>
              </a:r>
              <a:r>
                <a:rPr baseline="-25000">
                  <a:solidFill>
                    <a:srgbClr val="00A76D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factor</a:t>
              </a:r>
            </a:p>
          </p:txBody>
        </p:sp>
      </p:grpSp>
      <p:grpSp>
        <p:nvGrpSpPr>
          <p:cNvPr id="129" name="Group 129"/>
          <p:cNvGrpSpPr/>
          <p:nvPr/>
        </p:nvGrpSpPr>
        <p:grpSpPr>
          <a:xfrm>
            <a:off x="3820061" y="5300662"/>
            <a:ext cx="2534389" cy="544583"/>
            <a:chOff x="0" y="0"/>
            <a:chExt cx="2534388" cy="544581"/>
          </a:xfrm>
        </p:grpSpPr>
        <p:sp>
          <p:nvSpPr>
            <p:cNvPr id="127" name="Shape 127"/>
            <p:cNvSpPr/>
            <p:nvPr/>
          </p:nvSpPr>
          <p:spPr>
            <a:xfrm>
              <a:off x="0" y="65087"/>
              <a:ext cx="1680627" cy="479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0516" fill="norm" stroke="1" extrusionOk="0">
                  <a:moveTo>
                    <a:pt x="33" y="0"/>
                  </a:moveTo>
                  <a:cubicBezTo>
                    <a:pt x="-68" y="9577"/>
                    <a:pt x="-169" y="19155"/>
                    <a:pt x="3394" y="20377"/>
                  </a:cubicBezTo>
                  <a:cubicBezTo>
                    <a:pt x="6957" y="21600"/>
                    <a:pt x="14184" y="14536"/>
                    <a:pt x="21431" y="7472"/>
                  </a:cubicBezTo>
                </a:path>
              </a:pathLst>
            </a:custGeom>
            <a:noFill/>
            <a:ln w="38100" cap="flat">
              <a:solidFill>
                <a:srgbClr val="0072BC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128" name="Shape 128"/>
            <p:cNvSpPr/>
            <p:nvPr/>
          </p:nvSpPr>
          <p:spPr>
            <a:xfrm>
              <a:off x="1888588" y="0"/>
              <a:ext cx="645801" cy="3918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lvl="0">
                <a:defRPr sz="1800"/>
              </a:pPr>
              <a:r>
                <a:rPr b="1" i="1">
                  <a:solidFill>
                    <a:srgbClr val="0072BC"/>
                  </a:solidFill>
                </a:rPr>
                <a:t>V</a:t>
              </a:r>
              <a:r>
                <a:rPr baseline="-25000">
                  <a:solidFill>
                    <a:srgbClr val="0072BC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factor</a:t>
              </a:r>
            </a:p>
          </p:txBody>
        </p:sp>
      </p:grpSp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type="title" idx="4294967295"/>
          </p:nvPr>
        </p:nvSpPr>
        <p:spPr>
          <a:xfrm>
            <a:off x="-1" y="0"/>
            <a:ext cx="9144002" cy="819150"/>
          </a:xfrm>
          <a:prstGeom prst="rect">
            <a:avLst/>
          </a:prstGeom>
          <a:noFill/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r>
              <a:rPr sz="3600">
                <a:solidFill>
                  <a:srgbClr val="0072BC"/>
                </a:solidFill>
              </a:rPr>
              <a:t>Boyle</a:t>
            </a:r>
            <a:r>
              <a:rPr sz="3600">
                <a:solidFill>
                  <a:srgbClr val="0072BC"/>
                </a:solidFill>
              </a:rPr>
              <a:t>’s Law Problem</a:t>
            </a:r>
          </a:p>
        </p:txBody>
      </p:sp>
      <p:sp>
        <p:nvSpPr>
          <p:cNvPr id="132" name="Shape 132"/>
          <p:cNvSpPr/>
          <p:nvPr>
            <p:ph type="body" idx="4294967295"/>
          </p:nvPr>
        </p:nvSpPr>
        <p:spPr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sz="3200"/>
              <a:t>A 3.50 L sample of methane gas exerts a pressure of 1550 mm Hg.  What is the final pressure if the volume changes to 7.00 L?</a:t>
            </a:r>
            <a:endParaRPr sz="3200"/>
          </a:p>
          <a:p>
            <a:pPr lvl="0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endParaRPr sz="3200"/>
          </a:p>
          <a:p>
            <a:pPr lvl="4" marL="2057400" indent="-228600">
              <a:lnSpc>
                <a:spcPct val="90000"/>
              </a:lnSpc>
              <a:spcBef>
                <a:spcPts val="1900"/>
              </a:spcBef>
              <a:defRPr sz="1800"/>
            </a:pPr>
          </a:p>
          <a:p>
            <a:pPr lvl="0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</a:p>
          <a:p>
            <a:pPr lvl="0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endParaRPr sz="2000"/>
          </a:p>
          <a:p>
            <a:pPr lvl="0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sz="3200"/>
              <a:t>The volume increased and the pressure decreased as we expected.</a:t>
            </a:r>
          </a:p>
        </p:txBody>
      </p:sp>
      <p:grpSp>
        <p:nvGrpSpPr>
          <p:cNvPr id="139" name="Group 139"/>
          <p:cNvGrpSpPr/>
          <p:nvPr/>
        </p:nvGrpSpPr>
        <p:grpSpPr>
          <a:xfrm>
            <a:off x="3174999" y="2463799"/>
            <a:ext cx="2522036" cy="1099131"/>
            <a:chOff x="0" y="0"/>
            <a:chExt cx="2522034" cy="1099129"/>
          </a:xfrm>
        </p:grpSpPr>
        <p:sp>
          <p:nvSpPr>
            <p:cNvPr id="133" name="Shape 133"/>
            <p:cNvSpPr/>
            <p:nvPr/>
          </p:nvSpPr>
          <p:spPr>
            <a:xfrm>
              <a:off x="0" y="239712"/>
              <a:ext cx="868852" cy="6212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lvl="0">
                <a:defRPr sz="1800"/>
              </a:pPr>
              <a:r>
                <a:rPr i="1" sz="3200"/>
                <a:t>P</a:t>
              </a:r>
              <a:r>
                <a:rPr baseline="-25000" sz="3200"/>
                <a:t>1</a:t>
              </a:r>
              <a:r>
                <a:rPr sz="3200"/>
                <a:t>  </a:t>
              </a:r>
              <a:r>
                <a:rPr sz="2800">
                  <a:latin typeface="Arial"/>
                  <a:ea typeface="Arial"/>
                  <a:cs typeface="Arial"/>
                  <a:sym typeface="Arial"/>
                </a:rPr>
                <a:t>x</a:t>
              </a:r>
            </a:p>
          </p:txBody>
        </p:sp>
        <p:grpSp>
          <p:nvGrpSpPr>
            <p:cNvPr id="137" name="Group 137"/>
            <p:cNvGrpSpPr/>
            <p:nvPr/>
          </p:nvGrpSpPr>
          <p:grpSpPr>
            <a:xfrm>
              <a:off x="996949" y="0"/>
              <a:ext cx="557214" cy="1099130"/>
              <a:chOff x="0" y="0"/>
              <a:chExt cx="557212" cy="1099129"/>
            </a:xfrm>
          </p:grpSpPr>
          <p:sp>
            <p:nvSpPr>
              <p:cNvPr id="134" name="Shape 134"/>
              <p:cNvSpPr/>
              <p:nvPr/>
            </p:nvSpPr>
            <p:spPr>
              <a:xfrm>
                <a:off x="6350" y="0"/>
                <a:ext cx="487852" cy="62129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/>
              <a:p>
                <a:pPr lvl="0">
                  <a:defRPr sz="1800"/>
                </a:pPr>
                <a:r>
                  <a:rPr i="1" sz="3200"/>
                  <a:t>V</a:t>
                </a:r>
                <a:r>
                  <a:rPr baseline="-25000" sz="3200"/>
                  <a:t>1</a:t>
                </a:r>
              </a:p>
            </p:txBody>
          </p:sp>
          <p:sp>
            <p:nvSpPr>
              <p:cNvPr id="135" name="Shape 135"/>
              <p:cNvSpPr/>
              <p:nvPr/>
            </p:nvSpPr>
            <p:spPr>
              <a:xfrm>
                <a:off x="7937" y="477837"/>
                <a:ext cx="487853" cy="62129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/>
              <a:p>
                <a:pPr lvl="0">
                  <a:defRPr sz="1800"/>
                </a:pPr>
                <a:r>
                  <a:rPr i="1" sz="3200"/>
                  <a:t>V</a:t>
                </a:r>
                <a:r>
                  <a:rPr baseline="-25000" sz="3200"/>
                  <a:t>2</a:t>
                </a:r>
              </a:p>
            </p:txBody>
          </p:sp>
          <p:sp>
            <p:nvSpPr>
              <p:cNvPr id="136" name="Shape 136"/>
              <p:cNvSpPr/>
              <p:nvPr/>
            </p:nvSpPr>
            <p:spPr>
              <a:xfrm>
                <a:off x="0" y="584200"/>
                <a:ext cx="557213" cy="1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</p:grpSp>
        <p:sp>
          <p:nvSpPr>
            <p:cNvPr id="138" name="Shape 138"/>
            <p:cNvSpPr/>
            <p:nvPr/>
          </p:nvSpPr>
          <p:spPr>
            <a:xfrm>
              <a:off x="1703387" y="238125"/>
              <a:ext cx="818648" cy="6212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lvl="0">
                <a:defRPr sz="1800"/>
              </a:pPr>
              <a:r>
                <a:rPr sz="3200"/>
                <a:t>= </a:t>
              </a:r>
              <a:r>
                <a:rPr i="1" sz="3200"/>
                <a:t>P</a:t>
              </a:r>
              <a:r>
                <a:rPr baseline="-25000" sz="3200"/>
                <a:t>2</a:t>
              </a:r>
            </a:p>
          </p:txBody>
        </p:sp>
      </p:grpSp>
      <p:grpSp>
        <p:nvGrpSpPr>
          <p:cNvPr id="146" name="Group 146"/>
          <p:cNvGrpSpPr/>
          <p:nvPr/>
        </p:nvGrpSpPr>
        <p:grpSpPr>
          <a:xfrm>
            <a:off x="1166812" y="3551237"/>
            <a:ext cx="6561297" cy="1021914"/>
            <a:chOff x="0" y="0"/>
            <a:chExt cx="6561296" cy="1021913"/>
          </a:xfrm>
        </p:grpSpPr>
        <p:sp>
          <p:nvSpPr>
            <p:cNvPr id="140" name="Shape 140"/>
            <p:cNvSpPr/>
            <p:nvPr/>
          </p:nvSpPr>
          <p:spPr>
            <a:xfrm>
              <a:off x="0" y="238124"/>
              <a:ext cx="2630051" cy="5440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lvl="0">
                <a:defRPr sz="1800"/>
              </a:pPr>
              <a:r>
                <a:rPr sz="3200"/>
                <a:t>1550 mm Hg  </a:t>
              </a:r>
              <a:r>
                <a:rPr sz="2800">
                  <a:latin typeface="Arial"/>
                  <a:ea typeface="Arial"/>
                  <a:cs typeface="Arial"/>
                  <a:sym typeface="Arial"/>
                </a:rPr>
                <a:t>x</a:t>
              </a:r>
            </a:p>
          </p:txBody>
        </p:sp>
        <p:grpSp>
          <p:nvGrpSpPr>
            <p:cNvPr id="144" name="Group 144"/>
            <p:cNvGrpSpPr/>
            <p:nvPr/>
          </p:nvGrpSpPr>
          <p:grpSpPr>
            <a:xfrm>
              <a:off x="2774950" y="-1"/>
              <a:ext cx="1166773" cy="1021915"/>
              <a:chOff x="0" y="0"/>
              <a:chExt cx="1166772" cy="1021913"/>
            </a:xfrm>
          </p:grpSpPr>
          <p:sp>
            <p:nvSpPr>
              <p:cNvPr id="141" name="Shape 141"/>
              <p:cNvSpPr/>
              <p:nvPr/>
            </p:nvSpPr>
            <p:spPr>
              <a:xfrm>
                <a:off x="0" y="0"/>
                <a:ext cx="1165186" cy="54407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>
                  <a:defRPr sz="3200"/>
                </a:lvl1pPr>
              </a:lstStyle>
              <a:p>
                <a:pPr lvl="0">
                  <a:defRPr sz="1800"/>
                </a:pPr>
                <a:r>
                  <a:rPr sz="3200"/>
                  <a:t>3.50 L</a:t>
                </a:r>
              </a:p>
            </p:txBody>
          </p:sp>
          <p:sp>
            <p:nvSpPr>
              <p:cNvPr id="142" name="Shape 142"/>
              <p:cNvSpPr/>
              <p:nvPr/>
            </p:nvSpPr>
            <p:spPr>
              <a:xfrm>
                <a:off x="1587" y="477837"/>
                <a:ext cx="1165186" cy="54407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>
                  <a:defRPr sz="3200"/>
                </a:lvl1pPr>
              </a:lstStyle>
              <a:p>
                <a:pPr lvl="0">
                  <a:defRPr sz="1800"/>
                </a:pPr>
                <a:r>
                  <a:rPr sz="3200"/>
                  <a:t>7.00 L</a:t>
                </a:r>
              </a:p>
            </p:txBody>
          </p:sp>
          <p:sp>
            <p:nvSpPr>
              <p:cNvPr id="143" name="Shape 143"/>
              <p:cNvSpPr/>
              <p:nvPr/>
            </p:nvSpPr>
            <p:spPr>
              <a:xfrm>
                <a:off x="106362" y="544512"/>
                <a:ext cx="1033464" cy="1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</p:grpSp>
        <p:sp>
          <p:nvSpPr>
            <p:cNvPr id="145" name="Shape 145"/>
            <p:cNvSpPr/>
            <p:nvPr/>
          </p:nvSpPr>
          <p:spPr>
            <a:xfrm>
              <a:off x="4184650" y="201612"/>
              <a:ext cx="2376647" cy="5440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3200"/>
              </a:lvl1pPr>
            </a:lstStyle>
            <a:p>
              <a:pPr lvl="0">
                <a:defRPr sz="1800"/>
              </a:pPr>
              <a:r>
                <a:rPr sz="3200"/>
                <a:t>= 775 mm Hg</a:t>
              </a:r>
            </a:p>
          </p:txBody>
        </p:sp>
      </p:grpSp>
      <p:grpSp>
        <p:nvGrpSpPr>
          <p:cNvPr id="149" name="Group 149"/>
          <p:cNvGrpSpPr/>
          <p:nvPr/>
        </p:nvGrpSpPr>
        <p:grpSpPr>
          <a:xfrm>
            <a:off x="4772024" y="3744912"/>
            <a:ext cx="357189" cy="768351"/>
            <a:chOff x="0" y="0"/>
            <a:chExt cx="357187" cy="768350"/>
          </a:xfrm>
        </p:grpSpPr>
        <p:sp>
          <p:nvSpPr>
            <p:cNvPr id="147" name="Shape 147"/>
            <p:cNvSpPr/>
            <p:nvPr/>
          </p:nvSpPr>
          <p:spPr>
            <a:xfrm>
              <a:off x="-1" y="-1"/>
              <a:ext cx="344489" cy="304802"/>
            </a:xfrm>
            <a:prstGeom prst="line">
              <a:avLst/>
            </a:prstGeom>
            <a:noFill/>
            <a:ln w="38100" cap="flat">
              <a:solidFill>
                <a:srgbClr val="0072B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148" name="Shape 148"/>
            <p:cNvSpPr/>
            <p:nvPr/>
          </p:nvSpPr>
          <p:spPr>
            <a:xfrm>
              <a:off x="12699" y="463549"/>
              <a:ext cx="344489" cy="304802"/>
            </a:xfrm>
            <a:prstGeom prst="line">
              <a:avLst/>
            </a:prstGeom>
            <a:noFill/>
            <a:ln w="38100" cap="flat">
              <a:solidFill>
                <a:srgbClr val="0072BC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 idx="4294967295"/>
          </p:nvPr>
        </p:nvSpPr>
        <p:spPr>
          <a:xfrm>
            <a:off x="-1" y="0"/>
            <a:ext cx="9144002" cy="819150"/>
          </a:xfrm>
          <a:prstGeom prst="rect">
            <a:avLst/>
          </a:prstGeom>
          <a:noFill/>
        </p:spPr>
        <p:txBody>
          <a:bodyPr lIns="0" tIns="0" rIns="0" bIns="0">
            <a:normAutofit fontScale="100000" lnSpcReduction="0"/>
          </a:bodyPr>
          <a:lstStyle>
            <a:lvl1pPr>
              <a:defRPr sz="3600">
                <a:solidFill>
                  <a:srgbClr val="0072BC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72BC"/>
                </a:solidFill>
              </a:rPr>
              <a:t>Properties of Gases</a:t>
            </a:r>
          </a:p>
        </p:txBody>
      </p:sp>
      <p:sp>
        <p:nvSpPr>
          <p:cNvPr id="31" name="Shape 31"/>
          <p:cNvSpPr/>
          <p:nvPr>
            <p:ph type="body" idx="4294967295"/>
          </p:nvPr>
        </p:nvSpPr>
        <p:spPr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346075" indent="-346075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sz="3200"/>
              <a:t>There are five important properties of gases:</a:t>
            </a:r>
            <a:endParaRPr sz="3200"/>
          </a:p>
          <a:p>
            <a:pPr lvl="2" marL="776287" indent="-457200">
              <a:lnSpc>
                <a:spcPct val="90000"/>
              </a:lnSpc>
              <a:spcBef>
                <a:spcPts val="1900"/>
              </a:spcBef>
              <a:buAutoNum type="arabicPeriod" startAt="1"/>
              <a:defRPr sz="1800"/>
            </a:pPr>
            <a:r>
              <a:rPr sz="2400"/>
              <a:t>Gases have a variable shape and volume.</a:t>
            </a:r>
            <a:endParaRPr sz="2400"/>
          </a:p>
          <a:p>
            <a:pPr lvl="2" marL="776287" indent="-457200">
              <a:lnSpc>
                <a:spcPct val="90000"/>
              </a:lnSpc>
              <a:spcBef>
                <a:spcPts val="1900"/>
              </a:spcBef>
              <a:buAutoNum type="arabicPeriod" startAt="1"/>
              <a:defRPr sz="1800"/>
            </a:pPr>
            <a:r>
              <a:rPr sz="2400"/>
              <a:t>Gases expand uniformly.</a:t>
            </a:r>
            <a:endParaRPr sz="2400"/>
          </a:p>
          <a:p>
            <a:pPr lvl="2" marL="776287" indent="-457200">
              <a:lnSpc>
                <a:spcPct val="90000"/>
              </a:lnSpc>
              <a:spcBef>
                <a:spcPts val="1900"/>
              </a:spcBef>
              <a:buAutoNum type="arabicPeriod" startAt="1"/>
              <a:defRPr sz="1800"/>
            </a:pPr>
            <a:r>
              <a:rPr sz="2400"/>
              <a:t>Gases compress uniformly.</a:t>
            </a:r>
            <a:endParaRPr sz="2400"/>
          </a:p>
          <a:p>
            <a:pPr lvl="2" marL="776287" indent="-457200">
              <a:lnSpc>
                <a:spcPct val="90000"/>
              </a:lnSpc>
              <a:spcBef>
                <a:spcPts val="1900"/>
              </a:spcBef>
              <a:buAutoNum type="arabicPeriod" startAt="1"/>
              <a:defRPr sz="1800"/>
            </a:pPr>
            <a:r>
              <a:rPr sz="2400"/>
              <a:t>Gases have a low density.</a:t>
            </a:r>
            <a:endParaRPr sz="2400"/>
          </a:p>
          <a:p>
            <a:pPr lvl="2" marL="776287" indent="-457200">
              <a:lnSpc>
                <a:spcPct val="90000"/>
              </a:lnSpc>
              <a:spcBef>
                <a:spcPts val="1900"/>
              </a:spcBef>
              <a:buAutoNum type="arabicPeriod" startAt="1"/>
              <a:defRPr sz="1800"/>
            </a:pPr>
            <a:r>
              <a:rPr sz="2400"/>
              <a:t>Gases mix uniformly with other                                       gases in the same container.</a:t>
            </a:r>
            <a:endParaRPr sz="2400"/>
          </a:p>
          <a:p>
            <a:pPr lvl="0" marL="346075" indent="-346075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sz="3200"/>
              <a:t>Let</a:t>
            </a:r>
            <a:r>
              <a:rPr sz="3200"/>
              <a:t>’s take a closer look at </a:t>
            </a:r>
            <a:br>
              <a:rPr sz="3200"/>
            </a:br>
            <a:r>
              <a:rPr sz="3200"/>
              <a:t>these properties.</a:t>
            </a:r>
          </a:p>
        </p:txBody>
      </p:sp>
      <p:pic>
        <p:nvPicPr>
          <p:cNvPr id="32" name="image.jpg"/>
          <p:cNvPicPr/>
          <p:nvPr/>
        </p:nvPicPr>
        <p:blipFill>
          <a:blip r:embed="rId2">
            <a:extLst/>
          </a:blip>
          <a:srcRect l="0" t="0" r="0" b="2778"/>
          <a:stretch>
            <a:fillRect/>
          </a:stretch>
        </p:blipFill>
        <p:spPr>
          <a:xfrm>
            <a:off x="5675312" y="2101849"/>
            <a:ext cx="3273426" cy="42005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type="title" idx="4294967295"/>
          </p:nvPr>
        </p:nvSpPr>
        <p:spPr>
          <a:xfrm>
            <a:off x="-1" y="0"/>
            <a:ext cx="9144002" cy="819150"/>
          </a:xfrm>
          <a:prstGeom prst="rect">
            <a:avLst/>
          </a:prstGeom>
          <a:noFill/>
        </p:spPr>
        <p:txBody>
          <a:bodyPr lIns="0" tIns="0" rIns="0" bIns="0">
            <a:normAutofit fontScale="100000" lnSpcReduction="0"/>
          </a:bodyPr>
          <a:lstStyle>
            <a:lvl1pPr>
              <a:defRPr sz="3600">
                <a:solidFill>
                  <a:srgbClr val="E67A1D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E67A1D"/>
                </a:solidFill>
              </a:rPr>
              <a:t>Chemistry Connection: Robert Boyle</a:t>
            </a:r>
          </a:p>
        </p:txBody>
      </p:sp>
      <p:sp>
        <p:nvSpPr>
          <p:cNvPr id="152" name="Shape 152"/>
          <p:cNvSpPr/>
          <p:nvPr>
            <p:ph type="body" idx="4294967295"/>
          </p:nvPr>
        </p:nvSpPr>
        <p:spPr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sz="3200"/>
              <a:t>Robert Boyle spoke Latin and Greek by the age</a:t>
            </a:r>
            <a:br>
              <a:rPr sz="3200"/>
            </a:br>
            <a:r>
              <a:rPr sz="3200"/>
              <a:t>of eight.</a:t>
            </a:r>
            <a:endParaRPr sz="3200"/>
          </a:p>
          <a:p>
            <a:pPr lvl="0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sz="3200"/>
              <a:t>Enrolled at Oxford University at age 27.</a:t>
            </a:r>
            <a:endParaRPr sz="3200"/>
          </a:p>
          <a:p>
            <a:pPr lvl="0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sz="3200"/>
              <a:t>Designed a vacuum pump in 1657 and used it to prove sound does not travel in the absence of air.</a:t>
            </a:r>
            <a:endParaRPr sz="3200"/>
          </a:p>
          <a:p>
            <a:pPr lvl="0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sz="3200"/>
              <a:t>Published </a:t>
            </a:r>
            <a:r>
              <a:rPr i="1" sz="3200"/>
              <a:t>The Sceptical Chymist</a:t>
            </a:r>
            <a:r>
              <a:rPr sz="3200"/>
              <a:t> in 1661, arguing that theories were only as good that the experiments they were based on.</a:t>
            </a:r>
          </a:p>
        </p:txBody>
      </p:sp>
    </p:spTree>
  </p:cSld>
  <p:clrMapOvr>
    <a:masterClrMapping/>
  </p:clrMapOvr>
  <p:transition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type="title" idx="4294967295"/>
          </p:nvPr>
        </p:nvSpPr>
        <p:spPr>
          <a:xfrm>
            <a:off x="-1" y="0"/>
            <a:ext cx="9144002" cy="819150"/>
          </a:xfrm>
          <a:prstGeom prst="rect">
            <a:avLst/>
          </a:prstGeom>
          <a:noFill/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r>
              <a:rPr sz="3600">
                <a:solidFill>
                  <a:srgbClr val="0072BC"/>
                </a:solidFill>
              </a:rPr>
              <a:t>Charles</a:t>
            </a:r>
            <a:r>
              <a:rPr sz="3600">
                <a:solidFill>
                  <a:srgbClr val="0072BC"/>
                </a:solidFill>
              </a:rPr>
              <a:t>’</a:t>
            </a:r>
            <a:r>
              <a:rPr sz="3600">
                <a:solidFill>
                  <a:srgbClr val="0072BC"/>
                </a:solidFill>
              </a:rPr>
              <a:t>s</a:t>
            </a:r>
            <a:r>
              <a:rPr sz="3600">
                <a:solidFill>
                  <a:srgbClr val="0072BC"/>
                </a:solidFill>
              </a:rPr>
              <a:t> Law</a:t>
            </a:r>
          </a:p>
        </p:txBody>
      </p:sp>
      <p:sp>
        <p:nvSpPr>
          <p:cNvPr id="155" name="Shape 155"/>
          <p:cNvSpPr/>
          <p:nvPr>
            <p:ph type="body" idx="4294967295"/>
          </p:nvPr>
        </p:nvSpPr>
        <p:spPr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sz="3200"/>
              <a:t>In 1783, Jacques Charles discovered that the volume of a gas is </a:t>
            </a:r>
            <a:r>
              <a:rPr b="1" i="1" sz="3200"/>
              <a:t>directly proportional</a:t>
            </a:r>
            <a:r>
              <a:rPr sz="3200"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sz="3200"/>
              <a:t>to the temperature in Kelvin. This is </a:t>
            </a:r>
            <a:r>
              <a:rPr b="1" i="1" sz="3200"/>
              <a:t>Charles</a:t>
            </a:r>
            <a:r>
              <a:rPr b="1" i="1" sz="3200"/>
              <a:t>’s law</a:t>
            </a:r>
            <a:r>
              <a:rPr sz="3200"/>
              <a:t>.</a:t>
            </a:r>
            <a:endParaRPr sz="3200"/>
          </a:p>
          <a:p>
            <a:pPr lvl="0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i="1" sz="3200"/>
              <a:t>V</a:t>
            </a:r>
            <a:r>
              <a:rPr sz="3200"/>
              <a:t> </a:t>
            </a:r>
            <a:r>
              <a:rPr sz="4000">
                <a:latin typeface="Arial"/>
                <a:ea typeface="Arial"/>
                <a:cs typeface="Arial"/>
                <a:sym typeface="Arial"/>
              </a:rPr>
              <a:t>∝</a:t>
            </a:r>
            <a:r>
              <a:rPr sz="3200"/>
              <a:t> </a:t>
            </a:r>
            <a:r>
              <a:rPr i="1" sz="3200"/>
              <a:t>T</a:t>
            </a:r>
            <a:r>
              <a:rPr sz="3200"/>
              <a:t> at constant</a:t>
            </a:r>
            <a:br>
              <a:rPr sz="3200"/>
            </a:br>
            <a:r>
              <a:rPr sz="3200"/>
              <a:t>pressure.</a:t>
            </a:r>
            <a:endParaRPr sz="3200"/>
          </a:p>
          <a:p>
            <a:pPr lvl="0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sz="3200"/>
              <a:t>Notice that Charles</a:t>
            </a:r>
            <a:r>
              <a:rPr sz="3200"/>
              <a:t>’s</a:t>
            </a:r>
            <a:br>
              <a:rPr sz="3200"/>
            </a:br>
            <a:r>
              <a:rPr sz="3200"/>
              <a:t>law gives a straight</a:t>
            </a:r>
            <a:br>
              <a:rPr sz="3200"/>
            </a:br>
            <a:r>
              <a:rPr sz="3200"/>
              <a:t>line graph.</a:t>
            </a:r>
          </a:p>
        </p:txBody>
      </p:sp>
      <p:pic>
        <p:nvPicPr>
          <p:cNvPr id="156" name="image.jpg"/>
          <p:cNvPicPr/>
          <p:nvPr/>
        </p:nvPicPr>
        <p:blipFill>
          <a:blip r:embed="rId2">
            <a:extLst/>
          </a:blip>
          <a:srcRect l="0" t="0" r="0" b="2778"/>
          <a:stretch>
            <a:fillRect/>
          </a:stretch>
        </p:blipFill>
        <p:spPr>
          <a:xfrm>
            <a:off x="4803775" y="2608262"/>
            <a:ext cx="3830638" cy="38496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type="title" idx="4294967295"/>
          </p:nvPr>
        </p:nvSpPr>
        <p:spPr>
          <a:xfrm>
            <a:off x="-1" y="0"/>
            <a:ext cx="9144002" cy="819150"/>
          </a:xfrm>
          <a:prstGeom prst="rect">
            <a:avLst/>
          </a:prstGeom>
          <a:noFill/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r>
              <a:rPr sz="3600">
                <a:solidFill>
                  <a:srgbClr val="0072BC"/>
                </a:solidFill>
              </a:rPr>
              <a:t>Charles</a:t>
            </a:r>
            <a:r>
              <a:rPr sz="3600">
                <a:solidFill>
                  <a:srgbClr val="0072BC"/>
                </a:solidFill>
              </a:rPr>
              <a:t>’</a:t>
            </a:r>
            <a:r>
              <a:rPr sz="3600">
                <a:solidFill>
                  <a:srgbClr val="0072BC"/>
                </a:solidFill>
              </a:rPr>
              <a:t>s</a:t>
            </a:r>
            <a:r>
              <a:rPr sz="3600">
                <a:solidFill>
                  <a:srgbClr val="0072BC"/>
                </a:solidFill>
              </a:rPr>
              <a:t> Law, Continued</a:t>
            </a:r>
          </a:p>
        </p:txBody>
      </p:sp>
      <p:sp>
        <p:nvSpPr>
          <p:cNvPr id="159" name="Shape 159"/>
          <p:cNvSpPr/>
          <p:nvPr>
            <p:ph type="body" idx="4294967295"/>
          </p:nvPr>
        </p:nvSpPr>
        <p:spPr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sz="3200"/>
              <a:t>We can write Charles</a:t>
            </a:r>
            <a:r>
              <a:rPr sz="3200"/>
              <a:t>’s law as an equation using a proportionality constant, </a:t>
            </a:r>
            <a:r>
              <a:rPr i="1" sz="3200"/>
              <a:t>k</a:t>
            </a:r>
            <a:r>
              <a:rPr sz="3200"/>
              <a:t>.</a:t>
            </a:r>
            <a:endParaRPr sz="3200"/>
          </a:p>
          <a:p>
            <a:pPr lvl="1" marL="285750" indent="171450" algn="ctr">
              <a:lnSpc>
                <a:spcPct val="90000"/>
              </a:lnSpc>
              <a:spcBef>
                <a:spcPts val="1900"/>
              </a:spcBef>
              <a:buSzTx/>
              <a:buNone/>
              <a:defRPr sz="1800"/>
            </a:pPr>
            <a:r>
              <a:rPr sz="3200"/>
              <a:t>   </a:t>
            </a:r>
            <a:r>
              <a:rPr i="1" sz="3200"/>
              <a:t>V</a:t>
            </a:r>
            <a:r>
              <a:rPr sz="3200"/>
              <a:t> = </a:t>
            </a:r>
            <a:r>
              <a:rPr i="1" sz="3200"/>
              <a:t>k</a:t>
            </a:r>
            <a:r>
              <a:rPr baseline="-25000" sz="3200"/>
              <a:t> </a:t>
            </a:r>
            <a:r>
              <a:rPr i="1" sz="3200"/>
              <a:t>T</a:t>
            </a:r>
            <a:r>
              <a:rPr sz="3200"/>
              <a:t>   or           = </a:t>
            </a:r>
            <a:r>
              <a:rPr i="1" sz="3200"/>
              <a:t>k</a:t>
            </a:r>
            <a:endParaRPr i="1" sz="2800"/>
          </a:p>
          <a:p>
            <a:pPr lvl="0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sz="3200"/>
              <a:t>Again, let</a:t>
            </a:r>
            <a:r>
              <a:rPr sz="3200"/>
              <a:t>’s consider a sample of gas at </a:t>
            </a:r>
            <a:r>
              <a:rPr i="1" sz="3200"/>
              <a:t>V</a:t>
            </a:r>
            <a:r>
              <a:rPr baseline="-25000" sz="3200"/>
              <a:t>1</a:t>
            </a:r>
            <a:r>
              <a:rPr sz="3200"/>
              <a:t> and </a:t>
            </a:r>
            <a:r>
              <a:rPr i="1" sz="3200"/>
              <a:t>T</a:t>
            </a:r>
            <a:r>
              <a:rPr baseline="-25000" sz="3200"/>
              <a:t>1</a:t>
            </a:r>
            <a:r>
              <a:rPr sz="3200"/>
              <a:t>, and change the volume and temperature to </a:t>
            </a:r>
            <a:r>
              <a:rPr i="1" sz="3200"/>
              <a:t>V</a:t>
            </a:r>
            <a:r>
              <a:rPr baseline="-25000" sz="3200"/>
              <a:t>2</a:t>
            </a:r>
            <a:r>
              <a:rPr sz="3200"/>
              <a:t> and </a:t>
            </a:r>
            <a:r>
              <a:rPr i="1" sz="3200"/>
              <a:t>T</a:t>
            </a:r>
            <a:r>
              <a:rPr baseline="-25000" sz="3200"/>
              <a:t>2</a:t>
            </a:r>
            <a:r>
              <a:rPr sz="3200"/>
              <a:t>.  Because the ratio of  volume to temperature is constant, we can write:</a:t>
            </a:r>
          </a:p>
        </p:txBody>
      </p:sp>
      <p:grpSp>
        <p:nvGrpSpPr>
          <p:cNvPr id="163" name="Group 163"/>
          <p:cNvGrpSpPr/>
          <p:nvPr/>
        </p:nvGrpSpPr>
        <p:grpSpPr>
          <a:xfrm>
            <a:off x="5467349" y="1935162"/>
            <a:ext cx="557214" cy="1021914"/>
            <a:chOff x="0" y="0"/>
            <a:chExt cx="557212" cy="1021913"/>
          </a:xfrm>
        </p:grpSpPr>
        <p:sp>
          <p:nvSpPr>
            <p:cNvPr id="160" name="Shape 160"/>
            <p:cNvSpPr/>
            <p:nvPr/>
          </p:nvSpPr>
          <p:spPr>
            <a:xfrm>
              <a:off x="39687" y="0"/>
              <a:ext cx="352386" cy="5440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i="1" sz="3200"/>
              </a:lvl1pPr>
            </a:lstStyle>
            <a:p>
              <a:pPr lvl="0">
                <a:defRPr i="0" sz="1800"/>
              </a:pPr>
              <a:r>
                <a:rPr i="1" sz="3200"/>
                <a:t>V</a:t>
              </a:r>
            </a:p>
          </p:txBody>
        </p:sp>
        <p:sp>
          <p:nvSpPr>
            <p:cNvPr id="161" name="Shape 161"/>
            <p:cNvSpPr/>
            <p:nvPr/>
          </p:nvSpPr>
          <p:spPr>
            <a:xfrm>
              <a:off x="61912" y="477837"/>
              <a:ext cx="330161" cy="5440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i="1" sz="3200"/>
              </a:lvl1pPr>
            </a:lstStyle>
            <a:p>
              <a:pPr lvl="0">
                <a:defRPr i="0" sz="1800"/>
              </a:pPr>
              <a:r>
                <a:rPr i="1" sz="3200"/>
                <a:t>T</a:t>
              </a:r>
            </a:p>
          </p:txBody>
        </p:sp>
        <p:sp>
          <p:nvSpPr>
            <p:cNvPr id="162" name="Shape 162"/>
            <p:cNvSpPr/>
            <p:nvPr/>
          </p:nvSpPr>
          <p:spPr>
            <a:xfrm>
              <a:off x="0" y="528637"/>
              <a:ext cx="557213" cy="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</p:grpSp>
      <p:grpSp>
        <p:nvGrpSpPr>
          <p:cNvPr id="173" name="Group 173"/>
          <p:cNvGrpSpPr/>
          <p:nvPr/>
        </p:nvGrpSpPr>
        <p:grpSpPr>
          <a:xfrm>
            <a:off x="3460749" y="4697412"/>
            <a:ext cx="2525714" cy="1192793"/>
            <a:chOff x="0" y="0"/>
            <a:chExt cx="2525712" cy="1192791"/>
          </a:xfrm>
        </p:grpSpPr>
        <p:grpSp>
          <p:nvGrpSpPr>
            <p:cNvPr id="167" name="Group 167"/>
            <p:cNvGrpSpPr/>
            <p:nvPr/>
          </p:nvGrpSpPr>
          <p:grpSpPr>
            <a:xfrm>
              <a:off x="-1" y="0"/>
              <a:ext cx="596902" cy="1191205"/>
              <a:chOff x="0" y="0"/>
              <a:chExt cx="596900" cy="1191204"/>
            </a:xfrm>
          </p:grpSpPr>
          <p:sp>
            <p:nvSpPr>
              <p:cNvPr id="164" name="Shape 164"/>
              <p:cNvSpPr/>
              <p:nvPr/>
            </p:nvSpPr>
            <p:spPr>
              <a:xfrm>
                <a:off x="0" y="0"/>
                <a:ext cx="487852" cy="62129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/>
              <a:p>
                <a:pPr lvl="0">
                  <a:defRPr sz="1800"/>
                </a:pPr>
                <a:r>
                  <a:rPr i="1" sz="3200"/>
                  <a:t>V</a:t>
                </a:r>
                <a:r>
                  <a:rPr baseline="-25000" sz="3200"/>
                  <a:t>1</a:t>
                </a:r>
              </a:p>
            </p:txBody>
          </p:sp>
          <p:sp>
            <p:nvSpPr>
              <p:cNvPr id="165" name="Shape 165"/>
              <p:cNvSpPr/>
              <p:nvPr/>
            </p:nvSpPr>
            <p:spPr>
              <a:xfrm>
                <a:off x="23812" y="569912"/>
                <a:ext cx="465628" cy="62129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/>
              <a:p>
                <a:pPr lvl="0">
                  <a:defRPr sz="1800"/>
                </a:pPr>
                <a:r>
                  <a:rPr i="1" sz="3200"/>
                  <a:t>T</a:t>
                </a:r>
                <a:r>
                  <a:rPr baseline="-25000" sz="3200"/>
                  <a:t>1</a:t>
                </a:r>
              </a:p>
            </p:txBody>
          </p:sp>
          <p:sp>
            <p:nvSpPr>
              <p:cNvPr id="166" name="Shape 166"/>
              <p:cNvSpPr/>
              <p:nvPr/>
            </p:nvSpPr>
            <p:spPr>
              <a:xfrm>
                <a:off x="12699" y="574675"/>
                <a:ext cx="584202" cy="1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</p:grpSp>
        <p:grpSp>
          <p:nvGrpSpPr>
            <p:cNvPr id="171" name="Group 171"/>
            <p:cNvGrpSpPr/>
            <p:nvPr/>
          </p:nvGrpSpPr>
          <p:grpSpPr>
            <a:xfrm>
              <a:off x="1928812" y="1587"/>
              <a:ext cx="596901" cy="1191205"/>
              <a:chOff x="0" y="0"/>
              <a:chExt cx="596900" cy="1191204"/>
            </a:xfrm>
          </p:grpSpPr>
          <p:sp>
            <p:nvSpPr>
              <p:cNvPr id="168" name="Shape 168"/>
              <p:cNvSpPr/>
              <p:nvPr/>
            </p:nvSpPr>
            <p:spPr>
              <a:xfrm>
                <a:off x="0" y="0"/>
                <a:ext cx="487852" cy="62129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/>
              <a:p>
                <a:pPr lvl="0">
                  <a:defRPr sz="1800"/>
                </a:pPr>
                <a:r>
                  <a:rPr i="1" sz="3200"/>
                  <a:t>V</a:t>
                </a:r>
                <a:r>
                  <a:rPr baseline="-25000" sz="3200"/>
                  <a:t>2</a:t>
                </a:r>
              </a:p>
            </p:txBody>
          </p:sp>
          <p:sp>
            <p:nvSpPr>
              <p:cNvPr id="169" name="Shape 169"/>
              <p:cNvSpPr/>
              <p:nvPr/>
            </p:nvSpPr>
            <p:spPr>
              <a:xfrm>
                <a:off x="23812" y="569912"/>
                <a:ext cx="465628" cy="62129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/>
              <a:p>
                <a:pPr lvl="0">
                  <a:defRPr sz="1800"/>
                </a:pPr>
                <a:r>
                  <a:rPr i="1" sz="3200"/>
                  <a:t>T</a:t>
                </a:r>
                <a:r>
                  <a:rPr baseline="-25000" sz="3200"/>
                  <a:t>2</a:t>
                </a:r>
              </a:p>
            </p:txBody>
          </p:sp>
          <p:sp>
            <p:nvSpPr>
              <p:cNvPr id="170" name="Shape 170"/>
              <p:cNvSpPr/>
              <p:nvPr/>
            </p:nvSpPr>
            <p:spPr>
              <a:xfrm>
                <a:off x="12699" y="574675"/>
                <a:ext cx="584202" cy="1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</p:grpSp>
        <p:sp>
          <p:nvSpPr>
            <p:cNvPr id="172" name="Shape 172"/>
            <p:cNvSpPr/>
            <p:nvPr/>
          </p:nvSpPr>
          <p:spPr>
            <a:xfrm>
              <a:off x="757237" y="285750"/>
              <a:ext cx="946111" cy="5440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lvl="0">
                <a:defRPr sz="1800"/>
              </a:pPr>
              <a:r>
                <a:rPr sz="3200"/>
                <a:t>= </a:t>
              </a:r>
              <a:r>
                <a:rPr i="1" sz="3200"/>
                <a:t>k</a:t>
              </a:r>
              <a:r>
                <a:rPr sz="3200"/>
                <a:t> =</a:t>
              </a:r>
            </a:p>
          </p:txBody>
        </p:sp>
      </p:grpSp>
    </p:spTree>
  </p:cSld>
  <p:clrMapOvr>
    <a:masterClrMapping/>
  </p:clrMapOvr>
  <p:transition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type="title" idx="4294967295"/>
          </p:nvPr>
        </p:nvSpPr>
        <p:spPr>
          <a:xfrm>
            <a:off x="-1" y="0"/>
            <a:ext cx="9144002" cy="819150"/>
          </a:xfrm>
          <a:prstGeom prst="rect">
            <a:avLst/>
          </a:prstGeom>
          <a:noFill/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r>
              <a:rPr sz="3600">
                <a:solidFill>
                  <a:srgbClr val="0072BC"/>
                </a:solidFill>
              </a:rPr>
              <a:t>Illustration of Charles</a:t>
            </a:r>
            <a:r>
              <a:rPr sz="3600">
                <a:solidFill>
                  <a:srgbClr val="0072BC"/>
                </a:solidFill>
              </a:rPr>
              <a:t>’</a:t>
            </a:r>
            <a:r>
              <a:rPr sz="3600">
                <a:solidFill>
                  <a:srgbClr val="0072BC"/>
                </a:solidFill>
              </a:rPr>
              <a:t>s</a:t>
            </a:r>
            <a:r>
              <a:rPr sz="3600">
                <a:solidFill>
                  <a:srgbClr val="0072BC"/>
                </a:solidFill>
              </a:rPr>
              <a:t> Law</a:t>
            </a:r>
          </a:p>
        </p:txBody>
      </p:sp>
      <p:sp>
        <p:nvSpPr>
          <p:cNvPr id="176" name="Shape 176"/>
          <p:cNvSpPr/>
          <p:nvPr>
            <p:ph type="body" idx="4294967295"/>
          </p:nvPr>
        </p:nvSpPr>
        <p:spPr>
          <a:xfrm>
            <a:off x="146050" y="960437"/>
            <a:ext cx="8918575" cy="26670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sz="3200"/>
              <a:t>Below is an illustration of Charles</a:t>
            </a:r>
            <a:r>
              <a:rPr sz="3200"/>
              <a:t>’s law.</a:t>
            </a:r>
            <a:endParaRPr sz="3200"/>
          </a:p>
          <a:p>
            <a:pPr lvl="0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sz="3200"/>
              <a:t>As a balloon is cooled from room temperature with liquid nitrogen (–196 </a:t>
            </a:r>
            <a:r>
              <a:rPr sz="3200">
                <a:latin typeface="Symbol"/>
                <a:ea typeface="Symbol"/>
                <a:cs typeface="Symbol"/>
                <a:sym typeface="Symbol"/>
              </a:rPr>
              <a:t>°</a:t>
            </a:r>
            <a:r>
              <a:rPr sz="3200"/>
              <a:t>C), its volume decreases.</a:t>
            </a:r>
          </a:p>
        </p:txBody>
      </p:sp>
      <p:pic>
        <p:nvPicPr>
          <p:cNvPr id="177" name="image.jpg"/>
          <p:cNvPicPr/>
          <p:nvPr/>
        </p:nvPicPr>
        <p:blipFill>
          <a:blip r:embed="rId2">
            <a:extLst/>
          </a:blip>
          <a:srcRect l="0" t="0" r="0" b="2778"/>
          <a:stretch>
            <a:fillRect/>
          </a:stretch>
        </p:blipFill>
        <p:spPr>
          <a:xfrm>
            <a:off x="2663825" y="2841625"/>
            <a:ext cx="3949700" cy="3695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type="title" idx="4294967295"/>
          </p:nvPr>
        </p:nvSpPr>
        <p:spPr>
          <a:xfrm>
            <a:off x="-1" y="0"/>
            <a:ext cx="9144002" cy="819150"/>
          </a:xfrm>
          <a:prstGeom prst="rect">
            <a:avLst/>
          </a:prstGeom>
          <a:noFill/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r>
              <a:rPr sz="3600">
                <a:solidFill>
                  <a:srgbClr val="0072BC"/>
                </a:solidFill>
              </a:rPr>
              <a:t>Applying Charles</a:t>
            </a:r>
            <a:r>
              <a:rPr sz="3600">
                <a:solidFill>
                  <a:srgbClr val="0072BC"/>
                </a:solidFill>
              </a:rPr>
              <a:t>’</a:t>
            </a:r>
            <a:r>
              <a:rPr sz="3600">
                <a:solidFill>
                  <a:srgbClr val="0072BC"/>
                </a:solidFill>
              </a:rPr>
              <a:t>s</a:t>
            </a:r>
            <a:r>
              <a:rPr sz="3600">
                <a:solidFill>
                  <a:srgbClr val="0072BC"/>
                </a:solidFill>
              </a:rPr>
              <a:t> Law</a:t>
            </a:r>
          </a:p>
        </p:txBody>
      </p:sp>
      <p:sp>
        <p:nvSpPr>
          <p:cNvPr id="180" name="Shape 180"/>
          <p:cNvSpPr/>
          <p:nvPr>
            <p:ph type="body" idx="4294967295"/>
          </p:nvPr>
        </p:nvSpPr>
        <p:spPr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sz="3200"/>
              <a:t>To find the new volume after a change in temperature:</a:t>
            </a:r>
            <a:endParaRPr sz="3200"/>
          </a:p>
          <a:p>
            <a:pPr lvl="1" marL="742950" indent="-285750">
              <a:lnSpc>
                <a:spcPct val="90000"/>
              </a:lnSpc>
              <a:spcBef>
                <a:spcPts val="1900"/>
              </a:spcBef>
              <a:defRPr sz="1800"/>
            </a:pPr>
            <a:endParaRPr sz="2800"/>
          </a:p>
          <a:p>
            <a:pPr lvl="0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endParaRPr sz="2000"/>
          </a:p>
          <a:p>
            <a:pPr lvl="0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endParaRPr sz="2000"/>
          </a:p>
          <a:p>
            <a:pPr lvl="0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sz="3200"/>
              <a:t>To find the new temperature after a change in volume:</a:t>
            </a:r>
          </a:p>
        </p:txBody>
      </p:sp>
      <p:grpSp>
        <p:nvGrpSpPr>
          <p:cNvPr id="187" name="Group 187"/>
          <p:cNvGrpSpPr/>
          <p:nvPr/>
        </p:nvGrpSpPr>
        <p:grpSpPr>
          <a:xfrm>
            <a:off x="2916237" y="1868487"/>
            <a:ext cx="2607761" cy="1099130"/>
            <a:chOff x="0" y="0"/>
            <a:chExt cx="2607759" cy="1099129"/>
          </a:xfrm>
        </p:grpSpPr>
        <p:sp>
          <p:nvSpPr>
            <p:cNvPr id="181" name="Shape 181"/>
            <p:cNvSpPr/>
            <p:nvPr/>
          </p:nvSpPr>
          <p:spPr>
            <a:xfrm>
              <a:off x="0" y="239712"/>
              <a:ext cx="868852" cy="6212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lvl="0">
                <a:defRPr sz="1800"/>
              </a:pPr>
              <a:r>
                <a:rPr i="1" sz="3200"/>
                <a:t>V</a:t>
              </a:r>
              <a:r>
                <a:rPr baseline="-25000" sz="3200"/>
                <a:t>1</a:t>
              </a:r>
              <a:r>
                <a:rPr sz="3200"/>
                <a:t>  </a:t>
              </a:r>
              <a:r>
                <a:rPr sz="2800">
                  <a:latin typeface="Arial"/>
                  <a:ea typeface="Arial"/>
                  <a:cs typeface="Arial"/>
                  <a:sym typeface="Arial"/>
                </a:rPr>
                <a:t>x</a:t>
              </a:r>
            </a:p>
          </p:txBody>
        </p:sp>
        <p:grpSp>
          <p:nvGrpSpPr>
            <p:cNvPr id="185" name="Group 185"/>
            <p:cNvGrpSpPr/>
            <p:nvPr/>
          </p:nvGrpSpPr>
          <p:grpSpPr>
            <a:xfrm>
              <a:off x="1082674" y="0"/>
              <a:ext cx="557214" cy="1099130"/>
              <a:chOff x="0" y="0"/>
              <a:chExt cx="557212" cy="1099129"/>
            </a:xfrm>
          </p:grpSpPr>
          <p:sp>
            <p:nvSpPr>
              <p:cNvPr id="182" name="Shape 182"/>
              <p:cNvSpPr/>
              <p:nvPr/>
            </p:nvSpPr>
            <p:spPr>
              <a:xfrm>
                <a:off x="6350" y="0"/>
                <a:ext cx="465627" cy="62129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/>
              <a:p>
                <a:pPr lvl="0">
                  <a:defRPr sz="1800"/>
                </a:pPr>
                <a:r>
                  <a:rPr i="1" sz="3200"/>
                  <a:t>T</a:t>
                </a:r>
                <a:r>
                  <a:rPr baseline="-25000" sz="3200"/>
                  <a:t>2</a:t>
                </a:r>
              </a:p>
            </p:txBody>
          </p:sp>
          <p:sp>
            <p:nvSpPr>
              <p:cNvPr id="183" name="Shape 183"/>
              <p:cNvSpPr/>
              <p:nvPr/>
            </p:nvSpPr>
            <p:spPr>
              <a:xfrm>
                <a:off x="7937" y="477837"/>
                <a:ext cx="465628" cy="62129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/>
              <a:p>
                <a:pPr lvl="0">
                  <a:defRPr sz="1800"/>
                </a:pPr>
                <a:r>
                  <a:rPr i="1" sz="3200"/>
                  <a:t>T</a:t>
                </a:r>
                <a:r>
                  <a:rPr baseline="-25000" sz="3200"/>
                  <a:t>1</a:t>
                </a:r>
              </a:p>
            </p:txBody>
          </p:sp>
          <p:sp>
            <p:nvSpPr>
              <p:cNvPr id="184" name="Shape 184"/>
              <p:cNvSpPr/>
              <p:nvPr/>
            </p:nvSpPr>
            <p:spPr>
              <a:xfrm>
                <a:off x="0" y="584200"/>
                <a:ext cx="557213" cy="1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</p:grpSp>
        <p:sp>
          <p:nvSpPr>
            <p:cNvPr id="186" name="Shape 186"/>
            <p:cNvSpPr/>
            <p:nvPr/>
          </p:nvSpPr>
          <p:spPr>
            <a:xfrm>
              <a:off x="1789112" y="238125"/>
              <a:ext cx="818648" cy="6212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lvl="0">
                <a:defRPr sz="1800"/>
              </a:pPr>
              <a:r>
                <a:rPr sz="3200"/>
                <a:t>= </a:t>
              </a:r>
              <a:r>
                <a:rPr i="1" sz="3200"/>
                <a:t>V</a:t>
              </a:r>
              <a:r>
                <a:rPr baseline="-25000" sz="3200"/>
                <a:t>2</a:t>
              </a:r>
            </a:p>
          </p:txBody>
        </p:sp>
      </p:grpSp>
      <p:grpSp>
        <p:nvGrpSpPr>
          <p:cNvPr id="194" name="Group 194"/>
          <p:cNvGrpSpPr/>
          <p:nvPr/>
        </p:nvGrpSpPr>
        <p:grpSpPr>
          <a:xfrm>
            <a:off x="3011487" y="4546599"/>
            <a:ext cx="2499811" cy="1099131"/>
            <a:chOff x="0" y="0"/>
            <a:chExt cx="2499809" cy="1099129"/>
          </a:xfrm>
        </p:grpSpPr>
        <p:sp>
          <p:nvSpPr>
            <p:cNvPr id="188" name="Shape 188"/>
            <p:cNvSpPr/>
            <p:nvPr/>
          </p:nvSpPr>
          <p:spPr>
            <a:xfrm>
              <a:off x="0" y="239712"/>
              <a:ext cx="846627" cy="6212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lvl="0">
                <a:defRPr sz="1800"/>
              </a:pPr>
              <a:r>
                <a:rPr i="1" sz="3200"/>
                <a:t>T</a:t>
              </a:r>
              <a:r>
                <a:rPr baseline="-25000" sz="3200"/>
                <a:t>1</a:t>
              </a:r>
              <a:r>
                <a:rPr sz="3200"/>
                <a:t>  </a:t>
              </a:r>
              <a:r>
                <a:rPr sz="2800">
                  <a:latin typeface="Arial"/>
                  <a:ea typeface="Arial"/>
                  <a:cs typeface="Arial"/>
                  <a:sym typeface="Arial"/>
                </a:rPr>
                <a:t>x</a:t>
              </a:r>
            </a:p>
          </p:txBody>
        </p:sp>
        <p:grpSp>
          <p:nvGrpSpPr>
            <p:cNvPr id="192" name="Group 192"/>
            <p:cNvGrpSpPr/>
            <p:nvPr/>
          </p:nvGrpSpPr>
          <p:grpSpPr>
            <a:xfrm>
              <a:off x="1001712" y="0"/>
              <a:ext cx="582613" cy="1099130"/>
              <a:chOff x="0" y="0"/>
              <a:chExt cx="582612" cy="1099129"/>
            </a:xfrm>
          </p:grpSpPr>
          <p:sp>
            <p:nvSpPr>
              <p:cNvPr id="189" name="Shape 189"/>
              <p:cNvSpPr/>
              <p:nvPr/>
            </p:nvSpPr>
            <p:spPr>
              <a:xfrm>
                <a:off x="0" y="0"/>
                <a:ext cx="487852" cy="62129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/>
              <a:p>
                <a:pPr lvl="0">
                  <a:defRPr sz="1800"/>
                </a:pPr>
                <a:r>
                  <a:rPr i="1" sz="3200"/>
                  <a:t>V</a:t>
                </a:r>
                <a:r>
                  <a:rPr baseline="-25000" sz="3200"/>
                  <a:t>2</a:t>
                </a:r>
              </a:p>
            </p:txBody>
          </p:sp>
          <p:sp>
            <p:nvSpPr>
              <p:cNvPr id="190" name="Shape 190"/>
              <p:cNvSpPr/>
              <p:nvPr/>
            </p:nvSpPr>
            <p:spPr>
              <a:xfrm>
                <a:off x="0" y="477837"/>
                <a:ext cx="487852" cy="62129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/>
              <a:p>
                <a:pPr lvl="0">
                  <a:defRPr sz="1800"/>
                </a:pPr>
                <a:r>
                  <a:rPr i="1" sz="3200"/>
                  <a:t>V</a:t>
                </a:r>
                <a:r>
                  <a:rPr baseline="-25000" sz="3200"/>
                  <a:t>1</a:t>
                </a:r>
              </a:p>
            </p:txBody>
          </p:sp>
          <p:sp>
            <p:nvSpPr>
              <p:cNvPr id="191" name="Shape 191"/>
              <p:cNvSpPr/>
              <p:nvPr/>
            </p:nvSpPr>
            <p:spPr>
              <a:xfrm>
                <a:off x="25400" y="584200"/>
                <a:ext cx="557213" cy="1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</p:grpSp>
        <p:sp>
          <p:nvSpPr>
            <p:cNvPr id="193" name="Shape 193"/>
            <p:cNvSpPr/>
            <p:nvPr/>
          </p:nvSpPr>
          <p:spPr>
            <a:xfrm>
              <a:off x="1703387" y="238125"/>
              <a:ext cx="796423" cy="6212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lvl="0">
                <a:defRPr sz="1800"/>
              </a:pPr>
              <a:r>
                <a:rPr sz="3200"/>
                <a:t>= </a:t>
              </a:r>
              <a:r>
                <a:rPr i="1" sz="3200"/>
                <a:t>T</a:t>
              </a:r>
              <a:r>
                <a:rPr baseline="-25000" sz="3200"/>
                <a:t>2</a:t>
              </a:r>
            </a:p>
          </p:txBody>
        </p:sp>
      </p:grpSp>
      <p:grpSp>
        <p:nvGrpSpPr>
          <p:cNvPr id="197" name="Group 197"/>
          <p:cNvGrpSpPr/>
          <p:nvPr/>
        </p:nvGrpSpPr>
        <p:grpSpPr>
          <a:xfrm>
            <a:off x="4296311" y="5586412"/>
            <a:ext cx="2534389" cy="544583"/>
            <a:chOff x="0" y="0"/>
            <a:chExt cx="2534388" cy="544581"/>
          </a:xfrm>
        </p:grpSpPr>
        <p:sp>
          <p:nvSpPr>
            <p:cNvPr id="195" name="Shape 195"/>
            <p:cNvSpPr/>
            <p:nvPr/>
          </p:nvSpPr>
          <p:spPr>
            <a:xfrm>
              <a:off x="0" y="65087"/>
              <a:ext cx="1680627" cy="479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0516" fill="norm" stroke="1" extrusionOk="0">
                  <a:moveTo>
                    <a:pt x="33" y="0"/>
                  </a:moveTo>
                  <a:cubicBezTo>
                    <a:pt x="-68" y="9577"/>
                    <a:pt x="-169" y="19155"/>
                    <a:pt x="3394" y="20377"/>
                  </a:cubicBezTo>
                  <a:cubicBezTo>
                    <a:pt x="6957" y="21600"/>
                    <a:pt x="14184" y="14536"/>
                    <a:pt x="21431" y="7472"/>
                  </a:cubicBezTo>
                </a:path>
              </a:pathLst>
            </a:custGeom>
            <a:noFill/>
            <a:ln w="38100" cap="flat">
              <a:solidFill>
                <a:srgbClr val="0072BC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196" name="Shape 196"/>
            <p:cNvSpPr/>
            <p:nvPr/>
          </p:nvSpPr>
          <p:spPr>
            <a:xfrm>
              <a:off x="1888588" y="0"/>
              <a:ext cx="645801" cy="3918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lvl="0">
                <a:defRPr sz="1800"/>
              </a:pPr>
              <a:r>
                <a:rPr b="1" i="1">
                  <a:solidFill>
                    <a:srgbClr val="0072BC"/>
                  </a:solidFill>
                </a:rPr>
                <a:t>V</a:t>
              </a:r>
              <a:r>
                <a:rPr baseline="-25000">
                  <a:solidFill>
                    <a:srgbClr val="0072BC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factor</a:t>
              </a:r>
            </a:p>
          </p:txBody>
        </p:sp>
      </p:grpSp>
      <p:grpSp>
        <p:nvGrpSpPr>
          <p:cNvPr id="200" name="Group 200"/>
          <p:cNvGrpSpPr/>
          <p:nvPr/>
        </p:nvGrpSpPr>
        <p:grpSpPr>
          <a:xfrm>
            <a:off x="4297898" y="2906712"/>
            <a:ext cx="2521554" cy="544583"/>
            <a:chOff x="0" y="0"/>
            <a:chExt cx="2521552" cy="544581"/>
          </a:xfrm>
        </p:grpSpPr>
        <p:sp>
          <p:nvSpPr>
            <p:cNvPr id="198" name="Shape 198"/>
            <p:cNvSpPr/>
            <p:nvPr/>
          </p:nvSpPr>
          <p:spPr>
            <a:xfrm>
              <a:off x="0" y="65087"/>
              <a:ext cx="1680627" cy="479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0516" fill="norm" stroke="1" extrusionOk="0">
                  <a:moveTo>
                    <a:pt x="33" y="0"/>
                  </a:moveTo>
                  <a:cubicBezTo>
                    <a:pt x="-68" y="9577"/>
                    <a:pt x="-169" y="19155"/>
                    <a:pt x="3394" y="20377"/>
                  </a:cubicBezTo>
                  <a:cubicBezTo>
                    <a:pt x="6957" y="21600"/>
                    <a:pt x="14184" y="14536"/>
                    <a:pt x="21431" y="7472"/>
                  </a:cubicBezTo>
                </a:path>
              </a:pathLst>
            </a:custGeom>
            <a:noFill/>
            <a:ln w="38100" cap="flat">
              <a:solidFill>
                <a:srgbClr val="D81F26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199" name="Shape 199"/>
            <p:cNvSpPr/>
            <p:nvPr/>
          </p:nvSpPr>
          <p:spPr>
            <a:xfrm>
              <a:off x="1888588" y="0"/>
              <a:ext cx="632965" cy="3918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lvl="0">
                <a:defRPr sz="1800"/>
              </a:pPr>
              <a:r>
                <a:rPr b="1" i="1">
                  <a:solidFill>
                    <a:srgbClr val="D81F26"/>
                  </a:solidFill>
                </a:rPr>
                <a:t>T</a:t>
              </a:r>
              <a:r>
                <a:rPr baseline="-25000">
                  <a:solidFill>
                    <a:srgbClr val="D81F26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factor</a:t>
              </a:r>
            </a:p>
          </p:txBody>
        </p:sp>
      </p:grpSp>
    </p:spTree>
  </p:cSld>
  <p:clrMapOvr>
    <a:masterClrMapping/>
  </p:clrMapOvr>
  <p:transition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>
            <p:ph type="title" idx="4294967295"/>
          </p:nvPr>
        </p:nvSpPr>
        <p:spPr>
          <a:xfrm>
            <a:off x="-1" y="0"/>
            <a:ext cx="9144002" cy="819150"/>
          </a:xfrm>
          <a:prstGeom prst="rect">
            <a:avLst/>
          </a:prstGeom>
          <a:noFill/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r>
              <a:rPr sz="3600">
                <a:solidFill>
                  <a:srgbClr val="0072BC"/>
                </a:solidFill>
              </a:rPr>
              <a:t>Charles</a:t>
            </a:r>
            <a:r>
              <a:rPr sz="3600">
                <a:solidFill>
                  <a:srgbClr val="0072BC"/>
                </a:solidFill>
              </a:rPr>
              <a:t>’</a:t>
            </a:r>
            <a:r>
              <a:rPr sz="3600">
                <a:solidFill>
                  <a:srgbClr val="0072BC"/>
                </a:solidFill>
              </a:rPr>
              <a:t>s </a:t>
            </a:r>
            <a:r>
              <a:rPr sz="3600">
                <a:solidFill>
                  <a:srgbClr val="0072BC"/>
                </a:solidFill>
              </a:rPr>
              <a:t>Law Problem</a:t>
            </a:r>
          </a:p>
        </p:txBody>
      </p:sp>
      <p:sp>
        <p:nvSpPr>
          <p:cNvPr id="203" name="Shape 203"/>
          <p:cNvSpPr/>
          <p:nvPr>
            <p:ph type="body" idx="4294967295"/>
          </p:nvPr>
        </p:nvSpPr>
        <p:spPr>
          <a:xfrm>
            <a:off x="141287" y="955675"/>
            <a:ext cx="8562976" cy="590232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sz="3200"/>
              <a:t>A 132 L helium balloon is heated from 20 </a:t>
            </a:r>
            <a:r>
              <a:rPr sz="3200">
                <a:latin typeface="Symbol"/>
                <a:ea typeface="Symbol"/>
                <a:cs typeface="Symbol"/>
                <a:sym typeface="Symbol"/>
              </a:rPr>
              <a:t>°</a:t>
            </a:r>
            <a:r>
              <a:rPr sz="3200"/>
              <a:t>C to 40 </a:t>
            </a:r>
            <a:r>
              <a:rPr sz="3200">
                <a:latin typeface="Symbol"/>
                <a:ea typeface="Symbol"/>
                <a:cs typeface="Symbol"/>
                <a:sym typeface="Symbol"/>
              </a:rPr>
              <a:t>°</a:t>
            </a:r>
            <a:r>
              <a:rPr sz="3200"/>
              <a:t>C.  What is the final volume at constant </a:t>
            </a:r>
            <a:r>
              <a:rPr i="1" sz="3200"/>
              <a:t>P</a:t>
            </a:r>
            <a:r>
              <a:rPr sz="3200"/>
              <a:t>?</a:t>
            </a:r>
            <a:endParaRPr sz="3200"/>
          </a:p>
          <a:p>
            <a:pPr lvl="0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sz="3200"/>
              <a:t>We first have to convert the temp from </a:t>
            </a:r>
            <a:r>
              <a:rPr sz="3200">
                <a:latin typeface="Symbol"/>
                <a:ea typeface="Symbol"/>
                <a:cs typeface="Symbol"/>
                <a:sym typeface="Symbol"/>
              </a:rPr>
              <a:t>°</a:t>
            </a:r>
            <a:r>
              <a:rPr sz="3200"/>
              <a:t>C to K:</a:t>
            </a:r>
            <a:endParaRPr sz="3200"/>
          </a:p>
          <a:p>
            <a:pPr lvl="1" marL="285750" indent="171450">
              <a:lnSpc>
                <a:spcPct val="90000"/>
              </a:lnSpc>
              <a:spcBef>
                <a:spcPts val="1900"/>
              </a:spcBef>
              <a:buSzTx/>
              <a:buNone/>
              <a:defRPr sz="1800"/>
            </a:pPr>
            <a:r>
              <a:rPr sz="2800"/>
              <a:t>    20 </a:t>
            </a:r>
            <a:r>
              <a:rPr sz="2800">
                <a:latin typeface="Symbol"/>
                <a:ea typeface="Symbol"/>
                <a:cs typeface="Symbol"/>
                <a:sym typeface="Symbol"/>
              </a:rPr>
              <a:t>°</a:t>
            </a:r>
            <a:r>
              <a:rPr sz="2800"/>
              <a:t>C + 273 = 293 K</a:t>
            </a:r>
            <a:endParaRPr sz="2800"/>
          </a:p>
          <a:p>
            <a:pPr lvl="1" marL="285750" indent="171450">
              <a:lnSpc>
                <a:spcPct val="90000"/>
              </a:lnSpc>
              <a:spcBef>
                <a:spcPts val="1900"/>
              </a:spcBef>
              <a:buSzTx/>
              <a:buNone/>
              <a:defRPr sz="1800"/>
            </a:pPr>
            <a:r>
              <a:rPr sz="2800"/>
              <a:t>    40 </a:t>
            </a:r>
            <a:r>
              <a:rPr sz="2800">
                <a:latin typeface="Symbol"/>
                <a:ea typeface="Symbol"/>
                <a:cs typeface="Symbol"/>
                <a:sym typeface="Symbol"/>
              </a:rPr>
              <a:t>°</a:t>
            </a:r>
            <a:r>
              <a:rPr sz="2800"/>
              <a:t>C + 273 = 313 K</a:t>
            </a:r>
          </a:p>
        </p:txBody>
      </p:sp>
      <p:grpSp>
        <p:nvGrpSpPr>
          <p:cNvPr id="210" name="Group 210"/>
          <p:cNvGrpSpPr/>
          <p:nvPr/>
        </p:nvGrpSpPr>
        <p:grpSpPr>
          <a:xfrm>
            <a:off x="5132387" y="2743199"/>
            <a:ext cx="2522036" cy="1099131"/>
            <a:chOff x="0" y="0"/>
            <a:chExt cx="2522034" cy="1099129"/>
          </a:xfrm>
        </p:grpSpPr>
        <p:sp>
          <p:nvSpPr>
            <p:cNvPr id="204" name="Shape 204"/>
            <p:cNvSpPr/>
            <p:nvPr/>
          </p:nvSpPr>
          <p:spPr>
            <a:xfrm>
              <a:off x="0" y="239712"/>
              <a:ext cx="868852" cy="6212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lvl="0">
                <a:defRPr sz="1800"/>
              </a:pPr>
              <a:r>
                <a:rPr i="1" sz="3200"/>
                <a:t>V</a:t>
              </a:r>
              <a:r>
                <a:rPr baseline="-25000" sz="3200"/>
                <a:t>1</a:t>
              </a:r>
              <a:r>
                <a:rPr sz="3200"/>
                <a:t>  </a:t>
              </a:r>
              <a:r>
                <a:rPr sz="2800">
                  <a:latin typeface="Arial"/>
                  <a:ea typeface="Arial"/>
                  <a:cs typeface="Arial"/>
                  <a:sym typeface="Arial"/>
                </a:rPr>
                <a:t>x</a:t>
              </a:r>
            </a:p>
          </p:txBody>
        </p:sp>
        <p:grpSp>
          <p:nvGrpSpPr>
            <p:cNvPr id="208" name="Group 208"/>
            <p:cNvGrpSpPr/>
            <p:nvPr/>
          </p:nvGrpSpPr>
          <p:grpSpPr>
            <a:xfrm>
              <a:off x="996949" y="0"/>
              <a:ext cx="557214" cy="1099130"/>
              <a:chOff x="0" y="0"/>
              <a:chExt cx="557212" cy="1099129"/>
            </a:xfrm>
          </p:grpSpPr>
          <p:sp>
            <p:nvSpPr>
              <p:cNvPr id="205" name="Shape 205"/>
              <p:cNvSpPr/>
              <p:nvPr/>
            </p:nvSpPr>
            <p:spPr>
              <a:xfrm>
                <a:off x="6350" y="0"/>
                <a:ext cx="465627" cy="62129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/>
              <a:p>
                <a:pPr lvl="0">
                  <a:defRPr sz="1800"/>
                </a:pPr>
                <a:r>
                  <a:rPr i="1" sz="3200"/>
                  <a:t>T</a:t>
                </a:r>
                <a:r>
                  <a:rPr baseline="-25000" sz="3200"/>
                  <a:t>2</a:t>
                </a:r>
              </a:p>
            </p:txBody>
          </p:sp>
          <p:sp>
            <p:nvSpPr>
              <p:cNvPr id="206" name="Shape 206"/>
              <p:cNvSpPr/>
              <p:nvPr/>
            </p:nvSpPr>
            <p:spPr>
              <a:xfrm>
                <a:off x="7937" y="477837"/>
                <a:ext cx="465628" cy="62129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/>
              <a:p>
                <a:pPr lvl="0">
                  <a:defRPr sz="1800"/>
                </a:pPr>
                <a:r>
                  <a:rPr i="1" sz="3200"/>
                  <a:t>T</a:t>
                </a:r>
                <a:r>
                  <a:rPr baseline="-25000" sz="3200"/>
                  <a:t>1</a:t>
                </a:r>
              </a:p>
            </p:txBody>
          </p:sp>
          <p:sp>
            <p:nvSpPr>
              <p:cNvPr id="207" name="Shape 207"/>
              <p:cNvSpPr/>
              <p:nvPr/>
            </p:nvSpPr>
            <p:spPr>
              <a:xfrm>
                <a:off x="0" y="584200"/>
                <a:ext cx="557213" cy="1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</p:grpSp>
        <p:sp>
          <p:nvSpPr>
            <p:cNvPr id="209" name="Shape 209"/>
            <p:cNvSpPr/>
            <p:nvPr/>
          </p:nvSpPr>
          <p:spPr>
            <a:xfrm>
              <a:off x="1703387" y="238125"/>
              <a:ext cx="818648" cy="6212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lvl="0">
                <a:defRPr sz="1800"/>
              </a:pPr>
              <a:r>
                <a:rPr sz="3200"/>
                <a:t>= </a:t>
              </a:r>
              <a:r>
                <a:rPr i="1" sz="3200"/>
                <a:t>V</a:t>
              </a:r>
              <a:r>
                <a:rPr baseline="-25000" sz="3200"/>
                <a:t>2</a:t>
              </a:r>
            </a:p>
          </p:txBody>
        </p:sp>
      </p:grpSp>
      <p:grpSp>
        <p:nvGrpSpPr>
          <p:cNvPr id="220" name="Group 220"/>
          <p:cNvGrpSpPr/>
          <p:nvPr/>
        </p:nvGrpSpPr>
        <p:grpSpPr>
          <a:xfrm>
            <a:off x="2341562" y="4203700"/>
            <a:ext cx="4213782" cy="1021914"/>
            <a:chOff x="0" y="0"/>
            <a:chExt cx="4213780" cy="1021913"/>
          </a:xfrm>
        </p:grpSpPr>
        <p:grpSp>
          <p:nvGrpSpPr>
            <p:cNvPr id="217" name="Group 217"/>
            <p:cNvGrpSpPr/>
            <p:nvPr/>
          </p:nvGrpSpPr>
          <p:grpSpPr>
            <a:xfrm>
              <a:off x="0" y="0"/>
              <a:ext cx="4213781" cy="1021914"/>
              <a:chOff x="0" y="0"/>
              <a:chExt cx="4213780" cy="1021913"/>
            </a:xfrm>
          </p:grpSpPr>
          <p:sp>
            <p:nvSpPr>
              <p:cNvPr id="211" name="Shape 211"/>
              <p:cNvSpPr/>
              <p:nvPr/>
            </p:nvSpPr>
            <p:spPr>
              <a:xfrm>
                <a:off x="0" y="263524"/>
                <a:ext cx="1429505" cy="54407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/>
              <a:p>
                <a:pPr lvl="0">
                  <a:defRPr sz="1800"/>
                </a:pPr>
                <a:r>
                  <a:rPr sz="3200"/>
                  <a:t>132 L  </a:t>
                </a:r>
                <a:r>
                  <a:rPr sz="2800">
                    <a:latin typeface="Arial"/>
                    <a:ea typeface="Arial"/>
                    <a:cs typeface="Arial"/>
                    <a:sym typeface="Arial"/>
                  </a:rPr>
                  <a:t>x</a:t>
                </a:r>
              </a:p>
            </p:txBody>
          </p:sp>
          <p:grpSp>
            <p:nvGrpSpPr>
              <p:cNvPr id="215" name="Group 215"/>
              <p:cNvGrpSpPr/>
              <p:nvPr/>
            </p:nvGrpSpPr>
            <p:grpSpPr>
              <a:xfrm>
                <a:off x="1549400" y="-1"/>
                <a:ext cx="1139826" cy="1021915"/>
                <a:chOff x="0" y="0"/>
                <a:chExt cx="1139824" cy="1021913"/>
              </a:xfrm>
            </p:grpSpPr>
            <p:sp>
              <p:nvSpPr>
                <p:cNvPr id="212" name="Shape 212"/>
                <p:cNvSpPr/>
                <p:nvPr/>
              </p:nvSpPr>
              <p:spPr>
                <a:xfrm>
                  <a:off x="0" y="0"/>
                  <a:ext cx="1108830" cy="54407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45719" tIns="45719" rIns="45719" bIns="45719" numCol="1" anchor="t">
                  <a:spAutoFit/>
                </a:bodyPr>
                <a:lstStyle>
                  <a:lvl1pPr>
                    <a:defRPr sz="3200"/>
                  </a:lvl1pPr>
                </a:lstStyle>
                <a:p>
                  <a:pPr lvl="0">
                    <a:defRPr sz="1800"/>
                  </a:pPr>
                  <a:r>
                    <a:rPr sz="3200"/>
                    <a:t>313 K</a:t>
                  </a:r>
                </a:p>
              </p:txBody>
            </p:sp>
            <p:sp>
              <p:nvSpPr>
                <p:cNvPr id="213" name="Shape 213"/>
                <p:cNvSpPr/>
                <p:nvPr/>
              </p:nvSpPr>
              <p:spPr>
                <a:xfrm>
                  <a:off x="1587" y="477837"/>
                  <a:ext cx="1108830" cy="54407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45719" tIns="45719" rIns="45719" bIns="45719" numCol="1" anchor="t">
                  <a:spAutoFit/>
                </a:bodyPr>
                <a:lstStyle>
                  <a:lvl1pPr>
                    <a:defRPr sz="3200"/>
                  </a:lvl1pPr>
                </a:lstStyle>
                <a:p>
                  <a:pPr lvl="0">
                    <a:defRPr sz="1800"/>
                  </a:pPr>
                  <a:r>
                    <a:rPr sz="3200"/>
                    <a:t>293 K</a:t>
                  </a:r>
                </a:p>
              </p:txBody>
            </p:sp>
            <p:sp>
              <p:nvSpPr>
                <p:cNvPr id="214" name="Shape 214"/>
                <p:cNvSpPr/>
                <p:nvPr/>
              </p:nvSpPr>
              <p:spPr>
                <a:xfrm>
                  <a:off x="106362" y="544512"/>
                  <a:ext cx="1033464" cy="1"/>
                </a:xfrm>
                <a:prstGeom prst="line">
                  <a:avLst/>
                </a:prstGeom>
                <a:noFill/>
                <a:ln w="38100" cap="flat">
                  <a:solidFill>
                    <a:srgbClr val="000000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</a:p>
              </p:txBody>
            </p:sp>
          </p:grpSp>
          <p:sp>
            <p:nvSpPr>
              <p:cNvPr id="216" name="Shape 216"/>
              <p:cNvSpPr/>
              <p:nvPr/>
            </p:nvSpPr>
            <p:spPr>
              <a:xfrm>
                <a:off x="2819400" y="250824"/>
                <a:ext cx="1394381" cy="54407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>
                  <a:defRPr sz="3200"/>
                </a:lvl1pPr>
              </a:lstStyle>
              <a:p>
                <a:pPr lvl="0">
                  <a:defRPr sz="1800"/>
                </a:pPr>
                <a:r>
                  <a:rPr sz="3200"/>
                  <a:t>= 141 L</a:t>
                </a:r>
              </a:p>
            </p:txBody>
          </p:sp>
        </p:grpSp>
        <p:sp>
          <p:nvSpPr>
            <p:cNvPr id="218" name="Shape 218"/>
            <p:cNvSpPr/>
            <p:nvPr/>
          </p:nvSpPr>
          <p:spPr>
            <a:xfrm>
              <a:off x="2351087" y="176212"/>
              <a:ext cx="344489" cy="304801"/>
            </a:xfrm>
            <a:prstGeom prst="line">
              <a:avLst/>
            </a:prstGeom>
            <a:noFill/>
            <a:ln w="38100" cap="flat">
              <a:solidFill>
                <a:srgbClr val="D81F2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19" name="Shape 219"/>
            <p:cNvSpPr/>
            <p:nvPr/>
          </p:nvSpPr>
          <p:spPr>
            <a:xfrm>
              <a:off x="2357437" y="647699"/>
              <a:ext cx="344489" cy="304802"/>
            </a:xfrm>
            <a:prstGeom prst="line">
              <a:avLst/>
            </a:prstGeom>
            <a:noFill/>
            <a:ln w="38100" cap="flat">
              <a:solidFill>
                <a:srgbClr val="D81F2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>
            <p:ph type="title" idx="4294967295"/>
          </p:nvPr>
        </p:nvSpPr>
        <p:spPr>
          <a:xfrm>
            <a:off x="-1" y="0"/>
            <a:ext cx="9144002" cy="819150"/>
          </a:xfrm>
          <a:prstGeom prst="rect">
            <a:avLst/>
          </a:prstGeom>
          <a:noFill/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r>
              <a:rPr sz="3600">
                <a:solidFill>
                  <a:srgbClr val="0072BC"/>
                </a:solidFill>
              </a:rPr>
              <a:t>Gay-Lussac</a:t>
            </a:r>
            <a:r>
              <a:rPr sz="3600">
                <a:solidFill>
                  <a:srgbClr val="0072BC"/>
                </a:solidFill>
              </a:rPr>
              <a:t>’</a:t>
            </a:r>
            <a:r>
              <a:rPr sz="3600">
                <a:solidFill>
                  <a:srgbClr val="0072BC"/>
                </a:solidFill>
              </a:rPr>
              <a:t>s</a:t>
            </a:r>
            <a:r>
              <a:rPr sz="3600">
                <a:solidFill>
                  <a:srgbClr val="0072BC"/>
                </a:solidFill>
              </a:rPr>
              <a:t> Law</a:t>
            </a:r>
          </a:p>
        </p:txBody>
      </p:sp>
      <p:sp>
        <p:nvSpPr>
          <p:cNvPr id="223" name="Shape 223"/>
          <p:cNvSpPr/>
          <p:nvPr>
            <p:ph type="body" idx="4294967295"/>
          </p:nvPr>
        </p:nvSpPr>
        <p:spPr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sz="3200"/>
              <a:t>In 1802, Joseph Gay-Lussac discovered that the pressure of a gas is </a:t>
            </a:r>
            <a:r>
              <a:rPr i="1" sz="3200"/>
              <a:t>directly proportional</a:t>
            </a:r>
            <a:r>
              <a:rPr sz="3200"/>
              <a:t> to the temperature in Kelvin. This is </a:t>
            </a:r>
            <a:r>
              <a:rPr b="1" i="1" sz="3200"/>
              <a:t>Gay-Lussac</a:t>
            </a:r>
            <a:r>
              <a:rPr b="1" i="1" sz="3200"/>
              <a:t>’s Law</a:t>
            </a:r>
            <a:r>
              <a:rPr sz="3200"/>
              <a:t>.</a:t>
            </a:r>
            <a:endParaRPr sz="3200"/>
          </a:p>
          <a:p>
            <a:pPr lvl="0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i="1" sz="3200"/>
              <a:t>P</a:t>
            </a:r>
            <a:r>
              <a:rPr sz="3200"/>
              <a:t> </a:t>
            </a:r>
            <a:r>
              <a:rPr sz="4000">
                <a:latin typeface="Arial"/>
                <a:ea typeface="Arial"/>
                <a:cs typeface="Arial"/>
                <a:sym typeface="Arial"/>
              </a:rPr>
              <a:t>∝</a:t>
            </a:r>
            <a:r>
              <a:rPr sz="3200"/>
              <a:t> </a:t>
            </a:r>
            <a:r>
              <a:rPr i="1" sz="3200"/>
              <a:t>T</a:t>
            </a:r>
            <a:r>
              <a:rPr sz="3200"/>
              <a:t> at constant</a:t>
            </a:r>
            <a:br>
              <a:rPr sz="3200"/>
            </a:br>
            <a:r>
              <a:rPr sz="3200"/>
              <a:t>temperature.</a:t>
            </a:r>
            <a:endParaRPr sz="3200"/>
          </a:p>
          <a:p>
            <a:pPr lvl="0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sz="3200"/>
              <a:t>Notice that Gay-Lussac</a:t>
            </a:r>
            <a:r>
              <a:rPr sz="3200"/>
              <a:t>’s</a:t>
            </a:r>
            <a:br>
              <a:rPr sz="3200"/>
            </a:br>
            <a:r>
              <a:rPr sz="3200"/>
              <a:t>law gives a straight-</a:t>
            </a:r>
            <a:br>
              <a:rPr sz="3200"/>
            </a:br>
            <a:r>
              <a:rPr sz="3200"/>
              <a:t>line graph.</a:t>
            </a:r>
          </a:p>
        </p:txBody>
      </p:sp>
      <p:pic>
        <p:nvPicPr>
          <p:cNvPr id="224" name="image.jpg"/>
          <p:cNvPicPr/>
          <p:nvPr/>
        </p:nvPicPr>
        <p:blipFill>
          <a:blip r:embed="rId2">
            <a:extLst/>
          </a:blip>
          <a:srcRect l="0" t="0" r="0" b="2778"/>
          <a:stretch>
            <a:fillRect/>
          </a:stretch>
        </p:blipFill>
        <p:spPr>
          <a:xfrm>
            <a:off x="4981575" y="2625725"/>
            <a:ext cx="3832225" cy="38496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>
            <p:ph type="title" idx="4294967295"/>
          </p:nvPr>
        </p:nvSpPr>
        <p:spPr>
          <a:xfrm>
            <a:off x="-1" y="0"/>
            <a:ext cx="9144002" cy="819150"/>
          </a:xfrm>
          <a:prstGeom prst="rect">
            <a:avLst/>
          </a:prstGeom>
          <a:noFill/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r>
              <a:rPr sz="3600">
                <a:solidFill>
                  <a:srgbClr val="0072BC"/>
                </a:solidFill>
              </a:rPr>
              <a:t>Gay-Lussac</a:t>
            </a:r>
            <a:r>
              <a:rPr sz="3600">
                <a:solidFill>
                  <a:srgbClr val="0072BC"/>
                </a:solidFill>
              </a:rPr>
              <a:t>’</a:t>
            </a:r>
            <a:r>
              <a:rPr sz="3600">
                <a:solidFill>
                  <a:srgbClr val="0072BC"/>
                </a:solidFill>
              </a:rPr>
              <a:t>s</a:t>
            </a:r>
            <a:r>
              <a:rPr sz="3600">
                <a:solidFill>
                  <a:srgbClr val="0072BC"/>
                </a:solidFill>
              </a:rPr>
              <a:t> Law, Continued</a:t>
            </a:r>
          </a:p>
        </p:txBody>
      </p:sp>
      <p:sp>
        <p:nvSpPr>
          <p:cNvPr id="227" name="Shape 227"/>
          <p:cNvSpPr/>
          <p:nvPr>
            <p:ph type="body" idx="4294967295"/>
          </p:nvPr>
        </p:nvSpPr>
        <p:spPr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sz="3200"/>
              <a:t>We can write Gay-Lussac</a:t>
            </a:r>
            <a:r>
              <a:rPr sz="3200"/>
              <a:t>’s law as an equation using a proportionality constant, </a:t>
            </a:r>
            <a:r>
              <a:rPr i="1" sz="3200"/>
              <a:t>k</a:t>
            </a:r>
            <a:r>
              <a:rPr sz="3200"/>
              <a:t>.</a:t>
            </a:r>
            <a:endParaRPr sz="3200"/>
          </a:p>
          <a:p>
            <a:pPr lvl="1" marL="285750" indent="171450" algn="ctr">
              <a:lnSpc>
                <a:spcPct val="90000"/>
              </a:lnSpc>
              <a:spcBef>
                <a:spcPts val="1900"/>
              </a:spcBef>
              <a:buSzTx/>
              <a:buNone/>
              <a:defRPr sz="1800"/>
            </a:pPr>
            <a:r>
              <a:rPr sz="3200"/>
              <a:t>   </a:t>
            </a:r>
            <a:r>
              <a:rPr i="1" sz="3200"/>
              <a:t>P</a:t>
            </a:r>
            <a:r>
              <a:rPr sz="3200"/>
              <a:t> = </a:t>
            </a:r>
            <a:r>
              <a:rPr i="1" sz="3200"/>
              <a:t>k</a:t>
            </a:r>
            <a:r>
              <a:rPr baseline="-25000" sz="3200"/>
              <a:t> </a:t>
            </a:r>
            <a:r>
              <a:rPr i="1" sz="3200"/>
              <a:t>T</a:t>
            </a:r>
            <a:r>
              <a:rPr sz="3200"/>
              <a:t>   or           = </a:t>
            </a:r>
            <a:r>
              <a:rPr i="1" sz="3200"/>
              <a:t>k</a:t>
            </a:r>
            <a:endParaRPr i="1" sz="2800"/>
          </a:p>
          <a:p>
            <a:pPr lvl="0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sz="3200"/>
              <a:t>Let</a:t>
            </a:r>
            <a:r>
              <a:rPr sz="3200"/>
              <a:t>’s consider a sample of gas at </a:t>
            </a:r>
            <a:r>
              <a:rPr i="1" sz="3200"/>
              <a:t>P</a:t>
            </a:r>
            <a:r>
              <a:rPr baseline="-25000" sz="3200"/>
              <a:t>1</a:t>
            </a:r>
            <a:r>
              <a:rPr sz="3200"/>
              <a:t> and </a:t>
            </a:r>
            <a:r>
              <a:rPr i="1" sz="3200"/>
              <a:t>T</a:t>
            </a:r>
            <a:r>
              <a:rPr baseline="-25000" sz="3200"/>
              <a:t>1</a:t>
            </a:r>
            <a:r>
              <a:rPr sz="3200"/>
              <a:t>, and change the volume and temperature to </a:t>
            </a:r>
            <a:r>
              <a:rPr i="1" sz="3200"/>
              <a:t>P</a:t>
            </a:r>
            <a:r>
              <a:rPr baseline="-25000" sz="3200"/>
              <a:t>2</a:t>
            </a:r>
            <a:r>
              <a:rPr sz="3200"/>
              <a:t> and </a:t>
            </a:r>
            <a:r>
              <a:rPr i="1" sz="3200"/>
              <a:t>T</a:t>
            </a:r>
            <a:r>
              <a:rPr baseline="-25000" sz="3200"/>
              <a:t>2</a:t>
            </a:r>
            <a:r>
              <a:rPr sz="3200"/>
              <a:t>.  Because the ratio of pressure to temperature is constant, we can write:</a:t>
            </a:r>
          </a:p>
        </p:txBody>
      </p:sp>
      <p:grpSp>
        <p:nvGrpSpPr>
          <p:cNvPr id="231" name="Group 231"/>
          <p:cNvGrpSpPr/>
          <p:nvPr/>
        </p:nvGrpSpPr>
        <p:grpSpPr>
          <a:xfrm>
            <a:off x="5438774" y="1958974"/>
            <a:ext cx="557214" cy="1021915"/>
            <a:chOff x="0" y="0"/>
            <a:chExt cx="557212" cy="1021913"/>
          </a:xfrm>
        </p:grpSpPr>
        <p:sp>
          <p:nvSpPr>
            <p:cNvPr id="228" name="Shape 228"/>
            <p:cNvSpPr/>
            <p:nvPr/>
          </p:nvSpPr>
          <p:spPr>
            <a:xfrm>
              <a:off x="39687" y="0"/>
              <a:ext cx="352386" cy="5440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i="1" sz="3200"/>
              </a:lvl1pPr>
            </a:lstStyle>
            <a:p>
              <a:pPr lvl="0">
                <a:defRPr i="0" sz="1800"/>
              </a:pPr>
              <a:r>
                <a:rPr i="1" sz="3200"/>
                <a:t>P</a:t>
              </a:r>
            </a:p>
          </p:txBody>
        </p:sp>
        <p:sp>
          <p:nvSpPr>
            <p:cNvPr id="229" name="Shape 229"/>
            <p:cNvSpPr/>
            <p:nvPr/>
          </p:nvSpPr>
          <p:spPr>
            <a:xfrm>
              <a:off x="61912" y="477837"/>
              <a:ext cx="330161" cy="5440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i="1" sz="3200"/>
              </a:lvl1pPr>
            </a:lstStyle>
            <a:p>
              <a:pPr lvl="0">
                <a:defRPr i="0" sz="1800"/>
              </a:pPr>
              <a:r>
                <a:rPr i="1" sz="3200"/>
                <a:t>T</a:t>
              </a:r>
            </a:p>
          </p:txBody>
        </p:sp>
        <p:sp>
          <p:nvSpPr>
            <p:cNvPr id="230" name="Shape 230"/>
            <p:cNvSpPr/>
            <p:nvPr/>
          </p:nvSpPr>
          <p:spPr>
            <a:xfrm>
              <a:off x="0" y="528637"/>
              <a:ext cx="557213" cy="1"/>
            </a:xfrm>
            <a:prstGeom prst="line">
              <a:avLst/>
            </a:prstGeom>
            <a:noFill/>
            <a:ln w="381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</p:grpSp>
      <p:grpSp>
        <p:nvGrpSpPr>
          <p:cNvPr id="241" name="Group 241"/>
          <p:cNvGrpSpPr/>
          <p:nvPr/>
        </p:nvGrpSpPr>
        <p:grpSpPr>
          <a:xfrm>
            <a:off x="3160712" y="4681537"/>
            <a:ext cx="2525714" cy="1192793"/>
            <a:chOff x="0" y="0"/>
            <a:chExt cx="2525712" cy="1192791"/>
          </a:xfrm>
        </p:grpSpPr>
        <p:grpSp>
          <p:nvGrpSpPr>
            <p:cNvPr id="235" name="Group 235"/>
            <p:cNvGrpSpPr/>
            <p:nvPr/>
          </p:nvGrpSpPr>
          <p:grpSpPr>
            <a:xfrm>
              <a:off x="-1" y="0"/>
              <a:ext cx="596902" cy="1191205"/>
              <a:chOff x="0" y="0"/>
              <a:chExt cx="596900" cy="1191204"/>
            </a:xfrm>
          </p:grpSpPr>
          <p:sp>
            <p:nvSpPr>
              <p:cNvPr id="232" name="Shape 232"/>
              <p:cNvSpPr/>
              <p:nvPr/>
            </p:nvSpPr>
            <p:spPr>
              <a:xfrm>
                <a:off x="0" y="0"/>
                <a:ext cx="487852" cy="62129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/>
              <a:p>
                <a:pPr lvl="0">
                  <a:defRPr sz="1800"/>
                </a:pPr>
                <a:r>
                  <a:rPr i="1" sz="3200"/>
                  <a:t>P</a:t>
                </a:r>
                <a:r>
                  <a:rPr baseline="-25000" sz="3200"/>
                  <a:t>1</a:t>
                </a:r>
              </a:p>
            </p:txBody>
          </p:sp>
          <p:sp>
            <p:nvSpPr>
              <p:cNvPr id="233" name="Shape 233"/>
              <p:cNvSpPr/>
              <p:nvPr/>
            </p:nvSpPr>
            <p:spPr>
              <a:xfrm>
                <a:off x="23812" y="569912"/>
                <a:ext cx="465628" cy="62129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/>
              <a:p>
                <a:pPr lvl="0">
                  <a:defRPr sz="1800"/>
                </a:pPr>
                <a:r>
                  <a:rPr i="1" sz="3200"/>
                  <a:t>T</a:t>
                </a:r>
                <a:r>
                  <a:rPr baseline="-25000" sz="3200"/>
                  <a:t>1</a:t>
                </a:r>
              </a:p>
            </p:txBody>
          </p:sp>
          <p:sp>
            <p:nvSpPr>
              <p:cNvPr id="234" name="Shape 234"/>
              <p:cNvSpPr/>
              <p:nvPr/>
            </p:nvSpPr>
            <p:spPr>
              <a:xfrm>
                <a:off x="12699" y="574675"/>
                <a:ext cx="584202" cy="1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</p:grpSp>
        <p:grpSp>
          <p:nvGrpSpPr>
            <p:cNvPr id="239" name="Group 239"/>
            <p:cNvGrpSpPr/>
            <p:nvPr/>
          </p:nvGrpSpPr>
          <p:grpSpPr>
            <a:xfrm>
              <a:off x="1928812" y="1587"/>
              <a:ext cx="596901" cy="1191205"/>
              <a:chOff x="0" y="0"/>
              <a:chExt cx="596900" cy="1191204"/>
            </a:xfrm>
          </p:grpSpPr>
          <p:sp>
            <p:nvSpPr>
              <p:cNvPr id="236" name="Shape 236"/>
              <p:cNvSpPr/>
              <p:nvPr/>
            </p:nvSpPr>
            <p:spPr>
              <a:xfrm>
                <a:off x="0" y="0"/>
                <a:ext cx="487852" cy="62129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/>
              <a:p>
                <a:pPr lvl="0">
                  <a:defRPr sz="1800"/>
                </a:pPr>
                <a:r>
                  <a:rPr i="1" sz="3200"/>
                  <a:t>P</a:t>
                </a:r>
                <a:r>
                  <a:rPr baseline="-25000" sz="3200"/>
                  <a:t>2</a:t>
                </a:r>
              </a:p>
            </p:txBody>
          </p:sp>
          <p:sp>
            <p:nvSpPr>
              <p:cNvPr id="237" name="Shape 237"/>
              <p:cNvSpPr/>
              <p:nvPr/>
            </p:nvSpPr>
            <p:spPr>
              <a:xfrm>
                <a:off x="23812" y="569912"/>
                <a:ext cx="465628" cy="62129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/>
              <a:p>
                <a:pPr lvl="0">
                  <a:defRPr sz="1800"/>
                </a:pPr>
                <a:r>
                  <a:rPr i="1" sz="3200"/>
                  <a:t>T</a:t>
                </a:r>
                <a:r>
                  <a:rPr baseline="-25000" sz="3200"/>
                  <a:t>2</a:t>
                </a:r>
              </a:p>
            </p:txBody>
          </p:sp>
          <p:sp>
            <p:nvSpPr>
              <p:cNvPr id="238" name="Shape 238"/>
              <p:cNvSpPr/>
              <p:nvPr/>
            </p:nvSpPr>
            <p:spPr>
              <a:xfrm>
                <a:off x="12699" y="574675"/>
                <a:ext cx="584202" cy="1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</p:grpSp>
        <p:sp>
          <p:nvSpPr>
            <p:cNvPr id="240" name="Shape 240"/>
            <p:cNvSpPr/>
            <p:nvPr/>
          </p:nvSpPr>
          <p:spPr>
            <a:xfrm>
              <a:off x="757237" y="285750"/>
              <a:ext cx="946111" cy="5440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lvl="0">
                <a:defRPr sz="1800"/>
              </a:pPr>
              <a:r>
                <a:rPr sz="3200"/>
                <a:t>= </a:t>
              </a:r>
              <a:r>
                <a:rPr i="1" sz="3200"/>
                <a:t>k</a:t>
              </a:r>
              <a:r>
                <a:rPr sz="3200"/>
                <a:t> =</a:t>
              </a:r>
            </a:p>
          </p:txBody>
        </p:sp>
      </p:grpSp>
    </p:spTree>
  </p:cSld>
  <p:clrMapOvr>
    <a:masterClrMapping/>
  </p:clrMapOvr>
  <p:transition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/>
          <p:nvPr>
            <p:ph type="title" idx="4294967295"/>
          </p:nvPr>
        </p:nvSpPr>
        <p:spPr>
          <a:xfrm>
            <a:off x="-1" y="0"/>
            <a:ext cx="9144002" cy="819150"/>
          </a:xfrm>
          <a:prstGeom prst="rect">
            <a:avLst/>
          </a:prstGeom>
          <a:noFill/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r>
              <a:rPr sz="3600">
                <a:solidFill>
                  <a:srgbClr val="0072BC"/>
                </a:solidFill>
              </a:rPr>
              <a:t>Illustration of Gay-Lussac</a:t>
            </a:r>
            <a:r>
              <a:rPr sz="3600">
                <a:solidFill>
                  <a:srgbClr val="0072BC"/>
                </a:solidFill>
              </a:rPr>
              <a:t>’</a:t>
            </a:r>
            <a:r>
              <a:rPr sz="3600">
                <a:solidFill>
                  <a:srgbClr val="0072BC"/>
                </a:solidFill>
              </a:rPr>
              <a:t>s</a:t>
            </a:r>
            <a:r>
              <a:rPr sz="3600">
                <a:solidFill>
                  <a:srgbClr val="0072BC"/>
                </a:solidFill>
              </a:rPr>
              <a:t> Law</a:t>
            </a:r>
          </a:p>
        </p:txBody>
      </p:sp>
      <p:sp>
        <p:nvSpPr>
          <p:cNvPr id="244" name="Shape 244"/>
          <p:cNvSpPr/>
          <p:nvPr>
            <p:ph type="body" idx="4294967295"/>
          </p:nvPr>
        </p:nvSpPr>
        <p:spPr>
          <a:xfrm>
            <a:off x="146050" y="960437"/>
            <a:ext cx="4076700" cy="4792664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sz="3200"/>
              <a:t>Here is an illustration of Gay-Lussac</a:t>
            </a:r>
            <a:r>
              <a:rPr sz="3200"/>
              <a:t>’</a:t>
            </a:r>
            <a:r>
              <a:rPr sz="3200"/>
              <a:t>s law.</a:t>
            </a:r>
            <a:endParaRPr sz="3200"/>
          </a:p>
          <a:p>
            <a:pPr lvl="0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sz="3200"/>
              <a:t>As the temperature of a gas in a steel cylinder increases, the pressure increases.</a:t>
            </a:r>
          </a:p>
        </p:txBody>
      </p:sp>
      <p:pic>
        <p:nvPicPr>
          <p:cNvPr id="245" name="image.jpeg"/>
          <p:cNvPicPr/>
          <p:nvPr/>
        </p:nvPicPr>
        <p:blipFill>
          <a:blip r:embed="rId2">
            <a:extLst/>
          </a:blip>
          <a:srcRect l="0" t="0" r="0" b="9645"/>
          <a:stretch>
            <a:fillRect/>
          </a:stretch>
        </p:blipFill>
        <p:spPr>
          <a:xfrm>
            <a:off x="4484687" y="1092199"/>
            <a:ext cx="2149476" cy="4340227"/>
          </a:xfrm>
          <a:prstGeom prst="rect">
            <a:avLst/>
          </a:prstGeom>
          <a:ln w="12700">
            <a:miter lim="400000"/>
          </a:ln>
        </p:spPr>
      </p:pic>
      <p:pic>
        <p:nvPicPr>
          <p:cNvPr id="246" name="image.jpeg"/>
          <p:cNvPicPr/>
          <p:nvPr/>
        </p:nvPicPr>
        <p:blipFill>
          <a:blip r:embed="rId3">
            <a:extLst/>
          </a:blip>
          <a:srcRect l="0" t="0" r="0" b="9446"/>
          <a:stretch>
            <a:fillRect/>
          </a:stretch>
        </p:blipFill>
        <p:spPr>
          <a:xfrm>
            <a:off x="6726237" y="1092200"/>
            <a:ext cx="2151063" cy="43259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>
            <p:ph type="title" idx="4294967295"/>
          </p:nvPr>
        </p:nvSpPr>
        <p:spPr>
          <a:xfrm>
            <a:off x="-1" y="0"/>
            <a:ext cx="9144002" cy="819150"/>
          </a:xfrm>
          <a:prstGeom prst="rect">
            <a:avLst/>
          </a:prstGeom>
          <a:noFill/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r>
              <a:rPr sz="3600">
                <a:solidFill>
                  <a:srgbClr val="0072BC"/>
                </a:solidFill>
              </a:rPr>
              <a:t>Applying Gay-Lussac</a:t>
            </a:r>
            <a:r>
              <a:rPr sz="3600">
                <a:solidFill>
                  <a:srgbClr val="0072BC"/>
                </a:solidFill>
              </a:rPr>
              <a:t>’</a:t>
            </a:r>
            <a:r>
              <a:rPr sz="3600">
                <a:solidFill>
                  <a:srgbClr val="0072BC"/>
                </a:solidFill>
              </a:rPr>
              <a:t>s</a:t>
            </a:r>
            <a:r>
              <a:rPr sz="3600">
                <a:solidFill>
                  <a:srgbClr val="0072BC"/>
                </a:solidFill>
              </a:rPr>
              <a:t> Law</a:t>
            </a:r>
          </a:p>
        </p:txBody>
      </p:sp>
      <p:sp>
        <p:nvSpPr>
          <p:cNvPr id="249" name="Shape 249"/>
          <p:cNvSpPr/>
          <p:nvPr>
            <p:ph type="body" idx="4294967295"/>
          </p:nvPr>
        </p:nvSpPr>
        <p:spPr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sz="3200"/>
              <a:t>To find the new volume after a change in temperature:</a:t>
            </a:r>
            <a:endParaRPr sz="3200"/>
          </a:p>
          <a:p>
            <a:pPr lvl="1" marL="742950" indent="-285750">
              <a:lnSpc>
                <a:spcPct val="90000"/>
              </a:lnSpc>
              <a:spcBef>
                <a:spcPts val="1900"/>
              </a:spcBef>
              <a:defRPr sz="1800"/>
            </a:pPr>
            <a:endParaRPr sz="2800"/>
          </a:p>
          <a:p>
            <a:pPr lvl="0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endParaRPr sz="2000"/>
          </a:p>
          <a:p>
            <a:pPr lvl="0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endParaRPr sz="2000"/>
          </a:p>
          <a:p>
            <a:pPr lvl="0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sz="3200"/>
              <a:t>To find the new temperature after a change in volume:</a:t>
            </a:r>
          </a:p>
        </p:txBody>
      </p:sp>
      <p:grpSp>
        <p:nvGrpSpPr>
          <p:cNvPr id="256" name="Group 256"/>
          <p:cNvGrpSpPr/>
          <p:nvPr/>
        </p:nvGrpSpPr>
        <p:grpSpPr>
          <a:xfrm>
            <a:off x="3038474" y="1814512"/>
            <a:ext cx="2522036" cy="1099130"/>
            <a:chOff x="0" y="0"/>
            <a:chExt cx="2522034" cy="1099129"/>
          </a:xfrm>
        </p:grpSpPr>
        <p:sp>
          <p:nvSpPr>
            <p:cNvPr id="250" name="Shape 250"/>
            <p:cNvSpPr/>
            <p:nvPr/>
          </p:nvSpPr>
          <p:spPr>
            <a:xfrm>
              <a:off x="0" y="239712"/>
              <a:ext cx="818648" cy="6212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lvl="0">
                <a:defRPr sz="1800"/>
              </a:pPr>
              <a:r>
                <a:rPr i="1" sz="3200"/>
                <a:t>P</a:t>
              </a:r>
              <a:r>
                <a:rPr baseline="-25000" sz="3200"/>
                <a:t>1</a:t>
              </a:r>
              <a:r>
                <a:rPr sz="3200"/>
                <a:t> ×</a:t>
              </a:r>
            </a:p>
          </p:txBody>
        </p:sp>
        <p:grpSp>
          <p:nvGrpSpPr>
            <p:cNvPr id="254" name="Group 254"/>
            <p:cNvGrpSpPr/>
            <p:nvPr/>
          </p:nvGrpSpPr>
          <p:grpSpPr>
            <a:xfrm>
              <a:off x="996949" y="0"/>
              <a:ext cx="557214" cy="1099130"/>
              <a:chOff x="0" y="0"/>
              <a:chExt cx="557212" cy="1099129"/>
            </a:xfrm>
          </p:grpSpPr>
          <p:sp>
            <p:nvSpPr>
              <p:cNvPr id="251" name="Shape 251"/>
              <p:cNvSpPr/>
              <p:nvPr/>
            </p:nvSpPr>
            <p:spPr>
              <a:xfrm>
                <a:off x="6350" y="0"/>
                <a:ext cx="465627" cy="62129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/>
              <a:p>
                <a:pPr lvl="0">
                  <a:defRPr sz="1800"/>
                </a:pPr>
                <a:r>
                  <a:rPr i="1" sz="3200"/>
                  <a:t>T</a:t>
                </a:r>
                <a:r>
                  <a:rPr baseline="-25000" sz="3200"/>
                  <a:t>2</a:t>
                </a:r>
              </a:p>
            </p:txBody>
          </p:sp>
          <p:sp>
            <p:nvSpPr>
              <p:cNvPr id="252" name="Shape 252"/>
              <p:cNvSpPr/>
              <p:nvPr/>
            </p:nvSpPr>
            <p:spPr>
              <a:xfrm>
                <a:off x="7937" y="477837"/>
                <a:ext cx="465628" cy="62129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/>
              <a:p>
                <a:pPr lvl="0">
                  <a:defRPr sz="1800"/>
                </a:pPr>
                <a:r>
                  <a:rPr i="1" sz="3200"/>
                  <a:t>T</a:t>
                </a:r>
                <a:r>
                  <a:rPr baseline="-25000" sz="3200"/>
                  <a:t>1</a:t>
                </a:r>
              </a:p>
            </p:txBody>
          </p:sp>
          <p:sp>
            <p:nvSpPr>
              <p:cNvPr id="253" name="Shape 253"/>
              <p:cNvSpPr/>
              <p:nvPr/>
            </p:nvSpPr>
            <p:spPr>
              <a:xfrm>
                <a:off x="0" y="584200"/>
                <a:ext cx="557213" cy="1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</p:grpSp>
        <p:sp>
          <p:nvSpPr>
            <p:cNvPr id="255" name="Shape 255"/>
            <p:cNvSpPr/>
            <p:nvPr/>
          </p:nvSpPr>
          <p:spPr>
            <a:xfrm>
              <a:off x="1703387" y="238125"/>
              <a:ext cx="818648" cy="6212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lvl="0">
                <a:defRPr sz="1800"/>
              </a:pPr>
              <a:r>
                <a:rPr sz="3200"/>
                <a:t>= </a:t>
              </a:r>
              <a:r>
                <a:rPr i="1" sz="3200"/>
                <a:t>P</a:t>
              </a:r>
              <a:r>
                <a:rPr baseline="-25000" sz="3200"/>
                <a:t>2</a:t>
              </a:r>
            </a:p>
          </p:txBody>
        </p:sp>
      </p:grpSp>
      <p:grpSp>
        <p:nvGrpSpPr>
          <p:cNvPr id="263" name="Group 263"/>
          <p:cNvGrpSpPr/>
          <p:nvPr/>
        </p:nvGrpSpPr>
        <p:grpSpPr>
          <a:xfrm>
            <a:off x="3036887" y="4621212"/>
            <a:ext cx="2499811" cy="1099130"/>
            <a:chOff x="0" y="0"/>
            <a:chExt cx="2499809" cy="1099129"/>
          </a:xfrm>
        </p:grpSpPr>
        <p:sp>
          <p:nvSpPr>
            <p:cNvPr id="257" name="Shape 257"/>
            <p:cNvSpPr/>
            <p:nvPr/>
          </p:nvSpPr>
          <p:spPr>
            <a:xfrm>
              <a:off x="0" y="239712"/>
              <a:ext cx="796423" cy="6212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lvl="0">
                <a:defRPr sz="1800"/>
              </a:pPr>
              <a:r>
                <a:rPr i="1" sz="3200"/>
                <a:t>T</a:t>
              </a:r>
              <a:r>
                <a:rPr baseline="-25000" sz="3200"/>
                <a:t>1</a:t>
              </a:r>
              <a:r>
                <a:rPr sz="3200"/>
                <a:t> ×</a:t>
              </a:r>
            </a:p>
          </p:txBody>
        </p:sp>
        <p:grpSp>
          <p:nvGrpSpPr>
            <p:cNvPr id="261" name="Group 261"/>
            <p:cNvGrpSpPr/>
            <p:nvPr/>
          </p:nvGrpSpPr>
          <p:grpSpPr>
            <a:xfrm>
              <a:off x="1001712" y="0"/>
              <a:ext cx="582613" cy="1099130"/>
              <a:chOff x="0" y="0"/>
              <a:chExt cx="582612" cy="1099129"/>
            </a:xfrm>
          </p:grpSpPr>
          <p:sp>
            <p:nvSpPr>
              <p:cNvPr id="258" name="Shape 258"/>
              <p:cNvSpPr/>
              <p:nvPr/>
            </p:nvSpPr>
            <p:spPr>
              <a:xfrm>
                <a:off x="0" y="0"/>
                <a:ext cx="487852" cy="62129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/>
              <a:p>
                <a:pPr lvl="0">
                  <a:defRPr sz="1800"/>
                </a:pPr>
                <a:r>
                  <a:rPr i="1" sz="3200"/>
                  <a:t>P</a:t>
                </a:r>
                <a:r>
                  <a:rPr baseline="-25000" sz="3200"/>
                  <a:t>2</a:t>
                </a:r>
              </a:p>
            </p:txBody>
          </p:sp>
          <p:sp>
            <p:nvSpPr>
              <p:cNvPr id="259" name="Shape 259"/>
              <p:cNvSpPr/>
              <p:nvPr/>
            </p:nvSpPr>
            <p:spPr>
              <a:xfrm>
                <a:off x="0" y="477837"/>
                <a:ext cx="487852" cy="62129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/>
              <a:p>
                <a:pPr lvl="0">
                  <a:defRPr sz="1800"/>
                </a:pPr>
                <a:r>
                  <a:rPr i="1" sz="3200"/>
                  <a:t>P</a:t>
                </a:r>
                <a:r>
                  <a:rPr baseline="-25000" sz="3200"/>
                  <a:t>1</a:t>
                </a:r>
              </a:p>
            </p:txBody>
          </p:sp>
          <p:sp>
            <p:nvSpPr>
              <p:cNvPr id="260" name="Shape 260"/>
              <p:cNvSpPr/>
              <p:nvPr/>
            </p:nvSpPr>
            <p:spPr>
              <a:xfrm>
                <a:off x="25400" y="584200"/>
                <a:ext cx="557213" cy="1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</p:grpSp>
        <p:sp>
          <p:nvSpPr>
            <p:cNvPr id="262" name="Shape 262"/>
            <p:cNvSpPr/>
            <p:nvPr/>
          </p:nvSpPr>
          <p:spPr>
            <a:xfrm>
              <a:off x="1703387" y="238125"/>
              <a:ext cx="796423" cy="6212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lvl="0">
                <a:defRPr sz="1800"/>
              </a:pPr>
              <a:r>
                <a:rPr sz="3200"/>
                <a:t>= </a:t>
              </a:r>
              <a:r>
                <a:rPr i="1" sz="3200"/>
                <a:t>T</a:t>
              </a:r>
              <a:r>
                <a:rPr baseline="-25000" sz="3200"/>
                <a:t>2</a:t>
              </a:r>
            </a:p>
          </p:txBody>
        </p:sp>
      </p:grpSp>
      <p:grpSp>
        <p:nvGrpSpPr>
          <p:cNvPr id="266" name="Group 266"/>
          <p:cNvGrpSpPr/>
          <p:nvPr/>
        </p:nvGrpSpPr>
        <p:grpSpPr>
          <a:xfrm>
            <a:off x="4297898" y="2814637"/>
            <a:ext cx="2521554" cy="544583"/>
            <a:chOff x="0" y="0"/>
            <a:chExt cx="2521552" cy="544581"/>
          </a:xfrm>
        </p:grpSpPr>
        <p:sp>
          <p:nvSpPr>
            <p:cNvPr id="264" name="Shape 264"/>
            <p:cNvSpPr/>
            <p:nvPr/>
          </p:nvSpPr>
          <p:spPr>
            <a:xfrm>
              <a:off x="0" y="65087"/>
              <a:ext cx="1680627" cy="479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0516" fill="norm" stroke="1" extrusionOk="0">
                  <a:moveTo>
                    <a:pt x="33" y="0"/>
                  </a:moveTo>
                  <a:cubicBezTo>
                    <a:pt x="-68" y="9577"/>
                    <a:pt x="-169" y="19155"/>
                    <a:pt x="3394" y="20377"/>
                  </a:cubicBezTo>
                  <a:cubicBezTo>
                    <a:pt x="6957" y="21600"/>
                    <a:pt x="14184" y="14536"/>
                    <a:pt x="21431" y="7472"/>
                  </a:cubicBezTo>
                </a:path>
              </a:pathLst>
            </a:custGeom>
            <a:noFill/>
            <a:ln w="38100" cap="flat">
              <a:solidFill>
                <a:srgbClr val="D81F26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265" name="Shape 265"/>
            <p:cNvSpPr/>
            <p:nvPr/>
          </p:nvSpPr>
          <p:spPr>
            <a:xfrm>
              <a:off x="1888588" y="0"/>
              <a:ext cx="632965" cy="3918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lvl="0">
                <a:defRPr sz="1800"/>
              </a:pPr>
              <a:r>
                <a:rPr b="1" i="1">
                  <a:solidFill>
                    <a:srgbClr val="D81F26"/>
                  </a:solidFill>
                </a:rPr>
                <a:t>T</a:t>
              </a:r>
              <a:r>
                <a:rPr baseline="-25000">
                  <a:solidFill>
                    <a:srgbClr val="D81F26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factor</a:t>
              </a:r>
            </a:p>
          </p:txBody>
        </p:sp>
      </p:grpSp>
      <p:grpSp>
        <p:nvGrpSpPr>
          <p:cNvPr id="269" name="Group 269"/>
          <p:cNvGrpSpPr/>
          <p:nvPr/>
        </p:nvGrpSpPr>
        <p:grpSpPr>
          <a:xfrm>
            <a:off x="4320123" y="5621337"/>
            <a:ext cx="2521554" cy="544583"/>
            <a:chOff x="0" y="0"/>
            <a:chExt cx="2521552" cy="544581"/>
          </a:xfrm>
        </p:grpSpPr>
        <p:sp>
          <p:nvSpPr>
            <p:cNvPr id="267" name="Shape 267"/>
            <p:cNvSpPr/>
            <p:nvPr/>
          </p:nvSpPr>
          <p:spPr>
            <a:xfrm>
              <a:off x="0" y="65087"/>
              <a:ext cx="1680627" cy="479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0516" fill="norm" stroke="1" extrusionOk="0">
                  <a:moveTo>
                    <a:pt x="33" y="0"/>
                  </a:moveTo>
                  <a:cubicBezTo>
                    <a:pt x="-68" y="9577"/>
                    <a:pt x="-169" y="19155"/>
                    <a:pt x="3394" y="20377"/>
                  </a:cubicBezTo>
                  <a:cubicBezTo>
                    <a:pt x="6957" y="21600"/>
                    <a:pt x="14184" y="14536"/>
                    <a:pt x="21431" y="7472"/>
                  </a:cubicBezTo>
                </a:path>
              </a:pathLst>
            </a:custGeom>
            <a:noFill/>
            <a:ln w="38100" cap="flat">
              <a:solidFill>
                <a:srgbClr val="00A76D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268" name="Shape 268"/>
            <p:cNvSpPr/>
            <p:nvPr/>
          </p:nvSpPr>
          <p:spPr>
            <a:xfrm>
              <a:off x="1888588" y="0"/>
              <a:ext cx="632965" cy="3918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lvl="0">
                <a:defRPr sz="1800"/>
              </a:pPr>
              <a:r>
                <a:rPr b="1" i="1">
                  <a:solidFill>
                    <a:srgbClr val="00A76D"/>
                  </a:solidFill>
                </a:rPr>
                <a:t>P</a:t>
              </a:r>
              <a:r>
                <a:rPr baseline="-25000">
                  <a:solidFill>
                    <a:srgbClr val="00A76D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factor</a:t>
              </a:r>
            </a:p>
          </p:txBody>
        </p:sp>
      </p:grp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>
            <p:ph type="title" idx="4294967295"/>
          </p:nvPr>
        </p:nvSpPr>
        <p:spPr>
          <a:xfrm>
            <a:off x="-1" y="0"/>
            <a:ext cx="9144002" cy="819150"/>
          </a:xfrm>
          <a:prstGeom prst="rect">
            <a:avLst/>
          </a:prstGeom>
          <a:noFill/>
        </p:spPr>
        <p:txBody>
          <a:bodyPr lIns="0" tIns="0" rIns="0" bIns="0">
            <a:normAutofit fontScale="100000" lnSpcReduction="0"/>
          </a:bodyPr>
          <a:lstStyle>
            <a:lvl1pPr>
              <a:defRPr sz="3600">
                <a:solidFill>
                  <a:srgbClr val="0072BC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72BC"/>
                </a:solidFill>
              </a:rPr>
              <a:t>Detailed Gas Properties</a:t>
            </a:r>
          </a:p>
        </p:txBody>
      </p:sp>
      <p:sp>
        <p:nvSpPr>
          <p:cNvPr id="35" name="Shape 35"/>
          <p:cNvSpPr/>
          <p:nvPr>
            <p:ph type="body" idx="4294967295"/>
          </p:nvPr>
        </p:nvSpPr>
        <p:spPr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609600" indent="-609600">
              <a:lnSpc>
                <a:spcPct val="90000"/>
              </a:lnSpc>
              <a:spcBef>
                <a:spcPts val="1900"/>
              </a:spcBef>
              <a:buAutoNum type="arabicPeriod" startAt="1"/>
              <a:defRPr sz="1800"/>
            </a:pPr>
            <a:r>
              <a:rPr sz="3200"/>
              <a:t>Gases have a variable shape and volume.</a:t>
            </a:r>
            <a:endParaRPr sz="3200"/>
          </a:p>
          <a:p>
            <a:pPr lvl="2" marL="858837" indent="-228600">
              <a:lnSpc>
                <a:spcPct val="90000"/>
              </a:lnSpc>
              <a:spcBef>
                <a:spcPts val="1900"/>
              </a:spcBef>
              <a:buFont typeface="Times Roman"/>
              <a:defRPr sz="1800"/>
            </a:pPr>
            <a:r>
              <a:rPr sz="2400"/>
              <a:t>A gas takes the shape of its container, filling it completely. If the container changes shape, the gas also changes shape.</a:t>
            </a:r>
            <a:endParaRPr sz="2400"/>
          </a:p>
          <a:p>
            <a:pPr lvl="0" marL="609600" indent="-609600">
              <a:lnSpc>
                <a:spcPct val="90000"/>
              </a:lnSpc>
              <a:spcBef>
                <a:spcPts val="1900"/>
              </a:spcBef>
              <a:buAutoNum type="arabicPeriod" startAt="2"/>
              <a:defRPr sz="1800"/>
            </a:pPr>
            <a:r>
              <a:rPr sz="3200"/>
              <a:t>Gases expand uniformly.</a:t>
            </a:r>
            <a:endParaRPr sz="3200"/>
          </a:p>
          <a:p>
            <a:pPr lvl="2" marL="858837" indent="-228600">
              <a:lnSpc>
                <a:spcPct val="90000"/>
              </a:lnSpc>
              <a:spcBef>
                <a:spcPts val="1900"/>
              </a:spcBef>
              <a:buFont typeface="Times Roman"/>
              <a:defRPr sz="1800"/>
            </a:pPr>
            <a:r>
              <a:rPr sz="2400"/>
              <a:t>The volume of a gas decreases when the volume of its</a:t>
            </a:r>
            <a:br>
              <a:rPr sz="2400"/>
            </a:br>
            <a:r>
              <a:rPr sz="2400"/>
              <a:t>container decreases. If the volume is reduced enough, the</a:t>
            </a:r>
            <a:br>
              <a:rPr sz="2400"/>
            </a:br>
            <a:r>
              <a:rPr sz="2400"/>
              <a:t>gas will liquefy.</a:t>
            </a:r>
          </a:p>
        </p:txBody>
      </p:sp>
    </p:spTree>
  </p:cSld>
  <p:clrMapOvr>
    <a:masterClrMapping/>
  </p:clrMapOvr>
  <p:transition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/>
          <p:nvPr>
            <p:ph type="title" idx="4294967295"/>
          </p:nvPr>
        </p:nvSpPr>
        <p:spPr>
          <a:xfrm>
            <a:off x="-1" y="0"/>
            <a:ext cx="9144002" cy="819150"/>
          </a:xfrm>
          <a:prstGeom prst="rect">
            <a:avLst/>
          </a:prstGeom>
          <a:noFill/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r>
              <a:rPr sz="3600">
                <a:solidFill>
                  <a:srgbClr val="0072BC"/>
                </a:solidFill>
              </a:rPr>
              <a:t>Gay-Lussac</a:t>
            </a:r>
            <a:r>
              <a:rPr sz="3600">
                <a:solidFill>
                  <a:srgbClr val="0072BC"/>
                </a:solidFill>
              </a:rPr>
              <a:t>’</a:t>
            </a:r>
            <a:r>
              <a:rPr sz="3600">
                <a:solidFill>
                  <a:srgbClr val="0072BC"/>
                </a:solidFill>
              </a:rPr>
              <a:t>s</a:t>
            </a:r>
            <a:r>
              <a:rPr sz="3600">
                <a:solidFill>
                  <a:srgbClr val="0072BC"/>
                </a:solidFill>
              </a:rPr>
              <a:t> Law Problem</a:t>
            </a:r>
          </a:p>
        </p:txBody>
      </p:sp>
      <p:sp>
        <p:nvSpPr>
          <p:cNvPr id="272" name="Shape 272"/>
          <p:cNvSpPr/>
          <p:nvPr>
            <p:ph type="body" idx="4294967295"/>
          </p:nvPr>
        </p:nvSpPr>
        <p:spPr>
          <a:xfrm>
            <a:off x="146050" y="955675"/>
            <a:ext cx="8850313" cy="590232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sz="3200"/>
              <a:t>A steel container of nitrous oxide at 10.4 atm is cooled from 33 </a:t>
            </a:r>
            <a:r>
              <a:rPr sz="3200">
                <a:latin typeface="Symbol"/>
                <a:ea typeface="Symbol"/>
                <a:cs typeface="Symbol"/>
                <a:sym typeface="Symbol"/>
              </a:rPr>
              <a:t>°</a:t>
            </a:r>
            <a:r>
              <a:rPr sz="3200"/>
              <a:t>C to –28 </a:t>
            </a:r>
            <a:r>
              <a:rPr sz="3200">
                <a:latin typeface="Symbol"/>
                <a:ea typeface="Symbol"/>
                <a:cs typeface="Symbol"/>
                <a:sym typeface="Symbol"/>
              </a:rPr>
              <a:t>°</a:t>
            </a:r>
            <a:r>
              <a:rPr sz="3200"/>
              <a:t>C.  What is the final volume at constant </a:t>
            </a:r>
            <a:r>
              <a:rPr i="1" sz="3200"/>
              <a:t>V</a:t>
            </a:r>
            <a:r>
              <a:rPr sz="3200"/>
              <a:t>?</a:t>
            </a:r>
            <a:endParaRPr sz="3200"/>
          </a:p>
          <a:p>
            <a:pPr lvl="0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sz="3200"/>
              <a:t>We first have to convert the temp from </a:t>
            </a:r>
            <a:r>
              <a:rPr sz="3200">
                <a:latin typeface="Symbol"/>
                <a:ea typeface="Symbol"/>
                <a:cs typeface="Symbol"/>
                <a:sym typeface="Symbol"/>
              </a:rPr>
              <a:t>°</a:t>
            </a:r>
            <a:r>
              <a:rPr sz="3200"/>
              <a:t>C to K:</a:t>
            </a:r>
            <a:endParaRPr sz="3200"/>
          </a:p>
          <a:p>
            <a:pPr lvl="1" marL="285750" indent="171450">
              <a:lnSpc>
                <a:spcPct val="90000"/>
              </a:lnSpc>
              <a:spcBef>
                <a:spcPts val="1900"/>
              </a:spcBef>
              <a:buSzTx/>
              <a:buNone/>
              <a:defRPr sz="1800"/>
            </a:pPr>
            <a:r>
              <a:rPr sz="2800"/>
              <a:t>    33 </a:t>
            </a:r>
            <a:r>
              <a:rPr sz="2800">
                <a:latin typeface="Symbol"/>
                <a:ea typeface="Symbol"/>
                <a:cs typeface="Symbol"/>
                <a:sym typeface="Symbol"/>
              </a:rPr>
              <a:t>°</a:t>
            </a:r>
            <a:r>
              <a:rPr sz="2800"/>
              <a:t>C + 273 = 306 K</a:t>
            </a:r>
            <a:endParaRPr sz="2800"/>
          </a:p>
          <a:p>
            <a:pPr lvl="1" marL="285750" indent="171450">
              <a:lnSpc>
                <a:spcPct val="90000"/>
              </a:lnSpc>
              <a:spcBef>
                <a:spcPts val="1900"/>
              </a:spcBef>
              <a:buSzTx/>
              <a:buNone/>
              <a:defRPr sz="1800"/>
            </a:pPr>
            <a:r>
              <a:rPr sz="2800"/>
              <a:t>    –28 </a:t>
            </a:r>
            <a:r>
              <a:rPr sz="2800">
                <a:latin typeface="Symbol"/>
                <a:ea typeface="Symbol"/>
                <a:cs typeface="Symbol"/>
                <a:sym typeface="Symbol"/>
              </a:rPr>
              <a:t>°</a:t>
            </a:r>
            <a:r>
              <a:rPr sz="2800"/>
              <a:t>C + 273 = 245 K</a:t>
            </a:r>
          </a:p>
        </p:txBody>
      </p:sp>
      <p:grpSp>
        <p:nvGrpSpPr>
          <p:cNvPr id="279" name="Group 279"/>
          <p:cNvGrpSpPr/>
          <p:nvPr/>
        </p:nvGrpSpPr>
        <p:grpSpPr>
          <a:xfrm>
            <a:off x="4652962" y="3179762"/>
            <a:ext cx="2522036" cy="1099130"/>
            <a:chOff x="0" y="0"/>
            <a:chExt cx="2522034" cy="1099129"/>
          </a:xfrm>
        </p:grpSpPr>
        <p:sp>
          <p:nvSpPr>
            <p:cNvPr id="273" name="Shape 273"/>
            <p:cNvSpPr/>
            <p:nvPr/>
          </p:nvSpPr>
          <p:spPr>
            <a:xfrm>
              <a:off x="0" y="239712"/>
              <a:ext cx="868852" cy="6212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lvl="0">
                <a:defRPr sz="1800"/>
              </a:pPr>
              <a:r>
                <a:rPr i="1" sz="3200"/>
                <a:t>P</a:t>
              </a:r>
              <a:r>
                <a:rPr baseline="-25000" sz="3200"/>
                <a:t>1</a:t>
              </a:r>
              <a:r>
                <a:rPr sz="3200"/>
                <a:t>  </a:t>
              </a:r>
              <a:r>
                <a:rPr sz="2800">
                  <a:latin typeface="Arial"/>
                  <a:ea typeface="Arial"/>
                  <a:cs typeface="Arial"/>
                  <a:sym typeface="Arial"/>
                </a:rPr>
                <a:t>x</a:t>
              </a:r>
            </a:p>
          </p:txBody>
        </p:sp>
        <p:grpSp>
          <p:nvGrpSpPr>
            <p:cNvPr id="277" name="Group 277"/>
            <p:cNvGrpSpPr/>
            <p:nvPr/>
          </p:nvGrpSpPr>
          <p:grpSpPr>
            <a:xfrm>
              <a:off x="996949" y="0"/>
              <a:ext cx="557214" cy="1099130"/>
              <a:chOff x="0" y="0"/>
              <a:chExt cx="557212" cy="1099129"/>
            </a:xfrm>
          </p:grpSpPr>
          <p:sp>
            <p:nvSpPr>
              <p:cNvPr id="274" name="Shape 274"/>
              <p:cNvSpPr/>
              <p:nvPr/>
            </p:nvSpPr>
            <p:spPr>
              <a:xfrm>
                <a:off x="6350" y="0"/>
                <a:ext cx="465627" cy="62129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/>
              <a:p>
                <a:pPr lvl="0">
                  <a:defRPr sz="1800"/>
                </a:pPr>
                <a:r>
                  <a:rPr i="1" sz="3200"/>
                  <a:t>T</a:t>
                </a:r>
                <a:r>
                  <a:rPr baseline="-25000" sz="3200"/>
                  <a:t>2</a:t>
                </a:r>
              </a:p>
            </p:txBody>
          </p:sp>
          <p:sp>
            <p:nvSpPr>
              <p:cNvPr id="275" name="Shape 275"/>
              <p:cNvSpPr/>
              <p:nvPr/>
            </p:nvSpPr>
            <p:spPr>
              <a:xfrm>
                <a:off x="7937" y="477837"/>
                <a:ext cx="465628" cy="62129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/>
              <a:p>
                <a:pPr lvl="0">
                  <a:defRPr sz="1800"/>
                </a:pPr>
                <a:r>
                  <a:rPr i="1" sz="3200"/>
                  <a:t>T</a:t>
                </a:r>
                <a:r>
                  <a:rPr baseline="-25000" sz="3200"/>
                  <a:t>1</a:t>
                </a:r>
              </a:p>
            </p:txBody>
          </p:sp>
          <p:sp>
            <p:nvSpPr>
              <p:cNvPr id="276" name="Shape 276"/>
              <p:cNvSpPr/>
              <p:nvPr/>
            </p:nvSpPr>
            <p:spPr>
              <a:xfrm>
                <a:off x="0" y="584200"/>
                <a:ext cx="557213" cy="1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</p:grpSp>
        <p:sp>
          <p:nvSpPr>
            <p:cNvPr id="278" name="Shape 278"/>
            <p:cNvSpPr/>
            <p:nvPr/>
          </p:nvSpPr>
          <p:spPr>
            <a:xfrm>
              <a:off x="1703387" y="238125"/>
              <a:ext cx="818648" cy="6212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lvl="0">
                <a:defRPr sz="1800"/>
              </a:pPr>
              <a:r>
                <a:rPr sz="3200"/>
                <a:t>= </a:t>
              </a:r>
              <a:r>
                <a:rPr i="1" sz="3200"/>
                <a:t>P</a:t>
              </a:r>
              <a:r>
                <a:rPr baseline="-25000" sz="3200"/>
                <a:t>2</a:t>
              </a:r>
            </a:p>
          </p:txBody>
        </p:sp>
      </p:grpSp>
      <p:grpSp>
        <p:nvGrpSpPr>
          <p:cNvPr id="288" name="Group 288"/>
          <p:cNvGrpSpPr/>
          <p:nvPr/>
        </p:nvGrpSpPr>
        <p:grpSpPr>
          <a:xfrm>
            <a:off x="1970087" y="4864099"/>
            <a:ext cx="5100400" cy="1021915"/>
            <a:chOff x="0" y="0"/>
            <a:chExt cx="5100399" cy="1021913"/>
          </a:xfrm>
        </p:grpSpPr>
        <p:sp>
          <p:nvSpPr>
            <p:cNvPr id="280" name="Shape 280"/>
            <p:cNvSpPr/>
            <p:nvPr/>
          </p:nvSpPr>
          <p:spPr>
            <a:xfrm>
              <a:off x="0" y="263525"/>
              <a:ext cx="1907342" cy="5440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lvl="0">
                <a:defRPr sz="1800"/>
              </a:pPr>
              <a:r>
                <a:rPr sz="3200"/>
                <a:t>10.4 atm  </a:t>
              </a:r>
              <a:r>
                <a:rPr sz="2800">
                  <a:latin typeface="Arial"/>
                  <a:ea typeface="Arial"/>
                  <a:cs typeface="Arial"/>
                  <a:sym typeface="Arial"/>
                </a:rPr>
                <a:t>x</a:t>
              </a:r>
            </a:p>
          </p:txBody>
        </p:sp>
        <p:grpSp>
          <p:nvGrpSpPr>
            <p:cNvPr id="284" name="Group 284"/>
            <p:cNvGrpSpPr/>
            <p:nvPr/>
          </p:nvGrpSpPr>
          <p:grpSpPr>
            <a:xfrm>
              <a:off x="1973262" y="-1"/>
              <a:ext cx="1139826" cy="1021915"/>
              <a:chOff x="0" y="0"/>
              <a:chExt cx="1139824" cy="1021913"/>
            </a:xfrm>
          </p:grpSpPr>
          <p:sp>
            <p:nvSpPr>
              <p:cNvPr id="281" name="Shape 281"/>
              <p:cNvSpPr/>
              <p:nvPr/>
            </p:nvSpPr>
            <p:spPr>
              <a:xfrm>
                <a:off x="0" y="0"/>
                <a:ext cx="1108830" cy="54407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>
                  <a:defRPr sz="3200"/>
                </a:lvl1pPr>
              </a:lstStyle>
              <a:p>
                <a:pPr lvl="0">
                  <a:defRPr sz="1800"/>
                </a:pPr>
                <a:r>
                  <a:rPr sz="3200"/>
                  <a:t>306 K</a:t>
                </a:r>
              </a:p>
            </p:txBody>
          </p:sp>
          <p:sp>
            <p:nvSpPr>
              <p:cNvPr id="282" name="Shape 282"/>
              <p:cNvSpPr/>
              <p:nvPr/>
            </p:nvSpPr>
            <p:spPr>
              <a:xfrm>
                <a:off x="1587" y="477837"/>
                <a:ext cx="1108830" cy="54407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>
                  <a:defRPr sz="3200"/>
                </a:lvl1pPr>
              </a:lstStyle>
              <a:p>
                <a:pPr lvl="0">
                  <a:defRPr sz="1800"/>
                </a:pPr>
                <a:r>
                  <a:rPr sz="3200"/>
                  <a:t>245 K</a:t>
                </a:r>
              </a:p>
            </p:txBody>
          </p:sp>
          <p:sp>
            <p:nvSpPr>
              <p:cNvPr id="283" name="Shape 283"/>
              <p:cNvSpPr/>
              <p:nvPr/>
            </p:nvSpPr>
            <p:spPr>
              <a:xfrm>
                <a:off x="106362" y="544512"/>
                <a:ext cx="1033464" cy="1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</p:grpSp>
        <p:sp>
          <p:nvSpPr>
            <p:cNvPr id="285" name="Shape 285"/>
            <p:cNvSpPr/>
            <p:nvPr/>
          </p:nvSpPr>
          <p:spPr>
            <a:xfrm>
              <a:off x="3243262" y="250825"/>
              <a:ext cx="1857138" cy="5440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3200"/>
              </a:lvl1pPr>
            </a:lstStyle>
            <a:p>
              <a:pPr lvl="0">
                <a:defRPr sz="1800"/>
              </a:pPr>
              <a:r>
                <a:rPr sz="3200"/>
                <a:t>= 13.0 atm</a:t>
              </a:r>
            </a:p>
          </p:txBody>
        </p:sp>
        <p:sp>
          <p:nvSpPr>
            <p:cNvPr id="286" name="Shape 286"/>
            <p:cNvSpPr/>
            <p:nvPr/>
          </p:nvSpPr>
          <p:spPr>
            <a:xfrm>
              <a:off x="2776537" y="161925"/>
              <a:ext cx="344489" cy="304801"/>
            </a:xfrm>
            <a:prstGeom prst="line">
              <a:avLst/>
            </a:prstGeom>
            <a:noFill/>
            <a:ln w="38100" cap="flat">
              <a:solidFill>
                <a:srgbClr val="D81F2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87" name="Shape 287"/>
            <p:cNvSpPr/>
            <p:nvPr/>
          </p:nvSpPr>
          <p:spPr>
            <a:xfrm>
              <a:off x="2781299" y="633412"/>
              <a:ext cx="344489" cy="304801"/>
            </a:xfrm>
            <a:prstGeom prst="line">
              <a:avLst/>
            </a:prstGeom>
            <a:noFill/>
            <a:ln w="38100" cap="flat">
              <a:solidFill>
                <a:srgbClr val="D81F26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/>
          <p:nvPr>
            <p:ph type="title" idx="4294967295"/>
          </p:nvPr>
        </p:nvSpPr>
        <p:spPr>
          <a:xfrm>
            <a:off x="-1" y="0"/>
            <a:ext cx="9144002" cy="819150"/>
          </a:xfrm>
          <a:prstGeom prst="rect">
            <a:avLst/>
          </a:prstGeom>
          <a:noFill/>
        </p:spPr>
        <p:txBody>
          <a:bodyPr lIns="0" tIns="0" rIns="0" bIns="0">
            <a:normAutofit fontScale="100000" lnSpcReduction="0"/>
          </a:bodyPr>
          <a:lstStyle>
            <a:lvl1pPr>
              <a:defRPr sz="3600">
                <a:solidFill>
                  <a:srgbClr val="0072BC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72BC"/>
                </a:solidFill>
              </a:rPr>
              <a:t>Combined Gas Law</a:t>
            </a:r>
          </a:p>
        </p:txBody>
      </p:sp>
      <p:sp>
        <p:nvSpPr>
          <p:cNvPr id="291" name="Shape 291"/>
          <p:cNvSpPr/>
          <p:nvPr>
            <p:ph type="body" idx="4294967295"/>
          </p:nvPr>
        </p:nvSpPr>
        <p:spPr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sz="3200"/>
              <a:t>When we introduced Boyle</a:t>
            </a:r>
            <a:r>
              <a:rPr sz="3200"/>
              <a:t>’s, Charles’s, and    Gay-Lussac’s laws, we assumed that one of the variables remained constant.</a:t>
            </a:r>
            <a:endParaRPr sz="3200"/>
          </a:p>
          <a:p>
            <a:pPr lvl="0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sz="3200"/>
              <a:t>Experimentally, all three (temperature, pressure, and volume) usually change.</a:t>
            </a:r>
            <a:endParaRPr sz="3200"/>
          </a:p>
          <a:p>
            <a:pPr lvl="0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sz="3200"/>
              <a:t>By combining all three laws, we obtain the </a:t>
            </a:r>
            <a:r>
              <a:rPr b="1" i="1" sz="3200"/>
              <a:t>combined gas law</a:t>
            </a:r>
            <a:r>
              <a:rPr sz="3200"/>
              <a:t>:</a:t>
            </a:r>
          </a:p>
        </p:txBody>
      </p:sp>
      <p:grpSp>
        <p:nvGrpSpPr>
          <p:cNvPr id="301" name="Group 301"/>
          <p:cNvGrpSpPr/>
          <p:nvPr/>
        </p:nvGrpSpPr>
        <p:grpSpPr>
          <a:xfrm>
            <a:off x="3449637" y="4691062"/>
            <a:ext cx="2286001" cy="1191205"/>
            <a:chOff x="0" y="0"/>
            <a:chExt cx="2286000" cy="1191204"/>
          </a:xfrm>
        </p:grpSpPr>
        <p:grpSp>
          <p:nvGrpSpPr>
            <p:cNvPr id="295" name="Group 295"/>
            <p:cNvGrpSpPr/>
            <p:nvPr/>
          </p:nvGrpSpPr>
          <p:grpSpPr>
            <a:xfrm>
              <a:off x="0" y="0"/>
              <a:ext cx="901701" cy="1191205"/>
              <a:chOff x="0" y="0"/>
              <a:chExt cx="901699" cy="1191204"/>
            </a:xfrm>
          </p:grpSpPr>
          <p:sp>
            <p:nvSpPr>
              <p:cNvPr id="292" name="Shape 292"/>
              <p:cNvSpPr/>
              <p:nvPr/>
            </p:nvSpPr>
            <p:spPr>
              <a:xfrm>
                <a:off x="0" y="0"/>
                <a:ext cx="871564" cy="62129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/>
              <a:p>
                <a:pPr lvl="0">
                  <a:defRPr sz="1800"/>
                </a:pPr>
                <a:r>
                  <a:rPr i="1" sz="3200"/>
                  <a:t>P</a:t>
                </a:r>
                <a:r>
                  <a:rPr baseline="-25000" sz="3200"/>
                  <a:t>1</a:t>
                </a:r>
                <a:r>
                  <a:rPr i="1" sz="3200"/>
                  <a:t>V</a:t>
                </a:r>
                <a:r>
                  <a:rPr baseline="-25000" sz="3200"/>
                  <a:t>1</a:t>
                </a:r>
              </a:p>
            </p:txBody>
          </p:sp>
          <p:sp>
            <p:nvSpPr>
              <p:cNvPr id="293" name="Shape 293"/>
              <p:cNvSpPr/>
              <p:nvPr/>
            </p:nvSpPr>
            <p:spPr>
              <a:xfrm>
                <a:off x="201612" y="569912"/>
                <a:ext cx="465628" cy="62129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/>
              <a:p>
                <a:pPr lvl="0">
                  <a:defRPr sz="1800"/>
                </a:pPr>
                <a:r>
                  <a:rPr i="1" sz="3200"/>
                  <a:t>T</a:t>
                </a:r>
                <a:r>
                  <a:rPr baseline="-25000" sz="3200"/>
                  <a:t>1</a:t>
                </a:r>
              </a:p>
            </p:txBody>
          </p:sp>
          <p:sp>
            <p:nvSpPr>
              <p:cNvPr id="294" name="Shape 294"/>
              <p:cNvSpPr/>
              <p:nvPr/>
            </p:nvSpPr>
            <p:spPr>
              <a:xfrm>
                <a:off x="66675" y="627062"/>
                <a:ext cx="835026" cy="1589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</p:grpSp>
        <p:grpSp>
          <p:nvGrpSpPr>
            <p:cNvPr id="299" name="Group 299"/>
            <p:cNvGrpSpPr/>
            <p:nvPr/>
          </p:nvGrpSpPr>
          <p:grpSpPr>
            <a:xfrm>
              <a:off x="1384300" y="0"/>
              <a:ext cx="901701" cy="1191205"/>
              <a:chOff x="0" y="0"/>
              <a:chExt cx="901699" cy="1191204"/>
            </a:xfrm>
          </p:grpSpPr>
          <p:sp>
            <p:nvSpPr>
              <p:cNvPr id="296" name="Shape 296"/>
              <p:cNvSpPr/>
              <p:nvPr/>
            </p:nvSpPr>
            <p:spPr>
              <a:xfrm>
                <a:off x="0" y="0"/>
                <a:ext cx="871564" cy="62129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/>
              <a:p>
                <a:pPr lvl="0">
                  <a:defRPr sz="1800"/>
                </a:pPr>
                <a:r>
                  <a:rPr i="1" sz="3200"/>
                  <a:t>P</a:t>
                </a:r>
                <a:r>
                  <a:rPr baseline="-25000" sz="3200"/>
                  <a:t>2</a:t>
                </a:r>
                <a:r>
                  <a:rPr i="1" sz="3200"/>
                  <a:t>V</a:t>
                </a:r>
                <a:r>
                  <a:rPr baseline="-25000" sz="3200"/>
                  <a:t>2</a:t>
                </a:r>
              </a:p>
            </p:txBody>
          </p:sp>
          <p:sp>
            <p:nvSpPr>
              <p:cNvPr id="297" name="Shape 297"/>
              <p:cNvSpPr/>
              <p:nvPr/>
            </p:nvSpPr>
            <p:spPr>
              <a:xfrm>
                <a:off x="201612" y="569912"/>
                <a:ext cx="465628" cy="62129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/>
              <a:p>
                <a:pPr lvl="0">
                  <a:defRPr sz="1800"/>
                </a:pPr>
                <a:r>
                  <a:rPr i="1" sz="3200"/>
                  <a:t>T</a:t>
                </a:r>
                <a:r>
                  <a:rPr baseline="-25000" sz="3200"/>
                  <a:t>2</a:t>
                </a:r>
              </a:p>
            </p:txBody>
          </p:sp>
          <p:sp>
            <p:nvSpPr>
              <p:cNvPr id="298" name="Shape 298"/>
              <p:cNvSpPr/>
              <p:nvPr/>
            </p:nvSpPr>
            <p:spPr>
              <a:xfrm>
                <a:off x="66675" y="627062"/>
                <a:ext cx="835026" cy="1589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</p:grpSp>
        <p:sp>
          <p:nvSpPr>
            <p:cNvPr id="300" name="Shape 300"/>
            <p:cNvSpPr/>
            <p:nvPr/>
          </p:nvSpPr>
          <p:spPr>
            <a:xfrm>
              <a:off x="954087" y="285750"/>
              <a:ext cx="333336" cy="5440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3200"/>
              </a:lvl1pPr>
            </a:lstStyle>
            <a:p>
              <a:pPr lvl="0">
                <a:defRPr sz="1800"/>
              </a:pPr>
              <a:r>
                <a:rPr sz="3200"/>
                <a:t>=</a:t>
              </a:r>
            </a:p>
          </p:txBody>
        </p:sp>
      </p:grpSp>
    </p:spTree>
  </p:cSld>
  <p:clrMapOvr>
    <a:masterClrMapping/>
  </p:clrMapOvr>
  <p:transition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/>
          <p:nvPr>
            <p:ph type="title" idx="4294967295"/>
          </p:nvPr>
        </p:nvSpPr>
        <p:spPr>
          <a:xfrm>
            <a:off x="-1" y="0"/>
            <a:ext cx="9144002" cy="819150"/>
          </a:xfrm>
          <a:prstGeom prst="rect">
            <a:avLst/>
          </a:prstGeom>
          <a:noFill/>
        </p:spPr>
        <p:txBody>
          <a:bodyPr lIns="0" tIns="0" rIns="0" bIns="0">
            <a:normAutofit fontScale="100000" lnSpcReduction="0"/>
          </a:bodyPr>
          <a:lstStyle>
            <a:lvl1pPr>
              <a:defRPr sz="3600">
                <a:solidFill>
                  <a:srgbClr val="0072BC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72BC"/>
                </a:solidFill>
              </a:rPr>
              <a:t>Applying the Combined Gas Law</a:t>
            </a:r>
          </a:p>
        </p:txBody>
      </p:sp>
      <p:sp>
        <p:nvSpPr>
          <p:cNvPr id="304" name="Shape 304"/>
          <p:cNvSpPr/>
          <p:nvPr>
            <p:ph type="body" idx="4294967295"/>
          </p:nvPr>
        </p:nvSpPr>
        <p:spPr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sz="3200"/>
              <a:t>To find a new volume when </a:t>
            </a:r>
            <a:r>
              <a:rPr i="1" sz="3200"/>
              <a:t>P</a:t>
            </a:r>
            <a:r>
              <a:rPr sz="3200"/>
              <a:t> and </a:t>
            </a:r>
            <a:r>
              <a:rPr i="1" sz="3200"/>
              <a:t>T</a:t>
            </a:r>
            <a:r>
              <a:rPr sz="3200"/>
              <a:t> change:</a:t>
            </a:r>
            <a:endParaRPr sz="3200"/>
          </a:p>
          <a:p>
            <a:pPr lvl="4" marL="2057400" indent="-228600">
              <a:lnSpc>
                <a:spcPct val="90000"/>
              </a:lnSpc>
              <a:spcBef>
                <a:spcPts val="1900"/>
              </a:spcBef>
              <a:defRPr sz="1800"/>
            </a:pPr>
          </a:p>
          <a:p>
            <a:pPr lvl="4" marL="2057400" indent="-228600">
              <a:lnSpc>
                <a:spcPct val="90000"/>
              </a:lnSpc>
              <a:spcBef>
                <a:spcPts val="1900"/>
              </a:spcBef>
              <a:defRPr sz="1800"/>
            </a:pPr>
          </a:p>
          <a:p>
            <a:pPr lvl="0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sz="3200"/>
              <a:t>To find a new pressure when </a:t>
            </a:r>
            <a:r>
              <a:rPr i="1" sz="3200"/>
              <a:t>V</a:t>
            </a:r>
            <a:r>
              <a:rPr sz="3200"/>
              <a:t> and </a:t>
            </a:r>
            <a:r>
              <a:rPr i="1" sz="3200"/>
              <a:t>T</a:t>
            </a:r>
            <a:r>
              <a:rPr sz="3200"/>
              <a:t> change:</a:t>
            </a:r>
            <a:endParaRPr sz="3200"/>
          </a:p>
          <a:p>
            <a:pPr lvl="4" marL="2057400" indent="-228600">
              <a:lnSpc>
                <a:spcPct val="90000"/>
              </a:lnSpc>
              <a:spcBef>
                <a:spcPts val="1900"/>
              </a:spcBef>
              <a:defRPr sz="1800"/>
            </a:pPr>
          </a:p>
          <a:p>
            <a:pPr lvl="4" marL="2057400" indent="-228600">
              <a:lnSpc>
                <a:spcPct val="90000"/>
              </a:lnSpc>
              <a:spcBef>
                <a:spcPts val="1900"/>
              </a:spcBef>
              <a:defRPr sz="1800"/>
            </a:pPr>
          </a:p>
          <a:p>
            <a:pPr lvl="0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sz="3200"/>
              <a:t>To find a new temperature when </a:t>
            </a:r>
            <a:r>
              <a:rPr i="1" sz="3200"/>
              <a:t>P</a:t>
            </a:r>
            <a:r>
              <a:rPr sz="3200"/>
              <a:t> and </a:t>
            </a:r>
            <a:r>
              <a:rPr i="1" sz="3200"/>
              <a:t>V</a:t>
            </a:r>
            <a:r>
              <a:rPr sz="3200"/>
              <a:t> change:</a:t>
            </a:r>
          </a:p>
        </p:txBody>
      </p:sp>
      <p:grpSp>
        <p:nvGrpSpPr>
          <p:cNvPr id="315" name="Group 315"/>
          <p:cNvGrpSpPr/>
          <p:nvPr/>
        </p:nvGrpSpPr>
        <p:grpSpPr>
          <a:xfrm>
            <a:off x="2463800" y="1303337"/>
            <a:ext cx="3587750" cy="1099130"/>
            <a:chOff x="0" y="0"/>
            <a:chExt cx="3587749" cy="1099129"/>
          </a:xfrm>
        </p:grpSpPr>
        <p:grpSp>
          <p:nvGrpSpPr>
            <p:cNvPr id="308" name="Group 308"/>
            <p:cNvGrpSpPr/>
            <p:nvPr/>
          </p:nvGrpSpPr>
          <p:grpSpPr>
            <a:xfrm>
              <a:off x="3030537" y="0"/>
              <a:ext cx="557213" cy="1099130"/>
              <a:chOff x="0" y="0"/>
              <a:chExt cx="557212" cy="1099129"/>
            </a:xfrm>
          </p:grpSpPr>
          <p:sp>
            <p:nvSpPr>
              <p:cNvPr id="305" name="Shape 305"/>
              <p:cNvSpPr/>
              <p:nvPr/>
            </p:nvSpPr>
            <p:spPr>
              <a:xfrm>
                <a:off x="6350" y="0"/>
                <a:ext cx="465627" cy="62129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/>
              <a:p>
                <a:pPr lvl="0">
                  <a:defRPr sz="1800"/>
                </a:pPr>
                <a:r>
                  <a:rPr i="1" sz="3200"/>
                  <a:t>T</a:t>
                </a:r>
                <a:r>
                  <a:rPr baseline="-25000" sz="3200"/>
                  <a:t>2</a:t>
                </a:r>
              </a:p>
            </p:txBody>
          </p:sp>
          <p:sp>
            <p:nvSpPr>
              <p:cNvPr id="306" name="Shape 306"/>
              <p:cNvSpPr/>
              <p:nvPr/>
            </p:nvSpPr>
            <p:spPr>
              <a:xfrm>
                <a:off x="7937" y="477837"/>
                <a:ext cx="465628" cy="62129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/>
              <a:p>
                <a:pPr lvl="0">
                  <a:defRPr sz="1800"/>
                </a:pPr>
                <a:r>
                  <a:rPr i="1" sz="3200"/>
                  <a:t>T</a:t>
                </a:r>
                <a:r>
                  <a:rPr baseline="-25000" sz="3200"/>
                  <a:t>1</a:t>
                </a:r>
              </a:p>
            </p:txBody>
          </p:sp>
          <p:sp>
            <p:nvSpPr>
              <p:cNvPr id="307" name="Shape 307"/>
              <p:cNvSpPr/>
              <p:nvPr/>
            </p:nvSpPr>
            <p:spPr>
              <a:xfrm>
                <a:off x="0" y="584200"/>
                <a:ext cx="557213" cy="1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</p:grpSp>
        <p:sp>
          <p:nvSpPr>
            <p:cNvPr id="309" name="Shape 309"/>
            <p:cNvSpPr/>
            <p:nvPr/>
          </p:nvSpPr>
          <p:spPr>
            <a:xfrm>
              <a:off x="0" y="239712"/>
              <a:ext cx="1583360" cy="6212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lvl="0">
                <a:defRPr sz="1800"/>
              </a:pPr>
              <a:r>
                <a:rPr i="1" sz="3200"/>
                <a:t>V</a:t>
              </a:r>
              <a:r>
                <a:rPr baseline="-25000" sz="3200"/>
                <a:t>2</a:t>
              </a:r>
              <a:r>
                <a:rPr sz="3200"/>
                <a:t> = </a:t>
              </a:r>
              <a:r>
                <a:rPr i="1" sz="3200"/>
                <a:t>V</a:t>
              </a:r>
              <a:r>
                <a:rPr baseline="-25000" sz="3200"/>
                <a:t>1</a:t>
              </a:r>
              <a:r>
                <a:rPr sz="3200"/>
                <a:t> </a:t>
              </a:r>
              <a:r>
                <a:rPr sz="2800">
                  <a:latin typeface="Arial"/>
                  <a:ea typeface="Arial"/>
                  <a:cs typeface="Arial"/>
                  <a:sym typeface="Arial"/>
                </a:rPr>
                <a:t>x</a:t>
              </a:r>
            </a:p>
          </p:txBody>
        </p:sp>
        <p:grpSp>
          <p:nvGrpSpPr>
            <p:cNvPr id="313" name="Group 313"/>
            <p:cNvGrpSpPr/>
            <p:nvPr/>
          </p:nvGrpSpPr>
          <p:grpSpPr>
            <a:xfrm>
              <a:off x="1804987" y="0"/>
              <a:ext cx="557213" cy="1099130"/>
              <a:chOff x="0" y="0"/>
              <a:chExt cx="557212" cy="1099129"/>
            </a:xfrm>
          </p:grpSpPr>
          <p:sp>
            <p:nvSpPr>
              <p:cNvPr id="310" name="Shape 310"/>
              <p:cNvSpPr/>
              <p:nvPr/>
            </p:nvSpPr>
            <p:spPr>
              <a:xfrm>
                <a:off x="6349" y="0"/>
                <a:ext cx="487853" cy="62129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/>
              <a:p>
                <a:pPr lvl="0">
                  <a:defRPr sz="1800"/>
                </a:pPr>
                <a:r>
                  <a:rPr i="1" sz="3200"/>
                  <a:t>P</a:t>
                </a:r>
                <a:r>
                  <a:rPr baseline="-25000" sz="3200"/>
                  <a:t>1</a:t>
                </a:r>
              </a:p>
            </p:txBody>
          </p:sp>
          <p:sp>
            <p:nvSpPr>
              <p:cNvPr id="311" name="Shape 311"/>
              <p:cNvSpPr/>
              <p:nvPr/>
            </p:nvSpPr>
            <p:spPr>
              <a:xfrm>
                <a:off x="7937" y="477837"/>
                <a:ext cx="487853" cy="62129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/>
              <a:p>
                <a:pPr lvl="0">
                  <a:defRPr sz="1800"/>
                </a:pPr>
                <a:r>
                  <a:rPr i="1" sz="3200"/>
                  <a:t>P</a:t>
                </a:r>
                <a:r>
                  <a:rPr baseline="-25000" sz="3200"/>
                  <a:t>2</a:t>
                </a:r>
              </a:p>
            </p:txBody>
          </p:sp>
          <p:sp>
            <p:nvSpPr>
              <p:cNvPr id="312" name="Shape 312"/>
              <p:cNvSpPr/>
              <p:nvPr/>
            </p:nvSpPr>
            <p:spPr>
              <a:xfrm>
                <a:off x="0" y="584200"/>
                <a:ext cx="557213" cy="1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</p:grpSp>
        <p:sp>
          <p:nvSpPr>
            <p:cNvPr id="314" name="Shape 314"/>
            <p:cNvSpPr/>
            <p:nvPr/>
          </p:nvSpPr>
          <p:spPr>
            <a:xfrm>
              <a:off x="2566987" y="239712"/>
              <a:ext cx="281941" cy="4862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28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/>
              </a:pPr>
              <a:r>
                <a:rPr sz="2800"/>
                <a:t>x</a:t>
              </a:r>
            </a:p>
          </p:txBody>
        </p:sp>
      </p:grpSp>
      <p:grpSp>
        <p:nvGrpSpPr>
          <p:cNvPr id="326" name="Group 326"/>
          <p:cNvGrpSpPr/>
          <p:nvPr/>
        </p:nvGrpSpPr>
        <p:grpSpPr>
          <a:xfrm>
            <a:off x="2549525" y="3041649"/>
            <a:ext cx="3441700" cy="1099131"/>
            <a:chOff x="0" y="0"/>
            <a:chExt cx="3441699" cy="1099129"/>
          </a:xfrm>
        </p:grpSpPr>
        <p:grpSp>
          <p:nvGrpSpPr>
            <p:cNvPr id="319" name="Group 319"/>
            <p:cNvGrpSpPr/>
            <p:nvPr/>
          </p:nvGrpSpPr>
          <p:grpSpPr>
            <a:xfrm>
              <a:off x="2884487" y="0"/>
              <a:ext cx="557213" cy="1099130"/>
              <a:chOff x="0" y="0"/>
              <a:chExt cx="557212" cy="1099129"/>
            </a:xfrm>
          </p:grpSpPr>
          <p:sp>
            <p:nvSpPr>
              <p:cNvPr id="316" name="Shape 316"/>
              <p:cNvSpPr/>
              <p:nvPr/>
            </p:nvSpPr>
            <p:spPr>
              <a:xfrm>
                <a:off x="6350" y="0"/>
                <a:ext cx="465627" cy="62129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/>
              <a:p>
                <a:pPr lvl="0">
                  <a:defRPr sz="1800"/>
                </a:pPr>
                <a:r>
                  <a:rPr i="1" sz="3200"/>
                  <a:t>T</a:t>
                </a:r>
                <a:r>
                  <a:rPr baseline="-25000" sz="3200"/>
                  <a:t>2</a:t>
                </a:r>
              </a:p>
            </p:txBody>
          </p:sp>
          <p:sp>
            <p:nvSpPr>
              <p:cNvPr id="317" name="Shape 317"/>
              <p:cNvSpPr/>
              <p:nvPr/>
            </p:nvSpPr>
            <p:spPr>
              <a:xfrm>
                <a:off x="7937" y="477837"/>
                <a:ext cx="465628" cy="62129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/>
              <a:p>
                <a:pPr lvl="0">
                  <a:defRPr sz="1800"/>
                </a:pPr>
                <a:r>
                  <a:rPr i="1" sz="3200"/>
                  <a:t>T</a:t>
                </a:r>
                <a:r>
                  <a:rPr baseline="-25000" sz="3200"/>
                  <a:t>1</a:t>
                </a:r>
              </a:p>
            </p:txBody>
          </p:sp>
          <p:sp>
            <p:nvSpPr>
              <p:cNvPr id="318" name="Shape 318"/>
              <p:cNvSpPr/>
              <p:nvPr/>
            </p:nvSpPr>
            <p:spPr>
              <a:xfrm>
                <a:off x="0" y="584200"/>
                <a:ext cx="557213" cy="1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</p:grpSp>
        <p:sp>
          <p:nvSpPr>
            <p:cNvPr id="320" name="Shape 320"/>
            <p:cNvSpPr/>
            <p:nvPr/>
          </p:nvSpPr>
          <p:spPr>
            <a:xfrm>
              <a:off x="0" y="239712"/>
              <a:ext cx="1583360" cy="6212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lvl="0">
                <a:defRPr sz="1800"/>
              </a:pPr>
              <a:r>
                <a:rPr i="1" sz="3200"/>
                <a:t>P</a:t>
              </a:r>
              <a:r>
                <a:rPr baseline="-25000" sz="3200"/>
                <a:t>2</a:t>
              </a:r>
              <a:r>
                <a:rPr sz="3200"/>
                <a:t> = </a:t>
              </a:r>
              <a:r>
                <a:rPr i="1" sz="3200"/>
                <a:t>P</a:t>
              </a:r>
              <a:r>
                <a:rPr baseline="-25000" sz="3200"/>
                <a:t>1</a:t>
              </a:r>
              <a:r>
                <a:rPr sz="3200"/>
                <a:t> </a:t>
              </a:r>
              <a:r>
                <a:rPr sz="2800">
                  <a:latin typeface="Arial"/>
                  <a:ea typeface="Arial"/>
                  <a:cs typeface="Arial"/>
                  <a:sym typeface="Arial"/>
                </a:rPr>
                <a:t>x</a:t>
              </a:r>
            </a:p>
          </p:txBody>
        </p:sp>
        <p:grpSp>
          <p:nvGrpSpPr>
            <p:cNvPr id="324" name="Group 324"/>
            <p:cNvGrpSpPr/>
            <p:nvPr/>
          </p:nvGrpSpPr>
          <p:grpSpPr>
            <a:xfrm>
              <a:off x="1700212" y="0"/>
              <a:ext cx="557213" cy="1099130"/>
              <a:chOff x="0" y="0"/>
              <a:chExt cx="557212" cy="1099129"/>
            </a:xfrm>
          </p:grpSpPr>
          <p:sp>
            <p:nvSpPr>
              <p:cNvPr id="321" name="Shape 321"/>
              <p:cNvSpPr/>
              <p:nvPr/>
            </p:nvSpPr>
            <p:spPr>
              <a:xfrm>
                <a:off x="6349" y="0"/>
                <a:ext cx="487853" cy="62129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/>
              <a:p>
                <a:pPr lvl="0">
                  <a:defRPr sz="1800"/>
                </a:pPr>
                <a:r>
                  <a:rPr i="1" sz="3200"/>
                  <a:t>V</a:t>
                </a:r>
                <a:r>
                  <a:rPr baseline="-25000" sz="3200"/>
                  <a:t>1</a:t>
                </a:r>
              </a:p>
            </p:txBody>
          </p:sp>
          <p:sp>
            <p:nvSpPr>
              <p:cNvPr id="322" name="Shape 322"/>
              <p:cNvSpPr/>
              <p:nvPr/>
            </p:nvSpPr>
            <p:spPr>
              <a:xfrm>
                <a:off x="7937" y="477837"/>
                <a:ext cx="487853" cy="62129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/>
              <a:p>
                <a:pPr lvl="0">
                  <a:defRPr sz="1800"/>
                </a:pPr>
                <a:r>
                  <a:rPr i="1" sz="3200"/>
                  <a:t>V</a:t>
                </a:r>
                <a:r>
                  <a:rPr baseline="-25000" sz="3200"/>
                  <a:t>2</a:t>
                </a:r>
              </a:p>
            </p:txBody>
          </p:sp>
          <p:sp>
            <p:nvSpPr>
              <p:cNvPr id="323" name="Shape 323"/>
              <p:cNvSpPr/>
              <p:nvPr/>
            </p:nvSpPr>
            <p:spPr>
              <a:xfrm>
                <a:off x="0" y="584200"/>
                <a:ext cx="557213" cy="1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</p:grpSp>
        <p:sp>
          <p:nvSpPr>
            <p:cNvPr id="325" name="Shape 325"/>
            <p:cNvSpPr/>
            <p:nvPr/>
          </p:nvSpPr>
          <p:spPr>
            <a:xfrm>
              <a:off x="2381250" y="252412"/>
              <a:ext cx="281941" cy="4862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28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/>
              </a:pPr>
              <a:r>
                <a:rPr sz="2800"/>
                <a:t>x</a:t>
              </a:r>
            </a:p>
          </p:txBody>
        </p:sp>
      </p:grpSp>
      <p:grpSp>
        <p:nvGrpSpPr>
          <p:cNvPr id="337" name="Group 337"/>
          <p:cNvGrpSpPr/>
          <p:nvPr/>
        </p:nvGrpSpPr>
        <p:grpSpPr>
          <a:xfrm>
            <a:off x="2493962" y="4783137"/>
            <a:ext cx="3362326" cy="1099130"/>
            <a:chOff x="0" y="0"/>
            <a:chExt cx="3362324" cy="1099129"/>
          </a:xfrm>
        </p:grpSpPr>
        <p:grpSp>
          <p:nvGrpSpPr>
            <p:cNvPr id="330" name="Group 330"/>
            <p:cNvGrpSpPr/>
            <p:nvPr/>
          </p:nvGrpSpPr>
          <p:grpSpPr>
            <a:xfrm>
              <a:off x="2805112" y="0"/>
              <a:ext cx="557213" cy="1099130"/>
              <a:chOff x="0" y="0"/>
              <a:chExt cx="557212" cy="1099129"/>
            </a:xfrm>
          </p:grpSpPr>
          <p:sp>
            <p:nvSpPr>
              <p:cNvPr id="327" name="Shape 327"/>
              <p:cNvSpPr/>
              <p:nvPr/>
            </p:nvSpPr>
            <p:spPr>
              <a:xfrm>
                <a:off x="6349" y="0"/>
                <a:ext cx="487853" cy="62129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/>
              <a:p>
                <a:pPr lvl="0">
                  <a:defRPr sz="1800"/>
                </a:pPr>
                <a:r>
                  <a:rPr i="1" sz="3200"/>
                  <a:t>V</a:t>
                </a:r>
                <a:r>
                  <a:rPr baseline="-25000" sz="3200"/>
                  <a:t>2</a:t>
                </a:r>
              </a:p>
            </p:txBody>
          </p:sp>
          <p:sp>
            <p:nvSpPr>
              <p:cNvPr id="328" name="Shape 328"/>
              <p:cNvSpPr/>
              <p:nvPr/>
            </p:nvSpPr>
            <p:spPr>
              <a:xfrm>
                <a:off x="7937" y="477837"/>
                <a:ext cx="487853" cy="62129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/>
              <a:p>
                <a:pPr lvl="0">
                  <a:defRPr sz="1800"/>
                </a:pPr>
                <a:r>
                  <a:rPr i="1" sz="3200"/>
                  <a:t>V</a:t>
                </a:r>
                <a:r>
                  <a:rPr baseline="-25000" sz="3200"/>
                  <a:t>1</a:t>
                </a:r>
              </a:p>
            </p:txBody>
          </p:sp>
          <p:sp>
            <p:nvSpPr>
              <p:cNvPr id="329" name="Shape 329"/>
              <p:cNvSpPr/>
              <p:nvPr/>
            </p:nvSpPr>
            <p:spPr>
              <a:xfrm>
                <a:off x="0" y="584200"/>
                <a:ext cx="557213" cy="1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</p:grpSp>
        <p:sp>
          <p:nvSpPr>
            <p:cNvPr id="331" name="Shape 331"/>
            <p:cNvSpPr/>
            <p:nvPr/>
          </p:nvSpPr>
          <p:spPr>
            <a:xfrm>
              <a:off x="0" y="239712"/>
              <a:ext cx="1538910" cy="6212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lvl="0">
                <a:defRPr sz="1800"/>
              </a:pPr>
              <a:r>
                <a:rPr i="1" sz="3200"/>
                <a:t>T</a:t>
              </a:r>
              <a:r>
                <a:rPr baseline="-25000" sz="3200"/>
                <a:t>2</a:t>
              </a:r>
              <a:r>
                <a:rPr sz="3200"/>
                <a:t> = </a:t>
              </a:r>
              <a:r>
                <a:rPr i="1" sz="3200"/>
                <a:t>T</a:t>
              </a:r>
              <a:r>
                <a:rPr baseline="-25000" sz="3200"/>
                <a:t>1</a:t>
              </a:r>
              <a:r>
                <a:rPr sz="3200"/>
                <a:t> </a:t>
              </a:r>
              <a:r>
                <a:rPr sz="2800">
                  <a:latin typeface="Arial"/>
                  <a:ea typeface="Arial"/>
                  <a:cs typeface="Arial"/>
                  <a:sym typeface="Arial"/>
                </a:rPr>
                <a:t>x</a:t>
              </a:r>
            </a:p>
          </p:txBody>
        </p:sp>
        <p:grpSp>
          <p:nvGrpSpPr>
            <p:cNvPr id="335" name="Group 335"/>
            <p:cNvGrpSpPr/>
            <p:nvPr/>
          </p:nvGrpSpPr>
          <p:grpSpPr>
            <a:xfrm>
              <a:off x="1752599" y="0"/>
              <a:ext cx="557214" cy="1099130"/>
              <a:chOff x="0" y="0"/>
              <a:chExt cx="557212" cy="1099129"/>
            </a:xfrm>
          </p:grpSpPr>
          <p:sp>
            <p:nvSpPr>
              <p:cNvPr id="332" name="Shape 332"/>
              <p:cNvSpPr/>
              <p:nvPr/>
            </p:nvSpPr>
            <p:spPr>
              <a:xfrm>
                <a:off x="6349" y="0"/>
                <a:ext cx="487853" cy="62129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/>
              <a:p>
                <a:pPr lvl="0">
                  <a:defRPr sz="1800"/>
                </a:pPr>
                <a:r>
                  <a:rPr i="1" sz="3200"/>
                  <a:t>P</a:t>
                </a:r>
                <a:r>
                  <a:rPr baseline="-25000" sz="3200"/>
                  <a:t>2</a:t>
                </a:r>
              </a:p>
            </p:txBody>
          </p:sp>
          <p:sp>
            <p:nvSpPr>
              <p:cNvPr id="333" name="Shape 333"/>
              <p:cNvSpPr/>
              <p:nvPr/>
            </p:nvSpPr>
            <p:spPr>
              <a:xfrm>
                <a:off x="7937" y="477837"/>
                <a:ext cx="487853" cy="62129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/>
              <a:p>
                <a:pPr lvl="0">
                  <a:defRPr sz="1800"/>
                </a:pPr>
                <a:r>
                  <a:rPr i="1" sz="3200"/>
                  <a:t>P</a:t>
                </a:r>
                <a:r>
                  <a:rPr baseline="-25000" sz="3200"/>
                  <a:t>1</a:t>
                </a:r>
              </a:p>
            </p:txBody>
          </p:sp>
          <p:sp>
            <p:nvSpPr>
              <p:cNvPr id="334" name="Shape 334"/>
              <p:cNvSpPr/>
              <p:nvPr/>
            </p:nvSpPr>
            <p:spPr>
              <a:xfrm>
                <a:off x="0" y="584200"/>
                <a:ext cx="557213" cy="1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</p:grpSp>
        <p:sp>
          <p:nvSpPr>
            <p:cNvPr id="336" name="Shape 336"/>
            <p:cNvSpPr/>
            <p:nvPr/>
          </p:nvSpPr>
          <p:spPr>
            <a:xfrm>
              <a:off x="2341562" y="238125"/>
              <a:ext cx="281941" cy="4862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28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/>
              </a:pPr>
              <a:r>
                <a:rPr sz="2800"/>
                <a:t>x</a:t>
              </a:r>
            </a:p>
          </p:txBody>
        </p:sp>
      </p:grpSp>
      <p:grpSp>
        <p:nvGrpSpPr>
          <p:cNvPr id="340" name="Group 340"/>
          <p:cNvGrpSpPr/>
          <p:nvPr/>
        </p:nvGrpSpPr>
        <p:grpSpPr>
          <a:xfrm>
            <a:off x="5725061" y="2141537"/>
            <a:ext cx="2392966" cy="509606"/>
            <a:chOff x="0" y="0"/>
            <a:chExt cx="2392964" cy="509605"/>
          </a:xfrm>
        </p:grpSpPr>
        <p:sp>
          <p:nvSpPr>
            <p:cNvPr id="338" name="Shape 338"/>
            <p:cNvSpPr/>
            <p:nvPr/>
          </p:nvSpPr>
          <p:spPr>
            <a:xfrm>
              <a:off x="0" y="179387"/>
              <a:ext cx="1680627" cy="330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0516" fill="norm" stroke="1" extrusionOk="0">
                  <a:moveTo>
                    <a:pt x="33" y="0"/>
                  </a:moveTo>
                  <a:cubicBezTo>
                    <a:pt x="-68" y="9577"/>
                    <a:pt x="-169" y="19155"/>
                    <a:pt x="3394" y="20377"/>
                  </a:cubicBezTo>
                  <a:cubicBezTo>
                    <a:pt x="6957" y="21600"/>
                    <a:pt x="14184" y="14536"/>
                    <a:pt x="21431" y="7472"/>
                  </a:cubicBezTo>
                </a:path>
              </a:pathLst>
            </a:custGeom>
            <a:noFill/>
            <a:ln w="38100" cap="flat">
              <a:solidFill>
                <a:srgbClr val="D81F26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339" name="Shape 339"/>
            <p:cNvSpPr/>
            <p:nvPr/>
          </p:nvSpPr>
          <p:spPr>
            <a:xfrm>
              <a:off x="1760001" y="0"/>
              <a:ext cx="632964" cy="3918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lvl="0">
                <a:defRPr sz="1800"/>
              </a:pPr>
              <a:r>
                <a:rPr b="1" i="1">
                  <a:solidFill>
                    <a:srgbClr val="D81F26"/>
                  </a:solidFill>
                </a:rPr>
                <a:t>T</a:t>
              </a:r>
              <a:r>
                <a:rPr baseline="-25000">
                  <a:solidFill>
                    <a:srgbClr val="D81F26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factor</a:t>
              </a:r>
            </a:p>
          </p:txBody>
        </p:sp>
      </p:grpSp>
      <p:grpSp>
        <p:nvGrpSpPr>
          <p:cNvPr id="343" name="Group 343"/>
          <p:cNvGrpSpPr/>
          <p:nvPr/>
        </p:nvGrpSpPr>
        <p:grpSpPr>
          <a:xfrm>
            <a:off x="5663148" y="3846512"/>
            <a:ext cx="2407254" cy="510323"/>
            <a:chOff x="0" y="0"/>
            <a:chExt cx="2407252" cy="510322"/>
          </a:xfrm>
        </p:grpSpPr>
        <p:sp>
          <p:nvSpPr>
            <p:cNvPr id="341" name="Shape 341"/>
            <p:cNvSpPr/>
            <p:nvPr/>
          </p:nvSpPr>
          <p:spPr>
            <a:xfrm>
              <a:off x="0" y="193674"/>
              <a:ext cx="1680627" cy="3166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0516" fill="norm" stroke="1" extrusionOk="0">
                  <a:moveTo>
                    <a:pt x="33" y="0"/>
                  </a:moveTo>
                  <a:cubicBezTo>
                    <a:pt x="-68" y="9577"/>
                    <a:pt x="-169" y="19155"/>
                    <a:pt x="3394" y="20377"/>
                  </a:cubicBezTo>
                  <a:cubicBezTo>
                    <a:pt x="6957" y="21600"/>
                    <a:pt x="14184" y="14536"/>
                    <a:pt x="21431" y="7472"/>
                  </a:cubicBezTo>
                </a:path>
              </a:pathLst>
            </a:custGeom>
            <a:noFill/>
            <a:ln w="38100" cap="flat">
              <a:solidFill>
                <a:srgbClr val="D81F26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342" name="Shape 342"/>
            <p:cNvSpPr/>
            <p:nvPr/>
          </p:nvSpPr>
          <p:spPr>
            <a:xfrm>
              <a:off x="1774288" y="0"/>
              <a:ext cx="632965" cy="3918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lvl="0">
                <a:defRPr sz="1800"/>
              </a:pPr>
              <a:r>
                <a:rPr b="1" i="1">
                  <a:solidFill>
                    <a:srgbClr val="D81F26"/>
                  </a:solidFill>
                </a:rPr>
                <a:t>T</a:t>
              </a:r>
              <a:r>
                <a:rPr baseline="-25000">
                  <a:solidFill>
                    <a:srgbClr val="D81F26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factor</a:t>
              </a:r>
            </a:p>
          </p:txBody>
        </p:sp>
      </p:grpSp>
      <p:grpSp>
        <p:nvGrpSpPr>
          <p:cNvPr id="346" name="Group 346"/>
          <p:cNvGrpSpPr/>
          <p:nvPr/>
        </p:nvGrpSpPr>
        <p:grpSpPr>
          <a:xfrm>
            <a:off x="5548848" y="5781674"/>
            <a:ext cx="2534390" cy="544583"/>
            <a:chOff x="0" y="0"/>
            <a:chExt cx="2534388" cy="544581"/>
          </a:xfrm>
        </p:grpSpPr>
        <p:sp>
          <p:nvSpPr>
            <p:cNvPr id="344" name="Shape 344"/>
            <p:cNvSpPr/>
            <p:nvPr/>
          </p:nvSpPr>
          <p:spPr>
            <a:xfrm>
              <a:off x="0" y="65087"/>
              <a:ext cx="1680627" cy="4794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0516" fill="norm" stroke="1" extrusionOk="0">
                  <a:moveTo>
                    <a:pt x="33" y="0"/>
                  </a:moveTo>
                  <a:cubicBezTo>
                    <a:pt x="-68" y="9577"/>
                    <a:pt x="-169" y="19155"/>
                    <a:pt x="3394" y="20377"/>
                  </a:cubicBezTo>
                  <a:cubicBezTo>
                    <a:pt x="6957" y="21600"/>
                    <a:pt x="14184" y="14536"/>
                    <a:pt x="21431" y="7472"/>
                  </a:cubicBezTo>
                </a:path>
              </a:pathLst>
            </a:custGeom>
            <a:noFill/>
            <a:ln w="38100" cap="flat">
              <a:solidFill>
                <a:srgbClr val="0072BC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345" name="Shape 345"/>
            <p:cNvSpPr/>
            <p:nvPr/>
          </p:nvSpPr>
          <p:spPr>
            <a:xfrm>
              <a:off x="1888588" y="0"/>
              <a:ext cx="645801" cy="3918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lvl="0">
                <a:defRPr sz="1800"/>
              </a:pPr>
              <a:r>
                <a:rPr b="1" i="1">
                  <a:solidFill>
                    <a:srgbClr val="0072BC"/>
                  </a:solidFill>
                </a:rPr>
                <a:t>V</a:t>
              </a:r>
              <a:r>
                <a:rPr baseline="-25000">
                  <a:solidFill>
                    <a:srgbClr val="0072BC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factor</a:t>
              </a:r>
            </a:p>
          </p:txBody>
        </p:sp>
      </p:grpSp>
      <p:grpSp>
        <p:nvGrpSpPr>
          <p:cNvPr id="349" name="Group 349"/>
          <p:cNvGrpSpPr/>
          <p:nvPr/>
        </p:nvGrpSpPr>
        <p:grpSpPr>
          <a:xfrm>
            <a:off x="1865312" y="3876674"/>
            <a:ext cx="2644240" cy="522153"/>
            <a:chOff x="0" y="0"/>
            <a:chExt cx="2644238" cy="522151"/>
          </a:xfrm>
        </p:grpSpPr>
        <p:sp>
          <p:nvSpPr>
            <p:cNvPr id="347" name="Shape 347"/>
            <p:cNvSpPr/>
            <p:nvPr/>
          </p:nvSpPr>
          <p:spPr>
            <a:xfrm flipH="1">
              <a:off x="963612" y="219075"/>
              <a:ext cx="1680627" cy="303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0516" fill="norm" stroke="1" extrusionOk="0">
                  <a:moveTo>
                    <a:pt x="33" y="0"/>
                  </a:moveTo>
                  <a:cubicBezTo>
                    <a:pt x="-68" y="9577"/>
                    <a:pt x="-169" y="19155"/>
                    <a:pt x="3394" y="20377"/>
                  </a:cubicBezTo>
                  <a:cubicBezTo>
                    <a:pt x="6957" y="21600"/>
                    <a:pt x="14184" y="14536"/>
                    <a:pt x="21431" y="7472"/>
                  </a:cubicBezTo>
                </a:path>
              </a:pathLst>
            </a:custGeom>
            <a:noFill/>
            <a:ln w="38100" cap="flat">
              <a:solidFill>
                <a:srgbClr val="0072BC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348" name="Shape 348"/>
            <p:cNvSpPr/>
            <p:nvPr/>
          </p:nvSpPr>
          <p:spPr>
            <a:xfrm>
              <a:off x="0" y="0"/>
              <a:ext cx="645800" cy="3918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lvl="0">
                <a:defRPr sz="1800"/>
              </a:pPr>
              <a:r>
                <a:rPr b="1" i="1">
                  <a:solidFill>
                    <a:srgbClr val="0072BC"/>
                  </a:solidFill>
                </a:rPr>
                <a:t>V</a:t>
              </a:r>
              <a:r>
                <a:rPr baseline="-25000">
                  <a:solidFill>
                    <a:srgbClr val="0072BC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factor</a:t>
              </a:r>
            </a:p>
          </p:txBody>
        </p:sp>
      </p:grpSp>
      <p:grpSp>
        <p:nvGrpSpPr>
          <p:cNvPr id="352" name="Group 352"/>
          <p:cNvGrpSpPr/>
          <p:nvPr/>
        </p:nvGrpSpPr>
        <p:grpSpPr>
          <a:xfrm>
            <a:off x="1862137" y="2128837"/>
            <a:ext cx="2623602" cy="521589"/>
            <a:chOff x="0" y="0"/>
            <a:chExt cx="2623601" cy="521588"/>
          </a:xfrm>
        </p:grpSpPr>
        <p:sp>
          <p:nvSpPr>
            <p:cNvPr id="350" name="Shape 350"/>
            <p:cNvSpPr/>
            <p:nvPr/>
          </p:nvSpPr>
          <p:spPr>
            <a:xfrm flipH="1">
              <a:off x="942975" y="177800"/>
              <a:ext cx="1680627" cy="343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0516" fill="norm" stroke="1" extrusionOk="0">
                  <a:moveTo>
                    <a:pt x="33" y="0"/>
                  </a:moveTo>
                  <a:cubicBezTo>
                    <a:pt x="-68" y="9577"/>
                    <a:pt x="-169" y="19155"/>
                    <a:pt x="3394" y="20377"/>
                  </a:cubicBezTo>
                  <a:cubicBezTo>
                    <a:pt x="6957" y="21600"/>
                    <a:pt x="14184" y="14536"/>
                    <a:pt x="21431" y="7472"/>
                  </a:cubicBezTo>
                </a:path>
              </a:pathLst>
            </a:custGeom>
            <a:noFill/>
            <a:ln w="38100" cap="flat">
              <a:solidFill>
                <a:srgbClr val="00A76D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351" name="Shape 351"/>
            <p:cNvSpPr/>
            <p:nvPr/>
          </p:nvSpPr>
          <p:spPr>
            <a:xfrm>
              <a:off x="0" y="0"/>
              <a:ext cx="632964" cy="3918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lvl="0">
                <a:defRPr sz="1800"/>
              </a:pPr>
              <a:r>
                <a:rPr b="1" i="1">
                  <a:solidFill>
                    <a:srgbClr val="00A76D"/>
                  </a:solidFill>
                </a:rPr>
                <a:t>P</a:t>
              </a:r>
              <a:r>
                <a:rPr baseline="-25000">
                  <a:solidFill>
                    <a:srgbClr val="00A76D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factor</a:t>
              </a:r>
            </a:p>
          </p:txBody>
        </p:sp>
      </p:grpSp>
      <p:grpSp>
        <p:nvGrpSpPr>
          <p:cNvPr id="355" name="Group 355"/>
          <p:cNvGrpSpPr/>
          <p:nvPr/>
        </p:nvGrpSpPr>
        <p:grpSpPr>
          <a:xfrm>
            <a:off x="1757362" y="5632449"/>
            <a:ext cx="2623602" cy="521590"/>
            <a:chOff x="0" y="0"/>
            <a:chExt cx="2623601" cy="521588"/>
          </a:xfrm>
        </p:grpSpPr>
        <p:sp>
          <p:nvSpPr>
            <p:cNvPr id="353" name="Shape 353"/>
            <p:cNvSpPr/>
            <p:nvPr/>
          </p:nvSpPr>
          <p:spPr>
            <a:xfrm flipH="1">
              <a:off x="942975" y="177800"/>
              <a:ext cx="1680627" cy="343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0516" fill="norm" stroke="1" extrusionOk="0">
                  <a:moveTo>
                    <a:pt x="33" y="0"/>
                  </a:moveTo>
                  <a:cubicBezTo>
                    <a:pt x="-68" y="9577"/>
                    <a:pt x="-169" y="19155"/>
                    <a:pt x="3394" y="20377"/>
                  </a:cubicBezTo>
                  <a:cubicBezTo>
                    <a:pt x="6957" y="21600"/>
                    <a:pt x="14184" y="14536"/>
                    <a:pt x="21431" y="7472"/>
                  </a:cubicBezTo>
                </a:path>
              </a:pathLst>
            </a:custGeom>
            <a:noFill/>
            <a:ln w="38100" cap="flat">
              <a:solidFill>
                <a:srgbClr val="00A76D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/>
            </a:p>
          </p:txBody>
        </p:sp>
        <p:sp>
          <p:nvSpPr>
            <p:cNvPr id="354" name="Shape 354"/>
            <p:cNvSpPr/>
            <p:nvPr/>
          </p:nvSpPr>
          <p:spPr>
            <a:xfrm>
              <a:off x="0" y="0"/>
              <a:ext cx="632964" cy="3918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lvl="0">
                <a:defRPr sz="1800"/>
              </a:pPr>
              <a:r>
                <a:rPr b="1" i="1">
                  <a:solidFill>
                    <a:srgbClr val="00A76D"/>
                  </a:solidFill>
                </a:rPr>
                <a:t>P</a:t>
              </a:r>
              <a:r>
                <a:rPr baseline="-25000">
                  <a:solidFill>
                    <a:srgbClr val="00A76D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rPr>
                <a:t>factor</a:t>
              </a:r>
            </a:p>
          </p:txBody>
        </p:sp>
      </p:grpSp>
    </p:spTree>
  </p:cSld>
  <p:clrMapOvr>
    <a:masterClrMapping/>
  </p:clrMapOvr>
  <p:transition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/>
          <p:nvPr>
            <p:ph type="title" idx="4294967295"/>
          </p:nvPr>
        </p:nvSpPr>
        <p:spPr>
          <a:xfrm>
            <a:off x="-1" y="0"/>
            <a:ext cx="9144002" cy="819150"/>
          </a:xfrm>
          <a:prstGeom prst="rect">
            <a:avLst/>
          </a:prstGeom>
          <a:noFill/>
        </p:spPr>
        <p:txBody>
          <a:bodyPr lIns="0" tIns="0" rIns="0" bIns="0">
            <a:normAutofit fontScale="100000" lnSpcReduction="0"/>
          </a:bodyPr>
          <a:lstStyle>
            <a:lvl1pPr>
              <a:defRPr sz="3600">
                <a:solidFill>
                  <a:srgbClr val="0072BC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72BC"/>
                </a:solidFill>
              </a:rPr>
              <a:t>Combined Gas Law Problem</a:t>
            </a:r>
          </a:p>
        </p:txBody>
      </p:sp>
      <p:sp>
        <p:nvSpPr>
          <p:cNvPr id="358" name="Shape 358"/>
          <p:cNvSpPr/>
          <p:nvPr>
            <p:ph type="body" idx="4294967295"/>
          </p:nvPr>
        </p:nvSpPr>
        <p:spPr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sz="3200"/>
              <a:t>In a combined gas law problem, there are three variables: </a:t>
            </a:r>
            <a:r>
              <a:rPr i="1" sz="3200"/>
              <a:t>P</a:t>
            </a:r>
            <a:r>
              <a:rPr sz="3200"/>
              <a:t>, </a:t>
            </a:r>
            <a:r>
              <a:rPr i="1" sz="3200"/>
              <a:t>V</a:t>
            </a:r>
            <a:r>
              <a:rPr sz="3200"/>
              <a:t>, and </a:t>
            </a:r>
            <a:r>
              <a:rPr i="1" sz="3200"/>
              <a:t>T</a:t>
            </a:r>
            <a:r>
              <a:rPr sz="3200"/>
              <a:t>.</a:t>
            </a:r>
            <a:endParaRPr sz="3200"/>
          </a:p>
          <a:p>
            <a:pPr lvl="0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sz="3200"/>
              <a:t>Let</a:t>
            </a:r>
            <a:r>
              <a:rPr sz="3200"/>
              <a:t>’s apply the combined gas law to 10.0 L of carbon dioxide gas at 300 K and 1.00 atm. If the volume and Kelvin temperature double, what is the new pressure?</a:t>
            </a:r>
          </a:p>
        </p:txBody>
      </p:sp>
      <p:graphicFrame>
        <p:nvGraphicFramePr>
          <p:cNvPr id="359" name="Table 359"/>
          <p:cNvGraphicFramePr/>
          <p:nvPr/>
        </p:nvGraphicFramePr>
        <p:xfrm>
          <a:off x="1028700" y="4313237"/>
          <a:ext cx="7086600" cy="176688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076450"/>
                <a:gridCol w="1714500"/>
                <a:gridCol w="1997075"/>
                <a:gridCol w="1298575"/>
              </a:tblGrid>
              <a:tr h="579437">
                <a:tc>
                  <a:txBody>
                    <a:bodyPr/>
                    <a:lstStyle/>
                    <a:p>
                      <a:pPr lvl="0" algn="l">
                        <a:spcBef>
                          <a:spcPts val="700"/>
                        </a:spcBef>
                        <a:defRPr b="0" i="0" sz="1800"/>
                      </a:pPr>
                      <a:r>
                        <a:rPr sz="3200">
                          <a:solidFill>
                            <a:srgbClr val="0072BC"/>
                          </a:solidFill>
                        </a:rPr>
                        <a:t>Conditions</a:t>
                      </a:r>
                    </a:p>
                  </a:txBody>
                  <a:tcPr marL="45730" marR="45730" marT="45730" marB="4573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28575">
                      <a:solidFill>
                        <a:srgbClr val="000000"/>
                      </a:solidFill>
                      <a:round/>
                    </a:lnT>
                    <a:lnB w="28575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700"/>
                        </a:spcBef>
                        <a:defRPr b="0" i="0" sz="1800"/>
                      </a:pPr>
                      <a:r>
                        <a:rPr i="1" sz="3200">
                          <a:solidFill>
                            <a:srgbClr val="0072BC"/>
                          </a:solidFill>
                        </a:rPr>
                        <a:t>P</a:t>
                      </a:r>
                    </a:p>
                  </a:txBody>
                  <a:tcPr marL="45730" marR="45730" marT="45730" marB="4573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28575">
                      <a:solidFill>
                        <a:srgbClr val="000000"/>
                      </a:solidFill>
                      <a:round/>
                    </a:lnT>
                    <a:lnB w="28575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700"/>
                        </a:spcBef>
                        <a:defRPr b="0" i="0" sz="1800"/>
                      </a:pPr>
                      <a:r>
                        <a:rPr i="1" sz="3200">
                          <a:solidFill>
                            <a:srgbClr val="0072BC"/>
                          </a:solidFill>
                        </a:rPr>
                        <a:t>V</a:t>
                      </a:r>
                    </a:p>
                  </a:txBody>
                  <a:tcPr marL="45730" marR="45730" marT="45730" marB="4573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28575">
                      <a:solidFill>
                        <a:srgbClr val="000000"/>
                      </a:solidFill>
                      <a:round/>
                    </a:lnT>
                    <a:lnB w="28575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700"/>
                        </a:spcBef>
                        <a:defRPr b="0" i="0" sz="1800"/>
                      </a:pPr>
                      <a:r>
                        <a:rPr i="1" sz="3200">
                          <a:solidFill>
                            <a:srgbClr val="0072BC"/>
                          </a:solidFill>
                        </a:rPr>
                        <a:t>T</a:t>
                      </a:r>
                    </a:p>
                  </a:txBody>
                  <a:tcPr marL="45730" marR="45730" marT="45730" marB="4573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28575">
                      <a:solidFill>
                        <a:srgbClr val="000000"/>
                      </a:solidFill>
                      <a:round/>
                    </a:lnT>
                    <a:lnB w="28575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lvl="0" algn="l">
                        <a:spcBef>
                          <a:spcPts val="700"/>
                        </a:spcBef>
                        <a:defRPr b="0" i="0" sz="1800"/>
                      </a:pPr>
                      <a:r>
                        <a:rPr sz="3200"/>
                        <a:t>initial</a:t>
                      </a:r>
                    </a:p>
                  </a:txBody>
                  <a:tcPr marL="45730" marR="45730" marT="45730" marB="4573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28575">
                      <a:solidFill>
                        <a:srgbClr val="000000"/>
                      </a:solidFill>
                      <a:round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700"/>
                        </a:spcBef>
                        <a:defRPr b="0" i="0" sz="1800"/>
                      </a:pPr>
                      <a:r>
                        <a:rPr sz="3200"/>
                        <a:t>1.00 atm</a:t>
                      </a:r>
                    </a:p>
                  </a:txBody>
                  <a:tcPr marL="45730" marR="45730" marT="45730" marB="4573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28575">
                      <a:solidFill>
                        <a:srgbClr val="000000"/>
                      </a:solidFill>
                      <a:round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700"/>
                        </a:spcBef>
                        <a:defRPr b="0" i="0" sz="1800"/>
                      </a:pPr>
                      <a:r>
                        <a:rPr sz="3200"/>
                        <a:t>10.0 L</a:t>
                      </a:r>
                    </a:p>
                  </a:txBody>
                  <a:tcPr marL="45730" marR="45730" marT="45730" marB="4573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28575">
                      <a:solidFill>
                        <a:srgbClr val="000000"/>
                      </a:solidFill>
                      <a:round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700"/>
                        </a:spcBef>
                        <a:defRPr b="0" i="0" sz="1800"/>
                      </a:pPr>
                      <a:r>
                        <a:rPr sz="3200"/>
                        <a:t>300 K</a:t>
                      </a:r>
                    </a:p>
                  </a:txBody>
                  <a:tcPr marL="45730" marR="45730" marT="45730" marB="4573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28575">
                      <a:solidFill>
                        <a:srgbClr val="000000"/>
                      </a:solidFill>
                      <a:round/>
                    </a:lnT>
                    <a:lnB w="12700">
                      <a:miter lim="400000"/>
                    </a:lnB>
                    <a:noFill/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lvl="0" algn="l">
                        <a:spcBef>
                          <a:spcPts val="700"/>
                        </a:spcBef>
                        <a:defRPr b="0" i="0" sz="1800"/>
                      </a:pPr>
                      <a:r>
                        <a:rPr sz="3200"/>
                        <a:t>final</a:t>
                      </a:r>
                    </a:p>
                  </a:txBody>
                  <a:tcPr marL="45730" marR="45730" marT="45730" marB="4573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381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700"/>
                        </a:spcBef>
                        <a:defRPr b="0" i="0" sz="1800"/>
                      </a:pPr>
                      <a:r>
                        <a:rPr i="1" sz="3200"/>
                        <a:t>P</a:t>
                      </a:r>
                      <a:r>
                        <a:rPr baseline="-25000" sz="3200"/>
                        <a:t>2</a:t>
                      </a:r>
                    </a:p>
                  </a:txBody>
                  <a:tcPr marL="45730" marR="45730" marT="45730" marB="4573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381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700"/>
                        </a:spcBef>
                        <a:defRPr b="0" i="0" sz="1800"/>
                      </a:pPr>
                      <a:r>
                        <a:rPr sz="3200"/>
                        <a:t>20.0 L</a:t>
                      </a:r>
                    </a:p>
                  </a:txBody>
                  <a:tcPr marL="45730" marR="45730" marT="45730" marB="4573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381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spcBef>
                          <a:spcPts val="700"/>
                        </a:spcBef>
                        <a:defRPr b="0" i="0" sz="1800"/>
                      </a:pPr>
                      <a:r>
                        <a:rPr sz="3200"/>
                        <a:t>600 K</a:t>
                      </a:r>
                    </a:p>
                  </a:txBody>
                  <a:tcPr marL="45730" marR="45730" marT="45730" marB="45730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38100">
                      <a:solidFill>
                        <a:srgbClr val="000000"/>
                      </a:solidFill>
                      <a:round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/>
          <p:nvPr>
            <p:ph type="title" idx="4294967295"/>
          </p:nvPr>
        </p:nvSpPr>
        <p:spPr>
          <a:xfrm>
            <a:off x="-1" y="0"/>
            <a:ext cx="9144002" cy="819150"/>
          </a:xfrm>
          <a:prstGeom prst="rect">
            <a:avLst/>
          </a:prstGeom>
          <a:noFill/>
        </p:spPr>
        <p:txBody>
          <a:bodyPr lIns="0" tIns="0" rIns="0" bIns="0">
            <a:normAutofit fontScale="100000" lnSpcReduction="0"/>
          </a:bodyPr>
          <a:lstStyle>
            <a:lvl1pPr>
              <a:defRPr sz="3600">
                <a:solidFill>
                  <a:srgbClr val="0072BC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72BC"/>
                </a:solidFill>
              </a:rPr>
              <a:t>Combined Gas Law Problem, Continued</a:t>
            </a:r>
          </a:p>
        </p:txBody>
      </p:sp>
      <p:grpSp>
        <p:nvGrpSpPr>
          <p:cNvPr id="372" name="Group 372"/>
          <p:cNvGrpSpPr/>
          <p:nvPr/>
        </p:nvGrpSpPr>
        <p:grpSpPr>
          <a:xfrm>
            <a:off x="2735262" y="1458912"/>
            <a:ext cx="3441701" cy="1099130"/>
            <a:chOff x="0" y="0"/>
            <a:chExt cx="3441699" cy="1099129"/>
          </a:xfrm>
        </p:grpSpPr>
        <p:grpSp>
          <p:nvGrpSpPr>
            <p:cNvPr id="365" name="Group 365"/>
            <p:cNvGrpSpPr/>
            <p:nvPr/>
          </p:nvGrpSpPr>
          <p:grpSpPr>
            <a:xfrm>
              <a:off x="2884487" y="0"/>
              <a:ext cx="557213" cy="1099130"/>
              <a:chOff x="0" y="0"/>
              <a:chExt cx="557212" cy="1099129"/>
            </a:xfrm>
          </p:grpSpPr>
          <p:sp>
            <p:nvSpPr>
              <p:cNvPr id="362" name="Shape 362"/>
              <p:cNvSpPr/>
              <p:nvPr/>
            </p:nvSpPr>
            <p:spPr>
              <a:xfrm>
                <a:off x="6350" y="0"/>
                <a:ext cx="465627" cy="62129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/>
              <a:p>
                <a:pPr lvl="0">
                  <a:defRPr sz="1800"/>
                </a:pPr>
                <a:r>
                  <a:rPr i="1" sz="3200"/>
                  <a:t>T</a:t>
                </a:r>
                <a:r>
                  <a:rPr baseline="-25000" sz="3200"/>
                  <a:t>2</a:t>
                </a:r>
              </a:p>
            </p:txBody>
          </p:sp>
          <p:sp>
            <p:nvSpPr>
              <p:cNvPr id="363" name="Shape 363"/>
              <p:cNvSpPr/>
              <p:nvPr/>
            </p:nvSpPr>
            <p:spPr>
              <a:xfrm>
                <a:off x="7937" y="477837"/>
                <a:ext cx="465628" cy="62129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/>
              <a:p>
                <a:pPr lvl="0">
                  <a:defRPr sz="1800"/>
                </a:pPr>
                <a:r>
                  <a:rPr i="1" sz="3200"/>
                  <a:t>T</a:t>
                </a:r>
                <a:r>
                  <a:rPr baseline="-25000" sz="3200"/>
                  <a:t>1</a:t>
                </a:r>
              </a:p>
            </p:txBody>
          </p:sp>
          <p:sp>
            <p:nvSpPr>
              <p:cNvPr id="364" name="Shape 364"/>
              <p:cNvSpPr/>
              <p:nvPr/>
            </p:nvSpPr>
            <p:spPr>
              <a:xfrm>
                <a:off x="0" y="584200"/>
                <a:ext cx="557213" cy="1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</p:grpSp>
        <p:sp>
          <p:nvSpPr>
            <p:cNvPr id="366" name="Shape 366"/>
            <p:cNvSpPr/>
            <p:nvPr/>
          </p:nvSpPr>
          <p:spPr>
            <a:xfrm>
              <a:off x="0" y="239712"/>
              <a:ext cx="1583360" cy="6212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lvl="0">
                <a:defRPr sz="1800"/>
              </a:pPr>
              <a:r>
                <a:rPr i="1" sz="3200"/>
                <a:t>P</a:t>
              </a:r>
              <a:r>
                <a:rPr baseline="-25000" sz="3200"/>
                <a:t>2</a:t>
              </a:r>
              <a:r>
                <a:rPr sz="3200"/>
                <a:t> = </a:t>
              </a:r>
              <a:r>
                <a:rPr i="1" sz="3200"/>
                <a:t>P</a:t>
              </a:r>
              <a:r>
                <a:rPr baseline="-25000" sz="3200"/>
                <a:t>1</a:t>
              </a:r>
              <a:r>
                <a:rPr sz="3200"/>
                <a:t> </a:t>
              </a:r>
              <a:r>
                <a:rPr sz="2800">
                  <a:latin typeface="Arial"/>
                  <a:ea typeface="Arial"/>
                  <a:cs typeface="Arial"/>
                  <a:sym typeface="Arial"/>
                </a:rPr>
                <a:t>x</a:t>
              </a:r>
            </a:p>
          </p:txBody>
        </p:sp>
        <p:grpSp>
          <p:nvGrpSpPr>
            <p:cNvPr id="370" name="Group 370"/>
            <p:cNvGrpSpPr/>
            <p:nvPr/>
          </p:nvGrpSpPr>
          <p:grpSpPr>
            <a:xfrm>
              <a:off x="1700212" y="0"/>
              <a:ext cx="557213" cy="1099130"/>
              <a:chOff x="0" y="0"/>
              <a:chExt cx="557212" cy="1099129"/>
            </a:xfrm>
          </p:grpSpPr>
          <p:sp>
            <p:nvSpPr>
              <p:cNvPr id="367" name="Shape 367"/>
              <p:cNvSpPr/>
              <p:nvPr/>
            </p:nvSpPr>
            <p:spPr>
              <a:xfrm>
                <a:off x="6350" y="0"/>
                <a:ext cx="487852" cy="62129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/>
              <a:p>
                <a:pPr lvl="0">
                  <a:defRPr sz="1800"/>
                </a:pPr>
                <a:r>
                  <a:rPr i="1" sz="3200"/>
                  <a:t>V</a:t>
                </a:r>
                <a:r>
                  <a:rPr baseline="-25000" sz="3200"/>
                  <a:t>1</a:t>
                </a:r>
              </a:p>
            </p:txBody>
          </p:sp>
          <p:sp>
            <p:nvSpPr>
              <p:cNvPr id="368" name="Shape 368"/>
              <p:cNvSpPr/>
              <p:nvPr/>
            </p:nvSpPr>
            <p:spPr>
              <a:xfrm>
                <a:off x="7937" y="477837"/>
                <a:ext cx="487853" cy="62129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/>
              <a:p>
                <a:pPr lvl="0">
                  <a:defRPr sz="1800"/>
                </a:pPr>
                <a:r>
                  <a:rPr i="1" sz="3200"/>
                  <a:t>V</a:t>
                </a:r>
                <a:r>
                  <a:rPr baseline="-25000" sz="3200"/>
                  <a:t>2</a:t>
                </a:r>
              </a:p>
            </p:txBody>
          </p:sp>
          <p:sp>
            <p:nvSpPr>
              <p:cNvPr id="369" name="Shape 369"/>
              <p:cNvSpPr/>
              <p:nvPr/>
            </p:nvSpPr>
            <p:spPr>
              <a:xfrm>
                <a:off x="0" y="584200"/>
                <a:ext cx="557213" cy="1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</p:grpSp>
        <p:sp>
          <p:nvSpPr>
            <p:cNvPr id="371" name="Shape 371"/>
            <p:cNvSpPr/>
            <p:nvPr/>
          </p:nvSpPr>
          <p:spPr>
            <a:xfrm>
              <a:off x="2381250" y="252412"/>
              <a:ext cx="281941" cy="4862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28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/>
              </a:pPr>
              <a:r>
                <a:rPr sz="2800"/>
                <a:t>x</a:t>
              </a:r>
            </a:p>
          </p:txBody>
        </p:sp>
      </p:grpSp>
      <p:grpSp>
        <p:nvGrpSpPr>
          <p:cNvPr id="383" name="Group 383"/>
          <p:cNvGrpSpPr/>
          <p:nvPr/>
        </p:nvGrpSpPr>
        <p:grpSpPr>
          <a:xfrm>
            <a:off x="1550987" y="2952750"/>
            <a:ext cx="5754689" cy="1023501"/>
            <a:chOff x="0" y="0"/>
            <a:chExt cx="5754687" cy="1023500"/>
          </a:xfrm>
        </p:grpSpPr>
        <p:grpSp>
          <p:nvGrpSpPr>
            <p:cNvPr id="376" name="Group 376"/>
            <p:cNvGrpSpPr/>
            <p:nvPr/>
          </p:nvGrpSpPr>
          <p:grpSpPr>
            <a:xfrm>
              <a:off x="4622799" y="-1"/>
              <a:ext cx="1131889" cy="1021915"/>
              <a:chOff x="0" y="0"/>
              <a:chExt cx="1131887" cy="1021913"/>
            </a:xfrm>
          </p:grpSpPr>
          <p:sp>
            <p:nvSpPr>
              <p:cNvPr id="373" name="Shape 373"/>
              <p:cNvSpPr/>
              <p:nvPr/>
            </p:nvSpPr>
            <p:spPr>
              <a:xfrm>
                <a:off x="0" y="0"/>
                <a:ext cx="1108830" cy="54407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>
                  <a:defRPr sz="3200"/>
                </a:lvl1pPr>
              </a:lstStyle>
              <a:p>
                <a:pPr lvl="0">
                  <a:defRPr sz="1800"/>
                </a:pPr>
                <a:r>
                  <a:rPr sz="3200"/>
                  <a:t>600 K</a:t>
                </a:r>
              </a:p>
            </p:txBody>
          </p:sp>
          <p:sp>
            <p:nvSpPr>
              <p:cNvPr id="374" name="Shape 374"/>
              <p:cNvSpPr/>
              <p:nvPr/>
            </p:nvSpPr>
            <p:spPr>
              <a:xfrm>
                <a:off x="1587" y="477837"/>
                <a:ext cx="1108830" cy="54407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>
                  <a:defRPr sz="3200"/>
                </a:lvl1pPr>
              </a:lstStyle>
              <a:p>
                <a:pPr lvl="0">
                  <a:defRPr sz="1800"/>
                </a:pPr>
                <a:r>
                  <a:rPr sz="3200"/>
                  <a:t>300 K</a:t>
                </a:r>
              </a:p>
            </p:txBody>
          </p:sp>
          <p:sp>
            <p:nvSpPr>
              <p:cNvPr id="375" name="Shape 375"/>
              <p:cNvSpPr/>
              <p:nvPr/>
            </p:nvSpPr>
            <p:spPr>
              <a:xfrm flipV="1">
                <a:off x="57150" y="571500"/>
                <a:ext cx="1074738" cy="12700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</p:grpSp>
        <p:sp>
          <p:nvSpPr>
            <p:cNvPr id="377" name="Shape 377"/>
            <p:cNvSpPr/>
            <p:nvPr/>
          </p:nvSpPr>
          <p:spPr>
            <a:xfrm>
              <a:off x="0" y="239712"/>
              <a:ext cx="2723449" cy="6212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lvl="0">
                <a:defRPr sz="1800"/>
              </a:pPr>
              <a:r>
                <a:rPr i="1" sz="3200"/>
                <a:t>P</a:t>
              </a:r>
              <a:r>
                <a:rPr baseline="-25000" sz="3200"/>
                <a:t>2</a:t>
              </a:r>
              <a:r>
                <a:rPr sz="3200"/>
                <a:t> = 1.00 atm  </a:t>
              </a:r>
              <a:r>
                <a:rPr sz="2800">
                  <a:latin typeface="Arial"/>
                  <a:ea typeface="Arial"/>
                  <a:cs typeface="Arial"/>
                  <a:sym typeface="Arial"/>
                </a:rPr>
                <a:t>x</a:t>
              </a:r>
            </a:p>
          </p:txBody>
        </p:sp>
        <p:grpSp>
          <p:nvGrpSpPr>
            <p:cNvPr id="381" name="Group 381"/>
            <p:cNvGrpSpPr/>
            <p:nvPr/>
          </p:nvGrpSpPr>
          <p:grpSpPr>
            <a:xfrm>
              <a:off x="2790824" y="1587"/>
              <a:ext cx="1166774" cy="1021914"/>
              <a:chOff x="0" y="0"/>
              <a:chExt cx="1166772" cy="1021913"/>
            </a:xfrm>
          </p:grpSpPr>
          <p:sp>
            <p:nvSpPr>
              <p:cNvPr id="378" name="Shape 378"/>
              <p:cNvSpPr/>
              <p:nvPr/>
            </p:nvSpPr>
            <p:spPr>
              <a:xfrm>
                <a:off x="0" y="0"/>
                <a:ext cx="1165186" cy="54407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>
                  <a:defRPr sz="3200"/>
                </a:lvl1pPr>
              </a:lstStyle>
              <a:p>
                <a:pPr lvl="0">
                  <a:defRPr sz="1800"/>
                </a:pPr>
                <a:r>
                  <a:rPr sz="3200"/>
                  <a:t>10.0 L</a:t>
                </a:r>
              </a:p>
            </p:txBody>
          </p:sp>
          <p:sp>
            <p:nvSpPr>
              <p:cNvPr id="379" name="Shape 379"/>
              <p:cNvSpPr/>
              <p:nvPr/>
            </p:nvSpPr>
            <p:spPr>
              <a:xfrm>
                <a:off x="1587" y="477837"/>
                <a:ext cx="1165186" cy="54407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>
                  <a:defRPr sz="3200"/>
                </a:lvl1pPr>
              </a:lstStyle>
              <a:p>
                <a:pPr lvl="0">
                  <a:defRPr sz="1800"/>
                </a:pPr>
                <a:r>
                  <a:rPr sz="3200"/>
                  <a:t>20.0 L</a:t>
                </a:r>
              </a:p>
            </p:txBody>
          </p:sp>
          <p:sp>
            <p:nvSpPr>
              <p:cNvPr id="380" name="Shape 380"/>
              <p:cNvSpPr/>
              <p:nvPr/>
            </p:nvSpPr>
            <p:spPr>
              <a:xfrm>
                <a:off x="85725" y="584200"/>
                <a:ext cx="1020763" cy="0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</p:grpSp>
        <p:sp>
          <p:nvSpPr>
            <p:cNvPr id="382" name="Shape 382"/>
            <p:cNvSpPr/>
            <p:nvPr/>
          </p:nvSpPr>
          <p:spPr>
            <a:xfrm>
              <a:off x="4100512" y="239712"/>
              <a:ext cx="281941" cy="4862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2800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lvl="0">
                <a:defRPr sz="1800"/>
              </a:pPr>
              <a:r>
                <a:rPr sz="2800"/>
                <a:t>x</a:t>
              </a:r>
            </a:p>
          </p:txBody>
        </p:sp>
      </p:grpSp>
      <p:sp>
        <p:nvSpPr>
          <p:cNvPr id="384" name="Shape 384"/>
          <p:cNvSpPr/>
          <p:nvPr/>
        </p:nvSpPr>
        <p:spPr>
          <a:xfrm>
            <a:off x="3278187" y="4440237"/>
            <a:ext cx="2342450" cy="621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>
              <a:defRPr sz="1800"/>
            </a:pPr>
            <a:r>
              <a:rPr i="1" sz="3200"/>
              <a:t>P</a:t>
            </a:r>
            <a:r>
              <a:rPr baseline="-25000" sz="3200"/>
              <a:t>2</a:t>
            </a:r>
            <a:r>
              <a:rPr sz="3200"/>
              <a:t> = 1.00 atm</a:t>
            </a:r>
          </a:p>
        </p:txBody>
      </p:sp>
      <p:sp>
        <p:nvSpPr>
          <p:cNvPr id="385" name="Shape 385"/>
          <p:cNvSpPr/>
          <p:nvPr/>
        </p:nvSpPr>
        <p:spPr>
          <a:xfrm>
            <a:off x="6961187" y="3090862"/>
            <a:ext cx="344489" cy="304801"/>
          </a:xfrm>
          <a:prstGeom prst="line">
            <a:avLst/>
          </a:prstGeom>
          <a:ln w="38100">
            <a:solidFill>
              <a:srgbClr val="D81F26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86" name="Shape 386"/>
          <p:cNvSpPr/>
          <p:nvPr/>
        </p:nvSpPr>
        <p:spPr>
          <a:xfrm>
            <a:off x="6961187" y="3619499"/>
            <a:ext cx="344489" cy="304802"/>
          </a:xfrm>
          <a:prstGeom prst="line">
            <a:avLst/>
          </a:prstGeom>
          <a:ln w="38100">
            <a:solidFill>
              <a:srgbClr val="D81F26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87" name="Shape 387"/>
          <p:cNvSpPr/>
          <p:nvPr/>
        </p:nvSpPr>
        <p:spPr>
          <a:xfrm>
            <a:off x="5176837" y="3148012"/>
            <a:ext cx="344489" cy="304801"/>
          </a:xfrm>
          <a:prstGeom prst="line">
            <a:avLst/>
          </a:prstGeom>
          <a:ln w="38100">
            <a:solidFill>
              <a:srgbClr val="0072BC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388" name="Shape 388"/>
          <p:cNvSpPr/>
          <p:nvPr/>
        </p:nvSpPr>
        <p:spPr>
          <a:xfrm>
            <a:off x="5180012" y="3619500"/>
            <a:ext cx="344489" cy="304801"/>
          </a:xfrm>
          <a:prstGeom prst="line">
            <a:avLst/>
          </a:prstGeom>
          <a:ln w="38100">
            <a:solidFill>
              <a:srgbClr val="0072BC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</p:spTree>
  </p:cSld>
  <p:clrMapOvr>
    <a:masterClrMapping/>
  </p:clrMapOvr>
  <p:transition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image.jpeg"/>
          <p:cNvPicPr/>
          <p:nvPr/>
        </p:nvPicPr>
        <p:blipFill>
          <a:blip r:embed="rId2">
            <a:extLst/>
          </a:blip>
          <a:srcRect l="0" t="0" r="0" b="2778"/>
          <a:stretch>
            <a:fillRect/>
          </a:stretch>
        </p:blipFill>
        <p:spPr>
          <a:xfrm>
            <a:off x="4537075" y="1284287"/>
            <a:ext cx="4406900" cy="4708526"/>
          </a:xfrm>
          <a:prstGeom prst="rect">
            <a:avLst/>
          </a:prstGeom>
          <a:ln w="12700">
            <a:miter lim="400000"/>
          </a:ln>
        </p:spPr>
      </p:pic>
      <p:sp>
        <p:nvSpPr>
          <p:cNvPr id="391" name="Shape 391"/>
          <p:cNvSpPr/>
          <p:nvPr>
            <p:ph type="title" idx="4294967295"/>
          </p:nvPr>
        </p:nvSpPr>
        <p:spPr>
          <a:xfrm>
            <a:off x="-1" y="0"/>
            <a:ext cx="9144002" cy="819150"/>
          </a:xfrm>
          <a:prstGeom prst="rect">
            <a:avLst/>
          </a:prstGeom>
          <a:noFill/>
        </p:spPr>
        <p:txBody>
          <a:bodyPr lIns="0" tIns="0" rIns="0" bIns="0">
            <a:normAutofit fontScale="100000" lnSpcReduction="0"/>
          </a:bodyPr>
          <a:lstStyle>
            <a:lvl1pPr>
              <a:defRPr sz="3600">
                <a:solidFill>
                  <a:srgbClr val="0072BC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72BC"/>
                </a:solidFill>
              </a:rPr>
              <a:t>The Vapor Pressure Concept</a:t>
            </a:r>
          </a:p>
        </p:txBody>
      </p:sp>
      <p:sp>
        <p:nvSpPr>
          <p:cNvPr id="392" name="Shape 392"/>
          <p:cNvSpPr/>
          <p:nvPr>
            <p:ph type="body" idx="4294967295"/>
          </p:nvPr>
        </p:nvSpPr>
        <p:spPr>
          <a:xfrm>
            <a:off x="146050" y="960437"/>
            <a:ext cx="4387850" cy="538321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b="1" i="1" sz="3200"/>
              <a:t>Vapor pressure </a:t>
            </a:r>
            <a:r>
              <a:rPr sz="3200"/>
              <a:t>is the pressure exerted by the gaseous vapor above a liquid when the rates of evaporation and condensation are equal.</a:t>
            </a:r>
            <a:endParaRPr sz="3200"/>
          </a:p>
          <a:p>
            <a:pPr lvl="0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sz="3200"/>
              <a:t>Vapor pressure increases as temperature increases.</a:t>
            </a:r>
          </a:p>
        </p:txBody>
      </p:sp>
    </p:spTree>
  </p:cSld>
  <p:clrMapOvr>
    <a:masterClrMapping/>
  </p:clrMapOvr>
  <p:transition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/>
          <p:nvPr>
            <p:ph type="title" idx="4294967295"/>
          </p:nvPr>
        </p:nvSpPr>
        <p:spPr>
          <a:xfrm>
            <a:off x="-1" y="0"/>
            <a:ext cx="9144002" cy="819150"/>
          </a:xfrm>
          <a:prstGeom prst="rect">
            <a:avLst/>
          </a:prstGeom>
          <a:noFill/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r>
              <a:rPr sz="3600">
                <a:solidFill>
                  <a:srgbClr val="0072BC"/>
                </a:solidFill>
              </a:rPr>
              <a:t>Dalton</a:t>
            </a:r>
            <a:r>
              <a:rPr sz="3600">
                <a:solidFill>
                  <a:srgbClr val="0072BC"/>
                </a:solidFill>
              </a:rPr>
              <a:t>’s Law of Partial Pressures</a:t>
            </a:r>
          </a:p>
        </p:txBody>
      </p:sp>
      <p:sp>
        <p:nvSpPr>
          <p:cNvPr id="395" name="Shape 395"/>
          <p:cNvSpPr/>
          <p:nvPr>
            <p:ph type="body" idx="4294967295"/>
          </p:nvPr>
        </p:nvSpPr>
        <p:spPr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b="1" i="1" sz="3200"/>
              <a:t>Dalton</a:t>
            </a:r>
            <a:r>
              <a:rPr b="1" i="1" sz="3200"/>
              <a:t>’s law of partial pressures</a:t>
            </a:r>
            <a:r>
              <a:rPr sz="3200"/>
              <a:t> states that the total pressure of a gaseous mixture is equal to the sum of the individual pressures of each gas.</a:t>
            </a:r>
            <a:endParaRPr sz="3200"/>
          </a:p>
          <a:p>
            <a:pPr lvl="1" marL="285750" indent="171450" algn="ctr">
              <a:lnSpc>
                <a:spcPct val="90000"/>
              </a:lnSpc>
              <a:spcBef>
                <a:spcPts val="1900"/>
              </a:spcBef>
              <a:buSzTx/>
              <a:buNone/>
              <a:defRPr sz="1800"/>
            </a:pPr>
            <a:r>
              <a:rPr i="1" sz="3200"/>
              <a:t>P</a:t>
            </a:r>
            <a:r>
              <a:rPr baseline="-25000" sz="3200"/>
              <a:t>1</a:t>
            </a:r>
            <a:r>
              <a:rPr sz="3200"/>
              <a:t> + </a:t>
            </a:r>
            <a:r>
              <a:rPr i="1" sz="3200"/>
              <a:t>P</a:t>
            </a:r>
            <a:r>
              <a:rPr baseline="-25000" sz="3200"/>
              <a:t>2</a:t>
            </a:r>
            <a:r>
              <a:rPr sz="3200"/>
              <a:t> + </a:t>
            </a:r>
            <a:r>
              <a:rPr i="1" sz="3200"/>
              <a:t>P</a:t>
            </a:r>
            <a:r>
              <a:rPr baseline="-25000" sz="3200"/>
              <a:t>3</a:t>
            </a:r>
            <a:r>
              <a:rPr sz="3200"/>
              <a:t> + … = </a:t>
            </a:r>
            <a:r>
              <a:rPr i="1" sz="3200"/>
              <a:t>P</a:t>
            </a:r>
            <a:r>
              <a:rPr baseline="-25000" sz="3200"/>
              <a:t>total</a:t>
            </a:r>
            <a:endParaRPr baseline="-27714" sz="2800"/>
          </a:p>
          <a:p>
            <a:pPr lvl="0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sz="3200"/>
              <a:t>The pressure exerted by each gas in a mixture is its </a:t>
            </a:r>
            <a:r>
              <a:rPr b="1" i="1" sz="3200"/>
              <a:t>partial pressure</a:t>
            </a:r>
            <a:r>
              <a:rPr sz="3200"/>
              <a:t>.</a:t>
            </a:r>
          </a:p>
        </p:txBody>
      </p:sp>
    </p:spTree>
  </p:cSld>
  <p:clrMapOvr>
    <a:masterClrMapping/>
  </p:clrMapOvr>
  <p:transition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/>
          <p:nvPr>
            <p:ph type="title" idx="4294967295"/>
          </p:nvPr>
        </p:nvSpPr>
        <p:spPr>
          <a:xfrm>
            <a:off x="-1" y="0"/>
            <a:ext cx="9144002" cy="819150"/>
          </a:xfrm>
          <a:prstGeom prst="rect">
            <a:avLst/>
          </a:prstGeom>
          <a:noFill/>
        </p:spPr>
        <p:txBody>
          <a:bodyPr lIns="0" tIns="0" rIns="0" bIns="0">
            <a:normAutofit fontScale="100000" lnSpcReduction="0"/>
          </a:bodyPr>
          <a:lstStyle/>
          <a:p>
            <a:pPr lvl="0">
              <a:defRPr sz="1800"/>
            </a:pPr>
            <a:r>
              <a:rPr sz="3600">
                <a:solidFill>
                  <a:srgbClr val="0072BC"/>
                </a:solidFill>
              </a:rPr>
              <a:t>Dalton</a:t>
            </a:r>
            <a:r>
              <a:rPr sz="3600">
                <a:solidFill>
                  <a:srgbClr val="0072BC"/>
                </a:solidFill>
              </a:rPr>
              <a:t>’s Law Calculation</a:t>
            </a:r>
          </a:p>
        </p:txBody>
      </p:sp>
      <p:sp>
        <p:nvSpPr>
          <p:cNvPr id="398" name="Shape 398"/>
          <p:cNvSpPr/>
          <p:nvPr>
            <p:ph type="body" idx="4294967295"/>
          </p:nvPr>
        </p:nvSpPr>
        <p:spPr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sz="3200"/>
              <a:t>A sample of noble gases contains helium, neon, argon, and krypton. If the partial pressure of helium is 125 mm Hg; neon is 45 mm Hg; argon is 158 mm Hg; and krypton is 17 mm Hg, what is the total pressure of the sample?</a:t>
            </a:r>
            <a:endParaRPr sz="3200"/>
          </a:p>
          <a:p>
            <a:pPr lvl="1" marL="285750" indent="171450" algn="ctr">
              <a:lnSpc>
                <a:spcPct val="90000"/>
              </a:lnSpc>
              <a:spcBef>
                <a:spcPts val="1900"/>
              </a:spcBef>
              <a:buSzTx/>
              <a:buNone/>
              <a:defRPr sz="1800"/>
            </a:pPr>
            <a:r>
              <a:rPr i="1" sz="3200"/>
              <a:t>P</a:t>
            </a:r>
            <a:r>
              <a:rPr baseline="-25000" sz="3200"/>
              <a:t>total</a:t>
            </a:r>
            <a:r>
              <a:rPr sz="3200"/>
              <a:t> = </a:t>
            </a:r>
            <a:r>
              <a:rPr i="1" sz="3200"/>
              <a:t>P</a:t>
            </a:r>
            <a:r>
              <a:rPr baseline="-25000" sz="3200"/>
              <a:t>He</a:t>
            </a:r>
            <a:r>
              <a:rPr sz="3200"/>
              <a:t> + </a:t>
            </a:r>
            <a:r>
              <a:rPr i="1" sz="3200"/>
              <a:t>P</a:t>
            </a:r>
            <a:r>
              <a:rPr baseline="-25000" sz="3200"/>
              <a:t>Ne</a:t>
            </a:r>
            <a:r>
              <a:rPr sz="3200"/>
              <a:t> + </a:t>
            </a:r>
            <a:r>
              <a:rPr i="1" sz="3200"/>
              <a:t>P</a:t>
            </a:r>
            <a:r>
              <a:rPr baseline="-25000" sz="3200"/>
              <a:t>Ar</a:t>
            </a:r>
            <a:r>
              <a:rPr sz="3200"/>
              <a:t> + </a:t>
            </a:r>
            <a:r>
              <a:rPr i="1" sz="3200"/>
              <a:t>P</a:t>
            </a:r>
            <a:r>
              <a:rPr baseline="-25000" sz="3200"/>
              <a:t>Kr</a:t>
            </a:r>
            <a:endParaRPr baseline="-27714" sz="2800"/>
          </a:p>
          <a:p>
            <a:pPr lvl="0" algn="ctr">
              <a:lnSpc>
                <a:spcPct val="90000"/>
              </a:lnSpc>
              <a:spcBef>
                <a:spcPts val="1900"/>
              </a:spcBef>
              <a:buSzTx/>
              <a:buNone/>
              <a:defRPr sz="1800"/>
            </a:pPr>
            <a:endParaRPr i="1" sz="800"/>
          </a:p>
          <a:p>
            <a:pPr lvl="0" algn="ctr">
              <a:lnSpc>
                <a:spcPct val="90000"/>
              </a:lnSpc>
              <a:spcBef>
                <a:spcPts val="1900"/>
              </a:spcBef>
              <a:buSzTx/>
              <a:buNone/>
              <a:defRPr sz="1800"/>
            </a:pPr>
            <a:r>
              <a:rPr i="1" sz="2800"/>
              <a:t>P</a:t>
            </a:r>
            <a:r>
              <a:rPr baseline="-25000" sz="2800"/>
              <a:t>total</a:t>
            </a:r>
            <a:r>
              <a:rPr sz="2800"/>
              <a:t> = 125 mm Hg + 45 mm Hg + 158 mm Hg + 17 mm Hg</a:t>
            </a:r>
            <a:endParaRPr sz="2800"/>
          </a:p>
          <a:p>
            <a:pPr lvl="0" algn="ctr">
              <a:lnSpc>
                <a:spcPct val="90000"/>
              </a:lnSpc>
              <a:spcBef>
                <a:spcPts val="1900"/>
              </a:spcBef>
              <a:buSzTx/>
              <a:buNone/>
              <a:defRPr sz="1800"/>
            </a:pPr>
            <a:endParaRPr sz="800"/>
          </a:p>
          <a:p>
            <a:pPr lvl="0" algn="ctr">
              <a:lnSpc>
                <a:spcPct val="90000"/>
              </a:lnSpc>
              <a:spcBef>
                <a:spcPts val="1900"/>
              </a:spcBef>
              <a:buSzTx/>
              <a:buNone/>
              <a:defRPr sz="1800"/>
            </a:pPr>
            <a:r>
              <a:rPr i="1" sz="3200"/>
              <a:t>P</a:t>
            </a:r>
            <a:r>
              <a:rPr baseline="-25000" sz="3200"/>
              <a:t>total</a:t>
            </a:r>
            <a:r>
              <a:rPr sz="3200"/>
              <a:t> = 345 mm Hg</a:t>
            </a:r>
          </a:p>
        </p:txBody>
      </p:sp>
    </p:spTree>
  </p:cSld>
  <p:clrMapOvr>
    <a:masterClrMapping/>
  </p:clrMapOvr>
  <p:transition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/>
          <p:nvPr>
            <p:ph type="title" idx="4294967295"/>
          </p:nvPr>
        </p:nvSpPr>
        <p:spPr>
          <a:xfrm>
            <a:off x="-1" y="0"/>
            <a:ext cx="9144002" cy="819150"/>
          </a:xfrm>
          <a:prstGeom prst="rect">
            <a:avLst/>
          </a:prstGeom>
          <a:noFill/>
        </p:spPr>
        <p:txBody>
          <a:bodyPr lIns="0" tIns="0" rIns="0" bIns="0">
            <a:normAutofit fontScale="100000" lnSpcReduction="0"/>
          </a:bodyPr>
          <a:lstStyle>
            <a:lvl1pPr>
              <a:defRPr sz="3600">
                <a:solidFill>
                  <a:srgbClr val="0072BC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72BC"/>
                </a:solidFill>
              </a:rPr>
              <a:t>Collecting a Gas over Water</a:t>
            </a:r>
          </a:p>
        </p:txBody>
      </p:sp>
      <p:sp>
        <p:nvSpPr>
          <p:cNvPr id="401" name="Shape 401"/>
          <p:cNvSpPr/>
          <p:nvPr>
            <p:ph type="body" idx="4294967295"/>
          </p:nvPr>
        </p:nvSpPr>
        <p:spPr>
          <a:xfrm>
            <a:off x="141287" y="960437"/>
            <a:ext cx="5149851" cy="598170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sz="3200"/>
              <a:t>We can measure the volume of a gas by displacement.</a:t>
            </a:r>
            <a:endParaRPr sz="3200"/>
          </a:p>
          <a:p>
            <a:pPr lvl="0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sz="3200"/>
              <a:t>By collecting the gas in a graduated cylinder, we can measure the amount of gas produced.</a:t>
            </a:r>
            <a:endParaRPr sz="3200"/>
          </a:p>
          <a:p>
            <a:pPr lvl="0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sz="3200"/>
              <a:t>The gas collected is referred to as </a:t>
            </a:r>
            <a:r>
              <a:rPr sz="3200"/>
              <a:t>“wet” gas since it also contains water vapor.</a:t>
            </a:r>
          </a:p>
        </p:txBody>
      </p:sp>
      <p:pic>
        <p:nvPicPr>
          <p:cNvPr id="402" name="image.jpeg"/>
          <p:cNvPicPr/>
          <p:nvPr/>
        </p:nvPicPr>
        <p:blipFill>
          <a:blip r:embed="rId2">
            <a:extLst/>
          </a:blip>
          <a:srcRect l="0" t="0" r="0" b="2778"/>
          <a:stretch>
            <a:fillRect/>
          </a:stretch>
        </p:blipFill>
        <p:spPr>
          <a:xfrm>
            <a:off x="5230812" y="1119187"/>
            <a:ext cx="3679826" cy="48117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/>
          <p:nvPr>
            <p:ph type="title" idx="4294967295"/>
          </p:nvPr>
        </p:nvSpPr>
        <p:spPr>
          <a:xfrm>
            <a:off x="-1" y="0"/>
            <a:ext cx="9144002" cy="819150"/>
          </a:xfrm>
          <a:prstGeom prst="rect">
            <a:avLst/>
          </a:prstGeom>
          <a:noFill/>
        </p:spPr>
        <p:txBody>
          <a:bodyPr lIns="0" tIns="0" rIns="0" bIns="0">
            <a:normAutofit fontScale="100000" lnSpcReduction="0"/>
          </a:bodyPr>
          <a:lstStyle>
            <a:lvl1pPr>
              <a:defRPr sz="3600">
                <a:solidFill>
                  <a:srgbClr val="0072BC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72BC"/>
                </a:solidFill>
              </a:rPr>
              <a:t>Ideal Gas Behavior</a:t>
            </a:r>
          </a:p>
        </p:txBody>
      </p:sp>
      <p:sp>
        <p:nvSpPr>
          <p:cNvPr id="405" name="Shape 405"/>
          <p:cNvSpPr/>
          <p:nvPr>
            <p:ph type="body" idx="4294967295"/>
          </p:nvPr>
        </p:nvSpPr>
        <p:spPr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sz="3200"/>
              <a:t>An </a:t>
            </a:r>
            <a:r>
              <a:rPr b="1" i="1" sz="3200"/>
              <a:t>ideal gas</a:t>
            </a:r>
            <a:r>
              <a:rPr sz="3200"/>
              <a:t> is a gas that behaves in a predictable and consistent manner.</a:t>
            </a:r>
            <a:endParaRPr sz="3200"/>
          </a:p>
          <a:p>
            <a:pPr lvl="0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sz="3200"/>
              <a:t>Ideal gases have the following properties:</a:t>
            </a:r>
            <a:endParaRPr sz="3200"/>
          </a:p>
          <a:p>
            <a:pPr lvl="1" marL="742950" indent="-285750">
              <a:lnSpc>
                <a:spcPct val="90000"/>
              </a:lnSpc>
              <a:spcBef>
                <a:spcPts val="1900"/>
              </a:spcBef>
              <a:defRPr sz="1800"/>
            </a:pPr>
            <a:r>
              <a:rPr sz="2800"/>
              <a:t>Gases are made up of tiny molecules.</a:t>
            </a:r>
            <a:endParaRPr sz="2800"/>
          </a:p>
          <a:p>
            <a:pPr lvl="1" marL="742950" indent="-285750">
              <a:lnSpc>
                <a:spcPct val="90000"/>
              </a:lnSpc>
              <a:spcBef>
                <a:spcPts val="1900"/>
              </a:spcBef>
              <a:defRPr sz="1800"/>
            </a:pPr>
            <a:r>
              <a:rPr sz="2800"/>
              <a:t>Gas molecules demonstrate rapid, motion in straight lines, and travel in random directions.</a:t>
            </a:r>
            <a:endParaRPr sz="2800"/>
          </a:p>
          <a:p>
            <a:pPr lvl="1" marL="742950" indent="-285750">
              <a:lnSpc>
                <a:spcPct val="90000"/>
              </a:lnSpc>
              <a:spcBef>
                <a:spcPts val="1900"/>
              </a:spcBef>
              <a:defRPr sz="1800"/>
            </a:pPr>
            <a:r>
              <a:rPr sz="2800"/>
              <a:t>Gas molecules have no attraction for one another.</a:t>
            </a:r>
            <a:endParaRPr sz="2800"/>
          </a:p>
          <a:p>
            <a:pPr lvl="1" marL="742950" indent="-285750">
              <a:lnSpc>
                <a:spcPct val="90000"/>
              </a:lnSpc>
              <a:spcBef>
                <a:spcPts val="1900"/>
              </a:spcBef>
              <a:defRPr sz="1800"/>
            </a:pPr>
            <a:r>
              <a:rPr sz="2800"/>
              <a:t>Gas molecules collide without losing energy.</a:t>
            </a:r>
            <a:endParaRPr sz="2800"/>
          </a:p>
          <a:p>
            <a:pPr lvl="1" marL="742950" indent="-285750">
              <a:lnSpc>
                <a:spcPct val="90000"/>
              </a:lnSpc>
              <a:spcBef>
                <a:spcPts val="1900"/>
              </a:spcBef>
              <a:defRPr sz="1800"/>
            </a:pPr>
            <a:r>
              <a:rPr sz="2800"/>
              <a:t>The average kinetic energy of gas molecules is proportional to the Kelvin temperature that is </a:t>
            </a:r>
            <a:r>
              <a:rPr i="1" sz="2800"/>
              <a:t>KE</a:t>
            </a:r>
            <a:r>
              <a:rPr sz="2800"/>
              <a:t> </a:t>
            </a:r>
            <a:r>
              <a:rPr sz="3200">
                <a:latin typeface="Arial"/>
                <a:ea typeface="Arial"/>
                <a:cs typeface="Arial"/>
                <a:sym typeface="Arial"/>
              </a:rPr>
              <a:t>∝</a:t>
            </a:r>
            <a:r>
              <a:rPr sz="2800"/>
              <a:t> </a:t>
            </a:r>
            <a:r>
              <a:rPr i="1" sz="2800"/>
              <a:t>T</a:t>
            </a:r>
            <a:r>
              <a:rPr sz="2800"/>
              <a:t>.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type="title" idx="4294967295"/>
          </p:nvPr>
        </p:nvSpPr>
        <p:spPr>
          <a:xfrm>
            <a:off x="-1" y="0"/>
            <a:ext cx="9144002" cy="819150"/>
          </a:xfrm>
          <a:prstGeom prst="rect">
            <a:avLst/>
          </a:prstGeom>
          <a:noFill/>
        </p:spPr>
        <p:txBody>
          <a:bodyPr lIns="0" tIns="0" rIns="0" bIns="0">
            <a:normAutofit fontScale="100000" lnSpcReduction="0"/>
          </a:bodyPr>
          <a:lstStyle>
            <a:lvl1pPr>
              <a:defRPr sz="3600">
                <a:solidFill>
                  <a:srgbClr val="0072BC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72BC"/>
                </a:solidFill>
              </a:rPr>
              <a:t>Detailed Gas Properties, Continued</a:t>
            </a:r>
          </a:p>
        </p:txBody>
      </p:sp>
      <p:sp>
        <p:nvSpPr>
          <p:cNvPr id="38" name="Shape 38"/>
          <p:cNvSpPr/>
          <p:nvPr>
            <p:ph type="body" idx="4294967295"/>
          </p:nvPr>
        </p:nvSpPr>
        <p:spPr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609600" indent="-609600">
              <a:lnSpc>
                <a:spcPct val="90000"/>
              </a:lnSpc>
              <a:spcBef>
                <a:spcPts val="1900"/>
              </a:spcBef>
              <a:buSzTx/>
              <a:buNone/>
              <a:defRPr sz="1800"/>
            </a:pPr>
            <a:r>
              <a:rPr sz="3200"/>
              <a:t>3.	Gases compress uniformly.</a:t>
            </a:r>
            <a:endParaRPr sz="3200"/>
          </a:p>
          <a:p>
            <a:pPr lvl="2" marL="858837" indent="-228600">
              <a:lnSpc>
                <a:spcPct val="90000"/>
              </a:lnSpc>
              <a:spcBef>
                <a:spcPts val="1900"/>
              </a:spcBef>
              <a:buFont typeface="Times Roman"/>
              <a:defRPr sz="1800"/>
            </a:pPr>
            <a:r>
              <a:rPr sz="2400"/>
              <a:t>A gas constantly expands to fill a sealed container. The volume of a gas increases if there is an increase in the volume of the container.</a:t>
            </a:r>
            <a:endParaRPr sz="2400"/>
          </a:p>
          <a:p>
            <a:pPr lvl="0" marL="609600" indent="-609600">
              <a:lnSpc>
                <a:spcPct val="90000"/>
              </a:lnSpc>
              <a:spcBef>
                <a:spcPts val="1900"/>
              </a:spcBef>
              <a:buSzTx/>
              <a:buNone/>
              <a:defRPr sz="1800"/>
            </a:pPr>
            <a:r>
              <a:rPr sz="3200"/>
              <a:t>4.	Gases have a low density.</a:t>
            </a:r>
            <a:endParaRPr sz="3200"/>
          </a:p>
          <a:p>
            <a:pPr lvl="2" marL="858837" indent="-228600">
              <a:lnSpc>
                <a:spcPct val="90000"/>
              </a:lnSpc>
              <a:spcBef>
                <a:spcPts val="1900"/>
              </a:spcBef>
              <a:buFont typeface="Times Roman"/>
              <a:defRPr sz="1800"/>
            </a:pPr>
            <a:r>
              <a:rPr sz="2400"/>
              <a:t>The density of air is about 0.001 g/mL compared to a density</a:t>
            </a:r>
            <a:br>
              <a:rPr sz="2400"/>
            </a:br>
            <a:r>
              <a:rPr sz="2400"/>
              <a:t>of 1.0 g/mL for water.  Air is about 1000 times less dense</a:t>
            </a:r>
            <a:br>
              <a:rPr sz="2400"/>
            </a:br>
            <a:r>
              <a:rPr sz="2400"/>
              <a:t>than water.</a:t>
            </a:r>
          </a:p>
        </p:txBody>
      </p:sp>
    </p:spTree>
  </p:cSld>
  <p:clrMapOvr>
    <a:masterClrMapping/>
  </p:clrMapOvr>
  <p:transition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/>
          <p:nvPr>
            <p:ph type="title" idx="4294967295"/>
          </p:nvPr>
        </p:nvSpPr>
        <p:spPr>
          <a:xfrm>
            <a:off x="-1" y="0"/>
            <a:ext cx="9144002" cy="819150"/>
          </a:xfrm>
          <a:prstGeom prst="rect">
            <a:avLst/>
          </a:prstGeom>
          <a:noFill/>
        </p:spPr>
        <p:txBody>
          <a:bodyPr lIns="0" tIns="0" rIns="0" bIns="0">
            <a:normAutofit fontScale="100000" lnSpcReduction="0"/>
          </a:bodyPr>
          <a:lstStyle>
            <a:lvl1pPr>
              <a:defRPr sz="3600">
                <a:solidFill>
                  <a:srgbClr val="0072BC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72BC"/>
                </a:solidFill>
              </a:rPr>
              <a:t>Absolute Zero</a:t>
            </a:r>
          </a:p>
        </p:txBody>
      </p:sp>
      <p:sp>
        <p:nvSpPr>
          <p:cNvPr id="408" name="Shape 408"/>
          <p:cNvSpPr/>
          <p:nvPr>
            <p:ph type="body" idx="4294967295"/>
          </p:nvPr>
        </p:nvSpPr>
        <p:spPr>
          <a:xfrm>
            <a:off x="141287" y="960437"/>
            <a:ext cx="4906963" cy="603885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346075" indent="-346075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sz="3200"/>
              <a:t>The temperature where the pressure and volume of a gas theoretically reaches zero is </a:t>
            </a:r>
            <a:r>
              <a:rPr b="1" i="1" sz="3200"/>
              <a:t>absolute zero</a:t>
            </a:r>
            <a:r>
              <a:rPr sz="3200"/>
              <a:t>.</a:t>
            </a:r>
            <a:endParaRPr sz="3200"/>
          </a:p>
          <a:p>
            <a:pPr lvl="0" marL="346075" indent="-346075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sz="3200"/>
              <a:t>If we extrapolate </a:t>
            </a:r>
            <a:r>
              <a:rPr i="1" sz="3200"/>
              <a:t>T</a:t>
            </a:r>
            <a:r>
              <a:rPr sz="3200"/>
              <a:t> versus </a:t>
            </a:r>
            <a:r>
              <a:rPr i="1" sz="3200"/>
              <a:t>P</a:t>
            </a:r>
            <a:r>
              <a:rPr sz="3200"/>
              <a:t> or </a:t>
            </a:r>
            <a:r>
              <a:rPr i="1" sz="3200"/>
              <a:t>T</a:t>
            </a:r>
            <a:r>
              <a:rPr sz="3200"/>
              <a:t> versus </a:t>
            </a:r>
            <a:r>
              <a:rPr i="1" sz="3200"/>
              <a:t>V</a:t>
            </a:r>
            <a:r>
              <a:rPr sz="3200"/>
              <a:t> graphs to zero pressure or volume, the temperature is 0 Kelvin, or –273 </a:t>
            </a:r>
            <a:r>
              <a:rPr sz="3200">
                <a:latin typeface="Symbol"/>
                <a:ea typeface="Symbol"/>
                <a:cs typeface="Symbol"/>
                <a:sym typeface="Symbol"/>
              </a:rPr>
              <a:t>°</a:t>
            </a:r>
            <a:r>
              <a:rPr sz="3200"/>
              <a:t>C.</a:t>
            </a:r>
          </a:p>
        </p:txBody>
      </p:sp>
      <p:pic>
        <p:nvPicPr>
          <p:cNvPr id="409" name="image.jpg"/>
          <p:cNvPicPr/>
          <p:nvPr/>
        </p:nvPicPr>
        <p:blipFill>
          <a:blip r:embed="rId2">
            <a:extLst/>
          </a:blip>
          <a:srcRect l="0" t="0" r="0" b="2778"/>
          <a:stretch>
            <a:fillRect/>
          </a:stretch>
        </p:blipFill>
        <p:spPr>
          <a:xfrm>
            <a:off x="5008562" y="1230312"/>
            <a:ext cx="3832226" cy="36179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/>
          <p:nvPr>
            <p:ph type="title" idx="4294967295"/>
          </p:nvPr>
        </p:nvSpPr>
        <p:spPr>
          <a:xfrm>
            <a:off x="-1" y="0"/>
            <a:ext cx="9144002" cy="819150"/>
          </a:xfrm>
          <a:prstGeom prst="rect">
            <a:avLst/>
          </a:prstGeom>
          <a:noFill/>
        </p:spPr>
        <p:txBody>
          <a:bodyPr lIns="0" tIns="0" rIns="0" bIns="0">
            <a:normAutofit fontScale="100000" lnSpcReduction="0"/>
          </a:bodyPr>
          <a:lstStyle>
            <a:lvl1pPr>
              <a:defRPr sz="3600">
                <a:solidFill>
                  <a:srgbClr val="0072BC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72BC"/>
                </a:solidFill>
              </a:rPr>
              <a:t>Ideal Gas Law</a:t>
            </a:r>
          </a:p>
        </p:txBody>
      </p:sp>
      <p:sp>
        <p:nvSpPr>
          <p:cNvPr id="412" name="Shape 412"/>
          <p:cNvSpPr/>
          <p:nvPr>
            <p:ph type="body" idx="4294967295"/>
          </p:nvPr>
        </p:nvSpPr>
        <p:spPr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346075" indent="-346075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sz="3200"/>
              <a:t>Recall that the pressure of a gas is inversely proportional to volume and directly proportional to temperature and the number of molecules (or moles):</a:t>
            </a:r>
            <a:endParaRPr sz="3200"/>
          </a:p>
          <a:p>
            <a:pPr lvl="0" marL="346075" indent="-346075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endParaRPr sz="2000"/>
          </a:p>
          <a:p>
            <a:pPr lvl="0" marL="346075" indent="-346075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sz="3200"/>
              <a:t>If we introduce a proportionality constant, </a:t>
            </a:r>
            <a:r>
              <a:rPr i="1" sz="3200"/>
              <a:t>R</a:t>
            </a:r>
            <a:r>
              <a:rPr sz="3200"/>
              <a:t>, we can write the equation:</a:t>
            </a:r>
          </a:p>
        </p:txBody>
      </p:sp>
      <p:grpSp>
        <p:nvGrpSpPr>
          <p:cNvPr id="417" name="Group 417"/>
          <p:cNvGrpSpPr/>
          <p:nvPr/>
        </p:nvGrpSpPr>
        <p:grpSpPr>
          <a:xfrm>
            <a:off x="3619499" y="2516187"/>
            <a:ext cx="1765262" cy="969527"/>
            <a:chOff x="0" y="0"/>
            <a:chExt cx="1765260" cy="969525"/>
          </a:xfrm>
        </p:grpSpPr>
        <p:sp>
          <p:nvSpPr>
            <p:cNvPr id="413" name="Shape 413"/>
            <p:cNvSpPr/>
            <p:nvPr/>
          </p:nvSpPr>
          <p:spPr>
            <a:xfrm>
              <a:off x="0" y="150812"/>
              <a:ext cx="717412" cy="5831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lvl="0">
                <a:defRPr sz="1800"/>
              </a:pPr>
              <a:r>
                <a:rPr i="1" sz="3200"/>
                <a:t>P</a:t>
              </a:r>
              <a:r>
                <a:rPr sz="3200"/>
                <a:t> </a:t>
              </a:r>
              <a:r>
                <a:rPr sz="4000">
                  <a:latin typeface="Arial"/>
                  <a:ea typeface="Arial"/>
                  <a:cs typeface="Arial"/>
                  <a:sym typeface="Arial"/>
                </a:rPr>
                <a:t>∝</a:t>
              </a:r>
            </a:p>
          </p:txBody>
        </p:sp>
        <p:grpSp>
          <p:nvGrpSpPr>
            <p:cNvPr id="416" name="Group 416"/>
            <p:cNvGrpSpPr/>
            <p:nvPr/>
          </p:nvGrpSpPr>
          <p:grpSpPr>
            <a:xfrm>
              <a:off x="927100" y="-1"/>
              <a:ext cx="838161" cy="969527"/>
              <a:chOff x="0" y="0"/>
              <a:chExt cx="838160" cy="969525"/>
            </a:xfrm>
          </p:grpSpPr>
          <p:sp>
            <p:nvSpPr>
              <p:cNvPr id="414" name="Shape 414"/>
              <p:cNvSpPr/>
              <p:nvPr/>
            </p:nvSpPr>
            <p:spPr>
              <a:xfrm>
                <a:off x="0" y="0"/>
                <a:ext cx="838161" cy="54407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/>
              <a:p>
                <a:pPr lvl="0">
                  <a:defRPr sz="1800"/>
                </a:pPr>
                <a:r>
                  <a:rPr sz="3200" u="sng"/>
                  <a:t> </a:t>
                </a:r>
                <a:r>
                  <a:rPr i="1" sz="3200" u="sng"/>
                  <a:t>nT</a:t>
                </a:r>
                <a:r>
                  <a:rPr sz="3200" u="sng"/>
                  <a:t> </a:t>
                </a:r>
                <a:r>
                  <a:rPr sz="3200">
                    <a:solidFill>
                      <a:srgbClr val="FFFFFF"/>
                    </a:solidFill>
                  </a:rPr>
                  <a:t>.</a:t>
                </a:r>
              </a:p>
            </p:txBody>
          </p:sp>
          <p:sp>
            <p:nvSpPr>
              <p:cNvPr id="415" name="Shape 415"/>
              <p:cNvSpPr/>
              <p:nvPr/>
            </p:nvSpPr>
            <p:spPr>
              <a:xfrm>
                <a:off x="168275" y="425449"/>
                <a:ext cx="352386" cy="54407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>
                  <a:defRPr i="1" sz="3200"/>
                </a:lvl1pPr>
              </a:lstStyle>
              <a:p>
                <a:pPr lvl="0">
                  <a:defRPr i="0" sz="1800"/>
                </a:pPr>
                <a:r>
                  <a:rPr i="1" sz="3200"/>
                  <a:t>V</a:t>
                </a:r>
              </a:p>
            </p:txBody>
          </p:sp>
        </p:grpSp>
      </p:grpSp>
      <p:grpSp>
        <p:nvGrpSpPr>
          <p:cNvPr id="422" name="Group 422"/>
          <p:cNvGrpSpPr/>
          <p:nvPr/>
        </p:nvGrpSpPr>
        <p:grpSpPr>
          <a:xfrm>
            <a:off x="3819524" y="4381500"/>
            <a:ext cx="1795027" cy="969526"/>
            <a:chOff x="0" y="0"/>
            <a:chExt cx="1795025" cy="969525"/>
          </a:xfrm>
        </p:grpSpPr>
        <p:sp>
          <p:nvSpPr>
            <p:cNvPr id="418" name="Shape 418"/>
            <p:cNvSpPr/>
            <p:nvPr/>
          </p:nvSpPr>
          <p:spPr>
            <a:xfrm>
              <a:off x="0" y="212724"/>
              <a:ext cx="683181" cy="5440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lvl="0">
                <a:defRPr sz="1800"/>
              </a:pPr>
              <a:r>
                <a:rPr i="1" sz="3200"/>
                <a:t>P</a:t>
              </a:r>
              <a:r>
                <a:rPr sz="3200"/>
                <a:t> =</a:t>
              </a:r>
            </a:p>
          </p:txBody>
        </p:sp>
        <p:grpSp>
          <p:nvGrpSpPr>
            <p:cNvPr id="421" name="Group 421"/>
            <p:cNvGrpSpPr/>
            <p:nvPr/>
          </p:nvGrpSpPr>
          <p:grpSpPr>
            <a:xfrm>
              <a:off x="715962" y="-1"/>
              <a:ext cx="1079064" cy="969527"/>
              <a:chOff x="0" y="0"/>
              <a:chExt cx="1079063" cy="969525"/>
            </a:xfrm>
          </p:grpSpPr>
          <p:sp>
            <p:nvSpPr>
              <p:cNvPr id="419" name="Shape 419"/>
              <p:cNvSpPr/>
              <p:nvPr/>
            </p:nvSpPr>
            <p:spPr>
              <a:xfrm>
                <a:off x="0" y="0"/>
                <a:ext cx="1079064" cy="54407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/>
              <a:p>
                <a:pPr lvl="0">
                  <a:defRPr sz="1800"/>
                </a:pPr>
                <a:r>
                  <a:rPr sz="3200" u="sng"/>
                  <a:t> </a:t>
                </a:r>
                <a:r>
                  <a:rPr i="1" sz="3200" u="sng"/>
                  <a:t>RnT </a:t>
                </a:r>
                <a:r>
                  <a:rPr sz="3200">
                    <a:solidFill>
                      <a:srgbClr val="FFFFFF"/>
                    </a:solidFill>
                  </a:rPr>
                  <a:t>.</a:t>
                </a:r>
              </a:p>
            </p:txBody>
          </p:sp>
          <p:sp>
            <p:nvSpPr>
              <p:cNvPr id="420" name="Shape 420"/>
              <p:cNvSpPr/>
              <p:nvPr/>
            </p:nvSpPr>
            <p:spPr>
              <a:xfrm>
                <a:off x="366712" y="425449"/>
                <a:ext cx="352386" cy="54407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>
                  <a:defRPr i="1" sz="3200"/>
                </a:lvl1pPr>
              </a:lstStyle>
              <a:p>
                <a:pPr lvl="0">
                  <a:defRPr i="0" sz="1800"/>
                </a:pPr>
                <a:r>
                  <a:rPr i="1" sz="3200"/>
                  <a:t>V</a:t>
                </a:r>
              </a:p>
            </p:txBody>
          </p:sp>
        </p:grpSp>
      </p:grpSp>
    </p:spTree>
  </p:cSld>
  <p:clrMapOvr>
    <a:masterClrMapping/>
  </p:clrMapOvr>
  <p:transition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/>
          <p:nvPr>
            <p:ph type="title" idx="4294967295"/>
          </p:nvPr>
        </p:nvSpPr>
        <p:spPr>
          <a:xfrm>
            <a:off x="-1" y="0"/>
            <a:ext cx="9144002" cy="819150"/>
          </a:xfrm>
          <a:prstGeom prst="rect">
            <a:avLst/>
          </a:prstGeom>
          <a:noFill/>
        </p:spPr>
        <p:txBody>
          <a:bodyPr lIns="0" tIns="0" rIns="0" bIns="0">
            <a:normAutofit fontScale="100000" lnSpcReduction="0"/>
          </a:bodyPr>
          <a:lstStyle>
            <a:lvl1pPr>
              <a:defRPr sz="3600">
                <a:solidFill>
                  <a:srgbClr val="0072BC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72BC"/>
                </a:solidFill>
              </a:rPr>
              <a:t>Ideal Gas Law, Continued</a:t>
            </a:r>
          </a:p>
        </p:txBody>
      </p:sp>
      <p:sp>
        <p:nvSpPr>
          <p:cNvPr id="425" name="Shape 425"/>
          <p:cNvSpPr/>
          <p:nvPr>
            <p:ph type="body" idx="4294967295"/>
          </p:nvPr>
        </p:nvSpPr>
        <p:spPr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346075" indent="-346075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sz="3200"/>
              <a:t>We can rearrange the equation to read:</a:t>
            </a:r>
            <a:endParaRPr sz="3200"/>
          </a:p>
          <a:p>
            <a:pPr lvl="1" marL="457200" indent="0">
              <a:lnSpc>
                <a:spcPct val="90000"/>
              </a:lnSpc>
              <a:spcBef>
                <a:spcPts val="1900"/>
              </a:spcBef>
              <a:buSzTx/>
              <a:buNone/>
              <a:defRPr sz="1800"/>
            </a:pPr>
            <a:r>
              <a:rPr sz="3200"/>
              <a:t>			</a:t>
            </a:r>
            <a:r>
              <a:rPr i="1" sz="3200"/>
              <a:t>PV</a:t>
            </a:r>
            <a:r>
              <a:rPr sz="3200"/>
              <a:t> = </a:t>
            </a:r>
            <a:r>
              <a:rPr i="1" sz="3200"/>
              <a:t>nRT</a:t>
            </a:r>
            <a:endParaRPr i="1" sz="2800"/>
          </a:p>
          <a:p>
            <a:pPr lvl="0" marL="346075" indent="-346075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sz="3200"/>
              <a:t>This is the </a:t>
            </a:r>
            <a:r>
              <a:rPr b="1" i="1" sz="3200"/>
              <a:t>ideal gas law</a:t>
            </a:r>
            <a:r>
              <a:rPr sz="3200"/>
              <a:t>.</a:t>
            </a:r>
            <a:endParaRPr sz="3200"/>
          </a:p>
          <a:p>
            <a:pPr lvl="0" marL="346075" indent="-346075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sz="3200"/>
              <a:t>The constant </a:t>
            </a:r>
            <a:r>
              <a:rPr i="1" sz="3200"/>
              <a:t>R</a:t>
            </a:r>
            <a:r>
              <a:rPr sz="3200"/>
              <a:t> is the</a:t>
            </a:r>
            <a:r>
              <a:rPr b="1" i="1" sz="3200"/>
              <a:t> ideal gas constant</a:t>
            </a:r>
            <a:r>
              <a:rPr sz="3200"/>
              <a:t>, and has a value of 0.0821 L</a:t>
            </a:r>
            <a:r>
              <a:rPr sz="3200">
                <a:latin typeface="Symbol"/>
                <a:ea typeface="Symbol"/>
                <a:cs typeface="Symbol"/>
                <a:sym typeface="Symbol"/>
              </a:rPr>
              <a:t> ⋅ </a:t>
            </a:r>
            <a:r>
              <a:rPr sz="3200"/>
              <a:t>atm/mol </a:t>
            </a:r>
            <a:r>
              <a:rPr sz="3200">
                <a:latin typeface="Symbol"/>
                <a:ea typeface="Symbol"/>
                <a:cs typeface="Symbol"/>
                <a:sym typeface="Symbol"/>
              </a:rPr>
              <a:t>⋅ </a:t>
            </a:r>
            <a:r>
              <a:rPr sz="3200"/>
              <a:t>K.</a:t>
            </a:r>
          </a:p>
        </p:txBody>
      </p:sp>
    </p:spTree>
  </p:cSld>
  <p:clrMapOvr>
    <a:masterClrMapping/>
  </p:clrMapOvr>
  <p:transition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/>
          <p:nvPr>
            <p:ph type="title" idx="4294967295"/>
          </p:nvPr>
        </p:nvSpPr>
        <p:spPr>
          <a:xfrm>
            <a:off x="-1" y="0"/>
            <a:ext cx="9144002" cy="819150"/>
          </a:xfrm>
          <a:prstGeom prst="rect">
            <a:avLst/>
          </a:prstGeom>
          <a:noFill/>
        </p:spPr>
        <p:txBody>
          <a:bodyPr lIns="0" tIns="0" rIns="0" bIns="0">
            <a:normAutofit fontScale="100000" lnSpcReduction="0"/>
          </a:bodyPr>
          <a:lstStyle>
            <a:lvl1pPr>
              <a:defRPr sz="3600">
                <a:solidFill>
                  <a:srgbClr val="0072BC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72BC"/>
                </a:solidFill>
              </a:rPr>
              <a:t>Ideal Gas Law Problem</a:t>
            </a:r>
          </a:p>
        </p:txBody>
      </p:sp>
      <p:sp>
        <p:nvSpPr>
          <p:cNvPr id="428" name="Shape 428"/>
          <p:cNvSpPr/>
          <p:nvPr>
            <p:ph type="body" idx="4294967295"/>
          </p:nvPr>
        </p:nvSpPr>
        <p:spPr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346075" indent="-346075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sz="3200"/>
              <a:t>How many moles of neon gas occupy 2.34 L</a:t>
            </a:r>
            <a:br>
              <a:rPr sz="3200"/>
            </a:br>
            <a:r>
              <a:rPr sz="3200"/>
              <a:t>at STP?</a:t>
            </a:r>
            <a:endParaRPr sz="2000"/>
          </a:p>
          <a:p>
            <a:pPr lvl="0" marL="346075" indent="-346075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sz="3200"/>
              <a:t>At STP, </a:t>
            </a:r>
            <a:r>
              <a:rPr i="1" sz="3200"/>
              <a:t>T </a:t>
            </a:r>
            <a:r>
              <a:rPr sz="3200"/>
              <a:t>= 273K and </a:t>
            </a:r>
            <a:r>
              <a:rPr i="1" sz="3200"/>
              <a:t>P</a:t>
            </a:r>
            <a:r>
              <a:rPr sz="3200"/>
              <a:t> = 1.00 atm.  Rearrange the ideal gas equation to solve for moles:</a:t>
            </a:r>
          </a:p>
        </p:txBody>
      </p:sp>
      <p:grpSp>
        <p:nvGrpSpPr>
          <p:cNvPr id="433" name="Group 433"/>
          <p:cNvGrpSpPr/>
          <p:nvPr/>
        </p:nvGrpSpPr>
        <p:grpSpPr>
          <a:xfrm>
            <a:off x="3317874" y="3051174"/>
            <a:ext cx="1644215" cy="969527"/>
            <a:chOff x="0" y="0"/>
            <a:chExt cx="1644213" cy="969525"/>
          </a:xfrm>
        </p:grpSpPr>
        <p:sp>
          <p:nvSpPr>
            <p:cNvPr id="429" name="Shape 429"/>
            <p:cNvSpPr/>
            <p:nvPr/>
          </p:nvSpPr>
          <p:spPr>
            <a:xfrm>
              <a:off x="0" y="212725"/>
              <a:ext cx="638136" cy="5440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lvl="0">
                <a:defRPr sz="1800"/>
              </a:pPr>
              <a:r>
                <a:rPr i="1" sz="3200"/>
                <a:t>n</a:t>
              </a:r>
              <a:r>
                <a:rPr sz="3200"/>
                <a:t> =</a:t>
              </a:r>
            </a:p>
          </p:txBody>
        </p:sp>
        <p:grpSp>
          <p:nvGrpSpPr>
            <p:cNvPr id="432" name="Group 432"/>
            <p:cNvGrpSpPr/>
            <p:nvPr/>
          </p:nvGrpSpPr>
          <p:grpSpPr>
            <a:xfrm>
              <a:off x="746125" y="-1"/>
              <a:ext cx="898089" cy="969527"/>
              <a:chOff x="0" y="0"/>
              <a:chExt cx="898088" cy="969525"/>
            </a:xfrm>
          </p:grpSpPr>
          <p:sp>
            <p:nvSpPr>
              <p:cNvPr id="430" name="Shape 430"/>
              <p:cNvSpPr/>
              <p:nvPr/>
            </p:nvSpPr>
            <p:spPr>
              <a:xfrm>
                <a:off x="0" y="0"/>
                <a:ext cx="898089" cy="54407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/>
              <a:p>
                <a:pPr lvl="0">
                  <a:defRPr sz="1800"/>
                </a:pPr>
                <a:r>
                  <a:rPr i="1" sz="3200" u="sng"/>
                  <a:t> PV </a:t>
                </a:r>
                <a:r>
                  <a:rPr sz="3200">
                    <a:solidFill>
                      <a:srgbClr val="FFFFFF"/>
                    </a:solidFill>
                  </a:rPr>
                  <a:t>.</a:t>
                </a:r>
              </a:p>
            </p:txBody>
          </p:sp>
          <p:sp>
            <p:nvSpPr>
              <p:cNvPr id="431" name="Shape 431"/>
              <p:cNvSpPr/>
              <p:nvPr/>
            </p:nvSpPr>
            <p:spPr>
              <a:xfrm>
                <a:off x="30162" y="425450"/>
                <a:ext cx="578407" cy="54407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>
                  <a:defRPr i="1" sz="3200"/>
                </a:lvl1pPr>
              </a:lstStyle>
              <a:p>
                <a:pPr lvl="0">
                  <a:defRPr i="0" sz="1800"/>
                </a:pPr>
                <a:r>
                  <a:rPr i="1" sz="3200"/>
                  <a:t>RT</a:t>
                </a:r>
              </a:p>
            </p:txBody>
          </p:sp>
        </p:grpSp>
      </p:grpSp>
      <p:grpSp>
        <p:nvGrpSpPr>
          <p:cNvPr id="438" name="Group 438"/>
          <p:cNvGrpSpPr/>
          <p:nvPr/>
        </p:nvGrpSpPr>
        <p:grpSpPr>
          <a:xfrm>
            <a:off x="1352549" y="4143374"/>
            <a:ext cx="5646501" cy="1061801"/>
            <a:chOff x="0" y="0"/>
            <a:chExt cx="5646499" cy="1061799"/>
          </a:xfrm>
        </p:grpSpPr>
        <p:sp>
          <p:nvSpPr>
            <p:cNvPr id="434" name="Shape 434"/>
            <p:cNvSpPr/>
            <p:nvPr/>
          </p:nvSpPr>
          <p:spPr>
            <a:xfrm>
              <a:off x="0" y="242887"/>
              <a:ext cx="638136" cy="5440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lvl="0">
                <a:defRPr sz="1800"/>
              </a:pPr>
              <a:r>
                <a:rPr i="1" sz="3200"/>
                <a:t>n</a:t>
              </a:r>
              <a:r>
                <a:rPr sz="3200"/>
                <a:t> =</a:t>
              </a:r>
            </a:p>
          </p:txBody>
        </p:sp>
        <p:grpSp>
          <p:nvGrpSpPr>
            <p:cNvPr id="437" name="Group 437"/>
            <p:cNvGrpSpPr/>
            <p:nvPr/>
          </p:nvGrpSpPr>
          <p:grpSpPr>
            <a:xfrm>
              <a:off x="733424" y="-1"/>
              <a:ext cx="4913076" cy="1061801"/>
              <a:chOff x="0" y="0"/>
              <a:chExt cx="4913074" cy="1061799"/>
            </a:xfrm>
          </p:grpSpPr>
          <p:sp>
            <p:nvSpPr>
              <p:cNvPr id="435" name="Shape 435"/>
              <p:cNvSpPr/>
              <p:nvPr/>
            </p:nvSpPr>
            <p:spPr>
              <a:xfrm>
                <a:off x="57150" y="0"/>
                <a:ext cx="4855925" cy="54407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>
                  <a:defRPr sz="3200" u="sng"/>
                </a:lvl1pPr>
              </a:lstStyle>
              <a:p>
                <a:pPr lvl="0">
                  <a:defRPr sz="1800" u="none"/>
                </a:pPr>
                <a:r>
                  <a:rPr sz="3200" u="sng"/>
                  <a:t>         (1.00 atm)(2.34 L)        </a:t>
                </a:r>
              </a:p>
            </p:txBody>
          </p:sp>
          <p:sp>
            <p:nvSpPr>
              <p:cNvPr id="436" name="Shape 436"/>
              <p:cNvSpPr/>
              <p:nvPr/>
            </p:nvSpPr>
            <p:spPr>
              <a:xfrm>
                <a:off x="0" y="484187"/>
                <a:ext cx="4867236" cy="57761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/>
              <a:p>
                <a:pPr lvl="0">
                  <a:defRPr sz="1800"/>
                </a:pPr>
                <a:r>
                  <a:rPr sz="3200"/>
                  <a:t>(0.0821 atm</a:t>
                </a:r>
                <a:r>
                  <a:rPr sz="3200">
                    <a:latin typeface="Symbol"/>
                    <a:ea typeface="Symbol"/>
                    <a:cs typeface="Symbol"/>
                    <a:sym typeface="Symbol"/>
                  </a:rPr>
                  <a:t>⋅</a:t>
                </a:r>
                <a:r>
                  <a:rPr sz="3200"/>
                  <a:t>L/mol</a:t>
                </a:r>
                <a:r>
                  <a:rPr sz="3200">
                    <a:latin typeface="Symbol"/>
                    <a:ea typeface="Symbol"/>
                    <a:cs typeface="Symbol"/>
                    <a:sym typeface="Symbol"/>
                  </a:rPr>
                  <a:t>⋅</a:t>
                </a:r>
                <a:r>
                  <a:rPr sz="3200"/>
                  <a:t>K)(273K)</a:t>
                </a:r>
              </a:p>
            </p:txBody>
          </p:sp>
        </p:grpSp>
      </p:grpSp>
      <p:sp>
        <p:nvSpPr>
          <p:cNvPr id="439" name="Shape 439"/>
          <p:cNvSpPr/>
          <p:nvPr/>
        </p:nvSpPr>
        <p:spPr>
          <a:xfrm flipV="1">
            <a:off x="5289550" y="4829175"/>
            <a:ext cx="247650" cy="273050"/>
          </a:xfrm>
          <a:prstGeom prst="line">
            <a:avLst/>
          </a:prstGeom>
          <a:ln w="38100">
            <a:solidFill>
              <a:srgbClr val="D81F26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440" name="Shape 440"/>
          <p:cNvSpPr/>
          <p:nvPr/>
        </p:nvSpPr>
        <p:spPr>
          <a:xfrm flipV="1">
            <a:off x="3544887" y="4829174"/>
            <a:ext cx="519113" cy="274639"/>
          </a:xfrm>
          <a:prstGeom prst="line">
            <a:avLst/>
          </a:prstGeom>
          <a:ln w="38100">
            <a:solidFill>
              <a:srgbClr val="00A76D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441" name="Shape 441"/>
          <p:cNvSpPr/>
          <p:nvPr/>
        </p:nvSpPr>
        <p:spPr>
          <a:xfrm flipH="1" flipV="1">
            <a:off x="4170362" y="4816474"/>
            <a:ext cx="285751" cy="287339"/>
          </a:xfrm>
          <a:prstGeom prst="line">
            <a:avLst/>
          </a:prstGeom>
          <a:ln w="38100">
            <a:solidFill>
              <a:srgbClr val="0072BC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442" name="Shape 442"/>
          <p:cNvSpPr/>
          <p:nvPr/>
        </p:nvSpPr>
        <p:spPr>
          <a:xfrm flipH="1" flipV="1">
            <a:off x="5686424" y="4352924"/>
            <a:ext cx="285752" cy="287339"/>
          </a:xfrm>
          <a:prstGeom prst="line">
            <a:avLst/>
          </a:prstGeom>
          <a:ln w="38100">
            <a:solidFill>
              <a:srgbClr val="0072BC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443" name="Shape 443"/>
          <p:cNvSpPr/>
          <p:nvPr/>
        </p:nvSpPr>
        <p:spPr>
          <a:xfrm>
            <a:off x="3038475" y="5576887"/>
            <a:ext cx="2387958" cy="544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>
              <a:defRPr sz="1800"/>
            </a:pPr>
            <a:r>
              <a:rPr i="1" sz="3200"/>
              <a:t>n</a:t>
            </a:r>
            <a:r>
              <a:rPr sz="3200"/>
              <a:t> = 0.104 mol</a:t>
            </a:r>
          </a:p>
        </p:txBody>
      </p:sp>
      <p:sp>
        <p:nvSpPr>
          <p:cNvPr id="444" name="Shape 444"/>
          <p:cNvSpPr/>
          <p:nvPr/>
        </p:nvSpPr>
        <p:spPr>
          <a:xfrm flipV="1">
            <a:off x="4154487" y="4352924"/>
            <a:ext cx="517526" cy="274639"/>
          </a:xfrm>
          <a:prstGeom prst="line">
            <a:avLst/>
          </a:prstGeom>
          <a:ln w="38100">
            <a:solidFill>
              <a:srgbClr val="00A76D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  <p:sp>
        <p:nvSpPr>
          <p:cNvPr id="445" name="Shape 445"/>
          <p:cNvSpPr/>
          <p:nvPr/>
        </p:nvSpPr>
        <p:spPr>
          <a:xfrm flipV="1">
            <a:off x="6489700" y="4808537"/>
            <a:ext cx="247650" cy="273051"/>
          </a:xfrm>
          <a:prstGeom prst="line">
            <a:avLst/>
          </a:prstGeom>
          <a:ln w="38100">
            <a:solidFill>
              <a:srgbClr val="D81F26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>
                <a:latin typeface="+mn-lt"/>
                <a:ea typeface="+mn-ea"/>
                <a:cs typeface="+mn-cs"/>
                <a:sym typeface="Helvetica"/>
              </a:defRPr>
            </a:pPr>
          </a:p>
        </p:txBody>
      </p:sp>
    </p:spTree>
  </p:cSld>
  <p:clrMapOvr>
    <a:masterClrMapping/>
  </p:clrMapOvr>
  <p:transition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/>
          <p:nvPr>
            <p:ph type="title" idx="4294967295"/>
          </p:nvPr>
        </p:nvSpPr>
        <p:spPr>
          <a:xfrm>
            <a:off x="-1" y="0"/>
            <a:ext cx="9144002" cy="819150"/>
          </a:xfrm>
          <a:prstGeom prst="rect">
            <a:avLst/>
          </a:prstGeom>
          <a:noFill/>
        </p:spPr>
        <p:txBody>
          <a:bodyPr lIns="0" tIns="0" rIns="0" bIns="0">
            <a:normAutofit fontScale="100000" lnSpcReduction="0"/>
          </a:bodyPr>
          <a:lstStyle>
            <a:lvl1pPr>
              <a:defRPr sz="3600">
                <a:solidFill>
                  <a:srgbClr val="00A76D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A76D"/>
                </a:solidFill>
              </a:rPr>
              <a:t>Critical Thinking: Conceptualizing Gases</a:t>
            </a:r>
          </a:p>
        </p:txBody>
      </p:sp>
      <p:sp>
        <p:nvSpPr>
          <p:cNvPr id="448" name="Shape 448"/>
          <p:cNvSpPr/>
          <p:nvPr>
            <p:ph type="body" idx="4294967295"/>
          </p:nvPr>
        </p:nvSpPr>
        <p:spPr>
          <a:xfrm>
            <a:off x="141287" y="955675"/>
            <a:ext cx="8850313" cy="302577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sz="3200"/>
              <a:t>Regardless of temperature, all gases are randomly distributed in their container; however, the average speed of the gas molecules changes with temperature.</a:t>
            </a:r>
            <a:endParaRPr sz="3200"/>
          </a:p>
          <a:p>
            <a:pPr lvl="0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sz="3200"/>
              <a:t>This is true for all gases.</a:t>
            </a:r>
          </a:p>
        </p:txBody>
      </p:sp>
      <p:pic>
        <p:nvPicPr>
          <p:cNvPr id="449" name="image.jpg"/>
          <p:cNvPicPr/>
          <p:nvPr/>
        </p:nvPicPr>
        <p:blipFill>
          <a:blip r:embed="rId2">
            <a:extLst/>
          </a:blip>
          <a:srcRect l="0" t="0" r="0" b="18699"/>
          <a:stretch>
            <a:fillRect/>
          </a:stretch>
        </p:blipFill>
        <p:spPr>
          <a:xfrm>
            <a:off x="5262562" y="2817812"/>
            <a:ext cx="2874963" cy="29114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Shape 451"/>
          <p:cNvSpPr/>
          <p:nvPr>
            <p:ph type="title" idx="4294967295"/>
          </p:nvPr>
        </p:nvSpPr>
        <p:spPr>
          <a:xfrm>
            <a:off x="-1" y="0"/>
            <a:ext cx="9144002" cy="819150"/>
          </a:xfrm>
          <a:prstGeom prst="rect">
            <a:avLst/>
          </a:prstGeom>
          <a:noFill/>
        </p:spPr>
        <p:txBody>
          <a:bodyPr lIns="0" tIns="0" rIns="0" bIns="0">
            <a:normAutofit fontScale="100000" lnSpcReduction="0"/>
          </a:bodyPr>
          <a:lstStyle>
            <a:lvl1pPr>
              <a:defRPr sz="3600">
                <a:solidFill>
                  <a:srgbClr val="0072BC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72BC"/>
                </a:solidFill>
              </a:rPr>
              <a:t>Chapter Summary</a:t>
            </a:r>
          </a:p>
        </p:txBody>
      </p:sp>
      <p:sp>
        <p:nvSpPr>
          <p:cNvPr id="452" name="Shape 452"/>
          <p:cNvSpPr/>
          <p:nvPr>
            <p:ph type="body" idx="4294967295"/>
          </p:nvPr>
        </p:nvSpPr>
        <p:spPr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sz="3200"/>
              <a:t>Gases have variable shape and volume.</a:t>
            </a:r>
            <a:endParaRPr sz="3200"/>
          </a:p>
          <a:p>
            <a:pPr lvl="0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sz="3200"/>
              <a:t>The pressure of a gas is </a:t>
            </a:r>
            <a:r>
              <a:rPr i="1" sz="3200"/>
              <a:t>directly proportional</a:t>
            </a:r>
            <a:r>
              <a:rPr sz="3200"/>
              <a:t> to the temperature and the number of moles present.</a:t>
            </a:r>
            <a:endParaRPr sz="3200"/>
          </a:p>
          <a:p>
            <a:pPr lvl="0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sz="3200"/>
              <a:t>The pressure of a gas is </a:t>
            </a:r>
            <a:r>
              <a:rPr i="1" sz="3200"/>
              <a:t>inversely proportional</a:t>
            </a:r>
            <a:r>
              <a:rPr sz="3200"/>
              <a:t> to the volume it occupies.</a:t>
            </a:r>
            <a:endParaRPr sz="3200"/>
          </a:p>
          <a:p>
            <a:pPr lvl="0">
              <a:lnSpc>
                <a:spcPct val="90000"/>
              </a:lnSpc>
              <a:spcBef>
                <a:spcPts val="1900"/>
              </a:spcBef>
              <a:buChar char="•"/>
              <a:defRPr sz="1800"/>
            </a:pPr>
            <a:r>
              <a:rPr sz="3200"/>
              <a:t>Standard temperature and pressure are exactly </a:t>
            </a:r>
            <a:br>
              <a:rPr sz="3200"/>
            </a:br>
            <a:r>
              <a:rPr sz="3200"/>
              <a:t>1 atmosphere and 0 </a:t>
            </a:r>
            <a:r>
              <a:rPr sz="3200">
                <a:latin typeface="Symbol"/>
                <a:ea typeface="Symbol"/>
                <a:cs typeface="Symbol"/>
                <a:sym typeface="Symbol"/>
              </a:rPr>
              <a:t>°</a:t>
            </a:r>
            <a:r>
              <a:rPr sz="3200"/>
              <a:t>C (273 K).</a:t>
            </a:r>
          </a:p>
        </p:txBody>
      </p:sp>
    </p:spTree>
  </p:cSld>
  <p:clrMapOvr>
    <a:masterClrMapping/>
  </p:clrMapOvr>
  <p:transition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Shape 454"/>
          <p:cNvSpPr/>
          <p:nvPr>
            <p:ph type="title" idx="4294967295"/>
          </p:nvPr>
        </p:nvSpPr>
        <p:spPr>
          <a:xfrm>
            <a:off x="-1" y="0"/>
            <a:ext cx="9144002" cy="819150"/>
          </a:xfrm>
          <a:prstGeom prst="rect">
            <a:avLst/>
          </a:prstGeom>
          <a:noFill/>
        </p:spPr>
        <p:txBody>
          <a:bodyPr lIns="0" tIns="0" rIns="0" bIns="0">
            <a:normAutofit fontScale="100000" lnSpcReduction="0"/>
          </a:bodyPr>
          <a:lstStyle>
            <a:lvl1pPr>
              <a:defRPr sz="3600">
                <a:solidFill>
                  <a:srgbClr val="0072BC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72BC"/>
                </a:solidFill>
              </a:rPr>
              <a:t>Chapter Summary, Continued</a:t>
            </a:r>
          </a:p>
        </p:txBody>
      </p:sp>
      <p:sp>
        <p:nvSpPr>
          <p:cNvPr id="455" name="Shape 455"/>
          <p:cNvSpPr/>
          <p:nvPr>
            <p:ph type="body" idx="4294967295"/>
          </p:nvPr>
        </p:nvSpPr>
        <p:spPr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lnSpc>
                <a:spcPct val="90000"/>
              </a:lnSpc>
              <a:spcBef>
                <a:spcPts val="7600"/>
              </a:spcBef>
              <a:buChar char="•"/>
              <a:defRPr sz="1800"/>
            </a:pPr>
            <a:r>
              <a:rPr b="1" i="1" sz="3200"/>
              <a:t>Boyle</a:t>
            </a:r>
            <a:r>
              <a:rPr b="1" i="1" sz="3200"/>
              <a:t>’s law</a:t>
            </a:r>
            <a:r>
              <a:rPr sz="3200"/>
              <a:t> is:  </a:t>
            </a:r>
            <a:r>
              <a:rPr i="1" sz="3200"/>
              <a:t>P</a:t>
            </a:r>
            <a:r>
              <a:rPr baseline="-25000" sz="3200"/>
              <a:t>1</a:t>
            </a:r>
            <a:r>
              <a:rPr i="1" sz="3200"/>
              <a:t>V</a:t>
            </a:r>
            <a:r>
              <a:rPr baseline="-25000" sz="3200"/>
              <a:t>1</a:t>
            </a:r>
            <a:r>
              <a:rPr sz="3200"/>
              <a:t> = </a:t>
            </a:r>
            <a:r>
              <a:rPr i="1" sz="3200"/>
              <a:t>P</a:t>
            </a:r>
            <a:r>
              <a:rPr baseline="-25000" sz="3200"/>
              <a:t>2</a:t>
            </a:r>
            <a:r>
              <a:rPr i="1" sz="3200"/>
              <a:t>V</a:t>
            </a:r>
            <a:r>
              <a:rPr baseline="-25000" sz="3200"/>
              <a:t>2</a:t>
            </a:r>
            <a:r>
              <a:rPr i="1" sz="3200"/>
              <a:t>.</a:t>
            </a:r>
            <a:endParaRPr baseline="-25000" sz="3200"/>
          </a:p>
          <a:p>
            <a:pPr lvl="0">
              <a:lnSpc>
                <a:spcPct val="90000"/>
              </a:lnSpc>
              <a:spcBef>
                <a:spcPts val="7600"/>
              </a:spcBef>
              <a:buChar char="•"/>
              <a:defRPr sz="1800"/>
            </a:pPr>
            <a:r>
              <a:rPr b="1" i="1" sz="3200"/>
              <a:t>Charles</a:t>
            </a:r>
            <a:r>
              <a:rPr b="1" i="1" sz="3200"/>
              <a:t>’s law</a:t>
            </a:r>
            <a:r>
              <a:rPr sz="3200"/>
              <a:t> is:</a:t>
            </a:r>
            <a:endParaRPr sz="3200"/>
          </a:p>
          <a:p>
            <a:pPr lvl="0">
              <a:lnSpc>
                <a:spcPct val="90000"/>
              </a:lnSpc>
              <a:spcBef>
                <a:spcPts val="7600"/>
              </a:spcBef>
              <a:buChar char="•"/>
              <a:defRPr sz="1800"/>
            </a:pPr>
            <a:r>
              <a:rPr b="1" i="1" sz="3200"/>
              <a:t>Gay-Lussac</a:t>
            </a:r>
            <a:r>
              <a:rPr b="1" i="1" sz="3200"/>
              <a:t>’s</a:t>
            </a:r>
            <a:r>
              <a:rPr sz="3200"/>
              <a:t> law is:</a:t>
            </a:r>
            <a:endParaRPr sz="3200"/>
          </a:p>
          <a:p>
            <a:pPr lvl="0">
              <a:lnSpc>
                <a:spcPct val="90000"/>
              </a:lnSpc>
              <a:spcBef>
                <a:spcPts val="7600"/>
              </a:spcBef>
              <a:buChar char="•"/>
              <a:defRPr sz="1800"/>
            </a:pPr>
            <a:r>
              <a:rPr sz="3200"/>
              <a:t>The </a:t>
            </a:r>
            <a:r>
              <a:rPr b="1" i="1" sz="3200"/>
              <a:t>combined gas law</a:t>
            </a:r>
            <a:r>
              <a:rPr sz="3200"/>
              <a:t> is:</a:t>
            </a:r>
          </a:p>
        </p:txBody>
      </p:sp>
      <p:grpSp>
        <p:nvGrpSpPr>
          <p:cNvPr id="465" name="Group 465"/>
          <p:cNvGrpSpPr/>
          <p:nvPr/>
        </p:nvGrpSpPr>
        <p:grpSpPr>
          <a:xfrm>
            <a:off x="3514724" y="2128837"/>
            <a:ext cx="1847852" cy="1192793"/>
            <a:chOff x="0" y="0"/>
            <a:chExt cx="1847850" cy="1192791"/>
          </a:xfrm>
        </p:grpSpPr>
        <p:grpSp>
          <p:nvGrpSpPr>
            <p:cNvPr id="459" name="Group 459"/>
            <p:cNvGrpSpPr/>
            <p:nvPr/>
          </p:nvGrpSpPr>
          <p:grpSpPr>
            <a:xfrm>
              <a:off x="-1" y="1587"/>
              <a:ext cx="596902" cy="1191205"/>
              <a:chOff x="0" y="0"/>
              <a:chExt cx="596900" cy="1191204"/>
            </a:xfrm>
          </p:grpSpPr>
          <p:sp>
            <p:nvSpPr>
              <p:cNvPr id="456" name="Shape 456"/>
              <p:cNvSpPr/>
              <p:nvPr/>
            </p:nvSpPr>
            <p:spPr>
              <a:xfrm>
                <a:off x="0" y="0"/>
                <a:ext cx="487852" cy="62129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/>
              <a:p>
                <a:pPr lvl="0">
                  <a:defRPr sz="1800"/>
                </a:pPr>
                <a:r>
                  <a:rPr i="1" sz="3200"/>
                  <a:t>V</a:t>
                </a:r>
                <a:r>
                  <a:rPr baseline="-25000" sz="3200"/>
                  <a:t>1</a:t>
                </a:r>
              </a:p>
            </p:txBody>
          </p:sp>
          <p:sp>
            <p:nvSpPr>
              <p:cNvPr id="457" name="Shape 457"/>
              <p:cNvSpPr/>
              <p:nvPr/>
            </p:nvSpPr>
            <p:spPr>
              <a:xfrm>
                <a:off x="23812" y="569912"/>
                <a:ext cx="465628" cy="62129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/>
              <a:p>
                <a:pPr lvl="0">
                  <a:defRPr sz="1800"/>
                </a:pPr>
                <a:r>
                  <a:rPr i="1" sz="3200"/>
                  <a:t>T</a:t>
                </a:r>
                <a:r>
                  <a:rPr baseline="-25000" sz="3200"/>
                  <a:t>1</a:t>
                </a:r>
              </a:p>
            </p:txBody>
          </p:sp>
          <p:sp>
            <p:nvSpPr>
              <p:cNvPr id="458" name="Shape 458"/>
              <p:cNvSpPr/>
              <p:nvPr/>
            </p:nvSpPr>
            <p:spPr>
              <a:xfrm>
                <a:off x="12699" y="574675"/>
                <a:ext cx="584202" cy="1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</p:grpSp>
        <p:grpSp>
          <p:nvGrpSpPr>
            <p:cNvPr id="463" name="Group 463"/>
            <p:cNvGrpSpPr/>
            <p:nvPr/>
          </p:nvGrpSpPr>
          <p:grpSpPr>
            <a:xfrm>
              <a:off x="1250949" y="0"/>
              <a:ext cx="596902" cy="1191205"/>
              <a:chOff x="0" y="0"/>
              <a:chExt cx="596900" cy="1191204"/>
            </a:xfrm>
          </p:grpSpPr>
          <p:sp>
            <p:nvSpPr>
              <p:cNvPr id="460" name="Shape 460"/>
              <p:cNvSpPr/>
              <p:nvPr/>
            </p:nvSpPr>
            <p:spPr>
              <a:xfrm>
                <a:off x="0" y="0"/>
                <a:ext cx="487852" cy="62129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/>
              <a:p>
                <a:pPr lvl="0">
                  <a:defRPr sz="1800"/>
                </a:pPr>
                <a:r>
                  <a:rPr i="1" sz="3200"/>
                  <a:t>V</a:t>
                </a:r>
                <a:r>
                  <a:rPr baseline="-25000" sz="3200"/>
                  <a:t>2</a:t>
                </a:r>
              </a:p>
            </p:txBody>
          </p:sp>
          <p:sp>
            <p:nvSpPr>
              <p:cNvPr id="461" name="Shape 461"/>
              <p:cNvSpPr/>
              <p:nvPr/>
            </p:nvSpPr>
            <p:spPr>
              <a:xfrm>
                <a:off x="23812" y="569912"/>
                <a:ext cx="465628" cy="62129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/>
              <a:p>
                <a:pPr lvl="0">
                  <a:defRPr sz="1800"/>
                </a:pPr>
                <a:r>
                  <a:rPr i="1" sz="3200"/>
                  <a:t>T</a:t>
                </a:r>
                <a:r>
                  <a:rPr baseline="-25000" sz="3200"/>
                  <a:t>2</a:t>
                </a:r>
              </a:p>
            </p:txBody>
          </p:sp>
          <p:sp>
            <p:nvSpPr>
              <p:cNvPr id="462" name="Shape 462"/>
              <p:cNvSpPr/>
              <p:nvPr/>
            </p:nvSpPr>
            <p:spPr>
              <a:xfrm>
                <a:off x="12699" y="574675"/>
                <a:ext cx="584202" cy="1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</p:grpSp>
        <p:sp>
          <p:nvSpPr>
            <p:cNvPr id="464" name="Shape 464"/>
            <p:cNvSpPr/>
            <p:nvPr/>
          </p:nvSpPr>
          <p:spPr>
            <a:xfrm>
              <a:off x="757237" y="285750"/>
              <a:ext cx="333336" cy="5440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3200"/>
              </a:lvl1pPr>
            </a:lstStyle>
            <a:p>
              <a:pPr lvl="0">
                <a:defRPr sz="1800"/>
              </a:pPr>
              <a:r>
                <a:rPr sz="3200"/>
                <a:t>=</a:t>
              </a:r>
            </a:p>
          </p:txBody>
        </p:sp>
      </p:grpSp>
      <p:grpSp>
        <p:nvGrpSpPr>
          <p:cNvPr id="475" name="Group 475"/>
          <p:cNvGrpSpPr/>
          <p:nvPr/>
        </p:nvGrpSpPr>
        <p:grpSpPr>
          <a:xfrm>
            <a:off x="4213224" y="3551237"/>
            <a:ext cx="1847852" cy="1192793"/>
            <a:chOff x="0" y="0"/>
            <a:chExt cx="1847850" cy="1192791"/>
          </a:xfrm>
        </p:grpSpPr>
        <p:grpSp>
          <p:nvGrpSpPr>
            <p:cNvPr id="469" name="Group 469"/>
            <p:cNvGrpSpPr/>
            <p:nvPr/>
          </p:nvGrpSpPr>
          <p:grpSpPr>
            <a:xfrm>
              <a:off x="-1" y="1587"/>
              <a:ext cx="596902" cy="1191205"/>
              <a:chOff x="0" y="0"/>
              <a:chExt cx="596900" cy="1191204"/>
            </a:xfrm>
          </p:grpSpPr>
          <p:sp>
            <p:nvSpPr>
              <p:cNvPr id="466" name="Shape 466"/>
              <p:cNvSpPr/>
              <p:nvPr/>
            </p:nvSpPr>
            <p:spPr>
              <a:xfrm>
                <a:off x="0" y="0"/>
                <a:ext cx="487852" cy="62129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/>
              <a:p>
                <a:pPr lvl="0">
                  <a:defRPr sz="1800"/>
                </a:pPr>
                <a:r>
                  <a:rPr i="1" sz="3200"/>
                  <a:t>P</a:t>
                </a:r>
                <a:r>
                  <a:rPr baseline="-25000" sz="3200"/>
                  <a:t>1</a:t>
                </a:r>
              </a:p>
            </p:txBody>
          </p:sp>
          <p:sp>
            <p:nvSpPr>
              <p:cNvPr id="467" name="Shape 467"/>
              <p:cNvSpPr/>
              <p:nvPr/>
            </p:nvSpPr>
            <p:spPr>
              <a:xfrm>
                <a:off x="23812" y="569912"/>
                <a:ext cx="465628" cy="62129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/>
              <a:p>
                <a:pPr lvl="0">
                  <a:defRPr sz="1800"/>
                </a:pPr>
                <a:r>
                  <a:rPr i="1" sz="3200"/>
                  <a:t>T</a:t>
                </a:r>
                <a:r>
                  <a:rPr baseline="-25000" sz="3200"/>
                  <a:t>1</a:t>
                </a:r>
              </a:p>
            </p:txBody>
          </p:sp>
          <p:sp>
            <p:nvSpPr>
              <p:cNvPr id="468" name="Shape 468"/>
              <p:cNvSpPr/>
              <p:nvPr/>
            </p:nvSpPr>
            <p:spPr>
              <a:xfrm>
                <a:off x="12699" y="574675"/>
                <a:ext cx="584202" cy="1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</p:grpSp>
        <p:grpSp>
          <p:nvGrpSpPr>
            <p:cNvPr id="473" name="Group 473"/>
            <p:cNvGrpSpPr/>
            <p:nvPr/>
          </p:nvGrpSpPr>
          <p:grpSpPr>
            <a:xfrm>
              <a:off x="1250949" y="0"/>
              <a:ext cx="596902" cy="1191205"/>
              <a:chOff x="0" y="0"/>
              <a:chExt cx="596900" cy="1191204"/>
            </a:xfrm>
          </p:grpSpPr>
          <p:sp>
            <p:nvSpPr>
              <p:cNvPr id="470" name="Shape 470"/>
              <p:cNvSpPr/>
              <p:nvPr/>
            </p:nvSpPr>
            <p:spPr>
              <a:xfrm>
                <a:off x="0" y="0"/>
                <a:ext cx="487852" cy="62129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/>
              <a:p>
                <a:pPr lvl="0">
                  <a:defRPr sz="1800"/>
                </a:pPr>
                <a:r>
                  <a:rPr i="1" sz="3200"/>
                  <a:t>P</a:t>
                </a:r>
                <a:r>
                  <a:rPr baseline="-25000" sz="3200"/>
                  <a:t>2</a:t>
                </a:r>
              </a:p>
            </p:txBody>
          </p:sp>
          <p:sp>
            <p:nvSpPr>
              <p:cNvPr id="471" name="Shape 471"/>
              <p:cNvSpPr/>
              <p:nvPr/>
            </p:nvSpPr>
            <p:spPr>
              <a:xfrm>
                <a:off x="23812" y="569912"/>
                <a:ext cx="465628" cy="62129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/>
              <a:p>
                <a:pPr lvl="0">
                  <a:defRPr sz="1800"/>
                </a:pPr>
                <a:r>
                  <a:rPr i="1" sz="3200"/>
                  <a:t>T</a:t>
                </a:r>
                <a:r>
                  <a:rPr baseline="-25000" sz="3200"/>
                  <a:t>2</a:t>
                </a:r>
              </a:p>
            </p:txBody>
          </p:sp>
          <p:sp>
            <p:nvSpPr>
              <p:cNvPr id="472" name="Shape 472"/>
              <p:cNvSpPr/>
              <p:nvPr/>
            </p:nvSpPr>
            <p:spPr>
              <a:xfrm>
                <a:off x="12699" y="574675"/>
                <a:ext cx="584202" cy="1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</p:grpSp>
        <p:sp>
          <p:nvSpPr>
            <p:cNvPr id="474" name="Shape 474"/>
            <p:cNvSpPr/>
            <p:nvPr/>
          </p:nvSpPr>
          <p:spPr>
            <a:xfrm>
              <a:off x="757237" y="285750"/>
              <a:ext cx="333336" cy="5440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3200"/>
              </a:lvl1pPr>
            </a:lstStyle>
            <a:p>
              <a:pPr lvl="0">
                <a:defRPr sz="1800"/>
              </a:pPr>
              <a:r>
                <a:rPr sz="3200"/>
                <a:t>=</a:t>
              </a:r>
            </a:p>
          </p:txBody>
        </p:sp>
      </p:grpSp>
      <p:grpSp>
        <p:nvGrpSpPr>
          <p:cNvPr id="485" name="Group 485"/>
          <p:cNvGrpSpPr/>
          <p:nvPr/>
        </p:nvGrpSpPr>
        <p:grpSpPr>
          <a:xfrm>
            <a:off x="4894262" y="4919662"/>
            <a:ext cx="2286001" cy="1191205"/>
            <a:chOff x="0" y="0"/>
            <a:chExt cx="2286000" cy="1191204"/>
          </a:xfrm>
        </p:grpSpPr>
        <p:grpSp>
          <p:nvGrpSpPr>
            <p:cNvPr id="479" name="Group 479"/>
            <p:cNvGrpSpPr/>
            <p:nvPr/>
          </p:nvGrpSpPr>
          <p:grpSpPr>
            <a:xfrm>
              <a:off x="0" y="0"/>
              <a:ext cx="901701" cy="1191205"/>
              <a:chOff x="0" y="0"/>
              <a:chExt cx="901699" cy="1191204"/>
            </a:xfrm>
          </p:grpSpPr>
          <p:sp>
            <p:nvSpPr>
              <p:cNvPr id="476" name="Shape 476"/>
              <p:cNvSpPr/>
              <p:nvPr/>
            </p:nvSpPr>
            <p:spPr>
              <a:xfrm>
                <a:off x="0" y="0"/>
                <a:ext cx="871564" cy="62129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/>
              <a:p>
                <a:pPr lvl="0">
                  <a:defRPr sz="1800"/>
                </a:pPr>
                <a:r>
                  <a:rPr i="1" sz="3200"/>
                  <a:t>P</a:t>
                </a:r>
                <a:r>
                  <a:rPr baseline="-25000" sz="3200"/>
                  <a:t>1</a:t>
                </a:r>
                <a:r>
                  <a:rPr i="1" sz="3200"/>
                  <a:t>V</a:t>
                </a:r>
                <a:r>
                  <a:rPr baseline="-25000" sz="3200"/>
                  <a:t>1</a:t>
                </a:r>
              </a:p>
            </p:txBody>
          </p:sp>
          <p:sp>
            <p:nvSpPr>
              <p:cNvPr id="477" name="Shape 477"/>
              <p:cNvSpPr/>
              <p:nvPr/>
            </p:nvSpPr>
            <p:spPr>
              <a:xfrm>
                <a:off x="201612" y="569912"/>
                <a:ext cx="465628" cy="62129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/>
              <a:p>
                <a:pPr lvl="0">
                  <a:defRPr sz="1800"/>
                </a:pPr>
                <a:r>
                  <a:rPr i="1" sz="3200"/>
                  <a:t>T</a:t>
                </a:r>
                <a:r>
                  <a:rPr baseline="-25000" sz="3200"/>
                  <a:t>1</a:t>
                </a:r>
              </a:p>
            </p:txBody>
          </p:sp>
          <p:sp>
            <p:nvSpPr>
              <p:cNvPr id="478" name="Shape 478"/>
              <p:cNvSpPr/>
              <p:nvPr/>
            </p:nvSpPr>
            <p:spPr>
              <a:xfrm>
                <a:off x="66675" y="627062"/>
                <a:ext cx="835026" cy="1589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</p:grpSp>
        <p:grpSp>
          <p:nvGrpSpPr>
            <p:cNvPr id="483" name="Group 483"/>
            <p:cNvGrpSpPr/>
            <p:nvPr/>
          </p:nvGrpSpPr>
          <p:grpSpPr>
            <a:xfrm>
              <a:off x="1384300" y="0"/>
              <a:ext cx="901701" cy="1191205"/>
              <a:chOff x="0" y="0"/>
              <a:chExt cx="901699" cy="1191204"/>
            </a:xfrm>
          </p:grpSpPr>
          <p:sp>
            <p:nvSpPr>
              <p:cNvPr id="480" name="Shape 480"/>
              <p:cNvSpPr/>
              <p:nvPr/>
            </p:nvSpPr>
            <p:spPr>
              <a:xfrm>
                <a:off x="0" y="0"/>
                <a:ext cx="871564" cy="62129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/>
              <a:p>
                <a:pPr lvl="0">
                  <a:defRPr sz="1800"/>
                </a:pPr>
                <a:r>
                  <a:rPr i="1" sz="3200"/>
                  <a:t>P</a:t>
                </a:r>
                <a:r>
                  <a:rPr baseline="-25000" sz="3200"/>
                  <a:t>2</a:t>
                </a:r>
                <a:r>
                  <a:rPr i="1" sz="3200"/>
                  <a:t>V</a:t>
                </a:r>
                <a:r>
                  <a:rPr baseline="-25000" sz="3200"/>
                  <a:t>2</a:t>
                </a:r>
              </a:p>
            </p:txBody>
          </p:sp>
          <p:sp>
            <p:nvSpPr>
              <p:cNvPr id="481" name="Shape 481"/>
              <p:cNvSpPr/>
              <p:nvPr/>
            </p:nvSpPr>
            <p:spPr>
              <a:xfrm>
                <a:off x="201612" y="569912"/>
                <a:ext cx="465628" cy="62129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/>
              <a:p>
                <a:pPr lvl="0">
                  <a:defRPr sz="1800"/>
                </a:pPr>
                <a:r>
                  <a:rPr i="1" sz="3200"/>
                  <a:t>T</a:t>
                </a:r>
                <a:r>
                  <a:rPr baseline="-25000" sz="3200"/>
                  <a:t>2</a:t>
                </a:r>
              </a:p>
            </p:txBody>
          </p:sp>
          <p:sp>
            <p:nvSpPr>
              <p:cNvPr id="482" name="Shape 482"/>
              <p:cNvSpPr/>
              <p:nvPr/>
            </p:nvSpPr>
            <p:spPr>
              <a:xfrm>
                <a:off x="66675" y="627062"/>
                <a:ext cx="835026" cy="1589"/>
              </a:xfrm>
              <a:prstGeom prst="line">
                <a:avLst/>
              </a:prstGeom>
              <a:noFill/>
              <a:ln w="3810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defTabSz="457200">
                  <a:defRPr sz="1200">
                    <a:latin typeface="+mn-lt"/>
                    <a:ea typeface="+mn-ea"/>
                    <a:cs typeface="+mn-cs"/>
                    <a:sym typeface="Helvetica"/>
                  </a:defRPr>
                </a:pPr>
              </a:p>
            </p:txBody>
          </p:sp>
        </p:grpSp>
        <p:sp>
          <p:nvSpPr>
            <p:cNvPr id="484" name="Shape 484"/>
            <p:cNvSpPr/>
            <p:nvPr/>
          </p:nvSpPr>
          <p:spPr>
            <a:xfrm>
              <a:off x="954087" y="285750"/>
              <a:ext cx="333336" cy="54407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3200"/>
              </a:lvl1pPr>
            </a:lstStyle>
            <a:p>
              <a:pPr lvl="0">
                <a:defRPr sz="1800"/>
              </a:pPr>
              <a:r>
                <a:rPr sz="3200"/>
                <a:t>=</a:t>
              </a:r>
            </a:p>
          </p:txBody>
        </p:sp>
      </p:grpSp>
      <p:sp>
        <p:nvSpPr>
          <p:cNvPr id="486" name="Shape 486"/>
          <p:cNvSpPr/>
          <p:nvPr/>
        </p:nvSpPr>
        <p:spPr>
          <a:xfrm>
            <a:off x="5289549" y="2316162"/>
            <a:ext cx="205741" cy="544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.</a:t>
            </a:r>
          </a:p>
        </p:txBody>
      </p:sp>
      <p:sp>
        <p:nvSpPr>
          <p:cNvPr id="487" name="Shape 487"/>
          <p:cNvSpPr/>
          <p:nvPr/>
        </p:nvSpPr>
        <p:spPr>
          <a:xfrm>
            <a:off x="6010274" y="3736975"/>
            <a:ext cx="205741" cy="544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.</a:t>
            </a:r>
          </a:p>
        </p:txBody>
      </p:sp>
      <p:sp>
        <p:nvSpPr>
          <p:cNvPr id="488" name="Shape 488"/>
          <p:cNvSpPr/>
          <p:nvPr/>
        </p:nvSpPr>
        <p:spPr>
          <a:xfrm>
            <a:off x="7113587" y="5159375"/>
            <a:ext cx="205741" cy="544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.</a:t>
            </a:r>
          </a:p>
        </p:txBody>
      </p:sp>
    </p:spTree>
  </p:cSld>
  <p:clrMapOvr>
    <a:masterClrMapping/>
  </p:clrMapOvr>
  <p:transition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Shape 490"/>
          <p:cNvSpPr/>
          <p:nvPr>
            <p:ph type="title" idx="4294967295"/>
          </p:nvPr>
        </p:nvSpPr>
        <p:spPr>
          <a:xfrm>
            <a:off x="-1" y="0"/>
            <a:ext cx="9144002" cy="819150"/>
          </a:xfrm>
          <a:prstGeom prst="rect">
            <a:avLst/>
          </a:prstGeom>
          <a:noFill/>
        </p:spPr>
        <p:txBody>
          <a:bodyPr lIns="0" tIns="0" rIns="0" bIns="0">
            <a:normAutofit fontScale="100000" lnSpcReduction="0"/>
          </a:bodyPr>
          <a:lstStyle>
            <a:lvl1pPr>
              <a:defRPr sz="3600">
                <a:solidFill>
                  <a:srgbClr val="0072BC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72BC"/>
                </a:solidFill>
              </a:rPr>
              <a:t>Chapter Summary, Continued</a:t>
            </a:r>
          </a:p>
        </p:txBody>
      </p:sp>
      <p:sp>
        <p:nvSpPr>
          <p:cNvPr id="491" name="Shape 491"/>
          <p:cNvSpPr/>
          <p:nvPr>
            <p:ph type="body" idx="4294967295"/>
          </p:nvPr>
        </p:nvSpPr>
        <p:spPr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>
              <a:lnSpc>
                <a:spcPct val="90000"/>
              </a:lnSpc>
              <a:spcBef>
                <a:spcPts val="5300"/>
              </a:spcBef>
              <a:buChar char="•"/>
              <a:defRPr sz="1800"/>
            </a:pPr>
            <a:r>
              <a:rPr b="1" i="1" sz="3200"/>
              <a:t>Dalton</a:t>
            </a:r>
            <a:r>
              <a:rPr b="1" i="1" sz="3200"/>
              <a:t>’s law of partial pressures</a:t>
            </a:r>
            <a:r>
              <a:rPr sz="3200"/>
              <a:t> is:</a:t>
            </a:r>
            <a:endParaRPr sz="3200"/>
          </a:p>
          <a:p>
            <a:pPr lvl="0" algn="ctr">
              <a:lnSpc>
                <a:spcPct val="90000"/>
              </a:lnSpc>
              <a:spcBef>
                <a:spcPts val="2100"/>
              </a:spcBef>
              <a:buSzTx/>
              <a:buNone/>
              <a:defRPr sz="1800"/>
            </a:pPr>
            <a:r>
              <a:rPr i="1" sz="3600"/>
              <a:t>P</a:t>
            </a:r>
            <a:r>
              <a:rPr baseline="-25000" sz="3600"/>
              <a:t>1</a:t>
            </a:r>
            <a:r>
              <a:rPr sz="3600"/>
              <a:t> + </a:t>
            </a:r>
            <a:r>
              <a:rPr i="1" sz="3600"/>
              <a:t>P</a:t>
            </a:r>
            <a:r>
              <a:rPr baseline="-25000" sz="3600"/>
              <a:t>2</a:t>
            </a:r>
            <a:r>
              <a:rPr sz="3600"/>
              <a:t> + </a:t>
            </a:r>
            <a:r>
              <a:rPr i="1" sz="3600"/>
              <a:t>P</a:t>
            </a:r>
            <a:r>
              <a:rPr baseline="-25000" sz="3600"/>
              <a:t>3</a:t>
            </a:r>
            <a:r>
              <a:rPr sz="3600"/>
              <a:t> + … = </a:t>
            </a:r>
            <a:r>
              <a:rPr i="1" sz="3600"/>
              <a:t>P</a:t>
            </a:r>
            <a:r>
              <a:rPr baseline="-25000" sz="3600"/>
              <a:t>total</a:t>
            </a:r>
            <a:r>
              <a:rPr i="1" sz="3200"/>
              <a:t>.</a:t>
            </a:r>
            <a:endParaRPr i="1" sz="3200"/>
          </a:p>
          <a:p>
            <a:pPr lvl="0">
              <a:lnSpc>
                <a:spcPct val="90000"/>
              </a:lnSpc>
              <a:spcBef>
                <a:spcPts val="5300"/>
              </a:spcBef>
              <a:buChar char="•"/>
              <a:defRPr sz="1800"/>
            </a:pPr>
            <a:r>
              <a:rPr sz="3200"/>
              <a:t>The </a:t>
            </a:r>
            <a:r>
              <a:rPr b="1" i="1" sz="3200"/>
              <a:t>ideal gas law</a:t>
            </a:r>
            <a:r>
              <a:rPr sz="3200"/>
              <a:t> is:  </a:t>
            </a:r>
            <a:r>
              <a:rPr i="1" sz="3200"/>
              <a:t>PV</a:t>
            </a:r>
            <a:r>
              <a:rPr sz="3200"/>
              <a:t> = </a:t>
            </a:r>
            <a:r>
              <a:rPr i="1" sz="3200"/>
              <a:t>nRT.</a:t>
            </a:r>
            <a:endParaRPr i="1" sz="3200"/>
          </a:p>
          <a:p>
            <a:pPr lvl="0">
              <a:lnSpc>
                <a:spcPct val="90000"/>
              </a:lnSpc>
              <a:spcBef>
                <a:spcPts val="5300"/>
              </a:spcBef>
              <a:buChar char="•"/>
              <a:defRPr sz="1800"/>
            </a:pPr>
            <a:r>
              <a:rPr i="1" sz="3200"/>
              <a:t>R</a:t>
            </a:r>
            <a:r>
              <a:rPr sz="3200"/>
              <a:t> is the </a:t>
            </a:r>
            <a:r>
              <a:rPr b="1" i="1" sz="3200"/>
              <a:t>ideal gas constant</a:t>
            </a:r>
            <a:r>
              <a:rPr sz="3200"/>
              <a:t>:        </a:t>
            </a:r>
            <a:endParaRPr sz="3200"/>
          </a:p>
          <a:p>
            <a:pPr lvl="0">
              <a:lnSpc>
                <a:spcPct val="90000"/>
              </a:lnSpc>
              <a:spcBef>
                <a:spcPts val="2100"/>
              </a:spcBef>
              <a:buSzTx/>
              <a:buNone/>
              <a:defRPr sz="1800"/>
            </a:pPr>
            <a:r>
              <a:rPr sz="3200"/>
              <a:t>                        0.0821 L </a:t>
            </a:r>
            <a:r>
              <a:rPr sz="3200">
                <a:latin typeface="Symbol"/>
                <a:ea typeface="Symbol"/>
                <a:cs typeface="Symbol"/>
                <a:sym typeface="Symbol"/>
              </a:rPr>
              <a:t>⋅</a:t>
            </a:r>
            <a:r>
              <a:rPr sz="3200"/>
              <a:t> atm/mol </a:t>
            </a:r>
            <a:r>
              <a:rPr sz="3200">
                <a:latin typeface="Symbol"/>
                <a:ea typeface="Symbol"/>
                <a:cs typeface="Symbol"/>
                <a:sym typeface="Symbol"/>
              </a:rPr>
              <a:t>⋅</a:t>
            </a:r>
            <a:r>
              <a:rPr sz="3200"/>
              <a:t> K.</a:t>
            </a: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title" idx="4294967295"/>
          </p:nvPr>
        </p:nvSpPr>
        <p:spPr>
          <a:xfrm>
            <a:off x="-1" y="0"/>
            <a:ext cx="9144002" cy="819150"/>
          </a:xfrm>
          <a:prstGeom prst="rect">
            <a:avLst/>
          </a:prstGeom>
          <a:noFill/>
        </p:spPr>
        <p:txBody>
          <a:bodyPr lIns="0" tIns="0" rIns="0" bIns="0">
            <a:normAutofit fontScale="100000" lnSpcReduction="0"/>
          </a:bodyPr>
          <a:lstStyle>
            <a:lvl1pPr>
              <a:defRPr sz="3600">
                <a:solidFill>
                  <a:srgbClr val="0072BC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72BC"/>
                </a:solidFill>
              </a:rPr>
              <a:t>Detailed Gas Properties, Continued</a:t>
            </a:r>
          </a:p>
        </p:txBody>
      </p:sp>
      <p:sp>
        <p:nvSpPr>
          <p:cNvPr id="41" name="Shape 41"/>
          <p:cNvSpPr/>
          <p:nvPr>
            <p:ph type="body" idx="4294967295"/>
          </p:nvPr>
        </p:nvSpPr>
        <p:spPr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609600" indent="-609600">
              <a:lnSpc>
                <a:spcPct val="90000"/>
              </a:lnSpc>
              <a:spcBef>
                <a:spcPts val="1900"/>
              </a:spcBef>
              <a:buSzTx/>
              <a:buNone/>
              <a:defRPr sz="1800"/>
            </a:pPr>
            <a:r>
              <a:rPr sz="3200"/>
              <a:t>5.	Gases mix uniformly with other gases in the same container.</a:t>
            </a:r>
            <a:endParaRPr sz="3200"/>
          </a:p>
          <a:p>
            <a:pPr lvl="2" marL="858837" indent="-228600">
              <a:lnSpc>
                <a:spcPct val="90000"/>
              </a:lnSpc>
              <a:spcBef>
                <a:spcPts val="1900"/>
              </a:spcBef>
              <a:buFont typeface="Times Roman"/>
              <a:defRPr sz="1800"/>
            </a:pPr>
            <a:r>
              <a:rPr sz="2400"/>
              <a:t>Air is an example of a mixture of gases. When automobiles emit nitrogen oxide gases into the atmosphere, they mix with the other atmospheric gases.</a:t>
            </a:r>
            <a:endParaRPr sz="2400"/>
          </a:p>
          <a:p>
            <a:pPr lvl="2" marL="858837" indent="-228600">
              <a:lnSpc>
                <a:spcPct val="90000"/>
              </a:lnSpc>
              <a:spcBef>
                <a:spcPts val="1900"/>
              </a:spcBef>
              <a:buFont typeface="Times Roman"/>
              <a:defRPr sz="1800"/>
            </a:pPr>
            <a:r>
              <a:rPr sz="2400"/>
              <a:t>A mixture of gases in a sealed container will mix to form a homogeneous mixture.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>
            <p:ph type="title" idx="4294967295"/>
          </p:nvPr>
        </p:nvSpPr>
        <p:spPr>
          <a:xfrm>
            <a:off x="-1" y="115887"/>
            <a:ext cx="9144002" cy="819151"/>
          </a:xfrm>
          <a:prstGeom prst="rect">
            <a:avLst/>
          </a:prstGeom>
          <a:noFill/>
        </p:spPr>
        <p:txBody>
          <a:bodyPr lIns="0" tIns="0" rIns="0" bIns="0">
            <a:normAutofit fontScale="100000" lnSpcReduction="0"/>
          </a:bodyPr>
          <a:lstStyle/>
          <a:p>
            <a:pPr lvl="0" defTabSz="630936">
              <a:defRPr sz="1800"/>
            </a:pPr>
            <a:r>
              <a:rPr sz="2484">
                <a:solidFill>
                  <a:srgbClr val="E67A1D"/>
                </a:solidFill>
              </a:rPr>
              <a:t>Chemistry Connection: </a:t>
            </a:r>
            <a:br>
              <a:rPr sz="2484">
                <a:solidFill>
                  <a:srgbClr val="E67A1D"/>
                </a:solidFill>
              </a:rPr>
            </a:br>
            <a:r>
              <a:rPr sz="2484">
                <a:solidFill>
                  <a:srgbClr val="E67A1D"/>
                </a:solidFill>
              </a:rPr>
              <a:t>The Greenhouse Effect</a:t>
            </a:r>
          </a:p>
        </p:txBody>
      </p:sp>
      <p:sp>
        <p:nvSpPr>
          <p:cNvPr id="44" name="Shape 44"/>
          <p:cNvSpPr/>
          <p:nvPr>
            <p:ph type="body" idx="4294967295"/>
          </p:nvPr>
        </p:nvSpPr>
        <p:spPr>
          <a:xfrm>
            <a:off x="141287" y="960437"/>
            <a:ext cx="8850313" cy="2724151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195452" indent="-195452" defTabSz="521208">
              <a:lnSpc>
                <a:spcPct val="90000"/>
              </a:lnSpc>
              <a:spcBef>
                <a:spcPts val="1000"/>
              </a:spcBef>
              <a:buChar char="•"/>
              <a:defRPr sz="1800"/>
            </a:pPr>
            <a:r>
              <a:rPr sz="1824"/>
              <a:t>Several gases contribute to the greenhouse effect</a:t>
            </a:r>
            <a:r>
              <a:rPr i="1" sz="1824"/>
              <a:t>.</a:t>
            </a:r>
            <a:endParaRPr i="1" sz="1824"/>
          </a:p>
          <a:p>
            <a:pPr lvl="0" marL="195452" indent="-195452" defTabSz="521208">
              <a:lnSpc>
                <a:spcPct val="90000"/>
              </a:lnSpc>
              <a:spcBef>
                <a:spcPts val="1000"/>
              </a:spcBef>
              <a:buChar char="•"/>
              <a:defRPr sz="1800"/>
            </a:pPr>
            <a:r>
              <a:rPr sz="1824"/>
              <a:t>High energy radiation strikes Earth</a:t>
            </a:r>
            <a:r>
              <a:rPr sz="1824"/>
              <a:t>’s surface, and is converted to heat.</a:t>
            </a:r>
            <a:endParaRPr sz="1824"/>
          </a:p>
          <a:p>
            <a:pPr lvl="0" marL="195452" indent="-195452" defTabSz="521208">
              <a:lnSpc>
                <a:spcPct val="90000"/>
              </a:lnSpc>
              <a:spcBef>
                <a:spcPts val="1000"/>
              </a:spcBef>
              <a:buChar char="•"/>
              <a:defRPr sz="1800"/>
            </a:pPr>
            <a:r>
              <a:rPr sz="1824"/>
              <a:t>This heat is radiated from the surface as infrared radiation.</a:t>
            </a:r>
            <a:endParaRPr sz="1824"/>
          </a:p>
          <a:p>
            <a:pPr lvl="0" marL="195452" indent="-195452" defTabSz="521208">
              <a:lnSpc>
                <a:spcPct val="90000"/>
              </a:lnSpc>
              <a:spcBef>
                <a:spcPts val="1000"/>
              </a:spcBef>
              <a:buChar char="•"/>
              <a:defRPr sz="1800"/>
            </a:pPr>
            <a:r>
              <a:rPr sz="1824"/>
              <a:t>This infrared radiation</a:t>
            </a:r>
            <a:br>
              <a:rPr sz="1824"/>
            </a:br>
            <a:r>
              <a:rPr sz="1824"/>
              <a:t>is absorbed by the</a:t>
            </a:r>
            <a:br>
              <a:rPr sz="1824"/>
            </a:br>
            <a:r>
              <a:rPr sz="1824"/>
              <a:t>gases, and released</a:t>
            </a:r>
            <a:br>
              <a:rPr sz="1824"/>
            </a:br>
            <a:r>
              <a:rPr sz="1824"/>
              <a:t>as heat in all</a:t>
            </a:r>
            <a:br>
              <a:rPr sz="1824"/>
            </a:br>
            <a:r>
              <a:rPr sz="1824"/>
              <a:t>directions, heating</a:t>
            </a:r>
            <a:br>
              <a:rPr sz="1824"/>
            </a:br>
            <a:r>
              <a:rPr sz="1824"/>
              <a:t>the atmosphere.</a:t>
            </a:r>
          </a:p>
        </p:txBody>
      </p:sp>
      <p:pic>
        <p:nvPicPr>
          <p:cNvPr id="45" name="image.jpg"/>
          <p:cNvPicPr/>
          <p:nvPr/>
        </p:nvPicPr>
        <p:blipFill>
          <a:blip r:embed="rId2">
            <a:extLst/>
          </a:blip>
          <a:srcRect l="0" t="0" r="0" b="3378"/>
          <a:stretch>
            <a:fillRect/>
          </a:stretch>
        </p:blipFill>
        <p:spPr>
          <a:xfrm>
            <a:off x="4237037" y="3421062"/>
            <a:ext cx="4667251" cy="28590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title" idx="4294967295"/>
          </p:nvPr>
        </p:nvSpPr>
        <p:spPr>
          <a:xfrm>
            <a:off x="-1" y="0"/>
            <a:ext cx="9144002" cy="819150"/>
          </a:xfrm>
          <a:prstGeom prst="rect">
            <a:avLst/>
          </a:prstGeom>
          <a:noFill/>
        </p:spPr>
        <p:txBody>
          <a:bodyPr lIns="0" tIns="0" rIns="0" bIns="0">
            <a:normAutofit fontScale="100000" lnSpcReduction="0"/>
          </a:bodyPr>
          <a:lstStyle>
            <a:lvl1pPr>
              <a:defRPr sz="3600">
                <a:solidFill>
                  <a:srgbClr val="0072BC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72BC"/>
                </a:solidFill>
              </a:rPr>
              <a:t>Atmospheric Pressure</a:t>
            </a:r>
          </a:p>
        </p:txBody>
      </p:sp>
      <p:sp>
        <p:nvSpPr>
          <p:cNvPr id="48" name="Shape 48"/>
          <p:cNvSpPr/>
          <p:nvPr>
            <p:ph type="body" idx="4294967295"/>
          </p:nvPr>
        </p:nvSpPr>
        <p:spPr>
          <a:xfrm>
            <a:off x="146050" y="960437"/>
            <a:ext cx="8978900" cy="296386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270890" indent="-270890" defTabSz="722376">
              <a:lnSpc>
                <a:spcPct val="90000"/>
              </a:lnSpc>
              <a:spcBef>
                <a:spcPts val="1500"/>
              </a:spcBef>
              <a:buChar char="•"/>
              <a:defRPr sz="1800"/>
            </a:pPr>
            <a:r>
              <a:rPr b="1" i="1" sz="2528"/>
              <a:t>Gas pressure </a:t>
            </a:r>
            <a:r>
              <a:rPr sz="2528"/>
              <a:t>is the result of constantly moving gas molecules striking the inside surface of their container.</a:t>
            </a:r>
            <a:endParaRPr sz="2528"/>
          </a:p>
          <a:p>
            <a:pPr lvl="1" marL="586930" indent="-225742" defTabSz="722376">
              <a:lnSpc>
                <a:spcPct val="90000"/>
              </a:lnSpc>
              <a:spcBef>
                <a:spcPts val="1500"/>
              </a:spcBef>
              <a:defRPr sz="1800"/>
            </a:pPr>
            <a:r>
              <a:rPr sz="2212"/>
              <a:t>The more often the molecules collide with the sides of the container, the higher the pressure.</a:t>
            </a:r>
            <a:endParaRPr sz="2212"/>
          </a:p>
          <a:p>
            <a:pPr lvl="1" marL="586930" indent="-225742" defTabSz="722376">
              <a:lnSpc>
                <a:spcPct val="90000"/>
              </a:lnSpc>
              <a:spcBef>
                <a:spcPts val="1500"/>
              </a:spcBef>
              <a:defRPr sz="1800"/>
            </a:pPr>
            <a:r>
              <a:rPr sz="2212"/>
              <a:t>The higher the</a:t>
            </a:r>
            <a:br>
              <a:rPr sz="2212"/>
            </a:br>
            <a:r>
              <a:rPr sz="2212"/>
              <a:t>temperature, the</a:t>
            </a:r>
            <a:br>
              <a:rPr sz="2212"/>
            </a:br>
            <a:r>
              <a:rPr sz="2212"/>
              <a:t>faster the gas</a:t>
            </a:r>
            <a:br>
              <a:rPr sz="2212"/>
            </a:br>
            <a:r>
              <a:rPr sz="2212"/>
              <a:t>molecules move.</a:t>
            </a:r>
          </a:p>
        </p:txBody>
      </p:sp>
      <p:pic>
        <p:nvPicPr>
          <p:cNvPr id="49" name="image.jpg"/>
          <p:cNvPicPr/>
          <p:nvPr/>
        </p:nvPicPr>
        <p:blipFill>
          <a:blip r:embed="rId2">
            <a:extLst/>
          </a:blip>
          <a:srcRect l="0" t="0" r="0" b="4115"/>
          <a:stretch>
            <a:fillRect/>
          </a:stretch>
        </p:blipFill>
        <p:spPr>
          <a:xfrm>
            <a:off x="3489325" y="3487737"/>
            <a:ext cx="5349875" cy="26701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type="title" idx="4294967295"/>
          </p:nvPr>
        </p:nvSpPr>
        <p:spPr>
          <a:xfrm>
            <a:off x="-1" y="0"/>
            <a:ext cx="9144002" cy="819150"/>
          </a:xfrm>
          <a:prstGeom prst="rect">
            <a:avLst/>
          </a:prstGeom>
          <a:noFill/>
        </p:spPr>
        <p:txBody>
          <a:bodyPr lIns="0" tIns="0" rIns="0" bIns="0">
            <a:normAutofit fontScale="100000" lnSpcReduction="0"/>
          </a:bodyPr>
          <a:lstStyle>
            <a:lvl1pPr>
              <a:defRPr sz="3600">
                <a:solidFill>
                  <a:srgbClr val="0072BC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72BC"/>
                </a:solidFill>
              </a:rPr>
              <a:t>Atmospheric Pressure</a:t>
            </a:r>
          </a:p>
        </p:txBody>
      </p:sp>
      <p:sp>
        <p:nvSpPr>
          <p:cNvPr id="52" name="Shape 52"/>
          <p:cNvSpPr/>
          <p:nvPr>
            <p:ph type="body" idx="4294967295"/>
          </p:nvPr>
        </p:nvSpPr>
        <p:spPr>
          <a:xfrm>
            <a:off x="146050" y="960437"/>
            <a:ext cx="8610600" cy="1382713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/>
          <a:p>
            <a:pPr lvl="0" marL="137160" indent="-137160" defTabSz="365760">
              <a:lnSpc>
                <a:spcPct val="90000"/>
              </a:lnSpc>
              <a:spcBef>
                <a:spcPts val="600"/>
              </a:spcBef>
              <a:buChar char="•"/>
              <a:defRPr sz="1800"/>
            </a:pPr>
            <a:r>
              <a:rPr b="1" i="1" sz="1280"/>
              <a:t>Atmospheric pressure</a:t>
            </a:r>
            <a:r>
              <a:rPr sz="1280"/>
              <a:t> is a result of the air molecules in the environment.</a:t>
            </a:r>
            <a:endParaRPr sz="1280"/>
          </a:p>
          <a:p>
            <a:pPr lvl="0" marL="137160" indent="-137160" defTabSz="365760">
              <a:lnSpc>
                <a:spcPct val="90000"/>
              </a:lnSpc>
              <a:spcBef>
                <a:spcPts val="600"/>
              </a:spcBef>
              <a:buChar char="•"/>
              <a:defRPr sz="1800"/>
            </a:pPr>
            <a:r>
              <a:rPr sz="1280"/>
              <a:t>Evangelista Torricelli invented</a:t>
            </a:r>
            <a:br>
              <a:rPr sz="1280"/>
            </a:br>
            <a:r>
              <a:rPr sz="1280"/>
              <a:t>the </a:t>
            </a:r>
            <a:r>
              <a:rPr i="1" sz="1280"/>
              <a:t>barometer</a:t>
            </a:r>
            <a:r>
              <a:rPr sz="1280"/>
              <a:t> in 1643 to</a:t>
            </a:r>
            <a:br>
              <a:rPr sz="1280"/>
            </a:br>
            <a:r>
              <a:rPr sz="1280"/>
              <a:t>measure atmospheric pressure.</a:t>
            </a:r>
            <a:endParaRPr sz="1280"/>
          </a:p>
          <a:p>
            <a:pPr lvl="0" marL="137160" indent="-137160" defTabSz="365760">
              <a:lnSpc>
                <a:spcPct val="90000"/>
              </a:lnSpc>
              <a:spcBef>
                <a:spcPts val="600"/>
              </a:spcBef>
              <a:buChar char="•"/>
              <a:defRPr sz="1800"/>
            </a:pPr>
            <a:r>
              <a:rPr sz="1280"/>
              <a:t>Atmospheric pressure is</a:t>
            </a:r>
            <a:br>
              <a:rPr sz="1280"/>
            </a:br>
            <a:r>
              <a:rPr sz="1280"/>
              <a:t>29.9 inches of mercury or </a:t>
            </a:r>
            <a:br>
              <a:rPr sz="1280"/>
            </a:br>
            <a:r>
              <a:rPr sz="1280"/>
              <a:t>760 torr at sea level.</a:t>
            </a:r>
          </a:p>
        </p:txBody>
      </p:sp>
      <p:pic>
        <p:nvPicPr>
          <p:cNvPr id="53" name="image.jpeg"/>
          <p:cNvPicPr/>
          <p:nvPr/>
        </p:nvPicPr>
        <p:blipFill>
          <a:blip r:embed="rId2">
            <a:extLst/>
          </a:blip>
          <a:srcRect l="0" t="0" r="0" b="2778"/>
          <a:stretch>
            <a:fillRect/>
          </a:stretch>
        </p:blipFill>
        <p:spPr>
          <a:xfrm>
            <a:off x="5641975" y="1585912"/>
            <a:ext cx="3187700" cy="4584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type="title" idx="4294967295"/>
          </p:nvPr>
        </p:nvSpPr>
        <p:spPr>
          <a:xfrm>
            <a:off x="-1" y="0"/>
            <a:ext cx="9144002" cy="819150"/>
          </a:xfrm>
          <a:prstGeom prst="rect">
            <a:avLst/>
          </a:prstGeom>
          <a:noFill/>
        </p:spPr>
        <p:txBody>
          <a:bodyPr lIns="0" tIns="0" rIns="0" bIns="0">
            <a:normAutofit fontScale="100000" lnSpcReduction="0"/>
          </a:bodyPr>
          <a:lstStyle>
            <a:lvl1pPr>
              <a:defRPr sz="3600">
                <a:solidFill>
                  <a:srgbClr val="0072BC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72BC"/>
                </a:solidFill>
              </a:rPr>
              <a:t>Units of Pressure</a:t>
            </a:r>
          </a:p>
        </p:txBody>
      </p:sp>
      <p:sp>
        <p:nvSpPr>
          <p:cNvPr id="56" name="Shape 56"/>
          <p:cNvSpPr/>
          <p:nvPr>
            <p:ph type="body" idx="4294967295"/>
          </p:nvPr>
        </p:nvSpPr>
        <p:spPr>
          <a:xfrm>
            <a:off x="141287" y="955675"/>
            <a:ext cx="8850313" cy="2257425"/>
          </a:xfrm>
          <a:prstGeom prst="rect">
            <a:avLst/>
          </a:prstGeom>
        </p:spPr>
        <p:txBody>
          <a:bodyPr lIns="0" tIns="0" rIns="0" bIns="0">
            <a:normAutofit fontScale="100000" lnSpcReduction="0"/>
          </a:bodyPr>
          <a:lstStyle>
            <a:lvl1pPr>
              <a:lnSpc>
                <a:spcPct val="90000"/>
              </a:lnSpc>
              <a:spcBef>
                <a:spcPts val="1900"/>
              </a:spcBef>
              <a:buChar char="•"/>
            </a:lvl1pPr>
            <a:lvl2pPr marL="742950" indent="-285750">
              <a:lnSpc>
                <a:spcPct val="90000"/>
              </a:lnSpc>
              <a:spcBef>
                <a:spcPts val="1900"/>
              </a:spcBef>
              <a:defRPr sz="2800"/>
            </a:lvl2pPr>
          </a:lstStyle>
          <a:p>
            <a:pPr lvl="0">
              <a:defRPr sz="1800"/>
            </a:pPr>
            <a:r>
              <a:rPr sz="3200"/>
              <a:t>Standard pressure is the atmospheric pressure at sea level, 29.9 inches of mercury.</a:t>
            </a:r>
            <a:endParaRPr sz="3200"/>
          </a:p>
          <a:p>
            <a:pPr lvl="1">
              <a:defRPr sz="1800"/>
            </a:pPr>
            <a:r>
              <a:rPr sz="2800"/>
              <a:t>Here is standard pressure expressed in other units.</a:t>
            </a:r>
          </a:p>
        </p:txBody>
      </p:sp>
      <p:pic>
        <p:nvPicPr>
          <p:cNvPr id="57" name="image.jpeg"/>
          <p:cNvPicPr/>
          <p:nvPr/>
        </p:nvPicPr>
        <p:blipFill>
          <a:blip r:embed="rId2">
            <a:extLst/>
          </a:blip>
          <a:srcRect l="0" t="0" r="0" b="5195"/>
          <a:stretch>
            <a:fillRect/>
          </a:stretch>
        </p:blipFill>
        <p:spPr>
          <a:xfrm>
            <a:off x="304800" y="2793999"/>
            <a:ext cx="8534400" cy="33924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BBE0E3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BBE0E3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