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56"/>
  </p:notesMasterIdLst>
  <p:sldIdLst>
    <p:sldId id="257" r:id="rId4"/>
    <p:sldId id="258" r:id="rId5"/>
    <p:sldId id="256" r:id="rId6"/>
    <p:sldId id="263" r:id="rId7"/>
    <p:sldId id="259" r:id="rId8"/>
    <p:sldId id="264" r:id="rId9"/>
    <p:sldId id="265" r:id="rId10"/>
    <p:sldId id="260" r:id="rId11"/>
    <p:sldId id="301" r:id="rId12"/>
    <p:sldId id="312" r:id="rId13"/>
    <p:sldId id="313" r:id="rId14"/>
    <p:sldId id="314" r:id="rId15"/>
    <p:sldId id="315" r:id="rId16"/>
    <p:sldId id="316" r:id="rId17"/>
    <p:sldId id="317" r:id="rId18"/>
    <p:sldId id="319" r:id="rId19"/>
    <p:sldId id="320" r:id="rId20"/>
    <p:sldId id="269" r:id="rId21"/>
    <p:sldId id="268" r:id="rId22"/>
    <p:sldId id="267" r:id="rId23"/>
    <p:sldId id="271" r:id="rId24"/>
    <p:sldId id="270" r:id="rId25"/>
    <p:sldId id="274" r:id="rId26"/>
    <p:sldId id="262" r:id="rId27"/>
    <p:sldId id="266" r:id="rId28"/>
    <p:sldId id="275" r:id="rId29"/>
    <p:sldId id="276" r:id="rId30"/>
    <p:sldId id="278" r:id="rId31"/>
    <p:sldId id="279" r:id="rId32"/>
    <p:sldId id="280" r:id="rId33"/>
    <p:sldId id="281" r:id="rId34"/>
    <p:sldId id="283" r:id="rId35"/>
    <p:sldId id="284" r:id="rId36"/>
    <p:sldId id="282" r:id="rId37"/>
    <p:sldId id="285" r:id="rId38"/>
    <p:sldId id="277" r:id="rId39"/>
    <p:sldId id="273" r:id="rId40"/>
    <p:sldId id="286" r:id="rId41"/>
    <p:sldId id="287" r:id="rId42"/>
    <p:sldId id="288" r:id="rId43"/>
    <p:sldId id="289" r:id="rId44"/>
    <p:sldId id="291" r:id="rId45"/>
    <p:sldId id="290" r:id="rId46"/>
    <p:sldId id="293" r:id="rId47"/>
    <p:sldId id="294" r:id="rId48"/>
    <p:sldId id="295" r:id="rId49"/>
    <p:sldId id="292" r:id="rId50"/>
    <p:sldId id="297" r:id="rId51"/>
    <p:sldId id="296" r:id="rId52"/>
    <p:sldId id="299" r:id="rId53"/>
    <p:sldId id="300" r:id="rId54"/>
    <p:sldId id="30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7FF9EF-BF0D-403D-9CC5-F83400EE4F0D}"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B3A79-4EF6-4E26-9B57-4EBCF462ED82}" type="slidenum">
              <a:rPr lang="en-US" smtClean="0"/>
              <a:t>‹#›</a:t>
            </a:fld>
            <a:endParaRPr lang="en-US"/>
          </a:p>
        </p:txBody>
      </p:sp>
    </p:spTree>
    <p:extLst>
      <p:ext uri="{BB962C8B-B14F-4D97-AF65-F5344CB8AC3E}">
        <p14:creationId xmlns:p14="http://schemas.microsoft.com/office/powerpoint/2010/main" val="3148127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297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2668C6-085F-468E-A265-CC66449CDD79}" type="slidenum">
              <a:rPr lang="en-US" altLang="en-US">
                <a:solidFill>
                  <a:srgbClr val="000000"/>
                </a:solidFill>
              </a:rPr>
              <a:pPr eaLnBrk="1" hangingPunct="1"/>
              <a:t>1</a:t>
            </a:fld>
            <a:endParaRPr lang="en-US" altLang="en-US">
              <a:solidFill>
                <a:srgbClr val="000000"/>
              </a:solidFill>
            </a:endParaRPr>
          </a:p>
        </p:txBody>
      </p:sp>
    </p:spTree>
    <p:extLst>
      <p:ext uri="{BB962C8B-B14F-4D97-AF65-F5344CB8AC3E}">
        <p14:creationId xmlns:p14="http://schemas.microsoft.com/office/powerpoint/2010/main" val="2593410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3EC563-5460-413C-8E33-28FBC8E99F99}" type="slidenum">
              <a:rPr lang="en-US" altLang="en-US"/>
              <a:pPr eaLnBrk="1" hangingPunct="1"/>
              <a:t>30</a:t>
            </a:fld>
            <a:endParaRPr lang="en-US" altLang="en-US"/>
          </a:p>
        </p:txBody>
      </p:sp>
    </p:spTree>
    <p:extLst>
      <p:ext uri="{BB962C8B-B14F-4D97-AF65-F5344CB8AC3E}">
        <p14:creationId xmlns:p14="http://schemas.microsoft.com/office/powerpoint/2010/main" val="2615488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7138636A-8BF2-45CE-A538-11CDA6DA1ECC}"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09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fld id="{CE599DB9-A536-47EE-9D50-E986688B9EDA}" type="slidenum">
              <a:rPr kumimoji="0" lang="en-US"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algn="r" defTabSz="91440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97214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97EEE203-B68B-4C40-90CB-600F40CA0849}"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89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fld id="{0AD7DF56-24E8-4743-B202-8BD6E6DEBE60}" type="slidenum">
              <a:rPr kumimoji="0" lang="en-US"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algn="r" defTabSz="914400" eaLnBrk="1" fontAlgn="auto" latinLnBrk="0" hangingPunct="1">
                <a:lnSpc>
                  <a:spcPct val="100000"/>
                </a:lnSpc>
                <a:spcBef>
                  <a:spcPts val="0"/>
                </a:spcBef>
                <a:spcAft>
                  <a:spcPts val="0"/>
                </a:spcAft>
                <a:buClrTx/>
                <a:buSzTx/>
                <a:buFontTx/>
                <a:buNone/>
                <a:tabLst/>
                <a:defRPr/>
              </a:pPr>
              <a:t>32</a:t>
            </a:fld>
            <a:endParaRPr kumimoji="0" lang="en-US" altLang="en-US" sz="12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211724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3A2A151-D945-49A7-AEAD-3D474D76F6A1}" type="slidenum">
              <a:rPr lang="en-US" altLang="en-US"/>
              <a:pPr eaLnBrk="1" hangingPunct="1"/>
              <a:t>33</a:t>
            </a:fld>
            <a:endParaRPr lang="en-US" altLang="en-US"/>
          </a:p>
        </p:txBody>
      </p:sp>
    </p:spTree>
    <p:extLst>
      <p:ext uri="{BB962C8B-B14F-4D97-AF65-F5344CB8AC3E}">
        <p14:creationId xmlns:p14="http://schemas.microsoft.com/office/powerpoint/2010/main" val="1584190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5AEC32-8408-416C-9791-A8CE5CA6D6E8}" type="slidenum">
              <a:rPr lang="en-US" altLang="en-US"/>
              <a:pPr eaLnBrk="1" hangingPunct="1"/>
              <a:t>34</a:t>
            </a:fld>
            <a:endParaRPr lang="en-US" altLang="en-US"/>
          </a:p>
        </p:txBody>
      </p:sp>
    </p:spTree>
    <p:extLst>
      <p:ext uri="{BB962C8B-B14F-4D97-AF65-F5344CB8AC3E}">
        <p14:creationId xmlns:p14="http://schemas.microsoft.com/office/powerpoint/2010/main" val="4089703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EDC226DD-13CB-49D3-B18E-73B948B5F77D}"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Tree>
    <p:extLst>
      <p:ext uri="{BB962C8B-B14F-4D97-AF65-F5344CB8AC3E}">
        <p14:creationId xmlns:p14="http://schemas.microsoft.com/office/powerpoint/2010/main" val="64288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7D74C1CD-8BBA-4211-9491-C56507078D97}" type="slidenum">
              <a:rPr kumimoji="0" lang="en-US" altLang="en-US" sz="1800" b="0" i="0" u="none" strike="noStrike" kern="0" cap="none" spc="0" normalizeH="0" baseline="0" noProof="0" smtClean="0">
                <a:ln>
                  <a:noFill/>
                </a:ln>
                <a:solidFill>
                  <a:schemeClr val="tx1"/>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n-US" altLang="en-US" sz="18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01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fld id="{DCBC010F-1CE9-40A2-AD33-0AEFC0D3AD6B}" type="slidenum">
              <a:rPr kumimoji="0" lang="en-US" altLang="en-US" sz="1200" b="0" i="0" u="none" strike="noStrike" kern="0" cap="none" spc="0" normalizeH="0" baseline="0" noProof="0" smtClean="0">
                <a:ln>
                  <a:noFill/>
                </a:ln>
                <a:solidFill>
                  <a:schemeClr val="tx1"/>
                </a:solidFill>
                <a:effectLst/>
                <a:uLnTx/>
                <a:uFillTx/>
                <a:latin typeface="Arial" panose="020B0604020202020204" pitchFamily="34" charset="0"/>
              </a:rPr>
              <a:pPr marL="0" marR="0" lvl="0" indent="0" algn="r" defTabSz="91440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0" cap="none" spc="0" normalizeH="0" baseline="0" noProof="0">
              <a:ln>
                <a:noFill/>
              </a:ln>
              <a:solidFill>
                <a:schemeClr val="tx1"/>
              </a:solidFill>
              <a:effectLst/>
              <a:uLnTx/>
              <a:uFillTx/>
              <a:latin typeface="Arial" panose="020B0604020202020204" pitchFamily="34"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638138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C06163-DEF0-4AC8-A24C-A78AF01DA53E}" type="slidenum">
              <a:rPr lang="en-US" altLang="en-US"/>
              <a:pPr eaLnBrk="1" hangingPunct="1"/>
              <a:t>45</a:t>
            </a:fld>
            <a:endParaRPr lang="en-US" altLang="en-US"/>
          </a:p>
        </p:txBody>
      </p:sp>
    </p:spTree>
    <p:extLst>
      <p:ext uri="{BB962C8B-B14F-4D97-AF65-F5344CB8AC3E}">
        <p14:creationId xmlns:p14="http://schemas.microsoft.com/office/powerpoint/2010/main" val="936650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C27499-5B4B-43E3-9E00-CA8CC686038C}" type="slidenum">
              <a:rPr lang="en-US" altLang="en-US">
                <a:solidFill>
                  <a:srgbClr val="000000"/>
                </a:solidFill>
              </a:rPr>
              <a:pPr eaLnBrk="1" hangingPunct="1"/>
              <a:t>46</a:t>
            </a:fld>
            <a:endParaRPr lang="en-US" altLang="en-US">
              <a:solidFill>
                <a:srgbClr val="000000"/>
              </a:solidFill>
            </a:endParaRPr>
          </a:p>
        </p:txBody>
      </p:sp>
    </p:spTree>
    <p:extLst>
      <p:ext uri="{BB962C8B-B14F-4D97-AF65-F5344CB8AC3E}">
        <p14:creationId xmlns:p14="http://schemas.microsoft.com/office/powerpoint/2010/main" val="2537206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45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3CE0B4B-CAC1-4B44-A424-5EEB52EB42DF}" type="slidenum">
              <a:rPr lang="en-US" altLang="en-US"/>
              <a:pPr eaLnBrk="1" hangingPunct="1"/>
              <a:t>48</a:t>
            </a:fld>
            <a:endParaRPr lang="en-US" altLang="en-US"/>
          </a:p>
        </p:txBody>
      </p:sp>
    </p:spTree>
    <p:extLst>
      <p:ext uri="{BB962C8B-B14F-4D97-AF65-F5344CB8AC3E}">
        <p14:creationId xmlns:p14="http://schemas.microsoft.com/office/powerpoint/2010/main" val="131519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07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32C36C-8D6E-48EF-AA4D-A95D27CA0CAA}" type="slidenum">
              <a:rPr lang="en-US" altLang="en-US"/>
              <a:pPr eaLnBrk="1" hangingPunct="1"/>
              <a:t>2</a:t>
            </a:fld>
            <a:endParaRPr lang="en-US" altLang="en-US"/>
          </a:p>
        </p:txBody>
      </p:sp>
    </p:spTree>
    <p:extLst>
      <p:ext uri="{BB962C8B-B14F-4D97-AF65-F5344CB8AC3E}">
        <p14:creationId xmlns:p14="http://schemas.microsoft.com/office/powerpoint/2010/main" val="2422747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F36A0F-6F13-4980-BAC2-28F38A0F332E}" type="slidenum">
              <a:rPr lang="en-US" altLang="en-US"/>
              <a:pPr eaLnBrk="1" hangingPunct="1"/>
              <a:t>50</a:t>
            </a:fld>
            <a:endParaRPr lang="en-US" altLang="en-US"/>
          </a:p>
        </p:txBody>
      </p:sp>
    </p:spTree>
    <p:extLst>
      <p:ext uri="{BB962C8B-B14F-4D97-AF65-F5344CB8AC3E}">
        <p14:creationId xmlns:p14="http://schemas.microsoft.com/office/powerpoint/2010/main" val="920001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3653AA-AA7C-44B8-82D4-23E1A480C779}" type="slidenum">
              <a:rPr lang="en-US" altLang="en-US"/>
              <a:pPr eaLnBrk="1" hangingPunct="1"/>
              <a:t>51</a:t>
            </a:fld>
            <a:endParaRPr lang="en-US" altLang="en-US"/>
          </a:p>
        </p:txBody>
      </p:sp>
    </p:spTree>
    <p:extLst>
      <p:ext uri="{BB962C8B-B14F-4D97-AF65-F5344CB8AC3E}">
        <p14:creationId xmlns:p14="http://schemas.microsoft.com/office/powerpoint/2010/main" val="3236049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13A607-18C2-4BDB-8185-B584284881F4}" type="slidenum">
              <a:rPr lang="en-US" altLang="en-US"/>
              <a:pPr eaLnBrk="1" hangingPunct="1"/>
              <a:t>18</a:t>
            </a:fld>
            <a:endParaRPr lang="en-US" altLang="en-US"/>
          </a:p>
        </p:txBody>
      </p:sp>
    </p:spTree>
    <p:extLst>
      <p:ext uri="{BB962C8B-B14F-4D97-AF65-F5344CB8AC3E}">
        <p14:creationId xmlns:p14="http://schemas.microsoft.com/office/powerpoint/2010/main" val="46596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713A607-18C2-4BDB-8185-B584284881F4}" type="slidenum">
              <a:rPr lang="en-US" altLang="en-US"/>
              <a:pPr eaLnBrk="1" hangingPunct="1"/>
              <a:t>21</a:t>
            </a:fld>
            <a:endParaRPr lang="en-US" altLang="en-US"/>
          </a:p>
        </p:txBody>
      </p:sp>
    </p:spTree>
    <p:extLst>
      <p:ext uri="{BB962C8B-B14F-4D97-AF65-F5344CB8AC3E}">
        <p14:creationId xmlns:p14="http://schemas.microsoft.com/office/powerpoint/2010/main" val="1814058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27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B7B617-F9C6-4610-92D7-16AAD31F2CF4}" type="slidenum">
              <a:rPr lang="en-US" altLang="en-US"/>
              <a:pPr eaLnBrk="1" hangingPunct="1"/>
              <a:t>23</a:t>
            </a:fld>
            <a:endParaRPr lang="en-US" altLang="en-US"/>
          </a:p>
        </p:txBody>
      </p:sp>
    </p:spTree>
    <p:extLst>
      <p:ext uri="{BB962C8B-B14F-4D97-AF65-F5344CB8AC3E}">
        <p14:creationId xmlns:p14="http://schemas.microsoft.com/office/powerpoint/2010/main" val="335348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ED4C75A-BFA3-440A-B707-93C9E3D3C451}" type="slidenum">
              <a:rPr lang="en-US" altLang="en-US"/>
              <a:pPr eaLnBrk="1" hangingPunct="1"/>
              <a:t>26</a:t>
            </a:fld>
            <a:endParaRPr lang="en-US" altLang="en-US"/>
          </a:p>
        </p:txBody>
      </p:sp>
      <p:sp>
        <p:nvSpPr>
          <p:cNvPr id="348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CCE83A1-848D-4FDD-86CB-347F6F2D72EF}" type="slidenum">
              <a:rPr lang="en-US" altLang="en-US" sz="1200"/>
              <a:pPr algn="r" eaLnBrk="1" hangingPunct="1"/>
              <a:t>26</a:t>
            </a:fld>
            <a:endParaRPr lang="en-US" altLang="en-US"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a:latin typeface="Arial" panose="020B0604020202020204" pitchFamily="34" charset="0"/>
            </a:endParaRPr>
          </a:p>
        </p:txBody>
      </p:sp>
    </p:spTree>
    <p:extLst>
      <p:ext uri="{BB962C8B-B14F-4D97-AF65-F5344CB8AC3E}">
        <p14:creationId xmlns:p14="http://schemas.microsoft.com/office/powerpoint/2010/main" val="2470883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A86A6A1-5A93-46BA-88E5-1C772C051D28}" type="slidenum">
              <a:rPr lang="en-US" altLang="en-US"/>
              <a:pPr eaLnBrk="1" hangingPunct="1"/>
              <a:t>27</a:t>
            </a:fld>
            <a:endParaRPr lang="en-US" altLang="en-US"/>
          </a:p>
        </p:txBody>
      </p:sp>
    </p:spTree>
    <p:extLst>
      <p:ext uri="{BB962C8B-B14F-4D97-AF65-F5344CB8AC3E}">
        <p14:creationId xmlns:p14="http://schemas.microsoft.com/office/powerpoint/2010/main" val="38386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A6E072-97E6-4A4A-AC43-02E500A300EA}" type="slidenum">
              <a:rPr lang="en-US" altLang="en-US"/>
              <a:pPr eaLnBrk="1" hangingPunct="1"/>
              <a:t>28</a:t>
            </a:fld>
            <a:endParaRPr lang="en-US" altLang="en-US"/>
          </a:p>
        </p:txBody>
      </p:sp>
    </p:spTree>
    <p:extLst>
      <p:ext uri="{BB962C8B-B14F-4D97-AF65-F5344CB8AC3E}">
        <p14:creationId xmlns:p14="http://schemas.microsoft.com/office/powerpoint/2010/main" val="42627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4C71BFB-1EDF-440E-9005-A480958CF5A3}" type="slidenum">
              <a:rPr lang="en-US" altLang="en-US">
                <a:solidFill>
                  <a:srgbClr val="000000"/>
                </a:solidFill>
              </a:rPr>
              <a:pPr eaLnBrk="1" hangingPunct="1"/>
              <a:t>29</a:t>
            </a:fld>
            <a:endParaRPr lang="en-US" altLang="en-US">
              <a:solidFill>
                <a:srgbClr val="000000"/>
              </a:solidFill>
            </a:endParaRPr>
          </a:p>
        </p:txBody>
      </p:sp>
    </p:spTree>
    <p:extLst>
      <p:ext uri="{BB962C8B-B14F-4D97-AF65-F5344CB8AC3E}">
        <p14:creationId xmlns:p14="http://schemas.microsoft.com/office/powerpoint/2010/main" val="876314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53A9C9-6A1A-4BE8-9871-AC0A8FBCF600}"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2085-E45E-419C-88DF-F5913B8E7263}" type="slidenum">
              <a:rPr lang="en-US" smtClean="0"/>
              <a:t>‹#›</a:t>
            </a:fld>
            <a:endParaRPr lang="en-US"/>
          </a:p>
        </p:txBody>
      </p:sp>
    </p:spTree>
    <p:extLst>
      <p:ext uri="{BB962C8B-B14F-4D97-AF65-F5344CB8AC3E}">
        <p14:creationId xmlns:p14="http://schemas.microsoft.com/office/powerpoint/2010/main" val="71929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3A9C9-6A1A-4BE8-9871-AC0A8FBCF600}"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2085-E45E-419C-88DF-F5913B8E7263}" type="slidenum">
              <a:rPr lang="en-US" smtClean="0"/>
              <a:t>‹#›</a:t>
            </a:fld>
            <a:endParaRPr lang="en-US"/>
          </a:p>
        </p:txBody>
      </p:sp>
    </p:spTree>
    <p:extLst>
      <p:ext uri="{BB962C8B-B14F-4D97-AF65-F5344CB8AC3E}">
        <p14:creationId xmlns:p14="http://schemas.microsoft.com/office/powerpoint/2010/main" val="406283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3A9C9-6A1A-4BE8-9871-AC0A8FBCF600}"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2085-E45E-419C-88DF-F5913B8E7263}" type="slidenum">
              <a:rPr lang="en-US" smtClean="0"/>
              <a:t>‹#›</a:t>
            </a:fld>
            <a:endParaRPr lang="en-US"/>
          </a:p>
        </p:txBody>
      </p:sp>
    </p:spTree>
    <p:extLst>
      <p:ext uri="{BB962C8B-B14F-4D97-AF65-F5344CB8AC3E}">
        <p14:creationId xmlns:p14="http://schemas.microsoft.com/office/powerpoint/2010/main" val="3597650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12192000" cy="1905000"/>
          </a:xfrm>
          <a:prstGeom prst="rect">
            <a:avLst/>
          </a:prstGeom>
          <a:solidFill>
            <a:schemeClr val="tx2"/>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a:p>
        </p:txBody>
      </p:sp>
      <p:sp>
        <p:nvSpPr>
          <p:cNvPr id="5" name="AutoShape 8"/>
          <p:cNvSpPr>
            <a:spLocks noChangeArrowheads="1"/>
          </p:cNvSpPr>
          <p:nvPr userDrawn="1"/>
        </p:nvSpPr>
        <p:spPr bwMode="auto">
          <a:xfrm>
            <a:off x="0" y="1600200"/>
            <a:ext cx="11277600" cy="533400"/>
          </a:xfrm>
          <a:prstGeom prst="roundRect">
            <a:avLst>
              <a:gd name="adj" fmla="val 16667"/>
            </a:avLst>
          </a:prstGeom>
          <a:solidFill>
            <a:schemeClr val="bg1"/>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a:p>
        </p:txBody>
      </p:sp>
      <p:sp>
        <p:nvSpPr>
          <p:cNvPr id="6" name="Rectangle 9"/>
          <p:cNvSpPr>
            <a:spLocks noChangeArrowheads="1"/>
          </p:cNvSpPr>
          <p:nvPr userDrawn="1"/>
        </p:nvSpPr>
        <p:spPr bwMode="auto">
          <a:xfrm>
            <a:off x="0" y="1600200"/>
            <a:ext cx="609600" cy="838200"/>
          </a:xfrm>
          <a:prstGeom prst="rect">
            <a:avLst/>
          </a:prstGeom>
          <a:solidFill>
            <a:schemeClr val="bg1"/>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a:p>
        </p:txBody>
      </p:sp>
      <p:sp>
        <p:nvSpPr>
          <p:cNvPr id="7" name="Text Box 10"/>
          <p:cNvSpPr txBox="1">
            <a:spLocks noChangeArrowheads="1"/>
          </p:cNvSpPr>
          <p:nvPr userDrawn="1"/>
        </p:nvSpPr>
        <p:spPr bwMode="auto">
          <a:xfrm>
            <a:off x="304800" y="152401"/>
            <a:ext cx="8839200" cy="1292225"/>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0"/>
              </a:spcBef>
              <a:defRPr/>
            </a:pPr>
            <a:r>
              <a:rPr lang="en-US" altLang="en-US" sz="3900" dirty="0">
                <a:solidFill>
                  <a:srgbClr val="FFFFFF"/>
                </a:solidFill>
              </a:rPr>
              <a:t>Health, Population, </a:t>
            </a:r>
            <a:br>
              <a:rPr lang="en-US" altLang="en-US" sz="3900" dirty="0">
                <a:solidFill>
                  <a:srgbClr val="FFFFFF"/>
                </a:solidFill>
              </a:rPr>
            </a:br>
            <a:r>
              <a:rPr lang="en-US" altLang="en-US" sz="3900" dirty="0">
                <a:solidFill>
                  <a:srgbClr val="FFFFFF"/>
                </a:solidFill>
              </a:rPr>
              <a:t>and Environment</a:t>
            </a:r>
          </a:p>
        </p:txBody>
      </p:sp>
      <p:sp>
        <p:nvSpPr>
          <p:cNvPr id="8" name="Text Box 11"/>
          <p:cNvSpPr txBox="1">
            <a:spLocks noChangeArrowheads="1"/>
          </p:cNvSpPr>
          <p:nvPr userDrawn="1"/>
        </p:nvSpPr>
        <p:spPr bwMode="auto">
          <a:xfrm>
            <a:off x="9144000" y="-152400"/>
            <a:ext cx="2743200" cy="186213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11500" b="1" dirty="0">
                <a:solidFill>
                  <a:schemeClr val="accent1">
                    <a:lumMod val="40000"/>
                    <a:lumOff val="60000"/>
                  </a:schemeClr>
                </a:solidFill>
                <a:latin typeface="+mn-lt"/>
              </a:rPr>
              <a:t>17</a:t>
            </a:r>
          </a:p>
        </p:txBody>
      </p:sp>
      <p:sp>
        <p:nvSpPr>
          <p:cNvPr id="9" name="Text Box 12"/>
          <p:cNvSpPr txBox="1">
            <a:spLocks noChangeArrowheads="1"/>
          </p:cNvSpPr>
          <p:nvPr userDrawn="1"/>
        </p:nvSpPr>
        <p:spPr bwMode="auto">
          <a:xfrm>
            <a:off x="4064000" y="3733800"/>
            <a:ext cx="3860800" cy="457200"/>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400" dirty="0"/>
              <a:t>3rd edition</a:t>
            </a:r>
          </a:p>
        </p:txBody>
      </p:sp>
      <p:sp>
        <p:nvSpPr>
          <p:cNvPr id="10" name="Text Box 9"/>
          <p:cNvSpPr txBox="1">
            <a:spLocks noChangeArrowheads="1"/>
          </p:cNvSpPr>
          <p:nvPr userDrawn="1"/>
        </p:nvSpPr>
        <p:spPr bwMode="auto">
          <a:xfrm>
            <a:off x="6253317" y="6400801"/>
            <a:ext cx="5532284" cy="415498"/>
          </a:xfrm>
          <a:prstGeom prst="rect">
            <a:avLst/>
          </a:prstGeom>
          <a:noFill/>
          <a:ln w="9525">
            <a:noFill/>
            <a:miter lim="800000"/>
            <a:headEnd/>
            <a:tailEnd/>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r>
              <a:rPr lang="en-US" sz="1050" dirty="0">
                <a:solidFill>
                  <a:schemeClr val="accent1"/>
                </a:solidFill>
              </a:rPr>
              <a:t>Copyright © 2016 McGraw-Hill Education. All rights reserved. </a:t>
            </a:r>
            <a:br>
              <a:rPr lang="en-US" sz="1050" dirty="0">
                <a:solidFill>
                  <a:schemeClr val="accent1"/>
                </a:solidFill>
              </a:rPr>
            </a:br>
            <a:r>
              <a:rPr lang="en-US" sz="1050" dirty="0">
                <a:solidFill>
                  <a:schemeClr val="accent1"/>
                </a:solidFill>
              </a:rPr>
              <a:t>No reproduction or distribution without the prior written consent of McGraw-Hill Education.</a:t>
            </a:r>
          </a:p>
        </p:txBody>
      </p:sp>
      <p:sp>
        <p:nvSpPr>
          <p:cNvPr id="15363" name="Rectangle 3"/>
          <p:cNvSpPr>
            <a:spLocks noGrp="1" noChangeArrowheads="1"/>
          </p:cNvSpPr>
          <p:nvPr>
            <p:ph type="ctrTitle"/>
          </p:nvPr>
        </p:nvSpPr>
        <p:spPr>
          <a:xfrm>
            <a:off x="914400" y="2130426"/>
            <a:ext cx="10363200" cy="1470025"/>
          </a:xfrm>
        </p:spPr>
        <p:txBody>
          <a:bodyPr/>
          <a:lstStyle>
            <a:lvl1pPr>
              <a:defRPr sz="4800"/>
            </a:lvl1pPr>
          </a:lstStyle>
          <a:p>
            <a:pPr lvl="0"/>
            <a:r>
              <a:rPr lang="en-US" altLang="en-US" noProof="0"/>
              <a:t>Sociology:</a:t>
            </a:r>
            <a:br>
              <a:rPr lang="en-US" altLang="en-US" noProof="0"/>
            </a:br>
            <a:r>
              <a:rPr lang="en-US" altLang="en-US" noProof="0"/>
              <a:t>A Brief Introduction</a:t>
            </a:r>
          </a:p>
        </p:txBody>
      </p:sp>
      <p:sp>
        <p:nvSpPr>
          <p:cNvPr id="15364" name="Rectangle 4"/>
          <p:cNvSpPr>
            <a:spLocks noGrp="1" noChangeArrowheads="1"/>
          </p:cNvSpPr>
          <p:nvPr>
            <p:ph type="subTitle" idx="1"/>
          </p:nvPr>
        </p:nvSpPr>
        <p:spPr>
          <a:xfrm>
            <a:off x="1828800" y="3810000"/>
            <a:ext cx="8534400" cy="1828800"/>
          </a:xfrm>
        </p:spPr>
        <p:txBody>
          <a:bodyPr/>
          <a:lstStyle>
            <a:lvl1pPr marL="0" indent="0" algn="ctr">
              <a:buFontTx/>
              <a:buNone/>
              <a:defRPr sz="4800" b="1" baseline="30000"/>
            </a:lvl1pPr>
          </a:lstStyle>
          <a:p>
            <a:pPr lvl="0"/>
            <a:endParaRPr lang="en-US" altLang="en-US" noProof="0" dirty="0"/>
          </a:p>
          <a:p>
            <a:pPr lvl="0"/>
            <a:endParaRPr lang="en-US" altLang="en-US" noProof="0" dirty="0"/>
          </a:p>
          <a:p>
            <a:pPr lvl="0"/>
            <a:r>
              <a:rPr lang="en-US" altLang="en-US" noProof="0" dirty="0"/>
              <a:t>Richard T. Schaefer</a:t>
            </a:r>
          </a:p>
        </p:txBody>
      </p:sp>
    </p:spTree>
    <p:extLst>
      <p:ext uri="{BB962C8B-B14F-4D97-AF65-F5344CB8AC3E}">
        <p14:creationId xmlns:p14="http://schemas.microsoft.com/office/powerpoint/2010/main" val="2301134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3992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p:spTree>
      <p:nvGrpSpPr>
        <p:cNvPr id="1" name=""/>
        <p:cNvGrpSpPr/>
        <p:nvPr/>
      </p:nvGrpSpPr>
      <p:grpSpPr>
        <a:xfrm>
          <a:off x="0" y="0"/>
          <a:ext cx="0" cy="0"/>
          <a:chOff x="0" y="0"/>
          <a:chExt cx="0" cy="0"/>
        </a:xfrm>
      </p:grpSpPr>
      <p:grpSp>
        <p:nvGrpSpPr>
          <p:cNvPr id="4" name="Group 17"/>
          <p:cNvGrpSpPr>
            <a:grpSpLocks/>
          </p:cNvGrpSpPr>
          <p:nvPr userDrawn="1"/>
        </p:nvGrpSpPr>
        <p:grpSpPr bwMode="auto">
          <a:xfrm>
            <a:off x="0" y="0"/>
            <a:ext cx="12192000" cy="6400800"/>
            <a:chOff x="0" y="0"/>
            <a:chExt cx="9144000" cy="6400800"/>
          </a:xfrm>
        </p:grpSpPr>
        <p:grpSp>
          <p:nvGrpSpPr>
            <p:cNvPr id="5" name="Group 9"/>
            <p:cNvGrpSpPr>
              <a:grpSpLocks/>
            </p:cNvGrpSpPr>
            <p:nvPr userDrawn="1"/>
          </p:nvGrpSpPr>
          <p:grpSpPr bwMode="auto">
            <a:xfrm>
              <a:off x="0" y="0"/>
              <a:ext cx="9144000" cy="6400800"/>
              <a:chOff x="0" y="0"/>
              <a:chExt cx="9144000" cy="6400800"/>
            </a:xfrm>
          </p:grpSpPr>
          <p:grpSp>
            <p:nvGrpSpPr>
              <p:cNvPr id="7" name="Group 7"/>
              <p:cNvGrpSpPr>
                <a:grpSpLocks/>
              </p:cNvGrpSpPr>
              <p:nvPr userDrawn="1"/>
            </p:nvGrpSpPr>
            <p:grpSpPr bwMode="auto">
              <a:xfrm>
                <a:off x="0" y="0"/>
                <a:ext cx="9144000" cy="6400800"/>
                <a:chOff x="0" y="0"/>
                <a:chExt cx="9144000" cy="6400800"/>
              </a:xfrm>
            </p:grpSpPr>
            <p:sp>
              <p:nvSpPr>
                <p:cNvPr id="9" name="Rectangle 8"/>
                <p:cNvSpPr/>
                <p:nvPr userDrawn="1"/>
              </p:nvSpPr>
              <p:spPr>
                <a:xfrm>
                  <a:off x="0" y="0"/>
                  <a:ext cx="9144000" cy="640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 name="Rounded Rectangle 21"/>
                <p:cNvSpPr/>
                <p:nvPr userDrawn="1"/>
              </p:nvSpPr>
              <p:spPr>
                <a:xfrm>
                  <a:off x="381000" y="228600"/>
                  <a:ext cx="8534400" cy="6172200"/>
                </a:xfrm>
                <a:prstGeom prst="round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8" name="Rectangle 7"/>
              <p:cNvSpPr/>
              <p:nvPr userDrawn="1"/>
            </p:nvSpPr>
            <p:spPr>
              <a:xfrm>
                <a:off x="228600" y="1447800"/>
                <a:ext cx="8915400"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6" name="Rounded Rectangle 17"/>
            <p:cNvSpPr/>
            <p:nvPr userDrawn="1"/>
          </p:nvSpPr>
          <p:spPr>
            <a:xfrm>
              <a:off x="381000" y="228600"/>
              <a:ext cx="8534400" cy="61722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11" name="Isosceles Triangle 10"/>
          <p:cNvSpPr/>
          <p:nvPr userDrawn="1"/>
        </p:nvSpPr>
        <p:spPr>
          <a:xfrm rot="5400000">
            <a:off x="1120775" y="708025"/>
            <a:ext cx="571500" cy="374651"/>
          </a:xfrm>
          <a:prstGeom prst="triangl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2" name="TextBox 11"/>
          <p:cNvSpPr txBox="1">
            <a:spLocks noChangeArrowheads="1"/>
          </p:cNvSpPr>
          <p:nvPr userDrawn="1"/>
        </p:nvSpPr>
        <p:spPr bwMode="auto">
          <a:xfrm>
            <a:off x="1828801" y="525464"/>
            <a:ext cx="2066591" cy="769441"/>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4400" dirty="0">
                <a:solidFill>
                  <a:schemeClr val="bg1"/>
                </a:solidFill>
              </a:rPr>
              <a:t>INSIDE</a:t>
            </a:r>
          </a:p>
        </p:txBody>
      </p:sp>
      <p:grpSp>
        <p:nvGrpSpPr>
          <p:cNvPr id="13" name="Group 24"/>
          <p:cNvGrpSpPr>
            <a:grpSpLocks/>
          </p:cNvGrpSpPr>
          <p:nvPr userDrawn="1"/>
        </p:nvGrpSpPr>
        <p:grpSpPr bwMode="auto">
          <a:xfrm>
            <a:off x="8026401" y="219075"/>
            <a:ext cx="3892551" cy="6191250"/>
            <a:chOff x="6019800" y="219456"/>
            <a:chExt cx="2919420" cy="6190488"/>
          </a:xfrm>
        </p:grpSpPr>
        <p:grpSp>
          <p:nvGrpSpPr>
            <p:cNvPr id="14" name="Group 22"/>
            <p:cNvGrpSpPr>
              <a:grpSpLocks/>
            </p:cNvGrpSpPr>
            <p:nvPr userDrawn="1"/>
          </p:nvGrpSpPr>
          <p:grpSpPr bwMode="auto">
            <a:xfrm>
              <a:off x="6019800" y="219456"/>
              <a:ext cx="2919420" cy="6190488"/>
              <a:chOff x="6019800" y="219456"/>
              <a:chExt cx="2919420" cy="6190488"/>
            </a:xfrm>
          </p:grpSpPr>
          <p:pic>
            <p:nvPicPr>
              <p:cNvPr id="16" name="Picture 27" descr="047"/>
              <p:cNvPicPr>
                <a:picLocks noChangeAspect="1" noChangeArrowheads="1"/>
              </p:cNvPicPr>
              <p:nvPr userDrawn="1"/>
            </p:nvPicPr>
            <p:blipFill>
              <a:blip r:embed="rId2">
                <a:extLst>
                  <a:ext uri="{28A0092B-C50C-407E-A947-70E740481C1C}">
                    <a14:useLocalDpi xmlns:a14="http://schemas.microsoft.com/office/drawing/2010/main" val="0"/>
                  </a:ext>
                </a:extLst>
              </a:blip>
              <a:srcRect b="714"/>
              <a:stretch>
                <a:fillRect/>
              </a:stretch>
            </p:blipFill>
            <p:spPr bwMode="auto">
              <a:xfrm>
                <a:off x="6035040" y="219456"/>
                <a:ext cx="2904180" cy="61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p:nvPr userDrawn="1"/>
            </p:nvSpPr>
            <p:spPr>
              <a:xfrm>
                <a:off x="6019800" y="3276605"/>
                <a:ext cx="76200" cy="1523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15" name="Rectangle 14"/>
            <p:cNvSpPr/>
            <p:nvPr userDrawn="1"/>
          </p:nvSpPr>
          <p:spPr>
            <a:xfrm>
              <a:off x="7467603" y="228980"/>
              <a:ext cx="76200" cy="761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744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n Campus">
    <p:spTree>
      <p:nvGrpSpPr>
        <p:cNvPr id="1" name=""/>
        <p:cNvGrpSpPr/>
        <p:nvPr/>
      </p:nvGrpSpPr>
      <p:grpSpPr>
        <a:xfrm>
          <a:off x="0" y="0"/>
          <a:ext cx="0" cy="0"/>
          <a:chOff x="0" y="0"/>
          <a:chExt cx="0" cy="0"/>
        </a:xfrm>
      </p:grpSpPr>
      <p:pic>
        <p:nvPicPr>
          <p:cNvPr id="4" name="Picture 13" descr="OnCampus.gif"/>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155575"/>
            <a:ext cx="11764433"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30400" y="1600200"/>
            <a:ext cx="9652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1930400" y="274638"/>
            <a:ext cx="9652000" cy="1143000"/>
          </a:xfrm>
        </p:spPr>
        <p:txBody>
          <a:bodyPr/>
          <a:lstStyle>
            <a:lvl1pPr>
              <a:defRPr>
                <a:solidFill>
                  <a:srgbClr val="9900CC"/>
                </a:solidFill>
              </a:defRPr>
            </a:lvl1pPr>
          </a:lstStyle>
          <a:p>
            <a:r>
              <a:rPr lang="en-US" dirty="0"/>
              <a:t>Click to edit Master title style</a:t>
            </a:r>
          </a:p>
        </p:txBody>
      </p:sp>
    </p:spTree>
    <p:extLst>
      <p:ext uri="{BB962C8B-B14F-4D97-AF65-F5344CB8AC3E}">
        <p14:creationId xmlns:p14="http://schemas.microsoft.com/office/powerpoint/2010/main" val="867482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Wired World">
    <p:spTree>
      <p:nvGrpSpPr>
        <p:cNvPr id="1" name=""/>
        <p:cNvGrpSpPr/>
        <p:nvPr/>
      </p:nvGrpSpPr>
      <p:grpSpPr>
        <a:xfrm>
          <a:off x="0" y="0"/>
          <a:ext cx="0" cy="0"/>
          <a:chOff x="0" y="0"/>
          <a:chExt cx="0" cy="0"/>
        </a:xfrm>
      </p:grpSpPr>
      <p:pic>
        <p:nvPicPr>
          <p:cNvPr id="4" name="Picture 13" descr="WiredWorld.gif"/>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155575"/>
            <a:ext cx="11764433"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30400" y="1600200"/>
            <a:ext cx="9652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930400" y="274638"/>
            <a:ext cx="9652000" cy="1143000"/>
          </a:xfrm>
        </p:spPr>
        <p:txBody>
          <a:bodyPr/>
          <a:lstStyle>
            <a:lvl1pPr>
              <a:defRPr>
                <a:solidFill>
                  <a:srgbClr val="CCCC00"/>
                </a:solidFill>
              </a:defRPr>
            </a:lvl1pPr>
          </a:lstStyle>
          <a:p>
            <a:r>
              <a:rPr lang="en-US" dirty="0"/>
              <a:t>Click to edit Master title style</a:t>
            </a:r>
          </a:p>
        </p:txBody>
      </p:sp>
    </p:spTree>
    <p:extLst>
      <p:ext uri="{BB962C8B-B14F-4D97-AF65-F5344CB8AC3E}">
        <p14:creationId xmlns:p14="http://schemas.microsoft.com/office/powerpoint/2010/main" val="1708013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Global Community">
    <p:spTree>
      <p:nvGrpSpPr>
        <p:cNvPr id="1" name=""/>
        <p:cNvGrpSpPr/>
        <p:nvPr/>
      </p:nvGrpSpPr>
      <p:grpSpPr>
        <a:xfrm>
          <a:off x="0" y="0"/>
          <a:ext cx="0" cy="0"/>
          <a:chOff x="0" y="0"/>
          <a:chExt cx="0" cy="0"/>
        </a:xfrm>
      </p:grpSpPr>
      <p:pic>
        <p:nvPicPr>
          <p:cNvPr id="4" name="Picture 13" descr="GlobalCommunity.gif"/>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155575"/>
            <a:ext cx="11764433"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30400" y="1600200"/>
            <a:ext cx="9652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930400" y="274638"/>
            <a:ext cx="9652000" cy="1143000"/>
          </a:xfrm>
        </p:spPr>
        <p:txBody>
          <a:bodyPr/>
          <a:lstStyle>
            <a:lvl1pPr>
              <a:defRPr>
                <a:solidFill>
                  <a:srgbClr val="A50021"/>
                </a:solidFill>
              </a:defRPr>
            </a:lvl1pPr>
          </a:lstStyle>
          <a:p>
            <a:r>
              <a:rPr lang="en-US" dirty="0"/>
              <a:t>Click to edit Master title style</a:t>
            </a:r>
          </a:p>
        </p:txBody>
      </p:sp>
    </p:spTree>
    <p:extLst>
      <p:ext uri="{BB962C8B-B14F-4D97-AF65-F5344CB8AC3E}">
        <p14:creationId xmlns:p14="http://schemas.microsoft.com/office/powerpoint/2010/main" val="28676276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esearch_Today">
    <p:spTree>
      <p:nvGrpSpPr>
        <p:cNvPr id="1" name=""/>
        <p:cNvGrpSpPr/>
        <p:nvPr/>
      </p:nvGrpSpPr>
      <p:grpSpPr>
        <a:xfrm>
          <a:off x="0" y="0"/>
          <a:ext cx="0" cy="0"/>
          <a:chOff x="0" y="0"/>
          <a:chExt cx="0" cy="0"/>
        </a:xfrm>
      </p:grpSpPr>
      <p:pic>
        <p:nvPicPr>
          <p:cNvPr id="4" name="Picture 13" descr="ResearchToday.gif"/>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155575"/>
            <a:ext cx="11764433"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30400" y="1600200"/>
            <a:ext cx="9652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930400" y="274638"/>
            <a:ext cx="9652000" cy="1143000"/>
          </a:xfrm>
        </p:spPr>
        <p:txBody>
          <a:bodyPr/>
          <a:lstStyle>
            <a:lvl1pPr>
              <a:defRPr>
                <a:solidFill>
                  <a:srgbClr val="FF9900"/>
                </a:solidFill>
              </a:defRPr>
            </a:lvl1pPr>
          </a:lstStyle>
          <a:p>
            <a:r>
              <a:rPr lang="en-US" dirty="0"/>
              <a:t>Click to edit Master title style</a:t>
            </a:r>
          </a:p>
        </p:txBody>
      </p:sp>
    </p:spTree>
    <p:extLst>
      <p:ext uri="{BB962C8B-B14F-4D97-AF65-F5344CB8AC3E}">
        <p14:creationId xmlns:p14="http://schemas.microsoft.com/office/powerpoint/2010/main" val="223598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Sociology to Work">
    <p:spTree>
      <p:nvGrpSpPr>
        <p:cNvPr id="1" name=""/>
        <p:cNvGrpSpPr/>
        <p:nvPr/>
      </p:nvGrpSpPr>
      <p:grpSpPr>
        <a:xfrm>
          <a:off x="0" y="0"/>
          <a:ext cx="0" cy="0"/>
          <a:chOff x="0" y="0"/>
          <a:chExt cx="0" cy="0"/>
        </a:xfrm>
      </p:grpSpPr>
      <p:pic>
        <p:nvPicPr>
          <p:cNvPr id="4" name="Picture 13" descr="SociologytoWork.gif"/>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155575"/>
            <a:ext cx="11764433"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30400" y="1600200"/>
            <a:ext cx="9652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930400" y="274638"/>
            <a:ext cx="9652000" cy="1143000"/>
          </a:xfrm>
        </p:spPr>
        <p:txBody>
          <a:bodyPr/>
          <a:lstStyle>
            <a:lvl1pPr>
              <a:defRPr>
                <a:solidFill>
                  <a:srgbClr val="00B050"/>
                </a:solidFill>
              </a:defRPr>
            </a:lvl1pPr>
          </a:lstStyle>
          <a:p>
            <a:r>
              <a:rPr lang="en-US" dirty="0"/>
              <a:t>Click to edit Master title style</a:t>
            </a:r>
          </a:p>
        </p:txBody>
      </p:sp>
    </p:spTree>
    <p:extLst>
      <p:ext uri="{BB962C8B-B14F-4D97-AF65-F5344CB8AC3E}">
        <p14:creationId xmlns:p14="http://schemas.microsoft.com/office/powerpoint/2010/main" val="1203971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53A9C9-6A1A-4BE8-9871-AC0A8FBCF600}"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2085-E45E-419C-88DF-F5913B8E7263}" type="slidenum">
              <a:rPr lang="en-US" smtClean="0"/>
              <a:t>‹#›</a:t>
            </a:fld>
            <a:endParaRPr lang="en-US"/>
          </a:p>
        </p:txBody>
      </p:sp>
    </p:spTree>
    <p:extLst>
      <p:ext uri="{BB962C8B-B14F-4D97-AF65-F5344CB8AC3E}">
        <p14:creationId xmlns:p14="http://schemas.microsoft.com/office/powerpoint/2010/main" val="2368261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86734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46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871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2578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615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side">
    <p:spTree>
      <p:nvGrpSpPr>
        <p:cNvPr id="1" name=""/>
        <p:cNvGrpSpPr/>
        <p:nvPr/>
      </p:nvGrpSpPr>
      <p:grpSpPr>
        <a:xfrm>
          <a:off x="0" y="0"/>
          <a:ext cx="0" cy="0"/>
          <a:chOff x="0" y="0"/>
          <a:chExt cx="0" cy="0"/>
        </a:xfrm>
      </p:grpSpPr>
      <p:grpSp>
        <p:nvGrpSpPr>
          <p:cNvPr id="4" name="Group 17"/>
          <p:cNvGrpSpPr>
            <a:grpSpLocks/>
          </p:cNvGrpSpPr>
          <p:nvPr userDrawn="1"/>
        </p:nvGrpSpPr>
        <p:grpSpPr bwMode="auto">
          <a:xfrm>
            <a:off x="0" y="0"/>
            <a:ext cx="12192000" cy="6400800"/>
            <a:chOff x="0" y="0"/>
            <a:chExt cx="9144000" cy="6400800"/>
          </a:xfrm>
        </p:grpSpPr>
        <p:grpSp>
          <p:nvGrpSpPr>
            <p:cNvPr id="5" name="Group 9"/>
            <p:cNvGrpSpPr>
              <a:grpSpLocks/>
            </p:cNvGrpSpPr>
            <p:nvPr userDrawn="1"/>
          </p:nvGrpSpPr>
          <p:grpSpPr bwMode="auto">
            <a:xfrm>
              <a:off x="0" y="0"/>
              <a:ext cx="9144000" cy="6400800"/>
              <a:chOff x="0" y="0"/>
              <a:chExt cx="9144000" cy="6400800"/>
            </a:xfrm>
          </p:grpSpPr>
          <p:grpSp>
            <p:nvGrpSpPr>
              <p:cNvPr id="7" name="Group 7"/>
              <p:cNvGrpSpPr>
                <a:grpSpLocks/>
              </p:cNvGrpSpPr>
              <p:nvPr userDrawn="1"/>
            </p:nvGrpSpPr>
            <p:grpSpPr bwMode="auto">
              <a:xfrm>
                <a:off x="0" y="0"/>
                <a:ext cx="9144000" cy="6400800"/>
                <a:chOff x="0" y="0"/>
                <a:chExt cx="9144000" cy="6400800"/>
              </a:xfrm>
            </p:grpSpPr>
            <p:sp>
              <p:nvSpPr>
                <p:cNvPr id="9" name="Rectangle 8"/>
                <p:cNvSpPr/>
                <p:nvPr userDrawn="1"/>
              </p:nvSpPr>
              <p:spPr>
                <a:xfrm>
                  <a:off x="0" y="0"/>
                  <a:ext cx="9144000" cy="640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 name="Rounded Rectangle 21"/>
                <p:cNvSpPr/>
                <p:nvPr userDrawn="1"/>
              </p:nvSpPr>
              <p:spPr>
                <a:xfrm>
                  <a:off x="381000" y="228600"/>
                  <a:ext cx="8534400" cy="6172200"/>
                </a:xfrm>
                <a:prstGeom prst="round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8" name="Rectangle 7"/>
              <p:cNvSpPr/>
              <p:nvPr userDrawn="1"/>
            </p:nvSpPr>
            <p:spPr>
              <a:xfrm>
                <a:off x="228600" y="1447800"/>
                <a:ext cx="8915400"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6" name="Rounded Rectangle 17"/>
            <p:cNvSpPr/>
            <p:nvPr userDrawn="1"/>
          </p:nvSpPr>
          <p:spPr>
            <a:xfrm>
              <a:off x="381000" y="228600"/>
              <a:ext cx="8534400" cy="61722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11" name="Isosceles Triangle 10"/>
          <p:cNvSpPr/>
          <p:nvPr userDrawn="1"/>
        </p:nvSpPr>
        <p:spPr>
          <a:xfrm rot="5400000">
            <a:off x="1120775" y="708025"/>
            <a:ext cx="571500" cy="374651"/>
          </a:xfrm>
          <a:prstGeom prst="triangl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2" name="TextBox 11"/>
          <p:cNvSpPr txBox="1">
            <a:spLocks noChangeArrowheads="1"/>
          </p:cNvSpPr>
          <p:nvPr userDrawn="1"/>
        </p:nvSpPr>
        <p:spPr bwMode="auto">
          <a:xfrm>
            <a:off x="1828801" y="525464"/>
            <a:ext cx="2066591" cy="769441"/>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4400" dirty="0">
                <a:solidFill>
                  <a:schemeClr val="bg1"/>
                </a:solidFill>
              </a:rPr>
              <a:t>INSIDE</a:t>
            </a:r>
          </a:p>
        </p:txBody>
      </p:sp>
      <p:grpSp>
        <p:nvGrpSpPr>
          <p:cNvPr id="13" name="Group 24"/>
          <p:cNvGrpSpPr>
            <a:grpSpLocks/>
          </p:cNvGrpSpPr>
          <p:nvPr userDrawn="1"/>
        </p:nvGrpSpPr>
        <p:grpSpPr bwMode="auto">
          <a:xfrm>
            <a:off x="8026401" y="219075"/>
            <a:ext cx="3892551" cy="6191250"/>
            <a:chOff x="6019800" y="219456"/>
            <a:chExt cx="2919420" cy="6190488"/>
          </a:xfrm>
        </p:grpSpPr>
        <p:grpSp>
          <p:nvGrpSpPr>
            <p:cNvPr id="14" name="Group 22"/>
            <p:cNvGrpSpPr>
              <a:grpSpLocks/>
            </p:cNvGrpSpPr>
            <p:nvPr userDrawn="1"/>
          </p:nvGrpSpPr>
          <p:grpSpPr bwMode="auto">
            <a:xfrm>
              <a:off x="6019800" y="219456"/>
              <a:ext cx="2919420" cy="6190488"/>
              <a:chOff x="6019800" y="219456"/>
              <a:chExt cx="2919420" cy="6190488"/>
            </a:xfrm>
          </p:grpSpPr>
          <p:pic>
            <p:nvPicPr>
              <p:cNvPr id="16" name="Picture 27" descr="047"/>
              <p:cNvPicPr>
                <a:picLocks noChangeAspect="1" noChangeArrowheads="1"/>
              </p:cNvPicPr>
              <p:nvPr userDrawn="1"/>
            </p:nvPicPr>
            <p:blipFill>
              <a:blip r:embed="rId2">
                <a:extLst>
                  <a:ext uri="{28A0092B-C50C-407E-A947-70E740481C1C}">
                    <a14:useLocalDpi xmlns:a14="http://schemas.microsoft.com/office/drawing/2010/main" val="0"/>
                  </a:ext>
                </a:extLst>
              </a:blip>
              <a:srcRect b="714"/>
              <a:stretch>
                <a:fillRect/>
              </a:stretch>
            </p:blipFill>
            <p:spPr bwMode="auto">
              <a:xfrm>
                <a:off x="6035040" y="219456"/>
                <a:ext cx="2904180" cy="61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p:nvPr userDrawn="1"/>
            </p:nvSpPr>
            <p:spPr>
              <a:xfrm>
                <a:off x="6019800" y="3276605"/>
                <a:ext cx="76200" cy="1523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15" name="Rectangle 14"/>
            <p:cNvSpPr/>
            <p:nvPr userDrawn="1"/>
          </p:nvSpPr>
          <p:spPr>
            <a:xfrm>
              <a:off x="7467603" y="228980"/>
              <a:ext cx="76200" cy="761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2426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12192000" cy="1905000"/>
          </a:xfrm>
          <a:prstGeom prst="rect">
            <a:avLst/>
          </a:prstGeom>
          <a:solidFill>
            <a:schemeClr val="tx2"/>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a:p>
        </p:txBody>
      </p:sp>
      <p:sp>
        <p:nvSpPr>
          <p:cNvPr id="5" name="AutoShape 8"/>
          <p:cNvSpPr>
            <a:spLocks noChangeArrowheads="1"/>
          </p:cNvSpPr>
          <p:nvPr userDrawn="1"/>
        </p:nvSpPr>
        <p:spPr bwMode="auto">
          <a:xfrm>
            <a:off x="0" y="1600200"/>
            <a:ext cx="11277600" cy="533400"/>
          </a:xfrm>
          <a:prstGeom prst="roundRect">
            <a:avLst>
              <a:gd name="adj" fmla="val 16667"/>
            </a:avLst>
          </a:prstGeom>
          <a:solidFill>
            <a:schemeClr val="bg1"/>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a:p>
        </p:txBody>
      </p:sp>
      <p:sp>
        <p:nvSpPr>
          <p:cNvPr id="6" name="Rectangle 9"/>
          <p:cNvSpPr>
            <a:spLocks noChangeArrowheads="1"/>
          </p:cNvSpPr>
          <p:nvPr userDrawn="1"/>
        </p:nvSpPr>
        <p:spPr bwMode="auto">
          <a:xfrm>
            <a:off x="0" y="1600200"/>
            <a:ext cx="609600" cy="838200"/>
          </a:xfrm>
          <a:prstGeom prst="rect">
            <a:avLst/>
          </a:prstGeom>
          <a:solidFill>
            <a:schemeClr val="bg1"/>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a:p>
        </p:txBody>
      </p:sp>
      <p:sp>
        <p:nvSpPr>
          <p:cNvPr id="7" name="Text Box 10"/>
          <p:cNvSpPr txBox="1">
            <a:spLocks noChangeArrowheads="1"/>
          </p:cNvSpPr>
          <p:nvPr userDrawn="1"/>
        </p:nvSpPr>
        <p:spPr bwMode="auto">
          <a:xfrm>
            <a:off x="304800" y="152401"/>
            <a:ext cx="8839200" cy="1292225"/>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ts val="0"/>
              </a:spcBef>
              <a:defRPr/>
            </a:pPr>
            <a:r>
              <a:rPr lang="en-US" altLang="en-US" sz="3900" dirty="0">
                <a:solidFill>
                  <a:srgbClr val="FFFFFF"/>
                </a:solidFill>
              </a:rPr>
              <a:t>Health, Population, </a:t>
            </a:r>
            <a:br>
              <a:rPr lang="en-US" altLang="en-US" sz="3900" dirty="0">
                <a:solidFill>
                  <a:srgbClr val="FFFFFF"/>
                </a:solidFill>
              </a:rPr>
            </a:br>
            <a:r>
              <a:rPr lang="en-US" altLang="en-US" sz="3900" dirty="0">
                <a:solidFill>
                  <a:srgbClr val="FFFFFF"/>
                </a:solidFill>
              </a:rPr>
              <a:t>and Environment</a:t>
            </a:r>
          </a:p>
        </p:txBody>
      </p:sp>
      <p:sp>
        <p:nvSpPr>
          <p:cNvPr id="8" name="Text Box 11"/>
          <p:cNvSpPr txBox="1">
            <a:spLocks noChangeArrowheads="1"/>
          </p:cNvSpPr>
          <p:nvPr userDrawn="1"/>
        </p:nvSpPr>
        <p:spPr bwMode="auto">
          <a:xfrm>
            <a:off x="9144000" y="-152400"/>
            <a:ext cx="2743200" cy="1862138"/>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11500" b="1" dirty="0">
                <a:solidFill>
                  <a:schemeClr val="accent1">
                    <a:lumMod val="40000"/>
                    <a:lumOff val="60000"/>
                  </a:schemeClr>
                </a:solidFill>
                <a:latin typeface="+mn-lt"/>
              </a:rPr>
              <a:t>17</a:t>
            </a:r>
          </a:p>
        </p:txBody>
      </p:sp>
      <p:sp>
        <p:nvSpPr>
          <p:cNvPr id="9" name="Text Box 12"/>
          <p:cNvSpPr txBox="1">
            <a:spLocks noChangeArrowheads="1"/>
          </p:cNvSpPr>
          <p:nvPr userDrawn="1"/>
        </p:nvSpPr>
        <p:spPr bwMode="auto">
          <a:xfrm>
            <a:off x="4064000" y="3733800"/>
            <a:ext cx="3860800" cy="457200"/>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defRPr/>
            </a:pPr>
            <a:r>
              <a:rPr lang="en-US" altLang="en-US" sz="2400" dirty="0"/>
              <a:t>3rd edition</a:t>
            </a:r>
          </a:p>
        </p:txBody>
      </p:sp>
      <p:sp>
        <p:nvSpPr>
          <p:cNvPr id="10" name="Text Box 9"/>
          <p:cNvSpPr txBox="1">
            <a:spLocks noChangeArrowheads="1"/>
          </p:cNvSpPr>
          <p:nvPr userDrawn="1"/>
        </p:nvSpPr>
        <p:spPr bwMode="auto">
          <a:xfrm>
            <a:off x="6253317" y="6400801"/>
            <a:ext cx="5532284" cy="415498"/>
          </a:xfrm>
          <a:prstGeom prst="rect">
            <a:avLst/>
          </a:prstGeom>
          <a:noFill/>
          <a:ln w="9525">
            <a:noFill/>
            <a:miter lim="800000"/>
            <a:headEnd/>
            <a:tailEnd/>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r>
              <a:rPr lang="en-US" sz="1050" dirty="0">
                <a:solidFill>
                  <a:schemeClr val="accent1"/>
                </a:solidFill>
              </a:rPr>
              <a:t>Copyright © 2016 McGraw-Hill Education. All rights reserved. </a:t>
            </a:r>
            <a:br>
              <a:rPr lang="en-US" sz="1050" dirty="0">
                <a:solidFill>
                  <a:schemeClr val="accent1"/>
                </a:solidFill>
              </a:rPr>
            </a:br>
            <a:r>
              <a:rPr lang="en-US" sz="1050" dirty="0">
                <a:solidFill>
                  <a:schemeClr val="accent1"/>
                </a:solidFill>
              </a:rPr>
              <a:t>No reproduction or distribution without the prior written consent of McGraw-Hill Education.</a:t>
            </a:r>
          </a:p>
        </p:txBody>
      </p:sp>
      <p:sp>
        <p:nvSpPr>
          <p:cNvPr id="15363" name="Rectangle 3"/>
          <p:cNvSpPr>
            <a:spLocks noGrp="1" noChangeArrowheads="1"/>
          </p:cNvSpPr>
          <p:nvPr>
            <p:ph type="ctrTitle"/>
          </p:nvPr>
        </p:nvSpPr>
        <p:spPr>
          <a:xfrm>
            <a:off x="914400" y="2130426"/>
            <a:ext cx="10363200" cy="1470025"/>
          </a:xfrm>
        </p:spPr>
        <p:txBody>
          <a:bodyPr/>
          <a:lstStyle>
            <a:lvl1pPr>
              <a:defRPr sz="4800"/>
            </a:lvl1pPr>
          </a:lstStyle>
          <a:p>
            <a:pPr lvl="0"/>
            <a:r>
              <a:rPr lang="en-US" altLang="en-US" noProof="0"/>
              <a:t>Sociology:</a:t>
            </a:r>
            <a:br>
              <a:rPr lang="en-US" altLang="en-US" noProof="0"/>
            </a:br>
            <a:r>
              <a:rPr lang="en-US" altLang="en-US" noProof="0"/>
              <a:t>A Brief Introduction</a:t>
            </a:r>
          </a:p>
        </p:txBody>
      </p:sp>
      <p:sp>
        <p:nvSpPr>
          <p:cNvPr id="15364" name="Rectangle 4"/>
          <p:cNvSpPr>
            <a:spLocks noGrp="1" noChangeArrowheads="1"/>
          </p:cNvSpPr>
          <p:nvPr>
            <p:ph type="subTitle" idx="1"/>
          </p:nvPr>
        </p:nvSpPr>
        <p:spPr>
          <a:xfrm>
            <a:off x="1828800" y="3810000"/>
            <a:ext cx="8534400" cy="1828800"/>
          </a:xfrm>
        </p:spPr>
        <p:txBody>
          <a:bodyPr/>
          <a:lstStyle>
            <a:lvl1pPr marL="0" indent="0" algn="ctr">
              <a:buFontTx/>
              <a:buNone/>
              <a:defRPr sz="4800" b="1" baseline="30000"/>
            </a:lvl1pPr>
          </a:lstStyle>
          <a:p>
            <a:pPr lvl="0"/>
            <a:endParaRPr lang="en-US" altLang="en-US" noProof="0" dirty="0"/>
          </a:p>
          <a:p>
            <a:pPr lvl="0"/>
            <a:endParaRPr lang="en-US" altLang="en-US" noProof="0" dirty="0"/>
          </a:p>
          <a:p>
            <a:pPr lvl="0"/>
            <a:r>
              <a:rPr lang="en-US" altLang="en-US" noProof="0" dirty="0"/>
              <a:t>Richard T. Schaefer</a:t>
            </a:r>
          </a:p>
        </p:txBody>
      </p:sp>
    </p:spTree>
    <p:extLst>
      <p:ext uri="{BB962C8B-B14F-4D97-AF65-F5344CB8AC3E}">
        <p14:creationId xmlns:p14="http://schemas.microsoft.com/office/powerpoint/2010/main" val="17079949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9339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side">
    <p:spTree>
      <p:nvGrpSpPr>
        <p:cNvPr id="1" name=""/>
        <p:cNvGrpSpPr/>
        <p:nvPr/>
      </p:nvGrpSpPr>
      <p:grpSpPr>
        <a:xfrm>
          <a:off x="0" y="0"/>
          <a:ext cx="0" cy="0"/>
          <a:chOff x="0" y="0"/>
          <a:chExt cx="0" cy="0"/>
        </a:xfrm>
      </p:grpSpPr>
      <p:grpSp>
        <p:nvGrpSpPr>
          <p:cNvPr id="4" name="Group 17"/>
          <p:cNvGrpSpPr>
            <a:grpSpLocks/>
          </p:cNvGrpSpPr>
          <p:nvPr userDrawn="1"/>
        </p:nvGrpSpPr>
        <p:grpSpPr bwMode="auto">
          <a:xfrm>
            <a:off x="0" y="0"/>
            <a:ext cx="12192000" cy="6400800"/>
            <a:chOff x="0" y="0"/>
            <a:chExt cx="9144000" cy="6400800"/>
          </a:xfrm>
        </p:grpSpPr>
        <p:grpSp>
          <p:nvGrpSpPr>
            <p:cNvPr id="5" name="Group 9"/>
            <p:cNvGrpSpPr>
              <a:grpSpLocks/>
            </p:cNvGrpSpPr>
            <p:nvPr userDrawn="1"/>
          </p:nvGrpSpPr>
          <p:grpSpPr bwMode="auto">
            <a:xfrm>
              <a:off x="0" y="0"/>
              <a:ext cx="9144000" cy="6400800"/>
              <a:chOff x="0" y="0"/>
              <a:chExt cx="9144000" cy="6400800"/>
            </a:xfrm>
          </p:grpSpPr>
          <p:grpSp>
            <p:nvGrpSpPr>
              <p:cNvPr id="7" name="Group 7"/>
              <p:cNvGrpSpPr>
                <a:grpSpLocks/>
              </p:cNvGrpSpPr>
              <p:nvPr userDrawn="1"/>
            </p:nvGrpSpPr>
            <p:grpSpPr bwMode="auto">
              <a:xfrm>
                <a:off x="0" y="0"/>
                <a:ext cx="9144000" cy="6400800"/>
                <a:chOff x="0" y="0"/>
                <a:chExt cx="9144000" cy="6400800"/>
              </a:xfrm>
            </p:grpSpPr>
            <p:sp>
              <p:nvSpPr>
                <p:cNvPr id="9" name="Rectangle 8"/>
                <p:cNvSpPr/>
                <p:nvPr userDrawn="1"/>
              </p:nvSpPr>
              <p:spPr>
                <a:xfrm>
                  <a:off x="0" y="0"/>
                  <a:ext cx="9144000" cy="640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 name="Rounded Rectangle 21"/>
                <p:cNvSpPr/>
                <p:nvPr userDrawn="1"/>
              </p:nvSpPr>
              <p:spPr>
                <a:xfrm>
                  <a:off x="381000" y="228600"/>
                  <a:ext cx="8534400" cy="6172200"/>
                </a:xfrm>
                <a:prstGeom prst="round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8" name="Rectangle 7"/>
              <p:cNvSpPr/>
              <p:nvPr userDrawn="1"/>
            </p:nvSpPr>
            <p:spPr>
              <a:xfrm>
                <a:off x="228600" y="1447800"/>
                <a:ext cx="8915400"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6" name="Rounded Rectangle 17"/>
            <p:cNvSpPr/>
            <p:nvPr userDrawn="1"/>
          </p:nvSpPr>
          <p:spPr>
            <a:xfrm>
              <a:off x="381000" y="228600"/>
              <a:ext cx="8534400" cy="61722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11" name="Isosceles Triangle 10"/>
          <p:cNvSpPr/>
          <p:nvPr userDrawn="1"/>
        </p:nvSpPr>
        <p:spPr>
          <a:xfrm rot="5400000">
            <a:off x="1120775" y="708025"/>
            <a:ext cx="571500" cy="374651"/>
          </a:xfrm>
          <a:prstGeom prst="triangl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2" name="TextBox 11"/>
          <p:cNvSpPr txBox="1">
            <a:spLocks noChangeArrowheads="1"/>
          </p:cNvSpPr>
          <p:nvPr userDrawn="1"/>
        </p:nvSpPr>
        <p:spPr bwMode="auto">
          <a:xfrm>
            <a:off x="1828801" y="525464"/>
            <a:ext cx="2066591" cy="769441"/>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4400" dirty="0">
                <a:solidFill>
                  <a:schemeClr val="bg1"/>
                </a:solidFill>
              </a:rPr>
              <a:t>INSIDE</a:t>
            </a:r>
          </a:p>
        </p:txBody>
      </p:sp>
      <p:grpSp>
        <p:nvGrpSpPr>
          <p:cNvPr id="13" name="Group 24"/>
          <p:cNvGrpSpPr>
            <a:grpSpLocks/>
          </p:cNvGrpSpPr>
          <p:nvPr userDrawn="1"/>
        </p:nvGrpSpPr>
        <p:grpSpPr bwMode="auto">
          <a:xfrm>
            <a:off x="8026401" y="219075"/>
            <a:ext cx="3892551" cy="6191250"/>
            <a:chOff x="6019800" y="219456"/>
            <a:chExt cx="2919420" cy="6190488"/>
          </a:xfrm>
        </p:grpSpPr>
        <p:grpSp>
          <p:nvGrpSpPr>
            <p:cNvPr id="14" name="Group 22"/>
            <p:cNvGrpSpPr>
              <a:grpSpLocks/>
            </p:cNvGrpSpPr>
            <p:nvPr userDrawn="1"/>
          </p:nvGrpSpPr>
          <p:grpSpPr bwMode="auto">
            <a:xfrm>
              <a:off x="6019800" y="219456"/>
              <a:ext cx="2919420" cy="6190488"/>
              <a:chOff x="6019800" y="219456"/>
              <a:chExt cx="2919420" cy="6190488"/>
            </a:xfrm>
          </p:grpSpPr>
          <p:pic>
            <p:nvPicPr>
              <p:cNvPr id="16" name="Picture 27" descr="047"/>
              <p:cNvPicPr>
                <a:picLocks noChangeAspect="1" noChangeArrowheads="1"/>
              </p:cNvPicPr>
              <p:nvPr userDrawn="1"/>
            </p:nvPicPr>
            <p:blipFill>
              <a:blip r:embed="rId2">
                <a:extLst>
                  <a:ext uri="{28A0092B-C50C-407E-A947-70E740481C1C}">
                    <a14:useLocalDpi xmlns:a14="http://schemas.microsoft.com/office/drawing/2010/main" val="0"/>
                  </a:ext>
                </a:extLst>
              </a:blip>
              <a:srcRect b="714"/>
              <a:stretch>
                <a:fillRect/>
              </a:stretch>
            </p:blipFill>
            <p:spPr bwMode="auto">
              <a:xfrm>
                <a:off x="6035040" y="219456"/>
                <a:ext cx="2904180" cy="61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p:nvPr userDrawn="1"/>
            </p:nvSpPr>
            <p:spPr>
              <a:xfrm>
                <a:off x="6019800" y="3276605"/>
                <a:ext cx="76200" cy="1523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15" name="Rectangle 14"/>
            <p:cNvSpPr/>
            <p:nvPr userDrawn="1"/>
          </p:nvSpPr>
          <p:spPr>
            <a:xfrm>
              <a:off x="7467603" y="228980"/>
              <a:ext cx="76200" cy="761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687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n Campus">
    <p:spTree>
      <p:nvGrpSpPr>
        <p:cNvPr id="1" name=""/>
        <p:cNvGrpSpPr/>
        <p:nvPr/>
      </p:nvGrpSpPr>
      <p:grpSpPr>
        <a:xfrm>
          <a:off x="0" y="0"/>
          <a:ext cx="0" cy="0"/>
          <a:chOff x="0" y="0"/>
          <a:chExt cx="0" cy="0"/>
        </a:xfrm>
      </p:grpSpPr>
      <p:pic>
        <p:nvPicPr>
          <p:cNvPr id="4" name="Picture 13" descr="OnCampus.gif"/>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155575"/>
            <a:ext cx="11764433"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30400" y="1600200"/>
            <a:ext cx="9652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1930400" y="274638"/>
            <a:ext cx="9652000" cy="1143000"/>
          </a:xfrm>
        </p:spPr>
        <p:txBody>
          <a:bodyPr/>
          <a:lstStyle>
            <a:lvl1pPr>
              <a:defRPr>
                <a:solidFill>
                  <a:srgbClr val="9900CC"/>
                </a:solidFill>
              </a:defRPr>
            </a:lvl1pPr>
          </a:lstStyle>
          <a:p>
            <a:r>
              <a:rPr lang="en-US" dirty="0"/>
              <a:t>Click to edit Master title style</a:t>
            </a:r>
          </a:p>
        </p:txBody>
      </p:sp>
    </p:spTree>
    <p:extLst>
      <p:ext uri="{BB962C8B-B14F-4D97-AF65-F5344CB8AC3E}">
        <p14:creationId xmlns:p14="http://schemas.microsoft.com/office/powerpoint/2010/main" val="2429119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053A9C9-6A1A-4BE8-9871-AC0A8FBCF600}"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072085-E45E-419C-88DF-F5913B8E7263}" type="slidenum">
              <a:rPr lang="en-US" smtClean="0"/>
              <a:t>‹#›</a:t>
            </a:fld>
            <a:endParaRPr lang="en-US"/>
          </a:p>
        </p:txBody>
      </p:sp>
    </p:spTree>
    <p:extLst>
      <p:ext uri="{BB962C8B-B14F-4D97-AF65-F5344CB8AC3E}">
        <p14:creationId xmlns:p14="http://schemas.microsoft.com/office/powerpoint/2010/main" val="2630596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Wired World">
    <p:spTree>
      <p:nvGrpSpPr>
        <p:cNvPr id="1" name=""/>
        <p:cNvGrpSpPr/>
        <p:nvPr/>
      </p:nvGrpSpPr>
      <p:grpSpPr>
        <a:xfrm>
          <a:off x="0" y="0"/>
          <a:ext cx="0" cy="0"/>
          <a:chOff x="0" y="0"/>
          <a:chExt cx="0" cy="0"/>
        </a:xfrm>
      </p:grpSpPr>
      <p:pic>
        <p:nvPicPr>
          <p:cNvPr id="4" name="Picture 13" descr="WiredWorld.gif"/>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155575"/>
            <a:ext cx="11764433"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30400" y="1600200"/>
            <a:ext cx="9652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930400" y="274638"/>
            <a:ext cx="9652000" cy="1143000"/>
          </a:xfrm>
        </p:spPr>
        <p:txBody>
          <a:bodyPr/>
          <a:lstStyle>
            <a:lvl1pPr>
              <a:defRPr>
                <a:solidFill>
                  <a:srgbClr val="CCCC00"/>
                </a:solidFill>
              </a:defRPr>
            </a:lvl1pPr>
          </a:lstStyle>
          <a:p>
            <a:r>
              <a:rPr lang="en-US" dirty="0"/>
              <a:t>Click to edit Master title style</a:t>
            </a:r>
          </a:p>
        </p:txBody>
      </p:sp>
    </p:spTree>
    <p:extLst>
      <p:ext uri="{BB962C8B-B14F-4D97-AF65-F5344CB8AC3E}">
        <p14:creationId xmlns:p14="http://schemas.microsoft.com/office/powerpoint/2010/main" val="29909620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Global Community">
    <p:spTree>
      <p:nvGrpSpPr>
        <p:cNvPr id="1" name=""/>
        <p:cNvGrpSpPr/>
        <p:nvPr/>
      </p:nvGrpSpPr>
      <p:grpSpPr>
        <a:xfrm>
          <a:off x="0" y="0"/>
          <a:ext cx="0" cy="0"/>
          <a:chOff x="0" y="0"/>
          <a:chExt cx="0" cy="0"/>
        </a:xfrm>
      </p:grpSpPr>
      <p:pic>
        <p:nvPicPr>
          <p:cNvPr id="4" name="Picture 13" descr="GlobalCommunity.gif"/>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155575"/>
            <a:ext cx="11764433"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30400" y="1600200"/>
            <a:ext cx="9652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930400" y="274638"/>
            <a:ext cx="9652000" cy="1143000"/>
          </a:xfrm>
        </p:spPr>
        <p:txBody>
          <a:bodyPr/>
          <a:lstStyle>
            <a:lvl1pPr>
              <a:defRPr>
                <a:solidFill>
                  <a:srgbClr val="A50021"/>
                </a:solidFill>
              </a:defRPr>
            </a:lvl1pPr>
          </a:lstStyle>
          <a:p>
            <a:r>
              <a:rPr lang="en-US" dirty="0"/>
              <a:t>Click to edit Master title style</a:t>
            </a:r>
          </a:p>
        </p:txBody>
      </p:sp>
    </p:spTree>
    <p:extLst>
      <p:ext uri="{BB962C8B-B14F-4D97-AF65-F5344CB8AC3E}">
        <p14:creationId xmlns:p14="http://schemas.microsoft.com/office/powerpoint/2010/main" val="1847805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Research_Today">
    <p:spTree>
      <p:nvGrpSpPr>
        <p:cNvPr id="1" name=""/>
        <p:cNvGrpSpPr/>
        <p:nvPr/>
      </p:nvGrpSpPr>
      <p:grpSpPr>
        <a:xfrm>
          <a:off x="0" y="0"/>
          <a:ext cx="0" cy="0"/>
          <a:chOff x="0" y="0"/>
          <a:chExt cx="0" cy="0"/>
        </a:xfrm>
      </p:grpSpPr>
      <p:pic>
        <p:nvPicPr>
          <p:cNvPr id="4" name="Picture 13" descr="ResearchToday.gif"/>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155575"/>
            <a:ext cx="11764433"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30400" y="1600200"/>
            <a:ext cx="9652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930400" y="274638"/>
            <a:ext cx="9652000" cy="1143000"/>
          </a:xfrm>
        </p:spPr>
        <p:txBody>
          <a:bodyPr/>
          <a:lstStyle>
            <a:lvl1pPr>
              <a:defRPr>
                <a:solidFill>
                  <a:srgbClr val="FF9900"/>
                </a:solidFill>
              </a:defRPr>
            </a:lvl1pPr>
          </a:lstStyle>
          <a:p>
            <a:r>
              <a:rPr lang="en-US" dirty="0"/>
              <a:t>Click to edit Master title style</a:t>
            </a:r>
          </a:p>
        </p:txBody>
      </p:sp>
    </p:spTree>
    <p:extLst>
      <p:ext uri="{BB962C8B-B14F-4D97-AF65-F5344CB8AC3E}">
        <p14:creationId xmlns:p14="http://schemas.microsoft.com/office/powerpoint/2010/main" val="2279798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Sociology to Work">
    <p:spTree>
      <p:nvGrpSpPr>
        <p:cNvPr id="1" name=""/>
        <p:cNvGrpSpPr/>
        <p:nvPr/>
      </p:nvGrpSpPr>
      <p:grpSpPr>
        <a:xfrm>
          <a:off x="0" y="0"/>
          <a:ext cx="0" cy="0"/>
          <a:chOff x="0" y="0"/>
          <a:chExt cx="0" cy="0"/>
        </a:xfrm>
      </p:grpSpPr>
      <p:pic>
        <p:nvPicPr>
          <p:cNvPr id="4" name="Picture 13" descr="SociologytoWork.gif"/>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7434" y="155575"/>
            <a:ext cx="11764433"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930400" y="1600200"/>
            <a:ext cx="9652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930400" y="274638"/>
            <a:ext cx="9652000" cy="1143000"/>
          </a:xfrm>
        </p:spPr>
        <p:txBody>
          <a:bodyPr/>
          <a:lstStyle>
            <a:lvl1pPr>
              <a:defRPr>
                <a:solidFill>
                  <a:srgbClr val="00B050"/>
                </a:solidFill>
              </a:defRPr>
            </a:lvl1pPr>
          </a:lstStyle>
          <a:p>
            <a:r>
              <a:rPr lang="en-US" dirty="0"/>
              <a:t>Click to edit Master title style</a:t>
            </a:r>
          </a:p>
        </p:txBody>
      </p:sp>
    </p:spTree>
    <p:extLst>
      <p:ext uri="{BB962C8B-B14F-4D97-AF65-F5344CB8AC3E}">
        <p14:creationId xmlns:p14="http://schemas.microsoft.com/office/powerpoint/2010/main" val="2406232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778988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733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844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36623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6044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Inside">
    <p:spTree>
      <p:nvGrpSpPr>
        <p:cNvPr id="1" name=""/>
        <p:cNvGrpSpPr/>
        <p:nvPr/>
      </p:nvGrpSpPr>
      <p:grpSpPr>
        <a:xfrm>
          <a:off x="0" y="0"/>
          <a:ext cx="0" cy="0"/>
          <a:chOff x="0" y="0"/>
          <a:chExt cx="0" cy="0"/>
        </a:xfrm>
      </p:grpSpPr>
      <p:grpSp>
        <p:nvGrpSpPr>
          <p:cNvPr id="4" name="Group 17"/>
          <p:cNvGrpSpPr>
            <a:grpSpLocks/>
          </p:cNvGrpSpPr>
          <p:nvPr userDrawn="1"/>
        </p:nvGrpSpPr>
        <p:grpSpPr bwMode="auto">
          <a:xfrm>
            <a:off x="0" y="0"/>
            <a:ext cx="12192000" cy="6400800"/>
            <a:chOff x="0" y="0"/>
            <a:chExt cx="9144000" cy="6400800"/>
          </a:xfrm>
        </p:grpSpPr>
        <p:grpSp>
          <p:nvGrpSpPr>
            <p:cNvPr id="5" name="Group 9"/>
            <p:cNvGrpSpPr>
              <a:grpSpLocks/>
            </p:cNvGrpSpPr>
            <p:nvPr userDrawn="1"/>
          </p:nvGrpSpPr>
          <p:grpSpPr bwMode="auto">
            <a:xfrm>
              <a:off x="0" y="0"/>
              <a:ext cx="9144000" cy="6400800"/>
              <a:chOff x="0" y="0"/>
              <a:chExt cx="9144000" cy="6400800"/>
            </a:xfrm>
          </p:grpSpPr>
          <p:grpSp>
            <p:nvGrpSpPr>
              <p:cNvPr id="7" name="Group 7"/>
              <p:cNvGrpSpPr>
                <a:grpSpLocks/>
              </p:cNvGrpSpPr>
              <p:nvPr userDrawn="1"/>
            </p:nvGrpSpPr>
            <p:grpSpPr bwMode="auto">
              <a:xfrm>
                <a:off x="0" y="0"/>
                <a:ext cx="9144000" cy="6400800"/>
                <a:chOff x="0" y="0"/>
                <a:chExt cx="9144000" cy="6400800"/>
              </a:xfrm>
            </p:grpSpPr>
            <p:sp>
              <p:nvSpPr>
                <p:cNvPr id="9" name="Rectangle 8"/>
                <p:cNvSpPr/>
                <p:nvPr userDrawn="1"/>
              </p:nvSpPr>
              <p:spPr>
                <a:xfrm>
                  <a:off x="0" y="0"/>
                  <a:ext cx="9144000" cy="6400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0" name="Rounded Rectangle 21"/>
                <p:cNvSpPr/>
                <p:nvPr userDrawn="1"/>
              </p:nvSpPr>
              <p:spPr>
                <a:xfrm>
                  <a:off x="381000" y="228600"/>
                  <a:ext cx="8534400" cy="6172200"/>
                </a:xfrm>
                <a:prstGeom prst="roundRect">
                  <a:avLst/>
                </a:prstGeom>
                <a:solidFill>
                  <a:schemeClr val="tx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8" name="Rectangle 7"/>
              <p:cNvSpPr/>
              <p:nvPr userDrawn="1"/>
            </p:nvSpPr>
            <p:spPr>
              <a:xfrm>
                <a:off x="228600" y="1447800"/>
                <a:ext cx="8915400"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6" name="Rounded Rectangle 17"/>
            <p:cNvSpPr/>
            <p:nvPr userDrawn="1"/>
          </p:nvSpPr>
          <p:spPr>
            <a:xfrm>
              <a:off x="381000" y="228600"/>
              <a:ext cx="8534400" cy="61722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11" name="Isosceles Triangle 10"/>
          <p:cNvSpPr/>
          <p:nvPr userDrawn="1"/>
        </p:nvSpPr>
        <p:spPr>
          <a:xfrm rot="5400000">
            <a:off x="1120775" y="708025"/>
            <a:ext cx="571500" cy="374651"/>
          </a:xfrm>
          <a:prstGeom prst="triangl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2" name="TextBox 11"/>
          <p:cNvSpPr txBox="1">
            <a:spLocks noChangeArrowheads="1"/>
          </p:cNvSpPr>
          <p:nvPr userDrawn="1"/>
        </p:nvSpPr>
        <p:spPr bwMode="auto">
          <a:xfrm>
            <a:off x="1828801" y="525464"/>
            <a:ext cx="2066591" cy="769441"/>
          </a:xfrm>
          <a:prstGeom prst="rect">
            <a:avLst/>
          </a:prstGeom>
          <a:noFill/>
          <a:ln>
            <a:noFill/>
          </a:ln>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4400" dirty="0">
                <a:solidFill>
                  <a:schemeClr val="bg1"/>
                </a:solidFill>
              </a:rPr>
              <a:t>INSIDE</a:t>
            </a:r>
          </a:p>
        </p:txBody>
      </p:sp>
      <p:grpSp>
        <p:nvGrpSpPr>
          <p:cNvPr id="13" name="Group 24"/>
          <p:cNvGrpSpPr>
            <a:grpSpLocks/>
          </p:cNvGrpSpPr>
          <p:nvPr userDrawn="1"/>
        </p:nvGrpSpPr>
        <p:grpSpPr bwMode="auto">
          <a:xfrm>
            <a:off x="8026401" y="219075"/>
            <a:ext cx="3892551" cy="6191250"/>
            <a:chOff x="6019800" y="219456"/>
            <a:chExt cx="2919420" cy="6190488"/>
          </a:xfrm>
        </p:grpSpPr>
        <p:grpSp>
          <p:nvGrpSpPr>
            <p:cNvPr id="14" name="Group 22"/>
            <p:cNvGrpSpPr>
              <a:grpSpLocks/>
            </p:cNvGrpSpPr>
            <p:nvPr userDrawn="1"/>
          </p:nvGrpSpPr>
          <p:grpSpPr bwMode="auto">
            <a:xfrm>
              <a:off x="6019800" y="219456"/>
              <a:ext cx="2919420" cy="6190488"/>
              <a:chOff x="6019800" y="219456"/>
              <a:chExt cx="2919420" cy="6190488"/>
            </a:xfrm>
          </p:grpSpPr>
          <p:pic>
            <p:nvPicPr>
              <p:cNvPr id="16" name="Picture 27" descr="047"/>
              <p:cNvPicPr>
                <a:picLocks noChangeAspect="1" noChangeArrowheads="1"/>
              </p:cNvPicPr>
              <p:nvPr userDrawn="1"/>
            </p:nvPicPr>
            <p:blipFill>
              <a:blip r:embed="rId2">
                <a:extLst>
                  <a:ext uri="{28A0092B-C50C-407E-A947-70E740481C1C}">
                    <a14:useLocalDpi xmlns:a14="http://schemas.microsoft.com/office/drawing/2010/main" val="0"/>
                  </a:ext>
                </a:extLst>
              </a:blip>
              <a:srcRect b="714"/>
              <a:stretch>
                <a:fillRect/>
              </a:stretch>
            </p:blipFill>
            <p:spPr bwMode="auto">
              <a:xfrm>
                <a:off x="6035040" y="219456"/>
                <a:ext cx="2904180" cy="61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Oval 16"/>
              <p:cNvSpPr/>
              <p:nvPr userDrawn="1"/>
            </p:nvSpPr>
            <p:spPr>
              <a:xfrm>
                <a:off x="6019800" y="3276605"/>
                <a:ext cx="76200" cy="1523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15" name="Rectangle 14"/>
            <p:cNvSpPr/>
            <p:nvPr userDrawn="1"/>
          </p:nvSpPr>
          <p:spPr>
            <a:xfrm>
              <a:off x="7467603" y="228980"/>
              <a:ext cx="76200" cy="7619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782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3A9C9-6A1A-4BE8-9871-AC0A8FBCF600}"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72085-E45E-419C-88DF-F5913B8E7263}" type="slidenum">
              <a:rPr lang="en-US" smtClean="0"/>
              <a:t>‹#›</a:t>
            </a:fld>
            <a:endParaRPr lang="en-US"/>
          </a:p>
        </p:txBody>
      </p:sp>
    </p:spTree>
    <p:extLst>
      <p:ext uri="{BB962C8B-B14F-4D97-AF65-F5344CB8AC3E}">
        <p14:creationId xmlns:p14="http://schemas.microsoft.com/office/powerpoint/2010/main" val="359698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53A9C9-6A1A-4BE8-9871-AC0A8FBCF600}"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072085-E45E-419C-88DF-F5913B8E7263}" type="slidenum">
              <a:rPr lang="en-US" smtClean="0"/>
              <a:t>‹#›</a:t>
            </a:fld>
            <a:endParaRPr lang="en-US"/>
          </a:p>
        </p:txBody>
      </p:sp>
    </p:spTree>
    <p:extLst>
      <p:ext uri="{BB962C8B-B14F-4D97-AF65-F5344CB8AC3E}">
        <p14:creationId xmlns:p14="http://schemas.microsoft.com/office/powerpoint/2010/main" val="1634390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53A9C9-6A1A-4BE8-9871-AC0A8FBCF600}"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072085-E45E-419C-88DF-F5913B8E7263}" type="slidenum">
              <a:rPr lang="en-US" smtClean="0"/>
              <a:t>‹#›</a:t>
            </a:fld>
            <a:endParaRPr lang="en-US"/>
          </a:p>
        </p:txBody>
      </p:sp>
    </p:spTree>
    <p:extLst>
      <p:ext uri="{BB962C8B-B14F-4D97-AF65-F5344CB8AC3E}">
        <p14:creationId xmlns:p14="http://schemas.microsoft.com/office/powerpoint/2010/main" val="373799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3A9C9-6A1A-4BE8-9871-AC0A8FBCF600}"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072085-E45E-419C-88DF-F5913B8E7263}" type="slidenum">
              <a:rPr lang="en-US" smtClean="0"/>
              <a:t>‹#›</a:t>
            </a:fld>
            <a:endParaRPr lang="en-US"/>
          </a:p>
        </p:txBody>
      </p:sp>
    </p:spTree>
    <p:extLst>
      <p:ext uri="{BB962C8B-B14F-4D97-AF65-F5344CB8AC3E}">
        <p14:creationId xmlns:p14="http://schemas.microsoft.com/office/powerpoint/2010/main" val="262069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53A9C9-6A1A-4BE8-9871-AC0A8FBCF600}"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72085-E45E-419C-88DF-F5913B8E7263}" type="slidenum">
              <a:rPr lang="en-US" smtClean="0"/>
              <a:t>‹#›</a:t>
            </a:fld>
            <a:endParaRPr lang="en-US"/>
          </a:p>
        </p:txBody>
      </p:sp>
    </p:spTree>
    <p:extLst>
      <p:ext uri="{BB962C8B-B14F-4D97-AF65-F5344CB8AC3E}">
        <p14:creationId xmlns:p14="http://schemas.microsoft.com/office/powerpoint/2010/main" val="145567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053A9C9-6A1A-4BE8-9871-AC0A8FBCF600}"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072085-E45E-419C-88DF-F5913B8E7263}" type="slidenum">
              <a:rPr lang="en-US" smtClean="0"/>
              <a:t>‹#›</a:t>
            </a:fld>
            <a:endParaRPr lang="en-US"/>
          </a:p>
        </p:txBody>
      </p:sp>
    </p:spTree>
    <p:extLst>
      <p:ext uri="{BB962C8B-B14F-4D97-AF65-F5344CB8AC3E}">
        <p14:creationId xmlns:p14="http://schemas.microsoft.com/office/powerpoint/2010/main" val="3889005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3A9C9-6A1A-4BE8-9871-AC0A8FBCF600}"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72085-E45E-419C-88DF-F5913B8E7263}" type="slidenum">
              <a:rPr lang="en-US" smtClean="0"/>
              <a:t>‹#›</a:t>
            </a:fld>
            <a:endParaRPr lang="en-US"/>
          </a:p>
        </p:txBody>
      </p:sp>
    </p:spTree>
    <p:extLst>
      <p:ext uri="{BB962C8B-B14F-4D97-AF65-F5344CB8AC3E}">
        <p14:creationId xmlns:p14="http://schemas.microsoft.com/office/powerpoint/2010/main" val="420594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userDrawn="1">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userDrawn="1">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Text Box 13"/>
          <p:cNvSpPr txBox="1">
            <a:spLocks noChangeArrowheads="1"/>
          </p:cNvSpPr>
          <p:nvPr userDrawn="1"/>
        </p:nvSpPr>
        <p:spPr bwMode="auto">
          <a:xfrm>
            <a:off x="304800" y="6400800"/>
            <a:ext cx="2438400" cy="274638"/>
          </a:xfrm>
          <a:prstGeom prst="rect">
            <a:avLst/>
          </a:prstGeom>
          <a:noFill/>
          <a:ln>
            <a:noFill/>
          </a:ln>
          <a:effectLs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solidFill>
                  <a:schemeClr val="accent1"/>
                </a:solidFill>
              </a:rPr>
              <a:t>Slide </a:t>
            </a:r>
            <a:fld id="{D201ACA8-235A-4872-9E01-6E63844CC800}" type="slidenum">
              <a:rPr lang="en-US" altLang="en-US" sz="1200">
                <a:solidFill>
                  <a:schemeClr val="accent1"/>
                </a:solidFill>
              </a:rPr>
              <a:pPr eaLnBrk="1" hangingPunct="1">
                <a:spcBef>
                  <a:spcPct val="50000"/>
                </a:spcBef>
              </a:pPr>
              <a:t>‹#›</a:t>
            </a:fld>
            <a:endParaRPr lang="en-US" altLang="en-US" sz="1200">
              <a:solidFill>
                <a:schemeClr val="accent1"/>
              </a:solidFill>
            </a:endParaRPr>
          </a:p>
        </p:txBody>
      </p:sp>
      <p:sp>
        <p:nvSpPr>
          <p:cNvPr id="1031" name="Rectangle 17"/>
          <p:cNvSpPr>
            <a:spLocks noChangeArrowheads="1"/>
          </p:cNvSpPr>
          <p:nvPr userDrawn="1"/>
        </p:nvSpPr>
        <p:spPr bwMode="auto">
          <a:xfrm>
            <a:off x="10160000" y="1447800"/>
            <a:ext cx="304800" cy="152400"/>
          </a:xfrm>
          <a:prstGeom prst="rect">
            <a:avLst/>
          </a:prstGeom>
          <a:solidFill>
            <a:schemeClr val="bg1"/>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a:p>
        </p:txBody>
      </p:sp>
      <p:grpSp>
        <p:nvGrpSpPr>
          <p:cNvPr id="2" name="Group 17"/>
          <p:cNvGrpSpPr>
            <a:grpSpLocks/>
          </p:cNvGrpSpPr>
          <p:nvPr userDrawn="1"/>
        </p:nvGrpSpPr>
        <p:grpSpPr bwMode="auto">
          <a:xfrm>
            <a:off x="203200" y="228600"/>
            <a:ext cx="11684000" cy="6172200"/>
            <a:chOff x="152400" y="228600"/>
            <a:chExt cx="8763000" cy="6172200"/>
          </a:xfrm>
        </p:grpSpPr>
        <p:grpSp>
          <p:nvGrpSpPr>
            <p:cNvPr id="1032" name="Group 12"/>
            <p:cNvGrpSpPr>
              <a:grpSpLocks/>
            </p:cNvGrpSpPr>
            <p:nvPr userDrawn="1"/>
          </p:nvGrpSpPr>
          <p:grpSpPr bwMode="auto">
            <a:xfrm>
              <a:off x="152400" y="228600"/>
              <a:ext cx="8763000" cy="6172200"/>
              <a:chOff x="152400" y="228600"/>
              <a:chExt cx="8763000" cy="6172200"/>
            </a:xfrm>
          </p:grpSpPr>
          <p:sp>
            <p:nvSpPr>
              <p:cNvPr id="10" name="Rounded Rectangle 9"/>
              <p:cNvSpPr/>
              <p:nvPr userDrawn="1"/>
            </p:nvSpPr>
            <p:spPr>
              <a:xfrm>
                <a:off x="381000" y="228600"/>
                <a:ext cx="8534400" cy="61722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2" name="Rectangle 11"/>
              <p:cNvSpPr/>
              <p:nvPr userDrawn="1"/>
            </p:nvSpPr>
            <p:spPr>
              <a:xfrm>
                <a:off x="152400" y="228600"/>
                <a:ext cx="1295400" cy="617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cxnSp>
          <p:nvCxnSpPr>
            <p:cNvPr id="15" name="Straight Connector 14"/>
            <p:cNvCxnSpPr/>
            <p:nvPr userDrawn="1"/>
          </p:nvCxnSpPr>
          <p:spPr>
            <a:xfrm>
              <a:off x="304800" y="228600"/>
              <a:ext cx="1447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04800" y="6400800"/>
              <a:ext cx="1447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12"/>
            <p:cNvSpPr>
              <a:spLocks noChangeArrowheads="1"/>
            </p:cNvSpPr>
            <p:nvPr userDrawn="1"/>
          </p:nvSpPr>
          <p:spPr bwMode="auto">
            <a:xfrm>
              <a:off x="304800" y="1427163"/>
              <a:ext cx="8594725" cy="77787"/>
            </a:xfrm>
            <a:prstGeom prst="rect">
              <a:avLst/>
            </a:prstGeom>
            <a:solidFill>
              <a:schemeClr val="accent1"/>
            </a:solidFill>
            <a:ln w="9525">
              <a:solidFill>
                <a:schemeClr val="accent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a:p>
          </p:txBody>
        </p:sp>
      </p:grpSp>
      <p:sp>
        <p:nvSpPr>
          <p:cNvPr id="9" name="Text Box 9"/>
          <p:cNvSpPr txBox="1">
            <a:spLocks noChangeArrowheads="1"/>
          </p:cNvSpPr>
          <p:nvPr userDrawn="1"/>
        </p:nvSpPr>
        <p:spPr bwMode="auto">
          <a:xfrm>
            <a:off x="6253317" y="6400801"/>
            <a:ext cx="5532284" cy="415498"/>
          </a:xfrm>
          <a:prstGeom prst="rect">
            <a:avLst/>
          </a:prstGeom>
          <a:noFill/>
          <a:ln w="9525">
            <a:noFill/>
            <a:miter lim="800000"/>
            <a:headEnd/>
            <a:tailEnd/>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r>
              <a:rPr lang="en-US" sz="1050" dirty="0">
                <a:solidFill>
                  <a:schemeClr val="accent1"/>
                </a:solidFill>
              </a:rPr>
              <a:t>Copyright © 2016 McGraw-Hill Education. All rights reserved. </a:t>
            </a:r>
            <a:br>
              <a:rPr lang="en-US" sz="1050" dirty="0">
                <a:solidFill>
                  <a:schemeClr val="accent1"/>
                </a:solidFill>
              </a:rPr>
            </a:br>
            <a:r>
              <a:rPr lang="en-US" sz="1050" dirty="0">
                <a:solidFill>
                  <a:schemeClr val="accent1"/>
                </a:solidFill>
              </a:rPr>
              <a:t>No reproduction or distribution without the prior written consent of McGraw-Hill Education.</a:t>
            </a:r>
          </a:p>
        </p:txBody>
      </p:sp>
    </p:spTree>
    <p:extLst>
      <p:ext uri="{BB962C8B-B14F-4D97-AF65-F5344CB8AC3E}">
        <p14:creationId xmlns:p14="http://schemas.microsoft.com/office/powerpoint/2010/main" val="2769019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000" b="1">
          <a:solidFill>
            <a:schemeClr val="accent1"/>
          </a:solidFill>
          <a:latin typeface="+mj-lt"/>
          <a:ea typeface="+mj-ea"/>
          <a:cs typeface="+mj-cs"/>
        </a:defRPr>
      </a:lvl1pPr>
      <a:lvl2pPr algn="ctr" rtl="0" eaLnBrk="0" fontAlgn="base" hangingPunct="0">
        <a:spcBef>
          <a:spcPct val="0"/>
        </a:spcBef>
        <a:spcAft>
          <a:spcPct val="0"/>
        </a:spcAft>
        <a:defRPr sz="4000" b="1">
          <a:solidFill>
            <a:schemeClr val="accent1"/>
          </a:solidFill>
          <a:latin typeface="Arial" charset="0"/>
        </a:defRPr>
      </a:lvl2pPr>
      <a:lvl3pPr algn="ctr" rtl="0" eaLnBrk="0" fontAlgn="base" hangingPunct="0">
        <a:spcBef>
          <a:spcPct val="0"/>
        </a:spcBef>
        <a:spcAft>
          <a:spcPct val="0"/>
        </a:spcAft>
        <a:defRPr sz="4000" b="1">
          <a:solidFill>
            <a:schemeClr val="accent1"/>
          </a:solidFill>
          <a:latin typeface="Arial" charset="0"/>
        </a:defRPr>
      </a:lvl3pPr>
      <a:lvl4pPr algn="ctr" rtl="0" eaLnBrk="0" fontAlgn="base" hangingPunct="0">
        <a:spcBef>
          <a:spcPct val="0"/>
        </a:spcBef>
        <a:spcAft>
          <a:spcPct val="0"/>
        </a:spcAft>
        <a:defRPr sz="4000" b="1">
          <a:solidFill>
            <a:schemeClr val="accent1"/>
          </a:solidFill>
          <a:latin typeface="Arial" charset="0"/>
        </a:defRPr>
      </a:lvl4pPr>
      <a:lvl5pPr algn="ctr" rtl="0" eaLnBrk="0" fontAlgn="base" hangingPunct="0">
        <a:spcBef>
          <a:spcPct val="0"/>
        </a:spcBef>
        <a:spcAft>
          <a:spcPct val="0"/>
        </a:spcAft>
        <a:defRPr sz="4000" b="1">
          <a:solidFill>
            <a:schemeClr val="accent1"/>
          </a:solidFill>
          <a:latin typeface="Arial" charset="0"/>
        </a:defRPr>
      </a:lvl5pPr>
      <a:lvl6pPr marL="457200" algn="ctr" rtl="0" fontAlgn="base">
        <a:spcBef>
          <a:spcPct val="0"/>
        </a:spcBef>
        <a:spcAft>
          <a:spcPct val="0"/>
        </a:spcAft>
        <a:defRPr sz="4000" b="1">
          <a:solidFill>
            <a:srgbClr val="993300"/>
          </a:solidFill>
          <a:latin typeface="Calibri" pitchFamily="34" charset="0"/>
        </a:defRPr>
      </a:lvl6pPr>
      <a:lvl7pPr marL="914400" algn="ctr" rtl="0" fontAlgn="base">
        <a:spcBef>
          <a:spcPct val="0"/>
        </a:spcBef>
        <a:spcAft>
          <a:spcPct val="0"/>
        </a:spcAft>
        <a:defRPr sz="4000" b="1">
          <a:solidFill>
            <a:srgbClr val="993300"/>
          </a:solidFill>
          <a:latin typeface="Calibri" pitchFamily="34" charset="0"/>
        </a:defRPr>
      </a:lvl7pPr>
      <a:lvl8pPr marL="1371600" algn="ctr" rtl="0" fontAlgn="base">
        <a:spcBef>
          <a:spcPct val="0"/>
        </a:spcBef>
        <a:spcAft>
          <a:spcPct val="0"/>
        </a:spcAft>
        <a:defRPr sz="4000" b="1">
          <a:solidFill>
            <a:srgbClr val="993300"/>
          </a:solidFill>
          <a:latin typeface="Calibri" pitchFamily="34" charset="0"/>
        </a:defRPr>
      </a:lvl8pPr>
      <a:lvl9pPr marL="1828800" algn="ctr" rtl="0" fontAlgn="base">
        <a:spcBef>
          <a:spcPct val="0"/>
        </a:spcBef>
        <a:spcAft>
          <a:spcPct val="0"/>
        </a:spcAft>
        <a:defRPr sz="4000" b="1">
          <a:solidFill>
            <a:srgbClr val="993300"/>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userDrawn="1">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userDrawn="1">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Text Box 13"/>
          <p:cNvSpPr txBox="1">
            <a:spLocks noChangeArrowheads="1"/>
          </p:cNvSpPr>
          <p:nvPr userDrawn="1"/>
        </p:nvSpPr>
        <p:spPr bwMode="auto">
          <a:xfrm>
            <a:off x="304800" y="6400800"/>
            <a:ext cx="2438400" cy="274638"/>
          </a:xfrm>
          <a:prstGeom prst="rect">
            <a:avLst/>
          </a:prstGeom>
          <a:noFill/>
          <a:ln>
            <a:noFill/>
          </a:ln>
          <a:effectLs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solidFill>
                  <a:schemeClr val="accent1"/>
                </a:solidFill>
              </a:rPr>
              <a:t>Slide </a:t>
            </a:r>
            <a:fld id="{DEA75B67-7CCA-4869-8D11-B72B72215380}" type="slidenum">
              <a:rPr lang="en-US" altLang="en-US" sz="1200">
                <a:solidFill>
                  <a:schemeClr val="accent1"/>
                </a:solidFill>
              </a:rPr>
              <a:pPr eaLnBrk="1" hangingPunct="1">
                <a:spcBef>
                  <a:spcPct val="50000"/>
                </a:spcBef>
              </a:pPr>
              <a:t>‹#›</a:t>
            </a:fld>
            <a:endParaRPr lang="en-US" altLang="en-US" sz="1200">
              <a:solidFill>
                <a:schemeClr val="accent1"/>
              </a:solidFill>
            </a:endParaRPr>
          </a:p>
        </p:txBody>
      </p:sp>
      <p:sp>
        <p:nvSpPr>
          <p:cNvPr id="1031" name="Rectangle 17"/>
          <p:cNvSpPr>
            <a:spLocks noChangeArrowheads="1"/>
          </p:cNvSpPr>
          <p:nvPr userDrawn="1"/>
        </p:nvSpPr>
        <p:spPr bwMode="auto">
          <a:xfrm>
            <a:off x="10160000" y="1447800"/>
            <a:ext cx="304800" cy="152400"/>
          </a:xfrm>
          <a:prstGeom prst="rect">
            <a:avLst/>
          </a:prstGeom>
          <a:solidFill>
            <a:schemeClr val="bg1"/>
          </a:solidFill>
          <a:ln>
            <a:noFill/>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a:p>
        </p:txBody>
      </p:sp>
      <p:grpSp>
        <p:nvGrpSpPr>
          <p:cNvPr id="2" name="Group 17"/>
          <p:cNvGrpSpPr>
            <a:grpSpLocks/>
          </p:cNvGrpSpPr>
          <p:nvPr userDrawn="1"/>
        </p:nvGrpSpPr>
        <p:grpSpPr bwMode="auto">
          <a:xfrm>
            <a:off x="203200" y="228600"/>
            <a:ext cx="11684000" cy="6172200"/>
            <a:chOff x="152400" y="228600"/>
            <a:chExt cx="8763000" cy="6172200"/>
          </a:xfrm>
        </p:grpSpPr>
        <p:grpSp>
          <p:nvGrpSpPr>
            <p:cNvPr id="1032" name="Group 12"/>
            <p:cNvGrpSpPr>
              <a:grpSpLocks/>
            </p:cNvGrpSpPr>
            <p:nvPr userDrawn="1"/>
          </p:nvGrpSpPr>
          <p:grpSpPr bwMode="auto">
            <a:xfrm>
              <a:off x="152400" y="228600"/>
              <a:ext cx="8763000" cy="6172200"/>
              <a:chOff x="152400" y="228600"/>
              <a:chExt cx="8763000" cy="6172200"/>
            </a:xfrm>
          </p:grpSpPr>
          <p:sp>
            <p:nvSpPr>
              <p:cNvPr id="10" name="Rounded Rectangle 9"/>
              <p:cNvSpPr/>
              <p:nvPr userDrawn="1"/>
            </p:nvSpPr>
            <p:spPr>
              <a:xfrm>
                <a:off x="381000" y="228600"/>
                <a:ext cx="8534400" cy="6172200"/>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2" name="Rectangle 11"/>
              <p:cNvSpPr/>
              <p:nvPr userDrawn="1"/>
            </p:nvSpPr>
            <p:spPr>
              <a:xfrm>
                <a:off x="152400" y="228600"/>
                <a:ext cx="1295400" cy="617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cxnSp>
          <p:nvCxnSpPr>
            <p:cNvPr id="15" name="Straight Connector 14"/>
            <p:cNvCxnSpPr/>
            <p:nvPr userDrawn="1"/>
          </p:nvCxnSpPr>
          <p:spPr>
            <a:xfrm>
              <a:off x="304800" y="228600"/>
              <a:ext cx="1447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04800" y="6400800"/>
              <a:ext cx="14478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Rectangle 12"/>
            <p:cNvSpPr>
              <a:spLocks noChangeArrowheads="1"/>
            </p:cNvSpPr>
            <p:nvPr userDrawn="1"/>
          </p:nvSpPr>
          <p:spPr bwMode="auto">
            <a:xfrm>
              <a:off x="304800" y="1427163"/>
              <a:ext cx="8594725" cy="77787"/>
            </a:xfrm>
            <a:prstGeom prst="rect">
              <a:avLst/>
            </a:prstGeom>
            <a:solidFill>
              <a:schemeClr val="accent1"/>
            </a:solidFill>
            <a:ln w="9525">
              <a:solidFill>
                <a:schemeClr val="accent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z="1800" dirty="0"/>
            </a:p>
          </p:txBody>
        </p:sp>
      </p:grpSp>
      <p:sp>
        <p:nvSpPr>
          <p:cNvPr id="9" name="Text Box 9"/>
          <p:cNvSpPr txBox="1">
            <a:spLocks noChangeArrowheads="1"/>
          </p:cNvSpPr>
          <p:nvPr userDrawn="1"/>
        </p:nvSpPr>
        <p:spPr bwMode="auto">
          <a:xfrm>
            <a:off x="6253317" y="6400801"/>
            <a:ext cx="5532284" cy="415498"/>
          </a:xfrm>
          <a:prstGeom prst="rect">
            <a:avLst/>
          </a:prstGeom>
          <a:noFill/>
          <a:ln w="9525">
            <a:noFill/>
            <a:miter lim="800000"/>
            <a:headEnd/>
            <a:tailEnd/>
          </a:ln>
          <a:effec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r>
              <a:rPr lang="en-US" sz="1050" dirty="0">
                <a:solidFill>
                  <a:schemeClr val="accent1"/>
                </a:solidFill>
              </a:rPr>
              <a:t>Copyright © 2016 McGraw-Hill Education. All rights reserved. </a:t>
            </a:r>
            <a:br>
              <a:rPr lang="en-US" sz="1050" dirty="0">
                <a:solidFill>
                  <a:schemeClr val="accent1"/>
                </a:solidFill>
              </a:rPr>
            </a:br>
            <a:r>
              <a:rPr lang="en-US" sz="1050" dirty="0">
                <a:solidFill>
                  <a:schemeClr val="accent1"/>
                </a:solidFill>
              </a:rPr>
              <a:t>No reproduction or distribution without the prior written consent of McGraw-Hill Education.</a:t>
            </a:r>
          </a:p>
        </p:txBody>
      </p:sp>
    </p:spTree>
    <p:extLst>
      <p:ext uri="{BB962C8B-B14F-4D97-AF65-F5344CB8AC3E}">
        <p14:creationId xmlns:p14="http://schemas.microsoft.com/office/powerpoint/2010/main" val="229995375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eaLnBrk="0" fontAlgn="base" hangingPunct="0">
        <a:spcBef>
          <a:spcPct val="0"/>
        </a:spcBef>
        <a:spcAft>
          <a:spcPct val="0"/>
        </a:spcAft>
        <a:defRPr sz="4000" b="1">
          <a:solidFill>
            <a:schemeClr val="accent1"/>
          </a:solidFill>
          <a:latin typeface="+mj-lt"/>
          <a:ea typeface="+mj-ea"/>
          <a:cs typeface="+mj-cs"/>
        </a:defRPr>
      </a:lvl1pPr>
      <a:lvl2pPr algn="ctr" rtl="0" eaLnBrk="0" fontAlgn="base" hangingPunct="0">
        <a:spcBef>
          <a:spcPct val="0"/>
        </a:spcBef>
        <a:spcAft>
          <a:spcPct val="0"/>
        </a:spcAft>
        <a:defRPr sz="4000" b="1">
          <a:solidFill>
            <a:schemeClr val="accent1"/>
          </a:solidFill>
          <a:latin typeface="Arial" charset="0"/>
        </a:defRPr>
      </a:lvl2pPr>
      <a:lvl3pPr algn="ctr" rtl="0" eaLnBrk="0" fontAlgn="base" hangingPunct="0">
        <a:spcBef>
          <a:spcPct val="0"/>
        </a:spcBef>
        <a:spcAft>
          <a:spcPct val="0"/>
        </a:spcAft>
        <a:defRPr sz="4000" b="1">
          <a:solidFill>
            <a:schemeClr val="accent1"/>
          </a:solidFill>
          <a:latin typeface="Arial" charset="0"/>
        </a:defRPr>
      </a:lvl3pPr>
      <a:lvl4pPr algn="ctr" rtl="0" eaLnBrk="0" fontAlgn="base" hangingPunct="0">
        <a:spcBef>
          <a:spcPct val="0"/>
        </a:spcBef>
        <a:spcAft>
          <a:spcPct val="0"/>
        </a:spcAft>
        <a:defRPr sz="4000" b="1">
          <a:solidFill>
            <a:schemeClr val="accent1"/>
          </a:solidFill>
          <a:latin typeface="Arial" charset="0"/>
        </a:defRPr>
      </a:lvl4pPr>
      <a:lvl5pPr algn="ctr" rtl="0" eaLnBrk="0" fontAlgn="base" hangingPunct="0">
        <a:spcBef>
          <a:spcPct val="0"/>
        </a:spcBef>
        <a:spcAft>
          <a:spcPct val="0"/>
        </a:spcAft>
        <a:defRPr sz="4000" b="1">
          <a:solidFill>
            <a:schemeClr val="accent1"/>
          </a:solidFill>
          <a:latin typeface="Arial" charset="0"/>
        </a:defRPr>
      </a:lvl5pPr>
      <a:lvl6pPr marL="457200" algn="ctr" rtl="0" fontAlgn="base">
        <a:spcBef>
          <a:spcPct val="0"/>
        </a:spcBef>
        <a:spcAft>
          <a:spcPct val="0"/>
        </a:spcAft>
        <a:defRPr sz="4000" b="1">
          <a:solidFill>
            <a:srgbClr val="993300"/>
          </a:solidFill>
          <a:latin typeface="Calibri" pitchFamily="34" charset="0"/>
        </a:defRPr>
      </a:lvl6pPr>
      <a:lvl7pPr marL="914400" algn="ctr" rtl="0" fontAlgn="base">
        <a:spcBef>
          <a:spcPct val="0"/>
        </a:spcBef>
        <a:spcAft>
          <a:spcPct val="0"/>
        </a:spcAft>
        <a:defRPr sz="4000" b="1">
          <a:solidFill>
            <a:srgbClr val="993300"/>
          </a:solidFill>
          <a:latin typeface="Calibri" pitchFamily="34" charset="0"/>
        </a:defRPr>
      </a:lvl7pPr>
      <a:lvl8pPr marL="1371600" algn="ctr" rtl="0" fontAlgn="base">
        <a:spcBef>
          <a:spcPct val="0"/>
        </a:spcBef>
        <a:spcAft>
          <a:spcPct val="0"/>
        </a:spcAft>
        <a:defRPr sz="4000" b="1">
          <a:solidFill>
            <a:srgbClr val="993300"/>
          </a:solidFill>
          <a:latin typeface="Calibri" pitchFamily="34" charset="0"/>
        </a:defRPr>
      </a:lvl8pPr>
      <a:lvl9pPr marL="1828800" algn="ctr" rtl="0" fontAlgn="base">
        <a:spcBef>
          <a:spcPct val="0"/>
        </a:spcBef>
        <a:spcAft>
          <a:spcPct val="0"/>
        </a:spcAft>
        <a:defRPr sz="4000" b="1">
          <a:solidFill>
            <a:srgbClr val="993300"/>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www.aihw.gov.au/publication-detail/?id=1073742217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ncbi.nlm.nih.gov/pmc/articles/PMC1117967/"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nytimes.com/by/sabrina-tavernise" TargetMode="External"/><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jamanetwork.com/searchresults?author=Augustin+Bergeron&amp;q=Augustin+Bergeron" TargetMode="External"/><Relationship Id="rId3" Type="http://schemas.openxmlformats.org/officeDocument/2006/relationships/hyperlink" Target="http://jamanetwork.com/searchresults?author=Michael+Stepner&amp;q=Michael+Stepner" TargetMode="External"/><Relationship Id="rId7" Type="http://schemas.openxmlformats.org/officeDocument/2006/relationships/hyperlink" Target="http://jamanetwork.com/searchresults?author=Nicholas+Turner&amp;q=Nicholas+Turner" TargetMode="External"/><Relationship Id="rId2" Type="http://schemas.openxmlformats.org/officeDocument/2006/relationships/hyperlink" Target="http://jamanetwork.com/searchresults?author=Raj+Chetty&amp;q=Raj+Chetty" TargetMode="External"/><Relationship Id="rId1" Type="http://schemas.openxmlformats.org/officeDocument/2006/relationships/slideLayout" Target="../slideLayouts/slideLayout7.xml"/><Relationship Id="rId6" Type="http://schemas.openxmlformats.org/officeDocument/2006/relationships/hyperlink" Target="http://jamanetwork.com/searchresults?author=Benjamin+Scuderi&amp;q=Benjamin+Scuderi" TargetMode="External"/><Relationship Id="rId5" Type="http://schemas.openxmlformats.org/officeDocument/2006/relationships/hyperlink" Target="http://jamanetwork.com/searchresults?author=Shelby+Lin&amp;q=Shelby+Lin" TargetMode="External"/><Relationship Id="rId4" Type="http://schemas.openxmlformats.org/officeDocument/2006/relationships/hyperlink" Target="http://jamanetwork.com/searchresults?author=Sarah+Abraham&amp;q=Sarah+Abraham" TargetMode="External"/><Relationship Id="rId9" Type="http://schemas.openxmlformats.org/officeDocument/2006/relationships/hyperlink" Target="http://jamanetwork.com/searchresults?author=David+Cutler&amp;q=David+Cutle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209800" y="2133600"/>
            <a:ext cx="7772400" cy="2514600"/>
          </a:xfrm>
        </p:spPr>
        <p:txBody>
          <a:bodyPr/>
          <a:lstStyle/>
          <a:p>
            <a:pPr eaLnBrk="1" hangingPunct="1"/>
            <a:r>
              <a:rPr lang="en-US" altLang="en-US" sz="4000"/>
              <a:t>Module 52: Sociological Perspectives on Health and Illness</a:t>
            </a:r>
            <a:br>
              <a:rPr lang="en-US" altLang="en-US" sz="4000"/>
            </a:br>
            <a:endParaRPr lang="en-US" altLang="en-US" sz="2800"/>
          </a:p>
        </p:txBody>
      </p:sp>
      <p:sp>
        <p:nvSpPr>
          <p:cNvPr id="18435" name="Rectangle 3"/>
          <p:cNvSpPr>
            <a:spLocks noGrp="1" noChangeArrowheads="1"/>
          </p:cNvSpPr>
          <p:nvPr>
            <p:ph type="subTitle" idx="1"/>
          </p:nvPr>
        </p:nvSpPr>
        <p:spPr>
          <a:xfrm>
            <a:off x="2895600" y="4495800"/>
            <a:ext cx="6400800" cy="1828800"/>
          </a:xfrm>
        </p:spPr>
        <p:txBody>
          <a:bodyPr>
            <a:normAutofit lnSpcReduction="10000"/>
          </a:bodyPr>
          <a:lstStyle/>
          <a:p>
            <a:pPr eaLnBrk="1" hangingPunct="1"/>
            <a:r>
              <a:rPr lang="en-US" altLang="en-US" sz="4400" i="1"/>
              <a:t>Sociology in Modules</a:t>
            </a:r>
          </a:p>
          <a:p>
            <a:pPr eaLnBrk="1" hangingPunct="1"/>
            <a:r>
              <a:rPr lang="en-US" altLang="en-US" sz="3600"/>
              <a:t>Richard T. Schaefer</a:t>
            </a:r>
          </a:p>
          <a:p>
            <a:pPr eaLnBrk="1" hangingPunct="1"/>
            <a:r>
              <a:rPr lang="en-US" altLang="en-US" sz="3200"/>
              <a:t>3rd edition</a:t>
            </a: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2651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49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838199" y="444618"/>
            <a:ext cx="10939943" cy="6073350"/>
          </a:xfrm>
          <a:prstGeom prst="rect">
            <a:avLst/>
          </a:prstGeom>
        </p:spPr>
      </p:pic>
    </p:spTree>
    <p:extLst>
      <p:ext uri="{BB962C8B-B14F-4D97-AF65-F5344CB8AC3E}">
        <p14:creationId xmlns:p14="http://schemas.microsoft.com/office/powerpoint/2010/main" val="2519687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704675" y="226503"/>
            <a:ext cx="10480909" cy="6198681"/>
          </a:xfrm>
          <a:prstGeom prst="rect">
            <a:avLst/>
          </a:prstGeom>
        </p:spPr>
      </p:pic>
    </p:spTree>
    <p:extLst>
      <p:ext uri="{BB962C8B-B14F-4D97-AF65-F5344CB8AC3E}">
        <p14:creationId xmlns:p14="http://schemas.microsoft.com/office/powerpoint/2010/main" val="2313486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962820" y="276837"/>
            <a:ext cx="10266360" cy="6200135"/>
          </a:xfrm>
          <a:prstGeom prst="rect">
            <a:avLst/>
          </a:prstGeom>
        </p:spPr>
      </p:pic>
    </p:spTree>
    <p:extLst>
      <p:ext uri="{BB962C8B-B14F-4D97-AF65-F5344CB8AC3E}">
        <p14:creationId xmlns:p14="http://schemas.microsoft.com/office/powerpoint/2010/main" val="2341381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04008" y="365126"/>
            <a:ext cx="11148968" cy="6250422"/>
          </a:xfrm>
          <a:prstGeom prst="rect">
            <a:avLst/>
          </a:prstGeom>
        </p:spPr>
      </p:pic>
    </p:spTree>
    <p:extLst>
      <p:ext uri="{BB962C8B-B14F-4D97-AF65-F5344CB8AC3E}">
        <p14:creationId xmlns:p14="http://schemas.microsoft.com/office/powerpoint/2010/main" val="685970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469783" y="365126"/>
            <a:ext cx="11039912" cy="6190042"/>
          </a:xfrm>
          <a:prstGeom prst="rect">
            <a:avLst/>
          </a:prstGeom>
        </p:spPr>
      </p:pic>
    </p:spTree>
    <p:extLst>
      <p:ext uri="{BB962C8B-B14F-4D97-AF65-F5344CB8AC3E}">
        <p14:creationId xmlns:p14="http://schemas.microsoft.com/office/powerpoint/2010/main" val="703626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8012" y="1350765"/>
            <a:ext cx="5631215" cy="4698373"/>
          </a:xfrm>
          <a:prstGeom prst="rect">
            <a:avLst/>
          </a:prstGeom>
        </p:spPr>
      </p:pic>
    </p:spTree>
    <p:extLst>
      <p:ext uri="{BB962C8B-B14F-4D97-AF65-F5344CB8AC3E}">
        <p14:creationId xmlns:p14="http://schemas.microsoft.com/office/powerpoint/2010/main" val="222421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9353" y="411061"/>
            <a:ext cx="11390242" cy="5763795"/>
          </a:xfrm>
          <a:prstGeom prst="rect">
            <a:avLst/>
          </a:prstGeom>
        </p:spPr>
      </p:pic>
    </p:spTree>
    <p:extLst>
      <p:ext uri="{BB962C8B-B14F-4D97-AF65-F5344CB8AC3E}">
        <p14:creationId xmlns:p14="http://schemas.microsoft.com/office/powerpoint/2010/main" val="417975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9585" y="127218"/>
            <a:ext cx="6333688" cy="6603564"/>
          </a:xfrm>
          <a:prstGeom prst="rect">
            <a:avLst/>
          </a:prstGeom>
        </p:spPr>
      </p:pic>
    </p:spTree>
    <p:extLst>
      <p:ext uri="{BB962C8B-B14F-4D97-AF65-F5344CB8AC3E}">
        <p14:creationId xmlns:p14="http://schemas.microsoft.com/office/powerpoint/2010/main" val="3475602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Functionalist Perspective</a:t>
            </a:r>
          </a:p>
        </p:txBody>
      </p:sp>
      <p:sp>
        <p:nvSpPr>
          <p:cNvPr id="20483" name="Rectangle 3"/>
          <p:cNvSpPr>
            <a:spLocks noGrp="1" noChangeArrowheads="1"/>
          </p:cNvSpPr>
          <p:nvPr>
            <p:ph idx="1"/>
          </p:nvPr>
        </p:nvSpPr>
        <p:spPr/>
        <p:txBody>
          <a:bodyPr/>
          <a:lstStyle/>
          <a:p>
            <a:pPr eaLnBrk="1" hangingPunct="1"/>
            <a:r>
              <a:rPr lang="en-US" altLang="en-US"/>
              <a:t>“Being sick” must be controlled so that not too many people are released from societal responsibilities</a:t>
            </a:r>
          </a:p>
          <a:p>
            <a:pPr lvl="1" eaLnBrk="1" hangingPunct="1"/>
            <a:r>
              <a:rPr lang="en-US" altLang="en-US" b="1"/>
              <a:t>Sick</a:t>
            </a:r>
            <a:r>
              <a:rPr lang="en-US" altLang="en-US"/>
              <a:t> </a:t>
            </a:r>
            <a:r>
              <a:rPr lang="en-US" altLang="en-US" b="1"/>
              <a:t>role</a:t>
            </a:r>
            <a:r>
              <a:rPr lang="en-US" altLang="en-US"/>
              <a:t>: societal expectations about attitudes and behavior of a person viewed as being ill</a:t>
            </a:r>
          </a:p>
          <a:p>
            <a:pPr lvl="1" eaLnBrk="1" hangingPunct="1"/>
            <a:r>
              <a:rPr lang="en-US" altLang="en-US"/>
              <a:t>Physicians function as “gatekeepers” for the sick role</a:t>
            </a:r>
          </a:p>
        </p:txBody>
      </p:sp>
    </p:spTree>
    <p:extLst>
      <p:ext uri="{BB962C8B-B14F-4D97-AF65-F5344CB8AC3E}">
        <p14:creationId xmlns:p14="http://schemas.microsoft.com/office/powerpoint/2010/main" val="3796170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Functionalist Perspective on illness </a:t>
            </a:r>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r>
              <a:rPr lang="en-US" dirty="0"/>
              <a:t>f</a:t>
            </a:r>
            <a:r>
              <a:rPr lang="en-US" dirty="0">
                <a:effectLst/>
              </a:rPr>
              <a:t>unctionalist model: </a:t>
            </a:r>
            <a:r>
              <a:rPr lang="en-US" dirty="0"/>
              <a:t>Talcott Parsons (1951)</a:t>
            </a:r>
          </a:p>
          <a:p>
            <a:endParaRPr lang="en-US" dirty="0">
              <a:effectLst/>
            </a:endParaRPr>
          </a:p>
          <a:p>
            <a:r>
              <a:rPr lang="en-US" dirty="0">
                <a:effectLst/>
              </a:rPr>
              <a:t> Parsons argued that the best way to understand illness sociologically is to view it as a form of deviance that disturbs the social function of the society.</a:t>
            </a:r>
          </a:p>
          <a:p>
            <a:pPr marL="0" indent="0">
              <a:buNone/>
            </a:pPr>
            <a:r>
              <a:rPr lang="en-US" dirty="0">
                <a:effectLst/>
              </a:rPr>
              <a:t> </a:t>
            </a:r>
            <a:endParaRPr lang="en-US" dirty="0"/>
          </a:p>
          <a:p>
            <a:r>
              <a:rPr lang="en-US" dirty="0"/>
              <a:t>Ill health impairs our ability to perform our roles in society, and if too many people are unhealthy, society’s functioning and stability suffer. This was especially true for premature death, said Parsons, because it prevents individuals from fully carrying out all their social roles and thus represents a “poor return” to society for the various costs of pregnancy, birth, child care, and socialization of the individual who ends up dying early</a:t>
            </a:r>
          </a:p>
        </p:txBody>
      </p:sp>
    </p:spTree>
    <p:extLst>
      <p:ext uri="{BB962C8B-B14F-4D97-AF65-F5344CB8AC3E}">
        <p14:creationId xmlns:p14="http://schemas.microsoft.com/office/powerpoint/2010/main" val="278985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38200" y="286625"/>
            <a:ext cx="10679884" cy="1325563"/>
          </a:xfrm>
        </p:spPr>
        <p:txBody>
          <a:bodyPr/>
          <a:lstStyle/>
          <a:p>
            <a:pPr eaLnBrk="1" hangingPunct="1"/>
            <a:r>
              <a:rPr lang="en-US" altLang="en-US" dirty="0"/>
              <a:t>Sociological Perspectives on Health and Illness</a:t>
            </a:r>
          </a:p>
        </p:txBody>
      </p:sp>
      <p:sp>
        <p:nvSpPr>
          <p:cNvPr id="19459" name="Rectangle 3"/>
          <p:cNvSpPr>
            <a:spLocks noGrp="1" noChangeArrowheads="1"/>
          </p:cNvSpPr>
          <p:nvPr>
            <p:ph idx="1"/>
          </p:nvPr>
        </p:nvSpPr>
        <p:spPr/>
        <p:txBody>
          <a:bodyPr>
            <a:normAutofit/>
          </a:bodyPr>
          <a:lstStyle/>
          <a:p>
            <a:pPr eaLnBrk="1" hangingPunct="1"/>
            <a:r>
              <a:rPr lang="en-US" altLang="en-US" sz="3600" b="1" dirty="0"/>
              <a:t>Health</a:t>
            </a:r>
            <a:r>
              <a:rPr lang="en-US" altLang="en-US" sz="3600" dirty="0"/>
              <a:t>: “state of complete physical, mental, and social well-being, and not merely the absence of disease and infirmity” (</a:t>
            </a:r>
            <a:r>
              <a:rPr lang="en-US" altLang="en-US" sz="3600" dirty="0" err="1"/>
              <a:t>Leavell</a:t>
            </a:r>
            <a:r>
              <a:rPr lang="en-US" altLang="en-US" sz="3600" dirty="0"/>
              <a:t> and Clark)</a:t>
            </a:r>
          </a:p>
          <a:p>
            <a:pPr eaLnBrk="1" hangingPunct="1"/>
            <a:endParaRPr lang="en-US" altLang="en-US" sz="3600" dirty="0"/>
          </a:p>
        </p:txBody>
      </p:sp>
    </p:spTree>
    <p:extLst>
      <p:ext uri="{BB962C8B-B14F-4D97-AF65-F5344CB8AC3E}">
        <p14:creationId xmlns:p14="http://schemas.microsoft.com/office/powerpoint/2010/main" val="35645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63" y="365125"/>
            <a:ext cx="10914077" cy="1325563"/>
          </a:xfrm>
        </p:spPr>
        <p:txBody>
          <a:bodyPr>
            <a:normAutofit fontScale="90000"/>
          </a:bodyPr>
          <a:lstStyle/>
          <a:p>
            <a:r>
              <a:rPr lang="en-US" dirty="0"/>
              <a:t>Functionalist Perspective on illness – “Sick Role”</a:t>
            </a:r>
            <a:br>
              <a:rPr lang="en-US" dirty="0"/>
            </a:br>
            <a:r>
              <a:rPr lang="en-US" dirty="0"/>
              <a:t> </a:t>
            </a:r>
          </a:p>
        </p:txBody>
      </p:sp>
      <p:sp>
        <p:nvSpPr>
          <p:cNvPr id="3" name="Content Placeholder 2"/>
          <p:cNvSpPr>
            <a:spLocks noGrp="1"/>
          </p:cNvSpPr>
          <p:nvPr>
            <p:ph idx="1"/>
          </p:nvPr>
        </p:nvSpPr>
        <p:spPr/>
        <p:txBody>
          <a:bodyPr>
            <a:normAutofit fontScale="92500" lnSpcReduction="20000"/>
          </a:bodyPr>
          <a:lstStyle/>
          <a:p>
            <a:endParaRPr lang="en-US" dirty="0">
              <a:effectLst/>
            </a:endParaRPr>
          </a:p>
          <a:p>
            <a:r>
              <a:rPr lang="en-US" dirty="0"/>
              <a:t>Expectations regarding the sick role. </a:t>
            </a:r>
          </a:p>
          <a:p>
            <a:endParaRPr lang="en-US" dirty="0"/>
          </a:p>
          <a:p>
            <a:pPr marL="914400" lvl="1" indent="-457200">
              <a:buFont typeface="+mj-lt"/>
              <a:buAutoNum type="arabicPeriod"/>
            </a:pPr>
            <a:r>
              <a:rPr lang="en-US" dirty="0"/>
              <a:t>Sick people should not be perceived as having caused their own health problem. </a:t>
            </a:r>
          </a:p>
          <a:p>
            <a:pPr marL="914400" lvl="1" indent="-457200">
              <a:buFont typeface="+mj-lt"/>
              <a:buAutoNum type="arabicPeriod"/>
            </a:pPr>
            <a:endParaRPr lang="en-US" dirty="0"/>
          </a:p>
          <a:p>
            <a:pPr marL="914400" lvl="1" indent="-457200">
              <a:buFont typeface="+mj-lt"/>
              <a:buAutoNum type="arabicPeriod"/>
            </a:pPr>
            <a:r>
              <a:rPr lang="en-US" dirty="0"/>
              <a:t>sick people must want to get well. If they do not want to get well or, worse yet, are perceived as faking their illness or malingering after becoming healthier, they are no longer considered legitimately ill by the people who know them or, more generally, by society itself.</a:t>
            </a:r>
          </a:p>
          <a:p>
            <a:pPr marL="914400" lvl="1" indent="-457200">
              <a:buFont typeface="+mj-lt"/>
              <a:buAutoNum type="arabicPeriod"/>
            </a:pPr>
            <a:r>
              <a:rPr lang="en-US" dirty="0"/>
              <a:t>Sick people are expected to have their illness confirmed by a physician or other health-care professional and to follow the professional’s instructions in order to become well. If a sick person fails to do so, she or he again loses the right to perform the sick role.</a:t>
            </a:r>
            <a:r>
              <a:rPr lang="en-US" dirty="0">
                <a:effectLst/>
              </a:rPr>
              <a:t/>
            </a:r>
            <a:br>
              <a:rPr lang="en-US" dirty="0">
                <a:effectLst/>
              </a:rPr>
            </a:br>
            <a:r>
              <a:rPr lang="en-US" dirty="0">
                <a:effectLst/>
              </a:rPr>
              <a:t/>
            </a:r>
            <a:br>
              <a:rPr lang="en-US" dirty="0">
                <a:effectLst/>
              </a:rPr>
            </a:br>
            <a:endParaRPr lang="en-US" dirty="0"/>
          </a:p>
          <a:p>
            <a:pPr marL="914400" lvl="1" indent="-457200">
              <a:buFont typeface="+mj-lt"/>
              <a:buAutoNum type="arabicPeriod"/>
            </a:pPr>
            <a:endParaRPr lang="en-US" dirty="0"/>
          </a:p>
          <a:p>
            <a:pPr marL="914400" lvl="1" indent="-457200">
              <a:buFont typeface="+mj-lt"/>
              <a:buAutoNum type="arabicPeriod"/>
            </a:pPr>
            <a:endParaRPr lang="en-US" dirty="0"/>
          </a:p>
        </p:txBody>
      </p:sp>
    </p:spTree>
    <p:extLst>
      <p:ext uri="{BB962C8B-B14F-4D97-AF65-F5344CB8AC3E}">
        <p14:creationId xmlns:p14="http://schemas.microsoft.com/office/powerpoint/2010/main" val="2184495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a:t>Functionalist Perspective</a:t>
            </a:r>
          </a:p>
        </p:txBody>
      </p:sp>
      <p:sp>
        <p:nvSpPr>
          <p:cNvPr id="20483" name="Rectangle 3"/>
          <p:cNvSpPr>
            <a:spLocks noGrp="1" noChangeArrowheads="1"/>
          </p:cNvSpPr>
          <p:nvPr>
            <p:ph idx="1"/>
          </p:nvPr>
        </p:nvSpPr>
        <p:spPr/>
        <p:txBody>
          <a:bodyPr>
            <a:normAutofit lnSpcReduction="10000"/>
          </a:bodyPr>
          <a:lstStyle/>
          <a:p>
            <a:pPr lvl="1" eaLnBrk="1" hangingPunct="1"/>
            <a:r>
              <a:rPr lang="en-US" altLang="en-US" dirty="0"/>
              <a:t>Physicians function as “gatekeepers” for the sick role</a:t>
            </a:r>
          </a:p>
          <a:p>
            <a:pPr lvl="1" eaLnBrk="1" hangingPunct="1"/>
            <a:endParaRPr lang="en-US" altLang="en-US" dirty="0"/>
          </a:p>
          <a:p>
            <a:pPr lvl="1"/>
            <a:r>
              <a:rPr lang="en-US" dirty="0"/>
              <a:t>According to Parson, Physicians also have a role to perform. First and foremost, they have to diagnose the person’s illness, decide how to treat it, and help the person become well. </a:t>
            </a:r>
          </a:p>
          <a:p>
            <a:pPr lvl="1"/>
            <a:endParaRPr lang="en-US" dirty="0"/>
          </a:p>
          <a:p>
            <a:pPr lvl="1"/>
            <a:r>
              <a:rPr lang="en-US" dirty="0"/>
              <a:t>To do so, they need the cooperation of the patient, who must answer the physician’s questions accurately and follow the physician’s instructions.</a:t>
            </a:r>
          </a:p>
          <a:p>
            <a:pPr marL="457200" lvl="1" indent="0">
              <a:buNone/>
            </a:pPr>
            <a:endParaRPr lang="en-US" dirty="0"/>
          </a:p>
          <a:p>
            <a:pPr lvl="1"/>
            <a:r>
              <a:rPr lang="en-US" dirty="0"/>
              <a:t> Parsons thus viewed the physician-patient relationship as hierarchical: the physician gives the orders (or, more accurately, provides advice and instructions), and the patient follows them.</a:t>
            </a:r>
            <a:endParaRPr lang="en-US" altLang="en-US" dirty="0"/>
          </a:p>
        </p:txBody>
      </p:sp>
    </p:spTree>
    <p:extLst>
      <p:ext uri="{BB962C8B-B14F-4D97-AF65-F5344CB8AC3E}">
        <p14:creationId xmlns:p14="http://schemas.microsoft.com/office/powerpoint/2010/main" val="665495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with “Sick role” </a:t>
            </a:r>
          </a:p>
        </p:txBody>
      </p:sp>
      <p:sp>
        <p:nvSpPr>
          <p:cNvPr id="3" name="Content Placeholder 2"/>
          <p:cNvSpPr>
            <a:spLocks noGrp="1"/>
          </p:cNvSpPr>
          <p:nvPr>
            <p:ph idx="1"/>
          </p:nvPr>
        </p:nvSpPr>
        <p:spPr/>
        <p:txBody>
          <a:bodyPr/>
          <a:lstStyle/>
          <a:p>
            <a:r>
              <a:rPr lang="en-US" dirty="0"/>
              <a:t>What about individual judgement of health?  - for example age is associated with perception about health </a:t>
            </a:r>
          </a:p>
          <a:p>
            <a:endParaRPr lang="en-US" dirty="0"/>
          </a:p>
          <a:p>
            <a:r>
              <a:rPr lang="en-US" dirty="0"/>
              <a:t>Sick role may be more applicable to short term illness? What about long term illness?</a:t>
            </a:r>
          </a:p>
          <a:p>
            <a:endParaRPr lang="en-US" dirty="0"/>
          </a:p>
          <a:p>
            <a:r>
              <a:rPr lang="en-US" dirty="0"/>
              <a:t>How different occupational groups define “sick role” – for example, athletes learn to define ailments as “Sport injury” </a:t>
            </a:r>
          </a:p>
        </p:txBody>
      </p:sp>
    </p:spTree>
    <p:extLst>
      <p:ext uri="{BB962C8B-B14F-4D97-AF65-F5344CB8AC3E}">
        <p14:creationId xmlns:p14="http://schemas.microsoft.com/office/powerpoint/2010/main" val="3094606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b="1" dirty="0"/>
              <a:t>Conflict Perspective</a:t>
            </a:r>
          </a:p>
        </p:txBody>
      </p:sp>
      <p:sp>
        <p:nvSpPr>
          <p:cNvPr id="13315" name="Rectangle 3"/>
          <p:cNvSpPr>
            <a:spLocks noGrp="1" noChangeArrowheads="1"/>
          </p:cNvSpPr>
          <p:nvPr>
            <p:ph idx="1"/>
          </p:nvPr>
        </p:nvSpPr>
        <p:spPr/>
        <p:txBody>
          <a:bodyPr>
            <a:normAutofit fontScale="92500"/>
          </a:bodyPr>
          <a:lstStyle/>
          <a:p>
            <a:pPr marL="342900" lvl="1" indent="-342900">
              <a:buFontTx/>
              <a:buChar char="•"/>
              <a:defRPr/>
            </a:pPr>
            <a:r>
              <a:rPr lang="en-US" altLang="en-US" sz="3200" dirty="0"/>
              <a:t>Growing role of medicine as major institution of social control</a:t>
            </a:r>
          </a:p>
          <a:p>
            <a:pPr marL="342900" lvl="1" indent="-342900">
              <a:buFontTx/>
              <a:buChar char="•"/>
              <a:defRPr/>
            </a:pPr>
            <a:endParaRPr lang="en-US" altLang="en-US" sz="3200" dirty="0"/>
          </a:p>
          <a:p>
            <a:pPr>
              <a:defRPr/>
            </a:pPr>
            <a:r>
              <a:rPr lang="en-US" altLang="en-US" sz="3200" b="1" i="1" dirty="0"/>
              <a:t>Medicalization of Society</a:t>
            </a:r>
            <a:r>
              <a:rPr lang="en-US" altLang="en-US" sz="3200" i="1" dirty="0"/>
              <a:t> </a:t>
            </a:r>
          </a:p>
          <a:p>
            <a:pPr lvl="1">
              <a:defRPr/>
            </a:pPr>
            <a:r>
              <a:rPr lang="en-US" altLang="en-US" sz="3200" dirty="0"/>
              <a:t>Greatly expanded domain of expertise – sexuality, anxiety, child development, substance abuse</a:t>
            </a:r>
          </a:p>
          <a:p>
            <a:pPr lvl="1">
              <a:defRPr/>
            </a:pPr>
            <a:r>
              <a:rPr lang="en-US" altLang="en-US" sz="3200" dirty="0"/>
              <a:t>Problems viewed using a </a:t>
            </a:r>
            <a:r>
              <a:rPr lang="en-US" altLang="en-US" sz="3200" b="1" dirty="0"/>
              <a:t>medical model- </a:t>
            </a:r>
            <a:r>
              <a:rPr lang="en-US" altLang="en-US" sz="3200" dirty="0"/>
              <a:t>some of this problem have socio-cultural origins – not considered</a:t>
            </a:r>
            <a:endParaRPr lang="en-US" altLang="en-US" sz="3200" b="1" dirty="0"/>
          </a:p>
          <a:p>
            <a:pPr lvl="1">
              <a:defRPr/>
            </a:pPr>
            <a:r>
              <a:rPr lang="en-US" altLang="en-US" sz="3200" dirty="0"/>
              <a:t>Retains jurisdiction over health care – growth of C-sections and distrust of nurse-midwives </a:t>
            </a:r>
          </a:p>
        </p:txBody>
      </p:sp>
    </p:spTree>
    <p:extLst>
      <p:ext uri="{BB962C8B-B14F-4D97-AF65-F5344CB8AC3E}">
        <p14:creationId xmlns:p14="http://schemas.microsoft.com/office/powerpoint/2010/main" val="1760955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1806" y="1385485"/>
            <a:ext cx="9706194" cy="2124477"/>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8194" name="Picture 2" descr="https://62e528761d0685343e1c-f3d1b99a743ffa4142d9d7f1978d9686.ssl.cf2.rackcdn.com/files/43370/width926/vbyrckrj-13941681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955" y="755780"/>
            <a:ext cx="9072595" cy="610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256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Inequality in Healthcare - Conflict Perspective </a:t>
            </a:r>
          </a:p>
        </p:txBody>
      </p:sp>
      <p:sp>
        <p:nvSpPr>
          <p:cNvPr id="3" name="Content Placeholder 2"/>
          <p:cNvSpPr>
            <a:spLocks noGrp="1"/>
          </p:cNvSpPr>
          <p:nvPr>
            <p:ph idx="1"/>
          </p:nvPr>
        </p:nvSpPr>
        <p:spPr/>
        <p:txBody>
          <a:bodyPr>
            <a:normAutofit lnSpcReduction="10000"/>
          </a:bodyPr>
          <a:lstStyle/>
          <a:p>
            <a:r>
              <a:rPr lang="en-US" dirty="0"/>
              <a:t>People who are socially disadvantaged by income, employment status, education and place of residence, also have a </a:t>
            </a:r>
            <a:r>
              <a:rPr lang="en-US" dirty="0">
                <a:hlinkClick r:id="rId2"/>
              </a:rPr>
              <a:t>higher risk of chronic diseases</a:t>
            </a:r>
            <a:r>
              <a:rPr lang="en-US" dirty="0"/>
              <a:t>, such as diabetes, heart disease and cancers, and depression.</a:t>
            </a:r>
          </a:p>
          <a:p>
            <a:endParaRPr lang="en-US" dirty="0"/>
          </a:p>
          <a:p>
            <a:r>
              <a:rPr lang="en-US" altLang="en-US" b="1" i="1" dirty="0"/>
              <a:t>Inequities in Health Care</a:t>
            </a:r>
          </a:p>
          <a:p>
            <a:pPr lvl="1"/>
            <a:r>
              <a:rPr lang="en-US" altLang="en-US" dirty="0"/>
              <a:t>Obvious inequities exist </a:t>
            </a:r>
          </a:p>
          <a:p>
            <a:pPr lvl="1"/>
            <a:r>
              <a:rPr lang="en-US" altLang="en-US" b="1" dirty="0"/>
              <a:t>Brain drain</a:t>
            </a:r>
            <a:r>
              <a:rPr lang="en-US" altLang="en-US" dirty="0"/>
              <a:t>: immigration to U.S. and other industrialized nations of skilled workers, professionals, and technicians</a:t>
            </a:r>
          </a:p>
          <a:p>
            <a:pPr lvl="1"/>
            <a:r>
              <a:rPr lang="en-US" altLang="en-US" dirty="0"/>
              <a:t>Dramatic differences in </a:t>
            </a:r>
            <a:r>
              <a:rPr lang="en-US" altLang="en-US" b="1" dirty="0"/>
              <a:t>infant morality rate</a:t>
            </a:r>
            <a:r>
              <a:rPr lang="en-US" altLang="en-US" dirty="0"/>
              <a:t>: number of deaths of infants under one year old per 1,000 live births in given year</a:t>
            </a:r>
          </a:p>
          <a:p>
            <a:endParaRPr lang="en-US" dirty="0"/>
          </a:p>
        </p:txBody>
      </p:sp>
    </p:spTree>
    <p:extLst>
      <p:ext uri="{BB962C8B-B14F-4D97-AF65-F5344CB8AC3E}">
        <p14:creationId xmlns:p14="http://schemas.microsoft.com/office/powerpoint/2010/main" val="4173553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795464" y="265114"/>
            <a:ext cx="8601075" cy="1716087"/>
          </a:xfrm>
        </p:spPr>
        <p:txBody>
          <a:bodyPr/>
          <a:lstStyle/>
          <a:p>
            <a:pPr eaLnBrk="1" hangingPunct="1"/>
            <a:r>
              <a:rPr lang="en-US" altLang="en-US" sz="2400" b="1" dirty="0">
                <a:latin typeface="+mn-lt"/>
              </a:rPr>
              <a:t>Figure 52-1: Infant Mortality Rates in Selected Countries</a:t>
            </a:r>
          </a:p>
        </p:txBody>
      </p:sp>
      <p:pic>
        <p:nvPicPr>
          <p:cNvPr id="23555" name="Picture 5" descr="Z:\Powerpoint\MH_DCM\MH_DCM-TEXTEDIT PROJECTS\SCHAEFER_3e\Final files\ch17\sch2708x_52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854" y="1574116"/>
            <a:ext cx="7390700" cy="474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6164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62062" y="365125"/>
            <a:ext cx="10791738" cy="1325563"/>
          </a:xfrm>
        </p:spPr>
        <p:txBody>
          <a:bodyPr/>
          <a:lstStyle/>
          <a:p>
            <a:pPr eaLnBrk="1" hangingPunct="1"/>
            <a:r>
              <a:rPr lang="en-US" altLang="en-US" dirty="0">
                <a:latin typeface="+mn-lt"/>
              </a:rPr>
              <a:t>Interactionist Perspective</a:t>
            </a:r>
          </a:p>
        </p:txBody>
      </p:sp>
      <p:sp>
        <p:nvSpPr>
          <p:cNvPr id="24579" name="Rectangle 3"/>
          <p:cNvSpPr>
            <a:spLocks noGrp="1" noChangeArrowheads="1"/>
          </p:cNvSpPr>
          <p:nvPr>
            <p:ph idx="1"/>
          </p:nvPr>
        </p:nvSpPr>
        <p:spPr>
          <a:xfrm>
            <a:off x="471181" y="1686800"/>
            <a:ext cx="8229600" cy="4876800"/>
          </a:xfrm>
        </p:spPr>
        <p:txBody>
          <a:bodyPr/>
          <a:lstStyle/>
          <a:p>
            <a:pPr eaLnBrk="1" hangingPunct="1"/>
            <a:r>
              <a:rPr lang="en-US" altLang="en-US" dirty="0"/>
              <a:t>Examines roles played by health care professionals and patients</a:t>
            </a:r>
          </a:p>
          <a:p>
            <a:pPr eaLnBrk="1" hangingPunct="1"/>
            <a:r>
              <a:rPr lang="en-US" altLang="en-US" dirty="0"/>
              <a:t>Asserts patients may play an active role in positive or negative health</a:t>
            </a:r>
          </a:p>
          <a:p>
            <a:pPr eaLnBrk="1" hangingPunct="1"/>
            <a:endParaRPr lang="en-US" altLang="en-US" dirty="0"/>
          </a:p>
          <a:p>
            <a:pPr eaLnBrk="1" hangingPunct="1"/>
            <a:endParaRPr lang="en-US" altLang="en-US" dirty="0"/>
          </a:p>
        </p:txBody>
      </p:sp>
      <p:pic>
        <p:nvPicPr>
          <p:cNvPr id="2" name="Picture 1" descr="File:Doctor explains x-ray to patient.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237" y="3732245"/>
            <a:ext cx="4521832" cy="2689362"/>
          </a:xfrm>
          <a:prstGeom prst="rect">
            <a:avLst/>
          </a:prstGeom>
        </p:spPr>
      </p:pic>
    </p:spTree>
    <p:extLst>
      <p:ext uri="{BB962C8B-B14F-4D97-AF65-F5344CB8AC3E}">
        <p14:creationId xmlns:p14="http://schemas.microsoft.com/office/powerpoint/2010/main" val="2932384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dirty="0">
                <a:latin typeface="+mn-lt"/>
              </a:rPr>
              <a:t>Labeling Perspective</a:t>
            </a:r>
          </a:p>
        </p:txBody>
      </p:sp>
      <p:sp>
        <p:nvSpPr>
          <p:cNvPr id="25603" name="Rectangle 3"/>
          <p:cNvSpPr>
            <a:spLocks noGrp="1" noChangeArrowheads="1"/>
          </p:cNvSpPr>
          <p:nvPr>
            <p:ph idx="1"/>
          </p:nvPr>
        </p:nvSpPr>
        <p:spPr/>
        <p:txBody>
          <a:bodyPr/>
          <a:lstStyle/>
          <a:p>
            <a:pPr eaLnBrk="1" hangingPunct="1"/>
            <a:r>
              <a:rPr lang="en-US" altLang="en-US" b="1" dirty="0"/>
              <a:t>Labeling theory</a:t>
            </a:r>
            <a:r>
              <a:rPr lang="en-US" altLang="en-US" dirty="0"/>
              <a:t> attempts to explain why certain people viewed one way while others engaged in same behavior are not</a:t>
            </a:r>
          </a:p>
          <a:p>
            <a:pPr marL="0" indent="0" eaLnBrk="1" hangingPunct="1">
              <a:buNone/>
            </a:pPr>
            <a:r>
              <a:rPr lang="en-US" altLang="en-US" b="1" dirty="0"/>
              <a:t>	</a:t>
            </a:r>
            <a:r>
              <a:rPr lang="en-US" altLang="en-US" dirty="0"/>
              <a:t>Example – racial disparities in healthcare </a:t>
            </a:r>
          </a:p>
          <a:p>
            <a:pPr marL="0" indent="0" eaLnBrk="1" hangingPunct="1">
              <a:buNone/>
            </a:pPr>
            <a:endParaRPr lang="en-US" altLang="en-US" b="1" dirty="0"/>
          </a:p>
          <a:p>
            <a:pPr eaLnBrk="1" hangingPunct="1"/>
            <a:r>
              <a:rPr lang="en-US" altLang="en-US" dirty="0"/>
              <a:t>The designations </a:t>
            </a:r>
            <a:r>
              <a:rPr lang="en-US" altLang="en-US" i="1" dirty="0"/>
              <a:t>healthy</a:t>
            </a:r>
            <a:r>
              <a:rPr lang="en-US" altLang="en-US" dirty="0"/>
              <a:t> and </a:t>
            </a:r>
            <a:r>
              <a:rPr lang="en-US" altLang="en-US" i="1" dirty="0"/>
              <a:t>ill</a:t>
            </a:r>
            <a:r>
              <a:rPr lang="en-US" altLang="en-US" dirty="0"/>
              <a:t> generally involve social definition</a:t>
            </a:r>
          </a:p>
          <a:p>
            <a:pPr lvl="1" eaLnBrk="1" hangingPunct="1"/>
            <a:r>
              <a:rPr lang="en-US" altLang="en-US" dirty="0"/>
              <a:t>Professionals have power to define who is sick – non conformity with that label may lead to backlash. </a:t>
            </a:r>
          </a:p>
          <a:p>
            <a:pPr lvl="1" eaLnBrk="1" hangingPunct="1"/>
            <a:endParaRPr lang="en-US" altLang="en-US" dirty="0"/>
          </a:p>
          <a:p>
            <a:pPr lvl="1" eaLnBrk="1" hangingPunct="1"/>
            <a:r>
              <a:rPr lang="en-US" altLang="en-US" dirty="0"/>
              <a:t>Homosexuality – 1974 APA dropped homosexuality as mental disorder</a:t>
            </a:r>
          </a:p>
        </p:txBody>
      </p:sp>
    </p:spTree>
    <p:extLst>
      <p:ext uri="{BB962C8B-B14F-4D97-AF65-F5344CB8AC3E}">
        <p14:creationId xmlns:p14="http://schemas.microsoft.com/office/powerpoint/2010/main" val="3563907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209800" y="2133600"/>
            <a:ext cx="7772400" cy="2514600"/>
          </a:xfrm>
        </p:spPr>
        <p:txBody>
          <a:bodyPr/>
          <a:lstStyle/>
          <a:p>
            <a:pPr eaLnBrk="1" hangingPunct="1"/>
            <a:r>
              <a:rPr lang="en-US" altLang="en-US" sz="4000"/>
              <a:t>Module 53: Social Epidemiology and Health Care in the United States</a:t>
            </a:r>
            <a:br>
              <a:rPr lang="en-US" altLang="en-US" sz="4000"/>
            </a:br>
            <a:endParaRPr lang="en-US" altLang="en-US" sz="2800"/>
          </a:p>
        </p:txBody>
      </p:sp>
      <p:sp>
        <p:nvSpPr>
          <p:cNvPr id="18435" name="Rectangle 3"/>
          <p:cNvSpPr>
            <a:spLocks noGrp="1" noChangeArrowheads="1"/>
          </p:cNvSpPr>
          <p:nvPr>
            <p:ph type="subTitle" idx="1"/>
          </p:nvPr>
        </p:nvSpPr>
        <p:spPr>
          <a:xfrm>
            <a:off x="2895600" y="4495800"/>
            <a:ext cx="6400800" cy="1828800"/>
          </a:xfrm>
        </p:spPr>
        <p:txBody>
          <a:bodyPr>
            <a:normAutofit lnSpcReduction="10000"/>
          </a:bodyPr>
          <a:lstStyle/>
          <a:p>
            <a:pPr eaLnBrk="1" hangingPunct="1"/>
            <a:r>
              <a:rPr lang="en-US" altLang="en-US" sz="4400" i="1"/>
              <a:t>Sociology in Modules</a:t>
            </a:r>
          </a:p>
          <a:p>
            <a:pPr eaLnBrk="1" hangingPunct="1"/>
            <a:r>
              <a:rPr lang="en-US" altLang="en-US" sz="3600"/>
              <a:t>Richard T. Schaefer</a:t>
            </a:r>
          </a:p>
          <a:p>
            <a:pPr eaLnBrk="1" hangingPunct="1"/>
            <a:r>
              <a:rPr lang="en-US" altLang="en-US" sz="3200"/>
              <a:t>3rd edition</a:t>
            </a: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2651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696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 name="Picture 4" descr="Skeletal-System-L - h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383" y="881857"/>
            <a:ext cx="2897155" cy="3048000"/>
          </a:xfrm>
          <a:prstGeom prst="rect">
            <a:avLst/>
          </a:prstGeom>
        </p:spPr>
      </p:pic>
      <p:pic>
        <p:nvPicPr>
          <p:cNvPr id="6" name="Picture 5" descr="My Brain, My Gut, My Heart and My Vag | Single Girl Blogg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538" y="370682"/>
            <a:ext cx="2611211" cy="3467100"/>
          </a:xfrm>
          <a:prstGeom prst="rect">
            <a:avLst/>
          </a:prstGeom>
        </p:spPr>
      </p:pic>
      <p:pic>
        <p:nvPicPr>
          <p:cNvPr id="7" name="Picture 6" descr="EMSHealth - ho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2025" y="3671459"/>
            <a:ext cx="2647950" cy="2552700"/>
          </a:xfrm>
          <a:prstGeom prst="rect">
            <a:avLst/>
          </a:prstGeom>
        </p:spPr>
      </p:pic>
      <p:pic>
        <p:nvPicPr>
          <p:cNvPr id="8" name="Picture 7" descr="Social Media and Its Impac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2116" y="1331659"/>
            <a:ext cx="2017776" cy="1969008"/>
          </a:xfrm>
          <a:prstGeom prst="rect">
            <a:avLst/>
          </a:prstGeom>
        </p:spPr>
      </p:pic>
    </p:spTree>
    <p:extLst>
      <p:ext uri="{BB962C8B-B14F-4D97-AF65-F5344CB8AC3E}">
        <p14:creationId xmlns:p14="http://schemas.microsoft.com/office/powerpoint/2010/main" val="4293974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pPr eaLnBrk="1" hangingPunct="1"/>
            <a:r>
              <a:rPr lang="en-US" altLang="en-US" sz="3200" dirty="0">
                <a:latin typeface="+mn-lt"/>
              </a:rPr>
              <a:t>Social Epidemiology and Health Care in the United States</a:t>
            </a:r>
          </a:p>
        </p:txBody>
      </p:sp>
      <p:sp>
        <p:nvSpPr>
          <p:cNvPr id="19459" name="Rectangle 3"/>
          <p:cNvSpPr>
            <a:spLocks noGrp="1" noChangeArrowheads="1"/>
          </p:cNvSpPr>
          <p:nvPr>
            <p:ph idx="1"/>
          </p:nvPr>
        </p:nvSpPr>
        <p:spPr/>
        <p:txBody>
          <a:bodyPr/>
          <a:lstStyle/>
          <a:p>
            <a:pPr eaLnBrk="1" hangingPunct="1"/>
            <a:r>
              <a:rPr lang="en-US" altLang="en-US" b="1" dirty="0"/>
              <a:t>Social epidemiology</a:t>
            </a:r>
            <a:r>
              <a:rPr lang="en-US" altLang="en-US" dirty="0"/>
              <a:t>: study of distribution of disease, impairment, and general health status across a population</a:t>
            </a:r>
          </a:p>
          <a:p>
            <a:pPr eaLnBrk="1" hangingPunct="1"/>
            <a:endParaRPr lang="en-US" altLang="en-US" dirty="0"/>
          </a:p>
          <a:p>
            <a:pPr lvl="1" eaLnBrk="1" hangingPunct="1"/>
            <a:r>
              <a:rPr lang="en-US" altLang="en-US" b="1" dirty="0"/>
              <a:t>Morbidity rates</a:t>
            </a:r>
            <a:r>
              <a:rPr lang="en-US" altLang="en-US" dirty="0"/>
              <a:t>: disease incidence figures presented as rates or number of reports per 100,000 people</a:t>
            </a:r>
          </a:p>
          <a:p>
            <a:pPr lvl="1" eaLnBrk="1" hangingPunct="1"/>
            <a:endParaRPr lang="en-US" altLang="en-US" dirty="0"/>
          </a:p>
          <a:p>
            <a:pPr lvl="1" eaLnBrk="1" hangingPunct="1"/>
            <a:r>
              <a:rPr lang="en-US" altLang="en-US" b="1" dirty="0"/>
              <a:t>Mortality rate</a:t>
            </a:r>
            <a:r>
              <a:rPr lang="en-US" altLang="en-US" dirty="0"/>
              <a:t>: incidence of death in a given population</a:t>
            </a:r>
          </a:p>
          <a:p>
            <a:pPr lvl="2" eaLnBrk="1" hangingPunct="1"/>
            <a:endParaRPr lang="en-US" altLang="en-US" dirty="0"/>
          </a:p>
        </p:txBody>
      </p:sp>
    </p:spTree>
    <p:extLst>
      <p:ext uri="{BB962C8B-B14F-4D97-AF65-F5344CB8AC3E}">
        <p14:creationId xmlns:p14="http://schemas.microsoft.com/office/powerpoint/2010/main" val="18324823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795464" y="265114"/>
            <a:ext cx="8601075" cy="1716087"/>
          </a:xfrm>
        </p:spPr>
        <p:txBody>
          <a:bodyPr/>
          <a:lstStyle/>
          <a:p>
            <a:pPr eaLnBrk="1" hangingPunct="1"/>
            <a:r>
              <a:rPr lang="en-US" altLang="en-US" sz="2400" b="0"/>
              <a:t>Figure 53-2: Percentage of Children without Health Insurance</a:t>
            </a:r>
          </a:p>
        </p:txBody>
      </p:sp>
      <p:pic>
        <p:nvPicPr>
          <p:cNvPr id="22531" name="Picture 5" descr="Z:\Powerpoint\MH_DCM\MH_DCM-TEXTEDIT PROJECTS\SCHAEFER_3e\Final files\ch17\sch2708x_53_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4360" y="1600201"/>
            <a:ext cx="7155809"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342657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95464" y="265114"/>
            <a:ext cx="8601075" cy="1639887"/>
          </a:xfrm>
        </p:spPr>
        <p:txBody>
          <a:bodyPr/>
          <a:lstStyle/>
          <a:p>
            <a:pPr eaLnBrk="1" hangingPunct="1"/>
            <a:r>
              <a:rPr lang="en-US" altLang="en-US" sz="2400" b="0"/>
              <a:t>Figure 53-1: AIDS by the Numbers Worldwide</a:t>
            </a:r>
          </a:p>
        </p:txBody>
      </p:sp>
      <p:pic>
        <p:nvPicPr>
          <p:cNvPr id="20483" name="Picture 5" descr="Z:\Powerpoint\MH_DCM\MH_DCM-TEXTEDIT PROJECTS\SCHAEFER_3e\Final files\ch17\sch2708x_53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2100" y="1526796"/>
            <a:ext cx="3481431" cy="4840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0876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05312" y="298013"/>
            <a:ext cx="10515600" cy="1325563"/>
          </a:xfrm>
        </p:spPr>
        <p:txBody>
          <a:bodyPr/>
          <a:lstStyle/>
          <a:p>
            <a:pPr eaLnBrk="1" hangingPunct="1"/>
            <a:r>
              <a:rPr lang="en-US" altLang="en-US" dirty="0"/>
              <a:t>Social Class</a:t>
            </a:r>
          </a:p>
        </p:txBody>
      </p:sp>
      <p:sp>
        <p:nvSpPr>
          <p:cNvPr id="21507" name="Rectangle 3"/>
          <p:cNvSpPr>
            <a:spLocks noGrp="1" noChangeArrowheads="1"/>
          </p:cNvSpPr>
          <p:nvPr>
            <p:ph idx="1"/>
          </p:nvPr>
        </p:nvSpPr>
        <p:spPr/>
        <p:txBody>
          <a:bodyPr>
            <a:normAutofit fontScale="85000" lnSpcReduction="10000"/>
          </a:bodyPr>
          <a:lstStyle/>
          <a:p>
            <a:pPr eaLnBrk="1" hangingPunct="1"/>
            <a:r>
              <a:rPr lang="en-US" altLang="en-US" sz="3200" dirty="0"/>
              <a:t>People in lower classes have higher rates of mortality and disability</a:t>
            </a:r>
          </a:p>
          <a:p>
            <a:pPr lvl="1" eaLnBrk="1" hangingPunct="1"/>
            <a:r>
              <a:rPr lang="en-US" altLang="en-US" sz="3200" dirty="0"/>
              <a:t>Effects appear to be cumulative</a:t>
            </a:r>
          </a:p>
          <a:p>
            <a:pPr lvl="1" eaLnBrk="1" hangingPunct="1"/>
            <a:r>
              <a:rPr lang="en-US" altLang="en-US" sz="3200" dirty="0"/>
              <a:t>Poor are less able to afford quality medical care</a:t>
            </a:r>
          </a:p>
          <a:p>
            <a:pPr lvl="1" eaLnBrk="1" hangingPunct="1"/>
            <a:r>
              <a:rPr lang="en-US" altLang="en-US" sz="3200" dirty="0"/>
              <a:t>Conflict theorists: capitalist societies care more about maximizing profits than they do about the health and safety of industrial </a:t>
            </a:r>
            <a:r>
              <a:rPr lang="en-US" altLang="en-US" sz="3200" dirty="0" smtClean="0"/>
              <a:t>workers</a:t>
            </a:r>
          </a:p>
          <a:p>
            <a:pPr lvl="1" eaLnBrk="1" hangingPunct="1"/>
            <a:r>
              <a:rPr lang="en-US" altLang="en-US" sz="3200" dirty="0" smtClean="0"/>
              <a:t>Example: Duke medical center, 900 bed hospital </a:t>
            </a:r>
          </a:p>
          <a:p>
            <a:pPr marL="457200" lvl="1" indent="0" eaLnBrk="1" hangingPunct="1">
              <a:buNone/>
            </a:pPr>
            <a:r>
              <a:rPr lang="en-US" altLang="en-US" sz="3200" dirty="0"/>
              <a:t> </a:t>
            </a:r>
            <a:r>
              <a:rPr lang="en-US" altLang="en-US" sz="3200" dirty="0" smtClean="0"/>
              <a:t>  How many billing specialists???</a:t>
            </a:r>
          </a:p>
          <a:p>
            <a:pPr marL="457200" lvl="1" indent="0" eaLnBrk="1" hangingPunct="1">
              <a:buNone/>
            </a:pPr>
            <a:r>
              <a:rPr lang="en-US" altLang="en-US" sz="3200" dirty="0" smtClean="0"/>
              <a:t>Ottawa and Pennsylvania – same population</a:t>
            </a:r>
          </a:p>
          <a:p>
            <a:pPr marL="457200" lvl="1" indent="0" eaLnBrk="1" hangingPunct="1">
              <a:buNone/>
            </a:pPr>
            <a:r>
              <a:rPr lang="en-US" altLang="en-US" sz="3200" dirty="0" smtClean="0"/>
              <a:t>Ottawa has 11 hospitals that can do heart surgeries</a:t>
            </a:r>
          </a:p>
          <a:p>
            <a:pPr marL="457200" lvl="1" indent="0" eaLnBrk="1" hangingPunct="1">
              <a:buNone/>
            </a:pPr>
            <a:r>
              <a:rPr lang="en-US" altLang="en-US" sz="3200" dirty="0" smtClean="0"/>
              <a:t>Pennsylvania – How many ??</a:t>
            </a:r>
            <a:endParaRPr lang="en-US" altLang="en-US" sz="3200" dirty="0"/>
          </a:p>
        </p:txBody>
      </p:sp>
    </p:spTree>
    <p:extLst>
      <p:ext uri="{BB962C8B-B14F-4D97-AF65-F5344CB8AC3E}">
        <p14:creationId xmlns:p14="http://schemas.microsoft.com/office/powerpoint/2010/main" val="70493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dirty="0">
                <a:latin typeface="+mn-lt"/>
              </a:rPr>
              <a:t>Race and Ethnicity</a:t>
            </a:r>
          </a:p>
        </p:txBody>
      </p:sp>
      <p:sp>
        <p:nvSpPr>
          <p:cNvPr id="23555" name="Rectangle 3"/>
          <p:cNvSpPr>
            <a:spLocks noGrp="1" noChangeArrowheads="1"/>
          </p:cNvSpPr>
          <p:nvPr>
            <p:ph idx="1"/>
          </p:nvPr>
        </p:nvSpPr>
        <p:spPr>
          <a:xfrm>
            <a:off x="838200" y="1746236"/>
            <a:ext cx="10515600" cy="4351338"/>
          </a:xfrm>
        </p:spPr>
        <p:txBody>
          <a:bodyPr/>
          <a:lstStyle/>
          <a:p>
            <a:pPr eaLnBrk="1" hangingPunct="1"/>
            <a:r>
              <a:rPr lang="en-US" altLang="en-US" dirty="0"/>
              <a:t>Health profiles of racial and ethnic groups reflect social inequality in U.S.</a:t>
            </a:r>
          </a:p>
          <a:p>
            <a:pPr lvl="1" eaLnBrk="1" hangingPunct="1"/>
            <a:r>
              <a:rPr lang="en-US" altLang="en-US" sz="2800" dirty="0"/>
              <a:t>Poor economic and environmental conditions manifested in high morbidity and mortality</a:t>
            </a:r>
          </a:p>
          <a:p>
            <a:pPr lvl="1" eaLnBrk="1" hangingPunct="1"/>
            <a:r>
              <a:rPr lang="en-US" altLang="en-US" sz="2800" dirty="0"/>
              <a:t>African Americans have higher infant mortality rates when compared to Whites</a:t>
            </a:r>
          </a:p>
          <a:p>
            <a:pPr lvl="1" eaLnBrk="1" hangingPunct="1"/>
            <a:r>
              <a:rPr lang="en-US" altLang="en-US" sz="2800" dirty="0"/>
              <a:t>Mexican Americans may use </a:t>
            </a:r>
            <a:r>
              <a:rPr lang="en-US" altLang="en-US" sz="2800" b="1" i="1" dirty="0" err="1"/>
              <a:t>curanderismo</a:t>
            </a:r>
            <a:r>
              <a:rPr lang="en-US" altLang="en-US" sz="2800" dirty="0"/>
              <a:t>: form of holistic health care and healing</a:t>
            </a:r>
          </a:p>
        </p:txBody>
      </p:sp>
    </p:spTree>
    <p:extLst>
      <p:ext uri="{BB962C8B-B14F-4D97-AF65-F5344CB8AC3E}">
        <p14:creationId xmlns:p14="http://schemas.microsoft.com/office/powerpoint/2010/main" val="890992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Gender</a:t>
            </a:r>
          </a:p>
        </p:txBody>
      </p:sp>
      <p:sp>
        <p:nvSpPr>
          <p:cNvPr id="24579" name="Rectangle 3"/>
          <p:cNvSpPr>
            <a:spLocks noGrp="1" noChangeArrowheads="1"/>
          </p:cNvSpPr>
          <p:nvPr>
            <p:ph idx="1"/>
          </p:nvPr>
        </p:nvSpPr>
        <p:spPr/>
        <p:txBody>
          <a:bodyPr/>
          <a:lstStyle/>
          <a:p>
            <a:pPr eaLnBrk="1" hangingPunct="1"/>
            <a:r>
              <a:rPr lang="en-US" altLang="en-US" dirty="0"/>
              <a:t>Women experience higher prevalence of many illnesses but tend to live longer</a:t>
            </a:r>
          </a:p>
          <a:p>
            <a:pPr eaLnBrk="1" hangingPunct="1"/>
            <a:r>
              <a:rPr lang="en-US" altLang="en-US" dirty="0"/>
              <a:t>Theorized reasons for longevity:</a:t>
            </a:r>
          </a:p>
          <a:p>
            <a:pPr lvl="1" eaLnBrk="1" hangingPunct="1"/>
            <a:r>
              <a:rPr lang="en-US" altLang="en-US" dirty="0"/>
              <a:t>Lower rate of cigarette smoking</a:t>
            </a:r>
          </a:p>
          <a:p>
            <a:pPr lvl="1" eaLnBrk="1" hangingPunct="1"/>
            <a:r>
              <a:rPr lang="en-US" altLang="en-US" dirty="0"/>
              <a:t>Lower alcohol consumption</a:t>
            </a:r>
          </a:p>
          <a:p>
            <a:pPr lvl="1" eaLnBrk="1" hangingPunct="1"/>
            <a:r>
              <a:rPr lang="en-US" altLang="en-US" dirty="0"/>
              <a:t>Lower rate of employment in dangerous occupations</a:t>
            </a:r>
          </a:p>
          <a:p>
            <a:pPr lvl="1" eaLnBrk="1" hangingPunct="1"/>
            <a:r>
              <a:rPr lang="en-US" altLang="en-US" dirty="0"/>
              <a:t>More likely to seek treatment</a:t>
            </a:r>
          </a:p>
        </p:txBody>
      </p:sp>
    </p:spTree>
    <p:extLst>
      <p:ext uri="{BB962C8B-B14F-4D97-AF65-F5344CB8AC3E}">
        <p14:creationId xmlns:p14="http://schemas.microsoft.com/office/powerpoint/2010/main" val="1192091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Healthcare in United states</a:t>
            </a:r>
          </a:p>
        </p:txBody>
      </p:sp>
      <p:sp>
        <p:nvSpPr>
          <p:cNvPr id="5" name="Content Placeholder 4"/>
          <p:cNvSpPr>
            <a:spLocks noGrp="1"/>
          </p:cNvSpPr>
          <p:nvPr>
            <p:ph idx="1"/>
          </p:nvPr>
        </p:nvSpPr>
        <p:spPr/>
        <p:txBody>
          <a:bodyPr/>
          <a:lstStyle/>
          <a:p>
            <a:r>
              <a:rPr lang="en-US" dirty="0"/>
              <a:t>How much do we spend ?</a:t>
            </a:r>
          </a:p>
          <a:p>
            <a:endParaRPr lang="en-US" dirty="0"/>
          </a:p>
          <a:p>
            <a:endParaRPr lang="en-US" dirty="0"/>
          </a:p>
          <a:p>
            <a:endParaRPr lang="en-US" dirty="0"/>
          </a:p>
          <a:p>
            <a:endParaRPr lang="en-US" dirty="0"/>
          </a:p>
          <a:p>
            <a:r>
              <a:rPr lang="en-US" dirty="0"/>
              <a:t>What can we expect in future?</a:t>
            </a:r>
          </a:p>
          <a:p>
            <a:pPr lvl="1"/>
            <a:r>
              <a:rPr lang="en-US" dirty="0"/>
              <a:t>2020 – 4.6 trillion (estimate)	</a:t>
            </a:r>
          </a:p>
        </p:txBody>
      </p:sp>
      <p:sp>
        <p:nvSpPr>
          <p:cNvPr id="6" name="Rectangle 5"/>
          <p:cNvSpPr/>
          <p:nvPr/>
        </p:nvSpPr>
        <p:spPr>
          <a:xfrm>
            <a:off x="1199625" y="2790359"/>
            <a:ext cx="1199626"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Healthcare</a:t>
            </a:r>
          </a:p>
        </p:txBody>
      </p:sp>
      <p:sp>
        <p:nvSpPr>
          <p:cNvPr id="7" name="Rectangle 6"/>
          <p:cNvSpPr/>
          <p:nvPr/>
        </p:nvSpPr>
        <p:spPr>
          <a:xfrm>
            <a:off x="3233258" y="2773581"/>
            <a:ext cx="7831822" cy="9311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Education, Defense, Farm subsidies, Food stamps and Foreign Aid</a:t>
            </a:r>
          </a:p>
        </p:txBody>
      </p:sp>
      <p:sp>
        <p:nvSpPr>
          <p:cNvPr id="8" name="Equals 7"/>
          <p:cNvSpPr/>
          <p:nvPr/>
        </p:nvSpPr>
        <p:spPr>
          <a:xfrm>
            <a:off x="2571924" y="3058807"/>
            <a:ext cx="377504" cy="271622"/>
          </a:xfrm>
          <a:prstGeom prst="mathEqual">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945681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31" y="209726"/>
            <a:ext cx="10515600" cy="1506130"/>
          </a:xfrm>
        </p:spPr>
        <p:txBody>
          <a:bodyPr>
            <a:normAutofit fontScale="90000"/>
          </a:bodyPr>
          <a:lstStyle/>
          <a:p>
            <a:r>
              <a:rPr lang="en-US" sz="3100" b="1" dirty="0">
                <a:latin typeface="+mn-lt"/>
              </a:rPr>
              <a:t/>
            </a:r>
            <a:br>
              <a:rPr lang="en-US" sz="3100" b="1" dirty="0">
                <a:latin typeface="+mn-lt"/>
              </a:rPr>
            </a:br>
            <a:r>
              <a:rPr lang="en-US" sz="3100" b="1" dirty="0">
                <a:latin typeface="+mn-lt"/>
              </a:rPr>
              <a:t>“Bitter Pill: Why Medical Bills Are Killing Us,” by Steven Brill (TIME report</a:t>
            </a:r>
            <a:br>
              <a:rPr lang="en-US" sz="3100" b="1" dirty="0">
                <a:latin typeface="+mn-lt"/>
              </a:rPr>
            </a:br>
            <a:r>
              <a:rPr lang="en-US" sz="3100" b="1" dirty="0"/>
              <a:t/>
            </a:r>
            <a:br>
              <a:rPr lang="en-US" sz="3100" b="1" dirty="0"/>
            </a:br>
            <a:r>
              <a:rPr lang="en-US" sz="2200" b="1" dirty="0" err="1"/>
              <a:t>Source:</a:t>
            </a:r>
            <a:r>
              <a:rPr lang="en-US" sz="2200" dirty="0" err="1"/>
              <a:t>Patricia</a:t>
            </a:r>
            <a:r>
              <a:rPr lang="en-US" sz="2200" dirty="0"/>
              <a:t> </a:t>
            </a:r>
            <a:r>
              <a:rPr lang="en-US" sz="2200" dirty="0" err="1"/>
              <a:t>Dubrava</a:t>
            </a:r>
            <a:r>
              <a:rPr lang="en-US" sz="2200" dirty="0"/>
              <a:t> (summary of the report)</a:t>
            </a:r>
            <a:r>
              <a:rPr lang="en-US" b="1" dirty="0"/>
              <a:t/>
            </a:r>
            <a:br>
              <a:rPr lang="en-US" b="1" dirty="0"/>
            </a:br>
            <a:endParaRPr lang="en-US" sz="3100" dirty="0"/>
          </a:p>
        </p:txBody>
      </p:sp>
      <p:sp>
        <p:nvSpPr>
          <p:cNvPr id="3" name="Content Placeholder 2"/>
          <p:cNvSpPr>
            <a:spLocks noGrp="1"/>
          </p:cNvSpPr>
          <p:nvPr>
            <p:ph idx="1"/>
          </p:nvPr>
        </p:nvSpPr>
        <p:spPr/>
        <p:txBody>
          <a:bodyPr/>
          <a:lstStyle/>
          <a:p>
            <a:r>
              <a:rPr lang="en-US" dirty="0"/>
              <a:t>62% of personal bankruptcy filings each year are related to medical bills</a:t>
            </a:r>
          </a:p>
          <a:p>
            <a:r>
              <a:rPr lang="en-US" dirty="0"/>
              <a:t>The </a:t>
            </a:r>
            <a:r>
              <a:rPr lang="en-US" i="1" dirty="0"/>
              <a:t>lowest</a:t>
            </a:r>
            <a:r>
              <a:rPr lang="en-US" dirty="0"/>
              <a:t> paid CEO on the list of 10 largest nonprofit hospitals earns $2,080,779</a:t>
            </a:r>
          </a:p>
          <a:p>
            <a:r>
              <a:rPr lang="en-US" dirty="0"/>
              <a:t>Of the countries that spend most on health care, we spend by far the highest per person and yet our life expectancy is the lowest in that group.</a:t>
            </a:r>
          </a:p>
          <a:p>
            <a:r>
              <a:rPr lang="en-US" dirty="0"/>
              <a:t>Our infant mortality rank is 50</a:t>
            </a:r>
            <a:r>
              <a:rPr lang="en-US" baseline="30000" dirty="0"/>
              <a:t>th</a:t>
            </a:r>
            <a:r>
              <a:rPr lang="en-US" dirty="0"/>
              <a:t> in the world, nine spots below Cuba</a:t>
            </a:r>
          </a:p>
          <a:p>
            <a:r>
              <a:rPr lang="en-US" dirty="0"/>
              <a:t>One Nexium pill here costs as much as eight pills in France.</a:t>
            </a:r>
          </a:p>
          <a:p>
            <a:endParaRPr lang="en-US" dirty="0"/>
          </a:p>
        </p:txBody>
      </p:sp>
    </p:spTree>
    <p:extLst>
      <p:ext uri="{BB962C8B-B14F-4D97-AF65-F5344CB8AC3E}">
        <p14:creationId xmlns:p14="http://schemas.microsoft.com/office/powerpoint/2010/main" val="30597488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mn-lt"/>
              </a:rPr>
              <a:t>Historic view of the healthcare system</a:t>
            </a:r>
          </a:p>
        </p:txBody>
      </p:sp>
      <p:pic>
        <p:nvPicPr>
          <p:cNvPr id="9" name="Content Placeholder 8" descr="File:Charles Sumner by Southworth &amp; Hawes c1850.jpg - Wikimedia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1765" y="1367406"/>
            <a:ext cx="1553832" cy="2096020"/>
          </a:xfrm>
        </p:spPr>
      </p:pic>
      <p:sp>
        <p:nvSpPr>
          <p:cNvPr id="4" name="Rectangle 3"/>
          <p:cNvSpPr/>
          <p:nvPr/>
        </p:nvSpPr>
        <p:spPr>
          <a:xfrm>
            <a:off x="5882988" y="1810391"/>
            <a:ext cx="487959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1830- 1840 – No unified medical licensing body</a:t>
            </a:r>
          </a:p>
        </p:txBody>
      </p:sp>
      <p:sp>
        <p:nvSpPr>
          <p:cNvPr id="5" name="Rectangle 4"/>
          <p:cNvSpPr/>
          <p:nvPr/>
        </p:nvSpPr>
        <p:spPr>
          <a:xfrm>
            <a:off x="5863905" y="3158506"/>
            <a:ext cx="4879597"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AMS (1948) standardization of education and licensing</a:t>
            </a:r>
          </a:p>
          <a:p>
            <a:pPr algn="ctr"/>
            <a:r>
              <a:rPr lang="en-US" dirty="0"/>
              <a:t>Institutionalization of healthcare </a:t>
            </a:r>
          </a:p>
        </p:txBody>
      </p:sp>
      <p:sp>
        <p:nvSpPr>
          <p:cNvPr id="6" name="Rectangle 5"/>
          <p:cNvSpPr/>
          <p:nvPr/>
        </p:nvSpPr>
        <p:spPr>
          <a:xfrm>
            <a:off x="5863906" y="4442913"/>
            <a:ext cx="4962366" cy="8388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By 1920 – Decentralization by allied professions and greater division of labor</a:t>
            </a:r>
          </a:p>
        </p:txBody>
      </p:sp>
      <p:sp>
        <p:nvSpPr>
          <p:cNvPr id="7" name="Arrow: Down 6"/>
          <p:cNvSpPr/>
          <p:nvPr/>
        </p:nvSpPr>
        <p:spPr>
          <a:xfrm>
            <a:off x="8322788" y="2713099"/>
            <a:ext cx="45719" cy="411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p:cNvSpPr/>
          <p:nvPr/>
        </p:nvSpPr>
        <p:spPr>
          <a:xfrm>
            <a:off x="8299928" y="4014577"/>
            <a:ext cx="45719" cy="4111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 technology and devotion to patient care | Flickr - Photo Shar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9626" y="3577954"/>
            <a:ext cx="2786579" cy="2085083"/>
          </a:xfrm>
          <a:prstGeom prst="rect">
            <a:avLst/>
          </a:prstGeom>
        </p:spPr>
      </p:pic>
    </p:spTree>
    <p:extLst>
      <p:ext uri="{BB962C8B-B14F-4D97-AF65-F5344CB8AC3E}">
        <p14:creationId xmlns:p14="http://schemas.microsoft.com/office/powerpoint/2010/main" val="35851865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Physician – patient relationship</a:t>
            </a:r>
          </a:p>
        </p:txBody>
      </p:sp>
      <p:sp>
        <p:nvSpPr>
          <p:cNvPr id="3" name="Content Placeholder 2"/>
          <p:cNvSpPr>
            <a:spLocks noGrp="1"/>
          </p:cNvSpPr>
          <p:nvPr>
            <p:ph idx="1"/>
          </p:nvPr>
        </p:nvSpPr>
        <p:spPr>
          <a:xfrm>
            <a:off x="838200" y="1766902"/>
            <a:ext cx="10515600" cy="4351338"/>
          </a:xfrm>
        </p:spPr>
        <p:txBody>
          <a:bodyPr/>
          <a:lstStyle/>
          <a:p>
            <a:r>
              <a:rPr lang="en-US" dirty="0"/>
              <a:t>Traditional models – Physicians had a role of dominance</a:t>
            </a:r>
          </a:p>
          <a:p>
            <a:r>
              <a:rPr lang="en-US" dirty="0"/>
              <a:t>Functionalist view – Professional socialization of physicians (Expert Vs passive learners)</a:t>
            </a:r>
          </a:p>
        </p:txBody>
      </p:sp>
      <p:sp>
        <p:nvSpPr>
          <p:cNvPr id="4" name="Isosceles Triangle 3"/>
          <p:cNvSpPr/>
          <p:nvPr/>
        </p:nvSpPr>
        <p:spPr>
          <a:xfrm>
            <a:off x="1803633" y="4048630"/>
            <a:ext cx="2613342" cy="1873997"/>
          </a:xfrm>
          <a:prstGeom prst="triangle">
            <a:avLst>
              <a:gd name="adj" fmla="val 48074"/>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descr="The White Coat hierarchy of perceived importanc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3585180"/>
            <a:ext cx="4421154" cy="2337447"/>
          </a:xfrm>
          <a:prstGeom prst="rect">
            <a:avLst/>
          </a:prstGeom>
        </p:spPr>
      </p:pic>
    </p:spTree>
    <p:extLst>
      <p:ext uri="{BB962C8B-B14F-4D97-AF65-F5344CB8AC3E}">
        <p14:creationId xmlns:p14="http://schemas.microsoft.com/office/powerpoint/2010/main" val="1178739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a:t>
            </a:r>
          </a:p>
        </p:txBody>
      </p:sp>
      <p:sp>
        <p:nvSpPr>
          <p:cNvPr id="3" name="Content Placeholder 2"/>
          <p:cNvSpPr>
            <a:spLocks noGrp="1"/>
          </p:cNvSpPr>
          <p:nvPr>
            <p:ph idx="1"/>
          </p:nvPr>
        </p:nvSpPr>
        <p:spPr/>
        <p:txBody>
          <a:bodyPr>
            <a:normAutofit/>
          </a:bodyPr>
          <a:lstStyle/>
          <a:p>
            <a:r>
              <a:rPr lang="en-US" sz="3600" dirty="0"/>
              <a:t>Health is directly correlated with </a:t>
            </a:r>
          </a:p>
          <a:p>
            <a:endParaRPr lang="en-US" sz="3600" dirty="0"/>
          </a:p>
          <a:p>
            <a:pPr marL="457200" lvl="1" indent="0">
              <a:buNone/>
            </a:pPr>
            <a:r>
              <a:rPr lang="en-US" sz="3600" dirty="0"/>
              <a:t>1. Healthy life style with regular exercise</a:t>
            </a:r>
          </a:p>
          <a:p>
            <a:pPr marL="457200" lvl="1" indent="0">
              <a:buNone/>
            </a:pPr>
            <a:r>
              <a:rPr lang="en-US" sz="3600" dirty="0"/>
              <a:t>2. Income</a:t>
            </a:r>
          </a:p>
          <a:p>
            <a:pPr marL="457200" lvl="1" indent="0">
              <a:buNone/>
            </a:pPr>
            <a:r>
              <a:rPr lang="en-US" sz="3600" dirty="0"/>
              <a:t>3. Food consumption in accordance with the food pyramid</a:t>
            </a:r>
          </a:p>
        </p:txBody>
      </p:sp>
    </p:spTree>
    <p:extLst>
      <p:ext uri="{BB962C8B-B14F-4D97-AF65-F5344CB8AC3E}">
        <p14:creationId xmlns:p14="http://schemas.microsoft.com/office/powerpoint/2010/main" val="19024206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latin typeface="+mn-lt"/>
              </a:rPr>
              <a:t>Study of patient's perspective medical errors may have health care professional rethinking what is important to their patients</a:t>
            </a:r>
            <a:r>
              <a:rPr lang="en-US" b="1" dirty="0"/>
              <a:t/>
            </a:r>
            <a:br>
              <a:rPr lang="en-US" b="1" dirty="0"/>
            </a:br>
            <a:endParaRPr lang="en-US" dirty="0"/>
          </a:p>
        </p:txBody>
      </p:sp>
      <p:sp>
        <p:nvSpPr>
          <p:cNvPr id="3" name="Content Placeholder 2"/>
          <p:cNvSpPr>
            <a:spLocks noGrp="1"/>
          </p:cNvSpPr>
          <p:nvPr>
            <p:ph idx="1"/>
          </p:nvPr>
        </p:nvSpPr>
        <p:spPr>
          <a:xfrm>
            <a:off x="838200" y="1800458"/>
            <a:ext cx="10515600" cy="4351338"/>
          </a:xfrm>
        </p:spPr>
        <p:txBody>
          <a:bodyPr/>
          <a:lstStyle/>
          <a:p>
            <a:r>
              <a:rPr lang="en-US" dirty="0"/>
              <a:t>A study, published in the </a:t>
            </a:r>
            <a:r>
              <a:rPr lang="en-US" i="1" dirty="0"/>
              <a:t>Annals of Family Medicine (2014)</a:t>
            </a:r>
            <a:r>
              <a:rPr lang="en-US" dirty="0"/>
              <a:t>, suggests that patients are more disturbed with lack of access to and relationships with their physicians than technical errors in diagnosis and treatment.</a:t>
            </a:r>
          </a:p>
          <a:p>
            <a:endParaRPr lang="en-US" dirty="0"/>
          </a:p>
          <a:p>
            <a:r>
              <a:rPr lang="en-US" dirty="0"/>
              <a:t>Barriers</a:t>
            </a:r>
          </a:p>
          <a:p>
            <a:pPr lvl="1"/>
            <a:r>
              <a:rPr lang="en-US" dirty="0"/>
              <a:t>Humanist approach part of medical training, but perceived not as important as technical skills</a:t>
            </a:r>
          </a:p>
          <a:p>
            <a:pPr lvl="1"/>
            <a:r>
              <a:rPr lang="en-US" dirty="0"/>
              <a:t>Patient overload</a:t>
            </a:r>
          </a:p>
          <a:p>
            <a:pPr lvl="1"/>
            <a:r>
              <a:rPr lang="en-US" dirty="0"/>
              <a:t>Trust – fear of malpractice</a:t>
            </a:r>
          </a:p>
        </p:txBody>
      </p:sp>
    </p:spTree>
    <p:extLst>
      <p:ext uri="{BB962C8B-B14F-4D97-AF65-F5344CB8AC3E}">
        <p14:creationId xmlns:p14="http://schemas.microsoft.com/office/powerpoint/2010/main" val="2521687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Inter-professional collaboration </a:t>
            </a:r>
          </a:p>
        </p:txBody>
      </p:sp>
      <p:sp>
        <p:nvSpPr>
          <p:cNvPr id="3" name="Content Placeholder 2"/>
          <p:cNvSpPr>
            <a:spLocks noGrp="1"/>
          </p:cNvSpPr>
          <p:nvPr>
            <p:ph idx="1"/>
          </p:nvPr>
        </p:nvSpPr>
        <p:spPr/>
        <p:txBody>
          <a:bodyPr/>
          <a:lstStyle/>
          <a:p>
            <a:r>
              <a:rPr lang="en-US" b="1" dirty="0"/>
              <a:t>Physician – Nurse relationship</a:t>
            </a:r>
          </a:p>
          <a:p>
            <a:pPr marL="0" indent="0">
              <a:buNone/>
            </a:pPr>
            <a:r>
              <a:rPr lang="en-US" dirty="0"/>
              <a:t>	Gender divide - 91%  female nurses (2016)</a:t>
            </a:r>
          </a:p>
          <a:p>
            <a:pPr marL="0" indent="0">
              <a:buNone/>
            </a:pPr>
            <a:r>
              <a:rPr lang="en-US" dirty="0"/>
              <a:t>		34% Female doctors (Kaiser Foundation 2016)</a:t>
            </a:r>
          </a:p>
          <a:p>
            <a:pPr marL="0" indent="0">
              <a:buNone/>
            </a:pPr>
            <a:endParaRPr lang="en-US" dirty="0"/>
          </a:p>
          <a:p>
            <a:pPr marL="0" indent="0">
              <a:buNone/>
            </a:pPr>
            <a:r>
              <a:rPr lang="en-US" b="1" dirty="0"/>
              <a:t>Doctor-Nurse game ( Leonard Stein, 1967)	</a:t>
            </a:r>
          </a:p>
          <a:p>
            <a:pPr marL="0" indent="0">
              <a:buNone/>
            </a:pPr>
            <a:r>
              <a:rPr lang="en-US" dirty="0"/>
              <a:t>“</a:t>
            </a:r>
            <a:r>
              <a:rPr lang="en-US" i="1" dirty="0"/>
              <a:t>Interactions between the two were carefully managed so as not to disturb the fixed hierarchy. Nurses were bold, had initiative, and were responsible for important recommendations. While being bold, however, they had to appear passive</a:t>
            </a:r>
            <a:r>
              <a:rPr lang="en-US" dirty="0"/>
              <a:t>”.</a:t>
            </a:r>
          </a:p>
        </p:txBody>
      </p:sp>
    </p:spTree>
    <p:extLst>
      <p:ext uri="{BB962C8B-B14F-4D97-AF65-F5344CB8AC3E}">
        <p14:creationId xmlns:p14="http://schemas.microsoft.com/office/powerpoint/2010/main" val="963308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Doctors and nurses: new game, same result</a:t>
            </a:r>
            <a:br>
              <a:rPr lang="en-US" b="1" dirty="0"/>
            </a:br>
            <a:r>
              <a:rPr lang="en-US" dirty="0">
                <a:latin typeface="+mn-lt"/>
              </a:rPr>
              <a:t>Radcliffe M.</a:t>
            </a:r>
            <a:r>
              <a:rPr lang="pt-BR" dirty="0">
                <a:hlinkClick r:id="rId2"/>
              </a:rPr>
              <a:t> BMJ</a:t>
            </a:r>
            <a:r>
              <a:rPr lang="pt-BR" dirty="0"/>
              <a:t>. 2000 Apr 15; 320(7241): 1085. </a:t>
            </a:r>
            <a:r>
              <a:rPr lang="en-US" dirty="0"/>
              <a:t/>
            </a:r>
            <a:br>
              <a:rPr lang="en-US" dirty="0"/>
            </a:br>
            <a:endParaRPr lang="en-US" dirty="0">
              <a:latin typeface="+mn-lt"/>
            </a:endParaRPr>
          </a:p>
        </p:txBody>
      </p:sp>
      <p:sp>
        <p:nvSpPr>
          <p:cNvPr id="3" name="Content Placeholder 2"/>
          <p:cNvSpPr>
            <a:spLocks noGrp="1"/>
          </p:cNvSpPr>
          <p:nvPr>
            <p:ph idx="1"/>
          </p:nvPr>
        </p:nvSpPr>
        <p:spPr/>
        <p:txBody>
          <a:bodyPr/>
          <a:lstStyle/>
          <a:p>
            <a:r>
              <a:rPr lang="en-US" dirty="0"/>
              <a:t>After the 1970s nursing reconstructed itself as an independent profession which sometimes stood up to doctors. They did this in various ways, an example being the investment in university education and the social affirmation that went with it</a:t>
            </a:r>
          </a:p>
          <a:p>
            <a:endParaRPr lang="en-US" dirty="0"/>
          </a:p>
          <a:p>
            <a:r>
              <a:rPr lang="en-US" dirty="0"/>
              <a:t>For all the jostling for position over the past 20 years little has changed, the public may love its angels but it holds its medics in awe.</a:t>
            </a:r>
          </a:p>
        </p:txBody>
      </p:sp>
    </p:spTree>
    <p:extLst>
      <p:ext uri="{BB962C8B-B14F-4D97-AF65-F5344CB8AC3E}">
        <p14:creationId xmlns:p14="http://schemas.microsoft.com/office/powerpoint/2010/main" val="408332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Complementary and alternative medicine</a:t>
            </a:r>
          </a:p>
        </p:txBody>
      </p:sp>
      <p:sp>
        <p:nvSpPr>
          <p:cNvPr id="3" name="Content Placeholder 2"/>
          <p:cNvSpPr>
            <a:spLocks noGrp="1"/>
          </p:cNvSpPr>
          <p:nvPr>
            <p:ph idx="1"/>
          </p:nvPr>
        </p:nvSpPr>
        <p:spPr/>
        <p:txBody>
          <a:bodyPr/>
          <a:lstStyle/>
          <a:p>
            <a:r>
              <a:rPr lang="en-US" dirty="0"/>
              <a:t>1992 – National center complementary and alternative medicine established (Funded by NIH) </a:t>
            </a:r>
          </a:p>
          <a:p>
            <a:endParaRPr lang="en-US" dirty="0"/>
          </a:p>
          <a:p>
            <a:r>
              <a:rPr lang="en-US" dirty="0"/>
              <a:t>NIH sponsored survey found that 1 in 4 adult in the US use alternate medicine</a:t>
            </a:r>
          </a:p>
          <a:p>
            <a:endParaRPr lang="en-US" dirty="0"/>
          </a:p>
          <a:p>
            <a:r>
              <a:rPr lang="en-US" dirty="0"/>
              <a:t>At a global level, according to WHO, 80 % people in poorest countries use some form of alternate medicine</a:t>
            </a:r>
          </a:p>
        </p:txBody>
      </p:sp>
    </p:spTree>
    <p:extLst>
      <p:ext uri="{BB962C8B-B14F-4D97-AF65-F5344CB8AC3E}">
        <p14:creationId xmlns:p14="http://schemas.microsoft.com/office/powerpoint/2010/main" val="3070071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795464" y="265114"/>
            <a:ext cx="8601075" cy="1716087"/>
          </a:xfrm>
        </p:spPr>
        <p:txBody>
          <a:bodyPr/>
          <a:lstStyle/>
          <a:p>
            <a:pPr eaLnBrk="1" hangingPunct="1"/>
            <a:r>
              <a:rPr lang="en-US" altLang="en-US" sz="2400" b="0"/>
              <a:t>Figure 53-4: Use of Complementary and Alternative Medicine</a:t>
            </a:r>
          </a:p>
        </p:txBody>
      </p:sp>
      <p:pic>
        <p:nvPicPr>
          <p:cNvPr id="31747" name="Picture 5" descr="Z:\Powerpoint\MH_DCM\MH_DCM-TEXTEDIT PROJECTS\SCHAEFER_3e\Final files\ch17\sch2708x_53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540" y="1549853"/>
            <a:ext cx="4790112"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89105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b="1" dirty="0"/>
              <a:t>The Role of Government</a:t>
            </a:r>
          </a:p>
        </p:txBody>
      </p:sp>
      <p:sp>
        <p:nvSpPr>
          <p:cNvPr id="32771" name="Rectangle 3"/>
          <p:cNvSpPr>
            <a:spLocks noGrp="1" noChangeArrowheads="1"/>
          </p:cNvSpPr>
          <p:nvPr>
            <p:ph idx="1"/>
          </p:nvPr>
        </p:nvSpPr>
        <p:spPr>
          <a:xfrm>
            <a:off x="838200" y="1690688"/>
            <a:ext cx="9372600" cy="4710112"/>
          </a:xfrm>
        </p:spPr>
        <p:txBody>
          <a:bodyPr>
            <a:normAutofit lnSpcReduction="10000"/>
          </a:bodyPr>
          <a:lstStyle/>
          <a:p>
            <a:pPr eaLnBrk="1" hangingPunct="1">
              <a:lnSpc>
                <a:spcPct val="95000"/>
              </a:lnSpc>
              <a:spcBef>
                <a:spcPct val="15000"/>
              </a:spcBef>
            </a:pPr>
            <a:r>
              <a:rPr lang="en-US" altLang="en-US" dirty="0"/>
              <a:t>1946 Hill-Burton Act: first subsidies for building and improving hospitals</a:t>
            </a:r>
          </a:p>
          <a:p>
            <a:pPr eaLnBrk="1" hangingPunct="1">
              <a:lnSpc>
                <a:spcPct val="95000"/>
              </a:lnSpc>
              <a:spcBef>
                <a:spcPct val="15000"/>
              </a:spcBef>
            </a:pPr>
            <a:endParaRPr lang="en-US" altLang="en-US" dirty="0"/>
          </a:p>
          <a:p>
            <a:pPr eaLnBrk="1" hangingPunct="1">
              <a:lnSpc>
                <a:spcPct val="95000"/>
              </a:lnSpc>
              <a:spcBef>
                <a:spcPct val="15000"/>
              </a:spcBef>
            </a:pPr>
            <a:r>
              <a:rPr lang="en-US" altLang="en-US" dirty="0"/>
              <a:t>1965: Medicare and Medicaid established</a:t>
            </a:r>
          </a:p>
          <a:p>
            <a:pPr lvl="1" eaLnBrk="1" hangingPunct="1">
              <a:lnSpc>
                <a:spcPct val="95000"/>
              </a:lnSpc>
              <a:spcBef>
                <a:spcPct val="15000"/>
              </a:spcBef>
            </a:pPr>
            <a:r>
              <a:rPr lang="en-US" altLang="en-US" dirty="0"/>
              <a:t>Programs greatly expanded federal involvement in health care financing</a:t>
            </a:r>
          </a:p>
          <a:p>
            <a:pPr lvl="1" eaLnBrk="1" hangingPunct="1">
              <a:lnSpc>
                <a:spcPct val="95000"/>
              </a:lnSpc>
              <a:spcBef>
                <a:spcPct val="15000"/>
              </a:spcBef>
            </a:pPr>
            <a:endParaRPr lang="en-US" altLang="en-US" dirty="0"/>
          </a:p>
          <a:p>
            <a:pPr eaLnBrk="1" hangingPunct="1">
              <a:lnSpc>
                <a:spcPct val="95000"/>
              </a:lnSpc>
              <a:spcBef>
                <a:spcPct val="15000"/>
              </a:spcBef>
            </a:pPr>
            <a:r>
              <a:rPr lang="en-US" altLang="en-US" dirty="0"/>
              <a:t>1983: government instituted cost-control program</a:t>
            </a:r>
          </a:p>
          <a:p>
            <a:pPr eaLnBrk="1" hangingPunct="1">
              <a:lnSpc>
                <a:spcPct val="95000"/>
              </a:lnSpc>
              <a:spcBef>
                <a:spcPct val="15000"/>
              </a:spcBef>
            </a:pPr>
            <a:endParaRPr lang="en-US" altLang="en-US" dirty="0"/>
          </a:p>
          <a:p>
            <a:pPr eaLnBrk="1" hangingPunct="1">
              <a:lnSpc>
                <a:spcPct val="95000"/>
              </a:lnSpc>
              <a:spcBef>
                <a:spcPct val="15000"/>
              </a:spcBef>
            </a:pPr>
            <a:r>
              <a:rPr lang="en-US" altLang="en-US" dirty="0"/>
              <a:t>2010: Affordable Care Act offered health insurance coverage for people of all ages</a:t>
            </a:r>
          </a:p>
        </p:txBody>
      </p:sp>
    </p:spTree>
    <p:extLst>
      <p:ext uri="{BB962C8B-B14F-4D97-AF65-F5344CB8AC3E}">
        <p14:creationId xmlns:p14="http://schemas.microsoft.com/office/powerpoint/2010/main" val="2254942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209800" y="2133600"/>
            <a:ext cx="7772400" cy="2514600"/>
          </a:xfrm>
        </p:spPr>
        <p:txBody>
          <a:bodyPr/>
          <a:lstStyle/>
          <a:p>
            <a:pPr eaLnBrk="1" hangingPunct="1"/>
            <a:r>
              <a:rPr lang="en-US" altLang="en-US" sz="4000"/>
              <a:t>Module 54: What Is Mental Illness?</a:t>
            </a:r>
            <a:br>
              <a:rPr lang="en-US" altLang="en-US" sz="4000"/>
            </a:br>
            <a:endParaRPr lang="en-US" altLang="en-US" sz="2800"/>
          </a:p>
        </p:txBody>
      </p:sp>
      <p:sp>
        <p:nvSpPr>
          <p:cNvPr id="18435" name="Rectangle 3"/>
          <p:cNvSpPr>
            <a:spLocks noGrp="1" noChangeArrowheads="1"/>
          </p:cNvSpPr>
          <p:nvPr>
            <p:ph type="subTitle" idx="1"/>
          </p:nvPr>
        </p:nvSpPr>
        <p:spPr>
          <a:xfrm>
            <a:off x="2895600" y="4495800"/>
            <a:ext cx="6400800" cy="1828800"/>
          </a:xfrm>
        </p:spPr>
        <p:txBody>
          <a:bodyPr>
            <a:normAutofit lnSpcReduction="10000"/>
          </a:bodyPr>
          <a:lstStyle/>
          <a:p>
            <a:pPr eaLnBrk="1" hangingPunct="1"/>
            <a:r>
              <a:rPr lang="en-US" altLang="en-US" sz="4400" i="1"/>
              <a:t>Sociology in Modules</a:t>
            </a:r>
          </a:p>
          <a:p>
            <a:pPr eaLnBrk="1" hangingPunct="1"/>
            <a:r>
              <a:rPr lang="en-US" altLang="en-US" sz="3600"/>
              <a:t>Richard T. Schaefer</a:t>
            </a:r>
          </a:p>
          <a:p>
            <a:pPr eaLnBrk="1" hangingPunct="1"/>
            <a:r>
              <a:rPr lang="en-US" altLang="en-US" sz="3200"/>
              <a:t>3rd edition</a:t>
            </a: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89113" y="2651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8054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அமெரிக்கா : குழந்தைகளை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386" y="2280414"/>
            <a:ext cx="4625594" cy="2507109"/>
          </a:xfrm>
          <a:prstGeom prst="rect">
            <a:avLst/>
          </a:prstGeom>
        </p:spPr>
      </p:pic>
      <p:pic>
        <p:nvPicPr>
          <p:cNvPr id="4" name="Picture 3" descr="File:Catherine Zeta-Jones VF 2012 Shankbo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82" y="1924439"/>
            <a:ext cx="2393072" cy="3219061"/>
          </a:xfrm>
          <a:prstGeom prst="rect">
            <a:avLst/>
          </a:prstGeom>
        </p:spPr>
      </p:pic>
      <p:pic>
        <p:nvPicPr>
          <p:cNvPr id="5" name="Picture 4" descr="rip-robin-williams.jpg?resize=580%2C3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207" y="1950098"/>
            <a:ext cx="3959603" cy="3275045"/>
          </a:xfrm>
          <a:prstGeom prst="rect">
            <a:avLst/>
          </a:prstGeom>
        </p:spPr>
      </p:pic>
    </p:spTree>
    <p:extLst>
      <p:ext uri="{BB962C8B-B14F-4D97-AF65-F5344CB8AC3E}">
        <p14:creationId xmlns:p14="http://schemas.microsoft.com/office/powerpoint/2010/main" val="2285849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latin typeface="+mn-lt"/>
              </a:rPr>
              <a:t>What Is Mental Illness?</a:t>
            </a:r>
          </a:p>
        </p:txBody>
      </p:sp>
      <p:sp>
        <p:nvSpPr>
          <p:cNvPr id="19459" name="Rectangle 3"/>
          <p:cNvSpPr>
            <a:spLocks noGrp="1" noChangeArrowheads="1"/>
          </p:cNvSpPr>
          <p:nvPr>
            <p:ph idx="1"/>
          </p:nvPr>
        </p:nvSpPr>
        <p:spPr>
          <a:xfrm>
            <a:off x="908179" y="1880118"/>
            <a:ext cx="10190455" cy="4800600"/>
          </a:xfrm>
        </p:spPr>
        <p:txBody>
          <a:bodyPr/>
          <a:lstStyle/>
          <a:p>
            <a:pPr eaLnBrk="1" hangingPunct="1">
              <a:lnSpc>
                <a:spcPct val="95000"/>
              </a:lnSpc>
              <a:spcBef>
                <a:spcPct val="15000"/>
              </a:spcBef>
            </a:pPr>
            <a:r>
              <a:rPr lang="en-US" altLang="en-US" dirty="0"/>
              <a:t>Term </a:t>
            </a:r>
            <a:r>
              <a:rPr lang="en-US" altLang="en-US" b="1" i="1" dirty="0"/>
              <a:t>mental illness </a:t>
            </a:r>
            <a:r>
              <a:rPr lang="en-US" altLang="en-US" dirty="0"/>
              <a:t>should be reserved for disorder of the brain that disrupts thinking, feeling, and ability to interact with others</a:t>
            </a:r>
          </a:p>
          <a:p>
            <a:pPr eaLnBrk="1" hangingPunct="1">
              <a:lnSpc>
                <a:spcPct val="95000"/>
              </a:lnSpc>
              <a:spcBef>
                <a:spcPct val="15000"/>
              </a:spcBef>
            </a:pPr>
            <a:endParaRPr lang="en-US" altLang="en-US" dirty="0"/>
          </a:p>
          <a:p>
            <a:pPr lvl="1" eaLnBrk="1" hangingPunct="1">
              <a:lnSpc>
                <a:spcPct val="95000"/>
              </a:lnSpc>
              <a:spcBef>
                <a:spcPct val="15000"/>
              </a:spcBef>
            </a:pPr>
            <a:r>
              <a:rPr lang="en-US" altLang="en-US" sz="2800" dirty="0"/>
              <a:t>In the U.S., mental illness traditionally viewed with suspicion</a:t>
            </a:r>
          </a:p>
          <a:p>
            <a:pPr lvl="1" eaLnBrk="1" hangingPunct="1">
              <a:lnSpc>
                <a:spcPct val="95000"/>
              </a:lnSpc>
              <a:spcBef>
                <a:spcPct val="15000"/>
              </a:spcBef>
            </a:pPr>
            <a:r>
              <a:rPr lang="en-US" altLang="en-US" sz="2800" dirty="0"/>
              <a:t>Tragic shootings increase stigma against those with mental illness</a:t>
            </a:r>
          </a:p>
          <a:p>
            <a:pPr lvl="1" eaLnBrk="1" hangingPunct="1">
              <a:lnSpc>
                <a:spcPct val="95000"/>
              </a:lnSpc>
              <a:spcBef>
                <a:spcPct val="15000"/>
              </a:spcBef>
            </a:pPr>
            <a:r>
              <a:rPr lang="en-US" altLang="en-US" sz="2800" dirty="0"/>
              <a:t>Despite stigma, more people seeking treatment	</a:t>
            </a:r>
          </a:p>
        </p:txBody>
      </p:sp>
    </p:spTree>
    <p:extLst>
      <p:ext uri="{BB962C8B-B14F-4D97-AF65-F5344CB8AC3E}">
        <p14:creationId xmlns:p14="http://schemas.microsoft.com/office/powerpoint/2010/main" val="13335658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Stigma and mental illness</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305188" y="2617365"/>
            <a:ext cx="1723238" cy="1845578"/>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1950 </a:t>
            </a:r>
          </a:p>
        </p:txBody>
      </p:sp>
      <p:sp>
        <p:nvSpPr>
          <p:cNvPr id="5" name="Rectangle 4"/>
          <p:cNvSpPr/>
          <p:nvPr/>
        </p:nvSpPr>
        <p:spPr>
          <a:xfrm>
            <a:off x="4941116" y="2810312"/>
            <a:ext cx="2776756" cy="1652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b="1" dirty="0">
                <a:solidFill>
                  <a:schemeClr val="tx1"/>
                </a:solidFill>
              </a:rPr>
              <a:t>More openness about disclosure, recognition and treatment </a:t>
            </a:r>
          </a:p>
        </p:txBody>
      </p:sp>
      <p:sp>
        <p:nvSpPr>
          <p:cNvPr id="6" name="Rectangle 5"/>
          <p:cNvSpPr/>
          <p:nvPr/>
        </p:nvSpPr>
        <p:spPr>
          <a:xfrm>
            <a:off x="8380602" y="4370663"/>
            <a:ext cx="2973198" cy="180629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Only 4% of violent crime committed by people with mental illness.  Yet today “violence “ is more likely to be associated with mental illness</a:t>
            </a:r>
          </a:p>
        </p:txBody>
      </p:sp>
      <p:sp>
        <p:nvSpPr>
          <p:cNvPr id="8" name="Arrow: Right 7"/>
          <p:cNvSpPr/>
          <p:nvPr/>
        </p:nvSpPr>
        <p:spPr>
          <a:xfrm>
            <a:off x="3028426" y="3338818"/>
            <a:ext cx="191269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Elbow 9"/>
          <p:cNvCxnSpPr>
            <a:stCxn id="5" idx="3"/>
          </p:cNvCxnSpPr>
          <p:nvPr/>
        </p:nvCxnSpPr>
        <p:spPr>
          <a:xfrm>
            <a:off x="7717872" y="3636628"/>
            <a:ext cx="687897" cy="742425"/>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62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determinates of health </a:t>
            </a:r>
          </a:p>
        </p:txBody>
      </p:sp>
      <p:pic>
        <p:nvPicPr>
          <p:cNvPr id="4" name="Content Placeholder 3" descr="have_extra_income_at_home-4d5c1b3b1260027d26d7b2383.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755" y="1313602"/>
            <a:ext cx="3556000" cy="3556000"/>
          </a:xfrm>
        </p:spPr>
      </p:pic>
      <p:pic>
        <p:nvPicPr>
          <p:cNvPr id="5" name="Picture 4" descr="external image education1.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1755" y="1976551"/>
            <a:ext cx="2635939" cy="2054273"/>
          </a:xfrm>
          <a:prstGeom prst="rect">
            <a:avLst/>
          </a:prstGeom>
        </p:spPr>
      </p:pic>
      <p:pic>
        <p:nvPicPr>
          <p:cNvPr id="6" name="Picture 5" descr="Le genre des noms communs- A0 - Débutant - Grammaire Français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35998" y="1524000"/>
            <a:ext cx="1888931" cy="2824065"/>
          </a:xfrm>
          <a:prstGeom prst="rect">
            <a:avLst/>
          </a:prstGeom>
        </p:spPr>
      </p:pic>
      <p:sp>
        <p:nvSpPr>
          <p:cNvPr id="7" name="Rectangle 6"/>
          <p:cNvSpPr/>
          <p:nvPr/>
        </p:nvSpPr>
        <p:spPr>
          <a:xfrm>
            <a:off x="1508191" y="4212694"/>
            <a:ext cx="9489776" cy="1984646"/>
          </a:xfrm>
          <a:prstGeom prst="rect">
            <a:avLst/>
          </a:prstGeom>
        </p:spPr>
        <p:txBody>
          <a:bodyPr wrap="square">
            <a:spAutoFit/>
          </a:bodyPr>
          <a:lstStyle/>
          <a:p>
            <a:pPr lvl="1"/>
            <a:r>
              <a:rPr lang="en-US" altLang="en-US" sz="3600" dirty="0"/>
              <a:t>Health and illness are socially constructed</a:t>
            </a:r>
          </a:p>
          <a:p>
            <a:pPr lvl="1">
              <a:lnSpc>
                <a:spcPct val="90000"/>
              </a:lnSpc>
              <a:spcBef>
                <a:spcPts val="500"/>
              </a:spcBef>
            </a:pPr>
            <a:r>
              <a:rPr lang="en-US" altLang="en-US" sz="3600" dirty="0"/>
              <a:t>Important to consider how health var</a:t>
            </a:r>
            <a:r>
              <a:rPr lang="en-US" altLang="en-US" sz="3600" dirty="0">
                <a:solidFill>
                  <a:prstClr val="black"/>
                </a:solidFill>
              </a:rPr>
              <a:t>ies </a:t>
            </a:r>
            <a:br>
              <a:rPr lang="en-US" altLang="en-US" sz="3600" dirty="0">
                <a:solidFill>
                  <a:prstClr val="black"/>
                </a:solidFill>
              </a:rPr>
            </a:br>
            <a:r>
              <a:rPr lang="en-US" altLang="en-US" sz="3600" dirty="0">
                <a:solidFill>
                  <a:prstClr val="black"/>
                </a:solidFill>
              </a:rPr>
              <a:t>in different situations or cultures</a:t>
            </a:r>
          </a:p>
          <a:p>
            <a:pPr lvl="1"/>
            <a:endParaRPr lang="en-US" dirty="0"/>
          </a:p>
        </p:txBody>
      </p:sp>
    </p:spTree>
    <p:extLst>
      <p:ext uri="{BB962C8B-B14F-4D97-AF65-F5344CB8AC3E}">
        <p14:creationId xmlns:p14="http://schemas.microsoft.com/office/powerpoint/2010/main" val="30104827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20754" y="356736"/>
            <a:ext cx="10515600" cy="1325563"/>
          </a:xfrm>
        </p:spPr>
        <p:txBody>
          <a:bodyPr/>
          <a:lstStyle/>
          <a:p>
            <a:pPr eaLnBrk="1" hangingPunct="1"/>
            <a:r>
              <a:rPr lang="en-US" altLang="en-US" dirty="0">
                <a:latin typeface="+mn-lt"/>
              </a:rPr>
              <a:t>Theoretical Models of Mental Disorders</a:t>
            </a:r>
          </a:p>
        </p:txBody>
      </p:sp>
      <p:sp>
        <p:nvSpPr>
          <p:cNvPr id="20483" name="Rectangle 3"/>
          <p:cNvSpPr>
            <a:spLocks noGrp="1" noChangeArrowheads="1"/>
          </p:cNvSpPr>
          <p:nvPr>
            <p:ph idx="1"/>
          </p:nvPr>
        </p:nvSpPr>
        <p:spPr>
          <a:xfrm>
            <a:off x="931178" y="1682298"/>
            <a:ext cx="10209402" cy="4718501"/>
          </a:xfrm>
        </p:spPr>
        <p:txBody>
          <a:bodyPr>
            <a:normAutofit fontScale="92500"/>
          </a:bodyPr>
          <a:lstStyle/>
          <a:p>
            <a:r>
              <a:rPr lang="en-US" altLang="en-US" sz="3100" b="1" i="1" dirty="0"/>
              <a:t>Medical model</a:t>
            </a:r>
            <a:r>
              <a:rPr lang="en-US" altLang="en-US" sz="3100" dirty="0"/>
              <a:t>: mental illness is rooted in biological causes that can be treated through medical intervention</a:t>
            </a:r>
          </a:p>
          <a:p>
            <a:endParaRPr lang="en-US" altLang="en-US" sz="3100" dirty="0"/>
          </a:p>
          <a:p>
            <a:pPr lvl="1"/>
            <a:r>
              <a:rPr lang="en-US" altLang="en-US" sz="2700" dirty="0"/>
              <a:t>Social and cultural factors contribute to mental illness </a:t>
            </a:r>
          </a:p>
          <a:p>
            <a:pPr lvl="2"/>
            <a:r>
              <a:rPr lang="en-US" altLang="en-US" sz="2300" dirty="0"/>
              <a:t>Example - Hallucination</a:t>
            </a:r>
          </a:p>
          <a:p>
            <a:pPr lvl="1"/>
            <a:r>
              <a:rPr lang="en-US" altLang="en-US" sz="2700" dirty="0"/>
              <a:t>Controversy over publication of and reliance on </a:t>
            </a:r>
            <a:r>
              <a:rPr lang="en-US" altLang="en-US" sz="2700" i="1" dirty="0"/>
              <a:t>DSM</a:t>
            </a:r>
          </a:p>
          <a:p>
            <a:pPr lvl="2"/>
            <a:r>
              <a:rPr lang="en-US" altLang="en-US" sz="2300" i="1" dirty="0"/>
              <a:t>1987 – dropped sexual orientation</a:t>
            </a:r>
          </a:p>
          <a:p>
            <a:pPr lvl="2"/>
            <a:r>
              <a:rPr lang="en-US" altLang="en-US" sz="2300" i="1" dirty="0"/>
              <a:t>2013 – added binge eating and some forms of hoarding</a:t>
            </a:r>
          </a:p>
          <a:p>
            <a:pPr lvl="1"/>
            <a:endParaRPr lang="en-US" altLang="en-US" sz="2700" i="1" dirty="0"/>
          </a:p>
          <a:p>
            <a:r>
              <a:rPr lang="en-US" altLang="en-US" sz="3100" b="1" i="1" dirty="0"/>
              <a:t>Labeling theory</a:t>
            </a:r>
            <a:r>
              <a:rPr lang="en-US" altLang="en-US" sz="3100" dirty="0"/>
              <a:t>: some behaviors that are viewed as mental illnesses may not really be illnesses – “Myth of Mental Illness”</a:t>
            </a:r>
          </a:p>
        </p:txBody>
      </p:sp>
    </p:spTree>
    <p:extLst>
      <p:ext uri="{BB962C8B-B14F-4D97-AF65-F5344CB8AC3E}">
        <p14:creationId xmlns:p14="http://schemas.microsoft.com/office/powerpoint/2010/main" val="73868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a:latin typeface="+mn-lt"/>
              </a:rPr>
              <a:t>Patterns of Care</a:t>
            </a:r>
          </a:p>
        </p:txBody>
      </p:sp>
      <p:sp>
        <p:nvSpPr>
          <p:cNvPr id="21507" name="Rectangle 3"/>
          <p:cNvSpPr>
            <a:spLocks noGrp="1" noChangeArrowheads="1"/>
          </p:cNvSpPr>
          <p:nvPr>
            <p:ph idx="1"/>
          </p:nvPr>
        </p:nvSpPr>
        <p:spPr>
          <a:xfrm>
            <a:off x="1058410" y="1644855"/>
            <a:ext cx="11133589" cy="4800600"/>
          </a:xfrm>
        </p:spPr>
        <p:txBody>
          <a:bodyPr/>
          <a:lstStyle/>
          <a:p>
            <a:pPr eaLnBrk="1" hangingPunct="1">
              <a:lnSpc>
                <a:spcPct val="95000"/>
              </a:lnSpc>
              <a:spcBef>
                <a:spcPct val="15000"/>
              </a:spcBef>
            </a:pPr>
            <a:r>
              <a:rPr lang="en-US" altLang="en-US" sz="3100" dirty="0"/>
              <a:t>Government took early role in mental illness because of disruptions that it causes</a:t>
            </a:r>
          </a:p>
          <a:p>
            <a:r>
              <a:rPr lang="en-US" altLang="en-US" sz="3100" dirty="0"/>
              <a:t>Community Mental Health Centers Act increased government intervention and provision of care</a:t>
            </a:r>
          </a:p>
          <a:p>
            <a:r>
              <a:rPr lang="en-US" altLang="en-US" sz="3100" dirty="0"/>
              <a:t>Some states making it easier to commit mental patients to hospitals involuntarily</a:t>
            </a:r>
          </a:p>
          <a:p>
            <a:r>
              <a:rPr lang="en-US" altLang="en-US" sz="3100" dirty="0"/>
              <a:t>Like physical illness, racial disparity with mental illness</a:t>
            </a:r>
          </a:p>
        </p:txBody>
      </p:sp>
    </p:spTree>
    <p:extLst>
      <p:ext uri="{BB962C8B-B14F-4D97-AF65-F5344CB8AC3E}">
        <p14:creationId xmlns:p14="http://schemas.microsoft.com/office/powerpoint/2010/main" val="11983027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9069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tatic01.nyt.com/images/2016/02/13/science/13LIFESPAN/13LIFESPAN-master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169" y="1990725"/>
            <a:ext cx="7315200" cy="48672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24125" y="887028"/>
            <a:ext cx="9999677" cy="1200329"/>
          </a:xfrm>
          <a:prstGeom prst="rect">
            <a:avLst/>
          </a:prstGeom>
        </p:spPr>
        <p:txBody>
          <a:bodyPr wrap="square">
            <a:spAutoFit/>
          </a:bodyPr>
          <a:lstStyle/>
          <a:p>
            <a:pPr algn="ctr"/>
            <a:r>
              <a:rPr lang="en-US" sz="2400" b="1" dirty="0">
                <a:effectLst/>
              </a:rPr>
              <a:t>Disparity in Life Spans of the Rich and the Poor Is Growing</a:t>
            </a:r>
          </a:p>
          <a:p>
            <a:pPr algn="ctr"/>
            <a:r>
              <a:rPr lang="en-US" sz="2400" dirty="0"/>
              <a:t>By </a:t>
            </a:r>
            <a:r>
              <a:rPr lang="en-US" sz="2400" dirty="0">
                <a:hlinkClick r:id="rId3" tooltip="More Articles by SABRINA TAVERNISE"/>
              </a:rPr>
              <a:t>SABRINA TAVERNISE</a:t>
            </a:r>
            <a:r>
              <a:rPr lang="en-US" sz="2400" dirty="0"/>
              <a:t>FEB. 12, 2016 New York Times </a:t>
            </a:r>
          </a:p>
          <a:p>
            <a:endParaRPr lang="en-US" sz="2400" b="1" dirty="0">
              <a:effectLst/>
            </a:endParaRPr>
          </a:p>
        </p:txBody>
      </p:sp>
    </p:spTree>
    <p:extLst>
      <p:ext uri="{BB962C8B-B14F-4D97-AF65-F5344CB8AC3E}">
        <p14:creationId xmlns:p14="http://schemas.microsoft.com/office/powerpoint/2010/main" val="367738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6561" y="453940"/>
            <a:ext cx="11560029" cy="6186309"/>
          </a:xfrm>
          <a:prstGeom prst="rect">
            <a:avLst/>
          </a:prstGeom>
        </p:spPr>
        <p:txBody>
          <a:bodyPr wrap="square">
            <a:spAutoFit/>
          </a:bodyPr>
          <a:lstStyle/>
          <a:p>
            <a:r>
              <a:rPr lang="en-US" sz="2400" b="1" dirty="0"/>
              <a:t>The Association Between Income and Life Expectancy in the United States, 2001-2014</a:t>
            </a:r>
          </a:p>
          <a:p>
            <a:r>
              <a:rPr lang="en-US" dirty="0">
                <a:hlinkClick r:id="rId2"/>
              </a:rPr>
              <a:t>Raj </a:t>
            </a:r>
            <a:r>
              <a:rPr lang="en-US" dirty="0" err="1">
                <a:hlinkClick r:id="rId2"/>
              </a:rPr>
              <a:t>Chetty</a:t>
            </a:r>
            <a:r>
              <a:rPr lang="en-US" dirty="0">
                <a:hlinkClick r:id="rId2"/>
              </a:rPr>
              <a:t>, PhD</a:t>
            </a:r>
            <a:r>
              <a:rPr lang="en-US" baseline="30000" dirty="0">
                <a:hlinkClick r:id="rId2"/>
              </a:rPr>
              <a:t>1</a:t>
            </a:r>
            <a:r>
              <a:rPr lang="en-US" dirty="0"/>
              <a:t>; </a:t>
            </a:r>
            <a:r>
              <a:rPr lang="en-US" dirty="0">
                <a:hlinkClick r:id="rId3"/>
              </a:rPr>
              <a:t>Michael </a:t>
            </a:r>
            <a:r>
              <a:rPr lang="en-US" dirty="0" err="1">
                <a:hlinkClick r:id="rId3"/>
              </a:rPr>
              <a:t>Stepner</a:t>
            </a:r>
            <a:r>
              <a:rPr lang="en-US" dirty="0">
                <a:hlinkClick r:id="rId3"/>
              </a:rPr>
              <a:t>, BA</a:t>
            </a:r>
            <a:r>
              <a:rPr lang="en-US" baseline="30000" dirty="0">
                <a:hlinkClick r:id="rId3"/>
              </a:rPr>
              <a:t>2</a:t>
            </a:r>
            <a:r>
              <a:rPr lang="en-US" dirty="0"/>
              <a:t>; </a:t>
            </a:r>
            <a:r>
              <a:rPr lang="en-US" dirty="0">
                <a:hlinkClick r:id="rId4"/>
              </a:rPr>
              <a:t>Sarah Abraham, BA</a:t>
            </a:r>
            <a:r>
              <a:rPr lang="en-US" baseline="30000" dirty="0">
                <a:hlinkClick r:id="rId4"/>
              </a:rPr>
              <a:t>2</a:t>
            </a:r>
            <a:r>
              <a:rPr lang="en-US" dirty="0"/>
              <a:t>; et al </a:t>
            </a:r>
            <a:r>
              <a:rPr lang="en-US" dirty="0">
                <a:hlinkClick r:id="rId5"/>
              </a:rPr>
              <a:t>Shelby Lin, MPhil</a:t>
            </a:r>
            <a:r>
              <a:rPr lang="en-US" baseline="30000" dirty="0">
                <a:hlinkClick r:id="rId5"/>
              </a:rPr>
              <a:t>3</a:t>
            </a:r>
            <a:r>
              <a:rPr lang="en-US" dirty="0"/>
              <a:t>; </a:t>
            </a:r>
            <a:r>
              <a:rPr lang="en-US" dirty="0">
                <a:hlinkClick r:id="rId6"/>
              </a:rPr>
              <a:t>Benjamin </a:t>
            </a:r>
            <a:r>
              <a:rPr lang="en-US" dirty="0" err="1">
                <a:hlinkClick r:id="rId6"/>
              </a:rPr>
              <a:t>Scuderi</a:t>
            </a:r>
            <a:r>
              <a:rPr lang="en-US" dirty="0">
                <a:hlinkClick r:id="rId6"/>
              </a:rPr>
              <a:t>, BA</a:t>
            </a:r>
            <a:r>
              <a:rPr lang="en-US" baseline="30000" dirty="0">
                <a:hlinkClick r:id="rId6"/>
              </a:rPr>
              <a:t>4</a:t>
            </a:r>
            <a:r>
              <a:rPr lang="en-US" dirty="0"/>
              <a:t>; </a:t>
            </a:r>
            <a:r>
              <a:rPr lang="en-US" dirty="0">
                <a:hlinkClick r:id="rId7"/>
              </a:rPr>
              <a:t>Nicholas Turner, PhD</a:t>
            </a:r>
            <a:r>
              <a:rPr lang="en-US" baseline="30000" dirty="0">
                <a:hlinkClick r:id="rId7"/>
              </a:rPr>
              <a:t>5</a:t>
            </a:r>
            <a:r>
              <a:rPr lang="en-US" dirty="0"/>
              <a:t>; </a:t>
            </a:r>
            <a:r>
              <a:rPr lang="en-US" dirty="0">
                <a:hlinkClick r:id="rId8"/>
              </a:rPr>
              <a:t>Augustin Bergeron, MA</a:t>
            </a:r>
            <a:r>
              <a:rPr lang="en-US" baseline="30000" dirty="0">
                <a:hlinkClick r:id="rId8"/>
              </a:rPr>
              <a:t>4</a:t>
            </a:r>
            <a:r>
              <a:rPr lang="en-US" dirty="0"/>
              <a:t>; </a:t>
            </a:r>
            <a:r>
              <a:rPr lang="en-US" dirty="0">
                <a:hlinkClick r:id="rId9"/>
              </a:rPr>
              <a:t>David Cutler, PhD</a:t>
            </a:r>
            <a:r>
              <a:rPr lang="en-US" baseline="30000" dirty="0">
                <a:hlinkClick r:id="rId9"/>
              </a:rPr>
              <a:t>4</a:t>
            </a:r>
            <a:r>
              <a:rPr lang="en-US" dirty="0"/>
              <a:t> </a:t>
            </a:r>
          </a:p>
          <a:p>
            <a:r>
              <a:rPr lang="en-US" sz="2400" dirty="0"/>
              <a:t>JAMA. 2016;315(16):1750-1766. doi:10.1001/jama.2016.4226 </a:t>
            </a:r>
          </a:p>
          <a:p>
            <a:endParaRPr lang="en-US" sz="2400" dirty="0"/>
          </a:p>
          <a:p>
            <a:endParaRPr lang="en-US" sz="2400" dirty="0"/>
          </a:p>
          <a:p>
            <a:r>
              <a:rPr lang="en-US" sz="2400" dirty="0"/>
              <a:t>This study published in the </a:t>
            </a:r>
            <a:r>
              <a:rPr lang="en-US" sz="2400" i="1" dirty="0"/>
              <a:t>Journal of the American Medical Association</a:t>
            </a:r>
            <a:r>
              <a:rPr lang="en-US" sz="2400" dirty="0"/>
              <a:t> (JAMA) provides more evidence that life expectancy in the United States is chiefly determined by economic class. Higher income is the most critical factor in longevity, the study found, with </a:t>
            </a:r>
            <a:r>
              <a:rPr lang="en-US" sz="2400" b="1" dirty="0"/>
              <a:t>the gap between the richest one percent and poorest one percent of individuals averaging 14.6 years for men and 10.1 years for women.</a:t>
            </a:r>
          </a:p>
          <a:p>
            <a:endParaRPr lang="en-US" sz="2400" dirty="0"/>
          </a:p>
          <a:p>
            <a:r>
              <a:rPr lang="en-US" sz="2400" dirty="0"/>
              <a:t>The study was based on income data derived from 1.4 billion tax records between 1999 and 2014 of individuals aged 40 to 76, and death records obtained from the Social Security Administration. It found that men in the top one percent had an expected age of death of 87.3, compared to 72.7 years for the poorest one percent. The richest women on average lived 88.9 years, while the poorest lived only 78.8 years.</a:t>
            </a:r>
          </a:p>
        </p:txBody>
      </p:sp>
    </p:spTree>
    <p:extLst>
      <p:ext uri="{BB962C8B-B14F-4D97-AF65-F5344CB8AC3E}">
        <p14:creationId xmlns:p14="http://schemas.microsoft.com/office/powerpoint/2010/main" val="339228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16010" y="564356"/>
            <a:ext cx="7652040" cy="2387600"/>
          </a:xfrm>
        </p:spPr>
        <p:txBody>
          <a:bodyPr>
            <a:normAutofit fontScale="90000"/>
          </a:bodyPr>
          <a:lstStyle/>
          <a:p>
            <a:r>
              <a:rPr lang="en-US" b="1" dirty="0"/>
              <a:t>Gender matters: Heart disease risk in women</a:t>
            </a:r>
            <a:br>
              <a:rPr lang="en-US" b="1" dirty="0"/>
            </a:br>
            <a:endParaRPr lang="en-US" dirty="0"/>
          </a:p>
        </p:txBody>
      </p:sp>
      <p:sp>
        <p:nvSpPr>
          <p:cNvPr id="3" name="Subtitle 2"/>
          <p:cNvSpPr>
            <a:spLocks noGrp="1"/>
          </p:cNvSpPr>
          <p:nvPr>
            <p:ph type="subTitle" idx="1"/>
          </p:nvPr>
        </p:nvSpPr>
        <p:spPr>
          <a:xfrm>
            <a:off x="2038482" y="4189267"/>
            <a:ext cx="9144000" cy="1655762"/>
          </a:xfrm>
        </p:spPr>
        <p:txBody>
          <a:bodyPr/>
          <a:lstStyle/>
          <a:p>
            <a:pPr algn="l"/>
            <a:r>
              <a:rPr lang="en-US" b="1" i="1" dirty="0"/>
              <a:t>Risk still underappreciated: </a:t>
            </a:r>
            <a:r>
              <a:rPr lang="en-US" dirty="0"/>
              <a:t>many women say their physicians never talk to them about coronary risk and sometimes don't even recognize the symptoms, mistaking them instead for signs of panic disorder and stress </a:t>
            </a:r>
          </a:p>
        </p:txBody>
      </p:sp>
      <p:pic>
        <p:nvPicPr>
          <p:cNvPr id="1026" name="Picture 2" descr="Harvard Healt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4670" y="2484943"/>
            <a:ext cx="4394719" cy="119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185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283" y="500062"/>
            <a:ext cx="10959517" cy="1325563"/>
          </a:xfrm>
        </p:spPr>
        <p:txBody>
          <a:bodyPr>
            <a:normAutofit fontScale="90000"/>
          </a:bodyPr>
          <a:lstStyle/>
          <a:p>
            <a:r>
              <a:rPr lang="en-US" dirty="0"/>
              <a:t/>
            </a:r>
            <a:br>
              <a:rPr lang="en-US" dirty="0"/>
            </a:br>
            <a:r>
              <a:rPr lang="en-US" dirty="0"/>
              <a:t/>
            </a:r>
            <a:br>
              <a:rPr lang="en-US" dirty="0"/>
            </a:br>
            <a:r>
              <a:rPr lang="en-US" sz="3100" dirty="0">
                <a:latin typeface="+mn-lt"/>
              </a:rPr>
              <a:t>WHAT ACCOUNTS FOR HEALTH DISPARITIES?FINDINGS FROM THE HOUSTON SURVEYS (2001-2013) </a:t>
            </a:r>
            <a:r>
              <a:rPr lang="en-US" sz="3100" dirty="0"/>
              <a:t>by Stephen L. </a:t>
            </a:r>
            <a:r>
              <a:rPr lang="en-US" sz="3100" dirty="0" err="1"/>
              <a:t>Klineberg</a:t>
            </a:r>
            <a:r>
              <a:rPr lang="en-US" sz="3100" dirty="0"/>
              <a:t>, </a:t>
            </a:r>
            <a:br>
              <a:rPr lang="en-US" sz="3100" dirty="0"/>
            </a:br>
            <a:r>
              <a:rPr lang="en-US" sz="3100" dirty="0"/>
              <a:t>Kinder Institute for Urban Research, Rice University, Houston </a:t>
            </a:r>
            <a:br>
              <a:rPr lang="en-US" sz="3100" dirty="0"/>
            </a:br>
            <a:r>
              <a:rPr lang="en-US" sz="3100" dirty="0"/>
              <a:t/>
            </a:r>
            <a:br>
              <a:rPr lang="en-US" sz="3100" dirty="0"/>
            </a:br>
            <a:r>
              <a:rPr lang="en-US" sz="3100" dirty="0"/>
              <a:t/>
            </a:r>
            <a:br>
              <a:rPr lang="en-US" sz="3100" dirty="0"/>
            </a:br>
            <a:endParaRPr lang="en-US" dirty="0"/>
          </a:p>
        </p:txBody>
      </p:sp>
      <p:sp>
        <p:nvSpPr>
          <p:cNvPr id="3" name="Content Placeholder 2"/>
          <p:cNvSpPr>
            <a:spLocks noGrp="1"/>
          </p:cNvSpPr>
          <p:nvPr>
            <p:ph idx="1"/>
          </p:nvPr>
        </p:nvSpPr>
        <p:spPr>
          <a:xfrm>
            <a:off x="687198" y="2112380"/>
            <a:ext cx="10515600" cy="4351338"/>
          </a:xfrm>
        </p:spPr>
        <p:txBody>
          <a:bodyPr/>
          <a:lstStyle/>
          <a:p>
            <a:r>
              <a:rPr lang="en-US" dirty="0">
                <a:latin typeface="Times New Roman" panose="02020603050405020304" pitchFamily="18" charset="0"/>
              </a:rPr>
              <a:t>“In general, would you say that your overall state of physical health these days is excellent, very good, good, fair, or poor?” (remarkably reliable indicator of a person’s actual state of health). </a:t>
            </a:r>
          </a:p>
          <a:p>
            <a:endParaRPr lang="en-US" dirty="0"/>
          </a:p>
        </p:txBody>
      </p:sp>
    </p:spTree>
    <p:extLst>
      <p:ext uri="{BB962C8B-B14F-4D97-AF65-F5344CB8AC3E}">
        <p14:creationId xmlns:p14="http://schemas.microsoft.com/office/powerpoint/2010/main" val="21710108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Custom 38">
      <a:dk1>
        <a:sysClr val="windowText" lastClr="000000"/>
      </a:dk1>
      <a:lt1>
        <a:sysClr val="window" lastClr="FFFFFF"/>
      </a:lt1>
      <a:dk2>
        <a:srgbClr val="953734"/>
      </a:dk2>
      <a:lt2>
        <a:srgbClr val="EEECE1"/>
      </a:lt2>
      <a:accent1>
        <a:srgbClr val="953734"/>
      </a:accent1>
      <a:accent2>
        <a:srgbClr val="953734"/>
      </a:accent2>
      <a:accent3>
        <a:srgbClr val="9BBB59"/>
      </a:accent3>
      <a:accent4>
        <a:srgbClr val="8064A2"/>
      </a:accent4>
      <a:accent5>
        <a:srgbClr val="4BACC6"/>
      </a:accent5>
      <a:accent6>
        <a:srgbClr val="F79646"/>
      </a:accent6>
      <a:hlink>
        <a:srgbClr val="4F81BD"/>
      </a:hlink>
      <a:folHlink>
        <a:srgbClr val="8064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ustom Design">
  <a:themeElements>
    <a:clrScheme name="Custom 38">
      <a:dk1>
        <a:sysClr val="windowText" lastClr="000000"/>
      </a:dk1>
      <a:lt1>
        <a:sysClr val="window" lastClr="FFFFFF"/>
      </a:lt1>
      <a:dk2>
        <a:srgbClr val="953734"/>
      </a:dk2>
      <a:lt2>
        <a:srgbClr val="EEECE1"/>
      </a:lt2>
      <a:accent1>
        <a:srgbClr val="953734"/>
      </a:accent1>
      <a:accent2>
        <a:srgbClr val="953734"/>
      </a:accent2>
      <a:accent3>
        <a:srgbClr val="9BBB59"/>
      </a:accent3>
      <a:accent4>
        <a:srgbClr val="8064A2"/>
      </a:accent4>
      <a:accent5>
        <a:srgbClr val="4BACC6"/>
      </a:accent5>
      <a:accent6>
        <a:srgbClr val="F79646"/>
      </a:accent6>
      <a:hlink>
        <a:srgbClr val="4F81BD"/>
      </a:hlink>
      <a:folHlink>
        <a:srgbClr val="8064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1880</Words>
  <Application>Microsoft Office PowerPoint</Application>
  <PresentationFormat>Widescreen</PresentationFormat>
  <Paragraphs>233</Paragraphs>
  <Slides>52</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Calibri</vt:lpstr>
      <vt:lpstr>Calibri Light</vt:lpstr>
      <vt:lpstr>Times New Roman</vt:lpstr>
      <vt:lpstr>Office Theme</vt:lpstr>
      <vt:lpstr>2_Custom Design</vt:lpstr>
      <vt:lpstr>3_Custom Design</vt:lpstr>
      <vt:lpstr>Module 52: Sociological Perspectives on Health and Illness </vt:lpstr>
      <vt:lpstr>Sociological Perspectives on Health and Illness</vt:lpstr>
      <vt:lpstr>PowerPoint Presentation</vt:lpstr>
      <vt:lpstr>Quiz</vt:lpstr>
      <vt:lpstr>Social determinates of health </vt:lpstr>
      <vt:lpstr>PowerPoint Presentation</vt:lpstr>
      <vt:lpstr>PowerPoint Presentation</vt:lpstr>
      <vt:lpstr>Gender matters: Heart disease risk in women </vt:lpstr>
      <vt:lpstr>  WHAT ACCOUNTS FOR HEALTH DISPARITIES?FINDINGS FROM THE HOUSTON SURVEYS (2001-2013) by Stephen L. Klineberg,  Kinder Institute for Urban Research, Rice University, Houston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Functionalist Perspective</vt:lpstr>
      <vt:lpstr>Functionalist Perspective on illness </vt:lpstr>
      <vt:lpstr>Functionalist Perspective on illness – “Sick Role”  </vt:lpstr>
      <vt:lpstr>Functionalist Perspective</vt:lpstr>
      <vt:lpstr>Problem with “Sick role” </vt:lpstr>
      <vt:lpstr>Conflict Perspective</vt:lpstr>
      <vt:lpstr>PowerPoint Presentation</vt:lpstr>
      <vt:lpstr>Inequality in Healthcare - Conflict Perspective </vt:lpstr>
      <vt:lpstr>Figure 52-1: Infant Mortality Rates in Selected Countries</vt:lpstr>
      <vt:lpstr>Interactionist Perspective</vt:lpstr>
      <vt:lpstr>Labeling Perspective</vt:lpstr>
      <vt:lpstr>Module 53: Social Epidemiology and Health Care in the United States </vt:lpstr>
      <vt:lpstr>Social Epidemiology and Health Care in the United States</vt:lpstr>
      <vt:lpstr>Figure 53-2: Percentage of Children without Health Insurance</vt:lpstr>
      <vt:lpstr>Figure 53-1: AIDS by the Numbers Worldwide</vt:lpstr>
      <vt:lpstr>Social Class</vt:lpstr>
      <vt:lpstr>Race and Ethnicity</vt:lpstr>
      <vt:lpstr>Gender</vt:lpstr>
      <vt:lpstr>Healthcare in United states</vt:lpstr>
      <vt:lpstr> “Bitter Pill: Why Medical Bills Are Killing Us,” by Steven Brill (TIME report  Source:Patricia Dubrava (summary of the report) </vt:lpstr>
      <vt:lpstr>Historic view of the healthcare system</vt:lpstr>
      <vt:lpstr>Physician – patient relationship</vt:lpstr>
      <vt:lpstr>Study of patient's perspective medical errors may have health care professional rethinking what is important to their patients </vt:lpstr>
      <vt:lpstr>Inter-professional collaboration </vt:lpstr>
      <vt:lpstr>Doctors and nurses: new game, same result Radcliffe M. BMJ. 2000 Apr 15; 320(7241): 1085.  </vt:lpstr>
      <vt:lpstr>Complementary and alternative medicine</vt:lpstr>
      <vt:lpstr>Figure 53-4: Use of Complementary and Alternative Medicine</vt:lpstr>
      <vt:lpstr>The Role of Government</vt:lpstr>
      <vt:lpstr>Module 54: What Is Mental Illness? </vt:lpstr>
      <vt:lpstr>PowerPoint Presentation</vt:lpstr>
      <vt:lpstr>What Is Mental Illness?</vt:lpstr>
      <vt:lpstr>Stigma and mental illness</vt:lpstr>
      <vt:lpstr>Theoretical Models of Mental Disorders</vt:lpstr>
      <vt:lpstr>Patterns of Care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52: Sociological Perspectives on Health and Illness</dc:title>
  <dc:creator>Sanjay Nayyar</dc:creator>
  <cp:lastModifiedBy>shailaja.menon</cp:lastModifiedBy>
  <cp:revision>52</cp:revision>
  <dcterms:created xsi:type="dcterms:W3CDTF">2016-11-18T00:28:13Z</dcterms:created>
  <dcterms:modified xsi:type="dcterms:W3CDTF">2017-04-26T13:55:46Z</dcterms:modified>
</cp:coreProperties>
</file>