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6" r:id="rId21"/>
    <p:sldId id="277" r:id="rId22"/>
    <p:sldId id="280" r:id="rId23"/>
    <p:sldId id="281" r:id="rId24"/>
    <p:sldId id="282" r:id="rId25"/>
    <p:sldId id="283" r:id="rId26"/>
    <p:sldId id="284" r:id="rId27"/>
    <p:sldId id="285" r:id="rId28"/>
    <p:sldId id="288" r:id="rId29"/>
    <p:sldId id="286" r:id="rId30"/>
    <p:sldId id="287" r:id="rId31"/>
    <p:sldId id="289" r:id="rId32"/>
    <p:sldId id="293" r:id="rId33"/>
    <p:sldId id="290" r:id="rId34"/>
    <p:sldId id="291" r:id="rId35"/>
    <p:sldId id="292" r:id="rId36"/>
    <p:sldId id="294" r:id="rId37"/>
    <p:sldId id="297" r:id="rId38"/>
    <p:sldId id="298" r:id="rId39"/>
    <p:sldId id="337" r:id="rId40"/>
    <p:sldId id="338" r:id="rId41"/>
    <p:sldId id="339" r:id="rId42"/>
    <p:sldId id="341" r:id="rId43"/>
    <p:sldId id="340"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4" r:id="rId79"/>
    <p:sldId id="333" r:id="rId80"/>
    <p:sldId id="335" r:id="rId81"/>
    <p:sldId id="336"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85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A71C7F-FE17-4937-8ECC-7F12AB4B84F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2665D34-07AA-4EB5-ACBE-7BA274B6E5F1}">
      <dgm:prSet phldrT="[Text]" custT="1"/>
      <dgm:spPr/>
      <dgm:t>
        <a:bodyPr/>
        <a:lstStyle/>
        <a:p>
          <a:r>
            <a:rPr lang="en-US" sz="1800" baseline="0" dirty="0" smtClean="0"/>
            <a:t>Potentially Stressful Objective Events</a:t>
          </a:r>
          <a:endParaRPr lang="en-US" sz="1800" baseline="0" dirty="0"/>
        </a:p>
      </dgm:t>
    </dgm:pt>
    <dgm:pt modelId="{93956D46-28FB-43FB-882F-2C609D374638}" type="parTrans" cxnId="{270F3813-DEB0-4D5F-931D-76EA4D0CAD11}">
      <dgm:prSet/>
      <dgm:spPr/>
      <dgm:t>
        <a:bodyPr/>
        <a:lstStyle/>
        <a:p>
          <a:endParaRPr lang="en-US"/>
        </a:p>
      </dgm:t>
    </dgm:pt>
    <dgm:pt modelId="{FFA26910-704F-4F5A-9145-0AA95009B0AA}" type="sibTrans" cxnId="{270F3813-DEB0-4D5F-931D-76EA4D0CAD11}">
      <dgm:prSet/>
      <dgm:spPr/>
      <dgm:t>
        <a:bodyPr/>
        <a:lstStyle/>
        <a:p>
          <a:endParaRPr lang="en-US"/>
        </a:p>
      </dgm:t>
    </dgm:pt>
    <dgm:pt modelId="{6B3BD3D1-109F-42FD-B304-F47E1C51773B}" type="asst">
      <dgm:prSet phldrT="[Text]" custT="1"/>
      <dgm:spPr/>
      <dgm:t>
        <a:bodyPr/>
        <a:lstStyle/>
        <a:p>
          <a:r>
            <a:rPr lang="en-US" sz="1800" baseline="0" dirty="0" smtClean="0"/>
            <a:t>Subjective Cognitive Appraisal</a:t>
          </a:r>
          <a:endParaRPr lang="en-US" sz="1800" baseline="0" dirty="0"/>
        </a:p>
      </dgm:t>
    </dgm:pt>
    <dgm:pt modelId="{36800C60-B19E-466A-8EAB-CC86268D03D8}" type="parTrans" cxnId="{4DB21D53-DEB3-4369-9B16-A4E29842AF5F}">
      <dgm:prSet/>
      <dgm:spPr/>
      <dgm:t>
        <a:bodyPr/>
        <a:lstStyle/>
        <a:p>
          <a:endParaRPr lang="en-US" dirty="0"/>
        </a:p>
      </dgm:t>
    </dgm:pt>
    <dgm:pt modelId="{E77ED7B7-49D6-49F9-9398-D8495C1027F0}" type="sibTrans" cxnId="{4DB21D53-DEB3-4369-9B16-A4E29842AF5F}">
      <dgm:prSet/>
      <dgm:spPr/>
      <dgm:t>
        <a:bodyPr/>
        <a:lstStyle/>
        <a:p>
          <a:endParaRPr lang="en-US"/>
        </a:p>
      </dgm:t>
    </dgm:pt>
    <dgm:pt modelId="{80B65236-8181-4A5D-B14F-AB0571DCEC85}">
      <dgm:prSet phldrT="[Text]" custT="1"/>
      <dgm:spPr/>
      <dgm:t>
        <a:bodyPr/>
        <a:lstStyle/>
        <a:p>
          <a:r>
            <a:rPr lang="en-US" sz="1800" baseline="0" dirty="0" smtClean="0"/>
            <a:t>Emotional Response</a:t>
          </a:r>
          <a:endParaRPr lang="en-US" sz="1800" baseline="0" dirty="0"/>
        </a:p>
      </dgm:t>
    </dgm:pt>
    <dgm:pt modelId="{ED44501E-D7DC-4041-9CE2-8C068CA42611}" type="parTrans" cxnId="{DE6F5D3F-AE73-413D-BF5C-A7B16FAC9DDC}">
      <dgm:prSet/>
      <dgm:spPr/>
      <dgm:t>
        <a:bodyPr/>
        <a:lstStyle/>
        <a:p>
          <a:endParaRPr lang="en-US" dirty="0"/>
        </a:p>
      </dgm:t>
    </dgm:pt>
    <dgm:pt modelId="{5D8D1B81-6225-4571-9778-F0C2E49AE1C9}" type="sibTrans" cxnId="{DE6F5D3F-AE73-413D-BF5C-A7B16FAC9DDC}">
      <dgm:prSet/>
      <dgm:spPr/>
      <dgm:t>
        <a:bodyPr/>
        <a:lstStyle/>
        <a:p>
          <a:endParaRPr lang="en-US"/>
        </a:p>
      </dgm:t>
    </dgm:pt>
    <dgm:pt modelId="{236DEE42-7A41-4065-9DCF-1EDFE38D1DB2}">
      <dgm:prSet phldrT="[Text]" custT="1"/>
      <dgm:spPr/>
      <dgm:t>
        <a:bodyPr/>
        <a:lstStyle/>
        <a:p>
          <a:r>
            <a:rPr lang="en-US" sz="1800" baseline="0" dirty="0" smtClean="0"/>
            <a:t>Physiological Response </a:t>
          </a:r>
          <a:endParaRPr lang="en-US" sz="1800" baseline="0" dirty="0"/>
        </a:p>
      </dgm:t>
    </dgm:pt>
    <dgm:pt modelId="{901D0098-7D8E-4CFA-A943-75323ED65646}" type="parTrans" cxnId="{B8B72493-4439-4AFC-BB6D-5048F18D1372}">
      <dgm:prSet/>
      <dgm:spPr/>
      <dgm:t>
        <a:bodyPr/>
        <a:lstStyle/>
        <a:p>
          <a:endParaRPr lang="en-US" dirty="0"/>
        </a:p>
      </dgm:t>
    </dgm:pt>
    <dgm:pt modelId="{55636826-5C18-4016-A38D-3623B81B8C61}" type="sibTrans" cxnId="{B8B72493-4439-4AFC-BB6D-5048F18D1372}">
      <dgm:prSet/>
      <dgm:spPr/>
      <dgm:t>
        <a:bodyPr/>
        <a:lstStyle/>
        <a:p>
          <a:endParaRPr lang="en-US"/>
        </a:p>
      </dgm:t>
    </dgm:pt>
    <dgm:pt modelId="{201BB2BF-AC85-4908-AF9D-1806AC834C98}">
      <dgm:prSet phldrT="[Text]" custT="1"/>
      <dgm:spPr/>
      <dgm:t>
        <a:bodyPr/>
        <a:lstStyle/>
        <a:p>
          <a:r>
            <a:rPr lang="en-US" sz="1800" baseline="0" dirty="0" smtClean="0"/>
            <a:t>Behavioral Response </a:t>
          </a:r>
          <a:endParaRPr lang="en-US" sz="1800" baseline="0" dirty="0"/>
        </a:p>
      </dgm:t>
    </dgm:pt>
    <dgm:pt modelId="{80337349-B696-4BA3-88E8-40ADA2ADB43C}" type="parTrans" cxnId="{D17A5A99-F115-4DDC-B71B-691C7126A332}">
      <dgm:prSet/>
      <dgm:spPr/>
      <dgm:t>
        <a:bodyPr/>
        <a:lstStyle/>
        <a:p>
          <a:endParaRPr lang="en-US" dirty="0"/>
        </a:p>
      </dgm:t>
    </dgm:pt>
    <dgm:pt modelId="{1621F585-2A8F-4501-8ECA-1D90AB542BA7}" type="sibTrans" cxnId="{D17A5A99-F115-4DDC-B71B-691C7126A332}">
      <dgm:prSet/>
      <dgm:spPr/>
      <dgm:t>
        <a:bodyPr/>
        <a:lstStyle/>
        <a:p>
          <a:endParaRPr lang="en-US"/>
        </a:p>
      </dgm:t>
    </dgm:pt>
    <dgm:pt modelId="{0D69AD9B-F22F-42A2-9501-68BF3C0800F7}" type="pres">
      <dgm:prSet presAssocID="{06A71C7F-FE17-4937-8ECC-7F12AB4B84FC}" presName="hierChild1" presStyleCnt="0">
        <dgm:presLayoutVars>
          <dgm:orgChart val="1"/>
          <dgm:chPref val="1"/>
          <dgm:dir/>
          <dgm:animOne val="branch"/>
          <dgm:animLvl val="lvl"/>
          <dgm:resizeHandles/>
        </dgm:presLayoutVars>
      </dgm:prSet>
      <dgm:spPr/>
    </dgm:pt>
    <dgm:pt modelId="{AA10D6E4-4903-40F0-A9A7-68CD1DDF1840}" type="pres">
      <dgm:prSet presAssocID="{A2665D34-07AA-4EB5-ACBE-7BA274B6E5F1}" presName="hierRoot1" presStyleCnt="0">
        <dgm:presLayoutVars>
          <dgm:hierBranch val="init"/>
        </dgm:presLayoutVars>
      </dgm:prSet>
      <dgm:spPr/>
    </dgm:pt>
    <dgm:pt modelId="{11F212C0-4443-44D8-BFEE-AA76A3E139BF}" type="pres">
      <dgm:prSet presAssocID="{A2665D34-07AA-4EB5-ACBE-7BA274B6E5F1}" presName="rootComposite1" presStyleCnt="0"/>
      <dgm:spPr/>
    </dgm:pt>
    <dgm:pt modelId="{11D25747-69B5-4339-8AC4-ED1437CC4698}" type="pres">
      <dgm:prSet presAssocID="{A2665D34-07AA-4EB5-ACBE-7BA274B6E5F1}" presName="rootText1" presStyleLbl="node0" presStyleIdx="0" presStyleCnt="1">
        <dgm:presLayoutVars>
          <dgm:chPref val="3"/>
        </dgm:presLayoutVars>
      </dgm:prSet>
      <dgm:spPr/>
    </dgm:pt>
    <dgm:pt modelId="{BD156692-E45E-41F8-A9DE-07584CE3ACF0}" type="pres">
      <dgm:prSet presAssocID="{A2665D34-07AA-4EB5-ACBE-7BA274B6E5F1}" presName="rootConnector1" presStyleLbl="node1" presStyleIdx="0" presStyleCnt="0"/>
      <dgm:spPr/>
    </dgm:pt>
    <dgm:pt modelId="{660888D5-A00C-4C47-93D0-B880D0139200}" type="pres">
      <dgm:prSet presAssocID="{A2665D34-07AA-4EB5-ACBE-7BA274B6E5F1}" presName="hierChild2" presStyleCnt="0"/>
      <dgm:spPr/>
    </dgm:pt>
    <dgm:pt modelId="{2E5F0590-7961-4632-98BD-3D4837C72C99}" type="pres">
      <dgm:prSet presAssocID="{ED44501E-D7DC-4041-9CE2-8C068CA42611}" presName="Name37" presStyleLbl="parChTrans1D2" presStyleIdx="0" presStyleCnt="4"/>
      <dgm:spPr/>
    </dgm:pt>
    <dgm:pt modelId="{5B605F3A-8972-4A62-9FA6-52541968F783}" type="pres">
      <dgm:prSet presAssocID="{80B65236-8181-4A5D-B14F-AB0571DCEC85}" presName="hierRoot2" presStyleCnt="0">
        <dgm:presLayoutVars>
          <dgm:hierBranch val="init"/>
        </dgm:presLayoutVars>
      </dgm:prSet>
      <dgm:spPr/>
    </dgm:pt>
    <dgm:pt modelId="{5A64F82B-45B0-4B98-88AB-B9DC01E1BDFC}" type="pres">
      <dgm:prSet presAssocID="{80B65236-8181-4A5D-B14F-AB0571DCEC85}" presName="rootComposite" presStyleCnt="0"/>
      <dgm:spPr/>
    </dgm:pt>
    <dgm:pt modelId="{91F065A8-921E-4A00-832F-3BCC62FA497B}" type="pres">
      <dgm:prSet presAssocID="{80B65236-8181-4A5D-B14F-AB0571DCEC85}" presName="rootText" presStyleLbl="node2" presStyleIdx="0" presStyleCnt="3">
        <dgm:presLayoutVars>
          <dgm:chPref val="3"/>
        </dgm:presLayoutVars>
      </dgm:prSet>
      <dgm:spPr/>
      <dgm:t>
        <a:bodyPr/>
        <a:lstStyle/>
        <a:p>
          <a:endParaRPr lang="en-US"/>
        </a:p>
      </dgm:t>
    </dgm:pt>
    <dgm:pt modelId="{54F78B43-1C27-4E88-B756-73EE3810D8B6}" type="pres">
      <dgm:prSet presAssocID="{80B65236-8181-4A5D-B14F-AB0571DCEC85}" presName="rootConnector" presStyleLbl="node2" presStyleIdx="0" presStyleCnt="3"/>
      <dgm:spPr/>
    </dgm:pt>
    <dgm:pt modelId="{DE233F1C-E83B-4A2A-9095-445B88BCE54D}" type="pres">
      <dgm:prSet presAssocID="{80B65236-8181-4A5D-B14F-AB0571DCEC85}" presName="hierChild4" presStyleCnt="0"/>
      <dgm:spPr/>
    </dgm:pt>
    <dgm:pt modelId="{5B959F6B-33B1-43FD-9B53-9D1A4978CF29}" type="pres">
      <dgm:prSet presAssocID="{80B65236-8181-4A5D-B14F-AB0571DCEC85}" presName="hierChild5" presStyleCnt="0"/>
      <dgm:spPr/>
    </dgm:pt>
    <dgm:pt modelId="{527BCFCE-C912-4069-B1DD-8F0482FAAA0C}" type="pres">
      <dgm:prSet presAssocID="{901D0098-7D8E-4CFA-A943-75323ED65646}" presName="Name37" presStyleLbl="parChTrans1D2" presStyleIdx="1" presStyleCnt="4"/>
      <dgm:spPr/>
    </dgm:pt>
    <dgm:pt modelId="{B293E7CF-124D-43F5-B0E8-26AE368C5E37}" type="pres">
      <dgm:prSet presAssocID="{236DEE42-7A41-4065-9DCF-1EDFE38D1DB2}" presName="hierRoot2" presStyleCnt="0">
        <dgm:presLayoutVars>
          <dgm:hierBranch val="init"/>
        </dgm:presLayoutVars>
      </dgm:prSet>
      <dgm:spPr/>
    </dgm:pt>
    <dgm:pt modelId="{3981C4E3-0E82-49F1-985C-D5408DDA334A}" type="pres">
      <dgm:prSet presAssocID="{236DEE42-7A41-4065-9DCF-1EDFE38D1DB2}" presName="rootComposite" presStyleCnt="0"/>
      <dgm:spPr/>
    </dgm:pt>
    <dgm:pt modelId="{E233C680-E886-4089-8E10-E93788F8CCEB}" type="pres">
      <dgm:prSet presAssocID="{236DEE42-7A41-4065-9DCF-1EDFE38D1DB2}" presName="rootText" presStyleLbl="node2" presStyleIdx="1" presStyleCnt="3">
        <dgm:presLayoutVars>
          <dgm:chPref val="3"/>
        </dgm:presLayoutVars>
      </dgm:prSet>
      <dgm:spPr/>
    </dgm:pt>
    <dgm:pt modelId="{38EECD88-DA4A-4E6B-99EE-BD0CC47B9F6D}" type="pres">
      <dgm:prSet presAssocID="{236DEE42-7A41-4065-9DCF-1EDFE38D1DB2}" presName="rootConnector" presStyleLbl="node2" presStyleIdx="1" presStyleCnt="3"/>
      <dgm:spPr/>
    </dgm:pt>
    <dgm:pt modelId="{53E56C33-EFD3-47EF-B8A8-89ACCAD48906}" type="pres">
      <dgm:prSet presAssocID="{236DEE42-7A41-4065-9DCF-1EDFE38D1DB2}" presName="hierChild4" presStyleCnt="0"/>
      <dgm:spPr/>
    </dgm:pt>
    <dgm:pt modelId="{9AA8311B-AA4B-4E57-B200-1EFC2977185A}" type="pres">
      <dgm:prSet presAssocID="{236DEE42-7A41-4065-9DCF-1EDFE38D1DB2}" presName="hierChild5" presStyleCnt="0"/>
      <dgm:spPr/>
    </dgm:pt>
    <dgm:pt modelId="{04E20463-D742-4B80-A282-57F7A635B1AC}" type="pres">
      <dgm:prSet presAssocID="{80337349-B696-4BA3-88E8-40ADA2ADB43C}" presName="Name37" presStyleLbl="parChTrans1D2" presStyleIdx="2" presStyleCnt="4"/>
      <dgm:spPr/>
    </dgm:pt>
    <dgm:pt modelId="{9681AA47-AFEE-43DE-B7C5-C6D77F04CCC0}" type="pres">
      <dgm:prSet presAssocID="{201BB2BF-AC85-4908-AF9D-1806AC834C98}" presName="hierRoot2" presStyleCnt="0">
        <dgm:presLayoutVars>
          <dgm:hierBranch val="init"/>
        </dgm:presLayoutVars>
      </dgm:prSet>
      <dgm:spPr/>
    </dgm:pt>
    <dgm:pt modelId="{DB09FD0E-2539-406B-AB87-D877151BA0AA}" type="pres">
      <dgm:prSet presAssocID="{201BB2BF-AC85-4908-AF9D-1806AC834C98}" presName="rootComposite" presStyleCnt="0"/>
      <dgm:spPr/>
    </dgm:pt>
    <dgm:pt modelId="{BD0E993F-46FF-42C3-9895-8B662D9F2A18}" type="pres">
      <dgm:prSet presAssocID="{201BB2BF-AC85-4908-AF9D-1806AC834C98}" presName="rootText" presStyleLbl="node2" presStyleIdx="2" presStyleCnt="3">
        <dgm:presLayoutVars>
          <dgm:chPref val="3"/>
        </dgm:presLayoutVars>
      </dgm:prSet>
      <dgm:spPr/>
      <dgm:t>
        <a:bodyPr/>
        <a:lstStyle/>
        <a:p>
          <a:endParaRPr lang="en-US"/>
        </a:p>
      </dgm:t>
    </dgm:pt>
    <dgm:pt modelId="{883F7406-995B-412D-9D8A-CF07467D9C89}" type="pres">
      <dgm:prSet presAssocID="{201BB2BF-AC85-4908-AF9D-1806AC834C98}" presName="rootConnector" presStyleLbl="node2" presStyleIdx="2" presStyleCnt="3"/>
      <dgm:spPr/>
    </dgm:pt>
    <dgm:pt modelId="{C384A258-830F-46D4-982D-2B770555D9AF}" type="pres">
      <dgm:prSet presAssocID="{201BB2BF-AC85-4908-AF9D-1806AC834C98}" presName="hierChild4" presStyleCnt="0"/>
      <dgm:spPr/>
    </dgm:pt>
    <dgm:pt modelId="{E6272E94-7EDC-41C3-A066-AB6212B5A06A}" type="pres">
      <dgm:prSet presAssocID="{201BB2BF-AC85-4908-AF9D-1806AC834C98}" presName="hierChild5" presStyleCnt="0"/>
      <dgm:spPr/>
    </dgm:pt>
    <dgm:pt modelId="{FC2298B2-7A7B-466D-8F64-CFC248CEB3A4}" type="pres">
      <dgm:prSet presAssocID="{A2665D34-07AA-4EB5-ACBE-7BA274B6E5F1}" presName="hierChild3" presStyleCnt="0"/>
      <dgm:spPr/>
    </dgm:pt>
    <dgm:pt modelId="{806B7674-B8A8-43B4-82CC-8C13DAF43B3C}" type="pres">
      <dgm:prSet presAssocID="{36800C60-B19E-466A-8EAB-CC86268D03D8}" presName="Name111" presStyleLbl="parChTrans1D2" presStyleIdx="3" presStyleCnt="4"/>
      <dgm:spPr/>
    </dgm:pt>
    <dgm:pt modelId="{414D8D50-B4EF-40E8-8227-88A273ADEAED}" type="pres">
      <dgm:prSet presAssocID="{6B3BD3D1-109F-42FD-B304-F47E1C51773B}" presName="hierRoot3" presStyleCnt="0">
        <dgm:presLayoutVars>
          <dgm:hierBranch val="init"/>
        </dgm:presLayoutVars>
      </dgm:prSet>
      <dgm:spPr/>
    </dgm:pt>
    <dgm:pt modelId="{58E109F7-E196-455E-9C39-6356A1377440}" type="pres">
      <dgm:prSet presAssocID="{6B3BD3D1-109F-42FD-B304-F47E1C51773B}" presName="rootComposite3" presStyleCnt="0"/>
      <dgm:spPr/>
    </dgm:pt>
    <dgm:pt modelId="{A350944B-8D51-4124-AE67-9E7596D01FFA}" type="pres">
      <dgm:prSet presAssocID="{6B3BD3D1-109F-42FD-B304-F47E1C51773B}" presName="rootText3" presStyleLbl="asst1" presStyleIdx="0" presStyleCnt="1">
        <dgm:presLayoutVars>
          <dgm:chPref val="3"/>
        </dgm:presLayoutVars>
      </dgm:prSet>
      <dgm:spPr/>
      <dgm:t>
        <a:bodyPr/>
        <a:lstStyle/>
        <a:p>
          <a:endParaRPr lang="en-US"/>
        </a:p>
      </dgm:t>
    </dgm:pt>
    <dgm:pt modelId="{C7A0D663-0E0A-4A4F-9EEB-B30DA8E51E60}" type="pres">
      <dgm:prSet presAssocID="{6B3BD3D1-109F-42FD-B304-F47E1C51773B}" presName="rootConnector3" presStyleLbl="asst1" presStyleIdx="0" presStyleCnt="1"/>
      <dgm:spPr/>
    </dgm:pt>
    <dgm:pt modelId="{55181580-37B4-4806-A9D0-AC2BF96531F0}" type="pres">
      <dgm:prSet presAssocID="{6B3BD3D1-109F-42FD-B304-F47E1C51773B}" presName="hierChild6" presStyleCnt="0"/>
      <dgm:spPr/>
    </dgm:pt>
    <dgm:pt modelId="{3AEDC695-7FE2-4065-95AF-CF94BA867C8D}" type="pres">
      <dgm:prSet presAssocID="{6B3BD3D1-109F-42FD-B304-F47E1C51773B}" presName="hierChild7" presStyleCnt="0"/>
      <dgm:spPr/>
    </dgm:pt>
  </dgm:ptLst>
  <dgm:cxnLst>
    <dgm:cxn modelId="{00A5A769-7C46-476C-93C7-53E8823331D3}" type="presOf" srcId="{6B3BD3D1-109F-42FD-B304-F47E1C51773B}" destId="{A350944B-8D51-4124-AE67-9E7596D01FFA}" srcOrd="0" destOrd="0" presId="urn:microsoft.com/office/officeart/2005/8/layout/orgChart1"/>
    <dgm:cxn modelId="{270F3813-DEB0-4D5F-931D-76EA4D0CAD11}" srcId="{06A71C7F-FE17-4937-8ECC-7F12AB4B84FC}" destId="{A2665D34-07AA-4EB5-ACBE-7BA274B6E5F1}" srcOrd="0" destOrd="0" parTransId="{93956D46-28FB-43FB-882F-2C609D374638}" sibTransId="{FFA26910-704F-4F5A-9145-0AA95009B0AA}"/>
    <dgm:cxn modelId="{D17A5A99-F115-4DDC-B71B-691C7126A332}" srcId="{A2665D34-07AA-4EB5-ACBE-7BA274B6E5F1}" destId="{201BB2BF-AC85-4908-AF9D-1806AC834C98}" srcOrd="3" destOrd="0" parTransId="{80337349-B696-4BA3-88E8-40ADA2ADB43C}" sibTransId="{1621F585-2A8F-4501-8ECA-1D90AB542BA7}"/>
    <dgm:cxn modelId="{292815D5-A5C0-4362-A626-39B3E76582B1}" type="presOf" srcId="{236DEE42-7A41-4065-9DCF-1EDFE38D1DB2}" destId="{38EECD88-DA4A-4E6B-99EE-BD0CC47B9F6D}" srcOrd="1" destOrd="0" presId="urn:microsoft.com/office/officeart/2005/8/layout/orgChart1"/>
    <dgm:cxn modelId="{8F63F122-B23F-4EB6-A90D-6D1F5FF3708B}" type="presOf" srcId="{201BB2BF-AC85-4908-AF9D-1806AC834C98}" destId="{883F7406-995B-412D-9D8A-CF07467D9C89}" srcOrd="1" destOrd="0" presId="urn:microsoft.com/office/officeart/2005/8/layout/orgChart1"/>
    <dgm:cxn modelId="{AF49881F-7694-4CD3-8CF7-39722F7B979A}" type="presOf" srcId="{201BB2BF-AC85-4908-AF9D-1806AC834C98}" destId="{BD0E993F-46FF-42C3-9895-8B662D9F2A18}" srcOrd="0" destOrd="0" presId="urn:microsoft.com/office/officeart/2005/8/layout/orgChart1"/>
    <dgm:cxn modelId="{197B59CF-9000-49A2-AE5A-1B75C998CA46}" type="presOf" srcId="{80337349-B696-4BA3-88E8-40ADA2ADB43C}" destId="{04E20463-D742-4B80-A282-57F7A635B1AC}" srcOrd="0" destOrd="0" presId="urn:microsoft.com/office/officeart/2005/8/layout/orgChart1"/>
    <dgm:cxn modelId="{0A9F34AE-9379-4D83-9FA2-127E8A866FD4}" type="presOf" srcId="{36800C60-B19E-466A-8EAB-CC86268D03D8}" destId="{806B7674-B8A8-43B4-82CC-8C13DAF43B3C}" srcOrd="0" destOrd="0" presId="urn:microsoft.com/office/officeart/2005/8/layout/orgChart1"/>
    <dgm:cxn modelId="{9E276630-9F0C-4C94-BB05-C9C2A5F43623}" type="presOf" srcId="{ED44501E-D7DC-4041-9CE2-8C068CA42611}" destId="{2E5F0590-7961-4632-98BD-3D4837C72C99}" srcOrd="0" destOrd="0" presId="urn:microsoft.com/office/officeart/2005/8/layout/orgChart1"/>
    <dgm:cxn modelId="{B8B72493-4439-4AFC-BB6D-5048F18D1372}" srcId="{A2665D34-07AA-4EB5-ACBE-7BA274B6E5F1}" destId="{236DEE42-7A41-4065-9DCF-1EDFE38D1DB2}" srcOrd="2" destOrd="0" parTransId="{901D0098-7D8E-4CFA-A943-75323ED65646}" sibTransId="{55636826-5C18-4016-A38D-3623B81B8C61}"/>
    <dgm:cxn modelId="{DF3BF1D2-5CD4-4949-89C2-536C217A6059}" type="presOf" srcId="{A2665D34-07AA-4EB5-ACBE-7BA274B6E5F1}" destId="{BD156692-E45E-41F8-A9DE-07584CE3ACF0}" srcOrd="1" destOrd="0" presId="urn:microsoft.com/office/officeart/2005/8/layout/orgChart1"/>
    <dgm:cxn modelId="{CFCB9C25-4B89-44B2-B874-28853FAC09A2}" type="presOf" srcId="{80B65236-8181-4A5D-B14F-AB0571DCEC85}" destId="{54F78B43-1C27-4E88-B756-73EE3810D8B6}" srcOrd="1" destOrd="0" presId="urn:microsoft.com/office/officeart/2005/8/layout/orgChart1"/>
    <dgm:cxn modelId="{629A48B1-67C2-4B3D-B0BE-780291D78C69}" type="presOf" srcId="{236DEE42-7A41-4065-9DCF-1EDFE38D1DB2}" destId="{E233C680-E886-4089-8E10-E93788F8CCEB}" srcOrd="0" destOrd="0" presId="urn:microsoft.com/office/officeart/2005/8/layout/orgChart1"/>
    <dgm:cxn modelId="{49B169A1-A8BB-4975-9959-B8837FB6417A}" type="presOf" srcId="{6B3BD3D1-109F-42FD-B304-F47E1C51773B}" destId="{C7A0D663-0E0A-4A4F-9EEB-B30DA8E51E60}" srcOrd="1" destOrd="0" presId="urn:microsoft.com/office/officeart/2005/8/layout/orgChart1"/>
    <dgm:cxn modelId="{F06E6511-7AB6-45C3-816F-DEC9430B21A6}" type="presOf" srcId="{06A71C7F-FE17-4937-8ECC-7F12AB4B84FC}" destId="{0D69AD9B-F22F-42A2-9501-68BF3C0800F7}" srcOrd="0" destOrd="0" presId="urn:microsoft.com/office/officeart/2005/8/layout/orgChart1"/>
    <dgm:cxn modelId="{4DB21D53-DEB3-4369-9B16-A4E29842AF5F}" srcId="{A2665D34-07AA-4EB5-ACBE-7BA274B6E5F1}" destId="{6B3BD3D1-109F-42FD-B304-F47E1C51773B}" srcOrd="0" destOrd="0" parTransId="{36800C60-B19E-466A-8EAB-CC86268D03D8}" sibTransId="{E77ED7B7-49D6-49F9-9398-D8495C1027F0}"/>
    <dgm:cxn modelId="{C4F02D46-C403-4E79-8D78-38931B760A06}" type="presOf" srcId="{80B65236-8181-4A5D-B14F-AB0571DCEC85}" destId="{91F065A8-921E-4A00-832F-3BCC62FA497B}" srcOrd="0" destOrd="0" presId="urn:microsoft.com/office/officeart/2005/8/layout/orgChart1"/>
    <dgm:cxn modelId="{DE6F5D3F-AE73-413D-BF5C-A7B16FAC9DDC}" srcId="{A2665D34-07AA-4EB5-ACBE-7BA274B6E5F1}" destId="{80B65236-8181-4A5D-B14F-AB0571DCEC85}" srcOrd="1" destOrd="0" parTransId="{ED44501E-D7DC-4041-9CE2-8C068CA42611}" sibTransId="{5D8D1B81-6225-4571-9778-F0C2E49AE1C9}"/>
    <dgm:cxn modelId="{9E986005-FDC5-49BD-A93C-5DCB62765D54}" type="presOf" srcId="{901D0098-7D8E-4CFA-A943-75323ED65646}" destId="{527BCFCE-C912-4069-B1DD-8F0482FAAA0C}" srcOrd="0" destOrd="0" presId="urn:microsoft.com/office/officeart/2005/8/layout/orgChart1"/>
    <dgm:cxn modelId="{3B0C2F28-A9A4-406C-97CA-A60AABCFE19E}" type="presOf" srcId="{A2665D34-07AA-4EB5-ACBE-7BA274B6E5F1}" destId="{11D25747-69B5-4339-8AC4-ED1437CC4698}" srcOrd="0" destOrd="0" presId="urn:microsoft.com/office/officeart/2005/8/layout/orgChart1"/>
    <dgm:cxn modelId="{F6F0C8E5-F94B-4947-AC23-B487F2AD0505}" type="presParOf" srcId="{0D69AD9B-F22F-42A2-9501-68BF3C0800F7}" destId="{AA10D6E4-4903-40F0-A9A7-68CD1DDF1840}" srcOrd="0" destOrd="0" presId="urn:microsoft.com/office/officeart/2005/8/layout/orgChart1"/>
    <dgm:cxn modelId="{03772DE7-0A34-44A7-A15F-2439B9120756}" type="presParOf" srcId="{AA10D6E4-4903-40F0-A9A7-68CD1DDF1840}" destId="{11F212C0-4443-44D8-BFEE-AA76A3E139BF}" srcOrd="0" destOrd="0" presId="urn:microsoft.com/office/officeart/2005/8/layout/orgChart1"/>
    <dgm:cxn modelId="{3051B347-78FC-4CDA-BE85-D7985AFD74B0}" type="presParOf" srcId="{11F212C0-4443-44D8-BFEE-AA76A3E139BF}" destId="{11D25747-69B5-4339-8AC4-ED1437CC4698}" srcOrd="0" destOrd="0" presId="urn:microsoft.com/office/officeart/2005/8/layout/orgChart1"/>
    <dgm:cxn modelId="{D16E21C2-D0D8-4A80-B5C8-DE3B4950629E}" type="presParOf" srcId="{11F212C0-4443-44D8-BFEE-AA76A3E139BF}" destId="{BD156692-E45E-41F8-A9DE-07584CE3ACF0}" srcOrd="1" destOrd="0" presId="urn:microsoft.com/office/officeart/2005/8/layout/orgChart1"/>
    <dgm:cxn modelId="{40878CA7-9816-447F-8C16-B37682EE502D}" type="presParOf" srcId="{AA10D6E4-4903-40F0-A9A7-68CD1DDF1840}" destId="{660888D5-A00C-4C47-93D0-B880D0139200}" srcOrd="1" destOrd="0" presId="urn:microsoft.com/office/officeart/2005/8/layout/orgChart1"/>
    <dgm:cxn modelId="{BA021291-C0CC-4D02-A2D2-BA65D43DB35A}" type="presParOf" srcId="{660888D5-A00C-4C47-93D0-B880D0139200}" destId="{2E5F0590-7961-4632-98BD-3D4837C72C99}" srcOrd="0" destOrd="0" presId="urn:microsoft.com/office/officeart/2005/8/layout/orgChart1"/>
    <dgm:cxn modelId="{B1136D1F-410A-4BD6-83AC-507E56532071}" type="presParOf" srcId="{660888D5-A00C-4C47-93D0-B880D0139200}" destId="{5B605F3A-8972-4A62-9FA6-52541968F783}" srcOrd="1" destOrd="0" presId="urn:microsoft.com/office/officeart/2005/8/layout/orgChart1"/>
    <dgm:cxn modelId="{A751FD17-2688-44BE-9ADD-91D30B128026}" type="presParOf" srcId="{5B605F3A-8972-4A62-9FA6-52541968F783}" destId="{5A64F82B-45B0-4B98-88AB-B9DC01E1BDFC}" srcOrd="0" destOrd="0" presId="urn:microsoft.com/office/officeart/2005/8/layout/orgChart1"/>
    <dgm:cxn modelId="{4AC0E850-6057-4335-936A-FB8880E901DA}" type="presParOf" srcId="{5A64F82B-45B0-4B98-88AB-B9DC01E1BDFC}" destId="{91F065A8-921E-4A00-832F-3BCC62FA497B}" srcOrd="0" destOrd="0" presId="urn:microsoft.com/office/officeart/2005/8/layout/orgChart1"/>
    <dgm:cxn modelId="{9AD62589-E1E4-4106-96A9-954ACA5B746B}" type="presParOf" srcId="{5A64F82B-45B0-4B98-88AB-B9DC01E1BDFC}" destId="{54F78B43-1C27-4E88-B756-73EE3810D8B6}" srcOrd="1" destOrd="0" presId="urn:microsoft.com/office/officeart/2005/8/layout/orgChart1"/>
    <dgm:cxn modelId="{E10297F0-290C-4A9D-992E-D47A39783769}" type="presParOf" srcId="{5B605F3A-8972-4A62-9FA6-52541968F783}" destId="{DE233F1C-E83B-4A2A-9095-445B88BCE54D}" srcOrd="1" destOrd="0" presId="urn:microsoft.com/office/officeart/2005/8/layout/orgChart1"/>
    <dgm:cxn modelId="{3867841D-6899-4618-BDAE-C6E3369680D9}" type="presParOf" srcId="{5B605F3A-8972-4A62-9FA6-52541968F783}" destId="{5B959F6B-33B1-43FD-9B53-9D1A4978CF29}" srcOrd="2" destOrd="0" presId="urn:microsoft.com/office/officeart/2005/8/layout/orgChart1"/>
    <dgm:cxn modelId="{02512A8F-74A1-468B-B05A-FE2A86B4727C}" type="presParOf" srcId="{660888D5-A00C-4C47-93D0-B880D0139200}" destId="{527BCFCE-C912-4069-B1DD-8F0482FAAA0C}" srcOrd="2" destOrd="0" presId="urn:microsoft.com/office/officeart/2005/8/layout/orgChart1"/>
    <dgm:cxn modelId="{F061A73D-A619-48A2-820E-33CBC05B940C}" type="presParOf" srcId="{660888D5-A00C-4C47-93D0-B880D0139200}" destId="{B293E7CF-124D-43F5-B0E8-26AE368C5E37}" srcOrd="3" destOrd="0" presId="urn:microsoft.com/office/officeart/2005/8/layout/orgChart1"/>
    <dgm:cxn modelId="{0B074FD1-2B60-4CFE-9F5C-8073A620A011}" type="presParOf" srcId="{B293E7CF-124D-43F5-B0E8-26AE368C5E37}" destId="{3981C4E3-0E82-49F1-985C-D5408DDA334A}" srcOrd="0" destOrd="0" presId="urn:microsoft.com/office/officeart/2005/8/layout/orgChart1"/>
    <dgm:cxn modelId="{44AD10D9-8106-473C-B785-4E173B77B881}" type="presParOf" srcId="{3981C4E3-0E82-49F1-985C-D5408DDA334A}" destId="{E233C680-E886-4089-8E10-E93788F8CCEB}" srcOrd="0" destOrd="0" presId="urn:microsoft.com/office/officeart/2005/8/layout/orgChart1"/>
    <dgm:cxn modelId="{74F4B301-197C-4EE3-A01B-76CC756E5156}" type="presParOf" srcId="{3981C4E3-0E82-49F1-985C-D5408DDA334A}" destId="{38EECD88-DA4A-4E6B-99EE-BD0CC47B9F6D}" srcOrd="1" destOrd="0" presId="urn:microsoft.com/office/officeart/2005/8/layout/orgChart1"/>
    <dgm:cxn modelId="{BFD80616-C0D1-4554-B840-FA73107B55E0}" type="presParOf" srcId="{B293E7CF-124D-43F5-B0E8-26AE368C5E37}" destId="{53E56C33-EFD3-47EF-B8A8-89ACCAD48906}" srcOrd="1" destOrd="0" presId="urn:microsoft.com/office/officeart/2005/8/layout/orgChart1"/>
    <dgm:cxn modelId="{9903FB9D-A607-403A-9802-FD6BD4EE53A9}" type="presParOf" srcId="{B293E7CF-124D-43F5-B0E8-26AE368C5E37}" destId="{9AA8311B-AA4B-4E57-B200-1EFC2977185A}" srcOrd="2" destOrd="0" presId="urn:microsoft.com/office/officeart/2005/8/layout/orgChart1"/>
    <dgm:cxn modelId="{B72C7196-1B7A-44DF-A84E-11D79B7F6CA1}" type="presParOf" srcId="{660888D5-A00C-4C47-93D0-B880D0139200}" destId="{04E20463-D742-4B80-A282-57F7A635B1AC}" srcOrd="4" destOrd="0" presId="urn:microsoft.com/office/officeart/2005/8/layout/orgChart1"/>
    <dgm:cxn modelId="{B3CB57D3-7C68-4DA1-A583-ABE2609B5F99}" type="presParOf" srcId="{660888D5-A00C-4C47-93D0-B880D0139200}" destId="{9681AA47-AFEE-43DE-B7C5-C6D77F04CCC0}" srcOrd="5" destOrd="0" presId="urn:microsoft.com/office/officeart/2005/8/layout/orgChart1"/>
    <dgm:cxn modelId="{DC3CCCEB-F5F7-44E0-8AA0-5A8CC023E448}" type="presParOf" srcId="{9681AA47-AFEE-43DE-B7C5-C6D77F04CCC0}" destId="{DB09FD0E-2539-406B-AB87-D877151BA0AA}" srcOrd="0" destOrd="0" presId="urn:microsoft.com/office/officeart/2005/8/layout/orgChart1"/>
    <dgm:cxn modelId="{7715AC53-B0F6-4906-9947-2FE501A3A819}" type="presParOf" srcId="{DB09FD0E-2539-406B-AB87-D877151BA0AA}" destId="{BD0E993F-46FF-42C3-9895-8B662D9F2A18}" srcOrd="0" destOrd="0" presId="urn:microsoft.com/office/officeart/2005/8/layout/orgChart1"/>
    <dgm:cxn modelId="{937943B4-8972-49BB-81BC-E3116ACB636E}" type="presParOf" srcId="{DB09FD0E-2539-406B-AB87-D877151BA0AA}" destId="{883F7406-995B-412D-9D8A-CF07467D9C89}" srcOrd="1" destOrd="0" presId="urn:microsoft.com/office/officeart/2005/8/layout/orgChart1"/>
    <dgm:cxn modelId="{9CC28612-E9D1-46E1-846D-FD084EFC3DDE}" type="presParOf" srcId="{9681AA47-AFEE-43DE-B7C5-C6D77F04CCC0}" destId="{C384A258-830F-46D4-982D-2B770555D9AF}" srcOrd="1" destOrd="0" presId="urn:microsoft.com/office/officeart/2005/8/layout/orgChart1"/>
    <dgm:cxn modelId="{32BDA2CC-2751-4BAB-8870-8E2B53AB5DE3}" type="presParOf" srcId="{9681AA47-AFEE-43DE-B7C5-C6D77F04CCC0}" destId="{E6272E94-7EDC-41C3-A066-AB6212B5A06A}" srcOrd="2" destOrd="0" presId="urn:microsoft.com/office/officeart/2005/8/layout/orgChart1"/>
    <dgm:cxn modelId="{FC0DB3FA-2C41-4D30-B590-BE0217ABBDEB}" type="presParOf" srcId="{AA10D6E4-4903-40F0-A9A7-68CD1DDF1840}" destId="{FC2298B2-7A7B-466D-8F64-CFC248CEB3A4}" srcOrd="2" destOrd="0" presId="urn:microsoft.com/office/officeart/2005/8/layout/orgChart1"/>
    <dgm:cxn modelId="{AF201286-D01A-4813-9420-04742EB2AA5B}" type="presParOf" srcId="{FC2298B2-7A7B-466D-8F64-CFC248CEB3A4}" destId="{806B7674-B8A8-43B4-82CC-8C13DAF43B3C}" srcOrd="0" destOrd="0" presId="urn:microsoft.com/office/officeart/2005/8/layout/orgChart1"/>
    <dgm:cxn modelId="{3A910859-BCE7-4C2B-BA8E-49C8130AB811}" type="presParOf" srcId="{FC2298B2-7A7B-466D-8F64-CFC248CEB3A4}" destId="{414D8D50-B4EF-40E8-8227-88A273ADEAED}" srcOrd="1" destOrd="0" presId="urn:microsoft.com/office/officeart/2005/8/layout/orgChart1"/>
    <dgm:cxn modelId="{3F0112E4-9081-43AF-AA96-634E65024BCD}" type="presParOf" srcId="{414D8D50-B4EF-40E8-8227-88A273ADEAED}" destId="{58E109F7-E196-455E-9C39-6356A1377440}" srcOrd="0" destOrd="0" presId="urn:microsoft.com/office/officeart/2005/8/layout/orgChart1"/>
    <dgm:cxn modelId="{2B4548C9-EF07-4BCA-AFE5-2DE5CE1C4586}" type="presParOf" srcId="{58E109F7-E196-455E-9C39-6356A1377440}" destId="{A350944B-8D51-4124-AE67-9E7596D01FFA}" srcOrd="0" destOrd="0" presId="urn:microsoft.com/office/officeart/2005/8/layout/orgChart1"/>
    <dgm:cxn modelId="{9EE2F5F7-8C8A-4F0B-8FBA-025BA0584B7E}" type="presParOf" srcId="{58E109F7-E196-455E-9C39-6356A1377440}" destId="{C7A0D663-0E0A-4A4F-9EEB-B30DA8E51E60}" srcOrd="1" destOrd="0" presId="urn:microsoft.com/office/officeart/2005/8/layout/orgChart1"/>
    <dgm:cxn modelId="{9BDC5ED9-5B08-48F1-A2A5-474B4067588F}" type="presParOf" srcId="{414D8D50-B4EF-40E8-8227-88A273ADEAED}" destId="{55181580-37B4-4806-A9D0-AC2BF96531F0}" srcOrd="1" destOrd="0" presId="urn:microsoft.com/office/officeart/2005/8/layout/orgChart1"/>
    <dgm:cxn modelId="{DD7AC948-C8D9-4316-B1CA-07E8A86815AC}" type="presParOf" srcId="{414D8D50-B4EF-40E8-8227-88A273ADEAED}" destId="{3AEDC695-7FE2-4065-95AF-CF94BA867C8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4BF16E-8901-474E-8FBF-61D4B233D74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D10BD68D-A871-48CB-957B-C6484800E46B}">
      <dgm:prSet phldrT="[Text]" custT="1"/>
      <dgm:spPr/>
      <dgm:t>
        <a:bodyPr/>
        <a:lstStyle/>
        <a:p>
          <a:r>
            <a:rPr lang="en-US" sz="3600" baseline="0" dirty="0" smtClean="0"/>
            <a:t>STRESS</a:t>
          </a:r>
          <a:endParaRPr lang="en-US" sz="3600" dirty="0"/>
        </a:p>
      </dgm:t>
    </dgm:pt>
    <dgm:pt modelId="{924F873B-E90B-4664-9320-92152E9FF327}" type="parTrans" cxnId="{F58CCE2F-50D9-436F-B322-ABFFB2E3FF9A}">
      <dgm:prSet/>
      <dgm:spPr/>
      <dgm:t>
        <a:bodyPr/>
        <a:lstStyle/>
        <a:p>
          <a:endParaRPr lang="en-US"/>
        </a:p>
      </dgm:t>
    </dgm:pt>
    <dgm:pt modelId="{6AD72479-5358-4F80-B1ED-FE1812F771AF}" type="sibTrans" cxnId="{F58CCE2F-50D9-436F-B322-ABFFB2E3FF9A}">
      <dgm:prSet/>
      <dgm:spPr/>
      <dgm:t>
        <a:bodyPr/>
        <a:lstStyle/>
        <a:p>
          <a:endParaRPr lang="en-US"/>
        </a:p>
      </dgm:t>
    </dgm:pt>
    <dgm:pt modelId="{87156CDE-2DE5-4E3A-A785-6956D7CDF136}">
      <dgm:prSet phldrT="[Text]"/>
      <dgm:spPr/>
      <dgm:t>
        <a:bodyPr/>
        <a:lstStyle/>
        <a:p>
          <a:r>
            <a:rPr lang="en-US" baseline="0" dirty="0" smtClean="0"/>
            <a:t>Pituitary Gland </a:t>
          </a:r>
          <a:endParaRPr lang="en-US" dirty="0"/>
        </a:p>
      </dgm:t>
    </dgm:pt>
    <dgm:pt modelId="{D5560973-7030-4CE6-AC4C-1D12C360AD7D}" type="parTrans" cxnId="{B4A4A7CD-8F7B-4ED5-B906-CA5EA028E6E0}">
      <dgm:prSet/>
      <dgm:spPr/>
      <dgm:t>
        <a:bodyPr/>
        <a:lstStyle/>
        <a:p>
          <a:endParaRPr lang="en-US"/>
        </a:p>
      </dgm:t>
    </dgm:pt>
    <dgm:pt modelId="{818D020A-EF66-4DCF-9105-0A1703FA4D12}" type="sibTrans" cxnId="{B4A4A7CD-8F7B-4ED5-B906-CA5EA028E6E0}">
      <dgm:prSet/>
      <dgm:spPr/>
      <dgm:t>
        <a:bodyPr/>
        <a:lstStyle/>
        <a:p>
          <a:endParaRPr lang="en-US"/>
        </a:p>
      </dgm:t>
    </dgm:pt>
    <dgm:pt modelId="{8693CB94-920F-4619-98AD-74715F5C91A3}">
      <dgm:prSet phldrT="[Text]" custT="1"/>
      <dgm:spPr/>
      <dgm:t>
        <a:bodyPr/>
        <a:lstStyle/>
        <a:p>
          <a:endParaRPr lang="en-US" sz="1300" dirty="0" smtClean="0"/>
        </a:p>
        <a:p>
          <a:r>
            <a:rPr lang="en-US" sz="2800" dirty="0" smtClean="0"/>
            <a:t>Hypothalamus</a:t>
          </a:r>
          <a:endParaRPr lang="en-US" sz="2800" dirty="0"/>
        </a:p>
      </dgm:t>
    </dgm:pt>
    <dgm:pt modelId="{8899C321-E74B-4A1D-BC05-4466A819AE53}" type="parTrans" cxnId="{67201EF3-CDD4-4121-920C-9C1DB0FA157A}">
      <dgm:prSet/>
      <dgm:spPr/>
      <dgm:t>
        <a:bodyPr/>
        <a:lstStyle/>
        <a:p>
          <a:endParaRPr lang="en-US"/>
        </a:p>
      </dgm:t>
    </dgm:pt>
    <dgm:pt modelId="{BA93B21F-7B75-48E5-9A5F-0128D474FAAA}" type="sibTrans" cxnId="{67201EF3-CDD4-4121-920C-9C1DB0FA157A}">
      <dgm:prSet/>
      <dgm:spPr/>
      <dgm:t>
        <a:bodyPr/>
        <a:lstStyle/>
        <a:p>
          <a:endParaRPr lang="en-US"/>
        </a:p>
      </dgm:t>
    </dgm:pt>
    <dgm:pt modelId="{E283EF51-C6EE-4FA6-A32C-C667DB6EE6A5}">
      <dgm:prSet phldrT="[Text]"/>
      <dgm:spPr/>
      <dgm:t>
        <a:bodyPr/>
        <a:lstStyle/>
        <a:p>
          <a:r>
            <a:rPr lang="en-US" b="1" dirty="0" smtClean="0"/>
            <a:t>ACTH</a:t>
          </a:r>
          <a:r>
            <a:rPr lang="en-US" dirty="0" smtClean="0"/>
            <a:t> (</a:t>
          </a:r>
          <a:r>
            <a:rPr lang="en-US" b="1" dirty="0" smtClean="0"/>
            <a:t>Adrenocorticotropic Hormone)   and ANS (Autonomic Nervous System)</a:t>
          </a:r>
          <a:endParaRPr lang="en-US" dirty="0"/>
        </a:p>
      </dgm:t>
    </dgm:pt>
    <dgm:pt modelId="{DC895021-1242-43DF-9E49-CF668F791A15}" type="parTrans" cxnId="{3BF60521-B950-4B71-89F7-21DA69A8472E}">
      <dgm:prSet/>
      <dgm:spPr/>
      <dgm:t>
        <a:bodyPr/>
        <a:lstStyle/>
        <a:p>
          <a:endParaRPr lang="en-US"/>
        </a:p>
      </dgm:t>
    </dgm:pt>
    <dgm:pt modelId="{F8E079A6-606A-4E11-B947-FF5493E73895}" type="sibTrans" cxnId="{3BF60521-B950-4B71-89F7-21DA69A8472E}">
      <dgm:prSet/>
      <dgm:spPr/>
      <dgm:t>
        <a:bodyPr/>
        <a:lstStyle/>
        <a:p>
          <a:endParaRPr lang="en-US"/>
        </a:p>
      </dgm:t>
    </dgm:pt>
    <dgm:pt modelId="{6758EA09-91E5-44A4-9D73-D09995DA9585}">
      <dgm:prSet phldrT="[Text]"/>
      <dgm:spPr/>
      <dgm:t>
        <a:bodyPr/>
        <a:lstStyle/>
        <a:p>
          <a:r>
            <a:rPr lang="en-US" baseline="0" dirty="0" smtClean="0"/>
            <a:t>Adrenal Cortex </a:t>
          </a:r>
          <a:endParaRPr lang="en-US" dirty="0"/>
        </a:p>
      </dgm:t>
    </dgm:pt>
    <dgm:pt modelId="{15A93B5A-C88B-4F43-ABB8-ABF8945F3A09}" type="parTrans" cxnId="{F1644FDC-7697-4794-BF90-FBF44B9E5C60}">
      <dgm:prSet/>
      <dgm:spPr/>
      <dgm:t>
        <a:bodyPr/>
        <a:lstStyle/>
        <a:p>
          <a:endParaRPr lang="en-US"/>
        </a:p>
      </dgm:t>
    </dgm:pt>
    <dgm:pt modelId="{08B7602A-7CAE-4B46-B413-0F6D34703DBA}" type="sibTrans" cxnId="{F1644FDC-7697-4794-BF90-FBF44B9E5C60}">
      <dgm:prSet/>
      <dgm:spPr/>
      <dgm:t>
        <a:bodyPr/>
        <a:lstStyle/>
        <a:p>
          <a:endParaRPr lang="en-US"/>
        </a:p>
      </dgm:t>
    </dgm:pt>
    <dgm:pt modelId="{D33659A0-9FC8-4870-A8F9-7A151CEE0411}">
      <dgm:prSet phldrT="[Text]"/>
      <dgm:spPr/>
      <dgm:t>
        <a:bodyPr/>
        <a:lstStyle/>
        <a:p>
          <a:r>
            <a:rPr lang="en-US" dirty="0" smtClean="0"/>
            <a:t>Adrenal Medulla </a:t>
          </a:r>
          <a:endParaRPr lang="en-US" dirty="0"/>
        </a:p>
      </dgm:t>
    </dgm:pt>
    <dgm:pt modelId="{EEB3836B-5585-47E2-BD96-C2484F0C9D34}" type="parTrans" cxnId="{BC275742-3E62-4882-B233-343BE3DF3AA4}">
      <dgm:prSet/>
      <dgm:spPr/>
      <dgm:t>
        <a:bodyPr/>
        <a:lstStyle/>
        <a:p>
          <a:endParaRPr lang="en-US"/>
        </a:p>
      </dgm:t>
    </dgm:pt>
    <dgm:pt modelId="{D42BAAD6-62F3-4F45-96A4-A01E9539F0BC}" type="sibTrans" cxnId="{BC275742-3E62-4882-B233-343BE3DF3AA4}">
      <dgm:prSet/>
      <dgm:spPr/>
      <dgm:t>
        <a:bodyPr/>
        <a:lstStyle/>
        <a:p>
          <a:endParaRPr lang="en-US"/>
        </a:p>
      </dgm:t>
    </dgm:pt>
    <dgm:pt modelId="{8F533B17-E04F-4841-8EB9-EADB792D60C8}">
      <dgm:prSet phldrT="[Text]"/>
      <dgm:spPr/>
      <dgm:t>
        <a:bodyPr/>
        <a:lstStyle/>
        <a:p>
          <a:r>
            <a:rPr lang="en-US" dirty="0" smtClean="0"/>
            <a:t>Secretion of </a:t>
          </a:r>
          <a:endParaRPr lang="en-US" dirty="0"/>
        </a:p>
      </dgm:t>
    </dgm:pt>
    <dgm:pt modelId="{87A84009-1B10-44CA-8442-2FA67396E69E}" type="parTrans" cxnId="{5719944C-5BDE-4CA3-A20B-C7F5E05E4909}">
      <dgm:prSet/>
      <dgm:spPr/>
      <dgm:t>
        <a:bodyPr/>
        <a:lstStyle/>
        <a:p>
          <a:endParaRPr lang="en-US"/>
        </a:p>
      </dgm:t>
    </dgm:pt>
    <dgm:pt modelId="{4DE83E8A-8299-4070-A6DA-A0F9262B8945}" type="sibTrans" cxnId="{5719944C-5BDE-4CA3-A20B-C7F5E05E4909}">
      <dgm:prSet/>
      <dgm:spPr/>
      <dgm:t>
        <a:bodyPr/>
        <a:lstStyle/>
        <a:p>
          <a:endParaRPr lang="en-US"/>
        </a:p>
      </dgm:t>
    </dgm:pt>
    <dgm:pt modelId="{7414D027-CD56-4521-BFBD-D4DDD2FF791E}">
      <dgm:prSet phldrT="[Text]"/>
      <dgm:spPr/>
      <dgm:t>
        <a:bodyPr/>
        <a:lstStyle/>
        <a:p>
          <a:r>
            <a:rPr lang="en-US" dirty="0" smtClean="0"/>
            <a:t>Corticosteroids </a:t>
          </a:r>
          <a:endParaRPr lang="en-US" dirty="0"/>
        </a:p>
      </dgm:t>
    </dgm:pt>
    <dgm:pt modelId="{3957BC44-62B2-484B-ACFD-6A94541E856E}" type="parTrans" cxnId="{163C26B6-F58C-4BB9-9F73-509168051728}">
      <dgm:prSet/>
      <dgm:spPr/>
      <dgm:t>
        <a:bodyPr/>
        <a:lstStyle/>
        <a:p>
          <a:endParaRPr lang="en-US"/>
        </a:p>
      </dgm:t>
    </dgm:pt>
    <dgm:pt modelId="{526B9859-FE90-4CDB-A03A-0ACDB9FB6141}" type="sibTrans" cxnId="{163C26B6-F58C-4BB9-9F73-509168051728}">
      <dgm:prSet/>
      <dgm:spPr/>
      <dgm:t>
        <a:bodyPr/>
        <a:lstStyle/>
        <a:p>
          <a:endParaRPr lang="en-US"/>
        </a:p>
      </dgm:t>
    </dgm:pt>
    <dgm:pt modelId="{692135C9-BB26-4C3E-840C-37219777E605}">
      <dgm:prSet phldrT="[Text]"/>
      <dgm:spPr/>
      <dgm:t>
        <a:bodyPr/>
        <a:lstStyle/>
        <a:p>
          <a:r>
            <a:rPr lang="en-US" dirty="0" smtClean="0"/>
            <a:t>Catecholamine's </a:t>
          </a:r>
          <a:endParaRPr lang="en-US" dirty="0"/>
        </a:p>
      </dgm:t>
    </dgm:pt>
    <dgm:pt modelId="{18545FAB-911E-46BD-880F-6F72DC9A226C}" type="parTrans" cxnId="{ED5D7480-3D6A-4660-A19F-50033A12EEC1}">
      <dgm:prSet/>
      <dgm:spPr/>
      <dgm:t>
        <a:bodyPr/>
        <a:lstStyle/>
        <a:p>
          <a:endParaRPr lang="en-US"/>
        </a:p>
      </dgm:t>
    </dgm:pt>
    <dgm:pt modelId="{E4035079-3BAC-426D-8F02-1010082F24F4}" type="sibTrans" cxnId="{ED5D7480-3D6A-4660-A19F-50033A12EEC1}">
      <dgm:prSet/>
      <dgm:spPr/>
      <dgm:t>
        <a:bodyPr/>
        <a:lstStyle/>
        <a:p>
          <a:endParaRPr lang="en-US"/>
        </a:p>
      </dgm:t>
    </dgm:pt>
    <dgm:pt modelId="{0DA91BA5-ACA1-4848-95EF-1F7DAFC136FD}" type="pres">
      <dgm:prSet presAssocID="{CE4BF16E-8901-474E-8FBF-61D4B233D746}" presName="Name0" presStyleCnt="0">
        <dgm:presLayoutVars>
          <dgm:dir/>
          <dgm:animLvl val="lvl"/>
          <dgm:resizeHandles val="exact"/>
        </dgm:presLayoutVars>
      </dgm:prSet>
      <dgm:spPr/>
    </dgm:pt>
    <dgm:pt modelId="{0185F03B-30E1-40EE-A4E7-43E4C8F9E269}" type="pres">
      <dgm:prSet presAssocID="{8F533B17-E04F-4841-8EB9-EADB792D60C8}" presName="boxAndChildren" presStyleCnt="0"/>
      <dgm:spPr/>
    </dgm:pt>
    <dgm:pt modelId="{59E5DE4B-3C5C-4962-A08D-F1D74E3BE272}" type="pres">
      <dgm:prSet presAssocID="{8F533B17-E04F-4841-8EB9-EADB792D60C8}" presName="parentTextBox" presStyleLbl="node1" presStyleIdx="0" presStyleCnt="3"/>
      <dgm:spPr/>
    </dgm:pt>
    <dgm:pt modelId="{36FE89CD-60C7-4CC7-A79E-5821078F9CD3}" type="pres">
      <dgm:prSet presAssocID="{8F533B17-E04F-4841-8EB9-EADB792D60C8}" presName="entireBox" presStyleLbl="node1" presStyleIdx="0" presStyleCnt="3"/>
      <dgm:spPr/>
    </dgm:pt>
    <dgm:pt modelId="{D8AD57C3-F943-468E-AB0C-10D7BE410058}" type="pres">
      <dgm:prSet presAssocID="{8F533B17-E04F-4841-8EB9-EADB792D60C8}" presName="descendantBox" presStyleCnt="0"/>
      <dgm:spPr/>
    </dgm:pt>
    <dgm:pt modelId="{7D47E84D-3EE4-49D6-BB14-4DD876AB0AF5}" type="pres">
      <dgm:prSet presAssocID="{7414D027-CD56-4521-BFBD-D4DDD2FF791E}" presName="childTextBox" presStyleLbl="fgAccFollowNode1" presStyleIdx="0" presStyleCnt="6">
        <dgm:presLayoutVars>
          <dgm:bulletEnabled val="1"/>
        </dgm:presLayoutVars>
      </dgm:prSet>
      <dgm:spPr/>
      <dgm:t>
        <a:bodyPr/>
        <a:lstStyle/>
        <a:p>
          <a:endParaRPr lang="en-US"/>
        </a:p>
      </dgm:t>
    </dgm:pt>
    <dgm:pt modelId="{52AB51A2-2A26-4301-9D89-DB245845426B}" type="pres">
      <dgm:prSet presAssocID="{692135C9-BB26-4C3E-840C-37219777E605}" presName="childTextBox" presStyleLbl="fgAccFollowNode1" presStyleIdx="1" presStyleCnt="6">
        <dgm:presLayoutVars>
          <dgm:bulletEnabled val="1"/>
        </dgm:presLayoutVars>
      </dgm:prSet>
      <dgm:spPr/>
    </dgm:pt>
    <dgm:pt modelId="{37A73B77-80A6-4879-8F87-2D25B12A4C59}" type="pres">
      <dgm:prSet presAssocID="{F8E079A6-606A-4E11-B947-FF5493E73895}" presName="sp" presStyleCnt="0"/>
      <dgm:spPr/>
    </dgm:pt>
    <dgm:pt modelId="{42D85B9C-5E73-4104-83C1-24FA7BF0D12F}" type="pres">
      <dgm:prSet presAssocID="{E283EF51-C6EE-4FA6-A32C-C667DB6EE6A5}" presName="arrowAndChildren" presStyleCnt="0"/>
      <dgm:spPr/>
    </dgm:pt>
    <dgm:pt modelId="{2A4EC4DD-6378-40A5-80C7-303C131B8671}" type="pres">
      <dgm:prSet presAssocID="{E283EF51-C6EE-4FA6-A32C-C667DB6EE6A5}" presName="parentTextArrow" presStyleLbl="node1" presStyleIdx="0" presStyleCnt="3"/>
      <dgm:spPr/>
      <dgm:t>
        <a:bodyPr/>
        <a:lstStyle/>
        <a:p>
          <a:endParaRPr lang="en-US"/>
        </a:p>
      </dgm:t>
    </dgm:pt>
    <dgm:pt modelId="{69BFC1FB-B11E-4150-A53C-8595EE010F05}" type="pres">
      <dgm:prSet presAssocID="{E283EF51-C6EE-4FA6-A32C-C667DB6EE6A5}" presName="arrow" presStyleLbl="node1" presStyleIdx="1" presStyleCnt="3"/>
      <dgm:spPr/>
      <dgm:t>
        <a:bodyPr/>
        <a:lstStyle/>
        <a:p>
          <a:endParaRPr lang="en-US"/>
        </a:p>
      </dgm:t>
    </dgm:pt>
    <dgm:pt modelId="{67107C68-7624-4D92-956A-01E3B37BBB58}" type="pres">
      <dgm:prSet presAssocID="{E283EF51-C6EE-4FA6-A32C-C667DB6EE6A5}" presName="descendantArrow" presStyleCnt="0"/>
      <dgm:spPr/>
    </dgm:pt>
    <dgm:pt modelId="{680D11C2-8957-4357-81BA-B4B4A3494FC2}" type="pres">
      <dgm:prSet presAssocID="{6758EA09-91E5-44A4-9D73-D09995DA9585}" presName="childTextArrow" presStyleLbl="fgAccFollowNode1" presStyleIdx="2" presStyleCnt="6">
        <dgm:presLayoutVars>
          <dgm:bulletEnabled val="1"/>
        </dgm:presLayoutVars>
      </dgm:prSet>
      <dgm:spPr/>
      <dgm:t>
        <a:bodyPr/>
        <a:lstStyle/>
        <a:p>
          <a:endParaRPr lang="en-US"/>
        </a:p>
      </dgm:t>
    </dgm:pt>
    <dgm:pt modelId="{C7600346-26F2-4C2F-BABB-EA6F6FD4F69D}" type="pres">
      <dgm:prSet presAssocID="{D33659A0-9FC8-4870-A8F9-7A151CEE0411}" presName="childTextArrow" presStyleLbl="fgAccFollowNode1" presStyleIdx="3" presStyleCnt="6">
        <dgm:presLayoutVars>
          <dgm:bulletEnabled val="1"/>
        </dgm:presLayoutVars>
      </dgm:prSet>
      <dgm:spPr/>
      <dgm:t>
        <a:bodyPr/>
        <a:lstStyle/>
        <a:p>
          <a:endParaRPr lang="en-US"/>
        </a:p>
      </dgm:t>
    </dgm:pt>
    <dgm:pt modelId="{EB2FEC2C-7B08-4772-A2F4-C552D5749236}" type="pres">
      <dgm:prSet presAssocID="{6AD72479-5358-4F80-B1ED-FE1812F771AF}" presName="sp" presStyleCnt="0"/>
      <dgm:spPr/>
    </dgm:pt>
    <dgm:pt modelId="{DF8D9DCC-ADD1-4898-8D35-A04A7EE44007}" type="pres">
      <dgm:prSet presAssocID="{D10BD68D-A871-48CB-957B-C6484800E46B}" presName="arrowAndChildren" presStyleCnt="0"/>
      <dgm:spPr/>
    </dgm:pt>
    <dgm:pt modelId="{4E760AFA-16EC-4CC0-BD03-F21FD83AF0C1}" type="pres">
      <dgm:prSet presAssocID="{D10BD68D-A871-48CB-957B-C6484800E46B}" presName="parentTextArrow" presStyleLbl="node1" presStyleIdx="1" presStyleCnt="3"/>
      <dgm:spPr/>
      <dgm:t>
        <a:bodyPr/>
        <a:lstStyle/>
        <a:p>
          <a:endParaRPr lang="en-US"/>
        </a:p>
      </dgm:t>
    </dgm:pt>
    <dgm:pt modelId="{E50D1C91-E21A-40C5-8A44-ACA36C2D0B55}" type="pres">
      <dgm:prSet presAssocID="{D10BD68D-A871-48CB-957B-C6484800E46B}" presName="arrow" presStyleLbl="node1" presStyleIdx="2" presStyleCnt="3"/>
      <dgm:spPr/>
      <dgm:t>
        <a:bodyPr/>
        <a:lstStyle/>
        <a:p>
          <a:endParaRPr lang="en-US"/>
        </a:p>
      </dgm:t>
    </dgm:pt>
    <dgm:pt modelId="{1DF85C0D-D4C6-4FD2-9284-C135D2CA14A4}" type="pres">
      <dgm:prSet presAssocID="{D10BD68D-A871-48CB-957B-C6484800E46B}" presName="descendantArrow" presStyleCnt="0"/>
      <dgm:spPr/>
    </dgm:pt>
    <dgm:pt modelId="{800B52D5-CE33-4B9E-9BD4-44E57BD5281E}" type="pres">
      <dgm:prSet presAssocID="{87156CDE-2DE5-4E3A-A785-6956D7CDF136}" presName="childTextArrow" presStyleLbl="fgAccFollowNode1" presStyleIdx="4" presStyleCnt="6">
        <dgm:presLayoutVars>
          <dgm:bulletEnabled val="1"/>
        </dgm:presLayoutVars>
      </dgm:prSet>
      <dgm:spPr/>
      <dgm:t>
        <a:bodyPr/>
        <a:lstStyle/>
        <a:p>
          <a:endParaRPr lang="en-US"/>
        </a:p>
      </dgm:t>
    </dgm:pt>
    <dgm:pt modelId="{6D4E819F-3B2A-49FA-A1E3-C804805A2958}" type="pres">
      <dgm:prSet presAssocID="{8693CB94-920F-4619-98AD-74715F5C91A3}" presName="childTextArrow" presStyleLbl="fgAccFollowNode1" presStyleIdx="5" presStyleCnt="6">
        <dgm:presLayoutVars>
          <dgm:bulletEnabled val="1"/>
        </dgm:presLayoutVars>
      </dgm:prSet>
      <dgm:spPr/>
      <dgm:t>
        <a:bodyPr/>
        <a:lstStyle/>
        <a:p>
          <a:endParaRPr lang="en-US"/>
        </a:p>
      </dgm:t>
    </dgm:pt>
  </dgm:ptLst>
  <dgm:cxnLst>
    <dgm:cxn modelId="{3BF60521-B950-4B71-89F7-21DA69A8472E}" srcId="{CE4BF16E-8901-474E-8FBF-61D4B233D746}" destId="{E283EF51-C6EE-4FA6-A32C-C667DB6EE6A5}" srcOrd="1" destOrd="0" parTransId="{DC895021-1242-43DF-9E49-CF668F791A15}" sibTransId="{F8E079A6-606A-4E11-B947-FF5493E73895}"/>
    <dgm:cxn modelId="{4B35607F-556A-4731-A2B7-0C7667068A84}" type="presOf" srcId="{7414D027-CD56-4521-BFBD-D4DDD2FF791E}" destId="{7D47E84D-3EE4-49D6-BB14-4DD876AB0AF5}" srcOrd="0" destOrd="0" presId="urn:microsoft.com/office/officeart/2005/8/layout/process4"/>
    <dgm:cxn modelId="{F2EB8AC5-8086-459F-92D5-8B3317208E2B}" type="presOf" srcId="{E283EF51-C6EE-4FA6-A32C-C667DB6EE6A5}" destId="{2A4EC4DD-6378-40A5-80C7-303C131B8671}" srcOrd="0" destOrd="0" presId="urn:microsoft.com/office/officeart/2005/8/layout/process4"/>
    <dgm:cxn modelId="{B1D8D88F-9665-4276-A058-D788AD616B23}" type="presOf" srcId="{87156CDE-2DE5-4E3A-A785-6956D7CDF136}" destId="{800B52D5-CE33-4B9E-9BD4-44E57BD5281E}" srcOrd="0" destOrd="0" presId="urn:microsoft.com/office/officeart/2005/8/layout/process4"/>
    <dgm:cxn modelId="{23268BC6-FC67-4CC1-BA3C-EE3BAE614C22}" type="presOf" srcId="{692135C9-BB26-4C3E-840C-37219777E605}" destId="{52AB51A2-2A26-4301-9D89-DB245845426B}" srcOrd="0" destOrd="0" presId="urn:microsoft.com/office/officeart/2005/8/layout/process4"/>
    <dgm:cxn modelId="{9A042A08-6892-47BF-B15F-7F6520876285}" type="presOf" srcId="{8F533B17-E04F-4841-8EB9-EADB792D60C8}" destId="{59E5DE4B-3C5C-4962-A08D-F1D74E3BE272}" srcOrd="0" destOrd="0" presId="urn:microsoft.com/office/officeart/2005/8/layout/process4"/>
    <dgm:cxn modelId="{BC275742-3E62-4882-B233-343BE3DF3AA4}" srcId="{E283EF51-C6EE-4FA6-A32C-C667DB6EE6A5}" destId="{D33659A0-9FC8-4870-A8F9-7A151CEE0411}" srcOrd="1" destOrd="0" parTransId="{EEB3836B-5585-47E2-BD96-C2484F0C9D34}" sibTransId="{D42BAAD6-62F3-4F45-96A4-A01E9539F0BC}"/>
    <dgm:cxn modelId="{3D323381-0C33-4490-BEA7-BCDC53697186}" type="presOf" srcId="{6758EA09-91E5-44A4-9D73-D09995DA9585}" destId="{680D11C2-8957-4357-81BA-B4B4A3494FC2}" srcOrd="0" destOrd="0" presId="urn:microsoft.com/office/officeart/2005/8/layout/process4"/>
    <dgm:cxn modelId="{19FE5111-C1A6-4C96-9E23-AD5A96DDD5A9}" type="presOf" srcId="{E283EF51-C6EE-4FA6-A32C-C667DB6EE6A5}" destId="{69BFC1FB-B11E-4150-A53C-8595EE010F05}" srcOrd="1" destOrd="0" presId="urn:microsoft.com/office/officeart/2005/8/layout/process4"/>
    <dgm:cxn modelId="{F58CCE2F-50D9-436F-B322-ABFFB2E3FF9A}" srcId="{CE4BF16E-8901-474E-8FBF-61D4B233D746}" destId="{D10BD68D-A871-48CB-957B-C6484800E46B}" srcOrd="0" destOrd="0" parTransId="{924F873B-E90B-4664-9320-92152E9FF327}" sibTransId="{6AD72479-5358-4F80-B1ED-FE1812F771AF}"/>
    <dgm:cxn modelId="{67201EF3-CDD4-4121-920C-9C1DB0FA157A}" srcId="{D10BD68D-A871-48CB-957B-C6484800E46B}" destId="{8693CB94-920F-4619-98AD-74715F5C91A3}" srcOrd="1" destOrd="0" parTransId="{8899C321-E74B-4A1D-BC05-4466A819AE53}" sibTransId="{BA93B21F-7B75-48E5-9A5F-0128D474FAAA}"/>
    <dgm:cxn modelId="{2B511437-CF0F-4031-9089-AB3590389AD7}" type="presOf" srcId="{D33659A0-9FC8-4870-A8F9-7A151CEE0411}" destId="{C7600346-26F2-4C2F-BABB-EA6F6FD4F69D}" srcOrd="0" destOrd="0" presId="urn:microsoft.com/office/officeart/2005/8/layout/process4"/>
    <dgm:cxn modelId="{F1644FDC-7697-4794-BF90-FBF44B9E5C60}" srcId="{E283EF51-C6EE-4FA6-A32C-C667DB6EE6A5}" destId="{6758EA09-91E5-44A4-9D73-D09995DA9585}" srcOrd="0" destOrd="0" parTransId="{15A93B5A-C88B-4F43-ABB8-ABF8945F3A09}" sibTransId="{08B7602A-7CAE-4B46-B413-0F6D34703DBA}"/>
    <dgm:cxn modelId="{163C26B6-F58C-4BB9-9F73-509168051728}" srcId="{8F533B17-E04F-4841-8EB9-EADB792D60C8}" destId="{7414D027-CD56-4521-BFBD-D4DDD2FF791E}" srcOrd="0" destOrd="0" parTransId="{3957BC44-62B2-484B-ACFD-6A94541E856E}" sibTransId="{526B9859-FE90-4CDB-A03A-0ACDB9FB6141}"/>
    <dgm:cxn modelId="{7264D03F-3783-4A08-9827-5E23AA7DFDF8}" type="presOf" srcId="{CE4BF16E-8901-474E-8FBF-61D4B233D746}" destId="{0DA91BA5-ACA1-4848-95EF-1F7DAFC136FD}" srcOrd="0" destOrd="0" presId="urn:microsoft.com/office/officeart/2005/8/layout/process4"/>
    <dgm:cxn modelId="{76643002-E109-4CA0-8E5C-4778F8977821}" type="presOf" srcId="{8693CB94-920F-4619-98AD-74715F5C91A3}" destId="{6D4E819F-3B2A-49FA-A1E3-C804805A2958}" srcOrd="0" destOrd="0" presId="urn:microsoft.com/office/officeart/2005/8/layout/process4"/>
    <dgm:cxn modelId="{ED5D7480-3D6A-4660-A19F-50033A12EEC1}" srcId="{8F533B17-E04F-4841-8EB9-EADB792D60C8}" destId="{692135C9-BB26-4C3E-840C-37219777E605}" srcOrd="1" destOrd="0" parTransId="{18545FAB-911E-46BD-880F-6F72DC9A226C}" sibTransId="{E4035079-3BAC-426D-8F02-1010082F24F4}"/>
    <dgm:cxn modelId="{DE1B0C8A-404C-4B45-8F27-B829D84C3669}" type="presOf" srcId="{D10BD68D-A871-48CB-957B-C6484800E46B}" destId="{E50D1C91-E21A-40C5-8A44-ACA36C2D0B55}" srcOrd="1" destOrd="0" presId="urn:microsoft.com/office/officeart/2005/8/layout/process4"/>
    <dgm:cxn modelId="{5719944C-5BDE-4CA3-A20B-C7F5E05E4909}" srcId="{CE4BF16E-8901-474E-8FBF-61D4B233D746}" destId="{8F533B17-E04F-4841-8EB9-EADB792D60C8}" srcOrd="2" destOrd="0" parTransId="{87A84009-1B10-44CA-8442-2FA67396E69E}" sibTransId="{4DE83E8A-8299-4070-A6DA-A0F9262B8945}"/>
    <dgm:cxn modelId="{65FDEC23-FC5F-4C6B-B5B3-BE5A22802797}" type="presOf" srcId="{8F533B17-E04F-4841-8EB9-EADB792D60C8}" destId="{36FE89CD-60C7-4CC7-A79E-5821078F9CD3}" srcOrd="1" destOrd="0" presId="urn:microsoft.com/office/officeart/2005/8/layout/process4"/>
    <dgm:cxn modelId="{6124537D-1834-4D99-82DA-D9681D717C19}" type="presOf" srcId="{D10BD68D-A871-48CB-957B-C6484800E46B}" destId="{4E760AFA-16EC-4CC0-BD03-F21FD83AF0C1}" srcOrd="0" destOrd="0" presId="urn:microsoft.com/office/officeart/2005/8/layout/process4"/>
    <dgm:cxn modelId="{B4A4A7CD-8F7B-4ED5-B906-CA5EA028E6E0}" srcId="{D10BD68D-A871-48CB-957B-C6484800E46B}" destId="{87156CDE-2DE5-4E3A-A785-6956D7CDF136}" srcOrd="0" destOrd="0" parTransId="{D5560973-7030-4CE6-AC4C-1D12C360AD7D}" sibTransId="{818D020A-EF66-4DCF-9105-0A1703FA4D12}"/>
    <dgm:cxn modelId="{85719ACE-94BE-465F-ABB9-E040E715B48A}" type="presParOf" srcId="{0DA91BA5-ACA1-4848-95EF-1F7DAFC136FD}" destId="{0185F03B-30E1-40EE-A4E7-43E4C8F9E269}" srcOrd="0" destOrd="0" presId="urn:microsoft.com/office/officeart/2005/8/layout/process4"/>
    <dgm:cxn modelId="{24B32E44-A9DD-424F-9833-7DD629204AEA}" type="presParOf" srcId="{0185F03B-30E1-40EE-A4E7-43E4C8F9E269}" destId="{59E5DE4B-3C5C-4962-A08D-F1D74E3BE272}" srcOrd="0" destOrd="0" presId="urn:microsoft.com/office/officeart/2005/8/layout/process4"/>
    <dgm:cxn modelId="{2BB0318D-828C-4434-A554-AA966EEE7517}" type="presParOf" srcId="{0185F03B-30E1-40EE-A4E7-43E4C8F9E269}" destId="{36FE89CD-60C7-4CC7-A79E-5821078F9CD3}" srcOrd="1" destOrd="0" presId="urn:microsoft.com/office/officeart/2005/8/layout/process4"/>
    <dgm:cxn modelId="{18A6AECD-7E99-4525-B2B6-A1B1A0E8D796}" type="presParOf" srcId="{0185F03B-30E1-40EE-A4E7-43E4C8F9E269}" destId="{D8AD57C3-F943-468E-AB0C-10D7BE410058}" srcOrd="2" destOrd="0" presId="urn:microsoft.com/office/officeart/2005/8/layout/process4"/>
    <dgm:cxn modelId="{F41A7B30-BA63-4CEE-B2DE-6C8589CD0A10}" type="presParOf" srcId="{D8AD57C3-F943-468E-AB0C-10D7BE410058}" destId="{7D47E84D-3EE4-49D6-BB14-4DD876AB0AF5}" srcOrd="0" destOrd="0" presId="urn:microsoft.com/office/officeart/2005/8/layout/process4"/>
    <dgm:cxn modelId="{F259A9A4-154E-4AEB-89BC-D59B69D3CDF8}" type="presParOf" srcId="{D8AD57C3-F943-468E-AB0C-10D7BE410058}" destId="{52AB51A2-2A26-4301-9D89-DB245845426B}" srcOrd="1" destOrd="0" presId="urn:microsoft.com/office/officeart/2005/8/layout/process4"/>
    <dgm:cxn modelId="{714373BA-3FB0-45D8-8704-55143FF82697}" type="presParOf" srcId="{0DA91BA5-ACA1-4848-95EF-1F7DAFC136FD}" destId="{37A73B77-80A6-4879-8F87-2D25B12A4C59}" srcOrd="1" destOrd="0" presId="urn:microsoft.com/office/officeart/2005/8/layout/process4"/>
    <dgm:cxn modelId="{075A0B1C-7B14-4A57-9E7C-DB418DD013FC}" type="presParOf" srcId="{0DA91BA5-ACA1-4848-95EF-1F7DAFC136FD}" destId="{42D85B9C-5E73-4104-83C1-24FA7BF0D12F}" srcOrd="2" destOrd="0" presId="urn:microsoft.com/office/officeart/2005/8/layout/process4"/>
    <dgm:cxn modelId="{ED27F431-D8FB-4C3A-BC8F-7D1D8D0DE8B5}" type="presParOf" srcId="{42D85B9C-5E73-4104-83C1-24FA7BF0D12F}" destId="{2A4EC4DD-6378-40A5-80C7-303C131B8671}" srcOrd="0" destOrd="0" presId="urn:microsoft.com/office/officeart/2005/8/layout/process4"/>
    <dgm:cxn modelId="{CF910711-9956-45B3-BA73-F8EDF5C7284E}" type="presParOf" srcId="{42D85B9C-5E73-4104-83C1-24FA7BF0D12F}" destId="{69BFC1FB-B11E-4150-A53C-8595EE010F05}" srcOrd="1" destOrd="0" presId="urn:microsoft.com/office/officeart/2005/8/layout/process4"/>
    <dgm:cxn modelId="{FD0FEBB6-894D-48CC-9AA9-577B478AE817}" type="presParOf" srcId="{42D85B9C-5E73-4104-83C1-24FA7BF0D12F}" destId="{67107C68-7624-4D92-956A-01E3B37BBB58}" srcOrd="2" destOrd="0" presId="urn:microsoft.com/office/officeart/2005/8/layout/process4"/>
    <dgm:cxn modelId="{50D6A083-C019-44BA-A3DD-DEABB0C45B21}" type="presParOf" srcId="{67107C68-7624-4D92-956A-01E3B37BBB58}" destId="{680D11C2-8957-4357-81BA-B4B4A3494FC2}" srcOrd="0" destOrd="0" presId="urn:microsoft.com/office/officeart/2005/8/layout/process4"/>
    <dgm:cxn modelId="{FC183CA1-6ECC-4AE5-ADD1-9329E4733553}" type="presParOf" srcId="{67107C68-7624-4D92-956A-01E3B37BBB58}" destId="{C7600346-26F2-4C2F-BABB-EA6F6FD4F69D}" srcOrd="1" destOrd="0" presId="urn:microsoft.com/office/officeart/2005/8/layout/process4"/>
    <dgm:cxn modelId="{4BEA1B67-76C3-41F3-8989-E387D3712E5F}" type="presParOf" srcId="{0DA91BA5-ACA1-4848-95EF-1F7DAFC136FD}" destId="{EB2FEC2C-7B08-4772-A2F4-C552D5749236}" srcOrd="3" destOrd="0" presId="urn:microsoft.com/office/officeart/2005/8/layout/process4"/>
    <dgm:cxn modelId="{E7B264E4-6C41-497A-B8AD-A0A84D957FFE}" type="presParOf" srcId="{0DA91BA5-ACA1-4848-95EF-1F7DAFC136FD}" destId="{DF8D9DCC-ADD1-4898-8D35-A04A7EE44007}" srcOrd="4" destOrd="0" presId="urn:microsoft.com/office/officeart/2005/8/layout/process4"/>
    <dgm:cxn modelId="{09C54F4A-34F1-4452-B8C2-08657AB5A933}" type="presParOf" srcId="{DF8D9DCC-ADD1-4898-8D35-A04A7EE44007}" destId="{4E760AFA-16EC-4CC0-BD03-F21FD83AF0C1}" srcOrd="0" destOrd="0" presId="urn:microsoft.com/office/officeart/2005/8/layout/process4"/>
    <dgm:cxn modelId="{D958DF91-795C-4427-9DF6-A8D494A12A3B}" type="presParOf" srcId="{DF8D9DCC-ADD1-4898-8D35-A04A7EE44007}" destId="{E50D1C91-E21A-40C5-8A44-ACA36C2D0B55}" srcOrd="1" destOrd="0" presId="urn:microsoft.com/office/officeart/2005/8/layout/process4"/>
    <dgm:cxn modelId="{C759B122-FC5A-417D-9CC5-85EB3F8A0777}" type="presParOf" srcId="{DF8D9DCC-ADD1-4898-8D35-A04A7EE44007}" destId="{1DF85C0D-D4C6-4FD2-9284-C135D2CA14A4}" srcOrd="2" destOrd="0" presId="urn:microsoft.com/office/officeart/2005/8/layout/process4"/>
    <dgm:cxn modelId="{526FA33E-6EB2-4D94-8643-7132085D88A9}" type="presParOf" srcId="{1DF85C0D-D4C6-4FD2-9284-C135D2CA14A4}" destId="{800B52D5-CE33-4B9E-9BD4-44E57BD5281E}" srcOrd="0" destOrd="0" presId="urn:microsoft.com/office/officeart/2005/8/layout/process4"/>
    <dgm:cxn modelId="{17F606A5-5866-4508-B479-FF38C878D850}" type="presParOf" srcId="{1DF85C0D-D4C6-4FD2-9284-C135D2CA14A4}" destId="{6D4E819F-3B2A-49FA-A1E3-C804805A2958}"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942C92-E7E6-442E-8A4D-6D6D7545A9A1}" type="doc">
      <dgm:prSet loTypeId="urn:microsoft.com/office/officeart/2005/8/layout/hProcess9" loCatId="process" qsTypeId="urn:microsoft.com/office/officeart/2005/8/quickstyle/simple1" qsCatId="simple" csTypeId="urn:microsoft.com/office/officeart/2005/8/colors/accent1_2" csCatId="accent1" phldr="1"/>
      <dgm:spPr/>
    </dgm:pt>
    <dgm:pt modelId="{41A40FD5-47E8-4A77-AFA0-4E0BD6807E82}">
      <dgm:prSet phldrT="[Text]" custT="1"/>
      <dgm:spPr/>
      <dgm:t>
        <a:bodyPr/>
        <a:lstStyle/>
        <a:p>
          <a:r>
            <a:rPr lang="en-US" sz="2000" baseline="0" dirty="0" smtClean="0"/>
            <a:t>Activating Event</a:t>
          </a:r>
          <a:endParaRPr lang="en-US" sz="2000" baseline="0" dirty="0"/>
        </a:p>
      </dgm:t>
    </dgm:pt>
    <dgm:pt modelId="{E9CDEED1-FF22-402D-9858-E0F808EA13A7}" type="parTrans" cxnId="{AD2A447E-FB10-4E78-B30D-3D7EDFD27897}">
      <dgm:prSet/>
      <dgm:spPr/>
      <dgm:t>
        <a:bodyPr/>
        <a:lstStyle/>
        <a:p>
          <a:endParaRPr lang="en-US"/>
        </a:p>
      </dgm:t>
    </dgm:pt>
    <dgm:pt modelId="{B52D99E1-FF93-4CB4-8013-680A25E2C484}" type="sibTrans" cxnId="{AD2A447E-FB10-4E78-B30D-3D7EDFD27897}">
      <dgm:prSet/>
      <dgm:spPr/>
      <dgm:t>
        <a:bodyPr/>
        <a:lstStyle/>
        <a:p>
          <a:endParaRPr lang="en-US"/>
        </a:p>
      </dgm:t>
    </dgm:pt>
    <dgm:pt modelId="{ADDB6C44-B19C-4D5B-9E8C-96BCFC03FF3D}">
      <dgm:prSet phldrT="[Text]" custT="1"/>
      <dgm:spPr/>
      <dgm:t>
        <a:bodyPr/>
        <a:lstStyle/>
        <a:p>
          <a:r>
            <a:rPr lang="en-US" sz="2000" baseline="0" dirty="0" smtClean="0"/>
            <a:t>Beliefs- Irrational and Rational Appraisal</a:t>
          </a:r>
          <a:endParaRPr lang="en-US" sz="2000" baseline="0" dirty="0"/>
        </a:p>
      </dgm:t>
    </dgm:pt>
    <dgm:pt modelId="{B762DA1C-E44A-4B94-B5E5-D265D0E48F80}" type="parTrans" cxnId="{BF825F10-9D1C-4FF5-9264-5F7F97930672}">
      <dgm:prSet/>
      <dgm:spPr/>
      <dgm:t>
        <a:bodyPr/>
        <a:lstStyle/>
        <a:p>
          <a:endParaRPr lang="en-US"/>
        </a:p>
      </dgm:t>
    </dgm:pt>
    <dgm:pt modelId="{0AAED38E-C728-4186-948D-EC304834F86C}" type="sibTrans" cxnId="{BF825F10-9D1C-4FF5-9264-5F7F97930672}">
      <dgm:prSet/>
      <dgm:spPr/>
      <dgm:t>
        <a:bodyPr/>
        <a:lstStyle/>
        <a:p>
          <a:endParaRPr lang="en-US"/>
        </a:p>
      </dgm:t>
    </dgm:pt>
    <dgm:pt modelId="{77AADA24-F682-4915-8A75-910CAE008572}">
      <dgm:prSet phldrT="[Text]" custT="1"/>
      <dgm:spPr/>
      <dgm:t>
        <a:bodyPr/>
        <a:lstStyle/>
        <a:p>
          <a:r>
            <a:rPr lang="en-US" sz="2000" baseline="0" dirty="0" smtClean="0"/>
            <a:t>Consequences- Emotional Turmoil or Emotional Calm </a:t>
          </a:r>
          <a:endParaRPr lang="en-US" sz="2000" baseline="0" dirty="0"/>
        </a:p>
      </dgm:t>
    </dgm:pt>
    <dgm:pt modelId="{07C1B4C7-B03B-4922-92CA-5679588BE5A6}" type="parTrans" cxnId="{EBC1962B-6EDC-4CA5-B10B-AFAC6FC189B9}">
      <dgm:prSet/>
      <dgm:spPr/>
      <dgm:t>
        <a:bodyPr/>
        <a:lstStyle/>
        <a:p>
          <a:endParaRPr lang="en-US"/>
        </a:p>
      </dgm:t>
    </dgm:pt>
    <dgm:pt modelId="{1377412A-EE70-4836-94B6-598A9FE8CE52}" type="sibTrans" cxnId="{EBC1962B-6EDC-4CA5-B10B-AFAC6FC189B9}">
      <dgm:prSet/>
      <dgm:spPr/>
      <dgm:t>
        <a:bodyPr/>
        <a:lstStyle/>
        <a:p>
          <a:endParaRPr lang="en-US"/>
        </a:p>
      </dgm:t>
    </dgm:pt>
    <dgm:pt modelId="{2CBDD1A8-F3A6-4D53-8C21-B59ED3CF343A}" type="pres">
      <dgm:prSet presAssocID="{2B942C92-E7E6-442E-8A4D-6D6D7545A9A1}" presName="CompostProcess" presStyleCnt="0">
        <dgm:presLayoutVars>
          <dgm:dir/>
          <dgm:resizeHandles val="exact"/>
        </dgm:presLayoutVars>
      </dgm:prSet>
      <dgm:spPr/>
    </dgm:pt>
    <dgm:pt modelId="{D387BA29-237C-4019-BB2C-C8B23F403FB9}" type="pres">
      <dgm:prSet presAssocID="{2B942C92-E7E6-442E-8A4D-6D6D7545A9A1}" presName="arrow" presStyleLbl="bgShp" presStyleIdx="0" presStyleCnt="1"/>
      <dgm:spPr/>
    </dgm:pt>
    <dgm:pt modelId="{15691961-B1AC-4E98-A304-72B0CD6A1D41}" type="pres">
      <dgm:prSet presAssocID="{2B942C92-E7E6-442E-8A4D-6D6D7545A9A1}" presName="linearProcess" presStyleCnt="0"/>
      <dgm:spPr/>
    </dgm:pt>
    <dgm:pt modelId="{2C4F0149-45FB-406E-8521-1A2BE67685E9}" type="pres">
      <dgm:prSet presAssocID="{41A40FD5-47E8-4A77-AFA0-4E0BD6807E82}" presName="textNode" presStyleLbl="node1" presStyleIdx="0" presStyleCnt="3">
        <dgm:presLayoutVars>
          <dgm:bulletEnabled val="1"/>
        </dgm:presLayoutVars>
      </dgm:prSet>
      <dgm:spPr/>
      <dgm:t>
        <a:bodyPr/>
        <a:lstStyle/>
        <a:p>
          <a:endParaRPr lang="en-US"/>
        </a:p>
      </dgm:t>
    </dgm:pt>
    <dgm:pt modelId="{8C1D71E6-0EA0-435F-AFD6-8B0E2B81512F}" type="pres">
      <dgm:prSet presAssocID="{B52D99E1-FF93-4CB4-8013-680A25E2C484}" presName="sibTrans" presStyleCnt="0"/>
      <dgm:spPr/>
    </dgm:pt>
    <dgm:pt modelId="{F91E83A1-12BD-49A4-8FC4-AA9E877BD872}" type="pres">
      <dgm:prSet presAssocID="{ADDB6C44-B19C-4D5B-9E8C-96BCFC03FF3D}" presName="textNode" presStyleLbl="node1" presStyleIdx="1" presStyleCnt="3">
        <dgm:presLayoutVars>
          <dgm:bulletEnabled val="1"/>
        </dgm:presLayoutVars>
      </dgm:prSet>
      <dgm:spPr/>
      <dgm:t>
        <a:bodyPr/>
        <a:lstStyle/>
        <a:p>
          <a:endParaRPr lang="en-US"/>
        </a:p>
      </dgm:t>
    </dgm:pt>
    <dgm:pt modelId="{357BB556-54A9-4F3C-9A93-378B8A7A7283}" type="pres">
      <dgm:prSet presAssocID="{0AAED38E-C728-4186-948D-EC304834F86C}" presName="sibTrans" presStyleCnt="0"/>
      <dgm:spPr/>
    </dgm:pt>
    <dgm:pt modelId="{851A304E-228F-4AF6-A25C-F1BE9B26EE15}" type="pres">
      <dgm:prSet presAssocID="{77AADA24-F682-4915-8A75-910CAE008572}" presName="textNode" presStyleLbl="node1" presStyleIdx="2" presStyleCnt="3">
        <dgm:presLayoutVars>
          <dgm:bulletEnabled val="1"/>
        </dgm:presLayoutVars>
      </dgm:prSet>
      <dgm:spPr/>
      <dgm:t>
        <a:bodyPr/>
        <a:lstStyle/>
        <a:p>
          <a:endParaRPr lang="en-US"/>
        </a:p>
      </dgm:t>
    </dgm:pt>
  </dgm:ptLst>
  <dgm:cxnLst>
    <dgm:cxn modelId="{971F8E8C-29C6-425D-B424-5B21F199FCE7}" type="presOf" srcId="{41A40FD5-47E8-4A77-AFA0-4E0BD6807E82}" destId="{2C4F0149-45FB-406E-8521-1A2BE67685E9}" srcOrd="0" destOrd="0" presId="urn:microsoft.com/office/officeart/2005/8/layout/hProcess9"/>
    <dgm:cxn modelId="{F85F34FD-94A9-4FC5-B048-D2A06BCE0D33}" type="presOf" srcId="{77AADA24-F682-4915-8A75-910CAE008572}" destId="{851A304E-228F-4AF6-A25C-F1BE9B26EE15}" srcOrd="0" destOrd="0" presId="urn:microsoft.com/office/officeart/2005/8/layout/hProcess9"/>
    <dgm:cxn modelId="{BF825F10-9D1C-4FF5-9264-5F7F97930672}" srcId="{2B942C92-E7E6-442E-8A4D-6D6D7545A9A1}" destId="{ADDB6C44-B19C-4D5B-9E8C-96BCFC03FF3D}" srcOrd="1" destOrd="0" parTransId="{B762DA1C-E44A-4B94-B5E5-D265D0E48F80}" sibTransId="{0AAED38E-C728-4186-948D-EC304834F86C}"/>
    <dgm:cxn modelId="{7C575169-AE5C-44AF-BB29-FA3EE345048A}" type="presOf" srcId="{ADDB6C44-B19C-4D5B-9E8C-96BCFC03FF3D}" destId="{F91E83A1-12BD-49A4-8FC4-AA9E877BD872}" srcOrd="0" destOrd="0" presId="urn:microsoft.com/office/officeart/2005/8/layout/hProcess9"/>
    <dgm:cxn modelId="{EBC1962B-6EDC-4CA5-B10B-AFAC6FC189B9}" srcId="{2B942C92-E7E6-442E-8A4D-6D6D7545A9A1}" destId="{77AADA24-F682-4915-8A75-910CAE008572}" srcOrd="2" destOrd="0" parTransId="{07C1B4C7-B03B-4922-92CA-5679588BE5A6}" sibTransId="{1377412A-EE70-4836-94B6-598A9FE8CE52}"/>
    <dgm:cxn modelId="{AD2A447E-FB10-4E78-B30D-3D7EDFD27897}" srcId="{2B942C92-E7E6-442E-8A4D-6D6D7545A9A1}" destId="{41A40FD5-47E8-4A77-AFA0-4E0BD6807E82}" srcOrd="0" destOrd="0" parTransId="{E9CDEED1-FF22-402D-9858-E0F808EA13A7}" sibTransId="{B52D99E1-FF93-4CB4-8013-680A25E2C484}"/>
    <dgm:cxn modelId="{073B8716-D751-4203-AD25-C4B7B6DAA8AF}" type="presOf" srcId="{2B942C92-E7E6-442E-8A4D-6D6D7545A9A1}" destId="{2CBDD1A8-F3A6-4D53-8C21-B59ED3CF343A}" srcOrd="0" destOrd="0" presId="urn:microsoft.com/office/officeart/2005/8/layout/hProcess9"/>
    <dgm:cxn modelId="{1820B170-DEB0-4486-95B3-426AE22F180C}" type="presParOf" srcId="{2CBDD1A8-F3A6-4D53-8C21-B59ED3CF343A}" destId="{D387BA29-237C-4019-BB2C-C8B23F403FB9}" srcOrd="0" destOrd="0" presId="urn:microsoft.com/office/officeart/2005/8/layout/hProcess9"/>
    <dgm:cxn modelId="{F9230F72-7375-4B9F-B7BB-5B20A9FB8436}" type="presParOf" srcId="{2CBDD1A8-F3A6-4D53-8C21-B59ED3CF343A}" destId="{15691961-B1AC-4E98-A304-72B0CD6A1D41}" srcOrd="1" destOrd="0" presId="urn:microsoft.com/office/officeart/2005/8/layout/hProcess9"/>
    <dgm:cxn modelId="{32EA4634-991E-4BB2-9709-8601380F7482}" type="presParOf" srcId="{15691961-B1AC-4E98-A304-72B0CD6A1D41}" destId="{2C4F0149-45FB-406E-8521-1A2BE67685E9}" srcOrd="0" destOrd="0" presId="urn:microsoft.com/office/officeart/2005/8/layout/hProcess9"/>
    <dgm:cxn modelId="{F3FA2D5B-2314-4588-B4B4-6BA4A57B6FC8}" type="presParOf" srcId="{15691961-B1AC-4E98-A304-72B0CD6A1D41}" destId="{8C1D71E6-0EA0-435F-AFD6-8B0E2B81512F}" srcOrd="1" destOrd="0" presId="urn:microsoft.com/office/officeart/2005/8/layout/hProcess9"/>
    <dgm:cxn modelId="{D262A5B6-25BE-49BB-AF1C-F84DE4F8B924}" type="presParOf" srcId="{15691961-B1AC-4E98-A304-72B0CD6A1D41}" destId="{F91E83A1-12BD-49A4-8FC4-AA9E877BD872}" srcOrd="2" destOrd="0" presId="urn:microsoft.com/office/officeart/2005/8/layout/hProcess9"/>
    <dgm:cxn modelId="{C16E6855-613A-4A07-8672-478FBFAE6739}" type="presParOf" srcId="{15691961-B1AC-4E98-A304-72B0CD6A1D41}" destId="{357BB556-54A9-4F3C-9A93-378B8A7A7283}" srcOrd="3" destOrd="0" presId="urn:microsoft.com/office/officeart/2005/8/layout/hProcess9"/>
    <dgm:cxn modelId="{71AAD88A-9B3F-4669-8CF8-707E086433E7}" type="presParOf" srcId="{15691961-B1AC-4E98-A304-72B0CD6A1D41}" destId="{851A304E-228F-4AF6-A25C-F1BE9B26EE15}"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6B7674-B8A8-43B4-82CC-8C13DAF43B3C}">
      <dsp:nvSpPr>
        <dsp:cNvPr id="0" name=""/>
        <dsp:cNvSpPr/>
      </dsp:nvSpPr>
      <dsp:spPr>
        <a:xfrm>
          <a:off x="3874828" y="1143415"/>
          <a:ext cx="239971" cy="1051303"/>
        </a:xfrm>
        <a:custGeom>
          <a:avLst/>
          <a:gdLst/>
          <a:ahLst/>
          <a:cxnLst/>
          <a:rect l="0" t="0" r="0" b="0"/>
          <a:pathLst>
            <a:path>
              <a:moveTo>
                <a:pt x="239971" y="0"/>
              </a:moveTo>
              <a:lnTo>
                <a:pt x="239971" y="1051303"/>
              </a:lnTo>
              <a:lnTo>
                <a:pt x="0" y="10513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E20463-D742-4B80-A282-57F7A635B1AC}">
      <dsp:nvSpPr>
        <dsp:cNvPr id="0" name=""/>
        <dsp:cNvSpPr/>
      </dsp:nvSpPr>
      <dsp:spPr>
        <a:xfrm>
          <a:off x="4114800" y="1143415"/>
          <a:ext cx="2765384" cy="2102606"/>
        </a:xfrm>
        <a:custGeom>
          <a:avLst/>
          <a:gdLst/>
          <a:ahLst/>
          <a:cxnLst/>
          <a:rect l="0" t="0" r="0" b="0"/>
          <a:pathLst>
            <a:path>
              <a:moveTo>
                <a:pt x="0" y="0"/>
              </a:moveTo>
              <a:lnTo>
                <a:pt x="0" y="1862635"/>
              </a:lnTo>
              <a:lnTo>
                <a:pt x="2765384" y="1862635"/>
              </a:lnTo>
              <a:lnTo>
                <a:pt x="2765384" y="21026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BCFCE-C912-4069-B1DD-8F0482FAAA0C}">
      <dsp:nvSpPr>
        <dsp:cNvPr id="0" name=""/>
        <dsp:cNvSpPr/>
      </dsp:nvSpPr>
      <dsp:spPr>
        <a:xfrm>
          <a:off x="4069080" y="1143415"/>
          <a:ext cx="91440" cy="2102606"/>
        </a:xfrm>
        <a:custGeom>
          <a:avLst/>
          <a:gdLst/>
          <a:ahLst/>
          <a:cxnLst/>
          <a:rect l="0" t="0" r="0" b="0"/>
          <a:pathLst>
            <a:path>
              <a:moveTo>
                <a:pt x="45720" y="0"/>
              </a:moveTo>
              <a:lnTo>
                <a:pt x="45720" y="21026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5F0590-7961-4632-98BD-3D4837C72C99}">
      <dsp:nvSpPr>
        <dsp:cNvPr id="0" name=""/>
        <dsp:cNvSpPr/>
      </dsp:nvSpPr>
      <dsp:spPr>
        <a:xfrm>
          <a:off x="1349415" y="1143415"/>
          <a:ext cx="2765384" cy="2102606"/>
        </a:xfrm>
        <a:custGeom>
          <a:avLst/>
          <a:gdLst/>
          <a:ahLst/>
          <a:cxnLst/>
          <a:rect l="0" t="0" r="0" b="0"/>
          <a:pathLst>
            <a:path>
              <a:moveTo>
                <a:pt x="2765384" y="0"/>
              </a:moveTo>
              <a:lnTo>
                <a:pt x="2765384" y="1862635"/>
              </a:lnTo>
              <a:lnTo>
                <a:pt x="0" y="1862635"/>
              </a:lnTo>
              <a:lnTo>
                <a:pt x="0" y="21026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D25747-69B5-4339-8AC4-ED1437CC4698}">
      <dsp:nvSpPr>
        <dsp:cNvPr id="0" name=""/>
        <dsp:cNvSpPr/>
      </dsp:nvSpPr>
      <dsp:spPr>
        <a:xfrm>
          <a:off x="2972079" y="694"/>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baseline="0" dirty="0" smtClean="0"/>
            <a:t>Potentially Stressful Objective Events</a:t>
          </a:r>
          <a:endParaRPr lang="en-US" sz="1800" kern="1200" baseline="0" dirty="0"/>
        </a:p>
      </dsp:txBody>
      <dsp:txXfrm>
        <a:off x="2972079" y="694"/>
        <a:ext cx="2285441" cy="1142720"/>
      </dsp:txXfrm>
    </dsp:sp>
    <dsp:sp modelId="{91F065A8-921E-4A00-832F-3BCC62FA497B}">
      <dsp:nvSpPr>
        <dsp:cNvPr id="0" name=""/>
        <dsp:cNvSpPr/>
      </dsp:nvSpPr>
      <dsp:spPr>
        <a:xfrm>
          <a:off x="206694" y="3246021"/>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baseline="0" dirty="0" smtClean="0"/>
            <a:t>Emotional Response</a:t>
          </a:r>
          <a:endParaRPr lang="en-US" sz="1800" kern="1200" baseline="0" dirty="0"/>
        </a:p>
      </dsp:txBody>
      <dsp:txXfrm>
        <a:off x="206694" y="3246021"/>
        <a:ext cx="2285441" cy="1142720"/>
      </dsp:txXfrm>
    </dsp:sp>
    <dsp:sp modelId="{E233C680-E886-4089-8E10-E93788F8CCEB}">
      <dsp:nvSpPr>
        <dsp:cNvPr id="0" name=""/>
        <dsp:cNvSpPr/>
      </dsp:nvSpPr>
      <dsp:spPr>
        <a:xfrm>
          <a:off x="2972079" y="3246021"/>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baseline="0" dirty="0" smtClean="0"/>
            <a:t>Physiological Response </a:t>
          </a:r>
          <a:endParaRPr lang="en-US" sz="1800" kern="1200" baseline="0" dirty="0"/>
        </a:p>
      </dsp:txBody>
      <dsp:txXfrm>
        <a:off x="2972079" y="3246021"/>
        <a:ext cx="2285441" cy="1142720"/>
      </dsp:txXfrm>
    </dsp:sp>
    <dsp:sp modelId="{BD0E993F-46FF-42C3-9895-8B662D9F2A18}">
      <dsp:nvSpPr>
        <dsp:cNvPr id="0" name=""/>
        <dsp:cNvSpPr/>
      </dsp:nvSpPr>
      <dsp:spPr>
        <a:xfrm>
          <a:off x="5737463" y="3246021"/>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baseline="0" dirty="0" smtClean="0"/>
            <a:t>Behavioral Response </a:t>
          </a:r>
          <a:endParaRPr lang="en-US" sz="1800" kern="1200" baseline="0" dirty="0"/>
        </a:p>
      </dsp:txBody>
      <dsp:txXfrm>
        <a:off x="5737463" y="3246021"/>
        <a:ext cx="2285441" cy="1142720"/>
      </dsp:txXfrm>
    </dsp:sp>
    <dsp:sp modelId="{A350944B-8D51-4124-AE67-9E7596D01FFA}">
      <dsp:nvSpPr>
        <dsp:cNvPr id="0" name=""/>
        <dsp:cNvSpPr/>
      </dsp:nvSpPr>
      <dsp:spPr>
        <a:xfrm>
          <a:off x="1589386" y="1623358"/>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baseline="0" dirty="0" smtClean="0"/>
            <a:t>Subjective Cognitive Appraisal</a:t>
          </a:r>
          <a:endParaRPr lang="en-US" sz="1800" kern="1200" baseline="0" dirty="0"/>
        </a:p>
      </dsp:txBody>
      <dsp:txXfrm>
        <a:off x="1589386" y="1623358"/>
        <a:ext cx="2285441" cy="1142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FE89CD-60C7-4CC7-A79E-5821078F9CD3}">
      <dsp:nvSpPr>
        <dsp:cNvPr id="0" name=""/>
        <dsp:cNvSpPr/>
      </dsp:nvSpPr>
      <dsp:spPr>
        <a:xfrm>
          <a:off x="0" y="3304161"/>
          <a:ext cx="8229600" cy="10844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Secretion of </a:t>
          </a:r>
          <a:endParaRPr lang="en-US" sz="1700" kern="1200" dirty="0"/>
        </a:p>
      </dsp:txBody>
      <dsp:txXfrm>
        <a:off x="0" y="3304161"/>
        <a:ext cx="8229600" cy="585629"/>
      </dsp:txXfrm>
    </dsp:sp>
    <dsp:sp modelId="{7D47E84D-3EE4-49D6-BB14-4DD876AB0AF5}">
      <dsp:nvSpPr>
        <dsp:cNvPr id="0" name=""/>
        <dsp:cNvSpPr/>
      </dsp:nvSpPr>
      <dsp:spPr>
        <a:xfrm>
          <a:off x="0" y="3868101"/>
          <a:ext cx="4114799" cy="4988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Corticosteroids </a:t>
          </a:r>
          <a:endParaRPr lang="en-US" sz="3000" kern="1200" dirty="0"/>
        </a:p>
      </dsp:txBody>
      <dsp:txXfrm>
        <a:off x="0" y="3868101"/>
        <a:ext cx="4114799" cy="498869"/>
      </dsp:txXfrm>
    </dsp:sp>
    <dsp:sp modelId="{52AB51A2-2A26-4301-9D89-DB245845426B}">
      <dsp:nvSpPr>
        <dsp:cNvPr id="0" name=""/>
        <dsp:cNvSpPr/>
      </dsp:nvSpPr>
      <dsp:spPr>
        <a:xfrm>
          <a:off x="4114800" y="3868101"/>
          <a:ext cx="4114799" cy="4988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Catecholamine's </a:t>
          </a:r>
          <a:endParaRPr lang="en-US" sz="3000" kern="1200" dirty="0"/>
        </a:p>
      </dsp:txBody>
      <dsp:txXfrm>
        <a:off x="4114800" y="3868101"/>
        <a:ext cx="4114799" cy="498869"/>
      </dsp:txXfrm>
    </dsp:sp>
    <dsp:sp modelId="{69BFC1FB-B11E-4150-A53C-8595EE010F05}">
      <dsp:nvSpPr>
        <dsp:cNvPr id="0" name=""/>
        <dsp:cNvSpPr/>
      </dsp:nvSpPr>
      <dsp:spPr>
        <a:xfrm rot="10800000">
          <a:off x="0" y="1652468"/>
          <a:ext cx="8229600" cy="166796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t>ACTH</a:t>
          </a:r>
          <a:r>
            <a:rPr lang="en-US" sz="1700" kern="1200" dirty="0" smtClean="0"/>
            <a:t> (</a:t>
          </a:r>
          <a:r>
            <a:rPr lang="en-US" sz="1700" b="1" kern="1200" dirty="0" smtClean="0"/>
            <a:t>Adrenocorticotropic Hormone)   and ANS (Autonomic Nervous System)</a:t>
          </a:r>
          <a:endParaRPr lang="en-US" sz="1700" kern="1200" dirty="0"/>
        </a:p>
      </dsp:txBody>
      <dsp:txXfrm>
        <a:off x="0" y="1652468"/>
        <a:ext cx="8229600" cy="585454"/>
      </dsp:txXfrm>
    </dsp:sp>
    <dsp:sp modelId="{680D11C2-8957-4357-81BA-B4B4A3494FC2}">
      <dsp:nvSpPr>
        <dsp:cNvPr id="0" name=""/>
        <dsp:cNvSpPr/>
      </dsp:nvSpPr>
      <dsp:spPr>
        <a:xfrm>
          <a:off x="0" y="2237922"/>
          <a:ext cx="4114799" cy="498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baseline="0" dirty="0" smtClean="0"/>
            <a:t>Adrenal Cortex </a:t>
          </a:r>
          <a:endParaRPr lang="en-US" sz="3000" kern="1200" dirty="0"/>
        </a:p>
      </dsp:txBody>
      <dsp:txXfrm>
        <a:off x="0" y="2237922"/>
        <a:ext cx="4114799" cy="498720"/>
      </dsp:txXfrm>
    </dsp:sp>
    <dsp:sp modelId="{C7600346-26F2-4C2F-BABB-EA6F6FD4F69D}">
      <dsp:nvSpPr>
        <dsp:cNvPr id="0" name=""/>
        <dsp:cNvSpPr/>
      </dsp:nvSpPr>
      <dsp:spPr>
        <a:xfrm>
          <a:off x="4114800" y="2237922"/>
          <a:ext cx="4114799" cy="498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dirty="0" smtClean="0"/>
            <a:t>Adrenal Medulla </a:t>
          </a:r>
          <a:endParaRPr lang="en-US" sz="3000" kern="1200" dirty="0"/>
        </a:p>
      </dsp:txBody>
      <dsp:txXfrm>
        <a:off x="4114800" y="2237922"/>
        <a:ext cx="4114799" cy="498720"/>
      </dsp:txXfrm>
    </dsp:sp>
    <dsp:sp modelId="{E50D1C91-E21A-40C5-8A44-ACA36C2D0B55}">
      <dsp:nvSpPr>
        <dsp:cNvPr id="0" name=""/>
        <dsp:cNvSpPr/>
      </dsp:nvSpPr>
      <dsp:spPr>
        <a:xfrm rot="10800000">
          <a:off x="0" y="775"/>
          <a:ext cx="8229600" cy="166796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baseline="0" dirty="0" smtClean="0"/>
            <a:t>STRESS</a:t>
          </a:r>
          <a:endParaRPr lang="en-US" sz="3600" kern="1200" dirty="0"/>
        </a:p>
      </dsp:txBody>
      <dsp:txXfrm>
        <a:off x="0" y="775"/>
        <a:ext cx="8229600" cy="585454"/>
      </dsp:txXfrm>
    </dsp:sp>
    <dsp:sp modelId="{800B52D5-CE33-4B9E-9BD4-44E57BD5281E}">
      <dsp:nvSpPr>
        <dsp:cNvPr id="0" name=""/>
        <dsp:cNvSpPr/>
      </dsp:nvSpPr>
      <dsp:spPr>
        <a:xfrm>
          <a:off x="0" y="586229"/>
          <a:ext cx="4114799" cy="498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en-US" sz="3000" kern="1200" baseline="0" dirty="0" smtClean="0"/>
            <a:t>Pituitary Gland </a:t>
          </a:r>
          <a:endParaRPr lang="en-US" sz="3000" kern="1200" dirty="0"/>
        </a:p>
      </dsp:txBody>
      <dsp:txXfrm>
        <a:off x="0" y="586229"/>
        <a:ext cx="4114799" cy="498720"/>
      </dsp:txXfrm>
    </dsp:sp>
    <dsp:sp modelId="{6D4E819F-3B2A-49FA-A1E3-C804805A2958}">
      <dsp:nvSpPr>
        <dsp:cNvPr id="0" name=""/>
        <dsp:cNvSpPr/>
      </dsp:nvSpPr>
      <dsp:spPr>
        <a:xfrm>
          <a:off x="4114800" y="586229"/>
          <a:ext cx="4114799" cy="498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endParaRPr lang="en-US" sz="1300" kern="1200" dirty="0" smtClean="0"/>
        </a:p>
        <a:p>
          <a:pPr lvl="0" algn="ctr" defTabSz="577850">
            <a:lnSpc>
              <a:spcPct val="90000"/>
            </a:lnSpc>
            <a:spcBef>
              <a:spcPct val="0"/>
            </a:spcBef>
            <a:spcAft>
              <a:spcPct val="35000"/>
            </a:spcAft>
          </a:pPr>
          <a:r>
            <a:rPr lang="en-US" sz="2800" kern="1200" dirty="0" smtClean="0"/>
            <a:t>Hypothalamus</a:t>
          </a:r>
          <a:endParaRPr lang="en-US" sz="2800" kern="1200" dirty="0"/>
        </a:p>
      </dsp:txBody>
      <dsp:txXfrm>
        <a:off x="4114800" y="586229"/>
        <a:ext cx="4114799" cy="4987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87BA29-237C-4019-BB2C-C8B23F403FB9}">
      <dsp:nvSpPr>
        <dsp:cNvPr id="0" name=""/>
        <dsp:cNvSpPr/>
      </dsp:nvSpPr>
      <dsp:spPr>
        <a:xfrm>
          <a:off x="617219" y="0"/>
          <a:ext cx="6995160" cy="43894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4F0149-45FB-406E-8521-1A2BE67685E9}">
      <dsp:nvSpPr>
        <dsp:cNvPr id="0" name=""/>
        <dsp:cNvSpPr/>
      </dsp:nvSpPr>
      <dsp:spPr>
        <a:xfrm>
          <a:off x="0" y="1316831"/>
          <a:ext cx="2468880" cy="1755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baseline="0" dirty="0" smtClean="0"/>
            <a:t>Activating Event</a:t>
          </a:r>
          <a:endParaRPr lang="en-US" sz="2000" kern="1200" baseline="0" dirty="0"/>
        </a:p>
      </dsp:txBody>
      <dsp:txXfrm>
        <a:off x="0" y="1316831"/>
        <a:ext cx="2468880" cy="1755774"/>
      </dsp:txXfrm>
    </dsp:sp>
    <dsp:sp modelId="{F91E83A1-12BD-49A4-8FC4-AA9E877BD872}">
      <dsp:nvSpPr>
        <dsp:cNvPr id="0" name=""/>
        <dsp:cNvSpPr/>
      </dsp:nvSpPr>
      <dsp:spPr>
        <a:xfrm>
          <a:off x="2880359" y="1316831"/>
          <a:ext cx="2468880" cy="1755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baseline="0" dirty="0" smtClean="0"/>
            <a:t>Beliefs- Irrational and Rational Appraisal</a:t>
          </a:r>
          <a:endParaRPr lang="en-US" sz="2000" kern="1200" baseline="0" dirty="0"/>
        </a:p>
      </dsp:txBody>
      <dsp:txXfrm>
        <a:off x="2880359" y="1316831"/>
        <a:ext cx="2468880" cy="1755774"/>
      </dsp:txXfrm>
    </dsp:sp>
    <dsp:sp modelId="{851A304E-228F-4AF6-A25C-F1BE9B26EE15}">
      <dsp:nvSpPr>
        <dsp:cNvPr id="0" name=""/>
        <dsp:cNvSpPr/>
      </dsp:nvSpPr>
      <dsp:spPr>
        <a:xfrm>
          <a:off x="5760720" y="1316831"/>
          <a:ext cx="2468880" cy="1755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baseline="0" dirty="0" smtClean="0"/>
            <a:t>Consequences- Emotional Turmoil or Emotional Calm </a:t>
          </a:r>
          <a:endParaRPr lang="en-US" sz="2000" kern="1200" baseline="0" dirty="0"/>
        </a:p>
      </dsp:txBody>
      <dsp:txXfrm>
        <a:off x="5760720" y="1316831"/>
        <a:ext cx="2468880" cy="175577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96998-22DE-4B95-84D8-94025B196469}" type="datetimeFigureOut">
              <a:rPr lang="en-US" smtClean="0"/>
              <a:t>6/16/2013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6B7F6-2B84-42F4-8843-657116A02E91}"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53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55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59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16B7F6-2B84-42F4-8843-657116A02E91}" type="slidenum">
              <a:rPr lang="en-US" smtClean="0"/>
              <a:t>65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0D74C3-5020-4E72-847F-59576361AE7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B962A2-189D-46B8-8ED9-691ED2107DD0}" type="datetimeFigureOut">
              <a:rPr lang="en-US" smtClean="0"/>
              <a:t>6/16/2013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70D74C3-5020-4E72-847F-59576361AE7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B962A2-189D-46B8-8ED9-691ED2107DD0}" type="datetimeFigureOut">
              <a:rPr lang="en-US" smtClean="0"/>
              <a:t>6/16/2013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0D74C3-5020-4E72-847F-59576361AE7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sitivityratio.com/single.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rebtnetwork.org/whois.html"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www.rebtnetwork.org/whoi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psychology.about.com/od/historyofpsychology/a/psychodynamic.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allpsych.com/disorders/dsm.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allpsych.com/disorders/dsm.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David" pitchFamily="34" charset="-79"/>
                <a:cs typeface="David" pitchFamily="34" charset="-79"/>
              </a:rPr>
              <a:t>Chapter Twelve </a:t>
            </a:r>
            <a:endParaRPr lang="en-US" b="1" dirty="0">
              <a:latin typeface="David" pitchFamily="34" charset="-79"/>
              <a:cs typeface="David" pitchFamily="34" charset="-79"/>
            </a:endParaRPr>
          </a:p>
        </p:txBody>
      </p:sp>
      <p:sp>
        <p:nvSpPr>
          <p:cNvPr id="3" name="Subtitle 2"/>
          <p:cNvSpPr>
            <a:spLocks noGrp="1"/>
          </p:cNvSpPr>
          <p:nvPr>
            <p:ph type="subTitle" idx="1"/>
          </p:nvPr>
        </p:nvSpPr>
        <p:spPr/>
        <p:txBody>
          <a:bodyPr/>
          <a:lstStyle/>
          <a:p>
            <a:r>
              <a:rPr lang="en-US" dirty="0" smtClean="0">
                <a:latin typeface="David" pitchFamily="34" charset="-79"/>
                <a:cs typeface="David" pitchFamily="34" charset="-79"/>
              </a:rPr>
              <a:t>Stress, Health and Coping </a:t>
            </a:r>
            <a:endParaRPr lang="en-US" dirty="0">
              <a:latin typeface="David" pitchFamily="34" charset="-79"/>
              <a:cs typeface="David"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David" pitchFamily="34" charset="-79"/>
                <a:cs typeface="David" pitchFamily="34" charset="-79"/>
              </a:rPr>
              <a:t>Richard Lazarus and Daily </a:t>
            </a:r>
            <a:r>
              <a:rPr lang="en-US" b="1" dirty="0" smtClean="0">
                <a:latin typeface="David" pitchFamily="34" charset="-79"/>
                <a:cs typeface="David" pitchFamily="34" charset="-79"/>
              </a:rPr>
              <a:t>Hassels</a:t>
            </a:r>
            <a:r>
              <a:rPr lang="en-US" b="1" dirty="0" smtClean="0">
                <a:latin typeface="David" pitchFamily="34" charset="-79"/>
                <a:cs typeface="David" pitchFamily="34" charset="-79"/>
              </a:rPr>
              <a:t> of Stress</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normAutofit lnSpcReduction="10000"/>
          </a:bodyPr>
          <a:lstStyle/>
          <a:p>
            <a:r>
              <a:rPr lang="en-US" dirty="0">
                <a:latin typeface="David" pitchFamily="34" charset="-79"/>
                <a:cs typeface="David" pitchFamily="34" charset="-79"/>
              </a:rPr>
              <a:t>The majority of </a:t>
            </a:r>
            <a:r>
              <a:rPr lang="en-US" b="1" dirty="0">
                <a:latin typeface="David" pitchFamily="34" charset="-79"/>
                <a:cs typeface="David" pitchFamily="34" charset="-79"/>
              </a:rPr>
              <a:t>causes of stress</a:t>
            </a:r>
            <a:r>
              <a:rPr lang="en-US" dirty="0">
                <a:latin typeface="David" pitchFamily="34" charset="-79"/>
                <a:cs typeface="David" pitchFamily="34" charset="-79"/>
              </a:rPr>
              <a:t> that we face on a day-to-day basis are not as extreme as life events.  The day-to-day causes of stress are called </a:t>
            </a:r>
            <a:r>
              <a:rPr lang="en-US" b="1" dirty="0">
                <a:latin typeface="David" pitchFamily="34" charset="-79"/>
                <a:cs typeface="David" pitchFamily="34" charset="-79"/>
              </a:rPr>
              <a:t>daily </a:t>
            </a:r>
            <a:r>
              <a:rPr lang="en-US" b="1" dirty="0" smtClean="0">
                <a:latin typeface="David" pitchFamily="34" charset="-79"/>
                <a:cs typeface="David" pitchFamily="34" charset="-79"/>
              </a:rPr>
              <a:t>hassles</a:t>
            </a:r>
            <a:r>
              <a:rPr lang="en-US" dirty="0" smtClean="0">
                <a:latin typeface="David" pitchFamily="34" charset="-79"/>
                <a:cs typeface="David" pitchFamily="34" charset="-79"/>
              </a:rPr>
              <a:t>. </a:t>
            </a:r>
            <a:r>
              <a:rPr lang="en-US" dirty="0">
                <a:latin typeface="David" pitchFamily="34" charset="-79"/>
                <a:cs typeface="David" pitchFamily="34" charset="-79"/>
              </a:rPr>
              <a:t>T</a:t>
            </a:r>
            <a:r>
              <a:rPr lang="en-US" dirty="0" smtClean="0">
                <a:latin typeface="David" pitchFamily="34" charset="-79"/>
                <a:cs typeface="David" pitchFamily="34" charset="-79"/>
              </a:rPr>
              <a:t>hey </a:t>
            </a:r>
            <a:r>
              <a:rPr lang="en-US" dirty="0">
                <a:latin typeface="David" pitchFamily="34" charset="-79"/>
                <a:cs typeface="David" pitchFamily="34" charset="-79"/>
              </a:rPr>
              <a:t>are those daily, minor irritations such as misplacing our car keys, traffic jams, minor arguments with </a:t>
            </a:r>
            <a:r>
              <a:rPr lang="en-US" dirty="0" smtClean="0">
                <a:latin typeface="David" pitchFamily="34" charset="-79"/>
                <a:cs typeface="David" pitchFamily="34" charset="-79"/>
              </a:rPr>
              <a:t>family, friends, or co-workers.  </a:t>
            </a:r>
            <a:r>
              <a:rPr lang="en-US" dirty="0">
                <a:latin typeface="David" pitchFamily="34" charset="-79"/>
                <a:cs typeface="David" pitchFamily="34" charset="-79"/>
              </a:rPr>
              <a:t>Research </a:t>
            </a:r>
            <a:r>
              <a:rPr lang="en-US" dirty="0" smtClean="0">
                <a:latin typeface="David" pitchFamily="34" charset="-79"/>
                <a:cs typeface="David" pitchFamily="34" charset="-79"/>
              </a:rPr>
              <a:t>by </a:t>
            </a:r>
            <a:r>
              <a:rPr lang="en-US" b="1" dirty="0" smtClean="0">
                <a:latin typeface="David" pitchFamily="34" charset="-79"/>
                <a:cs typeface="David" pitchFamily="34" charset="-79"/>
              </a:rPr>
              <a:t>Richard </a:t>
            </a:r>
            <a:r>
              <a:rPr lang="en-US" b="1" dirty="0">
                <a:latin typeface="David" pitchFamily="34" charset="-79"/>
                <a:cs typeface="David" pitchFamily="34" charset="-79"/>
              </a:rPr>
              <a:t>Lazarus </a:t>
            </a:r>
            <a:r>
              <a:rPr lang="en-US" b="1" dirty="0" smtClean="0">
                <a:latin typeface="David" pitchFamily="34" charset="-79"/>
                <a:cs typeface="David" pitchFamily="34" charset="-79"/>
              </a:rPr>
              <a:t> </a:t>
            </a:r>
            <a:r>
              <a:rPr lang="en-US" dirty="0">
                <a:latin typeface="David" pitchFamily="34" charset="-79"/>
                <a:cs typeface="David" pitchFamily="34" charset="-79"/>
              </a:rPr>
              <a:t>(1984), at the University of California, indicated that it was the daily hassles rather than the major life events that affected us the most.  Life events do not occur every day, but daily hassles do; it’s the constant, daily frustration caused by these hassles that cause us the most stress, because they occur so regularly and therefore can undermine our health.</a:t>
            </a:r>
          </a:p>
          <a:p>
            <a:endParaRPr lang="en-US" dirty="0">
              <a:latin typeface="David" pitchFamily="34" charset="-79"/>
              <a:cs typeface="David" pitchFamily="34"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David" pitchFamily="34" charset="-79"/>
                <a:cs typeface="David" pitchFamily="34" charset="-79"/>
              </a:rPr>
              <a:t>Richard Lazarus and Daily </a:t>
            </a:r>
            <a:r>
              <a:rPr lang="en-US" b="1" dirty="0" smtClean="0">
                <a:latin typeface="David" pitchFamily="34" charset="-79"/>
                <a:cs typeface="David" pitchFamily="34" charset="-79"/>
              </a:rPr>
              <a:t>Hassels</a:t>
            </a:r>
            <a:r>
              <a:rPr lang="en-US" b="1" dirty="0" smtClean="0">
                <a:latin typeface="David" pitchFamily="34" charset="-79"/>
                <a:cs typeface="David" pitchFamily="34" charset="-79"/>
              </a:rPr>
              <a:t> of Stress</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en-US" dirty="0"/>
          </a:p>
          <a:p>
            <a:r>
              <a:rPr lang="en-US" sz="6000" b="1" i="1" dirty="0" smtClean="0">
                <a:latin typeface="David" pitchFamily="34" charset="-79"/>
                <a:cs typeface="David" pitchFamily="34" charset="-79"/>
              </a:rPr>
              <a:t>“Stress </a:t>
            </a:r>
            <a:r>
              <a:rPr lang="en-US" sz="6000" b="1" i="1" dirty="0">
                <a:latin typeface="David" pitchFamily="34" charset="-79"/>
                <a:cs typeface="David" pitchFamily="34" charset="-79"/>
              </a:rPr>
              <a:t>resides neither in the situation nor in the person; it depends on a transaction between the two</a:t>
            </a:r>
            <a:r>
              <a:rPr lang="en-US" sz="6000" b="1" i="1" dirty="0" smtClean="0">
                <a:latin typeface="David" pitchFamily="34" charset="-79"/>
                <a:cs typeface="David" pitchFamily="34" charset="-79"/>
              </a:rPr>
              <a:t>.” –Dr. </a:t>
            </a:r>
            <a:r>
              <a:rPr lang="en-US" sz="6000" b="1" i="1" dirty="0">
                <a:latin typeface="David" pitchFamily="34" charset="-79"/>
                <a:cs typeface="David" pitchFamily="34" charset="-79"/>
              </a:rPr>
              <a:t>Richard Lazarus </a:t>
            </a:r>
            <a:endParaRPr lang="en-US" sz="6000" dirty="0">
              <a:latin typeface="David" pitchFamily="34" charset="-79"/>
              <a:cs typeface="David" pitchFamily="34" charset="-79"/>
            </a:endParaRPr>
          </a:p>
          <a:p>
            <a:r>
              <a:rPr lang="en-US" sz="3800" dirty="0">
                <a:latin typeface="David" pitchFamily="34" charset="-79"/>
                <a:cs typeface="David" pitchFamily="34" charset="-79"/>
              </a:rPr>
              <a:t>We tend to think that stress is solely caused by external events, situations and people, yet this is not strictly correct.  Research has found that the </a:t>
            </a:r>
            <a:r>
              <a:rPr lang="en-US" sz="3800" b="1" dirty="0">
                <a:latin typeface="David" pitchFamily="34" charset="-79"/>
                <a:cs typeface="David" pitchFamily="34" charset="-79"/>
              </a:rPr>
              <a:t>Transactional Model of Stress is more accurate</a:t>
            </a:r>
            <a:r>
              <a:rPr lang="en-US" sz="3800" dirty="0">
                <a:latin typeface="David" pitchFamily="34" charset="-79"/>
                <a:cs typeface="David" pitchFamily="34" charset="-79"/>
              </a:rPr>
              <a:t>.  This model says that stress is caused by a transaction, there is an interaction between the stressor, our view of the stressor and our perceived ability to cope with it.  It’s our own internal beliefs, attitudes, interpretations, perceptions and other factors, in combination with the external events that tend to create stress.   Internal factors which influence how we perceive stress </a:t>
            </a:r>
            <a:r>
              <a:rPr lang="en-US" sz="3800" dirty="0" smtClean="0">
                <a:latin typeface="David" pitchFamily="34" charset="-79"/>
                <a:cs typeface="David" pitchFamily="34" charset="-79"/>
              </a:rPr>
              <a:t>include-</a:t>
            </a:r>
            <a:endParaRPr lang="en-US" sz="3800" dirty="0">
              <a:latin typeface="David" pitchFamily="34" charset="-79"/>
              <a:cs typeface="David" pitchFamily="34" charset="-79"/>
            </a:endParaRPr>
          </a:p>
          <a:p>
            <a:r>
              <a:rPr lang="en-US" sz="3800" dirty="0">
                <a:latin typeface="David" pitchFamily="34" charset="-79"/>
                <a:cs typeface="David" pitchFamily="34" charset="-79"/>
              </a:rPr>
              <a:t>·       Beliefs</a:t>
            </a:r>
          </a:p>
          <a:p>
            <a:r>
              <a:rPr lang="en-US" sz="3800" dirty="0">
                <a:latin typeface="David" pitchFamily="34" charset="-79"/>
                <a:cs typeface="David" pitchFamily="34" charset="-79"/>
              </a:rPr>
              <a:t>·       Expectations</a:t>
            </a:r>
          </a:p>
          <a:p>
            <a:r>
              <a:rPr lang="en-US" sz="3800" dirty="0">
                <a:latin typeface="David" pitchFamily="34" charset="-79"/>
                <a:cs typeface="David" pitchFamily="34" charset="-79"/>
              </a:rPr>
              <a:t>·       Locus of control</a:t>
            </a:r>
          </a:p>
          <a:p>
            <a:r>
              <a:rPr lang="en-US" sz="3800" dirty="0">
                <a:latin typeface="David" pitchFamily="34" charset="-79"/>
                <a:cs typeface="David" pitchFamily="34" charset="-79"/>
              </a:rPr>
              <a:t>·       Low assertion</a:t>
            </a:r>
          </a:p>
          <a:p>
            <a:r>
              <a:rPr lang="en-US" sz="3800" dirty="0">
                <a:latin typeface="David" pitchFamily="34" charset="-79"/>
                <a:cs typeface="David" pitchFamily="34" charset="-79"/>
              </a:rPr>
              <a:t>·       Low self esteem</a:t>
            </a:r>
          </a:p>
          <a:p>
            <a:r>
              <a:rPr lang="en-US" sz="3800" dirty="0">
                <a:latin typeface="David" pitchFamily="34" charset="-79"/>
                <a:cs typeface="David" pitchFamily="34" charset="-79"/>
              </a:rPr>
              <a:t>·       People pleasing</a:t>
            </a:r>
          </a:p>
          <a:p>
            <a:r>
              <a:rPr lang="en-US" sz="3800" dirty="0">
                <a:latin typeface="David" pitchFamily="34" charset="-79"/>
                <a:cs typeface="David" pitchFamily="34" charset="-79"/>
              </a:rPr>
              <a:t>·       Perception</a:t>
            </a:r>
          </a:p>
          <a:p>
            <a:r>
              <a:rPr lang="en-US" sz="3800" dirty="0">
                <a:latin typeface="David" pitchFamily="34" charset="-79"/>
                <a:cs typeface="David" pitchFamily="34" charset="-79"/>
              </a:rPr>
              <a:t>·       Perfectionism</a:t>
            </a:r>
          </a:p>
          <a:p>
            <a:r>
              <a:rPr lang="en-US" sz="3800" dirty="0">
                <a:latin typeface="David" pitchFamily="34" charset="-79"/>
                <a:cs typeface="David" pitchFamily="34" charset="-79"/>
              </a:rPr>
              <a:t>·       Personality</a:t>
            </a:r>
          </a:p>
          <a:p>
            <a:endParaRPr lang="en-US" sz="3800" dirty="0">
              <a:latin typeface="David" pitchFamily="34" charset="-79"/>
              <a:cs typeface="David" pitchFamily="34"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a:bodyPr>
          <a:lstStyle/>
          <a:p>
            <a:r>
              <a:rPr lang="en-US" sz="3200" b="1" dirty="0" smtClean="0">
                <a:latin typeface="David" pitchFamily="34" charset="-79"/>
                <a:cs typeface="David" pitchFamily="34" charset="-79"/>
              </a:rPr>
              <a:t>Barbara Fredrickson’s Positivity Ratio</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noAutofit/>
          </a:bodyPr>
          <a:lstStyle/>
          <a:p>
            <a:r>
              <a:rPr lang="en-US" sz="1800" dirty="0" smtClean="0">
                <a:latin typeface="David" pitchFamily="34" charset="-79"/>
                <a:cs typeface="David" pitchFamily="34" charset="-79"/>
              </a:rPr>
              <a:t>Barbara has done pioneering work that demonstrates how developing positive emotions can improve our lives. Twenty years of research into emotions culminated in her best selling book </a:t>
            </a:r>
            <a:r>
              <a:rPr lang="en-US" sz="1800" i="1" dirty="0" smtClean="0">
                <a:latin typeface="David" pitchFamily="34" charset="-79"/>
                <a:cs typeface="David" pitchFamily="34" charset="-79"/>
              </a:rPr>
              <a:t>Positivity</a:t>
            </a:r>
            <a:r>
              <a:rPr lang="en-US" sz="1800" i="1" dirty="0" smtClean="0">
                <a:latin typeface="David" pitchFamily="34" charset="-79"/>
                <a:cs typeface="David" pitchFamily="34" charset="-79"/>
              </a:rPr>
              <a:t>.</a:t>
            </a:r>
            <a:endParaRPr lang="en-US" sz="1800" dirty="0" smtClean="0">
              <a:latin typeface="David" pitchFamily="34" charset="-79"/>
              <a:cs typeface="David" pitchFamily="34" charset="-79"/>
            </a:endParaRPr>
          </a:p>
          <a:p>
            <a:r>
              <a:rPr lang="en-US" sz="1800" dirty="0" smtClean="0">
                <a:solidFill>
                  <a:srgbClr val="FF0000"/>
                </a:solidFill>
                <a:latin typeface="David" pitchFamily="34" charset="-79"/>
                <a:cs typeface="David" pitchFamily="34" charset="-79"/>
              </a:rPr>
              <a:t>People who have positive emotions in a ratio of 3:1 in relation to negative emotions are more likely to flourish.</a:t>
            </a:r>
          </a:p>
          <a:p>
            <a:r>
              <a:rPr lang="en-US" sz="1800" dirty="0" smtClean="0">
                <a:latin typeface="David" pitchFamily="34" charset="-79"/>
                <a:cs typeface="David" pitchFamily="34" charset="-79"/>
              </a:rPr>
              <a:t>Barbara believes in humanity’s ability to shape a successful future, but she is a scientist, rather than a self-help guru. Her work is based on rigorous interviewing and testing.  </a:t>
            </a:r>
          </a:p>
          <a:p>
            <a:r>
              <a:rPr lang="en-US" sz="1800" dirty="0" smtClean="0">
                <a:latin typeface="David" pitchFamily="34" charset="-79"/>
                <a:cs typeface="David" pitchFamily="34" charset="-79"/>
              </a:rPr>
              <a:t>So would you like to know your own Positivity Ratio? Here is a link to the Positivity Self Test.</a:t>
            </a:r>
          </a:p>
          <a:p>
            <a:r>
              <a:rPr lang="en-US" sz="1800" dirty="0" smtClean="0">
                <a:latin typeface="David" pitchFamily="34" charset="-79"/>
                <a:cs typeface="David" pitchFamily="34" charset="-79"/>
              </a:rPr>
              <a:t>One key point: this invites you to focus on your emotions today. Barbara and others recommend that you try it over a period of a month to get a realistic reading.</a:t>
            </a:r>
          </a:p>
          <a:p>
            <a:r>
              <a:rPr lang="en-US" sz="1800" dirty="0" smtClean="0">
                <a:latin typeface="David" pitchFamily="34" charset="-79"/>
                <a:cs typeface="David" pitchFamily="34" charset="-79"/>
                <a:hlinkClick r:id="rId2"/>
              </a:rPr>
              <a:t>http://www.positivityratio.com/single.php</a:t>
            </a:r>
            <a:endParaRPr lang="en-US" sz="1800" dirty="0" smtClean="0">
              <a:latin typeface="David" pitchFamily="34" charset="-79"/>
              <a:cs typeface="David" pitchFamily="34" charset="-79"/>
            </a:endParaRPr>
          </a:p>
          <a:p>
            <a:pPr>
              <a:buNone/>
            </a:pPr>
            <a:endParaRPr lang="en-US" sz="1800" dirty="0" smtClean="0">
              <a:latin typeface="David" pitchFamily="34" charset="-79"/>
              <a:cs typeface="David" pitchFamily="34" charset="-79"/>
            </a:endParaRPr>
          </a:p>
          <a:p>
            <a:pPr>
              <a:buNone/>
            </a:pPr>
            <a:endParaRPr lang="en-US" sz="1400" dirty="0">
              <a:latin typeface="David" pitchFamily="34" charset="-79"/>
              <a:cs typeface="David" pitchFamily="34"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David" pitchFamily="34" charset="-79"/>
                <a:cs typeface="David" pitchFamily="34" charset="-79"/>
              </a:rPr>
              <a:t>Barbara Fredrickson’s Broaden-and Build Theory of Positive Emotions</a:t>
            </a:r>
            <a:endParaRPr lang="en-US" sz="40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Hans </a:t>
            </a:r>
            <a:r>
              <a:rPr lang="en-US" sz="3200" b="1" dirty="0" smtClean="0">
                <a:latin typeface="David" pitchFamily="34" charset="-79"/>
                <a:cs typeface="David" pitchFamily="34" charset="-79"/>
              </a:rPr>
              <a:t>Selye’s</a:t>
            </a:r>
            <a:r>
              <a:rPr lang="en-US" sz="3200" b="1" dirty="0" smtClean="0">
                <a:latin typeface="David" pitchFamily="34" charset="-79"/>
                <a:cs typeface="David" pitchFamily="34" charset="-79"/>
              </a:rPr>
              <a:t> General Adaptation Syndrome (G.A.S.)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normAutofit/>
          </a:bodyPr>
          <a:lstStyle/>
          <a:p>
            <a:r>
              <a:rPr lang="en-US" dirty="0" smtClean="0">
                <a:latin typeface="David" pitchFamily="34" charset="-79"/>
                <a:cs typeface="David" pitchFamily="34" charset="-79"/>
              </a:rPr>
              <a:t>In </a:t>
            </a:r>
            <a:r>
              <a:rPr lang="en-US" dirty="0" smtClean="0">
                <a:latin typeface="David" pitchFamily="34" charset="-79"/>
                <a:cs typeface="David" pitchFamily="34" charset="-79"/>
              </a:rPr>
              <a:t>1936, </a:t>
            </a:r>
            <a:r>
              <a:rPr lang="en-US" dirty="0" smtClean="0">
                <a:latin typeface="David" pitchFamily="34" charset="-79"/>
                <a:cs typeface="David" pitchFamily="34" charset="-79"/>
              </a:rPr>
              <a:t>Hans </a:t>
            </a:r>
            <a:r>
              <a:rPr lang="en-US" dirty="0" smtClean="0">
                <a:latin typeface="David" pitchFamily="34" charset="-79"/>
                <a:cs typeface="David" pitchFamily="34" charset="-79"/>
              </a:rPr>
              <a:t>Selye</a:t>
            </a:r>
            <a:r>
              <a:rPr lang="en-US" dirty="0" smtClean="0">
                <a:latin typeface="David" pitchFamily="34" charset="-79"/>
                <a:cs typeface="David" pitchFamily="34" charset="-79"/>
              </a:rPr>
              <a:t> created the stress model </a:t>
            </a:r>
            <a:r>
              <a:rPr lang="en-US" i="1" dirty="0" smtClean="0">
                <a:latin typeface="David" pitchFamily="34" charset="-79"/>
                <a:cs typeface="David" pitchFamily="34" charset="-79"/>
              </a:rPr>
              <a:t>"General Adaptation Syndrome"</a:t>
            </a:r>
            <a:r>
              <a:rPr lang="en-US" dirty="0" smtClean="0">
                <a:latin typeface="David" pitchFamily="34" charset="-79"/>
                <a:cs typeface="David" pitchFamily="34" charset="-79"/>
              </a:rPr>
              <a:t>, which thoroughly explains the stress response and how aging and disease are caused by chronic exposure to stress.</a:t>
            </a:r>
          </a:p>
          <a:p>
            <a:r>
              <a:rPr lang="en-US" dirty="0" smtClean="0">
                <a:latin typeface="David" pitchFamily="34" charset="-79"/>
                <a:cs typeface="David" pitchFamily="34" charset="-79"/>
              </a:rPr>
              <a:t>“Every stress leaves an indelible scar, and the organism pays for its survival after a stressful situation by becoming a little older</a:t>
            </a:r>
            <a:r>
              <a:rPr lang="en-US" dirty="0" smtClean="0">
                <a:latin typeface="David" pitchFamily="34" charset="-79"/>
                <a:cs typeface="David" pitchFamily="34" charset="-79"/>
              </a:rPr>
              <a:t>.”-    Hans </a:t>
            </a:r>
            <a:r>
              <a:rPr lang="en-US" dirty="0" smtClean="0">
                <a:latin typeface="David" pitchFamily="34" charset="-79"/>
                <a:cs typeface="David" pitchFamily="34" charset="-79"/>
              </a:rPr>
              <a:t>Selye</a:t>
            </a:r>
            <a:r>
              <a:rPr lang="en-US" dirty="0" smtClean="0">
                <a:latin typeface="David" pitchFamily="34" charset="-79"/>
                <a:cs typeface="David" pitchFamily="34" charset="-79"/>
              </a:rPr>
              <a:t> (1907-1982)</a:t>
            </a:r>
          </a:p>
          <a:p>
            <a:pPr>
              <a:buNone/>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b="1" dirty="0" smtClean="0">
                <a:latin typeface="David" pitchFamily="34" charset="-79"/>
                <a:cs typeface="David" pitchFamily="34" charset="-79"/>
              </a:rPr>
              <a:t>Hans </a:t>
            </a:r>
            <a:r>
              <a:rPr lang="en-US" sz="3200" b="1" dirty="0" smtClean="0">
                <a:latin typeface="David" pitchFamily="34" charset="-79"/>
                <a:cs typeface="David" pitchFamily="34" charset="-79"/>
              </a:rPr>
              <a:t>Selye’s</a:t>
            </a:r>
            <a:r>
              <a:rPr lang="en-US" sz="3200" b="1" dirty="0" smtClean="0">
                <a:latin typeface="David" pitchFamily="34" charset="-79"/>
                <a:cs typeface="David" pitchFamily="34" charset="-79"/>
              </a:rPr>
              <a:t> General Adaptation Syndrome (G.A.S.)</a:t>
            </a:r>
            <a:endParaRPr lang="en-US" sz="3200" dirty="0"/>
          </a:p>
        </p:txBody>
      </p:sp>
      <p:sp>
        <p:nvSpPr>
          <p:cNvPr id="3" name="Content Placeholder 2"/>
          <p:cNvSpPr>
            <a:spLocks noGrp="1"/>
          </p:cNvSpPr>
          <p:nvPr>
            <p:ph idx="1"/>
          </p:nvPr>
        </p:nvSpPr>
        <p:spPr/>
        <p:txBody>
          <a:bodyPr>
            <a:normAutofit/>
          </a:bodyPr>
          <a:lstStyle/>
          <a:p>
            <a:r>
              <a:rPr lang="en-US" b="1" dirty="0" smtClean="0">
                <a:solidFill>
                  <a:srgbClr val="7030A0"/>
                </a:solidFill>
                <a:latin typeface="David" pitchFamily="34" charset="-79"/>
                <a:cs typeface="David" pitchFamily="34" charset="-79"/>
              </a:rPr>
              <a:t>Alarm </a:t>
            </a:r>
            <a:r>
              <a:rPr lang="en-US" b="1" dirty="0" smtClean="0">
                <a:solidFill>
                  <a:srgbClr val="7030A0"/>
                </a:solidFill>
                <a:latin typeface="David" pitchFamily="34" charset="-79"/>
                <a:cs typeface="David" pitchFamily="34" charset="-79"/>
              </a:rPr>
              <a:t>Stage</a:t>
            </a:r>
            <a:r>
              <a:rPr lang="en-US" b="1" dirty="0" smtClean="0">
                <a:latin typeface="David" pitchFamily="34" charset="-79"/>
                <a:cs typeface="David" pitchFamily="34" charset="-79"/>
              </a:rPr>
              <a:t>- </a:t>
            </a:r>
            <a:r>
              <a:rPr lang="en-US" dirty="0" smtClean="0">
                <a:latin typeface="David" pitchFamily="34" charset="-79"/>
                <a:cs typeface="David" pitchFamily="34" charset="-79"/>
              </a:rPr>
              <a:t>i</a:t>
            </a:r>
            <a:r>
              <a:rPr lang="en-US" dirty="0" smtClean="0">
                <a:latin typeface="David" pitchFamily="34" charset="-79"/>
                <a:cs typeface="David" pitchFamily="34" charset="-79"/>
              </a:rPr>
              <a:t>n </a:t>
            </a:r>
            <a:r>
              <a:rPr lang="en-US" dirty="0" smtClean="0">
                <a:latin typeface="David" pitchFamily="34" charset="-79"/>
                <a:cs typeface="David" pitchFamily="34" charset="-79"/>
              </a:rPr>
              <a:t>this phase, the initial reaction of the body to stress is that it </a:t>
            </a:r>
            <a:r>
              <a:rPr lang="en-US" dirty="0" smtClean="0">
                <a:latin typeface="David" pitchFamily="34" charset="-79"/>
                <a:cs typeface="David" pitchFamily="34" charset="-79"/>
              </a:rPr>
              <a:t>labels the </a:t>
            </a:r>
            <a:r>
              <a:rPr lang="en-US" dirty="0" smtClean="0">
                <a:latin typeface="David" pitchFamily="34" charset="-79"/>
                <a:cs typeface="David" pitchFamily="34" charset="-79"/>
              </a:rPr>
              <a:t>stressor as a threat or danger to balance</a:t>
            </a:r>
            <a:r>
              <a:rPr lang="en-US" dirty="0" smtClean="0">
                <a:latin typeface="David" pitchFamily="34" charset="-79"/>
                <a:cs typeface="David" pitchFamily="34" charset="-79"/>
              </a:rPr>
              <a:t>, that </a:t>
            </a:r>
            <a:r>
              <a:rPr lang="en-US" dirty="0" smtClean="0">
                <a:latin typeface="David" pitchFamily="34" charset="-79"/>
                <a:cs typeface="David" pitchFamily="34" charset="-79"/>
              </a:rPr>
              <a:t>is why it immediately activates its fight or flight response system, and releases the “stress” hormones such as adrenaline, </a:t>
            </a:r>
            <a:r>
              <a:rPr lang="en-US" dirty="0" smtClean="0">
                <a:latin typeface="David" pitchFamily="34" charset="-79"/>
                <a:cs typeface="David" pitchFamily="34" charset="-79"/>
              </a:rPr>
              <a:t>noradrenaline</a:t>
            </a:r>
            <a:r>
              <a:rPr lang="en-US" dirty="0" smtClean="0">
                <a:latin typeface="David" pitchFamily="34" charset="-79"/>
                <a:cs typeface="David" pitchFamily="34" charset="-79"/>
              </a:rPr>
              <a:t> and </a:t>
            </a:r>
            <a:r>
              <a:rPr lang="en-US" dirty="0" smtClean="0">
                <a:latin typeface="David" pitchFamily="34" charset="-79"/>
                <a:cs typeface="David" pitchFamily="34" charset="-79"/>
              </a:rPr>
              <a:t>cortisol</a:t>
            </a:r>
            <a:r>
              <a:rPr lang="en-US" dirty="0" smtClean="0">
                <a:latin typeface="David" pitchFamily="34" charset="-79"/>
                <a:cs typeface="David" pitchFamily="34" charset="-79"/>
              </a:rPr>
              <a:t>. These hormones enable you to perform activities that you don’t usually do.</a:t>
            </a:r>
          </a:p>
          <a:p>
            <a:pPr>
              <a:buNone/>
            </a:pPr>
            <a:r>
              <a:rPr lang="en-US" dirty="0" smtClean="0">
                <a:latin typeface="David" pitchFamily="34" charset="-79"/>
                <a:cs typeface="David" pitchFamily="34" charset="-79"/>
              </a:rPr>
              <a:t/>
            </a:r>
            <a:br>
              <a:rPr lang="en-US" dirty="0" smtClean="0">
                <a:latin typeface="David" pitchFamily="34" charset="-79"/>
                <a:cs typeface="David" pitchFamily="34" charset="-79"/>
              </a:rPr>
            </a:br>
            <a:endParaRPr lang="en-US" dirty="0" smtClean="0">
              <a:latin typeface="David" pitchFamily="34" charset="-79"/>
              <a:cs typeface="David" pitchFamily="34" charset="-79"/>
            </a:endParaRPr>
          </a:p>
          <a:p>
            <a:pPr>
              <a:buNone/>
            </a:pPr>
            <a:endParaRPr lang="en-US" dirty="0">
              <a:latin typeface="David" pitchFamily="34" charset="-79"/>
              <a:cs typeface="David" pitchFamily="34" charset="-79"/>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David" pitchFamily="34" charset="-79"/>
                <a:cs typeface="David" pitchFamily="34" charset="-79"/>
              </a:rPr>
              <a:t>Hans </a:t>
            </a:r>
            <a:r>
              <a:rPr lang="en-US" sz="3600" b="1" dirty="0" smtClean="0">
                <a:latin typeface="David" pitchFamily="34" charset="-79"/>
                <a:cs typeface="David" pitchFamily="34" charset="-79"/>
              </a:rPr>
              <a:t>Selye’s</a:t>
            </a:r>
            <a:r>
              <a:rPr lang="en-US" sz="3600" b="1" dirty="0" smtClean="0">
                <a:latin typeface="David" pitchFamily="34" charset="-79"/>
                <a:cs typeface="David" pitchFamily="34" charset="-79"/>
              </a:rPr>
              <a:t> General Adaptation Syndrome (G.A.S.)</a:t>
            </a:r>
            <a:endParaRPr lang="en-US" sz="3600"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7030A0"/>
                </a:solidFill>
                <a:latin typeface="David" pitchFamily="34" charset="-79"/>
                <a:cs typeface="David" pitchFamily="34" charset="-79"/>
              </a:rPr>
              <a:t>Resistance </a:t>
            </a:r>
            <a:r>
              <a:rPr lang="en-US" b="1" dirty="0" smtClean="0">
                <a:solidFill>
                  <a:srgbClr val="7030A0"/>
                </a:solidFill>
                <a:latin typeface="David" pitchFamily="34" charset="-79"/>
                <a:cs typeface="David" pitchFamily="34" charset="-79"/>
              </a:rPr>
              <a:t>Stage</a:t>
            </a:r>
            <a:r>
              <a:rPr lang="en-US" b="1" dirty="0" smtClean="0">
                <a:latin typeface="David" pitchFamily="34" charset="-79"/>
                <a:cs typeface="David" pitchFamily="34" charset="-79"/>
              </a:rPr>
              <a:t>- </a:t>
            </a:r>
            <a:r>
              <a:rPr lang="en-US" dirty="0" smtClean="0">
                <a:latin typeface="David" pitchFamily="34" charset="-79"/>
                <a:cs typeface="David" pitchFamily="34" charset="-79"/>
              </a:rPr>
              <a:t>After </a:t>
            </a:r>
            <a:r>
              <a:rPr lang="en-US" dirty="0" smtClean="0">
                <a:latin typeface="David" pitchFamily="34" charset="-79"/>
                <a:cs typeface="David" pitchFamily="34" charset="-79"/>
              </a:rPr>
              <a:t>the body has responded to the stressor, it is more likely that the stress level has been eradicated, or simply reduced. What happens next to the fight or flight response is that you body’s </a:t>
            </a:r>
            <a:r>
              <a:rPr lang="en-US" dirty="0" smtClean="0">
                <a:latin typeface="David" pitchFamily="34" charset="-79"/>
                <a:cs typeface="David" pitchFamily="34" charset="-79"/>
              </a:rPr>
              <a:t>defenses </a:t>
            </a:r>
            <a:r>
              <a:rPr lang="en-US" dirty="0" smtClean="0">
                <a:latin typeface="David" pitchFamily="34" charset="-79"/>
                <a:cs typeface="David" pitchFamily="34" charset="-79"/>
              </a:rPr>
              <a:t>become weaker, as it needs to allocate energy to the repair of damaged muscle tissues and lower the production of the stress hormones.</a:t>
            </a:r>
          </a:p>
          <a:p>
            <a:r>
              <a:rPr lang="en-US" dirty="0" smtClean="0">
                <a:latin typeface="David" pitchFamily="34" charset="-79"/>
                <a:cs typeface="David" pitchFamily="34" charset="-79"/>
              </a:rPr>
              <a:t>Although the body has shifted to this second phase of stress response, it remains on-guard, particularly when the stressors persist and the body is required to fight them continuously, although not as stronger as it could during the initial response.</a:t>
            </a:r>
          </a:p>
          <a:p>
            <a:pPr>
              <a:buNone/>
            </a:pPr>
            <a:r>
              <a:rPr lang="en-US" dirty="0" smtClean="0">
                <a:latin typeface="David" pitchFamily="34" charset="-79"/>
                <a:cs typeface="David" pitchFamily="34" charset="-79"/>
              </a:rPr>
              <a:t/>
            </a:r>
            <a:br>
              <a:rPr lang="en-US" dirty="0" smtClean="0">
                <a:latin typeface="David" pitchFamily="34" charset="-79"/>
                <a:cs typeface="David" pitchFamily="34" charset="-79"/>
              </a:rPr>
            </a:br>
            <a:endParaRPr lang="en-US" dirty="0" smtClean="0">
              <a:latin typeface="David" pitchFamily="34" charset="-79"/>
              <a:cs typeface="David" pitchFamily="34" charset="-79"/>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Hans </a:t>
            </a:r>
            <a:r>
              <a:rPr lang="en-US" sz="3200" b="1" dirty="0" smtClean="0">
                <a:latin typeface="David" pitchFamily="34" charset="-79"/>
                <a:cs typeface="David" pitchFamily="34" charset="-79"/>
              </a:rPr>
              <a:t>Selye’s</a:t>
            </a:r>
            <a:r>
              <a:rPr lang="en-US" sz="3200" b="1" dirty="0" smtClean="0">
                <a:latin typeface="David" pitchFamily="34" charset="-79"/>
                <a:cs typeface="David" pitchFamily="34" charset="-79"/>
              </a:rPr>
              <a:t> General Adaptation Syndrome (G.A.S.)</a:t>
            </a:r>
            <a:endParaRPr lang="en-US" sz="3200"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7030A0"/>
                </a:solidFill>
              </a:rPr>
              <a:t>Exhaustion </a:t>
            </a:r>
            <a:r>
              <a:rPr lang="en-US" b="1" dirty="0" smtClean="0">
                <a:solidFill>
                  <a:srgbClr val="7030A0"/>
                </a:solidFill>
              </a:rPr>
              <a:t>Stage</a:t>
            </a:r>
            <a:r>
              <a:rPr lang="en-US" b="1" dirty="0" smtClean="0"/>
              <a:t>- </a:t>
            </a:r>
            <a:r>
              <a:rPr lang="en-US" dirty="0" smtClean="0"/>
              <a:t>During </a:t>
            </a:r>
            <a:r>
              <a:rPr lang="en-US" dirty="0" smtClean="0"/>
              <a:t>this phase, the stress has been persistent for a longer period. The body starts to lose its ability to combat the stressors and reduce their harmful impact because the adaptive energy is all drained out. The exhaustion stage can be referred to as the gate towards burnout or stress overload, which can lead to health problems if not resolved immediately.</a:t>
            </a:r>
          </a:p>
          <a:p>
            <a:r>
              <a:rPr lang="en-US" dirty="0" smtClean="0"/>
              <a:t>All in all, the General Adaptation Syndrome model by Hans </a:t>
            </a:r>
            <a:r>
              <a:rPr lang="en-US" dirty="0" smtClean="0"/>
              <a:t>Selye</a:t>
            </a:r>
            <a:r>
              <a:rPr lang="en-US" dirty="0" smtClean="0"/>
              <a:t> presents a clear biological explanation of how the body responds and adapts to stress.</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Brain-Body Pathway in Response to Stress</a:t>
            </a:r>
            <a:endParaRPr lang="en-US" sz="3200" b="1" dirty="0">
              <a:latin typeface="David" pitchFamily="34" charset="-79"/>
              <a:cs typeface="David" pitchFamily="34" charset="-79"/>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2133600" y="2286000"/>
            <a:ext cx="4648200" cy="3657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David" pitchFamily="34" charset="-79"/>
                <a:cs typeface="David" pitchFamily="34" charset="-79"/>
              </a:rPr>
              <a:t>Brain-Body Pathway in Response to Stress</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What is Stress?</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latin typeface="David" pitchFamily="34" charset="-79"/>
                <a:cs typeface="David" pitchFamily="34" charset="-79"/>
              </a:rPr>
              <a:t>Stress is any circumstance that threatens or is perceived to threaten one’s well-being and tax one’s coping abilities.</a:t>
            </a:r>
          </a:p>
          <a:p>
            <a:r>
              <a:rPr lang="en-US" dirty="0" smtClean="0">
                <a:latin typeface="David" pitchFamily="34" charset="-79"/>
                <a:cs typeface="David" pitchFamily="34" charset="-79"/>
              </a:rPr>
              <a:t>Stress can interfere with </a:t>
            </a:r>
            <a:r>
              <a:rPr lang="en-US" dirty="0" smtClean="0">
                <a:latin typeface="David" pitchFamily="34" charset="-79"/>
                <a:cs typeface="David" pitchFamily="34" charset="-79"/>
              </a:rPr>
              <a:t>neurogenesis</a:t>
            </a:r>
            <a:r>
              <a:rPr lang="en-US" dirty="0" smtClean="0">
                <a:latin typeface="David" pitchFamily="34" charset="-79"/>
                <a:cs typeface="David" pitchFamily="34" charset="-79"/>
              </a:rPr>
              <a:t>, the formation of new neurons in the brain. </a:t>
            </a:r>
          </a:p>
          <a:p>
            <a:pPr>
              <a:buNone/>
            </a:pPr>
            <a:endParaRPr lang="en-US" dirty="0">
              <a:latin typeface="David" pitchFamily="34" charset="-79"/>
              <a:cs typeface="David" pitchFamily="34"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Brain-Body Pathway in Response to Stress</a:t>
            </a:r>
            <a:endParaRPr lang="en-US" sz="3200" dirty="0"/>
          </a:p>
        </p:txBody>
      </p:sp>
      <p:sp>
        <p:nvSpPr>
          <p:cNvPr id="3" name="Content Placeholder 2"/>
          <p:cNvSpPr>
            <a:spLocks noGrp="1"/>
          </p:cNvSpPr>
          <p:nvPr>
            <p:ph sz="half" idx="1"/>
          </p:nvPr>
        </p:nvSpPr>
        <p:spPr/>
        <p:txBody>
          <a:bodyPr>
            <a:normAutofit fontScale="92500" lnSpcReduction="10000"/>
          </a:bodyPr>
          <a:lstStyle/>
          <a:p>
            <a:r>
              <a:rPr lang="en-US" b="1" dirty="0" smtClean="0"/>
              <a:t>The major communication center for brain-body interaction,</a:t>
            </a:r>
            <a:r>
              <a:rPr lang="en-US" dirty="0" smtClean="0"/>
              <a:t> the hypothalamus works with the pituitary gland to regulate your body’s hormones. When you have a “stress response,” these two structures throw the adrenal glands into high gear for “fight or flight.”</a:t>
            </a:r>
            <a:endParaRPr lang="en-US" dirty="0"/>
          </a:p>
        </p:txBody>
      </p:sp>
      <p:pic>
        <p:nvPicPr>
          <p:cNvPr id="5" name="Picture 3"/>
          <p:cNvPicPr>
            <a:picLocks noGrp="1" noChangeAspect="1" noChangeArrowheads="1"/>
          </p:cNvPicPr>
          <p:nvPr>
            <p:ph sz="half" idx="2"/>
          </p:nvPr>
        </p:nvPicPr>
        <p:blipFill>
          <a:blip r:embed="rId2" cstate="print"/>
          <a:srcRect/>
          <a:stretch>
            <a:fillRect/>
          </a:stretch>
        </p:blipFill>
        <p:spPr bwMode="auto">
          <a:xfrm>
            <a:off x="4724400" y="2286000"/>
            <a:ext cx="3810000" cy="342344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Brain-Body Pathway in Response to Stress</a:t>
            </a:r>
            <a:endParaRPr lang="en-US" sz="3200" dirty="0"/>
          </a:p>
        </p:txBody>
      </p:sp>
      <p:sp>
        <p:nvSpPr>
          <p:cNvPr id="3" name="Content Placeholder 2"/>
          <p:cNvSpPr>
            <a:spLocks noGrp="1"/>
          </p:cNvSpPr>
          <p:nvPr>
            <p:ph sz="half" idx="1"/>
          </p:nvPr>
        </p:nvSpPr>
        <p:spPr/>
        <p:txBody>
          <a:bodyPr>
            <a:normAutofit fontScale="77500" lnSpcReduction="20000"/>
          </a:bodyPr>
          <a:lstStyle/>
          <a:p>
            <a:r>
              <a:rPr lang="en-US" b="1" dirty="0" smtClean="0"/>
              <a:t>When the brain </a:t>
            </a:r>
            <a:r>
              <a:rPr lang="en-US" b="1" dirty="0" smtClean="0"/>
              <a:t>perceives  </a:t>
            </a:r>
            <a:r>
              <a:rPr lang="en-US" b="1" dirty="0" smtClean="0"/>
              <a:t>a stress stimulus,</a:t>
            </a:r>
            <a:r>
              <a:rPr lang="en-US" dirty="0" smtClean="0"/>
              <a:t> it immediately releases adrenaline from the adrenal glands, and corticotrophin-releasing hormone (CRH) from nerve cells in the hypothalamus. CRH travels to the pituitary gland, where it triggers the release of </a:t>
            </a:r>
            <a:r>
              <a:rPr lang="en-US" dirty="0" smtClean="0"/>
              <a:t>adrenocorticotrophic</a:t>
            </a:r>
            <a:r>
              <a:rPr lang="en-US" dirty="0" smtClean="0"/>
              <a:t> hormone (ACTH), which then stimulates the production of </a:t>
            </a:r>
            <a:r>
              <a:rPr lang="en-US" dirty="0" smtClean="0"/>
              <a:t>cortisol</a:t>
            </a:r>
            <a:r>
              <a:rPr lang="en-US" dirty="0" smtClean="0"/>
              <a:t> in the adrenal glands. </a:t>
            </a:r>
            <a:r>
              <a:rPr lang="en-US" dirty="0" smtClean="0"/>
              <a:t>Cortisol</a:t>
            </a:r>
            <a:r>
              <a:rPr lang="en-US" dirty="0" smtClean="0"/>
              <a:t> sustains energy, but it also curbs the surge of adrenaline and turns off CRH.</a:t>
            </a:r>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5267325" y="2175669"/>
            <a:ext cx="2800350" cy="39243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Coping and Stress </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b="1" dirty="0" smtClean="0">
                <a:latin typeface="David" pitchFamily="34" charset="-79"/>
                <a:cs typeface="David" pitchFamily="34" charset="-79"/>
              </a:rPr>
              <a:t>Coping </a:t>
            </a:r>
            <a:r>
              <a:rPr lang="en-US" dirty="0" smtClean="0">
                <a:latin typeface="David" pitchFamily="34" charset="-79"/>
                <a:cs typeface="David" pitchFamily="34" charset="-79"/>
              </a:rPr>
              <a:t>is</a:t>
            </a:r>
            <a:r>
              <a:rPr lang="en-US" b="1" dirty="0" smtClean="0">
                <a:latin typeface="David" pitchFamily="34" charset="-79"/>
                <a:cs typeface="David" pitchFamily="34" charset="-79"/>
              </a:rPr>
              <a:t> </a:t>
            </a:r>
            <a:r>
              <a:rPr lang="en-US" dirty="0" smtClean="0">
                <a:latin typeface="David" pitchFamily="34" charset="-79"/>
                <a:cs typeface="David" pitchFamily="34" charset="-79"/>
              </a:rPr>
              <a:t>efforts to master, reduce, or tolerate the demands of stress.</a:t>
            </a:r>
          </a:p>
          <a:p>
            <a:r>
              <a:rPr lang="en-US" b="1" dirty="0" smtClean="0">
                <a:latin typeface="David" pitchFamily="34" charset="-79"/>
                <a:cs typeface="David" pitchFamily="34" charset="-79"/>
              </a:rPr>
              <a:t>Defensive Coping </a:t>
            </a:r>
            <a:r>
              <a:rPr lang="en-US" dirty="0" smtClean="0">
                <a:latin typeface="David" pitchFamily="34" charset="-79"/>
                <a:cs typeface="David" pitchFamily="34" charset="-79"/>
              </a:rPr>
              <a:t>is using aggressive or addictive behaviors to deal with stress. In  defensive coping, defense mechanisms are used to protect a person from unpleasant emotions, such as anxiety and guilt.</a:t>
            </a:r>
          </a:p>
          <a:p>
            <a:r>
              <a:rPr lang="en-US" b="1" dirty="0" smtClean="0">
                <a:latin typeface="David" pitchFamily="34" charset="-79"/>
                <a:cs typeface="David" pitchFamily="34" charset="-79"/>
              </a:rPr>
              <a:t>Constructive Coping </a:t>
            </a:r>
            <a:r>
              <a:rPr lang="en-US" dirty="0" smtClean="0">
                <a:latin typeface="David" pitchFamily="34" charset="-79"/>
                <a:cs typeface="David" pitchFamily="34" charset="-79"/>
              </a:rPr>
              <a:t>are healthy efforts that people make to deal with stressful events.</a:t>
            </a:r>
            <a:endParaRPr lang="en-US" b="1" dirty="0">
              <a:latin typeface="David" pitchFamily="34" charset="-79"/>
              <a:cs typeface="David" pitchFamily="34"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Ways to deal with Stress using Constructive Coping </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t>Confront problems directly.</a:t>
            </a:r>
          </a:p>
          <a:p>
            <a:r>
              <a:rPr lang="en-US" dirty="0" smtClean="0"/>
              <a:t>Have a realistic understanding of resources available to cope with stress.</a:t>
            </a:r>
          </a:p>
          <a:p>
            <a:r>
              <a:rPr lang="en-US" dirty="0" smtClean="0"/>
              <a:t>Recognize disruptive emotional reactions to stress.</a:t>
            </a:r>
          </a:p>
          <a:p>
            <a:r>
              <a:rPr lang="en-US" dirty="0" smtClean="0"/>
              <a:t>Make efforts to ensure that your body is not especially vulnerable to the damaging effects of stress.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Three Factors which contribute to Illness from Stress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normAutofit/>
          </a:bodyPr>
          <a:lstStyle/>
          <a:p>
            <a:r>
              <a:rPr lang="en-US" sz="3600" dirty="0" smtClean="0">
                <a:latin typeface="David" pitchFamily="34" charset="-79"/>
                <a:cs typeface="David" pitchFamily="34" charset="-79"/>
              </a:rPr>
              <a:t>Personality – Type A or Type B</a:t>
            </a:r>
          </a:p>
          <a:p>
            <a:r>
              <a:rPr lang="en-US" sz="3600" dirty="0" smtClean="0">
                <a:latin typeface="David" pitchFamily="34" charset="-79"/>
                <a:cs typeface="David" pitchFamily="34" charset="-79"/>
              </a:rPr>
              <a:t>Depression</a:t>
            </a:r>
          </a:p>
          <a:p>
            <a:r>
              <a:rPr lang="en-US" sz="3600" dirty="0" smtClean="0">
                <a:latin typeface="David" pitchFamily="34" charset="-79"/>
                <a:cs typeface="David" pitchFamily="34" charset="-79"/>
              </a:rPr>
              <a:t>Immune Responses </a:t>
            </a:r>
            <a:endParaRPr lang="en-US" sz="3600" dirty="0">
              <a:latin typeface="David" pitchFamily="34" charset="-79"/>
              <a:cs typeface="David" pitchFamily="34" charset="-79"/>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Health Problems linked to Stress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t>Stroke, hypertension, diabetes, heart disease, cancer, chronic back pain, common cold, epileptic seizures, rheumatoid arthritis, ulcers, infections, PMS, asthma, appendicitis and AIDS.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Three Factors Moderating the Impact of Stress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normAutofit/>
          </a:bodyPr>
          <a:lstStyle/>
          <a:p>
            <a:r>
              <a:rPr lang="en-US" sz="3200" dirty="0" smtClean="0">
                <a:latin typeface="David" pitchFamily="34" charset="-79"/>
                <a:cs typeface="David" pitchFamily="34" charset="-79"/>
              </a:rPr>
              <a:t>Social Support</a:t>
            </a:r>
          </a:p>
          <a:p>
            <a:r>
              <a:rPr lang="en-US" sz="3200" dirty="0" smtClean="0">
                <a:latin typeface="David" pitchFamily="34" charset="-79"/>
                <a:cs typeface="David" pitchFamily="34" charset="-79"/>
              </a:rPr>
              <a:t>Optimism</a:t>
            </a:r>
          </a:p>
          <a:p>
            <a:r>
              <a:rPr lang="en-US" sz="3200" dirty="0" smtClean="0">
                <a:latin typeface="David" pitchFamily="34" charset="-79"/>
                <a:cs typeface="David" pitchFamily="34" charset="-79"/>
              </a:rPr>
              <a:t>Conscientiousness</a:t>
            </a:r>
            <a:endParaRPr lang="en-US" sz="3200" dirty="0">
              <a:latin typeface="David" pitchFamily="34" charset="-79"/>
              <a:cs typeface="David" pitchFamily="34" charset="-79"/>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Health-Impairing Behavior which affects Stress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t>Smoking</a:t>
            </a:r>
          </a:p>
          <a:p>
            <a:r>
              <a:rPr lang="en-US" dirty="0" smtClean="0"/>
              <a:t>Poor Nutritional habits</a:t>
            </a:r>
          </a:p>
          <a:p>
            <a:r>
              <a:rPr lang="en-US" dirty="0" smtClean="0"/>
              <a:t>Lack of Exercise</a:t>
            </a:r>
          </a:p>
          <a:p>
            <a:r>
              <a:rPr lang="en-US" dirty="0" smtClean="0"/>
              <a:t>Drinking Alcohol</a:t>
            </a:r>
          </a:p>
          <a:p>
            <a:r>
              <a:rPr lang="en-US" dirty="0" smtClean="0"/>
              <a:t>Drug Use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David" pitchFamily="34" charset="-79"/>
                <a:cs typeface="David" pitchFamily="34" charset="-79"/>
              </a:rPr>
              <a:t>Albert Ellis (1913-2007)</a:t>
            </a:r>
            <a:endParaRPr lang="en-US" sz="4800" b="1" dirty="0">
              <a:latin typeface="David" pitchFamily="34" charset="-79"/>
              <a:cs typeface="David" pitchFamily="34" charset="-79"/>
            </a:endParaRPr>
          </a:p>
        </p:txBody>
      </p:sp>
      <p:sp>
        <p:nvSpPr>
          <p:cNvPr id="3" name="Content Placeholder 2"/>
          <p:cNvSpPr>
            <a:spLocks noGrp="1"/>
          </p:cNvSpPr>
          <p:nvPr>
            <p:ph sz="half" idx="1"/>
          </p:nvPr>
        </p:nvSpPr>
        <p:spPr/>
        <p:txBody>
          <a:bodyPr>
            <a:normAutofit fontScale="77500" lnSpcReduction="20000"/>
          </a:bodyPr>
          <a:lstStyle/>
          <a:p>
            <a:r>
              <a:rPr lang="en-US" dirty="0" smtClean="0">
                <a:latin typeface="David" pitchFamily="34" charset="-79"/>
                <a:cs typeface="David" pitchFamily="34" charset="-79"/>
              </a:rPr>
              <a:t>Albert Ellis, Ph.D., was born in Pittsburgh on September 27, 1913, and raised in New York City. He holds M.A. and Ph.D. degrees in </a:t>
            </a:r>
            <a:r>
              <a:rPr lang="en-US" dirty="0" smtClean="0">
                <a:latin typeface="David" pitchFamily="34" charset="-79"/>
                <a:cs typeface="David" pitchFamily="34" charset="-79"/>
                <a:hlinkClick r:id="rId2"/>
              </a:rPr>
              <a:t>clinical psychology</a:t>
            </a:r>
            <a:r>
              <a:rPr lang="en-US" dirty="0" smtClean="0">
                <a:latin typeface="David" pitchFamily="34" charset="-79"/>
                <a:cs typeface="David" pitchFamily="34" charset="-79"/>
              </a:rPr>
              <a:t> from Columbia University, and has held many important psychological positions, including chief psychologist of the State of New Jersey and adjunct professorships at Rutgers and other universities.</a:t>
            </a:r>
          </a:p>
          <a:p>
            <a:r>
              <a:rPr lang="en-US" dirty="0" smtClean="0">
                <a:latin typeface="David" pitchFamily="34" charset="-79"/>
                <a:cs typeface="David" pitchFamily="34" charset="-79"/>
              </a:rPr>
              <a:t>He is the founder of </a:t>
            </a:r>
            <a:r>
              <a:rPr lang="en-US" dirty="0" smtClean="0">
                <a:solidFill>
                  <a:srgbClr val="7030A0"/>
                </a:solidFill>
                <a:latin typeface="David" pitchFamily="34" charset="-79"/>
                <a:cs typeface="David" pitchFamily="34" charset="-79"/>
              </a:rPr>
              <a:t>Rational Emotive Behavior Therapy (REBT)</a:t>
            </a:r>
            <a:r>
              <a:rPr lang="en-US" dirty="0" smtClean="0">
                <a:latin typeface="David" pitchFamily="34" charset="-79"/>
                <a:cs typeface="David" pitchFamily="34" charset="-79"/>
              </a:rPr>
              <a:t>, the first of the now popular Cognitive Behavioral Therapies (CBT).</a:t>
            </a:r>
          </a:p>
          <a:p>
            <a:endParaRPr lang="en-US" dirty="0" smtClean="0">
              <a:latin typeface="David" pitchFamily="34" charset="-79"/>
              <a:cs typeface="David" pitchFamily="34" charset="-79"/>
            </a:endParaRPr>
          </a:p>
          <a:p>
            <a:pPr>
              <a:buNone/>
            </a:pPr>
            <a:endParaRPr lang="en-US" dirty="0">
              <a:latin typeface="David" pitchFamily="34" charset="-79"/>
              <a:cs typeface="David" pitchFamily="34" charset="-79"/>
            </a:endParaRPr>
          </a:p>
        </p:txBody>
      </p:sp>
      <p:pic>
        <p:nvPicPr>
          <p:cNvPr id="3074" name="Picture 2"/>
          <p:cNvPicPr>
            <a:picLocks noGrp="1" noChangeAspect="1" noChangeArrowheads="1"/>
          </p:cNvPicPr>
          <p:nvPr>
            <p:ph sz="half" idx="2"/>
          </p:nvPr>
        </p:nvPicPr>
        <p:blipFill>
          <a:blip r:embed="rId3" cstate="print"/>
          <a:srcRect/>
          <a:stretch>
            <a:fillRect/>
          </a:stretch>
        </p:blipFill>
        <p:spPr bwMode="auto">
          <a:xfrm>
            <a:off x="5029200" y="2438400"/>
            <a:ext cx="2590800" cy="3581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David" pitchFamily="34" charset="-79"/>
                <a:cs typeface="David" pitchFamily="34" charset="-79"/>
              </a:rPr>
              <a:t>Albert Ellis (1913-2007)</a:t>
            </a:r>
            <a:endParaRPr lang="en-US" sz="4000" b="1" dirty="0">
              <a:latin typeface="Cambria" pitchFamily="18" charset="0"/>
            </a:endParaRPr>
          </a:p>
        </p:txBody>
      </p:sp>
      <p:sp>
        <p:nvSpPr>
          <p:cNvPr id="3" name="Content Placeholder 2"/>
          <p:cNvSpPr>
            <a:spLocks noGrp="1"/>
          </p:cNvSpPr>
          <p:nvPr>
            <p:ph idx="1"/>
          </p:nvPr>
        </p:nvSpPr>
        <p:spPr/>
        <p:txBody>
          <a:bodyPr/>
          <a:lstStyle/>
          <a:p>
            <a:r>
              <a:rPr lang="en-US" dirty="0" smtClean="0">
                <a:latin typeface="David" pitchFamily="34" charset="-79"/>
                <a:cs typeface="David" pitchFamily="34" charset="-79"/>
              </a:rPr>
              <a:t>Albert Ellis, Ph.D., was born in Pittsburgh on September 27, 1913, and raised in New York City. He holds M.A. and Ph.D. degrees in </a:t>
            </a:r>
            <a:r>
              <a:rPr lang="en-US" dirty="0" smtClean="0">
                <a:latin typeface="David" pitchFamily="34" charset="-79"/>
                <a:cs typeface="David" pitchFamily="34" charset="-79"/>
                <a:hlinkClick r:id="rId2"/>
              </a:rPr>
              <a:t>clinical psychology</a:t>
            </a:r>
            <a:r>
              <a:rPr lang="en-US" dirty="0" smtClean="0">
                <a:latin typeface="David" pitchFamily="34" charset="-79"/>
                <a:cs typeface="David" pitchFamily="34" charset="-79"/>
              </a:rPr>
              <a:t> from Columbia University, and has held many important psychological positions, including chief psychologist of the State of New Jersey and adjunct professorships at Rutgers and other </a:t>
            </a:r>
            <a:r>
              <a:rPr lang="en-US" dirty="0" smtClean="0">
                <a:latin typeface="David" pitchFamily="34" charset="-79"/>
                <a:cs typeface="David" pitchFamily="34" charset="-79"/>
              </a:rPr>
              <a:t>universities.</a:t>
            </a:r>
            <a:endParaRPr lang="en-US" dirty="0" smtClean="0">
              <a:latin typeface="David" pitchFamily="34" charset="-79"/>
              <a:cs typeface="David" pitchFamily="34" charset="-79"/>
            </a:endParaRPr>
          </a:p>
          <a:p>
            <a:r>
              <a:rPr lang="en-US" dirty="0" smtClean="0">
                <a:latin typeface="David" pitchFamily="34" charset="-79"/>
                <a:cs typeface="David" pitchFamily="34" charset="-79"/>
              </a:rPr>
              <a:t>He is the founder of Rational Emotive Behavior Therapy (REBT), the first of the now popular Cognitive Behavioral Therapies (CBT).</a:t>
            </a:r>
          </a:p>
          <a:p>
            <a:endParaRPr lang="en-US" dirty="0">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The </a:t>
            </a:r>
            <a:r>
              <a:rPr lang="en-US" b="1" dirty="0" smtClean="0">
                <a:latin typeface="David" pitchFamily="34" charset="-79"/>
                <a:cs typeface="David" pitchFamily="34" charset="-79"/>
              </a:rPr>
              <a:t>Biopsychosocial</a:t>
            </a:r>
            <a:r>
              <a:rPr lang="en-US" b="1" dirty="0" smtClean="0">
                <a:latin typeface="David" pitchFamily="34" charset="-79"/>
                <a:cs typeface="David" pitchFamily="34" charset="-79"/>
              </a:rPr>
              <a:t> Model </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latin typeface="David" pitchFamily="34" charset="-79"/>
                <a:cs typeface="David" pitchFamily="34" charset="-79"/>
              </a:rPr>
              <a:t>The </a:t>
            </a:r>
            <a:r>
              <a:rPr lang="en-US" b="1" dirty="0" smtClean="0">
                <a:latin typeface="David" pitchFamily="34" charset="-79"/>
                <a:cs typeface="David" pitchFamily="34" charset="-79"/>
              </a:rPr>
              <a:t>Biopsychosocial</a:t>
            </a:r>
            <a:r>
              <a:rPr lang="en-US" b="1" dirty="0" smtClean="0">
                <a:latin typeface="David" pitchFamily="34" charset="-79"/>
                <a:cs typeface="David" pitchFamily="34" charset="-79"/>
              </a:rPr>
              <a:t> Health </a:t>
            </a:r>
            <a:r>
              <a:rPr lang="en-US" dirty="0" smtClean="0">
                <a:latin typeface="David" pitchFamily="34" charset="-79"/>
                <a:cs typeface="David" pitchFamily="34" charset="-79"/>
              </a:rPr>
              <a:t>model holds that physical illness is caused by a complex interaction of biological, psychological and </a:t>
            </a:r>
            <a:r>
              <a:rPr lang="en-US" dirty="0" smtClean="0">
                <a:latin typeface="David" pitchFamily="34" charset="-79"/>
                <a:cs typeface="David" pitchFamily="34" charset="-79"/>
              </a:rPr>
              <a:t>sociocultural</a:t>
            </a:r>
            <a:r>
              <a:rPr lang="en-US" dirty="0" smtClean="0">
                <a:latin typeface="David" pitchFamily="34" charset="-79"/>
                <a:cs typeface="David" pitchFamily="34" charset="-79"/>
              </a:rPr>
              <a:t> factors.</a:t>
            </a:r>
          </a:p>
          <a:p>
            <a:pPr>
              <a:buNone/>
            </a:pPr>
            <a:endParaRPr lang="en-US" dirty="0">
              <a:latin typeface="David" pitchFamily="34" charset="-79"/>
              <a:cs typeface="David" pitchFamily="34" charset="-79"/>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David" pitchFamily="34" charset="-79"/>
                <a:cs typeface="David" pitchFamily="34" charset="-79"/>
              </a:rPr>
              <a:t>Albert Ellis (1913-2007)</a:t>
            </a:r>
            <a:endParaRPr lang="en-US" sz="4000" dirty="0">
              <a:latin typeface="David" pitchFamily="34" charset="-79"/>
              <a:cs typeface="David" pitchFamily="34" charset="-79"/>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David" pitchFamily="34" charset="-79"/>
                <a:cs typeface="David" pitchFamily="34" charset="-79"/>
              </a:rPr>
              <a:t>The </a:t>
            </a:r>
            <a:r>
              <a:rPr lang="en-US" b="1" dirty="0" smtClean="0">
                <a:latin typeface="David" pitchFamily="34" charset="-79"/>
                <a:cs typeface="David" pitchFamily="34" charset="-79"/>
              </a:rPr>
              <a:t>Albert Ellis Institute (AEI)</a:t>
            </a:r>
            <a:r>
              <a:rPr lang="en-US" dirty="0" smtClean="0">
                <a:latin typeface="David" pitchFamily="34" charset="-79"/>
                <a:cs typeface="David" pitchFamily="34" charset="-79"/>
              </a:rPr>
              <a:t>, a world-renowned psychotherapy training institute established in 1959, committed to promoting emotional well-being through the research and application of effective, short-term therapy with long-term results.</a:t>
            </a:r>
          </a:p>
          <a:p>
            <a:r>
              <a:rPr lang="en-US" dirty="0" smtClean="0">
                <a:latin typeface="David" pitchFamily="34" charset="-79"/>
                <a:cs typeface="David" pitchFamily="34" charset="-79"/>
              </a:rPr>
              <a:t>AEI’s therapeutic approach is based on </a:t>
            </a:r>
            <a:r>
              <a:rPr lang="en-US" dirty="0" smtClean="0">
                <a:solidFill>
                  <a:srgbClr val="FF0000"/>
                </a:solidFill>
                <a:latin typeface="David" pitchFamily="34" charset="-79"/>
                <a:cs typeface="David" pitchFamily="34" charset="-79"/>
              </a:rPr>
              <a:t>rational emotive behavior </a:t>
            </a:r>
            <a:r>
              <a:rPr lang="en-US" dirty="0" smtClean="0">
                <a:solidFill>
                  <a:srgbClr val="FF0000"/>
                </a:solidFill>
                <a:latin typeface="David" pitchFamily="34" charset="-79"/>
                <a:cs typeface="David" pitchFamily="34" charset="-79"/>
              </a:rPr>
              <a:t>therapy </a:t>
            </a:r>
            <a:r>
              <a:rPr lang="en-US" dirty="0" smtClean="0">
                <a:solidFill>
                  <a:srgbClr val="FF0000"/>
                </a:solidFill>
                <a:latin typeface="David" pitchFamily="34" charset="-79"/>
                <a:cs typeface="David" pitchFamily="34" charset="-79"/>
              </a:rPr>
              <a:t>(</a:t>
            </a:r>
            <a:r>
              <a:rPr lang="en-US" b="1" dirty="0" smtClean="0">
                <a:solidFill>
                  <a:srgbClr val="FF0000"/>
                </a:solidFill>
                <a:latin typeface="David" pitchFamily="34" charset="-79"/>
                <a:cs typeface="David" pitchFamily="34" charset="-79"/>
              </a:rPr>
              <a:t>REBT</a:t>
            </a:r>
            <a:r>
              <a:rPr lang="en-US" dirty="0" smtClean="0">
                <a:solidFill>
                  <a:srgbClr val="FF0000"/>
                </a:solidFill>
                <a:latin typeface="David" pitchFamily="34" charset="-79"/>
                <a:cs typeface="David" pitchFamily="34" charset="-79"/>
              </a:rPr>
              <a:t>),</a:t>
            </a:r>
            <a:r>
              <a:rPr lang="en-US" dirty="0" smtClean="0">
                <a:latin typeface="David" pitchFamily="34" charset="-79"/>
                <a:cs typeface="David" pitchFamily="34" charset="-79"/>
              </a:rPr>
              <a:t> </a:t>
            </a:r>
            <a:r>
              <a:rPr lang="en-US" dirty="0" smtClean="0">
                <a:latin typeface="David" pitchFamily="34" charset="-79"/>
                <a:cs typeface="David" pitchFamily="34" charset="-79"/>
              </a:rPr>
              <a:t>the pioneering form of cognitive behavior therapy. REBT is an action-oriented psychotherapy that teaches individuals to identify, challenge, and replace their self-defeating thoughts and beliefs with healthier thoughts that promote emotional well-being and goal achievement. REBT was developed in 1955 by Dr. Albert Ellis. Dr. Ellis has been considered the second most influential psychotherapist in history. Prior to this death in 2007, Psychology Today described him as the </a:t>
            </a:r>
            <a:r>
              <a:rPr lang="en-US" dirty="0" smtClean="0">
                <a:solidFill>
                  <a:srgbClr val="FF0000"/>
                </a:solidFill>
                <a:latin typeface="David" pitchFamily="34" charset="-79"/>
                <a:cs typeface="David" pitchFamily="34" charset="-79"/>
              </a:rPr>
              <a:t>“greatest living psychologist.”</a:t>
            </a:r>
          </a:p>
          <a:p>
            <a:endParaRPr lang="en-US" dirty="0">
              <a:latin typeface="David" pitchFamily="34" charset="-79"/>
              <a:cs typeface="David" pitchFamily="34" charset="-79"/>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David" pitchFamily="34" charset="-79"/>
                <a:cs typeface="David" pitchFamily="34" charset="-79"/>
              </a:rPr>
              <a:t>Rational Emotive Behavior Therapy </a:t>
            </a:r>
            <a:br>
              <a:rPr lang="en-US" sz="3600" b="1" dirty="0" smtClean="0">
                <a:latin typeface="David" pitchFamily="34" charset="-79"/>
                <a:cs typeface="David" pitchFamily="34" charset="-79"/>
              </a:rPr>
            </a:br>
            <a:endParaRPr lang="en-US" sz="3600"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lnSpcReduction="10000"/>
          </a:bodyPr>
          <a:lstStyle/>
          <a:p>
            <a:r>
              <a:rPr lang="en-US" dirty="0" smtClean="0"/>
              <a:t>Ellis </a:t>
            </a:r>
            <a:r>
              <a:rPr lang="en-US" dirty="0" smtClean="0"/>
              <a:t>suggested that people mistakenly blame external events for unhappiness. He argued, however, that it is our </a:t>
            </a:r>
            <a:r>
              <a:rPr lang="en-US" i="1" dirty="0" smtClean="0"/>
              <a:t>interpretation</a:t>
            </a:r>
            <a:r>
              <a:rPr lang="en-US" dirty="0" smtClean="0"/>
              <a:t> of these events that truly lies at the heart of our psychological distress. To explain this process, Ellis developed what he referred to as the ABC Model:</a:t>
            </a:r>
          </a:p>
          <a:p>
            <a:r>
              <a:rPr lang="en-US" b="1" dirty="0" smtClean="0"/>
              <a:t>A – Activating Event:</a:t>
            </a:r>
            <a:r>
              <a:rPr lang="en-US" dirty="0" smtClean="0"/>
              <a:t> Something happens in the environment around you.</a:t>
            </a:r>
          </a:p>
          <a:p>
            <a:r>
              <a:rPr lang="en-US" dirty="0" smtClean="0"/>
              <a:t/>
            </a:r>
            <a:br>
              <a:rPr lang="en-US" dirty="0" smtClean="0"/>
            </a:br>
            <a:r>
              <a:rPr lang="en-US" b="1" dirty="0" smtClean="0"/>
              <a:t>B – Beliefs:</a:t>
            </a:r>
            <a:r>
              <a:rPr lang="en-US" dirty="0" smtClean="0"/>
              <a:t> You hold a belief about the event or situation.</a:t>
            </a:r>
          </a:p>
          <a:p>
            <a:r>
              <a:rPr lang="en-US" dirty="0" smtClean="0"/>
              <a:t/>
            </a:r>
            <a:br>
              <a:rPr lang="en-US" dirty="0" smtClean="0"/>
            </a:br>
            <a:r>
              <a:rPr lang="en-US" b="1" dirty="0" smtClean="0"/>
              <a:t>C – Consequence:</a:t>
            </a:r>
            <a:r>
              <a:rPr lang="en-US" dirty="0" smtClean="0"/>
              <a:t> You have an emotional response to your belief.</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Rational Emotive Behavior Therapy </a:t>
            </a:r>
            <a:br>
              <a:rPr lang="en-US" sz="3200" b="1" dirty="0" smtClean="0">
                <a:latin typeface="David" pitchFamily="34" charset="-79"/>
                <a:cs typeface="David" pitchFamily="34" charset="-79"/>
              </a:rPr>
            </a:br>
            <a:endParaRPr lang="en-US" sz="32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David" pitchFamily="34" charset="-79"/>
                <a:cs typeface="David" pitchFamily="34" charset="-79"/>
              </a:rPr>
              <a:t>The Basic Steps in Rational Emotive Behavior Therapy</a:t>
            </a:r>
            <a:r>
              <a:rPr lang="en-US" sz="2400" b="1" dirty="0" smtClean="0"/>
              <a:t/>
            </a:r>
            <a:br>
              <a:rPr lang="en-US" sz="2400" b="1" dirty="0" smtClean="0"/>
            </a:br>
            <a:endParaRPr lang="en-US" sz="2400" dirty="0"/>
          </a:p>
        </p:txBody>
      </p:sp>
      <p:sp>
        <p:nvSpPr>
          <p:cNvPr id="3" name="Content Placeholder 2"/>
          <p:cNvSpPr>
            <a:spLocks noGrp="1"/>
          </p:cNvSpPr>
          <p:nvPr>
            <p:ph idx="1"/>
          </p:nvPr>
        </p:nvSpPr>
        <p:spPr/>
        <p:txBody>
          <a:bodyPr>
            <a:normAutofit fontScale="62500" lnSpcReduction="20000"/>
          </a:bodyPr>
          <a:lstStyle/>
          <a:p>
            <a:pPr>
              <a:buNone/>
            </a:pPr>
            <a:r>
              <a:rPr lang="en-US" sz="4500" b="1" dirty="0" smtClean="0">
                <a:latin typeface="David" pitchFamily="34" charset="-79"/>
                <a:cs typeface="David" pitchFamily="34" charset="-79"/>
              </a:rPr>
              <a:t>1</a:t>
            </a:r>
            <a:r>
              <a:rPr lang="en-US" sz="4500" b="1" dirty="0" smtClean="0">
                <a:latin typeface="David" pitchFamily="34" charset="-79"/>
                <a:cs typeface="David" pitchFamily="34" charset="-79"/>
              </a:rPr>
              <a:t>. Identifying the underlying irrational thought patterns and beliefs.</a:t>
            </a:r>
            <a:endParaRPr lang="en-US" sz="4500" dirty="0" smtClean="0">
              <a:latin typeface="David" pitchFamily="34" charset="-79"/>
              <a:cs typeface="David" pitchFamily="34" charset="-79"/>
            </a:endParaRPr>
          </a:p>
          <a:p>
            <a:r>
              <a:rPr lang="en-US" dirty="0" smtClean="0"/>
              <a:t>The very first step in the process is to identify the irrational thoughts, feelings, and beliefs that lead to psychological distress. In many cases, these irrational beliefs are reflected as absolutes, as in "I must," "I should," or "I cannot." According to Ellis, some of the most common irrational beliefs include:</a:t>
            </a:r>
          </a:p>
          <a:p>
            <a:r>
              <a:rPr lang="en-US" dirty="0" smtClean="0"/>
              <a:t>Feeling excessively upset over other people's mistakes or misconduct.</a:t>
            </a:r>
          </a:p>
          <a:p>
            <a:r>
              <a:rPr lang="en-US" dirty="0" smtClean="0"/>
              <a:t/>
            </a:r>
            <a:br>
              <a:rPr lang="en-US" dirty="0" smtClean="0"/>
            </a:br>
            <a:r>
              <a:rPr lang="en-US" dirty="0" smtClean="0"/>
              <a:t>Believing that you must be 100 percent competent and successful in everything to be valued and worthwhile.</a:t>
            </a:r>
          </a:p>
          <a:p>
            <a:r>
              <a:rPr lang="en-US" dirty="0" smtClean="0"/>
              <a:t/>
            </a:r>
            <a:br>
              <a:rPr lang="en-US" dirty="0" smtClean="0"/>
            </a:br>
            <a:r>
              <a:rPr lang="en-US" dirty="0" smtClean="0"/>
              <a:t>Believing that you will be happier if you avoid life's difficulties or challenges.</a:t>
            </a:r>
          </a:p>
          <a:p>
            <a:r>
              <a:rPr lang="en-US" dirty="0" smtClean="0"/>
              <a:t/>
            </a:r>
            <a:br>
              <a:rPr lang="en-US" dirty="0" smtClean="0"/>
            </a:br>
            <a:r>
              <a:rPr lang="en-US" dirty="0" smtClean="0"/>
              <a:t>Feeling that you have no control over your own happiness; that your contentment and joy are dependent upon external forces.</a:t>
            </a:r>
          </a:p>
          <a:p>
            <a:r>
              <a:rPr lang="en-US" dirty="0" smtClean="0">
                <a:solidFill>
                  <a:srgbClr val="7030A0"/>
                </a:solidFill>
              </a:rPr>
              <a:t>By holding such unyielding beliefs, it becomes almost impossible to respond to situations in a psychologically healthy way. Possessing such rigid expectations of ourselves and others only leads to disappointment, recrimination, regret, and anxiety.</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David" pitchFamily="34" charset="-79"/>
                <a:cs typeface="David" pitchFamily="34" charset="-79"/>
              </a:rPr>
              <a:t>The Basic Steps in Rational Emotive Behavior Therapy</a:t>
            </a:r>
            <a:r>
              <a:rPr lang="en-US" sz="3200" b="1" dirty="0" smtClean="0">
                <a:latin typeface="David" pitchFamily="34" charset="-79"/>
                <a:cs typeface="David" pitchFamily="34" charset="-79"/>
              </a:rPr>
              <a:t> </a:t>
            </a:r>
            <a:r>
              <a:rPr lang="en-US" sz="3200" b="1" dirty="0" smtClean="0">
                <a:latin typeface="David" pitchFamily="34" charset="-79"/>
                <a:cs typeface="David" pitchFamily="34" charset="-79"/>
              </a:rPr>
              <a:t/>
            </a:r>
            <a:br>
              <a:rPr lang="en-US" sz="3200" b="1" dirty="0" smtClean="0">
                <a:latin typeface="David" pitchFamily="34" charset="-79"/>
                <a:cs typeface="David" pitchFamily="34" charset="-79"/>
              </a:rPr>
            </a:br>
            <a:endParaRPr lang="en-US" sz="3200" dirty="0"/>
          </a:p>
        </p:txBody>
      </p:sp>
      <p:sp>
        <p:nvSpPr>
          <p:cNvPr id="3" name="Content Placeholder 2"/>
          <p:cNvSpPr>
            <a:spLocks noGrp="1"/>
          </p:cNvSpPr>
          <p:nvPr>
            <p:ph idx="1"/>
          </p:nvPr>
        </p:nvSpPr>
        <p:spPr/>
        <p:txBody>
          <a:bodyPr/>
          <a:lstStyle/>
          <a:p>
            <a:pPr>
              <a:buNone/>
            </a:pPr>
            <a:r>
              <a:rPr lang="en-US" b="1" dirty="0" smtClean="0"/>
              <a:t>  </a:t>
            </a:r>
            <a:r>
              <a:rPr lang="en-US" sz="3200" b="1" dirty="0" smtClean="0"/>
              <a:t>2</a:t>
            </a:r>
            <a:r>
              <a:rPr lang="en-US" sz="3200" b="1" dirty="0" smtClean="0"/>
              <a:t>. Challenging the irrational beliefs.</a:t>
            </a:r>
            <a:endParaRPr lang="en-US" sz="3200" dirty="0" smtClean="0"/>
          </a:p>
          <a:p>
            <a:r>
              <a:rPr lang="en-US" sz="2400" dirty="0" smtClean="0"/>
              <a:t>Once these underlying feelings have been identified, the next step is to challenge these mistaken beliefs. In order to do this, the therapist must dispute these beliefs using very direct and even confrontational methods. Ellis suggested that rather than simply being warm and supportive, the therapist needs to be blunt, honest, and logical in order to push people toward changing their thoughts and behaviors.</a:t>
            </a:r>
          </a:p>
          <a:p>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The Basic Steps in Rational Emotive Behavior Therapy</a:t>
            </a:r>
            <a:endParaRPr lang="en-US" sz="32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smtClean="0">
                <a:latin typeface="David" pitchFamily="34" charset="-79"/>
                <a:cs typeface="David" pitchFamily="34" charset="-79"/>
              </a:rPr>
              <a:t>3</a:t>
            </a:r>
            <a:r>
              <a:rPr lang="en-US" b="1" dirty="0" smtClean="0">
                <a:latin typeface="David" pitchFamily="34" charset="-79"/>
                <a:cs typeface="David" pitchFamily="34" charset="-79"/>
              </a:rPr>
              <a:t>. Gaining Insight and Recognizing Irrational Thought Patterns</a:t>
            </a:r>
            <a:endParaRPr lang="en-US" dirty="0" smtClean="0">
              <a:latin typeface="David" pitchFamily="34" charset="-79"/>
              <a:cs typeface="David" pitchFamily="34" charset="-79"/>
            </a:endParaRPr>
          </a:p>
          <a:p>
            <a:r>
              <a:rPr lang="en-US" sz="2000" dirty="0" smtClean="0"/>
              <a:t>As you might imagine, REBT can be a daunting process for the client. Facing irrational thought patterns can be difficult, especially because accepting these beliefs as unhealthy is far from easy. Once the client has identified the problematic beliefs, the process of actually changing these thoughts can be even more difficult</a:t>
            </a:r>
            <a:r>
              <a:rPr lang="en-US" sz="2000" dirty="0" smtClean="0"/>
              <a:t>.</a:t>
            </a:r>
          </a:p>
          <a:p>
            <a:r>
              <a:rPr lang="en-US" sz="2000" dirty="0" smtClean="0"/>
              <a:t>While it is perfectly normal to feel upset when you make a mistake, the goal of REBT is to help people respond rationally to such situations. When faced with this type of situation in the future, the emotionally healthy response would be to realize that while it would be wonderful to be perfect and never make mistakes, it is not realistic to expect success in every endeavor. You made a mistake. But that's okay because everyone makes mistakes. All you can do is learn from the situation and move on</a:t>
            </a:r>
            <a:r>
              <a:rPr lang="en-US" sz="2000" dirty="0" smtClean="0"/>
              <a:t>.</a:t>
            </a:r>
          </a:p>
          <a:p>
            <a:r>
              <a:rPr lang="en-US" sz="1800" dirty="0" smtClean="0">
                <a:solidFill>
                  <a:srgbClr val="7030A0"/>
                </a:solidFill>
              </a:rPr>
              <a:t>REBT can be effective in the treatment of a range of psychological disorders including anxiety disorders and phobias as well as specific behaviors such as severe shyness and excessive approval seeking.</a:t>
            </a:r>
            <a:endParaRPr lang="en-US" sz="2000" dirty="0" smtClean="0">
              <a:solidFill>
                <a:srgbClr val="7030A0"/>
              </a:solidFill>
            </a:endParaRPr>
          </a:p>
          <a:p>
            <a:endParaRPr lang="en-US" dirty="0">
              <a:solidFill>
                <a:srgbClr val="7030A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Ways to Reduce Stress</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latin typeface="David" pitchFamily="34" charset="-79"/>
                <a:cs typeface="David" pitchFamily="34" charset="-79"/>
              </a:rPr>
              <a:t>Humor or Laughing</a:t>
            </a:r>
          </a:p>
          <a:p>
            <a:r>
              <a:rPr lang="en-US" dirty="0" smtClean="0">
                <a:latin typeface="David" pitchFamily="34" charset="-79"/>
                <a:cs typeface="David" pitchFamily="34" charset="-79"/>
              </a:rPr>
              <a:t>Release pent up emotions- Catharsis</a:t>
            </a:r>
          </a:p>
          <a:p>
            <a:r>
              <a:rPr lang="en-US" dirty="0" smtClean="0">
                <a:latin typeface="David" pitchFamily="34" charset="-79"/>
                <a:cs typeface="David" pitchFamily="34" charset="-79"/>
              </a:rPr>
              <a:t>Forgive others</a:t>
            </a:r>
          </a:p>
          <a:p>
            <a:r>
              <a:rPr lang="en-US" dirty="0" smtClean="0">
                <a:latin typeface="David" pitchFamily="34" charset="-79"/>
                <a:cs typeface="David" pitchFamily="34" charset="-79"/>
              </a:rPr>
              <a:t>Learn to relax</a:t>
            </a:r>
          </a:p>
          <a:p>
            <a:r>
              <a:rPr lang="en-US" dirty="0" smtClean="0">
                <a:latin typeface="David" pitchFamily="34" charset="-79"/>
                <a:cs typeface="David" pitchFamily="34" charset="-79"/>
              </a:rPr>
              <a:t>Yoga </a:t>
            </a:r>
            <a:endParaRPr lang="en-US" dirty="0">
              <a:latin typeface="David" pitchFamily="34" charset="-79"/>
              <a:cs typeface="David" pitchFamily="34" charset="-79"/>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David" pitchFamily="34" charset="-79"/>
                <a:cs typeface="David" pitchFamily="34" charset="-79"/>
              </a:rPr>
              <a:t>What Is Catharsis? </a:t>
            </a:r>
            <a:br>
              <a:rPr lang="en-US" sz="3600" b="1" dirty="0" smtClean="0">
                <a:latin typeface="David" pitchFamily="34" charset="-79"/>
                <a:cs typeface="David" pitchFamily="34" charset="-79"/>
              </a:rPr>
            </a:br>
            <a:endParaRPr lang="en-US" sz="36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t>A catharsis is an emotional release. According to </a:t>
            </a:r>
            <a:r>
              <a:rPr lang="en-US" dirty="0" smtClean="0">
                <a:hlinkClick r:id="rId2"/>
              </a:rPr>
              <a:t>psychoanalytic theory</a:t>
            </a:r>
            <a:r>
              <a:rPr lang="en-US" dirty="0" smtClean="0"/>
              <a:t>, this emotional release is linked to a need to release unconscious conflicts. For example, experiencing stress over a work-related situation may cause feelings of frustration and tension. Rather than vent these feelings inappropriately, the individual may instead release these feelings in another way, such as through physical activity or another stress relieving activity.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effectLst/>
                <a:latin typeface="David" pitchFamily="34" charset="-79"/>
                <a:cs typeface="David" pitchFamily="34" charset="-79"/>
              </a:rPr>
              <a:t>Chapter Thirteen </a:t>
            </a:r>
            <a:endParaRPr lang="en-US" sz="3200" dirty="0">
              <a:effectLst/>
              <a:latin typeface="David" pitchFamily="34" charset="-79"/>
              <a:cs typeface="David" pitchFamily="34" charset="-79"/>
            </a:endParaRPr>
          </a:p>
        </p:txBody>
      </p:sp>
      <p:sp>
        <p:nvSpPr>
          <p:cNvPr id="3" name="Subtitle 2"/>
          <p:cNvSpPr>
            <a:spLocks noGrp="1"/>
          </p:cNvSpPr>
          <p:nvPr>
            <p:ph type="subTitle" idx="1"/>
          </p:nvPr>
        </p:nvSpPr>
        <p:spPr/>
        <p:txBody>
          <a:bodyPr/>
          <a:lstStyle/>
          <a:p>
            <a:r>
              <a:rPr lang="en-US" sz="4000" dirty="0" smtClean="0">
                <a:latin typeface="David" pitchFamily="34" charset="-79"/>
                <a:cs typeface="David" pitchFamily="34" charset="-79"/>
              </a:rPr>
              <a:t>Psychological Disorders </a:t>
            </a:r>
            <a:endParaRPr lang="en-US" sz="4000" dirty="0">
              <a:latin typeface="David" pitchFamily="34" charset="-79"/>
              <a:cs typeface="David" pitchFamily="34" charset="-79"/>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Psychological  Disorders </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b="1" dirty="0" smtClean="0">
                <a:solidFill>
                  <a:srgbClr val="7030A0"/>
                </a:solidFill>
              </a:rPr>
              <a:t>Psychological </a:t>
            </a:r>
            <a:r>
              <a:rPr lang="en-US" b="1" dirty="0" smtClean="0">
                <a:solidFill>
                  <a:srgbClr val="7030A0"/>
                </a:solidFill>
              </a:rPr>
              <a:t>Disorders </a:t>
            </a:r>
            <a:r>
              <a:rPr lang="en-US" dirty="0" smtClean="0"/>
              <a:t>are </a:t>
            </a:r>
            <a:r>
              <a:rPr lang="en-US" dirty="0" smtClean="0"/>
              <a:t>diagnosed by psychologists by first determining if a behavior is deviant, maladaptive and causes personal distress. This is done through a diagnosis, (determining the illness), etiology, (cause of illness) and prognosis (probable cause of illness in the future). This is done using the Axis System within the </a:t>
            </a:r>
            <a:r>
              <a:rPr lang="en-US" b="1" dirty="0" smtClean="0"/>
              <a:t>DSM-IV. </a:t>
            </a:r>
            <a:r>
              <a:rPr lang="en-US" dirty="0" smtClean="0"/>
              <a:t> This is a reference book of about 300 disorders that psychologists can use to determine what illness a patient has, if any.</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Health Psychologists</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b="1" dirty="0" smtClean="0">
                <a:latin typeface="David" pitchFamily="34" charset="-79"/>
                <a:cs typeface="David" pitchFamily="34" charset="-79"/>
              </a:rPr>
              <a:t>Health Psychologists </a:t>
            </a:r>
            <a:r>
              <a:rPr lang="en-US" dirty="0" smtClean="0">
                <a:latin typeface="David" pitchFamily="34" charset="-79"/>
                <a:cs typeface="David" pitchFamily="34" charset="-79"/>
              </a:rPr>
              <a:t>are concerned with how psychosocial conflicts relate to the promotion and maintenance of health and determine the causation, prevention, and treatment of illness.</a:t>
            </a:r>
          </a:p>
          <a:p>
            <a:pPr>
              <a:buNone/>
            </a:pPr>
            <a:endParaRPr lang="en-US" dirty="0">
              <a:latin typeface="David" pitchFamily="34" charset="-79"/>
              <a:cs typeface="David" pitchFamily="34" charset="-79"/>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DSM-IV , TR</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62500" lnSpcReduction="20000"/>
          </a:bodyPr>
          <a:lstStyle/>
          <a:p>
            <a:r>
              <a:rPr lang="en-US" dirty="0" smtClean="0"/>
              <a:t>Psychiatric Diagnoses are categorized by the </a:t>
            </a:r>
            <a:r>
              <a:rPr lang="en-US" dirty="0" smtClean="0">
                <a:solidFill>
                  <a:srgbClr val="FF0000"/>
                </a:solidFill>
              </a:rPr>
              <a:t>Diagnostic and Statistical Manual of Mental Disorders, 4th. Edition.  Better known as the DSM-IV</a:t>
            </a:r>
            <a:r>
              <a:rPr lang="en-US" dirty="0" smtClean="0"/>
              <a:t>, the manual is published by the American Psychiatric Association and covers all mental health disorders for both children and adults. It also lists known causes of these disorders, statistics in terms of gender, age at onset, and prognosis as well as some research concerning the optimal treatment approaches.</a:t>
            </a:r>
          </a:p>
          <a:p>
            <a:pPr>
              <a:buNone/>
            </a:pPr>
            <a:r>
              <a:rPr lang="en-US" dirty="0" smtClean="0"/>
              <a:t> </a:t>
            </a:r>
          </a:p>
          <a:p>
            <a:r>
              <a:rPr lang="en-US" dirty="0" smtClean="0"/>
              <a:t>Mental Health Professionals use this manual when working with patients in order to better understand their illness and potential treatment and to help 3rd party payers (e.g., insurance) understand the needs of the patient.  The book is typically considered the ‘bible’ for any professional who makes psychiatric diagnoses in the United States and many other countries. Much of the diagnostic information on these pages is gathered from the DSM IV.</a:t>
            </a:r>
          </a:p>
          <a:p>
            <a:pPr>
              <a:buNone/>
            </a:pPr>
            <a:r>
              <a:rPr lang="en-US" dirty="0" smtClean="0"/>
              <a:t> </a:t>
            </a:r>
          </a:p>
          <a:p>
            <a:r>
              <a:rPr lang="en-US" dirty="0" smtClean="0"/>
              <a:t>The DSM IV is published by the American Psychiatric Association.  Much of the information from the </a:t>
            </a:r>
            <a:r>
              <a:rPr lang="en-US" dirty="0" smtClean="0">
                <a:hlinkClick r:id="rId2"/>
              </a:rPr>
              <a:t>Psychiatric Disorders</a:t>
            </a:r>
            <a:r>
              <a:rPr lang="en-US" dirty="0" smtClean="0"/>
              <a:t> pages is summarized from the pages of this text.  Should any questions arise concerning </a:t>
            </a:r>
            <a:r>
              <a:rPr lang="en-US" dirty="0" smtClean="0"/>
              <a:t>incongruencies</a:t>
            </a:r>
            <a:r>
              <a:rPr lang="en-US" dirty="0" smtClean="0"/>
              <a:t> or inaccurate information, you should always default to the DSM as the ultimate guide to mental disorders.</a:t>
            </a:r>
          </a:p>
          <a:p>
            <a:pPr>
              <a:buNone/>
            </a:pPr>
            <a:r>
              <a:rPr lang="en-US"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DSM-IV , TR</a:t>
            </a:r>
            <a:endParaRPr lang="en-US" dirty="0"/>
          </a:p>
        </p:txBody>
      </p:sp>
      <p:sp>
        <p:nvSpPr>
          <p:cNvPr id="3" name="Content Placeholder 2"/>
          <p:cNvSpPr>
            <a:spLocks noGrp="1"/>
          </p:cNvSpPr>
          <p:nvPr>
            <p:ph idx="1"/>
          </p:nvPr>
        </p:nvSpPr>
        <p:spPr>
          <a:xfrm>
            <a:off x="457200" y="1905000"/>
            <a:ext cx="8382000" cy="4389120"/>
          </a:xfrm>
        </p:spPr>
        <p:txBody>
          <a:bodyPr>
            <a:normAutofit fontScale="85000" lnSpcReduction="20000"/>
          </a:bodyPr>
          <a:lstStyle/>
          <a:p>
            <a:r>
              <a:rPr lang="en-US" dirty="0" smtClean="0"/>
              <a:t>The </a:t>
            </a:r>
            <a:r>
              <a:rPr lang="en-US" dirty="0" smtClean="0">
                <a:solidFill>
                  <a:srgbClr val="FF0000"/>
                </a:solidFill>
              </a:rPr>
              <a:t>DSM-IV, TR </a:t>
            </a:r>
            <a:r>
              <a:rPr lang="en-US" dirty="0" smtClean="0"/>
              <a:t>uses a </a:t>
            </a:r>
            <a:r>
              <a:rPr lang="en-US" dirty="0" smtClean="0"/>
              <a:t>multiaxial</a:t>
            </a:r>
            <a:r>
              <a:rPr lang="en-US" dirty="0" smtClean="0"/>
              <a:t> or multidimensional approach to diagnosing because rarely do other factors in a person's life not impact their mental health.  It assesses five dimensions as described below</a:t>
            </a:r>
            <a:r>
              <a:rPr lang="en-US" dirty="0" smtClean="0"/>
              <a:t>:</a:t>
            </a:r>
          </a:p>
          <a:p>
            <a:pPr>
              <a:buNone/>
            </a:pPr>
            <a:r>
              <a:rPr lang="en-US" dirty="0" smtClean="0">
                <a:solidFill>
                  <a:srgbClr val="FF0000"/>
                </a:solidFill>
              </a:rPr>
              <a:t> </a:t>
            </a:r>
            <a:r>
              <a:rPr lang="en-US" b="1" dirty="0" smtClean="0">
                <a:solidFill>
                  <a:srgbClr val="FF0000"/>
                </a:solidFill>
              </a:rPr>
              <a:t>Axis </a:t>
            </a:r>
            <a:r>
              <a:rPr lang="en-US" b="1" dirty="0" smtClean="0">
                <a:solidFill>
                  <a:srgbClr val="FF0000"/>
                </a:solidFill>
              </a:rPr>
              <a:t>I: Clinical Syndromes</a:t>
            </a:r>
            <a:endParaRPr lang="en-US" dirty="0" smtClean="0">
              <a:solidFill>
                <a:srgbClr val="FF0000"/>
              </a:solidFill>
            </a:endParaRPr>
          </a:p>
          <a:p>
            <a:r>
              <a:rPr lang="en-US" dirty="0" smtClean="0"/>
              <a:t>This is what we typically think of as the diagnosis (e.g., depression, </a:t>
            </a:r>
            <a:r>
              <a:rPr lang="en-US" dirty="0" smtClean="0">
                <a:hlinkClick r:id="rId2"/>
              </a:rPr>
              <a:t>schizophrenia</a:t>
            </a:r>
            <a:r>
              <a:rPr lang="en-US" dirty="0" smtClean="0"/>
              <a:t>, social phobia)</a:t>
            </a:r>
          </a:p>
          <a:p>
            <a:pPr>
              <a:buNone/>
            </a:pPr>
            <a:r>
              <a:rPr lang="en-US" b="1" dirty="0" smtClean="0">
                <a:solidFill>
                  <a:srgbClr val="FF0000"/>
                </a:solidFill>
              </a:rPr>
              <a:t>Axis II: Developmental Disorders and Personality Disorders</a:t>
            </a:r>
            <a:endParaRPr lang="en-US" dirty="0" smtClean="0">
              <a:solidFill>
                <a:srgbClr val="FF0000"/>
              </a:solidFill>
            </a:endParaRPr>
          </a:p>
          <a:p>
            <a:r>
              <a:rPr lang="en-US" dirty="0" smtClean="0"/>
              <a:t>Developmental disorders include autism and mental retardation, disorders which are typically first evident in childhood </a:t>
            </a:r>
          </a:p>
          <a:p>
            <a:r>
              <a:rPr lang="en-US" dirty="0" smtClean="0"/>
              <a:t>Personality disorders are clinical syndromes which have a more long lasting symptoms and encompass the individual's way of interacting with the world.  They include Paranoid, Antisocial, and Borderline Personality </a:t>
            </a:r>
            <a:r>
              <a:rPr lang="en-US" dirty="0" smtClean="0"/>
              <a:t>Disorders.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DSM-IV , TR</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Axis III: </a:t>
            </a:r>
            <a:r>
              <a:rPr lang="en-US" b="1" dirty="0" smtClean="0"/>
              <a:t>Physical Conditions</a:t>
            </a:r>
            <a:r>
              <a:rPr lang="en-US" dirty="0" smtClean="0"/>
              <a:t> which play a role in the development, continuance, or exacerbation of Axis I and II Disorders</a:t>
            </a:r>
          </a:p>
          <a:p>
            <a:r>
              <a:rPr lang="en-US" dirty="0" smtClean="0"/>
              <a:t>Physical conditions such as brain injury or HIV/AIDS that can result in symptoms of mental illness are included here. </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solidFill>
                  <a:srgbClr val="FF0000"/>
                </a:solidFill>
              </a:rPr>
              <a:t>Axis IV: Severity of Psychosocial Stressors</a:t>
            </a:r>
            <a:endParaRPr lang="en-US" dirty="0" smtClean="0">
              <a:solidFill>
                <a:srgbClr val="FF0000"/>
              </a:solidFill>
            </a:endParaRPr>
          </a:p>
          <a:p>
            <a:r>
              <a:rPr lang="en-US" dirty="0" smtClean="0"/>
              <a:t>Events in a persons life, such as death of a loved one, starting a new job, college, unemployment, and even marriage can impact the disorders listed in Axis I and II.  These events are both listed and rated for this axis.</a:t>
            </a:r>
          </a:p>
          <a:p>
            <a:pPr>
              <a:buNone/>
            </a:pPr>
            <a:r>
              <a:rPr lang="en-US" b="1" dirty="0" smtClean="0">
                <a:solidFill>
                  <a:srgbClr val="FF0000"/>
                </a:solidFill>
              </a:rPr>
              <a:t>Axis V: Highest Level of Functioning</a:t>
            </a:r>
            <a:endParaRPr lang="en-US" dirty="0" smtClean="0">
              <a:solidFill>
                <a:srgbClr val="FF0000"/>
              </a:solidFill>
            </a:endParaRPr>
          </a:p>
          <a:p>
            <a:r>
              <a:rPr lang="en-US" dirty="0" smtClean="0"/>
              <a:t>On the final axis, the clinician rates the person's level of functioning both at the present time and the highest level within the previous year.  This helps the clinician understand how the above four axes are affecting the person and what type of changes could be expected.</a:t>
            </a:r>
          </a:p>
          <a:p>
            <a:pPr>
              <a:buNone/>
            </a:pPr>
            <a:endParaRPr lang="en-US" dirty="0" smtClean="0"/>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b="1"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dirty="0" smtClean="0"/>
              <a:t> </a:t>
            </a:r>
            <a:r>
              <a:rPr lang="en-US" b="1" dirty="0" smtClean="0"/>
              <a:t>Anxiety </a:t>
            </a:r>
            <a:r>
              <a:rPr lang="en-US" dirty="0" smtClean="0"/>
              <a:t>is a familiar emotion to all of us- the feeling of tension, apprehension, and worry that often hits during personal crisis and everyday conflicts.  </a:t>
            </a:r>
          </a:p>
          <a:p>
            <a:r>
              <a:rPr lang="en-US" dirty="0" smtClean="0"/>
              <a:t>In </a:t>
            </a:r>
            <a:r>
              <a:rPr lang="en-US" b="1" dirty="0" smtClean="0"/>
              <a:t>Anxiety Disorders, </a:t>
            </a:r>
            <a:r>
              <a:rPr lang="en-US" dirty="0" smtClean="0"/>
              <a:t>the anxiety is maladaptive (inhibit a person’s ability to adjust to  particular situations.)  disrupting activities, moods, and thought processes. Three features distinguish normal anxiety from pathological anxiety. Pathological anxiety is ; irrational, uncontrollable, and disruptive.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p:txBody>
          <a:bodyPr/>
          <a:lstStyle/>
          <a:p>
            <a:r>
              <a:rPr lang="en-US" b="1" dirty="0" smtClean="0"/>
              <a:t>Generalized Anxiety Disorder (GAD)</a:t>
            </a:r>
            <a:endParaRPr lang="en-US" dirty="0" smtClean="0"/>
          </a:p>
          <a:p>
            <a:r>
              <a:rPr lang="en-US" dirty="0" smtClean="0"/>
              <a:t>Global, persistent, chronic and ongoing anxiety is the main feature of </a:t>
            </a:r>
            <a:r>
              <a:rPr lang="en-US" b="1" dirty="0" smtClean="0"/>
              <a:t>GAD</a:t>
            </a:r>
            <a:r>
              <a:rPr lang="en-US" dirty="0" smtClean="0"/>
              <a:t>. Normal anxiety quickly dissipates when a threatening situation is resolved. In </a:t>
            </a:r>
            <a:r>
              <a:rPr lang="en-US" b="1" dirty="0" smtClean="0"/>
              <a:t>GAD,</a:t>
            </a:r>
            <a:r>
              <a:rPr lang="en-US" dirty="0" smtClean="0"/>
              <a:t> when one source of worry is removed, another quickly  take it’s place. The anxiety can be attached to any object or person or none at all. GAD is often referred as </a:t>
            </a:r>
            <a:r>
              <a:rPr lang="en-US" b="1" dirty="0" smtClean="0"/>
              <a:t>“free-floating anxiety”.</a:t>
            </a:r>
            <a:endParaRPr lang="en-US" dirty="0" smtClean="0"/>
          </a:p>
          <a:p>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p:txBody>
          <a:bodyPr/>
          <a:lstStyle/>
          <a:p>
            <a:r>
              <a:rPr lang="en-US" b="1" dirty="0" smtClean="0"/>
              <a:t>Panic Disorder</a:t>
            </a:r>
            <a:endParaRPr lang="en-US" dirty="0" smtClean="0"/>
          </a:p>
          <a:p>
            <a:r>
              <a:rPr lang="en-US" dirty="0" smtClean="0"/>
              <a:t>In panic disorder, the anxiety is sudden, intense and short-lived. A </a:t>
            </a:r>
            <a:r>
              <a:rPr lang="en-US" b="1" dirty="0" smtClean="0"/>
              <a:t>Panic Attack </a:t>
            </a:r>
            <a:r>
              <a:rPr lang="en-US" dirty="0" smtClean="0"/>
              <a:t>is a sudden episode of extreme anxiety that rapidly escalates in intensity. The most common symptoms of a panic attack are a pounding heart, rapid breathing, breathlessness, and a choking situation. When </a:t>
            </a:r>
            <a:r>
              <a:rPr lang="en-US" b="1" dirty="0" smtClean="0"/>
              <a:t>panic attacks </a:t>
            </a:r>
            <a:r>
              <a:rPr lang="en-US" dirty="0" smtClean="0"/>
              <a:t>occur frequently and  unexpectedly, the person is said to suffer from </a:t>
            </a:r>
            <a:r>
              <a:rPr lang="en-US" b="1" dirty="0" smtClean="0"/>
              <a:t>panic disorder.</a:t>
            </a:r>
            <a:endParaRPr lang="en-US" dirty="0" smtClean="0"/>
          </a:p>
          <a:p>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p:txBody>
          <a:bodyPr>
            <a:normAutofit fontScale="77500" lnSpcReduction="20000"/>
          </a:bodyPr>
          <a:lstStyle/>
          <a:p>
            <a:r>
              <a:rPr lang="en-US" sz="4100" b="1" dirty="0" smtClean="0"/>
              <a:t>Phobias </a:t>
            </a:r>
            <a:endParaRPr lang="en-US" sz="4100" dirty="0" smtClean="0"/>
          </a:p>
          <a:p>
            <a:r>
              <a:rPr lang="en-US" dirty="0" smtClean="0"/>
              <a:t>A </a:t>
            </a:r>
            <a:r>
              <a:rPr lang="en-US" b="1" dirty="0" smtClean="0"/>
              <a:t>phobia </a:t>
            </a:r>
            <a:r>
              <a:rPr lang="en-US" dirty="0" smtClean="0"/>
              <a:t>is a strong irrational fear of something, usually a specific object or situation. Having a phobia does not mean a person has a psychological disorder. </a:t>
            </a:r>
          </a:p>
          <a:p>
            <a:r>
              <a:rPr lang="en-US" dirty="0" smtClean="0"/>
              <a:t>People with a </a:t>
            </a:r>
            <a:r>
              <a:rPr lang="en-US" b="1" dirty="0" smtClean="0"/>
              <a:t>Specific Phobia </a:t>
            </a:r>
            <a:r>
              <a:rPr lang="en-US" dirty="0" smtClean="0"/>
              <a:t>have an irrational fear of a specific object or situation that interferes with the ability to function in everyday life. </a:t>
            </a:r>
          </a:p>
          <a:p>
            <a:r>
              <a:rPr lang="en-US" dirty="0" smtClean="0"/>
              <a:t>People with </a:t>
            </a:r>
            <a:r>
              <a:rPr lang="en-US" b="1" dirty="0" smtClean="0"/>
              <a:t>Social Phobia or Social Anxiety Disorder </a:t>
            </a:r>
            <a:r>
              <a:rPr lang="en-US" dirty="0" smtClean="0"/>
              <a:t>have an extreme or irrational fear of being embarrassed, judged or scrutinized in social situations. Social Phobia is far more debilitating than everyday shyness. People with social phobia are intensively fearful of being watched and judged by others. Even in everyday activities, such as eating with friends in a restaurant, can cause unbearable anxiety.</a:t>
            </a:r>
          </a:p>
          <a:p>
            <a:r>
              <a:rPr lang="en-US" b="1" dirty="0" smtClean="0"/>
              <a:t>Phobias </a:t>
            </a:r>
            <a:r>
              <a:rPr lang="en-US" dirty="0" smtClean="0"/>
              <a:t>can partly be explained by; </a:t>
            </a:r>
            <a:r>
              <a:rPr lang="en-US" b="1" dirty="0" smtClean="0"/>
              <a:t>classical conditioning, operant conditioning, and observational learning.</a:t>
            </a:r>
            <a:endParaRPr lang="en-US" dirty="0" smtClean="0"/>
          </a:p>
          <a:p>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endParaRPr lang="en-US" dirty="0" smtClean="0"/>
          </a:p>
          <a:p>
            <a:r>
              <a:rPr lang="en-US" sz="3500" b="1" dirty="0" smtClean="0"/>
              <a:t>Agoraphobia</a:t>
            </a:r>
            <a:endParaRPr lang="en-US" sz="3500" dirty="0" smtClean="0"/>
          </a:p>
          <a:p>
            <a:r>
              <a:rPr lang="en-US" dirty="0" smtClean="0"/>
              <a:t>This is a type of phobia that deserves special attention. </a:t>
            </a:r>
            <a:r>
              <a:rPr lang="en-US" b="1" dirty="0" smtClean="0"/>
              <a:t>Agoraphobia </a:t>
            </a:r>
            <a:r>
              <a:rPr lang="en-US" dirty="0" smtClean="0"/>
              <a:t>is an extreme and irrational fear of experiencing a panic attack in a public situation and being unable to escape or get help. Agoraphobia means  “fear of  the marketplace”. Although  </a:t>
            </a:r>
            <a:r>
              <a:rPr lang="en-US" b="1" dirty="0" smtClean="0"/>
              <a:t>agoraphobia and panic disorder </a:t>
            </a:r>
            <a:r>
              <a:rPr lang="en-US" dirty="0" smtClean="0"/>
              <a:t>are characterized by panic attacks, not everyone with panic disorder develops agoraphobia. Many people with </a:t>
            </a:r>
            <a:r>
              <a:rPr lang="en-US" b="1" dirty="0" smtClean="0"/>
              <a:t>agoraphobia </a:t>
            </a:r>
            <a:r>
              <a:rPr lang="en-US" dirty="0" smtClean="0"/>
              <a:t>will become prisoners in their own homes, unable to go out the door.</a:t>
            </a:r>
          </a:p>
          <a:p>
            <a:pPr>
              <a:buNone/>
            </a:pPr>
            <a:r>
              <a:rPr lang="en-US" dirty="0" smtClean="0"/>
              <a:t>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a:xfrm>
            <a:off x="457200" y="1905000"/>
            <a:ext cx="8229600" cy="4389120"/>
          </a:xfrm>
        </p:spPr>
        <p:txBody>
          <a:bodyPr>
            <a:normAutofit fontScale="92500" lnSpcReduction="10000"/>
          </a:bodyPr>
          <a:lstStyle/>
          <a:p>
            <a:r>
              <a:rPr lang="en-US" sz="3500" b="1" dirty="0" smtClean="0"/>
              <a:t>Posttraumatic Stress Disorder (PTSD)</a:t>
            </a:r>
            <a:endParaRPr lang="en-US" sz="3500" dirty="0" smtClean="0"/>
          </a:p>
          <a:p>
            <a:r>
              <a:rPr lang="en-US" b="1" dirty="0" smtClean="0"/>
              <a:t>PTSD </a:t>
            </a:r>
            <a:r>
              <a:rPr lang="en-US" dirty="0" smtClean="0"/>
              <a:t> is a long-lasting anxiety disorder that develops in response to an extreme physical or psychological trauma. Extreme traumas are events that produce intense feelings of horror and helplessness, such as a serious physical injury or threat of injury to yourself or to loved ones. </a:t>
            </a:r>
          </a:p>
          <a:p>
            <a:r>
              <a:rPr lang="en-US" b="1" dirty="0" smtClean="0"/>
              <a:t>PTSD </a:t>
            </a:r>
            <a:r>
              <a:rPr lang="en-US" dirty="0" smtClean="0"/>
              <a:t> was originally associated with direct experiences of military combat. However, it now know n that PTSD can develop in survivors of other sorts of extreme traumas, such as natural disasters, physical or sexual assault, random shooting sprees, or terrorist attacks. </a:t>
            </a:r>
          </a:p>
          <a:p>
            <a:pPr>
              <a:buNone/>
            </a:pP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Four Types of Stress </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normAutofit/>
          </a:bodyPr>
          <a:lstStyle/>
          <a:p>
            <a:r>
              <a:rPr lang="en-US" b="1" dirty="0" smtClean="0">
                <a:latin typeface="David" pitchFamily="34" charset="-79"/>
                <a:cs typeface="David" pitchFamily="34" charset="-79"/>
              </a:rPr>
              <a:t>Frustration </a:t>
            </a:r>
            <a:r>
              <a:rPr lang="en-US" dirty="0" smtClean="0">
                <a:latin typeface="David" pitchFamily="34" charset="-79"/>
                <a:cs typeface="David" pitchFamily="34" charset="-79"/>
              </a:rPr>
              <a:t>is experienced when you want something you cannot have.</a:t>
            </a:r>
          </a:p>
          <a:p>
            <a:r>
              <a:rPr lang="en-US" b="1" dirty="0" smtClean="0">
                <a:latin typeface="David" pitchFamily="34" charset="-79"/>
                <a:cs typeface="David" pitchFamily="34" charset="-79"/>
              </a:rPr>
              <a:t>Conflict </a:t>
            </a:r>
            <a:r>
              <a:rPr lang="en-US" dirty="0" smtClean="0">
                <a:latin typeface="David" pitchFamily="34" charset="-79"/>
                <a:cs typeface="David" pitchFamily="34" charset="-79"/>
              </a:rPr>
              <a:t>is experienced when two or more choices are available. </a:t>
            </a:r>
          </a:p>
          <a:p>
            <a:pPr>
              <a:buNone/>
            </a:pPr>
            <a:r>
              <a:rPr lang="en-US" b="1" dirty="0" smtClean="0">
                <a:latin typeface="David" pitchFamily="34" charset="-79"/>
                <a:cs typeface="David" pitchFamily="34" charset="-79"/>
              </a:rPr>
              <a:t>    Approach-Approach conflict </a:t>
            </a:r>
            <a:r>
              <a:rPr lang="en-US" dirty="0" smtClean="0">
                <a:latin typeface="David" pitchFamily="34" charset="-79"/>
                <a:cs typeface="David" pitchFamily="34" charset="-79"/>
              </a:rPr>
              <a:t>is when two attractive goals are presented.</a:t>
            </a:r>
          </a:p>
          <a:p>
            <a:pPr>
              <a:buNone/>
            </a:pPr>
            <a:r>
              <a:rPr lang="en-US" b="1" dirty="0">
                <a:latin typeface="David" pitchFamily="34" charset="-79"/>
                <a:cs typeface="David" pitchFamily="34" charset="-79"/>
              </a:rPr>
              <a:t> </a:t>
            </a:r>
            <a:r>
              <a:rPr lang="en-US" b="1" dirty="0" smtClean="0">
                <a:latin typeface="David" pitchFamily="34" charset="-79"/>
                <a:cs typeface="David" pitchFamily="34" charset="-79"/>
              </a:rPr>
              <a:t>   Avoidance-Avoidance conflict </a:t>
            </a:r>
            <a:r>
              <a:rPr lang="en-US" dirty="0" smtClean="0">
                <a:latin typeface="David" pitchFamily="34" charset="-79"/>
                <a:cs typeface="David" pitchFamily="34" charset="-79"/>
              </a:rPr>
              <a:t>is when two unattractive goals are presented.</a:t>
            </a:r>
          </a:p>
          <a:p>
            <a:pPr>
              <a:buNone/>
            </a:pPr>
            <a:r>
              <a:rPr lang="en-US" b="1" dirty="0">
                <a:latin typeface="David" pitchFamily="34" charset="-79"/>
                <a:cs typeface="David" pitchFamily="34" charset="-79"/>
              </a:rPr>
              <a:t> </a:t>
            </a:r>
            <a:r>
              <a:rPr lang="en-US" b="1" dirty="0" smtClean="0">
                <a:latin typeface="David" pitchFamily="34" charset="-79"/>
                <a:cs typeface="David" pitchFamily="34" charset="-79"/>
              </a:rPr>
              <a:t>   Approach-Avoidance conflict </a:t>
            </a:r>
            <a:r>
              <a:rPr lang="en-US" dirty="0" smtClean="0">
                <a:latin typeface="David" pitchFamily="34" charset="-79"/>
                <a:cs typeface="David" pitchFamily="34" charset="-79"/>
              </a:rPr>
              <a:t>is when a single goal has both attractive and unattractive aspects. </a:t>
            </a:r>
            <a:endParaRPr lang="en-US" b="1" dirty="0">
              <a:latin typeface="David" pitchFamily="34" charset="-79"/>
              <a:cs typeface="David" pitchFamily="34" charset="-79"/>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David" pitchFamily="34" charset="-79"/>
                <a:cs typeface="David" pitchFamily="34" charset="-79"/>
              </a:rPr>
              <a:t>Anxiety Disorders </a:t>
            </a:r>
            <a:endParaRPr lang="en-US" sz="3200" dirty="0"/>
          </a:p>
        </p:txBody>
      </p:sp>
      <p:sp>
        <p:nvSpPr>
          <p:cNvPr id="3" name="Content Placeholder 2"/>
          <p:cNvSpPr>
            <a:spLocks noGrp="1"/>
          </p:cNvSpPr>
          <p:nvPr>
            <p:ph idx="1"/>
          </p:nvPr>
        </p:nvSpPr>
        <p:spPr/>
        <p:txBody>
          <a:bodyPr>
            <a:normAutofit fontScale="62500" lnSpcReduction="20000"/>
          </a:bodyPr>
          <a:lstStyle/>
          <a:p>
            <a:r>
              <a:rPr lang="en-US" sz="4500" b="1" dirty="0" smtClean="0"/>
              <a:t>Obsessive- Compulsive Disorder (OCD)</a:t>
            </a:r>
            <a:endParaRPr lang="en-US" sz="4500" dirty="0" smtClean="0"/>
          </a:p>
          <a:p>
            <a:r>
              <a:rPr lang="en-US" b="1" dirty="0" smtClean="0"/>
              <a:t>OCD </a:t>
            </a:r>
            <a:r>
              <a:rPr lang="en-US" dirty="0" smtClean="0"/>
              <a:t>is characterized by symptoms of anxiety which are triggered by intrusive, repetitive thoughts and urges to perform certain actions. A deficiency in the neurotransmitter </a:t>
            </a:r>
            <a:r>
              <a:rPr lang="en-US" b="1" dirty="0" smtClean="0"/>
              <a:t>serotonin </a:t>
            </a:r>
            <a:r>
              <a:rPr lang="en-US" dirty="0" smtClean="0"/>
              <a:t>seems to be associated with </a:t>
            </a:r>
            <a:r>
              <a:rPr lang="en-US" b="1" dirty="0" smtClean="0"/>
              <a:t>OCD. </a:t>
            </a:r>
            <a:endParaRPr lang="en-US" dirty="0" smtClean="0"/>
          </a:p>
          <a:p>
            <a:r>
              <a:rPr lang="en-US" b="1" dirty="0" smtClean="0">
                <a:solidFill>
                  <a:srgbClr val="7030A0"/>
                </a:solidFill>
              </a:rPr>
              <a:t>Obsessions </a:t>
            </a:r>
            <a:r>
              <a:rPr lang="en-US" dirty="0" smtClean="0"/>
              <a:t>are repeated, intrusive, uncontrollable thoughts or mental images that cause a person great worry and distress. One common obsession  is an irrational fear of </a:t>
            </a:r>
            <a:r>
              <a:rPr lang="en-US" b="1" dirty="0" smtClean="0"/>
              <a:t>dirt, germs, and other forms of contamination. </a:t>
            </a:r>
            <a:r>
              <a:rPr lang="en-US" dirty="0" smtClean="0"/>
              <a:t> Another common theme is the pathological doubt about having accomplished a simple task, such as shutting off appliances or locking a door.</a:t>
            </a:r>
          </a:p>
          <a:p>
            <a:r>
              <a:rPr lang="en-US" b="1" dirty="0" smtClean="0">
                <a:solidFill>
                  <a:srgbClr val="7030A0"/>
                </a:solidFill>
              </a:rPr>
              <a:t>Compulsions</a:t>
            </a:r>
            <a:r>
              <a:rPr lang="en-US" dirty="0" smtClean="0">
                <a:solidFill>
                  <a:srgbClr val="7030A0"/>
                </a:solidFill>
              </a:rPr>
              <a:t> </a:t>
            </a:r>
            <a:r>
              <a:rPr lang="en-US" dirty="0" smtClean="0"/>
              <a:t>are repetitive behaviors that a person feels driven to perform, Typically, compulsions are ritual behaviors that must be carried out in a certain process or sequence. Compulsions may be overt physical behaviors, such as repeated hand washing, checking doors and windows. Other compulsions may be covert mental behaviors, such as counting or reciting certain phrases to yourself. </a:t>
            </a:r>
          </a:p>
          <a:p>
            <a:r>
              <a:rPr lang="en-US" dirty="0" smtClean="0"/>
              <a:t>If a person tries to resist performing the ritual, unbearable tension, anxiety and  distress.</a:t>
            </a:r>
          </a:p>
          <a:p>
            <a:r>
              <a:rPr lang="en-US" dirty="0" smtClean="0"/>
              <a:t>Many people with OCD have the irrational belief that failure to perform the ritual action will lead to catastrophic or disastrous outcome.</a:t>
            </a:r>
          </a:p>
          <a:p>
            <a:pPr>
              <a:buNone/>
            </a:pP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latin typeface="David" pitchFamily="34" charset="-79"/>
              <a:cs typeface="David" pitchFamily="34" charset="-79"/>
            </a:endParaRPr>
          </a:p>
        </p:txBody>
      </p:sp>
      <p:sp>
        <p:nvSpPr>
          <p:cNvPr id="3" name="Content Placeholder 2"/>
          <p:cNvSpPr>
            <a:spLocks noGrp="1"/>
          </p:cNvSpPr>
          <p:nvPr>
            <p:ph idx="1"/>
          </p:nvPr>
        </p:nvSpPr>
        <p:spPr/>
        <p:txBody>
          <a:bodyPr/>
          <a:lstStyle/>
          <a:p>
            <a:r>
              <a:rPr lang="en-US" b="1" dirty="0" smtClean="0">
                <a:latin typeface="David" pitchFamily="34" charset="-79"/>
                <a:cs typeface="David" pitchFamily="34" charset="-79"/>
              </a:rPr>
              <a:t>Mood Disorders </a:t>
            </a:r>
            <a:r>
              <a:rPr lang="en-US" dirty="0" smtClean="0">
                <a:latin typeface="David" pitchFamily="34" charset="-79"/>
                <a:cs typeface="David" pitchFamily="34" charset="-79"/>
              </a:rPr>
              <a:t>are </a:t>
            </a:r>
            <a:r>
              <a:rPr lang="en-US" dirty="0" smtClean="0">
                <a:latin typeface="David" pitchFamily="34" charset="-79"/>
                <a:cs typeface="David" pitchFamily="34" charset="-79"/>
              </a:rPr>
              <a:t>a category of mental disorders in which significant and persistent disruptions in mood or emotions cause impaired cognitive, behavioral, and physical functioning; also called affective (affect is another word for “emotion or mood”) disorders. The </a:t>
            </a:r>
            <a:r>
              <a:rPr lang="en-US" b="1" dirty="0" smtClean="0">
                <a:latin typeface="David" pitchFamily="34" charset="-79"/>
                <a:cs typeface="David" pitchFamily="34" charset="-79"/>
              </a:rPr>
              <a:t>DSM-IV-TR </a:t>
            </a:r>
            <a:r>
              <a:rPr lang="en-US" b="1" dirty="0" smtClean="0">
                <a:latin typeface="David" pitchFamily="34" charset="-79"/>
                <a:cs typeface="David" pitchFamily="34" charset="-79"/>
              </a:rPr>
              <a:t> </a:t>
            </a:r>
            <a:r>
              <a:rPr lang="en-US" dirty="0" smtClean="0">
                <a:latin typeface="David" pitchFamily="34" charset="-79"/>
                <a:cs typeface="David" pitchFamily="34" charset="-79"/>
              </a:rPr>
              <a:t>defines a </a:t>
            </a:r>
            <a:r>
              <a:rPr lang="en-US" b="1" dirty="0" smtClean="0">
                <a:latin typeface="David" pitchFamily="34" charset="-79"/>
                <a:cs typeface="David" pitchFamily="34" charset="-79"/>
              </a:rPr>
              <a:t>mood disorder </a:t>
            </a:r>
            <a:r>
              <a:rPr lang="en-US" dirty="0" smtClean="0">
                <a:latin typeface="David" pitchFamily="34" charset="-79"/>
                <a:cs typeface="David" pitchFamily="34" charset="-79"/>
              </a:rPr>
              <a:t>as a serious, persistent disturbance in a person’s emotions that cause psychological discomfort which impairs the ability to function or both. </a:t>
            </a:r>
          </a:p>
          <a:p>
            <a:pPr>
              <a:buNone/>
            </a:pPr>
            <a:endParaRPr lang="en-US" dirty="0">
              <a:latin typeface="David" pitchFamily="34" charset="-79"/>
              <a:cs typeface="David" pitchFamily="34" charset="-79"/>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p>
        </p:txBody>
      </p:sp>
      <p:sp>
        <p:nvSpPr>
          <p:cNvPr id="3" name="Content Placeholder 2"/>
          <p:cNvSpPr>
            <a:spLocks noGrp="1"/>
          </p:cNvSpPr>
          <p:nvPr>
            <p:ph idx="1"/>
          </p:nvPr>
        </p:nvSpPr>
        <p:spPr/>
        <p:txBody>
          <a:bodyPr>
            <a:normAutofit fontScale="92500" lnSpcReduction="10000"/>
          </a:bodyPr>
          <a:lstStyle/>
          <a:p>
            <a:r>
              <a:rPr lang="en-US" sz="3500" b="1" dirty="0" smtClean="0"/>
              <a:t>Major Depression </a:t>
            </a:r>
            <a:endParaRPr lang="en-US" sz="3500" dirty="0" smtClean="0"/>
          </a:p>
          <a:p>
            <a:r>
              <a:rPr lang="en-US" b="1" dirty="0" smtClean="0"/>
              <a:t>Major Depression </a:t>
            </a:r>
            <a:r>
              <a:rPr lang="en-US" dirty="0" smtClean="0"/>
              <a:t>is characterized by extreme and persistent feelings of despondency, worthlessness, and hopelessness causing impaired emotional, cognitive, behavioral, and physical functioning. It is often triggered by traumatic and stressed events. </a:t>
            </a:r>
          </a:p>
          <a:p>
            <a:r>
              <a:rPr lang="en-US" dirty="0" smtClean="0"/>
              <a:t>In </a:t>
            </a:r>
            <a:r>
              <a:rPr lang="en-US" b="1" dirty="0" smtClean="0"/>
              <a:t>Major Depression, </a:t>
            </a:r>
            <a:r>
              <a:rPr lang="en-US" dirty="0" smtClean="0"/>
              <a:t>there is a loss of pleasure in almost all activities, feelings of emptiness, excessive guilt, preoccupation with death or suicidal thoughts, difficulty sleeping, </a:t>
            </a:r>
            <a:r>
              <a:rPr lang="en-US" dirty="0" smtClean="0"/>
              <a:t>dimished</a:t>
            </a:r>
            <a:r>
              <a:rPr lang="en-US" dirty="0" smtClean="0"/>
              <a:t> ability to think, concentrate or make decisions, and diminished appetite and significant weight loss.</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p>
        </p:txBody>
      </p:sp>
      <p:sp>
        <p:nvSpPr>
          <p:cNvPr id="3" name="Content Placeholder 2"/>
          <p:cNvSpPr>
            <a:spLocks noGrp="1"/>
          </p:cNvSpPr>
          <p:nvPr>
            <p:ph idx="1"/>
          </p:nvPr>
        </p:nvSpPr>
        <p:spPr/>
        <p:txBody>
          <a:bodyPr/>
          <a:lstStyle/>
          <a:p>
            <a:r>
              <a:rPr lang="en-US" sz="3200" b="1" dirty="0" smtClean="0">
                <a:latin typeface="David" pitchFamily="34" charset="-79"/>
                <a:cs typeface="David" pitchFamily="34" charset="-79"/>
              </a:rPr>
              <a:t>Dysthymic</a:t>
            </a:r>
            <a:r>
              <a:rPr lang="en-US" sz="3200" b="1" dirty="0" smtClean="0">
                <a:latin typeface="David" pitchFamily="34" charset="-79"/>
                <a:cs typeface="David" pitchFamily="34" charset="-79"/>
              </a:rPr>
              <a:t> Disorder</a:t>
            </a:r>
            <a:endParaRPr lang="en-US" sz="3200" dirty="0" smtClean="0">
              <a:latin typeface="David" pitchFamily="34" charset="-79"/>
              <a:cs typeface="David" pitchFamily="34" charset="-79"/>
            </a:endParaRPr>
          </a:p>
          <a:p>
            <a:r>
              <a:rPr lang="en-US" dirty="0" smtClean="0"/>
              <a:t>In contrast to major depression, which significantly impairs a person’s ability to function, some people experience a less severe form of depression called </a:t>
            </a:r>
            <a:r>
              <a:rPr lang="en-US" b="1" dirty="0" smtClean="0"/>
              <a:t>dysthymic</a:t>
            </a:r>
            <a:r>
              <a:rPr lang="en-US" b="1" dirty="0" smtClean="0"/>
              <a:t> disorder</a:t>
            </a:r>
            <a:r>
              <a:rPr lang="en-US" dirty="0" smtClean="0"/>
              <a:t>.</a:t>
            </a:r>
          </a:p>
          <a:p>
            <a:r>
              <a:rPr lang="en-US" b="1" dirty="0" smtClean="0"/>
              <a:t>Dysthymic</a:t>
            </a:r>
            <a:r>
              <a:rPr lang="en-US" b="1" dirty="0" smtClean="0"/>
              <a:t> Disorder </a:t>
            </a:r>
            <a:r>
              <a:rPr lang="en-US" dirty="0" smtClean="0"/>
              <a:t>is chronic, low-grade depression. It is characterized by many symptoms of depression, but the symptoms are less intense. Although the person functions adequately, they have a chronic case of “the blues” that can continue for years.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p>
        </p:txBody>
      </p:sp>
      <p:sp>
        <p:nvSpPr>
          <p:cNvPr id="3" name="Content Placeholder 2"/>
          <p:cNvSpPr>
            <a:spLocks noGrp="1"/>
          </p:cNvSpPr>
          <p:nvPr>
            <p:ph idx="1"/>
          </p:nvPr>
        </p:nvSpPr>
        <p:spPr/>
        <p:txBody>
          <a:bodyPr/>
          <a:lstStyle/>
          <a:p>
            <a:r>
              <a:rPr lang="en-US" sz="3200" b="1" dirty="0" smtClean="0"/>
              <a:t>Seasonal Affective Disorder (SAD) </a:t>
            </a:r>
            <a:endParaRPr lang="en-US" sz="3200" dirty="0" smtClean="0"/>
          </a:p>
          <a:p>
            <a:r>
              <a:rPr lang="en-US" b="1" dirty="0" smtClean="0"/>
              <a:t>SAD </a:t>
            </a:r>
            <a:r>
              <a:rPr lang="en-US" dirty="0" smtClean="0"/>
              <a:t>is repeated episodes of depression in the changing seasons of the onset of autumn to winter. In the most common form of SAD, episodes of depression recur in the fall and winter months when there is the least amount of sunlight.</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p>
        </p:txBody>
      </p:sp>
      <p:sp>
        <p:nvSpPr>
          <p:cNvPr id="3" name="Content Placeholder 2"/>
          <p:cNvSpPr>
            <a:spLocks noGrp="1"/>
          </p:cNvSpPr>
          <p:nvPr>
            <p:ph idx="1"/>
          </p:nvPr>
        </p:nvSpPr>
        <p:spPr/>
        <p:txBody>
          <a:bodyPr>
            <a:normAutofit fontScale="92500" lnSpcReduction="10000"/>
          </a:bodyPr>
          <a:lstStyle/>
          <a:p>
            <a:r>
              <a:rPr lang="en-US" sz="3500" b="1" dirty="0" smtClean="0">
                <a:latin typeface="David" pitchFamily="34" charset="-79"/>
                <a:cs typeface="David" pitchFamily="34" charset="-79"/>
              </a:rPr>
              <a:t>Bipolar Disorder</a:t>
            </a:r>
            <a:endParaRPr lang="en-US" sz="3500" dirty="0" smtClean="0">
              <a:latin typeface="David" pitchFamily="34" charset="-79"/>
              <a:cs typeface="David" pitchFamily="34" charset="-79"/>
            </a:endParaRPr>
          </a:p>
          <a:p>
            <a:r>
              <a:rPr lang="en-US" b="1" dirty="0" smtClean="0"/>
              <a:t>Bipolar Disorder </a:t>
            </a:r>
            <a:r>
              <a:rPr lang="en-US" dirty="0" smtClean="0"/>
              <a:t>involves periods of depression alternating with periods of extreme euphoria and excitement (Mania).  A person with Bipolar Disorder experience extreme mood swings </a:t>
            </a:r>
          </a:p>
          <a:p>
            <a:r>
              <a:rPr lang="en-US" dirty="0" smtClean="0"/>
              <a:t>During </a:t>
            </a:r>
            <a:r>
              <a:rPr lang="en-US" b="1" dirty="0" smtClean="0"/>
              <a:t>manic episodes, </a:t>
            </a:r>
            <a:r>
              <a:rPr lang="en-US" dirty="0" smtClean="0"/>
              <a:t>the person’s thoughts often rapidly shift from topic to topic. This is often referred to as a </a:t>
            </a:r>
            <a:r>
              <a:rPr lang="en-US" b="1" dirty="0" smtClean="0"/>
              <a:t>“flight of ideas”.</a:t>
            </a:r>
            <a:r>
              <a:rPr lang="en-US" dirty="0" smtClean="0"/>
              <a:t>  For most people with </a:t>
            </a:r>
            <a:r>
              <a:rPr lang="en-US" b="1" dirty="0" smtClean="0"/>
              <a:t>Bipolar Disorders,  </a:t>
            </a:r>
            <a:r>
              <a:rPr lang="en-US" dirty="0" smtClean="0"/>
              <a:t>a manic episode immediately precedes or follows a bout with major depression. However, according to the </a:t>
            </a:r>
            <a:r>
              <a:rPr lang="en-US" b="1" dirty="0" smtClean="0"/>
              <a:t>DSM-IV-TR </a:t>
            </a:r>
            <a:r>
              <a:rPr lang="en-US" dirty="0" smtClean="0"/>
              <a:t>, a small percentage of people experience only manic episodes. </a:t>
            </a: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Mood Disorders </a:t>
            </a:r>
            <a:endParaRPr lang="en-US" dirty="0"/>
          </a:p>
        </p:txBody>
      </p:sp>
      <p:sp>
        <p:nvSpPr>
          <p:cNvPr id="3" name="Content Placeholder 2"/>
          <p:cNvSpPr>
            <a:spLocks noGrp="1"/>
          </p:cNvSpPr>
          <p:nvPr>
            <p:ph idx="1"/>
          </p:nvPr>
        </p:nvSpPr>
        <p:spPr/>
        <p:txBody>
          <a:bodyPr/>
          <a:lstStyle/>
          <a:p>
            <a:r>
              <a:rPr lang="en-US" sz="3200" b="1" dirty="0" smtClean="0"/>
              <a:t>Cyclothymic</a:t>
            </a:r>
            <a:r>
              <a:rPr lang="en-US" sz="3200" b="1" dirty="0" smtClean="0"/>
              <a:t> Disorder </a:t>
            </a:r>
            <a:endParaRPr lang="en-US" sz="3200" dirty="0" smtClean="0"/>
          </a:p>
          <a:p>
            <a:r>
              <a:rPr lang="en-US" b="1" dirty="0" smtClean="0"/>
              <a:t>Cyclothymic</a:t>
            </a:r>
            <a:r>
              <a:rPr lang="en-US" b="1" dirty="0" smtClean="0"/>
              <a:t> Disorder</a:t>
            </a:r>
            <a:r>
              <a:rPr lang="en-US" dirty="0" smtClean="0"/>
              <a:t> is characterized by moderate but frequent mood swings, which last two years or more that are not severe enough to qualify as bipolar disorder.</a:t>
            </a:r>
          </a:p>
          <a:p>
            <a:pPr>
              <a:buNone/>
            </a:pP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b="1" dirty="0" smtClean="0">
                <a:latin typeface="David" pitchFamily="34" charset="-79"/>
                <a:cs typeface="David" pitchFamily="34" charset="-79"/>
              </a:rPr>
              <a:t>Personality Disorders</a:t>
            </a:r>
            <a:endParaRPr lang="en-US" sz="3600"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lnSpcReduction="10000"/>
          </a:bodyPr>
          <a:lstStyle/>
          <a:p>
            <a:r>
              <a:rPr lang="en-US" b="1" dirty="0" smtClean="0"/>
              <a:t>Personality Disorders </a:t>
            </a:r>
            <a:r>
              <a:rPr lang="en-US" dirty="0" smtClean="0"/>
              <a:t>are inflexible, maladaptive patterns of thoughts, emotions, behaviors, and interpersonal functioning that are stable over time and across situations, and deviate from the expectations of the individuals culture. </a:t>
            </a:r>
            <a:r>
              <a:rPr lang="en-US" b="1" dirty="0" smtClean="0"/>
              <a:t>Personality traits </a:t>
            </a:r>
            <a:r>
              <a:rPr lang="en-US" dirty="0" smtClean="0"/>
              <a:t>are consistent over time and across situations, but they are not etched in stone.  A psychologically well-adjusted person possesses a fair degree of flexibility and </a:t>
            </a:r>
            <a:r>
              <a:rPr lang="en-US" dirty="0" smtClean="0"/>
              <a:t>adaptiveness</a:t>
            </a:r>
            <a:r>
              <a:rPr lang="en-US" dirty="0" smtClean="0"/>
              <a:t>. Based on our experiences with others, we are able to modify are behaviors and how we display our personality traits. In contrast, someone with </a:t>
            </a:r>
            <a:r>
              <a:rPr lang="en-US" b="1" dirty="0" smtClean="0"/>
              <a:t>personality disorder </a:t>
            </a:r>
            <a:r>
              <a:rPr lang="en-US" dirty="0" smtClean="0"/>
              <a:t>has personality traits that are </a:t>
            </a:r>
            <a:r>
              <a:rPr lang="en-US" b="1" dirty="0" smtClean="0"/>
              <a:t>inflexible and maladaptive </a:t>
            </a:r>
            <a:r>
              <a:rPr lang="en-US" dirty="0" smtClean="0"/>
              <a:t>across a broad range of situations. </a:t>
            </a:r>
          </a:p>
          <a:p>
            <a:pPr>
              <a:buNone/>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David" pitchFamily="34" charset="-79"/>
                <a:cs typeface="David" pitchFamily="34" charset="-79"/>
              </a:rPr>
              <a:t>Personality Disorders</a:t>
            </a:r>
            <a:endParaRPr lang="en-US" sz="4800" dirty="0"/>
          </a:p>
        </p:txBody>
      </p:sp>
      <p:sp>
        <p:nvSpPr>
          <p:cNvPr id="3" name="Content Placeholder 2"/>
          <p:cNvSpPr>
            <a:spLocks noGrp="1"/>
          </p:cNvSpPr>
          <p:nvPr>
            <p:ph idx="1"/>
          </p:nvPr>
        </p:nvSpPr>
        <p:spPr/>
        <p:txBody>
          <a:bodyPr/>
          <a:lstStyle/>
          <a:p>
            <a:pPr>
              <a:buNone/>
            </a:pPr>
            <a:endParaRPr lang="en-US" dirty="0" smtClean="0"/>
          </a:p>
          <a:p>
            <a:r>
              <a:rPr lang="en-US" b="1" dirty="0" smtClean="0"/>
              <a:t>Paranoid Personality Disorder </a:t>
            </a:r>
            <a:r>
              <a:rPr lang="en-US" dirty="0" smtClean="0"/>
              <a:t>is characterized by pervasive distrust and suspiciousness of the motives of other without sufficient basis. About 3% of the general population display this disorder, which occurs more frequently in men. </a:t>
            </a:r>
          </a:p>
          <a:p>
            <a:r>
              <a:rPr lang="en-US" dirty="0" smtClean="0"/>
              <a:t>These individuals are constantly on guard because they think that other people are out to exploit, harm, or dupe them. </a:t>
            </a:r>
          </a:p>
          <a:p>
            <a:pPr>
              <a:buNone/>
            </a:pP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sz="2800" b="1" dirty="0" smtClean="0"/>
              <a:t>Antisocial Personality Disorder </a:t>
            </a:r>
            <a:r>
              <a:rPr lang="en-US" sz="2800" dirty="0" smtClean="0"/>
              <a:t>is characterized by a pervasive pattern of disregarding and violating the rights of others. These people are often referred to as </a:t>
            </a:r>
            <a:r>
              <a:rPr lang="en-US" sz="2800" b="1" dirty="0" smtClean="0"/>
              <a:t>“psychopaths or sociopaths”.</a:t>
            </a:r>
            <a:endParaRPr lang="en-US" sz="2800" dirty="0" smtClean="0"/>
          </a:p>
          <a:p>
            <a:r>
              <a:rPr lang="en-US" dirty="0" smtClean="0"/>
              <a:t>These people have the ability to lie, steal, cheat, and otherwise manipulate and harm other people. Evidence of this personality trait can be seen in childhood or early adolescence. In  many cases, the child has repeated run-ins with the law or school authorities. Behaviors that draw the attention of authorities can include; cruelty to animals, attacking or harming adults or other children, theft, setting fires, and destroying property. This pattern of behavior is typically diagnosed as </a:t>
            </a:r>
            <a:r>
              <a:rPr lang="en-US" b="1" dirty="0" smtClean="0"/>
              <a:t>conduct disorder</a:t>
            </a:r>
            <a:r>
              <a:rPr lang="en-US" b="1" dirty="0" smtClean="0"/>
              <a:t>.</a:t>
            </a:r>
            <a:r>
              <a:rPr lang="en-US" b="1" dirty="0" smtClean="0"/>
              <a:t>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Four Types of Stress </a:t>
            </a:r>
            <a:endParaRPr lang="en-US" dirty="0"/>
          </a:p>
        </p:txBody>
      </p:sp>
      <p:sp>
        <p:nvSpPr>
          <p:cNvPr id="3" name="Content Placeholder 2"/>
          <p:cNvSpPr>
            <a:spLocks noGrp="1"/>
          </p:cNvSpPr>
          <p:nvPr>
            <p:ph idx="1"/>
          </p:nvPr>
        </p:nvSpPr>
        <p:spPr/>
        <p:txBody>
          <a:bodyPr/>
          <a:lstStyle/>
          <a:p>
            <a:r>
              <a:rPr lang="en-US" b="1" dirty="0" smtClean="0">
                <a:latin typeface="David" pitchFamily="34" charset="-79"/>
                <a:cs typeface="David" pitchFamily="34" charset="-79"/>
              </a:rPr>
              <a:t>Change </a:t>
            </a:r>
            <a:r>
              <a:rPr lang="en-US" dirty="0" smtClean="0">
                <a:latin typeface="David" pitchFamily="34" charset="-79"/>
                <a:cs typeface="David" pitchFamily="34" charset="-79"/>
              </a:rPr>
              <a:t>is experienced when there are alterations in one’s living circumstances that require readjustment.</a:t>
            </a:r>
          </a:p>
          <a:p>
            <a:r>
              <a:rPr lang="en-US" b="1" dirty="0" smtClean="0">
                <a:latin typeface="David" pitchFamily="34" charset="-79"/>
                <a:cs typeface="David" pitchFamily="34" charset="-79"/>
              </a:rPr>
              <a:t>Pressure </a:t>
            </a:r>
            <a:r>
              <a:rPr lang="en-US" dirty="0" smtClean="0">
                <a:latin typeface="David" pitchFamily="34" charset="-79"/>
                <a:cs typeface="David" pitchFamily="34" charset="-79"/>
              </a:rPr>
              <a:t>is experienced when there are expectations or demands that a person respond or behave in a certain way.</a:t>
            </a:r>
          </a:p>
          <a:p>
            <a:pPr>
              <a:buNone/>
            </a:pPr>
            <a:endParaRPr lang="en-US" b="1" dirty="0">
              <a:latin typeface="David" pitchFamily="34" charset="-79"/>
              <a:cs typeface="David" pitchFamily="34" charset="-79"/>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b="1" dirty="0" smtClean="0"/>
              <a:t>Borderline Personality Disorder </a:t>
            </a:r>
            <a:r>
              <a:rPr lang="en-US" dirty="0" smtClean="0"/>
              <a:t>is characterized by instability of interpersonal relationships, self-image, and emotions, and marked impulsivity. This is the most commonly diagnosed personality disorder, of 10 million Americans diagnosed with personality disorder, about 75% are women. The person has extreme mood swings and angry outbursts are common. They often have feelings of emptiness and are afraid of abandonment. There sense of self is just as unstable and just as chaotic as their external world, partly because their identity is so fragile. </a:t>
            </a:r>
          </a:p>
          <a:p>
            <a:r>
              <a:rPr lang="en-US" dirty="0" smtClean="0"/>
              <a:t>Some researchers believe that a disruption in attachment relationships in early childhood is an important cause.</a:t>
            </a:r>
          </a:p>
          <a:p>
            <a:pPr>
              <a:buNone/>
            </a:pPr>
            <a:r>
              <a:rPr lang="en-US" dirty="0" smtClean="0"/>
              <a:t>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lstStyle/>
          <a:p>
            <a:pPr lvl="0"/>
            <a:r>
              <a:rPr lang="en-US" b="1" dirty="0" smtClean="0"/>
              <a:t>Schizoid Personality </a:t>
            </a:r>
            <a:r>
              <a:rPr lang="en-US" b="1" dirty="0" smtClean="0"/>
              <a:t>Disorder</a:t>
            </a:r>
          </a:p>
          <a:p>
            <a:pPr lvl="0"/>
            <a:r>
              <a:rPr lang="en-US" dirty="0" smtClean="0"/>
              <a:t> </a:t>
            </a:r>
            <a:r>
              <a:rPr lang="en-US" dirty="0" smtClean="0"/>
              <a:t>Schizoid personalities are introverted, withdrawn, solitary, emotionally cold, and distant. They are often absorbed with their own thoughts and feelings and are fearful of closeness and intimacy with others. For example, a person suffering from schizoid personality is more of a daydreamer than a practical action taker.</a:t>
            </a:r>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000" b="1" dirty="0" smtClean="0"/>
              <a:t>Schizotypal</a:t>
            </a:r>
            <a:r>
              <a:rPr lang="en-US" sz="3000" b="1" dirty="0" smtClean="0"/>
              <a:t> Personality </a:t>
            </a:r>
            <a:r>
              <a:rPr lang="en-US" sz="3000" b="1" dirty="0" smtClean="0"/>
              <a:t>Disorder</a:t>
            </a:r>
            <a:endParaRPr lang="en-US" sz="3000" dirty="0" smtClean="0"/>
          </a:p>
          <a:p>
            <a:pPr lvl="0"/>
            <a:r>
              <a:rPr lang="en-US" dirty="0" smtClean="0"/>
              <a:t>A </a:t>
            </a:r>
            <a:r>
              <a:rPr lang="en-US" dirty="0" smtClean="0"/>
              <a:t>pattern of peculiarities best describes those with </a:t>
            </a:r>
            <a:r>
              <a:rPr lang="en-US" dirty="0" smtClean="0"/>
              <a:t>schizotypal</a:t>
            </a:r>
            <a:r>
              <a:rPr lang="en-US" dirty="0" smtClean="0"/>
              <a:t> personality disorder. People may have odd or eccentric manners of speaking or dressing. Strange, outlandish or paranoid beliefs and thoughts are common. People with </a:t>
            </a:r>
            <a:r>
              <a:rPr lang="en-US" dirty="0" smtClean="0"/>
              <a:t>schizotypal</a:t>
            </a:r>
            <a:r>
              <a:rPr lang="en-US" dirty="0" smtClean="0"/>
              <a:t> personality disorder have difficulties forming relationships and experience extreme anxiety in social situations. They may react inappropriately or not react at all during a conversation or they may talk to themselves. They also display signs of “magical thinking” by saying they can see into the future or read other people’s minds.</a:t>
            </a:r>
          </a:p>
          <a:p>
            <a:pP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lstStyle/>
          <a:p>
            <a:pPr lvl="0"/>
            <a:r>
              <a:rPr lang="en-US" b="1" dirty="0" smtClean="0"/>
              <a:t>Narcissistic Personality </a:t>
            </a:r>
            <a:r>
              <a:rPr lang="en-US" b="1" dirty="0" smtClean="0"/>
              <a:t>Disorder</a:t>
            </a:r>
            <a:endParaRPr lang="en-US" dirty="0" smtClean="0"/>
          </a:p>
          <a:p>
            <a:pPr lvl="0"/>
            <a:r>
              <a:rPr lang="en-US" dirty="0" smtClean="0"/>
              <a:t>People </a:t>
            </a:r>
            <a:r>
              <a:rPr lang="en-US" dirty="0" smtClean="0"/>
              <a:t>with narcissistic personality have an exaggerated sense of self-importance, are absorbed by fantasies of unlimited success, and seek constant attention. The narcissistic personality is oversensitive to failure and often complains of multiple somatic symptoms. Prone to extreme mood swings between self-admiration and insecurity, these people tend to exploit interpersonal relationships.</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000" b="1" dirty="0" smtClean="0"/>
              <a:t>Avoidant Personality </a:t>
            </a:r>
            <a:r>
              <a:rPr lang="en-US" sz="3000" b="1" dirty="0" smtClean="0"/>
              <a:t>Disorder</a:t>
            </a:r>
            <a:endParaRPr lang="en-US" sz="3000" dirty="0" smtClean="0"/>
          </a:p>
          <a:p>
            <a:pPr lvl="0"/>
            <a:r>
              <a:rPr lang="en-US" dirty="0" smtClean="0"/>
              <a:t>Avoidant </a:t>
            </a:r>
            <a:r>
              <a:rPr lang="en-US" dirty="0" smtClean="0"/>
              <a:t>personalities are often hypersensitive to rejection and are unwilling to become involved with others unless they are sure of being liked. Excessive social discomfort, timidity, fear of criticism, avoidance of social or work activities that involve interpersonal contact are characteristic of the avoidant personality. They are fearful of saying something considered foolish by others; worry they will blush or cry in front of others; and are very hurt by any disapproval by others. People with avoidant personality disorder may have no close relationships outside of their family circle, although they would like to, and are upset at their inability to relate well to others.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Dependent Personality </a:t>
            </a:r>
            <a:r>
              <a:rPr lang="en-US" b="1" dirty="0" smtClean="0"/>
              <a:t>Disorder</a:t>
            </a:r>
            <a:endParaRPr lang="en-US" dirty="0" smtClean="0"/>
          </a:p>
          <a:p>
            <a:pPr lvl="0"/>
            <a:r>
              <a:rPr lang="en-US" dirty="0" smtClean="0"/>
              <a:t> </a:t>
            </a:r>
            <a:r>
              <a:rPr lang="en-US" dirty="0" smtClean="0"/>
              <a:t>People with dependent personality disorder may exhibit a pattern of dependent and submissive behavior, relying on others to make decisions for them. They require excessive reassurance and advice, and are easily hurt by criticism or disapproval. They feel uncomfortable and helpless if they are alone, and can be devastated when a close relationship ends. They have a strong fear of rejection. Typically lacking in self-confidence, the dependent personality rarely initiates projects or does things independently. This disorder usually begins by early adulthood and is diagnosed more frequently in females than males.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Personality Disorders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300" b="1" dirty="0" smtClean="0"/>
              <a:t>Obsessive-Compulsive Personality </a:t>
            </a:r>
            <a:r>
              <a:rPr lang="en-US" sz="3300" b="1" dirty="0" smtClean="0"/>
              <a:t>Disorder</a:t>
            </a:r>
            <a:endParaRPr lang="en-US" sz="3300" dirty="0" smtClean="0"/>
          </a:p>
          <a:p>
            <a:pPr lvl="0"/>
            <a:r>
              <a:rPr lang="en-US" dirty="0" smtClean="0"/>
              <a:t>Obsessive-Compulsive </a:t>
            </a:r>
            <a:r>
              <a:rPr lang="en-US" dirty="0" smtClean="0"/>
              <a:t>personalities are conscientious and have high levels of aspiration, but they also strive for perfection. Never satisfied with their achievements, people with compulsive personality disorder take on more and more responsibilities. They are reliable, dependable, orderly, and methodical, but their inflexibility often makes them incapable of adapting to changed circumstances. People with compulsive personality are highly cautious, weigh all aspects of a problem, and pay attention to every detail, making it difficult for them to make decisions and complete tasks. When their feelings are not under strict control, events are unpredictable, or they must rely on others, compulsive personalities often feel a sense of isolation and helplessness.</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David" pitchFamily="34" charset="-79"/>
                <a:cs typeface="David" pitchFamily="34" charset="-79"/>
              </a:rPr>
              <a:t>Somatoform Disorders </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smtClean="0">
                <a:solidFill>
                  <a:srgbClr val="7030A0"/>
                </a:solidFill>
              </a:rPr>
              <a:t>Somatoform Disorders </a:t>
            </a:r>
            <a:r>
              <a:rPr lang="en-US" dirty="0" smtClean="0"/>
              <a:t>are </a:t>
            </a:r>
            <a:r>
              <a:rPr lang="en-US" dirty="0" smtClean="0"/>
              <a:t>physical ailments that cannot be fully explained by organic conditions and are largely due to psychological factors.</a:t>
            </a:r>
          </a:p>
          <a:p>
            <a:r>
              <a:rPr lang="en-US" b="1" dirty="0" smtClean="0"/>
              <a:t>Somatization</a:t>
            </a:r>
            <a:r>
              <a:rPr lang="en-US" b="1" dirty="0" smtClean="0"/>
              <a:t> Disorder </a:t>
            </a:r>
            <a:r>
              <a:rPr lang="en-US" dirty="0" smtClean="0"/>
              <a:t>is marked by a history of diverse physical complaints that appear to be psychological in origin.</a:t>
            </a:r>
          </a:p>
          <a:p>
            <a:r>
              <a:rPr lang="en-US" b="1" dirty="0" smtClean="0"/>
              <a:t>Hypochondriasis</a:t>
            </a:r>
            <a:r>
              <a:rPr lang="en-US" b="1" dirty="0" smtClean="0"/>
              <a:t> </a:t>
            </a:r>
            <a:r>
              <a:rPr lang="en-US" dirty="0" smtClean="0"/>
              <a:t>is characterized by an excessive preoccupation with one’s own health and worry about developing a physical illness.</a:t>
            </a:r>
          </a:p>
          <a:p>
            <a:r>
              <a:rPr lang="en-US" b="1" dirty="0" smtClean="0"/>
              <a:t>Conversion Disorder</a:t>
            </a:r>
            <a:r>
              <a:rPr lang="en-US" dirty="0" smtClean="0"/>
              <a:t> is characterized by a significant loss of physical function usually in a single organ system, with no organic basis.</a:t>
            </a:r>
          </a:p>
          <a:p>
            <a:pPr>
              <a:buNone/>
            </a:pPr>
            <a:r>
              <a:rPr lang="en-US" dirty="0" smtClean="0"/>
              <a:t>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avid" pitchFamily="34" charset="-79"/>
                <a:cs typeface="David" pitchFamily="34" charset="-79"/>
              </a:rPr>
              <a:t>Eating Disorders </a:t>
            </a:r>
            <a:endParaRPr lang="en-US" dirty="0">
              <a:latin typeface="David" pitchFamily="34" charset="-79"/>
              <a:cs typeface="David" pitchFamily="34" charset="-79"/>
            </a:endParaRPr>
          </a:p>
        </p:txBody>
      </p:sp>
      <p:sp>
        <p:nvSpPr>
          <p:cNvPr id="3" name="Content Placeholder 2"/>
          <p:cNvSpPr>
            <a:spLocks noGrp="1"/>
          </p:cNvSpPr>
          <p:nvPr>
            <p:ph idx="1"/>
          </p:nvPr>
        </p:nvSpPr>
        <p:spPr/>
        <p:txBody>
          <a:bodyPr>
            <a:normAutofit/>
          </a:bodyPr>
          <a:lstStyle/>
          <a:p>
            <a:pPr>
              <a:buNone/>
            </a:pPr>
            <a:endParaRPr lang="en-US" dirty="0" smtClean="0"/>
          </a:p>
          <a:p>
            <a:r>
              <a:rPr lang="en-US" b="1" dirty="0" smtClean="0"/>
              <a:t>Anorexia nervosa </a:t>
            </a:r>
            <a:r>
              <a:rPr lang="en-US" dirty="0" smtClean="0"/>
              <a:t>involves intense fear of gaining weight, disturbed body image, refusal to maintain normal weight, and used dangerous measures to lose weight.</a:t>
            </a:r>
          </a:p>
          <a:p>
            <a:r>
              <a:rPr lang="en-US" b="1" dirty="0" smtClean="0"/>
              <a:t>Bulimia nervosa </a:t>
            </a:r>
            <a:r>
              <a:rPr lang="en-US" dirty="0" smtClean="0"/>
              <a:t>involves engaging in out-of-control overeating followed by unhealthy compensatory efforts. </a:t>
            </a:r>
          </a:p>
          <a:p>
            <a:endParaRPr 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dirty="0" smtClean="0"/>
              <a:t> </a:t>
            </a:r>
            <a:br>
              <a:rPr lang="en-US" dirty="0" smtClean="0"/>
            </a:br>
            <a:r>
              <a:rPr lang="en-US" dirty="0" smtClean="0"/>
              <a:t> </a:t>
            </a:r>
            <a:br>
              <a:rPr lang="en-US" dirty="0" smtClean="0"/>
            </a:br>
            <a:r>
              <a:rPr lang="en-US" sz="4400" b="1" dirty="0" smtClean="0">
                <a:latin typeface="David" pitchFamily="34" charset="-79"/>
                <a:cs typeface="David" pitchFamily="34" charset="-79"/>
              </a:rPr>
              <a:t>Dissociative Disorders </a:t>
            </a:r>
            <a:endParaRPr lang="en-US"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a:bodyPr>
          <a:lstStyle/>
          <a:p>
            <a:r>
              <a:rPr lang="en-US" b="1" dirty="0" smtClean="0"/>
              <a:t>Dissociative Disorders </a:t>
            </a:r>
            <a:r>
              <a:rPr lang="en-US" dirty="0" smtClean="0"/>
              <a:t>are a category of psychological disorders in which extreme and frequent disruptions of awareness, memory, and personal identity impair and function.  </a:t>
            </a:r>
            <a:r>
              <a:rPr lang="en-US" b="1" dirty="0" smtClean="0"/>
              <a:t>Dissociative experience </a:t>
            </a:r>
            <a:r>
              <a:rPr lang="en-US" dirty="0" smtClean="0"/>
              <a:t>is one in which a person’s awareness, memory, and personal identity become separated or divided. While that may sound weird, dissociative experiences are not inherently pathological. Mild dissociative experiences are quite common and completely normal. In </a:t>
            </a:r>
            <a:r>
              <a:rPr lang="en-US" b="1" dirty="0" smtClean="0"/>
              <a:t>Dissociative Disorders, </a:t>
            </a:r>
            <a:r>
              <a:rPr lang="en-US" dirty="0" smtClean="0"/>
              <a:t>the dissociative experiences are more extreme and frequent and severely disruptive in everyday functioning.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David" pitchFamily="34" charset="-79"/>
                <a:cs typeface="David" pitchFamily="34" charset="-79"/>
              </a:rPr>
              <a:t>Social Readjustment Rating Scale </a:t>
            </a:r>
            <a:endParaRPr lang="en-US"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lnSpcReduction="10000"/>
          </a:bodyPr>
          <a:lstStyle/>
          <a:p>
            <a:r>
              <a:rPr lang="en-US" b="1" dirty="0">
                <a:latin typeface="David" pitchFamily="34" charset="-79"/>
                <a:cs typeface="David" pitchFamily="34" charset="-79"/>
              </a:rPr>
              <a:t>Major Life Events</a:t>
            </a:r>
            <a:endParaRPr lang="en-US" dirty="0">
              <a:latin typeface="David" pitchFamily="34" charset="-79"/>
              <a:cs typeface="David" pitchFamily="34" charset="-79"/>
            </a:endParaRPr>
          </a:p>
          <a:p>
            <a:r>
              <a:rPr lang="en-US" dirty="0">
                <a:latin typeface="David" pitchFamily="34" charset="-79"/>
                <a:cs typeface="David" pitchFamily="34" charset="-79"/>
              </a:rPr>
              <a:t>Research by Psychiatrists </a:t>
            </a:r>
            <a:r>
              <a:rPr lang="en-US" dirty="0" smtClean="0">
                <a:latin typeface="David" pitchFamily="34" charset="-79"/>
                <a:cs typeface="David" pitchFamily="34" charset="-79"/>
              </a:rPr>
              <a:t>Dr. </a:t>
            </a:r>
            <a:r>
              <a:rPr lang="en-US" dirty="0">
                <a:latin typeface="David" pitchFamily="34" charset="-79"/>
                <a:cs typeface="David" pitchFamily="34" charset="-79"/>
              </a:rPr>
              <a:t>Thomas Holmes and </a:t>
            </a:r>
            <a:r>
              <a:rPr lang="en-US" dirty="0" smtClean="0">
                <a:latin typeface="David" pitchFamily="34" charset="-79"/>
                <a:cs typeface="David" pitchFamily="34" charset="-79"/>
              </a:rPr>
              <a:t> Dr. Richard </a:t>
            </a:r>
            <a:r>
              <a:rPr lang="en-US" dirty="0">
                <a:latin typeface="David" pitchFamily="34" charset="-79"/>
                <a:cs typeface="David" pitchFamily="34" charset="-79"/>
              </a:rPr>
              <a:t>Rahe</a:t>
            </a:r>
            <a:r>
              <a:rPr lang="en-US" dirty="0">
                <a:latin typeface="David" pitchFamily="34" charset="-79"/>
                <a:cs typeface="David" pitchFamily="34" charset="-79"/>
              </a:rPr>
              <a:t> revealed a list of common causes of stress that most people would find stressful.  They called this scale the </a:t>
            </a:r>
            <a:r>
              <a:rPr lang="en-US" b="1" dirty="0">
                <a:latin typeface="David" pitchFamily="34" charset="-79"/>
                <a:cs typeface="David" pitchFamily="34" charset="-79"/>
              </a:rPr>
              <a:t>Holmes and </a:t>
            </a:r>
            <a:r>
              <a:rPr lang="en-US" b="1" dirty="0">
                <a:latin typeface="David" pitchFamily="34" charset="-79"/>
                <a:cs typeface="David" pitchFamily="34" charset="-79"/>
              </a:rPr>
              <a:t>Rahe</a:t>
            </a:r>
            <a:r>
              <a:rPr lang="en-US" b="1" dirty="0">
                <a:latin typeface="David" pitchFamily="34" charset="-79"/>
                <a:cs typeface="David" pitchFamily="34" charset="-79"/>
              </a:rPr>
              <a:t> Social Readjustment Scale</a:t>
            </a:r>
            <a:r>
              <a:rPr lang="en-US" dirty="0">
                <a:latin typeface="David" pitchFamily="34" charset="-79"/>
                <a:cs typeface="David" pitchFamily="34" charset="-79"/>
              </a:rPr>
              <a:t>.  The scale is a list of 45 stressors each given a number of points, with the most stressful at the top of the list (death of a spouse) and the least stressful at the bottom of the scale (a minor violation of the law).  The research indicates that if your total score is more than 150 points the chances are that it could have an impact on your health.  A score of over three hundred points in one year indicates that you have a high risk of developing a stress related health problem.</a:t>
            </a:r>
          </a:p>
          <a:p>
            <a:endParaRPr lang="en-US" dirty="0">
              <a:latin typeface="David" pitchFamily="34" charset="-79"/>
              <a:cs typeface="David" pitchFamily="34" charset="-79"/>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Dissociative Disorders </a:t>
            </a:r>
            <a:endParaRPr lang="en-US" dirty="0"/>
          </a:p>
        </p:txBody>
      </p:sp>
      <p:sp>
        <p:nvSpPr>
          <p:cNvPr id="3" name="Content Placeholder 2"/>
          <p:cNvSpPr>
            <a:spLocks noGrp="1"/>
          </p:cNvSpPr>
          <p:nvPr>
            <p:ph idx="1"/>
          </p:nvPr>
        </p:nvSpPr>
        <p:spPr/>
        <p:txBody>
          <a:bodyPr>
            <a:normAutofit lnSpcReduction="10000"/>
          </a:bodyPr>
          <a:lstStyle/>
          <a:p>
            <a:r>
              <a:rPr lang="en-US" b="1" dirty="0" smtClean="0"/>
              <a:t>Dissociative Fugue </a:t>
            </a:r>
            <a:endParaRPr lang="en-US" dirty="0" smtClean="0"/>
          </a:p>
          <a:p>
            <a:r>
              <a:rPr lang="en-US" b="1" dirty="0" smtClean="0"/>
              <a:t>Dissociative Fugue </a:t>
            </a:r>
            <a:r>
              <a:rPr lang="en-US" dirty="0" smtClean="0"/>
              <a:t>is a closely related disorder to dissociative amnesia. In </a:t>
            </a:r>
            <a:r>
              <a:rPr lang="en-US" b="1" dirty="0" smtClean="0"/>
              <a:t>dissociative fugue, </a:t>
            </a:r>
            <a:r>
              <a:rPr lang="en-US" dirty="0" smtClean="0"/>
              <a:t>the person outwardly appears completely normal. However, the person has extensive amnesia and is confused about his identity. While in the fugue state, they suddenly and  inexplicably travels from their home, wandering to other cities or even countries. In some cases, people in a fugue state adopt a completely new identity. It is thought to be associated with traumatic events or stressful periods. </a:t>
            </a:r>
          </a:p>
          <a:p>
            <a:pPr>
              <a:buNone/>
            </a:pP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Dissociative Disorders </a:t>
            </a:r>
            <a:endParaRPr lang="en-US" dirty="0"/>
          </a:p>
        </p:txBody>
      </p:sp>
      <p:sp>
        <p:nvSpPr>
          <p:cNvPr id="3" name="Content Placeholder 2"/>
          <p:cNvSpPr>
            <a:spLocks noGrp="1"/>
          </p:cNvSpPr>
          <p:nvPr>
            <p:ph idx="1"/>
          </p:nvPr>
        </p:nvSpPr>
        <p:spPr/>
        <p:txBody>
          <a:bodyPr>
            <a:normAutofit fontScale="85000" lnSpcReduction="20000"/>
          </a:bodyPr>
          <a:lstStyle/>
          <a:p>
            <a:r>
              <a:rPr lang="en-US" sz="3600" b="1" dirty="0" smtClean="0"/>
              <a:t>Dissociative Identity Disorder (DID) </a:t>
            </a:r>
            <a:endParaRPr lang="en-US" sz="3600" dirty="0" smtClean="0"/>
          </a:p>
          <a:p>
            <a:r>
              <a:rPr lang="en-US" b="1" dirty="0" smtClean="0"/>
              <a:t>Dissociative Identity Disorder (DID) </a:t>
            </a:r>
            <a:r>
              <a:rPr lang="en-US" dirty="0" smtClean="0"/>
              <a:t>among all dissociative disorders is more fascinating- or controversial than any other, formerly known as </a:t>
            </a:r>
            <a:r>
              <a:rPr lang="en-US" b="1" dirty="0" smtClean="0"/>
              <a:t>multiple personality disorder.  </a:t>
            </a:r>
            <a:r>
              <a:rPr lang="en-US" dirty="0" smtClean="0"/>
              <a:t>It involves extensive memory disruptions for personal information with the presence of two or more distinct identities or “personalities” within a single person. Typically, each personality has its own name and is experienced as if  it has its own history and self-image. These alternate personalities are often called </a:t>
            </a:r>
            <a:r>
              <a:rPr lang="en-US" b="1" dirty="0" smtClean="0"/>
              <a:t>alters or alter egos</a:t>
            </a:r>
            <a:r>
              <a:rPr lang="en-US" dirty="0" smtClean="0"/>
              <a:t>, each of which may have different ages and genders. </a:t>
            </a:r>
          </a:p>
          <a:p>
            <a:r>
              <a:rPr lang="en-US" dirty="0" smtClean="0"/>
              <a:t>In order to explain </a:t>
            </a:r>
            <a:r>
              <a:rPr lang="en-US" b="1" dirty="0" smtClean="0"/>
              <a:t>dissociative identity disorder</a:t>
            </a:r>
            <a:r>
              <a:rPr lang="en-US" dirty="0" smtClean="0"/>
              <a:t>, research has shown that a very high percentage of </a:t>
            </a:r>
            <a:r>
              <a:rPr lang="en-US" b="1" dirty="0" smtClean="0"/>
              <a:t>DID</a:t>
            </a:r>
            <a:r>
              <a:rPr lang="en-US" dirty="0" smtClean="0"/>
              <a:t> patients report having suffered extreme physical or sexual abuse in childhood- over 90% in most surveys. </a:t>
            </a:r>
          </a:p>
          <a:p>
            <a:pPr>
              <a:buNone/>
            </a:pP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Schizophrenia</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b="1" dirty="0" smtClean="0"/>
              <a:t>Schizophrenia </a:t>
            </a:r>
            <a:r>
              <a:rPr lang="en-US" dirty="0" smtClean="0"/>
              <a:t>according to the DSM-IV-TR is a disorder characterized by impaired functioning by severely distorted beliefs, perceptions, and  thought processes</a:t>
            </a:r>
            <a:r>
              <a:rPr lang="en-US" dirty="0" smtClean="0"/>
              <a:t>.</a:t>
            </a:r>
            <a:endParaRPr lang="en-US" dirty="0" smtClean="0"/>
          </a:p>
          <a:p>
            <a:r>
              <a:rPr lang="en-US" b="1" dirty="0" smtClean="0"/>
              <a:t>Schizophrenia </a:t>
            </a:r>
            <a:r>
              <a:rPr lang="en-US" dirty="0" smtClean="0"/>
              <a:t>can be described in terms of two broad categories: positive and  negative symptoms.</a:t>
            </a:r>
            <a:r>
              <a:rPr lang="en-US" b="1" dirty="0" smtClean="0"/>
              <a:t> Schizophrenia </a:t>
            </a:r>
            <a:r>
              <a:rPr lang="en-US" dirty="0" smtClean="0"/>
              <a:t>is an extremely complex disorder also called  </a:t>
            </a:r>
            <a:r>
              <a:rPr lang="en-US" b="1" dirty="0" smtClean="0"/>
              <a:t>psychosis, </a:t>
            </a:r>
            <a:r>
              <a:rPr lang="en-US" dirty="0" smtClean="0"/>
              <a:t>which is a characterized by a loss of contact with reality. There are enormous individual variability in the onset, symptoms, duration, and recovery from schizophrenia. According to the </a:t>
            </a:r>
            <a:r>
              <a:rPr lang="en-US" b="1" dirty="0" smtClean="0"/>
              <a:t>dopamine hypothesis, </a:t>
            </a:r>
            <a:r>
              <a:rPr lang="en-US" dirty="0" smtClean="0"/>
              <a:t>schizophrenia is related to excessive activity of the neurotransmitter dopamine in the brain. There is also strong evidence that shows there is </a:t>
            </a:r>
            <a:r>
              <a:rPr lang="en-US" b="1" dirty="0" smtClean="0"/>
              <a:t>genetic involvement </a:t>
            </a:r>
            <a:r>
              <a:rPr lang="en-US" dirty="0" smtClean="0"/>
              <a:t>.</a:t>
            </a:r>
          </a:p>
          <a:p>
            <a:endParaRPr lang="en-US" dirty="0" smtClean="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Schizophrenia</a:t>
            </a:r>
            <a:endParaRPr lang="en-US" dirty="0"/>
          </a:p>
        </p:txBody>
      </p:sp>
      <p:sp>
        <p:nvSpPr>
          <p:cNvPr id="3" name="Content Placeholder 2"/>
          <p:cNvSpPr>
            <a:spLocks noGrp="1"/>
          </p:cNvSpPr>
          <p:nvPr>
            <p:ph idx="1"/>
          </p:nvPr>
        </p:nvSpPr>
        <p:spPr>
          <a:xfrm>
            <a:off x="457200" y="1905000"/>
            <a:ext cx="8229600" cy="4389120"/>
          </a:xfrm>
        </p:spPr>
        <p:txBody>
          <a:bodyPr>
            <a:normAutofit fontScale="70000" lnSpcReduction="20000"/>
          </a:bodyPr>
          <a:lstStyle/>
          <a:p>
            <a:pPr>
              <a:buNone/>
            </a:pPr>
            <a:r>
              <a:rPr lang="en-US" sz="3600" b="1" dirty="0" smtClean="0"/>
              <a:t>Positive Symptoms of Schizophrenia</a:t>
            </a:r>
            <a:endParaRPr lang="en-US" sz="3600" dirty="0" smtClean="0"/>
          </a:p>
          <a:p>
            <a:r>
              <a:rPr lang="en-US" b="1" dirty="0" smtClean="0"/>
              <a:t>Delusions </a:t>
            </a:r>
            <a:r>
              <a:rPr lang="en-US" dirty="0" smtClean="0"/>
              <a:t>are false beliefs that persists in spite of contradictory evidence. </a:t>
            </a:r>
            <a:r>
              <a:rPr lang="en-US" b="1" dirty="0" smtClean="0"/>
              <a:t>Delusions of Reference </a:t>
            </a:r>
            <a:r>
              <a:rPr lang="en-US" dirty="0" smtClean="0"/>
              <a:t>occur when a person convinced that other people are constantly talking about them and everything that is related to them in some way. They believe the person on the radio is speaking to them. </a:t>
            </a:r>
            <a:r>
              <a:rPr lang="en-US" b="1" dirty="0" smtClean="0"/>
              <a:t> Delusions of Grandeur </a:t>
            </a:r>
            <a:r>
              <a:rPr lang="en-US" dirty="0" smtClean="0"/>
              <a:t>are when a person believes they are extremely powerful, wealthy, or important. They believe they are the president of the United States or Jesus. </a:t>
            </a:r>
            <a:r>
              <a:rPr lang="en-US" b="1" dirty="0" smtClean="0"/>
              <a:t>Delusions of Persecution </a:t>
            </a:r>
            <a:r>
              <a:rPr lang="en-US" dirty="0" smtClean="0"/>
              <a:t>are when a person believes other people are plotting against them  to harm  them or someone important to them. A person may believe that “terrorist forces” are going to attack them in their own home. </a:t>
            </a:r>
            <a:endParaRPr lang="en-US" dirty="0" smtClean="0"/>
          </a:p>
          <a:p>
            <a:pPr>
              <a:buNone/>
            </a:pPr>
            <a:endParaRPr lang="en-US" dirty="0" smtClean="0"/>
          </a:p>
          <a:p>
            <a:r>
              <a:rPr lang="en-US" b="1" dirty="0" smtClean="0"/>
              <a:t>Hallucinations </a:t>
            </a:r>
            <a:r>
              <a:rPr lang="en-US" dirty="0" smtClean="0"/>
              <a:t>are false or distorted perceptions that seem vividly real. The content of hallucinations is often tied to the person’s delusional beliefs. </a:t>
            </a:r>
            <a:r>
              <a:rPr lang="en-US" b="1" dirty="0" smtClean="0"/>
              <a:t> Hallucinations </a:t>
            </a:r>
            <a:r>
              <a:rPr lang="en-US" dirty="0" smtClean="0"/>
              <a:t>include; </a:t>
            </a:r>
            <a:r>
              <a:rPr lang="en-US" b="1" dirty="0" smtClean="0"/>
              <a:t>visual,</a:t>
            </a:r>
            <a:r>
              <a:rPr lang="en-US" dirty="0" smtClean="0"/>
              <a:t> </a:t>
            </a:r>
            <a:r>
              <a:rPr lang="en-US" b="1" dirty="0" smtClean="0"/>
              <a:t>smell or taste, touch or tactile</a:t>
            </a:r>
            <a:r>
              <a:rPr lang="en-US" dirty="0" smtClean="0"/>
              <a:t> and the most common  type of hallucination which is </a:t>
            </a:r>
            <a:r>
              <a:rPr lang="en-US" b="1" dirty="0" smtClean="0"/>
              <a:t>auditory.</a:t>
            </a:r>
            <a:endParaRPr lang="en-US" dirty="0" smtClean="0"/>
          </a:p>
          <a:p>
            <a:pPr>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Schizophrenia</a:t>
            </a:r>
            <a:endParaRPr lang="en-US" dirty="0"/>
          </a:p>
        </p:txBody>
      </p:sp>
      <p:sp>
        <p:nvSpPr>
          <p:cNvPr id="3" name="Content Placeholder 2"/>
          <p:cNvSpPr>
            <a:spLocks noGrp="1"/>
          </p:cNvSpPr>
          <p:nvPr>
            <p:ph idx="1"/>
          </p:nvPr>
        </p:nvSpPr>
        <p:spPr/>
        <p:txBody>
          <a:bodyPr/>
          <a:lstStyle/>
          <a:p>
            <a:pPr>
              <a:buNone/>
            </a:pPr>
            <a:r>
              <a:rPr lang="en-US" b="1" dirty="0" smtClean="0"/>
              <a:t>Negative </a:t>
            </a:r>
            <a:r>
              <a:rPr lang="en-US" b="1" dirty="0" smtClean="0"/>
              <a:t>Symptoms of Schizophrenia </a:t>
            </a:r>
            <a:endParaRPr lang="en-US" dirty="0" smtClean="0"/>
          </a:p>
          <a:p>
            <a:r>
              <a:rPr lang="en-US" b="1" dirty="0" smtClean="0"/>
              <a:t>Negative Symptoms </a:t>
            </a:r>
            <a:r>
              <a:rPr lang="en-US" dirty="0" smtClean="0"/>
              <a:t>of Schizophrenia include; social withdrawal, loss of motivation, very limited speech, slowed movements, poor hygiene, poor problem-solving abilities and a distorted sense of time. Some people may exhibit a </a:t>
            </a:r>
            <a:r>
              <a:rPr lang="en-US" b="1" dirty="0" smtClean="0"/>
              <a:t>flat affect, </a:t>
            </a:r>
            <a:r>
              <a:rPr lang="en-US" dirty="0" smtClean="0"/>
              <a:t> showing practically no emotional response at all, even though they may report feeling emotional.</a:t>
            </a:r>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David" pitchFamily="34" charset="-79"/>
                <a:cs typeface="David" pitchFamily="34" charset="-79"/>
              </a:rPr>
              <a:t>Schizophrenia</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Four Types of Schizophrenia</a:t>
            </a:r>
            <a:endParaRPr lang="en-US" dirty="0" smtClean="0"/>
          </a:p>
          <a:p>
            <a:r>
              <a:rPr lang="en-US" b="1" dirty="0" smtClean="0"/>
              <a:t>Paranoid Schizophrenia </a:t>
            </a:r>
            <a:r>
              <a:rPr lang="en-US" dirty="0" smtClean="0"/>
              <a:t>is the most common type of schizophrenia with symptoms of delusions and hallucinations.</a:t>
            </a:r>
          </a:p>
          <a:p>
            <a:r>
              <a:rPr lang="en-US" b="1" dirty="0" smtClean="0"/>
              <a:t>Disorganized Schizophrenia </a:t>
            </a:r>
            <a:r>
              <a:rPr lang="en-US" dirty="0" smtClean="0"/>
              <a:t>is the most serious type marked by extreme social withdrawal, hallucinations, delusions and </a:t>
            </a:r>
            <a:r>
              <a:rPr lang="en-US" dirty="0" smtClean="0"/>
              <a:t>inapproiate</a:t>
            </a:r>
            <a:r>
              <a:rPr lang="en-US" dirty="0" smtClean="0"/>
              <a:t> behavior.</a:t>
            </a:r>
          </a:p>
          <a:p>
            <a:r>
              <a:rPr lang="en-US" b="1" dirty="0" smtClean="0"/>
              <a:t>Catatonic Schizophrenia </a:t>
            </a:r>
            <a:r>
              <a:rPr lang="en-US" dirty="0" smtClean="0"/>
              <a:t>is characterized by bizarre postures or grimacing or echoing words spoken by another person.</a:t>
            </a:r>
          </a:p>
          <a:p>
            <a:r>
              <a:rPr lang="en-US" b="1" dirty="0" smtClean="0"/>
              <a:t>Undifferentiated Schizophrenia </a:t>
            </a:r>
            <a:r>
              <a:rPr lang="en-US" dirty="0" smtClean="0"/>
              <a:t>is when the symptoms do not conform to one type of schizophrenia.</a:t>
            </a:r>
          </a:p>
          <a:p>
            <a:pP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David" pitchFamily="34" charset="-79"/>
                <a:cs typeface="David" pitchFamily="34" charset="-79"/>
              </a:rPr>
              <a:t>Chapter Fourteen </a:t>
            </a:r>
            <a:endParaRPr lang="en-US" sz="4400" dirty="0">
              <a:latin typeface="David" pitchFamily="34" charset="-79"/>
              <a:cs typeface="David" pitchFamily="34" charset="-79"/>
            </a:endParaRPr>
          </a:p>
        </p:txBody>
      </p:sp>
      <p:sp>
        <p:nvSpPr>
          <p:cNvPr id="3" name="Subtitle 2"/>
          <p:cNvSpPr>
            <a:spLocks noGrp="1"/>
          </p:cNvSpPr>
          <p:nvPr>
            <p:ph type="subTitle" idx="1"/>
          </p:nvPr>
        </p:nvSpPr>
        <p:spPr/>
        <p:txBody>
          <a:bodyPr>
            <a:normAutofit/>
          </a:bodyPr>
          <a:lstStyle/>
          <a:p>
            <a:r>
              <a:rPr lang="en-US" sz="4400" dirty="0" smtClean="0"/>
              <a:t>Therapies</a:t>
            </a:r>
            <a:endParaRPr lang="en-US" sz="4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Psychoanalytic Therapy</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b="1" dirty="0" smtClean="0"/>
              <a:t>Psychoanalytic Therapy or Psychoanalysis </a:t>
            </a:r>
            <a:r>
              <a:rPr lang="en-US" dirty="0" smtClean="0"/>
              <a:t>is a form of therapy developed by Sigmund Freud. </a:t>
            </a:r>
          </a:p>
          <a:p>
            <a:r>
              <a:rPr lang="en-US" b="1" dirty="0" smtClean="0"/>
              <a:t>Psychotherapy </a:t>
            </a:r>
            <a:r>
              <a:rPr lang="en-US" dirty="0" smtClean="0"/>
              <a:t>can be described as the use of psychological techniques to increase understanding and treat emotional, behavioral and interpersonal problems. All forms of </a:t>
            </a:r>
            <a:r>
              <a:rPr lang="en-US" b="1" dirty="0" smtClean="0"/>
              <a:t>psychotherapy </a:t>
            </a:r>
            <a:r>
              <a:rPr lang="en-US" dirty="0" smtClean="0"/>
              <a:t>share the assumption that </a:t>
            </a:r>
            <a:r>
              <a:rPr lang="en-US" b="1" dirty="0" smtClean="0"/>
              <a:t>psychological factors </a:t>
            </a:r>
            <a:r>
              <a:rPr lang="en-US" dirty="0" smtClean="0"/>
              <a:t>play a significant role in problematic emotions, behaviors and thoughts. </a:t>
            </a:r>
          </a:p>
          <a:p>
            <a:r>
              <a:rPr lang="en-US" b="1" dirty="0" smtClean="0">
                <a:solidFill>
                  <a:srgbClr val="FF0000"/>
                </a:solidFill>
              </a:rPr>
              <a:t>Psychoanalysis</a:t>
            </a:r>
            <a:r>
              <a:rPr lang="en-US" b="1" dirty="0" smtClean="0"/>
              <a:t> </a:t>
            </a:r>
            <a:r>
              <a:rPr lang="en-US" dirty="0" smtClean="0"/>
              <a:t>is a form of therapy based on dream interpretation, transference and resistance.</a:t>
            </a:r>
          </a:p>
          <a:p>
            <a:r>
              <a:rPr lang="en-US" b="1" dirty="0" smtClean="0">
                <a:solidFill>
                  <a:srgbClr val="FF0000"/>
                </a:solidFill>
              </a:rPr>
              <a:t>Transference</a:t>
            </a:r>
            <a:r>
              <a:rPr lang="en-US" b="1" dirty="0" smtClean="0"/>
              <a:t> </a:t>
            </a:r>
            <a:r>
              <a:rPr lang="en-US" dirty="0" smtClean="0"/>
              <a:t>refers to a patient responding to the therapist as though the therapist was a significant person  in their life.</a:t>
            </a:r>
          </a:p>
          <a:p>
            <a:r>
              <a:rPr lang="en-US" b="1" dirty="0" smtClean="0">
                <a:solidFill>
                  <a:srgbClr val="FF0000"/>
                </a:solidFill>
              </a:rPr>
              <a:t>Resistance </a:t>
            </a:r>
            <a:r>
              <a:rPr lang="en-US" dirty="0" smtClean="0"/>
              <a:t>refers to patients unconscious attempts to block repressed memories and conflicts.</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Behavior Therapy</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b="1" dirty="0" smtClean="0">
                <a:solidFill>
                  <a:srgbClr val="FF0000"/>
                </a:solidFill>
              </a:rPr>
              <a:t>Behavior therapy, also called Behavior Modification</a:t>
            </a:r>
            <a:r>
              <a:rPr lang="en-US" b="1" dirty="0" smtClean="0"/>
              <a:t> </a:t>
            </a:r>
            <a:r>
              <a:rPr lang="en-US" dirty="0" smtClean="0"/>
              <a:t>is to modify a specific problem behavior, not to change the entire personality. Behavior therapy use techniques of </a:t>
            </a:r>
            <a:r>
              <a:rPr lang="en-US" b="1" dirty="0" smtClean="0"/>
              <a:t>learning and conditioning </a:t>
            </a:r>
            <a:r>
              <a:rPr lang="en-US" dirty="0" smtClean="0"/>
              <a:t>to change behavior.</a:t>
            </a:r>
          </a:p>
          <a:p>
            <a:r>
              <a:rPr lang="en-US" b="1" dirty="0" smtClean="0"/>
              <a:t>Mary Cover Jones </a:t>
            </a:r>
            <a:r>
              <a:rPr lang="en-US" dirty="0" smtClean="0"/>
              <a:t>was the first behavior therapist who developed was the first behavior therapist who developed </a:t>
            </a:r>
            <a:r>
              <a:rPr lang="en-US" b="1" dirty="0" smtClean="0"/>
              <a:t>counterconditioning</a:t>
            </a:r>
            <a:r>
              <a:rPr lang="en-US" b="1" dirty="0" smtClean="0"/>
              <a:t>- the </a:t>
            </a:r>
            <a:r>
              <a:rPr lang="en-US" dirty="0" smtClean="0"/>
              <a:t>learning of a new response that is incompatible with a previously learned response.</a:t>
            </a:r>
            <a:r>
              <a:rPr lang="en-US" b="1" dirty="0" smtClean="0"/>
              <a:t> </a:t>
            </a: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David" pitchFamily="34" charset="-79"/>
                <a:cs typeface="David" pitchFamily="34" charset="-79"/>
              </a:rPr>
              <a:t>Humanistic Therapy- “Client-Centered Therapy”</a:t>
            </a:r>
            <a:endParaRPr lang="en-US" sz="3600" b="1" dirty="0">
              <a:latin typeface="David" pitchFamily="34" charset="-79"/>
              <a:cs typeface="David" pitchFamily="34" charset="-79"/>
            </a:endParaRPr>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The </a:t>
            </a:r>
            <a:r>
              <a:rPr lang="en-US" b="1" dirty="0" smtClean="0"/>
              <a:t>humanistic perspective </a:t>
            </a:r>
            <a:r>
              <a:rPr lang="en-US" dirty="0" smtClean="0"/>
              <a:t>has exerted a strong influence on psychotherapy. </a:t>
            </a:r>
            <a:r>
              <a:rPr lang="en-US" dirty="0" smtClean="0">
                <a:solidFill>
                  <a:srgbClr val="FF0000"/>
                </a:solidFill>
              </a:rPr>
              <a:t>The most influential of the humanistic psychotherapies is </a:t>
            </a:r>
            <a:r>
              <a:rPr lang="en-US" b="1" dirty="0" smtClean="0">
                <a:solidFill>
                  <a:srgbClr val="FF0000"/>
                </a:solidFill>
              </a:rPr>
              <a:t>client-centered therapy, </a:t>
            </a:r>
            <a:r>
              <a:rPr lang="en-US" dirty="0" smtClean="0">
                <a:solidFill>
                  <a:srgbClr val="FF0000"/>
                </a:solidFill>
              </a:rPr>
              <a:t>also called person-centered therapy developed  by </a:t>
            </a:r>
            <a:r>
              <a:rPr lang="en-US" b="1" dirty="0" smtClean="0">
                <a:solidFill>
                  <a:srgbClr val="FF0000"/>
                </a:solidFill>
              </a:rPr>
              <a:t>Carl Rogers. </a:t>
            </a:r>
            <a:endParaRPr lang="en-US" dirty="0" smtClean="0">
              <a:solidFill>
                <a:srgbClr val="FF0000"/>
              </a:solidFill>
            </a:endParaRPr>
          </a:p>
          <a:p>
            <a:r>
              <a:rPr lang="en-US" b="1" dirty="0" smtClean="0"/>
              <a:t>Carl Rogers </a:t>
            </a:r>
            <a:r>
              <a:rPr lang="en-US" dirty="0" smtClean="0"/>
              <a:t>believed to promote self-awareness, psychological growth and self-directed change the three qualities important of a therapist </a:t>
            </a:r>
            <a:r>
              <a:rPr lang="en-US" dirty="0" smtClean="0"/>
              <a:t>are; </a:t>
            </a:r>
            <a:r>
              <a:rPr lang="en-US" b="1" dirty="0" smtClean="0">
                <a:solidFill>
                  <a:srgbClr val="FF0000"/>
                </a:solidFill>
              </a:rPr>
              <a:t>genuineness, unconditional positive regard and empathic understanding.</a:t>
            </a:r>
            <a:endParaRPr lang="en-US" dirty="0" smtClean="0">
              <a:solidFill>
                <a:srgbClr val="FF000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David" pitchFamily="34" charset="-79"/>
                <a:cs typeface="David" pitchFamily="34" charset="-79"/>
              </a:rPr>
              <a:t>Social Readjustment Rating Scale </a:t>
            </a:r>
            <a:endParaRPr lang="en-US" dirty="0"/>
          </a:p>
        </p:txBody>
      </p:sp>
      <p:sp>
        <p:nvSpPr>
          <p:cNvPr id="3" name="Content Placeholder 2"/>
          <p:cNvSpPr>
            <a:spLocks noGrp="1"/>
          </p:cNvSpPr>
          <p:nvPr>
            <p:ph idx="1"/>
          </p:nvPr>
        </p:nvSpPr>
        <p:spPr/>
        <p:txBody>
          <a:bodyPr>
            <a:normAutofit/>
          </a:bodyPr>
          <a:lstStyle/>
          <a:p>
            <a:r>
              <a:rPr lang="en-US" dirty="0">
                <a:latin typeface="David" pitchFamily="34" charset="-79"/>
                <a:cs typeface="David" pitchFamily="34" charset="-79"/>
              </a:rPr>
              <a:t>One of the weaknesses of the Holmes and </a:t>
            </a:r>
            <a:r>
              <a:rPr lang="en-US" dirty="0">
                <a:latin typeface="David" pitchFamily="34" charset="-79"/>
                <a:cs typeface="David" pitchFamily="34" charset="-79"/>
              </a:rPr>
              <a:t>Rahe</a:t>
            </a:r>
            <a:r>
              <a:rPr lang="en-US" dirty="0">
                <a:latin typeface="David" pitchFamily="34" charset="-79"/>
                <a:cs typeface="David" pitchFamily="34" charset="-79"/>
              </a:rPr>
              <a:t> Social Readjustment scale is that it doesn’t take into account the individual’s personality, their perception of how difficult the stressor is, nor does it take into account how long the stressor continues for; the scale just gives a single number for each stressor.  However, it s known that the longer a stressor continues, then the more likely it is to cause stress and that the individuals perception of an event is the key to whether they will find a situation stressful or not.  </a:t>
            </a:r>
          </a:p>
          <a:p>
            <a:pPr>
              <a:buNone/>
            </a:pPr>
            <a:endParaRPr lang="en-US" dirty="0">
              <a:latin typeface="David" pitchFamily="34" charset="-79"/>
              <a:cs typeface="David" pitchFamily="34" charset="-79"/>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Cognitive Therapies </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normAutofit fontScale="92500"/>
          </a:bodyPr>
          <a:lstStyle/>
          <a:p>
            <a:pPr>
              <a:buNone/>
            </a:pPr>
            <a:r>
              <a:rPr lang="en-US" b="1" dirty="0" smtClean="0"/>
              <a:t>	</a:t>
            </a:r>
            <a:endParaRPr lang="en-US" dirty="0" smtClean="0"/>
          </a:p>
          <a:p>
            <a:r>
              <a:rPr lang="en-US" b="1" dirty="0" smtClean="0"/>
              <a:t>Cognitive therapies </a:t>
            </a:r>
            <a:r>
              <a:rPr lang="en-US" dirty="0" smtClean="0"/>
              <a:t>is based on the assumption that psychological problems are due to maladaptive patterns of thinking, treatment techniques focus on recognizing and altering these unhealthy thinking patterns. </a:t>
            </a:r>
          </a:p>
          <a:p>
            <a:r>
              <a:rPr lang="en-US" b="1" dirty="0" smtClean="0"/>
              <a:t>Albert Ellis </a:t>
            </a:r>
            <a:r>
              <a:rPr lang="en-US" dirty="0" smtClean="0"/>
              <a:t>developed </a:t>
            </a:r>
            <a:r>
              <a:rPr lang="en-US" b="1" dirty="0" smtClean="0"/>
              <a:t>rational-emotional therapy (RET) </a:t>
            </a:r>
            <a:r>
              <a:rPr lang="en-US" dirty="0" smtClean="0"/>
              <a:t>which promotes psychologically healthier thought process by disputing irrational beliefs and replacing them with more rational interpretations of events.  “</a:t>
            </a:r>
            <a:r>
              <a:rPr lang="en-US" b="1" dirty="0" smtClean="0"/>
              <a:t>ABC”  Model- (A) </a:t>
            </a:r>
            <a:r>
              <a:rPr lang="en-US" dirty="0" smtClean="0"/>
              <a:t>Activating Event  </a:t>
            </a:r>
            <a:r>
              <a:rPr lang="en-US" b="1" dirty="0" smtClean="0"/>
              <a:t>(B) </a:t>
            </a:r>
            <a:r>
              <a:rPr lang="en-US" dirty="0" smtClean="0"/>
              <a:t>Beliefs  and </a:t>
            </a:r>
            <a:r>
              <a:rPr lang="en-US" b="1" dirty="0" smtClean="0"/>
              <a:t>(C) </a:t>
            </a:r>
            <a:r>
              <a:rPr lang="en-US" dirty="0" smtClean="0"/>
              <a:t>Consequences</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David" pitchFamily="34" charset="-79"/>
                <a:cs typeface="David" pitchFamily="34" charset="-79"/>
              </a:rPr>
              <a:t>Cognitive-Behavioral Therapy</a:t>
            </a:r>
            <a:endParaRPr lang="en-US" sz="4400" b="1" dirty="0">
              <a:latin typeface="David" pitchFamily="34" charset="-79"/>
              <a:cs typeface="David" pitchFamily="34" charset="-79"/>
            </a:endParaRPr>
          </a:p>
        </p:txBody>
      </p:sp>
      <p:sp>
        <p:nvSpPr>
          <p:cNvPr id="3" name="Content Placeholder 2"/>
          <p:cNvSpPr>
            <a:spLocks noGrp="1"/>
          </p:cNvSpPr>
          <p:nvPr>
            <p:ph idx="1"/>
          </p:nvPr>
        </p:nvSpPr>
        <p:spPr/>
        <p:txBody>
          <a:bodyPr/>
          <a:lstStyle/>
          <a:p>
            <a:pPr>
              <a:buNone/>
            </a:pPr>
            <a:endParaRPr lang="en-US" dirty="0" smtClean="0"/>
          </a:p>
          <a:p>
            <a:r>
              <a:rPr lang="en-US" b="1" dirty="0" smtClean="0"/>
              <a:t>Cognitive-Behavioral Therapy (CBT) </a:t>
            </a:r>
            <a:r>
              <a:rPr lang="en-US" dirty="0" smtClean="0"/>
              <a:t>integrates cognitive and behavioral techniques and based on the assumption that thoughts, moods, and behaviors are interrelated.</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David" pitchFamily="34" charset="-79"/>
                <a:cs typeface="David" pitchFamily="34" charset="-79"/>
              </a:rPr>
              <a:t>Social Readjustment Rating Scale </a:t>
            </a:r>
            <a:endParaRPr lang="en-US" dirty="0"/>
          </a:p>
        </p:txBody>
      </p:sp>
      <p:pic>
        <p:nvPicPr>
          <p:cNvPr id="4" name="Content Placeholder 3" descr="SRRS Social Readjustment Rating Scale"/>
          <p:cNvPicPr>
            <a:picLocks noGrp="1"/>
          </p:cNvPicPr>
          <p:nvPr>
            <p:ph idx="1"/>
          </p:nvPr>
        </p:nvPicPr>
        <p:blipFill>
          <a:blip r:embed="rId2" cstate="print"/>
          <a:stretch>
            <a:fillRect/>
          </a:stretch>
        </p:blipFill>
        <p:spPr bwMode="auto">
          <a:xfrm>
            <a:off x="914400" y="1905000"/>
            <a:ext cx="6400800" cy="43894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5956</Words>
  <Application>Microsoft Office PowerPoint</Application>
  <PresentationFormat>On-screen Show (4:3)</PresentationFormat>
  <Paragraphs>329</Paragraphs>
  <Slides>81</Slides>
  <Notes>7</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Flow</vt:lpstr>
      <vt:lpstr>Chapter Twelve </vt:lpstr>
      <vt:lpstr>What is Stress?</vt:lpstr>
      <vt:lpstr>The Biopsychosocial Model </vt:lpstr>
      <vt:lpstr>Health Psychologists</vt:lpstr>
      <vt:lpstr>Four Types of Stress </vt:lpstr>
      <vt:lpstr>Four Types of Stress </vt:lpstr>
      <vt:lpstr>Social Readjustment Rating Scale </vt:lpstr>
      <vt:lpstr>Social Readjustment Rating Scale </vt:lpstr>
      <vt:lpstr>Social Readjustment Rating Scale </vt:lpstr>
      <vt:lpstr>Richard Lazarus and Daily Hassels of Stress</vt:lpstr>
      <vt:lpstr>Richard Lazarus and Daily Hassels of Stress</vt:lpstr>
      <vt:lpstr>Barbara Fredrickson’s Positivity Ratio</vt:lpstr>
      <vt:lpstr>Barbara Fredrickson’s Broaden-and Build Theory of Positive Emotions</vt:lpstr>
      <vt:lpstr>Hans Selye’s General Adaptation Syndrome (G.A.S.)</vt:lpstr>
      <vt:lpstr>Hans Selye’s General Adaptation Syndrome (G.A.S.)</vt:lpstr>
      <vt:lpstr>Hans Selye’s General Adaptation Syndrome (G.A.S.)</vt:lpstr>
      <vt:lpstr>Hans Selye’s General Adaptation Syndrome (G.A.S.)</vt:lpstr>
      <vt:lpstr>Brain-Body Pathway in Response to Stress</vt:lpstr>
      <vt:lpstr>Brain-Body Pathway in Response to Stress</vt:lpstr>
      <vt:lpstr>Brain-Body Pathway in Response to Stress</vt:lpstr>
      <vt:lpstr>Brain-Body Pathway in Response to Stress</vt:lpstr>
      <vt:lpstr>Coping and Stress </vt:lpstr>
      <vt:lpstr>Ways to deal with Stress using Constructive Coping </vt:lpstr>
      <vt:lpstr>Three Factors which contribute to Illness from Stress</vt:lpstr>
      <vt:lpstr>Health Problems linked to Stress</vt:lpstr>
      <vt:lpstr>Three Factors Moderating the Impact of Stress</vt:lpstr>
      <vt:lpstr>Health-Impairing Behavior which affects Stress</vt:lpstr>
      <vt:lpstr>Albert Ellis (1913-2007)</vt:lpstr>
      <vt:lpstr>Albert Ellis (1913-2007)</vt:lpstr>
      <vt:lpstr>Albert Ellis (1913-2007)</vt:lpstr>
      <vt:lpstr>Rational Emotive Behavior Therapy  </vt:lpstr>
      <vt:lpstr>Rational Emotive Behavior Therapy  </vt:lpstr>
      <vt:lpstr>The Basic Steps in Rational Emotive Behavior Therapy </vt:lpstr>
      <vt:lpstr>The Basic Steps in Rational Emotive Behavior Therapy  </vt:lpstr>
      <vt:lpstr>The Basic Steps in Rational Emotive Behavior Therapy</vt:lpstr>
      <vt:lpstr>Ways to Reduce Stress</vt:lpstr>
      <vt:lpstr>What Is Catharsis?  </vt:lpstr>
      <vt:lpstr>Chapter Thirteen </vt:lpstr>
      <vt:lpstr>Psychological  Disorders </vt:lpstr>
      <vt:lpstr>DSM-IV , TR</vt:lpstr>
      <vt:lpstr>DSM-IV , TR</vt:lpstr>
      <vt:lpstr>DSM-IV , TR</vt:lpstr>
      <vt:lpstr>Slide 43</vt:lpstr>
      <vt:lpstr>Anxiety Disorders </vt:lpstr>
      <vt:lpstr>Anxiety Disorders </vt:lpstr>
      <vt:lpstr>Anxiety Disorders </vt:lpstr>
      <vt:lpstr>Anxiety Disorders </vt:lpstr>
      <vt:lpstr>Anxiety Disorders </vt:lpstr>
      <vt:lpstr>Anxiety Disorders </vt:lpstr>
      <vt:lpstr>Anxiety Disorders </vt:lpstr>
      <vt:lpstr>Mood Disorders </vt:lpstr>
      <vt:lpstr>Mood Disorders </vt:lpstr>
      <vt:lpstr>Mood Disorders </vt:lpstr>
      <vt:lpstr>Mood Disorders </vt:lpstr>
      <vt:lpstr>Mood Disorders </vt:lpstr>
      <vt:lpstr>Mood Disorders </vt:lpstr>
      <vt:lpstr>Personality Disorders</vt:lpstr>
      <vt:lpstr>Personality Disorders</vt:lpstr>
      <vt:lpstr>Personality Disorders</vt:lpstr>
      <vt:lpstr>Personality Disorders</vt:lpstr>
      <vt:lpstr>Personality Disorders</vt:lpstr>
      <vt:lpstr>Personality Disorders</vt:lpstr>
      <vt:lpstr>Personality Disorders</vt:lpstr>
      <vt:lpstr>Personality Disorders</vt:lpstr>
      <vt:lpstr>Personality Disorders</vt:lpstr>
      <vt:lpstr>Personality Disorders</vt:lpstr>
      <vt:lpstr>Somatoform Disorders </vt:lpstr>
      <vt:lpstr>Eating Disorders </vt:lpstr>
      <vt:lpstr>    Dissociative Disorders </vt:lpstr>
      <vt:lpstr>Dissociative Disorders </vt:lpstr>
      <vt:lpstr>Dissociative Disorders </vt:lpstr>
      <vt:lpstr>Schizophrenia</vt:lpstr>
      <vt:lpstr>Schizophrenia</vt:lpstr>
      <vt:lpstr>Schizophrenia</vt:lpstr>
      <vt:lpstr>Schizophrenia</vt:lpstr>
      <vt:lpstr>Chapter Fourteen </vt:lpstr>
      <vt:lpstr>Psychoanalytic Therapy</vt:lpstr>
      <vt:lpstr>Behavior Therapy</vt:lpstr>
      <vt:lpstr>Humanistic Therapy- “Client-Centered Therapy”</vt:lpstr>
      <vt:lpstr>Cognitive Therapies </vt:lpstr>
      <vt:lpstr>Cognitive-Behavioral Therapy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Twelve</dc:title>
  <dc:creator>Shannon</dc:creator>
  <cp:lastModifiedBy>Shannon</cp:lastModifiedBy>
  <cp:revision>40</cp:revision>
  <dcterms:created xsi:type="dcterms:W3CDTF">2013-06-16T18:11:50Z</dcterms:created>
  <dcterms:modified xsi:type="dcterms:W3CDTF">2013-06-16T22:21:55Z</dcterms:modified>
</cp:coreProperties>
</file>