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  <p:sldMasterId id="2147484037" r:id="rId2"/>
    <p:sldMasterId id="2147484074" r:id="rId3"/>
  </p:sldMasterIdLst>
  <p:notesMasterIdLst>
    <p:notesMasterId r:id="rId55"/>
  </p:notesMasterIdLst>
  <p:handoutMasterIdLst>
    <p:handoutMasterId r:id="rId56"/>
  </p:handoutMasterIdLst>
  <p:sldIdLst>
    <p:sldId id="282" r:id="rId4"/>
    <p:sldId id="289" r:id="rId5"/>
    <p:sldId id="391" r:id="rId6"/>
    <p:sldId id="379" r:id="rId7"/>
    <p:sldId id="375" r:id="rId8"/>
    <p:sldId id="380" r:id="rId9"/>
    <p:sldId id="376" r:id="rId10"/>
    <p:sldId id="377" r:id="rId11"/>
    <p:sldId id="381" r:id="rId12"/>
    <p:sldId id="455" r:id="rId13"/>
    <p:sldId id="382" r:id="rId14"/>
    <p:sldId id="378" r:id="rId15"/>
    <p:sldId id="406" r:id="rId16"/>
    <p:sldId id="439" r:id="rId17"/>
    <p:sldId id="461" r:id="rId18"/>
    <p:sldId id="407" r:id="rId19"/>
    <p:sldId id="462" r:id="rId20"/>
    <p:sldId id="463" r:id="rId21"/>
    <p:sldId id="441" r:id="rId22"/>
    <p:sldId id="475" r:id="rId23"/>
    <p:sldId id="476" r:id="rId24"/>
    <p:sldId id="284" r:id="rId25"/>
    <p:sldId id="256" r:id="rId26"/>
    <p:sldId id="257" r:id="rId27"/>
    <p:sldId id="258" r:id="rId28"/>
    <p:sldId id="387" r:id="rId29"/>
    <p:sldId id="456" r:id="rId30"/>
    <p:sldId id="457" r:id="rId31"/>
    <p:sldId id="458" r:id="rId32"/>
    <p:sldId id="259" r:id="rId33"/>
    <p:sldId id="261" r:id="rId34"/>
    <p:sldId id="263" r:id="rId35"/>
    <p:sldId id="459" r:id="rId36"/>
    <p:sldId id="265" r:id="rId37"/>
    <p:sldId id="267" r:id="rId38"/>
    <p:sldId id="472" r:id="rId39"/>
    <p:sldId id="269" r:id="rId40"/>
    <p:sldId id="481" r:id="rId41"/>
    <p:sldId id="482" r:id="rId42"/>
    <p:sldId id="460" r:id="rId43"/>
    <p:sldId id="270" r:id="rId44"/>
    <p:sldId id="478" r:id="rId45"/>
    <p:sldId id="477" r:id="rId46"/>
    <p:sldId id="479" r:id="rId47"/>
    <p:sldId id="480" r:id="rId48"/>
    <p:sldId id="465" r:id="rId49"/>
    <p:sldId id="466" r:id="rId50"/>
    <p:sldId id="449" r:id="rId51"/>
    <p:sldId id="388" r:id="rId52"/>
    <p:sldId id="360" r:id="rId53"/>
    <p:sldId id="44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CC00CC"/>
    <a:srgbClr val="008000"/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C2451-51E2-4213-822D-0CF66E76467D}" v="177" dt="2019-10-02T22:42:19.67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9" autoAdjust="0"/>
    <p:restoredTop sz="87941" autoAdjust="0"/>
  </p:normalViewPr>
  <p:slideViewPr>
    <p:cSldViewPr>
      <p:cViewPr varScale="1">
        <p:scale>
          <a:sx n="64" d="100"/>
          <a:sy n="64" d="100"/>
        </p:scale>
        <p:origin x="4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44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B4CE8-826A-4199-82B7-193468F7FBA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24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0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0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0B4CE8-826A-4199-82B7-193468F7FB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11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87388"/>
            <a:ext cx="4679950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altLang="en-US" dirty="0"/>
              <a:t>Salaries,</a:t>
            </a:r>
            <a:r>
              <a:rPr lang="en-US" altLang="en-US" baseline="0" dirty="0"/>
              <a:t> wages, labor, inventory, etc. 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E79C3-9589-4D52-AB26-ACAEE9A1CA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8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7413" y="744538"/>
            <a:ext cx="4892675" cy="3668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0B4CE8-826A-4199-82B7-193468F7FB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89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87388"/>
            <a:ext cx="4679950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altLang="en-US" dirty="0"/>
              <a:t>Salaries,</a:t>
            </a:r>
            <a:r>
              <a:rPr lang="en-US" altLang="en-US" baseline="0" dirty="0"/>
              <a:t> wages, labor, inventory, etc.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E79C3-9589-4D52-AB26-ACAEE9A1CA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9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BFEBD93-BD23-4B5B-93E2-90C752F5A28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7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12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423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60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16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5665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0463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5291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8315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CEA1D-9BFE-477F-9CE9-6B628025554F}"/>
              </a:ext>
            </a:extLst>
          </p:cNvPr>
          <p:cNvSpPr/>
          <p:nvPr userDrawn="1"/>
        </p:nvSpPr>
        <p:spPr>
          <a:xfrm>
            <a:off x="0" y="685800"/>
            <a:ext cx="9144000" cy="3962400"/>
          </a:xfrm>
          <a:prstGeom prst="rect">
            <a:avLst/>
          </a:prstGeom>
          <a:solidFill>
            <a:srgbClr val="8DE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HelveticaNeue-Thi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3FCE9-0CF0-44B7-A006-E7479AB97FAC}"/>
              </a:ext>
            </a:extLst>
          </p:cNvPr>
          <p:cNvSpPr/>
          <p:nvPr userDrawn="1"/>
        </p:nvSpPr>
        <p:spPr>
          <a:xfrm>
            <a:off x="0" y="1676400"/>
            <a:ext cx="9144000" cy="2362200"/>
          </a:xfrm>
          <a:prstGeom prst="rect">
            <a:avLst/>
          </a:prstGeom>
          <a:solidFill>
            <a:srgbClr val="1A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HelveticaNeue-Thi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EAFEF-65EB-4027-A17A-D99BC4A2602E}"/>
              </a:ext>
            </a:extLst>
          </p:cNvPr>
          <p:cNvSpPr/>
          <p:nvPr userDrawn="1"/>
        </p:nvSpPr>
        <p:spPr>
          <a:xfrm>
            <a:off x="0" y="0"/>
            <a:ext cx="2667000" cy="1676400"/>
          </a:xfrm>
          <a:prstGeom prst="rect">
            <a:avLst/>
          </a:prstGeom>
          <a:solidFill>
            <a:srgbClr val="724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HelveticaNeue-Thi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2CF99-B7F6-4796-B984-8634C10635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72200" y="381000"/>
            <a:ext cx="134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>
                <a:latin typeface="HelveticaNeue-Thin"/>
              </a:rPr>
              <a:t>CHAPTER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76400"/>
            <a:ext cx="6858000" cy="2352675"/>
          </a:xfrm>
        </p:spPr>
        <p:txBody>
          <a:bodyPr anchor="t">
            <a:normAutofit/>
          </a:bodyPr>
          <a:lstStyle>
            <a:lvl1pPr algn="ctr">
              <a:lnSpc>
                <a:spcPct val="150000"/>
              </a:lnSpc>
              <a:spcBef>
                <a:spcPts val="600"/>
              </a:spcBef>
              <a:defRPr sz="4100" b="1" cap="none" spc="230" baseline="0"/>
            </a:lvl1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7600" y="-228600"/>
            <a:ext cx="990600" cy="1143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11000" b="1" i="0" u="none" strike="noStrike" kern="1200" cap="none" spc="0" normalizeH="0" baseline="0" noProof="0" smtClean="0">
                <a:ln>
                  <a:noFill/>
                </a:ln>
                <a:solidFill>
                  <a:srgbClr val="E37348"/>
                </a:solidFill>
                <a:effectLst/>
                <a:uLnTx/>
                <a:uFillTx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</a:t>
            </a:r>
            <a:endParaRPr lang="en-US" noProof="0" dirty="0"/>
          </a:p>
          <a:p>
            <a:pPr lvl="0"/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5123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4206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</p:spPr>
        <p:txBody>
          <a:bodyPr/>
          <a:lstStyle/>
          <a:p>
            <a:fld id="{9AB3A824-1A51-4B26-AD58-A6D8E14F6C04}" type="datetimeFigureOut">
              <a:rPr lang="en-US" dirty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7245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6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750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297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573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341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6CDE-FBED-4D1A-A7F2-0F356E7706E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81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39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9782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9263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dirty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482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dirty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7074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dirty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7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39966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dirty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754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dirty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7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60082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dirty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6558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180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411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56163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2001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/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9C455-90E6-4453-81D6-61C2B5EF3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C5FFF-BEFA-4580-AD21-7C74AAE753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43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A12B-FA2C-4603-8182-4D7CCC563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78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8514E-BE6B-452A-93B7-D552DA34F1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20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C18E0-AD6E-4962-86BC-C25FC9E6A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54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E4EDC-5FFC-4905-8374-9079701550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00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1C49-0BCA-40A1-9705-1CB6302183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35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4AF6-DA31-4430-B8BD-1838E8B833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6224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BCB76-0076-4B2F-8673-248B4640DA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88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BF19-8216-47E8-9317-09F4011B61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58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A2045-8E18-46E9-81AF-5692DD278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7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BBA1-ADB5-4D06-9D3E-DB9E7F93D5E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9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0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454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5E7B-2208-4B53-9A61-BEE6E5AFF8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43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2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3853" r:id="rId18"/>
    <p:sldLayoutId id="2147483650" r:id="rId19"/>
    <p:sldLayoutId id="2147483659" r:id="rId20"/>
    <p:sldLayoutId id="2147483658" r:id="rId21"/>
    <p:sldLayoutId id="2147483660" r:id="rId22"/>
    <p:sldLayoutId id="2147483654" r:id="rId2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1AB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12EFE5-BEC2-4865-8858-F62AFD931D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98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nstagram.com/tv/B26iLrFAgqX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youtu.be/g9nehPueARc" TargetMode="External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s://youtu.be/2J9p3I3Mdag" TargetMode="Externa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8FD46BB-FC2C-4636-954E-26B9B77FD64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1000" y="3061870"/>
            <a:ext cx="8229600" cy="60198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3100" b="1" dirty="0"/>
              <a:t>Quiz on Ch. </a:t>
            </a:r>
            <a:r>
              <a:rPr lang="en-US" sz="3100" b="1" dirty="0" smtClean="0"/>
              <a:t>3 and 4</a:t>
            </a:r>
            <a:r>
              <a:rPr lang="en-US" sz="2600" b="1" dirty="0" smtClean="0"/>
              <a:t> –need calculators (</a:t>
            </a:r>
            <a:r>
              <a:rPr lang="en-US" sz="2600" b="1" dirty="0" smtClean="0">
                <a:solidFill>
                  <a:srgbClr val="FF0000"/>
                </a:solidFill>
              </a:rPr>
              <a:t>no phones</a:t>
            </a:r>
            <a:r>
              <a:rPr lang="en-US" sz="2600" b="1" dirty="0" smtClean="0"/>
              <a:t>)!</a:t>
            </a:r>
            <a:endParaRPr lang="en-US" sz="2600" b="1" dirty="0"/>
          </a:p>
          <a:p>
            <a:pPr defTabSz="914400"/>
            <a:r>
              <a:rPr lang="en-US" sz="3100" b="1" dirty="0"/>
              <a:t>Trade n Grade</a:t>
            </a:r>
            <a:endParaRPr lang="en-US" sz="2600" b="1" dirty="0"/>
          </a:p>
          <a:p>
            <a:pPr defTabSz="914400"/>
            <a:r>
              <a:rPr lang="en-US" sz="3100" b="1" dirty="0" smtClean="0"/>
              <a:t>Discuss </a:t>
            </a:r>
            <a:r>
              <a:rPr lang="en-US" sz="3100" b="1" dirty="0"/>
              <a:t>Ch. </a:t>
            </a:r>
            <a:r>
              <a:rPr lang="en-US" sz="3100" b="1" dirty="0" smtClean="0"/>
              <a:t>5</a:t>
            </a:r>
          </a:p>
          <a:p>
            <a:pPr defTabSz="914400"/>
            <a:r>
              <a:rPr lang="en-US" sz="3100" b="1" dirty="0" smtClean="0"/>
              <a:t>Homework </a:t>
            </a:r>
            <a:r>
              <a:rPr lang="en-US" sz="3100" b="1" dirty="0"/>
              <a:t>Expectations Review</a:t>
            </a:r>
            <a:endParaRPr lang="en-US" sz="2600" b="1" dirty="0"/>
          </a:p>
          <a:p>
            <a:pPr defTabSz="914400"/>
            <a:r>
              <a:rPr lang="en-US" sz="3100" b="1" dirty="0" smtClean="0"/>
              <a:t>Student </a:t>
            </a:r>
            <a:r>
              <a:rPr lang="en-US" sz="3100" b="1" dirty="0"/>
              <a:t>Resources</a:t>
            </a:r>
            <a:endParaRPr lang="en-US" sz="2800" b="1" dirty="0"/>
          </a:p>
        </p:txBody>
      </p:sp>
      <p:pic>
        <p:nvPicPr>
          <p:cNvPr id="2050" name="Picture 2" descr="Image result for good evening class">
            <a:extLst>
              <a:ext uri="{FF2B5EF4-FFF2-40B4-BE49-F238E27FC236}">
                <a16:creationId xmlns:a16="http://schemas.microsoft.com/office/drawing/2014/main" id="{0B23D4A8-479E-4CAB-89D3-7BEBAF59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91440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77D57-A502-4261-8329-C3EBBA1C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Image result for restaurant organization quotes">
            <a:extLst>
              <a:ext uri="{FF2B5EF4-FFF2-40B4-BE49-F238E27FC236}">
                <a16:creationId xmlns:a16="http://schemas.microsoft.com/office/drawing/2014/main" id="{64C1841A-C302-44C3-A804-29A9189D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199"/>
            <a:ext cx="7696200" cy="54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16" y="51223"/>
            <a:ext cx="91390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7.</a:t>
            </a:r>
            <a:r>
              <a:rPr lang="en-US" sz="5400" dirty="0"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The key responsibility for the front of the house is</a:t>
            </a:r>
            <a:r>
              <a:rPr lang="en-US" sz="5400" dirty="0">
                <a:latin typeface="Calibri" panose="020F0502020204030204" pitchFamily="34" charset="0"/>
              </a:rPr>
              <a:t> </a:t>
            </a:r>
            <a:endParaRPr lang="en-US" sz="5400" dirty="0"/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5400" dirty="0"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fast service.</a:t>
            </a:r>
            <a:r>
              <a:rPr lang="en-US" sz="5400" dirty="0">
                <a:latin typeface="Calibri" panose="020F0502020204030204" pitchFamily="34" charset="0"/>
              </a:rPr>
              <a:t> </a:t>
            </a:r>
            <a:endParaRPr lang="en-US" sz="5400" dirty="0"/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5400" dirty="0"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excellent food presentation.</a:t>
            </a:r>
            <a:r>
              <a:rPr lang="en-US" sz="5400" dirty="0">
                <a:latin typeface="Calibri" panose="020F0502020204030204" pitchFamily="34" charset="0"/>
              </a:rPr>
              <a:t> </a:t>
            </a:r>
            <a:endParaRPr lang="en-US" sz="5400" dirty="0"/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5400" dirty="0"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guest satisfaction.</a:t>
            </a:r>
            <a:r>
              <a:rPr lang="en-US" sz="5400" dirty="0">
                <a:latin typeface="Calibri" panose="020F0502020204030204" pitchFamily="34" charset="0"/>
              </a:rPr>
              <a:t> </a:t>
            </a:r>
            <a:endParaRPr lang="en-US" sz="5400" dirty="0"/>
          </a:p>
          <a:p>
            <a:r>
              <a:rPr lang="en-US" sz="5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)    personal charm.</a:t>
            </a:r>
            <a:r>
              <a:rPr lang="en-US" sz="54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8E90C-16AD-48B7-ADBE-80647AAF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21C8C-78D4-41BA-B56A-0D8EEB13FB52}"/>
              </a:ext>
            </a:extLst>
          </p:cNvPr>
          <p:cNvSpPr/>
          <p:nvPr/>
        </p:nvSpPr>
        <p:spPr>
          <a:xfrm>
            <a:off x="206830" y="-66973"/>
            <a:ext cx="89371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A2DDC-4E1F-4613-B99F-0D37268D53C3}"/>
              </a:ext>
            </a:extLst>
          </p:cNvPr>
          <p:cNvSpPr/>
          <p:nvPr/>
        </p:nvSpPr>
        <p:spPr>
          <a:xfrm>
            <a:off x="0" y="3505200"/>
            <a:ext cx="60960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80941-8356-4545-9F7F-C7058E41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9A9C7-B952-4C6F-ADB3-A3FAF8188A34}"/>
              </a:ext>
            </a:extLst>
          </p:cNvPr>
          <p:cNvSpPr/>
          <p:nvPr/>
        </p:nvSpPr>
        <p:spPr>
          <a:xfrm>
            <a:off x="16933" y="25400"/>
            <a:ext cx="87249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8.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Basically, the bottom line in increasing restaurant sales is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consumer demand.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employee training.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manager’s devotion.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the owner’s mandate to make a profit.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3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66B06-3C09-442E-8232-4C71FC90178E}"/>
              </a:ext>
            </a:extLst>
          </p:cNvPr>
          <p:cNvSpPr/>
          <p:nvPr/>
        </p:nvSpPr>
        <p:spPr>
          <a:xfrm>
            <a:off x="-10886" y="1752600"/>
            <a:ext cx="6716486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80941-8356-4545-9F7F-C7058E41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9A9C7-B952-4C6F-ADB3-A3FAF8188A34}"/>
              </a:ext>
            </a:extLst>
          </p:cNvPr>
          <p:cNvSpPr/>
          <p:nvPr/>
        </p:nvSpPr>
        <p:spPr>
          <a:xfrm>
            <a:off x="0" y="-93306"/>
            <a:ext cx="956733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9.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Cost of sales is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sales and marketing expenses.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fixed costs.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cost of product consumed by the guest.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bar (or beverage cost) less food cost. </a:t>
            </a: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66B06-3C09-442E-8232-4C71FC90178E}"/>
              </a:ext>
            </a:extLst>
          </p:cNvPr>
          <p:cNvSpPr/>
          <p:nvPr/>
        </p:nvSpPr>
        <p:spPr>
          <a:xfrm>
            <a:off x="0" y="2436972"/>
            <a:ext cx="9144000" cy="16778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EE3F5-FE94-47C1-A984-DC75DBD113BD}"/>
              </a:ext>
            </a:extLst>
          </p:cNvPr>
          <p:cNvSpPr txBox="1"/>
          <p:nvPr/>
        </p:nvSpPr>
        <p:spPr>
          <a:xfrm>
            <a:off x="0" y="55945"/>
            <a:ext cx="9155574" cy="600164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. A profit-and-loss statement is also called  </a:t>
            </a:r>
            <a:endParaRPr lang="en-US" sz="4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a statement of income and expense. </a:t>
            </a:r>
            <a:endParaRPr lang="en-US" sz="4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an accounting statement. </a:t>
            </a:r>
            <a:endParaRPr lang="en-US" sz="4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a statement of sales, controllable expense, and capital costs. </a:t>
            </a:r>
            <a:endParaRPr lang="en-US" sz="4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a profit statement. </a:t>
            </a:r>
            <a:endParaRPr lang="en-US" sz="4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B19770-A8DB-4E7B-B513-1644C395AB02}"/>
              </a:ext>
            </a:extLst>
          </p:cNvPr>
          <p:cNvSpPr/>
          <p:nvPr/>
        </p:nvSpPr>
        <p:spPr>
          <a:xfrm>
            <a:off x="0" y="1600200"/>
            <a:ext cx="9144000" cy="1391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80941-8356-4545-9F7F-C7058E41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9A9C7-B952-4C6F-ADB3-A3FAF8188A34}"/>
              </a:ext>
            </a:extLst>
          </p:cNvPr>
          <p:cNvSpPr/>
          <p:nvPr/>
        </p:nvSpPr>
        <p:spPr>
          <a:xfrm>
            <a:off x="381000" y="-54097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200"/>
              <a:tabLst>
                <a:tab pos="514350" algn="l"/>
              </a:tabLst>
            </a:pPr>
            <a:r>
              <a:rPr lang="en-US" sz="4800" b="1" u="sng" dirty="0" smtClean="0"/>
              <a:t>Bonus </a:t>
            </a:r>
            <a:r>
              <a:rPr lang="en-US" sz="4800" b="1" u="sng" dirty="0"/>
              <a:t>Points</a:t>
            </a:r>
            <a:r>
              <a:rPr lang="en-US" sz="4800" b="1" u="sng" dirty="0" smtClean="0"/>
              <a:t>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92" y="77690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(+1)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  Define the dining market: </a:t>
            </a:r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(+1)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  Define the eating market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(+2)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 Typically, the three defined areas of the restaurant are:  </a:t>
            </a:r>
          </a:p>
          <a:p>
            <a:pPr fontAlgn="base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 </a:t>
            </a:r>
          </a:p>
          <a:p>
            <a:pPr fontAlgn="base">
              <a:spcBef>
                <a:spcPts val="1200"/>
              </a:spcBef>
              <a:buFont typeface="+mj-lt"/>
              <a:buAutoNum type="arabicPeriod" startAt="2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 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ts val="1200"/>
              </a:spcBef>
              <a:buFont typeface="+mj-lt"/>
              <a:buAutoNum type="arabicPeriod" startAt="3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 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84731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The dining market primarily serves the guest’s social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needs.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713371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eating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market primarily serves the guest’s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biological needs.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5263" y="4673695"/>
            <a:ext cx="514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Front of House (FOH)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63" y="5303321"/>
            <a:ext cx="514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Back of House (BOH)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63" y="5979376"/>
            <a:ext cx="514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Office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80941-8356-4545-9F7F-C7058E41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9A9C7-B952-4C6F-ADB3-A3FAF8188A34}"/>
              </a:ext>
            </a:extLst>
          </p:cNvPr>
          <p:cNvSpPr/>
          <p:nvPr/>
        </p:nvSpPr>
        <p:spPr>
          <a:xfrm>
            <a:off x="381000" y="-54097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200"/>
              <a:tabLst>
                <a:tab pos="514350" algn="l"/>
              </a:tabLst>
            </a:pPr>
            <a:r>
              <a:rPr lang="en-US" sz="48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SHOW </a:t>
            </a:r>
            <a:r>
              <a:rPr lang="en-US" sz="4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WORK!!!! 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(+2)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 Determine the average cover: </a:t>
            </a:r>
            <a:endParaRPr lang="en-US" sz="6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Food sales = $831.76 </a:t>
            </a:r>
            <a:endParaRPr lang="en-US" sz="6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Number of checks = 37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6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Number of patrons served = 148 </a:t>
            </a:r>
            <a:endParaRPr lang="en-US" sz="4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 sz="6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The average cover is </a:t>
            </a:r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______________</a:t>
            </a: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177" y="4506771"/>
            <a:ext cx="5147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$5.62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375758"/>
            <a:ext cx="514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$831.76/148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80941-8356-4545-9F7F-C7058E41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9A9C7-B952-4C6F-ADB3-A3FAF8188A34}"/>
              </a:ext>
            </a:extLst>
          </p:cNvPr>
          <p:cNvSpPr/>
          <p:nvPr/>
        </p:nvSpPr>
        <p:spPr>
          <a:xfrm>
            <a:off x="381000" y="-54097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200"/>
              <a:tabLst>
                <a:tab pos="514350" algn="l"/>
              </a:tabLst>
            </a:pPr>
            <a:r>
              <a:rPr lang="en-US" sz="48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SHOW </a:t>
            </a:r>
            <a:r>
              <a:rPr lang="en-US" sz="4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WORK!!!! 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(+2)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 Determine the food cost percent: </a:t>
            </a:r>
            <a:endParaRPr lang="en-US" sz="4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Food cost = $ 9,520 </a:t>
            </a:r>
            <a:endParaRPr lang="en-US" sz="4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Food sales = $32,138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4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Food cost % = _______________ </a:t>
            </a:r>
            <a:endParaRPr lang="en-US" sz="4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167046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29.62%, 29.6% or 30%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663" y="5127809"/>
            <a:ext cx="5147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$9,520/$32,138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80941-8356-4545-9F7F-C7058E41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9A9C7-B952-4C6F-ADB3-A3FAF8188A34}"/>
              </a:ext>
            </a:extLst>
          </p:cNvPr>
          <p:cNvSpPr/>
          <p:nvPr/>
        </p:nvSpPr>
        <p:spPr>
          <a:xfrm>
            <a:off x="381000" y="-54097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200"/>
              <a:tabLst>
                <a:tab pos="514350" algn="l"/>
              </a:tabLst>
            </a:pPr>
            <a:r>
              <a:rPr lang="en-US" sz="48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SHOW </a:t>
            </a:r>
            <a:r>
              <a:rPr lang="en-US" sz="4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WORK!!!! 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" y="787786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(+2)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 A 60 seat restaurant operating 7 days a week has an average check of $8.00 and serves 270 persons, on average, each day. Determine the total increase in sales each day if the average cover can be increased to $8.25. </a:t>
            </a:r>
            <a:endParaRPr lang="en-US" sz="3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4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daily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increase in sales is 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_______________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 sz="3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sz="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3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increase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in sales for one year  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______</a:t>
            </a:r>
            <a:endParaRPr lang="en-U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4271" y="3048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$67.50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758103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$24,637.50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144039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$.25*270</a:t>
            </a: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684" y="5681143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$67.50*365</a:t>
            </a: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498" y="59436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https://www.instagram.com/tv/B26iLrFAgqX/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From 15/5 to 95/5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358964"/>
            <a:ext cx="3429000" cy="3444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2370207"/>
            <a:ext cx="4426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roximanova"/>
              </a:rPr>
              <a:t> "It is free to be nice, costly to be rude" and what he calls "the 95:5 rule.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  <a:latin typeface="proximanova"/>
              </a:rPr>
              <a:t>“All of us do 95% right,” he said. “Every day, we wake up but it's the 5 percent you look for in the details that separates you from everybody else, and that's what I preach.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29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8BF95-2275-4E64-AE7F-8A29F15B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6FDBD-4749-42CD-AA6F-7A07A7B833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BE62F-60E9-420B-AC1A-22FE9D73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13"/>
            <a:ext cx="9144000" cy="4176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0F73B-6D05-4576-9F90-0D1338D606E7}"/>
              </a:ext>
            </a:extLst>
          </p:cNvPr>
          <p:cNvSpPr txBox="1"/>
          <p:nvPr/>
        </p:nvSpPr>
        <p:spPr>
          <a:xfrm>
            <a:off x="-1" y="4012655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Please write the last 5 of your W number.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have 25 minutes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EDCB50-9FCA-4481-A59F-8C722864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40734"/>
            <a:ext cx="8077200" cy="130386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</a:rPr>
              <a:t>Class Group Assignment </a:t>
            </a: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(Dojo Groups)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Image result for group work">
            <a:extLst>
              <a:ext uri="{FF2B5EF4-FFF2-40B4-BE49-F238E27FC236}">
                <a16:creationId xmlns:a16="http://schemas.microsoft.com/office/drawing/2014/main" id="{EBF3E866-33A8-4456-ABF9-AA201D49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084"/>
            <a:ext cx="1809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F2CC0-4310-4190-A363-5F1A045C51FD}"/>
              </a:ext>
            </a:extLst>
          </p:cNvPr>
          <p:cNvSpPr txBox="1"/>
          <p:nvPr/>
        </p:nvSpPr>
        <p:spPr>
          <a:xfrm>
            <a:off x="152400" y="2895600"/>
            <a:ext cx="952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marR="0" lvl="1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400" b="1" dirty="0" smtClean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corresponding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400" b="1" dirty="0" smtClean="0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question on pages 165-166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  Be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prepared to share</a:t>
            </a:r>
          </a:p>
        </p:txBody>
      </p:sp>
    </p:spTree>
    <p:extLst>
      <p:ext uri="{BB962C8B-B14F-4D97-AF65-F5344CB8AC3E}">
        <p14:creationId xmlns:p14="http://schemas.microsoft.com/office/powerpoint/2010/main" val="6090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1" y="797090"/>
            <a:ext cx="2891209" cy="2168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11" y="3968472"/>
            <a:ext cx="2891209" cy="20310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9AA3-39A1-459A-B534-BF1306C5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8584" y="6356350"/>
            <a:ext cx="4967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82E1C1E-D763-4286-A2E8-582D508CB56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573" y="1032248"/>
            <a:ext cx="4807563" cy="4807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07446-9422-4D9E-A73D-1A250580BF15}"/>
              </a:ext>
            </a:extLst>
          </p:cNvPr>
          <p:cNvSpPr txBox="1"/>
          <p:nvPr/>
        </p:nvSpPr>
        <p:spPr>
          <a:xfrm>
            <a:off x="3048000" y="457200"/>
            <a:ext cx="6096000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all" spc="200" normalizeH="0" baseline="0" noProof="0" dirty="0">
                <a:ln>
                  <a:noFill/>
                </a:ln>
                <a:solidFill>
                  <a:srgbClr val="83992A">
                    <a:lumMod val="60000"/>
                    <a:lumOff val="40000"/>
                  </a:srgbClr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</a:t>
            </a:r>
            <a:endParaRPr kumimoji="0" lang="en-US" sz="4400" b="0" i="0" u="none" strike="noStrike" kern="1200" cap="all" spc="200" normalizeH="0" baseline="0" noProof="0" dirty="0">
              <a:ln>
                <a:noFill/>
              </a:ln>
              <a:solidFill>
                <a:srgbClr val="D97828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5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621" y="2819400"/>
            <a:ext cx="79248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63500">
                    <a:srgbClr val="009999">
                      <a:alpha val="40000"/>
                    </a:srgbClr>
                  </a:glow>
                </a:effectLst>
                <a:uLnTx/>
                <a:uFillTx/>
                <a:latin typeface="Blue Highway" pitchFamily="2" charset="0"/>
                <a:ea typeface="Tahoma" pitchFamily="34" charset="0"/>
                <a:cs typeface="Tahoma" pitchFamily="34" charset="0"/>
              </a:rPr>
              <a:t>Restaurant Industry Organization: Chain, Independent, or Franchise?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495961"/>
            <a:ext cx="359585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Brush Script MT" pitchFamily="66" charset="0"/>
                <a:ea typeface="+mn-ea"/>
                <a:cs typeface="+mn-cs"/>
              </a:rPr>
              <a:t>Chapter 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447800"/>
            <a:ext cx="7924800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2400300" y="6553200"/>
            <a:ext cx="4343400" cy="2317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© 2010 by John Wiley &amp; Sons,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RESTAURANT INDUSTRY ORGANIZATION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1381543"/>
            <a:ext cx="8077200" cy="4525963"/>
          </a:xfrm>
        </p:spPr>
        <p:txBody>
          <a:bodyPr/>
          <a:lstStyle/>
          <a:p>
            <a:r>
              <a:rPr lang="en-US" sz="3600" dirty="0"/>
              <a:t>This chapter will focus on restaurant company organization—that is, how companies are organized</a:t>
            </a:r>
          </a:p>
          <a:p>
            <a:r>
              <a:rPr lang="en-US" sz="3600" dirty="0"/>
              <a:t>This is important to know because there are significant differences between chains (corporate), independents, and franchises</a:t>
            </a:r>
          </a:p>
          <a:p>
            <a:r>
              <a:rPr lang="en-US" sz="3600" dirty="0"/>
              <a:t>Currently, the industry’s growth is being driven by chains.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429670"/>
            <a:ext cx="7924800" cy="4525963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Chains have strengths in seven areas:</a:t>
            </a:r>
          </a:p>
          <a:p>
            <a:pPr lvl="2"/>
            <a:r>
              <a:rPr lang="en-US" sz="3200" b="1" dirty="0"/>
              <a:t>Marketing and brand recognition</a:t>
            </a:r>
          </a:p>
          <a:p>
            <a:pPr lvl="2"/>
            <a:r>
              <a:rPr lang="en-US" sz="3200" b="1" dirty="0"/>
              <a:t>Site selection</a:t>
            </a:r>
          </a:p>
          <a:p>
            <a:pPr lvl="2"/>
            <a:r>
              <a:rPr lang="en-US" sz="3200" b="1" dirty="0"/>
              <a:t>Access to capital</a:t>
            </a:r>
          </a:p>
          <a:p>
            <a:pPr lvl="2"/>
            <a:r>
              <a:rPr lang="en-US" sz="3200" b="1" dirty="0"/>
              <a:t>Purchasing economies</a:t>
            </a:r>
          </a:p>
          <a:p>
            <a:pPr lvl="2"/>
            <a:r>
              <a:rPr lang="en-US" sz="3200" b="1" dirty="0"/>
              <a:t>Centrally administered control and information systems</a:t>
            </a:r>
          </a:p>
          <a:p>
            <a:pPr lvl="2"/>
            <a:r>
              <a:rPr lang="en-US" sz="3200" b="1" dirty="0"/>
              <a:t>New product development and</a:t>
            </a:r>
          </a:p>
          <a:p>
            <a:pPr lvl="2"/>
            <a:r>
              <a:rPr lang="en-US" sz="3200" b="1" dirty="0"/>
              <a:t>Human resource development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Marketing and Brand Recognition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577516" y="1417638"/>
            <a:ext cx="8261684" cy="4525963"/>
          </a:xfrm>
        </p:spPr>
        <p:txBody>
          <a:bodyPr/>
          <a:lstStyle/>
          <a:p>
            <a:pPr marL="165100" indent="-165100">
              <a:spcBef>
                <a:spcPts val="0"/>
              </a:spcBef>
            </a:pPr>
            <a:r>
              <a:rPr lang="en-US" sz="3600" dirty="0"/>
              <a:t>Chains achieve a high level of brand recognition by:</a:t>
            </a:r>
          </a:p>
          <a:p>
            <a:pPr marL="165100" lvl="1" indent="-165100">
              <a:spcBef>
                <a:spcPts val="0"/>
              </a:spcBef>
            </a:pPr>
            <a:r>
              <a:rPr lang="en-US" sz="3600" dirty="0"/>
              <a:t>keeping their messages simple, </a:t>
            </a:r>
          </a:p>
          <a:p>
            <a:pPr marL="165100" lvl="1" indent="-165100">
              <a:spcBef>
                <a:spcPts val="0"/>
              </a:spcBef>
            </a:pPr>
            <a:r>
              <a:rPr lang="en-US" sz="3600" dirty="0"/>
              <a:t>large marketing budgets </a:t>
            </a:r>
          </a:p>
          <a:p>
            <a:pPr marL="165100" lvl="1" indent="-165100">
              <a:spcBef>
                <a:spcPts val="0"/>
              </a:spcBef>
            </a:pPr>
            <a:r>
              <a:rPr lang="en-US" sz="3600" dirty="0"/>
              <a:t>the additive effect (repeating the message)</a:t>
            </a:r>
          </a:p>
          <a:p>
            <a:pPr marL="165100" indent="-165100">
              <a:spcBef>
                <a:spcPts val="0"/>
              </a:spcBef>
            </a:pPr>
            <a:r>
              <a:rPr lang="en-US" sz="3600" dirty="0"/>
              <a:t>The large cost of marketing a national company is spread among a large number of units (franchisees</a:t>
            </a:r>
            <a:r>
              <a:rPr lang="en-US" sz="36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1419E-EBB0-416B-A908-5F447649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070" y="5334000"/>
            <a:ext cx="305267" cy="209550"/>
          </a:xfrm>
        </p:spPr>
        <p:txBody>
          <a:bodyPr>
            <a:normAutofit/>
          </a:bodyPr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MS PGothic" panose="020B0600070205080204" pitchFamily="34" charset="-128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098" name="Picture 2" descr="Image result for 2 billion dollars">
            <a:extLst>
              <a:ext uri="{FF2B5EF4-FFF2-40B4-BE49-F238E27FC236}">
                <a16:creationId xmlns:a16="http://schemas.microsoft.com/office/drawing/2014/main" id="{980D490E-4233-4CEB-91E0-F0BE6FFDF5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19999" cy="52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AB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293E1F4-F0E5-47EF-BA1B-3A28ABEE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b="1" dirty="0"/>
              <a:t>Who are the most recognized public figures for kids?</a:t>
            </a:r>
          </a:p>
        </p:txBody>
      </p:sp>
      <p:pic>
        <p:nvPicPr>
          <p:cNvPr id="3074" name="Picture 2" descr="Image result for santa and ronald mcdonald">
            <a:extLst>
              <a:ext uri="{FF2B5EF4-FFF2-40B4-BE49-F238E27FC236}">
                <a16:creationId xmlns:a16="http://schemas.microsoft.com/office/drawing/2014/main" id="{4C5697DF-7936-4A66-B645-A0B1C39B2A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9"/>
          <a:stretch/>
        </p:blipFill>
        <p:spPr bwMode="auto">
          <a:xfrm>
            <a:off x="609600" y="1600200"/>
            <a:ext cx="7924800" cy="4525963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4411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3C43-2423-4311-B7A5-7A8266C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73D5-48C5-4E49-A599-EA9E03C3E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5554"/>
            <a:ext cx="7924800" cy="452596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6000" dirty="0">
                <a:solidFill>
                  <a:prstClr val="black"/>
                </a:solidFill>
              </a:rPr>
              <a:t>Ronald McDonald is more popular than Mickey Mouse, Donald Duck and the Easter Bunny…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0000"/>
                </a:solidFill>
              </a:rPr>
              <a:t>why?!?!?!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10CD-BA9A-432C-AF51-57C43EB4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Name that tagline!!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B13EC-D7D0-4EF1-91C4-24FC042D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85344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Just Do It!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Good to the last drop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Break me off a piece of that ….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You’re not you when you’re hungry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Pizza, Pizza</a:t>
            </a:r>
          </a:p>
          <a:p>
            <a:pPr>
              <a:spcBef>
                <a:spcPts val="0"/>
              </a:spcBef>
            </a:pPr>
            <a:r>
              <a:rPr lang="en-US" sz="4000" dirty="0" err="1"/>
              <a:t>Eatin</a:t>
            </a:r>
            <a:r>
              <a:rPr lang="en-US" sz="4000" dirty="0"/>
              <a:t>’ good in the neighborhood.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Have it your way!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Table 5.1 p 137 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Marketing Expenditures</a:t>
            </a:r>
          </a:p>
        </p:txBody>
      </p:sp>
    </p:spTree>
    <p:extLst>
      <p:ext uri="{BB962C8B-B14F-4D97-AF65-F5344CB8AC3E}">
        <p14:creationId xmlns:p14="http://schemas.microsoft.com/office/powerpoint/2010/main" val="39362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89A6F-7402-4723-87F3-F4B201D1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6FDBD-4749-42CD-AA6F-7A07A7B833AA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61508-B584-49A7-AF64-269E81218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97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2D7858-B6D0-4E33-90BD-D50F970C48E3}"/>
              </a:ext>
            </a:extLst>
          </p:cNvPr>
          <p:cNvSpPr txBox="1"/>
          <p:nvPr/>
        </p:nvSpPr>
        <p:spPr>
          <a:xfrm>
            <a:off x="0" y="4758026"/>
            <a:ext cx="9144000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t>Please use different color pen/marker if you have it.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t>Write your Last 5 W# on “graded by” line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t>Mark correct answers in the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t>left margin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t>Write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t>total correct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MS PGothic" panose="020B0600070205080204" pitchFamily="34" charset="-128"/>
                <a:cs typeface="+mn-cs"/>
              </a:rPr>
              <a:t>in upper right corner (i.e. 10/10)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7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Site Selection Expertise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Much of a restaurant’s success is owed to choosing the proper site</a:t>
            </a:r>
          </a:p>
          <a:p>
            <a:r>
              <a:rPr lang="en-US" sz="4000" dirty="0"/>
              <a:t>It has become much more competitive to identify suitable sites</a:t>
            </a:r>
          </a:p>
          <a:p>
            <a:r>
              <a:rPr lang="en-US" sz="4000" dirty="0"/>
              <a:t>Choices are based upon a thorough examination of the feasibility of the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Access to Capital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577516" y="1295400"/>
            <a:ext cx="79248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Challenging with the rising costs of opening a restaurant and lenders’ view that the restaurant business is risky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Options include loans from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Banks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friends and family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personal savings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limited investors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“going public” </a:t>
            </a:r>
          </a:p>
          <a:p>
            <a:pPr lvl="2">
              <a:spcBef>
                <a:spcPts val="0"/>
              </a:spcBef>
            </a:pPr>
            <a:r>
              <a:rPr lang="en-US" sz="3200" dirty="0"/>
              <a:t>IPO, Angel Investors </a:t>
            </a:r>
            <a:r>
              <a:rPr lang="en-US" sz="2800" dirty="0"/>
              <a:t>Crowdfunding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Purchasing Economies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The power of purchasing large quantities for distribution among different locations or entering into a contract with a company for multiple individual purchases</a:t>
            </a:r>
          </a:p>
          <a:p>
            <a:r>
              <a:rPr lang="en-US" sz="4000" dirty="0"/>
              <a:t>Considering that food is a primary expense, the savings of 1% – 2% can be 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4789-BF88-45CB-9184-BD03E048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and information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02324-5889-4B95-9713-A4A79CE2B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Chains spend a lot of money to develop procedures for collecting and analyzing accounting and marketing information.</a:t>
            </a:r>
          </a:p>
          <a:p>
            <a:r>
              <a:rPr lang="en-US" sz="3600" dirty="0"/>
              <a:t>Daily reports from the POS are sent to the central office computer for analysis and problem solving before being sent back to the unit for follow-up. </a:t>
            </a:r>
          </a:p>
          <a:p>
            <a:r>
              <a:rPr lang="en-US" sz="3600" dirty="0"/>
              <a:t>This cost is also spread across the multiple units.</a:t>
            </a:r>
          </a:p>
        </p:txBody>
      </p:sp>
    </p:spTree>
    <p:extLst>
      <p:ext uri="{BB962C8B-B14F-4D97-AF65-F5344CB8AC3E}">
        <p14:creationId xmlns:p14="http://schemas.microsoft.com/office/powerpoint/2010/main" val="20126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and Information Systems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581526" y="1417638"/>
            <a:ext cx="7924800" cy="43645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Chains can also afford to purchase expensive systems with the justification that the cost will be spread across multiple units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Contrast this with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   the challenge of 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   individual operator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   purchasing a system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/>
              <a:t>   beyond their means</a:t>
            </a:r>
          </a:p>
        </p:txBody>
      </p:sp>
      <p:pic>
        <p:nvPicPr>
          <p:cNvPr id="6" name="Picture 5" descr="5.3 - TGIF Addison Exterior After.jpg"/>
          <p:cNvPicPr>
            <a:picLocks noChangeAspect="1"/>
          </p:cNvPicPr>
          <p:nvPr/>
        </p:nvPicPr>
        <p:blipFill>
          <a:blip r:embed="rId2" cstate="print"/>
          <a:srcRect l="4495" t="11111" r="3636" b="11111"/>
          <a:stretch>
            <a:fillRect/>
          </a:stretch>
        </p:blipFill>
        <p:spPr>
          <a:xfrm>
            <a:off x="5257800" y="4511007"/>
            <a:ext cx="3886200" cy="254237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Product Development</a:t>
            </a:r>
          </a:p>
        </p:txBody>
      </p:sp>
      <p:pic>
        <p:nvPicPr>
          <p:cNvPr id="6" name="Picture 5" descr="6.1 - DominosPizza World Resource Ce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438400"/>
            <a:ext cx="2723931" cy="379171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09600" y="1417638"/>
            <a:ext cx="464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becoming more important as competition increases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 chains can afford to staff and equip development kitchens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Independents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HR develops close personal ties with employees, thus reducing turnover</a:t>
            </a:r>
          </a:p>
          <a:p>
            <a:r>
              <a:rPr lang="en-US" sz="4000" dirty="0" smtClean="0"/>
              <a:t>Flexibility in decision making</a:t>
            </a:r>
          </a:p>
          <a:p>
            <a:r>
              <a:rPr lang="en-US" sz="4000" dirty="0" smtClean="0"/>
              <a:t>Differentiation</a:t>
            </a:r>
          </a:p>
          <a:p>
            <a:r>
              <a:rPr lang="en-US" sz="4000" dirty="0" smtClean="0"/>
              <a:t>Hands on multiple units</a:t>
            </a:r>
          </a:p>
          <a:p>
            <a:r>
              <a:rPr lang="en-US" sz="4000" dirty="0" smtClean="0"/>
              <a:t>They can franchise as well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Resource Program Development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>
          <a:xfrm>
            <a:off x="605589" y="1429670"/>
            <a:ext cx="79248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600" dirty="0"/>
              <a:t>Again, the cost of recruiting, hiring, training, and developing is spread across multiple units</a:t>
            </a:r>
          </a:p>
          <a:p>
            <a:pPr>
              <a:spcBef>
                <a:spcPts val="0"/>
              </a:spcBef>
            </a:pPr>
            <a:r>
              <a:rPr lang="en-US" sz="4600" dirty="0"/>
              <a:t>Also, human resource expertise can be centralized</a:t>
            </a:r>
          </a:p>
          <a:p>
            <a:pPr>
              <a:spcBef>
                <a:spcPts val="0"/>
              </a:spcBef>
            </a:pPr>
            <a:r>
              <a:rPr lang="en-US" sz="4600" dirty="0"/>
              <a:t>There can also be 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8" name="Rectangle 70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6626" name="Picture 2" descr="Image result for turn and talk">
            <a:extLst>
              <a:ext uri="{FF2B5EF4-FFF2-40B4-BE49-F238E27FC236}">
                <a16:creationId xmlns:a16="http://schemas.microsoft.com/office/drawing/2014/main" id="{0212A8F1-F2E0-44A4-915E-B83DD4CC1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b="1894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AEEF6-21CB-4C67-A75C-439FFB3A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807446-9422-4D9E-A73D-1A250580BF15}"/>
              </a:ext>
            </a:extLst>
          </p:cNvPr>
          <p:cNvSpPr txBox="1"/>
          <p:nvPr/>
        </p:nvSpPr>
        <p:spPr>
          <a:xfrm>
            <a:off x="3549316" y="618067"/>
            <a:ext cx="5132232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2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what are some disadvantages of a centralized </a:t>
            </a:r>
            <a:r>
              <a:rPr kumimoji="0" lang="en-US" sz="5400" b="0" i="0" u="none" strike="noStrike" kern="1200" cap="all" spc="2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hr</a:t>
            </a:r>
            <a:r>
              <a:rPr kumimoji="0" lang="en-US" sz="5400" b="0" i="0" u="none" strike="noStrike" kern="1200" cap="all" spc="2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?</a:t>
            </a:r>
            <a:endParaRPr kumimoji="0" lang="en-US" sz="6000" b="0" i="0" u="none" strike="noStrike" kern="1200" cap="all" spc="2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0" name="Picture 2" descr="Image result for turn and talk">
            <a:extLst>
              <a:ext uri="{FF2B5EF4-FFF2-40B4-BE49-F238E27FC236}">
                <a16:creationId xmlns:a16="http://schemas.microsoft.com/office/drawing/2014/main" id="{1888C246-4187-45CF-976C-3FF637B48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435"/>
          <a:stretch/>
        </p:blipFill>
        <p:spPr bwMode="auto">
          <a:xfrm>
            <a:off x="20" y="10"/>
            <a:ext cx="3581380" cy="3383270"/>
          </a:xfrm>
          <a:custGeom>
            <a:avLst/>
            <a:gdLst>
              <a:gd name="connsiteX0" fmla="*/ 0 w 6577190"/>
              <a:gd name="connsiteY0" fmla="*/ 0 h 3383280"/>
              <a:gd name="connsiteX1" fmla="*/ 6397802 w 6577190"/>
              <a:gd name="connsiteY1" fmla="*/ 0 h 3383280"/>
              <a:gd name="connsiteX2" fmla="*/ 6402565 w 6577190"/>
              <a:gd name="connsiteY2" fmla="*/ 66675 h 3383280"/>
              <a:gd name="connsiteX3" fmla="*/ 6410502 w 6577190"/>
              <a:gd name="connsiteY3" fmla="*/ 122237 h 3383280"/>
              <a:gd name="connsiteX4" fmla="*/ 6420027 w 6577190"/>
              <a:gd name="connsiteY4" fmla="*/ 174625 h 3383280"/>
              <a:gd name="connsiteX5" fmla="*/ 6435902 w 6577190"/>
              <a:gd name="connsiteY5" fmla="*/ 217487 h 3383280"/>
              <a:gd name="connsiteX6" fmla="*/ 6451777 w 6577190"/>
              <a:gd name="connsiteY6" fmla="*/ 260350 h 3383280"/>
              <a:gd name="connsiteX7" fmla="*/ 6470827 w 6577190"/>
              <a:gd name="connsiteY7" fmla="*/ 296862 h 3383280"/>
              <a:gd name="connsiteX8" fmla="*/ 6489877 w 6577190"/>
              <a:gd name="connsiteY8" fmla="*/ 334962 h 3383280"/>
              <a:gd name="connsiteX9" fmla="*/ 6507340 w 6577190"/>
              <a:gd name="connsiteY9" fmla="*/ 369887 h 3383280"/>
              <a:gd name="connsiteX10" fmla="*/ 6524802 w 6577190"/>
              <a:gd name="connsiteY10" fmla="*/ 409575 h 3383280"/>
              <a:gd name="connsiteX11" fmla="*/ 6540677 w 6577190"/>
              <a:gd name="connsiteY11" fmla="*/ 450850 h 3383280"/>
              <a:gd name="connsiteX12" fmla="*/ 6554965 w 6577190"/>
              <a:gd name="connsiteY12" fmla="*/ 496887 h 3383280"/>
              <a:gd name="connsiteX13" fmla="*/ 6566077 w 6577190"/>
              <a:gd name="connsiteY13" fmla="*/ 546100 h 3383280"/>
              <a:gd name="connsiteX14" fmla="*/ 6574015 w 6577190"/>
              <a:gd name="connsiteY14" fmla="*/ 606425 h 3383280"/>
              <a:gd name="connsiteX15" fmla="*/ 6577190 w 6577190"/>
              <a:gd name="connsiteY15" fmla="*/ 673100 h 3383280"/>
              <a:gd name="connsiteX16" fmla="*/ 6574015 w 6577190"/>
              <a:gd name="connsiteY16" fmla="*/ 744537 h 3383280"/>
              <a:gd name="connsiteX17" fmla="*/ 6566077 w 6577190"/>
              <a:gd name="connsiteY17" fmla="*/ 801687 h 3383280"/>
              <a:gd name="connsiteX18" fmla="*/ 6554965 w 6577190"/>
              <a:gd name="connsiteY18" fmla="*/ 854075 h 3383280"/>
              <a:gd name="connsiteX19" fmla="*/ 6540677 w 6577190"/>
              <a:gd name="connsiteY19" fmla="*/ 901700 h 3383280"/>
              <a:gd name="connsiteX20" fmla="*/ 6524802 w 6577190"/>
              <a:gd name="connsiteY20" fmla="*/ 942975 h 3383280"/>
              <a:gd name="connsiteX21" fmla="*/ 6505752 w 6577190"/>
              <a:gd name="connsiteY21" fmla="*/ 981075 h 3383280"/>
              <a:gd name="connsiteX22" fmla="*/ 6486702 w 6577190"/>
              <a:gd name="connsiteY22" fmla="*/ 1017587 h 3383280"/>
              <a:gd name="connsiteX23" fmla="*/ 6467652 w 6577190"/>
              <a:gd name="connsiteY23" fmla="*/ 1055687 h 3383280"/>
              <a:gd name="connsiteX24" fmla="*/ 6450190 w 6577190"/>
              <a:gd name="connsiteY24" fmla="*/ 1095375 h 3383280"/>
              <a:gd name="connsiteX25" fmla="*/ 6432727 w 6577190"/>
              <a:gd name="connsiteY25" fmla="*/ 1136650 h 3383280"/>
              <a:gd name="connsiteX26" fmla="*/ 6418440 w 6577190"/>
              <a:gd name="connsiteY26" fmla="*/ 1182687 h 3383280"/>
              <a:gd name="connsiteX27" fmla="*/ 6408915 w 6577190"/>
              <a:gd name="connsiteY27" fmla="*/ 1235075 h 3383280"/>
              <a:gd name="connsiteX28" fmla="*/ 6399390 w 6577190"/>
              <a:gd name="connsiteY28" fmla="*/ 1295400 h 3383280"/>
              <a:gd name="connsiteX29" fmla="*/ 6397802 w 6577190"/>
              <a:gd name="connsiteY29" fmla="*/ 1363662 h 3383280"/>
              <a:gd name="connsiteX30" fmla="*/ 6399390 w 6577190"/>
              <a:gd name="connsiteY30" fmla="*/ 1431925 h 3383280"/>
              <a:gd name="connsiteX31" fmla="*/ 6408915 w 6577190"/>
              <a:gd name="connsiteY31" fmla="*/ 1492250 h 3383280"/>
              <a:gd name="connsiteX32" fmla="*/ 6418440 w 6577190"/>
              <a:gd name="connsiteY32" fmla="*/ 1544637 h 3383280"/>
              <a:gd name="connsiteX33" fmla="*/ 6432727 w 6577190"/>
              <a:gd name="connsiteY33" fmla="*/ 1589087 h 3383280"/>
              <a:gd name="connsiteX34" fmla="*/ 6450190 w 6577190"/>
              <a:gd name="connsiteY34" fmla="*/ 1631950 h 3383280"/>
              <a:gd name="connsiteX35" fmla="*/ 6467652 w 6577190"/>
              <a:gd name="connsiteY35" fmla="*/ 1671637 h 3383280"/>
              <a:gd name="connsiteX36" fmla="*/ 6486702 w 6577190"/>
              <a:gd name="connsiteY36" fmla="*/ 1708150 h 3383280"/>
              <a:gd name="connsiteX37" fmla="*/ 6505752 w 6577190"/>
              <a:gd name="connsiteY37" fmla="*/ 1743075 h 3383280"/>
              <a:gd name="connsiteX38" fmla="*/ 6524802 w 6577190"/>
              <a:gd name="connsiteY38" fmla="*/ 1782762 h 3383280"/>
              <a:gd name="connsiteX39" fmla="*/ 6540677 w 6577190"/>
              <a:gd name="connsiteY39" fmla="*/ 1824037 h 3383280"/>
              <a:gd name="connsiteX40" fmla="*/ 6554965 w 6577190"/>
              <a:gd name="connsiteY40" fmla="*/ 1870075 h 3383280"/>
              <a:gd name="connsiteX41" fmla="*/ 6566077 w 6577190"/>
              <a:gd name="connsiteY41" fmla="*/ 1922462 h 3383280"/>
              <a:gd name="connsiteX42" fmla="*/ 6574015 w 6577190"/>
              <a:gd name="connsiteY42" fmla="*/ 1982787 h 3383280"/>
              <a:gd name="connsiteX43" fmla="*/ 6577190 w 6577190"/>
              <a:gd name="connsiteY43" fmla="*/ 2051050 h 3383280"/>
              <a:gd name="connsiteX44" fmla="*/ 6574015 w 6577190"/>
              <a:gd name="connsiteY44" fmla="*/ 2119312 h 3383280"/>
              <a:gd name="connsiteX45" fmla="*/ 6566077 w 6577190"/>
              <a:gd name="connsiteY45" fmla="*/ 2179637 h 3383280"/>
              <a:gd name="connsiteX46" fmla="*/ 6554965 w 6577190"/>
              <a:gd name="connsiteY46" fmla="*/ 2232025 h 3383280"/>
              <a:gd name="connsiteX47" fmla="*/ 6540677 w 6577190"/>
              <a:gd name="connsiteY47" fmla="*/ 2278062 h 3383280"/>
              <a:gd name="connsiteX48" fmla="*/ 6524802 w 6577190"/>
              <a:gd name="connsiteY48" fmla="*/ 2319337 h 3383280"/>
              <a:gd name="connsiteX49" fmla="*/ 6505752 w 6577190"/>
              <a:gd name="connsiteY49" fmla="*/ 2359025 h 3383280"/>
              <a:gd name="connsiteX50" fmla="*/ 6486702 w 6577190"/>
              <a:gd name="connsiteY50" fmla="*/ 2395537 h 3383280"/>
              <a:gd name="connsiteX51" fmla="*/ 6467652 w 6577190"/>
              <a:gd name="connsiteY51" fmla="*/ 2433637 h 3383280"/>
              <a:gd name="connsiteX52" fmla="*/ 6450190 w 6577190"/>
              <a:gd name="connsiteY52" fmla="*/ 2471737 h 3383280"/>
              <a:gd name="connsiteX53" fmla="*/ 6432727 w 6577190"/>
              <a:gd name="connsiteY53" fmla="*/ 2513012 h 3383280"/>
              <a:gd name="connsiteX54" fmla="*/ 6418440 w 6577190"/>
              <a:gd name="connsiteY54" fmla="*/ 2560637 h 3383280"/>
              <a:gd name="connsiteX55" fmla="*/ 6408915 w 6577190"/>
              <a:gd name="connsiteY55" fmla="*/ 2613025 h 3383280"/>
              <a:gd name="connsiteX56" fmla="*/ 6399390 w 6577190"/>
              <a:gd name="connsiteY56" fmla="*/ 2671762 h 3383280"/>
              <a:gd name="connsiteX57" fmla="*/ 6397802 w 6577190"/>
              <a:gd name="connsiteY57" fmla="*/ 2741612 h 3383280"/>
              <a:gd name="connsiteX58" fmla="*/ 6399390 w 6577190"/>
              <a:gd name="connsiteY58" fmla="*/ 2809875 h 3383280"/>
              <a:gd name="connsiteX59" fmla="*/ 6408915 w 6577190"/>
              <a:gd name="connsiteY59" fmla="*/ 2868612 h 3383280"/>
              <a:gd name="connsiteX60" fmla="*/ 6418440 w 6577190"/>
              <a:gd name="connsiteY60" fmla="*/ 2922587 h 3383280"/>
              <a:gd name="connsiteX61" fmla="*/ 6432727 w 6577190"/>
              <a:gd name="connsiteY61" fmla="*/ 2967037 h 3383280"/>
              <a:gd name="connsiteX62" fmla="*/ 6450190 w 6577190"/>
              <a:gd name="connsiteY62" fmla="*/ 3009900 h 3383280"/>
              <a:gd name="connsiteX63" fmla="*/ 6467652 w 6577190"/>
              <a:gd name="connsiteY63" fmla="*/ 3046412 h 3383280"/>
              <a:gd name="connsiteX64" fmla="*/ 6486702 w 6577190"/>
              <a:gd name="connsiteY64" fmla="*/ 3084512 h 3383280"/>
              <a:gd name="connsiteX65" fmla="*/ 6505752 w 6577190"/>
              <a:gd name="connsiteY65" fmla="*/ 3121025 h 3383280"/>
              <a:gd name="connsiteX66" fmla="*/ 6524802 w 6577190"/>
              <a:gd name="connsiteY66" fmla="*/ 3160712 h 3383280"/>
              <a:gd name="connsiteX67" fmla="*/ 6540677 w 6577190"/>
              <a:gd name="connsiteY67" fmla="*/ 3201987 h 3383280"/>
              <a:gd name="connsiteX68" fmla="*/ 6554965 w 6577190"/>
              <a:gd name="connsiteY68" fmla="*/ 3248025 h 3383280"/>
              <a:gd name="connsiteX69" fmla="*/ 6566077 w 6577190"/>
              <a:gd name="connsiteY69" fmla="*/ 3300412 h 3383280"/>
              <a:gd name="connsiteX70" fmla="*/ 6574015 w 6577190"/>
              <a:gd name="connsiteY70" fmla="*/ 3360737 h 3383280"/>
              <a:gd name="connsiteX71" fmla="*/ 6575089 w 6577190"/>
              <a:gd name="connsiteY71" fmla="*/ 3383280 h 3383280"/>
              <a:gd name="connsiteX72" fmla="*/ 0 w 6577190"/>
              <a:gd name="connsiteY72" fmla="*/ 33832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Content Placeholder 2" descr="Image result for interview questions">
            <a:extLst>
              <a:ext uri="{FF2B5EF4-FFF2-40B4-BE49-F238E27FC236}">
                <a16:creationId xmlns:a16="http://schemas.microsoft.com/office/drawing/2014/main" id="{484B7AA2-CEE3-46EB-97A5-6D05B7A13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904"/>
          <a:stretch/>
        </p:blipFill>
        <p:spPr bwMode="auto">
          <a:xfrm>
            <a:off x="20" y="3474720"/>
            <a:ext cx="3581380" cy="3383280"/>
          </a:xfrm>
          <a:custGeom>
            <a:avLst/>
            <a:gdLst>
              <a:gd name="connsiteX0" fmla="*/ 0 w 6577190"/>
              <a:gd name="connsiteY0" fmla="*/ 0 h 3383280"/>
              <a:gd name="connsiteX1" fmla="*/ 6575040 w 6577190"/>
              <a:gd name="connsiteY1" fmla="*/ 0 h 3383280"/>
              <a:gd name="connsiteX2" fmla="*/ 6574015 w 6577190"/>
              <a:gd name="connsiteY2" fmla="*/ 22542 h 3383280"/>
              <a:gd name="connsiteX3" fmla="*/ 6566077 w 6577190"/>
              <a:gd name="connsiteY3" fmla="*/ 82867 h 3383280"/>
              <a:gd name="connsiteX4" fmla="*/ 6554965 w 6577190"/>
              <a:gd name="connsiteY4" fmla="*/ 135255 h 3383280"/>
              <a:gd name="connsiteX5" fmla="*/ 6540677 w 6577190"/>
              <a:gd name="connsiteY5" fmla="*/ 181292 h 3383280"/>
              <a:gd name="connsiteX6" fmla="*/ 6524802 w 6577190"/>
              <a:gd name="connsiteY6" fmla="*/ 222567 h 3383280"/>
              <a:gd name="connsiteX7" fmla="*/ 6505752 w 6577190"/>
              <a:gd name="connsiteY7" fmla="*/ 262255 h 3383280"/>
              <a:gd name="connsiteX8" fmla="*/ 6467652 w 6577190"/>
              <a:gd name="connsiteY8" fmla="*/ 336867 h 3383280"/>
              <a:gd name="connsiteX9" fmla="*/ 6450190 w 6577190"/>
              <a:gd name="connsiteY9" fmla="*/ 373380 h 3383280"/>
              <a:gd name="connsiteX10" fmla="*/ 6432727 w 6577190"/>
              <a:gd name="connsiteY10" fmla="*/ 416242 h 3383280"/>
              <a:gd name="connsiteX11" fmla="*/ 6418440 w 6577190"/>
              <a:gd name="connsiteY11" fmla="*/ 460692 h 3383280"/>
              <a:gd name="connsiteX12" fmla="*/ 6408915 w 6577190"/>
              <a:gd name="connsiteY12" fmla="*/ 513080 h 3383280"/>
              <a:gd name="connsiteX13" fmla="*/ 6399390 w 6577190"/>
              <a:gd name="connsiteY13" fmla="*/ 573405 h 3383280"/>
              <a:gd name="connsiteX14" fmla="*/ 6397802 w 6577190"/>
              <a:gd name="connsiteY14" fmla="*/ 641667 h 3383280"/>
              <a:gd name="connsiteX15" fmla="*/ 6399390 w 6577190"/>
              <a:gd name="connsiteY15" fmla="*/ 711517 h 3383280"/>
              <a:gd name="connsiteX16" fmla="*/ 6408915 w 6577190"/>
              <a:gd name="connsiteY16" fmla="*/ 770255 h 3383280"/>
              <a:gd name="connsiteX17" fmla="*/ 6418440 w 6577190"/>
              <a:gd name="connsiteY17" fmla="*/ 822642 h 3383280"/>
              <a:gd name="connsiteX18" fmla="*/ 6432727 w 6577190"/>
              <a:gd name="connsiteY18" fmla="*/ 868680 h 3383280"/>
              <a:gd name="connsiteX19" fmla="*/ 6450190 w 6577190"/>
              <a:gd name="connsiteY19" fmla="*/ 911542 h 3383280"/>
              <a:gd name="connsiteX20" fmla="*/ 6467652 w 6577190"/>
              <a:gd name="connsiteY20" fmla="*/ 949642 h 3383280"/>
              <a:gd name="connsiteX21" fmla="*/ 6505752 w 6577190"/>
              <a:gd name="connsiteY21" fmla="*/ 1024255 h 3383280"/>
              <a:gd name="connsiteX22" fmla="*/ 6524802 w 6577190"/>
              <a:gd name="connsiteY22" fmla="*/ 1062355 h 3383280"/>
              <a:gd name="connsiteX23" fmla="*/ 6540677 w 6577190"/>
              <a:gd name="connsiteY23" fmla="*/ 1105217 h 3383280"/>
              <a:gd name="connsiteX24" fmla="*/ 6554965 w 6577190"/>
              <a:gd name="connsiteY24" fmla="*/ 1151255 h 3383280"/>
              <a:gd name="connsiteX25" fmla="*/ 6566077 w 6577190"/>
              <a:gd name="connsiteY25" fmla="*/ 1203642 h 3383280"/>
              <a:gd name="connsiteX26" fmla="*/ 6574015 w 6577190"/>
              <a:gd name="connsiteY26" fmla="*/ 1263967 h 3383280"/>
              <a:gd name="connsiteX27" fmla="*/ 6577190 w 6577190"/>
              <a:gd name="connsiteY27" fmla="*/ 1332230 h 3383280"/>
              <a:gd name="connsiteX28" fmla="*/ 6574015 w 6577190"/>
              <a:gd name="connsiteY28" fmla="*/ 1400492 h 3383280"/>
              <a:gd name="connsiteX29" fmla="*/ 6566077 w 6577190"/>
              <a:gd name="connsiteY29" fmla="*/ 1460817 h 3383280"/>
              <a:gd name="connsiteX30" fmla="*/ 6554965 w 6577190"/>
              <a:gd name="connsiteY30" fmla="*/ 1513205 h 3383280"/>
              <a:gd name="connsiteX31" fmla="*/ 6540677 w 6577190"/>
              <a:gd name="connsiteY31" fmla="*/ 1559242 h 3383280"/>
              <a:gd name="connsiteX32" fmla="*/ 6524802 w 6577190"/>
              <a:gd name="connsiteY32" fmla="*/ 1600517 h 3383280"/>
              <a:gd name="connsiteX33" fmla="*/ 6505752 w 6577190"/>
              <a:gd name="connsiteY33" fmla="*/ 1640205 h 3383280"/>
              <a:gd name="connsiteX34" fmla="*/ 6486702 w 6577190"/>
              <a:gd name="connsiteY34" fmla="*/ 1675130 h 3383280"/>
              <a:gd name="connsiteX35" fmla="*/ 6467652 w 6577190"/>
              <a:gd name="connsiteY35" fmla="*/ 1711642 h 3383280"/>
              <a:gd name="connsiteX36" fmla="*/ 6450190 w 6577190"/>
              <a:gd name="connsiteY36" fmla="*/ 1751330 h 3383280"/>
              <a:gd name="connsiteX37" fmla="*/ 6432727 w 6577190"/>
              <a:gd name="connsiteY37" fmla="*/ 1794192 h 3383280"/>
              <a:gd name="connsiteX38" fmla="*/ 6418440 w 6577190"/>
              <a:gd name="connsiteY38" fmla="*/ 1838642 h 3383280"/>
              <a:gd name="connsiteX39" fmla="*/ 6408915 w 6577190"/>
              <a:gd name="connsiteY39" fmla="*/ 1891030 h 3383280"/>
              <a:gd name="connsiteX40" fmla="*/ 6399390 w 6577190"/>
              <a:gd name="connsiteY40" fmla="*/ 1951355 h 3383280"/>
              <a:gd name="connsiteX41" fmla="*/ 6397802 w 6577190"/>
              <a:gd name="connsiteY41" fmla="*/ 2019617 h 3383280"/>
              <a:gd name="connsiteX42" fmla="*/ 6399390 w 6577190"/>
              <a:gd name="connsiteY42" fmla="*/ 2087880 h 3383280"/>
              <a:gd name="connsiteX43" fmla="*/ 6408915 w 6577190"/>
              <a:gd name="connsiteY43" fmla="*/ 2148205 h 3383280"/>
              <a:gd name="connsiteX44" fmla="*/ 6418440 w 6577190"/>
              <a:gd name="connsiteY44" fmla="*/ 2200592 h 3383280"/>
              <a:gd name="connsiteX45" fmla="*/ 6432727 w 6577190"/>
              <a:gd name="connsiteY45" fmla="*/ 2246630 h 3383280"/>
              <a:gd name="connsiteX46" fmla="*/ 6450190 w 6577190"/>
              <a:gd name="connsiteY46" fmla="*/ 2287905 h 3383280"/>
              <a:gd name="connsiteX47" fmla="*/ 6467652 w 6577190"/>
              <a:gd name="connsiteY47" fmla="*/ 2327592 h 3383280"/>
              <a:gd name="connsiteX48" fmla="*/ 6486702 w 6577190"/>
              <a:gd name="connsiteY48" fmla="*/ 2365692 h 3383280"/>
              <a:gd name="connsiteX49" fmla="*/ 6505752 w 6577190"/>
              <a:gd name="connsiteY49" fmla="*/ 2402205 h 3383280"/>
              <a:gd name="connsiteX50" fmla="*/ 6524802 w 6577190"/>
              <a:gd name="connsiteY50" fmla="*/ 2440305 h 3383280"/>
              <a:gd name="connsiteX51" fmla="*/ 6540677 w 6577190"/>
              <a:gd name="connsiteY51" fmla="*/ 2481580 h 3383280"/>
              <a:gd name="connsiteX52" fmla="*/ 6554965 w 6577190"/>
              <a:gd name="connsiteY52" fmla="*/ 2529205 h 3383280"/>
              <a:gd name="connsiteX53" fmla="*/ 6566077 w 6577190"/>
              <a:gd name="connsiteY53" fmla="*/ 2581592 h 3383280"/>
              <a:gd name="connsiteX54" fmla="*/ 6574015 w 6577190"/>
              <a:gd name="connsiteY54" fmla="*/ 2638742 h 3383280"/>
              <a:gd name="connsiteX55" fmla="*/ 6577190 w 6577190"/>
              <a:gd name="connsiteY55" fmla="*/ 2708592 h 3383280"/>
              <a:gd name="connsiteX56" fmla="*/ 6574015 w 6577190"/>
              <a:gd name="connsiteY56" fmla="*/ 2776855 h 3383280"/>
              <a:gd name="connsiteX57" fmla="*/ 6566077 w 6577190"/>
              <a:gd name="connsiteY57" fmla="*/ 2837180 h 3383280"/>
              <a:gd name="connsiteX58" fmla="*/ 6554965 w 6577190"/>
              <a:gd name="connsiteY58" fmla="*/ 2886392 h 3383280"/>
              <a:gd name="connsiteX59" fmla="*/ 6540677 w 6577190"/>
              <a:gd name="connsiteY59" fmla="*/ 2932430 h 3383280"/>
              <a:gd name="connsiteX60" fmla="*/ 6524802 w 6577190"/>
              <a:gd name="connsiteY60" fmla="*/ 2973705 h 3383280"/>
              <a:gd name="connsiteX61" fmla="*/ 6507340 w 6577190"/>
              <a:gd name="connsiteY61" fmla="*/ 3013392 h 3383280"/>
              <a:gd name="connsiteX62" fmla="*/ 6489877 w 6577190"/>
              <a:gd name="connsiteY62" fmla="*/ 3048317 h 3383280"/>
              <a:gd name="connsiteX63" fmla="*/ 6470827 w 6577190"/>
              <a:gd name="connsiteY63" fmla="*/ 3086417 h 3383280"/>
              <a:gd name="connsiteX64" fmla="*/ 6451777 w 6577190"/>
              <a:gd name="connsiteY64" fmla="*/ 3122930 h 3383280"/>
              <a:gd name="connsiteX65" fmla="*/ 6435902 w 6577190"/>
              <a:gd name="connsiteY65" fmla="*/ 3165792 h 3383280"/>
              <a:gd name="connsiteX66" fmla="*/ 6420027 w 6577190"/>
              <a:gd name="connsiteY66" fmla="*/ 3208655 h 3383280"/>
              <a:gd name="connsiteX67" fmla="*/ 6410502 w 6577190"/>
              <a:gd name="connsiteY67" fmla="*/ 3261042 h 3383280"/>
              <a:gd name="connsiteX68" fmla="*/ 6402565 w 6577190"/>
              <a:gd name="connsiteY68" fmla="*/ 3316605 h 3383280"/>
              <a:gd name="connsiteX69" fmla="*/ 6397802 w 6577190"/>
              <a:gd name="connsiteY69" fmla="*/ 3383280 h 3383280"/>
              <a:gd name="connsiteX70" fmla="*/ 0 w 6577190"/>
              <a:gd name="connsiteY70" fmla="*/ 33832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9AA3-39A1-459A-B534-BF1306C5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82E1C1E-D763-4286-A2E8-582D508CB56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5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335A08-17DB-45E4-9688-1D01167F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118A2-95CE-487F-A3A1-88DBA70D0555}"/>
              </a:ext>
            </a:extLst>
          </p:cNvPr>
          <p:cNvSpPr/>
          <p:nvPr/>
        </p:nvSpPr>
        <p:spPr>
          <a:xfrm>
            <a:off x="544286" y="0"/>
            <a:ext cx="838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Consumers spend approximately the following amount of their food budget on food</a:t>
            </a:r>
            <a:r>
              <a:rPr lang="en-US" sz="54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away</a:t>
            </a:r>
            <a:r>
              <a:rPr lang="en-US" sz="54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from</a:t>
            </a:r>
            <a:r>
              <a:rPr lang="en-US" sz="54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home: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nearly three quarters.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almost half.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almost one-third.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less than one-quarter. </a:t>
            </a: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521FF-D4C9-44F8-A441-DE4074B43941}"/>
              </a:ext>
            </a:extLst>
          </p:cNvPr>
          <p:cNvSpPr/>
          <p:nvPr/>
        </p:nvSpPr>
        <p:spPr>
          <a:xfrm>
            <a:off x="511628" y="4191000"/>
            <a:ext cx="4212771" cy="838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1CC6-5306-4EB0-8A55-F872D5F8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1EC9F0-B066-40DB-A6FA-38D9CA0C2395}"/>
              </a:ext>
            </a:extLst>
          </p:cNvPr>
          <p:cNvSpPr/>
          <p:nvPr/>
        </p:nvSpPr>
        <p:spPr>
          <a:xfrm>
            <a:off x="4953000" y="6398696"/>
            <a:ext cx="312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https://youtu.be/g9nehPueARc</a:t>
            </a:r>
          </a:p>
        </p:txBody>
      </p:sp>
      <p:pic>
        <p:nvPicPr>
          <p:cNvPr id="5122" name="Picture 2" descr="Image result for hamburger university">
            <a:hlinkClick r:id="rId2"/>
            <a:extLst>
              <a:ext uri="{FF2B5EF4-FFF2-40B4-BE49-F238E27FC236}">
                <a16:creationId xmlns:a16="http://schemas.microsoft.com/office/drawing/2014/main" id="{6EE53FBC-5444-403A-9F1B-82DE2EDD39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4" y="1609613"/>
            <a:ext cx="7673731" cy="47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CHAIN domination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597108" y="1295400"/>
            <a:ext cx="7924800" cy="4525963"/>
          </a:xfrm>
        </p:spPr>
        <p:txBody>
          <a:bodyPr/>
          <a:lstStyle/>
          <a:p>
            <a:r>
              <a:rPr lang="en-US" sz="3600" dirty="0"/>
              <a:t>Largely as a result these strengths, chain domination (as measured by market share) has grown over the last several years</a:t>
            </a:r>
          </a:p>
          <a:p>
            <a:r>
              <a:rPr lang="en-US" sz="3600" dirty="0"/>
              <a:t>The top 100 chains alone generate over 50% of all restaurant sales</a:t>
            </a:r>
          </a:p>
          <a:p>
            <a:r>
              <a:rPr lang="en-US" sz="3600" dirty="0"/>
              <a:t>This domination has increased from just 33% in </a:t>
            </a:r>
            <a:r>
              <a:rPr lang="en-US" sz="3600" dirty="0" smtClean="0"/>
              <a:t>1975</a:t>
            </a:r>
          </a:p>
          <a:p>
            <a:pPr marL="165100" lvl="0" indent="-165100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</a:rPr>
              <a:t>Table 5.2 p 142-10 Fastest Growing Chains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product/trade name vs. Business format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Product or Tradename Franchising allows use of the brand and sell of products</a:t>
            </a:r>
          </a:p>
          <a:p>
            <a:r>
              <a:rPr lang="en-US" sz="4400" dirty="0" smtClean="0"/>
              <a:t>Business Format allows use of product, service and all systems and standards/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84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new franchise-pre-opening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08" y="1443871"/>
            <a:ext cx="79248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400" dirty="0" smtClean="0"/>
              <a:t>In the beginning: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Screening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Financing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Site Selection and Planning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Pre-opening training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Operation Manuals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new franchise</a:t>
            </a:r>
            <a:br>
              <a:rPr lang="en-US" b="1" dirty="0" smtClean="0"/>
            </a:br>
            <a:r>
              <a:rPr lang="en-US" b="1" dirty="0" smtClean="0"/>
              <a:t>post-opening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08" y="1443871"/>
            <a:ext cx="79248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Continued Support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Operating and Control Procedures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Info Management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Training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Field Support</a:t>
            </a:r>
          </a:p>
          <a:p>
            <a:pPr lvl="1"/>
            <a:r>
              <a:rPr lang="en-US" dirty="0" smtClean="0"/>
              <a:t>Purchasing</a:t>
            </a:r>
          </a:p>
          <a:p>
            <a:pPr lvl="1"/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New Products</a:t>
            </a:r>
          </a:p>
          <a:p>
            <a:pPr lvl="1"/>
            <a:r>
              <a:rPr lang="en-US" dirty="0" smtClean="0"/>
              <a:t>New Concepts (Co-branding)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41A39-0804-4366-A684-5E8B73FD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613" y="572193"/>
            <a:ext cx="3753709" cy="156140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10 minutes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E1793-9698-420A-8D8F-02CF1404D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112" y="2379132"/>
            <a:ext cx="4643487" cy="4478868"/>
          </a:xfrm>
        </p:spPr>
        <p:txBody>
          <a:bodyPr>
            <a:normAutofit fontScale="85000" lnSpcReduction="20000"/>
          </a:bodyPr>
          <a:lstStyle/>
          <a:p>
            <a:pPr marL="457200" lvl="1" indent="-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dirty="0">
                <a:solidFill>
                  <a:srgbClr val="CC00CC"/>
                </a:solidFill>
              </a:rPr>
              <a:t>1. </a:t>
            </a:r>
            <a:r>
              <a:rPr lang="en-US" sz="4000" b="1" dirty="0" smtClean="0">
                <a:solidFill>
                  <a:srgbClr val="CC00CC"/>
                </a:solidFill>
              </a:rPr>
              <a:t>List </a:t>
            </a:r>
            <a:r>
              <a:rPr lang="en-US" sz="4000" b="1" dirty="0">
                <a:solidFill>
                  <a:srgbClr val="CC00CC"/>
                </a:solidFill>
              </a:rPr>
              <a:t>advantages &amp; </a:t>
            </a: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dirty="0" smtClean="0">
                <a:solidFill>
                  <a:srgbClr val="CC00CC"/>
                </a:solidFill>
              </a:rPr>
              <a:t>	disadvantages </a:t>
            </a:r>
            <a:r>
              <a:rPr lang="en-US" sz="4000" b="1" dirty="0">
                <a:solidFill>
                  <a:srgbClr val="CC00CC"/>
                </a:solidFill>
              </a:rPr>
              <a:t>for:</a:t>
            </a: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dirty="0">
                <a:solidFill>
                  <a:srgbClr val="CC00CC"/>
                </a:solidFill>
              </a:rPr>
              <a:t> </a:t>
            </a:r>
            <a:r>
              <a:rPr lang="en-US" sz="4000" b="1" dirty="0" smtClean="0">
                <a:solidFill>
                  <a:srgbClr val="CC00CC"/>
                </a:solidFill>
              </a:rPr>
              <a:t>		a</a:t>
            </a:r>
            <a:r>
              <a:rPr lang="en-US" sz="4000" b="1" dirty="0">
                <a:solidFill>
                  <a:srgbClr val="CC00CC"/>
                </a:solidFill>
              </a:rPr>
              <a:t>) franchisees</a:t>
            </a: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dirty="0" smtClean="0">
                <a:solidFill>
                  <a:srgbClr val="CC00CC"/>
                </a:solidFill>
              </a:rPr>
              <a:t>		b</a:t>
            </a:r>
            <a:r>
              <a:rPr lang="en-US" sz="4000" b="1" dirty="0">
                <a:solidFill>
                  <a:srgbClr val="CC00CC"/>
                </a:solidFill>
              </a:rPr>
              <a:t>) franchisors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dirty="0">
                <a:solidFill>
                  <a:srgbClr val="008000"/>
                </a:solidFill>
              </a:rPr>
              <a:t>2</a:t>
            </a:r>
            <a:r>
              <a:rPr lang="en-US" sz="4000" b="1" dirty="0" smtClean="0">
                <a:solidFill>
                  <a:srgbClr val="008000"/>
                </a:solidFill>
              </a:rPr>
              <a:t>. </a:t>
            </a:r>
            <a:r>
              <a:rPr lang="en-US" sz="4000" b="1" dirty="0">
                <a:solidFill>
                  <a:srgbClr val="008000"/>
                </a:solidFill>
              </a:rPr>
              <a:t>Be prepared to </a:t>
            </a:r>
            <a:r>
              <a:rPr lang="en-US" sz="4000" b="1" dirty="0" smtClean="0">
                <a:solidFill>
                  <a:srgbClr val="008000"/>
                </a:solidFill>
              </a:rPr>
              <a:t>share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dirty="0">
                <a:solidFill>
                  <a:srgbClr val="008000"/>
                </a:solidFill>
              </a:rPr>
              <a:t>	</a:t>
            </a:r>
            <a:endParaRPr lang="en-US" sz="4000" b="1" dirty="0" smtClean="0">
              <a:solidFill>
                <a:srgbClr val="008000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3. If you were to open a business, would you be an independent or franchisee?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16F57-5032-4D2A-A4BD-724453A4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  <p:pic>
        <p:nvPicPr>
          <p:cNvPr id="3074" name="Picture 2" descr="Image result for on your own">
            <a:extLst>
              <a:ext uri="{FF2B5EF4-FFF2-40B4-BE49-F238E27FC236}">
                <a16:creationId xmlns:a16="http://schemas.microsoft.com/office/drawing/2014/main" id="{EE9D3786-F1E8-4148-9769-D79ACA68A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12871" b="-1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" y="28937"/>
            <a:ext cx="9141618" cy="685621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" y="671208"/>
            <a:ext cx="8203287" cy="5551283"/>
          </a:xfrm>
          <a:prstGeom prst="rect">
            <a:avLst/>
          </a:prstGeom>
          <a:noFill/>
          <a:ln w="22225" cap="flat">
            <a:solidFill>
              <a:srgbClr val="F1604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88" y="3174136"/>
            <a:ext cx="582930" cy="606425"/>
          </a:xfrm>
          <a:prstGeom prst="rect">
            <a:avLst/>
          </a:prstGeom>
        </p:spPr>
      </p:pic>
      <p:pic>
        <p:nvPicPr>
          <p:cNvPr id="1026" name="Picture 2" descr="Image result for grammarly">
            <a:hlinkClick r:id="rId5"/>
            <a:extLst>
              <a:ext uri="{FF2B5EF4-FFF2-40B4-BE49-F238E27FC236}">
                <a16:creationId xmlns:a16="http://schemas.microsoft.com/office/drawing/2014/main" id="{20EF87CD-9999-4B0F-AD09-361E065E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335" y="1707674"/>
            <a:ext cx="7429146" cy="34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78482" y="3174136"/>
            <a:ext cx="582930" cy="6064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73E73-1A44-4E3A-BFCA-D923F4AA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871720"/>
            <a:ext cx="407023" cy="27940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E122CE-C354-4D5B-BDDE-3DC2CAF39D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353" y="5656347"/>
            <a:ext cx="242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the pic for video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69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8D79D9-02DC-45BA-80F1-C46C1B61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122CE-C354-4D5B-BDDE-3DC2CAF39D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859E4-BCC5-49FB-A821-43ED3161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70" y="1752599"/>
            <a:ext cx="7362860" cy="4228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E4323-384F-40E1-9D7A-5AE9ECBF3973}"/>
              </a:ext>
            </a:extLst>
          </p:cNvPr>
          <p:cNvSpPr txBox="1"/>
          <p:nvPr/>
        </p:nvSpPr>
        <p:spPr>
          <a:xfrm>
            <a:off x="533400" y="685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Grammerly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FREE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!!!!!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you choose to upgrade:</a:t>
            </a:r>
          </a:p>
        </p:txBody>
      </p:sp>
    </p:spTree>
    <p:extLst>
      <p:ext uri="{BB962C8B-B14F-4D97-AF65-F5344CB8AC3E}">
        <p14:creationId xmlns:p14="http://schemas.microsoft.com/office/powerpoint/2010/main" val="23546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4F12DC-A598-470D-BC6D-82F036DBCBF4}"/>
              </a:ext>
            </a:extLst>
          </p:cNvPr>
          <p:cNvSpPr txBox="1"/>
          <p:nvPr/>
        </p:nvSpPr>
        <p:spPr>
          <a:xfrm>
            <a:off x="582929" y="4131732"/>
            <a:ext cx="8006611" cy="1327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n w="3175" cmpd="sng">
                  <a:noFill/>
                </a:ln>
                <a:solidFill>
                  <a:srgbClr val="FF0000"/>
                </a:solidFill>
                <a:latin typeface="Cooper Black" panose="0208090404030B020404" pitchFamily="18" charset="0"/>
                <a:ea typeface="+mj-ea"/>
                <a:cs typeface="+mj-cs"/>
              </a:rPr>
              <a:t>DUE</a:t>
            </a:r>
            <a:r>
              <a:rPr lang="en-US" sz="6600" b="1">
                <a:ln w="3175" cmpd="sng">
                  <a:noFill/>
                </a:ln>
                <a:solidFill>
                  <a:srgbClr val="FF0000"/>
                </a:solidFill>
                <a:latin typeface="Cooper Black" panose="0208090404030B020404" pitchFamily="18" charset="0"/>
                <a:ea typeface="+mj-ea"/>
                <a:cs typeface="+mj-cs"/>
              </a:rPr>
              <a:t>:  </a:t>
            </a:r>
            <a:r>
              <a:rPr lang="en-US" sz="6600" b="1" smtClean="0">
                <a:ln w="3175" cmpd="sng">
                  <a:noFill/>
                </a:ln>
                <a:solidFill>
                  <a:srgbClr val="FF0000"/>
                </a:solidFill>
                <a:latin typeface="Cooper Black" panose="0208090404030B020404" pitchFamily="18" charset="0"/>
                <a:ea typeface="+mj-ea"/>
                <a:cs typeface="+mj-cs"/>
              </a:rPr>
              <a:t>11/13/2019</a:t>
            </a:r>
            <a:endParaRPr lang="en-US" sz="6600" b="1" dirty="0">
              <a:ln w="3175" cmpd="sng">
                <a:noFill/>
              </a:ln>
              <a:solidFill>
                <a:srgbClr val="FF0000"/>
              </a:solidFill>
              <a:latin typeface="Cooper Black" panose="0208090404030B020404" pitchFamily="18" charset="0"/>
              <a:ea typeface="+mj-ea"/>
              <a:cs typeface="+mj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7499739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lass project">
            <a:extLst>
              <a:ext uri="{FF2B5EF4-FFF2-40B4-BE49-F238E27FC236}">
                <a16:creationId xmlns:a16="http://schemas.microsoft.com/office/drawing/2014/main" id="{F221C8C5-E606-4649-B190-EE914B6A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512" y="1469449"/>
            <a:ext cx="7029748" cy="23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836" y="5501254"/>
            <a:ext cx="72027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B1F56-D99D-4267-8884-FFD1ED10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3256" y="5907024"/>
            <a:ext cx="41337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6E122CE-C354-4D5B-BDDE-3DC2CAF39D10}" type="slidenum">
              <a:rPr lang="en-US" alt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F8491-9666-4886-9AB3-49BB5880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28BBC-228D-4E0F-B9DD-BE07C4F1CE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0171" y="676275"/>
            <a:ext cx="6797675" cy="1304925"/>
          </a:xfrm>
        </p:spPr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7030A0"/>
                </a:solidFill>
              </a:rPr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B7117-C014-4FA1-9A98-B35674946DBC}"/>
              </a:ext>
            </a:extLst>
          </p:cNvPr>
          <p:cNvSpPr txBox="1"/>
          <p:nvPr/>
        </p:nvSpPr>
        <p:spPr>
          <a:xfrm>
            <a:off x="762000" y="1981200"/>
            <a:ext cx="7620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Chapter 6 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Begin 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studying for midterm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 -you will need pencil &amp; Scantron!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Begin working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on class projects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-Project and rubric on LW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7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335A08-17DB-45E4-9688-1D01167F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118A2-95CE-487F-A3A1-88DBA70D0555}"/>
              </a:ext>
            </a:extLst>
          </p:cNvPr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2.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 segment within the commercial food service industry which has </a:t>
            </a:r>
            <a:r>
              <a:rPr lang="en-US" sz="5400" b="1" dirty="0">
                <a:solidFill>
                  <a:srgbClr val="000000"/>
                </a:solidFill>
                <a:latin typeface="Calibri" panose="020F0502020204030204" pitchFamily="34" charset="0"/>
              </a:rPr>
              <a:t>declined 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in sales is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QSRs.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drive-through restaurants.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delivery restaurants.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employee cafeterias. </a:t>
            </a: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521FF-D4C9-44F8-A441-DE4074B43941}"/>
              </a:ext>
            </a:extLst>
          </p:cNvPr>
          <p:cNvSpPr/>
          <p:nvPr/>
        </p:nvSpPr>
        <p:spPr>
          <a:xfrm>
            <a:off x="0" y="5854148"/>
            <a:ext cx="6705600" cy="88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F8491-9666-4886-9AB3-49BB5880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2B05A0-9857-4676-BEEE-B8AA9D629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0" y="618067"/>
            <a:ext cx="7886399" cy="56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s.office.net/owa/shereeta.johnson@hccs.edu/service.svc/s/GetAttachmentThumbnail?id=AAMkADc1ZTk5NTk3LWQ1ZDMtNGZlNi1hZWRmLWI2YjA0OTc4MDJkYgBGAAAAAADFYdOiarTeQr1scOH%2BfevxBwCz8AElxG2kTYEPCPpUqV7IAAGQWJqoAACz8AElxG2kTYEPCPpUqV7IAAGQWJ6XAAABEgAQAAjdT10oznpBmg0m%2BRB3Ozo%3D&amp;thumbnailType=2&amp;owa=outlook.office.com&amp;scriptVer=2019092206.11&amp;X-OWA-CANARY=B8He1hXzCUq0sxEwQwif1RCSbPMSRtcYUNRkNve889vsPP2BCF5EUfM372g6vHSPJlGUdiqNilM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YmVkYzUzNmQtOTM4MC00ZDEwLTk5NTQtZGRmYzhmNWI1YmRkIiwiaXNzcmluZyI6IlNJUCIsImFwcGN0eCI6IntcIm1zZXhjaHByb3RcIjpcIm93YVwiLFwicHJpbWFyeXNpZFwiOlwiUy0xLTUtMjEtMzg5NTc0NTUyMC01NzgxOTg1MDctMzUxMzE3Njg1MC0xNDk3NjQyMVwiLFwicHVpZFwiOlwiMTE1Mzc2NTkzMjM1NzQyOTM3MFwiLFwib2lkXCI6XCJkMjllMmVhZS04MmRjLTQ3ZDUtOTEyZi01NzM0YWFhMzI0YmFcIixcInNjb3BlXCI6XCJPd2FEb3dubG9hZFwifSIsIm5iZiI6MTU2OTg5NTA4NiwiZXhwIjoxNTY5ODk1Njg2LCJpc3MiOiIwMDAwMDAwMi0wMDAwLTBmZjEtY2UwMC0wMDAwMDAwMDAwMDBAYmVkYzUzNmQtOTM4MC00ZDEwLTk5NTQtZGRmYzhmNWI1YmRkIiwiYXVkIjoiMDAwMDAwMDItMDAwMC0wZmYxLWNlMDAtMDAwMDAwMDAwMDAwL2F0dGFjaG1lbnRzLm9mZmljZS5uZXRAYmVkYzUzNmQtOTM4MC00ZDEwLTk5NTQtZGRmYzhmNWI1YmRkIn0.K1-f7KaPvBNjA9Tc7N7JAwj_AUrVOLMJb0UxkqVbhS912N1poyynjc6OL4T4iiQJ_AKWjWKsIHqgXoZeoVxlwS17xcSfx5AObbFq1pbLnJlz_w9o5rNlQ1PHjyiw3RJUTbAFA7RzlGUHm3cphSee_cJiW4amhw8dQyiaij2FKfkSnkhJV8kVGcXr8yEt6GDMoLM6E8WFEE71bZGajbzZlRsxa5GEtrQoa5wFQ6jTAas7xI_09nZ77mF-Huifv5imSdKq2lzHRZNpbyT9z3hSEmdOEYi42iw2jugsC3m4emiZNiGzMEd1S8qtkmE279EcM2kCab-2gi1BV9OFZl2qZ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5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3E5807-F3B6-498A-8A82-0FE86535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FA288-0E03-482B-A599-D8A440499B36}"/>
              </a:ext>
            </a:extLst>
          </p:cNvPr>
          <p:cNvSpPr/>
          <p:nvPr/>
        </p:nvSpPr>
        <p:spPr>
          <a:xfrm>
            <a:off x="0" y="118596"/>
            <a:ext cx="89310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</a:t>
            </a:r>
            <a:r>
              <a:rPr lang="en-US" sz="4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The largest growth segment (as a percentage increase) in food service has been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on-site food service.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off-premise food service.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motel restaurants. </a:t>
            </a:r>
            <a:endParaRPr lang="en-US" sz="5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>vending food service. </a:t>
            </a:r>
            <a:endParaRPr lang="en-US" sz="5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69368-C637-4DD5-944B-4B22A8A466B1}"/>
              </a:ext>
            </a:extLst>
          </p:cNvPr>
          <p:cNvSpPr/>
          <p:nvPr/>
        </p:nvSpPr>
        <p:spPr>
          <a:xfrm>
            <a:off x="32657" y="3505200"/>
            <a:ext cx="7942944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3E5807-F3B6-498A-8A82-0FE86535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FA288-0E03-482B-A599-D8A440499B36}"/>
              </a:ext>
            </a:extLst>
          </p:cNvPr>
          <p:cNvSpPr/>
          <p:nvPr/>
        </p:nvSpPr>
        <p:spPr>
          <a:xfrm>
            <a:off x="0" y="117693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fontAlgn="base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4.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The role of the server in a restaurant is principally </a:t>
            </a:r>
            <a:endParaRPr lang="en-US" sz="4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a mechanical one, that is, bringing the food. </a:t>
            </a:r>
            <a:endParaRPr lang="en-US" sz="4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to entertain the guest. </a:t>
            </a:r>
            <a:endParaRPr lang="en-US" sz="4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a combination of promptness and efficiency with anticipation of the guest’s needs. </a:t>
            </a:r>
            <a:endParaRPr lang="en-US" sz="4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to represent the dignity of the restaurant and of the service profession. </a:t>
            </a:r>
            <a:endParaRPr lang="en-US" sz="4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69368-C637-4DD5-944B-4B22A8A466B1}"/>
              </a:ext>
            </a:extLst>
          </p:cNvPr>
          <p:cNvSpPr/>
          <p:nvPr/>
        </p:nvSpPr>
        <p:spPr>
          <a:xfrm>
            <a:off x="0" y="3428132"/>
            <a:ext cx="8763000" cy="1905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13E43-FF4B-43CF-9F4C-E0042D25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7F668-E640-48AB-AC5B-1612BEC5893B}"/>
              </a:ext>
            </a:extLst>
          </p:cNvPr>
          <p:cNvSpPr/>
          <p:nvPr/>
        </p:nvSpPr>
        <p:spPr>
          <a:xfrm>
            <a:off x="322943" y="151601"/>
            <a:ext cx="88210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5.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A POD is a  </a:t>
            </a:r>
            <a:endParaRPr lang="en-US" sz="4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way of increasing market presence. </a:t>
            </a:r>
            <a:endParaRPr lang="en-US" sz="4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marketing term for advertising in chain restaurants. </a:t>
            </a:r>
            <a:endParaRPr lang="en-US" sz="4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management term for a computer analysis. </a:t>
            </a:r>
            <a:endParaRPr lang="en-US" sz="4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d)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specialized type of purchasing. </a:t>
            </a:r>
            <a:endParaRPr lang="en-US" sz="4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94C91-1101-4931-AD36-439164F26469}"/>
              </a:ext>
            </a:extLst>
          </p:cNvPr>
          <p:cNvSpPr/>
          <p:nvPr/>
        </p:nvSpPr>
        <p:spPr>
          <a:xfrm>
            <a:off x="322943" y="914400"/>
            <a:ext cx="7257148" cy="1447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13E43-FF4B-43CF-9F4C-E0042D25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22CE-C354-4D5B-BDDE-3DC2CAF39D1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7F668-E640-48AB-AC5B-1612BEC5893B}"/>
              </a:ext>
            </a:extLst>
          </p:cNvPr>
          <p:cNvSpPr/>
          <p:nvPr/>
        </p:nvSpPr>
        <p:spPr>
          <a:xfrm>
            <a:off x="-1" y="5443"/>
            <a:ext cx="911678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	If you wish to be promoted rapidly in the restaurant business, usually your best avenue is through 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	human resources.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	accounting.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	marketing. </a:t>
            </a: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	operations. 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94C91-1101-4931-AD36-439164F26469}"/>
              </a:ext>
            </a:extLst>
          </p:cNvPr>
          <p:cNvSpPr/>
          <p:nvPr/>
        </p:nvSpPr>
        <p:spPr>
          <a:xfrm>
            <a:off x="-1" y="5943600"/>
            <a:ext cx="8659586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Barrows theme">
  <a:themeElements>
    <a:clrScheme name="Fan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1047</Words>
  <Application>Microsoft Office PowerPoint</Application>
  <PresentationFormat>On-screen Show (4:3)</PresentationFormat>
  <Paragraphs>282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MS PGothic</vt:lpstr>
      <vt:lpstr>Arial</vt:lpstr>
      <vt:lpstr>Blue Highway</vt:lpstr>
      <vt:lpstr>Brush Script MT</vt:lpstr>
      <vt:lpstr>Calibri</vt:lpstr>
      <vt:lpstr>Century Gothic</vt:lpstr>
      <vt:lpstr>Cooper Black</vt:lpstr>
      <vt:lpstr>Garamond</vt:lpstr>
      <vt:lpstr>Gill Sans MT</vt:lpstr>
      <vt:lpstr>HelveticaNeue-Thin</vt:lpstr>
      <vt:lpstr>Impact</vt:lpstr>
      <vt:lpstr>proximanova</vt:lpstr>
      <vt:lpstr>Segoe UI</vt:lpstr>
      <vt:lpstr>Tahoma</vt:lpstr>
      <vt:lpstr>Times New Roman</vt:lpstr>
      <vt:lpstr>Verdana</vt:lpstr>
      <vt:lpstr>Organic</vt:lpstr>
      <vt:lpstr>1_Organic</vt:lpstr>
      <vt:lpstr>Barrows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15/5 to 95/5</vt:lpstr>
      <vt:lpstr>Class Group Assignment  (Dojo Groups)</vt:lpstr>
      <vt:lpstr>PowerPoint Presentation</vt:lpstr>
      <vt:lpstr>PowerPoint Presentation</vt:lpstr>
      <vt:lpstr>RESTAURANT INDUSTRY ORGANIZATION</vt:lpstr>
      <vt:lpstr>CHAINS</vt:lpstr>
      <vt:lpstr>Marketing and Brand Recognition</vt:lpstr>
      <vt:lpstr>PowerPoint Presentation</vt:lpstr>
      <vt:lpstr>Who are the most recognized public figures for kids?</vt:lpstr>
      <vt:lpstr>PowerPoint Presentation</vt:lpstr>
      <vt:lpstr>Name that tagline!!</vt:lpstr>
      <vt:lpstr>Site Selection Expertise</vt:lpstr>
      <vt:lpstr>Access to Capital</vt:lpstr>
      <vt:lpstr>Purchasing Economies</vt:lpstr>
      <vt:lpstr>Control and information systems</vt:lpstr>
      <vt:lpstr>Control and Information Systems</vt:lpstr>
      <vt:lpstr>New Product Development</vt:lpstr>
      <vt:lpstr>The Independents</vt:lpstr>
      <vt:lpstr>Human Resource Program Development</vt:lpstr>
      <vt:lpstr>PowerPoint Presentation</vt:lpstr>
      <vt:lpstr>PowerPoint Presentation</vt:lpstr>
      <vt:lpstr>PowerPoint Presentation</vt:lpstr>
      <vt:lpstr>CHAIN domination</vt:lpstr>
      <vt:lpstr>product/trade name vs. Business format</vt:lpstr>
      <vt:lpstr>The new franchise-pre-opening </vt:lpstr>
      <vt:lpstr>The new franchise post-opening </vt:lpstr>
      <vt:lpstr>10 minutes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Shereeta S. Johnson</dc:creator>
  <cp:lastModifiedBy>Shereeta S. Johnson</cp:lastModifiedBy>
  <cp:revision>16</cp:revision>
  <dcterms:created xsi:type="dcterms:W3CDTF">2019-10-02T22:14:15Z</dcterms:created>
  <dcterms:modified xsi:type="dcterms:W3CDTF">2019-10-03T22:26:20Z</dcterms:modified>
</cp:coreProperties>
</file>