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theme/theme10.xml" ContentType="application/vnd.openxmlformats-officedocument.theme+xml"/>
  <Override PartName="/ppt/slideLayouts/slideLayout13.xml" ContentType="application/vnd.openxmlformats-officedocument.presentationml.slideLayout+xml"/>
  <Override PartName="/ppt/theme/theme11.xml" ContentType="application/vnd.openxmlformats-officedocument.theme+xml"/>
  <Override PartName="/ppt/slideLayouts/slideLayout14.xml" ContentType="application/vnd.openxmlformats-officedocument.presentationml.slideLayout+xml"/>
  <Override PartName="/ppt/theme/theme12.xml" ContentType="application/vnd.openxmlformats-officedocument.theme+xml"/>
  <Override PartName="/ppt/slideLayouts/slideLayout15.xml" ContentType="application/vnd.openxmlformats-officedocument.presentationml.slideLayout+xml"/>
  <Override PartName="/ppt/theme/theme13.xml" ContentType="application/vnd.openxmlformats-officedocument.theme+xml"/>
  <Override PartName="/ppt/slideLayouts/slideLayout16.xml" ContentType="application/vnd.openxmlformats-officedocument.presentationml.slideLayout+xml"/>
  <Override PartName="/ppt/theme/theme14.xml" ContentType="application/vnd.openxmlformats-officedocument.theme+xml"/>
  <Override PartName="/ppt/slideLayouts/slideLayout17.xml" ContentType="application/vnd.openxmlformats-officedocument.presentationml.slideLayout+xml"/>
  <Override PartName="/ppt/theme/theme15.xml" ContentType="application/vnd.openxmlformats-officedocument.theme+xml"/>
  <Override PartName="/ppt/slideLayouts/slideLayout18.xml" ContentType="application/vnd.openxmlformats-officedocument.presentationml.slideLayout+xml"/>
  <Override PartName="/ppt/theme/theme16.xml" ContentType="application/vnd.openxmlformats-officedocument.theme+xml"/>
  <Override PartName="/ppt/slideLayouts/slideLayout19.xml" ContentType="application/vnd.openxmlformats-officedocument.presentationml.slideLayout+xml"/>
  <Override PartName="/ppt/theme/theme17.xml" ContentType="application/vnd.openxmlformats-officedocument.theme+xml"/>
  <Override PartName="/ppt/slideLayouts/slideLayout20.xml" ContentType="application/vnd.openxmlformats-officedocument.presentationml.slideLayout+xml"/>
  <Override PartName="/ppt/theme/theme18.xml" ContentType="application/vnd.openxmlformats-officedocument.theme+xml"/>
  <Override PartName="/ppt/slideLayouts/slideLayout21.xml" ContentType="application/vnd.openxmlformats-officedocument.presentationml.slideLayout+xml"/>
  <Override PartName="/ppt/theme/theme19.xml" ContentType="application/vnd.openxmlformats-officedocument.theme+xml"/>
  <Override PartName="/ppt/slideLayouts/slideLayout22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91" r:id="rId2"/>
    <p:sldMasterId id="2147483793" r:id="rId3"/>
    <p:sldMasterId id="2147483795" r:id="rId4"/>
    <p:sldMasterId id="2147483797" r:id="rId5"/>
    <p:sldMasterId id="2147483799" r:id="rId6"/>
    <p:sldMasterId id="2147483801" r:id="rId7"/>
    <p:sldMasterId id="2147483803" r:id="rId8"/>
    <p:sldMasterId id="2147483805" r:id="rId9"/>
    <p:sldMasterId id="2147483807" r:id="rId10"/>
    <p:sldMasterId id="2147483813" r:id="rId11"/>
    <p:sldMasterId id="2147483819" r:id="rId12"/>
    <p:sldMasterId id="2147483823" r:id="rId13"/>
    <p:sldMasterId id="2147483825" r:id="rId14"/>
    <p:sldMasterId id="2147483841" r:id="rId15"/>
    <p:sldMasterId id="2147483843" r:id="rId16"/>
    <p:sldMasterId id="2147483845" r:id="rId17"/>
    <p:sldMasterId id="2147483857" r:id="rId18"/>
    <p:sldMasterId id="2147483859" r:id="rId19"/>
    <p:sldMasterId id="2147483861" r:id="rId20"/>
  </p:sldMasterIdLst>
  <p:notesMasterIdLst>
    <p:notesMasterId r:id="rId104"/>
  </p:notesMasterIdLst>
  <p:handoutMasterIdLst>
    <p:handoutMasterId r:id="rId105"/>
  </p:handoutMasterIdLst>
  <p:sldIdLst>
    <p:sldId id="349" r:id="rId21"/>
    <p:sldId id="355" r:id="rId22"/>
    <p:sldId id="356" r:id="rId23"/>
    <p:sldId id="357" r:id="rId24"/>
    <p:sldId id="358" r:id="rId25"/>
    <p:sldId id="497" r:id="rId26"/>
    <p:sldId id="361" r:id="rId27"/>
    <p:sldId id="364" r:id="rId28"/>
    <p:sldId id="498" r:id="rId29"/>
    <p:sldId id="499" r:id="rId30"/>
    <p:sldId id="500" r:id="rId31"/>
    <p:sldId id="501" r:id="rId32"/>
    <p:sldId id="502" r:id="rId33"/>
    <p:sldId id="503" r:id="rId34"/>
    <p:sldId id="373" r:id="rId35"/>
    <p:sldId id="374" r:id="rId36"/>
    <p:sldId id="375" r:id="rId37"/>
    <p:sldId id="376" r:id="rId38"/>
    <p:sldId id="377" r:id="rId39"/>
    <p:sldId id="378" r:id="rId40"/>
    <p:sldId id="379" r:id="rId41"/>
    <p:sldId id="381" r:id="rId42"/>
    <p:sldId id="504" r:id="rId43"/>
    <p:sldId id="505" r:id="rId44"/>
    <p:sldId id="384" r:id="rId45"/>
    <p:sldId id="388" r:id="rId46"/>
    <p:sldId id="389" r:id="rId47"/>
    <p:sldId id="390" r:id="rId48"/>
    <p:sldId id="508" r:id="rId49"/>
    <p:sldId id="392" r:id="rId50"/>
    <p:sldId id="393" r:id="rId51"/>
    <p:sldId id="394" r:id="rId52"/>
    <p:sldId id="395" r:id="rId53"/>
    <p:sldId id="396" r:id="rId54"/>
    <p:sldId id="397" r:id="rId55"/>
    <p:sldId id="398" r:id="rId56"/>
    <p:sldId id="400" r:id="rId57"/>
    <p:sldId id="401" r:id="rId58"/>
    <p:sldId id="405" r:id="rId59"/>
    <p:sldId id="511" r:id="rId60"/>
    <p:sldId id="513" r:id="rId61"/>
    <p:sldId id="514" r:id="rId62"/>
    <p:sldId id="413" r:id="rId63"/>
    <p:sldId id="522" r:id="rId64"/>
    <p:sldId id="423" r:id="rId65"/>
    <p:sldId id="523" r:id="rId66"/>
    <p:sldId id="524" r:id="rId67"/>
    <p:sldId id="426" r:id="rId68"/>
    <p:sldId id="427" r:id="rId69"/>
    <p:sldId id="428" r:id="rId70"/>
    <p:sldId id="435" r:id="rId71"/>
    <p:sldId id="436" r:id="rId72"/>
    <p:sldId id="437" r:id="rId73"/>
    <p:sldId id="530" r:id="rId74"/>
    <p:sldId id="441" r:id="rId75"/>
    <p:sldId id="531" r:id="rId76"/>
    <p:sldId id="443" r:id="rId77"/>
    <p:sldId id="444" r:id="rId78"/>
    <p:sldId id="532" r:id="rId79"/>
    <p:sldId id="447" r:id="rId80"/>
    <p:sldId id="449" r:id="rId81"/>
    <p:sldId id="450" r:id="rId82"/>
    <p:sldId id="451" r:id="rId83"/>
    <p:sldId id="452" r:id="rId84"/>
    <p:sldId id="453" r:id="rId85"/>
    <p:sldId id="454" r:id="rId86"/>
    <p:sldId id="455" r:id="rId87"/>
    <p:sldId id="463" r:id="rId88"/>
    <p:sldId id="464" r:id="rId89"/>
    <p:sldId id="468" r:id="rId90"/>
    <p:sldId id="469" r:id="rId91"/>
    <p:sldId id="470" r:id="rId92"/>
    <p:sldId id="474" r:id="rId93"/>
    <p:sldId id="475" r:id="rId94"/>
    <p:sldId id="476" r:id="rId95"/>
    <p:sldId id="480" r:id="rId96"/>
    <p:sldId id="482" r:id="rId97"/>
    <p:sldId id="483" r:id="rId98"/>
    <p:sldId id="486" r:id="rId99"/>
    <p:sldId id="489" r:id="rId100"/>
    <p:sldId id="491" r:id="rId101"/>
    <p:sldId id="492" r:id="rId102"/>
    <p:sldId id="494" r:id="rId10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A3"/>
    <a:srgbClr val="7030A0"/>
    <a:srgbClr val="001581"/>
    <a:srgbClr val="008080"/>
    <a:srgbClr val="D4E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1326" autoAdjust="0"/>
  </p:normalViewPr>
  <p:slideViewPr>
    <p:cSldViewPr>
      <p:cViewPr varScale="1">
        <p:scale>
          <a:sx n="58" d="100"/>
          <a:sy n="58" d="100"/>
        </p:scale>
        <p:origin x="2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-20313"/>
    </p:cViewPr>
  </p:sorterViewPr>
  <p:notesViewPr>
    <p:cSldViewPr>
      <p:cViewPr varScale="1">
        <p:scale>
          <a:sx n="54" d="100"/>
          <a:sy n="54" d="100"/>
        </p:scale>
        <p:origin x="1794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6.xml"/><Relationship Id="rId21" Type="http://schemas.openxmlformats.org/officeDocument/2006/relationships/slide" Target="slides/slide1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63" Type="http://schemas.openxmlformats.org/officeDocument/2006/relationships/slide" Target="slides/slide43.xml"/><Relationship Id="rId68" Type="http://schemas.openxmlformats.org/officeDocument/2006/relationships/slide" Target="slides/slide48.xml"/><Relationship Id="rId84" Type="http://schemas.openxmlformats.org/officeDocument/2006/relationships/slide" Target="slides/slide64.xml"/><Relationship Id="rId89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07" Type="http://schemas.openxmlformats.org/officeDocument/2006/relationships/viewProps" Target="viewProps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66" Type="http://schemas.openxmlformats.org/officeDocument/2006/relationships/slide" Target="slides/slide46.xml"/><Relationship Id="rId74" Type="http://schemas.openxmlformats.org/officeDocument/2006/relationships/slide" Target="slides/slide54.xml"/><Relationship Id="rId79" Type="http://schemas.openxmlformats.org/officeDocument/2006/relationships/slide" Target="slides/slide59.xml"/><Relationship Id="rId87" Type="http://schemas.openxmlformats.org/officeDocument/2006/relationships/slide" Target="slides/slide67.xml"/><Relationship Id="rId102" Type="http://schemas.openxmlformats.org/officeDocument/2006/relationships/slide" Target="slides/slide8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1.xml"/><Relationship Id="rId82" Type="http://schemas.openxmlformats.org/officeDocument/2006/relationships/slide" Target="slides/slide62.xml"/><Relationship Id="rId90" Type="http://schemas.openxmlformats.org/officeDocument/2006/relationships/slide" Target="slides/slide70.xml"/><Relationship Id="rId95" Type="http://schemas.openxmlformats.org/officeDocument/2006/relationships/slide" Target="slides/slide7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slide" Target="slides/slide44.xml"/><Relationship Id="rId69" Type="http://schemas.openxmlformats.org/officeDocument/2006/relationships/slide" Target="slides/slide49.xml"/><Relationship Id="rId77" Type="http://schemas.openxmlformats.org/officeDocument/2006/relationships/slide" Target="slides/slide57.xml"/><Relationship Id="rId100" Type="http://schemas.openxmlformats.org/officeDocument/2006/relationships/slide" Target="slides/slide80.xml"/><Relationship Id="rId10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72" Type="http://schemas.openxmlformats.org/officeDocument/2006/relationships/slide" Target="slides/slide52.xml"/><Relationship Id="rId80" Type="http://schemas.openxmlformats.org/officeDocument/2006/relationships/slide" Target="slides/slide60.xml"/><Relationship Id="rId85" Type="http://schemas.openxmlformats.org/officeDocument/2006/relationships/slide" Target="slides/slide65.xml"/><Relationship Id="rId93" Type="http://schemas.openxmlformats.org/officeDocument/2006/relationships/slide" Target="slides/slide73.xml"/><Relationship Id="rId98" Type="http://schemas.openxmlformats.org/officeDocument/2006/relationships/slide" Target="slides/slide7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slide" Target="slides/slide47.xml"/><Relationship Id="rId103" Type="http://schemas.openxmlformats.org/officeDocument/2006/relationships/slide" Target="slides/slide83.xml"/><Relationship Id="rId108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slide" Target="slides/slide42.xml"/><Relationship Id="rId70" Type="http://schemas.openxmlformats.org/officeDocument/2006/relationships/slide" Target="slides/slide50.xml"/><Relationship Id="rId75" Type="http://schemas.openxmlformats.org/officeDocument/2006/relationships/slide" Target="slides/slide55.xml"/><Relationship Id="rId83" Type="http://schemas.openxmlformats.org/officeDocument/2006/relationships/slide" Target="slides/slide63.xml"/><Relationship Id="rId88" Type="http://schemas.openxmlformats.org/officeDocument/2006/relationships/slide" Target="slides/slide68.xml"/><Relationship Id="rId91" Type="http://schemas.openxmlformats.org/officeDocument/2006/relationships/slide" Target="slides/slide71.xml"/><Relationship Id="rId96" Type="http://schemas.openxmlformats.org/officeDocument/2006/relationships/slide" Target="slides/slide7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10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73" Type="http://schemas.openxmlformats.org/officeDocument/2006/relationships/slide" Target="slides/slide53.xml"/><Relationship Id="rId78" Type="http://schemas.openxmlformats.org/officeDocument/2006/relationships/slide" Target="slides/slide58.xml"/><Relationship Id="rId81" Type="http://schemas.openxmlformats.org/officeDocument/2006/relationships/slide" Target="slides/slide61.xml"/><Relationship Id="rId86" Type="http://schemas.openxmlformats.org/officeDocument/2006/relationships/slide" Target="slides/slide66.xml"/><Relationship Id="rId94" Type="http://schemas.openxmlformats.org/officeDocument/2006/relationships/slide" Target="slides/slide74.xml"/><Relationship Id="rId99" Type="http://schemas.openxmlformats.org/officeDocument/2006/relationships/slide" Target="slides/slide79.xml"/><Relationship Id="rId101" Type="http://schemas.openxmlformats.org/officeDocument/2006/relationships/slide" Target="slides/slide8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9.xml"/><Relationship Id="rId109" Type="http://schemas.openxmlformats.org/officeDocument/2006/relationships/tableStyles" Target="tableStyles.xml"/><Relationship Id="rId34" Type="http://schemas.openxmlformats.org/officeDocument/2006/relationships/slide" Target="slides/slide14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76" Type="http://schemas.openxmlformats.org/officeDocument/2006/relationships/slide" Target="slides/slide56.xml"/><Relationship Id="rId97" Type="http://schemas.openxmlformats.org/officeDocument/2006/relationships/slide" Target="slides/slide77.xml"/><Relationship Id="rId10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1.xml"/><Relationship Id="rId92" Type="http://schemas.openxmlformats.org/officeDocument/2006/relationships/slide" Target="slides/slide7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t>8/7/2018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t>8/7/2018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91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17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286AB-5D7A-477B-A6BB-42699DD360A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851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sz="3200" b="0" i="0" baseline="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008080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edition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0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/>
              <a:t>Chapter ##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4" name="Footer Placeholder 3"/>
          <p:cNvSpPr txBox="1">
            <a:spLocks/>
          </p:cNvSpPr>
          <p:nvPr userDrawn="1"/>
        </p:nvSpPr>
        <p:spPr>
          <a:xfrm>
            <a:off x="0" y="6600444"/>
            <a:ext cx="3086100" cy="266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© 2018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Label-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7133"/>
          </a:xfrm>
        </p:spPr>
        <p:txBody>
          <a:bodyPr>
            <a:norm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A01-29A3-4405-AC9B-2E1C4F19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08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Label-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7133"/>
          </a:xfrm>
        </p:spPr>
        <p:txBody>
          <a:bodyPr>
            <a:norm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A01-29A3-4405-AC9B-2E1C4F19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08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Label-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7133"/>
          </a:xfrm>
        </p:spPr>
        <p:txBody>
          <a:bodyPr>
            <a:norm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A01-29A3-4405-AC9B-2E1C4F19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08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Label-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7133"/>
          </a:xfrm>
        </p:spPr>
        <p:txBody>
          <a:bodyPr>
            <a:norm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A01-29A3-4405-AC9B-2E1C4F19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08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Label-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7133"/>
          </a:xfrm>
        </p:spPr>
        <p:txBody>
          <a:bodyPr>
            <a:norm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A01-29A3-4405-AC9B-2E1C4F19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08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Label-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7133"/>
          </a:xfrm>
        </p:spPr>
        <p:txBody>
          <a:bodyPr>
            <a:norm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A01-29A3-4405-AC9B-2E1C4F19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08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Label-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7133"/>
          </a:xfrm>
        </p:spPr>
        <p:txBody>
          <a:bodyPr>
            <a:norm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A01-29A3-4405-AC9B-2E1C4F19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08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Label-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7133"/>
          </a:xfrm>
        </p:spPr>
        <p:txBody>
          <a:bodyPr>
            <a:norm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A01-29A3-4405-AC9B-2E1C4F19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08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Label-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7133"/>
          </a:xfrm>
        </p:spPr>
        <p:txBody>
          <a:bodyPr>
            <a:norm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A01-29A3-4405-AC9B-2E1C4F19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08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Label-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7133"/>
          </a:xfrm>
        </p:spPr>
        <p:txBody>
          <a:bodyPr>
            <a:norm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A01-29A3-4405-AC9B-2E1C4F19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0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312653"/>
            <a:ext cx="8229600" cy="4783348"/>
          </a:xfrm>
        </p:spPr>
        <p:txBody>
          <a:bodyPr/>
          <a:lstStyle>
            <a:lvl1pPr marL="256032" indent="-256032">
              <a:buClr>
                <a:srgbClr val="008080"/>
              </a:buClr>
              <a:buFont typeface="Wingdings" panose="05000000000000000000" pitchFamily="2" charset="2"/>
              <a:buChar char="§"/>
              <a:defRPr sz="2400"/>
            </a:lvl1pPr>
            <a:lvl2pPr>
              <a:buClr>
                <a:srgbClr val="008080"/>
              </a:buClr>
              <a:defRPr sz="2400">
                <a:solidFill>
                  <a:schemeClr val="tx1"/>
                </a:solidFill>
              </a:defRPr>
            </a:lvl2pPr>
            <a:lvl3pPr marL="1143000" indent="-228600">
              <a:buClr>
                <a:srgbClr val="00808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>
              <a:buClr>
                <a:srgbClr val="008080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rgbClr val="008080"/>
              </a:buClr>
              <a:defRPr sz="2400">
                <a:solidFill>
                  <a:schemeClr val="tx1"/>
                </a:solidFill>
              </a:defRPr>
            </a:lvl5pPr>
            <a:lvl6pPr>
              <a:buClr>
                <a:srgbClr val="008080"/>
              </a:buClr>
              <a:defRPr sz="2400">
                <a:solidFill>
                  <a:schemeClr val="tx1"/>
                </a:solidFill>
              </a:defRPr>
            </a:lvl6pPr>
            <a:lvl7pPr>
              <a:buClr>
                <a:srgbClr val="008080"/>
              </a:buClr>
              <a:defRPr sz="2400">
                <a:solidFill>
                  <a:schemeClr val="tx1"/>
                </a:solidFill>
              </a:defRPr>
            </a:lvl7pPr>
            <a:lvl8pPr>
              <a:buClr>
                <a:srgbClr val="008080"/>
              </a:buClr>
              <a:defRPr sz="2400">
                <a:solidFill>
                  <a:schemeClr val="tx1"/>
                </a:solidFill>
              </a:defRPr>
            </a:lvl8pPr>
            <a:lvl9pPr>
              <a:buClr>
                <a:srgbClr val="008080"/>
              </a:buClr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A01-29A3-4405-AC9B-2E1C4F19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49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Label-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7133"/>
          </a:xfrm>
        </p:spPr>
        <p:txBody>
          <a:bodyPr>
            <a:norm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A01-29A3-4405-AC9B-2E1C4F19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08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Label-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7133"/>
          </a:xfrm>
        </p:spPr>
        <p:txBody>
          <a:bodyPr>
            <a:norm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A01-29A3-4405-AC9B-2E1C4F19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08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Label-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7133"/>
          </a:xfrm>
        </p:spPr>
        <p:txBody>
          <a:bodyPr>
            <a:norm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A01-29A3-4405-AC9B-2E1C4F19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0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9018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905552"/>
            <a:ext cx="8229600" cy="5220611"/>
          </a:xfrm>
        </p:spPr>
        <p:txBody>
          <a:bodyPr/>
          <a:lstStyle>
            <a:lvl1pPr marL="256032" indent="-256032">
              <a:buClr>
                <a:srgbClr val="008080"/>
              </a:buClr>
              <a:buFont typeface="Wingdings" panose="05000000000000000000" pitchFamily="2" charset="2"/>
              <a:buChar char="§"/>
              <a:defRPr sz="2400"/>
            </a:lvl1pPr>
            <a:lvl2pPr>
              <a:buClr>
                <a:srgbClr val="008080"/>
              </a:buClr>
              <a:defRPr sz="2400">
                <a:solidFill>
                  <a:schemeClr val="tx1"/>
                </a:solidFill>
              </a:defRPr>
            </a:lvl2pPr>
            <a:lvl3pPr marL="1143000" indent="-228600">
              <a:buClr>
                <a:srgbClr val="00808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>
              <a:buClr>
                <a:srgbClr val="008080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rgbClr val="008080"/>
              </a:buClr>
              <a:defRPr sz="2400">
                <a:solidFill>
                  <a:schemeClr val="tx1"/>
                </a:solidFill>
              </a:defRPr>
            </a:lvl5pPr>
            <a:lvl6pPr>
              <a:buClr>
                <a:srgbClr val="008080"/>
              </a:buClr>
              <a:defRPr sz="2400">
                <a:solidFill>
                  <a:schemeClr val="tx1"/>
                </a:solidFill>
              </a:defRPr>
            </a:lvl6pPr>
            <a:lvl7pPr>
              <a:buClr>
                <a:srgbClr val="008080"/>
              </a:buClr>
              <a:defRPr sz="2400">
                <a:solidFill>
                  <a:schemeClr val="tx1"/>
                </a:solidFill>
              </a:defRPr>
            </a:lvl7pPr>
            <a:lvl8pPr>
              <a:buClr>
                <a:srgbClr val="008080"/>
              </a:buClr>
              <a:defRPr sz="2400">
                <a:solidFill>
                  <a:schemeClr val="tx1"/>
                </a:solidFill>
              </a:defRPr>
            </a:lvl8pPr>
            <a:lvl9pPr>
              <a:buClr>
                <a:srgbClr val="008080"/>
              </a:buClr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A01-29A3-4405-AC9B-2E1C4F19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Label-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7133"/>
          </a:xfrm>
        </p:spPr>
        <p:txBody>
          <a:bodyPr>
            <a:norm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A01-29A3-4405-AC9B-2E1C4F19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0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Label-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7133"/>
          </a:xfrm>
        </p:spPr>
        <p:txBody>
          <a:bodyPr>
            <a:norm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A01-29A3-4405-AC9B-2E1C4F19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0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Label-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7133"/>
          </a:xfrm>
        </p:spPr>
        <p:txBody>
          <a:bodyPr>
            <a:norm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A01-29A3-4405-AC9B-2E1C4F19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08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Label-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7133"/>
          </a:xfrm>
        </p:spPr>
        <p:txBody>
          <a:bodyPr>
            <a:norm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A01-29A3-4405-AC9B-2E1C4F19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0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Label-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7133"/>
          </a:xfrm>
        </p:spPr>
        <p:txBody>
          <a:bodyPr>
            <a:norm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A01-29A3-4405-AC9B-2E1C4F19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0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Label-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7133"/>
          </a:xfrm>
        </p:spPr>
        <p:txBody>
          <a:bodyPr>
            <a:norm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A01-29A3-4405-AC9B-2E1C4F19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08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2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3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4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5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6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7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8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9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0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2652"/>
            <a:ext cx="8229600" cy="48135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0" y="6600444"/>
            <a:ext cx="3086100" cy="266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© 2018 Pearson Education,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A01-29A3-4405-AC9B-2E1C4F19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0" kern="1200">
          <a:solidFill>
            <a:srgbClr val="7030A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rgbClr val="00808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rgbClr val="008080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rgbClr val="00808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rgbClr val="008080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rgbClr val="00808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rgbClr val="00808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rgbClr val="00808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rgbClr val="00808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rgbClr val="00808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816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63" y="1290918"/>
            <a:ext cx="8289445" cy="49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1300"/>
            <a:ext cx="3086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A01-29A3-4405-AC9B-2E1C4F19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8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1B477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63" y="1290918"/>
            <a:ext cx="8289445" cy="49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1300"/>
            <a:ext cx="3086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A01-29A3-4405-AC9B-2E1C4F19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8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1B477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63" y="1290918"/>
            <a:ext cx="8289445" cy="49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1300"/>
            <a:ext cx="3086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A01-29A3-4405-AC9B-2E1C4F19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8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1B477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63" y="1290918"/>
            <a:ext cx="8289445" cy="49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1300"/>
            <a:ext cx="3086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A01-29A3-4405-AC9B-2E1C4F19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8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1B477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63" y="1290918"/>
            <a:ext cx="8289445" cy="49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1300"/>
            <a:ext cx="3086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A01-29A3-4405-AC9B-2E1C4F19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8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1B477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63" y="1290918"/>
            <a:ext cx="8289445" cy="49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1300"/>
            <a:ext cx="3086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A01-29A3-4405-AC9B-2E1C4F19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8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1B477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63" y="1290918"/>
            <a:ext cx="8289445" cy="49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1300"/>
            <a:ext cx="3086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A01-29A3-4405-AC9B-2E1C4F19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8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1B477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63" y="1290918"/>
            <a:ext cx="8289445" cy="49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1300"/>
            <a:ext cx="3086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A01-29A3-4405-AC9B-2E1C4F19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8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1B477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63" y="1290918"/>
            <a:ext cx="8289445" cy="49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1300"/>
            <a:ext cx="3086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A01-29A3-4405-AC9B-2E1C4F19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8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1B477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63" y="1290918"/>
            <a:ext cx="8289445" cy="49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1300"/>
            <a:ext cx="3086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A01-29A3-4405-AC9B-2E1C4F19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8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1B477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63" y="1290918"/>
            <a:ext cx="8289445" cy="49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1300"/>
            <a:ext cx="3086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A01-29A3-4405-AC9B-2E1C4F19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8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1B477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63" y="1290918"/>
            <a:ext cx="8289445" cy="49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1300"/>
            <a:ext cx="3086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A01-29A3-4405-AC9B-2E1C4F19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8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1B477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63" y="1290918"/>
            <a:ext cx="8289445" cy="49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1300"/>
            <a:ext cx="3086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A01-29A3-4405-AC9B-2E1C4F19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8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1B477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63" y="1290918"/>
            <a:ext cx="8289445" cy="49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1300"/>
            <a:ext cx="3086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A01-29A3-4405-AC9B-2E1C4F19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8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1B477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63" y="1290918"/>
            <a:ext cx="8289445" cy="49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1300"/>
            <a:ext cx="3086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A01-29A3-4405-AC9B-2E1C4F19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8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1B477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63" y="1290918"/>
            <a:ext cx="8289445" cy="49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1300"/>
            <a:ext cx="3086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A01-29A3-4405-AC9B-2E1C4F19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8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1B477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63" y="1290918"/>
            <a:ext cx="8289445" cy="49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1300"/>
            <a:ext cx="3086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A01-29A3-4405-AC9B-2E1C4F19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8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1B477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63" y="1290918"/>
            <a:ext cx="8289445" cy="49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1300"/>
            <a:ext cx="3086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A01-29A3-4405-AC9B-2E1C4F19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8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1B477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63" y="1290918"/>
            <a:ext cx="8289445" cy="49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1300"/>
            <a:ext cx="3086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A01-29A3-4405-AC9B-2E1C4F19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8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1B477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\\192.168.4.30\user\Sathish-S\Label%20Edit\JPEG%20FILES\Unlabeled\figure_29_01b_2-U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\\192.168.4.30\user\Sathish-S\Label%20Edit\JPEG%20FILES\Unlabeled\figure_29_01b_3-U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\\192.168.4.30\user\Sathish-S\Label%20Edit\JPEG%20FILES\Unlabeled\figure_29_01b_4-U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\\192.168.4.30\user\Sathish-S\Label%20Edit\JPEG%20FILES\Unlabeled\figure_29_01b_5-U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\\192.168.4.30\user\Sathish-S\Label%20Edit\JPEG%20FILES\Unlabeled\figure_29_01b_6-U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\\192.168.4.30\user\Sathish-S\Label%20Edit\JPEG%20FILES\Unlabeled\figure_29_02_1-U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\\192.168.4.30\user\Sathish-S\Label%20Edit\JPEG%20FILES\Unlabeled\figure_29_02_2-U.jpg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\\192.168.4.30\user\Sathish-S\Label%20Edit\JPEG%20FILES\Unlabeled\figure_29_04_2-U.jp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\\192.168.4.30\user\Sathish-S\Label%20Edit\JPEG%20FILES\Unlabeled\figure_29_05_2-U.jpg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\\192.168.4.30\user\Sathish-S\Label%20Edit\JPEG%20FILES\Unlabeled\figure_29_05_4-U.jp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file:///\\192.168.4.30\user\Sathish-S\Label%20Edit\JPEG%20FILES\Unlabeled\figure_29_05_5-U.jpg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file:///\\192.168.4.30\user\Sathish-S\Label%20Edit\JPEG%20FILES\Unlabeled\figure_29_07d-U.jpg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/\\192.168.4.30\user\Sathish-S\Label%20Edit\JPEG%20FILES\Unlabeled\figure_29_08a-U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file:///\\192.168.4.30\user\Sathish-S\Label%20Edit\JPEG%20FILES\Unlabeled\figure_29_08b-U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file:///\\192.168.4.30\user\Sathish-S\Label%20Edit\JPEG%20FILES\Unlabeled\figure_29_11_2-U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file:///\\192.168.4.30\user\Sathish-S\Label%20Edit\JPEG%20FILES\Unlabeled\figure_29_11_3-U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file:///\\192.168.4.30\user\Sathish-S\Label%20Edit\JPEG%20FILES\Unlabeled\figure_29_11_4-U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\\192.168.4.30\user\Sathish-S\Label%20Edit\JPEG%20FILES\Unlabeled\figure_29_01a-U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\\192.168.4.30\user\Sathish-S\Label%20Edit\JPEG%20FILES\Unlabeled\figure_29_01b_1-U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Fundamentals of Anatomy &amp; Physiology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Eleventh Edition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Chapter 29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Development and Inheritance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Lecture Presentation by </a:t>
            </a:r>
          </a:p>
          <a:p>
            <a:r>
              <a:rPr lang="en-US" dirty="0"/>
              <a:t>Deborah A. Hutchinson</a:t>
            </a:r>
          </a:p>
          <a:p>
            <a:r>
              <a:rPr lang="en-US" dirty="0"/>
              <a:t>Seattle University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9330"/>
            <a:ext cx="3886200" cy="469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69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6"/>
          <a:stretch>
            <a:fillRect/>
          </a:stretch>
        </p:blipFill>
        <p:spPr>
          <a:xfrm>
            <a:off x="2270760" y="569976"/>
            <a:ext cx="4602480" cy="571804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Figure 29–1b Fertilization (Part 2 of 6).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79674" y="719534"/>
            <a:ext cx="206788" cy="371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IN" sz="2417" b="1" dirty="0">
                <a:solidFill>
                  <a:srgbClr val="FFFFFF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60699" y="748108"/>
            <a:ext cx="3652859" cy="22993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IN" sz="1494" b="1" dirty="0">
                <a:solidFill>
                  <a:srgbClr val="000000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Fertilization </a:t>
            </a:r>
            <a:r>
              <a:rPr lang="en-IN" sz="1494" b="1" dirty="0">
                <a:solidFill>
                  <a:srgbClr val="000000"/>
                </a:solidFill>
                <a:latin typeface="Arial Black" panose="020B0A04020102020204" pitchFamily="34" charset="0"/>
              </a:rPr>
              <a:t>and Oocyte Activation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86099" y="1106885"/>
            <a:ext cx="3467296" cy="16158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ts val="1800"/>
              </a:lnSpc>
              <a:defRPr/>
            </a:pPr>
            <a:r>
              <a:rPr lang="en-IN" sz="1611" b="1" dirty="0" err="1">
                <a:solidFill>
                  <a:srgbClr val="000000"/>
                </a:solidFill>
              </a:rPr>
              <a:t>Acrosomal</a:t>
            </a:r>
            <a:r>
              <a:rPr lang="en-IN" sz="1611" b="1" dirty="0">
                <a:solidFill>
                  <a:srgbClr val="000000"/>
                </a:solidFill>
              </a:rPr>
              <a:t> enzymes from multiple</a:t>
            </a:r>
          </a:p>
          <a:p>
            <a:pPr>
              <a:lnSpc>
                <a:spcPts val="1800"/>
              </a:lnSpc>
              <a:defRPr/>
            </a:pPr>
            <a:r>
              <a:rPr lang="en-IN" sz="1611" b="1" dirty="0">
                <a:solidFill>
                  <a:srgbClr val="000000"/>
                </a:solidFill>
              </a:rPr>
              <a:t>sperm create gaps in the corona</a:t>
            </a:r>
          </a:p>
          <a:p>
            <a:pPr>
              <a:lnSpc>
                <a:spcPts val="1800"/>
              </a:lnSpc>
              <a:defRPr/>
            </a:pPr>
            <a:r>
              <a:rPr lang="en-IN" sz="1611" b="1" dirty="0" err="1">
                <a:solidFill>
                  <a:srgbClr val="000000"/>
                </a:solidFill>
              </a:rPr>
              <a:t>radiata</a:t>
            </a:r>
            <a:r>
              <a:rPr lang="en-IN" sz="1611" b="1" dirty="0">
                <a:solidFill>
                  <a:srgbClr val="000000"/>
                </a:solidFill>
              </a:rPr>
              <a:t>. </a:t>
            </a:r>
            <a:r>
              <a:rPr lang="en-IN" sz="1611" b="1" dirty="0">
                <a:solidFill>
                  <a:srgbClr val="000000"/>
                </a:solidFill>
                <a:highlight>
                  <a:srgbClr val="FFFF00"/>
                </a:highlight>
              </a:rPr>
              <a:t>A single sperm then makes</a:t>
            </a:r>
          </a:p>
          <a:p>
            <a:pPr>
              <a:lnSpc>
                <a:spcPts val="1800"/>
              </a:lnSpc>
              <a:defRPr/>
            </a:pPr>
            <a:r>
              <a:rPr lang="en-IN" sz="1611" b="1" dirty="0">
                <a:solidFill>
                  <a:srgbClr val="000000"/>
                </a:solidFill>
                <a:highlight>
                  <a:srgbClr val="FFFF00"/>
                </a:highlight>
              </a:rPr>
              <a:t>contact with the oocyte membrane</a:t>
            </a:r>
            <a:r>
              <a:rPr lang="en-IN" sz="1611" b="1" dirty="0">
                <a:solidFill>
                  <a:srgbClr val="000000"/>
                </a:solidFill>
              </a:rPr>
              <a:t>,</a:t>
            </a:r>
          </a:p>
          <a:p>
            <a:pPr>
              <a:lnSpc>
                <a:spcPts val="1800"/>
              </a:lnSpc>
              <a:defRPr/>
            </a:pPr>
            <a:r>
              <a:rPr lang="en-IN" sz="1611" b="1" dirty="0">
                <a:solidFill>
                  <a:srgbClr val="000000"/>
                </a:solidFill>
              </a:rPr>
              <a:t>and membrane fusion occurs,</a:t>
            </a:r>
          </a:p>
          <a:p>
            <a:pPr>
              <a:lnSpc>
                <a:spcPts val="1800"/>
              </a:lnSpc>
              <a:defRPr/>
            </a:pPr>
            <a:r>
              <a:rPr lang="en-IN" sz="1611" b="1" dirty="0">
                <a:solidFill>
                  <a:srgbClr val="000000"/>
                </a:solidFill>
              </a:rPr>
              <a:t>triggering oocyte activation and</a:t>
            </a:r>
          </a:p>
          <a:p>
            <a:pPr>
              <a:lnSpc>
                <a:spcPts val="1800"/>
              </a:lnSpc>
              <a:defRPr/>
            </a:pPr>
            <a:r>
              <a:rPr lang="en-IN" sz="1611" b="1" dirty="0">
                <a:solidFill>
                  <a:srgbClr val="000000"/>
                </a:solidFill>
              </a:rPr>
              <a:t>the completion of meiosis.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63862" y="3016645"/>
            <a:ext cx="977832" cy="495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IN" sz="1611" b="1" dirty="0">
                <a:solidFill>
                  <a:srgbClr val="000000"/>
                </a:solidFill>
              </a:rPr>
              <a:t>Fertilizing</a:t>
            </a:r>
          </a:p>
          <a:p>
            <a:pPr algn="ctr">
              <a:defRPr/>
            </a:pPr>
            <a:r>
              <a:rPr lang="en-IN" sz="1611" b="1" dirty="0">
                <a:solidFill>
                  <a:srgbClr val="000000"/>
                </a:solidFill>
              </a:rPr>
              <a:t>sperm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1149" y="2922983"/>
            <a:ext cx="1312859" cy="495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IN" sz="1611" b="1" dirty="0">
                <a:solidFill>
                  <a:srgbClr val="000000"/>
                </a:solidFill>
              </a:rPr>
              <a:t>Second polar</a:t>
            </a:r>
          </a:p>
          <a:p>
            <a:pPr algn="ctr">
              <a:defRPr/>
            </a:pPr>
            <a:r>
              <a:rPr lang="en-IN" sz="1611" b="1" dirty="0">
                <a:solidFill>
                  <a:srgbClr val="000000"/>
                </a:solidFill>
              </a:rPr>
              <a:t>body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66559" y="3426619"/>
            <a:ext cx="692924" cy="886141"/>
          </a:xfrm>
          <a:custGeom>
            <a:avLst/>
            <a:gdLst>
              <a:gd name="connsiteX0" fmla="*/ 6350 w 692924"/>
              <a:gd name="connsiteY0" fmla="*/ 879791 h 886141"/>
              <a:gd name="connsiteX1" fmla="*/ 686574 w 692924"/>
              <a:gd name="connsiteY1" fmla="*/ 266738 h 886141"/>
              <a:gd name="connsiteX2" fmla="*/ 686574 w 692924"/>
              <a:gd name="connsiteY2" fmla="*/ 6350 h 8861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92924" h="886141">
                <a:moveTo>
                  <a:pt x="6350" y="879791"/>
                </a:moveTo>
                <a:lnTo>
                  <a:pt x="686574" y="266738"/>
                </a:lnTo>
                <a:lnTo>
                  <a:pt x="686574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3434305" y="3525996"/>
            <a:ext cx="777125" cy="640194"/>
          </a:xfrm>
          <a:custGeom>
            <a:avLst/>
            <a:gdLst>
              <a:gd name="connsiteX0" fmla="*/ 770775 w 777125"/>
              <a:gd name="connsiteY0" fmla="*/ 633844 h 640194"/>
              <a:gd name="connsiteX1" fmla="*/ 6350 w 777125"/>
              <a:gd name="connsiteY1" fmla="*/ 206946 h 640194"/>
              <a:gd name="connsiteX2" fmla="*/ 6350 w 777125"/>
              <a:gd name="connsiteY2" fmla="*/ 6350 h 6401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77125" h="640194">
                <a:moveTo>
                  <a:pt x="770775" y="633844"/>
                </a:moveTo>
                <a:lnTo>
                  <a:pt x="6350" y="206946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70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6"/>
          <a:stretch>
            <a:fillRect/>
          </a:stretch>
        </p:blipFill>
        <p:spPr>
          <a:xfrm>
            <a:off x="2234184" y="789432"/>
            <a:ext cx="4675632" cy="527913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Figure 29–1b Fertilization (Part 3 of 6).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2446655" y="929798"/>
            <a:ext cx="2051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sz="2400" b="1" dirty="0"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3057842" y="918685"/>
            <a:ext cx="252145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sz="16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Pronuclei</a:t>
            </a:r>
            <a:r>
              <a:rPr lang="en-IN" altLang="en-US" sz="1600" b="1" dirty="0">
                <a:solidFill>
                  <a:srgbClr val="000000"/>
                </a:solidFill>
                <a:latin typeface="Arial Black" panose="020B0A04020102020204" pitchFamily="34" charset="0"/>
              </a:rPr>
              <a:t> Develop and</a:t>
            </a:r>
          </a:p>
          <a:p>
            <a:r>
              <a:rPr lang="en-IN" altLang="en-US" sz="1600" b="1" dirty="0">
                <a:solidFill>
                  <a:srgbClr val="000000"/>
                </a:solidFill>
                <a:latin typeface="Arial Black" panose="020B0A04020102020204" pitchFamily="34" charset="0"/>
              </a:rPr>
              <a:t>DNA Synthesis Occurs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064828" y="1558448"/>
            <a:ext cx="293349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IN" altLang="en-US" sz="1600" b="1" dirty="0">
                <a:solidFill>
                  <a:srgbClr val="000000"/>
                </a:solidFill>
                <a:latin typeface="Arial"/>
              </a:rPr>
              <a:t>The sperm is absorbed into</a:t>
            </a:r>
          </a:p>
          <a:p>
            <a:pPr>
              <a:lnSpc>
                <a:spcPts val="1800"/>
              </a:lnSpc>
            </a:pPr>
            <a:r>
              <a:rPr lang="en-IN" altLang="en-US" sz="1600" b="1" dirty="0">
                <a:solidFill>
                  <a:srgbClr val="000000"/>
                </a:solidFill>
                <a:latin typeface="Arial"/>
              </a:rPr>
              <a:t>the cytoplasm, and the female</a:t>
            </a:r>
          </a:p>
          <a:p>
            <a:pPr>
              <a:lnSpc>
                <a:spcPts val="1800"/>
              </a:lnSpc>
            </a:pPr>
            <a:r>
              <a:rPr lang="en-IN" altLang="en-US" sz="1600" b="1" dirty="0" err="1">
                <a:solidFill>
                  <a:srgbClr val="000000"/>
                </a:solidFill>
                <a:latin typeface="Arial"/>
              </a:rPr>
              <a:t>pronucleus</a:t>
            </a:r>
            <a:r>
              <a:rPr lang="en-IN" altLang="en-US" sz="1600" b="1" dirty="0">
                <a:solidFill>
                  <a:srgbClr val="000000"/>
                </a:solidFill>
                <a:latin typeface="Arial"/>
              </a:rPr>
              <a:t> develops. As the</a:t>
            </a:r>
          </a:p>
          <a:p>
            <a:pPr>
              <a:lnSpc>
                <a:spcPts val="1800"/>
              </a:lnSpc>
            </a:pPr>
            <a:r>
              <a:rPr lang="en-IN" altLang="en-US" sz="1600" b="1" dirty="0">
                <a:solidFill>
                  <a:srgbClr val="000000"/>
                </a:solidFill>
                <a:latin typeface="Arial"/>
              </a:rPr>
              <a:t>male </a:t>
            </a:r>
            <a:r>
              <a:rPr lang="en-IN" altLang="en-US" sz="1600" b="1" dirty="0" err="1">
                <a:solidFill>
                  <a:srgbClr val="000000"/>
                </a:solidFill>
                <a:latin typeface="Arial"/>
              </a:rPr>
              <a:t>pronucleus</a:t>
            </a:r>
            <a:r>
              <a:rPr lang="en-IN" altLang="en-US" sz="1600" b="1" dirty="0">
                <a:solidFill>
                  <a:srgbClr val="000000"/>
                </a:solidFill>
                <a:latin typeface="Arial"/>
              </a:rPr>
              <a:t> develops,</a:t>
            </a:r>
          </a:p>
          <a:p>
            <a:pPr>
              <a:lnSpc>
                <a:spcPts val="1800"/>
              </a:lnSpc>
            </a:pPr>
            <a:r>
              <a:rPr lang="en-IN" altLang="en-US" sz="1600" b="1" dirty="0">
                <a:solidFill>
                  <a:srgbClr val="000000"/>
                </a:solidFill>
                <a:latin typeface="Arial"/>
              </a:rPr>
              <a:t>most remaining sperm break</a:t>
            </a:r>
          </a:p>
          <a:p>
            <a:pPr>
              <a:lnSpc>
                <a:spcPts val="1800"/>
              </a:lnSpc>
            </a:pPr>
            <a:r>
              <a:rPr lang="en-IN" altLang="en-US" sz="1600" b="1" dirty="0">
                <a:solidFill>
                  <a:srgbClr val="000000"/>
                </a:solidFill>
                <a:latin typeface="Arial"/>
              </a:rPr>
              <a:t>down.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2934018" y="3175158"/>
            <a:ext cx="10483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IN" altLang="en-US" sz="1600" b="1">
                <a:solidFill>
                  <a:srgbClr val="000000"/>
                </a:solidFill>
                <a:latin typeface="Arial"/>
              </a:rPr>
              <a:t>Nucleus of</a:t>
            </a:r>
          </a:p>
          <a:p>
            <a:pPr algn="ctr"/>
            <a:r>
              <a:rPr lang="en-IN" altLang="en-US" sz="1600" b="1">
                <a:solidFill>
                  <a:srgbClr val="000000"/>
                </a:solidFill>
                <a:latin typeface="Arial"/>
              </a:rPr>
              <a:t>fertilizing</a:t>
            </a:r>
          </a:p>
          <a:p>
            <a:pPr algn="ctr"/>
            <a:r>
              <a:rPr lang="en-IN" altLang="en-US" sz="1600" b="1">
                <a:solidFill>
                  <a:srgbClr val="000000"/>
                </a:solidFill>
                <a:latin typeface="Arial"/>
              </a:rPr>
              <a:t>sperm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5195871" y="3175158"/>
            <a:ext cx="110447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IN" altLang="en-US" sz="1600" b="1" dirty="0">
                <a:solidFill>
                  <a:srgbClr val="000000"/>
                </a:solidFill>
                <a:latin typeface="Arial"/>
              </a:rPr>
              <a:t>Female</a:t>
            </a:r>
          </a:p>
          <a:p>
            <a:pPr algn="ctr"/>
            <a:r>
              <a:rPr lang="en-IN" altLang="en-US" sz="1600" b="1" dirty="0" err="1">
                <a:solidFill>
                  <a:srgbClr val="000000"/>
                </a:solidFill>
                <a:latin typeface="Arial"/>
              </a:rPr>
              <a:t>pronucleus</a:t>
            </a:r>
            <a:endParaRPr lang="en-IN" altLang="en-US" sz="1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085472" y="3679204"/>
            <a:ext cx="657872" cy="1300911"/>
          </a:xfrm>
          <a:custGeom>
            <a:avLst/>
            <a:gdLst>
              <a:gd name="connsiteX0" fmla="*/ 6350 w 657872"/>
              <a:gd name="connsiteY0" fmla="*/ 1294561 h 1300911"/>
              <a:gd name="connsiteX1" fmla="*/ 651522 w 657872"/>
              <a:gd name="connsiteY1" fmla="*/ 484530 h 1300911"/>
              <a:gd name="connsiteX2" fmla="*/ 651522 w 657872"/>
              <a:gd name="connsiteY2" fmla="*/ 6350 h 13009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57872" h="1300911">
                <a:moveTo>
                  <a:pt x="6350" y="1294561"/>
                </a:moveTo>
                <a:lnTo>
                  <a:pt x="651522" y="484530"/>
                </a:lnTo>
                <a:lnTo>
                  <a:pt x="651522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3449205" y="3932378"/>
            <a:ext cx="661758" cy="1115225"/>
          </a:xfrm>
          <a:custGeom>
            <a:avLst/>
            <a:gdLst>
              <a:gd name="connsiteX0" fmla="*/ 655408 w 661758"/>
              <a:gd name="connsiteY0" fmla="*/ 1108875 h 1115225"/>
              <a:gd name="connsiteX1" fmla="*/ 6350 w 661758"/>
              <a:gd name="connsiteY1" fmla="*/ 222389 h 1115225"/>
              <a:gd name="connsiteX2" fmla="*/ 6350 w 661758"/>
              <a:gd name="connsiteY2" fmla="*/ 6350 h 1115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61758" h="1115225">
                <a:moveTo>
                  <a:pt x="655408" y="1108875"/>
                </a:moveTo>
                <a:lnTo>
                  <a:pt x="6350" y="222389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802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0"/>
          <a:stretch>
            <a:fillRect/>
          </a:stretch>
        </p:blipFill>
        <p:spPr>
          <a:xfrm>
            <a:off x="2240280" y="990600"/>
            <a:ext cx="4663440" cy="48768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Figure 29–1b Fertilization (Part 4 of 6).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459990" y="1151255"/>
            <a:ext cx="2051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sz="2400" b="1">
                <a:solidFill>
                  <a:srgbClr val="FFFF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214053" y="1122680"/>
            <a:ext cx="28741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sz="1600" b="1" dirty="0">
                <a:solidFill>
                  <a:srgbClr val="000000"/>
                </a:solidFill>
                <a:latin typeface="Arial Black" panose="020B0A04020102020204" pitchFamily="34" charset="0"/>
              </a:rPr>
              <a:t>Spindle Formation Begins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214053" y="1721168"/>
            <a:ext cx="34127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IN" altLang="en-US" sz="1600" b="1" dirty="0" err="1">
                <a:solidFill>
                  <a:srgbClr val="000000"/>
                </a:solidFill>
                <a:latin typeface="Arial"/>
              </a:rPr>
              <a:t>Pronuclei</a:t>
            </a:r>
            <a:r>
              <a:rPr lang="en-IN" altLang="en-US" sz="1600" b="1" dirty="0">
                <a:solidFill>
                  <a:srgbClr val="000000"/>
                </a:solidFill>
                <a:latin typeface="Arial"/>
              </a:rPr>
              <a:t> chromatin condenses</a:t>
            </a:r>
          </a:p>
          <a:p>
            <a:pPr>
              <a:lnSpc>
                <a:spcPts val="1800"/>
              </a:lnSpc>
            </a:pPr>
            <a:r>
              <a:rPr lang="en-IN" altLang="en-US" sz="1600" b="1" dirty="0">
                <a:solidFill>
                  <a:srgbClr val="000000"/>
                </a:solidFill>
                <a:latin typeface="Arial"/>
              </a:rPr>
              <a:t>into chromosomes, and spindle</a:t>
            </a:r>
          </a:p>
          <a:p>
            <a:pPr>
              <a:lnSpc>
                <a:spcPts val="1800"/>
              </a:lnSpc>
            </a:pPr>
            <a:r>
              <a:rPr lang="en-IN" altLang="en-US" sz="1600" b="1" dirty="0" err="1">
                <a:solidFill>
                  <a:srgbClr val="000000"/>
                </a:solidFill>
                <a:latin typeface="Arial"/>
              </a:rPr>
              <a:t>fibers</a:t>
            </a:r>
            <a:r>
              <a:rPr lang="en-IN" altLang="en-US" sz="1600" b="1" dirty="0">
                <a:solidFill>
                  <a:srgbClr val="000000"/>
                </a:solidFill>
                <a:latin typeface="Arial"/>
              </a:rPr>
              <a:t> appear in preparation for the</a:t>
            </a:r>
          </a:p>
          <a:p>
            <a:pPr>
              <a:lnSpc>
                <a:spcPts val="1800"/>
              </a:lnSpc>
            </a:pPr>
            <a:r>
              <a:rPr lang="en-IN" altLang="en-US" sz="1600" b="1" dirty="0">
                <a:solidFill>
                  <a:srgbClr val="000000"/>
                </a:solidFill>
                <a:latin typeface="Arial"/>
              </a:rPr>
              <a:t>first cell division.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485515" y="3088005"/>
            <a:ext cx="10034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sz="1600" b="1">
                <a:solidFill>
                  <a:srgbClr val="000000"/>
                </a:solidFill>
                <a:latin typeface="Arial"/>
              </a:rPr>
              <a:t>Centrioles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2348951" y="4580255"/>
            <a:ext cx="110447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ts val="1900"/>
              </a:lnSpc>
            </a:pPr>
            <a:r>
              <a:rPr lang="en-IN" altLang="en-US" sz="1600" b="1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Male</a:t>
            </a:r>
          </a:p>
          <a:p>
            <a:pPr algn="r">
              <a:lnSpc>
                <a:spcPts val="1900"/>
              </a:lnSpc>
            </a:pPr>
            <a:r>
              <a:rPr lang="en-IN" altLang="en-US" sz="1600" b="1" dirty="0" err="1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pronucleus</a:t>
            </a:r>
            <a:endParaRPr lang="en-IN" altLang="en-US" sz="1600" b="1" dirty="0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76265" y="4242118"/>
            <a:ext cx="110447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900"/>
              </a:lnSpc>
            </a:pPr>
            <a:r>
              <a:rPr lang="en-IN" altLang="en-US" sz="1600" b="1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Female</a:t>
            </a:r>
          </a:p>
          <a:p>
            <a:pPr>
              <a:lnSpc>
                <a:spcPts val="1900"/>
              </a:lnSpc>
            </a:pPr>
            <a:r>
              <a:rPr lang="en-IN" altLang="en-US" sz="1600" b="1" dirty="0" err="1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pronucleus</a:t>
            </a:r>
            <a:endParaRPr lang="en-IN" altLang="en-US" sz="1600" b="1" dirty="0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804138" y="4341031"/>
            <a:ext cx="811110" cy="25400"/>
          </a:xfrm>
          <a:custGeom>
            <a:avLst/>
            <a:gdLst>
              <a:gd name="connsiteX0" fmla="*/ 804760 w 811110"/>
              <a:gd name="connsiteY0" fmla="*/ 15176 h 25400"/>
              <a:gd name="connsiteX1" fmla="*/ 6350 w 81111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11110" h="25400">
                <a:moveTo>
                  <a:pt x="804760" y="15176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3508446" y="4697724"/>
            <a:ext cx="681356" cy="25400"/>
          </a:xfrm>
          <a:custGeom>
            <a:avLst/>
            <a:gdLst>
              <a:gd name="connsiteX0" fmla="*/ 675006 w 681356"/>
              <a:gd name="connsiteY0" fmla="*/ 6350 h 25400"/>
              <a:gd name="connsiteX1" fmla="*/ 6349 w 681356"/>
              <a:gd name="connsiteY1" fmla="*/ 15735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81356" h="25400">
                <a:moveTo>
                  <a:pt x="675006" y="6350"/>
                </a:moveTo>
                <a:lnTo>
                  <a:pt x="6349" y="1573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3980112" y="3367323"/>
            <a:ext cx="854887" cy="1416291"/>
          </a:xfrm>
          <a:custGeom>
            <a:avLst/>
            <a:gdLst>
              <a:gd name="connsiteX0" fmla="*/ 172237 w 854887"/>
              <a:gd name="connsiteY0" fmla="*/ 759205 h 1416291"/>
              <a:gd name="connsiteX1" fmla="*/ 6350 w 854887"/>
              <a:gd name="connsiteY1" fmla="*/ 6350 h 1416291"/>
              <a:gd name="connsiteX2" fmla="*/ 848537 w 854887"/>
              <a:gd name="connsiteY2" fmla="*/ 1409941 h 14162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54887" h="1416291">
                <a:moveTo>
                  <a:pt x="172237" y="759205"/>
                </a:moveTo>
                <a:lnTo>
                  <a:pt x="6350" y="6350"/>
                </a:lnTo>
                <a:lnTo>
                  <a:pt x="848537" y="1409941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21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8"/>
          <a:stretch>
            <a:fillRect/>
          </a:stretch>
        </p:blipFill>
        <p:spPr>
          <a:xfrm>
            <a:off x="2508504" y="1399032"/>
            <a:ext cx="4126992" cy="405993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Figure 29–1b Fertilization (Part 5 of 6).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705100" y="1554163"/>
            <a:ext cx="2051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sz="2400" b="1">
                <a:solidFill>
                  <a:srgbClr val="FFFF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479800" y="1543050"/>
            <a:ext cx="265970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sz="16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Amphimixis</a:t>
            </a:r>
            <a:r>
              <a:rPr lang="en-IN" altLang="en-US" sz="1600" b="1" dirty="0">
                <a:solidFill>
                  <a:srgbClr val="000000"/>
                </a:solidFill>
                <a:latin typeface="Arial Black" panose="020B0A04020102020204" pitchFamily="34" charset="0"/>
              </a:rPr>
              <a:t> Occurs and</a:t>
            </a:r>
          </a:p>
          <a:p>
            <a:r>
              <a:rPr lang="en-IN" altLang="en-US" sz="1600" b="1" dirty="0">
                <a:solidFill>
                  <a:srgbClr val="000000"/>
                </a:solidFill>
                <a:latin typeface="Arial Black" panose="020B0A04020102020204" pitchFamily="34" charset="0"/>
              </a:rPr>
              <a:t>Cleavage Begins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735388" y="2189162"/>
            <a:ext cx="212237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IN" altLang="en-US" sz="1600" b="1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Maternal and paternal</a:t>
            </a:r>
          </a:p>
          <a:p>
            <a:pPr algn="ctr"/>
            <a:r>
              <a:rPr lang="en-IN" altLang="en-US" sz="1600" b="1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chromosomes align</a:t>
            </a:r>
          </a:p>
          <a:p>
            <a:pPr algn="ctr"/>
            <a:r>
              <a:rPr lang="en-IN" altLang="en-US" sz="1600" b="1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on metaphase plate</a:t>
            </a:r>
          </a:p>
        </p:txBody>
      </p:sp>
      <p:sp>
        <p:nvSpPr>
          <p:cNvPr id="11" name="Freeform 10"/>
          <p:cNvSpPr/>
          <p:nvPr/>
        </p:nvSpPr>
        <p:spPr>
          <a:xfrm>
            <a:off x="4769116" y="2944495"/>
            <a:ext cx="25400" cy="1199438"/>
          </a:xfrm>
          <a:custGeom>
            <a:avLst/>
            <a:gdLst>
              <a:gd name="connsiteX0" fmla="*/ 6350 w 25400"/>
              <a:gd name="connsiteY0" fmla="*/ 6350 h 1199438"/>
              <a:gd name="connsiteX1" fmla="*/ 6350 w 25400"/>
              <a:gd name="connsiteY1" fmla="*/ 1193088 h 11994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199438">
                <a:moveTo>
                  <a:pt x="6350" y="6350"/>
                </a:moveTo>
                <a:lnTo>
                  <a:pt x="6350" y="1193088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51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1"/>
          <a:stretch>
            <a:fillRect/>
          </a:stretch>
        </p:blipFill>
        <p:spPr>
          <a:xfrm>
            <a:off x="2502408" y="1365504"/>
            <a:ext cx="4139184" cy="412699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Figure 29–1b Fertilization (Part 6 of 6).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687641" y="1502256"/>
            <a:ext cx="2051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sz="2400" b="1" dirty="0">
                <a:solidFill>
                  <a:srgbClr val="FFFFFF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363916" y="1451453"/>
            <a:ext cx="358207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sz="2400" b="1" dirty="0">
                <a:solidFill>
                  <a:srgbClr val="000000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First Cleavage Forms</a:t>
            </a:r>
          </a:p>
          <a:p>
            <a:r>
              <a:rPr lang="en-IN" altLang="en-US" sz="2400" b="1" dirty="0">
                <a:solidFill>
                  <a:srgbClr val="000000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Two Blastomeres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3355978" y="2065816"/>
            <a:ext cx="328615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sz="1600" b="1" dirty="0">
                <a:solidFill>
                  <a:srgbClr val="000000"/>
                </a:solidFill>
                <a:latin typeface="Arial"/>
              </a:rPr>
              <a:t>The first cleavage division nears</a:t>
            </a:r>
          </a:p>
          <a:p>
            <a:r>
              <a:rPr lang="en-IN" altLang="en-US" sz="1600" b="1" dirty="0">
                <a:solidFill>
                  <a:srgbClr val="000000"/>
                </a:solidFill>
                <a:latin typeface="Arial"/>
              </a:rPr>
              <a:t>completion about </a:t>
            </a:r>
            <a:r>
              <a:rPr lang="en-IN" altLang="en-US" sz="1600" b="1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30 hours </a:t>
            </a:r>
            <a:r>
              <a:rPr lang="en-IN" altLang="en-US" sz="1600" b="1" dirty="0">
                <a:solidFill>
                  <a:srgbClr val="000000"/>
                </a:solidFill>
                <a:latin typeface="Arial"/>
              </a:rPr>
              <a:t>after</a:t>
            </a:r>
          </a:p>
          <a:p>
            <a:r>
              <a:rPr lang="en-IN" altLang="en-US" sz="1600" b="1" dirty="0">
                <a:solidFill>
                  <a:srgbClr val="000000"/>
                </a:solidFill>
                <a:latin typeface="Arial"/>
              </a:rPr>
              <a:t>fertilization.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2622552" y="4663759"/>
            <a:ext cx="12311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sz="1600" b="1" dirty="0" err="1">
                <a:solidFill>
                  <a:srgbClr val="000000"/>
                </a:solidFill>
                <a:latin typeface="Arial"/>
              </a:rPr>
              <a:t>Blastomeres</a:t>
            </a:r>
            <a:endParaRPr lang="en-IN" altLang="en-US" sz="1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889002" y="4315178"/>
            <a:ext cx="1069572" cy="480504"/>
          </a:xfrm>
          <a:custGeom>
            <a:avLst/>
            <a:gdLst>
              <a:gd name="connsiteX0" fmla="*/ 400942 w 1069572"/>
              <a:gd name="connsiteY0" fmla="*/ 6350 h 480504"/>
              <a:gd name="connsiteX1" fmla="*/ 6350 w 1069572"/>
              <a:gd name="connsiteY1" fmla="*/ 474154 h 480504"/>
              <a:gd name="connsiteX2" fmla="*/ 1063222 w 1069572"/>
              <a:gd name="connsiteY2" fmla="*/ 474154 h 4805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69572" h="480504">
                <a:moveTo>
                  <a:pt x="400942" y="6350"/>
                </a:moveTo>
                <a:lnTo>
                  <a:pt x="6350" y="474154"/>
                </a:lnTo>
                <a:lnTo>
                  <a:pt x="1063222" y="474154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36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29-3 Gestation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sz="36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Gestation</a:t>
            </a:r>
          </a:p>
          <a:p>
            <a:pPr lvl="1"/>
            <a:r>
              <a:rPr lang="en-US" altLang="en-US" dirty="0"/>
              <a:t>Time spent in </a:t>
            </a:r>
            <a:r>
              <a:rPr lang="en-US" altLang="en-US" b="1" u="sng" dirty="0"/>
              <a:t>prenatal</a:t>
            </a:r>
            <a:r>
              <a:rPr lang="en-US" altLang="en-US" dirty="0"/>
              <a:t> development</a:t>
            </a:r>
          </a:p>
          <a:p>
            <a:pPr lvl="1"/>
            <a:r>
              <a:rPr lang="en-US" altLang="en-US" dirty="0"/>
              <a:t>Consists of three integrated </a:t>
            </a:r>
            <a:r>
              <a:rPr lang="en-US" altLang="en-US" sz="3600" b="1" dirty="0">
                <a:highlight>
                  <a:srgbClr val="FFFF00"/>
                </a:highlight>
              </a:rPr>
              <a:t>trimesters</a:t>
            </a:r>
            <a:r>
              <a:rPr lang="en-US" altLang="en-US" sz="3600" dirty="0">
                <a:highlight>
                  <a:srgbClr val="FFFF00"/>
                </a:highlight>
              </a:rPr>
              <a:t>, each </a:t>
            </a:r>
            <a:br>
              <a:rPr lang="en-US" altLang="en-US" sz="3600" dirty="0">
                <a:highlight>
                  <a:srgbClr val="FFFF00"/>
                </a:highlight>
              </a:rPr>
            </a:br>
            <a:r>
              <a:rPr lang="en-US" altLang="en-US" sz="3600" dirty="0">
                <a:highlight>
                  <a:srgbClr val="FFFF00"/>
                </a:highlight>
              </a:rPr>
              <a:t>3 months long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67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29-3 Gestation  </a:t>
            </a:r>
            <a:r>
              <a:rPr lang="en-US" altLang="en-US" b="1" u="sng" dirty="0">
                <a:solidFill>
                  <a:srgbClr val="FF0000"/>
                </a:solidFill>
                <a:highlight>
                  <a:srgbClr val="FFFF00"/>
                </a:highlight>
              </a:rPr>
              <a:t>IMPORTANT TIMELINES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r>
              <a:rPr lang="en-US" altLang="en-US" b="1" dirty="0">
                <a:highlight>
                  <a:srgbClr val="FFFF00"/>
                </a:highlight>
              </a:rPr>
              <a:t>First trimester</a:t>
            </a:r>
          </a:p>
          <a:p>
            <a:pPr lvl="1"/>
            <a:r>
              <a:rPr lang="en-US" altLang="en-US" dirty="0"/>
              <a:t>Pre-embryonic through </a:t>
            </a:r>
            <a:r>
              <a:rPr lang="en-US" altLang="en-US" dirty="0">
                <a:highlight>
                  <a:srgbClr val="FFFF00"/>
                </a:highlight>
              </a:rPr>
              <a:t>early fetal </a:t>
            </a:r>
            <a:r>
              <a:rPr lang="en-US" altLang="en-US" dirty="0"/>
              <a:t>development</a:t>
            </a:r>
          </a:p>
          <a:p>
            <a:pPr lvl="1"/>
            <a:r>
              <a:rPr lang="en-US" altLang="en-US" dirty="0"/>
              <a:t>Rudiments of all major organ systems appear</a:t>
            </a:r>
          </a:p>
          <a:p>
            <a:r>
              <a:rPr lang="en-US" altLang="en-US" dirty="0"/>
              <a:t> </a:t>
            </a:r>
            <a:r>
              <a:rPr lang="en-US" altLang="en-US" b="1" dirty="0">
                <a:highlight>
                  <a:srgbClr val="FFFF00"/>
                </a:highlight>
              </a:rPr>
              <a:t>Second trimester</a:t>
            </a:r>
          </a:p>
          <a:p>
            <a:pPr lvl="1"/>
            <a:r>
              <a:rPr lang="en-US" altLang="en-US" sz="2800" b="1" dirty="0">
                <a:solidFill>
                  <a:srgbClr val="FF0000"/>
                </a:solidFill>
              </a:rPr>
              <a:t>Development of organs and organ systems</a:t>
            </a:r>
          </a:p>
          <a:p>
            <a:pPr lvl="1"/>
            <a:r>
              <a:rPr lang="en-US" altLang="en-US" dirty="0"/>
              <a:t>Body shape and proportions change</a:t>
            </a:r>
          </a:p>
          <a:p>
            <a:r>
              <a:rPr lang="en-US" altLang="en-US" dirty="0"/>
              <a:t> </a:t>
            </a:r>
            <a:r>
              <a:rPr lang="en-US" altLang="en-US" b="1" dirty="0">
                <a:highlight>
                  <a:srgbClr val="FFFF00"/>
                </a:highlight>
              </a:rPr>
              <a:t>Third trimester</a:t>
            </a:r>
          </a:p>
          <a:p>
            <a:pPr lvl="1"/>
            <a:r>
              <a:rPr lang="en-US" altLang="en-US" b="1" u="sng" dirty="0">
                <a:solidFill>
                  <a:srgbClr val="FF0000"/>
                </a:solidFill>
              </a:rPr>
              <a:t>Rapid fetal growth </a:t>
            </a:r>
            <a:r>
              <a:rPr lang="en-US" altLang="en-US" b="1" dirty="0">
                <a:solidFill>
                  <a:srgbClr val="FF0000"/>
                </a:solidFill>
              </a:rPr>
              <a:t>and deposition of adipose tissue or fat</a:t>
            </a:r>
          </a:p>
          <a:p>
            <a:pPr lvl="1"/>
            <a:r>
              <a:rPr lang="en-US" altLang="en-US" dirty="0"/>
              <a:t>Most major organ systems </a:t>
            </a:r>
            <a:r>
              <a:rPr lang="en-US" altLang="en-US" dirty="0">
                <a:highlight>
                  <a:srgbClr val="FFFF00"/>
                </a:highlight>
              </a:rPr>
              <a:t>are fully</a:t>
            </a:r>
            <a:r>
              <a:rPr lang="en-US" altLang="en-US" dirty="0"/>
              <a:t> functional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37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29-4 The First Trimester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dirty="0"/>
              <a:t>First trimester  </a:t>
            </a:r>
            <a:r>
              <a:rPr lang="en-US" altLang="en-US" i="1" dirty="0">
                <a:highlight>
                  <a:srgbClr val="FFFF00"/>
                </a:highlight>
              </a:rPr>
              <a:t>**** Know Sequence or order of events</a:t>
            </a:r>
          </a:p>
          <a:p>
            <a:pPr lvl="1"/>
            <a:r>
              <a:rPr lang="en-US" altLang="en-US" dirty="0"/>
              <a:t>Involves four general processes</a:t>
            </a:r>
          </a:p>
          <a:p>
            <a:pPr lvl="2"/>
            <a:r>
              <a:rPr lang="en-US" altLang="en-US" b="1" dirty="0">
                <a:highlight>
                  <a:srgbClr val="FFFF00"/>
                </a:highlight>
              </a:rPr>
              <a:t>1) Cleavage</a:t>
            </a:r>
          </a:p>
          <a:p>
            <a:pPr lvl="2"/>
            <a:r>
              <a:rPr lang="en-US" altLang="en-US" b="1" dirty="0">
                <a:highlight>
                  <a:srgbClr val="FFFF00"/>
                </a:highlight>
              </a:rPr>
              <a:t>2) Implantation</a:t>
            </a:r>
          </a:p>
          <a:p>
            <a:pPr lvl="2"/>
            <a:r>
              <a:rPr lang="en-US" altLang="en-US" b="1" dirty="0">
                <a:highlight>
                  <a:srgbClr val="FFFF00"/>
                </a:highlight>
              </a:rPr>
              <a:t>3) Placentation</a:t>
            </a:r>
          </a:p>
          <a:p>
            <a:pPr lvl="2"/>
            <a:r>
              <a:rPr lang="en-US" altLang="en-US" b="1" dirty="0">
                <a:highlight>
                  <a:srgbClr val="FFFF00"/>
                </a:highlight>
              </a:rPr>
              <a:t>4) Embryogenesis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91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29-4 The First Trimester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sz="3200" b="1" dirty="0">
                <a:highlight>
                  <a:srgbClr val="FFFF00"/>
                </a:highlight>
              </a:rPr>
              <a:t>Cleavage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Sequence of cell divisions that begins immediately after fertilization</a:t>
            </a:r>
          </a:p>
          <a:p>
            <a:pPr lvl="1"/>
            <a:r>
              <a:rPr lang="en-US" altLang="en-US" dirty="0"/>
              <a:t>Zygote becomes a </a:t>
            </a:r>
            <a:r>
              <a:rPr lang="en-US" altLang="en-US" b="1" dirty="0">
                <a:highlight>
                  <a:srgbClr val="FFFF00"/>
                </a:highlight>
              </a:rPr>
              <a:t>pre-embryo</a:t>
            </a:r>
            <a:r>
              <a:rPr lang="en-US" altLang="en-US" dirty="0">
                <a:highlight>
                  <a:srgbClr val="FFFF00"/>
                </a:highlight>
              </a:rPr>
              <a:t>, which develops into multicellular blastocyst</a:t>
            </a:r>
          </a:p>
          <a:p>
            <a:pPr lvl="1"/>
            <a:r>
              <a:rPr lang="en-US" altLang="en-US" dirty="0"/>
              <a:t>Ends when </a:t>
            </a:r>
            <a:r>
              <a:rPr lang="en-US" altLang="en-US" u="sng" dirty="0">
                <a:solidFill>
                  <a:srgbClr val="FF0000"/>
                </a:solidFill>
                <a:highlight>
                  <a:srgbClr val="FFFF00"/>
                </a:highlight>
              </a:rPr>
              <a:t>blastocyst contacts uterine wall</a:t>
            </a:r>
          </a:p>
          <a:p>
            <a:r>
              <a:rPr lang="en-US" altLang="en-US" sz="3200" b="1" dirty="0">
                <a:highlight>
                  <a:srgbClr val="FFFF00"/>
                </a:highlight>
              </a:rPr>
              <a:t>Implantation</a:t>
            </a:r>
          </a:p>
          <a:p>
            <a:pPr lvl="1"/>
            <a:r>
              <a:rPr lang="en-US" altLang="en-US" dirty="0"/>
              <a:t>Begins with </a:t>
            </a:r>
            <a:r>
              <a:rPr lang="en-US" altLang="en-US" sz="3200" b="1" dirty="0">
                <a:highlight>
                  <a:srgbClr val="FFFF00"/>
                </a:highlight>
              </a:rPr>
              <a:t>attachment</a:t>
            </a:r>
            <a:r>
              <a:rPr lang="en-US" altLang="en-US" b="1" dirty="0">
                <a:highlight>
                  <a:srgbClr val="FFFF00"/>
                </a:highlight>
              </a:rPr>
              <a:t> of blastocyst to endometrium of </a:t>
            </a:r>
            <a:r>
              <a:rPr lang="en-US" altLang="en-US" sz="3200" b="1" dirty="0">
                <a:highlight>
                  <a:srgbClr val="FFFF00"/>
                </a:highlight>
              </a:rPr>
              <a:t>uterus</a:t>
            </a:r>
            <a:r>
              <a:rPr lang="en-US" altLang="en-US" b="1" dirty="0">
                <a:highlight>
                  <a:srgbClr val="FFFF00"/>
                </a:highlight>
              </a:rPr>
              <a:t> </a:t>
            </a:r>
          </a:p>
          <a:p>
            <a:pPr lvl="1"/>
            <a:r>
              <a:rPr lang="en-US" altLang="en-US" dirty="0"/>
              <a:t>Sets stage for formation of embryonic structures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40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29-4 The First Trimester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sz="3200" b="1" dirty="0">
                <a:highlight>
                  <a:srgbClr val="FFFF00"/>
                </a:highlight>
              </a:rPr>
              <a:t>Placentation</a:t>
            </a:r>
          </a:p>
          <a:p>
            <a:pPr lvl="1"/>
            <a:r>
              <a:rPr lang="en-US" altLang="en-US" dirty="0"/>
              <a:t>Occurs as blood vessels form around periphery of blastocyst </a:t>
            </a:r>
          </a:p>
          <a:p>
            <a:pPr lvl="1"/>
            <a:r>
              <a:rPr lang="en-US" altLang="en-US" b="1" dirty="0"/>
              <a:t>Placenta</a:t>
            </a:r>
            <a:r>
              <a:rPr lang="en-US" altLang="en-US" dirty="0"/>
              <a:t> develops to permit </a:t>
            </a:r>
            <a:r>
              <a:rPr lang="en-US" altLang="en-US" b="1" u="sng" dirty="0">
                <a:highlight>
                  <a:srgbClr val="FFFF00"/>
                </a:highlight>
              </a:rPr>
              <a:t>exchange between </a:t>
            </a:r>
            <a:r>
              <a:rPr lang="en-US" altLang="en-US" dirty="0"/>
              <a:t>maternal and embryonic blood</a:t>
            </a:r>
          </a:p>
          <a:p>
            <a:r>
              <a:rPr lang="en-US" altLang="en-US" sz="3200" b="1" dirty="0">
                <a:highlight>
                  <a:srgbClr val="FFFF00"/>
                </a:highlight>
              </a:rPr>
              <a:t>Embryogenesis</a:t>
            </a:r>
          </a:p>
          <a:p>
            <a:pPr lvl="1"/>
            <a:r>
              <a:rPr lang="en-US" altLang="en-US" dirty="0"/>
              <a:t>Formation of viable </a:t>
            </a:r>
            <a:r>
              <a:rPr lang="en-US" altLang="en-US" b="1" dirty="0"/>
              <a:t>embryo</a:t>
            </a:r>
          </a:p>
          <a:p>
            <a:pPr lvl="1"/>
            <a:r>
              <a:rPr lang="en-US" altLang="en-US" dirty="0"/>
              <a:t>Establishes foundations for all major organ systems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12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29-1 Development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b="1" dirty="0"/>
              <a:t>Prenatal development </a:t>
            </a:r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Embryonic and fetal </a:t>
            </a:r>
            <a:r>
              <a:rPr lang="en-US" altLang="en-US" dirty="0"/>
              <a:t>developmental stages</a:t>
            </a:r>
          </a:p>
          <a:p>
            <a:r>
              <a:rPr lang="en-US" altLang="en-US" b="1" dirty="0"/>
              <a:t>Postnatal development</a:t>
            </a:r>
          </a:p>
          <a:p>
            <a:pPr lvl="1"/>
            <a:r>
              <a:rPr lang="en-US" altLang="en-US" dirty="0"/>
              <a:t>Begins </a:t>
            </a:r>
            <a:r>
              <a:rPr lang="en-US" altLang="en-US" dirty="0">
                <a:highlight>
                  <a:srgbClr val="FFFF00"/>
                </a:highlight>
              </a:rPr>
              <a:t>at birth</a:t>
            </a:r>
          </a:p>
          <a:p>
            <a:pPr lvl="1"/>
            <a:r>
              <a:rPr lang="en-US" altLang="en-US" dirty="0"/>
              <a:t>Continues to </a:t>
            </a:r>
            <a:r>
              <a:rPr lang="en-US" altLang="en-US" b="1" dirty="0"/>
              <a:t>maturity</a:t>
            </a:r>
            <a:endParaRPr lang="en-US" altLang="en-US" dirty="0"/>
          </a:p>
          <a:p>
            <a:pPr lvl="2"/>
            <a:r>
              <a:rPr lang="en-US" altLang="en-US" dirty="0"/>
              <a:t> State of full development or completed growth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89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29-4 The First Trimester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b="1" dirty="0">
                <a:highlight>
                  <a:srgbClr val="FFFF00"/>
                </a:highlight>
              </a:rPr>
              <a:t>First trimester</a:t>
            </a:r>
          </a:p>
          <a:p>
            <a:pPr lvl="1"/>
            <a:r>
              <a:rPr lang="en-US" altLang="en-US" dirty="0"/>
              <a:t>Most dangerous prenatal stage</a:t>
            </a:r>
          </a:p>
          <a:p>
            <a:pPr lvl="1"/>
            <a:r>
              <a:rPr lang="en-US" altLang="en-US" sz="3600" b="1" dirty="0"/>
              <a:t>Only </a:t>
            </a:r>
            <a:r>
              <a:rPr lang="en-US" altLang="en-US" dirty="0"/>
              <a:t>about </a:t>
            </a:r>
            <a:r>
              <a:rPr lang="en-US" altLang="en-US" sz="3600" dirty="0">
                <a:highlight>
                  <a:srgbClr val="FFFF00"/>
                </a:highlight>
              </a:rPr>
              <a:t>40 percent of conceptions produce embryos that survive first trimester </a:t>
            </a:r>
            <a:r>
              <a:rPr lang="en-US" altLang="en-US" sz="3600" b="1" dirty="0">
                <a:highlight>
                  <a:srgbClr val="FFFF00"/>
                </a:highlight>
              </a:rPr>
              <a:t>(spontaneous abortion</a:t>
            </a:r>
            <a:r>
              <a:rPr lang="en-US" altLang="en-US" sz="3600" dirty="0">
                <a:highlight>
                  <a:srgbClr val="FFFF00"/>
                </a:highlight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66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29-4 The First Trimester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dirty="0"/>
              <a:t>Cleavage and blastocyst formation</a:t>
            </a:r>
          </a:p>
          <a:p>
            <a:pPr lvl="1"/>
            <a:r>
              <a:rPr lang="en-US" altLang="en-US" b="1" dirty="0" err="1">
                <a:highlight>
                  <a:srgbClr val="FFFF00"/>
                </a:highlight>
              </a:rPr>
              <a:t>Blastomeres</a:t>
            </a:r>
            <a:r>
              <a:rPr lang="en-US" altLang="en-US" dirty="0">
                <a:highlight>
                  <a:srgbClr val="FFFF00"/>
                </a:highlight>
              </a:rPr>
              <a:t> </a:t>
            </a:r>
          </a:p>
          <a:p>
            <a:pPr lvl="2"/>
            <a:r>
              <a:rPr lang="en-US" altLang="en-US" dirty="0">
                <a:highlight>
                  <a:srgbClr val="FFFF00"/>
                </a:highlight>
              </a:rPr>
              <a:t>Identical cells produced by cleavage</a:t>
            </a:r>
          </a:p>
          <a:p>
            <a:pPr lvl="1"/>
            <a:r>
              <a:rPr lang="en-US" altLang="en-US" b="1" dirty="0">
                <a:highlight>
                  <a:srgbClr val="FFFF00"/>
                </a:highlight>
              </a:rPr>
              <a:t>Morula</a:t>
            </a:r>
          </a:p>
          <a:p>
            <a:pPr lvl="2"/>
            <a:r>
              <a:rPr lang="en-US" altLang="en-US" dirty="0"/>
              <a:t>Stage after </a:t>
            </a:r>
            <a:r>
              <a:rPr lang="en-US" altLang="en-US" dirty="0">
                <a:highlight>
                  <a:srgbClr val="FFFF00"/>
                </a:highlight>
              </a:rPr>
              <a:t>3 days of cleavage</a:t>
            </a:r>
          </a:p>
          <a:p>
            <a:pPr lvl="2"/>
            <a:r>
              <a:rPr lang="en-US" altLang="en-US" dirty="0"/>
              <a:t>Pre-embryo is a solid ball of cells resembling mulberry</a:t>
            </a:r>
          </a:p>
          <a:p>
            <a:pPr lvl="2"/>
            <a:r>
              <a:rPr lang="en-US" altLang="en-US" dirty="0"/>
              <a:t>Reaches uterus on day 4 or 5</a:t>
            </a:r>
          </a:p>
          <a:p>
            <a:r>
              <a:rPr lang="en-US" altLang="en-US" dirty="0"/>
              <a:t>cleavage and blastocyst formation</a:t>
            </a:r>
          </a:p>
          <a:p>
            <a:pPr lvl="1"/>
            <a:r>
              <a:rPr lang="en-US" altLang="en-US" b="1" dirty="0">
                <a:highlight>
                  <a:srgbClr val="FFFF00"/>
                </a:highlight>
              </a:rPr>
              <a:t>Blastocyst</a:t>
            </a:r>
            <a:r>
              <a:rPr lang="en-US" altLang="en-US" dirty="0">
                <a:highlight>
                  <a:srgbClr val="FFFF00"/>
                </a:highlight>
              </a:rPr>
              <a:t> </a:t>
            </a:r>
          </a:p>
          <a:p>
            <a:pPr lvl="2"/>
            <a:r>
              <a:rPr lang="en-US" altLang="en-US" dirty="0"/>
              <a:t>Forms from morula</a:t>
            </a:r>
          </a:p>
          <a:p>
            <a:pPr lvl="2"/>
            <a:r>
              <a:rPr lang="en-US" altLang="en-US" dirty="0"/>
              <a:t>Hollow ball</a:t>
            </a:r>
          </a:p>
          <a:p>
            <a:pPr lvl="2"/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96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29-4 The First Trimester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dirty="0"/>
              <a:t>Cleavage and blastocyst formation</a:t>
            </a:r>
          </a:p>
          <a:p>
            <a:pPr lvl="1"/>
            <a:r>
              <a:rPr lang="en-US" altLang="en-US" b="1" dirty="0">
                <a:highlight>
                  <a:srgbClr val="FFFF00"/>
                </a:highlight>
              </a:rPr>
              <a:t>Inner cell mass</a:t>
            </a:r>
            <a:r>
              <a:rPr lang="en-US" altLang="en-US" dirty="0">
                <a:highlight>
                  <a:srgbClr val="FFFF00"/>
                </a:highlight>
              </a:rPr>
              <a:t> </a:t>
            </a:r>
          </a:p>
          <a:p>
            <a:pPr lvl="2"/>
            <a:r>
              <a:rPr lang="en-US" altLang="en-US" dirty="0">
                <a:highlight>
                  <a:srgbClr val="FFFF00"/>
                </a:highlight>
              </a:rPr>
              <a:t>Will form embryo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67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981456" y="162560"/>
            <a:ext cx="7181088" cy="643128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Figure 29–2 Cleavage and Blastocyst Formation (Part 1 of 2).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5122863" y="185559"/>
            <a:ext cx="13849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b="1" dirty="0" err="1">
                <a:solidFill>
                  <a:srgbClr val="000000"/>
                </a:solidFill>
                <a:latin typeface="Arial"/>
              </a:rPr>
              <a:t>Blastomeres</a:t>
            </a:r>
            <a:endParaRPr lang="en-IN" altLang="en-US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887538" y="2017534"/>
            <a:ext cx="13849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b="1">
                <a:solidFill>
                  <a:srgbClr val="000000"/>
                </a:solidFill>
                <a:latin typeface="Arial"/>
              </a:rPr>
              <a:t>Polar bodies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15088" y="2362022"/>
            <a:ext cx="1293687" cy="24314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IN" sz="1580" b="1" dirty="0">
                <a:solidFill>
                  <a:srgbClr val="000000"/>
                </a:solidFill>
                <a:latin typeface="Arial Black" panose="020B0A04020102020204" pitchFamily="34" charset="0"/>
              </a:rPr>
              <a:t>4-cell stage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11600" y="2617609"/>
            <a:ext cx="1293687" cy="24314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IN" sz="1580" b="1" dirty="0">
                <a:solidFill>
                  <a:srgbClr val="000000"/>
                </a:solidFill>
                <a:latin typeface="Arial Black" panose="020B0A04020102020204" pitchFamily="34" charset="0"/>
              </a:rPr>
              <a:t>2-cell stage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22788" y="3425647"/>
            <a:ext cx="767711" cy="28732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IN" sz="1867" b="1">
                <a:solidFill>
                  <a:srgbClr val="000000"/>
                </a:solidFill>
                <a:latin typeface="Arial Black" panose="020B0A04020102020204" pitchFamily="34" charset="0"/>
              </a:rPr>
              <a:t>DAY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46850" y="3424059"/>
            <a:ext cx="767711" cy="28732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IN" sz="1867" b="1">
                <a:solidFill>
                  <a:srgbClr val="000000"/>
                </a:solidFill>
                <a:latin typeface="Arial Black" panose="020B0A04020102020204" pitchFamily="34" charset="0"/>
              </a:rPr>
              <a:t>DAY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00327" y="4542452"/>
            <a:ext cx="1570559" cy="4862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IN" sz="1580" b="1" dirty="0">
                <a:solidFill>
                  <a:srgbClr val="000000"/>
                </a:solidFill>
                <a:latin typeface="Arial Black" panose="020B0A04020102020204" pitchFamily="34" charset="0"/>
              </a:rPr>
              <a:t>First cleavage</a:t>
            </a:r>
          </a:p>
          <a:p>
            <a:pPr algn="ctr">
              <a:defRPr/>
            </a:pPr>
            <a:r>
              <a:rPr lang="en-IN" sz="1580" b="1" dirty="0">
                <a:solidFill>
                  <a:srgbClr val="000000"/>
                </a:solidFill>
                <a:latin typeface="Arial Black" panose="020B0A04020102020204" pitchFamily="34" charset="0"/>
              </a:rPr>
              <a:t>division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81535" y="4907577"/>
            <a:ext cx="1154162" cy="49539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900"/>
              </a:lnSpc>
              <a:defRPr/>
            </a:pPr>
            <a:r>
              <a:rPr lang="en-IN" sz="1867" b="1" dirty="0">
                <a:solidFill>
                  <a:srgbClr val="000000"/>
                </a:solidFill>
                <a:latin typeface="Arial Black" panose="020B0A04020102020204" pitchFamily="34" charset="0"/>
              </a:rPr>
              <a:t>DAY 0:</a:t>
            </a:r>
          </a:p>
          <a:p>
            <a:pPr algn="r">
              <a:lnSpc>
                <a:spcPts val="1900"/>
              </a:lnSpc>
              <a:defRPr/>
            </a:pPr>
            <a:r>
              <a:rPr lang="en-IN" sz="1600" b="1" dirty="0">
                <a:solidFill>
                  <a:srgbClr val="000000"/>
                </a:solidFill>
              </a:rPr>
              <a:t>Fertilization</a:t>
            </a:r>
          </a:p>
        </p:txBody>
      </p:sp>
      <p:sp>
        <p:nvSpPr>
          <p:cNvPr id="22" name="Freeform 21"/>
          <p:cNvSpPr/>
          <p:nvPr/>
        </p:nvSpPr>
        <p:spPr>
          <a:xfrm>
            <a:off x="3764057" y="5032564"/>
            <a:ext cx="604837" cy="25400"/>
          </a:xfrm>
          <a:custGeom>
            <a:avLst/>
            <a:gdLst>
              <a:gd name="connsiteX0" fmla="*/ 598487 w 604837"/>
              <a:gd name="connsiteY0" fmla="*/ 6350 h 25400"/>
              <a:gd name="connsiteX1" fmla="*/ 6350 w 604837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4837" h="25400">
                <a:moveTo>
                  <a:pt x="598487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2569064" y="2308491"/>
            <a:ext cx="155486" cy="618236"/>
          </a:xfrm>
          <a:custGeom>
            <a:avLst/>
            <a:gdLst>
              <a:gd name="connsiteX0" fmla="*/ 6350 w 155486"/>
              <a:gd name="connsiteY0" fmla="*/ 554786 h 618236"/>
              <a:gd name="connsiteX1" fmla="*/ 6350 w 155486"/>
              <a:gd name="connsiteY1" fmla="*/ 6350 h 618236"/>
              <a:gd name="connsiteX2" fmla="*/ 149136 w 155486"/>
              <a:gd name="connsiteY2" fmla="*/ 611885 h 6182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5486" h="618236">
                <a:moveTo>
                  <a:pt x="6350" y="554786"/>
                </a:moveTo>
                <a:lnTo>
                  <a:pt x="6350" y="6350"/>
                </a:lnTo>
                <a:lnTo>
                  <a:pt x="149136" y="61188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5238750" y="671513"/>
            <a:ext cx="1185863" cy="800100"/>
          </a:xfrm>
          <a:custGeom>
            <a:avLst/>
            <a:gdLst>
              <a:gd name="connsiteX0" fmla="*/ 0 w 1185863"/>
              <a:gd name="connsiteY0" fmla="*/ 800100 h 800100"/>
              <a:gd name="connsiteX1" fmla="*/ 571500 w 1185863"/>
              <a:gd name="connsiteY1" fmla="*/ 0 h 800100"/>
              <a:gd name="connsiteX2" fmla="*/ 1185863 w 1185863"/>
              <a:gd name="connsiteY2" fmla="*/ 757237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5863" h="800100">
                <a:moveTo>
                  <a:pt x="0" y="800100"/>
                </a:moveTo>
                <a:lnTo>
                  <a:pt x="571500" y="0"/>
                </a:lnTo>
                <a:lnTo>
                  <a:pt x="1185863" y="757237"/>
                </a:lnTo>
              </a:path>
            </a:pathLst>
          </a:custGeom>
          <a:noFill/>
          <a:ln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810251" y="466725"/>
            <a:ext cx="0" cy="207169"/>
          </a:xfrm>
          <a:custGeom>
            <a:avLst/>
            <a:gdLst>
              <a:gd name="connsiteX0" fmla="*/ 0 w 0"/>
              <a:gd name="connsiteY0" fmla="*/ 207169 h 207169"/>
              <a:gd name="connsiteX1" fmla="*/ 0 w 0"/>
              <a:gd name="connsiteY1" fmla="*/ 0 h 20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07169">
                <a:moveTo>
                  <a:pt x="0" y="207169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34C6E-4252-460B-91CA-74491B04F844}"/>
              </a:ext>
            </a:extLst>
          </p:cNvPr>
          <p:cNvSpPr txBox="1"/>
          <p:nvPr/>
        </p:nvSpPr>
        <p:spPr>
          <a:xfrm>
            <a:off x="325259" y="502067"/>
            <a:ext cx="4183838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i="1" dirty="0">
                <a:highlight>
                  <a:srgbClr val="FFFF00"/>
                </a:highlight>
              </a:rPr>
              <a:t>Don’t memorize time of stages</a:t>
            </a:r>
          </a:p>
          <a:p>
            <a:r>
              <a:rPr lang="en-US" sz="2000" b="1" i="1" dirty="0">
                <a:highlight>
                  <a:srgbClr val="FFFF00"/>
                </a:highlight>
              </a:rPr>
              <a:t>But fertilized egg (zygote) dividing</a:t>
            </a:r>
          </a:p>
          <a:p>
            <a:r>
              <a:rPr lang="en-US" sz="2000" b="1" i="1" dirty="0">
                <a:highlight>
                  <a:srgbClr val="FFFF00"/>
                </a:highlight>
              </a:rPr>
              <a:t>as it moves along Fallopian</a:t>
            </a:r>
          </a:p>
          <a:p>
            <a:r>
              <a:rPr lang="en-US" sz="2000" b="1" i="1" dirty="0">
                <a:highlight>
                  <a:srgbClr val="FFFF00"/>
                </a:highlight>
              </a:rPr>
              <a:t>or uterine tubes.</a:t>
            </a:r>
            <a:r>
              <a:rPr lang="en-US" sz="800" b="1" i="1" dirty="0">
                <a:highlight>
                  <a:srgbClr val="FFFF00"/>
                </a:highlight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32966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3"/>
          <a:stretch>
            <a:fillRect/>
          </a:stretch>
        </p:blipFill>
        <p:spPr>
          <a:xfrm>
            <a:off x="1319784" y="210312"/>
            <a:ext cx="6504432" cy="643737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Figure 29–2 Cleavage and Blastocyst Formation (Part 2 of 2).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5486371" y="869494"/>
            <a:ext cx="12503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sz="1400" b="1" dirty="0">
                <a:solidFill>
                  <a:srgbClr val="000000"/>
                </a:solidFill>
                <a:latin typeface="Arial"/>
              </a:rPr>
              <a:t>Zona </a:t>
            </a:r>
            <a:r>
              <a:rPr lang="en-IN" altLang="en-US" sz="1400" b="1" dirty="0" err="1">
                <a:solidFill>
                  <a:srgbClr val="000000"/>
                </a:solidFill>
                <a:latin typeface="Arial"/>
              </a:rPr>
              <a:t>pellucida</a:t>
            </a:r>
            <a:endParaRPr lang="en-IN" altLang="en-US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8077" y="1995032"/>
            <a:ext cx="1174617" cy="20223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IN" sz="1314" b="1" dirty="0">
                <a:solidFill>
                  <a:srgbClr val="000000"/>
                </a:solidFill>
                <a:latin typeface="Arial Black" panose="020B0A04020102020204" pitchFamily="34" charset="0"/>
              </a:rPr>
              <a:t>Early morula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8308" y="2887207"/>
            <a:ext cx="639791" cy="23897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IN" sz="1553" b="1">
                <a:solidFill>
                  <a:srgbClr val="000000"/>
                </a:solidFill>
                <a:latin typeface="Arial Black" panose="020B0A04020102020204" pitchFamily="34" charset="0"/>
              </a:rPr>
              <a:t>DAY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98933" y="3085644"/>
            <a:ext cx="639791" cy="23897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IN" sz="1553" b="1" dirty="0">
                <a:solidFill>
                  <a:srgbClr val="000000"/>
                </a:solidFill>
                <a:latin typeface="Arial Black" panose="020B0A04020102020204" pitchFamily="34" charset="0"/>
              </a:rPr>
              <a:t>DAY 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56549" y="2958188"/>
            <a:ext cx="907300" cy="40447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IN" sz="1314" b="1" dirty="0">
                <a:solidFill>
                  <a:srgbClr val="000000"/>
                </a:solidFill>
                <a:latin typeface="Arial Black" panose="020B0A04020102020204" pitchFamily="34" charset="0"/>
              </a:rPr>
              <a:t>Advanced</a:t>
            </a:r>
          </a:p>
          <a:p>
            <a:pPr algn="ctr">
              <a:defRPr/>
            </a:pPr>
            <a:r>
              <a:rPr lang="en-IN" sz="1314" b="1" dirty="0">
                <a:solidFill>
                  <a:srgbClr val="000000"/>
                </a:solidFill>
                <a:latin typeface="Arial Black" panose="020B0A04020102020204" pitchFamily="34" charset="0"/>
              </a:rPr>
              <a:t>morula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7043708" y="3587294"/>
            <a:ext cx="7646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sz="1400" b="1">
                <a:solidFill>
                  <a:srgbClr val="000000"/>
                </a:solidFill>
                <a:latin typeface="Arial"/>
              </a:rPr>
              <a:t>Hatching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5941983" y="3974644"/>
            <a:ext cx="7854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IN" altLang="en-US" sz="1400" b="1" dirty="0">
                <a:solidFill>
                  <a:srgbClr val="000000"/>
                </a:solidFill>
                <a:latin typeface="Arial"/>
              </a:rPr>
              <a:t>Inner cell</a:t>
            </a:r>
          </a:p>
          <a:p>
            <a:pPr algn="ctr"/>
            <a:r>
              <a:rPr lang="en-IN" altLang="en-US" sz="1400" b="1" dirty="0">
                <a:solidFill>
                  <a:srgbClr val="000000"/>
                </a:solidFill>
                <a:latin typeface="Arial"/>
              </a:rPr>
              <a:t>mass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74426" y="4624725"/>
            <a:ext cx="639791" cy="23897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IN" sz="1553" b="1" dirty="0">
                <a:solidFill>
                  <a:srgbClr val="000000"/>
                </a:solidFill>
                <a:latin typeface="Arial Black" panose="020B0A04020102020204" pitchFamily="34" charset="0"/>
              </a:rPr>
              <a:t>DAY 6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4587846" y="5414507"/>
            <a:ext cx="10034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sz="1400" b="1" dirty="0" err="1">
                <a:solidFill>
                  <a:srgbClr val="000000"/>
                </a:solidFill>
                <a:latin typeface="Arial"/>
              </a:rPr>
              <a:t>Blastocoele</a:t>
            </a:r>
            <a:endParaRPr lang="en-IN" altLang="en-US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13304" y="5917744"/>
            <a:ext cx="1221553" cy="61824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lang="en-IN" sz="1339" b="1" dirty="0">
                <a:solidFill>
                  <a:srgbClr val="000000"/>
                </a:solidFill>
                <a:latin typeface="Arial Black" panose="020B0A04020102020204" pitchFamily="34" charset="0"/>
              </a:rPr>
              <a:t>Days 7–10:</a:t>
            </a:r>
          </a:p>
          <a:p>
            <a:pPr algn="r">
              <a:defRPr/>
            </a:pPr>
            <a:r>
              <a:rPr lang="en-IN" sz="1320" b="1" dirty="0">
                <a:solidFill>
                  <a:srgbClr val="000000"/>
                </a:solidFill>
              </a:rPr>
              <a:t>Implantation in</a:t>
            </a:r>
          </a:p>
          <a:p>
            <a:pPr algn="r">
              <a:defRPr/>
            </a:pPr>
            <a:r>
              <a:rPr lang="en-IN" sz="1320" b="1" dirty="0">
                <a:solidFill>
                  <a:srgbClr val="000000"/>
                </a:solidFill>
              </a:rPr>
              <a:t>uterine wall</a:t>
            </a: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4559271" y="6035219"/>
            <a:ext cx="10224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sz="1400" b="1" dirty="0">
                <a:solidFill>
                  <a:srgbClr val="000000"/>
                </a:solidFill>
                <a:latin typeface="Arial"/>
              </a:rPr>
              <a:t>Trophoblast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97571" y="6381294"/>
            <a:ext cx="979755" cy="20223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IN" sz="1314" b="1" dirty="0">
                <a:solidFill>
                  <a:srgbClr val="000000"/>
                </a:solidFill>
                <a:latin typeface="Arial Black" panose="020B0A04020102020204" pitchFamily="34" charset="0"/>
              </a:rPr>
              <a:t>Blastocyst</a:t>
            </a:r>
          </a:p>
        </p:txBody>
      </p:sp>
      <p:sp>
        <p:nvSpPr>
          <p:cNvPr id="3" name="Freeform 2"/>
          <p:cNvSpPr/>
          <p:nvPr/>
        </p:nvSpPr>
        <p:spPr>
          <a:xfrm>
            <a:off x="6100763" y="1095375"/>
            <a:ext cx="0" cy="176213"/>
          </a:xfrm>
          <a:custGeom>
            <a:avLst/>
            <a:gdLst>
              <a:gd name="connsiteX0" fmla="*/ 0 w 0"/>
              <a:gd name="connsiteY0" fmla="*/ 0 h 176213"/>
              <a:gd name="connsiteX1" fmla="*/ 0 w 0"/>
              <a:gd name="connsiteY1" fmla="*/ 176213 h 1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76213">
                <a:moveTo>
                  <a:pt x="0" y="0"/>
                </a:moveTo>
                <a:lnTo>
                  <a:pt x="0" y="176213"/>
                </a:lnTo>
              </a:path>
            </a:pathLst>
          </a:custGeom>
          <a:noFill/>
          <a:ln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6336506" y="4393406"/>
            <a:ext cx="0" cy="523875"/>
          </a:xfrm>
          <a:custGeom>
            <a:avLst/>
            <a:gdLst>
              <a:gd name="connsiteX0" fmla="*/ 0 w 0"/>
              <a:gd name="connsiteY0" fmla="*/ 0 h 523875"/>
              <a:gd name="connsiteX1" fmla="*/ 0 w 0"/>
              <a:gd name="connsiteY1" fmla="*/ 52387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23875">
                <a:moveTo>
                  <a:pt x="0" y="0"/>
                </a:moveTo>
                <a:lnTo>
                  <a:pt x="0" y="523875"/>
                </a:lnTo>
              </a:path>
            </a:pathLst>
          </a:custGeom>
          <a:noFill/>
          <a:ln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5661817" y="5553075"/>
            <a:ext cx="1082675" cy="0"/>
          </a:xfrm>
          <a:custGeom>
            <a:avLst/>
            <a:gdLst>
              <a:gd name="connsiteX0" fmla="*/ 1082675 w 1082675"/>
              <a:gd name="connsiteY0" fmla="*/ 0 h 0"/>
              <a:gd name="connsiteX1" fmla="*/ 0 w 10826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2675">
                <a:moveTo>
                  <a:pt x="1082675" y="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645150" y="6165850"/>
            <a:ext cx="561975" cy="0"/>
          </a:xfrm>
          <a:custGeom>
            <a:avLst/>
            <a:gdLst>
              <a:gd name="connsiteX0" fmla="*/ 561975 w 561975"/>
              <a:gd name="connsiteY0" fmla="*/ 0 h 0"/>
              <a:gd name="connsiteX1" fmla="*/ 0 w 5619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1975">
                <a:moveTo>
                  <a:pt x="561975" y="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 rot="-60000">
            <a:off x="6433234" y="5097795"/>
            <a:ext cx="710402" cy="1030258"/>
          </a:xfrm>
          <a:custGeom>
            <a:avLst/>
            <a:gdLst>
              <a:gd name="connsiteX0" fmla="*/ 6350 w 552742"/>
              <a:gd name="connsiteY0" fmla="*/ 6350 h 775157"/>
              <a:gd name="connsiteX1" fmla="*/ 546392 w 552742"/>
              <a:gd name="connsiteY1" fmla="*/ 768807 h 7751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52742" h="775157">
                <a:moveTo>
                  <a:pt x="6350" y="6350"/>
                </a:moveTo>
                <a:lnTo>
                  <a:pt x="546392" y="768807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5CD397-C614-406D-B765-822D337960E9}"/>
              </a:ext>
            </a:extLst>
          </p:cNvPr>
          <p:cNvSpPr txBox="1"/>
          <p:nvPr/>
        </p:nvSpPr>
        <p:spPr>
          <a:xfrm>
            <a:off x="381000" y="607618"/>
            <a:ext cx="3701334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i="1" dirty="0">
                <a:highlight>
                  <a:srgbClr val="FFFF00"/>
                </a:highlight>
              </a:rPr>
              <a:t>NOTE: early morula goes to </a:t>
            </a:r>
          </a:p>
          <a:p>
            <a:r>
              <a:rPr lang="en-US" sz="2000" b="1" i="1" dirty="0">
                <a:highlight>
                  <a:srgbClr val="FFFF00"/>
                </a:highlight>
              </a:rPr>
              <a:t>blastocyst stage as it attaches</a:t>
            </a:r>
          </a:p>
          <a:p>
            <a:r>
              <a:rPr lang="en-US" sz="2000" b="1" i="1" dirty="0">
                <a:highlight>
                  <a:srgbClr val="FFFF00"/>
                </a:highlight>
              </a:rPr>
              <a:t>to the uterine wall. </a:t>
            </a:r>
            <a:endParaRPr lang="en-US" sz="800" b="1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77684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29-4 The First Trimester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sz="3200" b="1" dirty="0">
                <a:highlight>
                  <a:srgbClr val="FFFF00"/>
                </a:highlight>
              </a:rPr>
              <a:t>Implantation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Occurs </a:t>
            </a:r>
            <a:r>
              <a:rPr lang="en-US" altLang="en-US" b="1" dirty="0">
                <a:highlight>
                  <a:srgbClr val="FFFF00"/>
                </a:highlight>
              </a:rPr>
              <a:t>7–10 days after fertilization</a:t>
            </a:r>
          </a:p>
          <a:p>
            <a:pPr lvl="1"/>
            <a:r>
              <a:rPr lang="en-US" altLang="en-US" dirty="0"/>
              <a:t>Blastocyst adheres to uterine lining</a:t>
            </a:r>
          </a:p>
          <a:p>
            <a:r>
              <a:rPr lang="en-US" altLang="en-US" sz="3200" b="1" dirty="0">
                <a:highlight>
                  <a:srgbClr val="FFFF00"/>
                </a:highlight>
              </a:rPr>
              <a:t>Amniotic cavity</a:t>
            </a:r>
          </a:p>
          <a:p>
            <a:pPr lvl="1"/>
            <a:r>
              <a:rPr lang="en-US" altLang="en-US" dirty="0"/>
              <a:t>Fluid-filled chamber created as inner cell mass separates from trophoblast</a:t>
            </a:r>
          </a:p>
          <a:p>
            <a:pPr lvl="1"/>
            <a:r>
              <a:rPr lang="en-US" altLang="en-US" dirty="0"/>
              <a:t>Next to superficial layer of inner cell mass</a:t>
            </a:r>
          </a:p>
          <a:p>
            <a:pPr lvl="2"/>
            <a:r>
              <a:rPr lang="en-US" altLang="en-US" dirty="0"/>
              <a:t>Deeper layer is exposed to </a:t>
            </a:r>
            <a:r>
              <a:rPr lang="en-US" altLang="en-US" dirty="0" err="1"/>
              <a:t>blastocoele</a:t>
            </a:r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56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29-4 The First Trimester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sz="32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Ectopic pregnancy</a:t>
            </a:r>
            <a:r>
              <a:rPr lang="en-US" altLang="en-US" sz="3200" u="sng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Implantation occurs somewhere </a:t>
            </a:r>
            <a:r>
              <a:rPr lang="en-US" altLang="en-US" sz="3200" b="1" dirty="0">
                <a:highlight>
                  <a:srgbClr val="FFFF00"/>
                </a:highlight>
              </a:rPr>
              <a:t>other than within uterus</a:t>
            </a:r>
          </a:p>
          <a:p>
            <a:pPr lvl="1"/>
            <a:r>
              <a:rPr lang="en-US" altLang="en-US" dirty="0"/>
              <a:t>0.6 percent of pregnancies</a:t>
            </a:r>
          </a:p>
          <a:p>
            <a:pPr lvl="1"/>
            <a:r>
              <a:rPr lang="en-US" altLang="en-US" b="1" dirty="0"/>
              <a:t>Does not produce viable embryo</a:t>
            </a:r>
          </a:p>
          <a:p>
            <a:pPr lvl="1"/>
            <a:r>
              <a:rPr lang="en-US" altLang="en-US" dirty="0"/>
              <a:t>Can be life threatening to the mother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35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29-4 The First Trimester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sz="3200" b="1" dirty="0">
                <a:highlight>
                  <a:srgbClr val="FFFF00"/>
                </a:highlight>
              </a:rPr>
              <a:t>Embryonic period</a:t>
            </a:r>
          </a:p>
          <a:p>
            <a:pPr lvl="1"/>
            <a:r>
              <a:rPr lang="en-US" altLang="en-US" sz="3200" b="1" dirty="0">
                <a:highlight>
                  <a:srgbClr val="FFFF00"/>
                </a:highlight>
              </a:rPr>
              <a:t>Implantation to week 9</a:t>
            </a:r>
          </a:p>
          <a:p>
            <a:pPr lvl="1"/>
            <a:r>
              <a:rPr lang="en-US" altLang="en-US" sz="3200" b="1" dirty="0">
                <a:solidFill>
                  <a:srgbClr val="FF0000"/>
                </a:solidFill>
              </a:rPr>
              <a:t>Differentiation</a:t>
            </a:r>
          </a:p>
          <a:p>
            <a:pPr lvl="2"/>
            <a:r>
              <a:rPr lang="en-US" altLang="en-US" dirty="0"/>
              <a:t>Involves changes in genetic activity of some cells but not others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58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29-4 The First Trimester Essent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dirty="0"/>
              <a:t>Early embryogenesis called </a:t>
            </a:r>
          </a:p>
          <a:p>
            <a:pPr lvl="1"/>
            <a:r>
              <a:rPr lang="en-US" alt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Gastrulation</a:t>
            </a:r>
          </a:p>
          <a:p>
            <a:pPr lvl="2"/>
            <a:r>
              <a:rPr lang="en-US" altLang="en-US" dirty="0"/>
              <a:t>Forms </a:t>
            </a:r>
            <a:r>
              <a:rPr lang="en-US" altLang="en-US" sz="4000" b="1" dirty="0"/>
              <a:t>3 layers </a:t>
            </a:r>
            <a:r>
              <a:rPr lang="en-US" altLang="en-US" dirty="0"/>
              <a:t>of cells in embryo</a:t>
            </a:r>
          </a:p>
          <a:p>
            <a:pPr lvl="2"/>
            <a:r>
              <a:rPr lang="en-US" altLang="en-US" dirty="0"/>
              <a:t>Through cell migration</a:t>
            </a:r>
          </a:p>
          <a:p>
            <a:pPr lvl="1"/>
            <a:r>
              <a:rPr lang="en-US" altLang="en-US" dirty="0"/>
              <a:t>Three </a:t>
            </a:r>
            <a:r>
              <a:rPr lang="en-US" altLang="en-US" b="1" dirty="0"/>
              <a:t>germ layers</a:t>
            </a:r>
          </a:p>
          <a:p>
            <a:pPr lvl="2"/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Ectoderm</a:t>
            </a:r>
          </a:p>
          <a:p>
            <a:pPr lvl="2"/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Mesoderm</a:t>
            </a:r>
          </a:p>
          <a:p>
            <a:pPr lvl="2"/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Endoderm</a:t>
            </a:r>
          </a:p>
          <a:p>
            <a:pPr lvl="2"/>
            <a:endParaRPr lang="en-US" altLang="en-US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lvl="2"/>
            <a:r>
              <a:rPr lang="en-US" altLang="en-US" b="1" i="1" u="sng" dirty="0">
                <a:solidFill>
                  <a:srgbClr val="FF0000"/>
                </a:solidFill>
                <a:highlight>
                  <a:srgbClr val="FFFF00"/>
                </a:highlight>
              </a:rPr>
              <a:t>****You need to know all 3 germ layers and what they produce (later slides)</a:t>
            </a:r>
            <a:endParaRPr lang="en-US" altLang="en-US" i="1" u="sng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28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0"/>
          <a:stretch>
            <a:fillRect/>
          </a:stretch>
        </p:blipFill>
        <p:spPr>
          <a:xfrm>
            <a:off x="298704" y="1520952"/>
            <a:ext cx="8546592" cy="381609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Figure 29–4 The Inner Cell Mass and Gastrulation (Part 2 of 2).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00739" y="1610490"/>
            <a:ext cx="20082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sz="1400" b="1" dirty="0">
                <a:solidFill>
                  <a:srgbClr val="000000"/>
                </a:solidFill>
                <a:latin typeface="Arial Black" panose="020B0A04020102020204" pitchFamily="34" charset="0"/>
              </a:rPr>
              <a:t>Day 15: Gastrulation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915" y="1945452"/>
            <a:ext cx="4209486" cy="32564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ts val="1450"/>
              </a:lnSpc>
              <a:defRPr/>
            </a:pPr>
            <a:r>
              <a:rPr lang="en-IN" sz="1180" b="1" dirty="0">
                <a:solidFill>
                  <a:srgbClr val="000000"/>
                </a:solidFill>
              </a:rPr>
              <a:t>By day 15, superficial cells of the two-layered embryonic</a:t>
            </a:r>
          </a:p>
          <a:p>
            <a:pPr>
              <a:lnSpc>
                <a:spcPts val="1450"/>
              </a:lnSpc>
              <a:defRPr/>
            </a:pPr>
            <a:r>
              <a:rPr lang="en-IN" sz="1180" b="1" dirty="0">
                <a:solidFill>
                  <a:srgbClr val="000000"/>
                </a:solidFill>
              </a:rPr>
              <a:t>disc have begun to migrate toward a central line known as</a:t>
            </a:r>
          </a:p>
          <a:p>
            <a:pPr>
              <a:lnSpc>
                <a:spcPts val="1450"/>
              </a:lnSpc>
              <a:defRPr/>
            </a:pPr>
            <a:r>
              <a:rPr lang="en-IN" sz="1180" b="1" dirty="0">
                <a:solidFill>
                  <a:srgbClr val="000000"/>
                </a:solidFill>
              </a:rPr>
              <a:t>the </a:t>
            </a:r>
            <a:r>
              <a:rPr lang="en-IN" sz="1180" b="1" dirty="0">
                <a:solidFill>
                  <a:srgbClr val="000000"/>
                </a:solidFill>
                <a:latin typeface="Arial Black" panose="020B0A04020102020204" pitchFamily="34" charset="0"/>
              </a:rPr>
              <a:t>primitive streak</a:t>
            </a:r>
            <a:r>
              <a:rPr lang="en-IN" sz="1180" b="1" dirty="0">
                <a:solidFill>
                  <a:srgbClr val="000000"/>
                </a:solidFill>
              </a:rPr>
              <a:t>. Here, the migrating cells leave the</a:t>
            </a:r>
          </a:p>
          <a:p>
            <a:pPr>
              <a:lnSpc>
                <a:spcPts val="1450"/>
              </a:lnSpc>
              <a:defRPr/>
            </a:pPr>
            <a:r>
              <a:rPr lang="en-IN" sz="1180" b="1" dirty="0">
                <a:solidFill>
                  <a:srgbClr val="000000"/>
                </a:solidFill>
              </a:rPr>
              <a:t>surface and move between the two existing layers. This</a:t>
            </a:r>
          </a:p>
          <a:p>
            <a:pPr>
              <a:lnSpc>
                <a:spcPts val="1450"/>
              </a:lnSpc>
              <a:defRPr/>
            </a:pPr>
            <a:r>
              <a:rPr lang="en-IN" sz="1180" b="1" dirty="0">
                <a:solidFill>
                  <a:srgbClr val="000000"/>
                </a:solidFill>
              </a:rPr>
              <a:t>movement creates three distinct embryonic layers: (1) the</a:t>
            </a:r>
          </a:p>
          <a:p>
            <a:pPr>
              <a:lnSpc>
                <a:spcPts val="1450"/>
              </a:lnSpc>
              <a:defRPr/>
            </a:pPr>
            <a:r>
              <a:rPr lang="en-IN" sz="1180" b="1" dirty="0">
                <a:solidFill>
                  <a:srgbClr val="000000"/>
                </a:solidFill>
                <a:latin typeface="Arial Black" panose="020B0A04020102020204" pitchFamily="34" charset="0"/>
              </a:rPr>
              <a:t>ectoderm</a:t>
            </a:r>
            <a:r>
              <a:rPr lang="en-IN" sz="1180" b="1" dirty="0">
                <a:solidFill>
                  <a:srgbClr val="000000"/>
                </a:solidFill>
              </a:rPr>
              <a:t>, consisting of superficial cells that did not</a:t>
            </a:r>
          </a:p>
          <a:p>
            <a:pPr>
              <a:lnSpc>
                <a:spcPts val="1450"/>
              </a:lnSpc>
              <a:defRPr/>
            </a:pPr>
            <a:r>
              <a:rPr lang="en-IN" sz="1180" b="1" dirty="0">
                <a:solidFill>
                  <a:srgbClr val="000000"/>
                </a:solidFill>
              </a:rPr>
              <a:t>migrate into the interior of the embryonic disc; (2) the</a:t>
            </a:r>
          </a:p>
          <a:p>
            <a:pPr>
              <a:lnSpc>
                <a:spcPts val="1450"/>
              </a:lnSpc>
              <a:defRPr/>
            </a:pPr>
            <a:r>
              <a:rPr lang="en-IN" sz="1180" b="1" dirty="0">
                <a:solidFill>
                  <a:srgbClr val="000000"/>
                </a:solidFill>
                <a:latin typeface="Arial Black" panose="020B0A04020102020204" pitchFamily="34" charset="0"/>
              </a:rPr>
              <a:t>endoderm</a:t>
            </a:r>
            <a:r>
              <a:rPr lang="en-IN" sz="1180" b="1" dirty="0">
                <a:solidFill>
                  <a:srgbClr val="000000"/>
                </a:solidFill>
              </a:rPr>
              <a:t>, consisting of the cells that face the yolk sac;</a:t>
            </a:r>
          </a:p>
          <a:p>
            <a:pPr>
              <a:lnSpc>
                <a:spcPts val="1450"/>
              </a:lnSpc>
              <a:defRPr/>
            </a:pPr>
            <a:r>
              <a:rPr lang="en-IN" sz="1180" b="1" dirty="0">
                <a:solidFill>
                  <a:srgbClr val="000000"/>
                </a:solidFill>
              </a:rPr>
              <a:t>and (3) the </a:t>
            </a:r>
            <a:r>
              <a:rPr lang="en-IN" sz="1180" b="1" dirty="0">
                <a:solidFill>
                  <a:srgbClr val="000000"/>
                </a:solidFill>
                <a:latin typeface="Arial Black" panose="020B0A04020102020204" pitchFamily="34" charset="0"/>
              </a:rPr>
              <a:t>mesoderm</a:t>
            </a:r>
            <a:r>
              <a:rPr lang="en-IN" sz="1180" b="1" dirty="0">
                <a:solidFill>
                  <a:srgbClr val="000000"/>
                </a:solidFill>
              </a:rPr>
              <a:t>, consisting of the poorly</a:t>
            </a:r>
          </a:p>
          <a:p>
            <a:pPr>
              <a:lnSpc>
                <a:spcPts val="1450"/>
              </a:lnSpc>
              <a:defRPr/>
            </a:pPr>
            <a:r>
              <a:rPr lang="en-IN" sz="1180" b="1" dirty="0">
                <a:solidFill>
                  <a:srgbClr val="000000"/>
                </a:solidFill>
              </a:rPr>
              <a:t>organized layer of migrating cells between the</a:t>
            </a:r>
          </a:p>
          <a:p>
            <a:pPr>
              <a:lnSpc>
                <a:spcPts val="1450"/>
              </a:lnSpc>
              <a:defRPr/>
            </a:pPr>
            <a:r>
              <a:rPr lang="en-IN" sz="1180" b="1" dirty="0">
                <a:solidFill>
                  <a:srgbClr val="000000"/>
                </a:solidFill>
              </a:rPr>
              <a:t>ectoderm and the endoderm. Collectively, these</a:t>
            </a:r>
          </a:p>
          <a:p>
            <a:pPr>
              <a:lnSpc>
                <a:spcPts val="1450"/>
              </a:lnSpc>
              <a:defRPr/>
            </a:pPr>
            <a:r>
              <a:rPr lang="en-IN" sz="1180" b="1" dirty="0">
                <a:solidFill>
                  <a:srgbClr val="000000"/>
                </a:solidFill>
              </a:rPr>
              <a:t>three embryonic layers are called </a:t>
            </a:r>
            <a:r>
              <a:rPr lang="en-IN" sz="1180" b="1" dirty="0">
                <a:solidFill>
                  <a:srgbClr val="000000"/>
                </a:solidFill>
                <a:latin typeface="Arial Black" panose="020B0A04020102020204" pitchFamily="34" charset="0"/>
              </a:rPr>
              <a:t>germ layers</a:t>
            </a:r>
            <a:r>
              <a:rPr lang="en-IN" sz="1180" b="1" dirty="0">
                <a:solidFill>
                  <a:srgbClr val="000000"/>
                </a:solidFill>
              </a:rPr>
              <a:t>,</a:t>
            </a:r>
          </a:p>
          <a:p>
            <a:pPr>
              <a:lnSpc>
                <a:spcPts val="1450"/>
              </a:lnSpc>
              <a:defRPr/>
            </a:pPr>
            <a:r>
              <a:rPr lang="en-IN" sz="1180" b="1" dirty="0">
                <a:solidFill>
                  <a:srgbClr val="000000"/>
                </a:solidFill>
              </a:rPr>
              <a:t>and the migration process is called </a:t>
            </a:r>
            <a:r>
              <a:rPr lang="en-IN" sz="1180" b="1" dirty="0">
                <a:solidFill>
                  <a:srgbClr val="000000"/>
                </a:solidFill>
                <a:latin typeface="Arial Black" panose="020B0A04020102020204" pitchFamily="34" charset="0"/>
              </a:rPr>
              <a:t>gastrulation</a:t>
            </a:r>
            <a:r>
              <a:rPr lang="en-IN" sz="1180" b="1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ts val="1450"/>
              </a:lnSpc>
              <a:defRPr/>
            </a:pPr>
            <a:r>
              <a:rPr lang="en-IN" sz="1180" b="1" dirty="0">
                <a:solidFill>
                  <a:srgbClr val="000000"/>
                </a:solidFill>
              </a:rPr>
              <a:t>Through gastrulation, the </a:t>
            </a:r>
            <a:r>
              <a:rPr lang="en-IN" sz="1180" b="1" dirty="0">
                <a:solidFill>
                  <a:srgbClr val="000000"/>
                </a:solidFill>
                <a:latin typeface="Arial Black" panose="020B0A04020102020204" pitchFamily="34" charset="0"/>
              </a:rPr>
              <a:t>embryonic disc</a:t>
            </a:r>
            <a:r>
              <a:rPr lang="en-IN" sz="1180" b="1" dirty="0">
                <a:solidFill>
                  <a:srgbClr val="000000"/>
                </a:solidFill>
              </a:rPr>
              <a:t> becomes an</a:t>
            </a:r>
          </a:p>
          <a:p>
            <a:pPr>
              <a:lnSpc>
                <a:spcPts val="1450"/>
              </a:lnSpc>
              <a:defRPr/>
            </a:pPr>
            <a:r>
              <a:rPr lang="en-IN" sz="1180" b="1" dirty="0">
                <a:solidFill>
                  <a:srgbClr val="000000"/>
                </a:solidFill>
              </a:rPr>
              <a:t>oval, three-layered sheet. This disc will form the body of</a:t>
            </a:r>
          </a:p>
          <a:p>
            <a:pPr>
              <a:lnSpc>
                <a:spcPts val="1450"/>
              </a:lnSpc>
              <a:defRPr/>
            </a:pPr>
            <a:r>
              <a:rPr lang="en-IN" sz="1180" b="1" dirty="0">
                <a:solidFill>
                  <a:srgbClr val="000000"/>
                </a:solidFill>
              </a:rPr>
              <a:t>the embryo, whereas all other cells of the blastocyst will</a:t>
            </a:r>
          </a:p>
          <a:p>
            <a:pPr>
              <a:lnSpc>
                <a:spcPts val="1450"/>
              </a:lnSpc>
              <a:defRPr/>
            </a:pPr>
            <a:r>
              <a:rPr lang="en-IN" sz="1180" b="1" dirty="0">
                <a:solidFill>
                  <a:srgbClr val="000000"/>
                </a:solidFill>
              </a:rPr>
              <a:t>be part of the extra-embryonic membranes.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47224" y="3675827"/>
            <a:ext cx="577146" cy="3271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lang="en-IN" sz="1063" b="1" dirty="0">
                <a:solidFill>
                  <a:srgbClr val="000000"/>
                </a:solidFill>
              </a:rPr>
              <a:t>Primitive</a:t>
            </a:r>
          </a:p>
          <a:p>
            <a:pPr algn="r">
              <a:defRPr/>
            </a:pPr>
            <a:r>
              <a:rPr lang="en-IN" sz="1063" b="1" dirty="0">
                <a:solidFill>
                  <a:srgbClr val="000000"/>
                </a:solidFill>
              </a:rPr>
              <a:t>streak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98476" y="2064515"/>
            <a:ext cx="553037" cy="16357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IN" sz="1063" b="1" dirty="0">
                <a:solidFill>
                  <a:srgbClr val="000000"/>
                </a:solidFill>
              </a:rPr>
              <a:t>Yolk sac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2276" y="2542352"/>
            <a:ext cx="948978" cy="16357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IN" sz="1063" b="1" dirty="0">
                <a:solidFill>
                  <a:srgbClr val="000000"/>
                </a:solidFill>
                <a:latin typeface="Arial Black" panose="020B0A04020102020204" pitchFamily="34" charset="0"/>
              </a:rPr>
              <a:t>Germ Layers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65139" y="2785240"/>
            <a:ext cx="628377" cy="16357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IN" sz="1063" b="1" dirty="0">
                <a:solidFill>
                  <a:srgbClr val="000000"/>
                </a:solidFill>
              </a:rPr>
              <a:t>Ectoderm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65139" y="3307527"/>
            <a:ext cx="681277" cy="16357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IN" sz="1063" b="1">
                <a:solidFill>
                  <a:srgbClr val="000000"/>
                </a:solidFill>
              </a:rPr>
              <a:t>Mesoderm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65139" y="3969515"/>
            <a:ext cx="674865" cy="16357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IN" sz="1063" b="1">
                <a:solidFill>
                  <a:srgbClr val="000000"/>
                </a:solidFill>
              </a:rPr>
              <a:t>Endoderm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60376" y="4467990"/>
            <a:ext cx="1016304" cy="16357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IN" sz="1063" b="1">
                <a:solidFill>
                  <a:srgbClr val="000000"/>
                </a:solidFill>
              </a:rPr>
              <a:t>Embryonic disc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17712" y="2332717"/>
            <a:ext cx="508152" cy="16357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lang="en-IN" sz="1063" b="1" dirty="0">
                <a:solidFill>
                  <a:srgbClr val="000000"/>
                </a:solidFill>
              </a:rPr>
              <a:t>Amnion</a:t>
            </a:r>
          </a:p>
        </p:txBody>
      </p:sp>
      <p:sp>
        <p:nvSpPr>
          <p:cNvPr id="41" name="Freeform 40"/>
          <p:cNvSpPr/>
          <p:nvPr/>
        </p:nvSpPr>
        <p:spPr>
          <a:xfrm>
            <a:off x="6545240" y="3498116"/>
            <a:ext cx="94665" cy="71755"/>
          </a:xfrm>
          <a:custGeom>
            <a:avLst/>
            <a:gdLst>
              <a:gd name="connsiteX0" fmla="*/ 32664 w 94665"/>
              <a:gd name="connsiteY0" fmla="*/ 0 h 71755"/>
              <a:gd name="connsiteX1" fmla="*/ 30365 w 94665"/>
              <a:gd name="connsiteY1" fmla="*/ 39954 h 71755"/>
              <a:gd name="connsiteX2" fmla="*/ 0 w 94665"/>
              <a:gd name="connsiteY2" fmla="*/ 66078 h 71755"/>
              <a:gd name="connsiteX3" fmla="*/ 94665 w 94665"/>
              <a:gd name="connsiteY3" fmla="*/ 71754 h 71755"/>
              <a:gd name="connsiteX4" fmla="*/ 32664 w 94665"/>
              <a:gd name="connsiteY4" fmla="*/ 0 h 717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4665" h="71755">
                <a:moveTo>
                  <a:pt x="32664" y="0"/>
                </a:moveTo>
                <a:lnTo>
                  <a:pt x="30365" y="39954"/>
                </a:lnTo>
                <a:lnTo>
                  <a:pt x="0" y="66078"/>
                </a:lnTo>
                <a:lnTo>
                  <a:pt x="94665" y="71754"/>
                </a:lnTo>
                <a:lnTo>
                  <a:pt x="32664" y="0"/>
                </a:lnTo>
              </a:path>
            </a:pathLst>
          </a:custGeom>
          <a:solidFill>
            <a:srgbClr val="231F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6431372" y="3190293"/>
            <a:ext cx="157835" cy="361238"/>
          </a:xfrm>
          <a:custGeom>
            <a:avLst/>
            <a:gdLst>
              <a:gd name="connsiteX0" fmla="*/ 151485 w 157835"/>
              <a:gd name="connsiteY0" fmla="*/ 354888 h 361238"/>
              <a:gd name="connsiteX1" fmla="*/ 6350 w 157835"/>
              <a:gd name="connsiteY1" fmla="*/ 6350 h 3612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7835" h="361238">
                <a:moveTo>
                  <a:pt x="151485" y="354888"/>
                </a:moveTo>
                <a:cubicBezTo>
                  <a:pt x="151485" y="354888"/>
                  <a:pt x="6350" y="330809"/>
                  <a:pt x="6350" y="6350"/>
                </a:cubicBez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6539145" y="3647353"/>
            <a:ext cx="91122" cy="83578"/>
          </a:xfrm>
          <a:custGeom>
            <a:avLst/>
            <a:gdLst>
              <a:gd name="connsiteX0" fmla="*/ 0 w 91122"/>
              <a:gd name="connsiteY0" fmla="*/ 26225 h 83578"/>
              <a:gd name="connsiteX1" fmla="*/ 35356 w 91122"/>
              <a:gd name="connsiteY1" fmla="*/ 45072 h 83578"/>
              <a:gd name="connsiteX2" fmla="*/ 46367 w 91122"/>
              <a:gd name="connsiteY2" fmla="*/ 83578 h 83578"/>
              <a:gd name="connsiteX3" fmla="*/ 91122 w 91122"/>
              <a:gd name="connsiteY3" fmla="*/ 0 h 83578"/>
              <a:gd name="connsiteX4" fmla="*/ 0 w 91122"/>
              <a:gd name="connsiteY4" fmla="*/ 26225 h 835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122" h="83578">
                <a:moveTo>
                  <a:pt x="0" y="26225"/>
                </a:moveTo>
                <a:lnTo>
                  <a:pt x="35356" y="45072"/>
                </a:lnTo>
                <a:lnTo>
                  <a:pt x="46367" y="83578"/>
                </a:lnTo>
                <a:lnTo>
                  <a:pt x="91122" y="0"/>
                </a:lnTo>
                <a:lnTo>
                  <a:pt x="0" y="26225"/>
                </a:lnTo>
              </a:path>
            </a:pathLst>
          </a:custGeom>
          <a:solidFill>
            <a:srgbClr val="231F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6477256" y="3680259"/>
            <a:ext cx="108801" cy="422706"/>
          </a:xfrm>
          <a:custGeom>
            <a:avLst/>
            <a:gdLst>
              <a:gd name="connsiteX0" fmla="*/ 102451 w 108801"/>
              <a:gd name="connsiteY0" fmla="*/ 6350 h 422706"/>
              <a:gd name="connsiteX1" fmla="*/ 19787 w 108801"/>
              <a:gd name="connsiteY1" fmla="*/ 416356 h 4227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8801" h="422706">
                <a:moveTo>
                  <a:pt x="102451" y="6350"/>
                </a:moveTo>
                <a:cubicBezTo>
                  <a:pt x="102451" y="6299"/>
                  <a:pt x="-36943" y="76009"/>
                  <a:pt x="19787" y="416356"/>
                </a:cubicBez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7024894" y="3237346"/>
            <a:ext cx="73609" cy="89268"/>
          </a:xfrm>
          <a:custGeom>
            <a:avLst/>
            <a:gdLst>
              <a:gd name="connsiteX0" fmla="*/ 0 w 73609"/>
              <a:gd name="connsiteY0" fmla="*/ 85242 h 89268"/>
              <a:gd name="connsiteX1" fmla="*/ 37642 w 73609"/>
              <a:gd name="connsiteY1" fmla="*/ 71627 h 89268"/>
              <a:gd name="connsiteX2" fmla="*/ 73609 w 73609"/>
              <a:gd name="connsiteY2" fmla="*/ 89268 h 89268"/>
              <a:gd name="connsiteX3" fmla="*/ 41554 w 73609"/>
              <a:gd name="connsiteY3" fmla="*/ 0 h 89268"/>
              <a:gd name="connsiteX4" fmla="*/ 0 w 73609"/>
              <a:gd name="connsiteY4" fmla="*/ 85242 h 892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3609" h="89268">
                <a:moveTo>
                  <a:pt x="0" y="85242"/>
                </a:moveTo>
                <a:lnTo>
                  <a:pt x="37642" y="71627"/>
                </a:lnTo>
                <a:lnTo>
                  <a:pt x="73609" y="89268"/>
                </a:lnTo>
                <a:lnTo>
                  <a:pt x="41554" y="0"/>
                </a:lnTo>
                <a:lnTo>
                  <a:pt x="0" y="85242"/>
                </a:lnTo>
              </a:path>
            </a:pathLst>
          </a:custGeom>
          <a:solidFill>
            <a:srgbClr val="231F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7010746" y="3822893"/>
            <a:ext cx="73634" cy="89217"/>
          </a:xfrm>
          <a:custGeom>
            <a:avLst/>
            <a:gdLst>
              <a:gd name="connsiteX0" fmla="*/ 0 w 73634"/>
              <a:gd name="connsiteY0" fmla="*/ 4000 h 89217"/>
              <a:gd name="connsiteX1" fmla="*/ 37642 w 73634"/>
              <a:gd name="connsiteY1" fmla="*/ 17640 h 89217"/>
              <a:gd name="connsiteX2" fmla="*/ 73634 w 73634"/>
              <a:gd name="connsiteY2" fmla="*/ 0 h 89217"/>
              <a:gd name="connsiteX3" fmla="*/ 41579 w 73634"/>
              <a:gd name="connsiteY3" fmla="*/ 89217 h 89217"/>
              <a:gd name="connsiteX4" fmla="*/ 0 w 73634"/>
              <a:gd name="connsiteY4" fmla="*/ 4000 h 892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3634" h="89217">
                <a:moveTo>
                  <a:pt x="0" y="4000"/>
                </a:moveTo>
                <a:lnTo>
                  <a:pt x="37642" y="17640"/>
                </a:lnTo>
                <a:lnTo>
                  <a:pt x="73634" y="0"/>
                </a:lnTo>
                <a:lnTo>
                  <a:pt x="41579" y="89217"/>
                </a:lnTo>
                <a:lnTo>
                  <a:pt x="0" y="4000"/>
                </a:lnTo>
              </a:path>
            </a:pathLst>
          </a:custGeom>
          <a:solidFill>
            <a:srgbClr val="231F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6944414" y="3598865"/>
            <a:ext cx="110959" cy="254254"/>
          </a:xfrm>
          <a:custGeom>
            <a:avLst/>
            <a:gdLst>
              <a:gd name="connsiteX0" fmla="*/ 6350 w 110959"/>
              <a:gd name="connsiteY0" fmla="*/ 6350 h 254254"/>
              <a:gd name="connsiteX1" fmla="*/ 104609 w 110959"/>
              <a:gd name="connsiteY1" fmla="*/ 247904 h 2542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0959" h="254254">
                <a:moveTo>
                  <a:pt x="6350" y="6350"/>
                </a:moveTo>
                <a:cubicBezTo>
                  <a:pt x="6350" y="6350"/>
                  <a:pt x="104609" y="47282"/>
                  <a:pt x="104609" y="247904"/>
                </a:cubicBez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6923726" y="3290521"/>
            <a:ext cx="143751" cy="237909"/>
          </a:xfrm>
          <a:custGeom>
            <a:avLst/>
            <a:gdLst>
              <a:gd name="connsiteX0" fmla="*/ 6350 w 143751"/>
              <a:gd name="connsiteY0" fmla="*/ 231559 h 237909"/>
              <a:gd name="connsiteX1" fmla="*/ 137401 w 143751"/>
              <a:gd name="connsiteY1" fmla="*/ 6350 h 2379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3751" h="237909">
                <a:moveTo>
                  <a:pt x="6350" y="231559"/>
                </a:moveTo>
                <a:cubicBezTo>
                  <a:pt x="6350" y="231559"/>
                  <a:pt x="137401" y="206971"/>
                  <a:pt x="137401" y="6350"/>
                </a:cubicBez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9" name="Freeform 3"/>
          <p:cNvSpPr/>
          <p:nvPr/>
        </p:nvSpPr>
        <p:spPr>
          <a:xfrm>
            <a:off x="6953977" y="4459213"/>
            <a:ext cx="680910" cy="104000"/>
          </a:xfrm>
          <a:custGeom>
            <a:avLst/>
            <a:gdLst>
              <a:gd name="connsiteX0" fmla="*/ 668210 w 680910"/>
              <a:gd name="connsiteY0" fmla="*/ 91300 h 104000"/>
              <a:gd name="connsiteX1" fmla="*/ 12700 w 680910"/>
              <a:gd name="connsiteY1" fmla="*/ 91300 h 104000"/>
              <a:gd name="connsiteX2" fmla="*/ 12700 w 680910"/>
              <a:gd name="connsiteY2" fmla="*/ 12700 h 104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80910" h="104000">
                <a:moveTo>
                  <a:pt x="668210" y="91300"/>
                </a:moveTo>
                <a:lnTo>
                  <a:pt x="12700" y="91300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0" name="Freeform 3"/>
          <p:cNvSpPr/>
          <p:nvPr/>
        </p:nvSpPr>
        <p:spPr>
          <a:xfrm>
            <a:off x="6636757" y="4354400"/>
            <a:ext cx="534987" cy="130213"/>
          </a:xfrm>
          <a:custGeom>
            <a:avLst/>
            <a:gdLst>
              <a:gd name="connsiteX0" fmla="*/ 12700 w 534987"/>
              <a:gd name="connsiteY0" fmla="*/ 12700 h 130213"/>
              <a:gd name="connsiteX1" fmla="*/ 12700 w 534987"/>
              <a:gd name="connsiteY1" fmla="*/ 117513 h 130213"/>
              <a:gd name="connsiteX2" fmla="*/ 522287 w 534987"/>
              <a:gd name="connsiteY2" fmla="*/ 117513 h 130213"/>
              <a:gd name="connsiteX3" fmla="*/ 522287 w 534987"/>
              <a:gd name="connsiteY3" fmla="*/ 14058 h 1302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34987" h="130213">
                <a:moveTo>
                  <a:pt x="12700" y="12700"/>
                </a:moveTo>
                <a:lnTo>
                  <a:pt x="12700" y="117513"/>
                </a:lnTo>
                <a:lnTo>
                  <a:pt x="522287" y="117513"/>
                </a:lnTo>
                <a:lnTo>
                  <a:pt x="522287" y="14058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" name="Freeform 3"/>
          <p:cNvSpPr/>
          <p:nvPr/>
        </p:nvSpPr>
        <p:spPr>
          <a:xfrm>
            <a:off x="6960327" y="4465563"/>
            <a:ext cx="668210" cy="91300"/>
          </a:xfrm>
          <a:custGeom>
            <a:avLst/>
            <a:gdLst>
              <a:gd name="connsiteX0" fmla="*/ 661860 w 668210"/>
              <a:gd name="connsiteY0" fmla="*/ 84950 h 91300"/>
              <a:gd name="connsiteX1" fmla="*/ 6350 w 668210"/>
              <a:gd name="connsiteY1" fmla="*/ 84950 h 91300"/>
              <a:gd name="connsiteX2" fmla="*/ 6350 w 668210"/>
              <a:gd name="connsiteY2" fmla="*/ 6350 h 91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68210" h="91300">
                <a:moveTo>
                  <a:pt x="661860" y="84950"/>
                </a:moveTo>
                <a:lnTo>
                  <a:pt x="6350" y="84950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" name="Freeform 3"/>
          <p:cNvSpPr/>
          <p:nvPr/>
        </p:nvSpPr>
        <p:spPr>
          <a:xfrm>
            <a:off x="6643107" y="4360750"/>
            <a:ext cx="522287" cy="117513"/>
          </a:xfrm>
          <a:custGeom>
            <a:avLst/>
            <a:gdLst>
              <a:gd name="connsiteX0" fmla="*/ 6350 w 522287"/>
              <a:gd name="connsiteY0" fmla="*/ 6350 h 117513"/>
              <a:gd name="connsiteX1" fmla="*/ 6350 w 522287"/>
              <a:gd name="connsiteY1" fmla="*/ 111163 h 117513"/>
              <a:gd name="connsiteX2" fmla="*/ 515937 w 522287"/>
              <a:gd name="connsiteY2" fmla="*/ 111163 h 117513"/>
              <a:gd name="connsiteX3" fmla="*/ 515937 w 522287"/>
              <a:gd name="connsiteY3" fmla="*/ 7708 h 1175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22287" h="117513">
                <a:moveTo>
                  <a:pt x="6350" y="6350"/>
                </a:moveTo>
                <a:lnTo>
                  <a:pt x="6350" y="111163"/>
                </a:lnTo>
                <a:lnTo>
                  <a:pt x="515937" y="111163"/>
                </a:lnTo>
                <a:lnTo>
                  <a:pt x="515937" y="7708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" name="Freeform 3"/>
          <p:cNvSpPr/>
          <p:nvPr/>
        </p:nvSpPr>
        <p:spPr>
          <a:xfrm>
            <a:off x="7272735" y="2141756"/>
            <a:ext cx="392404" cy="50800"/>
          </a:xfrm>
          <a:custGeom>
            <a:avLst/>
            <a:gdLst>
              <a:gd name="connsiteX0" fmla="*/ 379704 w 392404"/>
              <a:gd name="connsiteY0" fmla="*/ 12700 h 50800"/>
              <a:gd name="connsiteX1" fmla="*/ 12700 w 392404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92404" h="50800">
                <a:moveTo>
                  <a:pt x="379704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4" name="Freeform 3"/>
          <p:cNvSpPr/>
          <p:nvPr/>
        </p:nvSpPr>
        <p:spPr>
          <a:xfrm>
            <a:off x="7279085" y="2148106"/>
            <a:ext cx="379704" cy="25400"/>
          </a:xfrm>
          <a:custGeom>
            <a:avLst/>
            <a:gdLst>
              <a:gd name="connsiteX0" fmla="*/ 373354 w 379704"/>
              <a:gd name="connsiteY0" fmla="*/ 6350 h 25400"/>
              <a:gd name="connsiteX1" fmla="*/ 6350 w 379704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79704" h="25400">
                <a:moveTo>
                  <a:pt x="373354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5" name="Freeform 3"/>
          <p:cNvSpPr/>
          <p:nvPr/>
        </p:nvSpPr>
        <p:spPr>
          <a:xfrm>
            <a:off x="7173497" y="4045422"/>
            <a:ext cx="457885" cy="50800"/>
          </a:xfrm>
          <a:custGeom>
            <a:avLst/>
            <a:gdLst>
              <a:gd name="connsiteX0" fmla="*/ 445185 w 457885"/>
              <a:gd name="connsiteY0" fmla="*/ 12700 h 50800"/>
              <a:gd name="connsiteX1" fmla="*/ 12700 w 457885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57885" h="50800">
                <a:moveTo>
                  <a:pt x="445185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6" name="Freeform 3"/>
          <p:cNvSpPr/>
          <p:nvPr/>
        </p:nvSpPr>
        <p:spPr>
          <a:xfrm>
            <a:off x="7179847" y="4051772"/>
            <a:ext cx="445185" cy="25400"/>
          </a:xfrm>
          <a:custGeom>
            <a:avLst/>
            <a:gdLst>
              <a:gd name="connsiteX0" fmla="*/ 438835 w 445185"/>
              <a:gd name="connsiteY0" fmla="*/ 6350 h 25400"/>
              <a:gd name="connsiteX1" fmla="*/ 6350 w 445185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45185" h="25400">
                <a:moveTo>
                  <a:pt x="438835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7" name="Freeform 3"/>
          <p:cNvSpPr/>
          <p:nvPr/>
        </p:nvSpPr>
        <p:spPr>
          <a:xfrm>
            <a:off x="7015585" y="3071713"/>
            <a:ext cx="615797" cy="341934"/>
          </a:xfrm>
          <a:custGeom>
            <a:avLst/>
            <a:gdLst>
              <a:gd name="connsiteX0" fmla="*/ 108381 w 615797"/>
              <a:gd name="connsiteY0" fmla="*/ 329234 h 341934"/>
              <a:gd name="connsiteX1" fmla="*/ 603097 w 615797"/>
              <a:gd name="connsiteY1" fmla="*/ 329234 h 341934"/>
              <a:gd name="connsiteX2" fmla="*/ 12700 w 615797"/>
              <a:gd name="connsiteY2" fmla="*/ 12700 h 3419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15797" h="341934">
                <a:moveTo>
                  <a:pt x="108381" y="329234"/>
                </a:moveTo>
                <a:lnTo>
                  <a:pt x="603097" y="329234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8" name="Freeform 3"/>
          <p:cNvSpPr/>
          <p:nvPr/>
        </p:nvSpPr>
        <p:spPr>
          <a:xfrm>
            <a:off x="5158782" y="2413307"/>
            <a:ext cx="1271752" cy="50800"/>
          </a:xfrm>
          <a:custGeom>
            <a:avLst/>
            <a:gdLst>
              <a:gd name="connsiteX0" fmla="*/ 12700 w 1271752"/>
              <a:gd name="connsiteY0" fmla="*/ 12700 h 50800"/>
              <a:gd name="connsiteX1" fmla="*/ 1259052 w 1271752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1752" h="50800">
                <a:moveTo>
                  <a:pt x="12700" y="12700"/>
                </a:moveTo>
                <a:lnTo>
                  <a:pt x="1259052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9" name="Freeform 3"/>
          <p:cNvSpPr/>
          <p:nvPr/>
        </p:nvSpPr>
        <p:spPr>
          <a:xfrm>
            <a:off x="5165132" y="2419657"/>
            <a:ext cx="1259052" cy="25400"/>
          </a:xfrm>
          <a:custGeom>
            <a:avLst/>
            <a:gdLst>
              <a:gd name="connsiteX0" fmla="*/ 6350 w 1259052"/>
              <a:gd name="connsiteY0" fmla="*/ 6350 h 25400"/>
              <a:gd name="connsiteX1" fmla="*/ 1252702 w 1259052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59052" h="25400">
                <a:moveTo>
                  <a:pt x="6350" y="6350"/>
                </a:moveTo>
                <a:lnTo>
                  <a:pt x="1252702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0" name="Freeform 3"/>
          <p:cNvSpPr/>
          <p:nvPr/>
        </p:nvSpPr>
        <p:spPr>
          <a:xfrm>
            <a:off x="6760010" y="2860601"/>
            <a:ext cx="873455" cy="50800"/>
          </a:xfrm>
          <a:custGeom>
            <a:avLst/>
            <a:gdLst>
              <a:gd name="connsiteX0" fmla="*/ 860755 w 873455"/>
              <a:gd name="connsiteY0" fmla="*/ 12700 h 50800"/>
              <a:gd name="connsiteX1" fmla="*/ 12700 w 873455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73455" h="50800">
                <a:moveTo>
                  <a:pt x="860755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" name="Freeform 3"/>
          <p:cNvSpPr/>
          <p:nvPr/>
        </p:nvSpPr>
        <p:spPr>
          <a:xfrm>
            <a:off x="6766360" y="2866951"/>
            <a:ext cx="860755" cy="25400"/>
          </a:xfrm>
          <a:custGeom>
            <a:avLst/>
            <a:gdLst>
              <a:gd name="connsiteX0" fmla="*/ 854405 w 860755"/>
              <a:gd name="connsiteY0" fmla="*/ 6350 h 25400"/>
              <a:gd name="connsiteX1" fmla="*/ 6350 w 860755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60755" h="25400">
                <a:moveTo>
                  <a:pt x="854405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2" name="Freeform 3"/>
          <p:cNvSpPr/>
          <p:nvPr/>
        </p:nvSpPr>
        <p:spPr>
          <a:xfrm>
            <a:off x="5158782" y="3755316"/>
            <a:ext cx="1271752" cy="50800"/>
          </a:xfrm>
          <a:custGeom>
            <a:avLst/>
            <a:gdLst>
              <a:gd name="connsiteX0" fmla="*/ 12700 w 1271752"/>
              <a:gd name="connsiteY0" fmla="*/ 12700 h 50800"/>
              <a:gd name="connsiteX1" fmla="*/ 1259052 w 1271752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1752" h="50800">
                <a:moveTo>
                  <a:pt x="12700" y="12700"/>
                </a:moveTo>
                <a:lnTo>
                  <a:pt x="1259052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3" name="Freeform 3"/>
          <p:cNvSpPr/>
          <p:nvPr/>
        </p:nvSpPr>
        <p:spPr>
          <a:xfrm>
            <a:off x="5165132" y="3761666"/>
            <a:ext cx="1259052" cy="25400"/>
          </a:xfrm>
          <a:custGeom>
            <a:avLst/>
            <a:gdLst>
              <a:gd name="connsiteX0" fmla="*/ 6350 w 1259052"/>
              <a:gd name="connsiteY0" fmla="*/ 6350 h 25400"/>
              <a:gd name="connsiteX1" fmla="*/ 1252702 w 1259052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59052" h="25400">
                <a:moveTo>
                  <a:pt x="6350" y="6350"/>
                </a:moveTo>
                <a:lnTo>
                  <a:pt x="1252702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4" name="Freeform 3"/>
          <p:cNvSpPr/>
          <p:nvPr/>
        </p:nvSpPr>
        <p:spPr>
          <a:xfrm>
            <a:off x="7019128" y="3076564"/>
            <a:ext cx="605904" cy="330733"/>
          </a:xfrm>
          <a:custGeom>
            <a:avLst/>
            <a:gdLst>
              <a:gd name="connsiteX0" fmla="*/ 100888 w 605904"/>
              <a:gd name="connsiteY0" fmla="*/ 324383 h 330733"/>
              <a:gd name="connsiteX1" fmla="*/ 599554 w 605904"/>
              <a:gd name="connsiteY1" fmla="*/ 324383 h 330733"/>
              <a:gd name="connsiteX2" fmla="*/ 6350 w 605904"/>
              <a:gd name="connsiteY2" fmla="*/ 6350 h 3307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05904" h="330733">
                <a:moveTo>
                  <a:pt x="100888" y="324383"/>
                </a:moveTo>
                <a:lnTo>
                  <a:pt x="599554" y="324383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9C634-D8A6-4928-AF67-7DF7401F5B8C}"/>
              </a:ext>
            </a:extLst>
          </p:cNvPr>
          <p:cNvSpPr txBox="1"/>
          <p:nvPr/>
        </p:nvSpPr>
        <p:spPr>
          <a:xfrm>
            <a:off x="683766" y="656475"/>
            <a:ext cx="81615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/>
              <a:t>Fi</a:t>
            </a:r>
            <a:r>
              <a:rPr lang="en-US" sz="1600" b="1" dirty="0">
                <a:highlight>
                  <a:srgbClr val="FFFF00"/>
                </a:highlight>
              </a:rPr>
              <a:t>gure only shown so that you observe 3 germ layers, at DAY 15 of GASTRULATION</a:t>
            </a:r>
          </a:p>
          <a:p>
            <a:r>
              <a:rPr lang="en-US" sz="1600" b="1" dirty="0">
                <a:highlight>
                  <a:srgbClr val="FFFF00"/>
                </a:highlight>
              </a:rPr>
              <a:t>Do not memorize, observe formation of germ layers.</a:t>
            </a:r>
          </a:p>
        </p:txBody>
      </p:sp>
    </p:spTree>
    <p:extLst>
      <p:ext uri="{BB962C8B-B14F-4D97-AF65-F5344CB8AC3E}">
        <p14:creationId xmlns:p14="http://schemas.microsoft.com/office/powerpoint/2010/main" val="2196791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29-1 Development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b="1" dirty="0">
                <a:highlight>
                  <a:srgbClr val="FFFF00"/>
                </a:highlight>
              </a:rPr>
              <a:t>Pre-embryonic development</a:t>
            </a:r>
          </a:p>
          <a:p>
            <a:pPr lvl="1"/>
            <a:r>
              <a:rPr lang="en-US" altLang="en-US" dirty="0"/>
              <a:t>Processes that occur in </a:t>
            </a:r>
            <a:r>
              <a:rPr lang="en-US" altLang="en-US" dirty="0">
                <a:highlight>
                  <a:srgbClr val="FFFF00"/>
                </a:highlight>
              </a:rPr>
              <a:t>first 2 weeks </a:t>
            </a:r>
            <a:r>
              <a:rPr lang="en-US" altLang="en-US" dirty="0"/>
              <a:t>after fertilization</a:t>
            </a:r>
          </a:p>
          <a:p>
            <a:pPr lvl="1"/>
            <a:r>
              <a:rPr lang="en-US" altLang="en-US" dirty="0"/>
              <a:t>Produces embryo</a:t>
            </a:r>
          </a:p>
          <a:p>
            <a:r>
              <a:rPr lang="en-US" altLang="en-US" b="1" dirty="0"/>
              <a:t>Embryonic development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Occurs during third through </a:t>
            </a:r>
            <a:r>
              <a:rPr lang="en-US" altLang="en-US" b="1" dirty="0">
                <a:highlight>
                  <a:srgbClr val="FFFF00"/>
                </a:highlight>
              </a:rPr>
              <a:t>eighth</a:t>
            </a:r>
            <a:r>
              <a:rPr lang="en-US" altLang="en-US" dirty="0"/>
              <a:t> weeks</a:t>
            </a:r>
          </a:p>
          <a:p>
            <a:pPr lvl="1"/>
            <a:r>
              <a:rPr lang="en-US" altLang="en-US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Embryology</a:t>
            </a:r>
            <a:r>
              <a:rPr lang="en-US" altLang="en-US" dirty="0"/>
              <a:t>—study of these events</a:t>
            </a:r>
            <a:endParaRPr lang="en-US" altLang="en-US" b="1" dirty="0"/>
          </a:p>
          <a:p>
            <a:r>
              <a:rPr lang="en-US" altLang="en-US" b="1" dirty="0"/>
              <a:t>Fetal development</a:t>
            </a:r>
          </a:p>
          <a:p>
            <a:pPr lvl="1"/>
            <a:r>
              <a:rPr lang="en-US" altLang="en-US" dirty="0"/>
              <a:t>Development of </a:t>
            </a:r>
            <a:r>
              <a:rPr lang="en-US" alt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fetus</a:t>
            </a:r>
          </a:p>
          <a:p>
            <a:pPr lvl="1"/>
            <a:r>
              <a:rPr lang="en-US" altLang="en-US" dirty="0"/>
              <a:t>Begins at </a:t>
            </a:r>
            <a:r>
              <a:rPr lang="en-US" altLang="en-US" b="1" u="sng" dirty="0">
                <a:highlight>
                  <a:srgbClr val="FFFF00"/>
                </a:highlight>
              </a:rPr>
              <a:t>start of ninth week, continues until birth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90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29-4 The First Trimester  </a:t>
            </a:r>
            <a:r>
              <a:rPr lang="en-US" altLang="en-US" b="1" dirty="0">
                <a:highlight>
                  <a:srgbClr val="FFFF00"/>
                </a:highlight>
              </a:rPr>
              <a:t>What is </a:t>
            </a:r>
            <a:r>
              <a:rPr lang="en-US" altLang="en-US" b="1" u="sng" dirty="0">
                <a:solidFill>
                  <a:schemeClr val="tx1"/>
                </a:solidFill>
                <a:highlight>
                  <a:srgbClr val="FFFF00"/>
                </a:highlight>
              </a:rPr>
              <a:t>ECTODERM</a:t>
            </a:r>
            <a:r>
              <a:rPr lang="en-US" altLang="en-US" dirty="0"/>
              <a:t>?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dirty="0">
                <a:highlight>
                  <a:srgbClr val="FFFF00"/>
                </a:highlight>
              </a:rPr>
              <a:t>Ectodermal contributions</a:t>
            </a:r>
          </a:p>
          <a:p>
            <a:pPr lvl="1"/>
            <a:r>
              <a:rPr lang="en-US" altLang="en-US" dirty="0"/>
              <a:t>Integumentary system</a:t>
            </a:r>
          </a:p>
          <a:p>
            <a:pPr lvl="2"/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Epidermis</a:t>
            </a:r>
            <a:r>
              <a:rPr lang="en-US" altLang="en-US" dirty="0"/>
              <a:t>, nails, hair follicles and hairs</a:t>
            </a:r>
          </a:p>
          <a:p>
            <a:pPr lvl="2"/>
            <a:r>
              <a:rPr lang="en-US" altLang="en-US" dirty="0"/>
              <a:t>Glands communicating with </a:t>
            </a:r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skin</a:t>
            </a:r>
            <a:r>
              <a:rPr lang="en-US" altLang="en-US" dirty="0">
                <a:highlight>
                  <a:srgbClr val="FFFF00"/>
                </a:highlight>
              </a:rPr>
              <a:t> (</a:t>
            </a:r>
            <a:r>
              <a:rPr lang="en-US" altLang="en-US" dirty="0"/>
              <a:t>sweat, mammary, and sebaceous glands)</a:t>
            </a:r>
          </a:p>
          <a:p>
            <a:pPr lvl="1"/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Nervous system</a:t>
            </a:r>
          </a:p>
          <a:p>
            <a:pPr lvl="2"/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All neural tissue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01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29-4 The First Trimester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dirty="0"/>
              <a:t>Ectodermal contributions</a:t>
            </a:r>
          </a:p>
          <a:p>
            <a:pPr lvl="1"/>
            <a:r>
              <a:rPr lang="en-US" altLang="en-US" dirty="0"/>
              <a:t>Endocrine system</a:t>
            </a:r>
          </a:p>
          <a:p>
            <a:pPr lvl="2"/>
            <a:r>
              <a:rPr lang="en-US" altLang="en-US" dirty="0"/>
              <a:t>Pituitary gland and adrenal medullae</a:t>
            </a:r>
          </a:p>
          <a:p>
            <a:pPr lvl="1"/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Respiratory system</a:t>
            </a:r>
          </a:p>
          <a:p>
            <a:pPr lvl="2"/>
            <a:r>
              <a:rPr lang="en-US" altLang="en-US" dirty="0"/>
              <a:t>Mucous </a:t>
            </a:r>
            <a:r>
              <a:rPr lang="en-US" altLang="en-US" b="1" dirty="0">
                <a:highlight>
                  <a:srgbClr val="FFFF00"/>
                </a:highlight>
              </a:rPr>
              <a:t>epithelium</a:t>
            </a:r>
            <a:r>
              <a:rPr lang="en-US" altLang="en-US" dirty="0">
                <a:highlight>
                  <a:srgbClr val="FFFF00"/>
                </a:highlight>
              </a:rPr>
              <a:t> </a:t>
            </a:r>
            <a:r>
              <a:rPr lang="en-US" altLang="en-US" dirty="0"/>
              <a:t>of nasal passageways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075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29-4 The First Trimester </a:t>
            </a:r>
            <a:r>
              <a:rPr lang="en-US" altLang="en-US" b="1" dirty="0"/>
              <a:t>What is </a:t>
            </a:r>
            <a:r>
              <a:rPr lang="en-US" altLang="en-US" b="1" u="sng" dirty="0">
                <a:solidFill>
                  <a:schemeClr val="tx1"/>
                </a:solidFill>
                <a:highlight>
                  <a:srgbClr val="FFFF00"/>
                </a:highlight>
              </a:rPr>
              <a:t>MESODERM?</a:t>
            </a:r>
            <a:endParaRPr lang="en-US" altLang="en-US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dirty="0"/>
              <a:t>Mesodermal contributions</a:t>
            </a:r>
          </a:p>
          <a:p>
            <a:pPr lvl="1"/>
            <a:r>
              <a:rPr lang="en-US" altLang="en-US" dirty="0"/>
              <a:t>Integumentary system</a:t>
            </a:r>
          </a:p>
          <a:p>
            <a:pPr lvl="2"/>
            <a:r>
              <a:rPr lang="en-US" altLang="en-US" dirty="0">
                <a:highlight>
                  <a:srgbClr val="FFFF00"/>
                </a:highlight>
              </a:rPr>
              <a:t>Dermis</a:t>
            </a:r>
            <a:r>
              <a:rPr lang="en-US" altLang="en-US" dirty="0"/>
              <a:t> and hypodermis</a:t>
            </a:r>
          </a:p>
          <a:p>
            <a:pPr lvl="1"/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Skeletal system</a:t>
            </a:r>
          </a:p>
          <a:p>
            <a:pPr lvl="2"/>
            <a:r>
              <a:rPr lang="en-US" altLang="en-US" dirty="0"/>
              <a:t>All structures except some pharyngeal derivatives</a:t>
            </a:r>
          </a:p>
          <a:p>
            <a:pPr lvl="1"/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Muscular system</a:t>
            </a:r>
          </a:p>
          <a:p>
            <a:pPr lvl="2"/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All structures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063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29-4 The First Trimester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dirty="0"/>
              <a:t>Mesodermal contributions</a:t>
            </a:r>
          </a:p>
          <a:p>
            <a:pPr lvl="1"/>
            <a:r>
              <a:rPr lang="en-US" altLang="en-US" dirty="0"/>
              <a:t>Endocrine system</a:t>
            </a:r>
          </a:p>
          <a:p>
            <a:pPr lvl="2"/>
            <a:r>
              <a:rPr lang="en-US" altLang="en-US" dirty="0"/>
              <a:t>Adrenal cortex</a:t>
            </a:r>
          </a:p>
          <a:p>
            <a:pPr lvl="2"/>
            <a:r>
              <a:rPr lang="en-US" altLang="en-US" dirty="0"/>
              <a:t>Endocrine tissues of heart, kidneys, and gonads</a:t>
            </a:r>
          </a:p>
          <a:p>
            <a:pPr lvl="1"/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Cardiovascular system</a:t>
            </a:r>
          </a:p>
          <a:p>
            <a:pPr lvl="2"/>
            <a:r>
              <a:rPr lang="en-US" altLang="en-US" dirty="0"/>
              <a:t>All structures </a:t>
            </a:r>
          </a:p>
          <a:p>
            <a:pPr lvl="1"/>
            <a:r>
              <a:rPr lang="en-US" altLang="en-US" dirty="0"/>
              <a:t>Lymphatic system</a:t>
            </a:r>
          </a:p>
          <a:p>
            <a:pPr lvl="2"/>
            <a:r>
              <a:rPr lang="en-US" altLang="en-US" dirty="0"/>
              <a:t>All structures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24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29-4 The First Trimester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dirty="0"/>
              <a:t>Mesodermal contributions</a:t>
            </a:r>
          </a:p>
          <a:p>
            <a:pPr lvl="1"/>
            <a:r>
              <a:rPr lang="en-US" altLang="en-US" dirty="0"/>
              <a:t>Urinary system</a:t>
            </a:r>
          </a:p>
          <a:p>
            <a:pPr lvl="2"/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Kidneys</a:t>
            </a:r>
            <a:r>
              <a:rPr lang="en-US" altLang="en-US" dirty="0"/>
              <a:t>, including nephrons and initial portions of collecting system</a:t>
            </a:r>
          </a:p>
          <a:p>
            <a:pPr lvl="1"/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Reproductive system</a:t>
            </a:r>
          </a:p>
          <a:p>
            <a:pPr lvl="2"/>
            <a:r>
              <a:rPr lang="en-US" altLang="en-US" dirty="0"/>
              <a:t>Gonads and adjacent portions of duct systems</a:t>
            </a:r>
          </a:p>
          <a:p>
            <a:pPr lvl="1"/>
            <a:r>
              <a:rPr lang="en-US" altLang="en-US" dirty="0"/>
              <a:t>Miscellaneous</a:t>
            </a:r>
          </a:p>
          <a:p>
            <a:pPr lvl="2"/>
            <a:r>
              <a:rPr lang="en-US" altLang="en-US" dirty="0"/>
              <a:t>Lining of pleural, pericardial, and peritoneal cavities </a:t>
            </a:r>
          </a:p>
          <a:p>
            <a:pPr lvl="2"/>
            <a:r>
              <a:rPr lang="en-US" altLang="en-US" dirty="0"/>
              <a:t>Connective tissues that support all organ systems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97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29-4 The First Trimester  </a:t>
            </a:r>
            <a:r>
              <a:rPr lang="en-US" altLang="en-US" b="1" dirty="0">
                <a:highlight>
                  <a:srgbClr val="FFFF00"/>
                </a:highlight>
              </a:rPr>
              <a:t>What is </a:t>
            </a:r>
            <a:r>
              <a:rPr lang="en-US" altLang="en-US" b="1" u="sng" dirty="0">
                <a:solidFill>
                  <a:schemeClr val="tx1"/>
                </a:solidFill>
                <a:highlight>
                  <a:srgbClr val="FFFF00"/>
                </a:highlight>
              </a:rPr>
              <a:t>ENDODERM</a:t>
            </a:r>
            <a:r>
              <a:rPr lang="en-US" altLang="en-US" b="1" u="sng" dirty="0">
                <a:solidFill>
                  <a:srgbClr val="FF0000"/>
                </a:solidFill>
                <a:highlight>
                  <a:srgbClr val="FFFF00"/>
                </a:highlight>
              </a:rPr>
              <a:t>?</a:t>
            </a:r>
            <a:endParaRPr lang="en-US" altLang="en-US" dirty="0">
              <a:highlight>
                <a:srgbClr val="FFFF00"/>
              </a:highlight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dirty="0"/>
              <a:t>Endodermal contributions</a:t>
            </a:r>
          </a:p>
          <a:p>
            <a:pPr lvl="1"/>
            <a:r>
              <a:rPr lang="en-US" altLang="en-US" dirty="0"/>
              <a:t>Endocrine system</a:t>
            </a:r>
          </a:p>
          <a:p>
            <a:pPr lvl="2"/>
            <a:r>
              <a:rPr lang="en-US" altLang="en-US" dirty="0"/>
              <a:t>Thymus, thyroid gland, and pancreas</a:t>
            </a:r>
          </a:p>
          <a:p>
            <a:pPr lvl="1"/>
            <a:r>
              <a:rPr lang="en-US" altLang="en-US" dirty="0"/>
              <a:t>Respiratory system</a:t>
            </a:r>
          </a:p>
          <a:p>
            <a:pPr lvl="2"/>
            <a:r>
              <a:rPr lang="en-US" altLang="en-US" b="1" dirty="0">
                <a:solidFill>
                  <a:srgbClr val="FF0000"/>
                </a:solidFill>
              </a:rPr>
              <a:t>Respiratory </a:t>
            </a:r>
            <a:r>
              <a:rPr lang="en-US" altLang="en-US" b="1" u="sng" dirty="0">
                <a:solidFill>
                  <a:srgbClr val="FF0000"/>
                </a:solidFill>
              </a:rPr>
              <a:t>epithelium </a:t>
            </a:r>
            <a:r>
              <a:rPr lang="en-US" altLang="en-US" dirty="0"/>
              <a:t>(except nasal passageways) and associated mucous glands</a:t>
            </a:r>
          </a:p>
          <a:p>
            <a:pPr lvl="1"/>
            <a:r>
              <a:rPr lang="en-US" altLang="en-US" b="1" u="sng" dirty="0">
                <a:solidFill>
                  <a:srgbClr val="FF0000"/>
                </a:solidFill>
                <a:highlight>
                  <a:srgbClr val="FFFF00"/>
                </a:highlight>
              </a:rPr>
              <a:t>Digestive system</a:t>
            </a:r>
          </a:p>
          <a:p>
            <a:pPr lvl="2"/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Mucous epithelium (except mouth and anus)</a:t>
            </a:r>
          </a:p>
          <a:p>
            <a:pPr lvl="2"/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Exocrine glands (except salivary glands)</a:t>
            </a:r>
          </a:p>
          <a:p>
            <a:pPr lvl="2"/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Liver and pancreas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514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29-4 The First Trimester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dirty="0"/>
              <a:t>Endodermal contributions</a:t>
            </a:r>
          </a:p>
          <a:p>
            <a:pPr lvl="1"/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Urinary system</a:t>
            </a:r>
          </a:p>
          <a:p>
            <a:pPr lvl="2"/>
            <a:r>
              <a:rPr lang="en-US" altLang="en-US" b="1" u="sng" dirty="0">
                <a:solidFill>
                  <a:srgbClr val="FF0000"/>
                </a:solidFill>
                <a:highlight>
                  <a:srgbClr val="FFFF00"/>
                </a:highlight>
              </a:rPr>
              <a:t>Urinary bladder </a:t>
            </a:r>
            <a:r>
              <a:rPr lang="en-US" altLang="en-US" dirty="0"/>
              <a:t>and distal portions of duct system</a:t>
            </a:r>
          </a:p>
          <a:p>
            <a:pPr lvl="1"/>
            <a:r>
              <a:rPr lang="en-US" altLang="en-US" dirty="0"/>
              <a:t>Reproductive system</a:t>
            </a:r>
          </a:p>
          <a:p>
            <a:pPr lvl="2"/>
            <a:r>
              <a:rPr lang="en-US" altLang="en-US" dirty="0"/>
              <a:t>Distal portions of duct system</a:t>
            </a:r>
          </a:p>
          <a:p>
            <a:pPr lvl="2"/>
            <a:r>
              <a:rPr lang="en-US" altLang="en-US" dirty="0"/>
              <a:t>Stem cells that produce gametes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803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29-4 The First Trimester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b="1" dirty="0">
                <a:highlight>
                  <a:srgbClr val="FFFF00"/>
                </a:highlight>
              </a:rPr>
              <a:t>Extra-embryonic</a:t>
            </a:r>
            <a:r>
              <a:rPr lang="en-US" altLang="en-US" dirty="0">
                <a:highlight>
                  <a:srgbClr val="FFFF00"/>
                </a:highlight>
              </a:rPr>
              <a:t> </a:t>
            </a:r>
            <a:r>
              <a:rPr lang="en-US" altLang="en-US" b="1" dirty="0">
                <a:highlight>
                  <a:srgbClr val="FFFF00"/>
                </a:highlight>
              </a:rPr>
              <a:t>membranes</a:t>
            </a:r>
            <a:r>
              <a:rPr lang="en-US" altLang="en-US" dirty="0">
                <a:highlight>
                  <a:srgbClr val="FFFF00"/>
                </a:highlight>
              </a:rPr>
              <a:t> </a:t>
            </a:r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Support embryonic and fetal development</a:t>
            </a:r>
          </a:p>
          <a:p>
            <a:pPr lvl="2"/>
            <a:r>
              <a:rPr lang="en-US" altLang="en-US" sz="3200" b="1" dirty="0">
                <a:highlight>
                  <a:srgbClr val="FFFF00"/>
                </a:highlight>
              </a:rPr>
              <a:t>Yolk sac</a:t>
            </a:r>
          </a:p>
          <a:p>
            <a:pPr lvl="2"/>
            <a:r>
              <a:rPr lang="en-US" altLang="en-US" b="1" dirty="0"/>
              <a:t>Amnion (</a:t>
            </a:r>
            <a:r>
              <a:rPr lang="en-US" altLang="en-US" b="1" dirty="0" err="1"/>
              <a:t>amnionic</a:t>
            </a:r>
            <a:r>
              <a:rPr lang="en-US" altLang="en-US" b="1" dirty="0"/>
              <a:t> fluid)</a:t>
            </a:r>
          </a:p>
          <a:p>
            <a:pPr lvl="2"/>
            <a:r>
              <a:rPr lang="en-US" altLang="en-US" b="1" dirty="0"/>
              <a:t>Chorion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825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29-4 The First Trimester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Yolk sac </a:t>
            </a:r>
          </a:p>
          <a:p>
            <a:pPr lvl="1"/>
            <a:r>
              <a:rPr lang="en-US" altLang="en-US" dirty="0"/>
              <a:t>Begins as layer of cells that spreads out to form complete pouch</a:t>
            </a:r>
          </a:p>
          <a:p>
            <a:pPr lvl="1"/>
            <a:r>
              <a:rPr lang="en-US" altLang="en-US" dirty="0"/>
              <a:t>Primary </a:t>
            </a:r>
            <a:r>
              <a:rPr lang="en-US" altLang="en-US" b="1" dirty="0">
                <a:highlight>
                  <a:srgbClr val="FFFF00"/>
                </a:highlight>
              </a:rPr>
              <a:t>nutrient source </a:t>
            </a:r>
            <a:r>
              <a:rPr lang="en-US" altLang="en-US" dirty="0"/>
              <a:t>for early embryonic development</a:t>
            </a:r>
          </a:p>
          <a:p>
            <a:pPr lvl="1"/>
            <a:r>
              <a:rPr lang="en-US" altLang="en-US" dirty="0"/>
              <a:t>Becomes important site for blood cell formation</a:t>
            </a:r>
          </a:p>
          <a:p>
            <a:r>
              <a:rPr lang="en-US" alt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Amnion</a:t>
            </a:r>
          </a:p>
          <a:p>
            <a:pPr lvl="1"/>
            <a:r>
              <a:rPr lang="en-US" altLang="en-US" b="1" dirty="0"/>
              <a:t>Amniotic fluid is produced</a:t>
            </a:r>
          </a:p>
          <a:p>
            <a:pPr lvl="2"/>
            <a:r>
              <a:rPr lang="en-US" altLang="en-US" b="1" dirty="0"/>
              <a:t>Surrounds and cushions </a:t>
            </a:r>
            <a:r>
              <a:rPr lang="en-US" altLang="en-US" dirty="0"/>
              <a:t>developing embryo or fetus</a:t>
            </a:r>
          </a:p>
          <a:p>
            <a:pPr lvl="1"/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250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29-4 The First Trimester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Chorion </a:t>
            </a:r>
          </a:p>
          <a:p>
            <a:pPr lvl="1"/>
            <a:r>
              <a:rPr lang="en-US" altLang="en-US" dirty="0"/>
              <a:t>Blood vessels develop in chorion</a:t>
            </a:r>
          </a:p>
          <a:p>
            <a:pPr lvl="2"/>
            <a:r>
              <a:rPr lang="en-US" altLang="en-US" dirty="0"/>
              <a:t>First step in creation of</a:t>
            </a:r>
            <a:r>
              <a:rPr lang="en-US" altLang="en-US" b="1" dirty="0"/>
              <a:t> </a:t>
            </a:r>
            <a:r>
              <a:rPr lang="en-US" altLang="en-US" b="1" dirty="0">
                <a:highlight>
                  <a:srgbClr val="FFFF00"/>
                </a:highlight>
              </a:rPr>
              <a:t>functional placenta</a:t>
            </a:r>
          </a:p>
          <a:p>
            <a:pPr lvl="1"/>
            <a:r>
              <a:rPr lang="en-US" altLang="en-US" dirty="0"/>
              <a:t>By third week, </a:t>
            </a:r>
            <a:r>
              <a:rPr lang="en-US" altLang="en-US" b="1" dirty="0"/>
              <a:t>chorionic villi </a:t>
            </a:r>
            <a:r>
              <a:rPr lang="en-US" altLang="en-US" dirty="0"/>
              <a:t>contact maternal tissues and blood vessels</a:t>
            </a:r>
          </a:p>
          <a:p>
            <a:pPr lvl="1"/>
            <a:r>
              <a:rPr lang="en-US" altLang="en-US" dirty="0"/>
              <a:t>Villi enlarge and branch, forming </a:t>
            </a:r>
            <a:r>
              <a:rPr lang="en-US" altLang="en-US" sz="3200" b="1" dirty="0">
                <a:highlight>
                  <a:srgbClr val="FFFF00"/>
                </a:highlight>
              </a:rPr>
              <a:t>placenta</a:t>
            </a:r>
          </a:p>
          <a:p>
            <a:pPr lvl="2"/>
            <a:r>
              <a:rPr lang="en-US" altLang="en-US" b="1" dirty="0">
                <a:highlight>
                  <a:srgbClr val="FFFF00"/>
                </a:highlight>
              </a:rPr>
              <a:t>Exchange platform between mother and fetus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18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5372"/>
            <a:ext cx="8991600" cy="927628"/>
          </a:xfrm>
        </p:spPr>
        <p:txBody>
          <a:bodyPr/>
          <a:lstStyle/>
          <a:p>
            <a:r>
              <a:rPr lang="en-US" altLang="en-US" dirty="0"/>
              <a:t>29-1 Development  </a:t>
            </a:r>
            <a:r>
              <a:rPr lang="en-US" altLang="en-US" b="1" dirty="0">
                <a:solidFill>
                  <a:srgbClr val="C00000"/>
                </a:solidFill>
                <a:highlight>
                  <a:srgbClr val="FFFF00"/>
                </a:highlight>
              </a:rPr>
              <a:t>VERY IMPORTANT DEFINTIONS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sz="28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Differentiation</a:t>
            </a:r>
            <a:r>
              <a:rPr lang="en-US" altLang="en-US" sz="2800" b="1" u="sng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altLang="en-US" dirty="0"/>
              <a:t>Creation of </a:t>
            </a:r>
            <a:r>
              <a:rPr lang="en-US" altLang="en-US" sz="3200" b="1" u="sng" dirty="0">
                <a:highlight>
                  <a:srgbClr val="FFFF00"/>
                </a:highlight>
              </a:rPr>
              <a:t>different</a:t>
            </a:r>
            <a:r>
              <a:rPr lang="en-US" altLang="en-US" sz="3200" b="1" dirty="0"/>
              <a:t> </a:t>
            </a:r>
            <a:r>
              <a:rPr lang="en-US" altLang="en-US" dirty="0"/>
              <a:t>cell types during development</a:t>
            </a:r>
          </a:p>
          <a:p>
            <a:pPr lvl="1"/>
            <a:r>
              <a:rPr lang="en-US" altLang="en-US" dirty="0"/>
              <a:t>Occurs through selective changes in genetic activity</a:t>
            </a:r>
          </a:p>
          <a:p>
            <a:pPr lvl="2"/>
            <a:r>
              <a:rPr lang="en-US" altLang="en-US" dirty="0"/>
              <a:t>Some genes are turned off, others are turned on</a:t>
            </a:r>
          </a:p>
          <a:p>
            <a:r>
              <a:rPr lang="en-US" altLang="en-US" sz="28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Inheritance</a:t>
            </a:r>
            <a:r>
              <a:rPr lang="en-US" altLang="en-US" sz="2800" u="sng" dirty="0">
                <a:solidFill>
                  <a:srgbClr val="FF0000"/>
                </a:solidFill>
                <a:highlight>
                  <a:srgbClr val="FFFF00"/>
                </a:highlight>
              </a:rPr>
              <a:t> (</a:t>
            </a:r>
            <a:r>
              <a:rPr lang="en-US" altLang="en-US" sz="28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heredity</a:t>
            </a:r>
            <a:r>
              <a:rPr lang="en-US" altLang="en-US" sz="2800" u="sng" dirty="0">
                <a:solidFill>
                  <a:srgbClr val="FF0000"/>
                </a:solidFill>
                <a:highlight>
                  <a:srgbClr val="FFFF00"/>
                </a:highlight>
              </a:rPr>
              <a:t>)</a:t>
            </a:r>
          </a:p>
          <a:p>
            <a:pPr lvl="1"/>
            <a:r>
              <a:rPr lang="en-US" altLang="en-US" dirty="0"/>
              <a:t>Transfer of </a:t>
            </a:r>
            <a:r>
              <a:rPr lang="en-US" altLang="en-US" sz="2800" b="1" u="sng" dirty="0">
                <a:highlight>
                  <a:srgbClr val="FFFF00"/>
                </a:highlight>
              </a:rPr>
              <a:t>genetically</a:t>
            </a:r>
            <a:r>
              <a:rPr lang="en-US" altLang="en-US" sz="2800" dirty="0"/>
              <a:t> </a:t>
            </a:r>
            <a:r>
              <a:rPr lang="en-US" altLang="en-US" dirty="0"/>
              <a:t>determined characteristics from generation to generation </a:t>
            </a:r>
          </a:p>
          <a:p>
            <a:r>
              <a:rPr lang="en-US" altLang="en-US" sz="28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Genetics</a:t>
            </a:r>
          </a:p>
          <a:p>
            <a:pPr lvl="1"/>
            <a:r>
              <a:rPr lang="en-US" altLang="en-US" dirty="0"/>
              <a:t>Study of mechanisms </a:t>
            </a:r>
            <a:r>
              <a:rPr lang="en-US" altLang="en-US" i="1" u="sng" dirty="0"/>
              <a:t>responsible for inheritance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190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312020" y="213360"/>
            <a:ext cx="4407408" cy="643128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Figure 29–5 Extra-Embryonic Membranes and Placenta Formation (Part 2 of 5).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4125" y="281539"/>
            <a:ext cx="190758" cy="3440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IN" sz="2236" b="1" dirty="0"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2288" y="367264"/>
            <a:ext cx="813813" cy="2457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IN" sz="1597" b="1" dirty="0">
                <a:solidFill>
                  <a:srgbClr val="000000"/>
                </a:solidFill>
                <a:latin typeface="Arial Black" panose="020B0A04020102020204" pitchFamily="34" charset="0"/>
              </a:rPr>
              <a:t>Week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4613" y="872089"/>
            <a:ext cx="3303790" cy="147463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IN" sz="1597" b="1" dirty="0">
                <a:solidFill>
                  <a:srgbClr val="000000"/>
                </a:solidFill>
              </a:rPr>
              <a:t>The embryonic disc bulges into</a:t>
            </a:r>
          </a:p>
          <a:p>
            <a:pPr>
              <a:defRPr/>
            </a:pPr>
            <a:r>
              <a:rPr lang="en-IN" sz="1597" b="1" dirty="0">
                <a:solidFill>
                  <a:srgbClr val="000000"/>
                </a:solidFill>
              </a:rPr>
              <a:t>the amniotic cavity at the head</a:t>
            </a:r>
          </a:p>
          <a:p>
            <a:pPr>
              <a:defRPr/>
            </a:pPr>
            <a:r>
              <a:rPr lang="en-IN" sz="1597" b="1" dirty="0">
                <a:solidFill>
                  <a:srgbClr val="000000"/>
                </a:solidFill>
              </a:rPr>
              <a:t>fold. The allantois, an endodermal</a:t>
            </a:r>
          </a:p>
          <a:p>
            <a:pPr>
              <a:defRPr/>
            </a:pPr>
            <a:r>
              <a:rPr lang="en-IN" sz="1597" b="1" dirty="0">
                <a:solidFill>
                  <a:srgbClr val="000000"/>
                </a:solidFill>
              </a:rPr>
              <a:t>extension surrounded by</a:t>
            </a:r>
          </a:p>
          <a:p>
            <a:pPr>
              <a:defRPr/>
            </a:pPr>
            <a:r>
              <a:rPr lang="en-IN" sz="1597" b="1" dirty="0">
                <a:solidFill>
                  <a:srgbClr val="000000"/>
                </a:solidFill>
              </a:rPr>
              <a:t>mesoderm, extends toward</a:t>
            </a:r>
          </a:p>
          <a:p>
            <a:pPr>
              <a:defRPr/>
            </a:pPr>
            <a:r>
              <a:rPr lang="en-IN" sz="1597" b="1" dirty="0">
                <a:solidFill>
                  <a:srgbClr val="000000"/>
                </a:solidFill>
              </a:rPr>
              <a:t>the trophoblast.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91394" y="2792964"/>
            <a:ext cx="790281" cy="3933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IN" sz="1278" b="1">
                <a:solidFill>
                  <a:srgbClr val="000000"/>
                </a:solidFill>
              </a:rPr>
              <a:t>Head fold</a:t>
            </a:r>
          </a:p>
          <a:p>
            <a:pPr algn="ctr">
              <a:defRPr/>
            </a:pPr>
            <a:r>
              <a:rPr lang="en-IN" sz="1278" b="1">
                <a:solidFill>
                  <a:srgbClr val="000000"/>
                </a:solidFill>
              </a:rPr>
              <a:t>of embryo</a:t>
            </a:r>
            <a:endParaRPr lang="en-IN" sz="1278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3663" y="2621514"/>
            <a:ext cx="1208664" cy="58997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IN" sz="1278" b="1" dirty="0">
                <a:solidFill>
                  <a:srgbClr val="000000"/>
                </a:solidFill>
                <a:highlight>
                  <a:srgbClr val="FFFF00"/>
                </a:highlight>
              </a:rPr>
              <a:t>Amniotic cavity</a:t>
            </a:r>
          </a:p>
          <a:p>
            <a:pPr algn="ctr">
              <a:defRPr/>
            </a:pPr>
            <a:r>
              <a:rPr lang="en-IN" sz="1278" b="1" dirty="0">
                <a:solidFill>
                  <a:srgbClr val="000000"/>
                </a:solidFill>
                <a:highlight>
                  <a:srgbClr val="FFFF00"/>
                </a:highlight>
              </a:rPr>
              <a:t>(containing</a:t>
            </a:r>
          </a:p>
          <a:p>
            <a:pPr algn="ctr">
              <a:defRPr/>
            </a:pPr>
            <a:r>
              <a:rPr lang="en-IN" sz="1278" b="1" dirty="0">
                <a:solidFill>
                  <a:srgbClr val="000000"/>
                </a:solidFill>
                <a:highlight>
                  <a:srgbClr val="FFFF00"/>
                </a:highlight>
              </a:rPr>
              <a:t>amniotic flui</a:t>
            </a:r>
            <a:r>
              <a:rPr lang="en-IN" sz="1278" b="1" dirty="0">
                <a:solidFill>
                  <a:srgbClr val="000000"/>
                </a:solidFill>
              </a:rPr>
              <a:t>d)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13325" y="3578777"/>
            <a:ext cx="1489126" cy="3933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IN" sz="1278" b="1" dirty="0">
                <a:solidFill>
                  <a:srgbClr val="000000"/>
                </a:solidFill>
                <a:latin typeface="Arial Black" panose="020B0A04020102020204" pitchFamily="34" charset="0"/>
              </a:rPr>
              <a:t>Extra-Embryonic</a:t>
            </a:r>
          </a:p>
          <a:p>
            <a:pPr>
              <a:defRPr/>
            </a:pPr>
            <a:r>
              <a:rPr lang="en-IN" sz="1278" b="1" dirty="0">
                <a:solidFill>
                  <a:srgbClr val="000000"/>
                </a:solidFill>
                <a:latin typeface="Arial Black" panose="020B0A04020102020204" pitchFamily="34" charset="0"/>
              </a:rPr>
              <a:t>Membranes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46662" y="4132814"/>
            <a:ext cx="607539" cy="19665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IN" sz="1278" b="1" dirty="0">
                <a:solidFill>
                  <a:srgbClr val="000000"/>
                </a:solidFill>
              </a:rPr>
              <a:t>Amnion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46662" y="4359826"/>
            <a:ext cx="689291" cy="19665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IN" sz="1278" b="1">
                <a:solidFill>
                  <a:srgbClr val="000000"/>
                </a:solidFill>
              </a:rPr>
              <a:t>Allantois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35549" y="4612239"/>
            <a:ext cx="651460" cy="19665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IN" sz="1278" b="1" dirty="0">
                <a:solidFill>
                  <a:srgbClr val="000000"/>
                </a:solidFill>
              </a:rPr>
              <a:t>Y</a:t>
            </a:r>
            <a:r>
              <a:rPr lang="en-IN" sz="1278" b="1" dirty="0">
                <a:solidFill>
                  <a:srgbClr val="000000"/>
                </a:solidFill>
                <a:highlight>
                  <a:srgbClr val="FFFF00"/>
                </a:highlight>
              </a:rPr>
              <a:t>olk sac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26025" y="4851952"/>
            <a:ext cx="625171" cy="19665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IN" sz="1278" b="1" dirty="0">
                <a:solidFill>
                  <a:srgbClr val="000000"/>
                </a:solidFill>
                <a:highlight>
                  <a:srgbClr val="FFFF00"/>
                </a:highlight>
              </a:rPr>
              <a:t>Chorion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81963" y="6047302"/>
            <a:ext cx="1578958" cy="19665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IN" sz="1278" b="1" dirty="0" err="1">
                <a:solidFill>
                  <a:srgbClr val="000000"/>
                </a:solidFill>
              </a:rPr>
              <a:t>Syncytiotrophoblast</a:t>
            </a:r>
            <a:endParaRPr lang="en-IN" sz="1278" b="1" dirty="0">
              <a:solidFill>
                <a:srgbClr val="000000"/>
              </a:solidFill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4429619" y="5455764"/>
            <a:ext cx="50800" cy="570801"/>
          </a:xfrm>
          <a:custGeom>
            <a:avLst/>
            <a:gdLst>
              <a:gd name="connsiteX0" fmla="*/ 12700 w 50800"/>
              <a:gd name="connsiteY0" fmla="*/ 12700 h 570801"/>
              <a:gd name="connsiteX1" fmla="*/ 12700 w 50800"/>
              <a:gd name="connsiteY1" fmla="*/ 558101 h 5708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570801">
                <a:moveTo>
                  <a:pt x="12700" y="12700"/>
                </a:moveTo>
                <a:lnTo>
                  <a:pt x="12700" y="558101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4435969" y="5462114"/>
            <a:ext cx="25400" cy="558101"/>
          </a:xfrm>
          <a:custGeom>
            <a:avLst/>
            <a:gdLst>
              <a:gd name="connsiteX0" fmla="*/ 6350 w 25400"/>
              <a:gd name="connsiteY0" fmla="*/ 6350 h 558101"/>
              <a:gd name="connsiteX1" fmla="*/ 6350 w 25400"/>
              <a:gd name="connsiteY1" fmla="*/ 551751 h 5581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558101">
                <a:moveTo>
                  <a:pt x="6350" y="6350"/>
                </a:moveTo>
                <a:lnTo>
                  <a:pt x="6350" y="551751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3372229" y="5275793"/>
            <a:ext cx="50800" cy="535546"/>
          </a:xfrm>
          <a:custGeom>
            <a:avLst/>
            <a:gdLst>
              <a:gd name="connsiteX0" fmla="*/ 12700 w 50800"/>
              <a:gd name="connsiteY0" fmla="*/ 12700 h 535546"/>
              <a:gd name="connsiteX1" fmla="*/ 12700 w 50800"/>
              <a:gd name="connsiteY1" fmla="*/ 522846 h 5355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535546">
                <a:moveTo>
                  <a:pt x="12700" y="12700"/>
                </a:moveTo>
                <a:lnTo>
                  <a:pt x="12700" y="522846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3372229" y="5513232"/>
            <a:ext cx="546265" cy="513333"/>
          </a:xfrm>
          <a:custGeom>
            <a:avLst/>
            <a:gdLst>
              <a:gd name="connsiteX0" fmla="*/ 533565 w 546265"/>
              <a:gd name="connsiteY0" fmla="*/ 12700 h 513333"/>
              <a:gd name="connsiteX1" fmla="*/ 12700 w 546265"/>
              <a:gd name="connsiteY1" fmla="*/ 288289 h 513333"/>
              <a:gd name="connsiteX2" fmla="*/ 14643 w 546265"/>
              <a:gd name="connsiteY2" fmla="*/ 500633 h 5133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46265" h="513333">
                <a:moveTo>
                  <a:pt x="533565" y="12700"/>
                </a:moveTo>
                <a:lnTo>
                  <a:pt x="12700" y="288289"/>
                </a:lnTo>
                <a:lnTo>
                  <a:pt x="14643" y="50063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3378579" y="5282143"/>
            <a:ext cx="25400" cy="738073"/>
          </a:xfrm>
          <a:custGeom>
            <a:avLst/>
            <a:gdLst>
              <a:gd name="connsiteX0" fmla="*/ 6350 w 25400"/>
              <a:gd name="connsiteY0" fmla="*/ 6350 h 738073"/>
              <a:gd name="connsiteX1" fmla="*/ 6350 w 25400"/>
              <a:gd name="connsiteY1" fmla="*/ 731722 h 738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738073">
                <a:moveTo>
                  <a:pt x="6350" y="6350"/>
                </a:moveTo>
                <a:lnTo>
                  <a:pt x="6350" y="731722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3378579" y="5519582"/>
            <a:ext cx="533565" cy="288290"/>
          </a:xfrm>
          <a:custGeom>
            <a:avLst/>
            <a:gdLst>
              <a:gd name="connsiteX0" fmla="*/ 527215 w 533565"/>
              <a:gd name="connsiteY0" fmla="*/ 6350 h 288290"/>
              <a:gd name="connsiteX1" fmla="*/ 6350 w 533565"/>
              <a:gd name="connsiteY1" fmla="*/ 281939 h 288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33565" h="288290">
                <a:moveTo>
                  <a:pt x="527215" y="6350"/>
                </a:moveTo>
                <a:lnTo>
                  <a:pt x="6350" y="281939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9" name="Freeform 3"/>
          <p:cNvSpPr/>
          <p:nvPr/>
        </p:nvSpPr>
        <p:spPr>
          <a:xfrm>
            <a:off x="3193071" y="3200372"/>
            <a:ext cx="730719" cy="1297368"/>
          </a:xfrm>
          <a:custGeom>
            <a:avLst/>
            <a:gdLst>
              <a:gd name="connsiteX0" fmla="*/ 718019 w 730719"/>
              <a:gd name="connsiteY0" fmla="*/ 1284668 h 1297368"/>
              <a:gd name="connsiteX1" fmla="*/ 12700 w 730719"/>
              <a:gd name="connsiteY1" fmla="*/ 596912 h 1297368"/>
              <a:gd name="connsiteX2" fmla="*/ 12700 w 730719"/>
              <a:gd name="connsiteY2" fmla="*/ 12700 h 12973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30719" h="1297368">
                <a:moveTo>
                  <a:pt x="718019" y="1284668"/>
                </a:moveTo>
                <a:lnTo>
                  <a:pt x="12700" y="596912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0" name="Freeform 3"/>
          <p:cNvSpPr/>
          <p:nvPr/>
        </p:nvSpPr>
        <p:spPr>
          <a:xfrm>
            <a:off x="3199421" y="3206722"/>
            <a:ext cx="718019" cy="1284668"/>
          </a:xfrm>
          <a:custGeom>
            <a:avLst/>
            <a:gdLst>
              <a:gd name="connsiteX0" fmla="*/ 711669 w 718019"/>
              <a:gd name="connsiteY0" fmla="*/ 1278318 h 1284668"/>
              <a:gd name="connsiteX1" fmla="*/ 6350 w 718019"/>
              <a:gd name="connsiteY1" fmla="*/ 590562 h 1284668"/>
              <a:gd name="connsiteX2" fmla="*/ 6350 w 718019"/>
              <a:gd name="connsiteY2" fmla="*/ 6350 h 12846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18019" h="1284668">
                <a:moveTo>
                  <a:pt x="711669" y="1278318"/>
                </a:moveTo>
                <a:lnTo>
                  <a:pt x="6350" y="590562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" name="Freeform 3"/>
          <p:cNvSpPr/>
          <p:nvPr/>
        </p:nvSpPr>
        <p:spPr>
          <a:xfrm>
            <a:off x="4145291" y="3200372"/>
            <a:ext cx="370433" cy="1078217"/>
          </a:xfrm>
          <a:custGeom>
            <a:avLst/>
            <a:gdLst>
              <a:gd name="connsiteX0" fmla="*/ 12700 w 370433"/>
              <a:gd name="connsiteY0" fmla="*/ 1065517 h 1078217"/>
              <a:gd name="connsiteX1" fmla="*/ 357733 w 370433"/>
              <a:gd name="connsiteY1" fmla="*/ 596912 h 1078217"/>
              <a:gd name="connsiteX2" fmla="*/ 357733 w 370433"/>
              <a:gd name="connsiteY2" fmla="*/ 12700 h 10782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70433" h="1078217">
                <a:moveTo>
                  <a:pt x="12700" y="1065517"/>
                </a:moveTo>
                <a:lnTo>
                  <a:pt x="357733" y="596912"/>
                </a:lnTo>
                <a:lnTo>
                  <a:pt x="357733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" name="Freeform 3"/>
          <p:cNvSpPr/>
          <p:nvPr/>
        </p:nvSpPr>
        <p:spPr>
          <a:xfrm>
            <a:off x="4151641" y="3206722"/>
            <a:ext cx="357733" cy="1065517"/>
          </a:xfrm>
          <a:custGeom>
            <a:avLst/>
            <a:gdLst>
              <a:gd name="connsiteX0" fmla="*/ 6350 w 357733"/>
              <a:gd name="connsiteY0" fmla="*/ 1059167 h 1065517"/>
              <a:gd name="connsiteX1" fmla="*/ 351383 w 357733"/>
              <a:gd name="connsiteY1" fmla="*/ 590562 h 1065517"/>
              <a:gd name="connsiteX2" fmla="*/ 351383 w 357733"/>
              <a:gd name="connsiteY2" fmla="*/ 6350 h 10655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57733" h="1065517">
                <a:moveTo>
                  <a:pt x="6350" y="1059167"/>
                </a:moveTo>
                <a:lnTo>
                  <a:pt x="351383" y="590562"/>
                </a:lnTo>
                <a:lnTo>
                  <a:pt x="351383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" name="Freeform 3"/>
          <p:cNvSpPr/>
          <p:nvPr/>
        </p:nvSpPr>
        <p:spPr>
          <a:xfrm>
            <a:off x="4499735" y="4234418"/>
            <a:ext cx="486270" cy="50800"/>
          </a:xfrm>
          <a:custGeom>
            <a:avLst/>
            <a:gdLst>
              <a:gd name="connsiteX0" fmla="*/ 12700 w 486270"/>
              <a:gd name="connsiteY0" fmla="*/ 12700 h 50800"/>
              <a:gd name="connsiteX1" fmla="*/ 473570 w 48627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86270" h="50800">
                <a:moveTo>
                  <a:pt x="12700" y="12700"/>
                </a:moveTo>
                <a:lnTo>
                  <a:pt x="47357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4" name="Freeform 3"/>
          <p:cNvSpPr/>
          <p:nvPr/>
        </p:nvSpPr>
        <p:spPr>
          <a:xfrm>
            <a:off x="4506085" y="4240768"/>
            <a:ext cx="473570" cy="25400"/>
          </a:xfrm>
          <a:custGeom>
            <a:avLst/>
            <a:gdLst>
              <a:gd name="connsiteX0" fmla="*/ 6350 w 473570"/>
              <a:gd name="connsiteY0" fmla="*/ 6350 h 25400"/>
              <a:gd name="connsiteX1" fmla="*/ 467220 w 47357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73570" h="25400">
                <a:moveTo>
                  <a:pt x="6350" y="6350"/>
                </a:moveTo>
                <a:lnTo>
                  <a:pt x="46722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5" name="Freeform 3"/>
          <p:cNvSpPr/>
          <p:nvPr/>
        </p:nvSpPr>
        <p:spPr>
          <a:xfrm>
            <a:off x="4308880" y="4700711"/>
            <a:ext cx="677125" cy="50800"/>
          </a:xfrm>
          <a:custGeom>
            <a:avLst/>
            <a:gdLst>
              <a:gd name="connsiteX0" fmla="*/ 12700 w 677125"/>
              <a:gd name="connsiteY0" fmla="*/ 12700 h 50800"/>
              <a:gd name="connsiteX1" fmla="*/ 664425 w 677125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77125" h="50800">
                <a:moveTo>
                  <a:pt x="12700" y="12700"/>
                </a:moveTo>
                <a:lnTo>
                  <a:pt x="664425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6" name="Freeform 3"/>
          <p:cNvSpPr/>
          <p:nvPr/>
        </p:nvSpPr>
        <p:spPr>
          <a:xfrm>
            <a:off x="4315230" y="4707061"/>
            <a:ext cx="664425" cy="25400"/>
          </a:xfrm>
          <a:custGeom>
            <a:avLst/>
            <a:gdLst>
              <a:gd name="connsiteX0" fmla="*/ 6350 w 664425"/>
              <a:gd name="connsiteY0" fmla="*/ 6350 h 25400"/>
              <a:gd name="connsiteX1" fmla="*/ 658075 w 664425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64425" h="25400">
                <a:moveTo>
                  <a:pt x="6350" y="6350"/>
                </a:moveTo>
                <a:lnTo>
                  <a:pt x="658075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7" name="Freeform 3"/>
          <p:cNvSpPr/>
          <p:nvPr/>
        </p:nvSpPr>
        <p:spPr>
          <a:xfrm>
            <a:off x="4656428" y="4945301"/>
            <a:ext cx="329577" cy="50800"/>
          </a:xfrm>
          <a:custGeom>
            <a:avLst/>
            <a:gdLst>
              <a:gd name="connsiteX0" fmla="*/ 12700 w 329577"/>
              <a:gd name="connsiteY0" fmla="*/ 12700 h 50800"/>
              <a:gd name="connsiteX1" fmla="*/ 316877 w 329577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9577" h="50800">
                <a:moveTo>
                  <a:pt x="12700" y="12700"/>
                </a:moveTo>
                <a:lnTo>
                  <a:pt x="316877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8" name="Freeform 3"/>
          <p:cNvSpPr/>
          <p:nvPr/>
        </p:nvSpPr>
        <p:spPr>
          <a:xfrm>
            <a:off x="4662778" y="4951651"/>
            <a:ext cx="316877" cy="25400"/>
          </a:xfrm>
          <a:custGeom>
            <a:avLst/>
            <a:gdLst>
              <a:gd name="connsiteX0" fmla="*/ 6350 w 316877"/>
              <a:gd name="connsiteY0" fmla="*/ 6350 h 25400"/>
              <a:gd name="connsiteX1" fmla="*/ 310527 w 316877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6877" h="25400">
                <a:moveTo>
                  <a:pt x="6350" y="6350"/>
                </a:moveTo>
                <a:lnTo>
                  <a:pt x="310527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9" name="Freeform 3"/>
          <p:cNvSpPr/>
          <p:nvPr/>
        </p:nvSpPr>
        <p:spPr>
          <a:xfrm>
            <a:off x="4570690" y="4450013"/>
            <a:ext cx="415315" cy="50800"/>
          </a:xfrm>
          <a:custGeom>
            <a:avLst/>
            <a:gdLst>
              <a:gd name="connsiteX0" fmla="*/ 12700 w 415315"/>
              <a:gd name="connsiteY0" fmla="*/ 12700 h 50800"/>
              <a:gd name="connsiteX1" fmla="*/ 402615 w 415315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15315" h="50800">
                <a:moveTo>
                  <a:pt x="12700" y="12700"/>
                </a:moveTo>
                <a:lnTo>
                  <a:pt x="402615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0" name="Freeform 3"/>
          <p:cNvSpPr/>
          <p:nvPr/>
        </p:nvSpPr>
        <p:spPr>
          <a:xfrm>
            <a:off x="4577040" y="4456363"/>
            <a:ext cx="402615" cy="25400"/>
          </a:xfrm>
          <a:custGeom>
            <a:avLst/>
            <a:gdLst>
              <a:gd name="connsiteX0" fmla="*/ 6350 w 402615"/>
              <a:gd name="connsiteY0" fmla="*/ 6350 h 25400"/>
              <a:gd name="connsiteX1" fmla="*/ 396265 w 402615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02615" h="25400">
                <a:moveTo>
                  <a:pt x="6350" y="6350"/>
                </a:moveTo>
                <a:lnTo>
                  <a:pt x="396265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791628" y="6044921"/>
            <a:ext cx="1077218" cy="3933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IN" sz="1278" b="1" dirty="0">
                <a:solidFill>
                  <a:srgbClr val="000000"/>
                </a:solidFill>
              </a:rPr>
              <a:t>Chorionic villi</a:t>
            </a:r>
          </a:p>
          <a:p>
            <a:pPr algn="ctr">
              <a:defRPr/>
            </a:pPr>
            <a:r>
              <a:rPr lang="en-IN" sz="1278" b="1" dirty="0">
                <a:solidFill>
                  <a:srgbClr val="000000"/>
                </a:solidFill>
              </a:rPr>
              <a:t>of placenta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40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5951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615184" y="213360"/>
            <a:ext cx="3913632" cy="643128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Figure 29–5 Extra-Embryonic Membranes and Placenta Formation (Part 4 of 5).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710849" y="244475"/>
            <a:ext cx="1715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sz="2000" b="1">
                <a:solidFill>
                  <a:srgbClr val="FFFF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156937" y="346075"/>
            <a:ext cx="6115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sz="1200" b="1" dirty="0">
                <a:solidFill>
                  <a:srgbClr val="000000"/>
                </a:solidFill>
                <a:latin typeface="Arial Black" panose="020B0A04020102020204" pitchFamily="34" charset="0"/>
              </a:rPr>
              <a:t>Week 5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825149" y="646111"/>
            <a:ext cx="346248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400"/>
              </a:lnSpc>
            </a:pPr>
            <a:r>
              <a:rPr lang="en-IN" altLang="en-US" sz="1200" b="1" dirty="0">
                <a:solidFill>
                  <a:srgbClr val="000000"/>
                </a:solidFill>
                <a:latin typeface="Arial"/>
              </a:rPr>
              <a:t>The developing embryo and extra-embryonic</a:t>
            </a:r>
          </a:p>
          <a:p>
            <a:pPr>
              <a:lnSpc>
                <a:spcPts val="1400"/>
              </a:lnSpc>
            </a:pPr>
            <a:r>
              <a:rPr lang="en-IN" altLang="en-US" sz="1200" b="1" dirty="0">
                <a:solidFill>
                  <a:srgbClr val="000000"/>
                </a:solidFill>
                <a:latin typeface="Arial"/>
              </a:rPr>
              <a:t>membranes bulge into the uterine cavity. The</a:t>
            </a:r>
          </a:p>
          <a:p>
            <a:pPr>
              <a:lnSpc>
                <a:spcPts val="1400"/>
              </a:lnSpc>
            </a:pPr>
            <a:r>
              <a:rPr lang="en-IN" altLang="en-US" sz="1200" b="1" dirty="0" err="1">
                <a:solidFill>
                  <a:srgbClr val="000000"/>
                </a:solidFill>
                <a:latin typeface="Arial"/>
              </a:rPr>
              <a:t>cytotrophoblast</a:t>
            </a:r>
            <a:r>
              <a:rPr lang="en-IN" altLang="en-US" sz="1200" b="1" dirty="0">
                <a:solidFill>
                  <a:srgbClr val="000000"/>
                </a:solidFill>
                <a:latin typeface="Arial"/>
              </a:rPr>
              <a:t> pushing out into the uterine</a:t>
            </a:r>
          </a:p>
          <a:p>
            <a:pPr>
              <a:lnSpc>
                <a:spcPts val="1400"/>
              </a:lnSpc>
            </a:pPr>
            <a:r>
              <a:rPr lang="en-IN" altLang="en-US" sz="1200" b="1" dirty="0">
                <a:solidFill>
                  <a:srgbClr val="000000"/>
                </a:solidFill>
                <a:latin typeface="Arial"/>
              </a:rPr>
              <a:t>cavity remains covered by endometrium but no</a:t>
            </a:r>
          </a:p>
          <a:p>
            <a:pPr>
              <a:lnSpc>
                <a:spcPts val="1400"/>
              </a:lnSpc>
            </a:pPr>
            <a:r>
              <a:rPr lang="en-IN" altLang="en-US" sz="1200" b="1" dirty="0">
                <a:solidFill>
                  <a:srgbClr val="000000"/>
                </a:solidFill>
                <a:latin typeface="Arial"/>
              </a:rPr>
              <a:t>longer participates in nutrient absorption and</a:t>
            </a:r>
          </a:p>
          <a:p>
            <a:pPr>
              <a:lnSpc>
                <a:spcPts val="1400"/>
              </a:lnSpc>
            </a:pPr>
            <a:r>
              <a:rPr lang="en-IN" altLang="en-US" sz="1200" b="1" dirty="0">
                <a:solidFill>
                  <a:srgbClr val="000000"/>
                </a:solidFill>
                <a:latin typeface="Arial"/>
              </a:rPr>
              <a:t>embryo support. The embryo moves away from</a:t>
            </a:r>
          </a:p>
          <a:p>
            <a:pPr>
              <a:lnSpc>
                <a:spcPts val="1400"/>
              </a:lnSpc>
            </a:pPr>
            <a:r>
              <a:rPr lang="en-IN" altLang="en-US" sz="1200" b="1" dirty="0">
                <a:solidFill>
                  <a:srgbClr val="000000"/>
                </a:solidFill>
                <a:latin typeface="Arial"/>
              </a:rPr>
              <a:t>the placenta, and the body stalk and yolk stalk</a:t>
            </a:r>
          </a:p>
          <a:p>
            <a:pPr>
              <a:lnSpc>
                <a:spcPts val="1400"/>
              </a:lnSpc>
            </a:pPr>
            <a:r>
              <a:rPr lang="en-IN" altLang="en-US" sz="1200" b="1" dirty="0">
                <a:solidFill>
                  <a:srgbClr val="000000"/>
                </a:solidFill>
                <a:latin typeface="Arial"/>
              </a:rPr>
              <a:t>fuse to form an umbilical stalk.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2764824" y="2419350"/>
            <a:ext cx="4857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sz="1200" b="1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Uterus</a:t>
            </a: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3504599" y="2419350"/>
            <a:ext cx="91371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sz="1200" b="1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Myometrium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4722961" y="2271712"/>
            <a:ext cx="5818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IN" altLang="en-US" sz="1200" b="1" dirty="0">
                <a:solidFill>
                  <a:srgbClr val="000000"/>
                </a:solidFill>
                <a:latin typeface="Arial"/>
              </a:rPr>
              <a:t>Basal</a:t>
            </a:r>
          </a:p>
          <a:p>
            <a:pPr algn="ctr"/>
            <a:r>
              <a:rPr lang="en-IN" altLang="en-US" sz="1200" b="1" dirty="0">
                <a:solidFill>
                  <a:srgbClr val="000000"/>
                </a:solidFill>
                <a:latin typeface="Arial"/>
              </a:rPr>
              <a:t>decidua</a:t>
            </a: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5508024" y="2271712"/>
            <a:ext cx="6844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IN" altLang="en-US" sz="1200" b="1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Umbilical</a:t>
            </a:r>
          </a:p>
          <a:p>
            <a:pPr algn="ctr"/>
            <a:r>
              <a:rPr lang="en-IN" altLang="en-US" sz="1200" b="1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stalk</a:t>
            </a: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5771549" y="3927475"/>
            <a:ext cx="63158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sz="1200" b="1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Placenta</a:t>
            </a: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5776311" y="4141787"/>
            <a:ext cx="6121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sz="1200" b="1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Yolk sac</a:t>
            </a: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5709637" y="4349750"/>
            <a:ext cx="7197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sz="1200" b="1">
                <a:solidFill>
                  <a:srgbClr val="000000"/>
                </a:solidFill>
                <a:latin typeface="Arial"/>
              </a:rPr>
              <a:t>Chorionic</a:t>
            </a:r>
          </a:p>
          <a:p>
            <a:r>
              <a:rPr lang="en-IN" altLang="en-US" sz="1200" b="1">
                <a:solidFill>
                  <a:srgbClr val="000000"/>
                </a:solidFill>
                <a:latin typeface="Arial"/>
              </a:rPr>
              <a:t>villi of</a:t>
            </a:r>
          </a:p>
          <a:p>
            <a:r>
              <a:rPr lang="en-IN" altLang="en-US" sz="1200" b="1">
                <a:solidFill>
                  <a:srgbClr val="000000"/>
                </a:solidFill>
                <a:latin typeface="Arial"/>
              </a:rPr>
              <a:t>placenta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5593749" y="4981575"/>
            <a:ext cx="6572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sz="1200" b="1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Capsular</a:t>
            </a:r>
          </a:p>
          <a:p>
            <a:r>
              <a:rPr lang="en-IN" altLang="en-US" sz="1200" b="1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decidua</a:t>
            </a:r>
          </a:p>
        </p:txBody>
      </p:sp>
      <p:sp>
        <p:nvSpPr>
          <p:cNvPr id="18" name="TextBox 25"/>
          <p:cNvSpPr txBox="1">
            <a:spLocks noChangeArrowheads="1"/>
          </p:cNvSpPr>
          <p:nvPr/>
        </p:nvSpPr>
        <p:spPr bwMode="auto">
          <a:xfrm>
            <a:off x="5374674" y="5364162"/>
            <a:ext cx="5818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sz="1200" b="1" dirty="0">
                <a:solidFill>
                  <a:srgbClr val="000000"/>
                </a:solidFill>
                <a:latin typeface="Arial"/>
              </a:rPr>
              <a:t>Parietal</a:t>
            </a:r>
          </a:p>
          <a:p>
            <a:r>
              <a:rPr lang="en-IN" altLang="en-US" sz="1200" b="1" dirty="0">
                <a:solidFill>
                  <a:srgbClr val="000000"/>
                </a:solidFill>
                <a:latin typeface="Arial"/>
              </a:rPr>
              <a:t>decidua</a:t>
            </a:r>
          </a:p>
        </p:txBody>
      </p:sp>
      <p:sp>
        <p:nvSpPr>
          <p:cNvPr id="19" name="TextBox 27"/>
          <p:cNvSpPr txBox="1">
            <a:spLocks noChangeArrowheads="1"/>
          </p:cNvSpPr>
          <p:nvPr/>
        </p:nvSpPr>
        <p:spPr bwMode="auto">
          <a:xfrm>
            <a:off x="5181600" y="5787405"/>
            <a:ext cx="12068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sz="1200" b="1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Uterine</a:t>
            </a:r>
          </a:p>
          <a:p>
            <a:r>
              <a:rPr lang="en-IN" altLang="en-US" sz="1200" b="1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cavity</a:t>
            </a:r>
          </a:p>
        </p:txBody>
      </p:sp>
      <p:sp>
        <p:nvSpPr>
          <p:cNvPr id="20" name="Freeform 19"/>
          <p:cNvSpPr/>
          <p:nvPr/>
        </p:nvSpPr>
        <p:spPr>
          <a:xfrm>
            <a:off x="4681773" y="2606807"/>
            <a:ext cx="1182179" cy="1410068"/>
          </a:xfrm>
          <a:custGeom>
            <a:avLst/>
            <a:gdLst>
              <a:gd name="connsiteX0" fmla="*/ 12700 w 1182179"/>
              <a:gd name="connsiteY0" fmla="*/ 1397368 h 1410068"/>
              <a:gd name="connsiteX1" fmla="*/ 1168565 w 1182179"/>
              <a:gd name="connsiteY1" fmla="*/ 211797 h 1410068"/>
              <a:gd name="connsiteX2" fmla="*/ 1169479 w 1182179"/>
              <a:gd name="connsiteY2" fmla="*/ 12699 h 14100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82179" h="1410068">
                <a:moveTo>
                  <a:pt x="12700" y="1397368"/>
                </a:moveTo>
                <a:lnTo>
                  <a:pt x="1168565" y="211797"/>
                </a:lnTo>
                <a:lnTo>
                  <a:pt x="1169479" y="12699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3947928" y="2606807"/>
            <a:ext cx="50800" cy="470763"/>
          </a:xfrm>
          <a:custGeom>
            <a:avLst/>
            <a:gdLst>
              <a:gd name="connsiteX0" fmla="*/ 12700 w 50800"/>
              <a:gd name="connsiteY0" fmla="*/ 458063 h 470763"/>
              <a:gd name="connsiteX1" fmla="*/ 12700 w 50800"/>
              <a:gd name="connsiteY1" fmla="*/ 12699 h 4707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470763">
                <a:moveTo>
                  <a:pt x="12700" y="458063"/>
                </a:moveTo>
                <a:lnTo>
                  <a:pt x="12700" y="12699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4906118" y="4024774"/>
            <a:ext cx="840778" cy="50800"/>
          </a:xfrm>
          <a:custGeom>
            <a:avLst/>
            <a:gdLst>
              <a:gd name="connsiteX0" fmla="*/ 12700 w 840778"/>
              <a:gd name="connsiteY0" fmla="*/ 12700 h 50800"/>
              <a:gd name="connsiteX1" fmla="*/ 828078 w 840778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0778" h="50800">
                <a:moveTo>
                  <a:pt x="12700" y="12700"/>
                </a:moveTo>
                <a:lnTo>
                  <a:pt x="828078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4793380" y="4162569"/>
            <a:ext cx="953516" cy="106222"/>
          </a:xfrm>
          <a:custGeom>
            <a:avLst/>
            <a:gdLst>
              <a:gd name="connsiteX0" fmla="*/ 12700 w 953516"/>
              <a:gd name="connsiteY0" fmla="*/ 12700 h 106222"/>
              <a:gd name="connsiteX1" fmla="*/ 832700 w 953516"/>
              <a:gd name="connsiteY1" fmla="*/ 93522 h 106222"/>
              <a:gd name="connsiteX2" fmla="*/ 940816 w 953516"/>
              <a:gd name="connsiteY2" fmla="*/ 93522 h 1062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53516" h="106222">
                <a:moveTo>
                  <a:pt x="12700" y="12700"/>
                </a:moveTo>
                <a:lnTo>
                  <a:pt x="832700" y="93522"/>
                </a:lnTo>
                <a:lnTo>
                  <a:pt x="940816" y="93522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4287399" y="4748407"/>
            <a:ext cx="1282052" cy="355663"/>
          </a:xfrm>
          <a:custGeom>
            <a:avLst/>
            <a:gdLst>
              <a:gd name="connsiteX0" fmla="*/ 12700 w 1282052"/>
              <a:gd name="connsiteY0" fmla="*/ 12700 h 355663"/>
              <a:gd name="connsiteX1" fmla="*/ 944308 w 1282052"/>
              <a:gd name="connsiteY1" fmla="*/ 342963 h 355663"/>
              <a:gd name="connsiteX2" fmla="*/ 1269352 w 1282052"/>
              <a:gd name="connsiteY2" fmla="*/ 342963 h 355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82052" h="355663">
                <a:moveTo>
                  <a:pt x="12700" y="12700"/>
                </a:moveTo>
                <a:lnTo>
                  <a:pt x="944308" y="342963"/>
                </a:lnTo>
                <a:lnTo>
                  <a:pt x="1269352" y="34296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3429946" y="4725916"/>
            <a:ext cx="1923376" cy="758101"/>
          </a:xfrm>
          <a:custGeom>
            <a:avLst/>
            <a:gdLst>
              <a:gd name="connsiteX0" fmla="*/ 12700 w 1923376"/>
              <a:gd name="connsiteY0" fmla="*/ 12700 h 758101"/>
              <a:gd name="connsiteX1" fmla="*/ 1654848 w 1923376"/>
              <a:gd name="connsiteY1" fmla="*/ 745401 h 758101"/>
              <a:gd name="connsiteX2" fmla="*/ 1910676 w 1923376"/>
              <a:gd name="connsiteY2" fmla="*/ 745401 h 7581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23376" h="758101">
                <a:moveTo>
                  <a:pt x="12700" y="12700"/>
                </a:moveTo>
                <a:lnTo>
                  <a:pt x="1654848" y="745401"/>
                </a:lnTo>
                <a:lnTo>
                  <a:pt x="1910676" y="745401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3965988" y="5370987"/>
            <a:ext cx="1152410" cy="520179"/>
          </a:xfrm>
          <a:custGeom>
            <a:avLst/>
            <a:gdLst>
              <a:gd name="connsiteX0" fmla="*/ 12700 w 1152410"/>
              <a:gd name="connsiteY0" fmla="*/ 12700 h 520179"/>
              <a:gd name="connsiteX1" fmla="*/ 915797 w 1152410"/>
              <a:gd name="connsiteY1" fmla="*/ 507479 h 520179"/>
              <a:gd name="connsiteX2" fmla="*/ 1139710 w 1152410"/>
              <a:gd name="connsiteY2" fmla="*/ 507479 h 5201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52410" h="520179">
                <a:moveTo>
                  <a:pt x="12700" y="12700"/>
                </a:moveTo>
                <a:lnTo>
                  <a:pt x="915797" y="507479"/>
                </a:lnTo>
                <a:lnTo>
                  <a:pt x="1139710" y="507479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4863916" y="4449208"/>
            <a:ext cx="820813" cy="50800"/>
          </a:xfrm>
          <a:custGeom>
            <a:avLst/>
            <a:gdLst>
              <a:gd name="connsiteX0" fmla="*/ 12700 w 820813"/>
              <a:gd name="connsiteY0" fmla="*/ 12700 h 50800"/>
              <a:gd name="connsiteX1" fmla="*/ 808113 w 820813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0813" h="50800">
                <a:moveTo>
                  <a:pt x="12700" y="12700"/>
                </a:moveTo>
                <a:lnTo>
                  <a:pt x="808113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4988147" y="4247100"/>
            <a:ext cx="323557" cy="227507"/>
          </a:xfrm>
          <a:custGeom>
            <a:avLst/>
            <a:gdLst>
              <a:gd name="connsiteX0" fmla="*/ 12700 w 323557"/>
              <a:gd name="connsiteY0" fmla="*/ 12700 h 227507"/>
              <a:gd name="connsiteX1" fmla="*/ 310857 w 323557"/>
              <a:gd name="connsiteY1" fmla="*/ 214807 h 2275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3557" h="227507">
                <a:moveTo>
                  <a:pt x="12700" y="12700"/>
                </a:moveTo>
                <a:lnTo>
                  <a:pt x="310857" y="21480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3954278" y="2613157"/>
            <a:ext cx="25400" cy="458063"/>
          </a:xfrm>
          <a:custGeom>
            <a:avLst/>
            <a:gdLst>
              <a:gd name="connsiteX0" fmla="*/ 6350 w 25400"/>
              <a:gd name="connsiteY0" fmla="*/ 451713 h 458063"/>
              <a:gd name="connsiteX1" fmla="*/ 6350 w 25400"/>
              <a:gd name="connsiteY1" fmla="*/ 6349 h 4580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458063">
                <a:moveTo>
                  <a:pt x="6350" y="451713"/>
                </a:moveTo>
                <a:lnTo>
                  <a:pt x="6350" y="6349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4912468" y="4031124"/>
            <a:ext cx="828078" cy="25400"/>
          </a:xfrm>
          <a:custGeom>
            <a:avLst/>
            <a:gdLst>
              <a:gd name="connsiteX0" fmla="*/ 6350 w 828078"/>
              <a:gd name="connsiteY0" fmla="*/ 6350 h 25400"/>
              <a:gd name="connsiteX1" fmla="*/ 821728 w 82807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8078" h="25400">
                <a:moveTo>
                  <a:pt x="6350" y="6350"/>
                </a:moveTo>
                <a:lnTo>
                  <a:pt x="821728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4799730" y="4168919"/>
            <a:ext cx="940816" cy="93522"/>
          </a:xfrm>
          <a:custGeom>
            <a:avLst/>
            <a:gdLst>
              <a:gd name="connsiteX0" fmla="*/ 6350 w 940816"/>
              <a:gd name="connsiteY0" fmla="*/ 6350 h 93522"/>
              <a:gd name="connsiteX1" fmla="*/ 826350 w 940816"/>
              <a:gd name="connsiteY1" fmla="*/ 87172 h 93522"/>
              <a:gd name="connsiteX2" fmla="*/ 934466 w 940816"/>
              <a:gd name="connsiteY2" fmla="*/ 87172 h 935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40816" h="93522">
                <a:moveTo>
                  <a:pt x="6350" y="6350"/>
                </a:moveTo>
                <a:lnTo>
                  <a:pt x="826350" y="87172"/>
                </a:lnTo>
                <a:lnTo>
                  <a:pt x="934466" y="87172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4293749" y="4754757"/>
            <a:ext cx="1269352" cy="342963"/>
          </a:xfrm>
          <a:custGeom>
            <a:avLst/>
            <a:gdLst>
              <a:gd name="connsiteX0" fmla="*/ 6350 w 1269352"/>
              <a:gd name="connsiteY0" fmla="*/ 6350 h 342963"/>
              <a:gd name="connsiteX1" fmla="*/ 937958 w 1269352"/>
              <a:gd name="connsiteY1" fmla="*/ 336613 h 342963"/>
              <a:gd name="connsiteX2" fmla="*/ 1263002 w 1269352"/>
              <a:gd name="connsiteY2" fmla="*/ 336613 h 3429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69352" h="342963">
                <a:moveTo>
                  <a:pt x="6350" y="6350"/>
                </a:moveTo>
                <a:lnTo>
                  <a:pt x="937958" y="336613"/>
                </a:lnTo>
                <a:lnTo>
                  <a:pt x="1263002" y="336613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3436296" y="4732266"/>
            <a:ext cx="1910676" cy="745401"/>
          </a:xfrm>
          <a:custGeom>
            <a:avLst/>
            <a:gdLst>
              <a:gd name="connsiteX0" fmla="*/ 6350 w 1910676"/>
              <a:gd name="connsiteY0" fmla="*/ 6350 h 745401"/>
              <a:gd name="connsiteX1" fmla="*/ 1648498 w 1910676"/>
              <a:gd name="connsiteY1" fmla="*/ 739051 h 745401"/>
              <a:gd name="connsiteX2" fmla="*/ 1904326 w 1910676"/>
              <a:gd name="connsiteY2" fmla="*/ 739051 h 7454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10676" h="745401">
                <a:moveTo>
                  <a:pt x="6350" y="6350"/>
                </a:moveTo>
                <a:lnTo>
                  <a:pt x="1648498" y="739051"/>
                </a:lnTo>
                <a:lnTo>
                  <a:pt x="1904326" y="739051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3972338" y="5377337"/>
            <a:ext cx="1139710" cy="507479"/>
          </a:xfrm>
          <a:custGeom>
            <a:avLst/>
            <a:gdLst>
              <a:gd name="connsiteX0" fmla="*/ 6350 w 1139710"/>
              <a:gd name="connsiteY0" fmla="*/ 6350 h 507479"/>
              <a:gd name="connsiteX1" fmla="*/ 909447 w 1139710"/>
              <a:gd name="connsiteY1" fmla="*/ 501129 h 507479"/>
              <a:gd name="connsiteX2" fmla="*/ 1133360 w 1139710"/>
              <a:gd name="connsiteY2" fmla="*/ 501129 h 5074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39710" h="507479">
                <a:moveTo>
                  <a:pt x="6350" y="6350"/>
                </a:moveTo>
                <a:lnTo>
                  <a:pt x="909447" y="501129"/>
                </a:lnTo>
                <a:lnTo>
                  <a:pt x="1133360" y="501129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4870266" y="4455558"/>
            <a:ext cx="808113" cy="25400"/>
          </a:xfrm>
          <a:custGeom>
            <a:avLst/>
            <a:gdLst>
              <a:gd name="connsiteX0" fmla="*/ 6350 w 808113"/>
              <a:gd name="connsiteY0" fmla="*/ 6350 h 25400"/>
              <a:gd name="connsiteX1" fmla="*/ 801763 w 808113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08113" h="25400">
                <a:moveTo>
                  <a:pt x="6350" y="6350"/>
                </a:moveTo>
                <a:lnTo>
                  <a:pt x="801763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4994497" y="4253450"/>
            <a:ext cx="310857" cy="214807"/>
          </a:xfrm>
          <a:custGeom>
            <a:avLst/>
            <a:gdLst>
              <a:gd name="connsiteX0" fmla="*/ 6350 w 310857"/>
              <a:gd name="connsiteY0" fmla="*/ 6350 h 214807"/>
              <a:gd name="connsiteX1" fmla="*/ 304507 w 310857"/>
              <a:gd name="connsiteY1" fmla="*/ 208457 h 2148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0857" h="214807">
                <a:moveTo>
                  <a:pt x="6350" y="6350"/>
                </a:moveTo>
                <a:lnTo>
                  <a:pt x="304507" y="208457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4808392" y="2606807"/>
            <a:ext cx="231724" cy="893546"/>
          </a:xfrm>
          <a:custGeom>
            <a:avLst/>
            <a:gdLst>
              <a:gd name="connsiteX0" fmla="*/ 12700 w 231724"/>
              <a:gd name="connsiteY0" fmla="*/ 880846 h 893546"/>
              <a:gd name="connsiteX1" fmla="*/ 219024 w 231724"/>
              <a:gd name="connsiteY1" fmla="*/ 211797 h 893546"/>
              <a:gd name="connsiteX2" fmla="*/ 219024 w 231724"/>
              <a:gd name="connsiteY2" fmla="*/ 12699 h 8935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31724" h="893546">
                <a:moveTo>
                  <a:pt x="12700" y="880846"/>
                </a:moveTo>
                <a:lnTo>
                  <a:pt x="219024" y="211797"/>
                </a:lnTo>
                <a:lnTo>
                  <a:pt x="219024" y="12699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4814742" y="2613157"/>
            <a:ext cx="219024" cy="880846"/>
          </a:xfrm>
          <a:custGeom>
            <a:avLst/>
            <a:gdLst>
              <a:gd name="connsiteX0" fmla="*/ 6350 w 219024"/>
              <a:gd name="connsiteY0" fmla="*/ 874496 h 880846"/>
              <a:gd name="connsiteX1" fmla="*/ 212674 w 219024"/>
              <a:gd name="connsiteY1" fmla="*/ 205447 h 880846"/>
              <a:gd name="connsiteX2" fmla="*/ 212674 w 219024"/>
              <a:gd name="connsiteY2" fmla="*/ 6349 h 8808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19024" h="880846">
                <a:moveTo>
                  <a:pt x="6350" y="874496"/>
                </a:moveTo>
                <a:lnTo>
                  <a:pt x="212674" y="205447"/>
                </a:lnTo>
                <a:lnTo>
                  <a:pt x="212674" y="6349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4688123" y="2613157"/>
            <a:ext cx="1169479" cy="1397368"/>
          </a:xfrm>
          <a:custGeom>
            <a:avLst/>
            <a:gdLst>
              <a:gd name="connsiteX0" fmla="*/ 6350 w 1169479"/>
              <a:gd name="connsiteY0" fmla="*/ 1391018 h 1397368"/>
              <a:gd name="connsiteX1" fmla="*/ 1162215 w 1169479"/>
              <a:gd name="connsiteY1" fmla="*/ 205447 h 1397368"/>
              <a:gd name="connsiteX2" fmla="*/ 1163129 w 1169479"/>
              <a:gd name="connsiteY2" fmla="*/ 6349 h 13973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69479" h="1397368">
                <a:moveTo>
                  <a:pt x="6350" y="1391018"/>
                </a:moveTo>
                <a:lnTo>
                  <a:pt x="1162215" y="205447"/>
                </a:lnTo>
                <a:lnTo>
                  <a:pt x="1163129" y="6349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2999150" y="2606807"/>
            <a:ext cx="169240" cy="630313"/>
          </a:xfrm>
          <a:custGeom>
            <a:avLst/>
            <a:gdLst>
              <a:gd name="connsiteX0" fmla="*/ 156540 w 169240"/>
              <a:gd name="connsiteY0" fmla="*/ 617613 h 630313"/>
              <a:gd name="connsiteX1" fmla="*/ 12700 w 169240"/>
              <a:gd name="connsiteY1" fmla="*/ 211797 h 630313"/>
              <a:gd name="connsiteX2" fmla="*/ 12700 w 169240"/>
              <a:gd name="connsiteY2" fmla="*/ 12699 h 6303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9240" h="630313">
                <a:moveTo>
                  <a:pt x="156540" y="617613"/>
                </a:moveTo>
                <a:lnTo>
                  <a:pt x="12700" y="211797"/>
                </a:lnTo>
                <a:lnTo>
                  <a:pt x="12700" y="12699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3005500" y="2613157"/>
            <a:ext cx="156540" cy="617613"/>
          </a:xfrm>
          <a:custGeom>
            <a:avLst/>
            <a:gdLst>
              <a:gd name="connsiteX0" fmla="*/ 150190 w 156540"/>
              <a:gd name="connsiteY0" fmla="*/ 611263 h 617613"/>
              <a:gd name="connsiteX1" fmla="*/ 6350 w 156540"/>
              <a:gd name="connsiteY1" fmla="*/ 205447 h 617613"/>
              <a:gd name="connsiteX2" fmla="*/ 6350 w 156540"/>
              <a:gd name="connsiteY2" fmla="*/ 6349 h 6176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6540" h="617613">
                <a:moveTo>
                  <a:pt x="150190" y="611263"/>
                </a:moveTo>
                <a:lnTo>
                  <a:pt x="6350" y="205447"/>
                </a:lnTo>
                <a:lnTo>
                  <a:pt x="6350" y="6349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2" name="Arc 41"/>
          <p:cNvSpPr/>
          <p:nvPr/>
        </p:nvSpPr>
        <p:spPr>
          <a:xfrm rot="5400000">
            <a:off x="4563541" y="4015913"/>
            <a:ext cx="191290" cy="60459"/>
          </a:xfrm>
          <a:prstGeom prst="arc">
            <a:avLst>
              <a:gd name="adj1" fmla="val 8940751"/>
              <a:gd name="adj2" fmla="val 1496019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black"/>
              </a:solidFill>
            </a:endParaRPr>
          </a:p>
        </p:txBody>
      </p:sp>
      <p:sp>
        <p:nvSpPr>
          <p:cNvPr id="43" name="Arc 42"/>
          <p:cNvSpPr/>
          <p:nvPr/>
        </p:nvSpPr>
        <p:spPr>
          <a:xfrm rot="5400000">
            <a:off x="4562247" y="4015913"/>
            <a:ext cx="191291" cy="60459"/>
          </a:xfrm>
          <a:prstGeom prst="arc">
            <a:avLst>
              <a:gd name="adj1" fmla="val 8940751"/>
              <a:gd name="adj2" fmla="val 149601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41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E33C9-959B-40BE-8890-1B9149A65126}"/>
              </a:ext>
            </a:extLst>
          </p:cNvPr>
          <p:cNvSpPr txBox="1"/>
          <p:nvPr/>
        </p:nvSpPr>
        <p:spPr>
          <a:xfrm>
            <a:off x="487746" y="1219200"/>
            <a:ext cx="212743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/>
              <a:t>WEEK 5</a:t>
            </a:r>
          </a:p>
        </p:txBody>
      </p:sp>
    </p:spTree>
    <p:extLst>
      <p:ext uri="{BB962C8B-B14F-4D97-AF65-F5344CB8AC3E}">
        <p14:creationId xmlns:p14="http://schemas.microsoft.com/office/powerpoint/2010/main" val="13278360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421425" y="249240"/>
            <a:ext cx="4291584" cy="643128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Figure 29–5 Extra-Embryonic Membranes and Placenta Formation (Part 5 of 5).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520843" y="249240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b="1">
                <a:solidFill>
                  <a:srgbClr val="FFFFFF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2481" y="327027"/>
            <a:ext cx="682879" cy="1751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IN" sz="1138" b="1" dirty="0">
                <a:solidFill>
                  <a:srgbClr val="000000"/>
                </a:solidFill>
                <a:latin typeface="Arial Black" panose="020B0A04020102020204" pitchFamily="34" charset="0"/>
              </a:rPr>
              <a:t>Week 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3393" y="576265"/>
            <a:ext cx="3776675" cy="105067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IN" sz="1138" b="1" dirty="0">
                <a:solidFill>
                  <a:srgbClr val="000000"/>
                </a:solidFill>
              </a:rPr>
              <a:t>The amnion has expanded greatly, filling the uterine</a:t>
            </a:r>
          </a:p>
          <a:p>
            <a:pPr>
              <a:defRPr/>
            </a:pPr>
            <a:r>
              <a:rPr lang="en-IN" sz="1138" b="1" dirty="0">
                <a:solidFill>
                  <a:srgbClr val="000000"/>
                </a:solidFill>
              </a:rPr>
              <a:t>cavity. The </a:t>
            </a:r>
            <a:r>
              <a:rPr lang="en-IN" sz="1138" b="1" dirty="0" err="1">
                <a:solidFill>
                  <a:srgbClr val="000000"/>
                </a:solidFill>
              </a:rPr>
              <a:t>fetus</a:t>
            </a:r>
            <a:r>
              <a:rPr lang="en-IN" sz="1138" b="1" dirty="0">
                <a:solidFill>
                  <a:srgbClr val="000000"/>
                </a:solidFill>
              </a:rPr>
              <a:t> is connected to the placenta by an</a:t>
            </a:r>
          </a:p>
          <a:p>
            <a:pPr>
              <a:defRPr/>
            </a:pPr>
            <a:r>
              <a:rPr lang="en-IN" sz="1138" b="1" dirty="0">
                <a:solidFill>
                  <a:srgbClr val="000000"/>
                </a:solidFill>
              </a:rPr>
              <a:t>elongated umbilical cord that contains a portion of the</a:t>
            </a:r>
          </a:p>
          <a:p>
            <a:pPr>
              <a:defRPr/>
            </a:pPr>
            <a:r>
              <a:rPr lang="en-IN" sz="1138" b="1" dirty="0">
                <a:solidFill>
                  <a:srgbClr val="000000"/>
                </a:solidFill>
              </a:rPr>
              <a:t>allantois, blood vessels, and the remnants of the yolk</a:t>
            </a:r>
          </a:p>
          <a:p>
            <a:pPr>
              <a:defRPr/>
            </a:pPr>
            <a:r>
              <a:rPr lang="en-IN" sz="1138" b="1" dirty="0">
                <a:solidFill>
                  <a:srgbClr val="000000"/>
                </a:solidFill>
              </a:rPr>
              <a:t>stalk. A mucus plug forms, preventing bacteria from</a:t>
            </a:r>
          </a:p>
          <a:p>
            <a:pPr>
              <a:defRPr/>
            </a:pPr>
            <a:r>
              <a:rPr lang="en-IN" sz="1138" b="1" dirty="0">
                <a:solidFill>
                  <a:srgbClr val="000000"/>
                </a:solidFill>
              </a:rPr>
              <a:t>entering the uterus.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28793" y="1665290"/>
            <a:ext cx="886461" cy="1400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IN" sz="910" b="1">
                <a:solidFill>
                  <a:srgbClr val="000000"/>
                </a:solidFill>
              </a:rPr>
              <a:t>Parietal decidua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36737" y="1645658"/>
            <a:ext cx="1092011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IN" sz="1600" b="1" dirty="0">
                <a:solidFill>
                  <a:srgbClr val="000000"/>
                </a:solidFill>
                <a:highlight>
                  <a:srgbClr val="FFFF00"/>
                </a:highlight>
              </a:rPr>
              <a:t>Umbilical cord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54581" y="1665290"/>
            <a:ext cx="777457" cy="1400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IN" sz="910" b="1">
                <a:solidFill>
                  <a:srgbClr val="000000"/>
                </a:solidFill>
              </a:rPr>
              <a:t>Basal decidua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6541" y="2328967"/>
            <a:ext cx="843180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IN" sz="1600" b="1" dirty="0">
                <a:solidFill>
                  <a:srgbClr val="000000"/>
                </a:solidFill>
                <a:highlight>
                  <a:srgbClr val="FFFF00"/>
                </a:highlight>
              </a:rPr>
              <a:t>Placenta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0506" y="4718052"/>
            <a:ext cx="432811" cy="1400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IN" sz="910" b="1" dirty="0">
                <a:solidFill>
                  <a:srgbClr val="000000"/>
                </a:solidFill>
              </a:rPr>
              <a:t>Amnion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6572" y="5015329"/>
            <a:ext cx="1069104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IN" sz="1600" b="1" dirty="0">
                <a:solidFill>
                  <a:srgbClr val="000000"/>
                </a:solidFill>
                <a:highlight>
                  <a:srgbClr val="FFFF00"/>
                </a:highlight>
              </a:rPr>
              <a:t>Amniotic cavity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77993" y="5564185"/>
            <a:ext cx="937261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IN" sz="1600" b="1" dirty="0">
                <a:solidFill>
                  <a:srgbClr val="000000"/>
                </a:solidFill>
                <a:highlight>
                  <a:srgbClr val="FFFF00"/>
                </a:highlight>
              </a:rPr>
              <a:t>Capsular</a:t>
            </a:r>
          </a:p>
          <a:p>
            <a:pPr>
              <a:defRPr/>
            </a:pPr>
            <a:r>
              <a:rPr lang="en-IN" sz="1600" b="1" dirty="0">
                <a:solidFill>
                  <a:srgbClr val="000000"/>
                </a:solidFill>
                <a:highlight>
                  <a:srgbClr val="FFFF00"/>
                </a:highlight>
              </a:rPr>
              <a:t>decidua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54556" y="5516565"/>
            <a:ext cx="444032" cy="1400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IN" sz="910" b="1">
                <a:solidFill>
                  <a:srgbClr val="000000"/>
                </a:solidFill>
              </a:rPr>
              <a:t>Chorion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57731" y="5805490"/>
            <a:ext cx="642805" cy="1400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IN" sz="910" b="1" dirty="0">
                <a:solidFill>
                  <a:srgbClr val="000000"/>
                </a:solidFill>
              </a:rPr>
              <a:t>Mucus plug</a:t>
            </a:r>
          </a:p>
        </p:txBody>
      </p:sp>
      <p:sp>
        <p:nvSpPr>
          <p:cNvPr id="37" name="Freeform 36"/>
          <p:cNvSpPr/>
          <p:nvPr/>
        </p:nvSpPr>
        <p:spPr>
          <a:xfrm>
            <a:off x="4942528" y="1825609"/>
            <a:ext cx="50800" cy="1739099"/>
          </a:xfrm>
          <a:custGeom>
            <a:avLst/>
            <a:gdLst>
              <a:gd name="connsiteX0" fmla="*/ 12700 w 50800"/>
              <a:gd name="connsiteY0" fmla="*/ 1726399 h 1739099"/>
              <a:gd name="connsiteX1" fmla="*/ 14122 w 50800"/>
              <a:gd name="connsiteY1" fmla="*/ 12699 h 17390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1739099">
                <a:moveTo>
                  <a:pt x="12700" y="1726399"/>
                </a:moveTo>
                <a:lnTo>
                  <a:pt x="14122" y="12699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3072023" y="1836379"/>
            <a:ext cx="580249" cy="792949"/>
          </a:xfrm>
          <a:custGeom>
            <a:avLst/>
            <a:gdLst>
              <a:gd name="connsiteX0" fmla="*/ 567549 w 580249"/>
              <a:gd name="connsiteY0" fmla="*/ 780249 h 792949"/>
              <a:gd name="connsiteX1" fmla="*/ 12700 w 580249"/>
              <a:gd name="connsiteY1" fmla="*/ 195719 h 792949"/>
              <a:gd name="connsiteX2" fmla="*/ 12700 w 580249"/>
              <a:gd name="connsiteY2" fmla="*/ 12700 h 7929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80249" h="792949">
                <a:moveTo>
                  <a:pt x="567549" y="780249"/>
                </a:moveTo>
                <a:lnTo>
                  <a:pt x="12700" y="195719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3078373" y="1831959"/>
            <a:ext cx="567549" cy="791019"/>
          </a:xfrm>
          <a:custGeom>
            <a:avLst/>
            <a:gdLst>
              <a:gd name="connsiteX0" fmla="*/ 561199 w 567549"/>
              <a:gd name="connsiteY0" fmla="*/ 784669 h 791019"/>
              <a:gd name="connsiteX1" fmla="*/ 6350 w 567549"/>
              <a:gd name="connsiteY1" fmla="*/ 191935 h 791019"/>
              <a:gd name="connsiteX2" fmla="*/ 6350 w 567549"/>
              <a:gd name="connsiteY2" fmla="*/ 6349 h 7910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67549" h="791019">
                <a:moveTo>
                  <a:pt x="561199" y="784669"/>
                </a:moveTo>
                <a:lnTo>
                  <a:pt x="6350" y="191935"/>
                </a:lnTo>
                <a:lnTo>
                  <a:pt x="6350" y="6349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5447328" y="1825609"/>
            <a:ext cx="724916" cy="846632"/>
          </a:xfrm>
          <a:custGeom>
            <a:avLst/>
            <a:gdLst>
              <a:gd name="connsiteX0" fmla="*/ 12700 w 724916"/>
              <a:gd name="connsiteY0" fmla="*/ 833932 h 846632"/>
              <a:gd name="connsiteX1" fmla="*/ 706932 w 724916"/>
              <a:gd name="connsiteY1" fmla="*/ 142100 h 846632"/>
              <a:gd name="connsiteX2" fmla="*/ 712216 w 724916"/>
              <a:gd name="connsiteY2" fmla="*/ 12699 h 8466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24916" h="846632">
                <a:moveTo>
                  <a:pt x="12700" y="833932"/>
                </a:moveTo>
                <a:lnTo>
                  <a:pt x="706932" y="142100"/>
                </a:lnTo>
                <a:lnTo>
                  <a:pt x="712216" y="12699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5453678" y="1831959"/>
            <a:ext cx="712216" cy="833932"/>
          </a:xfrm>
          <a:custGeom>
            <a:avLst/>
            <a:gdLst>
              <a:gd name="connsiteX0" fmla="*/ 6350 w 712216"/>
              <a:gd name="connsiteY0" fmla="*/ 827582 h 833932"/>
              <a:gd name="connsiteX1" fmla="*/ 700582 w 712216"/>
              <a:gd name="connsiteY1" fmla="*/ 135750 h 833932"/>
              <a:gd name="connsiteX2" fmla="*/ 705866 w 712216"/>
              <a:gd name="connsiteY2" fmla="*/ 6349 h 8339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12216" h="833932">
                <a:moveTo>
                  <a:pt x="6350" y="827582"/>
                </a:moveTo>
                <a:lnTo>
                  <a:pt x="700582" y="135750"/>
                </a:lnTo>
                <a:lnTo>
                  <a:pt x="705866" y="6349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5540571" y="2527639"/>
            <a:ext cx="799846" cy="883310"/>
          </a:xfrm>
          <a:custGeom>
            <a:avLst/>
            <a:gdLst>
              <a:gd name="connsiteX0" fmla="*/ 12700 w 799846"/>
              <a:gd name="connsiteY0" fmla="*/ 870610 h 883310"/>
              <a:gd name="connsiteX1" fmla="*/ 787146 w 799846"/>
              <a:gd name="connsiteY1" fmla="*/ 185800 h 883310"/>
              <a:gd name="connsiteX2" fmla="*/ 787146 w 799846"/>
              <a:gd name="connsiteY2" fmla="*/ 12700 h 8833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99846" h="883310">
                <a:moveTo>
                  <a:pt x="12700" y="870610"/>
                </a:moveTo>
                <a:lnTo>
                  <a:pt x="787146" y="185800"/>
                </a:lnTo>
                <a:lnTo>
                  <a:pt x="787146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5546921" y="2533989"/>
            <a:ext cx="787146" cy="870610"/>
          </a:xfrm>
          <a:custGeom>
            <a:avLst/>
            <a:gdLst>
              <a:gd name="connsiteX0" fmla="*/ 6350 w 787146"/>
              <a:gd name="connsiteY0" fmla="*/ 864260 h 870610"/>
              <a:gd name="connsiteX1" fmla="*/ 780796 w 787146"/>
              <a:gd name="connsiteY1" fmla="*/ 179450 h 870610"/>
              <a:gd name="connsiteX2" fmla="*/ 780796 w 787146"/>
              <a:gd name="connsiteY2" fmla="*/ 6350 h 8706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87146" h="870610">
                <a:moveTo>
                  <a:pt x="6350" y="864260"/>
                </a:moveTo>
                <a:lnTo>
                  <a:pt x="780796" y="179450"/>
                </a:lnTo>
                <a:lnTo>
                  <a:pt x="780796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4469961" y="4705752"/>
            <a:ext cx="1287056" cy="621982"/>
          </a:xfrm>
          <a:custGeom>
            <a:avLst/>
            <a:gdLst>
              <a:gd name="connsiteX0" fmla="*/ 12700 w 1287056"/>
              <a:gd name="connsiteY0" fmla="*/ 12700 h 621982"/>
              <a:gd name="connsiteX1" fmla="*/ 616038 w 1287056"/>
              <a:gd name="connsiteY1" fmla="*/ 609282 h 621982"/>
              <a:gd name="connsiteX2" fmla="*/ 1274356 w 1287056"/>
              <a:gd name="connsiteY2" fmla="*/ 609282 h 6219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87056" h="621982">
                <a:moveTo>
                  <a:pt x="12700" y="12700"/>
                </a:moveTo>
                <a:lnTo>
                  <a:pt x="616038" y="609282"/>
                </a:lnTo>
                <a:lnTo>
                  <a:pt x="1274356" y="609282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4856600" y="4775869"/>
            <a:ext cx="1287881" cy="50800"/>
          </a:xfrm>
          <a:custGeom>
            <a:avLst/>
            <a:gdLst>
              <a:gd name="connsiteX0" fmla="*/ 12700 w 1287881"/>
              <a:gd name="connsiteY0" fmla="*/ 12903 h 50800"/>
              <a:gd name="connsiteX1" fmla="*/ 1275181 w 1287881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87881" h="50800">
                <a:moveTo>
                  <a:pt x="12700" y="12903"/>
                </a:moveTo>
                <a:lnTo>
                  <a:pt x="1275181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4476311" y="4712102"/>
            <a:ext cx="1274356" cy="609282"/>
          </a:xfrm>
          <a:custGeom>
            <a:avLst/>
            <a:gdLst>
              <a:gd name="connsiteX0" fmla="*/ 6350 w 1274356"/>
              <a:gd name="connsiteY0" fmla="*/ 6350 h 609282"/>
              <a:gd name="connsiteX1" fmla="*/ 609688 w 1274356"/>
              <a:gd name="connsiteY1" fmla="*/ 602932 h 609282"/>
              <a:gd name="connsiteX2" fmla="*/ 1268006 w 1274356"/>
              <a:gd name="connsiteY2" fmla="*/ 602932 h 6092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74356" h="609282">
                <a:moveTo>
                  <a:pt x="6350" y="6350"/>
                </a:moveTo>
                <a:lnTo>
                  <a:pt x="609688" y="602932"/>
                </a:lnTo>
                <a:lnTo>
                  <a:pt x="1268006" y="602932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4862950" y="4782219"/>
            <a:ext cx="1275181" cy="25400"/>
          </a:xfrm>
          <a:custGeom>
            <a:avLst/>
            <a:gdLst>
              <a:gd name="connsiteX0" fmla="*/ 6350 w 1275181"/>
              <a:gd name="connsiteY0" fmla="*/ 6553 h 25400"/>
              <a:gd name="connsiteX1" fmla="*/ 1268831 w 127518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5181" h="25400">
                <a:moveTo>
                  <a:pt x="6350" y="6553"/>
                </a:moveTo>
                <a:lnTo>
                  <a:pt x="1268831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4431531" y="5867586"/>
            <a:ext cx="1100162" cy="50800"/>
          </a:xfrm>
          <a:custGeom>
            <a:avLst/>
            <a:gdLst>
              <a:gd name="connsiteX0" fmla="*/ 12700 w 1100162"/>
              <a:gd name="connsiteY0" fmla="*/ 12877 h 50800"/>
              <a:gd name="connsiteX1" fmla="*/ 1087462 w 1100162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00162" h="50800">
                <a:moveTo>
                  <a:pt x="12700" y="12877"/>
                </a:moveTo>
                <a:lnTo>
                  <a:pt x="1087462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9" name="Freeform 3"/>
          <p:cNvSpPr/>
          <p:nvPr/>
        </p:nvSpPr>
        <p:spPr>
          <a:xfrm>
            <a:off x="4437881" y="5873936"/>
            <a:ext cx="1087462" cy="25400"/>
          </a:xfrm>
          <a:custGeom>
            <a:avLst/>
            <a:gdLst>
              <a:gd name="connsiteX0" fmla="*/ 6350 w 1087462"/>
              <a:gd name="connsiteY0" fmla="*/ 6527 h 25400"/>
              <a:gd name="connsiteX1" fmla="*/ 1081112 w 1087462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87462" h="25400">
                <a:moveTo>
                  <a:pt x="6350" y="6527"/>
                </a:moveTo>
                <a:lnTo>
                  <a:pt x="1081112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0" name="Freeform 3"/>
          <p:cNvSpPr/>
          <p:nvPr/>
        </p:nvSpPr>
        <p:spPr>
          <a:xfrm>
            <a:off x="4279677" y="4954177"/>
            <a:ext cx="1252016" cy="650875"/>
          </a:xfrm>
          <a:custGeom>
            <a:avLst/>
            <a:gdLst>
              <a:gd name="connsiteX0" fmla="*/ 12700 w 1252016"/>
              <a:gd name="connsiteY0" fmla="*/ 12700 h 650875"/>
              <a:gd name="connsiteX1" fmla="*/ 637794 w 1252016"/>
              <a:gd name="connsiteY1" fmla="*/ 638175 h 650875"/>
              <a:gd name="connsiteX2" fmla="*/ 1239316 w 1252016"/>
              <a:gd name="connsiteY2" fmla="*/ 638175 h 65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52016" h="650875">
                <a:moveTo>
                  <a:pt x="12700" y="12700"/>
                </a:moveTo>
                <a:lnTo>
                  <a:pt x="637794" y="638175"/>
                </a:lnTo>
                <a:lnTo>
                  <a:pt x="1239316" y="63817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" name="Freeform 3"/>
          <p:cNvSpPr/>
          <p:nvPr/>
        </p:nvSpPr>
        <p:spPr>
          <a:xfrm>
            <a:off x="4286027" y="4960527"/>
            <a:ext cx="1239316" cy="638175"/>
          </a:xfrm>
          <a:custGeom>
            <a:avLst/>
            <a:gdLst>
              <a:gd name="connsiteX0" fmla="*/ 6350 w 1239316"/>
              <a:gd name="connsiteY0" fmla="*/ 6350 h 638175"/>
              <a:gd name="connsiteX1" fmla="*/ 631444 w 1239316"/>
              <a:gd name="connsiteY1" fmla="*/ 631825 h 638175"/>
              <a:gd name="connsiteX2" fmla="*/ 1232966 w 1239316"/>
              <a:gd name="connsiteY2" fmla="*/ 631825 h 6381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39316" h="638175">
                <a:moveTo>
                  <a:pt x="6350" y="6350"/>
                </a:moveTo>
                <a:lnTo>
                  <a:pt x="631444" y="631825"/>
                </a:lnTo>
                <a:lnTo>
                  <a:pt x="1232966" y="63182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" name="Freeform 3"/>
          <p:cNvSpPr/>
          <p:nvPr/>
        </p:nvSpPr>
        <p:spPr>
          <a:xfrm>
            <a:off x="3094358" y="4963296"/>
            <a:ext cx="1057201" cy="538213"/>
          </a:xfrm>
          <a:custGeom>
            <a:avLst/>
            <a:gdLst>
              <a:gd name="connsiteX0" fmla="*/ 1044501 w 1057201"/>
              <a:gd name="connsiteY0" fmla="*/ 12700 h 538213"/>
              <a:gd name="connsiteX1" fmla="*/ 367350 w 1057201"/>
              <a:gd name="connsiteY1" fmla="*/ 525513 h 538213"/>
              <a:gd name="connsiteX2" fmla="*/ 12700 w 1057201"/>
              <a:gd name="connsiteY2" fmla="*/ 525513 h 5382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57201" h="538213">
                <a:moveTo>
                  <a:pt x="1044501" y="12700"/>
                </a:moveTo>
                <a:lnTo>
                  <a:pt x="367350" y="525513"/>
                </a:lnTo>
                <a:lnTo>
                  <a:pt x="12700" y="52551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" name="Freeform 3"/>
          <p:cNvSpPr/>
          <p:nvPr/>
        </p:nvSpPr>
        <p:spPr>
          <a:xfrm>
            <a:off x="3100708" y="4969646"/>
            <a:ext cx="1044501" cy="525513"/>
          </a:xfrm>
          <a:custGeom>
            <a:avLst/>
            <a:gdLst>
              <a:gd name="connsiteX0" fmla="*/ 1038151 w 1044501"/>
              <a:gd name="connsiteY0" fmla="*/ 6350 h 525513"/>
              <a:gd name="connsiteX1" fmla="*/ 361000 w 1044501"/>
              <a:gd name="connsiteY1" fmla="*/ 519163 h 525513"/>
              <a:gd name="connsiteX2" fmla="*/ 6350 w 1044501"/>
              <a:gd name="connsiteY2" fmla="*/ 519163 h 5255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44501" h="525513">
                <a:moveTo>
                  <a:pt x="1038151" y="6350"/>
                </a:moveTo>
                <a:lnTo>
                  <a:pt x="361000" y="519163"/>
                </a:lnTo>
                <a:lnTo>
                  <a:pt x="6350" y="519163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4" name="Freeform 3"/>
          <p:cNvSpPr/>
          <p:nvPr/>
        </p:nvSpPr>
        <p:spPr>
          <a:xfrm>
            <a:off x="4948878" y="1831959"/>
            <a:ext cx="25400" cy="1732521"/>
          </a:xfrm>
          <a:custGeom>
            <a:avLst/>
            <a:gdLst>
              <a:gd name="connsiteX0" fmla="*/ 6350 w 25400"/>
              <a:gd name="connsiteY0" fmla="*/ 1726171 h 1732521"/>
              <a:gd name="connsiteX1" fmla="*/ 7772 w 25400"/>
              <a:gd name="connsiteY1" fmla="*/ 6349 h 17325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732521">
                <a:moveTo>
                  <a:pt x="6350" y="1726171"/>
                </a:moveTo>
                <a:lnTo>
                  <a:pt x="7772" y="6349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Arc 2"/>
          <p:cNvSpPr/>
          <p:nvPr/>
        </p:nvSpPr>
        <p:spPr>
          <a:xfrm>
            <a:off x="4924425" y="3569034"/>
            <a:ext cx="68903" cy="186198"/>
          </a:xfrm>
          <a:prstGeom prst="arc">
            <a:avLst>
              <a:gd name="adj1" fmla="val 15247395"/>
              <a:gd name="adj2" fmla="val 7446884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black"/>
              </a:solidFill>
            </a:endParaRPr>
          </a:p>
        </p:txBody>
      </p:sp>
      <p:sp>
        <p:nvSpPr>
          <p:cNvPr id="55" name="Arc 54"/>
          <p:cNvSpPr/>
          <p:nvPr/>
        </p:nvSpPr>
        <p:spPr>
          <a:xfrm>
            <a:off x="4924425" y="3569034"/>
            <a:ext cx="68903" cy="186198"/>
          </a:xfrm>
          <a:prstGeom prst="arc">
            <a:avLst>
              <a:gd name="adj1" fmla="val 15247395"/>
              <a:gd name="adj2" fmla="val 7446884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72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29-4 The First Trimester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sz="32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Umbilical</a:t>
            </a:r>
            <a:r>
              <a:rPr lang="en-US" altLang="en-US" sz="3200" u="sng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en-US" sz="32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cord</a:t>
            </a:r>
            <a:r>
              <a:rPr lang="en-US" alt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</a:p>
          <a:p>
            <a:pPr lvl="1"/>
            <a:r>
              <a:rPr lang="en-US" altLang="en-US" b="1" dirty="0"/>
              <a:t>Connects fetus and placenta</a:t>
            </a:r>
          </a:p>
          <a:p>
            <a:pPr lvl="1"/>
            <a:r>
              <a:rPr lang="en-US" altLang="en-US" dirty="0"/>
              <a:t>Contains allantois, placental blood vessels, and yolk stalk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522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7"/>
          <a:stretch>
            <a:fillRect/>
          </a:stretch>
        </p:blipFill>
        <p:spPr>
          <a:xfrm>
            <a:off x="1161288" y="326136"/>
            <a:ext cx="6821424" cy="620572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Figure 29–7d The First 12 Weeks of Development.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360126" y="2783815"/>
            <a:ext cx="8592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IN" altLang="en-US" b="1">
                <a:solidFill>
                  <a:srgbClr val="000000"/>
                </a:solidFill>
                <a:latin typeface="Arial"/>
              </a:rPr>
              <a:t>Amnion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190263" y="3275940"/>
            <a:ext cx="10259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IN" altLang="en-US" b="1" dirty="0">
                <a:solidFill>
                  <a:srgbClr val="000000"/>
                </a:solidFill>
                <a:latin typeface="Arial"/>
              </a:rPr>
              <a:t>Umbilical</a:t>
            </a:r>
          </a:p>
          <a:p>
            <a:pPr algn="r"/>
            <a:r>
              <a:rPr lang="en-IN" altLang="en-US" b="1" dirty="0">
                <a:solidFill>
                  <a:srgbClr val="000000"/>
                </a:solidFill>
                <a:latin typeface="Arial"/>
              </a:rPr>
              <a:t>cord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775858" y="5971197"/>
            <a:ext cx="51039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b="1" dirty="0">
                <a:solidFill>
                  <a:srgbClr val="000000"/>
                </a:solidFill>
                <a:latin typeface="Arial Black" panose="020B0A04020102020204" pitchFamily="34" charset="0"/>
              </a:rPr>
              <a:t>Week 12</a:t>
            </a:r>
            <a:r>
              <a:rPr lang="en-IN" altLang="en-US" b="1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IN" altLang="en-US" b="1" dirty="0" err="1">
                <a:solidFill>
                  <a:srgbClr val="000000"/>
                </a:solidFill>
                <a:latin typeface="Arial"/>
              </a:rPr>
              <a:t>Fiberoptic</a:t>
            </a:r>
            <a:r>
              <a:rPr lang="en-IN" altLang="en-US" b="1" dirty="0">
                <a:solidFill>
                  <a:srgbClr val="000000"/>
                </a:solidFill>
                <a:latin typeface="Arial"/>
              </a:rPr>
              <a:t> view of human</a:t>
            </a:r>
          </a:p>
          <a:p>
            <a:r>
              <a:rPr lang="en-IN" altLang="en-US" b="1" dirty="0">
                <a:solidFill>
                  <a:srgbClr val="000000"/>
                </a:solidFill>
                <a:latin typeface="Arial"/>
              </a:rPr>
              <a:t>development at week 12 (about 5.4 cm in size).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98618" y="5983572"/>
            <a:ext cx="255601" cy="255186"/>
          </a:xfrm>
          <a:prstGeom prst="rect">
            <a:avLst/>
          </a:prstGeom>
          <a:solidFill>
            <a:srgbClr val="025783"/>
          </a:solidFill>
          <a:ln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11" name="TextBox 44"/>
          <p:cNvSpPr txBox="1">
            <a:spLocks noChangeArrowheads="1"/>
          </p:cNvSpPr>
          <p:nvPr/>
        </p:nvSpPr>
        <p:spPr bwMode="auto">
          <a:xfrm>
            <a:off x="2453890" y="5965522"/>
            <a:ext cx="153888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b="1" dirty="0">
                <a:solidFill>
                  <a:prstClr val="white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12" name="Freeform 11"/>
          <p:cNvSpPr/>
          <p:nvPr/>
        </p:nvSpPr>
        <p:spPr>
          <a:xfrm>
            <a:off x="2246054" y="2939987"/>
            <a:ext cx="1031036" cy="76200"/>
          </a:xfrm>
          <a:custGeom>
            <a:avLst/>
            <a:gdLst>
              <a:gd name="connsiteX0" fmla="*/ 1011986 w 1031036"/>
              <a:gd name="connsiteY0" fmla="*/ 19050 h 76200"/>
              <a:gd name="connsiteX1" fmla="*/ 19050 w 1031036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31036" h="76200">
                <a:moveTo>
                  <a:pt x="1011986" y="19050"/>
                </a:moveTo>
                <a:lnTo>
                  <a:pt x="19050" y="19050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2255579" y="2949512"/>
            <a:ext cx="1011986" cy="38100"/>
          </a:xfrm>
          <a:custGeom>
            <a:avLst/>
            <a:gdLst>
              <a:gd name="connsiteX0" fmla="*/ 1002461 w 1011986"/>
              <a:gd name="connsiteY0" fmla="*/ 9525 h 38100"/>
              <a:gd name="connsiteX1" fmla="*/ 9525 w 1011986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11986" h="38100">
                <a:moveTo>
                  <a:pt x="1002461" y="9525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2246054" y="3425330"/>
            <a:ext cx="3525227" cy="76200"/>
          </a:xfrm>
          <a:custGeom>
            <a:avLst/>
            <a:gdLst>
              <a:gd name="connsiteX0" fmla="*/ 3506177 w 3525227"/>
              <a:gd name="connsiteY0" fmla="*/ 19050 h 76200"/>
              <a:gd name="connsiteX1" fmla="*/ 19050 w 3525227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25227" h="76200">
                <a:moveTo>
                  <a:pt x="3506177" y="19050"/>
                </a:moveTo>
                <a:lnTo>
                  <a:pt x="19050" y="19050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2255579" y="3434855"/>
            <a:ext cx="3506177" cy="38100"/>
          </a:xfrm>
          <a:custGeom>
            <a:avLst/>
            <a:gdLst>
              <a:gd name="connsiteX0" fmla="*/ 3496652 w 3506177"/>
              <a:gd name="connsiteY0" fmla="*/ 9525 h 38100"/>
              <a:gd name="connsiteX1" fmla="*/ 9525 w 3506177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06177" h="38100">
                <a:moveTo>
                  <a:pt x="3496652" y="9525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44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128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29-5 </a:t>
            </a:r>
            <a:r>
              <a:rPr lang="en-US" altLang="en-US" sz="4000" b="1" dirty="0">
                <a:solidFill>
                  <a:srgbClr val="FF0000"/>
                </a:solidFill>
                <a:highlight>
                  <a:srgbClr val="FFFF00"/>
                </a:highlight>
              </a:rPr>
              <a:t>The Second and Third Trimesters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b="1" dirty="0"/>
              <a:t>Second trimester </a:t>
            </a:r>
          </a:p>
          <a:p>
            <a:pPr lvl="1"/>
            <a:r>
              <a:rPr lang="en-US" altLang="en-US" sz="2800" b="1" dirty="0">
                <a:highlight>
                  <a:srgbClr val="FFFF00"/>
                </a:highlight>
              </a:rPr>
              <a:t>Fetus grows faster </a:t>
            </a:r>
            <a:r>
              <a:rPr lang="en-US" altLang="en-US" dirty="0"/>
              <a:t>than surrounding placenta</a:t>
            </a:r>
          </a:p>
          <a:p>
            <a:pPr lvl="1"/>
            <a:r>
              <a:rPr lang="en-US" altLang="en-US" dirty="0"/>
              <a:t>Amnion and chorion fuse, creating </a:t>
            </a:r>
            <a:r>
              <a:rPr lang="en-US" altLang="en-US" dirty="0" err="1"/>
              <a:t>amniochorionic</a:t>
            </a:r>
            <a:r>
              <a:rPr lang="en-US" altLang="en-US" dirty="0"/>
              <a:t> membrane</a:t>
            </a:r>
          </a:p>
          <a:p>
            <a:r>
              <a:rPr lang="en-US" altLang="en-US" b="1" dirty="0">
                <a:highlight>
                  <a:srgbClr val="FFFF00"/>
                </a:highlight>
              </a:rPr>
              <a:t>Third trimester </a:t>
            </a:r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Most organ systems become able to function without maternal assistance</a:t>
            </a:r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Growth rate slows but much weight is gained</a:t>
            </a:r>
          </a:p>
          <a:p>
            <a:pPr lvl="1"/>
            <a:r>
              <a:rPr lang="en-US" altLang="en-US" dirty="0"/>
              <a:t>Fetus and enlarged uterus displace many of mother’s abdominal organs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424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3"/>
          <a:stretch>
            <a:fillRect/>
          </a:stretch>
        </p:blipFill>
        <p:spPr>
          <a:xfrm>
            <a:off x="1566672" y="210312"/>
            <a:ext cx="6010656" cy="643737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Figure 29–8a </a:t>
            </a:r>
            <a:r>
              <a:rPr lang="en-IN" dirty="0" err="1"/>
              <a:t>Fetal</a:t>
            </a:r>
            <a:r>
              <a:rPr lang="en-IN" dirty="0"/>
              <a:t> Development in the Second and Third Trimesters.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78013" y="6230023"/>
            <a:ext cx="4464748" cy="38869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IN" sz="1263" b="1" dirty="0">
                <a:solidFill>
                  <a:srgbClr val="000000"/>
                </a:solidFill>
              </a:rPr>
              <a:t>A 4-month-old </a:t>
            </a:r>
            <a:r>
              <a:rPr lang="en-IN" sz="1263" b="1" dirty="0" err="1">
                <a:solidFill>
                  <a:srgbClr val="000000"/>
                </a:solidFill>
              </a:rPr>
              <a:t>fetus</a:t>
            </a:r>
            <a:r>
              <a:rPr lang="en-IN" sz="1263" b="1" dirty="0">
                <a:solidFill>
                  <a:srgbClr val="000000"/>
                </a:solidFill>
              </a:rPr>
              <a:t>, seen through a </a:t>
            </a:r>
            <a:r>
              <a:rPr lang="en-IN" sz="1263" b="1" dirty="0" err="1">
                <a:solidFill>
                  <a:srgbClr val="000000"/>
                </a:solidFill>
              </a:rPr>
              <a:t>fiberoptic</a:t>
            </a:r>
            <a:r>
              <a:rPr lang="en-IN" sz="1263" b="1" dirty="0">
                <a:solidFill>
                  <a:srgbClr val="000000"/>
                </a:solidFill>
              </a:rPr>
              <a:t> endoscope</a:t>
            </a:r>
          </a:p>
          <a:p>
            <a:pPr>
              <a:defRPr/>
            </a:pPr>
            <a:r>
              <a:rPr lang="en-IN" sz="1263" b="1" dirty="0">
                <a:solidFill>
                  <a:srgbClr val="000000"/>
                </a:solidFill>
              </a:rPr>
              <a:t>(about 13.3 cm in size)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7605" y="6230023"/>
            <a:ext cx="175475" cy="194348"/>
          </a:xfrm>
          <a:prstGeom prst="rect">
            <a:avLst/>
          </a:prstGeom>
          <a:solidFill>
            <a:srgbClr val="025783"/>
          </a:solidFill>
          <a:ln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9" name="TextBox 44"/>
          <p:cNvSpPr txBox="1">
            <a:spLocks noChangeArrowheads="1"/>
          </p:cNvSpPr>
          <p:nvPr/>
        </p:nvSpPr>
        <p:spPr bwMode="auto">
          <a:xfrm>
            <a:off x="1658053" y="6230023"/>
            <a:ext cx="94578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sz="1100" b="1" dirty="0">
                <a:solidFill>
                  <a:prstClr val="white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46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762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682240" y="213360"/>
            <a:ext cx="3779520" cy="643128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Figure 29–8b </a:t>
            </a:r>
            <a:r>
              <a:rPr lang="en-IN" dirty="0" err="1"/>
              <a:t>Fetal</a:t>
            </a:r>
            <a:r>
              <a:rPr lang="en-IN" dirty="0"/>
              <a:t> Development in the Second and Third Trimesters.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983461" y="6192838"/>
            <a:ext cx="345607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sz="1400" b="1" dirty="0">
                <a:solidFill>
                  <a:srgbClr val="000000"/>
                </a:solidFill>
                <a:latin typeface="Arial"/>
              </a:rPr>
              <a:t>Head of a 6-month-old </a:t>
            </a:r>
            <a:r>
              <a:rPr lang="en-IN" altLang="en-US" sz="1400" b="1" dirty="0" err="1">
                <a:solidFill>
                  <a:srgbClr val="000000"/>
                </a:solidFill>
                <a:latin typeface="Arial"/>
              </a:rPr>
              <a:t>fetus</a:t>
            </a:r>
            <a:r>
              <a:rPr lang="en-IN" altLang="en-US" sz="1400" b="1" dirty="0">
                <a:solidFill>
                  <a:srgbClr val="000000"/>
                </a:solidFill>
                <a:latin typeface="Arial"/>
              </a:rPr>
              <a:t>, revealed</a:t>
            </a:r>
          </a:p>
          <a:p>
            <a:r>
              <a:rPr lang="en-IN" altLang="en-US" sz="1400" b="1" dirty="0">
                <a:solidFill>
                  <a:srgbClr val="000000"/>
                </a:solidFill>
                <a:latin typeface="Arial"/>
              </a:rPr>
              <a:t>through ultrasound (about 30 cm in size)</a:t>
            </a:r>
          </a:p>
        </p:txBody>
      </p:sp>
      <p:sp>
        <p:nvSpPr>
          <p:cNvPr id="8" name="Rectangle 7"/>
          <p:cNvSpPr/>
          <p:nvPr/>
        </p:nvSpPr>
        <p:spPr>
          <a:xfrm>
            <a:off x="2734411" y="6229351"/>
            <a:ext cx="175475" cy="174168"/>
          </a:xfrm>
          <a:prstGeom prst="rect">
            <a:avLst/>
          </a:prstGeom>
          <a:solidFill>
            <a:srgbClr val="025783"/>
          </a:solidFill>
          <a:ln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9" name="TextBox 44"/>
          <p:cNvSpPr txBox="1">
            <a:spLocks noChangeArrowheads="1"/>
          </p:cNvSpPr>
          <p:nvPr/>
        </p:nvSpPr>
        <p:spPr bwMode="auto">
          <a:xfrm>
            <a:off x="2762159" y="6210756"/>
            <a:ext cx="120226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sz="1400" b="1" dirty="0">
                <a:solidFill>
                  <a:prstClr val="white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47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677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29-6 Maternal Organ Support of Development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dirty="0"/>
              <a:t>Placental hormones</a:t>
            </a:r>
          </a:p>
          <a:p>
            <a:pPr lvl="2"/>
            <a:r>
              <a:rPr lang="en-US" altLang="en-US" dirty="0"/>
              <a:t>Human chorionic gonadotropin </a:t>
            </a:r>
          </a:p>
          <a:p>
            <a:pPr lvl="2"/>
            <a:r>
              <a:rPr lang="en-US" altLang="en-US" dirty="0"/>
              <a:t>Human placental </a:t>
            </a:r>
            <a:r>
              <a:rPr lang="en-US" altLang="en-US" dirty="0" err="1"/>
              <a:t>lactogen</a:t>
            </a:r>
            <a:r>
              <a:rPr lang="en-US" altLang="en-US" dirty="0"/>
              <a:t> </a:t>
            </a:r>
          </a:p>
          <a:p>
            <a:pPr lvl="2"/>
            <a:r>
              <a:rPr lang="en-US" altLang="en-US" dirty="0"/>
              <a:t>Placental prolactin</a:t>
            </a:r>
          </a:p>
          <a:p>
            <a:pPr lvl="2"/>
            <a:r>
              <a:rPr lang="en-US" altLang="en-US" dirty="0" err="1"/>
              <a:t>Relaxin</a:t>
            </a:r>
            <a:endParaRPr lang="en-US" altLang="en-US" dirty="0"/>
          </a:p>
          <a:p>
            <a:pPr lvl="2"/>
            <a:r>
              <a:rPr lang="en-US" altLang="en-US" dirty="0"/>
              <a:t>Progesterone</a:t>
            </a:r>
          </a:p>
          <a:p>
            <a:pPr lvl="2"/>
            <a:r>
              <a:rPr lang="en-US" altLang="en-US" dirty="0"/>
              <a:t>Estrogens</a:t>
            </a:r>
          </a:p>
          <a:p>
            <a:pPr lvl="2"/>
            <a:endParaRPr lang="en-US" altLang="en-US" dirty="0"/>
          </a:p>
          <a:p>
            <a:pPr lvl="2"/>
            <a:r>
              <a:rPr lang="en-US" altLang="en-US" b="1" i="1" u="sng" dirty="0">
                <a:solidFill>
                  <a:srgbClr val="FF0000"/>
                </a:solidFill>
                <a:highlight>
                  <a:srgbClr val="FFFF00"/>
                </a:highlight>
              </a:rPr>
              <a:t>******</a:t>
            </a:r>
            <a:r>
              <a:rPr lang="en-US" altLang="en-US" b="1" i="1" u="sng" dirty="0">
                <a:highlight>
                  <a:srgbClr val="FFFF00"/>
                </a:highlight>
              </a:rPr>
              <a:t>NOTE PLACENTA </a:t>
            </a:r>
            <a:r>
              <a:rPr lang="en-US" altLang="en-US" b="1" i="1" u="sng" dirty="0"/>
              <a:t>produces hormones</a:t>
            </a:r>
          </a:p>
          <a:p>
            <a:pPr marL="914400" lvl="2" indent="0">
              <a:buNone/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683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29-6 Maternal Organ Support of Development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Human</a:t>
            </a:r>
            <a:r>
              <a:rPr lang="en-US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chorionic</a:t>
            </a:r>
            <a:r>
              <a:rPr lang="en-US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gonadotropin</a:t>
            </a:r>
            <a:r>
              <a:rPr lang="en-US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 (</a:t>
            </a:r>
            <a:r>
              <a:rPr lang="en-US" alt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hCG</a:t>
            </a:r>
            <a:r>
              <a:rPr lang="en-US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) </a:t>
            </a:r>
          </a:p>
          <a:p>
            <a:pPr lvl="1"/>
            <a:r>
              <a:rPr lang="en-US" altLang="en-US" dirty="0"/>
              <a:t>Appears in </a:t>
            </a:r>
            <a:r>
              <a:rPr lang="en-US" altLang="en-US" dirty="0">
                <a:highlight>
                  <a:srgbClr val="FFFF00"/>
                </a:highlight>
              </a:rPr>
              <a:t>maternal bloodstream soon after implantation</a:t>
            </a:r>
          </a:p>
          <a:p>
            <a:pPr lvl="1"/>
            <a:r>
              <a:rPr lang="en-US" altLang="en-US" dirty="0" err="1"/>
              <a:t>hCG</a:t>
            </a:r>
            <a:r>
              <a:rPr lang="en-US" altLang="en-US" dirty="0"/>
              <a:t> in blood or urine samples provides reliable indication of pregnancy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sz="3600" dirty="0">
                <a:highlight>
                  <a:srgbClr val="FFFF00"/>
                </a:highlight>
              </a:rPr>
              <a:t>PREGNANCY TESTs detect </a:t>
            </a:r>
            <a:r>
              <a:rPr lang="en-US" altLang="en-US" sz="3600" dirty="0" err="1">
                <a:highlight>
                  <a:srgbClr val="FFFF00"/>
                </a:highlight>
              </a:rPr>
              <a:t>hCG</a:t>
            </a:r>
            <a:endParaRPr lang="en-US" altLang="en-US" sz="3600" dirty="0">
              <a:highlight>
                <a:srgbClr val="FFFF00"/>
              </a:highlight>
            </a:endParaRPr>
          </a:p>
          <a:p>
            <a:pPr lvl="1"/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25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29-2 Fertilization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sz="32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Fertilization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Fusion of two </a:t>
            </a:r>
            <a:r>
              <a:rPr lang="en-US" altLang="en-US" b="1" u="sng" dirty="0"/>
              <a:t>haploid gametes</a:t>
            </a:r>
            <a:r>
              <a:rPr lang="en-US" altLang="en-US" dirty="0"/>
              <a:t>, each containing </a:t>
            </a:r>
            <a:r>
              <a:rPr lang="en-US" altLang="en-US" sz="3200" b="1" dirty="0">
                <a:highlight>
                  <a:srgbClr val="FFFF00"/>
                </a:highlight>
              </a:rPr>
              <a:t>23</a:t>
            </a:r>
            <a:r>
              <a:rPr lang="en-US" altLang="en-US" sz="2800" b="1" dirty="0">
                <a:highlight>
                  <a:srgbClr val="FFFF00"/>
                </a:highlight>
              </a:rPr>
              <a:t> chromosomes</a:t>
            </a:r>
          </a:p>
          <a:p>
            <a:pPr lvl="1"/>
            <a:r>
              <a:rPr lang="en-US" altLang="en-US" dirty="0"/>
              <a:t>Produces </a:t>
            </a:r>
            <a:r>
              <a:rPr lang="en-US" altLang="en-US" sz="32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zygote</a:t>
            </a:r>
            <a:r>
              <a:rPr lang="en-US" altLang="en-US" dirty="0">
                <a:highlight>
                  <a:srgbClr val="FFFF00"/>
                </a:highlight>
              </a:rPr>
              <a:t> </a:t>
            </a:r>
            <a:r>
              <a:rPr lang="en-US" altLang="en-US" dirty="0"/>
              <a:t>containing </a:t>
            </a:r>
            <a:r>
              <a:rPr lang="en-US" altLang="en-US" sz="3200" b="1" dirty="0">
                <a:highlight>
                  <a:srgbClr val="FFFF00"/>
                </a:highlight>
              </a:rPr>
              <a:t>46</a:t>
            </a:r>
            <a:r>
              <a:rPr lang="en-US" altLang="en-US" dirty="0"/>
              <a:t> chromosomes</a:t>
            </a:r>
          </a:p>
          <a:p>
            <a:r>
              <a:rPr lang="en-US" altLang="en-US" b="1" u="sng" dirty="0"/>
              <a:t>Sperm</a:t>
            </a:r>
            <a:r>
              <a:rPr lang="en-US" altLang="en-US" b="1" dirty="0"/>
              <a:t> </a:t>
            </a:r>
          </a:p>
          <a:p>
            <a:pPr lvl="1"/>
            <a:r>
              <a:rPr lang="en-US" altLang="en-US" dirty="0"/>
              <a:t>Delivers paternal chromosomes to fertilization site</a:t>
            </a:r>
          </a:p>
          <a:p>
            <a:pPr lvl="1"/>
            <a:r>
              <a:rPr lang="en-US" altLang="en-US" dirty="0"/>
              <a:t>Small, efficient, and highly streamlined</a:t>
            </a:r>
          </a:p>
          <a:p>
            <a:r>
              <a:rPr lang="en-US" altLang="en-US" b="1" u="sng" dirty="0"/>
              <a:t>Oocyte</a:t>
            </a:r>
          </a:p>
          <a:p>
            <a:pPr lvl="1"/>
            <a:r>
              <a:rPr lang="en-US" altLang="en-US" dirty="0"/>
              <a:t>Contains everything needed to support development of embryo for nearly a week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007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29-6 Maternal Organ Support of Development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b="1" dirty="0">
                <a:highlight>
                  <a:srgbClr val="FFFF00"/>
                </a:highlight>
              </a:rPr>
              <a:t>Human</a:t>
            </a:r>
            <a:r>
              <a:rPr lang="en-US" altLang="en-US" dirty="0">
                <a:highlight>
                  <a:srgbClr val="FFFF00"/>
                </a:highlight>
              </a:rPr>
              <a:t> </a:t>
            </a:r>
            <a:r>
              <a:rPr lang="en-US" altLang="en-US" b="1" dirty="0">
                <a:highlight>
                  <a:srgbClr val="FFFF00"/>
                </a:highlight>
              </a:rPr>
              <a:t>placental</a:t>
            </a:r>
            <a:r>
              <a:rPr lang="en-US" altLang="en-US" dirty="0">
                <a:highlight>
                  <a:srgbClr val="FFFF00"/>
                </a:highlight>
              </a:rPr>
              <a:t> </a:t>
            </a:r>
            <a:r>
              <a:rPr lang="en-US" altLang="en-US" b="1" dirty="0" err="1">
                <a:highlight>
                  <a:srgbClr val="FFFF00"/>
                </a:highlight>
              </a:rPr>
              <a:t>lactogen</a:t>
            </a:r>
            <a:r>
              <a:rPr lang="en-US" altLang="en-US" dirty="0">
                <a:highlight>
                  <a:srgbClr val="FFFF00"/>
                </a:highlight>
              </a:rPr>
              <a:t> (</a:t>
            </a:r>
            <a:r>
              <a:rPr lang="en-US" altLang="en-US" b="1" dirty="0" err="1">
                <a:highlight>
                  <a:srgbClr val="FFFF00"/>
                </a:highlight>
              </a:rPr>
              <a:t>hPL</a:t>
            </a:r>
            <a:r>
              <a:rPr lang="en-US" altLang="en-US" dirty="0">
                <a:highlight>
                  <a:srgbClr val="FFFF00"/>
                </a:highlight>
              </a:rPr>
              <a:t>)</a:t>
            </a:r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Prepares mammary glands for milk production</a:t>
            </a:r>
          </a:p>
          <a:p>
            <a:r>
              <a:rPr lang="en-US" altLang="en-US" b="1" dirty="0"/>
              <a:t>Placental</a:t>
            </a:r>
            <a:r>
              <a:rPr lang="en-US" altLang="en-US" dirty="0"/>
              <a:t> </a:t>
            </a:r>
            <a:r>
              <a:rPr lang="en-US" altLang="en-US" b="1" dirty="0"/>
              <a:t>prolactin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Helps convert mammary glands to active status</a:t>
            </a:r>
          </a:p>
          <a:p>
            <a:r>
              <a:rPr lang="en-US" altLang="en-US" b="1" dirty="0" err="1">
                <a:highlight>
                  <a:srgbClr val="FFFF00"/>
                </a:highlight>
              </a:rPr>
              <a:t>Relaxin</a:t>
            </a:r>
            <a:r>
              <a:rPr lang="en-US" altLang="en-US" b="1" dirty="0"/>
              <a:t> </a:t>
            </a:r>
          </a:p>
          <a:p>
            <a:pPr lvl="1"/>
            <a:r>
              <a:rPr lang="en-US" altLang="en-US" sz="3200" b="1" dirty="0"/>
              <a:t>Causes</a:t>
            </a:r>
            <a:r>
              <a:rPr lang="en-US" altLang="en-US" sz="3200" b="1" dirty="0">
                <a:highlight>
                  <a:srgbClr val="FFFF00"/>
                </a:highlight>
              </a:rPr>
              <a:t> dilation </a:t>
            </a:r>
            <a:r>
              <a:rPr lang="en-US" altLang="en-US" dirty="0"/>
              <a:t>of cervix, making it easier for fetus to enter vaginal canal</a:t>
            </a:r>
          </a:p>
          <a:p>
            <a:pPr lvl="1"/>
            <a:r>
              <a:rPr lang="en-US" altLang="en-US" dirty="0"/>
              <a:t>Suppresses release of oxytocin by hypothalamus and delays onset of labor contractions</a:t>
            </a:r>
          </a:p>
          <a:p>
            <a:pPr lvl="1"/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646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29-7 Labor and Delivery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Parturition</a:t>
            </a:r>
            <a:r>
              <a:rPr lang="en-US" alt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 (childbirth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Forcible expulsion of fetus from uterus</a:t>
            </a:r>
          </a:p>
          <a:p>
            <a:r>
              <a:rPr lang="en-US" alt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Labor</a:t>
            </a:r>
          </a:p>
          <a:p>
            <a:pPr lvl="1"/>
            <a:r>
              <a:rPr lang="en-US" altLang="en-US" dirty="0"/>
              <a:t>Strong, rhythmic uterine contractions</a:t>
            </a:r>
          </a:p>
          <a:p>
            <a:pPr lvl="1"/>
            <a:r>
              <a:rPr lang="en-US" altLang="en-US" sz="2800" b="1" dirty="0">
                <a:highlight>
                  <a:srgbClr val="FFFF00"/>
                </a:highlight>
              </a:rPr>
              <a:t>Progesterone released by placenta </a:t>
            </a:r>
          </a:p>
          <a:p>
            <a:pPr lvl="2"/>
            <a:r>
              <a:rPr lang="en-US" altLang="en-US" dirty="0"/>
              <a:t>Has inhibitory effect on uterine smooth muscle</a:t>
            </a:r>
          </a:p>
          <a:p>
            <a:pPr lvl="2"/>
            <a:r>
              <a:rPr lang="en-US" altLang="en-US" dirty="0"/>
              <a:t>Prevents extensive, powerful contractions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076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29-7 Labor and Delivery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b="1" dirty="0">
                <a:highlight>
                  <a:srgbClr val="FFFF00"/>
                </a:highlight>
              </a:rPr>
              <a:t>Braxton Hicks contractions </a:t>
            </a:r>
            <a:r>
              <a:rPr lang="en-US" altLang="en-US" dirty="0">
                <a:highlight>
                  <a:srgbClr val="FFFF00"/>
                </a:highlight>
              </a:rPr>
              <a:t>(false labor</a:t>
            </a:r>
            <a:r>
              <a:rPr lang="en-US" altLang="en-US" dirty="0"/>
              <a:t>)</a:t>
            </a:r>
            <a:endParaRPr lang="en-US" altLang="en-US" b="1" dirty="0"/>
          </a:p>
          <a:p>
            <a:pPr lvl="1"/>
            <a:r>
              <a:rPr lang="en-US" altLang="en-US" dirty="0"/>
              <a:t>Experienced by some women late in pregnancy</a:t>
            </a:r>
          </a:p>
          <a:p>
            <a:pPr lvl="1"/>
            <a:r>
              <a:rPr lang="en-US" altLang="en-US" b="1" dirty="0"/>
              <a:t>Occasional spasms </a:t>
            </a:r>
            <a:r>
              <a:rPr lang="en-US" altLang="en-US" dirty="0"/>
              <a:t>in uterine musculature</a:t>
            </a:r>
          </a:p>
          <a:p>
            <a:pPr lvl="1"/>
            <a:r>
              <a:rPr lang="en-US" altLang="en-US" dirty="0"/>
              <a:t>Contractions are not regular or persistent</a:t>
            </a:r>
          </a:p>
          <a:p>
            <a:r>
              <a:rPr lang="en-US" altLang="en-US" b="1" dirty="0"/>
              <a:t>True labor</a:t>
            </a:r>
          </a:p>
          <a:p>
            <a:pPr lvl="1"/>
            <a:r>
              <a:rPr lang="en-US" altLang="en-US" dirty="0"/>
              <a:t>Initiated by placental and fetal factors</a:t>
            </a:r>
          </a:p>
          <a:p>
            <a:pPr lvl="1"/>
            <a:r>
              <a:rPr lang="en-US" altLang="en-US" dirty="0"/>
              <a:t>Fetal pituitary gland secretes oxytocin</a:t>
            </a:r>
          </a:p>
          <a:p>
            <a:pPr lvl="2"/>
            <a:r>
              <a:rPr lang="en-US" altLang="en-US" b="1" dirty="0"/>
              <a:t>Increases myometrial contractions and prostaglandin production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991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29-7 Labor and Delivery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dirty="0"/>
              <a:t>Labor contractions</a:t>
            </a:r>
          </a:p>
          <a:p>
            <a:r>
              <a:rPr lang="en-US" alt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KNOW the order of these 3 stages of labor</a:t>
            </a:r>
          </a:p>
          <a:p>
            <a:pPr lvl="1"/>
            <a:r>
              <a:rPr lang="en-US" altLang="en-US" sz="3200" b="1" dirty="0">
                <a:highlight>
                  <a:srgbClr val="FFFF00"/>
                </a:highlight>
              </a:rPr>
              <a:t>Dilation stage</a:t>
            </a:r>
          </a:p>
          <a:p>
            <a:pPr lvl="1"/>
            <a:r>
              <a:rPr lang="en-US" altLang="en-US" sz="3200" b="1" dirty="0">
                <a:highlight>
                  <a:srgbClr val="FFFF00"/>
                </a:highlight>
              </a:rPr>
              <a:t>Expulsion stage</a:t>
            </a:r>
          </a:p>
          <a:p>
            <a:pPr lvl="1"/>
            <a:r>
              <a:rPr lang="en-US" altLang="en-US" sz="3200" b="1" dirty="0">
                <a:highlight>
                  <a:srgbClr val="FFFF00"/>
                </a:highlight>
              </a:rPr>
              <a:t>Placental stage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311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1"/>
          <a:stretch>
            <a:fillRect/>
          </a:stretch>
        </p:blipFill>
        <p:spPr>
          <a:xfrm>
            <a:off x="1402080" y="518160"/>
            <a:ext cx="6339840" cy="582168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Figure 29–11 The Stages of </a:t>
            </a:r>
            <a:r>
              <a:rPr lang="en-IN" dirty="0" err="1"/>
              <a:t>Labor</a:t>
            </a:r>
            <a:r>
              <a:rPr lang="en-IN" dirty="0"/>
              <a:t> (Part 2 of 4).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386648" y="678815"/>
            <a:ext cx="31193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sz="2400" b="1" dirty="0">
                <a:solidFill>
                  <a:srgbClr val="000000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The Dilation Stage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598256" y="647065"/>
            <a:ext cx="2051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sz="2400" b="1" dirty="0">
                <a:solidFill>
                  <a:prstClr val="white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54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561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29-7 Labor and Delivery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b="1" dirty="0">
                <a:highlight>
                  <a:srgbClr val="FFFF00"/>
                </a:highlight>
              </a:rPr>
              <a:t>Expulsion</a:t>
            </a:r>
            <a:r>
              <a:rPr lang="en-US" altLang="en-US" dirty="0">
                <a:highlight>
                  <a:srgbClr val="FFFF00"/>
                </a:highlight>
              </a:rPr>
              <a:t> </a:t>
            </a:r>
            <a:r>
              <a:rPr lang="en-US" altLang="en-US" b="1" dirty="0">
                <a:highlight>
                  <a:srgbClr val="FFFF00"/>
                </a:highlight>
              </a:rPr>
              <a:t>stage</a:t>
            </a:r>
            <a:r>
              <a:rPr lang="en-US" altLang="en-US" dirty="0">
                <a:highlight>
                  <a:srgbClr val="FFFF00"/>
                </a:highlight>
              </a:rPr>
              <a:t> </a:t>
            </a:r>
          </a:p>
          <a:p>
            <a:pPr lvl="1"/>
            <a:r>
              <a:rPr lang="en-US" altLang="en-US" dirty="0"/>
              <a:t>Begins as cervix </a:t>
            </a:r>
            <a:r>
              <a:rPr lang="en-US" altLang="en-US" b="1" dirty="0"/>
              <a:t>completes dilation to 10 cm</a:t>
            </a:r>
          </a:p>
          <a:p>
            <a:pPr lvl="1"/>
            <a:r>
              <a:rPr lang="en-US" altLang="en-US" dirty="0"/>
              <a:t>Contractions reach maximum intensity</a:t>
            </a:r>
          </a:p>
          <a:p>
            <a:pPr lvl="1"/>
            <a:r>
              <a:rPr lang="en-US" altLang="en-US" dirty="0"/>
              <a:t>Continues until fetus has emerged from vagina</a:t>
            </a:r>
          </a:p>
          <a:p>
            <a:pPr lvl="2"/>
            <a:r>
              <a:rPr lang="en-US" altLang="en-US" dirty="0"/>
              <a:t>Typically in less than 2 hours</a:t>
            </a:r>
          </a:p>
          <a:p>
            <a:r>
              <a:rPr lang="en-US" altLang="en-US" b="1" dirty="0"/>
              <a:t>Delivery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Arrival of newborn infant into outside world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303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9"/>
          <a:stretch>
            <a:fillRect/>
          </a:stretch>
        </p:blipFill>
        <p:spPr>
          <a:xfrm>
            <a:off x="1395984" y="691896"/>
            <a:ext cx="6352032" cy="547420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Figure 29–11 The Stages of </a:t>
            </a:r>
            <a:r>
              <a:rPr lang="en-IN" dirty="0" err="1"/>
              <a:t>Labor</a:t>
            </a:r>
            <a:r>
              <a:rPr lang="en-IN" dirty="0"/>
              <a:t> (Part 3 of 4).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588580" y="838899"/>
            <a:ext cx="2051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sz="2400" b="1"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377567" y="862711"/>
            <a:ext cx="35702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The Expulsion Stage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56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2979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29-7 Labor and Delivery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b="1" dirty="0">
                <a:highlight>
                  <a:srgbClr val="FFFF00"/>
                </a:highlight>
              </a:rPr>
              <a:t>Apgar score</a:t>
            </a:r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Assessment of newborn’s health in five areas</a:t>
            </a:r>
          </a:p>
          <a:p>
            <a:pPr lvl="2"/>
            <a:r>
              <a:rPr lang="en-US" altLang="en-US" dirty="0"/>
              <a:t>Heart rate, breathing, skin color, muscle tone, and reflex response</a:t>
            </a:r>
          </a:p>
          <a:p>
            <a:pPr lvl="1"/>
            <a:r>
              <a:rPr lang="en-US" altLang="en-US" dirty="0"/>
              <a:t>Each criterion receives a score from 0–2</a:t>
            </a:r>
          </a:p>
          <a:p>
            <a:pPr lvl="2"/>
            <a:r>
              <a:rPr lang="en-US" altLang="en-US" dirty="0"/>
              <a:t>Total of 8–10 indicates healthy baby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204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29-7 Labor and Delivery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sz="3200" b="1" dirty="0">
                <a:highlight>
                  <a:srgbClr val="FFFF00"/>
                </a:highlight>
              </a:rPr>
              <a:t>Placental</a:t>
            </a:r>
            <a:r>
              <a:rPr lang="en-US" altLang="en-US" sz="3200" dirty="0">
                <a:highlight>
                  <a:srgbClr val="FFFF00"/>
                </a:highlight>
              </a:rPr>
              <a:t> </a:t>
            </a:r>
            <a:r>
              <a:rPr lang="en-US" altLang="en-US" sz="3200" b="1" dirty="0">
                <a:highlight>
                  <a:srgbClr val="FFFF00"/>
                </a:highlight>
              </a:rPr>
              <a:t>stage</a:t>
            </a:r>
            <a:r>
              <a:rPr lang="en-US" altLang="en-US" sz="3200" dirty="0">
                <a:highlight>
                  <a:srgbClr val="FFFF00"/>
                </a:highlight>
              </a:rPr>
              <a:t> </a:t>
            </a:r>
          </a:p>
          <a:p>
            <a:pPr lvl="1"/>
            <a:r>
              <a:rPr lang="en-US" altLang="en-US" dirty="0"/>
              <a:t>Muscle tension builds in walls of partially empty uterus</a:t>
            </a:r>
          </a:p>
          <a:p>
            <a:pPr lvl="1"/>
            <a:r>
              <a:rPr lang="en-US" altLang="en-US" dirty="0"/>
              <a:t>Tears connections between endometrium and placenta</a:t>
            </a:r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Ends within an hour of delivery with ejection of placenta, or afterbirth</a:t>
            </a:r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Accompanied by loss of blood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680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4"/>
          <a:stretch>
            <a:fillRect/>
          </a:stretch>
        </p:blipFill>
        <p:spPr>
          <a:xfrm>
            <a:off x="1392936" y="579120"/>
            <a:ext cx="6358128" cy="569976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Figure 29–11 The Stages of </a:t>
            </a:r>
            <a:r>
              <a:rPr lang="en-IN" dirty="0" err="1"/>
              <a:t>Labor</a:t>
            </a:r>
            <a:r>
              <a:rPr lang="en-IN" dirty="0"/>
              <a:t> (Part 4 of 4).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582738" y="701675"/>
            <a:ext cx="2051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sz="2400" b="1" dirty="0">
                <a:solidFill>
                  <a:srgbClr val="FFFF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2363788" y="746125"/>
            <a:ext cx="28514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sz="2000" b="1" dirty="0">
                <a:solidFill>
                  <a:srgbClr val="000000"/>
                </a:solidFill>
                <a:latin typeface="Arial Black" panose="020B0A04020102020204" pitchFamily="34" charset="0"/>
              </a:rPr>
              <a:t>The Placental Stage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535363" y="1355725"/>
            <a:ext cx="8127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sz="2000" b="1">
                <a:solidFill>
                  <a:srgbClr val="000000"/>
                </a:solidFill>
                <a:latin typeface="Arial"/>
              </a:rPr>
              <a:t>Uterus</a:t>
            </a: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838825" y="1350963"/>
            <a:ext cx="176490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IN" altLang="en-US" sz="2000" b="1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Ejection of the</a:t>
            </a:r>
          </a:p>
          <a:p>
            <a:pPr algn="ctr"/>
            <a:r>
              <a:rPr lang="en-IN" altLang="en-US" sz="2000" b="1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placenta</a:t>
            </a:r>
          </a:p>
        </p:txBody>
      </p:sp>
      <p:sp>
        <p:nvSpPr>
          <p:cNvPr id="17" name="Freeform 16"/>
          <p:cNvSpPr/>
          <p:nvPr/>
        </p:nvSpPr>
        <p:spPr>
          <a:xfrm>
            <a:off x="3934700" y="1661121"/>
            <a:ext cx="50800" cy="1033255"/>
          </a:xfrm>
          <a:custGeom>
            <a:avLst/>
            <a:gdLst>
              <a:gd name="connsiteX0" fmla="*/ 12700 w 50800"/>
              <a:gd name="connsiteY0" fmla="*/ 12700 h 1033255"/>
              <a:gd name="connsiteX1" fmla="*/ 12700 w 50800"/>
              <a:gd name="connsiteY1" fmla="*/ 1020555 h 10332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1033255">
                <a:moveTo>
                  <a:pt x="12700" y="12700"/>
                </a:moveTo>
                <a:lnTo>
                  <a:pt x="12700" y="1020555"/>
                </a:lnTo>
              </a:path>
            </a:pathLst>
          </a:custGeom>
          <a:ln w="254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6707705" y="1932951"/>
            <a:ext cx="50800" cy="797267"/>
          </a:xfrm>
          <a:custGeom>
            <a:avLst/>
            <a:gdLst>
              <a:gd name="connsiteX0" fmla="*/ 12700 w 50800"/>
              <a:gd name="connsiteY0" fmla="*/ 12700 h 797267"/>
              <a:gd name="connsiteX1" fmla="*/ 12700 w 50800"/>
              <a:gd name="connsiteY1" fmla="*/ 784567 h 7972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797267">
                <a:moveTo>
                  <a:pt x="12700" y="12700"/>
                </a:moveTo>
                <a:lnTo>
                  <a:pt x="12700" y="784567"/>
                </a:lnTo>
              </a:path>
            </a:pathLst>
          </a:custGeom>
          <a:ln w="254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59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07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7"/>
          <a:stretch>
            <a:fillRect/>
          </a:stretch>
        </p:blipFill>
        <p:spPr>
          <a:xfrm>
            <a:off x="1972056" y="615696"/>
            <a:ext cx="5199888" cy="562660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Figure 29–1a Fertilization.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40414" y="4955065"/>
            <a:ext cx="519373" cy="2459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IN" sz="1598" b="1" dirty="0">
                <a:solidFill>
                  <a:srgbClr val="FFFFFF"/>
                </a:solidFill>
              </a:rPr>
              <a:t>× 300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76489" y="5378928"/>
            <a:ext cx="4873129" cy="83003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IN" sz="1780" b="1" dirty="0">
                <a:solidFill>
                  <a:srgbClr val="000000"/>
                </a:solidFill>
              </a:rPr>
              <a:t>A secondary oocyte and numerous sperm at</a:t>
            </a:r>
          </a:p>
          <a:p>
            <a:pPr>
              <a:defRPr/>
            </a:pPr>
            <a:r>
              <a:rPr lang="en-IN" sz="1780" b="1" dirty="0">
                <a:solidFill>
                  <a:srgbClr val="000000"/>
                </a:solidFill>
              </a:rPr>
              <a:t>the time of fertilization. Notice the difference</a:t>
            </a:r>
          </a:p>
          <a:p>
            <a:pPr>
              <a:defRPr/>
            </a:pPr>
            <a:r>
              <a:rPr lang="en-IN" sz="1780" b="1" dirty="0">
                <a:solidFill>
                  <a:srgbClr val="000000"/>
                </a:solidFill>
              </a:rPr>
              <a:t>in size between the gametes.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2013004" y="5386505"/>
            <a:ext cx="249184" cy="261844"/>
          </a:xfrm>
          <a:prstGeom prst="rect">
            <a:avLst/>
          </a:prstGeom>
          <a:solidFill>
            <a:srgbClr val="025783"/>
          </a:solidFill>
          <a:ln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0652" y="5363053"/>
            <a:ext cx="153888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IN" b="1" dirty="0">
                <a:solidFill>
                  <a:prstClr val="white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546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29-7 Labor and Delivery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b="1" dirty="0"/>
              <a:t>Premature</a:t>
            </a:r>
            <a:r>
              <a:rPr lang="en-US" altLang="en-US" dirty="0"/>
              <a:t> </a:t>
            </a:r>
            <a:r>
              <a:rPr lang="en-US" altLang="en-US" b="1" dirty="0"/>
              <a:t>delivery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Birth </a:t>
            </a:r>
            <a:r>
              <a:rPr lang="en-US" altLang="en-US" b="1" dirty="0">
                <a:highlight>
                  <a:srgbClr val="FFFF00"/>
                </a:highlight>
              </a:rPr>
              <a:t>at 28–36 weeks</a:t>
            </a:r>
          </a:p>
          <a:p>
            <a:pPr lvl="1"/>
            <a:r>
              <a:rPr lang="en-US" altLang="en-US" dirty="0"/>
              <a:t>With care, newborns have a good chance of surviving and developing normally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274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29-7 Labor and Delivery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sz="quarter" idx="14"/>
          </p:nvPr>
        </p:nvSpPr>
        <p:spPr>
          <a:xfrm>
            <a:off x="285750" y="1035651"/>
            <a:ext cx="8229600" cy="5220611"/>
          </a:xfrm>
        </p:spPr>
        <p:txBody>
          <a:bodyPr/>
          <a:lstStyle/>
          <a:p>
            <a:r>
              <a:rPr lang="en-US" altLang="en-US" b="1" dirty="0">
                <a:highlight>
                  <a:srgbClr val="FFFF00"/>
                </a:highlight>
              </a:rPr>
              <a:t>Breech birth (you don’t need to memorize examples)</a:t>
            </a:r>
            <a:r>
              <a:rPr lang="en-US" altLang="en-US" dirty="0">
                <a:highlight>
                  <a:srgbClr val="FFFF00"/>
                </a:highlight>
              </a:rPr>
              <a:t> </a:t>
            </a:r>
          </a:p>
          <a:p>
            <a:pPr lvl="1"/>
            <a:r>
              <a:rPr lang="en-US" altLang="en-US" dirty="0"/>
              <a:t>Legs or buttocks of fetus, instead of head, enter vaginal canal first</a:t>
            </a:r>
          </a:p>
          <a:p>
            <a:pPr lvl="1"/>
            <a:r>
              <a:rPr lang="en-US" altLang="en-US" dirty="0"/>
              <a:t>Umbilical cord can become constricted, cutting off placental blood flow</a:t>
            </a:r>
          </a:p>
          <a:p>
            <a:pPr lvl="1"/>
            <a:r>
              <a:rPr lang="en-US" altLang="en-US" dirty="0"/>
              <a:t>Cervix may not dilate enough to pass head</a:t>
            </a:r>
          </a:p>
          <a:p>
            <a:pPr lvl="1"/>
            <a:r>
              <a:rPr lang="en-US" altLang="en-US" dirty="0"/>
              <a:t>Prolongs delivery</a:t>
            </a:r>
          </a:p>
          <a:p>
            <a:pPr lvl="1"/>
            <a:r>
              <a:rPr lang="en-US" altLang="en-US" dirty="0"/>
              <a:t>Subjects fetus to severe distress and potential injury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158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29-7 Labor and Delivery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b="1" dirty="0">
                <a:highlight>
                  <a:srgbClr val="FFFF00"/>
                </a:highlight>
              </a:rPr>
              <a:t>Cesarean section</a:t>
            </a:r>
            <a:r>
              <a:rPr lang="en-US" altLang="en-US" dirty="0">
                <a:highlight>
                  <a:srgbClr val="FFFF00"/>
                </a:highlight>
              </a:rPr>
              <a:t> (</a:t>
            </a:r>
            <a:r>
              <a:rPr lang="en-US" altLang="en-US" b="1" dirty="0">
                <a:highlight>
                  <a:srgbClr val="FFFF00"/>
                </a:highlight>
              </a:rPr>
              <a:t>C-sectio</a:t>
            </a:r>
            <a:r>
              <a:rPr lang="en-US" altLang="en-US" b="1" dirty="0"/>
              <a:t>n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Removal of infant by incision made through abdominal wall</a:t>
            </a:r>
          </a:p>
          <a:p>
            <a:pPr lvl="1"/>
            <a:r>
              <a:rPr lang="en-US" altLang="en-US" sz="3600" b="1" dirty="0">
                <a:highlight>
                  <a:srgbClr val="FFFF00"/>
                </a:highlight>
              </a:rPr>
              <a:t>One in three</a:t>
            </a:r>
            <a:r>
              <a:rPr lang="en-US" altLang="en-US" dirty="0">
                <a:highlight>
                  <a:srgbClr val="FFFF00"/>
                </a:highlight>
              </a:rPr>
              <a:t> </a:t>
            </a:r>
            <a:r>
              <a:rPr lang="en-US" altLang="en-US" dirty="0"/>
              <a:t>deliveries in United States</a:t>
            </a:r>
          </a:p>
          <a:p>
            <a:pPr lvl="2"/>
            <a:r>
              <a:rPr lang="en-US" altLang="en-US" dirty="0"/>
              <a:t>Due to risk factors including advanced maternal age, diabetes, obesity, and multiple births (twins)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065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29-7 Labor and Delivery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sz="3200" b="1" dirty="0">
                <a:highlight>
                  <a:srgbClr val="FFFF00"/>
                </a:highlight>
              </a:rPr>
              <a:t>Dizygotic twins (“fraternal twins</a:t>
            </a:r>
            <a:r>
              <a:rPr lang="en-US" altLang="en-US" b="1" dirty="0">
                <a:highlight>
                  <a:srgbClr val="FFFF00"/>
                </a:highlight>
              </a:rPr>
              <a:t>”)</a:t>
            </a:r>
          </a:p>
          <a:p>
            <a:pPr lvl="1"/>
            <a:r>
              <a:rPr lang="en-US" altLang="en-US" b="1" dirty="0">
                <a:highlight>
                  <a:srgbClr val="FFFF00"/>
                </a:highlight>
              </a:rPr>
              <a:t>Develop </a:t>
            </a:r>
            <a:r>
              <a:rPr lang="en-US" altLang="en-US" sz="3600" b="1" dirty="0">
                <a:solidFill>
                  <a:srgbClr val="FF0000"/>
                </a:solidFill>
                <a:highlight>
                  <a:srgbClr val="FFFF00"/>
                </a:highlight>
              </a:rPr>
              <a:t>when two separate </a:t>
            </a:r>
            <a:r>
              <a:rPr lang="en-US" altLang="en-US" b="1" dirty="0">
                <a:highlight>
                  <a:srgbClr val="FFFF00"/>
                </a:highlight>
              </a:rPr>
              <a:t>oocytes are ovulated and fertilized  TWO DIFFERENT ZYGOTES</a:t>
            </a:r>
          </a:p>
          <a:p>
            <a:pPr lvl="1"/>
            <a:r>
              <a:rPr lang="en-US" altLang="en-US" dirty="0"/>
              <a:t>Genetic makeup not identical</a:t>
            </a:r>
          </a:p>
          <a:p>
            <a:r>
              <a:rPr lang="en-US" altLang="en-US" sz="3200" b="1" dirty="0"/>
              <a:t>Monozygotic twins </a:t>
            </a:r>
            <a:r>
              <a:rPr lang="en-US" altLang="en-US" sz="3200" dirty="0">
                <a:highlight>
                  <a:srgbClr val="FFFF00"/>
                </a:highlight>
              </a:rPr>
              <a:t>(“identical twins</a:t>
            </a:r>
            <a:r>
              <a:rPr lang="en-US" altLang="en-US" dirty="0"/>
              <a:t>”)</a:t>
            </a:r>
          </a:p>
          <a:p>
            <a:pPr lvl="1"/>
            <a:r>
              <a:rPr lang="en-US" altLang="en-US" dirty="0"/>
              <a:t>Result either from</a:t>
            </a:r>
          </a:p>
          <a:p>
            <a:pPr lvl="2"/>
            <a:r>
              <a:rPr lang="en-US" altLang="en-US" dirty="0"/>
              <a:t>Separation </a:t>
            </a:r>
            <a:r>
              <a:rPr lang="en-US" altLang="en-US" b="1" dirty="0"/>
              <a:t>of </a:t>
            </a:r>
            <a:r>
              <a:rPr lang="en-US" altLang="en-US" b="1" dirty="0" err="1">
                <a:highlight>
                  <a:srgbClr val="FFFF00"/>
                </a:highlight>
              </a:rPr>
              <a:t>blastomeres</a:t>
            </a:r>
            <a:r>
              <a:rPr lang="en-US" altLang="en-US" b="1" dirty="0">
                <a:highlight>
                  <a:srgbClr val="FFFF00"/>
                </a:highlight>
              </a:rPr>
              <a:t> early in cleavage</a:t>
            </a:r>
          </a:p>
          <a:p>
            <a:pPr lvl="2"/>
            <a:r>
              <a:rPr lang="en-US" altLang="en-US" dirty="0"/>
              <a:t>Splitting of inner cell mass before gastrulation</a:t>
            </a:r>
          </a:p>
          <a:p>
            <a:pPr lvl="1"/>
            <a:r>
              <a:rPr lang="en-US" altLang="en-US" sz="3200" dirty="0"/>
              <a:t>Genetic </a:t>
            </a:r>
            <a:r>
              <a:rPr lang="en-US" altLang="en-US" sz="3200" b="1" dirty="0">
                <a:solidFill>
                  <a:srgbClr val="FF0000"/>
                </a:solidFill>
              </a:rPr>
              <a:t>makeup is identical</a:t>
            </a:r>
          </a:p>
          <a:p>
            <a:pPr lvl="2"/>
            <a:r>
              <a:rPr lang="en-US" altLang="en-US" dirty="0"/>
              <a:t>Because both formed from same pair of gametes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658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29-7 Labor and Delivery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dirty="0"/>
              <a:t>Rates of multiple births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In the US, for 2014 the twin birth rate hit an all-time high of 33.9 twins per 1,000 births</a:t>
            </a:r>
            <a:r>
              <a:rPr 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. Or 1 in every 30 births</a:t>
            </a:r>
            <a:endParaRPr lang="en-US" altLang="en-US" sz="32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lvl="1"/>
            <a:r>
              <a:rPr lang="en-US" altLang="en-US" dirty="0"/>
              <a:t>THE TEXT BOOK statistic shown blow is incorrect</a:t>
            </a:r>
          </a:p>
          <a:p>
            <a:pPr lvl="1"/>
            <a:r>
              <a:rPr lang="en-US" altLang="en-US" dirty="0"/>
              <a:t>Twins in 1 of every 89 births</a:t>
            </a:r>
          </a:p>
          <a:p>
            <a:pPr lvl="1"/>
            <a:r>
              <a:rPr lang="en-US" altLang="en-US" dirty="0"/>
              <a:t>Triplets in 1 of every 89</a:t>
            </a:r>
            <a:r>
              <a:rPr lang="en-US" altLang="en-US" baseline="30000" dirty="0"/>
              <a:t>2</a:t>
            </a:r>
            <a:r>
              <a:rPr lang="en-US" altLang="en-US" dirty="0"/>
              <a:t> (7921) births</a:t>
            </a:r>
          </a:p>
          <a:p>
            <a:pPr lvl="1"/>
            <a:r>
              <a:rPr lang="en-US" altLang="en-US" dirty="0"/>
              <a:t>Quadruplets in 1 of every 89</a:t>
            </a:r>
            <a:r>
              <a:rPr lang="en-US" altLang="en-US" baseline="30000" dirty="0"/>
              <a:t>3</a:t>
            </a:r>
            <a:r>
              <a:rPr lang="en-US" altLang="en-US" dirty="0"/>
              <a:t> (704,969) births</a:t>
            </a:r>
          </a:p>
          <a:p>
            <a:r>
              <a:rPr lang="en-US" altLang="en-US" b="1" dirty="0"/>
              <a:t>Conjoined twins </a:t>
            </a:r>
          </a:p>
          <a:p>
            <a:pPr lvl="1"/>
            <a:r>
              <a:rPr lang="en-US" altLang="en-US" dirty="0"/>
              <a:t>Genetically identical twins</a:t>
            </a:r>
          </a:p>
          <a:p>
            <a:pPr lvl="1"/>
            <a:r>
              <a:rPr lang="en-US" altLang="en-US" dirty="0"/>
              <a:t>Splitting of blastomeres or embryonic disc did not complete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699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29-8 Postnatal Stages and Senescence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Life</a:t>
            </a:r>
            <a:r>
              <a:rPr lang="en-US" altLang="en-US" sz="28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stages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/>
              <a:t>Neonatal period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/>
              <a:t>Infancy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/>
              <a:t>Childhood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/>
              <a:t>Adolescence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/>
              <a:t>Maturity</a:t>
            </a:r>
          </a:p>
          <a:p>
            <a:r>
              <a:rPr lang="en-US" altLang="en-US" dirty="0"/>
              <a:t>Senescence (process of aging)</a:t>
            </a:r>
          </a:p>
          <a:p>
            <a:pPr lvl="1"/>
            <a:r>
              <a:rPr lang="en-US" altLang="en-US" dirty="0"/>
              <a:t>Begins at maturity (end of development)</a:t>
            </a:r>
          </a:p>
          <a:p>
            <a:pPr lvl="1"/>
            <a:r>
              <a:rPr lang="en-US" altLang="en-US" dirty="0"/>
              <a:t>Leads ultimately to death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662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29-8 Postnatal Stages and Senescence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dirty="0"/>
              <a:t>Duration of life stages</a:t>
            </a:r>
          </a:p>
          <a:p>
            <a:pPr lvl="1"/>
            <a:r>
              <a:rPr lang="en-US" altLang="en-US" b="1" dirty="0">
                <a:highlight>
                  <a:srgbClr val="FFFF00"/>
                </a:highlight>
              </a:rPr>
              <a:t>Neonatal period</a:t>
            </a:r>
            <a:r>
              <a:rPr lang="en-US" altLang="en-US" dirty="0">
                <a:highlight>
                  <a:srgbClr val="FFFF00"/>
                </a:highlight>
              </a:rPr>
              <a:t> </a:t>
            </a:r>
          </a:p>
          <a:p>
            <a:pPr lvl="2"/>
            <a:r>
              <a:rPr lang="en-US" altLang="en-US" dirty="0">
                <a:highlight>
                  <a:srgbClr val="FFFF00"/>
                </a:highlight>
              </a:rPr>
              <a:t>Birth to 1 month of age</a:t>
            </a:r>
          </a:p>
          <a:p>
            <a:pPr lvl="1"/>
            <a:r>
              <a:rPr lang="en-US" altLang="en-US" b="1" dirty="0"/>
              <a:t>Infancy</a:t>
            </a:r>
            <a:r>
              <a:rPr lang="en-US" altLang="en-US" dirty="0"/>
              <a:t> </a:t>
            </a:r>
          </a:p>
          <a:p>
            <a:pPr lvl="2"/>
            <a:r>
              <a:rPr lang="en-US" altLang="en-US" dirty="0"/>
              <a:t>Continues through first year of life</a:t>
            </a:r>
          </a:p>
          <a:p>
            <a:pPr lvl="1"/>
            <a:r>
              <a:rPr lang="en-US" altLang="en-US" b="1" dirty="0"/>
              <a:t>Childhood</a:t>
            </a:r>
            <a:r>
              <a:rPr lang="en-US" altLang="en-US" dirty="0"/>
              <a:t> </a:t>
            </a:r>
          </a:p>
          <a:p>
            <a:pPr lvl="2"/>
            <a:r>
              <a:rPr lang="en-US" altLang="en-US" dirty="0"/>
              <a:t>Infancy until adolescence</a:t>
            </a:r>
          </a:p>
          <a:p>
            <a:pPr lvl="1"/>
            <a:r>
              <a:rPr lang="en-US" altLang="en-US" b="1" dirty="0">
                <a:highlight>
                  <a:srgbClr val="FFFF00"/>
                </a:highlight>
              </a:rPr>
              <a:t>Adolescence</a:t>
            </a:r>
            <a:r>
              <a:rPr lang="en-US" altLang="en-US" dirty="0">
                <a:highlight>
                  <a:srgbClr val="FFFF00"/>
                </a:highlight>
              </a:rPr>
              <a:t> (puberty</a:t>
            </a:r>
            <a:r>
              <a:rPr lang="en-US" altLang="en-US" dirty="0"/>
              <a:t>)</a:t>
            </a:r>
          </a:p>
          <a:p>
            <a:pPr lvl="2"/>
            <a:r>
              <a:rPr lang="en-US" altLang="en-US" dirty="0"/>
              <a:t>Period of sexual and physical maturation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142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29-8 Postnatal Stages and Senescence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dirty="0"/>
              <a:t>Neonatal period, infancy, and childhood</a:t>
            </a:r>
          </a:p>
          <a:p>
            <a:pPr lvl="1"/>
            <a:r>
              <a:rPr lang="en-US" altLang="en-US" dirty="0"/>
              <a:t>Two major events occur</a:t>
            </a:r>
          </a:p>
          <a:p>
            <a:pPr lvl="2"/>
            <a:r>
              <a:rPr lang="en-US" altLang="en-US" dirty="0"/>
              <a:t>Most organ systems become fully operational</a:t>
            </a:r>
          </a:p>
          <a:p>
            <a:pPr lvl="2"/>
            <a:r>
              <a:rPr lang="en-US" altLang="en-US" dirty="0"/>
              <a:t>Individual grows rapidly and body proportions change significantly</a:t>
            </a:r>
          </a:p>
          <a:p>
            <a:r>
              <a:rPr lang="en-US" altLang="en-US" sz="3600" b="1" dirty="0">
                <a:solidFill>
                  <a:srgbClr val="FF0000"/>
                </a:solidFill>
                <a:highlight>
                  <a:srgbClr val="FFFF00"/>
                </a:highlight>
              </a:rPr>
              <a:t>Pediatrics</a:t>
            </a:r>
            <a:r>
              <a:rPr lang="en-US" altLang="en-US" dirty="0">
                <a:highlight>
                  <a:srgbClr val="FFFF00"/>
                </a:highlight>
              </a:rPr>
              <a:t> </a:t>
            </a:r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Medical specialty focusing on postnatal development from infancy through adolescence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355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29-8 Postnatal Stages and Senescence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Puberty</a:t>
            </a:r>
            <a:r>
              <a:rPr lang="en-US" altLang="en-US" dirty="0">
                <a:highlight>
                  <a:srgbClr val="FFFF00"/>
                </a:highlight>
              </a:rPr>
              <a:t> </a:t>
            </a:r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Period of sexual maturation that marks beginning of adolescence</a:t>
            </a:r>
          </a:p>
          <a:p>
            <a:pPr lvl="1"/>
            <a:r>
              <a:rPr lang="en-US" altLang="en-US" dirty="0"/>
              <a:t>cells become more sensitive to FSH and LH</a:t>
            </a:r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Hormonal changes </a:t>
            </a:r>
            <a:r>
              <a:rPr lang="en-US" altLang="en-US" dirty="0"/>
              <a:t>produce sex-specific differences in many systems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35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29-8 Postnatal Stages and Senescence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b="1" dirty="0">
                <a:highlight>
                  <a:srgbClr val="FFFF00"/>
                </a:highlight>
              </a:rPr>
              <a:t>Senescence</a:t>
            </a:r>
            <a:r>
              <a:rPr lang="en-US" altLang="en-US" dirty="0">
                <a:highlight>
                  <a:srgbClr val="FFFF00"/>
                </a:highlight>
              </a:rPr>
              <a:t> (aging)</a:t>
            </a:r>
          </a:p>
          <a:p>
            <a:pPr lvl="1"/>
            <a:r>
              <a:rPr lang="en-US" altLang="en-US" dirty="0"/>
              <a:t>Reduces functional capabilities of individual</a:t>
            </a:r>
          </a:p>
          <a:p>
            <a:pPr lvl="1"/>
            <a:r>
              <a:rPr lang="en-US" altLang="en-US" dirty="0"/>
              <a:t>Affects homeostatic mechanisms</a:t>
            </a:r>
          </a:p>
          <a:p>
            <a:pPr lvl="1"/>
            <a:r>
              <a:rPr lang="en-US" altLang="en-US" dirty="0"/>
              <a:t>Changes at the molecular level ultimately lead to </a:t>
            </a:r>
            <a:r>
              <a:rPr lang="en-US" altLang="en-US" b="1" dirty="0"/>
              <a:t>death</a:t>
            </a:r>
          </a:p>
          <a:p>
            <a:r>
              <a:rPr lang="en-US" altLang="en-US" b="1" dirty="0">
                <a:highlight>
                  <a:srgbClr val="FFFF00"/>
                </a:highlight>
              </a:rPr>
              <a:t>Geriatrics</a:t>
            </a:r>
            <a:r>
              <a:rPr lang="en-US" altLang="en-US" dirty="0">
                <a:highlight>
                  <a:srgbClr val="FFFF00"/>
                </a:highlight>
              </a:rPr>
              <a:t> </a:t>
            </a:r>
          </a:p>
          <a:p>
            <a:pPr lvl="1"/>
            <a:r>
              <a:rPr lang="en-US" altLang="en-US" dirty="0"/>
              <a:t>Medical specialty dealing with problems associated with aging</a:t>
            </a:r>
          </a:p>
          <a:p>
            <a:pPr lvl="1"/>
            <a:r>
              <a:rPr lang="en-US" altLang="en-US" b="1" dirty="0"/>
              <a:t>Geriatricians</a:t>
            </a:r>
            <a:r>
              <a:rPr lang="en-US" altLang="en-US" dirty="0"/>
              <a:t>—physicians trained in geriatrics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36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29-2 Fertilization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sz="3200" b="1" dirty="0">
                <a:highlight>
                  <a:srgbClr val="FFFF00"/>
                </a:highlight>
              </a:rPr>
              <a:t>Fertilization</a:t>
            </a:r>
            <a:r>
              <a:rPr lang="en-US" altLang="en-US" dirty="0">
                <a:highlight>
                  <a:srgbClr val="FFFF00"/>
                </a:highlight>
              </a:rPr>
              <a:t> </a:t>
            </a:r>
          </a:p>
          <a:p>
            <a:pPr lvl="1"/>
            <a:r>
              <a:rPr lang="en-US" altLang="en-US" sz="2800" b="1" dirty="0">
                <a:highlight>
                  <a:srgbClr val="FFFF00"/>
                </a:highlight>
              </a:rPr>
              <a:t>Occurs in uterine tube </a:t>
            </a:r>
            <a:r>
              <a:rPr lang="en-US" altLang="en-US" dirty="0"/>
              <a:t>within a day after ovulation</a:t>
            </a:r>
          </a:p>
          <a:p>
            <a:pPr lvl="2"/>
            <a:r>
              <a:rPr lang="en-US" altLang="en-US" dirty="0"/>
              <a:t>Secondary oocyte travels a few centimeters</a:t>
            </a:r>
          </a:p>
          <a:p>
            <a:pPr lvl="2"/>
            <a:r>
              <a:rPr lang="en-US" altLang="en-US" i="1" u="sng" dirty="0"/>
              <a:t>Sperm must cover distance between vagina and ampulla of uterine tube</a:t>
            </a:r>
          </a:p>
          <a:p>
            <a:r>
              <a:rPr lang="en-US" altLang="en-US" b="1" u="sng" dirty="0">
                <a:highlight>
                  <a:srgbClr val="FFFF00"/>
                </a:highlight>
              </a:rPr>
              <a:t>Oocyte activation</a:t>
            </a:r>
          </a:p>
          <a:p>
            <a:pPr lvl="1"/>
            <a:r>
              <a:rPr lang="en-US" altLang="en-US" dirty="0"/>
              <a:t>Triggered by fusion of sperm and oocyte membranes</a:t>
            </a:r>
          </a:p>
          <a:p>
            <a:pPr lvl="1"/>
            <a:r>
              <a:rPr lang="en-US" altLang="en-US" dirty="0"/>
              <a:t>Completion of meiosis II and formation of second polar body</a:t>
            </a:r>
          </a:p>
          <a:p>
            <a:pPr lvl="1"/>
            <a:endParaRPr lang="en-US" altLang="en-US" dirty="0"/>
          </a:p>
          <a:p>
            <a:pPr lvl="2"/>
            <a:endParaRPr lang="en-US" altLang="en-US" i="1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395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29-9 Inheritance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b="1" dirty="0">
                <a:highlight>
                  <a:srgbClr val="FFFF00"/>
                </a:highlight>
              </a:rPr>
              <a:t>Chromosomes</a:t>
            </a:r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Contain </a:t>
            </a:r>
            <a:r>
              <a:rPr lang="en-US" altLang="en-US" b="1" dirty="0">
                <a:highlight>
                  <a:srgbClr val="FFFF00"/>
                </a:highlight>
              </a:rPr>
              <a:t>DNA</a:t>
            </a:r>
            <a:r>
              <a:rPr lang="en-US" altLang="en-US" dirty="0">
                <a:highlight>
                  <a:srgbClr val="FFFF00"/>
                </a:highlight>
              </a:rPr>
              <a:t> </a:t>
            </a:r>
            <a:r>
              <a:rPr lang="en-US" altLang="en-US" dirty="0"/>
              <a:t>and proteins</a:t>
            </a:r>
          </a:p>
          <a:p>
            <a:r>
              <a:rPr lang="en-US" altLang="en-US" b="1" dirty="0"/>
              <a:t>Genes</a:t>
            </a:r>
          </a:p>
          <a:p>
            <a:pPr lvl="1"/>
            <a:r>
              <a:rPr lang="en-US" altLang="en-US" dirty="0"/>
              <a:t>Functional segments of DNA</a:t>
            </a:r>
          </a:p>
          <a:p>
            <a:pPr lvl="1"/>
            <a:r>
              <a:rPr lang="en-US" altLang="en-US" dirty="0"/>
              <a:t>Each gene carries information needed to direct synthesis of a specific polypeptide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448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29-9 Inheritance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Genotype</a:t>
            </a:r>
            <a:r>
              <a:rPr lang="en-US" altLang="en-US" dirty="0">
                <a:solidFill>
                  <a:srgbClr val="FF0000"/>
                </a:solidFill>
              </a:rPr>
              <a:t> genes</a:t>
            </a:r>
          </a:p>
          <a:p>
            <a:pPr lvl="1"/>
            <a:r>
              <a:rPr lang="en-US" altLang="en-US" dirty="0"/>
              <a:t>Chromosomes and their genes</a:t>
            </a:r>
          </a:p>
          <a:p>
            <a:pPr lvl="1"/>
            <a:r>
              <a:rPr lang="en-US" altLang="en-US" dirty="0"/>
              <a:t>Instructions are </a:t>
            </a:r>
            <a:r>
              <a:rPr lang="en-US" altLang="en-US" b="1" dirty="0"/>
              <a:t>expressed</a:t>
            </a:r>
            <a:r>
              <a:rPr lang="en-US" altLang="en-US" dirty="0"/>
              <a:t> in many ways</a:t>
            </a:r>
          </a:p>
          <a:p>
            <a:pPr lvl="1"/>
            <a:r>
              <a:rPr lang="en-US" altLang="en-US" dirty="0"/>
              <a:t>Determines anatomical and physiological characteristics</a:t>
            </a:r>
          </a:p>
          <a:p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Phenotype</a:t>
            </a:r>
            <a:r>
              <a:rPr lang="en-US" altLang="en-US" dirty="0">
                <a:solidFill>
                  <a:srgbClr val="FF0000"/>
                </a:solidFill>
              </a:rPr>
              <a:t> study of appearance of genes</a:t>
            </a:r>
          </a:p>
          <a:p>
            <a:pPr lvl="1"/>
            <a:r>
              <a:rPr lang="en-US" altLang="en-US" dirty="0"/>
              <a:t>Anatomical and physiological characteristics</a:t>
            </a:r>
          </a:p>
          <a:p>
            <a:pPr lvl="1"/>
            <a:r>
              <a:rPr lang="en-US" altLang="en-US" dirty="0"/>
              <a:t>Results from interaction between genotype and environment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046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29-9 Inheritance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b="1" dirty="0">
                <a:highlight>
                  <a:srgbClr val="FFFF00"/>
                </a:highlight>
              </a:rPr>
              <a:t>Each somatic cell has 23 pairs of chromosomes</a:t>
            </a:r>
          </a:p>
          <a:p>
            <a:pPr lvl="1"/>
            <a:r>
              <a:rPr lang="en-US" altLang="en-US" dirty="0"/>
              <a:t>At </a:t>
            </a:r>
            <a:r>
              <a:rPr lang="en-US" altLang="en-US" dirty="0" err="1"/>
              <a:t>amphimixis</a:t>
            </a:r>
            <a:r>
              <a:rPr lang="en-US" altLang="en-US" dirty="0"/>
              <a:t>, one member of each pair is contributed by ovum, the other by sperm</a:t>
            </a:r>
            <a:endParaRPr lang="en-US" altLang="en-US" b="1" dirty="0"/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22 of those pairs are </a:t>
            </a:r>
            <a:r>
              <a:rPr lang="en-US" altLang="en-US" b="1" dirty="0">
                <a:highlight>
                  <a:srgbClr val="FFFF00"/>
                </a:highlight>
              </a:rPr>
              <a:t>autosomes</a:t>
            </a:r>
            <a:r>
              <a:rPr lang="en-US" altLang="en-US" dirty="0">
                <a:highlight>
                  <a:srgbClr val="FFFF00"/>
                </a:highlight>
              </a:rPr>
              <a:t> </a:t>
            </a:r>
          </a:p>
          <a:p>
            <a:pPr lvl="2"/>
            <a:r>
              <a:rPr lang="en-US" altLang="en-US" dirty="0"/>
              <a:t>Most genes affect somatic characteristics</a:t>
            </a:r>
          </a:p>
          <a:p>
            <a:pPr lvl="1"/>
            <a:r>
              <a:rPr lang="en-US" altLang="en-US" dirty="0"/>
              <a:t>Chromosomes of 23rd pair are </a:t>
            </a:r>
            <a:r>
              <a:rPr lang="en-US" altLang="en-US" b="1" dirty="0"/>
              <a:t>sex</a:t>
            </a:r>
            <a:r>
              <a:rPr lang="en-US" altLang="en-US" dirty="0"/>
              <a:t> </a:t>
            </a:r>
            <a:r>
              <a:rPr lang="en-US" altLang="en-US" b="1" dirty="0"/>
              <a:t>chromosomes</a:t>
            </a:r>
            <a:r>
              <a:rPr lang="en-US" altLang="en-US" dirty="0"/>
              <a:t> </a:t>
            </a:r>
          </a:p>
          <a:p>
            <a:pPr lvl="2"/>
            <a:r>
              <a:rPr lang="en-US" altLang="en-US" dirty="0"/>
              <a:t>Determine whether individual is male or female</a:t>
            </a:r>
          </a:p>
          <a:p>
            <a:pPr lvl="2"/>
            <a:endParaRPr lang="en-US" altLang="en-US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lvl="2"/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HUMANS have 46 chromosomes in your body or somatic cells, 23 from your father and 23 from your mother.  Therefore 23 PAIRS of chromosomes.</a:t>
            </a:r>
          </a:p>
          <a:p>
            <a:pPr lvl="2"/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Your 23 chromosome is your sex chromosome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306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29-9 Inheritance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b="1" dirty="0">
                <a:highlight>
                  <a:srgbClr val="FFFF00"/>
                </a:highlight>
              </a:rPr>
              <a:t>Homozygous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Both homologous chromosomes </a:t>
            </a:r>
            <a:r>
              <a:rPr lang="en-US" altLang="en-US" dirty="0">
                <a:highlight>
                  <a:srgbClr val="FFFF00"/>
                </a:highlight>
              </a:rPr>
              <a:t>carry same </a:t>
            </a:r>
            <a:r>
              <a:rPr lang="en-US" altLang="en-US" dirty="0"/>
              <a:t>allele of a particular gene</a:t>
            </a:r>
          </a:p>
          <a:p>
            <a:r>
              <a:rPr lang="en-US" altLang="en-US" b="1" dirty="0">
                <a:highlight>
                  <a:srgbClr val="FFFF00"/>
                </a:highlight>
              </a:rPr>
              <a:t>Heterozygous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Homologous chromosomes </a:t>
            </a:r>
            <a:r>
              <a:rPr lang="en-US" altLang="en-US" dirty="0">
                <a:highlight>
                  <a:srgbClr val="FFFF00"/>
                </a:highlight>
              </a:rPr>
              <a:t>carry different </a:t>
            </a:r>
            <a:r>
              <a:rPr lang="en-US" altLang="en-US" dirty="0"/>
              <a:t>alleles of a particular gene</a:t>
            </a:r>
          </a:p>
          <a:p>
            <a:pPr lvl="1"/>
            <a:r>
              <a:rPr lang="en-US" altLang="en-US" dirty="0"/>
              <a:t>Resulting phenotype depends on nature of interaction between alleles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345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highlight>
                  <a:srgbClr val="FFFF00"/>
                </a:highlight>
              </a:rPr>
              <a:t>29-9 Inheritance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dirty="0"/>
              <a:t>Interactions between alleles</a:t>
            </a:r>
          </a:p>
          <a:p>
            <a:pPr lvl="1"/>
            <a:r>
              <a:rPr lang="en-US" altLang="en-US" b="1" dirty="0">
                <a:highlight>
                  <a:srgbClr val="FFFF00"/>
                </a:highlight>
              </a:rPr>
              <a:t>Simple</a:t>
            </a:r>
            <a:r>
              <a:rPr lang="en-US" altLang="en-US" dirty="0">
                <a:highlight>
                  <a:srgbClr val="FFFF00"/>
                </a:highlight>
              </a:rPr>
              <a:t> </a:t>
            </a:r>
            <a:r>
              <a:rPr lang="en-US" altLang="en-US" b="1" dirty="0">
                <a:highlight>
                  <a:srgbClr val="FFFF00"/>
                </a:highlight>
              </a:rPr>
              <a:t>inheritance</a:t>
            </a:r>
            <a:r>
              <a:rPr lang="en-US" altLang="en-US" dirty="0">
                <a:highlight>
                  <a:srgbClr val="FFFF00"/>
                </a:highlight>
              </a:rPr>
              <a:t> </a:t>
            </a:r>
          </a:p>
          <a:p>
            <a:pPr lvl="2"/>
            <a:r>
              <a:rPr lang="en-US" altLang="en-US" dirty="0"/>
              <a:t>Phenotype determined by interactions between single pair of alleles</a:t>
            </a:r>
          </a:p>
          <a:p>
            <a:r>
              <a:rPr lang="en-US" altLang="en-US" dirty="0"/>
              <a:t>Simple inheritance</a:t>
            </a:r>
            <a:endParaRPr lang="en-US" altLang="en-US" b="1" dirty="0"/>
          </a:p>
          <a:p>
            <a:pPr lvl="1"/>
            <a:r>
              <a:rPr lang="en-US" altLang="en-US" b="1" dirty="0"/>
              <a:t>Strict</a:t>
            </a:r>
            <a:r>
              <a:rPr lang="en-US" altLang="en-US" dirty="0"/>
              <a:t> </a:t>
            </a:r>
            <a:r>
              <a:rPr lang="en-US" altLang="en-US" b="1" dirty="0"/>
              <a:t>dominance</a:t>
            </a:r>
            <a:r>
              <a:rPr lang="en-US" altLang="en-US" dirty="0"/>
              <a:t> </a:t>
            </a:r>
          </a:p>
          <a:p>
            <a:pPr lvl="2"/>
            <a:r>
              <a:rPr lang="en-US" altLang="en-US" b="1" dirty="0">
                <a:highlight>
                  <a:srgbClr val="FFFF00"/>
                </a:highlight>
              </a:rPr>
              <a:t>Dominant</a:t>
            </a:r>
            <a:r>
              <a:rPr lang="en-US" altLang="en-US" dirty="0">
                <a:highlight>
                  <a:srgbClr val="FFFF00"/>
                </a:highlight>
              </a:rPr>
              <a:t> </a:t>
            </a:r>
            <a:r>
              <a:rPr lang="en-US" altLang="en-US" dirty="0"/>
              <a:t>allele is always expressed in phenotype</a:t>
            </a:r>
          </a:p>
          <a:p>
            <a:pPr lvl="2"/>
            <a:r>
              <a:rPr lang="en-US" altLang="en-US" b="1" dirty="0">
                <a:highlight>
                  <a:srgbClr val="FFFF00"/>
                </a:highlight>
              </a:rPr>
              <a:t>Recessive</a:t>
            </a:r>
            <a:r>
              <a:rPr lang="en-US" altLang="en-US" dirty="0"/>
              <a:t> allele will be expressed only if same allele is present on both chromosomes</a:t>
            </a:r>
          </a:p>
          <a:p>
            <a:pPr lvl="2"/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620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29-9 Inheritance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dirty="0"/>
              <a:t>Simple inheritance</a:t>
            </a:r>
            <a:endParaRPr lang="en-US" altLang="en-US" b="1" dirty="0"/>
          </a:p>
          <a:p>
            <a:pPr lvl="1"/>
            <a:r>
              <a:rPr lang="en-US" altLang="en-US" b="1" dirty="0"/>
              <a:t>Strict</a:t>
            </a:r>
            <a:r>
              <a:rPr lang="en-US" altLang="en-US" dirty="0"/>
              <a:t> </a:t>
            </a:r>
            <a:r>
              <a:rPr lang="en-US" altLang="en-US" b="1" dirty="0"/>
              <a:t>dominance</a:t>
            </a:r>
            <a:r>
              <a:rPr lang="en-US" altLang="en-US" dirty="0"/>
              <a:t> </a:t>
            </a:r>
          </a:p>
          <a:p>
            <a:pPr lvl="2"/>
            <a:r>
              <a:rPr lang="en-US" altLang="en-US" b="1" dirty="0">
                <a:highlight>
                  <a:srgbClr val="FFFF00"/>
                </a:highlight>
              </a:rPr>
              <a:t>Dominan</a:t>
            </a:r>
            <a:r>
              <a:rPr lang="en-US" altLang="en-US" b="1" dirty="0"/>
              <a:t>t</a:t>
            </a:r>
            <a:r>
              <a:rPr lang="en-US" altLang="en-US" dirty="0"/>
              <a:t> allele is always expressed in phenotype</a:t>
            </a:r>
          </a:p>
          <a:p>
            <a:pPr lvl="2"/>
            <a:r>
              <a:rPr lang="en-US" altLang="en-US" b="1" dirty="0">
                <a:highlight>
                  <a:srgbClr val="FFFF00"/>
                </a:highlight>
              </a:rPr>
              <a:t>Recessiv</a:t>
            </a:r>
            <a:r>
              <a:rPr lang="en-US" altLang="en-US" b="1" dirty="0"/>
              <a:t>e</a:t>
            </a:r>
            <a:r>
              <a:rPr lang="en-US" altLang="en-US" dirty="0"/>
              <a:t> allele will be expressed only if same allele is present on both chromosomes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717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29-9 Inheritance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b="1" dirty="0">
                <a:highlight>
                  <a:srgbClr val="FFFF00"/>
                </a:highlight>
              </a:rPr>
              <a:t>Polygenic inheritance</a:t>
            </a:r>
            <a:r>
              <a:rPr lang="en-US" altLang="en-US" dirty="0">
                <a:highlight>
                  <a:srgbClr val="FFFF00"/>
                </a:highlight>
              </a:rPr>
              <a:t> </a:t>
            </a:r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Phenotype determined by interactions among several genes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9797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29-9 Inheritance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b="1" dirty="0">
                <a:highlight>
                  <a:srgbClr val="FFFF00"/>
                </a:highlight>
              </a:rPr>
              <a:t>Sex-linked inheritance</a:t>
            </a:r>
          </a:p>
          <a:p>
            <a:pPr lvl="1"/>
            <a:r>
              <a:rPr lang="en-US" altLang="en-US" b="1" dirty="0">
                <a:highlight>
                  <a:srgbClr val="FFFF00"/>
                </a:highlight>
              </a:rPr>
              <a:t>X chromosome </a:t>
            </a:r>
          </a:p>
          <a:p>
            <a:pPr lvl="2"/>
            <a:r>
              <a:rPr lang="en-US" altLang="en-US" dirty="0"/>
              <a:t>Considerably larger than Y chromosome</a:t>
            </a:r>
          </a:p>
          <a:p>
            <a:pPr lvl="2"/>
            <a:r>
              <a:rPr lang="en-US" altLang="en-US" dirty="0"/>
              <a:t>Has more genes than does Y chromosome</a:t>
            </a:r>
          </a:p>
          <a:p>
            <a:pPr lvl="2"/>
            <a:r>
              <a:rPr lang="en-US" altLang="en-US" dirty="0"/>
              <a:t>Carried by all oocytes</a:t>
            </a:r>
          </a:p>
          <a:p>
            <a:pPr lvl="1"/>
            <a:r>
              <a:rPr lang="en-US" altLang="en-US" b="1" dirty="0">
                <a:highlight>
                  <a:srgbClr val="FFFF00"/>
                </a:highlight>
              </a:rPr>
              <a:t>Y chromosome </a:t>
            </a:r>
          </a:p>
          <a:p>
            <a:pPr lvl="2"/>
            <a:r>
              <a:rPr lang="en-US" altLang="en-US" b="1" dirty="0">
                <a:highlight>
                  <a:srgbClr val="FFFF00"/>
                </a:highlight>
              </a:rPr>
              <a:t>Includes a gene specifying that individual will be male</a:t>
            </a:r>
          </a:p>
          <a:p>
            <a:pPr lvl="2"/>
            <a:r>
              <a:rPr lang="en-US" altLang="en-US" sz="4000" b="1" dirty="0">
                <a:highlight>
                  <a:srgbClr val="FFFF00"/>
                </a:highlight>
              </a:rPr>
              <a:t>Not present in females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151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29-9 Inheritance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b="1" dirty="0">
                <a:highlight>
                  <a:srgbClr val="FFFF00"/>
                </a:highlight>
              </a:rPr>
              <a:t>Sperm </a:t>
            </a:r>
          </a:p>
          <a:p>
            <a:pPr lvl="1"/>
            <a:r>
              <a:rPr lang="en-US" altLang="en-US" b="1" dirty="0">
                <a:highlight>
                  <a:srgbClr val="FFFF00"/>
                </a:highlight>
              </a:rPr>
              <a:t>Carry either X or Y chromosome</a:t>
            </a:r>
          </a:p>
          <a:p>
            <a:pPr lvl="1"/>
            <a:r>
              <a:rPr lang="en-US" altLang="en-US" dirty="0"/>
              <a:t>Because males have one of each, and can pass along either one</a:t>
            </a:r>
          </a:p>
          <a:p>
            <a:r>
              <a:rPr lang="en-US" altLang="en-US" b="1" dirty="0">
                <a:highlight>
                  <a:srgbClr val="FFFF00"/>
                </a:highlight>
              </a:rPr>
              <a:t>X-linked </a:t>
            </a:r>
            <a:r>
              <a:rPr lang="en-US" altLang="en-US" dirty="0">
                <a:highlight>
                  <a:srgbClr val="FFFF00"/>
                </a:highlight>
              </a:rPr>
              <a:t>genes</a:t>
            </a:r>
            <a:endParaRPr lang="en-US" altLang="en-US" b="1" dirty="0">
              <a:highlight>
                <a:srgbClr val="FFFF00"/>
              </a:highlight>
            </a:endParaRPr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Found on X chromosome but not on Y</a:t>
            </a:r>
          </a:p>
          <a:p>
            <a:pPr lvl="1"/>
            <a:r>
              <a:rPr lang="en-US" altLang="en-US" dirty="0"/>
              <a:t>Affect somatic structures</a:t>
            </a:r>
          </a:p>
          <a:p>
            <a:pPr lvl="1"/>
            <a:r>
              <a:rPr lang="en-US" altLang="en-US" dirty="0"/>
              <a:t>Inheritance does not follow pattern of alleles on autosomal chromosomes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8283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29-9 Inheritance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b="1" dirty="0"/>
              <a:t>Genetic</a:t>
            </a:r>
            <a:r>
              <a:rPr lang="en-US" altLang="en-US" dirty="0"/>
              <a:t> </a:t>
            </a:r>
            <a:r>
              <a:rPr lang="en-US" altLang="en-US" b="1" dirty="0"/>
              <a:t>recombination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During meiosis, various changes can occur in chromosome structure</a:t>
            </a:r>
          </a:p>
          <a:p>
            <a:pPr lvl="2"/>
            <a:r>
              <a:rPr lang="en-US" altLang="en-US" dirty="0"/>
              <a:t>Producing gametes with chromosomes that differ from those of each parent</a:t>
            </a:r>
          </a:p>
          <a:p>
            <a:pPr lvl="1"/>
            <a:r>
              <a:rPr lang="en-US" altLang="en-US" b="1" u="sng" dirty="0">
                <a:solidFill>
                  <a:srgbClr val="FF0000"/>
                </a:solidFill>
                <a:highlight>
                  <a:srgbClr val="FFFF00"/>
                </a:highlight>
              </a:rPr>
              <a:t>Greatly increases genetic variation among gametes</a:t>
            </a:r>
          </a:p>
          <a:p>
            <a:pPr lvl="1"/>
            <a:endParaRPr lang="en-US" altLang="en-US" b="1" u="sng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lvl="1"/>
            <a:r>
              <a:rPr lang="en-US" altLang="en-US" b="1" u="sng" dirty="0">
                <a:solidFill>
                  <a:srgbClr val="FF0000"/>
                </a:solidFill>
                <a:highlight>
                  <a:srgbClr val="FFFF00"/>
                </a:highlight>
              </a:rPr>
              <a:t>Note GAMETES are Haploid.  The female gamete is the egg. The male gamete is the sperm.</a:t>
            </a:r>
          </a:p>
          <a:p>
            <a:pPr lvl="1"/>
            <a:endParaRPr lang="en-US" altLang="en-US" b="1" u="sng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lvl="1"/>
            <a:r>
              <a:rPr lang="en-US" altLang="en-US" b="1" u="sng" dirty="0">
                <a:solidFill>
                  <a:srgbClr val="FF0000"/>
                </a:solidFill>
                <a:highlight>
                  <a:srgbClr val="FFFF00"/>
                </a:highlight>
              </a:rPr>
              <a:t>Sperm has 23 chromosomes.  Egg has 23 chromosomes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19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29-2 Fertilization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dirty="0"/>
              <a:t>After oocyte completes meiosis II, it becomes mature </a:t>
            </a:r>
            <a:r>
              <a:rPr lang="en-US" altLang="en-US" b="1" dirty="0">
                <a:highlight>
                  <a:srgbClr val="FFFF00"/>
                </a:highlight>
              </a:rPr>
              <a:t>ovum</a:t>
            </a:r>
          </a:p>
          <a:p>
            <a:r>
              <a:rPr lang="en-US" altLang="en-US" dirty="0" err="1"/>
              <a:t>Amphimixis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Fusion of female </a:t>
            </a:r>
            <a:r>
              <a:rPr lang="en-US" altLang="en-US" dirty="0" err="1"/>
              <a:t>pronucleus</a:t>
            </a:r>
            <a:r>
              <a:rPr lang="en-US" altLang="en-US" dirty="0"/>
              <a:t> and male </a:t>
            </a:r>
            <a:r>
              <a:rPr lang="en-US" altLang="en-US" dirty="0" err="1"/>
              <a:t>pronucleus</a:t>
            </a:r>
            <a:endParaRPr lang="en-US" altLang="en-US" dirty="0"/>
          </a:p>
          <a:p>
            <a:pPr lvl="1"/>
            <a:r>
              <a:rPr lang="en-US" altLang="en-US" dirty="0"/>
              <a:t>“Moment of conception”</a:t>
            </a:r>
          </a:p>
          <a:p>
            <a:pPr lvl="1"/>
            <a:r>
              <a:rPr lang="en-US" altLang="en-US" sz="3200" b="1" dirty="0">
                <a:highlight>
                  <a:srgbClr val="FFFF00"/>
                </a:highlight>
              </a:rPr>
              <a:t>Cell becomes a zygote with 46 chromosomes</a:t>
            </a:r>
          </a:p>
          <a:p>
            <a:pPr lvl="1"/>
            <a:r>
              <a:rPr lang="en-US" altLang="en-US" dirty="0"/>
              <a:t>Fertilization is </a:t>
            </a:r>
            <a:r>
              <a:rPr lang="en-US" altLang="en-US" sz="3200" b="1" dirty="0"/>
              <a:t>complete</a:t>
            </a:r>
          </a:p>
          <a:p>
            <a:r>
              <a:rPr lang="en-US" altLang="en-US" sz="3200" b="1" dirty="0">
                <a:highlight>
                  <a:srgbClr val="FFFF00"/>
                </a:highlight>
              </a:rPr>
              <a:t>First cleavage</a:t>
            </a:r>
          </a:p>
          <a:p>
            <a:pPr lvl="1"/>
            <a:r>
              <a:rPr lang="en-US" altLang="en-US" sz="3200" b="1" dirty="0">
                <a:highlight>
                  <a:srgbClr val="FFFF00"/>
                </a:highlight>
              </a:rPr>
              <a:t>Produces two daughter cells </a:t>
            </a:r>
            <a:r>
              <a:rPr lang="en-US" alt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(blastomeres)</a:t>
            </a:r>
          </a:p>
          <a:p>
            <a:endParaRPr lang="en-US" alt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7098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29-9 Inheritance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b="1" dirty="0">
                <a:highlight>
                  <a:srgbClr val="FFFF00"/>
                </a:highlight>
              </a:rPr>
              <a:t>Chromosomal</a:t>
            </a:r>
            <a:r>
              <a:rPr lang="en-US" altLang="en-US" dirty="0">
                <a:highlight>
                  <a:srgbClr val="FFFF00"/>
                </a:highlight>
              </a:rPr>
              <a:t> </a:t>
            </a:r>
            <a:r>
              <a:rPr lang="en-US" altLang="en-US" b="1" dirty="0">
                <a:highlight>
                  <a:srgbClr val="FFFF00"/>
                </a:highlight>
              </a:rPr>
              <a:t>abnormalities</a:t>
            </a:r>
            <a:r>
              <a:rPr lang="en-US" altLang="en-US" dirty="0">
                <a:highlight>
                  <a:srgbClr val="FFFF00"/>
                </a:highlight>
              </a:rPr>
              <a:t> </a:t>
            </a:r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Damaged, broken, missing, or extra copies of chromosomes</a:t>
            </a:r>
          </a:p>
          <a:p>
            <a:pPr lvl="1"/>
            <a:r>
              <a:rPr lang="en-US" altLang="en-US" dirty="0"/>
              <a:t>Present in 10 percent of zygotes</a:t>
            </a:r>
          </a:p>
          <a:p>
            <a:pPr lvl="2"/>
            <a:r>
              <a:rPr lang="en-US" altLang="en-US" dirty="0"/>
              <a:t>Most of which do not survive </a:t>
            </a:r>
          </a:p>
          <a:p>
            <a:pPr lvl="1"/>
            <a:r>
              <a:rPr lang="en-US" altLang="en-US" dirty="0"/>
              <a:t>Present in 0.5 percent of newborns</a:t>
            </a:r>
          </a:p>
          <a:p>
            <a:pPr lvl="1"/>
            <a:r>
              <a:rPr lang="en-US" altLang="en-US" dirty="0"/>
              <a:t>Produce a variety of serious clinical conditions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659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29-9 Inheritance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dirty="0">
                <a:highlight>
                  <a:srgbClr val="FFFF00"/>
                </a:highlight>
              </a:rPr>
              <a:t>Mutations </a:t>
            </a:r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Changes in nucleotide sequence of an allele</a:t>
            </a:r>
          </a:p>
          <a:p>
            <a:pPr lvl="1"/>
            <a:r>
              <a:rPr lang="en-US" altLang="en-US" b="1" dirty="0">
                <a:highlight>
                  <a:srgbClr val="FFFF00"/>
                </a:highlight>
              </a:rPr>
              <a:t>Spontaneous mutations </a:t>
            </a:r>
          </a:p>
          <a:p>
            <a:pPr lvl="2"/>
            <a:r>
              <a:rPr lang="en-US" altLang="en-US" dirty="0"/>
              <a:t>Result from random errors in DNA replication</a:t>
            </a:r>
          </a:p>
          <a:p>
            <a:pPr lvl="2"/>
            <a:r>
              <a:rPr lang="en-US" altLang="en-US" dirty="0"/>
              <a:t>Relatively common, but in most cases error is detected and repaired by enzymes</a:t>
            </a:r>
          </a:p>
          <a:p>
            <a:pPr lvl="2"/>
            <a:r>
              <a:rPr lang="en-US" altLang="en-US" dirty="0"/>
              <a:t>Errors that go undetected and unrepaired have potential to change phenotype</a:t>
            </a:r>
          </a:p>
          <a:p>
            <a:pPr lvl="2"/>
            <a:r>
              <a:rPr lang="en-US" altLang="en-US" dirty="0"/>
              <a:t>Can </a:t>
            </a:r>
            <a:r>
              <a:rPr lang="en-US" altLang="en-US" dirty="0">
                <a:highlight>
                  <a:srgbClr val="FFFF00"/>
                </a:highlight>
              </a:rPr>
              <a:t>produce gametes that contain abnormal alleles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9802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29-9 Inheritance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b="1" dirty="0">
                <a:highlight>
                  <a:srgbClr val="FFFF00"/>
                </a:highlight>
              </a:rPr>
              <a:t>Carriers </a:t>
            </a:r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Individuals who are heterozygous for abnormal allele but do not show effects of mutation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2570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29-9 Inheritance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b="1" dirty="0"/>
              <a:t>Human</a:t>
            </a:r>
            <a:r>
              <a:rPr lang="en-US" altLang="en-US" dirty="0"/>
              <a:t> </a:t>
            </a:r>
            <a:r>
              <a:rPr lang="en-US" altLang="en-US" b="1" dirty="0"/>
              <a:t>genome</a:t>
            </a:r>
            <a:endParaRPr lang="en-US" altLang="en-US" dirty="0"/>
          </a:p>
          <a:p>
            <a:pPr lvl="1"/>
            <a:r>
              <a:rPr lang="en-US" altLang="en-US" dirty="0"/>
              <a:t>Full set of genetic material (DNA) in our chromosomes</a:t>
            </a:r>
          </a:p>
          <a:p>
            <a:pPr lvl="1"/>
            <a:r>
              <a:rPr lang="en-US" altLang="en-US" dirty="0"/>
              <a:t>3.2 billion base pairs</a:t>
            </a:r>
          </a:p>
          <a:p>
            <a:pPr lvl="1"/>
            <a:r>
              <a:rPr lang="en-US" altLang="en-US" dirty="0"/>
              <a:t>20,000–25,000 protein-coding genes</a:t>
            </a:r>
          </a:p>
          <a:p>
            <a:pPr lvl="1"/>
            <a:r>
              <a:rPr lang="en-US" altLang="en-US" dirty="0"/>
              <a:t>About 10,000 different single-gene disorders have been described</a:t>
            </a:r>
          </a:p>
          <a:p>
            <a:r>
              <a:rPr lang="en-US" altLang="en-US" b="1" dirty="0">
                <a:highlight>
                  <a:srgbClr val="FFFF00"/>
                </a:highlight>
              </a:rPr>
              <a:t>Gene therapy</a:t>
            </a:r>
          </a:p>
          <a:p>
            <a:pPr lvl="1"/>
            <a:r>
              <a:rPr lang="en-US" altLang="en-US" b="1" dirty="0">
                <a:highlight>
                  <a:srgbClr val="FFFF00"/>
                </a:highlight>
              </a:rPr>
              <a:t>Inserting corrective genes into a patient’s cells</a:t>
            </a:r>
          </a:p>
          <a:p>
            <a:pPr lvl="1"/>
            <a:r>
              <a:rPr lang="en-US" altLang="en-US" b="1" dirty="0">
                <a:highlight>
                  <a:srgbClr val="FFFF00"/>
                </a:highlight>
              </a:rPr>
              <a:t>Used to treat genetic disorders or diseases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77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4"/>
          <a:stretch>
            <a:fillRect/>
          </a:stretch>
        </p:blipFill>
        <p:spPr>
          <a:xfrm>
            <a:off x="2282952" y="579120"/>
            <a:ext cx="4578096" cy="569976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Figure 29–1b Fertilization (Part 1 of 6).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497138" y="714375"/>
            <a:ext cx="25015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b="1" dirty="0">
                <a:solidFill>
                  <a:srgbClr val="000000"/>
                </a:solidFill>
                <a:latin typeface="Arial Black" panose="020B0A04020102020204" pitchFamily="34" charset="0"/>
              </a:rPr>
              <a:t>Oocyte at Ovulation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489200" y="1096963"/>
            <a:ext cx="4222310" cy="128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IN" altLang="en-US" sz="1780" b="1" dirty="0">
                <a:solidFill>
                  <a:srgbClr val="000000"/>
                </a:solidFill>
                <a:latin typeface="Arial"/>
              </a:rPr>
              <a:t>Ovulation releases a </a:t>
            </a:r>
            <a:r>
              <a:rPr lang="en-IN" altLang="en-US" sz="1780" b="1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secondary oocyte</a:t>
            </a:r>
          </a:p>
          <a:p>
            <a:pPr>
              <a:lnSpc>
                <a:spcPts val="2000"/>
              </a:lnSpc>
            </a:pPr>
            <a:r>
              <a:rPr lang="en-IN" altLang="en-US" sz="1780" b="1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and the first polar body</a:t>
            </a:r>
            <a:r>
              <a:rPr lang="en-IN" altLang="en-US" sz="1780" b="1" dirty="0">
                <a:solidFill>
                  <a:srgbClr val="000000"/>
                </a:solidFill>
                <a:latin typeface="Arial"/>
              </a:rPr>
              <a:t>; both are</a:t>
            </a:r>
          </a:p>
          <a:p>
            <a:pPr>
              <a:lnSpc>
                <a:spcPts val="2000"/>
              </a:lnSpc>
            </a:pPr>
            <a:r>
              <a:rPr lang="en-IN" altLang="en-US" sz="1780" b="1" dirty="0">
                <a:solidFill>
                  <a:srgbClr val="000000"/>
                </a:solidFill>
                <a:latin typeface="Arial"/>
              </a:rPr>
              <a:t>surrounded by the corona </a:t>
            </a:r>
            <a:r>
              <a:rPr lang="en-IN" altLang="en-US" sz="1780" b="1" dirty="0" err="1">
                <a:solidFill>
                  <a:srgbClr val="000000"/>
                </a:solidFill>
                <a:latin typeface="Arial"/>
              </a:rPr>
              <a:t>radiata</a:t>
            </a:r>
            <a:r>
              <a:rPr lang="en-IN" altLang="en-US" sz="1780" b="1" dirty="0">
                <a:solidFill>
                  <a:srgbClr val="000000"/>
                </a:solidFill>
                <a:latin typeface="Arial"/>
              </a:rPr>
              <a:t>. The</a:t>
            </a:r>
          </a:p>
          <a:p>
            <a:pPr>
              <a:lnSpc>
                <a:spcPts val="2000"/>
              </a:lnSpc>
            </a:pPr>
            <a:r>
              <a:rPr lang="en-IN" altLang="en-US" sz="1780" b="1" dirty="0">
                <a:solidFill>
                  <a:srgbClr val="000000"/>
                </a:solidFill>
                <a:latin typeface="Arial"/>
              </a:rPr>
              <a:t>oocyte is suspended in </a:t>
            </a:r>
            <a:r>
              <a:rPr lang="en-IN" altLang="en-US" sz="1780" b="1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metaphase of</a:t>
            </a:r>
          </a:p>
          <a:p>
            <a:pPr>
              <a:lnSpc>
                <a:spcPts val="2000"/>
              </a:lnSpc>
            </a:pPr>
            <a:r>
              <a:rPr lang="en-IN" altLang="en-US" sz="1780" b="1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meiosis II.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59150" y="2687638"/>
            <a:ext cx="8079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IN" altLang="en-US" b="1">
                <a:solidFill>
                  <a:srgbClr val="000000"/>
                </a:solidFill>
                <a:latin typeface="Arial"/>
              </a:rPr>
              <a:t>Corona</a:t>
            </a:r>
          </a:p>
          <a:p>
            <a:pPr algn="ctr"/>
            <a:r>
              <a:rPr lang="en-IN" altLang="en-US" b="1">
                <a:solidFill>
                  <a:srgbClr val="000000"/>
                </a:solidFill>
                <a:latin typeface="Arial"/>
              </a:rPr>
              <a:t>radiata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4592638" y="2687638"/>
            <a:ext cx="112851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IN" altLang="en-US" b="1">
                <a:solidFill>
                  <a:srgbClr val="000000"/>
                </a:solidFill>
                <a:latin typeface="Arial"/>
              </a:rPr>
              <a:t>First polar</a:t>
            </a:r>
          </a:p>
          <a:p>
            <a:pPr algn="ctr"/>
            <a:r>
              <a:rPr lang="en-IN" altLang="en-US" b="1">
                <a:solidFill>
                  <a:srgbClr val="000000"/>
                </a:solidFill>
                <a:latin typeface="Arial"/>
              </a:rPr>
              <a:t>body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467397" y="5024438"/>
            <a:ext cx="10002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IN" altLang="en-US" b="1" dirty="0">
                <a:solidFill>
                  <a:srgbClr val="000000"/>
                </a:solidFill>
                <a:latin typeface="Arial"/>
              </a:rPr>
              <a:t>Zona</a:t>
            </a:r>
          </a:p>
          <a:p>
            <a:pPr algn="r"/>
            <a:r>
              <a:rPr lang="en-IN" altLang="en-US" b="1" dirty="0" err="1">
                <a:solidFill>
                  <a:srgbClr val="000000"/>
                </a:solidFill>
                <a:latin typeface="Arial"/>
              </a:rPr>
              <a:t>pellucida</a:t>
            </a:r>
            <a:endParaRPr lang="en-IN" altLang="en-US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750821" y="3255902"/>
            <a:ext cx="390969" cy="715238"/>
          </a:xfrm>
          <a:custGeom>
            <a:avLst/>
            <a:gdLst>
              <a:gd name="connsiteX0" fmla="*/ 381444 w 390969"/>
              <a:gd name="connsiteY0" fmla="*/ 457098 h 715238"/>
              <a:gd name="connsiteX1" fmla="*/ 9525 w 390969"/>
              <a:gd name="connsiteY1" fmla="*/ 9525 h 715238"/>
              <a:gd name="connsiteX2" fmla="*/ 9525 w 390969"/>
              <a:gd name="connsiteY2" fmla="*/ 705713 h 7152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90969" h="715238">
                <a:moveTo>
                  <a:pt x="381444" y="457098"/>
                </a:moveTo>
                <a:lnTo>
                  <a:pt x="9525" y="9525"/>
                </a:lnTo>
                <a:lnTo>
                  <a:pt x="9525" y="705713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5137876" y="3255902"/>
            <a:ext cx="38100" cy="854443"/>
          </a:xfrm>
          <a:custGeom>
            <a:avLst/>
            <a:gdLst>
              <a:gd name="connsiteX0" fmla="*/ 9525 w 38100"/>
              <a:gd name="connsiteY0" fmla="*/ 9525 h 854443"/>
              <a:gd name="connsiteX1" fmla="*/ 9525 w 38100"/>
              <a:gd name="connsiteY1" fmla="*/ 844918 h 8544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854443">
                <a:moveTo>
                  <a:pt x="9525" y="9525"/>
                </a:moveTo>
                <a:lnTo>
                  <a:pt x="9525" y="844918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3488058" y="5177983"/>
            <a:ext cx="589483" cy="38100"/>
          </a:xfrm>
          <a:custGeom>
            <a:avLst/>
            <a:gdLst>
              <a:gd name="connsiteX0" fmla="*/ 9525 w 589483"/>
              <a:gd name="connsiteY0" fmla="*/ 9525 h 38100"/>
              <a:gd name="connsiteX1" fmla="*/ 579958 w 589483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89483" h="38100">
                <a:moveTo>
                  <a:pt x="9525" y="9525"/>
                </a:moveTo>
                <a:lnTo>
                  <a:pt x="579958" y="952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8DA01-29A3-4405-AC9B-2E1C4F19C15B}" type="slidenum">
              <a:rPr lang="en-US" smtClean="0"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2018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113006"/>
      </p:ext>
    </p:extLst>
  </p:cSld>
  <p:clrMapOvr>
    <a:masterClrMapping/>
  </p:clrMapOvr>
</p:sld>
</file>

<file path=ppt/theme/theme1.xml><?xml version="1.0" encoding="utf-8"?>
<a:theme xmlns:a="http://schemas.openxmlformats.org/drawingml/2006/main" name="508 Lecture">
  <a:themeElements>
    <a:clrScheme name="Custom 7">
      <a:dk1>
        <a:sysClr val="windowText" lastClr="000000"/>
      </a:dk1>
      <a:lt1>
        <a:sysClr val="window" lastClr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8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8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8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8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8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8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8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8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3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8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3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8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8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3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8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8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8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8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8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8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8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8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5917</TotalTime>
  <Words>3554</Words>
  <Application>Microsoft Office PowerPoint</Application>
  <PresentationFormat>On-screen Show (4:3)</PresentationFormat>
  <Paragraphs>823</Paragraphs>
  <Slides>83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20</vt:i4>
      </vt:variant>
      <vt:variant>
        <vt:lpstr>Slide Titles</vt:lpstr>
      </vt:variant>
      <vt:variant>
        <vt:i4>83</vt:i4>
      </vt:variant>
    </vt:vector>
  </HeadingPairs>
  <TitlesOfParts>
    <vt:vector size="108" baseType="lpstr">
      <vt:lpstr>Arial</vt:lpstr>
      <vt:lpstr>Arial Black</vt:lpstr>
      <vt:lpstr>Calibri</vt:lpstr>
      <vt:lpstr>Times New Roman</vt:lpstr>
      <vt:lpstr>Wingdings</vt:lpstr>
      <vt:lpstr>508 Lecture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11_Office Theme</vt:lpstr>
      <vt:lpstr>14_Office Theme</vt:lpstr>
      <vt:lpstr>16_Office Theme</vt:lpstr>
      <vt:lpstr>17_Office Theme</vt:lpstr>
      <vt:lpstr>25_Office Theme</vt:lpstr>
      <vt:lpstr>26_Office Theme</vt:lpstr>
      <vt:lpstr>27_Office Theme</vt:lpstr>
      <vt:lpstr>33_Office Theme</vt:lpstr>
      <vt:lpstr>34_Office Theme</vt:lpstr>
      <vt:lpstr>35_Office Theme</vt:lpstr>
      <vt:lpstr>Fundamentals of Anatomy &amp; Physiology</vt:lpstr>
      <vt:lpstr>29-1 Development</vt:lpstr>
      <vt:lpstr>29-1 Development</vt:lpstr>
      <vt:lpstr>29-1 Development  VERY IMPORTANT DEFINTIONS</vt:lpstr>
      <vt:lpstr>29-2 Fertilization</vt:lpstr>
      <vt:lpstr>Figure 29–1a Fertilization.</vt:lpstr>
      <vt:lpstr>29-2 Fertilization</vt:lpstr>
      <vt:lpstr>29-2 Fertilization</vt:lpstr>
      <vt:lpstr>Figure 29–1b Fertilization (Part 1 of 6).</vt:lpstr>
      <vt:lpstr>Figure 29–1b Fertilization (Part 2 of 6).</vt:lpstr>
      <vt:lpstr>Figure 29–1b Fertilization (Part 3 of 6).</vt:lpstr>
      <vt:lpstr>Figure 29–1b Fertilization (Part 4 of 6).</vt:lpstr>
      <vt:lpstr>Figure 29–1b Fertilization (Part 5 of 6).</vt:lpstr>
      <vt:lpstr>Figure 29–1b Fertilization (Part 6 of 6).</vt:lpstr>
      <vt:lpstr>29-3 Gestation</vt:lpstr>
      <vt:lpstr>29-3 Gestation  IMPORTANT TIMELINES</vt:lpstr>
      <vt:lpstr>29-4 The First Trimester</vt:lpstr>
      <vt:lpstr>29-4 The First Trimester</vt:lpstr>
      <vt:lpstr>29-4 The First Trimester</vt:lpstr>
      <vt:lpstr>29-4 The First Trimester</vt:lpstr>
      <vt:lpstr>29-4 The First Trimester</vt:lpstr>
      <vt:lpstr>29-4 The First Trimester</vt:lpstr>
      <vt:lpstr>Figure 29–2 Cleavage and Blastocyst Formation (Part 1 of 2).</vt:lpstr>
      <vt:lpstr>Figure 29–2 Cleavage and Blastocyst Formation (Part 2 of 2).</vt:lpstr>
      <vt:lpstr>29-4 The First Trimester</vt:lpstr>
      <vt:lpstr>29-4 The First Trimester</vt:lpstr>
      <vt:lpstr>29-4 The First Trimester</vt:lpstr>
      <vt:lpstr>29-4 The First Trimester Essent</vt:lpstr>
      <vt:lpstr>Figure 29–4 The Inner Cell Mass and Gastrulation (Part 2 of 2).</vt:lpstr>
      <vt:lpstr>29-4 The First Trimester  What is ECTODERM?</vt:lpstr>
      <vt:lpstr>29-4 The First Trimester</vt:lpstr>
      <vt:lpstr>29-4 The First Trimester What is MESODERM?</vt:lpstr>
      <vt:lpstr>29-4 The First Trimester</vt:lpstr>
      <vt:lpstr>29-4 The First Trimester</vt:lpstr>
      <vt:lpstr>29-4 The First Trimester  What is ENDODERM?</vt:lpstr>
      <vt:lpstr>29-4 The First Trimester</vt:lpstr>
      <vt:lpstr>29-4 The First Trimester</vt:lpstr>
      <vt:lpstr>29-4 The First Trimester</vt:lpstr>
      <vt:lpstr>29-4 The First Trimester</vt:lpstr>
      <vt:lpstr>Figure 29–5 Extra-Embryonic Membranes and Placenta Formation (Part 2 of 5).</vt:lpstr>
      <vt:lpstr>Figure 29–5 Extra-Embryonic Membranes and Placenta Formation (Part 4 of 5).</vt:lpstr>
      <vt:lpstr>Figure 29–5 Extra-Embryonic Membranes and Placenta Formation (Part 5 of 5).</vt:lpstr>
      <vt:lpstr>29-4 The First Trimester</vt:lpstr>
      <vt:lpstr>Figure 29–7d The First 12 Weeks of Development.</vt:lpstr>
      <vt:lpstr>29-5 The Second and Third Trimesters</vt:lpstr>
      <vt:lpstr>Figure 29–8a Fetal Development in the Second and Third Trimesters.</vt:lpstr>
      <vt:lpstr>Figure 29–8b Fetal Development in the Second and Third Trimesters.</vt:lpstr>
      <vt:lpstr>29-6 Maternal Organ Support of Development</vt:lpstr>
      <vt:lpstr>29-6 Maternal Organ Support of Development</vt:lpstr>
      <vt:lpstr>29-6 Maternal Organ Support of Development</vt:lpstr>
      <vt:lpstr>29-7 Labor and Delivery</vt:lpstr>
      <vt:lpstr>29-7 Labor and Delivery</vt:lpstr>
      <vt:lpstr>29-7 Labor and Delivery</vt:lpstr>
      <vt:lpstr>Figure 29–11 The Stages of Labor (Part 2 of 4).</vt:lpstr>
      <vt:lpstr>29-7 Labor and Delivery</vt:lpstr>
      <vt:lpstr>Figure 29–11 The Stages of Labor (Part 3 of 4).</vt:lpstr>
      <vt:lpstr>29-7 Labor and Delivery</vt:lpstr>
      <vt:lpstr>29-7 Labor and Delivery</vt:lpstr>
      <vt:lpstr>Figure 29–11 The Stages of Labor (Part 4 of 4).</vt:lpstr>
      <vt:lpstr>29-7 Labor and Delivery</vt:lpstr>
      <vt:lpstr>29-7 Labor and Delivery</vt:lpstr>
      <vt:lpstr>29-7 Labor and Delivery</vt:lpstr>
      <vt:lpstr>29-7 Labor and Delivery</vt:lpstr>
      <vt:lpstr>29-7 Labor and Delivery</vt:lpstr>
      <vt:lpstr>29-8 Postnatal Stages and Senescence</vt:lpstr>
      <vt:lpstr>29-8 Postnatal Stages and Senescence</vt:lpstr>
      <vt:lpstr>29-8 Postnatal Stages and Senescence</vt:lpstr>
      <vt:lpstr>29-8 Postnatal Stages and Senescence</vt:lpstr>
      <vt:lpstr>29-8 Postnatal Stages and Senescence</vt:lpstr>
      <vt:lpstr>29-9 Inheritance</vt:lpstr>
      <vt:lpstr>29-9 Inheritance</vt:lpstr>
      <vt:lpstr>29-9 Inheritance</vt:lpstr>
      <vt:lpstr>29-9 Inheritance</vt:lpstr>
      <vt:lpstr>29-9 Inheritance</vt:lpstr>
      <vt:lpstr>29-9 Inheritance</vt:lpstr>
      <vt:lpstr>29-9 Inheritance</vt:lpstr>
      <vt:lpstr>29-9 Inheritance</vt:lpstr>
      <vt:lpstr>29-9 Inheritance</vt:lpstr>
      <vt:lpstr>29-9 Inheritance</vt:lpstr>
      <vt:lpstr>29-9 Inheritance</vt:lpstr>
      <vt:lpstr>29-9 Inheritance</vt:lpstr>
      <vt:lpstr>29-9 Inheritance</vt:lpstr>
      <vt:lpstr>29-9 Inheritance</vt:lpstr>
    </vt:vector>
  </TitlesOfParts>
  <Company>Pearson Education,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 Lecture Presentation</dc:title>
  <dc:subject>Fundamentals of Anatomy and Physiology</dc:subject>
  <dc:creator>Martini / Nath / Bartholomew</dc:creator>
  <cp:lastModifiedBy>stephen.henry</cp:lastModifiedBy>
  <cp:revision>626</cp:revision>
  <dcterms:created xsi:type="dcterms:W3CDTF">2014-07-14T20:04:21Z</dcterms:created>
  <dcterms:modified xsi:type="dcterms:W3CDTF">2018-08-07T18:49:26Z</dcterms:modified>
  <cp:category>Anatomy and Physiology</cp:category>
</cp:coreProperties>
</file>