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8F25-0B9A-42E9-B913-E9647D9A6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0B5CA-9C35-4231-9F39-D5AD40B73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DFF08-3951-44E3-B4B2-9A9A241D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53696-5E11-4F34-AC59-A352A6C05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9C22B-C346-47FF-8E76-9204CA6F2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76BC7-E636-4ACD-9440-6A758720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28BEE-5E7A-498A-BD05-0010EA9EE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DCFD8-26A9-4EDB-9505-09FAC9A6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B820A-D82B-4D12-BD1A-3C52C614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28623-6545-43F1-A3CB-4CBF8B84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1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5FD91-2C81-4A4D-91DF-7B997D800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3AAE8-52A9-4E8F-8F99-115659A59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AAB-DD3C-42AE-A6E5-DC4E9E932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E3A97-9346-43B3-8B00-59F9A53B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0A0E6-C6DF-4AB9-9D0D-642868C2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34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ine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5372"/>
            <a:ext cx="10972800" cy="69018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905553"/>
            <a:ext cx="10972800" cy="5220611"/>
          </a:xfrm>
        </p:spPr>
        <p:txBody>
          <a:bodyPr/>
          <a:lstStyle>
            <a:lvl1pPr marL="256032" indent="-256032">
              <a:buClr>
                <a:srgbClr val="008080"/>
              </a:buClr>
              <a:buFont typeface="Wingdings" panose="05000000000000000000" pitchFamily="2" charset="2"/>
              <a:buChar char="§"/>
              <a:defRPr sz="2400"/>
            </a:lvl1pPr>
            <a:lvl2pPr>
              <a:buClr>
                <a:srgbClr val="008080"/>
              </a:buClr>
              <a:defRPr sz="2400">
                <a:solidFill>
                  <a:schemeClr val="tx1"/>
                </a:solidFill>
              </a:defRPr>
            </a:lvl2pPr>
            <a:lvl3pPr marL="1143000" indent="-228600">
              <a:buClr>
                <a:srgbClr val="00808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>
              <a:buClr>
                <a:srgbClr val="008080"/>
              </a:buClr>
              <a:defRPr sz="2400">
                <a:solidFill>
                  <a:schemeClr val="tx1"/>
                </a:solidFill>
              </a:defRPr>
            </a:lvl4pPr>
            <a:lvl5pPr>
              <a:buClr>
                <a:srgbClr val="008080"/>
              </a:buClr>
              <a:defRPr sz="2400">
                <a:solidFill>
                  <a:schemeClr val="tx1"/>
                </a:solidFill>
              </a:defRPr>
            </a:lvl5pPr>
            <a:lvl6pPr>
              <a:buClr>
                <a:srgbClr val="008080"/>
              </a:buClr>
              <a:defRPr sz="2400">
                <a:solidFill>
                  <a:schemeClr val="tx1"/>
                </a:solidFill>
              </a:defRPr>
            </a:lvl6pPr>
            <a:lvl7pPr>
              <a:buClr>
                <a:srgbClr val="008080"/>
              </a:buClr>
              <a:defRPr sz="2400">
                <a:solidFill>
                  <a:schemeClr val="tx1"/>
                </a:solidFill>
              </a:defRPr>
            </a:lvl7pPr>
            <a:lvl8pPr>
              <a:buClr>
                <a:srgbClr val="008080"/>
              </a:buClr>
              <a:defRPr sz="2400">
                <a:solidFill>
                  <a:schemeClr val="tx1"/>
                </a:solidFill>
              </a:defRPr>
            </a:lvl8pPr>
            <a:lvl9pPr>
              <a:buClr>
                <a:srgbClr val="008080"/>
              </a:buClr>
              <a:defRPr sz="24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519A3-0500-4302-94B5-3B0526F0E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FD327-27C7-4D35-9A13-0D53E417D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66C7F-76E9-4A12-AD51-90394AD6B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0A75-B448-4912-AA19-717E3ADF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0821C-5FE7-4CA5-8254-14191E3E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419BE-73E4-4292-88C6-31EEB811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9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5335-FC4D-46F1-ABA6-D5EDB358D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C662F-5351-4068-A325-F59E3838A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0F6F1-DC15-4B67-9473-D23D40FA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EE958-17ED-48F4-A661-2CF08485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5CA2C-7210-4B2F-9CB6-0E497923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7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D6F7-6F86-4E1E-9D3E-60389FF4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44D4A-4C3F-40CA-A47A-88CB9A711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67395-2B7F-4C56-B4DE-4DCEFF493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DD164-59A9-4500-931B-CA8804A3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CAA11-EBE2-4CF0-86A0-81BB5DAF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D7067-C0FE-4DB3-A2F6-AB89E652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0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2972A-5B47-4D07-99CF-8E1BC25AF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C77EB-430B-4960-9A4D-28500C5FE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0C365-1B45-42EB-8CFD-D188452E6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07E901-3473-4E8E-AFFF-8A0A53099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9A41E-EE04-46A5-9BC0-231871F52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5E36F-891A-4A2A-AA0A-9FE103CF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D7E77-23D0-4D7F-B8F0-2F0AC258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C074A-8E57-4B3D-BA57-4205445B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2E7F-CCCC-4012-8233-3BB027AE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EC02E-8AF6-4B58-89AA-E50DEFA7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D1D54-74C9-4ACF-923D-2B073DBEF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2EF231-4C92-4778-BD14-C26A4554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0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46390E-0AE0-4E20-8552-E46DFC1D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E9228-44A4-4517-B3E1-68E770E3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1B28A-0DE5-4D7D-BAF0-97062A7C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5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C5F83-9F8C-4BE4-8B8C-C5855BF96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BCAAD-4D68-42D7-87E0-323989B4E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E86A3-D698-45D3-AD1E-1D5A49D42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EDE08-9998-434D-8965-8C986558F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3B1E7-534C-41D5-87F8-3D4AE5A7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B9170-5F6A-4C62-8C7E-347CC554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6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756F-0ED8-4747-B229-DB36523D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28E7C-EB1F-4FED-9802-5E1B391B6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3CB55-F8A4-4117-B9A1-69B28B0C9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B9D94-9D79-43B2-8BF3-3AF1E17B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C86BE-92FB-4E56-B90D-75DAE17A9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CCD67-C89F-4261-9AF9-C5A93B3A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7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2D9C25-011A-4F40-837C-C7D70B00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C02E1-B206-491D-91F2-BF87D5CCB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203D6-2E9C-456F-BAF9-212A2D516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C3DF-367A-49E1-B110-5C5E782908C9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77CED-50EB-48C6-AE4A-D57219183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7EE9C-0389-4564-8C45-3AF56F4EA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6DC01-BD5B-4D8B-97B1-81088E48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6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rajesh\Desktop\17-April\FAP%2011e\Unlabeled\figure_19_07-U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rajesh\Desktop\17-April\FAP%2011e\Unlabeled\figure_19_06a-U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rajesh\Desktop\17-April\FAP%2011e\Unlabeled\figure_19_06b-U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19-3 Blood Types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en-US" b="1"/>
              <a:t>Surface antigens</a:t>
            </a:r>
          </a:p>
          <a:p>
            <a:pPr lvl="1"/>
            <a:r>
              <a:rPr lang="en-US" altLang="en-US"/>
              <a:t>Substances on plasma membranes that identify cells to immune system </a:t>
            </a:r>
          </a:p>
          <a:p>
            <a:pPr lvl="1"/>
            <a:r>
              <a:rPr lang="en-US" altLang="en-US"/>
              <a:t>Normal cells are ignored and foreign cells are attacked</a:t>
            </a:r>
          </a:p>
          <a:p>
            <a:r>
              <a:rPr lang="en-US" altLang="en-US" b="1"/>
              <a:t>Blood</a:t>
            </a:r>
            <a:r>
              <a:rPr lang="en-US" altLang="en-US"/>
              <a:t> </a:t>
            </a:r>
            <a:r>
              <a:rPr lang="en-US" altLang="en-US" b="1"/>
              <a:t>type</a:t>
            </a:r>
          </a:p>
          <a:p>
            <a:pPr lvl="1"/>
            <a:r>
              <a:rPr lang="en-US" altLang="en-US"/>
              <a:t>Determined by presence or absence of surface antigens on RBCs: </a:t>
            </a:r>
            <a:r>
              <a:rPr lang="en-US" altLang="en-US" b="1"/>
              <a:t>A</a:t>
            </a:r>
            <a:r>
              <a:rPr lang="en-US" altLang="en-US"/>
              <a:t>, </a:t>
            </a:r>
            <a:r>
              <a:rPr lang="en-US" altLang="en-US" b="1"/>
              <a:t>B</a:t>
            </a:r>
            <a:r>
              <a:rPr lang="en-US" altLang="en-US"/>
              <a:t>, and </a:t>
            </a:r>
            <a:r>
              <a:rPr lang="en-US" altLang="en-US" b="1"/>
              <a:t>Rh</a:t>
            </a:r>
            <a:r>
              <a:rPr lang="en-US" altLang="en-US"/>
              <a:t> (or </a:t>
            </a:r>
            <a:r>
              <a:rPr lang="en-US" altLang="en-US" b="1"/>
              <a:t>D</a:t>
            </a:r>
            <a:r>
              <a:rPr lang="en-US" altLang="en-US"/>
              <a:t>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11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7"/>
          <a:stretch>
            <a:fillRect/>
          </a:stretch>
        </p:blipFill>
        <p:spPr>
          <a:xfrm>
            <a:off x="2743200" y="771144"/>
            <a:ext cx="6705600" cy="531571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19–7 Blood Type Testing.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267081" y="1095983"/>
            <a:ext cx="7694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Arial Black" panose="020B0A04020102020204" pitchFamily="34" charset="0"/>
              </a:rPr>
              <a:t>Anti-A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000631" y="1092808"/>
            <a:ext cx="7694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Arial Black" panose="020B0A04020102020204" pitchFamily="34" charset="0"/>
              </a:rPr>
              <a:t>Anti-B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646868" y="1092808"/>
            <a:ext cx="9233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Arial Black" panose="020B0A04020102020204" pitchFamily="34" charset="0"/>
              </a:rPr>
              <a:t>Anti-Rh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338834" y="965807"/>
            <a:ext cx="71814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0000"/>
                </a:solidFill>
                <a:latin typeface="Arial Black" panose="020B0A04020102020204" pitchFamily="34" charset="0"/>
              </a:rPr>
              <a:t>Blood</a:t>
            </a:r>
          </a:p>
          <a:p>
            <a:pPr algn="ctr"/>
            <a:r>
              <a:rPr lang="en-US" altLang="en-US" b="1" dirty="0">
                <a:solidFill>
                  <a:srgbClr val="000000"/>
                </a:solidFill>
                <a:latin typeface="Arial Black" panose="020B0A04020102020204" pitchFamily="34" charset="0"/>
              </a:rPr>
              <a:t>type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8567742" y="2004035"/>
            <a:ext cx="2564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altLang="en-US" b="1" baseline="30000" dirty="0">
                <a:solidFill>
                  <a:srgbClr val="000000"/>
                </a:solidFill>
                <a:latin typeface="Arial"/>
              </a:rPr>
              <a:t>+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3182943" y="2312802"/>
            <a:ext cx="9457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Clumping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768855" y="2309627"/>
            <a:ext cx="1242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000000"/>
                </a:solidFill>
                <a:latin typeface="Arial"/>
              </a:rPr>
              <a:t>No clumping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6638930" y="2309627"/>
            <a:ext cx="9457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Clumping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3035305" y="3411352"/>
            <a:ext cx="1242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No clumping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4914905" y="3408177"/>
            <a:ext cx="9457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Clumping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6638930" y="3408177"/>
            <a:ext cx="9457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Clumping</a:t>
            </a: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8562980" y="3108935"/>
            <a:ext cx="2564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000000"/>
                </a:solidFill>
                <a:latin typeface="Arial"/>
              </a:rPr>
              <a:t>B</a:t>
            </a:r>
            <a:r>
              <a:rPr lang="en-US" altLang="en-US" b="1" baseline="30000" dirty="0">
                <a:solidFill>
                  <a:srgbClr val="000000"/>
                </a:solidFill>
                <a:latin typeface="Arial"/>
              </a:rPr>
              <a:t>+</a:t>
            </a: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3182943" y="4525777"/>
            <a:ext cx="9457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Clumping</a:t>
            </a: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4914905" y="4522602"/>
            <a:ext cx="9457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Clumping</a:t>
            </a: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6638930" y="4522602"/>
            <a:ext cx="9457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Clumping</a:t>
            </a: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8486781" y="4232885"/>
            <a:ext cx="4231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000000"/>
                </a:solidFill>
                <a:latin typeface="Arial"/>
              </a:rPr>
              <a:t>AB</a:t>
            </a:r>
            <a:r>
              <a:rPr lang="en-US" altLang="en-US" b="1" baseline="30000" dirty="0">
                <a:solidFill>
                  <a:srgbClr val="000000"/>
                </a:solidFill>
                <a:latin typeface="Arial"/>
              </a:rPr>
              <a:t>+</a:t>
            </a: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3035305" y="5625915"/>
            <a:ext cx="1242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No clumping</a:t>
            </a:r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768855" y="5635440"/>
            <a:ext cx="1242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No clumping</a:t>
            </a:r>
          </a:p>
        </p:txBody>
      </p: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6491293" y="5622740"/>
            <a:ext cx="1242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/>
              </a:rPr>
              <a:t>No clumping</a:t>
            </a:r>
          </a:p>
        </p:txBody>
      </p:sp>
      <p:sp>
        <p:nvSpPr>
          <p:cNvPr id="26" name="TextBox 23"/>
          <p:cNvSpPr txBox="1">
            <a:spLocks noChangeArrowheads="1"/>
          </p:cNvSpPr>
          <p:nvPr/>
        </p:nvSpPr>
        <p:spPr bwMode="auto">
          <a:xfrm>
            <a:off x="8564567" y="5347310"/>
            <a:ext cx="2693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altLang="en-US" b="1" baseline="30000" dirty="0">
                <a:solidFill>
                  <a:srgbClr val="000000"/>
                </a:solidFill>
                <a:latin typeface="Arial"/>
              </a:rPr>
              <a:t>−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7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19-3 Blood Types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en-US"/>
              <a:t>Four blood types</a:t>
            </a:r>
          </a:p>
          <a:p>
            <a:pPr lvl="1"/>
            <a:r>
              <a:rPr lang="en-US" altLang="en-US" b="1"/>
              <a:t>Type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(surface antigen A)</a:t>
            </a:r>
          </a:p>
          <a:p>
            <a:pPr lvl="1"/>
            <a:r>
              <a:rPr lang="en-US" altLang="en-US" b="1"/>
              <a:t>Type</a:t>
            </a:r>
            <a:r>
              <a:rPr lang="en-US" altLang="en-US"/>
              <a:t> </a:t>
            </a:r>
            <a:r>
              <a:rPr lang="en-US" altLang="en-US" b="1"/>
              <a:t>B</a:t>
            </a:r>
            <a:r>
              <a:rPr lang="en-US" altLang="en-US"/>
              <a:t> (surface antigen B)</a:t>
            </a:r>
          </a:p>
          <a:p>
            <a:pPr lvl="1"/>
            <a:r>
              <a:rPr lang="en-US" altLang="en-US" b="1"/>
              <a:t>Type</a:t>
            </a:r>
            <a:r>
              <a:rPr lang="en-US" altLang="en-US"/>
              <a:t> </a:t>
            </a:r>
            <a:r>
              <a:rPr lang="en-US" altLang="en-US" b="1"/>
              <a:t>AB</a:t>
            </a:r>
            <a:r>
              <a:rPr lang="en-US" altLang="en-US"/>
              <a:t> (antigens A and B)</a:t>
            </a:r>
          </a:p>
          <a:p>
            <a:pPr lvl="1"/>
            <a:r>
              <a:rPr lang="en-US" altLang="en-US" b="1"/>
              <a:t>Type</a:t>
            </a:r>
            <a:r>
              <a:rPr lang="en-US" altLang="en-US"/>
              <a:t> </a:t>
            </a:r>
            <a:r>
              <a:rPr lang="en-US" altLang="en-US" b="1"/>
              <a:t>O</a:t>
            </a:r>
            <a:r>
              <a:rPr lang="en-US" altLang="en-US"/>
              <a:t> (neither A nor B)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19-3 Blood Types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en-US"/>
              <a:t>Rh blood group</a:t>
            </a:r>
          </a:p>
          <a:p>
            <a:pPr lvl="1"/>
            <a:r>
              <a:rPr lang="en-US" altLang="en-US"/>
              <a:t>Based on presence or absence of Rh antigen</a:t>
            </a:r>
          </a:p>
          <a:p>
            <a:pPr lvl="1"/>
            <a:r>
              <a:rPr lang="en-US" altLang="en-US" b="1"/>
              <a:t>Rh</a:t>
            </a:r>
            <a:r>
              <a:rPr lang="en-US" altLang="en-US"/>
              <a:t> </a:t>
            </a:r>
            <a:r>
              <a:rPr lang="en-US" altLang="en-US" b="1"/>
              <a:t>positive</a:t>
            </a:r>
            <a:r>
              <a:rPr lang="en-US" altLang="en-US"/>
              <a:t> (</a:t>
            </a:r>
            <a:r>
              <a:rPr lang="en-US" altLang="en-US" b="1"/>
              <a:t>Rh</a:t>
            </a:r>
            <a:r>
              <a:rPr lang="en-US" altLang="en-US" b="1" baseline="30000">
                <a:sym typeface="Symbol" pitchFamily="18" charset="2"/>
              </a:rPr>
              <a:t></a:t>
            </a:r>
            <a:r>
              <a:rPr lang="en-US" altLang="en-US"/>
              <a:t>) </a:t>
            </a:r>
          </a:p>
          <a:p>
            <a:pPr lvl="2"/>
            <a:r>
              <a:rPr lang="en-US" altLang="en-US"/>
              <a:t>Rh surface antigen is present (e.g., Type O</a:t>
            </a:r>
            <a:r>
              <a:rPr lang="en-US" altLang="en-US" baseline="30000">
                <a:sym typeface="Symbol" pitchFamily="18" charset="2"/>
              </a:rPr>
              <a:t>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  <a:p>
            <a:pPr lvl="1"/>
            <a:r>
              <a:rPr lang="en-US" altLang="en-US" b="1"/>
              <a:t>Rh</a:t>
            </a:r>
            <a:r>
              <a:rPr lang="en-US" altLang="en-US"/>
              <a:t> </a:t>
            </a:r>
            <a:r>
              <a:rPr lang="en-US" altLang="en-US" b="1"/>
              <a:t>negative</a:t>
            </a:r>
            <a:r>
              <a:rPr lang="en-US" altLang="en-US"/>
              <a:t> (</a:t>
            </a:r>
            <a:r>
              <a:rPr lang="en-US" altLang="en-US" b="1"/>
              <a:t>Rh</a:t>
            </a:r>
            <a:r>
              <a:rPr lang="en-US" altLang="en-US" b="1" baseline="30000">
                <a:sym typeface="Symbol" pitchFamily="18" charset="2"/>
              </a:rPr>
              <a:t></a:t>
            </a:r>
            <a:r>
              <a:rPr lang="en-US" altLang="en-US"/>
              <a:t>) </a:t>
            </a:r>
          </a:p>
          <a:p>
            <a:pPr lvl="2"/>
            <a:r>
              <a:rPr lang="en-US" altLang="en-US"/>
              <a:t>Rh antigen is absent (e.g., Type O</a:t>
            </a:r>
            <a:r>
              <a:rPr lang="en-US" altLang="en-US" b="1" baseline="30000">
                <a:sym typeface="Symbol" pitchFamily="18" charset="2"/>
              </a:rPr>
              <a:t></a:t>
            </a:r>
            <a:r>
              <a:rPr lang="en-US" altLang="en-US">
                <a:sym typeface="Symbol" pitchFamily="18" charset="2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4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19-3 Blood Types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en-US" b="1"/>
              <a:t>Agglutinogens</a:t>
            </a:r>
          </a:p>
          <a:p>
            <a:pPr lvl="1"/>
            <a:r>
              <a:rPr lang="en-US" altLang="en-US"/>
              <a:t>Surface antigens on RBCs</a:t>
            </a:r>
          </a:p>
          <a:p>
            <a:pPr lvl="1"/>
            <a:r>
              <a:rPr lang="en-US" altLang="en-US"/>
              <a:t>Screened by immune system </a:t>
            </a:r>
          </a:p>
          <a:p>
            <a:r>
              <a:rPr lang="en-US" altLang="en-US" b="1"/>
              <a:t>Agglutinins </a:t>
            </a:r>
          </a:p>
          <a:p>
            <a:pPr lvl="1"/>
            <a:r>
              <a:rPr lang="en-US" altLang="en-US"/>
              <a:t>Antibodies in plasma</a:t>
            </a:r>
          </a:p>
          <a:p>
            <a:pPr lvl="1"/>
            <a:r>
              <a:rPr lang="en-US" altLang="en-US"/>
              <a:t>Attack antigens on foreign RBCs</a:t>
            </a:r>
          </a:p>
          <a:p>
            <a:pPr lvl="2"/>
            <a:r>
              <a:rPr lang="en-US" altLang="en-US"/>
              <a:t>Causing </a:t>
            </a:r>
            <a:r>
              <a:rPr lang="en-US" altLang="en-US" b="1"/>
              <a:t>agglutination</a:t>
            </a:r>
            <a:r>
              <a:rPr lang="en-US" altLang="en-US"/>
              <a:t> (clumping) of foreign cells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0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19-3 Blood Types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en-US"/>
              <a:t>Agglutinins</a:t>
            </a:r>
          </a:p>
          <a:p>
            <a:pPr lvl="1"/>
            <a:r>
              <a:rPr lang="en-US" altLang="en-US"/>
              <a:t>Type A blood</a:t>
            </a:r>
          </a:p>
          <a:p>
            <a:pPr lvl="2"/>
            <a:r>
              <a:rPr lang="en-US" altLang="en-US"/>
              <a:t>Anti-B antibodies</a:t>
            </a:r>
          </a:p>
          <a:p>
            <a:pPr lvl="1"/>
            <a:r>
              <a:rPr lang="en-US" altLang="en-US"/>
              <a:t>Type B blood</a:t>
            </a:r>
          </a:p>
          <a:p>
            <a:pPr lvl="2"/>
            <a:r>
              <a:rPr lang="en-US" altLang="en-US"/>
              <a:t>Anti-A antibodies</a:t>
            </a:r>
          </a:p>
          <a:p>
            <a:pPr lvl="1"/>
            <a:r>
              <a:rPr lang="en-US" altLang="en-US"/>
              <a:t>Type O blood</a:t>
            </a:r>
          </a:p>
          <a:p>
            <a:pPr lvl="2"/>
            <a:r>
              <a:rPr lang="en-US" altLang="en-US"/>
              <a:t>Both anti-A and anti-B antibodies</a:t>
            </a:r>
          </a:p>
          <a:p>
            <a:pPr lvl="1"/>
            <a:r>
              <a:rPr lang="en-US" altLang="en-US"/>
              <a:t>Type AB blood</a:t>
            </a:r>
          </a:p>
          <a:p>
            <a:pPr lvl="2"/>
            <a:r>
              <a:rPr lang="en-US" altLang="en-US"/>
              <a:t>Neither anti-A nor anti-B antibodies</a:t>
            </a:r>
          </a:p>
          <a:p>
            <a:pPr lvl="1"/>
            <a:r>
              <a:rPr lang="en-US" altLang="en-US"/>
              <a:t>Only </a:t>
            </a:r>
            <a:r>
              <a:rPr lang="en-US" altLang="en-US" b="1"/>
              <a:t>sensitized</a:t>
            </a:r>
            <a:r>
              <a:rPr lang="en-US" altLang="en-US"/>
              <a:t> Rh</a:t>
            </a:r>
            <a:r>
              <a:rPr lang="en-US" altLang="en-US" baseline="30000">
                <a:sym typeface="Symbol" pitchFamily="18" charset="2"/>
              </a:rPr>
              <a:t></a:t>
            </a:r>
            <a:r>
              <a:rPr lang="en-US" altLang="en-US"/>
              <a:t> blood has anti-Rh antibodies </a:t>
            </a:r>
          </a:p>
          <a:p>
            <a:pPr lvl="2"/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8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3"/>
          <a:stretch>
            <a:fillRect/>
          </a:stretch>
        </p:blipFill>
        <p:spPr>
          <a:xfrm>
            <a:off x="1822704" y="1469136"/>
            <a:ext cx="8546592" cy="391972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19–6a Blood Types and Cross-Reactions.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95314" y="1588773"/>
            <a:ext cx="527388" cy="16729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87" b="1" dirty="0">
                <a:solidFill>
                  <a:prstClr val="white"/>
                </a:solidFill>
                <a:latin typeface="Arial Black" panose="020B0A04020102020204" pitchFamily="34" charset="0"/>
              </a:rPr>
              <a:t>Type 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61889" y="1941990"/>
            <a:ext cx="1553310" cy="33342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  <a:latin typeface="Arial Black" panose="020B0A04020102020204" pitchFamily="34" charset="0"/>
              </a:rPr>
              <a:t>Type A </a:t>
            </a:r>
            <a:r>
              <a:rPr lang="en-US" sz="966" b="1" dirty="0">
                <a:solidFill>
                  <a:srgbClr val="000000"/>
                </a:solidFill>
              </a:rPr>
              <a:t>blood has RBCs with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</a:rPr>
              <a:t>surface antigen A only.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08065" y="2465074"/>
            <a:ext cx="490519" cy="29726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966" b="1" dirty="0">
                <a:solidFill>
                  <a:srgbClr val="000000"/>
                </a:solidFill>
              </a:rPr>
              <a:t>Surface</a:t>
            </a:r>
          </a:p>
          <a:p>
            <a:pPr>
              <a:defRPr/>
            </a:pPr>
            <a:r>
              <a:rPr lang="en-US" sz="966" b="1" dirty="0">
                <a:solidFill>
                  <a:srgbClr val="000000"/>
                </a:solidFill>
              </a:rPr>
              <a:t>antigen 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35264" y="1585598"/>
            <a:ext cx="527388" cy="16729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87" b="1">
                <a:solidFill>
                  <a:prstClr val="white"/>
                </a:solidFill>
                <a:latin typeface="Arial Black" panose="020B0A04020102020204" pitchFamily="34" charset="0"/>
              </a:rPr>
              <a:t>Type 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70089" y="1924527"/>
            <a:ext cx="1553310" cy="33342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  <a:latin typeface="Arial Black" panose="020B0A04020102020204" pitchFamily="34" charset="0"/>
              </a:rPr>
              <a:t>Type B </a:t>
            </a:r>
            <a:r>
              <a:rPr lang="en-US" sz="966" b="1" dirty="0">
                <a:solidFill>
                  <a:srgbClr val="000000"/>
                </a:solidFill>
              </a:rPr>
              <a:t>blood has RBCs with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</a:rPr>
              <a:t>surface antigen B only.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4365" y="2465074"/>
            <a:ext cx="484107" cy="29726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966" b="1">
                <a:solidFill>
                  <a:srgbClr val="000000"/>
                </a:solidFill>
              </a:rPr>
              <a:t>Surface</a:t>
            </a:r>
          </a:p>
          <a:p>
            <a:pPr>
              <a:defRPr/>
            </a:pPr>
            <a:r>
              <a:rPr lang="en-US" sz="966" b="1">
                <a:solidFill>
                  <a:srgbClr val="000000"/>
                </a:solidFill>
              </a:rPr>
              <a:t>antigen 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41878" y="1585598"/>
            <a:ext cx="636393" cy="16729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87" b="1">
                <a:solidFill>
                  <a:prstClr val="white"/>
                </a:solidFill>
                <a:latin typeface="Arial Black" panose="020B0A04020102020204" pitchFamily="34" charset="0"/>
              </a:rPr>
              <a:t>Type AB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48140" y="1918177"/>
            <a:ext cx="1649491" cy="33342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  <a:latin typeface="Arial Black" panose="020B0A04020102020204" pitchFamily="34" charset="0"/>
              </a:rPr>
              <a:t>Type AB </a:t>
            </a:r>
            <a:r>
              <a:rPr lang="en-US" sz="966" b="1" dirty="0">
                <a:solidFill>
                  <a:srgbClr val="000000"/>
                </a:solidFill>
              </a:rPr>
              <a:t>blood has RBCs with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</a:rPr>
              <a:t>both A and B surface antigens.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024677" y="1585598"/>
            <a:ext cx="533800" cy="16729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87" b="1">
                <a:solidFill>
                  <a:prstClr val="white"/>
                </a:solidFill>
                <a:latin typeface="Arial Black" panose="020B0A04020102020204" pitchFamily="34" charset="0"/>
              </a:rPr>
              <a:t>Type 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49990" y="1926115"/>
            <a:ext cx="1684757" cy="33342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  <a:latin typeface="Arial Black" panose="020B0A04020102020204" pitchFamily="34" charset="0"/>
              </a:rPr>
              <a:t>Type O </a:t>
            </a:r>
            <a:r>
              <a:rPr lang="en-US" sz="966" b="1" dirty="0">
                <a:solidFill>
                  <a:srgbClr val="000000"/>
                </a:solidFill>
              </a:rPr>
              <a:t>blood has RBCs lacking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</a:rPr>
              <a:t>both A and B surface antigens.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61890" y="4144649"/>
            <a:ext cx="1564531" cy="66684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</a:rPr>
              <a:t>If you have Type A blood, your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</a:rPr>
              <a:t>plasma contains anti-B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</a:rPr>
              <a:t>antibodies, which will attack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 dirty="0">
                <a:solidFill>
                  <a:srgbClr val="000000"/>
                </a:solidFill>
              </a:rPr>
              <a:t>Type B surface antigens.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73265" y="4152586"/>
            <a:ext cx="1558119" cy="66684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If you have Type B blood, your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plasma contains anti-A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antibodies, which will attack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Type A surface antigens.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21153" y="4152586"/>
            <a:ext cx="1455527" cy="5001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If you have Type AB blood,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your plasma has neither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anti-A nor anti-B antibodies.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53164" y="4143061"/>
            <a:ext cx="1572546" cy="5001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If you have Type O blood, your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plasma contains both anti-A</a:t>
            </a:r>
          </a:p>
          <a:p>
            <a:pPr>
              <a:lnSpc>
                <a:spcPts val="1300"/>
              </a:lnSpc>
              <a:defRPr/>
            </a:pPr>
            <a:r>
              <a:rPr lang="en-US" sz="966" b="1">
                <a:solidFill>
                  <a:srgbClr val="000000"/>
                </a:solidFill>
              </a:rPr>
              <a:t>and anti-B antibodies.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92064" y="5013011"/>
            <a:ext cx="7045198" cy="33457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87" b="1" dirty="0">
                <a:solidFill>
                  <a:srgbClr val="000000"/>
                </a:solidFill>
              </a:rPr>
              <a:t>Blood type depends on the presence of surface antigens (</a:t>
            </a:r>
            <a:r>
              <a:rPr lang="en-US" sz="1087" b="1" dirty="0" err="1">
                <a:solidFill>
                  <a:srgbClr val="000000"/>
                </a:solidFill>
              </a:rPr>
              <a:t>agglutinogens</a:t>
            </a:r>
            <a:r>
              <a:rPr lang="en-US" sz="1087" b="1" dirty="0">
                <a:solidFill>
                  <a:srgbClr val="000000"/>
                </a:solidFill>
              </a:rPr>
              <a:t>) on RBC surfaces. The plasma contains antibodies</a:t>
            </a:r>
          </a:p>
          <a:p>
            <a:pPr>
              <a:defRPr/>
            </a:pPr>
            <a:r>
              <a:rPr lang="en-US" sz="1087" b="1" dirty="0">
                <a:solidFill>
                  <a:srgbClr val="000000"/>
                </a:solidFill>
              </a:rPr>
              <a:t>(agglutinins) that will react with foreign surface antigens.</a:t>
            </a:r>
          </a:p>
        </p:txBody>
      </p:sp>
      <p:sp>
        <p:nvSpPr>
          <p:cNvPr id="2" name="Freeform 1"/>
          <p:cNvSpPr/>
          <p:nvPr/>
        </p:nvSpPr>
        <p:spPr>
          <a:xfrm>
            <a:off x="2795589" y="2550319"/>
            <a:ext cx="276225" cy="0"/>
          </a:xfrm>
          <a:custGeom>
            <a:avLst/>
            <a:gdLst>
              <a:gd name="connsiteX0" fmla="*/ 0 w 276225"/>
              <a:gd name="connsiteY0" fmla="*/ 0 h 0"/>
              <a:gd name="connsiteX1" fmla="*/ 276225 w 2762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6225">
                <a:moveTo>
                  <a:pt x="0" y="0"/>
                </a:moveTo>
                <a:lnTo>
                  <a:pt x="276225" y="0"/>
                </a:lnTo>
              </a:path>
            </a:pathLst>
          </a:custGeom>
          <a:noFill/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938163" y="2547939"/>
            <a:ext cx="276225" cy="0"/>
          </a:xfrm>
          <a:custGeom>
            <a:avLst/>
            <a:gdLst>
              <a:gd name="connsiteX0" fmla="*/ 0 w 276225"/>
              <a:gd name="connsiteY0" fmla="*/ 0 h 0"/>
              <a:gd name="connsiteX1" fmla="*/ 276225 w 2762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6225">
                <a:moveTo>
                  <a:pt x="0" y="0"/>
                </a:moveTo>
                <a:lnTo>
                  <a:pt x="276225" y="0"/>
                </a:lnTo>
              </a:path>
            </a:pathLst>
          </a:custGeom>
          <a:noFill/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872868" y="5021649"/>
            <a:ext cx="137160" cy="153888"/>
            <a:chOff x="346324" y="4602168"/>
            <a:chExt cx="137160" cy="153888"/>
          </a:xfrm>
        </p:grpSpPr>
        <p:sp>
          <p:nvSpPr>
            <p:cNvPr id="38" name="Freeform 37"/>
            <p:cNvSpPr/>
            <p:nvPr/>
          </p:nvSpPr>
          <p:spPr>
            <a:xfrm>
              <a:off x="346324" y="4610532"/>
              <a:ext cx="137160" cy="137160"/>
            </a:xfrm>
            <a:custGeom>
              <a:avLst/>
              <a:gdLst>
                <a:gd name="connsiteX0" fmla="*/ 0 w 96177"/>
                <a:gd name="connsiteY0" fmla="*/ 96189 h 96189"/>
                <a:gd name="connsiteX1" fmla="*/ 96177 w 96177"/>
                <a:gd name="connsiteY1" fmla="*/ 96189 h 96189"/>
                <a:gd name="connsiteX2" fmla="*/ 96177 w 96177"/>
                <a:gd name="connsiteY2" fmla="*/ 0 h 96189"/>
                <a:gd name="connsiteX3" fmla="*/ 0 w 96177"/>
                <a:gd name="connsiteY3" fmla="*/ 0 h 96189"/>
                <a:gd name="connsiteX4" fmla="*/ 0 w 96177"/>
                <a:gd name="connsiteY4" fmla="*/ 96189 h 96189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96177" h="96189">
                  <a:moveTo>
                    <a:pt x="0" y="96189"/>
                  </a:moveTo>
                  <a:lnTo>
                    <a:pt x="96177" y="96189"/>
                  </a:lnTo>
                  <a:lnTo>
                    <a:pt x="96177" y="0"/>
                  </a:lnTo>
                  <a:lnTo>
                    <a:pt x="0" y="0"/>
                  </a:lnTo>
                  <a:lnTo>
                    <a:pt x="0" y="96189"/>
                  </a:lnTo>
                </a:path>
              </a:pathLst>
            </a:custGeom>
            <a:solidFill>
              <a:srgbClr val="025783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0821" y="4602168"/>
              <a:ext cx="88166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ts val="1230"/>
                </a:lnSpc>
                <a:defRPr/>
              </a:pPr>
              <a:r>
                <a:rPr lang="en-US" sz="1030" b="1" dirty="0">
                  <a:solidFill>
                    <a:prstClr val="white"/>
                  </a:solidFill>
                  <a:latin typeface="Arial Black" panose="020B0A04020102020204" pitchFamily="34" charset="0"/>
                </a:rPr>
                <a:t>a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0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19-3 Blood Types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en-US" b="1"/>
              <a:t>Cross-reaction </a:t>
            </a:r>
            <a:r>
              <a:rPr lang="en-US" altLang="en-US"/>
              <a:t>(transfusion reaction)</a:t>
            </a:r>
            <a:endParaRPr lang="en-US" altLang="en-US" b="1"/>
          </a:p>
          <a:p>
            <a:pPr lvl="1"/>
            <a:r>
              <a:rPr lang="en-US" altLang="en-US"/>
              <a:t>May occur in a </a:t>
            </a:r>
            <a:r>
              <a:rPr lang="en-US" altLang="en-US" b="1"/>
              <a:t>transfusion</a:t>
            </a:r>
            <a:r>
              <a:rPr lang="en-US" altLang="en-US"/>
              <a:t> of blood or plasma from one person to another</a:t>
            </a:r>
          </a:p>
          <a:p>
            <a:pPr lvl="1"/>
            <a:r>
              <a:rPr lang="en-US" altLang="en-US"/>
              <a:t>Occurs if donor and recipient blood types are not </a:t>
            </a:r>
            <a:r>
              <a:rPr lang="en-US" altLang="en-US" b="1"/>
              <a:t>compatible</a:t>
            </a:r>
            <a:endParaRPr lang="en-US" altLang="en-US"/>
          </a:p>
          <a:p>
            <a:pPr lvl="1"/>
            <a:r>
              <a:rPr lang="en-US" altLang="en-US"/>
              <a:t>Plasma antibody meets its specific surface antigen</a:t>
            </a:r>
          </a:p>
          <a:p>
            <a:pPr lvl="2"/>
            <a:r>
              <a:rPr lang="en-US" altLang="en-US"/>
              <a:t>RBCs agglutinate and may hemolyze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2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0"/>
          <a:stretch>
            <a:fillRect/>
          </a:stretch>
        </p:blipFill>
        <p:spPr>
          <a:xfrm>
            <a:off x="1822704" y="1911096"/>
            <a:ext cx="8546592" cy="303580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19–6b Blood Types and Cross-Reactions.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62325" y="2597150"/>
            <a:ext cx="205184" cy="1486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966" b="1">
                <a:solidFill>
                  <a:srgbClr val="000000"/>
                </a:solidFill>
              </a:rPr>
              <a:t>RBC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03463" y="3990975"/>
            <a:ext cx="846386" cy="1486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966" b="1">
                <a:solidFill>
                  <a:srgbClr val="000000"/>
                </a:solidFill>
              </a:rPr>
              <a:t>Surface antigens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18026" y="3990975"/>
            <a:ext cx="1056379" cy="1486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966" b="1">
                <a:solidFill>
                  <a:srgbClr val="000000"/>
                </a:solidFill>
              </a:rPr>
              <a:t>Opposing antibodies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51638" y="3990975"/>
            <a:ext cx="1271182" cy="1486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966" b="1">
                <a:solidFill>
                  <a:srgbClr val="000000"/>
                </a:solidFill>
              </a:rPr>
              <a:t>Agglutination (clumping)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50364" y="3990975"/>
            <a:ext cx="528991" cy="1486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966" b="1">
                <a:solidFill>
                  <a:srgbClr val="000000"/>
                </a:solidFill>
              </a:rPr>
              <a:t>Hemolysis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8358" y="4391027"/>
            <a:ext cx="6957033" cy="50186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87" b="1" dirty="0">
                <a:solidFill>
                  <a:srgbClr val="000000"/>
                </a:solidFill>
              </a:rPr>
              <a:t>In a cross-reaction, antibodies react with their target antigens causing agglutination and hemolysis of the affected RBCs.</a:t>
            </a:r>
          </a:p>
          <a:p>
            <a:pPr>
              <a:defRPr/>
            </a:pPr>
            <a:r>
              <a:rPr lang="en-US" sz="1087" b="1" dirty="0">
                <a:solidFill>
                  <a:srgbClr val="000000"/>
                </a:solidFill>
              </a:rPr>
              <a:t>In this example, anti-B antibodies encounter B surface antigens, which cause the RBCs bearing the B surface antigens to</a:t>
            </a:r>
          </a:p>
          <a:p>
            <a:pPr>
              <a:defRPr/>
            </a:pPr>
            <a:r>
              <a:rPr lang="en-US" sz="1087" b="1" dirty="0">
                <a:solidFill>
                  <a:srgbClr val="000000"/>
                </a:solidFill>
              </a:rPr>
              <a:t>clump together and break up.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72437" y="4394591"/>
            <a:ext cx="137160" cy="153888"/>
            <a:chOff x="346324" y="4602168"/>
            <a:chExt cx="137160" cy="153888"/>
          </a:xfrm>
        </p:grpSpPr>
        <p:sp>
          <p:nvSpPr>
            <p:cNvPr id="15" name="Freeform 14"/>
            <p:cNvSpPr/>
            <p:nvPr/>
          </p:nvSpPr>
          <p:spPr>
            <a:xfrm>
              <a:off x="346324" y="4610532"/>
              <a:ext cx="137160" cy="137160"/>
            </a:xfrm>
            <a:custGeom>
              <a:avLst/>
              <a:gdLst>
                <a:gd name="connsiteX0" fmla="*/ 0 w 96177"/>
                <a:gd name="connsiteY0" fmla="*/ 96189 h 96189"/>
                <a:gd name="connsiteX1" fmla="*/ 96177 w 96177"/>
                <a:gd name="connsiteY1" fmla="*/ 96189 h 96189"/>
                <a:gd name="connsiteX2" fmla="*/ 96177 w 96177"/>
                <a:gd name="connsiteY2" fmla="*/ 0 h 96189"/>
                <a:gd name="connsiteX3" fmla="*/ 0 w 96177"/>
                <a:gd name="connsiteY3" fmla="*/ 0 h 96189"/>
                <a:gd name="connsiteX4" fmla="*/ 0 w 96177"/>
                <a:gd name="connsiteY4" fmla="*/ 96189 h 96189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96177" h="96189">
                  <a:moveTo>
                    <a:pt x="0" y="96189"/>
                  </a:moveTo>
                  <a:lnTo>
                    <a:pt x="96177" y="96189"/>
                  </a:lnTo>
                  <a:lnTo>
                    <a:pt x="96177" y="0"/>
                  </a:lnTo>
                  <a:lnTo>
                    <a:pt x="0" y="0"/>
                  </a:lnTo>
                  <a:lnTo>
                    <a:pt x="0" y="96189"/>
                  </a:lnTo>
                </a:path>
              </a:pathLst>
            </a:custGeom>
            <a:solidFill>
              <a:srgbClr val="025783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821" y="4602168"/>
              <a:ext cx="88166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ts val="1230"/>
                </a:lnSpc>
                <a:defRPr/>
              </a:pPr>
              <a:r>
                <a:rPr lang="en-US" sz="1030" b="1" dirty="0">
                  <a:solidFill>
                    <a:prstClr val="white"/>
                  </a:solidFill>
                  <a:latin typeface="Arial Black" panose="020B0A04020102020204" pitchFamily="34" charset="0"/>
                </a:rPr>
                <a:t>b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9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19-3 Blood Types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en-US"/>
              <a:t>Compatibility testing</a:t>
            </a:r>
          </a:p>
          <a:p>
            <a:pPr lvl="1"/>
            <a:r>
              <a:rPr lang="en-US" altLang="en-US"/>
              <a:t>Performed in advance of transfusions</a:t>
            </a:r>
          </a:p>
          <a:p>
            <a:pPr lvl="1"/>
            <a:r>
              <a:rPr lang="en-US" altLang="en-US" b="1"/>
              <a:t>Cross-match testing</a:t>
            </a:r>
            <a:r>
              <a:rPr lang="en-US" altLang="en-US"/>
              <a:t> </a:t>
            </a:r>
          </a:p>
          <a:p>
            <a:pPr lvl="2"/>
            <a:r>
              <a:rPr lang="en-US" altLang="en-US"/>
              <a:t>Reveals cross-reactions between donor’s RBCs and recipient’s plasma</a:t>
            </a:r>
          </a:p>
          <a:p>
            <a:pPr lvl="1"/>
            <a:r>
              <a:rPr lang="en-US" altLang="en-US"/>
              <a:t>Type O</a:t>
            </a:r>
            <a:r>
              <a:rPr lang="en-US" altLang="en-US" baseline="30000"/>
              <a:t>–</a:t>
            </a:r>
            <a:r>
              <a:rPr lang="en-US" altLang="en-US"/>
              <a:t> is the universal donor</a:t>
            </a:r>
          </a:p>
          <a:p>
            <a:pPr lvl="2"/>
            <a:r>
              <a:rPr lang="en-US" altLang="en-US"/>
              <a:t>But cross-reactions can still occur</a:t>
            </a:r>
          </a:p>
          <a:p>
            <a:pPr lvl="2"/>
            <a:r>
              <a:rPr lang="en-US" altLang="en-US"/>
              <a:t>Because at least 48 surface antigens exist besides A and 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9519A3-0500-4302-94B5-3B0526F0E4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575</Words>
  <Application>Microsoft Office PowerPoint</Application>
  <PresentationFormat>Widescreen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Arial</vt:lpstr>
      <vt:lpstr>Arial Black</vt:lpstr>
      <vt:lpstr>Calibri</vt:lpstr>
      <vt:lpstr>Calibri Light</vt:lpstr>
      <vt:lpstr>Symbol</vt:lpstr>
      <vt:lpstr>Wingdings</vt:lpstr>
      <vt:lpstr>Office Theme</vt:lpstr>
      <vt:lpstr>19-3 Blood Types</vt:lpstr>
      <vt:lpstr>19-3 Blood Types</vt:lpstr>
      <vt:lpstr>19-3 Blood Types</vt:lpstr>
      <vt:lpstr>19-3 Blood Types</vt:lpstr>
      <vt:lpstr>19-3 Blood Types</vt:lpstr>
      <vt:lpstr>Figure 19–6a Blood Types and Cross-Reactions.</vt:lpstr>
      <vt:lpstr>19-3 Blood Types</vt:lpstr>
      <vt:lpstr>Figure 19–6b Blood Types and Cross-Reactions.</vt:lpstr>
      <vt:lpstr>19-3 Blood Types</vt:lpstr>
      <vt:lpstr>Figure 19–7 Blood Type Testing.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19-3 Blood Types</dc:title>
  <dc:creator>Stephen Henry</dc:creator>
  <cp:lastModifiedBy>Stephen Henry</cp:lastModifiedBy>
  <cp:revision>1</cp:revision>
  <dcterms:created xsi:type="dcterms:W3CDTF">2017-11-26T00:41:15Z</dcterms:created>
  <dcterms:modified xsi:type="dcterms:W3CDTF">2017-11-26T00:52:17Z</dcterms:modified>
</cp:coreProperties>
</file>