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theme/theme9.xml" ContentType="application/vnd.openxmlformats-officedocument.theme+xml"/>
  <Override PartName="/ppt/slideLayouts/slideLayout14.xml" ContentType="application/vnd.openxmlformats-officedocument.presentationml.slideLayout+xml"/>
  <Override PartName="/ppt/theme/theme10.xml" ContentType="application/vnd.openxmlformats-officedocument.theme+xml"/>
  <Override PartName="/ppt/slideLayouts/slideLayout15.xml" ContentType="application/vnd.openxmlformats-officedocument.presentationml.slideLayout+xml"/>
  <Override PartName="/ppt/theme/theme11.xml" ContentType="application/vnd.openxmlformats-officedocument.theme+xml"/>
  <Override PartName="/ppt/slideLayouts/slideLayout16.xml" ContentType="application/vnd.openxmlformats-officedocument.presentationml.slideLayout+xml"/>
  <Override PartName="/ppt/theme/theme12.xml" ContentType="application/vnd.openxmlformats-officedocument.theme+xml"/>
  <Override PartName="/ppt/slideLayouts/slideLayout17.xml" ContentType="application/vnd.openxmlformats-officedocument.presentationml.slideLayout+xml"/>
  <Override PartName="/ppt/theme/theme13.xml" ContentType="application/vnd.openxmlformats-officedocument.theme+xml"/>
  <Override PartName="/ppt/slideLayouts/slideLayout18.xml" ContentType="application/vnd.openxmlformats-officedocument.presentationml.slideLayout+xml"/>
  <Override PartName="/ppt/theme/theme14.xml" ContentType="application/vnd.openxmlformats-officedocument.theme+xml"/>
  <Override PartName="/ppt/slideLayouts/slideLayout19.xml" ContentType="application/vnd.openxmlformats-officedocument.presentationml.slideLayout+xml"/>
  <Override PartName="/ppt/theme/theme15.xml" ContentType="application/vnd.openxmlformats-officedocument.theme+xml"/>
  <Override PartName="/ppt/slideLayouts/slideLayout20.xml" ContentType="application/vnd.openxmlformats-officedocument.presentationml.slideLayout+xml"/>
  <Override PartName="/ppt/theme/theme16.xml" ContentType="application/vnd.openxmlformats-officedocument.theme+xml"/>
  <Override PartName="/ppt/slideLayouts/slideLayout21.xml" ContentType="application/vnd.openxmlformats-officedocument.presentationml.slideLayout+xml"/>
  <Override PartName="/ppt/theme/theme17.xml" ContentType="application/vnd.openxmlformats-officedocument.theme+xml"/>
  <Override PartName="/ppt/slideLayouts/slideLayout22.xml" ContentType="application/vnd.openxmlformats-officedocument.presentationml.slideLayout+xml"/>
  <Override PartName="/ppt/theme/theme18.xml" ContentType="application/vnd.openxmlformats-officedocument.theme+xml"/>
  <Override PartName="/ppt/slideLayouts/slideLayout23.xml" ContentType="application/vnd.openxmlformats-officedocument.presentationml.slideLayout+xml"/>
  <Override PartName="/ppt/theme/theme19.xml" ContentType="application/vnd.openxmlformats-officedocument.theme+xml"/>
  <Override PartName="/ppt/slideLayouts/slideLayout24.xml" ContentType="application/vnd.openxmlformats-officedocument.presentationml.slideLayout+xml"/>
  <Override PartName="/ppt/theme/theme20.xml" ContentType="application/vnd.openxmlformats-officedocument.theme+xml"/>
  <Override PartName="/ppt/slideLayouts/slideLayout25.xml" ContentType="application/vnd.openxmlformats-officedocument.presentationml.slideLayout+xml"/>
  <Override PartName="/ppt/theme/theme21.xml" ContentType="application/vnd.openxmlformats-officedocument.theme+xml"/>
  <Override PartName="/ppt/slideLayouts/slideLayout26.xml" ContentType="application/vnd.openxmlformats-officedocument.presentationml.slideLayout+xml"/>
  <Override PartName="/ppt/theme/theme22.xml" ContentType="application/vnd.openxmlformats-officedocument.theme+xml"/>
  <Override PartName="/ppt/slideLayouts/slideLayout27.xml" ContentType="application/vnd.openxmlformats-officedocument.presentationml.slideLayout+xml"/>
  <Override PartName="/ppt/theme/theme23.xml" ContentType="application/vnd.openxmlformats-officedocument.theme+xml"/>
  <Override PartName="/ppt/slideLayouts/slideLayout28.xml" ContentType="application/vnd.openxmlformats-officedocument.presentationml.slideLayout+xml"/>
  <Override PartName="/ppt/theme/theme24.xml" ContentType="application/vnd.openxmlformats-officedocument.theme+xml"/>
  <Override PartName="/ppt/slideLayouts/slideLayout29.xml" ContentType="application/vnd.openxmlformats-officedocument.presentationml.slideLayout+xml"/>
  <Override PartName="/ppt/theme/theme25.xml" ContentType="application/vnd.openxmlformats-officedocument.theme+xml"/>
  <Override PartName="/ppt/slideLayouts/slideLayout30.xml" ContentType="application/vnd.openxmlformats-officedocument.presentationml.slideLayout+xml"/>
  <Override PartName="/ppt/theme/theme26.xml" ContentType="application/vnd.openxmlformats-officedocument.theme+xml"/>
  <Override PartName="/ppt/slideLayouts/slideLayout31.xml" ContentType="application/vnd.openxmlformats-officedocument.presentationml.slideLayout+xml"/>
  <Override PartName="/ppt/theme/theme27.xml" ContentType="application/vnd.openxmlformats-officedocument.theme+xml"/>
  <Override PartName="/ppt/slideLayouts/slideLayout32.xml" ContentType="application/vnd.openxmlformats-officedocument.presentationml.slideLayout+xml"/>
  <Override PartName="/ppt/theme/theme28.xml" ContentType="application/vnd.openxmlformats-officedocument.theme+xml"/>
  <Override PartName="/ppt/slideLayouts/slideLayout33.xml" ContentType="application/vnd.openxmlformats-officedocument.presentationml.slideLayout+xml"/>
  <Override PartName="/ppt/theme/theme29.xml" ContentType="application/vnd.openxmlformats-officedocument.theme+xml"/>
  <Override PartName="/ppt/slideLayouts/slideLayout34.xml" ContentType="application/vnd.openxmlformats-officedocument.presentationml.slideLayout+xml"/>
  <Override PartName="/ppt/theme/theme30.xml" ContentType="application/vnd.openxmlformats-officedocument.theme+xml"/>
  <Override PartName="/ppt/slideLayouts/slideLayout35.xml" ContentType="application/vnd.openxmlformats-officedocument.presentationml.slideLayout+xml"/>
  <Override PartName="/ppt/theme/theme31.xml" ContentType="application/vnd.openxmlformats-officedocument.theme+xml"/>
  <Override PartName="/ppt/slideLayouts/slideLayout36.xml" ContentType="application/vnd.openxmlformats-officedocument.presentationml.slideLayout+xml"/>
  <Override PartName="/ppt/theme/theme32.xml" ContentType="application/vnd.openxmlformats-officedocument.theme+xml"/>
  <Override PartName="/ppt/slideLayouts/slideLayout37.xml" ContentType="application/vnd.openxmlformats-officedocument.presentationml.slideLayout+xml"/>
  <Override PartName="/ppt/theme/theme33.xml" ContentType="application/vnd.openxmlformats-officedocument.theme+xml"/>
  <Override PartName="/ppt/slideLayouts/slideLayout38.xml" ContentType="application/vnd.openxmlformats-officedocument.presentationml.slideLayout+xml"/>
  <Override PartName="/ppt/theme/theme34.xml" ContentType="application/vnd.openxmlformats-officedocument.theme+xml"/>
  <Override PartName="/ppt/slideLayouts/slideLayout39.xml" ContentType="application/vnd.openxmlformats-officedocument.presentationml.slideLayout+xml"/>
  <Override PartName="/ppt/theme/theme35.xml" ContentType="application/vnd.openxmlformats-officedocument.theme+xml"/>
  <Override PartName="/ppt/slideLayouts/slideLayout40.xml" ContentType="application/vnd.openxmlformats-officedocument.presentationml.slideLayout+xml"/>
  <Override PartName="/ppt/theme/theme36.xml" ContentType="application/vnd.openxmlformats-officedocument.theme+xml"/>
  <Override PartName="/ppt/slideLayouts/slideLayout41.xml" ContentType="application/vnd.openxmlformats-officedocument.presentationml.slideLayout+xml"/>
  <Override PartName="/ppt/theme/theme37.xml" ContentType="application/vnd.openxmlformats-officedocument.theme+xml"/>
  <Override PartName="/ppt/slideLayouts/slideLayout42.xml" ContentType="application/vnd.openxmlformats-officedocument.presentationml.slideLayout+xml"/>
  <Override PartName="/ppt/theme/theme38.xml" ContentType="application/vnd.openxmlformats-officedocument.theme+xml"/>
  <Override PartName="/ppt/slideLayouts/slideLayout43.xml" ContentType="application/vnd.openxmlformats-officedocument.presentationml.slideLayout+xml"/>
  <Override PartName="/ppt/theme/theme39.xml" ContentType="application/vnd.openxmlformats-officedocument.theme+xml"/>
  <Override PartName="/ppt/slideLayouts/slideLayout44.xml" ContentType="application/vnd.openxmlformats-officedocument.presentationml.slideLayout+xml"/>
  <Override PartName="/ppt/theme/theme40.xml" ContentType="application/vnd.openxmlformats-officedocument.theme+xml"/>
  <Override PartName="/ppt/slideLayouts/slideLayout45.xml" ContentType="application/vnd.openxmlformats-officedocument.presentationml.slideLayout+xml"/>
  <Override PartName="/ppt/theme/theme41.xml" ContentType="application/vnd.openxmlformats-officedocument.theme+xml"/>
  <Override PartName="/ppt/slideLayouts/slideLayout46.xml" ContentType="application/vnd.openxmlformats-officedocument.presentationml.slideLayout+xml"/>
  <Override PartName="/ppt/theme/theme42.xml" ContentType="application/vnd.openxmlformats-officedocument.theme+xml"/>
  <Override PartName="/ppt/slideLayouts/slideLayout47.xml" ContentType="application/vnd.openxmlformats-officedocument.presentationml.slideLayout+xml"/>
  <Override PartName="/ppt/theme/theme43.xml" ContentType="application/vnd.openxmlformats-officedocument.theme+xml"/>
  <Override PartName="/ppt/slideLayouts/slideLayout48.xml" ContentType="application/vnd.openxmlformats-officedocument.presentationml.slideLayout+xml"/>
  <Override PartName="/ppt/theme/theme44.xml" ContentType="application/vnd.openxmlformats-officedocument.theme+xml"/>
  <Override PartName="/ppt/slideLayouts/slideLayout49.xml" ContentType="application/vnd.openxmlformats-officedocument.presentationml.slideLayout+xml"/>
  <Override PartName="/ppt/theme/theme45.xml" ContentType="application/vnd.openxmlformats-officedocument.theme+xml"/>
  <Override PartName="/ppt/slideLayouts/slideLayout50.xml" ContentType="application/vnd.openxmlformats-officedocument.presentationml.slideLayout+xml"/>
  <Override PartName="/ppt/theme/theme46.xml" ContentType="application/vnd.openxmlformats-officedocument.theme+xml"/>
  <Override PartName="/ppt/slideLayouts/slideLayout51.xml" ContentType="application/vnd.openxmlformats-officedocument.presentationml.slideLayout+xml"/>
  <Override PartName="/ppt/theme/theme47.xml" ContentType="application/vnd.openxmlformats-officedocument.theme+xml"/>
  <Override PartName="/ppt/slideLayouts/slideLayout52.xml" ContentType="application/vnd.openxmlformats-officedocument.presentationml.slideLayout+xml"/>
  <Override PartName="/ppt/theme/theme48.xml" ContentType="application/vnd.openxmlformats-officedocument.theme+xml"/>
  <Override PartName="/ppt/slideLayouts/slideLayout53.xml" ContentType="application/vnd.openxmlformats-officedocument.presentationml.slideLayout+xml"/>
  <Override PartName="/ppt/theme/theme49.xml" ContentType="application/vnd.openxmlformats-officedocument.theme+xml"/>
  <Override PartName="/ppt/slideLayouts/slideLayout54.xml" ContentType="application/vnd.openxmlformats-officedocument.presentationml.slideLayout+xml"/>
  <Override PartName="/ppt/theme/theme50.xml" ContentType="application/vnd.openxmlformats-officedocument.theme+xml"/>
  <Override PartName="/ppt/slideLayouts/slideLayout55.xml" ContentType="application/vnd.openxmlformats-officedocument.presentationml.slideLayout+xml"/>
  <Override PartName="/ppt/theme/theme51.xml" ContentType="application/vnd.openxmlformats-officedocument.theme+xml"/>
  <Override PartName="/ppt/slideLayouts/slideLayout56.xml" ContentType="application/vnd.openxmlformats-officedocument.presentationml.slideLayout+xml"/>
  <Override PartName="/ppt/theme/theme52.xml" ContentType="application/vnd.openxmlformats-officedocument.theme+xml"/>
  <Override PartName="/ppt/slideLayouts/slideLayout57.xml" ContentType="application/vnd.openxmlformats-officedocument.presentationml.slideLayout+xml"/>
  <Override PartName="/ppt/theme/theme53.xml" ContentType="application/vnd.openxmlformats-officedocument.theme+xml"/>
  <Override PartName="/ppt/slideLayouts/slideLayout58.xml" ContentType="application/vnd.openxmlformats-officedocument.presentationml.slideLayout+xml"/>
  <Override PartName="/ppt/theme/theme54.xml" ContentType="application/vnd.openxmlformats-officedocument.theme+xml"/>
  <Override PartName="/ppt/slideLayouts/slideLayout59.xml" ContentType="application/vnd.openxmlformats-officedocument.presentationml.slideLayout+xml"/>
  <Override PartName="/ppt/theme/theme55.xml" ContentType="application/vnd.openxmlformats-officedocument.theme+xml"/>
  <Override PartName="/ppt/slideLayouts/slideLayout60.xml" ContentType="application/vnd.openxmlformats-officedocument.presentationml.slideLayout+xml"/>
  <Override PartName="/ppt/theme/theme56.xml" ContentType="application/vnd.openxmlformats-officedocument.theme+xml"/>
  <Override PartName="/ppt/slideLayouts/slideLayout61.xml" ContentType="application/vnd.openxmlformats-officedocument.presentationml.slideLayout+xml"/>
  <Override PartName="/ppt/theme/theme57.xml" ContentType="application/vnd.openxmlformats-officedocument.theme+xml"/>
  <Override PartName="/ppt/slideLayouts/slideLayout62.xml" ContentType="application/vnd.openxmlformats-officedocument.presentationml.slideLayout+xml"/>
  <Override PartName="/ppt/theme/theme58.xml" ContentType="application/vnd.openxmlformats-officedocument.theme+xml"/>
  <Override PartName="/ppt/slideLayouts/slideLayout63.xml" ContentType="application/vnd.openxmlformats-officedocument.presentationml.slideLayout+xml"/>
  <Override PartName="/ppt/theme/theme59.xml" ContentType="application/vnd.openxmlformats-officedocument.theme+xml"/>
  <Override PartName="/ppt/slideLayouts/slideLayout64.xml" ContentType="application/vnd.openxmlformats-officedocument.presentationml.slideLayout+xml"/>
  <Override PartName="/ppt/theme/theme60.xml" ContentType="application/vnd.openxmlformats-officedocument.theme+xml"/>
  <Override PartName="/ppt/slideLayouts/slideLayout65.xml" ContentType="application/vnd.openxmlformats-officedocument.presentationml.slideLayout+xml"/>
  <Override PartName="/ppt/theme/theme61.xml" ContentType="application/vnd.openxmlformats-officedocument.theme+xml"/>
  <Override PartName="/ppt/slideLayouts/slideLayout66.xml" ContentType="application/vnd.openxmlformats-officedocument.presentationml.slideLayout+xml"/>
  <Override PartName="/ppt/theme/theme62.xml" ContentType="application/vnd.openxmlformats-officedocument.theme+xml"/>
  <Override PartName="/ppt/slideLayouts/slideLayout67.xml" ContentType="application/vnd.openxmlformats-officedocument.presentationml.slideLayout+xml"/>
  <Override PartName="/ppt/theme/theme63.xml" ContentType="application/vnd.openxmlformats-officedocument.theme+xml"/>
  <Override PartName="/ppt/slideLayouts/slideLayout68.xml" ContentType="application/vnd.openxmlformats-officedocument.presentationml.slideLayout+xml"/>
  <Override PartName="/ppt/theme/theme64.xml" ContentType="application/vnd.openxmlformats-officedocument.theme+xml"/>
  <Override PartName="/ppt/slideLayouts/slideLayout69.xml" ContentType="application/vnd.openxmlformats-officedocument.presentationml.slideLayout+xml"/>
  <Override PartName="/ppt/theme/theme65.xml" ContentType="application/vnd.openxmlformats-officedocument.theme+xml"/>
  <Override PartName="/ppt/slideLayouts/slideLayout70.xml" ContentType="application/vnd.openxmlformats-officedocument.presentationml.slideLayout+xml"/>
  <Override PartName="/ppt/theme/theme66.xml" ContentType="application/vnd.openxmlformats-officedocument.theme+xml"/>
  <Override PartName="/ppt/slideLayouts/slideLayout71.xml" ContentType="application/vnd.openxmlformats-officedocument.presentationml.slideLayout+xml"/>
  <Override PartName="/ppt/theme/theme67.xml" ContentType="application/vnd.openxmlformats-officedocument.theme+xml"/>
  <Override PartName="/ppt/slideLayouts/slideLayout72.xml" ContentType="application/vnd.openxmlformats-officedocument.presentationml.slideLayout+xml"/>
  <Override PartName="/ppt/theme/theme68.xml" ContentType="application/vnd.openxmlformats-officedocument.theme+xml"/>
  <Override PartName="/ppt/slideLayouts/slideLayout73.xml" ContentType="application/vnd.openxmlformats-officedocument.presentationml.slideLayout+xml"/>
  <Override PartName="/ppt/theme/theme69.xml" ContentType="application/vnd.openxmlformats-officedocument.theme+xml"/>
  <Override PartName="/ppt/slideLayouts/slideLayout74.xml" ContentType="application/vnd.openxmlformats-officedocument.presentationml.slideLayout+xml"/>
  <Override PartName="/ppt/theme/theme70.xml" ContentType="application/vnd.openxmlformats-officedocument.theme+xml"/>
  <Override PartName="/ppt/slideLayouts/slideLayout75.xml" ContentType="application/vnd.openxmlformats-officedocument.presentationml.slideLayout+xml"/>
  <Override PartName="/ppt/theme/theme71.xml" ContentType="application/vnd.openxmlformats-officedocument.theme+xml"/>
  <Override PartName="/ppt/theme/theme7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6" r:id="rId1"/>
    <p:sldMasterId id="2147483762" r:id="rId2"/>
    <p:sldMasterId id="2147483764" r:id="rId3"/>
    <p:sldMasterId id="2147483766" r:id="rId4"/>
    <p:sldMasterId id="2147483768" r:id="rId5"/>
    <p:sldMasterId id="2147483770" r:id="rId6"/>
    <p:sldMasterId id="2147483772" r:id="rId7"/>
    <p:sldMasterId id="2147483774" r:id="rId8"/>
    <p:sldMasterId id="2147483776" r:id="rId9"/>
    <p:sldMasterId id="2147483778" r:id="rId10"/>
    <p:sldMasterId id="2147483780" r:id="rId11"/>
    <p:sldMasterId id="2147483782" r:id="rId12"/>
    <p:sldMasterId id="2147483784" r:id="rId13"/>
    <p:sldMasterId id="2147483786" r:id="rId14"/>
    <p:sldMasterId id="2147483788" r:id="rId15"/>
    <p:sldMasterId id="2147483790" r:id="rId16"/>
    <p:sldMasterId id="2147483792" r:id="rId17"/>
    <p:sldMasterId id="2147483794" r:id="rId18"/>
    <p:sldMasterId id="2147483796" r:id="rId19"/>
    <p:sldMasterId id="2147483798" r:id="rId20"/>
    <p:sldMasterId id="2147483800" r:id="rId21"/>
    <p:sldMasterId id="2147483802" r:id="rId22"/>
    <p:sldMasterId id="2147483804" r:id="rId23"/>
    <p:sldMasterId id="2147483806" r:id="rId24"/>
    <p:sldMasterId id="2147483808" r:id="rId25"/>
    <p:sldMasterId id="2147483810" r:id="rId26"/>
    <p:sldMasterId id="2147483812" r:id="rId27"/>
    <p:sldMasterId id="2147483814" r:id="rId28"/>
    <p:sldMasterId id="2147483816" r:id="rId29"/>
    <p:sldMasterId id="2147483818" r:id="rId30"/>
    <p:sldMasterId id="2147483820" r:id="rId31"/>
    <p:sldMasterId id="2147483822" r:id="rId32"/>
    <p:sldMasterId id="2147483824" r:id="rId33"/>
    <p:sldMasterId id="2147483826" r:id="rId34"/>
    <p:sldMasterId id="2147483828" r:id="rId35"/>
    <p:sldMasterId id="2147483832" r:id="rId36"/>
    <p:sldMasterId id="2147483834" r:id="rId37"/>
    <p:sldMasterId id="2147483836" r:id="rId38"/>
    <p:sldMasterId id="2147483838" r:id="rId39"/>
    <p:sldMasterId id="2147483840" r:id="rId40"/>
    <p:sldMasterId id="2147483842" r:id="rId41"/>
    <p:sldMasterId id="2147483844" r:id="rId42"/>
    <p:sldMasterId id="2147483846" r:id="rId43"/>
    <p:sldMasterId id="2147483848" r:id="rId44"/>
    <p:sldMasterId id="2147483850" r:id="rId45"/>
    <p:sldMasterId id="2147483852" r:id="rId46"/>
    <p:sldMasterId id="2147483854" r:id="rId47"/>
    <p:sldMasterId id="2147483856" r:id="rId48"/>
    <p:sldMasterId id="2147483858" r:id="rId49"/>
    <p:sldMasterId id="2147483860" r:id="rId50"/>
    <p:sldMasterId id="2147483862" r:id="rId51"/>
    <p:sldMasterId id="2147483864" r:id="rId52"/>
    <p:sldMasterId id="2147483866" r:id="rId53"/>
    <p:sldMasterId id="2147483868" r:id="rId54"/>
    <p:sldMasterId id="2147483870" r:id="rId55"/>
    <p:sldMasterId id="2147483872" r:id="rId56"/>
    <p:sldMasterId id="2147483874" r:id="rId57"/>
    <p:sldMasterId id="2147483876" r:id="rId58"/>
    <p:sldMasterId id="2147483878" r:id="rId59"/>
    <p:sldMasterId id="2147483880" r:id="rId60"/>
    <p:sldMasterId id="2147483882" r:id="rId61"/>
    <p:sldMasterId id="2147483884" r:id="rId62"/>
    <p:sldMasterId id="2147483886" r:id="rId63"/>
    <p:sldMasterId id="2147483888" r:id="rId64"/>
    <p:sldMasterId id="2147483890" r:id="rId65"/>
    <p:sldMasterId id="2147483892" r:id="rId66"/>
    <p:sldMasterId id="2147483894" r:id="rId67"/>
    <p:sldMasterId id="2147483896" r:id="rId68"/>
    <p:sldMasterId id="2147483898" r:id="rId69"/>
    <p:sldMasterId id="2147483900" r:id="rId70"/>
    <p:sldMasterId id="2147483902" r:id="rId71"/>
  </p:sldMasterIdLst>
  <p:notesMasterIdLst>
    <p:notesMasterId r:id="rId302"/>
  </p:notesMasterIdLst>
  <p:sldIdLst>
    <p:sldId id="633" r:id="rId72"/>
    <p:sldId id="462" r:id="rId73"/>
    <p:sldId id="463" r:id="rId74"/>
    <p:sldId id="506" r:id="rId75"/>
    <p:sldId id="464" r:id="rId76"/>
    <p:sldId id="260" r:id="rId77"/>
    <p:sldId id="261" r:id="rId78"/>
    <p:sldId id="262" r:id="rId79"/>
    <p:sldId id="263" r:id="rId80"/>
    <p:sldId id="264" r:id="rId81"/>
    <p:sldId id="265" r:id="rId82"/>
    <p:sldId id="634" r:id="rId83"/>
    <p:sldId id="635" r:id="rId84"/>
    <p:sldId id="268" r:id="rId85"/>
    <p:sldId id="269" r:id="rId86"/>
    <p:sldId id="270" r:id="rId87"/>
    <p:sldId id="271" r:id="rId88"/>
    <p:sldId id="636" r:id="rId89"/>
    <p:sldId id="637" r:id="rId90"/>
    <p:sldId id="274" r:id="rId91"/>
    <p:sldId id="275" r:id="rId92"/>
    <p:sldId id="638" r:id="rId93"/>
    <p:sldId id="639" r:id="rId94"/>
    <p:sldId id="277" r:id="rId95"/>
    <p:sldId id="278" r:id="rId96"/>
    <p:sldId id="279" r:id="rId97"/>
    <p:sldId id="280" r:id="rId98"/>
    <p:sldId id="281" r:id="rId99"/>
    <p:sldId id="640" r:id="rId100"/>
    <p:sldId id="641" r:id="rId101"/>
    <p:sldId id="642" r:id="rId102"/>
    <p:sldId id="643" r:id="rId103"/>
    <p:sldId id="285" r:id="rId104"/>
    <p:sldId id="286" r:id="rId105"/>
    <p:sldId id="287" r:id="rId106"/>
    <p:sldId id="288" r:id="rId107"/>
    <p:sldId id="289" r:id="rId108"/>
    <p:sldId id="290" r:id="rId109"/>
    <p:sldId id="291" r:id="rId110"/>
    <p:sldId id="292" r:id="rId111"/>
    <p:sldId id="644" r:id="rId112"/>
    <p:sldId id="645" r:id="rId113"/>
    <p:sldId id="293" r:id="rId114"/>
    <p:sldId id="294" r:id="rId115"/>
    <p:sldId id="295" r:id="rId116"/>
    <p:sldId id="646" r:id="rId117"/>
    <p:sldId id="647" r:id="rId118"/>
    <p:sldId id="648" r:id="rId119"/>
    <p:sldId id="297" r:id="rId120"/>
    <p:sldId id="298" r:id="rId121"/>
    <p:sldId id="299" r:id="rId122"/>
    <p:sldId id="649" r:id="rId123"/>
    <p:sldId id="650" r:id="rId124"/>
    <p:sldId id="651" r:id="rId125"/>
    <p:sldId id="302" r:id="rId126"/>
    <p:sldId id="303" r:id="rId127"/>
    <p:sldId id="304" r:id="rId128"/>
    <p:sldId id="305" r:id="rId129"/>
    <p:sldId id="306" r:id="rId130"/>
    <p:sldId id="307" r:id="rId131"/>
    <p:sldId id="652" r:id="rId132"/>
    <p:sldId id="653" r:id="rId133"/>
    <p:sldId id="309" r:id="rId134"/>
    <p:sldId id="310" r:id="rId135"/>
    <p:sldId id="311" r:id="rId136"/>
    <p:sldId id="312" r:id="rId137"/>
    <p:sldId id="314" r:id="rId138"/>
    <p:sldId id="315" r:id="rId139"/>
    <p:sldId id="316" r:id="rId140"/>
    <p:sldId id="317" r:id="rId141"/>
    <p:sldId id="318" r:id="rId142"/>
    <p:sldId id="654" r:id="rId143"/>
    <p:sldId id="655" r:id="rId144"/>
    <p:sldId id="656" r:id="rId145"/>
    <p:sldId id="657" r:id="rId146"/>
    <p:sldId id="323" r:id="rId147"/>
    <p:sldId id="324" r:id="rId148"/>
    <p:sldId id="325" r:id="rId149"/>
    <p:sldId id="326" r:id="rId150"/>
    <p:sldId id="327" r:id="rId151"/>
    <p:sldId id="658" r:id="rId152"/>
    <p:sldId id="659" r:id="rId153"/>
    <p:sldId id="660" r:id="rId154"/>
    <p:sldId id="330" r:id="rId155"/>
    <p:sldId id="331" r:id="rId156"/>
    <p:sldId id="332" r:id="rId157"/>
    <p:sldId id="333" r:id="rId158"/>
    <p:sldId id="334" r:id="rId159"/>
    <p:sldId id="335" r:id="rId160"/>
    <p:sldId id="336" r:id="rId161"/>
    <p:sldId id="661" r:id="rId162"/>
    <p:sldId id="662" r:id="rId163"/>
    <p:sldId id="339" r:id="rId164"/>
    <p:sldId id="340" r:id="rId165"/>
    <p:sldId id="341" r:id="rId166"/>
    <p:sldId id="342" r:id="rId167"/>
    <p:sldId id="343" r:id="rId168"/>
    <p:sldId id="344" r:id="rId169"/>
    <p:sldId id="345" r:id="rId170"/>
    <p:sldId id="346" r:id="rId171"/>
    <p:sldId id="663" r:id="rId172"/>
    <p:sldId id="664" r:id="rId173"/>
    <p:sldId id="665" r:id="rId174"/>
    <p:sldId id="666" r:id="rId175"/>
    <p:sldId id="349" r:id="rId176"/>
    <p:sldId id="350" r:id="rId177"/>
    <p:sldId id="351" r:id="rId178"/>
    <p:sldId id="352" r:id="rId179"/>
    <p:sldId id="667" r:id="rId180"/>
    <p:sldId id="353" r:id="rId181"/>
    <p:sldId id="354" r:id="rId182"/>
    <p:sldId id="670" r:id="rId183"/>
    <p:sldId id="355" r:id="rId184"/>
    <p:sldId id="669" r:id="rId185"/>
    <p:sldId id="356" r:id="rId186"/>
    <p:sldId id="357" r:id="rId187"/>
    <p:sldId id="672" r:id="rId188"/>
    <p:sldId id="361" r:id="rId189"/>
    <p:sldId id="362" r:id="rId190"/>
    <p:sldId id="363" r:id="rId191"/>
    <p:sldId id="673" r:id="rId192"/>
    <p:sldId id="674" r:id="rId193"/>
    <p:sldId id="365" r:id="rId194"/>
    <p:sldId id="366" r:id="rId195"/>
    <p:sldId id="367" r:id="rId196"/>
    <p:sldId id="482" r:id="rId197"/>
    <p:sldId id="368" r:id="rId198"/>
    <p:sldId id="369" r:id="rId199"/>
    <p:sldId id="370" r:id="rId200"/>
    <p:sldId id="676" r:id="rId201"/>
    <p:sldId id="372" r:id="rId202"/>
    <p:sldId id="373" r:id="rId203"/>
    <p:sldId id="374" r:id="rId204"/>
    <p:sldId id="677" r:id="rId205"/>
    <p:sldId id="376" r:id="rId206"/>
    <p:sldId id="378" r:id="rId207"/>
    <p:sldId id="379" r:id="rId208"/>
    <p:sldId id="380" r:id="rId209"/>
    <p:sldId id="678" r:id="rId210"/>
    <p:sldId id="679" r:id="rId211"/>
    <p:sldId id="381" r:id="rId212"/>
    <p:sldId id="680" r:id="rId213"/>
    <p:sldId id="385" r:id="rId214"/>
    <p:sldId id="386" r:id="rId215"/>
    <p:sldId id="387" r:id="rId216"/>
    <p:sldId id="388" r:id="rId217"/>
    <p:sldId id="389" r:id="rId218"/>
    <p:sldId id="391" r:id="rId219"/>
    <p:sldId id="392" r:id="rId220"/>
    <p:sldId id="393" r:id="rId221"/>
    <p:sldId id="681" r:id="rId222"/>
    <p:sldId id="682" r:id="rId223"/>
    <p:sldId id="397" r:id="rId224"/>
    <p:sldId id="398" r:id="rId225"/>
    <p:sldId id="399" r:id="rId226"/>
    <p:sldId id="683" r:id="rId227"/>
    <p:sldId id="684" r:id="rId228"/>
    <p:sldId id="401" r:id="rId229"/>
    <p:sldId id="685" r:id="rId230"/>
    <p:sldId id="686" r:id="rId231"/>
    <p:sldId id="403" r:id="rId232"/>
    <p:sldId id="404" r:id="rId233"/>
    <p:sldId id="687" r:id="rId234"/>
    <p:sldId id="407" r:id="rId235"/>
    <p:sldId id="688" r:id="rId236"/>
    <p:sldId id="408" r:id="rId237"/>
    <p:sldId id="689" r:id="rId238"/>
    <p:sldId id="409" r:id="rId239"/>
    <p:sldId id="410" r:id="rId240"/>
    <p:sldId id="411" r:id="rId241"/>
    <p:sldId id="413" r:id="rId242"/>
    <p:sldId id="416" r:id="rId243"/>
    <p:sldId id="417" r:id="rId244"/>
    <p:sldId id="690" r:id="rId245"/>
    <p:sldId id="691" r:id="rId246"/>
    <p:sldId id="692" r:id="rId247"/>
    <p:sldId id="693" r:id="rId248"/>
    <p:sldId id="418" r:id="rId249"/>
    <p:sldId id="616" r:id="rId250"/>
    <p:sldId id="617" r:id="rId251"/>
    <p:sldId id="618" r:id="rId252"/>
    <p:sldId id="619" r:id="rId253"/>
    <p:sldId id="620" r:id="rId254"/>
    <p:sldId id="694" r:id="rId255"/>
    <p:sldId id="695" r:id="rId256"/>
    <p:sldId id="421" r:id="rId257"/>
    <p:sldId id="423" r:id="rId258"/>
    <p:sldId id="424" r:id="rId259"/>
    <p:sldId id="425" r:id="rId260"/>
    <p:sldId id="696" r:id="rId261"/>
    <p:sldId id="426" r:id="rId262"/>
    <p:sldId id="697" r:id="rId263"/>
    <p:sldId id="428" r:id="rId264"/>
    <p:sldId id="429" r:id="rId265"/>
    <p:sldId id="698" r:id="rId266"/>
    <p:sldId id="431" r:id="rId267"/>
    <p:sldId id="699" r:id="rId268"/>
    <p:sldId id="700" r:id="rId269"/>
    <p:sldId id="701" r:id="rId270"/>
    <p:sldId id="702" r:id="rId271"/>
    <p:sldId id="437" r:id="rId272"/>
    <p:sldId id="438" r:id="rId273"/>
    <p:sldId id="439" r:id="rId274"/>
    <p:sldId id="440" r:id="rId275"/>
    <p:sldId id="441" r:id="rId276"/>
    <p:sldId id="621" r:id="rId277"/>
    <p:sldId id="622" r:id="rId278"/>
    <p:sldId id="623" r:id="rId279"/>
    <p:sldId id="624" r:id="rId280"/>
    <p:sldId id="703" r:id="rId281"/>
    <p:sldId id="626" r:id="rId282"/>
    <p:sldId id="627" r:id="rId283"/>
    <p:sldId id="628" r:id="rId284"/>
    <p:sldId id="444" r:id="rId285"/>
    <p:sldId id="445" r:id="rId286"/>
    <p:sldId id="446" r:id="rId287"/>
    <p:sldId id="447" r:id="rId288"/>
    <p:sldId id="448" r:id="rId289"/>
    <p:sldId id="449" r:id="rId290"/>
    <p:sldId id="450" r:id="rId291"/>
    <p:sldId id="451" r:id="rId292"/>
    <p:sldId id="452" r:id="rId293"/>
    <p:sldId id="704" r:id="rId294"/>
    <p:sldId id="705" r:id="rId295"/>
    <p:sldId id="454" r:id="rId296"/>
    <p:sldId id="455" r:id="rId297"/>
    <p:sldId id="456" r:id="rId298"/>
    <p:sldId id="457" r:id="rId299"/>
    <p:sldId id="459" r:id="rId300"/>
    <p:sldId id="706" r:id="rId301"/>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b="1"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2" orient="horz" pos="2160" userDrawn="1">
          <p15:clr>
            <a:srgbClr val="A4A3A4"/>
          </p15:clr>
        </p15:guide>
        <p15:guide id="7" pos="288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133"/>
    <a:srgbClr val="1E77BC"/>
    <a:srgbClr val="FA9D35"/>
    <a:srgbClr val="F79A33"/>
    <a:srgbClr val="F47032"/>
    <a:srgbClr val="C3C1C7"/>
    <a:srgbClr val="F0620F"/>
    <a:srgbClr val="FF5E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94361" autoAdjust="0"/>
  </p:normalViewPr>
  <p:slideViewPr>
    <p:cSldViewPr showGuides="1">
      <p:cViewPr varScale="1">
        <p:scale>
          <a:sx n="103" d="100"/>
          <a:sy n="103" d="100"/>
        </p:scale>
        <p:origin x="-181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104"/>
    </p:cViewPr>
  </p:sorterViewPr>
  <p:notesViewPr>
    <p:cSldViewPr showGuides="1">
      <p:cViewPr varScale="1">
        <p:scale>
          <a:sx n="111" d="100"/>
          <a:sy n="111" d="100"/>
        </p:scale>
        <p:origin x="-309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46.xml"/><Relationship Id="rId299" Type="http://schemas.openxmlformats.org/officeDocument/2006/relationships/slide" Target="slides/slide228.xml"/><Relationship Id="rId303" Type="http://schemas.openxmlformats.org/officeDocument/2006/relationships/presProps" Target="presProps.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 Target="slides/slide13.xml"/><Relationship Id="rId138" Type="http://schemas.openxmlformats.org/officeDocument/2006/relationships/slide" Target="slides/slide67.xml"/><Relationship Id="rId159" Type="http://schemas.openxmlformats.org/officeDocument/2006/relationships/slide" Target="slides/slide88.xml"/><Relationship Id="rId170" Type="http://schemas.openxmlformats.org/officeDocument/2006/relationships/slide" Target="slides/slide99.xml"/><Relationship Id="rId191" Type="http://schemas.openxmlformats.org/officeDocument/2006/relationships/slide" Target="slides/slide120.xml"/><Relationship Id="rId205" Type="http://schemas.openxmlformats.org/officeDocument/2006/relationships/slide" Target="slides/slide134.xml"/><Relationship Id="rId226" Type="http://schemas.openxmlformats.org/officeDocument/2006/relationships/slide" Target="slides/slide155.xml"/><Relationship Id="rId247" Type="http://schemas.openxmlformats.org/officeDocument/2006/relationships/slide" Target="slides/slide176.xml"/><Relationship Id="rId107" Type="http://schemas.openxmlformats.org/officeDocument/2006/relationships/slide" Target="slides/slide36.xml"/><Relationship Id="rId268" Type="http://schemas.openxmlformats.org/officeDocument/2006/relationships/slide" Target="slides/slide197.xml"/><Relationship Id="rId289" Type="http://schemas.openxmlformats.org/officeDocument/2006/relationships/slide" Target="slides/slide218.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 Target="slides/slide3.xml"/><Relationship Id="rId128" Type="http://schemas.openxmlformats.org/officeDocument/2006/relationships/slide" Target="slides/slide57.xml"/><Relationship Id="rId149" Type="http://schemas.openxmlformats.org/officeDocument/2006/relationships/slide" Target="slides/slide78.xml"/><Relationship Id="rId5" Type="http://schemas.openxmlformats.org/officeDocument/2006/relationships/slideMaster" Target="slideMasters/slideMaster5.xml"/><Relationship Id="rId95" Type="http://schemas.openxmlformats.org/officeDocument/2006/relationships/slide" Target="slides/slide24.xml"/><Relationship Id="rId160" Type="http://schemas.openxmlformats.org/officeDocument/2006/relationships/slide" Target="slides/slide89.xml"/><Relationship Id="rId181" Type="http://schemas.openxmlformats.org/officeDocument/2006/relationships/slide" Target="slides/slide110.xml"/><Relationship Id="rId216" Type="http://schemas.openxmlformats.org/officeDocument/2006/relationships/slide" Target="slides/slide145.xml"/><Relationship Id="rId237" Type="http://schemas.openxmlformats.org/officeDocument/2006/relationships/slide" Target="slides/slide166.xml"/><Relationship Id="rId258" Type="http://schemas.openxmlformats.org/officeDocument/2006/relationships/slide" Target="slides/slide187.xml"/><Relationship Id="rId279" Type="http://schemas.openxmlformats.org/officeDocument/2006/relationships/slide" Target="slides/slide208.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 Target="slides/slide47.xml"/><Relationship Id="rId139" Type="http://schemas.openxmlformats.org/officeDocument/2006/relationships/slide" Target="slides/slide68.xml"/><Relationship Id="rId290" Type="http://schemas.openxmlformats.org/officeDocument/2006/relationships/slide" Target="slides/slide219.xml"/><Relationship Id="rId304" Type="http://schemas.openxmlformats.org/officeDocument/2006/relationships/viewProps" Target="viewProps.xml"/><Relationship Id="rId85" Type="http://schemas.openxmlformats.org/officeDocument/2006/relationships/slide" Target="slides/slide14.xml"/><Relationship Id="rId150" Type="http://schemas.openxmlformats.org/officeDocument/2006/relationships/slide" Target="slides/slide79.xml"/><Relationship Id="rId171" Type="http://schemas.openxmlformats.org/officeDocument/2006/relationships/slide" Target="slides/slide100.xml"/><Relationship Id="rId192" Type="http://schemas.openxmlformats.org/officeDocument/2006/relationships/slide" Target="slides/slide121.xml"/><Relationship Id="rId206" Type="http://schemas.openxmlformats.org/officeDocument/2006/relationships/slide" Target="slides/slide135.xml"/><Relationship Id="rId227" Type="http://schemas.openxmlformats.org/officeDocument/2006/relationships/slide" Target="slides/slide156.xml"/><Relationship Id="rId248" Type="http://schemas.openxmlformats.org/officeDocument/2006/relationships/slide" Target="slides/slide177.xml"/><Relationship Id="rId269" Type="http://schemas.openxmlformats.org/officeDocument/2006/relationships/slide" Target="slides/slide198.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 Target="slides/slide37.xml"/><Relationship Id="rId129" Type="http://schemas.openxmlformats.org/officeDocument/2006/relationships/slide" Target="slides/slide58.xml"/><Relationship Id="rId280" Type="http://schemas.openxmlformats.org/officeDocument/2006/relationships/slide" Target="slides/slide209.xml"/><Relationship Id="rId54" Type="http://schemas.openxmlformats.org/officeDocument/2006/relationships/slideMaster" Target="slideMasters/slideMaster54.xml"/><Relationship Id="rId75" Type="http://schemas.openxmlformats.org/officeDocument/2006/relationships/slide" Target="slides/slide4.xml"/><Relationship Id="rId96" Type="http://schemas.openxmlformats.org/officeDocument/2006/relationships/slide" Target="slides/slide25.xml"/><Relationship Id="rId140" Type="http://schemas.openxmlformats.org/officeDocument/2006/relationships/slide" Target="slides/slide69.xml"/><Relationship Id="rId161" Type="http://schemas.openxmlformats.org/officeDocument/2006/relationships/slide" Target="slides/slide90.xml"/><Relationship Id="rId182" Type="http://schemas.openxmlformats.org/officeDocument/2006/relationships/slide" Target="slides/slide111.xml"/><Relationship Id="rId217" Type="http://schemas.openxmlformats.org/officeDocument/2006/relationships/slide" Target="slides/slide146.xml"/><Relationship Id="rId6" Type="http://schemas.openxmlformats.org/officeDocument/2006/relationships/slideMaster" Target="slideMasters/slideMaster6.xml"/><Relationship Id="rId238" Type="http://schemas.openxmlformats.org/officeDocument/2006/relationships/slide" Target="slides/slide167.xml"/><Relationship Id="rId259" Type="http://schemas.openxmlformats.org/officeDocument/2006/relationships/slide" Target="slides/slide188.xml"/><Relationship Id="rId23" Type="http://schemas.openxmlformats.org/officeDocument/2006/relationships/slideMaster" Target="slideMasters/slideMaster23.xml"/><Relationship Id="rId119" Type="http://schemas.openxmlformats.org/officeDocument/2006/relationships/slide" Target="slides/slide48.xml"/><Relationship Id="rId270" Type="http://schemas.openxmlformats.org/officeDocument/2006/relationships/slide" Target="slides/slide199.xml"/><Relationship Id="rId291" Type="http://schemas.openxmlformats.org/officeDocument/2006/relationships/slide" Target="slides/slide220.xml"/><Relationship Id="rId305" Type="http://schemas.openxmlformats.org/officeDocument/2006/relationships/theme" Target="theme/theme1.xml"/><Relationship Id="rId44" Type="http://schemas.openxmlformats.org/officeDocument/2006/relationships/slideMaster" Target="slideMasters/slideMaster44.xml"/><Relationship Id="rId65" Type="http://schemas.openxmlformats.org/officeDocument/2006/relationships/slideMaster" Target="slideMasters/slideMaster65.xml"/><Relationship Id="rId86" Type="http://schemas.openxmlformats.org/officeDocument/2006/relationships/slide" Target="slides/slide15.xml"/><Relationship Id="rId130" Type="http://schemas.openxmlformats.org/officeDocument/2006/relationships/slide" Target="slides/slide59.xml"/><Relationship Id="rId151" Type="http://schemas.openxmlformats.org/officeDocument/2006/relationships/slide" Target="slides/slide80.xml"/><Relationship Id="rId172" Type="http://schemas.openxmlformats.org/officeDocument/2006/relationships/slide" Target="slides/slide101.xml"/><Relationship Id="rId193" Type="http://schemas.openxmlformats.org/officeDocument/2006/relationships/slide" Target="slides/slide122.xml"/><Relationship Id="rId207" Type="http://schemas.openxmlformats.org/officeDocument/2006/relationships/slide" Target="slides/slide136.xml"/><Relationship Id="rId228" Type="http://schemas.openxmlformats.org/officeDocument/2006/relationships/slide" Target="slides/slide157.xml"/><Relationship Id="rId249" Type="http://schemas.openxmlformats.org/officeDocument/2006/relationships/slide" Target="slides/slide178.xml"/><Relationship Id="rId13" Type="http://schemas.openxmlformats.org/officeDocument/2006/relationships/slideMaster" Target="slideMasters/slideMaster13.xml"/><Relationship Id="rId109" Type="http://schemas.openxmlformats.org/officeDocument/2006/relationships/slide" Target="slides/slide38.xml"/><Relationship Id="rId260" Type="http://schemas.openxmlformats.org/officeDocument/2006/relationships/slide" Target="slides/slide189.xml"/><Relationship Id="rId281" Type="http://schemas.openxmlformats.org/officeDocument/2006/relationships/slide" Target="slides/slide210.xml"/><Relationship Id="rId34" Type="http://schemas.openxmlformats.org/officeDocument/2006/relationships/slideMaster" Target="slideMasters/slideMaster34.xml"/><Relationship Id="rId55" Type="http://schemas.openxmlformats.org/officeDocument/2006/relationships/slideMaster" Target="slideMasters/slideMaster55.xml"/><Relationship Id="rId76" Type="http://schemas.openxmlformats.org/officeDocument/2006/relationships/slide" Target="slides/slide5.xml"/><Relationship Id="rId97" Type="http://schemas.openxmlformats.org/officeDocument/2006/relationships/slide" Target="slides/slide26.xml"/><Relationship Id="rId120" Type="http://schemas.openxmlformats.org/officeDocument/2006/relationships/slide" Target="slides/slide49.xml"/><Relationship Id="rId141" Type="http://schemas.openxmlformats.org/officeDocument/2006/relationships/slide" Target="slides/slide70.xml"/><Relationship Id="rId7" Type="http://schemas.openxmlformats.org/officeDocument/2006/relationships/slideMaster" Target="slideMasters/slideMaster7.xml"/><Relationship Id="rId162" Type="http://schemas.openxmlformats.org/officeDocument/2006/relationships/slide" Target="slides/slide91.xml"/><Relationship Id="rId183" Type="http://schemas.openxmlformats.org/officeDocument/2006/relationships/slide" Target="slides/slide112.xml"/><Relationship Id="rId218" Type="http://schemas.openxmlformats.org/officeDocument/2006/relationships/slide" Target="slides/slide147.xml"/><Relationship Id="rId239" Type="http://schemas.openxmlformats.org/officeDocument/2006/relationships/slide" Target="slides/slide168.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50" Type="http://schemas.openxmlformats.org/officeDocument/2006/relationships/slide" Target="slides/slide179.xml"/><Relationship Id="rId255" Type="http://schemas.openxmlformats.org/officeDocument/2006/relationships/slide" Target="slides/slide184.xml"/><Relationship Id="rId271" Type="http://schemas.openxmlformats.org/officeDocument/2006/relationships/slide" Target="slides/slide200.xml"/><Relationship Id="rId276" Type="http://schemas.openxmlformats.org/officeDocument/2006/relationships/slide" Target="slides/slide205.xml"/><Relationship Id="rId292" Type="http://schemas.openxmlformats.org/officeDocument/2006/relationships/slide" Target="slides/slide221.xml"/><Relationship Id="rId297" Type="http://schemas.openxmlformats.org/officeDocument/2006/relationships/slide" Target="slides/slide226.xml"/><Relationship Id="rId306" Type="http://schemas.openxmlformats.org/officeDocument/2006/relationships/tableStyles" Target="tableStyles.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 Target="slides/slide16.xml"/><Relationship Id="rId110" Type="http://schemas.openxmlformats.org/officeDocument/2006/relationships/slide" Target="slides/slide39.xml"/><Relationship Id="rId115" Type="http://schemas.openxmlformats.org/officeDocument/2006/relationships/slide" Target="slides/slide44.xml"/><Relationship Id="rId131" Type="http://schemas.openxmlformats.org/officeDocument/2006/relationships/slide" Target="slides/slide60.xml"/><Relationship Id="rId136" Type="http://schemas.openxmlformats.org/officeDocument/2006/relationships/slide" Target="slides/slide65.xml"/><Relationship Id="rId157" Type="http://schemas.openxmlformats.org/officeDocument/2006/relationships/slide" Target="slides/slide86.xml"/><Relationship Id="rId178" Type="http://schemas.openxmlformats.org/officeDocument/2006/relationships/slide" Target="slides/slide107.xml"/><Relationship Id="rId301" Type="http://schemas.openxmlformats.org/officeDocument/2006/relationships/slide" Target="slides/slide230.xml"/><Relationship Id="rId61" Type="http://schemas.openxmlformats.org/officeDocument/2006/relationships/slideMaster" Target="slideMasters/slideMaster61.xml"/><Relationship Id="rId82" Type="http://schemas.openxmlformats.org/officeDocument/2006/relationships/slide" Target="slides/slide11.xml"/><Relationship Id="rId152" Type="http://schemas.openxmlformats.org/officeDocument/2006/relationships/slide" Target="slides/slide81.xml"/><Relationship Id="rId173" Type="http://schemas.openxmlformats.org/officeDocument/2006/relationships/slide" Target="slides/slide102.xml"/><Relationship Id="rId194" Type="http://schemas.openxmlformats.org/officeDocument/2006/relationships/slide" Target="slides/slide123.xml"/><Relationship Id="rId199" Type="http://schemas.openxmlformats.org/officeDocument/2006/relationships/slide" Target="slides/slide128.xml"/><Relationship Id="rId203" Type="http://schemas.openxmlformats.org/officeDocument/2006/relationships/slide" Target="slides/slide132.xml"/><Relationship Id="rId208" Type="http://schemas.openxmlformats.org/officeDocument/2006/relationships/slide" Target="slides/slide137.xml"/><Relationship Id="rId229" Type="http://schemas.openxmlformats.org/officeDocument/2006/relationships/slide" Target="slides/slide158.xml"/><Relationship Id="rId19" Type="http://schemas.openxmlformats.org/officeDocument/2006/relationships/slideMaster" Target="slideMasters/slideMaster19.xml"/><Relationship Id="rId224" Type="http://schemas.openxmlformats.org/officeDocument/2006/relationships/slide" Target="slides/slide153.xml"/><Relationship Id="rId240" Type="http://schemas.openxmlformats.org/officeDocument/2006/relationships/slide" Target="slides/slide169.xml"/><Relationship Id="rId245" Type="http://schemas.openxmlformats.org/officeDocument/2006/relationships/slide" Target="slides/slide174.xml"/><Relationship Id="rId261" Type="http://schemas.openxmlformats.org/officeDocument/2006/relationships/slide" Target="slides/slide190.xml"/><Relationship Id="rId266" Type="http://schemas.openxmlformats.org/officeDocument/2006/relationships/slide" Target="slides/slide195.xml"/><Relationship Id="rId287" Type="http://schemas.openxmlformats.org/officeDocument/2006/relationships/slide" Target="slides/slide216.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 Target="slides/slide6.xml"/><Relationship Id="rId100" Type="http://schemas.openxmlformats.org/officeDocument/2006/relationships/slide" Target="slides/slide29.xml"/><Relationship Id="rId105" Type="http://schemas.openxmlformats.org/officeDocument/2006/relationships/slide" Target="slides/slide34.xml"/><Relationship Id="rId126" Type="http://schemas.openxmlformats.org/officeDocument/2006/relationships/slide" Target="slides/slide55.xml"/><Relationship Id="rId147" Type="http://schemas.openxmlformats.org/officeDocument/2006/relationships/slide" Target="slides/slide76.xml"/><Relationship Id="rId168" Type="http://schemas.openxmlformats.org/officeDocument/2006/relationships/slide" Target="slides/slide97.xml"/><Relationship Id="rId282" Type="http://schemas.openxmlformats.org/officeDocument/2006/relationships/slide" Target="slides/slide21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xml"/><Relationship Id="rId93" Type="http://schemas.openxmlformats.org/officeDocument/2006/relationships/slide" Target="slides/slide22.xml"/><Relationship Id="rId98" Type="http://schemas.openxmlformats.org/officeDocument/2006/relationships/slide" Target="slides/slide27.xml"/><Relationship Id="rId121" Type="http://schemas.openxmlformats.org/officeDocument/2006/relationships/slide" Target="slides/slide50.xml"/><Relationship Id="rId142" Type="http://schemas.openxmlformats.org/officeDocument/2006/relationships/slide" Target="slides/slide71.xml"/><Relationship Id="rId163" Type="http://schemas.openxmlformats.org/officeDocument/2006/relationships/slide" Target="slides/slide92.xml"/><Relationship Id="rId184" Type="http://schemas.openxmlformats.org/officeDocument/2006/relationships/slide" Target="slides/slide113.xml"/><Relationship Id="rId189" Type="http://schemas.openxmlformats.org/officeDocument/2006/relationships/slide" Target="slides/slide118.xml"/><Relationship Id="rId219" Type="http://schemas.openxmlformats.org/officeDocument/2006/relationships/slide" Target="slides/slide148.xml"/><Relationship Id="rId3" Type="http://schemas.openxmlformats.org/officeDocument/2006/relationships/slideMaster" Target="slideMasters/slideMaster3.xml"/><Relationship Id="rId214" Type="http://schemas.openxmlformats.org/officeDocument/2006/relationships/slide" Target="slides/slide143.xml"/><Relationship Id="rId230" Type="http://schemas.openxmlformats.org/officeDocument/2006/relationships/slide" Target="slides/slide159.xml"/><Relationship Id="rId235" Type="http://schemas.openxmlformats.org/officeDocument/2006/relationships/slide" Target="slides/slide164.xml"/><Relationship Id="rId251" Type="http://schemas.openxmlformats.org/officeDocument/2006/relationships/slide" Target="slides/slide180.xml"/><Relationship Id="rId256" Type="http://schemas.openxmlformats.org/officeDocument/2006/relationships/slide" Target="slides/slide185.xml"/><Relationship Id="rId277" Type="http://schemas.openxmlformats.org/officeDocument/2006/relationships/slide" Target="slides/slide206.xml"/><Relationship Id="rId298" Type="http://schemas.openxmlformats.org/officeDocument/2006/relationships/slide" Target="slides/slide227.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 Target="slides/slide45.xml"/><Relationship Id="rId137" Type="http://schemas.openxmlformats.org/officeDocument/2006/relationships/slide" Target="slides/slide66.xml"/><Relationship Id="rId158" Type="http://schemas.openxmlformats.org/officeDocument/2006/relationships/slide" Target="slides/slide87.xml"/><Relationship Id="rId272" Type="http://schemas.openxmlformats.org/officeDocument/2006/relationships/slide" Target="slides/slide201.xml"/><Relationship Id="rId293" Type="http://schemas.openxmlformats.org/officeDocument/2006/relationships/slide" Target="slides/slide222.xml"/><Relationship Id="rId302"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 Target="slides/slide12.xml"/><Relationship Id="rId88" Type="http://schemas.openxmlformats.org/officeDocument/2006/relationships/slide" Target="slides/slide17.xml"/><Relationship Id="rId111" Type="http://schemas.openxmlformats.org/officeDocument/2006/relationships/slide" Target="slides/slide40.xml"/><Relationship Id="rId132" Type="http://schemas.openxmlformats.org/officeDocument/2006/relationships/slide" Target="slides/slide61.xml"/><Relationship Id="rId153" Type="http://schemas.openxmlformats.org/officeDocument/2006/relationships/slide" Target="slides/slide82.xml"/><Relationship Id="rId174" Type="http://schemas.openxmlformats.org/officeDocument/2006/relationships/slide" Target="slides/slide103.xml"/><Relationship Id="rId179" Type="http://schemas.openxmlformats.org/officeDocument/2006/relationships/slide" Target="slides/slide108.xml"/><Relationship Id="rId195" Type="http://schemas.openxmlformats.org/officeDocument/2006/relationships/slide" Target="slides/slide124.xml"/><Relationship Id="rId209" Type="http://schemas.openxmlformats.org/officeDocument/2006/relationships/slide" Target="slides/slide138.xml"/><Relationship Id="rId190" Type="http://schemas.openxmlformats.org/officeDocument/2006/relationships/slide" Target="slides/slide119.xml"/><Relationship Id="rId204" Type="http://schemas.openxmlformats.org/officeDocument/2006/relationships/slide" Target="slides/slide133.xml"/><Relationship Id="rId220" Type="http://schemas.openxmlformats.org/officeDocument/2006/relationships/slide" Target="slides/slide149.xml"/><Relationship Id="rId225" Type="http://schemas.openxmlformats.org/officeDocument/2006/relationships/slide" Target="slides/slide154.xml"/><Relationship Id="rId241" Type="http://schemas.openxmlformats.org/officeDocument/2006/relationships/slide" Target="slides/slide170.xml"/><Relationship Id="rId246" Type="http://schemas.openxmlformats.org/officeDocument/2006/relationships/slide" Target="slides/slide175.xml"/><Relationship Id="rId267" Type="http://schemas.openxmlformats.org/officeDocument/2006/relationships/slide" Target="slides/slide196.xml"/><Relationship Id="rId288" Type="http://schemas.openxmlformats.org/officeDocument/2006/relationships/slide" Target="slides/slide217.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 Target="slides/slide35.xml"/><Relationship Id="rId127" Type="http://schemas.openxmlformats.org/officeDocument/2006/relationships/slide" Target="slides/slide56.xml"/><Relationship Id="rId262" Type="http://schemas.openxmlformats.org/officeDocument/2006/relationships/slide" Target="slides/slide191.xml"/><Relationship Id="rId283" Type="http://schemas.openxmlformats.org/officeDocument/2006/relationships/slide" Target="slides/slide212.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 Target="slides/slide2.xml"/><Relationship Id="rId78" Type="http://schemas.openxmlformats.org/officeDocument/2006/relationships/slide" Target="slides/slide7.xml"/><Relationship Id="rId94" Type="http://schemas.openxmlformats.org/officeDocument/2006/relationships/slide" Target="slides/slide23.xml"/><Relationship Id="rId99" Type="http://schemas.openxmlformats.org/officeDocument/2006/relationships/slide" Target="slides/slide28.xml"/><Relationship Id="rId101" Type="http://schemas.openxmlformats.org/officeDocument/2006/relationships/slide" Target="slides/slide30.xml"/><Relationship Id="rId122" Type="http://schemas.openxmlformats.org/officeDocument/2006/relationships/slide" Target="slides/slide51.xml"/><Relationship Id="rId143" Type="http://schemas.openxmlformats.org/officeDocument/2006/relationships/slide" Target="slides/slide72.xml"/><Relationship Id="rId148" Type="http://schemas.openxmlformats.org/officeDocument/2006/relationships/slide" Target="slides/slide77.xml"/><Relationship Id="rId164" Type="http://schemas.openxmlformats.org/officeDocument/2006/relationships/slide" Target="slides/slide93.xml"/><Relationship Id="rId169" Type="http://schemas.openxmlformats.org/officeDocument/2006/relationships/slide" Target="slides/slide98.xml"/><Relationship Id="rId185" Type="http://schemas.openxmlformats.org/officeDocument/2006/relationships/slide" Target="slides/slide114.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09.xml"/><Relationship Id="rId210" Type="http://schemas.openxmlformats.org/officeDocument/2006/relationships/slide" Target="slides/slide139.xml"/><Relationship Id="rId215" Type="http://schemas.openxmlformats.org/officeDocument/2006/relationships/slide" Target="slides/slide144.xml"/><Relationship Id="rId236" Type="http://schemas.openxmlformats.org/officeDocument/2006/relationships/slide" Target="slides/slide165.xml"/><Relationship Id="rId257" Type="http://schemas.openxmlformats.org/officeDocument/2006/relationships/slide" Target="slides/slide186.xml"/><Relationship Id="rId278" Type="http://schemas.openxmlformats.org/officeDocument/2006/relationships/slide" Target="slides/slide207.xml"/><Relationship Id="rId26" Type="http://schemas.openxmlformats.org/officeDocument/2006/relationships/slideMaster" Target="slideMasters/slideMaster26.xml"/><Relationship Id="rId231" Type="http://schemas.openxmlformats.org/officeDocument/2006/relationships/slide" Target="slides/slide160.xml"/><Relationship Id="rId252" Type="http://schemas.openxmlformats.org/officeDocument/2006/relationships/slide" Target="slides/slide181.xml"/><Relationship Id="rId273" Type="http://schemas.openxmlformats.org/officeDocument/2006/relationships/slide" Target="slides/slide202.xml"/><Relationship Id="rId294" Type="http://schemas.openxmlformats.org/officeDocument/2006/relationships/slide" Target="slides/slide223.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 Target="slides/slide18.xml"/><Relationship Id="rId112" Type="http://schemas.openxmlformats.org/officeDocument/2006/relationships/slide" Target="slides/slide41.xml"/><Relationship Id="rId133" Type="http://schemas.openxmlformats.org/officeDocument/2006/relationships/slide" Target="slides/slide62.xml"/><Relationship Id="rId154" Type="http://schemas.openxmlformats.org/officeDocument/2006/relationships/slide" Target="slides/slide83.xml"/><Relationship Id="rId175" Type="http://schemas.openxmlformats.org/officeDocument/2006/relationships/slide" Target="slides/slide104.xml"/><Relationship Id="rId196" Type="http://schemas.openxmlformats.org/officeDocument/2006/relationships/slide" Target="slides/slide125.xml"/><Relationship Id="rId200" Type="http://schemas.openxmlformats.org/officeDocument/2006/relationships/slide" Target="slides/slide129.xml"/><Relationship Id="rId16" Type="http://schemas.openxmlformats.org/officeDocument/2006/relationships/slideMaster" Target="slideMasters/slideMaster16.xml"/><Relationship Id="rId221" Type="http://schemas.openxmlformats.org/officeDocument/2006/relationships/slide" Target="slides/slide150.xml"/><Relationship Id="rId242" Type="http://schemas.openxmlformats.org/officeDocument/2006/relationships/slide" Target="slides/slide171.xml"/><Relationship Id="rId263" Type="http://schemas.openxmlformats.org/officeDocument/2006/relationships/slide" Target="slides/slide192.xml"/><Relationship Id="rId284" Type="http://schemas.openxmlformats.org/officeDocument/2006/relationships/slide" Target="slides/slide213.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 Target="slides/slide8.xml"/><Relationship Id="rId102" Type="http://schemas.openxmlformats.org/officeDocument/2006/relationships/slide" Target="slides/slide31.xml"/><Relationship Id="rId123" Type="http://schemas.openxmlformats.org/officeDocument/2006/relationships/slide" Target="slides/slide52.xml"/><Relationship Id="rId144" Type="http://schemas.openxmlformats.org/officeDocument/2006/relationships/slide" Target="slides/slide73.xml"/><Relationship Id="rId90" Type="http://schemas.openxmlformats.org/officeDocument/2006/relationships/slide" Target="slides/slide19.xml"/><Relationship Id="rId165" Type="http://schemas.openxmlformats.org/officeDocument/2006/relationships/slide" Target="slides/slide94.xml"/><Relationship Id="rId186" Type="http://schemas.openxmlformats.org/officeDocument/2006/relationships/slide" Target="slides/slide115.xml"/><Relationship Id="rId211" Type="http://schemas.openxmlformats.org/officeDocument/2006/relationships/slide" Target="slides/slide140.xml"/><Relationship Id="rId232" Type="http://schemas.openxmlformats.org/officeDocument/2006/relationships/slide" Target="slides/slide161.xml"/><Relationship Id="rId253" Type="http://schemas.openxmlformats.org/officeDocument/2006/relationships/slide" Target="slides/slide182.xml"/><Relationship Id="rId274" Type="http://schemas.openxmlformats.org/officeDocument/2006/relationships/slide" Target="slides/slide203.xml"/><Relationship Id="rId295" Type="http://schemas.openxmlformats.org/officeDocument/2006/relationships/slide" Target="slides/slide224.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 Target="slides/slide42.xml"/><Relationship Id="rId134" Type="http://schemas.openxmlformats.org/officeDocument/2006/relationships/slide" Target="slides/slide63.xml"/><Relationship Id="rId80" Type="http://schemas.openxmlformats.org/officeDocument/2006/relationships/slide" Target="slides/slide9.xml"/><Relationship Id="rId155" Type="http://schemas.openxmlformats.org/officeDocument/2006/relationships/slide" Target="slides/slide84.xml"/><Relationship Id="rId176" Type="http://schemas.openxmlformats.org/officeDocument/2006/relationships/slide" Target="slides/slide105.xml"/><Relationship Id="rId197" Type="http://schemas.openxmlformats.org/officeDocument/2006/relationships/slide" Target="slides/slide126.xml"/><Relationship Id="rId201" Type="http://schemas.openxmlformats.org/officeDocument/2006/relationships/slide" Target="slides/slide130.xml"/><Relationship Id="rId222" Type="http://schemas.openxmlformats.org/officeDocument/2006/relationships/slide" Target="slides/slide151.xml"/><Relationship Id="rId243" Type="http://schemas.openxmlformats.org/officeDocument/2006/relationships/slide" Target="slides/slide172.xml"/><Relationship Id="rId264" Type="http://schemas.openxmlformats.org/officeDocument/2006/relationships/slide" Target="slides/slide193.xml"/><Relationship Id="rId285" Type="http://schemas.openxmlformats.org/officeDocument/2006/relationships/slide" Target="slides/slide214.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32.xml"/><Relationship Id="rId124" Type="http://schemas.openxmlformats.org/officeDocument/2006/relationships/slide" Target="slides/slide53.xml"/><Relationship Id="rId70" Type="http://schemas.openxmlformats.org/officeDocument/2006/relationships/slideMaster" Target="slideMasters/slideMaster70.xml"/><Relationship Id="rId91" Type="http://schemas.openxmlformats.org/officeDocument/2006/relationships/slide" Target="slides/slide20.xml"/><Relationship Id="rId145" Type="http://schemas.openxmlformats.org/officeDocument/2006/relationships/slide" Target="slides/slide74.xml"/><Relationship Id="rId166" Type="http://schemas.openxmlformats.org/officeDocument/2006/relationships/slide" Target="slides/slide95.xml"/><Relationship Id="rId187" Type="http://schemas.openxmlformats.org/officeDocument/2006/relationships/slide" Target="slides/slide116.xml"/><Relationship Id="rId1" Type="http://schemas.openxmlformats.org/officeDocument/2006/relationships/slideMaster" Target="slideMasters/slideMaster1.xml"/><Relationship Id="rId212" Type="http://schemas.openxmlformats.org/officeDocument/2006/relationships/slide" Target="slides/slide141.xml"/><Relationship Id="rId233" Type="http://schemas.openxmlformats.org/officeDocument/2006/relationships/slide" Target="slides/slide162.xml"/><Relationship Id="rId254" Type="http://schemas.openxmlformats.org/officeDocument/2006/relationships/slide" Target="slides/slide18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43.xml"/><Relationship Id="rId275" Type="http://schemas.openxmlformats.org/officeDocument/2006/relationships/slide" Target="slides/slide204.xml"/><Relationship Id="rId296" Type="http://schemas.openxmlformats.org/officeDocument/2006/relationships/slide" Target="slides/slide225.xml"/><Relationship Id="rId300" Type="http://schemas.openxmlformats.org/officeDocument/2006/relationships/slide" Target="slides/slide229.xml"/><Relationship Id="rId60" Type="http://schemas.openxmlformats.org/officeDocument/2006/relationships/slideMaster" Target="slideMasters/slideMaster60.xml"/><Relationship Id="rId81" Type="http://schemas.openxmlformats.org/officeDocument/2006/relationships/slide" Target="slides/slide10.xml"/><Relationship Id="rId135" Type="http://schemas.openxmlformats.org/officeDocument/2006/relationships/slide" Target="slides/slide64.xml"/><Relationship Id="rId156" Type="http://schemas.openxmlformats.org/officeDocument/2006/relationships/slide" Target="slides/slide85.xml"/><Relationship Id="rId177" Type="http://schemas.openxmlformats.org/officeDocument/2006/relationships/slide" Target="slides/slide106.xml"/><Relationship Id="rId198" Type="http://schemas.openxmlformats.org/officeDocument/2006/relationships/slide" Target="slides/slide127.xml"/><Relationship Id="rId202" Type="http://schemas.openxmlformats.org/officeDocument/2006/relationships/slide" Target="slides/slide131.xml"/><Relationship Id="rId223" Type="http://schemas.openxmlformats.org/officeDocument/2006/relationships/slide" Target="slides/slide152.xml"/><Relationship Id="rId244" Type="http://schemas.openxmlformats.org/officeDocument/2006/relationships/slide" Target="slides/slide17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265" Type="http://schemas.openxmlformats.org/officeDocument/2006/relationships/slide" Target="slides/slide194.xml"/><Relationship Id="rId286" Type="http://schemas.openxmlformats.org/officeDocument/2006/relationships/slide" Target="slides/slide215.xml"/><Relationship Id="rId50" Type="http://schemas.openxmlformats.org/officeDocument/2006/relationships/slideMaster" Target="slideMasters/slideMaster50.xml"/><Relationship Id="rId104" Type="http://schemas.openxmlformats.org/officeDocument/2006/relationships/slide" Target="slides/slide33.xml"/><Relationship Id="rId125" Type="http://schemas.openxmlformats.org/officeDocument/2006/relationships/slide" Target="slides/slide54.xml"/><Relationship Id="rId146" Type="http://schemas.openxmlformats.org/officeDocument/2006/relationships/slide" Target="slides/slide75.xml"/><Relationship Id="rId167" Type="http://schemas.openxmlformats.org/officeDocument/2006/relationships/slide" Target="slides/slide96.xml"/><Relationship Id="rId188" Type="http://schemas.openxmlformats.org/officeDocument/2006/relationships/slide" Target="slides/slide117.xml"/><Relationship Id="rId71" Type="http://schemas.openxmlformats.org/officeDocument/2006/relationships/slideMaster" Target="slideMasters/slideMaster71.xml"/><Relationship Id="rId92" Type="http://schemas.openxmlformats.org/officeDocument/2006/relationships/slide" Target="slides/slide21.xml"/><Relationship Id="rId213" Type="http://schemas.openxmlformats.org/officeDocument/2006/relationships/slide" Target="slides/slide142.xml"/><Relationship Id="rId234" Type="http://schemas.openxmlformats.org/officeDocument/2006/relationships/slide" Target="slides/slide16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b="0"/>
            </a:lvl1pPr>
          </a:lstStyle>
          <a:p>
            <a:endParaRPr lang="en-US" altLang="en-US"/>
          </a:p>
        </p:txBody>
      </p:sp>
      <p:sp>
        <p:nvSpPr>
          <p:cNvPr id="9219" name="Rectangle 3"/>
          <p:cNvSpPr>
            <a:spLocks noGrp="1" noChangeArrowheads="1"/>
          </p:cNvSpPr>
          <p:nvPr>
            <p:ph type="dt"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0"/>
            </a:lvl1pPr>
          </a:lstStyle>
          <a:p>
            <a:fld id="{A74ABE1F-F4AD-48F7-9D50-88F0E018C7C4}" type="datetimeFigureOut">
              <a:rPr lang="en-US" altLang="en-US"/>
              <a:pPr/>
              <a:t>4/4/2014</a:t>
            </a:fld>
            <a:endParaRPr lang="en-US" altLang="en-US"/>
          </a:p>
        </p:txBody>
      </p:sp>
      <p:sp>
        <p:nvSpPr>
          <p:cNvPr id="2385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b="0"/>
            </a:lvl1pPr>
          </a:lstStyle>
          <a:p>
            <a:endParaRPr lang="en-US" altLang="en-US"/>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b="0"/>
            </a:lvl1pPr>
          </a:lstStyle>
          <a:p>
            <a:fld id="{C8049B88-F80C-4710-A168-BFFE35595C6A}" type="slidenum">
              <a:rPr lang="en-US" altLang="en-US"/>
              <a:pPr/>
              <a:t>‹#›</a:t>
            </a:fld>
            <a:endParaRPr lang="en-US" altLang="en-US"/>
          </a:p>
        </p:txBody>
      </p:sp>
    </p:spTree>
    <p:extLst>
      <p:ext uri="{BB962C8B-B14F-4D97-AF65-F5344CB8AC3E}">
        <p14:creationId xmlns:p14="http://schemas.microsoft.com/office/powerpoint/2010/main" val="25413182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8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8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8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8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8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151915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95087047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101</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102</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103</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104</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400536943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144439144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16103747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383733898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109</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904606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12</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403865337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112</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184198933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114</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09850042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61544101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117</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374126369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391820737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291081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13</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121</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122</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60524744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384401106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320906242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94005301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13709759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122968202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80825458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130</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112478988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10650448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spect="1" noChangeArrowheads="1" noTextEdit="1"/>
          </p:cNvSpPr>
          <p:nvPr>
            <p:ph type="sldImg"/>
          </p:nvPr>
        </p:nvSpPr>
        <p:spPr>
          <a:ln/>
        </p:spPr>
      </p:sp>
      <p:sp>
        <p:nvSpPr>
          <p:cNvPr id="3737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412912815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9557997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134</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172694097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44979212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173791021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304510650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139</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140</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93720380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187545568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142</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Rot="1" noChangeAspect="1" noChangeArrowheads="1" noTextEdit="1"/>
          </p:cNvSpPr>
          <p:nvPr>
            <p:ph type="sldImg"/>
          </p:nvPr>
        </p:nvSpPr>
        <p:spPr>
          <a:ln/>
        </p:spPr>
      </p:sp>
      <p:sp>
        <p:nvSpPr>
          <p:cNvPr id="3840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601442036"/>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6194247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Rot="1" noChangeAspect="1" noChangeArrowheads="1" noTextEdit="1"/>
          </p:cNvSpPr>
          <p:nvPr>
            <p:ph type="sldImg"/>
          </p:nvPr>
        </p:nvSpPr>
        <p:spPr>
          <a:ln/>
        </p:spPr>
      </p:sp>
      <p:sp>
        <p:nvSpPr>
          <p:cNvPr id="3860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86062389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363439127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42331023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93368494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3585497002"/>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4200022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40064475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151</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152</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3711102432"/>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462514653"/>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367374432"/>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156</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157</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308273167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159</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160</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60990282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Rot="1" noChangeAspect="1" noChangeArrowheads="1" noTextEdit="1"/>
          </p:cNvSpPr>
          <p:nvPr>
            <p:ph type="sldImg"/>
          </p:nvPr>
        </p:nvSpPr>
        <p:spPr>
          <a:ln/>
        </p:spPr>
      </p:sp>
      <p:sp>
        <p:nvSpPr>
          <p:cNvPr id="4024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10252042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304646302"/>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163</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4248426638"/>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165</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87484750"/>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167</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3948127634"/>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ln/>
        </p:spPr>
      </p:sp>
      <p:sp>
        <p:nvSpPr>
          <p:cNvPr id="4106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1526584056"/>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913109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18</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82427679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562764211"/>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Rot="1" noChangeAspect="1" noChangeArrowheads="1" noTextEdit="1"/>
          </p:cNvSpPr>
          <p:nvPr>
            <p:ph type="sldImg"/>
          </p:nvPr>
        </p:nvSpPr>
        <p:spPr>
          <a:ln/>
        </p:spPr>
      </p:sp>
      <p:sp>
        <p:nvSpPr>
          <p:cNvPr id="4147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45034260"/>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174</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175</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176</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177</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Rot="1" noChangeAspect="1" noChangeArrowheads="1" noTextEdit="1"/>
          </p:cNvSpPr>
          <p:nvPr>
            <p:ph type="sldImg"/>
          </p:nvPr>
        </p:nvSpPr>
        <p:spPr>
          <a:ln/>
        </p:spPr>
      </p:sp>
      <p:sp>
        <p:nvSpPr>
          <p:cNvPr id="4198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4224673585"/>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184</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185</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19</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3233739859"/>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463152861"/>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Rot="1" noChangeAspect="1" noChangeArrowheads="1" noTextEdit="1"/>
          </p:cNvSpPr>
          <p:nvPr>
            <p:ph type="sldImg"/>
          </p:nvPr>
        </p:nvSpPr>
        <p:spPr>
          <a:ln/>
        </p:spPr>
      </p:sp>
      <p:sp>
        <p:nvSpPr>
          <p:cNvPr id="4249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101024019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1689450870"/>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190</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Rot="1" noChangeAspect="1" noChangeArrowheads="1" noTextEdit="1"/>
          </p:cNvSpPr>
          <p:nvPr>
            <p:ph type="sldImg"/>
          </p:nvPr>
        </p:nvSpPr>
        <p:spPr>
          <a:ln/>
        </p:spPr>
      </p:sp>
      <p:sp>
        <p:nvSpPr>
          <p:cNvPr id="4280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3358790966"/>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192</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4172018102"/>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Rot="1" noChangeAspect="1" noChangeArrowheads="1" noTextEdit="1"/>
          </p:cNvSpPr>
          <p:nvPr>
            <p:ph type="sldImg"/>
          </p:nvPr>
        </p:nvSpPr>
        <p:spPr>
          <a:ln/>
        </p:spPr>
      </p:sp>
      <p:sp>
        <p:nvSpPr>
          <p:cNvPr id="4311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3366238765"/>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195</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7724539"/>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Rot="1" noChangeAspect="1" noChangeArrowheads="1" noTextEdit="1"/>
          </p:cNvSpPr>
          <p:nvPr>
            <p:ph type="sldImg"/>
          </p:nvPr>
        </p:nvSpPr>
        <p:spPr>
          <a:ln/>
        </p:spPr>
      </p:sp>
      <p:sp>
        <p:nvSpPr>
          <p:cNvPr id="4331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36941293"/>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197</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198</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199</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200</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3159248628"/>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1322221021"/>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Rot="1" noChangeAspect="1" noChangeArrowheads="1" noTextEdit="1"/>
          </p:cNvSpPr>
          <p:nvPr>
            <p:ph type="sldImg"/>
          </p:nvPr>
        </p:nvSpPr>
        <p:spPr>
          <a:ln/>
        </p:spPr>
      </p:sp>
      <p:sp>
        <p:nvSpPr>
          <p:cNvPr id="4403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402769056"/>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Rot="1" noChangeAspect="1" noChangeArrowheads="1" noTextEdit="1"/>
          </p:cNvSpPr>
          <p:nvPr>
            <p:ph type="sldImg"/>
          </p:nvPr>
        </p:nvSpPr>
        <p:spPr>
          <a:ln/>
        </p:spPr>
      </p:sp>
      <p:sp>
        <p:nvSpPr>
          <p:cNvPr id="4413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3290216820"/>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Rot="1" noChangeAspect="1" noChangeArrowheads="1" noTextEdit="1"/>
          </p:cNvSpPr>
          <p:nvPr>
            <p:ph type="sldImg"/>
          </p:nvPr>
        </p:nvSpPr>
        <p:spPr>
          <a:ln/>
        </p:spPr>
      </p:sp>
      <p:sp>
        <p:nvSpPr>
          <p:cNvPr id="4423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570517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65452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855463798"/>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210</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93071276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1123971436"/>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3147629792"/>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3142448586"/>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3325603838"/>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Rot="1" noChangeAspect="1" noChangeArrowheads="1" noTextEdit="1"/>
          </p:cNvSpPr>
          <p:nvPr>
            <p:ph type="sldImg"/>
          </p:nvPr>
        </p:nvSpPr>
        <p:spPr>
          <a:ln/>
        </p:spPr>
      </p:sp>
      <p:sp>
        <p:nvSpPr>
          <p:cNvPr id="4495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67452599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1839806457"/>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658574874"/>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Rot="1" noChangeAspect="1" noChangeArrowheads="1" noTextEdit="1"/>
          </p:cNvSpPr>
          <p:nvPr>
            <p:ph type="sldImg"/>
          </p:nvPr>
        </p:nvSpPr>
        <p:spPr>
          <a:ln/>
        </p:spPr>
      </p:sp>
      <p:sp>
        <p:nvSpPr>
          <p:cNvPr id="4526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3073830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22</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223</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224</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069720221"/>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08362107"/>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3603817043"/>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892588314"/>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1813810593"/>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230</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23</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896837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4154251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1994421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1403356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204265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29</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30</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815550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31</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32</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338154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3089587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35824159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4867697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38458645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0405577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6935725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380849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6384521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41</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42</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7933268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15477362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2821206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46</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47</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48</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17497992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349797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19155607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8856257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52</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53</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54</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36152106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38625912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41096261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31706491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7516088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433420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13480866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61</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62</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17373121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10336662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7405383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90245060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16037237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7663362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307197861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40748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16392822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4571507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72</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73</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74</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75</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163785642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35830287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123148667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189522265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3647106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413908633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81</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82</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83</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321029447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32120158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35339033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154362993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176615945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30434916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3743351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408000479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91</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92</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extLst>
      <p:ext uri="{BB962C8B-B14F-4D97-AF65-F5344CB8AC3E}">
        <p14:creationId xmlns:p14="http://schemas.microsoft.com/office/powerpoint/2010/main" val="336210367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28193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85369887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Rot="1" noChangeAspect="1" noChangeArrowheads="1" noTextEdit="1"/>
          </p:cNvSpPr>
          <p:nvPr>
            <p:ph type="sldImg"/>
          </p:nvPr>
        </p:nvSpPr>
        <p:spPr>
          <a:ln/>
        </p:spPr>
      </p:sp>
      <p:sp>
        <p:nvSpPr>
          <p:cNvPr id="3358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147138451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139050120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147526664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245254148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76149675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panose="020F0502020204030204" pitchFamily="34" charset="0"/>
            </a:endParaRPr>
          </a:p>
        </p:txBody>
      </p:sp>
    </p:spTree>
    <p:extLst>
      <p:ext uri="{BB962C8B-B14F-4D97-AF65-F5344CB8AC3E}">
        <p14:creationId xmlns:p14="http://schemas.microsoft.com/office/powerpoint/2010/main" val="3962287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5429953" y="4344243"/>
            <a:ext cx="3206043" cy="830997"/>
          </a:xfrm>
          <a:prstGeom prst="rect">
            <a:avLst/>
          </a:prstGeom>
        </p:spPr>
        <p:txBody>
          <a:bodyPr wrap="square">
            <a:spAutoFit/>
          </a:bodyPr>
          <a:lstStyle/>
          <a:p>
            <a:pPr algn="ctr" eaLnBrk="0" hangingPunct="0"/>
            <a:r>
              <a:rPr lang="en-US" sz="1600" b="0" dirty="0" smtClean="0">
                <a:solidFill>
                  <a:srgbClr val="06A4A0"/>
                </a:solidFill>
              </a:rPr>
              <a:t>Lecture Presentation by </a:t>
            </a:r>
            <a:br>
              <a:rPr lang="en-US" sz="1600" b="0" dirty="0" smtClean="0">
                <a:solidFill>
                  <a:srgbClr val="06A4A0"/>
                </a:solidFill>
              </a:rPr>
            </a:br>
            <a:r>
              <a:rPr lang="en-US" sz="1600" b="0" dirty="0" smtClean="0">
                <a:solidFill>
                  <a:srgbClr val="06A4A0"/>
                </a:solidFill>
              </a:rPr>
              <a:t>Lee Ann Frederick</a:t>
            </a:r>
          </a:p>
          <a:p>
            <a:pPr algn="ctr" eaLnBrk="0" hangingPunct="0"/>
            <a:r>
              <a:rPr lang="en-US" sz="1600" b="0" baseline="0" dirty="0" smtClean="0">
                <a:solidFill>
                  <a:srgbClr val="06A4A0"/>
                </a:solidFill>
              </a:rPr>
              <a:t>University of Texas at Arlington</a:t>
            </a:r>
            <a:endParaRPr lang="en-US" sz="1600" b="0" dirty="0">
              <a:solidFill>
                <a:srgbClr val="06A4A0"/>
              </a:solidFill>
            </a:endParaRPr>
          </a:p>
        </p:txBody>
      </p:sp>
      <p:sp>
        <p:nvSpPr>
          <p:cNvPr id="10" name="TextBox 9"/>
          <p:cNvSpPr txBox="1"/>
          <p:nvPr/>
        </p:nvSpPr>
        <p:spPr>
          <a:xfrm>
            <a:off x="5279800" y="1371852"/>
            <a:ext cx="3468915" cy="707886"/>
          </a:xfrm>
          <a:prstGeom prst="rect">
            <a:avLst/>
          </a:prstGeom>
          <a:noFill/>
        </p:spPr>
        <p:txBody>
          <a:bodyPr wrap="square" rtlCol="0">
            <a:spAutoFit/>
          </a:bodyPr>
          <a:lstStyle/>
          <a:p>
            <a:pPr algn="ctr"/>
            <a:r>
              <a:rPr lang="en-US" sz="4000" b="1" dirty="0" smtClean="0">
                <a:solidFill>
                  <a:srgbClr val="1D5072"/>
                </a:solidFill>
              </a:rPr>
              <a:t>Chapter 22</a:t>
            </a:r>
            <a:endParaRPr lang="en-US" sz="4000" b="1" dirty="0">
              <a:solidFill>
                <a:srgbClr val="1D5072"/>
              </a:solidFill>
            </a:endParaRPr>
          </a:p>
        </p:txBody>
      </p:sp>
      <p:sp>
        <p:nvSpPr>
          <p:cNvPr id="13" name="TextBox 12"/>
          <p:cNvSpPr txBox="1"/>
          <p:nvPr/>
        </p:nvSpPr>
        <p:spPr>
          <a:xfrm>
            <a:off x="5105400" y="2598607"/>
            <a:ext cx="3838576" cy="954107"/>
          </a:xfrm>
          <a:prstGeom prst="rect">
            <a:avLst/>
          </a:prstGeom>
          <a:noFill/>
        </p:spPr>
        <p:txBody>
          <a:bodyPr wrap="square" rtlCol="0">
            <a:spAutoFit/>
          </a:bodyPr>
          <a:lstStyle/>
          <a:p>
            <a:pPr algn="ctr" eaLnBrk="1" hangingPunct="1">
              <a:spcBef>
                <a:spcPct val="50000"/>
              </a:spcBef>
            </a:pPr>
            <a:r>
              <a:rPr lang="en-US" sz="2800" b="0" i="1" dirty="0" smtClean="0">
                <a:solidFill>
                  <a:srgbClr val="06A4A0"/>
                </a:solidFill>
                <a:latin typeface="+mn-lt"/>
              </a:rPr>
              <a:t>The Lymphatic System and</a:t>
            </a:r>
            <a:r>
              <a:rPr lang="en-US" sz="2800" b="0" i="1" baseline="0" dirty="0" smtClean="0">
                <a:solidFill>
                  <a:srgbClr val="06A4A0"/>
                </a:solidFill>
                <a:latin typeface="+mn-lt"/>
              </a:rPr>
              <a:t> Immunity</a:t>
            </a:r>
            <a:endParaRPr lang="en-US" sz="3200" b="0" i="1" dirty="0">
              <a:solidFill>
                <a:srgbClr val="06A4A0"/>
              </a:solidFill>
              <a:latin typeface="+mn-lt"/>
            </a:endParaRPr>
          </a:p>
        </p:txBody>
      </p:sp>
      <p:cxnSp>
        <p:nvCxnSpPr>
          <p:cNvPr id="15" name="Straight Connector 14"/>
          <p:cNvCxnSpPr/>
          <p:nvPr/>
        </p:nvCxnSpPr>
        <p:spPr>
          <a:xfrm>
            <a:off x="5572264" y="4054176"/>
            <a:ext cx="2883987" cy="0"/>
          </a:xfrm>
          <a:prstGeom prst="line">
            <a:avLst/>
          </a:prstGeom>
          <a:ln w="22225">
            <a:solidFill>
              <a:srgbClr val="1D5072"/>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52400" y="228600"/>
            <a:ext cx="8791576" cy="6124575"/>
          </a:xfrm>
          <a:prstGeom prst="rect">
            <a:avLst/>
          </a:prstGeom>
          <a:noFill/>
          <a:ln w="25400">
            <a:solidFill>
              <a:srgbClr val="1D507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801" y="396194"/>
            <a:ext cx="4748733" cy="5743349"/>
          </a:xfrm>
          <a:prstGeom prst="rect">
            <a:avLst/>
          </a:prstGeom>
          <a:effectLst>
            <a:outerShdw blurRad="50800" dist="38100" dir="2700000" algn="tl" rotWithShape="0">
              <a:prstClr val="black">
                <a:alpha val="40000"/>
              </a:prstClr>
            </a:outerShdw>
          </a:effectLst>
        </p:spPr>
      </p:pic>
      <p:sp>
        <p:nvSpPr>
          <p:cNvPr id="9" name="Footer Placeholder 4"/>
          <p:cNvSpPr>
            <a:spLocks noGrp="1"/>
          </p:cNvSpPr>
          <p:nvPr>
            <p:ph type="ftr" sz="quarter" idx="4294967295"/>
          </p:nvPr>
        </p:nvSpPr>
        <p:spPr>
          <a:xfrm>
            <a:off x="68383" y="6561993"/>
            <a:ext cx="3086100" cy="266700"/>
          </a:xfrm>
          <a:prstGeom prst="rect">
            <a:avLst/>
          </a:prstGeom>
        </p:spPr>
        <p:txBody>
          <a:bodyPr vert="horz" lIns="91440" tIns="45720" rIns="91440" bIns="45720" rtlCol="0" anchor="ctr"/>
          <a:lstStyle>
            <a:lvl1pPr algn="l">
              <a:defRPr sz="900">
                <a:solidFill>
                  <a:schemeClr val="tx1"/>
                </a:solidFill>
              </a:defRPr>
            </a:lvl1pPr>
          </a:lstStyle>
          <a:p>
            <a:endParaRPr lang="en-US" altLang="en-US"/>
          </a:p>
        </p:txBody>
      </p:sp>
    </p:spTree>
    <p:extLst>
      <p:ext uri="{BB962C8B-B14F-4D97-AF65-F5344CB8AC3E}">
        <p14:creationId xmlns:p14="http://schemas.microsoft.com/office/powerpoint/2010/main" val="2158278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12852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98112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25639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80527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10938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54278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56678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2008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89075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07210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p:nvCxnSpPr>
        <p:spPr>
          <a:xfrm>
            <a:off x="0" y="34626"/>
            <a:ext cx="9144000" cy="0"/>
          </a:xfrm>
          <a:prstGeom prst="line">
            <a:avLst/>
          </a:prstGeom>
          <a:ln w="88900">
            <a:solidFill>
              <a:srgbClr val="06A4A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4294967295"/>
          </p:nvPr>
        </p:nvSpPr>
        <p:spPr>
          <a:xfrm>
            <a:off x="68383" y="6561993"/>
            <a:ext cx="3086100" cy="266700"/>
          </a:xfrm>
          <a:prstGeom prst="rect">
            <a:avLst/>
          </a:prstGeom>
        </p:spPr>
        <p:txBody>
          <a:bodyPr vert="horz" lIns="91440" tIns="45720" rIns="91440" bIns="45720" rtlCol="0" anchor="ctr"/>
          <a:lstStyle>
            <a:lvl1pPr algn="l">
              <a:defRPr sz="900">
                <a:solidFill>
                  <a:schemeClr val="tx1"/>
                </a:solidFill>
              </a:defRPr>
            </a:lvl1pPr>
          </a:lstStyle>
          <a:p>
            <a:endParaRPr lang="en-US" altLang="en-US"/>
          </a:p>
        </p:txBody>
      </p:sp>
    </p:spTree>
    <p:extLst>
      <p:ext uri="{BB962C8B-B14F-4D97-AF65-F5344CB8AC3E}">
        <p14:creationId xmlns:p14="http://schemas.microsoft.com/office/powerpoint/2010/main" val="389149685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6318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2789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76180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4741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709887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795346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596642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453159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072515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85286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ltLang="en-US"/>
          </a:p>
        </p:txBody>
      </p:sp>
      <p:sp>
        <p:nvSpPr>
          <p:cNvPr id="6" name="Footer Placeholder 5"/>
          <p:cNvSpPr>
            <a:spLocks noGrp="1"/>
          </p:cNvSpPr>
          <p:nvPr>
            <p:ph type="ftr" sz="quarter" idx="11"/>
          </p:nvPr>
        </p:nvSpPr>
        <p:spPr>
          <a:xfrm>
            <a:off x="0" y="6591300"/>
            <a:ext cx="3086100" cy="266700"/>
          </a:xfrm>
          <a:prstGeom prst="rect">
            <a:avLst/>
          </a:prstGeom>
        </p:spPr>
        <p:txBody>
          <a:bodyPr/>
          <a:lstStyle/>
          <a:p>
            <a:endParaRPr lang="en-US"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81EC22E-CA3E-48D4-ACF1-AEB95BF2CD65}" type="slidenum">
              <a:rPr lang="en-US" altLang="en-US" smtClean="0"/>
              <a:pPr/>
              <a:t>‹#›</a:t>
            </a:fld>
            <a:endParaRPr lang="en-US" altLang="en-US"/>
          </a:p>
        </p:txBody>
      </p:sp>
      <p:cxnSp>
        <p:nvCxnSpPr>
          <p:cNvPr id="8" name="Straight Connector 7"/>
          <p:cNvCxnSpPr/>
          <p:nvPr/>
        </p:nvCxnSpPr>
        <p:spPr>
          <a:xfrm>
            <a:off x="0" y="34626"/>
            <a:ext cx="9144000" cy="0"/>
          </a:xfrm>
          <a:prstGeom prst="line">
            <a:avLst/>
          </a:prstGeom>
          <a:ln w="88900">
            <a:solidFill>
              <a:srgbClr val="06A4A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3517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64241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523657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408087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22499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27758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703776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78533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387063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878951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52736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0" y="6591300"/>
            <a:ext cx="3086100" cy="266700"/>
          </a:xfrm>
          <a:prstGeom prst="rect">
            <a:avLst/>
          </a:prstGeom>
        </p:spPr>
        <p:txBody>
          <a:bodyPr/>
          <a:lstStyle/>
          <a:p>
            <a:endParaRPr lang="en-US" altLang="en-US"/>
          </a:p>
        </p:txBody>
      </p:sp>
      <p:cxnSp>
        <p:nvCxnSpPr>
          <p:cNvPr id="5" name="Straight Connector 4"/>
          <p:cNvCxnSpPr/>
          <p:nvPr/>
        </p:nvCxnSpPr>
        <p:spPr>
          <a:xfrm>
            <a:off x="0" y="34626"/>
            <a:ext cx="9144000" cy="0"/>
          </a:xfrm>
          <a:prstGeom prst="line">
            <a:avLst/>
          </a:prstGeom>
          <a:ln w="88900">
            <a:solidFill>
              <a:srgbClr val="06A4A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1371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768953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370624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219327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503850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25647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272272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812480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347723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839084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01955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2446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615579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248145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258750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050681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458855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883394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283461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043489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771489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33362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780072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359863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374676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449057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620719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218134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195159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858300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556004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88507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22265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054608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44455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751741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571368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935695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469879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47279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76438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119051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4.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5.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6.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7.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8.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9.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0.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1.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2.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3.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4.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5.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6.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27.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28.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29.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0.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1.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2.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34.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35.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36.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37.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38.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39.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40.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41.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42.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44.xml"/></Relationships>
</file>

<file path=ppt/slideMasters/_rels/slideMaster41.xml.rels><?xml version="1.0" encoding="UTF-8" standalone="yes"?>
<Relationships xmlns="http://schemas.openxmlformats.org/package/2006/relationships"><Relationship Id="rId2" Type="http://schemas.openxmlformats.org/officeDocument/2006/relationships/theme" Target="../theme/theme41.xml"/><Relationship Id="rId1" Type="http://schemas.openxmlformats.org/officeDocument/2006/relationships/slideLayout" Target="../slideLayouts/slideLayout45.xml"/></Relationships>
</file>

<file path=ppt/slideMasters/_rels/slideMaster42.xml.rels><?xml version="1.0" encoding="UTF-8" standalone="yes"?>
<Relationships xmlns="http://schemas.openxmlformats.org/package/2006/relationships"><Relationship Id="rId2" Type="http://schemas.openxmlformats.org/officeDocument/2006/relationships/theme" Target="../theme/theme42.xml"/><Relationship Id="rId1" Type="http://schemas.openxmlformats.org/officeDocument/2006/relationships/slideLayout" Target="../slideLayouts/slideLayout46.xml"/></Relationships>
</file>

<file path=ppt/slideMasters/_rels/slideMaster43.xml.rels><?xml version="1.0" encoding="UTF-8" standalone="yes"?>
<Relationships xmlns="http://schemas.openxmlformats.org/package/2006/relationships"><Relationship Id="rId2" Type="http://schemas.openxmlformats.org/officeDocument/2006/relationships/theme" Target="../theme/theme43.xml"/><Relationship Id="rId1" Type="http://schemas.openxmlformats.org/officeDocument/2006/relationships/slideLayout" Target="../slideLayouts/slideLayout47.xml"/></Relationships>
</file>

<file path=ppt/slideMasters/_rels/slideMaster44.xml.rels><?xml version="1.0" encoding="UTF-8" standalone="yes"?>
<Relationships xmlns="http://schemas.openxmlformats.org/package/2006/relationships"><Relationship Id="rId2" Type="http://schemas.openxmlformats.org/officeDocument/2006/relationships/theme" Target="../theme/theme44.xml"/><Relationship Id="rId1" Type="http://schemas.openxmlformats.org/officeDocument/2006/relationships/slideLayout" Target="../slideLayouts/slideLayout48.xml"/></Relationships>
</file>

<file path=ppt/slideMasters/_rels/slideMaster45.xml.rels><?xml version="1.0" encoding="UTF-8" standalone="yes"?>
<Relationships xmlns="http://schemas.openxmlformats.org/package/2006/relationships"><Relationship Id="rId2" Type="http://schemas.openxmlformats.org/officeDocument/2006/relationships/theme" Target="../theme/theme45.xml"/><Relationship Id="rId1" Type="http://schemas.openxmlformats.org/officeDocument/2006/relationships/slideLayout" Target="../slideLayouts/slideLayout49.xml"/></Relationships>
</file>

<file path=ppt/slideMasters/_rels/slideMaster46.xml.rels><?xml version="1.0" encoding="UTF-8" standalone="yes"?>
<Relationships xmlns="http://schemas.openxmlformats.org/package/2006/relationships"><Relationship Id="rId2" Type="http://schemas.openxmlformats.org/officeDocument/2006/relationships/theme" Target="../theme/theme46.xml"/><Relationship Id="rId1" Type="http://schemas.openxmlformats.org/officeDocument/2006/relationships/slideLayout" Target="../slideLayouts/slideLayout50.xml"/></Relationships>
</file>

<file path=ppt/slideMasters/_rels/slideMaster47.xml.rels><?xml version="1.0" encoding="UTF-8" standalone="yes"?>
<Relationships xmlns="http://schemas.openxmlformats.org/package/2006/relationships"><Relationship Id="rId2" Type="http://schemas.openxmlformats.org/officeDocument/2006/relationships/theme" Target="../theme/theme47.xml"/><Relationship Id="rId1" Type="http://schemas.openxmlformats.org/officeDocument/2006/relationships/slideLayout" Target="../slideLayouts/slideLayout51.xml"/></Relationships>
</file>

<file path=ppt/slideMasters/_rels/slideMaster48.xml.rels><?xml version="1.0" encoding="UTF-8" standalone="yes"?>
<Relationships xmlns="http://schemas.openxmlformats.org/package/2006/relationships"><Relationship Id="rId2" Type="http://schemas.openxmlformats.org/officeDocument/2006/relationships/theme" Target="../theme/theme48.xml"/><Relationship Id="rId1" Type="http://schemas.openxmlformats.org/officeDocument/2006/relationships/slideLayout" Target="../slideLayouts/slideLayout52.xml"/></Relationships>
</file>

<file path=ppt/slideMasters/_rels/slideMaster49.xml.rels><?xml version="1.0" encoding="UTF-8" standalone="yes"?>
<Relationships xmlns="http://schemas.openxmlformats.org/package/2006/relationships"><Relationship Id="rId2" Type="http://schemas.openxmlformats.org/officeDocument/2006/relationships/theme" Target="../theme/theme49.xml"/><Relationship Id="rId1"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50.xml.rels><?xml version="1.0" encoding="UTF-8" standalone="yes"?>
<Relationships xmlns="http://schemas.openxmlformats.org/package/2006/relationships"><Relationship Id="rId2" Type="http://schemas.openxmlformats.org/officeDocument/2006/relationships/theme" Target="../theme/theme50.xml"/><Relationship Id="rId1" Type="http://schemas.openxmlformats.org/officeDocument/2006/relationships/slideLayout" Target="../slideLayouts/slideLayout54.xml"/></Relationships>
</file>

<file path=ppt/slideMasters/_rels/slideMaster51.xml.rels><?xml version="1.0" encoding="UTF-8" standalone="yes"?>
<Relationships xmlns="http://schemas.openxmlformats.org/package/2006/relationships"><Relationship Id="rId2" Type="http://schemas.openxmlformats.org/officeDocument/2006/relationships/theme" Target="../theme/theme51.xml"/><Relationship Id="rId1" Type="http://schemas.openxmlformats.org/officeDocument/2006/relationships/slideLayout" Target="../slideLayouts/slideLayout55.xml"/></Relationships>
</file>

<file path=ppt/slideMasters/_rels/slideMaster52.xml.rels><?xml version="1.0" encoding="UTF-8" standalone="yes"?>
<Relationships xmlns="http://schemas.openxmlformats.org/package/2006/relationships"><Relationship Id="rId2" Type="http://schemas.openxmlformats.org/officeDocument/2006/relationships/theme" Target="../theme/theme52.xml"/><Relationship Id="rId1" Type="http://schemas.openxmlformats.org/officeDocument/2006/relationships/slideLayout" Target="../slideLayouts/slideLayout56.xml"/></Relationships>
</file>

<file path=ppt/slideMasters/_rels/slideMaster53.xml.rels><?xml version="1.0" encoding="UTF-8" standalone="yes"?>
<Relationships xmlns="http://schemas.openxmlformats.org/package/2006/relationships"><Relationship Id="rId2" Type="http://schemas.openxmlformats.org/officeDocument/2006/relationships/theme" Target="../theme/theme53.xml"/><Relationship Id="rId1" Type="http://schemas.openxmlformats.org/officeDocument/2006/relationships/slideLayout" Target="../slideLayouts/slideLayout57.xml"/></Relationships>
</file>

<file path=ppt/slideMasters/_rels/slideMaster54.xml.rels><?xml version="1.0" encoding="UTF-8" standalone="yes"?>
<Relationships xmlns="http://schemas.openxmlformats.org/package/2006/relationships"><Relationship Id="rId2" Type="http://schemas.openxmlformats.org/officeDocument/2006/relationships/theme" Target="../theme/theme54.xml"/><Relationship Id="rId1" Type="http://schemas.openxmlformats.org/officeDocument/2006/relationships/slideLayout" Target="../slideLayouts/slideLayout58.xml"/></Relationships>
</file>

<file path=ppt/slideMasters/_rels/slideMaster55.xml.rels><?xml version="1.0" encoding="UTF-8" standalone="yes"?>
<Relationships xmlns="http://schemas.openxmlformats.org/package/2006/relationships"><Relationship Id="rId2" Type="http://schemas.openxmlformats.org/officeDocument/2006/relationships/theme" Target="../theme/theme55.xml"/><Relationship Id="rId1" Type="http://schemas.openxmlformats.org/officeDocument/2006/relationships/slideLayout" Target="../slideLayouts/slideLayout59.xml"/></Relationships>
</file>

<file path=ppt/slideMasters/_rels/slideMaster56.xml.rels><?xml version="1.0" encoding="UTF-8" standalone="yes"?>
<Relationships xmlns="http://schemas.openxmlformats.org/package/2006/relationships"><Relationship Id="rId2" Type="http://schemas.openxmlformats.org/officeDocument/2006/relationships/theme" Target="../theme/theme56.xml"/><Relationship Id="rId1" Type="http://schemas.openxmlformats.org/officeDocument/2006/relationships/slideLayout" Target="../slideLayouts/slideLayout60.xml"/></Relationships>
</file>

<file path=ppt/slideMasters/_rels/slideMaster57.xml.rels><?xml version="1.0" encoding="UTF-8" standalone="yes"?>
<Relationships xmlns="http://schemas.openxmlformats.org/package/2006/relationships"><Relationship Id="rId2" Type="http://schemas.openxmlformats.org/officeDocument/2006/relationships/theme" Target="../theme/theme57.xml"/><Relationship Id="rId1" Type="http://schemas.openxmlformats.org/officeDocument/2006/relationships/slideLayout" Target="../slideLayouts/slideLayout61.xml"/></Relationships>
</file>

<file path=ppt/slideMasters/_rels/slideMaster58.xml.rels><?xml version="1.0" encoding="UTF-8" standalone="yes"?>
<Relationships xmlns="http://schemas.openxmlformats.org/package/2006/relationships"><Relationship Id="rId2" Type="http://schemas.openxmlformats.org/officeDocument/2006/relationships/theme" Target="../theme/theme58.xml"/><Relationship Id="rId1" Type="http://schemas.openxmlformats.org/officeDocument/2006/relationships/slideLayout" Target="../slideLayouts/slideLayout62.xml"/></Relationships>
</file>

<file path=ppt/slideMasters/_rels/slideMaster59.xml.rels><?xml version="1.0" encoding="UTF-8" standalone="yes"?>
<Relationships xmlns="http://schemas.openxmlformats.org/package/2006/relationships"><Relationship Id="rId2" Type="http://schemas.openxmlformats.org/officeDocument/2006/relationships/theme" Target="../theme/theme59.xml"/><Relationship Id="rId1"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_rels/slideMaster60.xml.rels><?xml version="1.0" encoding="UTF-8" standalone="yes"?>
<Relationships xmlns="http://schemas.openxmlformats.org/package/2006/relationships"><Relationship Id="rId2" Type="http://schemas.openxmlformats.org/officeDocument/2006/relationships/theme" Target="../theme/theme60.xml"/><Relationship Id="rId1" Type="http://schemas.openxmlformats.org/officeDocument/2006/relationships/slideLayout" Target="../slideLayouts/slideLayout64.xml"/></Relationships>
</file>

<file path=ppt/slideMasters/_rels/slideMaster61.xml.rels><?xml version="1.0" encoding="UTF-8" standalone="yes"?>
<Relationships xmlns="http://schemas.openxmlformats.org/package/2006/relationships"><Relationship Id="rId2" Type="http://schemas.openxmlformats.org/officeDocument/2006/relationships/theme" Target="../theme/theme61.xml"/><Relationship Id="rId1" Type="http://schemas.openxmlformats.org/officeDocument/2006/relationships/slideLayout" Target="../slideLayouts/slideLayout65.xml"/></Relationships>
</file>

<file path=ppt/slideMasters/_rels/slideMaster62.xml.rels><?xml version="1.0" encoding="UTF-8" standalone="yes"?>
<Relationships xmlns="http://schemas.openxmlformats.org/package/2006/relationships"><Relationship Id="rId2" Type="http://schemas.openxmlformats.org/officeDocument/2006/relationships/theme" Target="../theme/theme62.xml"/><Relationship Id="rId1" Type="http://schemas.openxmlformats.org/officeDocument/2006/relationships/slideLayout" Target="../slideLayouts/slideLayout66.xml"/></Relationships>
</file>

<file path=ppt/slideMasters/_rels/slideMaster63.xml.rels><?xml version="1.0" encoding="UTF-8" standalone="yes"?>
<Relationships xmlns="http://schemas.openxmlformats.org/package/2006/relationships"><Relationship Id="rId2" Type="http://schemas.openxmlformats.org/officeDocument/2006/relationships/theme" Target="../theme/theme63.xml"/><Relationship Id="rId1" Type="http://schemas.openxmlformats.org/officeDocument/2006/relationships/slideLayout" Target="../slideLayouts/slideLayout67.xml"/></Relationships>
</file>

<file path=ppt/slideMasters/_rels/slideMaster64.xml.rels><?xml version="1.0" encoding="UTF-8" standalone="yes"?>
<Relationships xmlns="http://schemas.openxmlformats.org/package/2006/relationships"><Relationship Id="rId2" Type="http://schemas.openxmlformats.org/officeDocument/2006/relationships/theme" Target="../theme/theme64.xml"/><Relationship Id="rId1" Type="http://schemas.openxmlformats.org/officeDocument/2006/relationships/slideLayout" Target="../slideLayouts/slideLayout68.xml"/></Relationships>
</file>

<file path=ppt/slideMasters/_rels/slideMaster65.xml.rels><?xml version="1.0" encoding="UTF-8" standalone="yes"?>
<Relationships xmlns="http://schemas.openxmlformats.org/package/2006/relationships"><Relationship Id="rId2" Type="http://schemas.openxmlformats.org/officeDocument/2006/relationships/theme" Target="../theme/theme65.xml"/><Relationship Id="rId1" Type="http://schemas.openxmlformats.org/officeDocument/2006/relationships/slideLayout" Target="../slideLayouts/slideLayout69.xml"/></Relationships>
</file>

<file path=ppt/slideMasters/_rels/slideMaster66.xml.rels><?xml version="1.0" encoding="UTF-8" standalone="yes"?>
<Relationships xmlns="http://schemas.openxmlformats.org/package/2006/relationships"><Relationship Id="rId2" Type="http://schemas.openxmlformats.org/officeDocument/2006/relationships/theme" Target="../theme/theme66.xml"/><Relationship Id="rId1" Type="http://schemas.openxmlformats.org/officeDocument/2006/relationships/slideLayout" Target="../slideLayouts/slideLayout70.xml"/></Relationships>
</file>

<file path=ppt/slideMasters/_rels/slideMaster67.xml.rels><?xml version="1.0" encoding="UTF-8" standalone="yes"?>
<Relationships xmlns="http://schemas.openxmlformats.org/package/2006/relationships"><Relationship Id="rId2" Type="http://schemas.openxmlformats.org/officeDocument/2006/relationships/theme" Target="../theme/theme67.xml"/><Relationship Id="rId1" Type="http://schemas.openxmlformats.org/officeDocument/2006/relationships/slideLayout" Target="../slideLayouts/slideLayout71.xml"/></Relationships>
</file>

<file path=ppt/slideMasters/_rels/slideMaster68.xml.rels><?xml version="1.0" encoding="UTF-8" standalone="yes"?>
<Relationships xmlns="http://schemas.openxmlformats.org/package/2006/relationships"><Relationship Id="rId2" Type="http://schemas.openxmlformats.org/officeDocument/2006/relationships/theme" Target="../theme/theme68.xml"/><Relationship Id="rId1" Type="http://schemas.openxmlformats.org/officeDocument/2006/relationships/slideLayout" Target="../slideLayouts/slideLayout72.xml"/></Relationships>
</file>

<file path=ppt/slideMasters/_rels/slideMaster69.xml.rels><?xml version="1.0" encoding="UTF-8" standalone="yes"?>
<Relationships xmlns="http://schemas.openxmlformats.org/package/2006/relationships"><Relationship Id="rId2" Type="http://schemas.openxmlformats.org/officeDocument/2006/relationships/theme" Target="../theme/theme69.xml"/><Relationship Id="rId1"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_rels/slideMaster70.xml.rels><?xml version="1.0" encoding="UTF-8" standalone="yes"?>
<Relationships xmlns="http://schemas.openxmlformats.org/package/2006/relationships"><Relationship Id="rId2" Type="http://schemas.openxmlformats.org/officeDocument/2006/relationships/theme" Target="../theme/theme70.xml"/><Relationship Id="rId1" Type="http://schemas.openxmlformats.org/officeDocument/2006/relationships/slideLayout" Target="../slideLayouts/slideLayout74.xml"/></Relationships>
</file>

<file path=ppt/slideMasters/_rels/slideMaster71.xml.rels><?xml version="1.0" encoding="UTF-8" standalone="yes"?>
<Relationships xmlns="http://schemas.openxmlformats.org/package/2006/relationships"><Relationship Id="rId2" Type="http://schemas.openxmlformats.org/officeDocument/2006/relationships/theme" Target="../theme/theme71.xml"/><Relationship Id="rId1"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5763" y="192998"/>
            <a:ext cx="8289445" cy="958065"/>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45763" y="1290918"/>
            <a:ext cx="8289445" cy="4959275"/>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144438878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3000" b="1" kern="1200">
          <a:solidFill>
            <a:srgbClr val="1D5072"/>
          </a:solidFill>
          <a:latin typeface="+mj-lt"/>
          <a:ea typeface="+mj-ea"/>
          <a:cs typeface="+mj-cs"/>
        </a:defRPr>
      </a:lvl1pPr>
    </p:titleStyle>
    <p:bodyStyle>
      <a:lvl1pPr marL="228600" indent="-228600" algn="l" defTabSz="914400" rtl="0" eaLnBrk="1" latinLnBrk="0" hangingPunct="1">
        <a:lnSpc>
          <a:spcPct val="100000"/>
        </a:lnSpc>
        <a:spcBef>
          <a:spcPts val="1000"/>
        </a:spcBef>
        <a:buClr>
          <a:srgbClr val="06A4A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06A4A0"/>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06A4A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06A4A0"/>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06A4A0"/>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2463522626"/>
      </p:ext>
    </p:extLst>
  </p:cSld>
  <p:clrMap bg1="lt1" tx1="dk1" bg2="lt2" tx2="dk2" accent1="accent1" accent2="accent2" accent3="accent3" accent4="accent4" accent5="accent5" accent6="accent6" hlink="hlink" folHlink="folHlink"/>
  <p:sldLayoutIdLst>
    <p:sldLayoutId id="214748377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2430922117"/>
      </p:ext>
    </p:extLst>
  </p:cSld>
  <p:clrMap bg1="lt1" tx1="dk1" bg2="lt2" tx2="dk2" accent1="accent1" accent2="accent2" accent3="accent3" accent4="accent4" accent5="accent5" accent6="accent6" hlink="hlink" folHlink="folHlink"/>
  <p:sldLayoutIdLst>
    <p:sldLayoutId id="2147483781"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288630358"/>
      </p:ext>
    </p:extLst>
  </p:cSld>
  <p:clrMap bg1="lt1" tx1="dk1" bg2="lt2" tx2="dk2" accent1="accent1" accent2="accent2" accent3="accent3" accent4="accent4" accent5="accent5" accent6="accent6" hlink="hlink" folHlink="folHlink"/>
  <p:sldLayoutIdLst>
    <p:sldLayoutId id="214748378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127468045"/>
      </p:ext>
    </p:extLst>
  </p:cSld>
  <p:clrMap bg1="lt1" tx1="dk1" bg2="lt2" tx2="dk2" accent1="accent1" accent2="accent2" accent3="accent3" accent4="accent4" accent5="accent5" accent6="accent6" hlink="hlink" folHlink="folHlink"/>
  <p:sldLayoutIdLst>
    <p:sldLayoutId id="214748378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2332800427"/>
      </p:ext>
    </p:extLst>
  </p:cSld>
  <p:clrMap bg1="lt1" tx1="dk1" bg2="lt2" tx2="dk2" accent1="accent1" accent2="accent2" accent3="accent3" accent4="accent4" accent5="accent5" accent6="accent6" hlink="hlink" folHlink="folHlink"/>
  <p:sldLayoutIdLst>
    <p:sldLayoutId id="214748378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3456233350"/>
      </p:ext>
    </p:extLst>
  </p:cSld>
  <p:clrMap bg1="lt1" tx1="dk1" bg2="lt2" tx2="dk2" accent1="accent1" accent2="accent2" accent3="accent3" accent4="accent4" accent5="accent5" accent6="accent6" hlink="hlink" folHlink="folHlink"/>
  <p:sldLayoutIdLst>
    <p:sldLayoutId id="214748378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173214465"/>
      </p:ext>
    </p:extLst>
  </p:cSld>
  <p:clrMap bg1="lt1" tx1="dk1" bg2="lt2" tx2="dk2" accent1="accent1" accent2="accent2" accent3="accent3" accent4="accent4" accent5="accent5" accent6="accent6" hlink="hlink" folHlink="folHlink"/>
  <p:sldLayoutIdLst>
    <p:sldLayoutId id="2147483791"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661936539"/>
      </p:ext>
    </p:extLst>
  </p:cSld>
  <p:clrMap bg1="lt1" tx1="dk1" bg2="lt2" tx2="dk2" accent1="accent1" accent2="accent2" accent3="accent3" accent4="accent4" accent5="accent5" accent6="accent6" hlink="hlink" folHlink="folHlink"/>
  <p:sldLayoutIdLst>
    <p:sldLayoutId id="214748379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1476620444"/>
      </p:ext>
    </p:extLst>
  </p:cSld>
  <p:clrMap bg1="lt1" tx1="dk1" bg2="lt2" tx2="dk2" accent1="accent1" accent2="accent2" accent3="accent3" accent4="accent4" accent5="accent5" accent6="accent6" hlink="hlink" folHlink="folHlink"/>
  <p:sldLayoutIdLst>
    <p:sldLayoutId id="214748379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3757304755"/>
      </p:ext>
    </p:extLst>
  </p:cSld>
  <p:clrMap bg1="lt1" tx1="dk1" bg2="lt2" tx2="dk2" accent1="accent1" accent2="accent2" accent3="accent3" accent4="accent4" accent5="accent5" accent6="accent6" hlink="hlink" folHlink="folHlink"/>
  <p:sldLayoutIdLst>
    <p:sldLayoutId id="214748379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3764746987"/>
      </p:ext>
    </p:extLst>
  </p:cSld>
  <p:clrMap bg1="lt1" tx1="dk1" bg2="lt2" tx2="dk2" accent1="accent1" accent2="accent2" accent3="accent3" accent4="accent4" accent5="accent5" accent6="accent6" hlink="hlink" folHlink="folHlink"/>
  <p:sldLayoutIdLst>
    <p:sldLayoutId id="214748376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375105051"/>
      </p:ext>
    </p:extLst>
  </p:cSld>
  <p:clrMap bg1="lt1" tx1="dk1" bg2="lt2" tx2="dk2" accent1="accent1" accent2="accent2" accent3="accent3" accent4="accent4" accent5="accent5" accent6="accent6" hlink="hlink" folHlink="folHlink"/>
  <p:sldLayoutIdLst>
    <p:sldLayoutId id="214748379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673635401"/>
      </p:ext>
    </p:extLst>
  </p:cSld>
  <p:clrMap bg1="lt1" tx1="dk1" bg2="lt2" tx2="dk2" accent1="accent1" accent2="accent2" accent3="accent3" accent4="accent4" accent5="accent5" accent6="accent6" hlink="hlink" folHlink="folHlink"/>
  <p:sldLayoutIdLst>
    <p:sldLayoutId id="2147483801"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1681149827"/>
      </p:ext>
    </p:extLst>
  </p:cSld>
  <p:clrMap bg1="lt1" tx1="dk1" bg2="lt2" tx2="dk2" accent1="accent1" accent2="accent2" accent3="accent3" accent4="accent4" accent5="accent5" accent6="accent6" hlink="hlink" folHlink="folHlink"/>
  <p:sldLayoutIdLst>
    <p:sldLayoutId id="214748380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2261650836"/>
      </p:ext>
    </p:extLst>
  </p:cSld>
  <p:clrMap bg1="lt1" tx1="dk1" bg2="lt2" tx2="dk2" accent1="accent1" accent2="accent2" accent3="accent3" accent4="accent4" accent5="accent5" accent6="accent6" hlink="hlink" folHlink="folHlink"/>
  <p:sldLayoutIdLst>
    <p:sldLayoutId id="214748380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3188356683"/>
      </p:ext>
    </p:extLst>
  </p:cSld>
  <p:clrMap bg1="lt1" tx1="dk1" bg2="lt2" tx2="dk2" accent1="accent1" accent2="accent2" accent3="accent3" accent4="accent4" accent5="accent5" accent6="accent6" hlink="hlink" folHlink="folHlink"/>
  <p:sldLayoutIdLst>
    <p:sldLayoutId id="214748380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177218750"/>
      </p:ext>
    </p:extLst>
  </p:cSld>
  <p:clrMap bg1="lt1" tx1="dk1" bg2="lt2" tx2="dk2" accent1="accent1" accent2="accent2" accent3="accent3" accent4="accent4" accent5="accent5" accent6="accent6" hlink="hlink" folHlink="folHlink"/>
  <p:sldLayoutIdLst>
    <p:sldLayoutId id="214748380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1723474768"/>
      </p:ext>
    </p:extLst>
  </p:cSld>
  <p:clrMap bg1="lt1" tx1="dk1" bg2="lt2" tx2="dk2" accent1="accent1" accent2="accent2" accent3="accent3" accent4="accent4" accent5="accent5" accent6="accent6" hlink="hlink" folHlink="folHlink"/>
  <p:sldLayoutIdLst>
    <p:sldLayoutId id="2147483811"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1331301057"/>
      </p:ext>
    </p:extLst>
  </p:cSld>
  <p:clrMap bg1="lt1" tx1="dk1" bg2="lt2" tx2="dk2" accent1="accent1" accent2="accent2" accent3="accent3" accent4="accent4" accent5="accent5" accent6="accent6" hlink="hlink" folHlink="folHlink"/>
  <p:sldLayoutIdLst>
    <p:sldLayoutId id="214748381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3125434260"/>
      </p:ext>
    </p:extLst>
  </p:cSld>
  <p:clrMap bg1="lt1" tx1="dk1" bg2="lt2" tx2="dk2" accent1="accent1" accent2="accent2" accent3="accent3" accent4="accent4" accent5="accent5" accent6="accent6" hlink="hlink" folHlink="folHlink"/>
  <p:sldLayoutIdLst>
    <p:sldLayoutId id="214748381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1414034581"/>
      </p:ext>
    </p:extLst>
  </p:cSld>
  <p:clrMap bg1="lt1" tx1="dk1" bg2="lt2" tx2="dk2" accent1="accent1" accent2="accent2" accent3="accent3" accent4="accent4" accent5="accent5" accent6="accent6" hlink="hlink" folHlink="folHlink"/>
  <p:sldLayoutIdLst>
    <p:sldLayoutId id="214748381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1904463099"/>
      </p:ext>
    </p:extLst>
  </p:cSld>
  <p:clrMap bg1="lt1" tx1="dk1" bg2="lt2" tx2="dk2" accent1="accent1" accent2="accent2" accent3="accent3" accent4="accent4" accent5="accent5" accent6="accent6" hlink="hlink" folHlink="folHlink"/>
  <p:sldLayoutIdLst>
    <p:sldLayoutId id="214748376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2880182012"/>
      </p:ext>
    </p:extLst>
  </p:cSld>
  <p:clrMap bg1="lt1" tx1="dk1" bg2="lt2" tx2="dk2" accent1="accent1" accent2="accent2" accent3="accent3" accent4="accent4" accent5="accent5" accent6="accent6" hlink="hlink" folHlink="folHlink"/>
  <p:sldLayoutIdLst>
    <p:sldLayoutId id="214748381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1657781562"/>
      </p:ext>
    </p:extLst>
  </p:cSld>
  <p:clrMap bg1="lt1" tx1="dk1" bg2="lt2" tx2="dk2" accent1="accent1" accent2="accent2" accent3="accent3" accent4="accent4" accent5="accent5" accent6="accent6" hlink="hlink" folHlink="folHlink"/>
  <p:sldLayoutIdLst>
    <p:sldLayoutId id="2147483821"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1818955649"/>
      </p:ext>
    </p:extLst>
  </p:cSld>
  <p:clrMap bg1="lt1" tx1="dk1" bg2="lt2" tx2="dk2" accent1="accent1" accent2="accent2" accent3="accent3" accent4="accent4" accent5="accent5" accent6="accent6" hlink="hlink" folHlink="folHlink"/>
  <p:sldLayoutIdLst>
    <p:sldLayoutId id="214748382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2456487059"/>
      </p:ext>
    </p:extLst>
  </p:cSld>
  <p:clrMap bg1="lt1" tx1="dk1" bg2="lt2" tx2="dk2" accent1="accent1" accent2="accent2" accent3="accent3" accent4="accent4" accent5="accent5" accent6="accent6" hlink="hlink" folHlink="folHlink"/>
  <p:sldLayoutIdLst>
    <p:sldLayoutId id="214748382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2327950223"/>
      </p:ext>
    </p:extLst>
  </p:cSld>
  <p:clrMap bg1="lt1" tx1="dk1" bg2="lt2" tx2="dk2" accent1="accent1" accent2="accent2" accent3="accent3" accent4="accent4" accent5="accent5" accent6="accent6" hlink="hlink" folHlink="folHlink"/>
  <p:sldLayoutIdLst>
    <p:sldLayoutId id="214748382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374669730"/>
      </p:ext>
    </p:extLst>
  </p:cSld>
  <p:clrMap bg1="lt1" tx1="dk1" bg2="lt2" tx2="dk2" accent1="accent1" accent2="accent2" accent3="accent3" accent4="accent4" accent5="accent5" accent6="accent6" hlink="hlink" folHlink="folHlink"/>
  <p:sldLayoutIdLst>
    <p:sldLayoutId id="214748382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48230728"/>
      </p:ext>
    </p:extLst>
  </p:cSld>
  <p:clrMap bg1="lt1" tx1="dk1" bg2="lt2" tx2="dk2" accent1="accent1" accent2="accent2" accent3="accent3" accent4="accent4" accent5="accent5" accent6="accent6" hlink="hlink" folHlink="folHlink"/>
  <p:sldLayoutIdLst>
    <p:sldLayoutId id="214748383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3335369992"/>
      </p:ext>
    </p:extLst>
  </p:cSld>
  <p:clrMap bg1="lt1" tx1="dk1" bg2="lt2" tx2="dk2" accent1="accent1" accent2="accent2" accent3="accent3" accent4="accent4" accent5="accent5" accent6="accent6" hlink="hlink" folHlink="folHlink"/>
  <p:sldLayoutIdLst>
    <p:sldLayoutId id="214748383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4281274413"/>
      </p:ext>
    </p:extLst>
  </p:cSld>
  <p:clrMap bg1="lt1" tx1="dk1" bg2="lt2" tx2="dk2" accent1="accent1" accent2="accent2" accent3="accent3" accent4="accent4" accent5="accent5" accent6="accent6" hlink="hlink" folHlink="folHlink"/>
  <p:sldLayoutIdLst>
    <p:sldLayoutId id="214748383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3090824113"/>
      </p:ext>
    </p:extLst>
  </p:cSld>
  <p:clrMap bg1="lt1" tx1="dk1" bg2="lt2" tx2="dk2" accent1="accent1" accent2="accent2" accent3="accent3" accent4="accent4" accent5="accent5" accent6="accent6" hlink="hlink" folHlink="folHlink"/>
  <p:sldLayoutIdLst>
    <p:sldLayoutId id="214748383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2801557791"/>
      </p:ext>
    </p:extLst>
  </p:cSld>
  <p:clrMap bg1="lt1" tx1="dk1" bg2="lt2" tx2="dk2" accent1="accent1" accent2="accent2" accent3="accent3" accent4="accent4" accent5="accent5" accent6="accent6" hlink="hlink" folHlink="folHlink"/>
  <p:sldLayoutIdLst>
    <p:sldLayoutId id="214748376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3702097308"/>
      </p:ext>
    </p:extLst>
  </p:cSld>
  <p:clrMap bg1="lt1" tx1="dk1" bg2="lt2" tx2="dk2" accent1="accent1" accent2="accent2" accent3="accent3" accent4="accent4" accent5="accent5" accent6="accent6" hlink="hlink" folHlink="folHlink"/>
  <p:sldLayoutIdLst>
    <p:sldLayoutId id="2147483841"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592413305"/>
      </p:ext>
    </p:extLst>
  </p:cSld>
  <p:clrMap bg1="lt1" tx1="dk1" bg2="lt2" tx2="dk2" accent1="accent1" accent2="accent2" accent3="accent3" accent4="accent4" accent5="accent5" accent6="accent6" hlink="hlink" folHlink="folHlink"/>
  <p:sldLayoutIdLst>
    <p:sldLayoutId id="214748384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2820762895"/>
      </p:ext>
    </p:extLst>
  </p:cSld>
  <p:clrMap bg1="lt1" tx1="dk1" bg2="lt2" tx2="dk2" accent1="accent1" accent2="accent2" accent3="accent3" accent4="accent4" accent5="accent5" accent6="accent6" hlink="hlink" folHlink="folHlink"/>
  <p:sldLayoutIdLst>
    <p:sldLayoutId id="214748384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3528438668"/>
      </p:ext>
    </p:extLst>
  </p:cSld>
  <p:clrMap bg1="lt1" tx1="dk1" bg2="lt2" tx2="dk2" accent1="accent1" accent2="accent2" accent3="accent3" accent4="accent4" accent5="accent5" accent6="accent6" hlink="hlink" folHlink="folHlink"/>
  <p:sldLayoutIdLst>
    <p:sldLayoutId id="214748384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354515998"/>
      </p:ext>
    </p:extLst>
  </p:cSld>
  <p:clrMap bg1="lt1" tx1="dk1" bg2="lt2" tx2="dk2" accent1="accent1" accent2="accent2" accent3="accent3" accent4="accent4" accent5="accent5" accent6="accent6" hlink="hlink" folHlink="folHlink"/>
  <p:sldLayoutIdLst>
    <p:sldLayoutId id="214748384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851503390"/>
      </p:ext>
    </p:extLst>
  </p:cSld>
  <p:clrMap bg1="lt1" tx1="dk1" bg2="lt2" tx2="dk2" accent1="accent1" accent2="accent2" accent3="accent3" accent4="accent4" accent5="accent5" accent6="accent6" hlink="hlink" folHlink="folHlink"/>
  <p:sldLayoutIdLst>
    <p:sldLayoutId id="2147483851"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3193823699"/>
      </p:ext>
    </p:extLst>
  </p:cSld>
  <p:clrMap bg1="lt1" tx1="dk1" bg2="lt2" tx2="dk2" accent1="accent1" accent2="accent2" accent3="accent3" accent4="accent4" accent5="accent5" accent6="accent6" hlink="hlink" folHlink="folHlink"/>
  <p:sldLayoutIdLst>
    <p:sldLayoutId id="214748385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1868000891"/>
      </p:ext>
    </p:extLst>
  </p:cSld>
  <p:clrMap bg1="lt1" tx1="dk1" bg2="lt2" tx2="dk2" accent1="accent1" accent2="accent2" accent3="accent3" accent4="accent4" accent5="accent5" accent6="accent6" hlink="hlink" folHlink="folHlink"/>
  <p:sldLayoutIdLst>
    <p:sldLayoutId id="214748385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2812497837"/>
      </p:ext>
    </p:extLst>
  </p:cSld>
  <p:clrMap bg1="lt1" tx1="dk1" bg2="lt2" tx2="dk2" accent1="accent1" accent2="accent2" accent3="accent3" accent4="accent4" accent5="accent5" accent6="accent6" hlink="hlink" folHlink="folHlink"/>
  <p:sldLayoutIdLst>
    <p:sldLayoutId id="214748385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1147362664"/>
      </p:ext>
    </p:extLst>
  </p:cSld>
  <p:clrMap bg1="lt1" tx1="dk1" bg2="lt2" tx2="dk2" accent1="accent1" accent2="accent2" accent3="accent3" accent4="accent4" accent5="accent5" accent6="accent6" hlink="hlink" folHlink="folHlink"/>
  <p:sldLayoutIdLst>
    <p:sldLayoutId id="214748385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3794856258"/>
      </p:ext>
    </p:extLst>
  </p:cSld>
  <p:clrMap bg1="lt1" tx1="dk1" bg2="lt2" tx2="dk2" accent1="accent1" accent2="accent2" accent3="accent3" accent4="accent4" accent5="accent5" accent6="accent6" hlink="hlink" folHlink="folHlink"/>
  <p:sldLayoutIdLst>
    <p:sldLayoutId id="214748376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2981655466"/>
      </p:ext>
    </p:extLst>
  </p:cSld>
  <p:clrMap bg1="lt1" tx1="dk1" bg2="lt2" tx2="dk2" accent1="accent1" accent2="accent2" accent3="accent3" accent4="accent4" accent5="accent5" accent6="accent6" hlink="hlink" folHlink="folHlink"/>
  <p:sldLayoutIdLst>
    <p:sldLayoutId id="2147483861"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4177020743"/>
      </p:ext>
    </p:extLst>
  </p:cSld>
  <p:clrMap bg1="lt1" tx1="dk1" bg2="lt2" tx2="dk2" accent1="accent1" accent2="accent2" accent3="accent3" accent4="accent4" accent5="accent5" accent6="accent6" hlink="hlink" folHlink="folHlink"/>
  <p:sldLayoutIdLst>
    <p:sldLayoutId id="214748386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1184816113"/>
      </p:ext>
    </p:extLst>
  </p:cSld>
  <p:clrMap bg1="lt1" tx1="dk1" bg2="lt2" tx2="dk2" accent1="accent1" accent2="accent2" accent3="accent3" accent4="accent4" accent5="accent5" accent6="accent6" hlink="hlink" folHlink="folHlink"/>
  <p:sldLayoutIdLst>
    <p:sldLayoutId id="214748386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3219709117"/>
      </p:ext>
    </p:extLst>
  </p:cSld>
  <p:clrMap bg1="lt1" tx1="dk1" bg2="lt2" tx2="dk2" accent1="accent1" accent2="accent2" accent3="accent3" accent4="accent4" accent5="accent5" accent6="accent6" hlink="hlink" folHlink="folHlink"/>
  <p:sldLayoutIdLst>
    <p:sldLayoutId id="214748386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278255084"/>
      </p:ext>
    </p:extLst>
  </p:cSld>
  <p:clrMap bg1="lt1" tx1="dk1" bg2="lt2" tx2="dk2" accent1="accent1" accent2="accent2" accent3="accent3" accent4="accent4" accent5="accent5" accent6="accent6" hlink="hlink" folHlink="folHlink"/>
  <p:sldLayoutIdLst>
    <p:sldLayoutId id="214748386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1236222803"/>
      </p:ext>
    </p:extLst>
  </p:cSld>
  <p:clrMap bg1="lt1" tx1="dk1" bg2="lt2" tx2="dk2" accent1="accent1" accent2="accent2" accent3="accent3" accent4="accent4" accent5="accent5" accent6="accent6" hlink="hlink" folHlink="folHlink"/>
  <p:sldLayoutIdLst>
    <p:sldLayoutId id="2147483871"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4252076986"/>
      </p:ext>
    </p:extLst>
  </p:cSld>
  <p:clrMap bg1="lt1" tx1="dk1" bg2="lt2" tx2="dk2" accent1="accent1" accent2="accent2" accent3="accent3" accent4="accent4" accent5="accent5" accent6="accent6" hlink="hlink" folHlink="folHlink"/>
  <p:sldLayoutIdLst>
    <p:sldLayoutId id="214748387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1470755248"/>
      </p:ext>
    </p:extLst>
  </p:cSld>
  <p:clrMap bg1="lt1" tx1="dk1" bg2="lt2" tx2="dk2" accent1="accent1" accent2="accent2" accent3="accent3" accent4="accent4" accent5="accent5" accent6="accent6" hlink="hlink" folHlink="folHlink"/>
  <p:sldLayoutIdLst>
    <p:sldLayoutId id="214748387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238958285"/>
      </p:ext>
    </p:extLst>
  </p:cSld>
  <p:clrMap bg1="lt1" tx1="dk1" bg2="lt2" tx2="dk2" accent1="accent1" accent2="accent2" accent3="accent3" accent4="accent4" accent5="accent5" accent6="accent6" hlink="hlink" folHlink="folHlink"/>
  <p:sldLayoutIdLst>
    <p:sldLayoutId id="214748387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1370601994"/>
      </p:ext>
    </p:extLst>
  </p:cSld>
  <p:clrMap bg1="lt1" tx1="dk1" bg2="lt2" tx2="dk2" accent1="accent1" accent2="accent2" accent3="accent3" accent4="accent4" accent5="accent5" accent6="accent6" hlink="hlink" folHlink="folHlink"/>
  <p:sldLayoutIdLst>
    <p:sldLayoutId id="214748387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1994434593"/>
      </p:ext>
    </p:extLst>
  </p:cSld>
  <p:clrMap bg1="lt1" tx1="dk1" bg2="lt2" tx2="dk2" accent1="accent1" accent2="accent2" accent3="accent3" accent4="accent4" accent5="accent5" accent6="accent6" hlink="hlink" folHlink="folHlink"/>
  <p:sldLayoutIdLst>
    <p:sldLayoutId id="2147483771"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1599017857"/>
      </p:ext>
    </p:extLst>
  </p:cSld>
  <p:clrMap bg1="lt1" tx1="dk1" bg2="lt2" tx2="dk2" accent1="accent1" accent2="accent2" accent3="accent3" accent4="accent4" accent5="accent5" accent6="accent6" hlink="hlink" folHlink="folHlink"/>
  <p:sldLayoutIdLst>
    <p:sldLayoutId id="2147483881"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2258781075"/>
      </p:ext>
    </p:extLst>
  </p:cSld>
  <p:clrMap bg1="lt1" tx1="dk1" bg2="lt2" tx2="dk2" accent1="accent1" accent2="accent2" accent3="accent3" accent4="accent4" accent5="accent5" accent6="accent6" hlink="hlink" folHlink="folHlink"/>
  <p:sldLayoutIdLst>
    <p:sldLayoutId id="214748388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1371954633"/>
      </p:ext>
    </p:extLst>
  </p:cSld>
  <p:clrMap bg1="lt1" tx1="dk1" bg2="lt2" tx2="dk2" accent1="accent1" accent2="accent2" accent3="accent3" accent4="accent4" accent5="accent5" accent6="accent6" hlink="hlink" folHlink="folHlink"/>
  <p:sldLayoutIdLst>
    <p:sldLayoutId id="214748388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3538859345"/>
      </p:ext>
    </p:extLst>
  </p:cSld>
  <p:clrMap bg1="lt1" tx1="dk1" bg2="lt2" tx2="dk2" accent1="accent1" accent2="accent2" accent3="accent3" accent4="accent4" accent5="accent5" accent6="accent6" hlink="hlink" folHlink="folHlink"/>
  <p:sldLayoutIdLst>
    <p:sldLayoutId id="214748388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2305628608"/>
      </p:ext>
    </p:extLst>
  </p:cSld>
  <p:clrMap bg1="lt1" tx1="dk1" bg2="lt2" tx2="dk2" accent1="accent1" accent2="accent2" accent3="accent3" accent4="accent4" accent5="accent5" accent6="accent6" hlink="hlink" folHlink="folHlink"/>
  <p:sldLayoutIdLst>
    <p:sldLayoutId id="214748388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3084085552"/>
      </p:ext>
    </p:extLst>
  </p:cSld>
  <p:clrMap bg1="lt1" tx1="dk1" bg2="lt2" tx2="dk2" accent1="accent1" accent2="accent2" accent3="accent3" accent4="accent4" accent5="accent5" accent6="accent6" hlink="hlink" folHlink="folHlink"/>
  <p:sldLayoutIdLst>
    <p:sldLayoutId id="2147483891"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1661199609"/>
      </p:ext>
    </p:extLst>
  </p:cSld>
  <p:clrMap bg1="lt1" tx1="dk1" bg2="lt2" tx2="dk2" accent1="accent1" accent2="accent2" accent3="accent3" accent4="accent4" accent5="accent5" accent6="accent6" hlink="hlink" folHlink="folHlink"/>
  <p:sldLayoutIdLst>
    <p:sldLayoutId id="214748389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3014910931"/>
      </p:ext>
    </p:extLst>
  </p:cSld>
  <p:clrMap bg1="lt1" tx1="dk1" bg2="lt2" tx2="dk2" accent1="accent1" accent2="accent2" accent3="accent3" accent4="accent4" accent5="accent5" accent6="accent6" hlink="hlink" folHlink="folHlink"/>
  <p:sldLayoutIdLst>
    <p:sldLayoutId id="214748389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695183958"/>
      </p:ext>
    </p:extLst>
  </p:cSld>
  <p:clrMap bg1="lt1" tx1="dk1" bg2="lt2" tx2="dk2" accent1="accent1" accent2="accent2" accent3="accent3" accent4="accent4" accent5="accent5" accent6="accent6" hlink="hlink" folHlink="folHlink"/>
  <p:sldLayoutIdLst>
    <p:sldLayoutId id="214748389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2358370093"/>
      </p:ext>
    </p:extLst>
  </p:cSld>
  <p:clrMap bg1="lt1" tx1="dk1" bg2="lt2" tx2="dk2" accent1="accent1" accent2="accent2" accent3="accent3" accent4="accent4" accent5="accent5" accent6="accent6" hlink="hlink" folHlink="folHlink"/>
  <p:sldLayoutIdLst>
    <p:sldLayoutId id="214748389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528934986"/>
      </p:ext>
    </p:extLst>
  </p:cSld>
  <p:clrMap bg1="lt1" tx1="dk1" bg2="lt2" tx2="dk2" accent1="accent1" accent2="accent2" accent3="accent3" accent4="accent4" accent5="accent5" accent6="accent6" hlink="hlink" folHlink="folHlink"/>
  <p:sldLayoutIdLst>
    <p:sldLayoutId id="214748377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4084037427"/>
      </p:ext>
    </p:extLst>
  </p:cSld>
  <p:clrMap bg1="lt1" tx1="dk1" bg2="lt2" tx2="dk2" accent1="accent1" accent2="accent2" accent3="accent3" accent4="accent4" accent5="accent5" accent6="accent6" hlink="hlink" folHlink="folHlink"/>
  <p:sldLayoutIdLst>
    <p:sldLayoutId id="2147483901"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3815495475"/>
      </p:ext>
    </p:extLst>
  </p:cSld>
  <p:clrMap bg1="lt1" tx1="dk1" bg2="lt2" tx2="dk2" accent1="accent1" accent2="accent2" accent3="accent3" accent4="accent4" accent5="accent5" accent6="accent6" hlink="hlink" folHlink="folHlink"/>
  <p:sldLayoutIdLst>
    <p:sldLayoutId id="214748390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3634483067"/>
      </p:ext>
    </p:extLst>
  </p:cSld>
  <p:clrMap bg1="lt1" tx1="dk1" bg2="lt2" tx2="dk2" accent1="accent1" accent2="accent2" accent3="accent3" accent4="accent4" accent5="accent5" accent6="accent6" hlink="hlink" folHlink="folHlink"/>
  <p:sldLayoutIdLst>
    <p:sldLayoutId id="214748377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ea typeface="ＭＳ Ｐゴシック" charset="0"/>
              </a:rPr>
              <a:t>© 2015 Pearson Education, Inc.</a:t>
            </a:r>
          </a:p>
        </p:txBody>
      </p:sp>
    </p:spTree>
    <p:extLst>
      <p:ext uri="{BB962C8B-B14F-4D97-AF65-F5344CB8AC3E}">
        <p14:creationId xmlns:p14="http://schemas.microsoft.com/office/powerpoint/2010/main" val="2390501536"/>
      </p:ext>
    </p:extLst>
  </p:cSld>
  <p:clrMap bg1="lt1" tx1="dk1" bg2="lt2" tx2="dk2" accent1="accent1" accent2="accent2" accent3="accent3" accent4="accent4" accent5="accent5" accent6="accent6" hlink="hlink" folHlink="folHlink"/>
  <p:sldLayoutIdLst>
    <p:sldLayoutId id="214748377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0.xml"/><Relationship Id="rId1" Type="http://schemas.openxmlformats.org/officeDocument/2006/relationships/slideLayout" Target="../slideLayouts/slideLayout35.xml"/></Relationships>
</file>

<file path=ppt/slides/_rels/slide10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01.xml"/><Relationship Id="rId1" Type="http://schemas.openxmlformats.org/officeDocument/2006/relationships/slideLayout" Target="../slideLayouts/slideLayout36.xml"/></Relationships>
</file>

<file path=ppt/slides/_rels/slide10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02.xml"/><Relationship Id="rId1" Type="http://schemas.openxmlformats.org/officeDocument/2006/relationships/slideLayout" Target="../slideLayouts/slideLayout37.xml"/></Relationships>
</file>

<file path=ppt/slides/_rels/slide10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03.xml"/><Relationship Id="rId1" Type="http://schemas.openxmlformats.org/officeDocument/2006/relationships/slideLayout" Target="../slideLayouts/slideLayout3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08.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11.xml"/><Relationship Id="rId1" Type="http://schemas.openxmlformats.org/officeDocument/2006/relationships/slideLayout" Target="../slideLayouts/slideLayout4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13.xml"/><Relationship Id="rId1" Type="http://schemas.openxmlformats.org/officeDocument/2006/relationships/slideLayout" Target="../slideLayouts/slideLayout40.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16.xml"/><Relationship Id="rId1" Type="http://schemas.openxmlformats.org/officeDocument/2006/relationships/slideLayout" Target="../slideLayouts/slideLayout4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20.xml"/><Relationship Id="rId1" Type="http://schemas.openxmlformats.org/officeDocument/2006/relationships/slideLayout" Target="../slideLayouts/slideLayout43.xml"/></Relationships>
</file>

<file path=ppt/slides/_rels/slide1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21.xml"/><Relationship Id="rId1" Type="http://schemas.openxmlformats.org/officeDocument/2006/relationships/slideLayout" Target="../slideLayouts/slideLayout4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29.xml"/><Relationship Id="rId1" Type="http://schemas.openxmlformats.org/officeDocument/2006/relationships/slideLayout" Target="../slideLayouts/slideLayout45.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33.xml"/><Relationship Id="rId1" Type="http://schemas.openxmlformats.org/officeDocument/2006/relationships/slideLayout" Target="../slideLayouts/slideLayout46.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38.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39.xml"/><Relationship Id="rId1" Type="http://schemas.openxmlformats.org/officeDocument/2006/relationships/slideLayout" Target="../slideLayouts/slideLayout48.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41.xml"/><Relationship Id="rId1" Type="http://schemas.openxmlformats.org/officeDocument/2006/relationships/slideLayout" Target="../slideLayouts/slideLayout49.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50.xml"/><Relationship Id="rId1" Type="http://schemas.openxmlformats.org/officeDocument/2006/relationships/slideLayout" Target="../slideLayouts/slideLayout50.xml"/></Relationships>
</file>

<file path=ppt/slides/_rels/slide15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51.xml"/><Relationship Id="rId1" Type="http://schemas.openxmlformats.org/officeDocument/2006/relationships/slideLayout" Target="../slideLayouts/slideLayout5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55.xml"/><Relationship Id="rId1" Type="http://schemas.openxmlformats.org/officeDocument/2006/relationships/slideLayout" Target="../slideLayouts/slideLayout52.xml"/></Relationships>
</file>

<file path=ppt/slides/_rels/slide15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56.xml"/><Relationship Id="rId1" Type="http://schemas.openxmlformats.org/officeDocument/2006/relationships/slideLayout" Target="../slideLayouts/slideLayout5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58.xml"/><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59.xml"/><Relationship Id="rId1" Type="http://schemas.openxmlformats.org/officeDocument/2006/relationships/slideLayout" Target="../slideLayouts/slideLayout55.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62.xml"/><Relationship Id="rId1" Type="http://schemas.openxmlformats.org/officeDocument/2006/relationships/slideLayout" Target="../slideLayouts/slideLayout56.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64.xml"/><Relationship Id="rId1" Type="http://schemas.openxmlformats.org/officeDocument/2006/relationships/slideLayout" Target="../slideLayouts/slideLayout5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66.xml"/><Relationship Id="rId1" Type="http://schemas.openxmlformats.org/officeDocument/2006/relationships/slideLayout" Target="../slideLayouts/slideLayout58.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73.xml"/><Relationship Id="rId1" Type="http://schemas.openxmlformats.org/officeDocument/2006/relationships/slideLayout" Target="../slideLayouts/slideLayout59.xml"/></Relationships>
</file>

<file path=ppt/slides/_rels/slide17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74.xml"/><Relationship Id="rId1" Type="http://schemas.openxmlformats.org/officeDocument/2006/relationships/slideLayout" Target="../slideLayouts/slideLayout60.xml"/></Relationships>
</file>

<file path=ppt/slides/_rels/slide17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75.xml"/><Relationship Id="rId1" Type="http://schemas.openxmlformats.org/officeDocument/2006/relationships/slideLayout" Target="../slideLayouts/slideLayout61.xml"/></Relationships>
</file>

<file path=ppt/slides/_rels/slide177.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76.xml"/><Relationship Id="rId1" Type="http://schemas.openxmlformats.org/officeDocument/2006/relationships/slideLayout" Target="../slideLayouts/slideLayout6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78.xml"/><Relationship Id="rId1" Type="http://schemas.openxmlformats.org/officeDocument/2006/relationships/slideLayout" Target="../slideLayouts/slideLayout63.xml"/></Relationships>
</file>

<file path=ppt/slides/_rels/slide185.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79.xml"/><Relationship Id="rId1" Type="http://schemas.openxmlformats.org/officeDocument/2006/relationships/slideLayout" Target="../slideLayouts/slideLayout64.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184.xml"/><Relationship Id="rId1" Type="http://schemas.openxmlformats.org/officeDocument/2006/relationships/slideLayout" Target="../slideLayouts/slideLayout65.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186.xml"/><Relationship Id="rId1" Type="http://schemas.openxmlformats.org/officeDocument/2006/relationships/slideLayout" Target="../slideLayouts/slideLayout66.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189.xml"/><Relationship Id="rId1" Type="http://schemas.openxmlformats.org/officeDocument/2006/relationships/slideLayout" Target="../slideLayouts/slideLayout67.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191.xml"/><Relationship Id="rId1" Type="http://schemas.openxmlformats.org/officeDocument/2006/relationships/slideLayout" Target="../slideLayouts/slideLayout68.xml"/></Relationships>
</file>

<file path=ppt/slides/_rels/slide198.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192.xml"/><Relationship Id="rId1" Type="http://schemas.openxmlformats.org/officeDocument/2006/relationships/slideLayout" Target="../slideLayouts/slideLayout69.xml"/></Relationships>
</file>

<file path=ppt/slides/_rels/slide199.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193.xml"/><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194.xml"/><Relationship Id="rId1" Type="http://schemas.openxmlformats.org/officeDocument/2006/relationships/slideLayout" Target="../slideLayouts/slideLayout7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00.xml"/><Relationship Id="rId1" Type="http://schemas.openxmlformats.org/officeDocument/2006/relationships/slideLayout" Target="../slideLayouts/slideLayout7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210.xml"/><Relationship Id="rId1" Type="http://schemas.openxmlformats.org/officeDocument/2006/relationships/slideLayout" Target="../slideLayouts/slideLayout73.xml"/></Relationships>
</file>

<file path=ppt/slides/_rels/slide224.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211.xml"/><Relationship Id="rId1" Type="http://schemas.openxmlformats.org/officeDocument/2006/relationships/slideLayout" Target="../slideLayouts/slideLayout74.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0.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217.xml"/><Relationship Id="rId1" Type="http://schemas.openxmlformats.org/officeDocument/2006/relationships/slideLayout" Target="../slideLayouts/slideLayout7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1.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2.xml"/><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3.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1.xml"/><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1.xml"/><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2.xml"/><Relationship Id="rId1" Type="http://schemas.openxmlformats.org/officeDocument/2006/relationships/slideLayout" Target="../slideLayouts/slideLayout27.xml"/></Relationships>
</file>

<file path=ppt/slides/_rels/slide7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3.xml"/><Relationship Id="rId1" Type="http://schemas.openxmlformats.org/officeDocument/2006/relationships/slideLayout" Target="../slideLayouts/slideLayout28.xml"/></Relationships>
</file>

<file path=ppt/slides/_rels/slide7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4.xml"/><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0.xml"/><Relationship Id="rId1" Type="http://schemas.openxmlformats.org/officeDocument/2006/relationships/slideLayout" Target="../slideLayouts/slideLayout30.xml"/></Relationships>
</file>

<file path=ppt/slides/_rels/slide8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1.xml"/><Relationship Id="rId1" Type="http://schemas.openxmlformats.org/officeDocument/2006/relationships/slideLayout" Target="../slideLayouts/slideLayout31.xml"/></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82.xml"/><Relationship Id="rId1" Type="http://schemas.openxmlformats.org/officeDocument/2006/relationships/slideLayout" Target="../slideLayouts/slideLayout3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0.xml"/><Relationship Id="rId1" Type="http://schemas.openxmlformats.org/officeDocument/2006/relationships/slideLayout" Target="../slideLayouts/slideLayout33.xml"/></Relationships>
</file>

<file path=ppt/slides/_rels/slide9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1.xml"/><Relationship Id="rId1" Type="http://schemas.openxmlformats.org/officeDocument/2006/relationships/slideLayout" Target="../slideLayouts/slideLayout3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0947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t>22-1 Overview of the Lymphatic System</a:t>
            </a:r>
          </a:p>
        </p:txBody>
      </p:sp>
      <p:sp>
        <p:nvSpPr>
          <p:cNvPr id="12291" name="Rectangle 3"/>
          <p:cNvSpPr>
            <a:spLocks noGrp="1" noChangeArrowheads="1"/>
          </p:cNvSpPr>
          <p:nvPr>
            <p:ph idx="1"/>
          </p:nvPr>
        </p:nvSpPr>
        <p:spPr/>
        <p:txBody>
          <a:bodyPr/>
          <a:lstStyle/>
          <a:p>
            <a:r>
              <a:rPr lang="en-US" altLang="en-US" smtClean="0"/>
              <a:t>Nonspecific Defenses </a:t>
            </a:r>
          </a:p>
          <a:p>
            <a:pPr lvl="1"/>
            <a:r>
              <a:rPr lang="en-US" altLang="en-US" smtClean="0"/>
              <a:t>Block or attack any potential infectious organism</a:t>
            </a:r>
          </a:p>
          <a:p>
            <a:pPr lvl="1"/>
            <a:r>
              <a:rPr lang="en-US" altLang="en-US" smtClean="0"/>
              <a:t>Cannot distinguish one attack from another</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smtClean="0"/>
              <a:t>22-3 Nonspecific Defenses</a:t>
            </a:r>
          </a:p>
        </p:txBody>
      </p:sp>
      <p:sp>
        <p:nvSpPr>
          <p:cNvPr id="104451" name="Rectangle 3"/>
          <p:cNvSpPr>
            <a:spLocks noGrp="1" noChangeArrowheads="1"/>
          </p:cNvSpPr>
          <p:nvPr>
            <p:ph idx="1"/>
          </p:nvPr>
        </p:nvSpPr>
        <p:spPr/>
        <p:txBody>
          <a:bodyPr/>
          <a:lstStyle/>
          <a:p>
            <a:r>
              <a:rPr lang="en-US" altLang="en-US" b="1" dirty="0" smtClean="0"/>
              <a:t>Immunological</a:t>
            </a:r>
            <a:r>
              <a:rPr lang="en-US" altLang="en-US" dirty="0" smtClean="0"/>
              <a:t> </a:t>
            </a:r>
            <a:r>
              <a:rPr lang="en-US" altLang="en-US" b="1" dirty="0" smtClean="0"/>
              <a:t>Surveillance</a:t>
            </a:r>
            <a:r>
              <a:rPr lang="en-US" altLang="en-US" dirty="0" smtClean="0"/>
              <a:t> </a:t>
            </a:r>
          </a:p>
          <a:p>
            <a:pPr lvl="1"/>
            <a:r>
              <a:rPr lang="en-US" altLang="en-US" dirty="0" smtClean="0"/>
              <a:t>Is carried out by natural killer (NK) cells</a:t>
            </a:r>
          </a:p>
          <a:p>
            <a:pPr lvl="1"/>
            <a:r>
              <a:rPr lang="en-US" altLang="en-US" dirty="0" smtClean="0"/>
              <a:t>Activated NK Cells</a:t>
            </a:r>
          </a:p>
          <a:p>
            <a:pPr marL="1371600" lvl="2" indent="-457200">
              <a:buFont typeface="+mj-lt"/>
              <a:buAutoNum type="arabicPeriod"/>
            </a:pPr>
            <a:r>
              <a:rPr lang="en-US" altLang="en-US" dirty="0" smtClean="0"/>
              <a:t>Identify and attach to abnormal cell (nonselective)</a:t>
            </a:r>
          </a:p>
          <a:p>
            <a:pPr marL="1371600" lvl="2" indent="-457200">
              <a:buFont typeface="+mj-lt"/>
              <a:buAutoNum type="arabicPeriod"/>
            </a:pPr>
            <a:r>
              <a:rPr lang="en-US" altLang="en-US" dirty="0" smtClean="0"/>
              <a:t>Golgi apparatus in NK cell forms </a:t>
            </a:r>
            <a:r>
              <a:rPr lang="en-US" altLang="en-US" dirty="0" err="1" smtClean="0"/>
              <a:t>perforin</a:t>
            </a:r>
            <a:r>
              <a:rPr lang="en-US" altLang="en-US" dirty="0" smtClean="0"/>
              <a:t> vesicles</a:t>
            </a:r>
          </a:p>
          <a:p>
            <a:pPr marL="1371600" lvl="2" indent="-457200">
              <a:buFont typeface="+mj-lt"/>
              <a:buAutoNum type="arabicPeriod"/>
            </a:pPr>
            <a:r>
              <a:rPr lang="en-US" altLang="en-US" dirty="0" smtClean="0"/>
              <a:t>Vesicles release proteins called </a:t>
            </a:r>
            <a:r>
              <a:rPr lang="en-US" altLang="en-US" b="1" dirty="0" err="1" smtClean="0"/>
              <a:t>perforins</a:t>
            </a:r>
            <a:r>
              <a:rPr lang="en-US" altLang="en-US" dirty="0" smtClean="0"/>
              <a:t> (exocytosis)</a:t>
            </a:r>
          </a:p>
          <a:p>
            <a:pPr marL="1371600" lvl="2" indent="-457200">
              <a:buFont typeface="+mj-lt"/>
              <a:buAutoNum type="arabicPeriod"/>
            </a:pPr>
            <a:r>
              <a:rPr lang="en-US" altLang="en-US" dirty="0" err="1" smtClean="0"/>
              <a:t>Perforins</a:t>
            </a:r>
            <a:r>
              <a:rPr lang="en-US" altLang="en-US" dirty="0" smtClean="0"/>
              <a:t> lyse abnormal plasma membrane</a:t>
            </a:r>
          </a:p>
          <a:p>
            <a:pPr lvl="3"/>
            <a:r>
              <a:rPr lang="en-US" altLang="en-US" dirty="0" smtClean="0"/>
              <a:t>Also attack cancer cells and cells infected with viruses</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figure_22_12_1_unlabeled.jpg"/>
          <p:cNvPicPr>
            <a:picLocks noChangeAspect="1"/>
          </p:cNvPicPr>
          <p:nvPr/>
        </p:nvPicPr>
        <p:blipFill rotWithShape="1">
          <a:blip r:embed="rId3">
            <a:extLst>
              <a:ext uri="{28A0092B-C50C-407E-A947-70E740481C1C}">
                <a14:useLocalDpi xmlns:a14="http://schemas.microsoft.com/office/drawing/2010/main" val="0"/>
              </a:ext>
            </a:extLst>
          </a:blip>
          <a:srcRect b="3441"/>
          <a:stretch/>
        </p:blipFill>
        <p:spPr>
          <a:xfrm>
            <a:off x="2944368" y="1283208"/>
            <a:ext cx="3255264" cy="4143925"/>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22-12 How Natural Killer Cells Kill Cellular </a:t>
            </a:r>
            <a:r>
              <a:rPr lang="en-US" sz="900" b="1" dirty="0" smtClean="0">
                <a:latin typeface="Arial"/>
                <a:cs typeface="Arial"/>
              </a:rPr>
              <a:t>Targets (Part 1 of 4).</a:t>
            </a:r>
            <a:endParaRPr lang="en-US" sz="900" b="1" dirty="0">
              <a:latin typeface="Arial"/>
              <a:cs typeface="Arial"/>
            </a:endParaRPr>
          </a:p>
        </p:txBody>
      </p:sp>
      <p:cxnSp>
        <p:nvCxnSpPr>
          <p:cNvPr id="6" name="Straight Connector 5"/>
          <p:cNvCxnSpPr/>
          <p:nvPr/>
        </p:nvCxnSpPr>
        <p:spPr bwMode="auto">
          <a:xfrm>
            <a:off x="4198519" y="2548026"/>
            <a:ext cx="0" cy="48304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 Box 31"/>
          <p:cNvSpPr txBox="1">
            <a:spLocks noChangeArrowheads="1"/>
          </p:cNvSpPr>
          <p:nvPr/>
        </p:nvSpPr>
        <p:spPr bwMode="auto">
          <a:xfrm>
            <a:off x="3381376" y="2176218"/>
            <a:ext cx="363631" cy="47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lnSpc>
                <a:spcPct val="90000"/>
              </a:lnSpc>
            </a:pPr>
            <a:r>
              <a:rPr lang="en-US" sz="1700" dirty="0" smtClean="0">
                <a:solidFill>
                  <a:srgbClr val="000000"/>
                </a:solidFill>
                <a:latin typeface="Arial"/>
                <a:cs typeface="Arial"/>
              </a:rPr>
              <a:t>NK</a:t>
            </a:r>
            <a:br>
              <a:rPr lang="en-US" sz="1700" dirty="0" smtClean="0">
                <a:solidFill>
                  <a:srgbClr val="000000"/>
                </a:solidFill>
                <a:latin typeface="Arial"/>
                <a:cs typeface="Arial"/>
              </a:rPr>
            </a:br>
            <a:r>
              <a:rPr lang="en-US" sz="1700" dirty="0" smtClean="0">
                <a:solidFill>
                  <a:srgbClr val="000000"/>
                </a:solidFill>
                <a:latin typeface="Arial"/>
                <a:cs typeface="Arial"/>
              </a:rPr>
              <a:t>cell</a:t>
            </a:r>
            <a:endParaRPr lang="en-US" sz="1700" dirty="0">
              <a:solidFill>
                <a:srgbClr val="000000"/>
              </a:solidFill>
              <a:latin typeface="Arial"/>
              <a:cs typeface="Arial"/>
            </a:endParaRPr>
          </a:p>
        </p:txBody>
      </p:sp>
      <p:cxnSp>
        <p:nvCxnSpPr>
          <p:cNvPr id="8" name="Straight Connector 7"/>
          <p:cNvCxnSpPr/>
          <p:nvPr/>
        </p:nvCxnSpPr>
        <p:spPr bwMode="auto">
          <a:xfrm>
            <a:off x="3580452" y="2645392"/>
            <a:ext cx="0" cy="37720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5091751" y="4309091"/>
            <a:ext cx="0" cy="32217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31"/>
          <p:cNvSpPr txBox="1">
            <a:spLocks noChangeArrowheads="1"/>
          </p:cNvSpPr>
          <p:nvPr/>
        </p:nvSpPr>
        <p:spPr bwMode="auto">
          <a:xfrm>
            <a:off x="4016120" y="2275701"/>
            <a:ext cx="1659546" cy="23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lnSpc>
                <a:spcPct val="90000"/>
              </a:lnSpc>
            </a:pPr>
            <a:r>
              <a:rPr lang="en-US" sz="1700" dirty="0" smtClean="0">
                <a:solidFill>
                  <a:srgbClr val="000000"/>
                </a:solidFill>
                <a:latin typeface="Arial"/>
                <a:cs typeface="Arial"/>
              </a:rPr>
              <a:t>Golgi apparatus</a:t>
            </a:r>
            <a:endParaRPr lang="en-US" sz="1700" dirty="0">
              <a:solidFill>
                <a:srgbClr val="000000"/>
              </a:solidFill>
              <a:latin typeface="Arial"/>
              <a:cs typeface="Arial"/>
            </a:endParaRPr>
          </a:p>
        </p:txBody>
      </p:sp>
      <p:sp>
        <p:nvSpPr>
          <p:cNvPr id="11" name="Text Box 31"/>
          <p:cNvSpPr txBox="1">
            <a:spLocks noChangeArrowheads="1"/>
          </p:cNvSpPr>
          <p:nvPr/>
        </p:nvSpPr>
        <p:spPr bwMode="auto">
          <a:xfrm>
            <a:off x="4580585" y="4629435"/>
            <a:ext cx="1017444" cy="47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lnSpc>
                <a:spcPct val="90000"/>
              </a:lnSpc>
            </a:pPr>
            <a:r>
              <a:rPr lang="en-US" sz="1700" dirty="0" smtClean="0">
                <a:solidFill>
                  <a:srgbClr val="000000"/>
                </a:solidFill>
                <a:latin typeface="Arial"/>
                <a:cs typeface="Arial"/>
              </a:rPr>
              <a:t>Abnormal</a:t>
            </a:r>
            <a:br>
              <a:rPr lang="en-US" sz="1700" dirty="0" smtClean="0">
                <a:solidFill>
                  <a:srgbClr val="000000"/>
                </a:solidFill>
                <a:latin typeface="Arial"/>
                <a:cs typeface="Arial"/>
              </a:rPr>
            </a:br>
            <a:r>
              <a:rPr lang="en-US" sz="1700" dirty="0" smtClean="0">
                <a:solidFill>
                  <a:srgbClr val="000000"/>
                </a:solidFill>
                <a:latin typeface="Arial"/>
                <a:cs typeface="Arial"/>
              </a:rPr>
              <a:t>cell</a:t>
            </a:r>
            <a:endParaRPr lang="en-US" sz="1700" dirty="0">
              <a:solidFill>
                <a:srgbClr val="000000"/>
              </a:solidFill>
              <a:latin typeface="Arial"/>
              <a:cs typeface="Arial"/>
            </a:endParaRPr>
          </a:p>
        </p:txBody>
      </p:sp>
      <p:sp>
        <p:nvSpPr>
          <p:cNvPr id="12" name="Text Box 31"/>
          <p:cNvSpPr txBox="1">
            <a:spLocks noChangeArrowheads="1"/>
          </p:cNvSpPr>
          <p:nvPr/>
        </p:nvSpPr>
        <p:spPr bwMode="auto">
          <a:xfrm>
            <a:off x="3682689" y="1462903"/>
            <a:ext cx="1989759"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750" b="0" dirty="0" smtClean="0">
                <a:solidFill>
                  <a:srgbClr val="000000"/>
                </a:solidFill>
                <a:latin typeface="Arial Black"/>
                <a:cs typeface="Arial Black"/>
              </a:rPr>
              <a:t>Recognition and </a:t>
            </a:r>
            <a:br>
              <a:rPr lang="en-US" sz="1750" b="0" dirty="0" smtClean="0">
                <a:solidFill>
                  <a:srgbClr val="000000"/>
                </a:solidFill>
                <a:latin typeface="Arial Black"/>
                <a:cs typeface="Arial Black"/>
              </a:rPr>
            </a:br>
            <a:r>
              <a:rPr lang="en-US" sz="1750" b="0" dirty="0" smtClean="0">
                <a:solidFill>
                  <a:srgbClr val="000000"/>
                </a:solidFill>
                <a:latin typeface="Arial Black"/>
                <a:cs typeface="Arial Black"/>
              </a:rPr>
              <a:t>adhesion</a:t>
            </a:r>
            <a:endParaRPr lang="en-US" sz="1750" b="0" dirty="0">
              <a:solidFill>
                <a:srgbClr val="000000"/>
              </a:solidFill>
              <a:latin typeface="Arial Black"/>
              <a:cs typeface="Arial Black"/>
            </a:endParaRPr>
          </a:p>
        </p:txBody>
      </p:sp>
      <p:sp>
        <p:nvSpPr>
          <p:cNvPr id="13" name="Text Box 31"/>
          <p:cNvSpPr txBox="1">
            <a:spLocks noChangeArrowheads="1"/>
          </p:cNvSpPr>
          <p:nvPr/>
        </p:nvSpPr>
        <p:spPr bwMode="auto">
          <a:xfrm>
            <a:off x="3128126" y="1388817"/>
            <a:ext cx="1881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2200" b="0" dirty="0" smtClean="0">
                <a:solidFill>
                  <a:srgbClr val="FFFFFF"/>
                </a:solidFill>
                <a:latin typeface="Arial Black"/>
                <a:cs typeface="Arial Black"/>
              </a:rPr>
              <a:t>1</a:t>
            </a:r>
            <a:endParaRPr lang="en-US" sz="2200" b="0" dirty="0">
              <a:solidFill>
                <a:srgbClr val="FFFFFF"/>
              </a:solidFill>
              <a:latin typeface="Arial Black"/>
              <a:cs typeface="Arial Black"/>
            </a:endParaRPr>
          </a:p>
        </p:txBody>
      </p:sp>
    </p:spTree>
    <p:extLst>
      <p:ext uri="{BB962C8B-B14F-4D97-AF65-F5344CB8AC3E}">
        <p14:creationId xmlns:p14="http://schemas.microsoft.com/office/powerpoint/2010/main" val="95197482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ure_22_12_2_unlabeled.jpg"/>
          <p:cNvPicPr>
            <a:picLocks noChangeAspect="1"/>
          </p:cNvPicPr>
          <p:nvPr/>
        </p:nvPicPr>
        <p:blipFill rotWithShape="1">
          <a:blip r:embed="rId3">
            <a:extLst>
              <a:ext uri="{28A0092B-C50C-407E-A947-70E740481C1C}">
                <a14:useLocalDpi xmlns:a14="http://schemas.microsoft.com/office/drawing/2010/main" val="0"/>
              </a:ext>
            </a:extLst>
          </a:blip>
          <a:srcRect b="3507"/>
          <a:stretch/>
        </p:blipFill>
        <p:spPr>
          <a:xfrm>
            <a:off x="2941320" y="1280160"/>
            <a:ext cx="3261360" cy="4146973"/>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22-12 How Natural Killer Cells Kill Cellular Targets (Part </a:t>
            </a:r>
            <a:r>
              <a:rPr lang="en-US" sz="900" b="1" dirty="0" smtClean="0">
                <a:latin typeface="Arial"/>
                <a:cs typeface="Arial"/>
              </a:rPr>
              <a:t>2 </a:t>
            </a:r>
            <a:r>
              <a:rPr lang="en-US" sz="900" b="1" dirty="0">
                <a:latin typeface="Arial"/>
                <a:cs typeface="Arial"/>
              </a:rPr>
              <a:t>of 4).</a:t>
            </a:r>
          </a:p>
        </p:txBody>
      </p:sp>
      <p:sp>
        <p:nvSpPr>
          <p:cNvPr id="6" name="Text Box 31"/>
          <p:cNvSpPr txBox="1">
            <a:spLocks noChangeArrowheads="1"/>
          </p:cNvSpPr>
          <p:nvPr/>
        </p:nvSpPr>
        <p:spPr bwMode="auto">
          <a:xfrm>
            <a:off x="3718673" y="1454432"/>
            <a:ext cx="1947241"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750" b="0" dirty="0" smtClean="0">
                <a:solidFill>
                  <a:srgbClr val="000000"/>
                </a:solidFill>
                <a:latin typeface="Arial Black"/>
                <a:cs typeface="Arial Black"/>
              </a:rPr>
              <a:t>Realignment of</a:t>
            </a:r>
            <a:br>
              <a:rPr lang="en-US" sz="1750" b="0" dirty="0" smtClean="0">
                <a:solidFill>
                  <a:srgbClr val="000000"/>
                </a:solidFill>
                <a:latin typeface="Arial Black"/>
                <a:cs typeface="Arial Black"/>
              </a:rPr>
            </a:br>
            <a:r>
              <a:rPr lang="en-US" sz="1750" b="0" dirty="0" smtClean="0">
                <a:solidFill>
                  <a:srgbClr val="000000"/>
                </a:solidFill>
                <a:latin typeface="Arial Black"/>
                <a:cs typeface="Arial Black"/>
              </a:rPr>
              <a:t>Golgi apparatus</a:t>
            </a:r>
            <a:endParaRPr lang="en-US" sz="1750" b="0" dirty="0">
              <a:solidFill>
                <a:srgbClr val="000000"/>
              </a:solidFill>
              <a:latin typeface="Arial Black"/>
              <a:cs typeface="Arial Black"/>
            </a:endParaRPr>
          </a:p>
        </p:txBody>
      </p:sp>
      <p:sp>
        <p:nvSpPr>
          <p:cNvPr id="7" name="Text Box 31"/>
          <p:cNvSpPr txBox="1">
            <a:spLocks noChangeArrowheads="1"/>
          </p:cNvSpPr>
          <p:nvPr/>
        </p:nvSpPr>
        <p:spPr bwMode="auto">
          <a:xfrm>
            <a:off x="3145056" y="1380347"/>
            <a:ext cx="1881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2200" b="0" dirty="0" smtClean="0">
                <a:solidFill>
                  <a:srgbClr val="FFFFFF"/>
                </a:solidFill>
                <a:latin typeface="Arial Black"/>
                <a:cs typeface="Arial Black"/>
              </a:rPr>
              <a:t>2</a:t>
            </a:r>
            <a:endParaRPr lang="en-US" sz="2200" b="0" dirty="0">
              <a:solidFill>
                <a:srgbClr val="FFFFFF"/>
              </a:solidFill>
              <a:latin typeface="Arial Black"/>
              <a:cs typeface="Arial Black"/>
            </a:endParaRPr>
          </a:p>
        </p:txBody>
      </p:sp>
    </p:spTree>
    <p:extLst>
      <p:ext uri="{BB962C8B-B14F-4D97-AF65-F5344CB8AC3E}">
        <p14:creationId xmlns:p14="http://schemas.microsoft.com/office/powerpoint/2010/main" val="340632332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figure_22_12_3_unlabeled.jpg"/>
          <p:cNvPicPr>
            <a:picLocks noChangeAspect="1"/>
          </p:cNvPicPr>
          <p:nvPr/>
        </p:nvPicPr>
        <p:blipFill rotWithShape="1">
          <a:blip r:embed="rId3">
            <a:extLst>
              <a:ext uri="{28A0092B-C50C-407E-A947-70E740481C1C}">
                <a14:useLocalDpi xmlns:a14="http://schemas.microsoft.com/office/drawing/2010/main" val="0"/>
              </a:ext>
            </a:extLst>
          </a:blip>
          <a:srcRect t="1" b="3574"/>
          <a:stretch/>
        </p:blipFill>
        <p:spPr>
          <a:xfrm>
            <a:off x="1606296" y="247232"/>
            <a:ext cx="5931408" cy="6348304"/>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22-12 How Natural Killer Cells Kill Cellular Targets (Part </a:t>
            </a:r>
            <a:r>
              <a:rPr lang="en-US" sz="900" b="1" dirty="0" smtClean="0">
                <a:latin typeface="Arial"/>
                <a:cs typeface="Arial"/>
              </a:rPr>
              <a:t>3 </a:t>
            </a:r>
            <a:r>
              <a:rPr lang="en-US" sz="900" b="1" dirty="0">
                <a:latin typeface="Arial"/>
                <a:cs typeface="Arial"/>
              </a:rPr>
              <a:t>of 4).</a:t>
            </a:r>
          </a:p>
        </p:txBody>
      </p:sp>
      <p:cxnSp>
        <p:nvCxnSpPr>
          <p:cNvPr id="6" name="Straight Connector 5"/>
          <p:cNvCxnSpPr/>
          <p:nvPr/>
        </p:nvCxnSpPr>
        <p:spPr bwMode="auto">
          <a:xfrm>
            <a:off x="4677833" y="4326030"/>
            <a:ext cx="1468967"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flipV="1">
            <a:off x="4953000" y="4326030"/>
            <a:ext cx="1193800" cy="24174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5151967" y="5049930"/>
            <a:ext cx="1011767"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V="1">
            <a:off x="4593167" y="5049929"/>
            <a:ext cx="1570567" cy="69894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31"/>
          <p:cNvSpPr txBox="1">
            <a:spLocks noChangeArrowheads="1"/>
          </p:cNvSpPr>
          <p:nvPr/>
        </p:nvSpPr>
        <p:spPr bwMode="auto">
          <a:xfrm>
            <a:off x="6222610" y="4225155"/>
            <a:ext cx="1003580" cy="44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90000"/>
              </a:lnSpc>
            </a:pPr>
            <a:r>
              <a:rPr lang="en-US" sz="1600" dirty="0" err="1" smtClean="0">
                <a:solidFill>
                  <a:srgbClr val="000000"/>
                </a:solidFill>
                <a:latin typeface="Arial"/>
                <a:cs typeface="Arial"/>
              </a:rPr>
              <a:t>Perforin</a:t>
            </a:r>
            <a:r>
              <a:rPr lang="en-US" sz="1600" dirty="0" smtClean="0">
                <a:solidFill>
                  <a:srgbClr val="000000"/>
                </a:solidFill>
                <a:latin typeface="Arial"/>
                <a:cs typeface="Arial"/>
              </a:rPr>
              <a:t/>
            </a:r>
            <a:br>
              <a:rPr lang="en-US" sz="1600" dirty="0" smtClean="0">
                <a:solidFill>
                  <a:srgbClr val="000000"/>
                </a:solidFill>
                <a:latin typeface="Arial"/>
                <a:cs typeface="Arial"/>
              </a:rPr>
            </a:br>
            <a:r>
              <a:rPr lang="en-US" sz="1600" dirty="0" smtClean="0">
                <a:solidFill>
                  <a:srgbClr val="000000"/>
                </a:solidFill>
                <a:latin typeface="Arial"/>
                <a:cs typeface="Arial"/>
              </a:rPr>
              <a:t>molecules</a:t>
            </a:r>
            <a:endParaRPr lang="en-US" sz="1600" dirty="0">
              <a:solidFill>
                <a:srgbClr val="000000"/>
              </a:solidFill>
              <a:latin typeface="Arial"/>
              <a:cs typeface="Arial"/>
            </a:endParaRPr>
          </a:p>
        </p:txBody>
      </p:sp>
      <p:sp>
        <p:nvSpPr>
          <p:cNvPr id="11" name="Text Box 31"/>
          <p:cNvSpPr txBox="1">
            <a:spLocks noChangeArrowheads="1"/>
          </p:cNvSpPr>
          <p:nvPr/>
        </p:nvSpPr>
        <p:spPr bwMode="auto">
          <a:xfrm>
            <a:off x="6215790" y="4930005"/>
            <a:ext cx="1322678" cy="668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90000"/>
              </a:lnSpc>
            </a:pPr>
            <a:r>
              <a:rPr lang="en-US" sz="1600" dirty="0" smtClean="0">
                <a:solidFill>
                  <a:srgbClr val="000000"/>
                </a:solidFill>
                <a:latin typeface="Arial"/>
                <a:cs typeface="Arial"/>
              </a:rPr>
              <a:t>Pores formed</a:t>
            </a:r>
            <a:br>
              <a:rPr lang="en-US" sz="1600" dirty="0" smtClean="0">
                <a:solidFill>
                  <a:srgbClr val="000000"/>
                </a:solidFill>
                <a:latin typeface="Arial"/>
                <a:cs typeface="Arial"/>
              </a:rPr>
            </a:br>
            <a:r>
              <a:rPr lang="en-US" sz="1600" dirty="0" smtClean="0">
                <a:solidFill>
                  <a:srgbClr val="000000"/>
                </a:solidFill>
                <a:latin typeface="Arial"/>
                <a:cs typeface="Arial"/>
              </a:rPr>
              <a:t>by </a:t>
            </a:r>
            <a:r>
              <a:rPr lang="en-US" sz="1600" dirty="0" err="1" smtClean="0">
                <a:solidFill>
                  <a:srgbClr val="000000"/>
                </a:solidFill>
                <a:latin typeface="Arial"/>
                <a:cs typeface="Arial"/>
              </a:rPr>
              <a:t>perforin</a:t>
            </a:r>
            <a:r>
              <a:rPr lang="en-US" sz="1600" dirty="0" smtClean="0">
                <a:solidFill>
                  <a:srgbClr val="000000"/>
                </a:solidFill>
                <a:latin typeface="Arial"/>
                <a:cs typeface="Arial"/>
              </a:rPr>
              <a:t/>
            </a:r>
            <a:br>
              <a:rPr lang="en-US" sz="1600" dirty="0" smtClean="0">
                <a:solidFill>
                  <a:srgbClr val="000000"/>
                </a:solidFill>
                <a:latin typeface="Arial"/>
                <a:cs typeface="Arial"/>
              </a:rPr>
            </a:br>
            <a:r>
              <a:rPr lang="en-US" sz="1600" dirty="0" smtClean="0">
                <a:solidFill>
                  <a:srgbClr val="000000"/>
                </a:solidFill>
                <a:latin typeface="Arial"/>
                <a:cs typeface="Arial"/>
              </a:rPr>
              <a:t>complex</a:t>
            </a:r>
            <a:endParaRPr lang="en-US" sz="1600" dirty="0">
              <a:solidFill>
                <a:srgbClr val="000000"/>
              </a:solidFill>
              <a:latin typeface="Arial"/>
              <a:cs typeface="Arial"/>
            </a:endParaRPr>
          </a:p>
        </p:txBody>
      </p:sp>
      <p:sp>
        <p:nvSpPr>
          <p:cNvPr id="12" name="Text Box 31"/>
          <p:cNvSpPr txBox="1">
            <a:spLocks noChangeArrowheads="1"/>
          </p:cNvSpPr>
          <p:nvPr/>
        </p:nvSpPr>
        <p:spPr bwMode="auto">
          <a:xfrm>
            <a:off x="2598321" y="5787256"/>
            <a:ext cx="342241" cy="44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lnSpc>
                <a:spcPct val="90000"/>
              </a:lnSpc>
            </a:pPr>
            <a:r>
              <a:rPr lang="en-US" sz="1600" dirty="0" smtClean="0">
                <a:solidFill>
                  <a:srgbClr val="000000"/>
                </a:solidFill>
                <a:latin typeface="Arial"/>
                <a:cs typeface="Arial"/>
              </a:rPr>
              <a:t>NK</a:t>
            </a:r>
            <a:br>
              <a:rPr lang="en-US" sz="1600" dirty="0" smtClean="0">
                <a:solidFill>
                  <a:srgbClr val="000000"/>
                </a:solidFill>
                <a:latin typeface="Arial"/>
                <a:cs typeface="Arial"/>
              </a:rPr>
            </a:br>
            <a:r>
              <a:rPr lang="en-US" sz="1600" dirty="0" smtClean="0">
                <a:solidFill>
                  <a:srgbClr val="000000"/>
                </a:solidFill>
                <a:latin typeface="Arial"/>
                <a:cs typeface="Arial"/>
              </a:rPr>
              <a:t>cell</a:t>
            </a:r>
            <a:endParaRPr lang="en-US" sz="1600" dirty="0">
              <a:solidFill>
                <a:srgbClr val="000000"/>
              </a:solidFill>
              <a:latin typeface="Arial"/>
              <a:cs typeface="Arial"/>
            </a:endParaRPr>
          </a:p>
        </p:txBody>
      </p:sp>
      <p:sp>
        <p:nvSpPr>
          <p:cNvPr id="13" name="Text Box 31"/>
          <p:cNvSpPr txBox="1">
            <a:spLocks noChangeArrowheads="1"/>
          </p:cNvSpPr>
          <p:nvPr/>
        </p:nvSpPr>
        <p:spPr bwMode="auto">
          <a:xfrm>
            <a:off x="5035961" y="5795723"/>
            <a:ext cx="957594" cy="44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lnSpc>
                <a:spcPct val="90000"/>
              </a:lnSpc>
            </a:pPr>
            <a:r>
              <a:rPr lang="en-US" sz="1600" dirty="0" smtClean="0">
                <a:solidFill>
                  <a:srgbClr val="000000"/>
                </a:solidFill>
                <a:latin typeface="Arial"/>
                <a:cs typeface="Arial"/>
              </a:rPr>
              <a:t>Abnormal</a:t>
            </a:r>
            <a:br>
              <a:rPr lang="en-US" sz="1600" dirty="0" smtClean="0">
                <a:solidFill>
                  <a:srgbClr val="000000"/>
                </a:solidFill>
                <a:latin typeface="Arial"/>
                <a:cs typeface="Arial"/>
              </a:rPr>
            </a:br>
            <a:r>
              <a:rPr lang="en-US" sz="1600" dirty="0" smtClean="0">
                <a:solidFill>
                  <a:srgbClr val="000000"/>
                </a:solidFill>
                <a:latin typeface="Arial"/>
                <a:cs typeface="Arial"/>
              </a:rPr>
              <a:t>cell</a:t>
            </a:r>
            <a:endParaRPr lang="en-US" sz="1600" dirty="0">
              <a:solidFill>
                <a:srgbClr val="000000"/>
              </a:solidFill>
              <a:latin typeface="Arial"/>
              <a:cs typeface="Arial"/>
            </a:endParaRPr>
          </a:p>
        </p:txBody>
      </p:sp>
      <p:sp>
        <p:nvSpPr>
          <p:cNvPr id="14" name="Text Box 31"/>
          <p:cNvSpPr txBox="1">
            <a:spLocks noChangeArrowheads="1"/>
          </p:cNvSpPr>
          <p:nvPr/>
        </p:nvSpPr>
        <p:spPr bwMode="auto">
          <a:xfrm>
            <a:off x="2306856" y="421506"/>
            <a:ext cx="137217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00" b="0" dirty="0" smtClean="0">
                <a:solidFill>
                  <a:srgbClr val="000000"/>
                </a:solidFill>
                <a:latin typeface="Arial Black"/>
                <a:cs typeface="Arial Black"/>
              </a:rPr>
              <a:t>Secretion of</a:t>
            </a:r>
            <a:br>
              <a:rPr lang="en-US" sz="1600" b="0" dirty="0" smtClean="0">
                <a:solidFill>
                  <a:srgbClr val="000000"/>
                </a:solidFill>
                <a:latin typeface="Arial Black"/>
                <a:cs typeface="Arial Black"/>
              </a:rPr>
            </a:br>
            <a:r>
              <a:rPr lang="en-US" sz="1600" b="0" dirty="0" err="1" smtClean="0">
                <a:solidFill>
                  <a:srgbClr val="000000"/>
                </a:solidFill>
                <a:latin typeface="Arial Black"/>
                <a:cs typeface="Arial Black"/>
              </a:rPr>
              <a:t>perforin</a:t>
            </a:r>
            <a:endParaRPr lang="en-US" sz="1600" b="0" dirty="0">
              <a:solidFill>
                <a:srgbClr val="000000"/>
              </a:solidFill>
              <a:latin typeface="Arial Black"/>
              <a:cs typeface="Arial Black"/>
            </a:endParaRPr>
          </a:p>
        </p:txBody>
      </p:sp>
      <p:sp>
        <p:nvSpPr>
          <p:cNvPr id="15" name="Text Box 31"/>
          <p:cNvSpPr txBox="1">
            <a:spLocks noChangeArrowheads="1"/>
          </p:cNvSpPr>
          <p:nvPr/>
        </p:nvSpPr>
        <p:spPr bwMode="auto">
          <a:xfrm>
            <a:off x="1800979" y="338954"/>
            <a:ext cx="1710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2000" b="0" dirty="0" smtClean="0">
                <a:solidFill>
                  <a:srgbClr val="FFFFFF"/>
                </a:solidFill>
                <a:latin typeface="Arial Black"/>
                <a:cs typeface="Arial Black"/>
              </a:rPr>
              <a:t>3</a:t>
            </a:r>
            <a:endParaRPr lang="en-US" sz="2000" b="0" dirty="0">
              <a:solidFill>
                <a:srgbClr val="FFFFFF"/>
              </a:solidFill>
              <a:latin typeface="Arial Black"/>
              <a:cs typeface="Arial Black"/>
            </a:endParaRPr>
          </a:p>
        </p:txBody>
      </p:sp>
    </p:spTree>
    <p:extLst>
      <p:ext uri="{BB962C8B-B14F-4D97-AF65-F5344CB8AC3E}">
        <p14:creationId xmlns:p14="http://schemas.microsoft.com/office/powerpoint/2010/main" val="265294590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ure_22_12_4_unlabeled.jpg"/>
          <p:cNvPicPr>
            <a:picLocks noChangeAspect="1"/>
          </p:cNvPicPr>
          <p:nvPr/>
        </p:nvPicPr>
        <p:blipFill rotWithShape="1">
          <a:blip r:embed="rId3">
            <a:extLst>
              <a:ext uri="{28A0092B-C50C-407E-A947-70E740481C1C}">
                <a14:useLocalDpi xmlns:a14="http://schemas.microsoft.com/office/drawing/2010/main" val="0"/>
              </a:ext>
            </a:extLst>
          </a:blip>
          <a:srcRect b="3507"/>
          <a:stretch/>
        </p:blipFill>
        <p:spPr>
          <a:xfrm>
            <a:off x="2977896" y="1280160"/>
            <a:ext cx="3188208" cy="4146973"/>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22-12 How Natural Killer Cells Kill Cellular Targets (Part </a:t>
            </a:r>
            <a:r>
              <a:rPr lang="en-US" sz="900" b="1" dirty="0" smtClean="0">
                <a:latin typeface="Arial"/>
                <a:cs typeface="Arial"/>
              </a:rPr>
              <a:t>4 </a:t>
            </a:r>
            <a:r>
              <a:rPr lang="en-US" sz="900" b="1" dirty="0">
                <a:latin typeface="Arial"/>
                <a:cs typeface="Arial"/>
              </a:rPr>
              <a:t>of 4).</a:t>
            </a:r>
          </a:p>
        </p:txBody>
      </p:sp>
      <p:sp>
        <p:nvSpPr>
          <p:cNvPr id="6" name="Text Box 31"/>
          <p:cNvSpPr txBox="1">
            <a:spLocks noChangeArrowheads="1"/>
          </p:cNvSpPr>
          <p:nvPr/>
        </p:nvSpPr>
        <p:spPr bwMode="auto">
          <a:xfrm>
            <a:off x="3771588" y="1473484"/>
            <a:ext cx="21311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700" b="0" dirty="0" err="1" smtClean="0">
                <a:solidFill>
                  <a:srgbClr val="000000"/>
                </a:solidFill>
                <a:latin typeface="Arial Black"/>
                <a:cs typeface="Arial Black"/>
              </a:rPr>
              <a:t>Lysis</a:t>
            </a:r>
            <a:r>
              <a:rPr lang="en-US" sz="1700" b="0" dirty="0" smtClean="0">
                <a:solidFill>
                  <a:srgbClr val="000000"/>
                </a:solidFill>
                <a:latin typeface="Arial Black"/>
                <a:cs typeface="Arial Black"/>
              </a:rPr>
              <a:t> of abnormal</a:t>
            </a:r>
            <a:br>
              <a:rPr lang="en-US" sz="1700" b="0" dirty="0" smtClean="0">
                <a:solidFill>
                  <a:srgbClr val="000000"/>
                </a:solidFill>
                <a:latin typeface="Arial Black"/>
                <a:cs typeface="Arial Black"/>
              </a:rPr>
            </a:br>
            <a:r>
              <a:rPr lang="en-US" sz="1700" b="0" dirty="0" smtClean="0">
                <a:solidFill>
                  <a:srgbClr val="000000"/>
                </a:solidFill>
                <a:latin typeface="Arial Black"/>
                <a:cs typeface="Arial Black"/>
              </a:rPr>
              <a:t>cell</a:t>
            </a:r>
            <a:endParaRPr lang="en-US" sz="1700" b="0" dirty="0">
              <a:solidFill>
                <a:srgbClr val="000000"/>
              </a:solidFill>
              <a:latin typeface="Arial Black"/>
              <a:cs typeface="Arial Black"/>
            </a:endParaRPr>
          </a:p>
        </p:txBody>
      </p:sp>
      <p:sp>
        <p:nvSpPr>
          <p:cNvPr id="7" name="Text Box 31"/>
          <p:cNvSpPr txBox="1">
            <a:spLocks noChangeArrowheads="1"/>
          </p:cNvSpPr>
          <p:nvPr/>
        </p:nvSpPr>
        <p:spPr bwMode="auto">
          <a:xfrm>
            <a:off x="3181039" y="1399399"/>
            <a:ext cx="1710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2000" b="0" dirty="0" smtClean="0">
                <a:solidFill>
                  <a:srgbClr val="FFFFFF"/>
                </a:solidFill>
                <a:latin typeface="Arial Black"/>
                <a:cs typeface="Arial Black"/>
              </a:rPr>
              <a:t>4</a:t>
            </a:r>
            <a:endParaRPr lang="en-US" sz="2000" b="0" dirty="0">
              <a:solidFill>
                <a:srgbClr val="FFFFFF"/>
              </a:solidFill>
              <a:latin typeface="Arial Black"/>
              <a:cs typeface="Arial Black"/>
            </a:endParaRPr>
          </a:p>
        </p:txBody>
      </p:sp>
    </p:spTree>
    <p:extLst>
      <p:ext uri="{BB962C8B-B14F-4D97-AF65-F5344CB8AC3E}">
        <p14:creationId xmlns:p14="http://schemas.microsoft.com/office/powerpoint/2010/main" val="155394111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smtClean="0"/>
              <a:t>22-3 Nonspecific Defenses</a:t>
            </a:r>
          </a:p>
        </p:txBody>
      </p:sp>
      <p:sp>
        <p:nvSpPr>
          <p:cNvPr id="109571" name="Rectangle 3"/>
          <p:cNvSpPr>
            <a:spLocks noGrp="1" noChangeArrowheads="1"/>
          </p:cNvSpPr>
          <p:nvPr>
            <p:ph idx="1"/>
          </p:nvPr>
        </p:nvSpPr>
        <p:spPr/>
        <p:txBody>
          <a:bodyPr/>
          <a:lstStyle/>
          <a:p>
            <a:r>
              <a:rPr lang="en-US" altLang="en-US" dirty="0" smtClean="0"/>
              <a:t>Immunological Surveillance </a:t>
            </a:r>
          </a:p>
          <a:p>
            <a:pPr lvl="1"/>
            <a:r>
              <a:rPr lang="en-US" altLang="en-US" dirty="0" smtClean="0"/>
              <a:t>Cancer cells </a:t>
            </a:r>
          </a:p>
          <a:p>
            <a:pPr lvl="2"/>
            <a:r>
              <a:rPr lang="en-US" altLang="en-US" dirty="0" smtClean="0"/>
              <a:t>With </a:t>
            </a:r>
            <a:r>
              <a:rPr lang="en-US" altLang="en-US" b="1" dirty="0" smtClean="0"/>
              <a:t>tumor-specific</a:t>
            </a:r>
            <a:r>
              <a:rPr lang="en-US" altLang="en-US" dirty="0" smtClean="0"/>
              <a:t> </a:t>
            </a:r>
            <a:r>
              <a:rPr lang="en-US" altLang="en-US" b="1" dirty="0" smtClean="0"/>
              <a:t>antigens</a:t>
            </a:r>
            <a:r>
              <a:rPr lang="en-US" altLang="en-US" dirty="0" smtClean="0"/>
              <a:t> </a:t>
            </a:r>
          </a:p>
          <a:p>
            <a:pPr lvl="3"/>
            <a:r>
              <a:rPr lang="en-US" altLang="en-US" dirty="0" smtClean="0"/>
              <a:t>Are identified as abnormal by NK cells</a:t>
            </a:r>
          </a:p>
          <a:p>
            <a:pPr lvl="3"/>
            <a:r>
              <a:rPr lang="en-US" altLang="en-US" dirty="0" smtClean="0"/>
              <a:t>Some cancer cells avoid NK cells (</a:t>
            </a:r>
            <a:r>
              <a:rPr lang="en-US" altLang="en-US" b="1" dirty="0" smtClean="0"/>
              <a:t>immunological</a:t>
            </a:r>
            <a:r>
              <a:rPr lang="en-US" altLang="en-US" dirty="0" smtClean="0"/>
              <a:t> </a:t>
            </a:r>
            <a:r>
              <a:rPr lang="en-US" altLang="en-US" b="1" dirty="0" smtClean="0"/>
              <a:t>escape</a:t>
            </a:r>
            <a:r>
              <a:rPr lang="en-US" altLang="en-US" dirty="0" smtClean="0"/>
              <a:t>)</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ltLang="en-US" smtClean="0"/>
              <a:t>22-3 Nonspecific Defenses</a:t>
            </a:r>
          </a:p>
        </p:txBody>
      </p:sp>
      <p:sp>
        <p:nvSpPr>
          <p:cNvPr id="110595" name="Rectangle 3"/>
          <p:cNvSpPr>
            <a:spLocks noGrp="1" noChangeArrowheads="1"/>
          </p:cNvSpPr>
          <p:nvPr>
            <p:ph idx="1"/>
          </p:nvPr>
        </p:nvSpPr>
        <p:spPr/>
        <p:txBody>
          <a:bodyPr/>
          <a:lstStyle/>
          <a:p>
            <a:r>
              <a:rPr lang="en-US" altLang="en-US" smtClean="0"/>
              <a:t>Immunological Surveillance </a:t>
            </a:r>
          </a:p>
          <a:p>
            <a:pPr lvl="1"/>
            <a:r>
              <a:rPr lang="en-US" altLang="en-US" smtClean="0"/>
              <a:t>Viral infections </a:t>
            </a:r>
          </a:p>
          <a:p>
            <a:pPr lvl="2"/>
            <a:r>
              <a:rPr lang="en-US" altLang="en-US" smtClean="0"/>
              <a:t>Cells infected with viruses</a:t>
            </a:r>
          </a:p>
          <a:p>
            <a:pPr lvl="3"/>
            <a:r>
              <a:rPr lang="en-US" altLang="en-US" smtClean="0"/>
              <a:t>Present abnormal proteins on plasma membranes</a:t>
            </a:r>
          </a:p>
          <a:p>
            <a:pPr lvl="3"/>
            <a:r>
              <a:rPr lang="en-US" altLang="en-US" smtClean="0"/>
              <a:t>Allow NK cells to identify and destroy them</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smtClean="0"/>
              <a:t>22-3 Nonspecific Defenses</a:t>
            </a:r>
          </a:p>
        </p:txBody>
      </p:sp>
      <p:sp>
        <p:nvSpPr>
          <p:cNvPr id="111619" name="Rectangle 3"/>
          <p:cNvSpPr>
            <a:spLocks noGrp="1" noChangeArrowheads="1"/>
          </p:cNvSpPr>
          <p:nvPr>
            <p:ph idx="1"/>
          </p:nvPr>
        </p:nvSpPr>
        <p:spPr/>
        <p:txBody>
          <a:bodyPr/>
          <a:lstStyle/>
          <a:p>
            <a:r>
              <a:rPr lang="en-US" altLang="en-US" b="1" dirty="0" err="1" smtClean="0"/>
              <a:t>Interferons</a:t>
            </a:r>
            <a:r>
              <a:rPr lang="en-US" altLang="en-US" dirty="0" smtClean="0"/>
              <a:t> </a:t>
            </a:r>
          </a:p>
          <a:p>
            <a:pPr lvl="1"/>
            <a:r>
              <a:rPr lang="en-US" altLang="en-US" dirty="0" smtClean="0"/>
              <a:t>Proteins (cytokines) released by activated lymphocytes and macrophages</a:t>
            </a:r>
          </a:p>
          <a:p>
            <a:pPr lvl="1"/>
            <a:r>
              <a:rPr lang="en-US" altLang="en-US" b="1" dirty="0" smtClean="0"/>
              <a:t>Cytokines</a:t>
            </a:r>
          </a:p>
          <a:p>
            <a:pPr lvl="2"/>
            <a:r>
              <a:rPr lang="en-US" altLang="en-US" dirty="0" smtClean="0"/>
              <a:t>Chemical messengers released by tissue cells</a:t>
            </a:r>
          </a:p>
          <a:p>
            <a:pPr lvl="3"/>
            <a:r>
              <a:rPr lang="en-US" altLang="en-US" dirty="0" smtClean="0"/>
              <a:t>To coordinate local activities</a:t>
            </a:r>
          </a:p>
          <a:p>
            <a:pPr lvl="3"/>
            <a:r>
              <a:rPr lang="en-US" altLang="en-US" dirty="0" smtClean="0"/>
              <a:t>To act as hormones to affect whole body</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ltLang="en-US" smtClean="0"/>
              <a:t>22-3 Nonspecific Defenses</a:t>
            </a:r>
          </a:p>
        </p:txBody>
      </p:sp>
      <p:sp>
        <p:nvSpPr>
          <p:cNvPr id="112643" name="Rectangle 3"/>
          <p:cNvSpPr>
            <a:spLocks noGrp="1" noChangeArrowheads="1"/>
          </p:cNvSpPr>
          <p:nvPr>
            <p:ph idx="1"/>
          </p:nvPr>
        </p:nvSpPr>
        <p:spPr/>
        <p:txBody>
          <a:bodyPr/>
          <a:lstStyle/>
          <a:p>
            <a:r>
              <a:rPr lang="en-US" altLang="en-US" dirty="0" smtClean="0"/>
              <a:t>Three Types of </a:t>
            </a:r>
            <a:r>
              <a:rPr lang="en-US" altLang="en-US" dirty="0" err="1" smtClean="0"/>
              <a:t>Interferons</a:t>
            </a:r>
            <a:endParaRPr lang="en-US" altLang="en-US" dirty="0" smtClean="0"/>
          </a:p>
          <a:p>
            <a:pPr marL="971550" lvl="1" indent="-514350">
              <a:buFont typeface="+mj-lt"/>
              <a:buAutoNum type="arabicPeriod"/>
            </a:pPr>
            <a:r>
              <a:rPr lang="en-US" altLang="en-US" dirty="0" smtClean="0"/>
              <a:t> </a:t>
            </a:r>
            <a:r>
              <a:rPr lang="en-US" altLang="en-US" b="1" dirty="0" smtClean="0"/>
              <a:t>Alpha-</a:t>
            </a:r>
            <a:r>
              <a:rPr lang="en-US" altLang="en-US" b="1" dirty="0" err="1" smtClean="0"/>
              <a:t>interferons</a:t>
            </a:r>
            <a:r>
              <a:rPr lang="en-US" altLang="en-US" dirty="0" smtClean="0"/>
              <a:t> </a:t>
            </a:r>
          </a:p>
          <a:p>
            <a:pPr lvl="2"/>
            <a:r>
              <a:rPr lang="en-US" altLang="en-US" dirty="0" smtClean="0"/>
              <a:t>Produced by leukocytes</a:t>
            </a:r>
          </a:p>
          <a:p>
            <a:pPr lvl="2"/>
            <a:r>
              <a:rPr lang="en-US" altLang="en-US" dirty="0" smtClean="0"/>
              <a:t>Stimulate NK cells</a:t>
            </a:r>
          </a:p>
          <a:p>
            <a:pPr marL="971550" lvl="1" indent="-514350">
              <a:buFont typeface="+mj-lt"/>
              <a:buAutoNum type="arabicPeriod"/>
            </a:pPr>
            <a:r>
              <a:rPr lang="en-US" altLang="en-US" dirty="0" smtClean="0"/>
              <a:t> </a:t>
            </a:r>
            <a:r>
              <a:rPr lang="en-US" altLang="en-US" b="1" dirty="0" smtClean="0"/>
              <a:t>Beta-</a:t>
            </a:r>
            <a:r>
              <a:rPr lang="en-US" altLang="en-US" b="1" dirty="0" err="1" smtClean="0"/>
              <a:t>interferons</a:t>
            </a:r>
            <a:endParaRPr lang="en-US" altLang="en-US" b="1" dirty="0" smtClean="0"/>
          </a:p>
          <a:p>
            <a:pPr lvl="2"/>
            <a:r>
              <a:rPr lang="en-US" altLang="en-US" dirty="0" smtClean="0"/>
              <a:t>Secreted by fibroblasts</a:t>
            </a:r>
          </a:p>
          <a:p>
            <a:pPr lvl="2"/>
            <a:r>
              <a:rPr lang="en-US" altLang="en-US" dirty="0" smtClean="0"/>
              <a:t>Slow inflammation</a:t>
            </a:r>
          </a:p>
          <a:p>
            <a:pPr marL="971550" lvl="1" indent="-514350">
              <a:buFont typeface="+mj-lt"/>
              <a:buAutoNum type="arabicPeriod"/>
            </a:pPr>
            <a:r>
              <a:rPr lang="en-US" altLang="en-US" dirty="0" smtClean="0"/>
              <a:t> </a:t>
            </a:r>
            <a:r>
              <a:rPr lang="en-US" altLang="en-US" b="1" dirty="0" smtClean="0"/>
              <a:t>Gamma-</a:t>
            </a:r>
            <a:r>
              <a:rPr lang="en-US" altLang="en-US" b="1" dirty="0" err="1" smtClean="0"/>
              <a:t>interferons</a:t>
            </a:r>
            <a:endParaRPr lang="en-US" altLang="en-US" b="1" dirty="0" smtClean="0"/>
          </a:p>
          <a:p>
            <a:pPr lvl="2"/>
            <a:r>
              <a:rPr lang="en-US" altLang="en-US" dirty="0" smtClean="0"/>
              <a:t>Secreted by T cells and NK cells</a:t>
            </a:r>
          </a:p>
          <a:p>
            <a:pPr lvl="2"/>
            <a:r>
              <a:rPr lang="en-US" altLang="en-US" dirty="0" smtClean="0"/>
              <a:t>Stimulate macrophage activity</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ure_22_13_unlabeled.jpg"/>
          <p:cNvPicPr>
            <a:picLocks noChangeAspect="1"/>
          </p:cNvPicPr>
          <p:nvPr/>
        </p:nvPicPr>
        <p:blipFill rotWithShape="1">
          <a:blip r:embed="rId3">
            <a:extLst>
              <a:ext uri="{28A0092B-C50C-407E-A947-70E740481C1C}">
                <a14:useLocalDpi xmlns:a14="http://schemas.microsoft.com/office/drawing/2010/main" val="0"/>
              </a:ext>
            </a:extLst>
          </a:blip>
          <a:srcRect b="2772"/>
          <a:stretch/>
        </p:blipFill>
        <p:spPr>
          <a:xfrm>
            <a:off x="1453896" y="399288"/>
            <a:ext cx="6236208" cy="5891445"/>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a:t>
            </a:r>
            <a:r>
              <a:rPr lang="en-US" sz="900" b="1" dirty="0" smtClean="0">
                <a:latin typeface="Arial"/>
                <a:cs typeface="Arial"/>
              </a:rPr>
              <a:t>13 </a:t>
            </a:r>
            <a:r>
              <a:rPr lang="en-US" sz="900" b="1" dirty="0" err="1">
                <a:latin typeface="Arial"/>
                <a:cs typeface="Arial"/>
              </a:rPr>
              <a:t>Interferons</a:t>
            </a:r>
            <a:r>
              <a:rPr lang="en-US" sz="900" b="1" dirty="0">
                <a:latin typeface="Arial"/>
                <a:cs typeface="Arial"/>
              </a:rPr>
              <a:t>.</a:t>
            </a:r>
          </a:p>
        </p:txBody>
      </p:sp>
      <p:sp>
        <p:nvSpPr>
          <p:cNvPr id="5" name="Text Box 31"/>
          <p:cNvSpPr txBox="1">
            <a:spLocks noChangeArrowheads="1"/>
          </p:cNvSpPr>
          <p:nvPr/>
        </p:nvSpPr>
        <p:spPr bwMode="auto">
          <a:xfrm>
            <a:off x="1762234" y="605651"/>
            <a:ext cx="2911780" cy="174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105000"/>
              </a:lnSpc>
            </a:pPr>
            <a:r>
              <a:rPr lang="en-US" sz="1800" b="0" dirty="0" smtClean="0">
                <a:solidFill>
                  <a:srgbClr val="000000"/>
                </a:solidFill>
                <a:latin typeface="Arial Black"/>
                <a:cs typeface="Arial Black"/>
              </a:rPr>
              <a:t>Interferon alpha (</a:t>
            </a:r>
            <a:r>
              <a:rPr lang="en-US" sz="1800" dirty="0" smtClean="0">
                <a:solidFill>
                  <a:srgbClr val="000000"/>
                </a:solidFill>
                <a:latin typeface="Symbol Std"/>
                <a:cs typeface="Symbol Std"/>
              </a:rPr>
              <a:t>α</a:t>
            </a:r>
            <a:r>
              <a:rPr lang="en-US" sz="1800" b="0" dirty="0" smtClean="0">
                <a:solidFill>
                  <a:srgbClr val="000000"/>
                </a:solidFill>
                <a:latin typeface="Arial Black"/>
                <a:cs typeface="Arial Black"/>
              </a:rPr>
              <a:t>)</a:t>
            </a:r>
            <a:r>
              <a:rPr lang="en-US" sz="1800" dirty="0" smtClean="0">
                <a:solidFill>
                  <a:srgbClr val="000000"/>
                </a:solidFill>
                <a:latin typeface="Arial"/>
                <a:cs typeface="Arial"/>
              </a:rPr>
              <a:t> is</a:t>
            </a:r>
            <a:br>
              <a:rPr lang="en-US" sz="1800" dirty="0" smtClean="0">
                <a:solidFill>
                  <a:srgbClr val="000000"/>
                </a:solidFill>
                <a:latin typeface="Arial"/>
                <a:cs typeface="Arial"/>
              </a:rPr>
            </a:br>
            <a:r>
              <a:rPr lang="en-US" sz="1800" dirty="0" smtClean="0">
                <a:solidFill>
                  <a:srgbClr val="000000"/>
                </a:solidFill>
                <a:latin typeface="Arial"/>
                <a:cs typeface="Arial"/>
              </a:rPr>
              <a:t>produced by cells infected </a:t>
            </a:r>
            <a:br>
              <a:rPr lang="en-US" sz="1800" dirty="0" smtClean="0">
                <a:solidFill>
                  <a:srgbClr val="000000"/>
                </a:solidFill>
                <a:latin typeface="Arial"/>
                <a:cs typeface="Arial"/>
              </a:rPr>
            </a:br>
            <a:r>
              <a:rPr lang="en-US" sz="1800" dirty="0" smtClean="0">
                <a:solidFill>
                  <a:srgbClr val="000000"/>
                </a:solidFill>
                <a:latin typeface="Arial"/>
                <a:cs typeface="Arial"/>
              </a:rPr>
              <a:t>with viruses. They attract</a:t>
            </a:r>
            <a:br>
              <a:rPr lang="en-US" sz="1800" dirty="0" smtClean="0">
                <a:solidFill>
                  <a:srgbClr val="000000"/>
                </a:solidFill>
                <a:latin typeface="Arial"/>
                <a:cs typeface="Arial"/>
              </a:rPr>
            </a:br>
            <a:r>
              <a:rPr lang="en-US" sz="1800" dirty="0" smtClean="0">
                <a:solidFill>
                  <a:srgbClr val="000000"/>
                </a:solidFill>
                <a:latin typeface="Arial"/>
                <a:cs typeface="Arial"/>
              </a:rPr>
              <a:t>and stimulate NK cells </a:t>
            </a:r>
            <a:br>
              <a:rPr lang="en-US" sz="1800" dirty="0" smtClean="0">
                <a:solidFill>
                  <a:srgbClr val="000000"/>
                </a:solidFill>
                <a:latin typeface="Arial"/>
                <a:cs typeface="Arial"/>
              </a:rPr>
            </a:br>
            <a:r>
              <a:rPr lang="en-US" sz="1800" dirty="0" smtClean="0">
                <a:solidFill>
                  <a:srgbClr val="000000"/>
                </a:solidFill>
                <a:latin typeface="Arial"/>
                <a:cs typeface="Arial"/>
              </a:rPr>
              <a:t>and enhance resistance</a:t>
            </a:r>
            <a:br>
              <a:rPr lang="en-US" sz="1800" dirty="0" smtClean="0">
                <a:solidFill>
                  <a:srgbClr val="000000"/>
                </a:solidFill>
                <a:latin typeface="Arial"/>
                <a:cs typeface="Arial"/>
              </a:rPr>
            </a:br>
            <a:r>
              <a:rPr lang="en-US" sz="1800" dirty="0" smtClean="0">
                <a:solidFill>
                  <a:srgbClr val="000000"/>
                </a:solidFill>
                <a:latin typeface="Arial"/>
                <a:cs typeface="Arial"/>
              </a:rPr>
              <a:t>to viral infection.</a:t>
            </a:r>
            <a:endParaRPr lang="en-US" sz="1800" dirty="0">
              <a:solidFill>
                <a:srgbClr val="000000"/>
              </a:solidFill>
              <a:latin typeface="Arial"/>
              <a:cs typeface="Arial"/>
            </a:endParaRPr>
          </a:p>
        </p:txBody>
      </p:sp>
      <p:sp>
        <p:nvSpPr>
          <p:cNvPr id="6" name="Text Box 31"/>
          <p:cNvSpPr txBox="1">
            <a:spLocks noChangeArrowheads="1"/>
          </p:cNvSpPr>
          <p:nvPr/>
        </p:nvSpPr>
        <p:spPr bwMode="auto">
          <a:xfrm>
            <a:off x="1762235" y="2663051"/>
            <a:ext cx="2616476" cy="116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105000"/>
              </a:lnSpc>
            </a:pPr>
            <a:r>
              <a:rPr lang="en-US" sz="1800" b="0" dirty="0" smtClean="0">
                <a:solidFill>
                  <a:srgbClr val="000000"/>
                </a:solidFill>
                <a:latin typeface="Arial Black"/>
                <a:cs typeface="Arial Black"/>
              </a:rPr>
              <a:t>Interferon beta (</a:t>
            </a:r>
            <a:r>
              <a:rPr lang="en-US" sz="1800" dirty="0" smtClean="0">
                <a:solidFill>
                  <a:srgbClr val="000000"/>
                </a:solidFill>
                <a:latin typeface="Symbol Std"/>
                <a:cs typeface="Symbol Std"/>
              </a:rPr>
              <a:t>β</a:t>
            </a:r>
            <a:r>
              <a:rPr lang="en-US" sz="1800" b="0" dirty="0" smtClean="0">
                <a:solidFill>
                  <a:srgbClr val="000000"/>
                </a:solidFill>
                <a:latin typeface="Arial Black"/>
                <a:cs typeface="Arial Black"/>
              </a:rPr>
              <a:t>)</a:t>
            </a:r>
            <a:r>
              <a:rPr lang="en-US" sz="1800" dirty="0" smtClean="0">
                <a:solidFill>
                  <a:srgbClr val="000000"/>
                </a:solidFill>
                <a:latin typeface="Arial"/>
                <a:cs typeface="Arial"/>
              </a:rPr>
              <a:t> is</a:t>
            </a:r>
            <a:br>
              <a:rPr lang="en-US" sz="1800" dirty="0" smtClean="0">
                <a:solidFill>
                  <a:srgbClr val="000000"/>
                </a:solidFill>
                <a:latin typeface="Arial"/>
                <a:cs typeface="Arial"/>
              </a:rPr>
            </a:br>
            <a:r>
              <a:rPr lang="en-US" sz="1800" dirty="0" smtClean="0">
                <a:solidFill>
                  <a:srgbClr val="000000"/>
                </a:solidFill>
                <a:latin typeface="Arial"/>
                <a:cs typeface="Arial"/>
              </a:rPr>
              <a:t>secreted by fibroblasts</a:t>
            </a:r>
            <a:br>
              <a:rPr lang="en-US" sz="1800" dirty="0" smtClean="0">
                <a:solidFill>
                  <a:srgbClr val="000000"/>
                </a:solidFill>
                <a:latin typeface="Arial"/>
                <a:cs typeface="Arial"/>
              </a:rPr>
            </a:br>
            <a:r>
              <a:rPr lang="en-US" sz="1800" dirty="0" smtClean="0">
                <a:solidFill>
                  <a:srgbClr val="000000"/>
                </a:solidFill>
                <a:latin typeface="Arial"/>
                <a:cs typeface="Arial"/>
              </a:rPr>
              <a:t>and slows inflammation</a:t>
            </a:r>
            <a:br>
              <a:rPr lang="en-US" sz="1800" dirty="0" smtClean="0">
                <a:solidFill>
                  <a:srgbClr val="000000"/>
                </a:solidFill>
                <a:latin typeface="Arial"/>
                <a:cs typeface="Arial"/>
              </a:rPr>
            </a:br>
            <a:r>
              <a:rPr lang="en-US" sz="1800" dirty="0" smtClean="0">
                <a:solidFill>
                  <a:srgbClr val="000000"/>
                </a:solidFill>
                <a:latin typeface="Arial"/>
                <a:cs typeface="Arial"/>
              </a:rPr>
              <a:t>in a damaged area.</a:t>
            </a:r>
            <a:endParaRPr lang="en-US" sz="1800" dirty="0">
              <a:solidFill>
                <a:srgbClr val="000000"/>
              </a:solidFill>
              <a:latin typeface="Arial"/>
              <a:cs typeface="Arial"/>
            </a:endParaRPr>
          </a:p>
        </p:txBody>
      </p:sp>
      <p:sp>
        <p:nvSpPr>
          <p:cNvPr id="7" name="Text Box 31"/>
          <p:cNvSpPr txBox="1">
            <a:spLocks noChangeArrowheads="1"/>
          </p:cNvSpPr>
          <p:nvPr/>
        </p:nvSpPr>
        <p:spPr bwMode="auto">
          <a:xfrm>
            <a:off x="1779169" y="4779717"/>
            <a:ext cx="2796927" cy="116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105000"/>
              </a:lnSpc>
            </a:pPr>
            <a:r>
              <a:rPr lang="en-US" sz="1800" b="0" dirty="0" smtClean="0">
                <a:solidFill>
                  <a:srgbClr val="000000"/>
                </a:solidFill>
                <a:latin typeface="Arial Black"/>
                <a:cs typeface="Arial Black"/>
              </a:rPr>
              <a:t>Interferon gamma (</a:t>
            </a:r>
            <a:r>
              <a:rPr lang="en-US" sz="1800" dirty="0" smtClean="0">
                <a:solidFill>
                  <a:srgbClr val="000000"/>
                </a:solidFill>
                <a:latin typeface="Symbol Std"/>
                <a:cs typeface="Symbol Std"/>
                <a:sym typeface="Symbol"/>
              </a:rPr>
              <a:t></a:t>
            </a:r>
            <a:r>
              <a:rPr lang="en-US" sz="1800" b="0" dirty="0" smtClean="0">
                <a:solidFill>
                  <a:srgbClr val="000000"/>
                </a:solidFill>
                <a:latin typeface="Arial Black"/>
                <a:cs typeface="Arial Black"/>
              </a:rPr>
              <a:t>)</a:t>
            </a:r>
            <a:r>
              <a:rPr lang="en-US" sz="1800" dirty="0" smtClean="0">
                <a:solidFill>
                  <a:srgbClr val="000000"/>
                </a:solidFill>
                <a:latin typeface="Arial"/>
                <a:cs typeface="Arial"/>
              </a:rPr>
              <a:t> </a:t>
            </a:r>
            <a:br>
              <a:rPr lang="en-US" sz="1800" dirty="0" smtClean="0">
                <a:solidFill>
                  <a:srgbClr val="000000"/>
                </a:solidFill>
                <a:latin typeface="Arial"/>
                <a:cs typeface="Arial"/>
              </a:rPr>
            </a:br>
            <a:r>
              <a:rPr lang="en-US" sz="1800" dirty="0" smtClean="0">
                <a:solidFill>
                  <a:srgbClr val="000000"/>
                </a:solidFill>
                <a:latin typeface="Arial"/>
                <a:cs typeface="Arial"/>
              </a:rPr>
              <a:t>is</a:t>
            </a:r>
            <a:r>
              <a:rPr lang="en-US" sz="1800" dirty="0">
                <a:solidFill>
                  <a:srgbClr val="000000"/>
                </a:solidFill>
                <a:latin typeface="Arial"/>
                <a:cs typeface="Arial"/>
              </a:rPr>
              <a:t> </a:t>
            </a:r>
            <a:r>
              <a:rPr lang="en-US" sz="1800" dirty="0" smtClean="0">
                <a:solidFill>
                  <a:srgbClr val="000000"/>
                </a:solidFill>
                <a:latin typeface="Arial"/>
                <a:cs typeface="Arial"/>
              </a:rPr>
              <a:t>secreted by T cells and</a:t>
            </a:r>
            <a:br>
              <a:rPr lang="en-US" sz="1800" dirty="0" smtClean="0">
                <a:solidFill>
                  <a:srgbClr val="000000"/>
                </a:solidFill>
                <a:latin typeface="Arial"/>
                <a:cs typeface="Arial"/>
              </a:rPr>
            </a:br>
            <a:r>
              <a:rPr lang="en-US" sz="1800" dirty="0" smtClean="0">
                <a:solidFill>
                  <a:srgbClr val="000000"/>
                </a:solidFill>
                <a:latin typeface="Arial"/>
                <a:cs typeface="Arial"/>
              </a:rPr>
              <a:t>NK cells and stimulates</a:t>
            </a:r>
            <a:br>
              <a:rPr lang="en-US" sz="1800" dirty="0" smtClean="0">
                <a:solidFill>
                  <a:srgbClr val="000000"/>
                </a:solidFill>
                <a:latin typeface="Arial"/>
                <a:cs typeface="Arial"/>
              </a:rPr>
            </a:br>
            <a:r>
              <a:rPr lang="en-US" sz="1800" dirty="0" smtClean="0">
                <a:solidFill>
                  <a:srgbClr val="000000"/>
                </a:solidFill>
                <a:latin typeface="Arial"/>
                <a:cs typeface="Arial"/>
              </a:rPr>
              <a:t>macrophage activity.</a:t>
            </a:r>
            <a:endParaRPr lang="en-US" sz="1800" dirty="0">
              <a:solidFill>
                <a:srgbClr val="000000"/>
              </a:solidFill>
              <a:latin typeface="Arial"/>
              <a:cs typeface="Arial"/>
            </a:endParaRPr>
          </a:p>
        </p:txBody>
      </p:sp>
    </p:spTree>
    <p:extLst>
      <p:ext uri="{BB962C8B-B14F-4D97-AF65-F5344CB8AC3E}">
        <p14:creationId xmlns:p14="http://schemas.microsoft.com/office/powerpoint/2010/main" val="1468112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mtClean="0"/>
              <a:t>22-2 Structures of Body Defenses</a:t>
            </a:r>
          </a:p>
        </p:txBody>
      </p:sp>
      <p:sp>
        <p:nvSpPr>
          <p:cNvPr id="13315" name="Rectangle 3"/>
          <p:cNvSpPr>
            <a:spLocks noGrp="1" noChangeArrowheads="1"/>
          </p:cNvSpPr>
          <p:nvPr>
            <p:ph idx="1"/>
          </p:nvPr>
        </p:nvSpPr>
        <p:spPr/>
        <p:txBody>
          <a:bodyPr/>
          <a:lstStyle/>
          <a:p>
            <a:r>
              <a:rPr lang="en-US" altLang="en-US" dirty="0" smtClean="0"/>
              <a:t>Organization of the Lymphatic System</a:t>
            </a:r>
          </a:p>
          <a:p>
            <a:pPr marL="971550" lvl="1" indent="-514350">
              <a:buFont typeface="+mj-lt"/>
              <a:buAutoNum type="arabicPeriod"/>
            </a:pPr>
            <a:r>
              <a:rPr lang="en-US" altLang="en-US" dirty="0" smtClean="0"/>
              <a:t> </a:t>
            </a:r>
            <a:r>
              <a:rPr lang="en-US" altLang="en-US" b="1" dirty="0" smtClean="0"/>
              <a:t>Lymph</a:t>
            </a:r>
          </a:p>
          <a:p>
            <a:pPr lvl="2"/>
            <a:r>
              <a:rPr lang="en-US" altLang="en-US" dirty="0" smtClean="0"/>
              <a:t>A fluid similar to plasma but does not have plasma proteins</a:t>
            </a:r>
          </a:p>
          <a:p>
            <a:pPr marL="971550" lvl="1" indent="-514350">
              <a:buFont typeface="+mj-lt"/>
              <a:buAutoNum type="arabicPeriod"/>
            </a:pPr>
            <a:r>
              <a:rPr lang="en-US" altLang="en-US" dirty="0" smtClean="0"/>
              <a:t> </a:t>
            </a:r>
            <a:r>
              <a:rPr lang="en-US" altLang="en-US" b="1" dirty="0" smtClean="0"/>
              <a:t>Lymphatic</a:t>
            </a:r>
            <a:r>
              <a:rPr lang="en-US" altLang="en-US" dirty="0" smtClean="0"/>
              <a:t> </a:t>
            </a:r>
            <a:r>
              <a:rPr lang="en-US" altLang="en-US" b="1" dirty="0" smtClean="0"/>
              <a:t>vessels</a:t>
            </a:r>
            <a:r>
              <a:rPr lang="en-US" altLang="en-US" dirty="0" smtClean="0"/>
              <a:t> (</a:t>
            </a:r>
            <a:r>
              <a:rPr lang="en-US" altLang="en-US" b="1" dirty="0" err="1" smtClean="0"/>
              <a:t>lymphatics</a:t>
            </a:r>
            <a:r>
              <a:rPr lang="en-US" altLang="en-US" dirty="0" smtClean="0"/>
              <a:t>)</a:t>
            </a:r>
          </a:p>
          <a:p>
            <a:pPr lvl="2"/>
            <a:r>
              <a:rPr lang="en-US" altLang="en-US" dirty="0" smtClean="0"/>
              <a:t>Carry lymph from peripheral tissues to the venous system</a:t>
            </a:r>
          </a:p>
          <a:p>
            <a:pPr marL="971550" lvl="1" indent="-514350">
              <a:buFont typeface="+mj-lt"/>
              <a:buAutoNum type="arabicPeriod"/>
            </a:pPr>
            <a:r>
              <a:rPr lang="en-US" altLang="en-US" dirty="0" smtClean="0"/>
              <a:t> </a:t>
            </a:r>
            <a:r>
              <a:rPr lang="en-US" altLang="en-US" b="1" dirty="0" smtClean="0"/>
              <a:t>Lymphoid</a:t>
            </a:r>
            <a:r>
              <a:rPr lang="en-US" altLang="en-US" dirty="0" smtClean="0"/>
              <a:t> </a:t>
            </a:r>
            <a:r>
              <a:rPr lang="en-US" altLang="en-US" b="1" dirty="0" smtClean="0"/>
              <a:t>tissues</a:t>
            </a:r>
            <a:r>
              <a:rPr lang="en-US" altLang="en-US" dirty="0" smtClean="0"/>
              <a:t> and </a:t>
            </a:r>
            <a:r>
              <a:rPr lang="en-US" altLang="en-US" b="1" dirty="0" smtClean="0"/>
              <a:t>lymphoid</a:t>
            </a:r>
            <a:r>
              <a:rPr lang="en-US" altLang="en-US" dirty="0" smtClean="0"/>
              <a:t> </a:t>
            </a:r>
            <a:r>
              <a:rPr lang="en-US" altLang="en-US" b="1" dirty="0" smtClean="0"/>
              <a:t>organs</a:t>
            </a:r>
          </a:p>
          <a:p>
            <a:pPr marL="971550" lvl="1" indent="-514350">
              <a:buFont typeface="+mj-lt"/>
              <a:buAutoNum type="arabicPeriod"/>
              <a:tabLst>
                <a:tab pos="1090613" algn="l"/>
              </a:tabLst>
            </a:pPr>
            <a:r>
              <a:rPr lang="en-US" altLang="en-US" dirty="0" smtClean="0"/>
              <a:t> Lymphocytes, phagocytes, and other immune </a:t>
            </a:r>
            <a:br>
              <a:rPr lang="en-US" altLang="en-US" dirty="0" smtClean="0"/>
            </a:br>
            <a:r>
              <a:rPr lang="en-US" altLang="en-US" dirty="0" smtClean="0"/>
              <a:t>	system cells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ltLang="en-US" smtClean="0"/>
              <a:t>22-3 Nonspecific Defenses</a:t>
            </a:r>
          </a:p>
        </p:txBody>
      </p:sp>
      <p:sp>
        <p:nvSpPr>
          <p:cNvPr id="114691" name="Rectangle 3"/>
          <p:cNvSpPr>
            <a:spLocks noGrp="1" noChangeArrowheads="1"/>
          </p:cNvSpPr>
          <p:nvPr>
            <p:ph idx="1"/>
          </p:nvPr>
        </p:nvSpPr>
        <p:spPr/>
        <p:txBody>
          <a:bodyPr/>
          <a:lstStyle/>
          <a:p>
            <a:r>
              <a:rPr lang="en-US" altLang="en-US" dirty="0" smtClean="0"/>
              <a:t>Complement</a:t>
            </a:r>
          </a:p>
          <a:p>
            <a:pPr lvl="1"/>
            <a:r>
              <a:rPr lang="en-US" altLang="en-US" dirty="0" smtClean="0"/>
              <a:t>Plasma contains 30 special </a:t>
            </a:r>
            <a:r>
              <a:rPr lang="en-US" altLang="en-US" b="1" dirty="0" smtClean="0"/>
              <a:t>complement</a:t>
            </a:r>
            <a:r>
              <a:rPr lang="en-US" altLang="en-US" dirty="0" smtClean="0"/>
              <a:t> (</a:t>
            </a:r>
            <a:r>
              <a:rPr lang="en-US" altLang="en-US" b="1" dirty="0" smtClean="0"/>
              <a:t>C</a:t>
            </a:r>
            <a:r>
              <a:rPr lang="en-US" altLang="en-US" dirty="0" smtClean="0"/>
              <a:t>) </a:t>
            </a:r>
            <a:r>
              <a:rPr lang="en-US" altLang="en-US" b="1" dirty="0" smtClean="0"/>
              <a:t>proteins</a:t>
            </a:r>
          </a:p>
          <a:p>
            <a:pPr lvl="2"/>
            <a:r>
              <a:rPr lang="en-US" altLang="en-US" dirty="0" smtClean="0"/>
              <a:t>That form </a:t>
            </a:r>
            <a:r>
              <a:rPr lang="en-US" altLang="en-US" b="1" dirty="0" smtClean="0"/>
              <a:t>complement</a:t>
            </a:r>
            <a:r>
              <a:rPr lang="en-US" altLang="en-US" dirty="0" smtClean="0"/>
              <a:t> </a:t>
            </a:r>
            <a:r>
              <a:rPr lang="en-US" altLang="en-US" b="1" dirty="0" smtClean="0"/>
              <a:t>system</a:t>
            </a:r>
            <a:r>
              <a:rPr lang="en-US" altLang="en-US" dirty="0" smtClean="0"/>
              <a:t> and complement antibody action</a:t>
            </a:r>
          </a:p>
          <a:p>
            <a:pPr lvl="1"/>
            <a:r>
              <a:rPr lang="en-US" altLang="en-US" dirty="0" smtClean="0"/>
              <a:t>Complement activation</a:t>
            </a:r>
          </a:p>
          <a:p>
            <a:pPr lvl="2"/>
            <a:r>
              <a:rPr lang="en-US" altLang="en-US" dirty="0" smtClean="0"/>
              <a:t>Complements work together in cascades</a:t>
            </a:r>
          </a:p>
          <a:p>
            <a:pPr lvl="2"/>
            <a:r>
              <a:rPr lang="en-US" altLang="en-US" dirty="0" smtClean="0"/>
              <a:t>Two pathways activate the </a:t>
            </a:r>
            <a:r>
              <a:rPr lang="en-US" altLang="en-US" b="1" dirty="0" smtClean="0"/>
              <a:t>complement</a:t>
            </a:r>
            <a:r>
              <a:rPr lang="en-US" altLang="en-US" dirty="0" smtClean="0"/>
              <a:t> </a:t>
            </a:r>
            <a:r>
              <a:rPr lang="en-US" altLang="en-US" b="1" dirty="0" smtClean="0"/>
              <a:t>system</a:t>
            </a:r>
          </a:p>
          <a:p>
            <a:pPr marL="1828800" lvl="3" indent="-457200">
              <a:buFont typeface="+mj-lt"/>
              <a:buAutoNum type="arabicPeriod"/>
            </a:pPr>
            <a:r>
              <a:rPr lang="en-US" altLang="en-US" dirty="0" smtClean="0"/>
              <a:t> </a:t>
            </a:r>
            <a:r>
              <a:rPr lang="en-US" altLang="en-US" b="1" dirty="0" smtClean="0"/>
              <a:t>Classical</a:t>
            </a:r>
            <a:r>
              <a:rPr lang="en-US" altLang="en-US" dirty="0" smtClean="0"/>
              <a:t> </a:t>
            </a:r>
            <a:r>
              <a:rPr lang="en-US" altLang="en-US" b="1" dirty="0" smtClean="0"/>
              <a:t>pathway</a:t>
            </a:r>
          </a:p>
          <a:p>
            <a:pPr marL="1828800" lvl="3" indent="-457200">
              <a:buFont typeface="+mj-lt"/>
              <a:buAutoNum type="arabicPeriod"/>
            </a:pPr>
            <a:r>
              <a:rPr lang="en-US" altLang="en-US" dirty="0" smtClean="0"/>
              <a:t> </a:t>
            </a:r>
            <a:r>
              <a:rPr lang="en-US" altLang="en-US" b="1" dirty="0" smtClean="0"/>
              <a:t>Alternative</a:t>
            </a:r>
            <a:r>
              <a:rPr lang="en-US" altLang="en-US" dirty="0" smtClean="0"/>
              <a:t> </a:t>
            </a:r>
            <a:r>
              <a:rPr lang="en-US" altLang="en-US" b="1" dirty="0" smtClean="0"/>
              <a:t>pathway</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ltLang="en-US" smtClean="0"/>
              <a:t>22-3 Nonspecific Defenses</a:t>
            </a:r>
          </a:p>
        </p:txBody>
      </p:sp>
      <p:sp>
        <p:nvSpPr>
          <p:cNvPr id="115715" name="Rectangle 3"/>
          <p:cNvSpPr>
            <a:spLocks noGrp="1" noChangeArrowheads="1"/>
          </p:cNvSpPr>
          <p:nvPr>
            <p:ph idx="1"/>
          </p:nvPr>
        </p:nvSpPr>
        <p:spPr/>
        <p:txBody>
          <a:bodyPr/>
          <a:lstStyle/>
          <a:p>
            <a:r>
              <a:rPr lang="en-US" altLang="en-US" dirty="0" smtClean="0"/>
              <a:t>Complement Activation: The Classical Pathway</a:t>
            </a:r>
          </a:p>
          <a:p>
            <a:pPr lvl="1"/>
            <a:r>
              <a:rPr lang="en-US" altLang="en-US" dirty="0" smtClean="0"/>
              <a:t>Fast method C1 binds to: </a:t>
            </a:r>
          </a:p>
          <a:p>
            <a:pPr lvl="2"/>
            <a:r>
              <a:rPr lang="en-US" altLang="en-US" dirty="0" smtClean="0"/>
              <a:t>Antibody molecule attached to antigen (bacterium)</a:t>
            </a:r>
          </a:p>
          <a:p>
            <a:pPr lvl="1"/>
            <a:r>
              <a:rPr lang="en-US" altLang="en-US" dirty="0" smtClean="0"/>
              <a:t>Bound protein acts as enzyme</a:t>
            </a:r>
          </a:p>
          <a:p>
            <a:pPr lvl="2"/>
            <a:r>
              <a:rPr lang="en-US" altLang="en-US" dirty="0" smtClean="0"/>
              <a:t>Catalyzes chain reaction</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9218" descr="figure_22_14_2_unlabeled.jpg"/>
          <p:cNvPicPr>
            <a:picLocks noChangeAspect="1"/>
          </p:cNvPicPr>
          <p:nvPr/>
        </p:nvPicPr>
        <p:blipFill rotWithShape="1">
          <a:blip r:embed="rId3">
            <a:extLst>
              <a:ext uri="{28A0092B-C50C-407E-A947-70E740481C1C}">
                <a14:useLocalDpi xmlns:a14="http://schemas.microsoft.com/office/drawing/2010/main" val="0"/>
              </a:ext>
            </a:extLst>
          </a:blip>
          <a:srcRect b="2739"/>
          <a:stretch/>
        </p:blipFill>
        <p:spPr>
          <a:xfrm>
            <a:off x="874776" y="200660"/>
            <a:ext cx="7394448" cy="640334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22-14 Pathways of Complement Activation (Part </a:t>
            </a:r>
            <a:r>
              <a:rPr lang="en-US" sz="900" b="1" dirty="0" smtClean="0">
                <a:latin typeface="Arial"/>
                <a:cs typeface="Arial"/>
              </a:rPr>
              <a:t>2 </a:t>
            </a:r>
            <a:r>
              <a:rPr lang="en-US" sz="900" b="1" dirty="0">
                <a:latin typeface="Arial"/>
                <a:cs typeface="Arial"/>
              </a:rPr>
              <a:t>of 3).</a:t>
            </a:r>
          </a:p>
        </p:txBody>
      </p:sp>
      <p:cxnSp>
        <p:nvCxnSpPr>
          <p:cNvPr id="6" name="Straight Connector 5"/>
          <p:cNvCxnSpPr/>
          <p:nvPr/>
        </p:nvCxnSpPr>
        <p:spPr bwMode="auto">
          <a:xfrm flipV="1">
            <a:off x="7441892" y="2054713"/>
            <a:ext cx="0" cy="32354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 Box 31"/>
          <p:cNvSpPr txBox="1">
            <a:spLocks noChangeArrowheads="1"/>
          </p:cNvSpPr>
          <p:nvPr/>
        </p:nvSpPr>
        <p:spPr bwMode="auto">
          <a:xfrm>
            <a:off x="2142935" y="2206760"/>
            <a:ext cx="8078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70" dirty="0" smtClean="0">
                <a:solidFill>
                  <a:srgbClr val="000000"/>
                </a:solidFill>
                <a:latin typeface="Arial"/>
                <a:cs typeface="Arial"/>
              </a:rPr>
              <a:t>Antibodies</a:t>
            </a:r>
            <a:endParaRPr lang="en-US" sz="1170" dirty="0">
              <a:solidFill>
                <a:srgbClr val="000000"/>
              </a:solidFill>
              <a:latin typeface="Arial"/>
              <a:cs typeface="Arial"/>
            </a:endParaRPr>
          </a:p>
        </p:txBody>
      </p:sp>
      <p:cxnSp>
        <p:nvCxnSpPr>
          <p:cNvPr id="8" name="Straight Connector 7"/>
          <p:cNvCxnSpPr/>
          <p:nvPr/>
        </p:nvCxnSpPr>
        <p:spPr bwMode="auto">
          <a:xfrm>
            <a:off x="7495982" y="4330260"/>
            <a:ext cx="0" cy="32429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1651000" y="2311867"/>
            <a:ext cx="439965" cy="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V="1">
            <a:off x="2019300" y="2311868"/>
            <a:ext cx="71665" cy="30433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1821501" y="4004293"/>
            <a:ext cx="197799"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 Box 31"/>
          <p:cNvSpPr txBox="1">
            <a:spLocks noChangeArrowheads="1"/>
          </p:cNvSpPr>
          <p:nvPr/>
        </p:nvSpPr>
        <p:spPr bwMode="auto">
          <a:xfrm>
            <a:off x="2219323" y="2955153"/>
            <a:ext cx="633864" cy="35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lnSpc>
                <a:spcPts val="1370"/>
              </a:lnSpc>
            </a:pPr>
            <a:r>
              <a:rPr lang="en-US" sz="1170" dirty="0" smtClean="0">
                <a:solidFill>
                  <a:srgbClr val="000000"/>
                </a:solidFill>
                <a:latin typeface="Arial"/>
                <a:cs typeface="Arial"/>
              </a:rPr>
              <a:t>Bacterial</a:t>
            </a:r>
            <a:br>
              <a:rPr lang="en-US" sz="1170" dirty="0" smtClean="0">
                <a:solidFill>
                  <a:srgbClr val="000000"/>
                </a:solidFill>
                <a:latin typeface="Arial"/>
                <a:cs typeface="Arial"/>
              </a:rPr>
            </a:br>
            <a:r>
              <a:rPr lang="en-US" sz="1170" dirty="0" smtClean="0">
                <a:solidFill>
                  <a:srgbClr val="000000"/>
                </a:solidFill>
                <a:latin typeface="Arial"/>
                <a:cs typeface="Arial"/>
              </a:rPr>
              <a:t>cell wall</a:t>
            </a:r>
            <a:endParaRPr lang="en-US" sz="1170" dirty="0">
              <a:solidFill>
                <a:srgbClr val="000000"/>
              </a:solidFill>
              <a:latin typeface="Arial"/>
              <a:cs typeface="Arial"/>
            </a:endParaRPr>
          </a:p>
        </p:txBody>
      </p:sp>
      <p:sp>
        <p:nvSpPr>
          <p:cNvPr id="13" name="Text Box 31"/>
          <p:cNvSpPr txBox="1">
            <a:spLocks noChangeArrowheads="1"/>
          </p:cNvSpPr>
          <p:nvPr/>
        </p:nvSpPr>
        <p:spPr bwMode="auto">
          <a:xfrm>
            <a:off x="2056453" y="3903420"/>
            <a:ext cx="191800" cy="18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70" dirty="0" smtClean="0">
                <a:solidFill>
                  <a:srgbClr val="000000"/>
                </a:solidFill>
                <a:latin typeface="Arial"/>
                <a:cs typeface="Arial"/>
              </a:rPr>
              <a:t>C1</a:t>
            </a:r>
            <a:endParaRPr lang="en-US" sz="1170" dirty="0">
              <a:solidFill>
                <a:srgbClr val="000000"/>
              </a:solidFill>
              <a:latin typeface="Arial"/>
              <a:cs typeface="Arial"/>
            </a:endParaRPr>
          </a:p>
        </p:txBody>
      </p:sp>
      <p:sp>
        <p:nvSpPr>
          <p:cNvPr id="14" name="Text Box 31"/>
          <p:cNvSpPr txBox="1">
            <a:spLocks noChangeArrowheads="1"/>
          </p:cNvSpPr>
          <p:nvPr/>
        </p:nvSpPr>
        <p:spPr bwMode="auto">
          <a:xfrm>
            <a:off x="3806030" y="3545115"/>
            <a:ext cx="315120"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50" dirty="0" smtClean="0">
                <a:solidFill>
                  <a:srgbClr val="000000"/>
                </a:solidFill>
                <a:latin typeface="Arial"/>
                <a:cs typeface="Arial"/>
              </a:rPr>
              <a:t>C2</a:t>
            </a:r>
            <a:endParaRPr lang="en-US" sz="1150" dirty="0">
              <a:solidFill>
                <a:srgbClr val="000000"/>
              </a:solidFill>
              <a:latin typeface="Arial"/>
              <a:cs typeface="Arial"/>
            </a:endParaRPr>
          </a:p>
        </p:txBody>
      </p:sp>
      <p:sp>
        <p:nvSpPr>
          <p:cNvPr id="15" name="Text Box 31"/>
          <p:cNvSpPr txBox="1">
            <a:spLocks noChangeArrowheads="1"/>
          </p:cNvSpPr>
          <p:nvPr/>
        </p:nvSpPr>
        <p:spPr bwMode="auto">
          <a:xfrm>
            <a:off x="5075728" y="3619786"/>
            <a:ext cx="188522"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50" dirty="0" smtClean="0">
                <a:solidFill>
                  <a:srgbClr val="000000"/>
                </a:solidFill>
                <a:latin typeface="Arial"/>
                <a:cs typeface="Arial"/>
              </a:rPr>
              <a:t>C3</a:t>
            </a:r>
            <a:endParaRPr lang="en-US" sz="1150" dirty="0">
              <a:solidFill>
                <a:srgbClr val="000000"/>
              </a:solidFill>
              <a:latin typeface="Arial"/>
              <a:cs typeface="Arial"/>
            </a:endParaRPr>
          </a:p>
        </p:txBody>
      </p:sp>
      <p:sp>
        <p:nvSpPr>
          <p:cNvPr id="16" name="Text Box 31"/>
          <p:cNvSpPr txBox="1">
            <a:spLocks noChangeArrowheads="1"/>
          </p:cNvSpPr>
          <p:nvPr/>
        </p:nvSpPr>
        <p:spPr bwMode="auto">
          <a:xfrm>
            <a:off x="4439518" y="3429588"/>
            <a:ext cx="188522"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50" dirty="0" smtClean="0">
                <a:solidFill>
                  <a:srgbClr val="000000"/>
                </a:solidFill>
                <a:latin typeface="Arial"/>
                <a:cs typeface="Arial"/>
              </a:rPr>
              <a:t>C4</a:t>
            </a:r>
            <a:endParaRPr lang="en-US" sz="1150" dirty="0">
              <a:solidFill>
                <a:srgbClr val="000000"/>
              </a:solidFill>
              <a:latin typeface="Arial"/>
              <a:cs typeface="Arial"/>
            </a:endParaRPr>
          </a:p>
        </p:txBody>
      </p:sp>
      <p:sp>
        <p:nvSpPr>
          <p:cNvPr id="17" name="Text Box 31"/>
          <p:cNvSpPr txBox="1">
            <a:spLocks noChangeArrowheads="1"/>
          </p:cNvSpPr>
          <p:nvPr/>
        </p:nvSpPr>
        <p:spPr bwMode="auto">
          <a:xfrm>
            <a:off x="7298786" y="1852454"/>
            <a:ext cx="344149"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50" dirty="0" smtClean="0">
                <a:solidFill>
                  <a:srgbClr val="000000"/>
                </a:solidFill>
                <a:latin typeface="Arial"/>
                <a:cs typeface="Arial"/>
              </a:rPr>
              <a:t>C3b</a:t>
            </a:r>
            <a:endParaRPr lang="en-US" sz="1150" dirty="0">
              <a:solidFill>
                <a:srgbClr val="000000"/>
              </a:solidFill>
              <a:latin typeface="Arial"/>
              <a:cs typeface="Arial"/>
            </a:endParaRPr>
          </a:p>
        </p:txBody>
      </p:sp>
      <p:sp>
        <p:nvSpPr>
          <p:cNvPr id="18" name="Text Box 31"/>
          <p:cNvSpPr txBox="1">
            <a:spLocks noChangeArrowheads="1"/>
          </p:cNvSpPr>
          <p:nvPr/>
        </p:nvSpPr>
        <p:spPr bwMode="auto">
          <a:xfrm>
            <a:off x="7356284" y="4127500"/>
            <a:ext cx="333566"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50" dirty="0" smtClean="0">
                <a:solidFill>
                  <a:srgbClr val="000000"/>
                </a:solidFill>
                <a:latin typeface="Arial"/>
                <a:cs typeface="Arial"/>
              </a:rPr>
              <a:t>C3b</a:t>
            </a:r>
            <a:endParaRPr lang="en-US" sz="1150" dirty="0">
              <a:solidFill>
                <a:srgbClr val="000000"/>
              </a:solidFill>
              <a:latin typeface="Arial"/>
              <a:cs typeface="Arial"/>
            </a:endParaRPr>
          </a:p>
        </p:txBody>
      </p:sp>
      <p:sp>
        <p:nvSpPr>
          <p:cNvPr id="19" name="Text Box 31"/>
          <p:cNvSpPr txBox="1">
            <a:spLocks noChangeArrowheads="1"/>
          </p:cNvSpPr>
          <p:nvPr/>
        </p:nvSpPr>
        <p:spPr bwMode="auto">
          <a:xfrm>
            <a:off x="5041860" y="4206103"/>
            <a:ext cx="278606"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50" dirty="0" smtClean="0">
                <a:solidFill>
                  <a:srgbClr val="000000"/>
                </a:solidFill>
                <a:latin typeface="Arial"/>
                <a:cs typeface="Arial"/>
              </a:rPr>
              <a:t>C3b</a:t>
            </a:r>
            <a:endParaRPr lang="en-US" sz="1150" dirty="0">
              <a:solidFill>
                <a:srgbClr val="000000"/>
              </a:solidFill>
              <a:latin typeface="Arial"/>
              <a:cs typeface="Arial"/>
            </a:endParaRPr>
          </a:p>
        </p:txBody>
      </p:sp>
      <p:sp>
        <p:nvSpPr>
          <p:cNvPr id="20" name="Text Box 31"/>
          <p:cNvSpPr txBox="1">
            <a:spLocks noChangeArrowheads="1"/>
          </p:cNvSpPr>
          <p:nvPr/>
        </p:nvSpPr>
        <p:spPr bwMode="auto">
          <a:xfrm>
            <a:off x="5971534" y="790110"/>
            <a:ext cx="2081630" cy="35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380"/>
              </a:lnSpc>
            </a:pPr>
            <a:r>
              <a:rPr lang="en-US" sz="1170" b="0" dirty="0" smtClean="0">
                <a:solidFill>
                  <a:srgbClr val="000000"/>
                </a:solidFill>
                <a:latin typeface="Arial Black"/>
                <a:cs typeface="Arial Black"/>
              </a:rPr>
              <a:t>C3b Attachment</a:t>
            </a:r>
            <a:br>
              <a:rPr lang="en-US" sz="1170" b="0" dirty="0" smtClean="0">
                <a:solidFill>
                  <a:srgbClr val="000000"/>
                </a:solidFill>
                <a:latin typeface="Arial Black"/>
                <a:cs typeface="Arial Black"/>
              </a:rPr>
            </a:br>
            <a:r>
              <a:rPr lang="en-US" sz="1170" b="0" dirty="0" smtClean="0">
                <a:solidFill>
                  <a:srgbClr val="000000"/>
                </a:solidFill>
                <a:latin typeface="Arial Black"/>
                <a:cs typeface="Arial Black"/>
              </a:rPr>
              <a:t>(alternative pathway)</a:t>
            </a:r>
            <a:endParaRPr lang="en-US" sz="1170" b="0" dirty="0">
              <a:solidFill>
                <a:srgbClr val="000000"/>
              </a:solidFill>
              <a:latin typeface="Arial Black"/>
              <a:cs typeface="Arial Black"/>
            </a:endParaRPr>
          </a:p>
        </p:txBody>
      </p:sp>
      <p:sp>
        <p:nvSpPr>
          <p:cNvPr id="21" name="Text Box 31"/>
          <p:cNvSpPr txBox="1">
            <a:spLocks noChangeArrowheads="1"/>
          </p:cNvSpPr>
          <p:nvPr/>
        </p:nvSpPr>
        <p:spPr bwMode="auto">
          <a:xfrm>
            <a:off x="3560497" y="2941849"/>
            <a:ext cx="1948261" cy="195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110000"/>
              </a:lnSpc>
            </a:pPr>
            <a:r>
              <a:rPr lang="en-US" sz="1160" b="0" dirty="0" smtClean="0">
                <a:solidFill>
                  <a:srgbClr val="000000"/>
                </a:solidFill>
                <a:latin typeface="Arial Black"/>
                <a:cs typeface="Arial Black"/>
              </a:rPr>
              <a:t>Activation and Cascade</a:t>
            </a:r>
            <a:endParaRPr lang="en-US" sz="1160" b="0" dirty="0">
              <a:solidFill>
                <a:srgbClr val="000000"/>
              </a:solidFill>
              <a:latin typeface="Arial Black"/>
              <a:cs typeface="Arial Black"/>
            </a:endParaRPr>
          </a:p>
        </p:txBody>
      </p:sp>
      <p:sp>
        <p:nvSpPr>
          <p:cNvPr id="22" name="Text Box 31"/>
          <p:cNvSpPr txBox="1">
            <a:spLocks noChangeArrowheads="1"/>
          </p:cNvSpPr>
          <p:nvPr/>
        </p:nvSpPr>
        <p:spPr bwMode="auto">
          <a:xfrm>
            <a:off x="5980530" y="3197936"/>
            <a:ext cx="1578742" cy="357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60" b="0" dirty="0" smtClean="0">
                <a:solidFill>
                  <a:srgbClr val="000000"/>
                </a:solidFill>
                <a:latin typeface="Arial Black"/>
                <a:cs typeface="Arial Black"/>
              </a:rPr>
              <a:t>C3b Attachment</a:t>
            </a:r>
            <a:br>
              <a:rPr lang="en-US" sz="1160" b="0" dirty="0" smtClean="0">
                <a:solidFill>
                  <a:srgbClr val="000000"/>
                </a:solidFill>
                <a:latin typeface="Arial Black"/>
                <a:cs typeface="Arial Black"/>
              </a:rPr>
            </a:br>
            <a:r>
              <a:rPr lang="en-US" sz="1160" b="0" dirty="0" smtClean="0">
                <a:solidFill>
                  <a:srgbClr val="000000"/>
                </a:solidFill>
                <a:latin typeface="Arial Black"/>
                <a:cs typeface="Arial Black"/>
              </a:rPr>
              <a:t>(classical pathway)</a:t>
            </a:r>
            <a:endParaRPr lang="en-US" sz="1160" b="0" dirty="0">
              <a:solidFill>
                <a:srgbClr val="000000"/>
              </a:solidFill>
              <a:latin typeface="Arial Black"/>
              <a:cs typeface="Arial Black"/>
            </a:endParaRPr>
          </a:p>
        </p:txBody>
      </p:sp>
      <p:sp>
        <p:nvSpPr>
          <p:cNvPr id="23" name="Text Box 31"/>
          <p:cNvSpPr txBox="1">
            <a:spLocks noChangeArrowheads="1"/>
          </p:cNvSpPr>
          <p:nvPr/>
        </p:nvSpPr>
        <p:spPr bwMode="auto">
          <a:xfrm>
            <a:off x="1230046" y="1387007"/>
            <a:ext cx="1742467" cy="35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370"/>
              </a:lnSpc>
            </a:pPr>
            <a:r>
              <a:rPr lang="en-US" sz="1170" b="0" dirty="0" smtClean="0">
                <a:solidFill>
                  <a:srgbClr val="000000"/>
                </a:solidFill>
                <a:latin typeface="Arial Black"/>
                <a:cs typeface="Arial Black"/>
              </a:rPr>
              <a:t>Antibody Binding and</a:t>
            </a:r>
            <a:br>
              <a:rPr lang="en-US" sz="1170" b="0" dirty="0" smtClean="0">
                <a:solidFill>
                  <a:srgbClr val="000000"/>
                </a:solidFill>
                <a:latin typeface="Arial Black"/>
                <a:cs typeface="Arial Black"/>
              </a:rPr>
            </a:br>
            <a:r>
              <a:rPr lang="en-US" sz="1170" b="0" dirty="0" smtClean="0">
                <a:solidFill>
                  <a:srgbClr val="000000"/>
                </a:solidFill>
                <a:latin typeface="Arial Black"/>
                <a:cs typeface="Arial Black"/>
              </a:rPr>
              <a:t>C1 Attachment</a:t>
            </a:r>
            <a:endParaRPr lang="en-US" sz="1170" b="0" dirty="0">
              <a:solidFill>
                <a:srgbClr val="000000"/>
              </a:solidFill>
              <a:latin typeface="Arial Black"/>
              <a:cs typeface="Arial Black"/>
            </a:endParaRPr>
          </a:p>
        </p:txBody>
      </p:sp>
      <p:sp>
        <p:nvSpPr>
          <p:cNvPr id="24" name="Text Box 31"/>
          <p:cNvSpPr txBox="1">
            <a:spLocks noChangeArrowheads="1"/>
          </p:cNvSpPr>
          <p:nvPr/>
        </p:nvSpPr>
        <p:spPr bwMode="auto">
          <a:xfrm>
            <a:off x="1077250" y="326292"/>
            <a:ext cx="1827629" cy="20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320" b="0" dirty="0" smtClean="0">
                <a:solidFill>
                  <a:srgbClr val="000000"/>
                </a:solidFill>
                <a:latin typeface="Arial Black"/>
                <a:cs typeface="Arial Black"/>
              </a:rPr>
              <a:t>Classical Pathway</a:t>
            </a:r>
            <a:endParaRPr lang="en-US" sz="1320" b="0" dirty="0">
              <a:solidFill>
                <a:srgbClr val="000000"/>
              </a:solidFill>
              <a:latin typeface="Arial Black"/>
              <a:cs typeface="Arial Black"/>
            </a:endParaRPr>
          </a:p>
        </p:txBody>
      </p:sp>
      <p:sp>
        <p:nvSpPr>
          <p:cNvPr id="25" name="Text Box 31"/>
          <p:cNvSpPr txBox="1">
            <a:spLocks noChangeArrowheads="1"/>
          </p:cNvSpPr>
          <p:nvPr/>
        </p:nvSpPr>
        <p:spPr bwMode="auto">
          <a:xfrm>
            <a:off x="1087835" y="600443"/>
            <a:ext cx="2891661" cy="58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110000"/>
              </a:lnSpc>
            </a:pPr>
            <a:r>
              <a:rPr lang="en-US" sz="1150" dirty="0" smtClean="0">
                <a:solidFill>
                  <a:srgbClr val="000000"/>
                </a:solidFill>
                <a:latin typeface="Arial"/>
                <a:cs typeface="Arial"/>
              </a:rPr>
              <a:t>The most rapid and effective activation</a:t>
            </a:r>
            <a:br>
              <a:rPr lang="en-US" sz="1150" dirty="0" smtClean="0">
                <a:solidFill>
                  <a:srgbClr val="000000"/>
                </a:solidFill>
                <a:latin typeface="Arial"/>
                <a:cs typeface="Arial"/>
              </a:rPr>
            </a:br>
            <a:r>
              <a:rPr lang="en-US" sz="1150" dirty="0" smtClean="0">
                <a:solidFill>
                  <a:srgbClr val="000000"/>
                </a:solidFill>
                <a:latin typeface="Arial"/>
                <a:cs typeface="Arial"/>
              </a:rPr>
              <a:t>of the complement system occurs</a:t>
            </a:r>
            <a:br>
              <a:rPr lang="en-US" sz="1150" dirty="0" smtClean="0">
                <a:solidFill>
                  <a:srgbClr val="000000"/>
                </a:solidFill>
                <a:latin typeface="Arial"/>
                <a:cs typeface="Arial"/>
              </a:rPr>
            </a:br>
            <a:r>
              <a:rPr lang="en-US" sz="1150" dirty="0" smtClean="0">
                <a:solidFill>
                  <a:srgbClr val="000000"/>
                </a:solidFill>
                <a:latin typeface="Arial"/>
                <a:cs typeface="Arial"/>
              </a:rPr>
              <a:t>through the classical pathway.</a:t>
            </a:r>
            <a:endParaRPr lang="en-US" sz="1150" dirty="0">
              <a:solidFill>
                <a:srgbClr val="000000"/>
              </a:solidFill>
              <a:latin typeface="Arial"/>
              <a:cs typeface="Arial"/>
            </a:endParaRPr>
          </a:p>
        </p:txBody>
      </p:sp>
      <p:sp>
        <p:nvSpPr>
          <p:cNvPr id="26" name="Text Box 31"/>
          <p:cNvSpPr txBox="1">
            <a:spLocks noChangeArrowheads="1"/>
          </p:cNvSpPr>
          <p:nvPr/>
        </p:nvSpPr>
        <p:spPr bwMode="auto">
          <a:xfrm>
            <a:off x="1236397" y="1842391"/>
            <a:ext cx="1246192" cy="195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110000"/>
              </a:lnSpc>
            </a:pPr>
            <a:r>
              <a:rPr lang="en-US" sz="1170" dirty="0" smtClean="0">
                <a:solidFill>
                  <a:srgbClr val="000000"/>
                </a:solidFill>
                <a:latin typeface="Arial"/>
                <a:cs typeface="Arial"/>
              </a:rPr>
              <a:t>Antibody binding</a:t>
            </a:r>
            <a:endParaRPr lang="en-US" sz="1170" dirty="0">
              <a:solidFill>
                <a:srgbClr val="000000"/>
              </a:solidFill>
              <a:latin typeface="Arial"/>
              <a:cs typeface="Arial"/>
            </a:endParaRPr>
          </a:p>
        </p:txBody>
      </p:sp>
      <p:sp>
        <p:nvSpPr>
          <p:cNvPr id="27" name="Text Box 31"/>
          <p:cNvSpPr txBox="1">
            <a:spLocks noChangeArrowheads="1"/>
          </p:cNvSpPr>
          <p:nvPr/>
        </p:nvSpPr>
        <p:spPr bwMode="auto">
          <a:xfrm>
            <a:off x="1216440" y="5354849"/>
            <a:ext cx="1558872" cy="540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350"/>
              </a:lnSpc>
            </a:pPr>
            <a:r>
              <a:rPr lang="en-US" sz="1170" dirty="0" smtClean="0">
                <a:solidFill>
                  <a:srgbClr val="000000"/>
                </a:solidFill>
                <a:latin typeface="Arial"/>
                <a:cs typeface="Arial"/>
              </a:rPr>
              <a:t>C1 must attach to two </a:t>
            </a:r>
            <a:br>
              <a:rPr lang="en-US" sz="1170" dirty="0" smtClean="0">
                <a:solidFill>
                  <a:srgbClr val="000000"/>
                </a:solidFill>
                <a:latin typeface="Arial"/>
                <a:cs typeface="Arial"/>
              </a:rPr>
            </a:br>
            <a:r>
              <a:rPr lang="en-US" sz="1170" dirty="0" smtClean="0">
                <a:solidFill>
                  <a:srgbClr val="000000"/>
                </a:solidFill>
                <a:latin typeface="Arial"/>
                <a:cs typeface="Arial"/>
              </a:rPr>
              <a:t>antibodies for its</a:t>
            </a:r>
            <a:br>
              <a:rPr lang="en-US" sz="1170" dirty="0" smtClean="0">
                <a:solidFill>
                  <a:srgbClr val="000000"/>
                </a:solidFill>
                <a:latin typeface="Arial"/>
                <a:cs typeface="Arial"/>
              </a:rPr>
            </a:br>
            <a:r>
              <a:rPr lang="en-US" sz="1170" dirty="0" smtClean="0">
                <a:solidFill>
                  <a:srgbClr val="000000"/>
                </a:solidFill>
                <a:latin typeface="Arial"/>
                <a:cs typeface="Arial"/>
              </a:rPr>
              <a:t>activation.</a:t>
            </a:r>
            <a:endParaRPr lang="en-US" sz="1170" dirty="0">
              <a:solidFill>
                <a:srgbClr val="000000"/>
              </a:solidFill>
              <a:latin typeface="Arial"/>
              <a:cs typeface="Arial"/>
            </a:endParaRPr>
          </a:p>
        </p:txBody>
      </p:sp>
      <p:sp>
        <p:nvSpPr>
          <p:cNvPr id="28" name="Text Box 31"/>
          <p:cNvSpPr txBox="1">
            <a:spLocks noChangeArrowheads="1"/>
          </p:cNvSpPr>
          <p:nvPr/>
        </p:nvSpPr>
        <p:spPr bwMode="auto">
          <a:xfrm>
            <a:off x="3584082" y="5310398"/>
            <a:ext cx="1766481" cy="946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480"/>
              </a:lnSpc>
            </a:pPr>
            <a:r>
              <a:rPr lang="en-US" sz="1150" dirty="0" smtClean="0">
                <a:solidFill>
                  <a:srgbClr val="000000"/>
                </a:solidFill>
                <a:latin typeface="Arial"/>
                <a:cs typeface="Arial"/>
              </a:rPr>
              <a:t>The attached C1 protein</a:t>
            </a:r>
            <a:br>
              <a:rPr lang="en-US" sz="1150" dirty="0" smtClean="0">
                <a:solidFill>
                  <a:srgbClr val="000000"/>
                </a:solidFill>
                <a:latin typeface="Arial"/>
                <a:cs typeface="Arial"/>
              </a:rPr>
            </a:br>
            <a:r>
              <a:rPr lang="en-US" sz="1150" dirty="0" smtClean="0">
                <a:solidFill>
                  <a:srgbClr val="000000"/>
                </a:solidFill>
                <a:latin typeface="Arial"/>
                <a:cs typeface="Arial"/>
              </a:rPr>
              <a:t>then acts as an enzyme, </a:t>
            </a:r>
            <a:br>
              <a:rPr lang="en-US" sz="1150" dirty="0" smtClean="0">
                <a:solidFill>
                  <a:srgbClr val="000000"/>
                </a:solidFill>
                <a:latin typeface="Arial"/>
                <a:cs typeface="Arial"/>
              </a:rPr>
            </a:br>
            <a:r>
              <a:rPr lang="en-US" sz="1150" dirty="0" smtClean="0">
                <a:solidFill>
                  <a:srgbClr val="000000"/>
                </a:solidFill>
                <a:latin typeface="Arial"/>
                <a:cs typeface="Arial"/>
              </a:rPr>
              <a:t>catalyzing a series of</a:t>
            </a:r>
            <a:br>
              <a:rPr lang="en-US" sz="1150" dirty="0" smtClean="0">
                <a:solidFill>
                  <a:srgbClr val="000000"/>
                </a:solidFill>
                <a:latin typeface="Arial"/>
                <a:cs typeface="Arial"/>
              </a:rPr>
            </a:br>
            <a:r>
              <a:rPr lang="en-US" sz="1150" dirty="0" smtClean="0">
                <a:solidFill>
                  <a:srgbClr val="000000"/>
                </a:solidFill>
                <a:latin typeface="Arial"/>
                <a:cs typeface="Arial"/>
              </a:rPr>
              <a:t>reactions involving other</a:t>
            </a:r>
            <a:br>
              <a:rPr lang="en-US" sz="1150" dirty="0" smtClean="0">
                <a:solidFill>
                  <a:srgbClr val="000000"/>
                </a:solidFill>
                <a:latin typeface="Arial"/>
                <a:cs typeface="Arial"/>
              </a:rPr>
            </a:br>
            <a:r>
              <a:rPr lang="en-US" sz="1150" dirty="0" smtClean="0">
                <a:solidFill>
                  <a:srgbClr val="000000"/>
                </a:solidFill>
                <a:latin typeface="Arial"/>
                <a:cs typeface="Arial"/>
              </a:rPr>
              <a:t>complement proteins.</a:t>
            </a:r>
            <a:endParaRPr lang="en-US" sz="1150" dirty="0">
              <a:solidFill>
                <a:srgbClr val="000000"/>
              </a:solidFill>
              <a:latin typeface="Arial"/>
              <a:cs typeface="Arial"/>
            </a:endParaRPr>
          </a:p>
        </p:txBody>
      </p:sp>
      <p:sp>
        <p:nvSpPr>
          <p:cNvPr id="29" name="Text Box 31"/>
          <p:cNvSpPr txBox="1">
            <a:spLocks noChangeArrowheads="1"/>
          </p:cNvSpPr>
          <p:nvPr/>
        </p:nvSpPr>
        <p:spPr bwMode="auto">
          <a:xfrm>
            <a:off x="6096869" y="5317656"/>
            <a:ext cx="1770003" cy="946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480"/>
              </a:lnSpc>
            </a:pPr>
            <a:r>
              <a:rPr lang="en-US" sz="1150" dirty="0" smtClean="0">
                <a:solidFill>
                  <a:srgbClr val="000000"/>
                </a:solidFill>
                <a:latin typeface="Arial"/>
                <a:cs typeface="Arial"/>
              </a:rPr>
              <a:t>The classical pathway</a:t>
            </a:r>
            <a:br>
              <a:rPr lang="en-US" sz="1150" dirty="0" smtClean="0">
                <a:solidFill>
                  <a:srgbClr val="000000"/>
                </a:solidFill>
                <a:latin typeface="Arial"/>
                <a:cs typeface="Arial"/>
              </a:rPr>
            </a:br>
            <a:r>
              <a:rPr lang="en-US" sz="1150" dirty="0" smtClean="0">
                <a:solidFill>
                  <a:srgbClr val="000000"/>
                </a:solidFill>
                <a:latin typeface="Arial"/>
                <a:cs typeface="Arial"/>
              </a:rPr>
              <a:t>ends with the conversion </a:t>
            </a:r>
            <a:br>
              <a:rPr lang="en-US" sz="1150" dirty="0" smtClean="0">
                <a:solidFill>
                  <a:srgbClr val="000000"/>
                </a:solidFill>
                <a:latin typeface="Arial"/>
                <a:cs typeface="Arial"/>
              </a:rPr>
            </a:br>
            <a:r>
              <a:rPr lang="en-US" sz="1150" dirty="0" smtClean="0">
                <a:solidFill>
                  <a:srgbClr val="000000"/>
                </a:solidFill>
                <a:latin typeface="Arial"/>
                <a:cs typeface="Arial"/>
              </a:rPr>
              <a:t>of an inactive C3 to an</a:t>
            </a:r>
          </a:p>
          <a:p>
            <a:pPr>
              <a:lnSpc>
                <a:spcPts val="1480"/>
              </a:lnSpc>
            </a:pPr>
            <a:r>
              <a:rPr lang="en-US" sz="1150" dirty="0" smtClean="0">
                <a:solidFill>
                  <a:srgbClr val="000000"/>
                </a:solidFill>
                <a:latin typeface="Arial"/>
                <a:cs typeface="Arial"/>
              </a:rPr>
              <a:t>activated C3b that</a:t>
            </a:r>
            <a:br>
              <a:rPr lang="en-US" sz="1150" dirty="0" smtClean="0">
                <a:solidFill>
                  <a:srgbClr val="000000"/>
                </a:solidFill>
                <a:latin typeface="Arial"/>
                <a:cs typeface="Arial"/>
              </a:rPr>
            </a:br>
            <a:r>
              <a:rPr lang="en-US" sz="1150" dirty="0" smtClean="0">
                <a:solidFill>
                  <a:srgbClr val="000000"/>
                </a:solidFill>
                <a:latin typeface="Arial"/>
                <a:cs typeface="Arial"/>
              </a:rPr>
              <a:t>attaches to the cell wall.</a:t>
            </a:r>
            <a:endParaRPr lang="en-US" sz="1150" dirty="0">
              <a:solidFill>
                <a:srgbClr val="000000"/>
              </a:solidFill>
              <a:latin typeface="Arial"/>
              <a:cs typeface="Arial"/>
            </a:endParaRPr>
          </a:p>
        </p:txBody>
      </p:sp>
    </p:spTree>
    <p:extLst>
      <p:ext uri="{BB962C8B-B14F-4D97-AF65-F5344CB8AC3E}">
        <p14:creationId xmlns:p14="http://schemas.microsoft.com/office/powerpoint/2010/main" val="361617997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ltLang="en-US" smtClean="0"/>
              <a:t>22-3 Nonspecific Defenses</a:t>
            </a:r>
          </a:p>
        </p:txBody>
      </p:sp>
      <p:sp>
        <p:nvSpPr>
          <p:cNvPr id="117763" name="Rectangle 3"/>
          <p:cNvSpPr>
            <a:spLocks noGrp="1" noChangeArrowheads="1"/>
          </p:cNvSpPr>
          <p:nvPr>
            <p:ph idx="1"/>
          </p:nvPr>
        </p:nvSpPr>
        <p:spPr/>
        <p:txBody>
          <a:bodyPr/>
          <a:lstStyle/>
          <a:p>
            <a:r>
              <a:rPr lang="en-US" altLang="en-US" dirty="0" smtClean="0"/>
              <a:t>Complement Activation: The Alternative Pathway</a:t>
            </a:r>
          </a:p>
          <a:p>
            <a:pPr lvl="1"/>
            <a:r>
              <a:rPr lang="en-US" altLang="en-US" dirty="0" smtClean="0"/>
              <a:t>Slow method exposed to antigen</a:t>
            </a:r>
          </a:p>
          <a:p>
            <a:pPr lvl="2"/>
            <a:r>
              <a:rPr lang="en-US" altLang="en-US" i="1" dirty="0" smtClean="0"/>
              <a:t>Factor P</a:t>
            </a:r>
            <a:r>
              <a:rPr lang="en-US" altLang="en-US" dirty="0" smtClean="0"/>
              <a:t> (</a:t>
            </a:r>
            <a:r>
              <a:rPr lang="en-US" altLang="en-US" b="1" dirty="0" err="1" smtClean="0"/>
              <a:t>properdin</a:t>
            </a:r>
            <a:r>
              <a:rPr lang="en-US" altLang="en-US" dirty="0" smtClean="0"/>
              <a:t>)</a:t>
            </a:r>
          </a:p>
          <a:p>
            <a:pPr lvl="2"/>
            <a:r>
              <a:rPr lang="en-US" altLang="en-US" i="1" dirty="0" smtClean="0"/>
              <a:t>Factor B</a:t>
            </a:r>
          </a:p>
          <a:p>
            <a:pPr lvl="2"/>
            <a:r>
              <a:rPr lang="en-US" altLang="en-US" i="1" dirty="0" smtClean="0"/>
              <a:t>Factor D</a:t>
            </a:r>
            <a:r>
              <a:rPr lang="en-US" altLang="en-US" dirty="0" smtClean="0"/>
              <a:t> </a:t>
            </a:r>
          </a:p>
          <a:p>
            <a:pPr lvl="3"/>
            <a:r>
              <a:rPr lang="en-US" altLang="en-US" dirty="0" smtClean="0"/>
              <a:t>Interact in plasma </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ure_22_14_1_unlabeled.jpg"/>
          <p:cNvPicPr>
            <a:picLocks noChangeAspect="1"/>
          </p:cNvPicPr>
          <p:nvPr/>
        </p:nvPicPr>
        <p:blipFill rotWithShape="1">
          <a:blip r:embed="rId3">
            <a:extLst>
              <a:ext uri="{28A0092B-C50C-407E-A947-70E740481C1C}">
                <a14:useLocalDpi xmlns:a14="http://schemas.microsoft.com/office/drawing/2010/main" val="0"/>
              </a:ext>
            </a:extLst>
          </a:blip>
          <a:srcRect b="3699"/>
          <a:stretch/>
        </p:blipFill>
        <p:spPr>
          <a:xfrm>
            <a:off x="298704" y="1118616"/>
            <a:ext cx="8546592" cy="4449846"/>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22-14 Pathways of Complement </a:t>
            </a:r>
            <a:r>
              <a:rPr lang="en-US" sz="900" b="1" dirty="0" smtClean="0">
                <a:latin typeface="Arial"/>
                <a:cs typeface="Arial"/>
              </a:rPr>
              <a:t>Activation (Part 1 of 3).</a:t>
            </a:r>
            <a:endParaRPr lang="en-US" sz="900" b="1" dirty="0">
              <a:latin typeface="Arial"/>
              <a:cs typeface="Arial"/>
            </a:endParaRPr>
          </a:p>
        </p:txBody>
      </p:sp>
      <p:sp>
        <p:nvSpPr>
          <p:cNvPr id="6" name="Text Box 31"/>
          <p:cNvSpPr txBox="1">
            <a:spLocks noChangeArrowheads="1"/>
          </p:cNvSpPr>
          <p:nvPr/>
        </p:nvSpPr>
        <p:spPr bwMode="auto">
          <a:xfrm>
            <a:off x="4799703" y="2730738"/>
            <a:ext cx="43818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500" dirty="0" smtClean="0">
                <a:solidFill>
                  <a:srgbClr val="000000"/>
                </a:solidFill>
                <a:latin typeface="Arial"/>
                <a:cs typeface="Arial"/>
              </a:rPr>
              <a:t>C3b</a:t>
            </a:r>
            <a:endParaRPr lang="en-US" sz="1500" dirty="0">
              <a:solidFill>
                <a:srgbClr val="000000"/>
              </a:solidFill>
              <a:latin typeface="Arial"/>
              <a:cs typeface="Arial"/>
            </a:endParaRPr>
          </a:p>
        </p:txBody>
      </p:sp>
      <p:sp>
        <p:nvSpPr>
          <p:cNvPr id="7" name="Text Box 31"/>
          <p:cNvSpPr txBox="1">
            <a:spLocks noChangeArrowheads="1"/>
          </p:cNvSpPr>
          <p:nvPr/>
        </p:nvSpPr>
        <p:spPr bwMode="auto">
          <a:xfrm>
            <a:off x="4855305" y="2003223"/>
            <a:ext cx="36575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500" dirty="0" smtClean="0">
                <a:solidFill>
                  <a:srgbClr val="000000"/>
                </a:solidFill>
                <a:latin typeface="Arial"/>
                <a:cs typeface="Arial"/>
              </a:rPr>
              <a:t>C3</a:t>
            </a:r>
            <a:endParaRPr lang="en-US" sz="1500" dirty="0">
              <a:solidFill>
                <a:srgbClr val="000000"/>
              </a:solidFill>
              <a:latin typeface="Arial"/>
              <a:cs typeface="Arial"/>
            </a:endParaRPr>
          </a:p>
        </p:txBody>
      </p:sp>
      <p:sp>
        <p:nvSpPr>
          <p:cNvPr id="8" name="Text Box 31"/>
          <p:cNvSpPr txBox="1">
            <a:spLocks noChangeArrowheads="1"/>
          </p:cNvSpPr>
          <p:nvPr/>
        </p:nvSpPr>
        <p:spPr bwMode="auto">
          <a:xfrm>
            <a:off x="3130331" y="2150248"/>
            <a:ext cx="1227608" cy="68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770"/>
              </a:lnSpc>
            </a:pPr>
            <a:r>
              <a:rPr lang="en-US" sz="1500" dirty="0" err="1" smtClean="0">
                <a:solidFill>
                  <a:srgbClr val="000000"/>
                </a:solidFill>
                <a:latin typeface="Arial"/>
                <a:cs typeface="Arial"/>
              </a:rPr>
              <a:t>Properdin</a:t>
            </a:r>
            <a:r>
              <a:rPr lang="en-US" sz="1500" dirty="0" smtClean="0">
                <a:solidFill>
                  <a:srgbClr val="000000"/>
                </a:solidFill>
                <a:latin typeface="Arial"/>
                <a:cs typeface="Arial"/>
              </a:rPr>
              <a:t/>
            </a:r>
            <a:br>
              <a:rPr lang="en-US" sz="1500" dirty="0" smtClean="0">
                <a:solidFill>
                  <a:srgbClr val="000000"/>
                </a:solidFill>
                <a:latin typeface="Arial"/>
                <a:cs typeface="Arial"/>
              </a:rPr>
            </a:br>
            <a:r>
              <a:rPr lang="en-US" sz="1500" dirty="0" smtClean="0">
                <a:solidFill>
                  <a:srgbClr val="000000"/>
                </a:solidFill>
                <a:latin typeface="Arial"/>
                <a:cs typeface="Arial"/>
              </a:rPr>
              <a:t>Factor B</a:t>
            </a:r>
            <a:br>
              <a:rPr lang="en-US" sz="1500" dirty="0" smtClean="0">
                <a:solidFill>
                  <a:srgbClr val="000000"/>
                </a:solidFill>
                <a:latin typeface="Arial"/>
                <a:cs typeface="Arial"/>
              </a:rPr>
            </a:br>
            <a:r>
              <a:rPr lang="en-US" sz="1500" dirty="0" smtClean="0">
                <a:solidFill>
                  <a:srgbClr val="000000"/>
                </a:solidFill>
                <a:latin typeface="Arial"/>
                <a:cs typeface="Arial"/>
              </a:rPr>
              <a:t>Factor D</a:t>
            </a:r>
            <a:endParaRPr lang="en-US" sz="1500" dirty="0">
              <a:solidFill>
                <a:srgbClr val="000000"/>
              </a:solidFill>
              <a:latin typeface="Arial"/>
              <a:cs typeface="Arial"/>
            </a:endParaRPr>
          </a:p>
        </p:txBody>
      </p:sp>
      <p:sp>
        <p:nvSpPr>
          <p:cNvPr id="9" name="Text Box 31"/>
          <p:cNvSpPr txBox="1">
            <a:spLocks noChangeArrowheads="1"/>
          </p:cNvSpPr>
          <p:nvPr/>
        </p:nvSpPr>
        <p:spPr bwMode="auto">
          <a:xfrm>
            <a:off x="3121517" y="3354260"/>
            <a:ext cx="9287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500" dirty="0" smtClean="0">
                <a:solidFill>
                  <a:srgbClr val="000000"/>
                </a:solidFill>
                <a:latin typeface="Arial"/>
                <a:cs typeface="Arial"/>
              </a:rPr>
              <a:t>Bacterial</a:t>
            </a:r>
            <a:br>
              <a:rPr lang="en-US" sz="1500" dirty="0" smtClean="0">
                <a:solidFill>
                  <a:srgbClr val="000000"/>
                </a:solidFill>
                <a:latin typeface="Arial"/>
                <a:cs typeface="Arial"/>
              </a:rPr>
            </a:br>
            <a:r>
              <a:rPr lang="en-US" sz="1500" dirty="0" smtClean="0">
                <a:solidFill>
                  <a:srgbClr val="000000"/>
                </a:solidFill>
                <a:latin typeface="Arial"/>
                <a:cs typeface="Arial"/>
              </a:rPr>
              <a:t>cell wall</a:t>
            </a:r>
            <a:endParaRPr lang="en-US" sz="1500" dirty="0">
              <a:solidFill>
                <a:srgbClr val="000000"/>
              </a:solidFill>
              <a:latin typeface="Arial"/>
              <a:cs typeface="Arial"/>
            </a:endParaRPr>
          </a:p>
        </p:txBody>
      </p:sp>
      <p:sp>
        <p:nvSpPr>
          <p:cNvPr id="10" name="Text Box 31"/>
          <p:cNvSpPr txBox="1">
            <a:spLocks noChangeArrowheads="1"/>
          </p:cNvSpPr>
          <p:nvPr/>
        </p:nvSpPr>
        <p:spPr bwMode="auto">
          <a:xfrm>
            <a:off x="335306" y="2125716"/>
            <a:ext cx="2244329" cy="14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920"/>
              </a:lnSpc>
            </a:pPr>
            <a:r>
              <a:rPr lang="en-US" sz="1500" dirty="0" smtClean="0">
                <a:solidFill>
                  <a:srgbClr val="000000"/>
                </a:solidFill>
                <a:latin typeface="Arial"/>
                <a:cs typeface="Arial"/>
              </a:rPr>
              <a:t>The alternative</a:t>
            </a:r>
            <a:br>
              <a:rPr lang="en-US" sz="1500" dirty="0" smtClean="0">
                <a:solidFill>
                  <a:srgbClr val="000000"/>
                </a:solidFill>
                <a:latin typeface="Arial"/>
                <a:cs typeface="Arial"/>
              </a:rPr>
            </a:br>
            <a:r>
              <a:rPr lang="en-US" sz="1500" dirty="0" smtClean="0">
                <a:solidFill>
                  <a:srgbClr val="000000"/>
                </a:solidFill>
                <a:latin typeface="Arial"/>
                <a:cs typeface="Arial"/>
              </a:rPr>
              <a:t>pathway is important</a:t>
            </a:r>
            <a:br>
              <a:rPr lang="en-US" sz="1500" dirty="0" smtClean="0">
                <a:solidFill>
                  <a:srgbClr val="000000"/>
                </a:solidFill>
                <a:latin typeface="Arial"/>
                <a:cs typeface="Arial"/>
              </a:rPr>
            </a:br>
            <a:r>
              <a:rPr lang="en-US" sz="1500" dirty="0" smtClean="0">
                <a:solidFill>
                  <a:srgbClr val="000000"/>
                </a:solidFill>
                <a:latin typeface="Arial"/>
                <a:cs typeface="Arial"/>
              </a:rPr>
              <a:t>in the defense</a:t>
            </a:r>
            <a:br>
              <a:rPr lang="en-US" sz="1500" dirty="0" smtClean="0">
                <a:solidFill>
                  <a:srgbClr val="000000"/>
                </a:solidFill>
                <a:latin typeface="Arial"/>
                <a:cs typeface="Arial"/>
              </a:rPr>
            </a:br>
            <a:r>
              <a:rPr lang="en-US" sz="1500" dirty="0" smtClean="0">
                <a:solidFill>
                  <a:srgbClr val="000000"/>
                </a:solidFill>
                <a:latin typeface="Arial"/>
                <a:cs typeface="Arial"/>
              </a:rPr>
              <a:t>against bacteria,</a:t>
            </a:r>
            <a:br>
              <a:rPr lang="en-US" sz="1500" dirty="0" smtClean="0">
                <a:solidFill>
                  <a:srgbClr val="000000"/>
                </a:solidFill>
                <a:latin typeface="Arial"/>
                <a:cs typeface="Arial"/>
              </a:rPr>
            </a:br>
            <a:r>
              <a:rPr lang="en-US" sz="1500" dirty="0" smtClean="0">
                <a:solidFill>
                  <a:srgbClr val="000000"/>
                </a:solidFill>
                <a:latin typeface="Arial"/>
                <a:cs typeface="Arial"/>
              </a:rPr>
              <a:t>some parasites, and</a:t>
            </a:r>
            <a:br>
              <a:rPr lang="en-US" sz="1500" dirty="0" smtClean="0">
                <a:solidFill>
                  <a:srgbClr val="000000"/>
                </a:solidFill>
                <a:latin typeface="Arial"/>
                <a:cs typeface="Arial"/>
              </a:rPr>
            </a:br>
            <a:r>
              <a:rPr lang="en-US" sz="1500" dirty="0" smtClean="0">
                <a:solidFill>
                  <a:srgbClr val="000000"/>
                </a:solidFill>
                <a:latin typeface="Arial"/>
                <a:cs typeface="Arial"/>
              </a:rPr>
              <a:t>virus-infected cells.</a:t>
            </a:r>
            <a:endParaRPr lang="en-US" sz="1500" dirty="0">
              <a:solidFill>
                <a:srgbClr val="000000"/>
              </a:solidFill>
              <a:latin typeface="Arial"/>
              <a:cs typeface="Arial"/>
            </a:endParaRPr>
          </a:p>
        </p:txBody>
      </p:sp>
      <p:sp>
        <p:nvSpPr>
          <p:cNvPr id="11" name="Text Box 31"/>
          <p:cNvSpPr txBox="1">
            <a:spLocks noChangeArrowheads="1"/>
          </p:cNvSpPr>
          <p:nvPr/>
        </p:nvSpPr>
        <p:spPr bwMode="auto">
          <a:xfrm>
            <a:off x="2839334" y="1240937"/>
            <a:ext cx="2824799" cy="29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110000"/>
              </a:lnSpc>
            </a:pPr>
            <a:r>
              <a:rPr lang="en-US" sz="1750" b="0" dirty="0" smtClean="0">
                <a:solidFill>
                  <a:srgbClr val="000000"/>
                </a:solidFill>
                <a:latin typeface="Arial Black"/>
                <a:cs typeface="Arial Black"/>
              </a:rPr>
              <a:t>Alternative Pathway</a:t>
            </a:r>
            <a:endParaRPr lang="en-US" sz="1750" b="0" dirty="0">
              <a:solidFill>
                <a:srgbClr val="000000"/>
              </a:solidFill>
              <a:latin typeface="Arial Black"/>
              <a:cs typeface="Arial Black"/>
            </a:endParaRPr>
          </a:p>
        </p:txBody>
      </p:sp>
      <p:sp>
        <p:nvSpPr>
          <p:cNvPr id="12" name="Text Box 31"/>
          <p:cNvSpPr txBox="1">
            <a:spLocks noChangeArrowheads="1"/>
          </p:cNvSpPr>
          <p:nvPr/>
        </p:nvSpPr>
        <p:spPr bwMode="auto">
          <a:xfrm>
            <a:off x="5584564" y="1803604"/>
            <a:ext cx="3495565" cy="2459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920"/>
              </a:lnSpc>
            </a:pPr>
            <a:r>
              <a:rPr lang="en-US" sz="1500" dirty="0" smtClean="0">
                <a:solidFill>
                  <a:srgbClr val="000000"/>
                </a:solidFill>
                <a:latin typeface="Arial"/>
                <a:cs typeface="Arial"/>
              </a:rPr>
              <a:t>The alternative pathway begins</a:t>
            </a:r>
          </a:p>
          <a:p>
            <a:pPr>
              <a:lnSpc>
                <a:spcPts val="1920"/>
              </a:lnSpc>
            </a:pPr>
            <a:r>
              <a:rPr lang="en-US" sz="1500" dirty="0" smtClean="0">
                <a:solidFill>
                  <a:srgbClr val="000000"/>
                </a:solidFill>
                <a:latin typeface="Arial"/>
                <a:cs typeface="Arial"/>
              </a:rPr>
              <a:t>when several complement</a:t>
            </a:r>
          </a:p>
          <a:p>
            <a:pPr>
              <a:lnSpc>
                <a:spcPts val="1920"/>
              </a:lnSpc>
            </a:pPr>
            <a:r>
              <a:rPr lang="en-US" sz="1500" dirty="0" smtClean="0">
                <a:solidFill>
                  <a:srgbClr val="000000"/>
                </a:solidFill>
                <a:latin typeface="Arial"/>
                <a:cs typeface="Arial"/>
              </a:rPr>
              <a:t>proteins, notably </a:t>
            </a:r>
            <a:r>
              <a:rPr lang="en-US" sz="1500" dirty="0" err="1" smtClean="0">
                <a:solidFill>
                  <a:srgbClr val="000000"/>
                </a:solidFill>
                <a:latin typeface="Arial"/>
                <a:cs typeface="Arial"/>
              </a:rPr>
              <a:t>properdin</a:t>
            </a:r>
            <a:r>
              <a:rPr lang="en-US" sz="1500" dirty="0" smtClean="0">
                <a:solidFill>
                  <a:srgbClr val="000000"/>
                </a:solidFill>
                <a:latin typeface="Arial"/>
                <a:cs typeface="Arial"/>
              </a:rPr>
              <a:t>,</a:t>
            </a:r>
            <a:br>
              <a:rPr lang="en-US" sz="1500" dirty="0" smtClean="0">
                <a:solidFill>
                  <a:srgbClr val="000000"/>
                </a:solidFill>
                <a:latin typeface="Arial"/>
                <a:cs typeface="Arial"/>
              </a:rPr>
            </a:br>
            <a:r>
              <a:rPr lang="en-US" sz="1500" dirty="0" smtClean="0">
                <a:solidFill>
                  <a:srgbClr val="000000"/>
                </a:solidFill>
                <a:latin typeface="Arial"/>
                <a:cs typeface="Arial"/>
              </a:rPr>
              <a:t>interact in the plasma. This</a:t>
            </a:r>
            <a:br>
              <a:rPr lang="en-US" sz="1500" dirty="0" smtClean="0">
                <a:solidFill>
                  <a:srgbClr val="000000"/>
                </a:solidFill>
                <a:latin typeface="Arial"/>
                <a:cs typeface="Arial"/>
              </a:rPr>
            </a:br>
            <a:r>
              <a:rPr lang="en-US" sz="1500" dirty="0" smtClean="0">
                <a:solidFill>
                  <a:srgbClr val="000000"/>
                </a:solidFill>
                <a:latin typeface="Arial"/>
                <a:cs typeface="Arial"/>
              </a:rPr>
              <a:t>interaction can be triggered by</a:t>
            </a:r>
            <a:br>
              <a:rPr lang="en-US" sz="1500" dirty="0" smtClean="0">
                <a:solidFill>
                  <a:srgbClr val="000000"/>
                </a:solidFill>
                <a:latin typeface="Arial"/>
                <a:cs typeface="Arial"/>
              </a:rPr>
            </a:br>
            <a:r>
              <a:rPr lang="en-US" sz="1500" dirty="0" smtClean="0">
                <a:solidFill>
                  <a:srgbClr val="000000"/>
                </a:solidFill>
                <a:latin typeface="Arial"/>
                <a:cs typeface="Arial"/>
              </a:rPr>
              <a:t>exposure to foreign materials,</a:t>
            </a:r>
            <a:br>
              <a:rPr lang="en-US" sz="1500" dirty="0" smtClean="0">
                <a:solidFill>
                  <a:srgbClr val="000000"/>
                </a:solidFill>
                <a:latin typeface="Arial"/>
                <a:cs typeface="Arial"/>
              </a:rPr>
            </a:br>
            <a:r>
              <a:rPr lang="en-US" sz="1500" dirty="0" smtClean="0">
                <a:solidFill>
                  <a:srgbClr val="000000"/>
                </a:solidFill>
                <a:latin typeface="Arial"/>
                <a:cs typeface="Arial"/>
              </a:rPr>
              <a:t>such as the capsule of a </a:t>
            </a:r>
            <a:br>
              <a:rPr lang="en-US" sz="1500" dirty="0" smtClean="0">
                <a:solidFill>
                  <a:srgbClr val="000000"/>
                </a:solidFill>
                <a:latin typeface="Arial"/>
                <a:cs typeface="Arial"/>
              </a:rPr>
            </a:br>
            <a:r>
              <a:rPr lang="en-US" sz="1500" dirty="0" smtClean="0">
                <a:solidFill>
                  <a:srgbClr val="000000"/>
                </a:solidFill>
                <a:latin typeface="Arial"/>
                <a:cs typeface="Arial"/>
              </a:rPr>
              <a:t>bacterium. The end result is the</a:t>
            </a:r>
            <a:br>
              <a:rPr lang="en-US" sz="1500" dirty="0" smtClean="0">
                <a:solidFill>
                  <a:srgbClr val="000000"/>
                </a:solidFill>
                <a:latin typeface="Arial"/>
                <a:cs typeface="Arial"/>
              </a:rPr>
            </a:br>
            <a:r>
              <a:rPr lang="en-US" sz="1500" dirty="0" smtClean="0">
                <a:solidFill>
                  <a:srgbClr val="000000"/>
                </a:solidFill>
                <a:latin typeface="Arial"/>
                <a:cs typeface="Arial"/>
              </a:rPr>
              <a:t>attachment of an activated C3b</a:t>
            </a:r>
            <a:br>
              <a:rPr lang="en-US" sz="1500" dirty="0" smtClean="0">
                <a:solidFill>
                  <a:srgbClr val="000000"/>
                </a:solidFill>
                <a:latin typeface="Arial"/>
                <a:cs typeface="Arial"/>
              </a:rPr>
            </a:br>
            <a:r>
              <a:rPr lang="en-US" sz="1500" dirty="0" smtClean="0">
                <a:solidFill>
                  <a:srgbClr val="000000"/>
                </a:solidFill>
                <a:latin typeface="Arial"/>
                <a:cs typeface="Arial"/>
              </a:rPr>
              <a:t>protein to the bacterial cell wall.</a:t>
            </a:r>
            <a:endParaRPr lang="en-US" sz="1500" dirty="0">
              <a:solidFill>
                <a:srgbClr val="000000"/>
              </a:solidFill>
              <a:latin typeface="Arial"/>
              <a:cs typeface="Arial"/>
            </a:endParaRPr>
          </a:p>
        </p:txBody>
      </p:sp>
    </p:spTree>
    <p:extLst>
      <p:ext uri="{BB962C8B-B14F-4D97-AF65-F5344CB8AC3E}">
        <p14:creationId xmlns:p14="http://schemas.microsoft.com/office/powerpoint/2010/main" val="400333178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ltLang="en-US" smtClean="0"/>
              <a:t>22-3 Nonspecific Defenses</a:t>
            </a:r>
          </a:p>
        </p:txBody>
      </p:sp>
      <p:sp>
        <p:nvSpPr>
          <p:cNvPr id="119811" name="Rectangle 3"/>
          <p:cNvSpPr>
            <a:spLocks noGrp="1" noChangeArrowheads="1"/>
          </p:cNvSpPr>
          <p:nvPr>
            <p:ph idx="1"/>
          </p:nvPr>
        </p:nvSpPr>
        <p:spPr/>
        <p:txBody>
          <a:bodyPr/>
          <a:lstStyle/>
          <a:p>
            <a:r>
              <a:rPr lang="en-US" altLang="en-US" smtClean="0"/>
              <a:t>Complement Activation </a:t>
            </a:r>
          </a:p>
          <a:p>
            <a:pPr lvl="1"/>
            <a:r>
              <a:rPr lang="en-US" altLang="en-US" smtClean="0"/>
              <a:t>Both pathways end with:</a:t>
            </a:r>
          </a:p>
          <a:p>
            <a:pPr lvl="2"/>
            <a:r>
              <a:rPr lang="en-US" altLang="en-US" smtClean="0"/>
              <a:t>Conversion of inactive complement protein C3</a:t>
            </a:r>
          </a:p>
          <a:p>
            <a:pPr lvl="2"/>
            <a:r>
              <a:rPr lang="en-US" altLang="en-US" smtClean="0"/>
              <a:t>To active form C3b</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ltLang="en-US" smtClean="0"/>
              <a:t>22-3 Nonspecific Defenses</a:t>
            </a:r>
          </a:p>
        </p:txBody>
      </p:sp>
      <p:sp>
        <p:nvSpPr>
          <p:cNvPr id="120835" name="Rectangle 3"/>
          <p:cNvSpPr>
            <a:spLocks noGrp="1" noChangeArrowheads="1"/>
          </p:cNvSpPr>
          <p:nvPr>
            <p:ph idx="1"/>
          </p:nvPr>
        </p:nvSpPr>
        <p:spPr/>
        <p:txBody>
          <a:bodyPr/>
          <a:lstStyle/>
          <a:p>
            <a:r>
              <a:rPr lang="en-US" altLang="en-US" dirty="0" smtClean="0"/>
              <a:t>Effects of Complement Activation</a:t>
            </a:r>
          </a:p>
          <a:p>
            <a:pPr lvl="1"/>
            <a:r>
              <a:rPr lang="en-US" altLang="en-US" dirty="0" smtClean="0"/>
              <a:t>Pore formation </a:t>
            </a:r>
          </a:p>
          <a:p>
            <a:pPr lvl="2"/>
            <a:r>
              <a:rPr lang="en-US" altLang="en-US" dirty="0" smtClean="0"/>
              <a:t>Destruction of target plasma membranes</a:t>
            </a:r>
          </a:p>
          <a:p>
            <a:pPr lvl="3"/>
            <a:r>
              <a:rPr lang="en-US" altLang="en-US" dirty="0" smtClean="0"/>
              <a:t>Five complement proteins join to form </a:t>
            </a:r>
            <a:r>
              <a:rPr lang="en-US" altLang="en-US" b="1" dirty="0" smtClean="0"/>
              <a:t>membrane</a:t>
            </a:r>
            <a:r>
              <a:rPr lang="en-US" altLang="en-US" dirty="0" smtClean="0"/>
              <a:t> </a:t>
            </a:r>
            <a:r>
              <a:rPr lang="en-US" altLang="en-US" b="1" dirty="0" smtClean="0"/>
              <a:t>attack</a:t>
            </a:r>
            <a:r>
              <a:rPr lang="en-US" altLang="en-US" dirty="0" smtClean="0"/>
              <a:t> </a:t>
            </a:r>
            <a:r>
              <a:rPr lang="en-US" altLang="en-US" b="1" dirty="0" smtClean="0"/>
              <a:t>complex</a:t>
            </a:r>
            <a:r>
              <a:rPr lang="en-US" altLang="en-US" dirty="0" smtClean="0"/>
              <a:t> (</a:t>
            </a:r>
            <a:r>
              <a:rPr lang="en-US" altLang="en-US" b="1" dirty="0" smtClean="0"/>
              <a:t>MAC</a:t>
            </a:r>
            <a:r>
              <a:rPr lang="en-US" altLang="en-US" dirty="0" smtClean="0"/>
              <a:t>)</a:t>
            </a:r>
          </a:p>
          <a:p>
            <a:pPr lvl="1"/>
            <a:r>
              <a:rPr lang="en-US" altLang="en-US" dirty="0" smtClean="0"/>
              <a:t>Enhancement of phagocytosis by </a:t>
            </a:r>
            <a:r>
              <a:rPr lang="en-US" altLang="en-US" b="1" dirty="0" err="1" smtClean="0"/>
              <a:t>opsonization</a:t>
            </a:r>
            <a:r>
              <a:rPr lang="en-US" altLang="en-US" dirty="0" smtClean="0"/>
              <a:t> </a:t>
            </a:r>
          </a:p>
          <a:p>
            <a:pPr lvl="2"/>
            <a:r>
              <a:rPr lang="en-US" altLang="en-US" dirty="0" smtClean="0"/>
              <a:t>Complements working with antibodies (</a:t>
            </a:r>
            <a:r>
              <a:rPr lang="en-US" altLang="en-US" b="1" dirty="0" err="1" smtClean="0"/>
              <a:t>opsonins</a:t>
            </a:r>
            <a:r>
              <a:rPr lang="en-US" altLang="en-US" dirty="0" smtClean="0"/>
              <a:t>)</a:t>
            </a:r>
          </a:p>
          <a:p>
            <a:pPr lvl="1"/>
            <a:r>
              <a:rPr lang="en-US" altLang="en-US" dirty="0" smtClean="0"/>
              <a:t>Histamine release</a:t>
            </a:r>
          </a:p>
          <a:p>
            <a:pPr lvl="2"/>
            <a:r>
              <a:rPr lang="en-US" altLang="en-US" dirty="0" smtClean="0"/>
              <a:t>Increases the degree of local inflammation and blood flow</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figure_22_14_3_unlabeled.jpg"/>
          <p:cNvPicPr>
            <a:picLocks noChangeAspect="1"/>
          </p:cNvPicPr>
          <p:nvPr/>
        </p:nvPicPr>
        <p:blipFill rotWithShape="1">
          <a:blip r:embed="rId3">
            <a:extLst>
              <a:ext uri="{28A0092B-C50C-407E-A947-70E740481C1C}">
                <a14:useLocalDpi xmlns:a14="http://schemas.microsoft.com/office/drawing/2010/main" val="0"/>
              </a:ext>
            </a:extLst>
          </a:blip>
          <a:srcRect b="2498"/>
          <a:stretch/>
        </p:blipFill>
        <p:spPr>
          <a:xfrm>
            <a:off x="3340608" y="232410"/>
            <a:ext cx="2462784" cy="6419215"/>
          </a:xfrm>
          <a:prstGeom prst="rect">
            <a:avLst/>
          </a:prstGeom>
        </p:spPr>
      </p:pic>
      <p:sp>
        <p:nvSpPr>
          <p:cNvPr id="18" name="Text Box 31"/>
          <p:cNvSpPr txBox="1">
            <a:spLocks noChangeArrowheads="1"/>
          </p:cNvSpPr>
          <p:nvPr/>
        </p:nvSpPr>
        <p:spPr bwMode="auto">
          <a:xfrm>
            <a:off x="3776713" y="567972"/>
            <a:ext cx="1998734" cy="191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marL="895350">
              <a:lnSpc>
                <a:spcPts val="1150"/>
              </a:lnSpc>
            </a:pPr>
            <a:r>
              <a:rPr lang="en-US" sz="920" dirty="0" smtClean="0">
                <a:solidFill>
                  <a:srgbClr val="000000"/>
                </a:solidFill>
                <a:latin typeface="Arial"/>
                <a:cs typeface="Arial"/>
              </a:rPr>
              <a:t>           </a:t>
            </a:r>
            <a:r>
              <a:rPr lang="en-US" sz="900" dirty="0" smtClean="0">
                <a:solidFill>
                  <a:srgbClr val="000000"/>
                </a:solidFill>
                <a:latin typeface="Arial"/>
                <a:cs typeface="Arial"/>
              </a:rPr>
              <a:t>Once an </a:t>
            </a:r>
            <a:br>
              <a:rPr lang="en-US" sz="900" dirty="0" smtClean="0">
                <a:solidFill>
                  <a:srgbClr val="000000"/>
                </a:solidFill>
                <a:latin typeface="Arial"/>
                <a:cs typeface="Arial"/>
              </a:rPr>
            </a:br>
            <a:r>
              <a:rPr lang="en-US" sz="900" dirty="0" smtClean="0">
                <a:solidFill>
                  <a:srgbClr val="000000"/>
                </a:solidFill>
                <a:latin typeface="Arial"/>
                <a:cs typeface="Arial"/>
              </a:rPr>
              <a:t>           activated</a:t>
            </a:r>
            <a:br>
              <a:rPr lang="en-US" sz="900" dirty="0" smtClean="0">
                <a:solidFill>
                  <a:srgbClr val="000000"/>
                </a:solidFill>
                <a:latin typeface="Arial"/>
                <a:cs typeface="Arial"/>
              </a:rPr>
            </a:br>
            <a:r>
              <a:rPr lang="en-US" sz="900" dirty="0" smtClean="0">
                <a:solidFill>
                  <a:srgbClr val="000000"/>
                </a:solidFill>
                <a:latin typeface="Arial"/>
                <a:cs typeface="Arial"/>
              </a:rPr>
              <a:t>           C3b protein</a:t>
            </a:r>
            <a:br>
              <a:rPr lang="en-US" sz="900" dirty="0" smtClean="0">
                <a:solidFill>
                  <a:srgbClr val="000000"/>
                </a:solidFill>
                <a:latin typeface="Arial"/>
                <a:cs typeface="Arial"/>
              </a:rPr>
            </a:br>
            <a:r>
              <a:rPr lang="en-US" sz="900" dirty="0" smtClean="0">
                <a:solidFill>
                  <a:srgbClr val="000000"/>
                </a:solidFill>
                <a:latin typeface="Arial"/>
                <a:cs typeface="Arial"/>
              </a:rPr>
              <a:t>           has attached</a:t>
            </a:r>
            <a:br>
              <a:rPr lang="en-US" sz="900" dirty="0" smtClean="0">
                <a:solidFill>
                  <a:srgbClr val="000000"/>
                </a:solidFill>
                <a:latin typeface="Arial"/>
                <a:cs typeface="Arial"/>
              </a:rPr>
            </a:br>
            <a:r>
              <a:rPr lang="en-US" sz="900" dirty="0" smtClean="0">
                <a:solidFill>
                  <a:srgbClr val="000000"/>
                </a:solidFill>
                <a:latin typeface="Arial"/>
                <a:cs typeface="Arial"/>
              </a:rPr>
              <a:t>           to the</a:t>
            </a:r>
            <a:br>
              <a:rPr lang="en-US" sz="900" dirty="0" smtClean="0">
                <a:solidFill>
                  <a:srgbClr val="000000"/>
                </a:solidFill>
                <a:latin typeface="Arial"/>
                <a:cs typeface="Arial"/>
              </a:rPr>
            </a:br>
            <a:r>
              <a:rPr lang="en-US" sz="900" dirty="0" smtClean="0">
                <a:solidFill>
                  <a:srgbClr val="000000"/>
                </a:solidFill>
                <a:latin typeface="Arial"/>
                <a:cs typeface="Arial"/>
              </a:rPr>
              <a:t>           cell wall,</a:t>
            </a:r>
            <a:br>
              <a:rPr lang="en-US" sz="900" dirty="0" smtClean="0">
                <a:solidFill>
                  <a:srgbClr val="000000"/>
                </a:solidFill>
                <a:latin typeface="Arial"/>
                <a:cs typeface="Arial"/>
              </a:rPr>
            </a:br>
            <a:r>
              <a:rPr lang="en-US" sz="900" dirty="0" smtClean="0">
                <a:solidFill>
                  <a:srgbClr val="000000"/>
                </a:solidFill>
                <a:latin typeface="Arial"/>
                <a:cs typeface="Arial"/>
              </a:rPr>
              <a:t>           additional</a:t>
            </a:r>
            <a:br>
              <a:rPr lang="en-US" sz="900" dirty="0" smtClean="0">
                <a:solidFill>
                  <a:srgbClr val="000000"/>
                </a:solidFill>
                <a:latin typeface="Arial"/>
                <a:cs typeface="Arial"/>
              </a:rPr>
            </a:br>
            <a:r>
              <a:rPr lang="en-US" sz="900" dirty="0" smtClean="0">
                <a:solidFill>
                  <a:srgbClr val="000000"/>
                </a:solidFill>
                <a:latin typeface="Arial"/>
                <a:cs typeface="Arial"/>
              </a:rPr>
              <a:t>           complement</a:t>
            </a:r>
            <a:br>
              <a:rPr lang="en-US" sz="900" dirty="0" smtClean="0">
                <a:solidFill>
                  <a:srgbClr val="000000"/>
                </a:solidFill>
                <a:latin typeface="Arial"/>
                <a:cs typeface="Arial"/>
              </a:rPr>
            </a:br>
            <a:r>
              <a:rPr lang="en-US" sz="900" dirty="0" smtClean="0">
                <a:solidFill>
                  <a:srgbClr val="000000"/>
                </a:solidFill>
                <a:latin typeface="Arial"/>
                <a:cs typeface="Arial"/>
              </a:rPr>
              <a:t>           proteins</a:t>
            </a:r>
          </a:p>
          <a:p>
            <a:pPr>
              <a:lnSpc>
                <a:spcPts val="1150"/>
              </a:lnSpc>
            </a:pPr>
            <a:r>
              <a:rPr lang="en-US" sz="900" dirty="0" smtClean="0">
                <a:solidFill>
                  <a:srgbClr val="000000"/>
                </a:solidFill>
                <a:latin typeface="Arial"/>
                <a:cs typeface="Arial"/>
              </a:rPr>
              <a:t>form a </a:t>
            </a:r>
            <a:r>
              <a:rPr lang="en-US" sz="900" b="0" dirty="0" smtClean="0">
                <a:solidFill>
                  <a:srgbClr val="000000"/>
                </a:solidFill>
                <a:latin typeface="Arial Black"/>
                <a:cs typeface="Arial Black"/>
              </a:rPr>
              <a:t>membrane attack</a:t>
            </a:r>
            <a:r>
              <a:rPr lang="en-US" sz="900" b="0" dirty="0">
                <a:solidFill>
                  <a:srgbClr val="000000"/>
                </a:solidFill>
                <a:latin typeface="Arial Black"/>
                <a:cs typeface="Arial Black"/>
              </a:rPr>
              <a:t/>
            </a:r>
            <a:br>
              <a:rPr lang="en-US" sz="900" b="0" dirty="0">
                <a:solidFill>
                  <a:srgbClr val="000000"/>
                </a:solidFill>
                <a:latin typeface="Arial Black"/>
                <a:cs typeface="Arial Black"/>
              </a:rPr>
            </a:br>
            <a:r>
              <a:rPr lang="en-US" sz="900" b="0" dirty="0" smtClean="0">
                <a:solidFill>
                  <a:srgbClr val="000000"/>
                </a:solidFill>
                <a:latin typeface="Arial Black"/>
                <a:cs typeface="Arial Black"/>
              </a:rPr>
              <a:t>complex (MAC) </a:t>
            </a:r>
            <a:r>
              <a:rPr lang="en-US" sz="900" dirty="0" smtClean="0">
                <a:solidFill>
                  <a:srgbClr val="000000"/>
                </a:solidFill>
                <a:latin typeface="Arial"/>
                <a:cs typeface="Arial"/>
              </a:rPr>
              <a:t>in the membrane</a:t>
            </a:r>
            <a:br>
              <a:rPr lang="en-US" sz="900" dirty="0" smtClean="0">
                <a:solidFill>
                  <a:srgbClr val="000000"/>
                </a:solidFill>
                <a:latin typeface="Arial"/>
                <a:cs typeface="Arial"/>
              </a:rPr>
            </a:br>
            <a:r>
              <a:rPr lang="en-US" sz="900" dirty="0" smtClean="0">
                <a:solidFill>
                  <a:srgbClr val="000000"/>
                </a:solidFill>
                <a:latin typeface="Arial"/>
                <a:cs typeface="Arial"/>
              </a:rPr>
              <a:t>that destroys the integrity of the</a:t>
            </a:r>
            <a:br>
              <a:rPr lang="en-US" sz="900" dirty="0" smtClean="0">
                <a:solidFill>
                  <a:srgbClr val="000000"/>
                </a:solidFill>
                <a:latin typeface="Arial"/>
                <a:cs typeface="Arial"/>
              </a:rPr>
            </a:br>
            <a:r>
              <a:rPr lang="en-US" sz="900" dirty="0" smtClean="0">
                <a:solidFill>
                  <a:srgbClr val="000000"/>
                </a:solidFill>
                <a:latin typeface="Arial"/>
                <a:cs typeface="Arial"/>
              </a:rPr>
              <a:t>target cell.</a:t>
            </a:r>
          </a:p>
        </p:txBody>
      </p:sp>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22-14 Pathways of Complement Activation (Part </a:t>
            </a:r>
            <a:r>
              <a:rPr lang="en-US" sz="900" b="1" dirty="0" smtClean="0">
                <a:latin typeface="Arial"/>
                <a:cs typeface="Arial"/>
              </a:rPr>
              <a:t>3 </a:t>
            </a:r>
            <a:r>
              <a:rPr lang="en-US" sz="900" b="1" dirty="0">
                <a:latin typeface="Arial"/>
                <a:cs typeface="Arial"/>
              </a:rPr>
              <a:t>of 3).</a:t>
            </a:r>
          </a:p>
        </p:txBody>
      </p:sp>
      <p:cxnSp>
        <p:nvCxnSpPr>
          <p:cNvPr id="6" name="Straight Connector 5"/>
          <p:cNvCxnSpPr/>
          <p:nvPr/>
        </p:nvCxnSpPr>
        <p:spPr bwMode="auto">
          <a:xfrm flipV="1">
            <a:off x="4639315" y="1228432"/>
            <a:ext cx="0" cy="21360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4220978" y="2883343"/>
            <a:ext cx="0" cy="23955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flipH="1">
            <a:off x="4220979" y="2906971"/>
            <a:ext cx="144277" cy="21592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Box 31"/>
          <p:cNvSpPr txBox="1">
            <a:spLocks noChangeArrowheads="1"/>
          </p:cNvSpPr>
          <p:nvPr/>
        </p:nvSpPr>
        <p:spPr bwMode="auto">
          <a:xfrm>
            <a:off x="4271692" y="876414"/>
            <a:ext cx="33351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900" dirty="0" smtClean="0">
                <a:solidFill>
                  <a:srgbClr val="000000"/>
                </a:solidFill>
                <a:latin typeface="Arial"/>
                <a:cs typeface="Arial"/>
              </a:rPr>
              <a:t>C5-C9</a:t>
            </a:r>
            <a:endParaRPr lang="en-US" sz="900" dirty="0">
              <a:solidFill>
                <a:srgbClr val="000000"/>
              </a:solidFill>
              <a:latin typeface="Arial"/>
              <a:cs typeface="Arial"/>
            </a:endParaRPr>
          </a:p>
        </p:txBody>
      </p:sp>
      <p:sp>
        <p:nvSpPr>
          <p:cNvPr id="10" name="Text Box 31"/>
          <p:cNvSpPr txBox="1">
            <a:spLocks noChangeArrowheads="1"/>
          </p:cNvSpPr>
          <p:nvPr/>
        </p:nvSpPr>
        <p:spPr bwMode="auto">
          <a:xfrm>
            <a:off x="4514027" y="1093791"/>
            <a:ext cx="26284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900" dirty="0" smtClean="0">
                <a:solidFill>
                  <a:srgbClr val="000000"/>
                </a:solidFill>
                <a:latin typeface="Arial"/>
                <a:cs typeface="Arial"/>
              </a:rPr>
              <a:t>MAC</a:t>
            </a:r>
            <a:endParaRPr lang="en-US" sz="900" dirty="0">
              <a:solidFill>
                <a:srgbClr val="000000"/>
              </a:solidFill>
              <a:latin typeface="Arial"/>
              <a:cs typeface="Arial"/>
            </a:endParaRPr>
          </a:p>
        </p:txBody>
      </p:sp>
      <p:sp>
        <p:nvSpPr>
          <p:cNvPr id="11" name="Text Box 31"/>
          <p:cNvSpPr txBox="1">
            <a:spLocks noChangeArrowheads="1"/>
          </p:cNvSpPr>
          <p:nvPr/>
        </p:nvSpPr>
        <p:spPr bwMode="auto">
          <a:xfrm>
            <a:off x="3845906" y="3121951"/>
            <a:ext cx="7823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900" dirty="0" smtClean="0">
                <a:solidFill>
                  <a:srgbClr val="000000"/>
                </a:solidFill>
                <a:latin typeface="Arial"/>
                <a:cs typeface="Arial"/>
              </a:rPr>
              <a:t>Multiple pores</a:t>
            </a:r>
            <a:br>
              <a:rPr lang="en-US" sz="900" dirty="0" smtClean="0">
                <a:solidFill>
                  <a:srgbClr val="000000"/>
                </a:solidFill>
                <a:latin typeface="Arial"/>
                <a:cs typeface="Arial"/>
              </a:rPr>
            </a:br>
            <a:r>
              <a:rPr lang="en-US" sz="900" dirty="0" smtClean="0">
                <a:solidFill>
                  <a:srgbClr val="000000"/>
                </a:solidFill>
                <a:latin typeface="Arial"/>
                <a:cs typeface="Arial"/>
              </a:rPr>
              <a:t>in bacterium</a:t>
            </a:r>
            <a:endParaRPr lang="en-US" sz="900" dirty="0">
              <a:solidFill>
                <a:srgbClr val="000000"/>
              </a:solidFill>
              <a:latin typeface="Arial"/>
              <a:cs typeface="Arial"/>
            </a:endParaRPr>
          </a:p>
        </p:txBody>
      </p:sp>
      <p:sp>
        <p:nvSpPr>
          <p:cNvPr id="12" name="Text Box 31"/>
          <p:cNvSpPr txBox="1">
            <a:spLocks noChangeArrowheads="1"/>
          </p:cNvSpPr>
          <p:nvPr/>
        </p:nvSpPr>
        <p:spPr bwMode="auto">
          <a:xfrm>
            <a:off x="4945235" y="3105962"/>
            <a:ext cx="687805" cy="14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920" b="0" dirty="0" smtClean="0">
                <a:solidFill>
                  <a:srgbClr val="000000"/>
                </a:solidFill>
                <a:latin typeface="Arial Black"/>
                <a:cs typeface="Arial Black"/>
              </a:rPr>
              <a:t>Cell </a:t>
            </a:r>
            <a:r>
              <a:rPr lang="en-US" sz="920" b="0" dirty="0" err="1" smtClean="0">
                <a:solidFill>
                  <a:srgbClr val="000000"/>
                </a:solidFill>
                <a:latin typeface="Arial Black"/>
                <a:cs typeface="Arial Black"/>
              </a:rPr>
              <a:t>lysis</a:t>
            </a:r>
            <a:endParaRPr lang="en-US" sz="920" b="0" dirty="0">
              <a:solidFill>
                <a:srgbClr val="000000"/>
              </a:solidFill>
              <a:latin typeface="Arial Black"/>
              <a:cs typeface="Arial Black"/>
            </a:endParaRPr>
          </a:p>
        </p:txBody>
      </p:sp>
      <p:sp>
        <p:nvSpPr>
          <p:cNvPr id="13" name="Text Box 31"/>
          <p:cNvSpPr txBox="1">
            <a:spLocks noChangeArrowheads="1"/>
          </p:cNvSpPr>
          <p:nvPr/>
        </p:nvSpPr>
        <p:spPr bwMode="auto">
          <a:xfrm>
            <a:off x="3755938" y="292215"/>
            <a:ext cx="1839304" cy="15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110000"/>
              </a:lnSpc>
            </a:pPr>
            <a:r>
              <a:rPr lang="en-US" sz="920" b="0" dirty="0" smtClean="0">
                <a:solidFill>
                  <a:srgbClr val="000000"/>
                </a:solidFill>
                <a:latin typeface="Arial Black"/>
                <a:cs typeface="Arial Black"/>
              </a:rPr>
              <a:t>Cell </a:t>
            </a:r>
            <a:r>
              <a:rPr lang="en-US" sz="920" b="0" dirty="0" err="1" smtClean="0">
                <a:solidFill>
                  <a:srgbClr val="000000"/>
                </a:solidFill>
                <a:latin typeface="Arial Black"/>
                <a:cs typeface="Arial Black"/>
              </a:rPr>
              <a:t>Lysis</a:t>
            </a:r>
            <a:r>
              <a:rPr lang="en-US" sz="920" b="0" dirty="0" smtClean="0">
                <a:solidFill>
                  <a:srgbClr val="000000"/>
                </a:solidFill>
                <a:latin typeface="Arial Black"/>
                <a:cs typeface="Arial Black"/>
              </a:rPr>
              <a:t> by Pore Formation</a:t>
            </a:r>
            <a:endParaRPr lang="en-US" sz="920" b="0" dirty="0">
              <a:solidFill>
                <a:srgbClr val="000000"/>
              </a:solidFill>
              <a:latin typeface="Arial Black"/>
              <a:cs typeface="Arial Black"/>
            </a:endParaRPr>
          </a:p>
        </p:txBody>
      </p:sp>
      <p:sp>
        <p:nvSpPr>
          <p:cNvPr id="14" name="Text Box 31"/>
          <p:cNvSpPr txBox="1">
            <a:spLocks noChangeArrowheads="1"/>
          </p:cNvSpPr>
          <p:nvPr/>
        </p:nvSpPr>
        <p:spPr bwMode="auto">
          <a:xfrm>
            <a:off x="3760543" y="3663721"/>
            <a:ext cx="1540492" cy="14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920" b="0" dirty="0" smtClean="0">
                <a:solidFill>
                  <a:srgbClr val="000000"/>
                </a:solidFill>
                <a:latin typeface="Arial Black"/>
                <a:cs typeface="Arial Black"/>
              </a:rPr>
              <a:t>Enhanced Phagocytosis</a:t>
            </a:r>
            <a:endParaRPr lang="en-US" sz="920" b="0" dirty="0">
              <a:solidFill>
                <a:srgbClr val="000000"/>
              </a:solidFill>
              <a:latin typeface="Arial Black"/>
              <a:cs typeface="Arial Black"/>
            </a:endParaRPr>
          </a:p>
        </p:txBody>
      </p:sp>
      <p:sp>
        <p:nvSpPr>
          <p:cNvPr id="15" name="Text Box 31"/>
          <p:cNvSpPr txBox="1">
            <a:spLocks noChangeArrowheads="1"/>
          </p:cNvSpPr>
          <p:nvPr/>
        </p:nvSpPr>
        <p:spPr bwMode="auto">
          <a:xfrm>
            <a:off x="3761084" y="5670049"/>
            <a:ext cx="1209650" cy="14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920" b="0" dirty="0" smtClean="0">
                <a:solidFill>
                  <a:srgbClr val="000000"/>
                </a:solidFill>
                <a:latin typeface="Arial Black"/>
                <a:cs typeface="Arial Black"/>
              </a:rPr>
              <a:t>Histamine Release</a:t>
            </a:r>
            <a:endParaRPr lang="en-US" sz="920" b="0" dirty="0">
              <a:solidFill>
                <a:srgbClr val="000000"/>
              </a:solidFill>
              <a:latin typeface="Arial Black"/>
              <a:cs typeface="Arial Black"/>
            </a:endParaRPr>
          </a:p>
        </p:txBody>
      </p:sp>
      <p:sp>
        <p:nvSpPr>
          <p:cNvPr id="16" name="Text Box 31"/>
          <p:cNvSpPr txBox="1">
            <a:spLocks noChangeArrowheads="1"/>
          </p:cNvSpPr>
          <p:nvPr/>
        </p:nvSpPr>
        <p:spPr bwMode="auto">
          <a:xfrm>
            <a:off x="3780627" y="3929706"/>
            <a:ext cx="1962163" cy="147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150"/>
              </a:lnSpc>
            </a:pPr>
            <a:r>
              <a:rPr lang="en-US" sz="890" dirty="0" smtClean="0">
                <a:solidFill>
                  <a:srgbClr val="000000"/>
                </a:solidFill>
                <a:latin typeface="Arial"/>
                <a:cs typeface="Arial"/>
              </a:rPr>
              <a:t>A coating of complement proteins</a:t>
            </a:r>
            <a:br>
              <a:rPr lang="en-US" sz="890" dirty="0" smtClean="0">
                <a:solidFill>
                  <a:srgbClr val="000000"/>
                </a:solidFill>
                <a:latin typeface="Arial"/>
                <a:cs typeface="Arial"/>
              </a:rPr>
            </a:br>
            <a:r>
              <a:rPr lang="en-US" sz="890" dirty="0" smtClean="0">
                <a:solidFill>
                  <a:srgbClr val="000000"/>
                </a:solidFill>
                <a:latin typeface="Arial"/>
                <a:cs typeface="Arial"/>
              </a:rPr>
              <a:t>and antibodies both attracts</a:t>
            </a:r>
            <a:br>
              <a:rPr lang="en-US" sz="890" dirty="0" smtClean="0">
                <a:solidFill>
                  <a:srgbClr val="000000"/>
                </a:solidFill>
                <a:latin typeface="Arial"/>
                <a:cs typeface="Arial"/>
              </a:rPr>
            </a:br>
            <a:r>
              <a:rPr lang="en-US" sz="890" dirty="0" smtClean="0">
                <a:solidFill>
                  <a:srgbClr val="000000"/>
                </a:solidFill>
                <a:latin typeface="Arial"/>
                <a:cs typeface="Arial"/>
              </a:rPr>
              <a:t>phagocytes and makes the</a:t>
            </a:r>
            <a:br>
              <a:rPr lang="en-US" sz="890" dirty="0" smtClean="0">
                <a:solidFill>
                  <a:srgbClr val="000000"/>
                </a:solidFill>
                <a:latin typeface="Arial"/>
                <a:cs typeface="Arial"/>
              </a:rPr>
            </a:br>
            <a:r>
              <a:rPr lang="en-US" sz="890" dirty="0" smtClean="0">
                <a:solidFill>
                  <a:srgbClr val="000000"/>
                </a:solidFill>
                <a:latin typeface="Arial"/>
                <a:cs typeface="Arial"/>
              </a:rPr>
              <a:t>target cell easier to engulf. This</a:t>
            </a:r>
            <a:br>
              <a:rPr lang="en-US" sz="890" dirty="0" smtClean="0">
                <a:solidFill>
                  <a:srgbClr val="000000"/>
                </a:solidFill>
                <a:latin typeface="Arial"/>
                <a:cs typeface="Arial"/>
              </a:rPr>
            </a:br>
            <a:r>
              <a:rPr lang="en-US" sz="890" dirty="0" smtClean="0">
                <a:solidFill>
                  <a:srgbClr val="000000"/>
                </a:solidFill>
                <a:latin typeface="Arial"/>
                <a:cs typeface="Arial"/>
              </a:rPr>
              <a:t>enhancement of phagocytosis, a </a:t>
            </a:r>
            <a:br>
              <a:rPr lang="en-US" sz="890" dirty="0" smtClean="0">
                <a:solidFill>
                  <a:srgbClr val="000000"/>
                </a:solidFill>
                <a:latin typeface="Arial"/>
                <a:cs typeface="Arial"/>
              </a:rPr>
            </a:br>
            <a:r>
              <a:rPr lang="en-US" sz="890" dirty="0" smtClean="0">
                <a:solidFill>
                  <a:srgbClr val="000000"/>
                </a:solidFill>
                <a:latin typeface="Arial"/>
                <a:cs typeface="Arial"/>
              </a:rPr>
              <a:t>process called </a:t>
            </a:r>
            <a:r>
              <a:rPr lang="en-US" sz="890" b="0" dirty="0" err="1" smtClean="0">
                <a:solidFill>
                  <a:srgbClr val="000000"/>
                </a:solidFill>
                <a:latin typeface="Arial Black"/>
                <a:cs typeface="Arial Black"/>
              </a:rPr>
              <a:t>opsonization</a:t>
            </a:r>
            <a:r>
              <a:rPr lang="en-US" sz="890" dirty="0" smtClean="0">
                <a:solidFill>
                  <a:srgbClr val="000000"/>
                </a:solidFill>
                <a:latin typeface="Arial"/>
                <a:cs typeface="Arial"/>
              </a:rPr>
              <a:t>,</a:t>
            </a:r>
            <a:br>
              <a:rPr lang="en-US" sz="890" dirty="0" smtClean="0">
                <a:solidFill>
                  <a:srgbClr val="000000"/>
                </a:solidFill>
                <a:latin typeface="Arial"/>
                <a:cs typeface="Arial"/>
              </a:rPr>
            </a:br>
            <a:r>
              <a:rPr lang="en-US" sz="890" dirty="0" smtClean="0">
                <a:solidFill>
                  <a:srgbClr val="000000"/>
                </a:solidFill>
                <a:latin typeface="Arial"/>
                <a:cs typeface="Arial"/>
              </a:rPr>
              <a:t>occurs because macrophage</a:t>
            </a:r>
            <a:br>
              <a:rPr lang="en-US" sz="890" dirty="0" smtClean="0">
                <a:solidFill>
                  <a:srgbClr val="000000"/>
                </a:solidFill>
                <a:latin typeface="Arial"/>
                <a:cs typeface="Arial"/>
              </a:rPr>
            </a:br>
            <a:r>
              <a:rPr lang="en-US" sz="890" dirty="0" smtClean="0">
                <a:solidFill>
                  <a:srgbClr val="000000"/>
                </a:solidFill>
                <a:latin typeface="Arial"/>
                <a:cs typeface="Arial"/>
              </a:rPr>
              <a:t>membranes contain receptors</a:t>
            </a:r>
            <a:br>
              <a:rPr lang="en-US" sz="890" dirty="0" smtClean="0">
                <a:solidFill>
                  <a:srgbClr val="000000"/>
                </a:solidFill>
                <a:latin typeface="Arial"/>
                <a:cs typeface="Arial"/>
              </a:rPr>
            </a:br>
            <a:r>
              <a:rPr lang="en-US" sz="890" dirty="0" smtClean="0">
                <a:solidFill>
                  <a:srgbClr val="000000"/>
                </a:solidFill>
                <a:latin typeface="Arial"/>
                <a:cs typeface="Arial"/>
              </a:rPr>
              <a:t>that detect and bind to complement</a:t>
            </a:r>
            <a:br>
              <a:rPr lang="en-US" sz="890" dirty="0" smtClean="0">
                <a:solidFill>
                  <a:srgbClr val="000000"/>
                </a:solidFill>
                <a:latin typeface="Arial"/>
                <a:cs typeface="Arial"/>
              </a:rPr>
            </a:br>
            <a:r>
              <a:rPr lang="en-US" sz="890" dirty="0" smtClean="0">
                <a:solidFill>
                  <a:srgbClr val="000000"/>
                </a:solidFill>
                <a:latin typeface="Arial"/>
                <a:cs typeface="Arial"/>
              </a:rPr>
              <a:t>proteins and bound antibodies.</a:t>
            </a:r>
            <a:endParaRPr lang="en-US" sz="890" dirty="0">
              <a:solidFill>
                <a:srgbClr val="000000"/>
              </a:solidFill>
              <a:latin typeface="Arial"/>
              <a:cs typeface="Arial"/>
            </a:endParaRPr>
          </a:p>
        </p:txBody>
      </p:sp>
      <p:sp>
        <p:nvSpPr>
          <p:cNvPr id="17" name="Text Box 31"/>
          <p:cNvSpPr txBox="1">
            <a:spLocks noChangeArrowheads="1"/>
          </p:cNvSpPr>
          <p:nvPr/>
        </p:nvSpPr>
        <p:spPr bwMode="auto">
          <a:xfrm>
            <a:off x="3762389" y="5934977"/>
            <a:ext cx="1978667" cy="60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110000"/>
              </a:lnSpc>
            </a:pPr>
            <a:r>
              <a:rPr lang="en-US" sz="880" dirty="0" smtClean="0">
                <a:solidFill>
                  <a:srgbClr val="000000"/>
                </a:solidFill>
                <a:latin typeface="Arial"/>
                <a:cs typeface="Arial"/>
              </a:rPr>
              <a:t>Release of histamine by mast cells</a:t>
            </a:r>
            <a:br>
              <a:rPr lang="en-US" sz="880" dirty="0" smtClean="0">
                <a:solidFill>
                  <a:srgbClr val="000000"/>
                </a:solidFill>
                <a:latin typeface="Arial"/>
                <a:cs typeface="Arial"/>
              </a:rPr>
            </a:br>
            <a:r>
              <a:rPr lang="en-US" sz="880" dirty="0" smtClean="0">
                <a:solidFill>
                  <a:srgbClr val="000000"/>
                </a:solidFill>
                <a:latin typeface="Arial"/>
                <a:cs typeface="Arial"/>
              </a:rPr>
              <a:t>and basophils increases the degree</a:t>
            </a:r>
            <a:br>
              <a:rPr lang="en-US" sz="880" dirty="0" smtClean="0">
                <a:solidFill>
                  <a:srgbClr val="000000"/>
                </a:solidFill>
                <a:latin typeface="Arial"/>
                <a:cs typeface="Arial"/>
              </a:rPr>
            </a:br>
            <a:r>
              <a:rPr lang="en-US" sz="880" dirty="0" smtClean="0">
                <a:solidFill>
                  <a:srgbClr val="000000"/>
                </a:solidFill>
                <a:latin typeface="Arial"/>
                <a:cs typeface="Arial"/>
              </a:rPr>
              <a:t>of local inflammation and</a:t>
            </a:r>
            <a:br>
              <a:rPr lang="en-US" sz="880" dirty="0" smtClean="0">
                <a:solidFill>
                  <a:srgbClr val="000000"/>
                </a:solidFill>
                <a:latin typeface="Arial"/>
                <a:cs typeface="Arial"/>
              </a:rPr>
            </a:br>
            <a:r>
              <a:rPr lang="en-US" sz="880" dirty="0" smtClean="0">
                <a:solidFill>
                  <a:srgbClr val="000000"/>
                </a:solidFill>
                <a:latin typeface="Arial"/>
                <a:cs typeface="Arial"/>
              </a:rPr>
              <a:t>accelerates blood flow to the region.</a:t>
            </a:r>
            <a:endParaRPr lang="en-US" sz="880" dirty="0">
              <a:solidFill>
                <a:srgbClr val="000000"/>
              </a:solidFill>
              <a:latin typeface="Arial"/>
              <a:cs typeface="Arial"/>
            </a:endParaRPr>
          </a:p>
        </p:txBody>
      </p:sp>
    </p:spTree>
    <p:extLst>
      <p:ext uri="{BB962C8B-B14F-4D97-AF65-F5344CB8AC3E}">
        <p14:creationId xmlns:p14="http://schemas.microsoft.com/office/powerpoint/2010/main" val="250804296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ltLang="en-US" smtClean="0"/>
              <a:t>22-3 Nonspecific Defenses</a:t>
            </a:r>
          </a:p>
        </p:txBody>
      </p:sp>
      <p:sp>
        <p:nvSpPr>
          <p:cNvPr id="122883" name="Rectangle 3"/>
          <p:cNvSpPr>
            <a:spLocks noGrp="1" noChangeArrowheads="1"/>
          </p:cNvSpPr>
          <p:nvPr>
            <p:ph idx="1"/>
          </p:nvPr>
        </p:nvSpPr>
        <p:spPr/>
        <p:txBody>
          <a:bodyPr/>
          <a:lstStyle/>
          <a:p>
            <a:r>
              <a:rPr lang="en-US" altLang="en-US" b="1" dirty="0" smtClean="0"/>
              <a:t>Inflammation</a:t>
            </a:r>
            <a:r>
              <a:rPr lang="en-US" altLang="en-US" dirty="0" smtClean="0"/>
              <a:t> </a:t>
            </a:r>
          </a:p>
          <a:p>
            <a:pPr lvl="1"/>
            <a:r>
              <a:rPr lang="en-US" altLang="en-US" dirty="0" smtClean="0"/>
              <a:t>Also called </a:t>
            </a:r>
            <a:r>
              <a:rPr lang="en-US" altLang="en-US" i="1" dirty="0" smtClean="0"/>
              <a:t>inflammatory</a:t>
            </a:r>
            <a:r>
              <a:rPr lang="en-US" altLang="en-US" dirty="0" smtClean="0"/>
              <a:t> </a:t>
            </a:r>
            <a:r>
              <a:rPr lang="en-US" altLang="en-US" i="1" dirty="0" smtClean="0"/>
              <a:t>response</a:t>
            </a:r>
            <a:r>
              <a:rPr lang="en-US" altLang="en-US" dirty="0" smtClean="0"/>
              <a:t> </a:t>
            </a:r>
          </a:p>
          <a:p>
            <a:pPr lvl="1"/>
            <a:r>
              <a:rPr lang="en-US" altLang="en-US" dirty="0" smtClean="0"/>
              <a:t>A localized response</a:t>
            </a:r>
          </a:p>
          <a:p>
            <a:pPr lvl="1"/>
            <a:r>
              <a:rPr lang="en-US" altLang="en-US" dirty="0" smtClean="0"/>
              <a:t>Triggered by any stimulus that kills cells or injures tissue</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ltLang="en-US" smtClean="0"/>
              <a:t>22-3 Nonspecific Defenses</a:t>
            </a:r>
          </a:p>
        </p:txBody>
      </p:sp>
      <p:sp>
        <p:nvSpPr>
          <p:cNvPr id="123907" name="Rectangle 3"/>
          <p:cNvSpPr>
            <a:spLocks noGrp="1" noChangeArrowheads="1"/>
          </p:cNvSpPr>
          <p:nvPr>
            <p:ph idx="1"/>
          </p:nvPr>
        </p:nvSpPr>
        <p:spPr/>
        <p:txBody>
          <a:bodyPr/>
          <a:lstStyle/>
          <a:p>
            <a:r>
              <a:rPr lang="en-US" altLang="en-US" i="1" dirty="0" smtClean="0"/>
              <a:t>Cardinal</a:t>
            </a:r>
            <a:r>
              <a:rPr lang="en-US" altLang="en-US" dirty="0" smtClean="0"/>
              <a:t> </a:t>
            </a:r>
            <a:r>
              <a:rPr lang="en-US" altLang="en-US" i="1" dirty="0" smtClean="0"/>
              <a:t>Signs</a:t>
            </a:r>
            <a:r>
              <a:rPr lang="en-US" altLang="en-US" dirty="0" smtClean="0"/>
              <a:t> and </a:t>
            </a:r>
            <a:r>
              <a:rPr lang="en-US" altLang="en-US" i="1" dirty="0" smtClean="0"/>
              <a:t>Symptoms</a:t>
            </a:r>
            <a:r>
              <a:rPr lang="en-US" altLang="en-US" dirty="0" smtClean="0"/>
              <a:t> </a:t>
            </a:r>
          </a:p>
          <a:p>
            <a:pPr lvl="1"/>
            <a:r>
              <a:rPr lang="en-US" altLang="en-US" dirty="0" smtClean="0"/>
              <a:t>Swelling (</a:t>
            </a:r>
            <a:r>
              <a:rPr lang="en-US" altLang="en-US" i="1" dirty="0" smtClean="0"/>
              <a:t>tumor</a:t>
            </a:r>
            <a:r>
              <a:rPr lang="en-US" altLang="en-US" dirty="0" smtClean="0"/>
              <a:t>)</a:t>
            </a:r>
          </a:p>
          <a:p>
            <a:pPr lvl="1"/>
            <a:r>
              <a:rPr lang="en-US" altLang="en-US" dirty="0" smtClean="0"/>
              <a:t>Redness (</a:t>
            </a:r>
            <a:r>
              <a:rPr lang="en-US" altLang="en-US" i="1" dirty="0" err="1" smtClean="0"/>
              <a:t>rubor</a:t>
            </a:r>
            <a:r>
              <a:rPr lang="en-US" altLang="en-US" dirty="0" smtClean="0"/>
              <a:t>)</a:t>
            </a:r>
          </a:p>
          <a:p>
            <a:pPr lvl="1"/>
            <a:r>
              <a:rPr lang="en-US" altLang="en-US" dirty="0" smtClean="0"/>
              <a:t>Heat (</a:t>
            </a:r>
            <a:r>
              <a:rPr lang="en-US" altLang="en-US" i="1" dirty="0" err="1" smtClean="0"/>
              <a:t>calor</a:t>
            </a:r>
            <a:r>
              <a:rPr lang="en-US" altLang="en-US" dirty="0" smtClean="0"/>
              <a:t>)</a:t>
            </a:r>
          </a:p>
          <a:p>
            <a:pPr lvl="1"/>
            <a:r>
              <a:rPr lang="en-US" altLang="en-US" dirty="0" smtClean="0"/>
              <a:t>Pain (</a:t>
            </a:r>
            <a:r>
              <a:rPr lang="en-US" altLang="en-US" i="1" dirty="0" smtClean="0"/>
              <a:t>dolor</a:t>
            </a:r>
            <a:r>
              <a:rPr lang="en-US" altLang="en-US" dirty="0" smtClean="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04" name="Picture 9303" descr="figure_22_01_1_unlabeled.jpg"/>
          <p:cNvPicPr>
            <a:picLocks noChangeAspect="1"/>
          </p:cNvPicPr>
          <p:nvPr/>
        </p:nvPicPr>
        <p:blipFill rotWithShape="1">
          <a:blip r:embed="rId3">
            <a:extLst>
              <a:ext uri="{28A0092B-C50C-407E-A947-70E740481C1C}">
                <a14:useLocalDpi xmlns:a14="http://schemas.microsoft.com/office/drawing/2010/main" val="0"/>
              </a:ext>
            </a:extLst>
          </a:blip>
          <a:srcRect b="2803"/>
          <a:stretch/>
        </p:blipFill>
        <p:spPr>
          <a:xfrm>
            <a:off x="1048512" y="137160"/>
            <a:ext cx="7046976" cy="6399107"/>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22-1 An Overview of the Lymphatic </a:t>
            </a:r>
            <a:r>
              <a:rPr lang="en-US" sz="900" b="1" dirty="0" smtClean="0">
                <a:latin typeface="Arial"/>
                <a:cs typeface="Arial"/>
              </a:rPr>
              <a:t>System (Part 1 of 2).</a:t>
            </a:r>
            <a:endParaRPr lang="en-US" sz="900" b="1" dirty="0">
              <a:latin typeface="Arial"/>
              <a:cs typeface="Arial"/>
            </a:endParaRPr>
          </a:p>
        </p:txBody>
      </p:sp>
      <p:cxnSp>
        <p:nvCxnSpPr>
          <p:cNvPr id="6" name="Straight Connector 5"/>
          <p:cNvCxnSpPr>
            <a:endCxn id="12" idx="1"/>
          </p:cNvCxnSpPr>
          <p:nvPr/>
        </p:nvCxnSpPr>
        <p:spPr bwMode="auto">
          <a:xfrm flipV="1">
            <a:off x="4902200" y="5367867"/>
            <a:ext cx="1032863" cy="677333"/>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 Box 31"/>
          <p:cNvSpPr txBox="1">
            <a:spLocks noChangeArrowheads="1"/>
          </p:cNvSpPr>
          <p:nvPr/>
        </p:nvSpPr>
        <p:spPr bwMode="auto">
          <a:xfrm>
            <a:off x="6888801" y="440552"/>
            <a:ext cx="4571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dirty="0" smtClean="0">
                <a:solidFill>
                  <a:srgbClr val="000000"/>
                </a:solidFill>
                <a:latin typeface="Arial"/>
                <a:cs typeface="Arial"/>
              </a:rPr>
              <a:t>Lymph</a:t>
            </a:r>
            <a:endParaRPr lang="en-US" sz="1100" dirty="0">
              <a:solidFill>
                <a:srgbClr val="000000"/>
              </a:solidFill>
              <a:latin typeface="Arial"/>
              <a:cs typeface="Arial"/>
            </a:endParaRPr>
          </a:p>
        </p:txBody>
      </p:sp>
      <p:cxnSp>
        <p:nvCxnSpPr>
          <p:cNvPr id="8" name="Straight Connector 7"/>
          <p:cNvCxnSpPr/>
          <p:nvPr/>
        </p:nvCxnSpPr>
        <p:spPr bwMode="auto">
          <a:xfrm flipV="1">
            <a:off x="6709833" y="1642095"/>
            <a:ext cx="301741" cy="467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Freeform 8"/>
          <p:cNvSpPr/>
          <p:nvPr/>
        </p:nvSpPr>
        <p:spPr>
          <a:xfrm>
            <a:off x="4588933" y="2899834"/>
            <a:ext cx="1769533" cy="1456266"/>
          </a:xfrm>
          <a:custGeom>
            <a:avLst/>
            <a:gdLst>
              <a:gd name="connsiteX0" fmla="*/ 0 w 962025"/>
              <a:gd name="connsiteY0" fmla="*/ 0 h 796925"/>
              <a:gd name="connsiteX1" fmla="*/ 790575 w 962025"/>
              <a:gd name="connsiteY1" fmla="*/ 796925 h 796925"/>
              <a:gd name="connsiteX2" fmla="*/ 962025 w 962025"/>
              <a:gd name="connsiteY2" fmla="*/ 793750 h 796925"/>
            </a:gdLst>
            <a:ahLst/>
            <a:cxnLst>
              <a:cxn ang="0">
                <a:pos x="connsiteX0" y="connsiteY0"/>
              </a:cxn>
              <a:cxn ang="0">
                <a:pos x="connsiteX1" y="connsiteY1"/>
              </a:cxn>
              <a:cxn ang="0">
                <a:pos x="connsiteX2" y="connsiteY2"/>
              </a:cxn>
            </a:cxnLst>
            <a:rect l="l" t="t" r="r" b="b"/>
            <a:pathLst>
              <a:path w="962025" h="796925">
                <a:moveTo>
                  <a:pt x="0" y="0"/>
                </a:moveTo>
                <a:lnTo>
                  <a:pt x="790575" y="796925"/>
                </a:lnTo>
                <a:lnTo>
                  <a:pt x="962025" y="793750"/>
                </a:lnTo>
              </a:path>
            </a:pathLst>
          </a:custGeom>
          <a:ln w="12700" cmpd="sng">
            <a:solidFill>
              <a:srgbClr val="000000"/>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10" name="Freeform 9"/>
          <p:cNvSpPr/>
          <p:nvPr/>
        </p:nvSpPr>
        <p:spPr>
          <a:xfrm>
            <a:off x="4597401" y="3780367"/>
            <a:ext cx="1756832" cy="960966"/>
          </a:xfrm>
          <a:custGeom>
            <a:avLst/>
            <a:gdLst>
              <a:gd name="connsiteX0" fmla="*/ 0 w 952500"/>
              <a:gd name="connsiteY0" fmla="*/ 0 h 520700"/>
              <a:gd name="connsiteX1" fmla="*/ 771525 w 952500"/>
              <a:gd name="connsiteY1" fmla="*/ 520700 h 520700"/>
              <a:gd name="connsiteX2" fmla="*/ 952500 w 952500"/>
              <a:gd name="connsiteY2" fmla="*/ 517525 h 520700"/>
            </a:gdLst>
            <a:ahLst/>
            <a:cxnLst>
              <a:cxn ang="0">
                <a:pos x="connsiteX0" y="connsiteY0"/>
              </a:cxn>
              <a:cxn ang="0">
                <a:pos x="connsiteX1" y="connsiteY1"/>
              </a:cxn>
              <a:cxn ang="0">
                <a:pos x="connsiteX2" y="connsiteY2"/>
              </a:cxn>
            </a:cxnLst>
            <a:rect l="l" t="t" r="r" b="b"/>
            <a:pathLst>
              <a:path w="952500" h="520700">
                <a:moveTo>
                  <a:pt x="0" y="0"/>
                </a:moveTo>
                <a:lnTo>
                  <a:pt x="771525" y="520700"/>
                </a:lnTo>
                <a:lnTo>
                  <a:pt x="952500" y="517525"/>
                </a:lnTo>
              </a:path>
            </a:pathLst>
          </a:custGeom>
          <a:ln w="12700" cmpd="sng">
            <a:solidFill>
              <a:srgbClr val="000000"/>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11" name="Freeform 10"/>
          <p:cNvSpPr/>
          <p:nvPr/>
        </p:nvSpPr>
        <p:spPr>
          <a:xfrm>
            <a:off x="5143500" y="5105400"/>
            <a:ext cx="1210733" cy="368300"/>
          </a:xfrm>
          <a:custGeom>
            <a:avLst/>
            <a:gdLst>
              <a:gd name="connsiteX0" fmla="*/ 0 w 657225"/>
              <a:gd name="connsiteY0" fmla="*/ 203200 h 203200"/>
              <a:gd name="connsiteX1" fmla="*/ 387350 w 657225"/>
              <a:gd name="connsiteY1" fmla="*/ 6350 h 203200"/>
              <a:gd name="connsiteX2" fmla="*/ 657225 w 657225"/>
              <a:gd name="connsiteY2" fmla="*/ 0 h 203200"/>
            </a:gdLst>
            <a:ahLst/>
            <a:cxnLst>
              <a:cxn ang="0">
                <a:pos x="connsiteX0" y="connsiteY0"/>
              </a:cxn>
              <a:cxn ang="0">
                <a:pos x="connsiteX1" y="connsiteY1"/>
              </a:cxn>
              <a:cxn ang="0">
                <a:pos x="connsiteX2" y="connsiteY2"/>
              </a:cxn>
            </a:cxnLst>
            <a:rect l="l" t="t" r="r" b="b"/>
            <a:pathLst>
              <a:path w="657225" h="203200">
                <a:moveTo>
                  <a:pt x="0" y="203200"/>
                </a:moveTo>
                <a:lnTo>
                  <a:pt x="387350" y="6350"/>
                </a:lnTo>
                <a:lnTo>
                  <a:pt x="657225" y="0"/>
                </a:lnTo>
              </a:path>
            </a:pathLst>
          </a:custGeom>
          <a:ln w="12700" cmpd="sng">
            <a:solidFill>
              <a:srgbClr val="000000"/>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12" name="Freeform 11"/>
          <p:cNvSpPr/>
          <p:nvPr/>
        </p:nvSpPr>
        <p:spPr>
          <a:xfrm>
            <a:off x="4953000" y="5367867"/>
            <a:ext cx="1405467" cy="546099"/>
          </a:xfrm>
          <a:custGeom>
            <a:avLst/>
            <a:gdLst>
              <a:gd name="connsiteX0" fmla="*/ 0 w 758825"/>
              <a:gd name="connsiteY0" fmla="*/ 288925 h 288925"/>
              <a:gd name="connsiteX1" fmla="*/ 530225 w 758825"/>
              <a:gd name="connsiteY1" fmla="*/ 0 h 288925"/>
              <a:gd name="connsiteX2" fmla="*/ 758825 w 758825"/>
              <a:gd name="connsiteY2" fmla="*/ 3175 h 288925"/>
            </a:gdLst>
            <a:ahLst/>
            <a:cxnLst>
              <a:cxn ang="0">
                <a:pos x="connsiteX0" y="connsiteY0"/>
              </a:cxn>
              <a:cxn ang="0">
                <a:pos x="connsiteX1" y="connsiteY1"/>
              </a:cxn>
              <a:cxn ang="0">
                <a:pos x="connsiteX2" y="connsiteY2"/>
              </a:cxn>
            </a:cxnLst>
            <a:rect l="l" t="t" r="r" b="b"/>
            <a:pathLst>
              <a:path w="758825" h="288925">
                <a:moveTo>
                  <a:pt x="0" y="288925"/>
                </a:moveTo>
                <a:lnTo>
                  <a:pt x="530225" y="0"/>
                </a:lnTo>
                <a:lnTo>
                  <a:pt x="758825" y="3175"/>
                </a:lnTo>
              </a:path>
            </a:pathLst>
          </a:custGeom>
          <a:ln w="12700" cmpd="sng">
            <a:solidFill>
              <a:srgbClr val="000000"/>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cxnSp>
        <p:nvCxnSpPr>
          <p:cNvPr id="17" name="Straight Connector 16"/>
          <p:cNvCxnSpPr/>
          <p:nvPr/>
        </p:nvCxnSpPr>
        <p:spPr bwMode="auto">
          <a:xfrm>
            <a:off x="3043767" y="5359400"/>
            <a:ext cx="414866" cy="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3109498" y="5364699"/>
            <a:ext cx="247535" cy="151334"/>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3192159" y="5083798"/>
            <a:ext cx="1417941" cy="435"/>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3196167" y="4305300"/>
            <a:ext cx="999066" cy="4233"/>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a:off x="3260840" y="4305307"/>
            <a:ext cx="693093" cy="309026"/>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a:off x="3204633" y="3145367"/>
            <a:ext cx="1253067" cy="1270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a:off x="3736031" y="3151722"/>
            <a:ext cx="827502" cy="230711"/>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Freeform 23"/>
          <p:cNvSpPr/>
          <p:nvPr/>
        </p:nvSpPr>
        <p:spPr>
          <a:xfrm>
            <a:off x="3191933" y="3433233"/>
            <a:ext cx="1625600" cy="300567"/>
          </a:xfrm>
          <a:custGeom>
            <a:avLst/>
            <a:gdLst>
              <a:gd name="connsiteX0" fmla="*/ 879475 w 879475"/>
              <a:gd name="connsiteY0" fmla="*/ 161925 h 161925"/>
              <a:gd name="connsiteX1" fmla="*/ 304800 w 879475"/>
              <a:gd name="connsiteY1" fmla="*/ 0 h 161925"/>
              <a:gd name="connsiteX2" fmla="*/ 0 w 879475"/>
              <a:gd name="connsiteY2" fmla="*/ 3175 h 161925"/>
            </a:gdLst>
            <a:ahLst/>
            <a:cxnLst>
              <a:cxn ang="0">
                <a:pos x="connsiteX0" y="connsiteY0"/>
              </a:cxn>
              <a:cxn ang="0">
                <a:pos x="connsiteX1" y="connsiteY1"/>
              </a:cxn>
              <a:cxn ang="0">
                <a:pos x="connsiteX2" y="connsiteY2"/>
              </a:cxn>
            </a:cxnLst>
            <a:rect l="l" t="t" r="r" b="b"/>
            <a:pathLst>
              <a:path w="879475" h="161925">
                <a:moveTo>
                  <a:pt x="879475" y="161925"/>
                </a:moveTo>
                <a:lnTo>
                  <a:pt x="304800" y="0"/>
                </a:lnTo>
                <a:lnTo>
                  <a:pt x="0" y="3175"/>
                </a:lnTo>
              </a:path>
            </a:pathLst>
          </a:custGeom>
          <a:ln w="12700" cmpd="sng">
            <a:solidFill>
              <a:srgbClr val="000000"/>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cxnSp>
        <p:nvCxnSpPr>
          <p:cNvPr id="25" name="Straight Connector 24"/>
          <p:cNvCxnSpPr/>
          <p:nvPr/>
        </p:nvCxnSpPr>
        <p:spPr bwMode="auto">
          <a:xfrm>
            <a:off x="3193106" y="3699497"/>
            <a:ext cx="1133361" cy="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flipV="1">
            <a:off x="3193217" y="4085167"/>
            <a:ext cx="595616" cy="6972"/>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a:off x="3193217" y="4092139"/>
            <a:ext cx="625250" cy="136961"/>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 Box 31"/>
          <p:cNvSpPr txBox="1">
            <a:spLocks noChangeArrowheads="1"/>
          </p:cNvSpPr>
          <p:nvPr/>
        </p:nvSpPr>
        <p:spPr bwMode="auto">
          <a:xfrm>
            <a:off x="7058135" y="1545452"/>
            <a:ext cx="82565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dirty="0" smtClean="0">
                <a:solidFill>
                  <a:srgbClr val="000000"/>
                </a:solidFill>
                <a:latin typeface="Arial"/>
                <a:cs typeface="Arial"/>
              </a:rPr>
              <a:t>Lymphocyte</a:t>
            </a:r>
            <a:endParaRPr lang="en-US" sz="1100" dirty="0">
              <a:solidFill>
                <a:srgbClr val="000000"/>
              </a:solidFill>
              <a:latin typeface="Arial"/>
              <a:cs typeface="Arial"/>
            </a:endParaRPr>
          </a:p>
        </p:txBody>
      </p:sp>
      <p:sp>
        <p:nvSpPr>
          <p:cNvPr id="29" name="Text Box 31"/>
          <p:cNvSpPr txBox="1">
            <a:spLocks noChangeArrowheads="1"/>
          </p:cNvSpPr>
          <p:nvPr/>
        </p:nvSpPr>
        <p:spPr bwMode="auto">
          <a:xfrm>
            <a:off x="6397735" y="3700219"/>
            <a:ext cx="13858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b="0" dirty="0" smtClean="0">
                <a:solidFill>
                  <a:srgbClr val="000000"/>
                </a:solidFill>
                <a:latin typeface="Arial Black"/>
                <a:cs typeface="Arial Black"/>
              </a:rPr>
              <a:t>Lymphoid Tissues</a:t>
            </a:r>
            <a:br>
              <a:rPr lang="en-US" sz="1100" b="0" dirty="0" smtClean="0">
                <a:solidFill>
                  <a:srgbClr val="000000"/>
                </a:solidFill>
                <a:latin typeface="Arial Black"/>
                <a:cs typeface="Arial Black"/>
              </a:rPr>
            </a:br>
            <a:r>
              <a:rPr lang="en-US" sz="1100" b="0" dirty="0" smtClean="0">
                <a:solidFill>
                  <a:srgbClr val="000000"/>
                </a:solidFill>
                <a:latin typeface="Arial Black"/>
                <a:cs typeface="Arial Black"/>
              </a:rPr>
              <a:t>and Organs</a:t>
            </a:r>
            <a:endParaRPr lang="en-US" sz="1100" b="0" dirty="0">
              <a:solidFill>
                <a:srgbClr val="000000"/>
              </a:solidFill>
              <a:latin typeface="Arial Black"/>
              <a:cs typeface="Arial Black"/>
            </a:endParaRPr>
          </a:p>
        </p:txBody>
      </p:sp>
      <p:sp>
        <p:nvSpPr>
          <p:cNvPr id="30" name="Text Box 31"/>
          <p:cNvSpPr txBox="1">
            <a:spLocks noChangeArrowheads="1"/>
          </p:cNvSpPr>
          <p:nvPr/>
        </p:nvSpPr>
        <p:spPr bwMode="auto">
          <a:xfrm>
            <a:off x="6401968" y="4254784"/>
            <a:ext cx="40487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dirty="0" smtClean="0">
                <a:solidFill>
                  <a:srgbClr val="000000"/>
                </a:solidFill>
                <a:latin typeface="Arial"/>
                <a:cs typeface="Arial"/>
              </a:rPr>
              <a:t>Tonsil</a:t>
            </a:r>
            <a:endParaRPr lang="en-US" sz="1100" dirty="0">
              <a:solidFill>
                <a:srgbClr val="000000"/>
              </a:solidFill>
              <a:latin typeface="Arial"/>
              <a:cs typeface="Arial"/>
            </a:endParaRPr>
          </a:p>
        </p:txBody>
      </p:sp>
      <p:sp>
        <p:nvSpPr>
          <p:cNvPr id="31" name="Text Box 31"/>
          <p:cNvSpPr txBox="1">
            <a:spLocks noChangeArrowheads="1"/>
          </p:cNvSpPr>
          <p:nvPr/>
        </p:nvSpPr>
        <p:spPr bwMode="auto">
          <a:xfrm>
            <a:off x="6397735" y="4631538"/>
            <a:ext cx="54083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dirty="0" smtClean="0">
                <a:solidFill>
                  <a:srgbClr val="000000"/>
                </a:solidFill>
                <a:latin typeface="Arial"/>
                <a:cs typeface="Arial"/>
              </a:rPr>
              <a:t>Thymus</a:t>
            </a:r>
            <a:endParaRPr lang="en-US" sz="1100" dirty="0">
              <a:solidFill>
                <a:srgbClr val="000000"/>
              </a:solidFill>
              <a:latin typeface="Arial"/>
              <a:cs typeface="Arial"/>
            </a:endParaRPr>
          </a:p>
        </p:txBody>
      </p:sp>
      <p:sp>
        <p:nvSpPr>
          <p:cNvPr id="32" name="Text Box 31"/>
          <p:cNvSpPr txBox="1">
            <a:spLocks noChangeArrowheads="1"/>
          </p:cNvSpPr>
          <p:nvPr/>
        </p:nvSpPr>
        <p:spPr bwMode="auto">
          <a:xfrm>
            <a:off x="6397735" y="5012524"/>
            <a:ext cx="4625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dirty="0" smtClean="0">
                <a:solidFill>
                  <a:srgbClr val="000000"/>
                </a:solidFill>
                <a:latin typeface="Arial"/>
                <a:cs typeface="Arial"/>
              </a:rPr>
              <a:t>Spleen</a:t>
            </a:r>
            <a:endParaRPr lang="en-US" sz="1100" dirty="0">
              <a:solidFill>
                <a:srgbClr val="000000"/>
              </a:solidFill>
              <a:latin typeface="Arial"/>
              <a:cs typeface="Arial"/>
            </a:endParaRPr>
          </a:p>
        </p:txBody>
      </p:sp>
      <p:sp>
        <p:nvSpPr>
          <p:cNvPr id="33" name="Text Box 31"/>
          <p:cNvSpPr txBox="1">
            <a:spLocks noChangeArrowheads="1"/>
          </p:cNvSpPr>
          <p:nvPr/>
        </p:nvSpPr>
        <p:spPr bwMode="auto">
          <a:xfrm>
            <a:off x="6401968" y="5279214"/>
            <a:ext cx="134246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dirty="0" smtClean="0">
                <a:solidFill>
                  <a:srgbClr val="000000"/>
                </a:solidFill>
                <a:latin typeface="Arial"/>
                <a:cs typeface="Arial"/>
              </a:rPr>
              <a:t>Mucosa-associated</a:t>
            </a:r>
            <a:br>
              <a:rPr lang="en-US" sz="1100" dirty="0" smtClean="0">
                <a:solidFill>
                  <a:srgbClr val="000000"/>
                </a:solidFill>
                <a:latin typeface="Arial"/>
                <a:cs typeface="Arial"/>
              </a:rPr>
            </a:br>
            <a:r>
              <a:rPr lang="en-US" sz="1100" dirty="0" smtClean="0">
                <a:solidFill>
                  <a:srgbClr val="000000"/>
                </a:solidFill>
                <a:latin typeface="Arial"/>
                <a:cs typeface="Arial"/>
              </a:rPr>
              <a:t>lymphoid tissue</a:t>
            </a:r>
            <a:br>
              <a:rPr lang="en-US" sz="1100" dirty="0" smtClean="0">
                <a:solidFill>
                  <a:srgbClr val="000000"/>
                </a:solidFill>
                <a:latin typeface="Arial"/>
                <a:cs typeface="Arial"/>
              </a:rPr>
            </a:br>
            <a:r>
              <a:rPr lang="en-US" sz="1100" dirty="0" smtClean="0">
                <a:solidFill>
                  <a:srgbClr val="000000"/>
                </a:solidFill>
                <a:latin typeface="Arial"/>
                <a:cs typeface="Arial"/>
              </a:rPr>
              <a:t>(MALT) in digestive,</a:t>
            </a:r>
            <a:br>
              <a:rPr lang="en-US" sz="1100" dirty="0" smtClean="0">
                <a:solidFill>
                  <a:srgbClr val="000000"/>
                </a:solidFill>
                <a:latin typeface="Arial"/>
                <a:cs typeface="Arial"/>
              </a:rPr>
            </a:br>
            <a:r>
              <a:rPr lang="en-US" sz="1100" dirty="0" smtClean="0">
                <a:solidFill>
                  <a:srgbClr val="000000"/>
                </a:solidFill>
                <a:latin typeface="Arial"/>
                <a:cs typeface="Arial"/>
              </a:rPr>
              <a:t>respiratory, urinary,</a:t>
            </a:r>
            <a:br>
              <a:rPr lang="en-US" sz="1100" dirty="0" smtClean="0">
                <a:solidFill>
                  <a:srgbClr val="000000"/>
                </a:solidFill>
                <a:latin typeface="Arial"/>
                <a:cs typeface="Arial"/>
              </a:rPr>
            </a:br>
            <a:r>
              <a:rPr lang="en-US" sz="1100" dirty="0" smtClean="0">
                <a:solidFill>
                  <a:srgbClr val="000000"/>
                </a:solidFill>
                <a:latin typeface="Arial"/>
                <a:cs typeface="Arial"/>
              </a:rPr>
              <a:t>and reproductive</a:t>
            </a:r>
            <a:br>
              <a:rPr lang="en-US" sz="1100" dirty="0" smtClean="0">
                <a:solidFill>
                  <a:srgbClr val="000000"/>
                </a:solidFill>
                <a:latin typeface="Arial"/>
                <a:cs typeface="Arial"/>
              </a:rPr>
            </a:br>
            <a:r>
              <a:rPr lang="en-US" sz="1100" dirty="0" smtClean="0">
                <a:solidFill>
                  <a:srgbClr val="000000"/>
                </a:solidFill>
                <a:latin typeface="Arial"/>
                <a:cs typeface="Arial"/>
              </a:rPr>
              <a:t>tracts</a:t>
            </a:r>
            <a:endParaRPr lang="en-US" sz="1100" dirty="0">
              <a:solidFill>
                <a:srgbClr val="000000"/>
              </a:solidFill>
              <a:latin typeface="Arial"/>
              <a:cs typeface="Arial"/>
            </a:endParaRPr>
          </a:p>
        </p:txBody>
      </p:sp>
      <p:sp>
        <p:nvSpPr>
          <p:cNvPr id="34" name="Text Box 31"/>
          <p:cNvSpPr txBox="1">
            <a:spLocks noChangeArrowheads="1"/>
          </p:cNvSpPr>
          <p:nvPr/>
        </p:nvSpPr>
        <p:spPr bwMode="auto">
          <a:xfrm>
            <a:off x="1694369" y="2557218"/>
            <a:ext cx="14473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100" b="0" dirty="0" smtClean="0">
                <a:solidFill>
                  <a:srgbClr val="000000"/>
                </a:solidFill>
                <a:latin typeface="Arial Black"/>
                <a:cs typeface="Arial Black"/>
              </a:rPr>
              <a:t>Lymphatic Vessels</a:t>
            </a:r>
            <a:br>
              <a:rPr lang="en-US" sz="1100" b="0" dirty="0" smtClean="0">
                <a:solidFill>
                  <a:srgbClr val="000000"/>
                </a:solidFill>
                <a:latin typeface="Arial Black"/>
                <a:cs typeface="Arial Black"/>
              </a:rPr>
            </a:br>
            <a:r>
              <a:rPr lang="en-US" sz="1100" b="0" dirty="0" smtClean="0">
                <a:solidFill>
                  <a:srgbClr val="000000"/>
                </a:solidFill>
                <a:latin typeface="Arial Black"/>
                <a:cs typeface="Arial Black"/>
              </a:rPr>
              <a:t>and Lymph Nodes</a:t>
            </a:r>
            <a:endParaRPr lang="en-US" sz="1100" b="0" dirty="0">
              <a:solidFill>
                <a:srgbClr val="000000"/>
              </a:solidFill>
              <a:latin typeface="Arial Black"/>
              <a:cs typeface="Arial Black"/>
            </a:endParaRPr>
          </a:p>
        </p:txBody>
      </p:sp>
      <p:sp>
        <p:nvSpPr>
          <p:cNvPr id="35" name="Text Box 31"/>
          <p:cNvSpPr txBox="1">
            <a:spLocks noChangeArrowheads="1"/>
          </p:cNvSpPr>
          <p:nvPr/>
        </p:nvSpPr>
        <p:spPr bwMode="auto">
          <a:xfrm>
            <a:off x="1684023" y="3056734"/>
            <a:ext cx="146193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100" dirty="0" smtClean="0">
                <a:solidFill>
                  <a:srgbClr val="000000"/>
                </a:solidFill>
                <a:latin typeface="Arial"/>
                <a:cs typeface="Arial"/>
              </a:rPr>
              <a:t>Cervical lymph nodes</a:t>
            </a:r>
            <a:endParaRPr lang="en-US" sz="1100" dirty="0">
              <a:solidFill>
                <a:srgbClr val="000000"/>
              </a:solidFill>
              <a:latin typeface="Arial"/>
              <a:cs typeface="Arial"/>
            </a:endParaRPr>
          </a:p>
        </p:txBody>
      </p:sp>
      <p:sp>
        <p:nvSpPr>
          <p:cNvPr id="36" name="Text Box 31"/>
          <p:cNvSpPr txBox="1">
            <a:spLocks noChangeArrowheads="1"/>
          </p:cNvSpPr>
          <p:nvPr/>
        </p:nvSpPr>
        <p:spPr bwMode="auto">
          <a:xfrm>
            <a:off x="2221054" y="3336124"/>
            <a:ext cx="92490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100" dirty="0" smtClean="0">
                <a:solidFill>
                  <a:srgbClr val="000000"/>
                </a:solidFill>
                <a:latin typeface="Arial"/>
                <a:cs typeface="Arial"/>
              </a:rPr>
              <a:t>Thoracic duct</a:t>
            </a:r>
            <a:endParaRPr lang="en-US" sz="1100" dirty="0">
              <a:solidFill>
                <a:srgbClr val="000000"/>
              </a:solidFill>
              <a:latin typeface="Arial"/>
              <a:cs typeface="Arial"/>
            </a:endParaRPr>
          </a:p>
        </p:txBody>
      </p:sp>
      <p:sp>
        <p:nvSpPr>
          <p:cNvPr id="37" name="Text Box 31"/>
          <p:cNvSpPr txBox="1">
            <a:spLocks noChangeArrowheads="1"/>
          </p:cNvSpPr>
          <p:nvPr/>
        </p:nvSpPr>
        <p:spPr bwMode="auto">
          <a:xfrm>
            <a:off x="1748144" y="3585882"/>
            <a:ext cx="139781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100" dirty="0" smtClean="0">
                <a:solidFill>
                  <a:srgbClr val="000000"/>
                </a:solidFill>
                <a:latin typeface="Arial"/>
                <a:cs typeface="Arial"/>
              </a:rPr>
              <a:t>Right lymphatic duct</a:t>
            </a:r>
            <a:endParaRPr lang="en-US" sz="1100" dirty="0">
              <a:solidFill>
                <a:srgbClr val="000000"/>
              </a:solidFill>
              <a:latin typeface="Arial"/>
              <a:cs typeface="Arial"/>
            </a:endParaRPr>
          </a:p>
        </p:txBody>
      </p:sp>
      <p:sp>
        <p:nvSpPr>
          <p:cNvPr id="38" name="Text Box 31"/>
          <p:cNvSpPr txBox="1">
            <a:spLocks noChangeArrowheads="1"/>
          </p:cNvSpPr>
          <p:nvPr/>
        </p:nvSpPr>
        <p:spPr bwMode="auto">
          <a:xfrm>
            <a:off x="1726603" y="3983801"/>
            <a:ext cx="143629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100" dirty="0" smtClean="0">
                <a:solidFill>
                  <a:srgbClr val="000000"/>
                </a:solidFill>
                <a:latin typeface="Arial"/>
                <a:cs typeface="Arial"/>
              </a:rPr>
              <a:t>Axillary lymph nodes</a:t>
            </a:r>
            <a:endParaRPr lang="en-US" sz="1100" dirty="0">
              <a:solidFill>
                <a:srgbClr val="000000"/>
              </a:solidFill>
              <a:latin typeface="Arial"/>
              <a:cs typeface="Arial"/>
            </a:endParaRPr>
          </a:p>
        </p:txBody>
      </p:sp>
      <p:sp>
        <p:nvSpPr>
          <p:cNvPr id="39" name="Text Box 31"/>
          <p:cNvSpPr txBox="1">
            <a:spLocks noChangeArrowheads="1"/>
          </p:cNvSpPr>
          <p:nvPr/>
        </p:nvSpPr>
        <p:spPr bwMode="auto">
          <a:xfrm>
            <a:off x="2059848" y="4208160"/>
            <a:ext cx="10818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100" dirty="0" err="1" smtClean="0">
                <a:solidFill>
                  <a:srgbClr val="000000"/>
                </a:solidFill>
                <a:latin typeface="Arial"/>
                <a:cs typeface="Arial"/>
              </a:rPr>
              <a:t>Lymphatics</a:t>
            </a:r>
            <a:r>
              <a:rPr lang="en-US" sz="1100" dirty="0" smtClean="0">
                <a:solidFill>
                  <a:srgbClr val="000000"/>
                </a:solidFill>
                <a:latin typeface="Arial"/>
                <a:cs typeface="Arial"/>
              </a:rPr>
              <a:t> of</a:t>
            </a:r>
            <a:br>
              <a:rPr lang="en-US" sz="1100" dirty="0" smtClean="0">
                <a:solidFill>
                  <a:srgbClr val="000000"/>
                </a:solidFill>
                <a:latin typeface="Arial"/>
                <a:cs typeface="Arial"/>
              </a:rPr>
            </a:br>
            <a:r>
              <a:rPr lang="en-US" sz="1100" dirty="0" smtClean="0">
                <a:solidFill>
                  <a:srgbClr val="000000"/>
                </a:solidFill>
                <a:latin typeface="Arial"/>
                <a:cs typeface="Arial"/>
              </a:rPr>
              <a:t>mammary gland</a:t>
            </a:r>
            <a:endParaRPr lang="en-US" sz="1100" dirty="0">
              <a:solidFill>
                <a:srgbClr val="000000"/>
              </a:solidFill>
              <a:latin typeface="Arial"/>
              <a:cs typeface="Arial"/>
            </a:endParaRPr>
          </a:p>
        </p:txBody>
      </p:sp>
      <p:sp>
        <p:nvSpPr>
          <p:cNvPr id="40" name="Text Box 31"/>
          <p:cNvSpPr txBox="1">
            <a:spLocks noChangeArrowheads="1"/>
          </p:cNvSpPr>
          <p:nvPr/>
        </p:nvSpPr>
        <p:spPr bwMode="auto">
          <a:xfrm>
            <a:off x="2216616" y="4982832"/>
            <a:ext cx="92511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100" dirty="0" smtClean="0">
                <a:solidFill>
                  <a:srgbClr val="000000"/>
                </a:solidFill>
                <a:latin typeface="Arial"/>
                <a:cs typeface="Arial"/>
              </a:rPr>
              <a:t>Cisterna </a:t>
            </a:r>
            <a:r>
              <a:rPr lang="en-US" sz="1100" dirty="0" err="1" smtClean="0">
                <a:solidFill>
                  <a:srgbClr val="000000"/>
                </a:solidFill>
                <a:latin typeface="Arial"/>
                <a:cs typeface="Arial"/>
              </a:rPr>
              <a:t>chyli</a:t>
            </a:r>
            <a:endParaRPr lang="en-US" sz="1100" dirty="0">
              <a:solidFill>
                <a:srgbClr val="000000"/>
              </a:solidFill>
              <a:latin typeface="Arial"/>
              <a:cs typeface="Arial"/>
            </a:endParaRPr>
          </a:p>
        </p:txBody>
      </p:sp>
      <p:sp>
        <p:nvSpPr>
          <p:cNvPr id="41" name="Text Box 31"/>
          <p:cNvSpPr txBox="1">
            <a:spLocks noChangeArrowheads="1"/>
          </p:cNvSpPr>
          <p:nvPr/>
        </p:nvSpPr>
        <p:spPr bwMode="auto">
          <a:xfrm>
            <a:off x="1295034" y="5249523"/>
            <a:ext cx="171123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100" dirty="0" err="1" smtClean="0">
                <a:solidFill>
                  <a:srgbClr val="000000"/>
                </a:solidFill>
                <a:latin typeface="Arial"/>
                <a:cs typeface="Arial"/>
              </a:rPr>
              <a:t>Lymphatics</a:t>
            </a:r>
            <a:r>
              <a:rPr lang="en-US" sz="1100" dirty="0" smtClean="0">
                <a:solidFill>
                  <a:srgbClr val="000000"/>
                </a:solidFill>
                <a:latin typeface="Arial"/>
                <a:cs typeface="Arial"/>
              </a:rPr>
              <a:t> of upper limb</a:t>
            </a:r>
            <a:endParaRPr lang="en-US" sz="1100" dirty="0">
              <a:solidFill>
                <a:srgbClr val="000000"/>
              </a:solidFill>
              <a:latin typeface="Arial"/>
              <a:cs typeface="Arial"/>
            </a:endParaRPr>
          </a:p>
        </p:txBody>
      </p:sp>
      <p:sp>
        <p:nvSpPr>
          <p:cNvPr id="42" name="Text Box 31"/>
          <p:cNvSpPr txBox="1">
            <a:spLocks noChangeArrowheads="1"/>
          </p:cNvSpPr>
          <p:nvPr/>
        </p:nvSpPr>
        <p:spPr bwMode="auto">
          <a:xfrm>
            <a:off x="1490887" y="5702473"/>
            <a:ext cx="142648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100" dirty="0" smtClean="0">
                <a:solidFill>
                  <a:srgbClr val="000000"/>
                </a:solidFill>
                <a:latin typeface="Arial"/>
                <a:cs typeface="Arial"/>
              </a:rPr>
              <a:t>Lumbar lymph nodes</a:t>
            </a:r>
            <a:endParaRPr lang="en-US" sz="1100" dirty="0">
              <a:solidFill>
                <a:srgbClr val="000000"/>
              </a:solidFill>
              <a:latin typeface="Arial"/>
              <a:cs typeface="Arial"/>
            </a:endParaRPr>
          </a:p>
        </p:txBody>
      </p:sp>
      <p:sp>
        <p:nvSpPr>
          <p:cNvPr id="9295" name="Freeform 9294"/>
          <p:cNvSpPr/>
          <p:nvPr/>
        </p:nvSpPr>
        <p:spPr>
          <a:xfrm>
            <a:off x="2963333" y="5774267"/>
            <a:ext cx="1634067" cy="33866"/>
          </a:xfrm>
          <a:custGeom>
            <a:avLst/>
            <a:gdLst>
              <a:gd name="connsiteX0" fmla="*/ 1634067 w 1634067"/>
              <a:gd name="connsiteY0" fmla="*/ 0 h 33866"/>
              <a:gd name="connsiteX1" fmla="*/ 681567 w 1634067"/>
              <a:gd name="connsiteY1" fmla="*/ 29633 h 33866"/>
              <a:gd name="connsiteX2" fmla="*/ 0 w 1634067"/>
              <a:gd name="connsiteY2" fmla="*/ 33866 h 33866"/>
            </a:gdLst>
            <a:ahLst/>
            <a:cxnLst>
              <a:cxn ang="0">
                <a:pos x="connsiteX0" y="connsiteY0"/>
              </a:cxn>
              <a:cxn ang="0">
                <a:pos x="connsiteX1" y="connsiteY1"/>
              </a:cxn>
              <a:cxn ang="0">
                <a:pos x="connsiteX2" y="connsiteY2"/>
              </a:cxn>
            </a:cxnLst>
            <a:rect l="l" t="t" r="r" b="b"/>
            <a:pathLst>
              <a:path w="1634067" h="33866">
                <a:moveTo>
                  <a:pt x="1634067" y="0"/>
                </a:moveTo>
                <a:lnTo>
                  <a:pt x="681567" y="29633"/>
                </a:lnTo>
                <a:lnTo>
                  <a:pt x="0" y="33866"/>
                </a:lnTo>
              </a:path>
            </a:pathLst>
          </a:custGeom>
          <a:ln w="12700" cmpd="sng">
            <a:solidFill>
              <a:srgbClr val="000000"/>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cxnSp>
        <p:nvCxnSpPr>
          <p:cNvPr id="145" name="Straight Connector 144"/>
          <p:cNvCxnSpPr>
            <a:stCxn id="9295" idx="1"/>
          </p:cNvCxnSpPr>
          <p:nvPr/>
        </p:nvCxnSpPr>
        <p:spPr bwMode="auto">
          <a:xfrm flipV="1">
            <a:off x="3644900" y="5596030"/>
            <a:ext cx="948267" cy="20787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9185110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ltLang="en-US" smtClean="0"/>
              <a:t>22-3 Nonspecific Defenses</a:t>
            </a:r>
          </a:p>
        </p:txBody>
      </p:sp>
      <p:sp>
        <p:nvSpPr>
          <p:cNvPr id="124931" name="Rectangle 3"/>
          <p:cNvSpPr>
            <a:spLocks noGrp="1" noChangeArrowheads="1"/>
          </p:cNvSpPr>
          <p:nvPr>
            <p:ph idx="1"/>
          </p:nvPr>
        </p:nvSpPr>
        <p:spPr/>
        <p:txBody>
          <a:bodyPr/>
          <a:lstStyle/>
          <a:p>
            <a:r>
              <a:rPr lang="en-US" altLang="en-US" dirty="0" smtClean="0"/>
              <a:t>Three Effects of Inflammation</a:t>
            </a:r>
          </a:p>
          <a:p>
            <a:pPr marL="971550" lvl="1" indent="-514350">
              <a:buFont typeface="+mj-lt"/>
              <a:buAutoNum type="arabicPeriod"/>
            </a:pPr>
            <a:r>
              <a:rPr lang="en-US" altLang="en-US" dirty="0" smtClean="0"/>
              <a:t>Temporary repair and barrier against pathogens</a:t>
            </a:r>
          </a:p>
          <a:p>
            <a:pPr marL="971550" lvl="1" indent="-514350">
              <a:buFont typeface="+mj-lt"/>
              <a:buAutoNum type="arabicPeriod"/>
            </a:pPr>
            <a:r>
              <a:rPr lang="en-US" altLang="en-US" dirty="0" smtClean="0"/>
              <a:t>Retards spread of pathogens into surrounding areas</a:t>
            </a:r>
          </a:p>
          <a:p>
            <a:pPr marL="971550" lvl="1" indent="-514350">
              <a:buFont typeface="+mj-lt"/>
              <a:buAutoNum type="arabicPeriod"/>
            </a:pPr>
            <a:r>
              <a:rPr lang="en-US" altLang="en-US" dirty="0" smtClean="0"/>
              <a:t>Mobilization </a:t>
            </a:r>
            <a:r>
              <a:rPr lang="en-US" altLang="en-US" dirty="0" smtClean="0"/>
              <a:t>of local and systemic defenses</a:t>
            </a:r>
          </a:p>
          <a:p>
            <a:pPr lvl="2"/>
            <a:r>
              <a:rPr lang="en-US" altLang="en-US" dirty="0" smtClean="0"/>
              <a:t>And facilitation of repairs (</a:t>
            </a:r>
            <a:r>
              <a:rPr lang="en-US" altLang="en-US" i="1" dirty="0" smtClean="0"/>
              <a:t>regeneration</a:t>
            </a:r>
            <a:r>
              <a:rPr lang="en-US" altLang="en-US" dirty="0" smtClean="0"/>
              <a:t>)</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ure_22_15_1_unlabeled.jpg"/>
          <p:cNvPicPr>
            <a:picLocks noChangeAspect="1"/>
          </p:cNvPicPr>
          <p:nvPr/>
        </p:nvPicPr>
        <p:blipFill rotWithShape="1">
          <a:blip r:embed="rId3">
            <a:extLst>
              <a:ext uri="{28A0092B-C50C-407E-A947-70E740481C1C}">
                <a14:useLocalDpi xmlns:a14="http://schemas.microsoft.com/office/drawing/2010/main" val="0"/>
              </a:ext>
            </a:extLst>
          </a:blip>
          <a:srcRect b="2980"/>
          <a:stretch/>
        </p:blipFill>
        <p:spPr>
          <a:xfrm>
            <a:off x="3026664" y="216535"/>
            <a:ext cx="3090672" cy="6387465"/>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22-15 Inflammation and the Steps in Tissue </a:t>
            </a:r>
            <a:r>
              <a:rPr lang="en-US" sz="900" b="1" dirty="0" smtClean="0">
                <a:latin typeface="Arial"/>
                <a:cs typeface="Arial"/>
              </a:rPr>
              <a:t>Repair (Part 1 of 2).</a:t>
            </a:r>
            <a:endParaRPr lang="en-US" sz="900" b="1" dirty="0">
              <a:latin typeface="Arial"/>
              <a:cs typeface="Arial"/>
            </a:endParaRPr>
          </a:p>
        </p:txBody>
      </p:sp>
      <p:sp>
        <p:nvSpPr>
          <p:cNvPr id="6" name="Text Box 31"/>
          <p:cNvSpPr txBox="1">
            <a:spLocks noChangeArrowheads="1"/>
          </p:cNvSpPr>
          <p:nvPr/>
        </p:nvSpPr>
        <p:spPr bwMode="auto">
          <a:xfrm>
            <a:off x="3638092" y="395950"/>
            <a:ext cx="192931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60" dirty="0" smtClean="0">
                <a:solidFill>
                  <a:srgbClr val="000000"/>
                </a:solidFill>
                <a:latin typeface="Arial Black"/>
                <a:cs typeface="Arial Black"/>
              </a:rPr>
              <a:t>Tissue Damage</a:t>
            </a:r>
            <a:endParaRPr lang="en-US" sz="1660" dirty="0">
              <a:solidFill>
                <a:srgbClr val="000000"/>
              </a:solidFill>
              <a:latin typeface="Arial Black"/>
              <a:cs typeface="Arial Black"/>
            </a:endParaRPr>
          </a:p>
        </p:txBody>
      </p:sp>
      <p:sp>
        <p:nvSpPr>
          <p:cNvPr id="7" name="Text Box 31"/>
          <p:cNvSpPr txBox="1">
            <a:spLocks noChangeArrowheads="1"/>
          </p:cNvSpPr>
          <p:nvPr/>
        </p:nvSpPr>
        <p:spPr bwMode="auto">
          <a:xfrm>
            <a:off x="3260612" y="4788709"/>
            <a:ext cx="2537558" cy="255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60" dirty="0" smtClean="0">
                <a:solidFill>
                  <a:srgbClr val="000000"/>
                </a:solidFill>
                <a:latin typeface="Arial Black"/>
                <a:cs typeface="Arial Black"/>
              </a:rPr>
              <a:t>Mast Cell Activation</a:t>
            </a:r>
            <a:endParaRPr lang="en-US" sz="1660" dirty="0">
              <a:solidFill>
                <a:srgbClr val="000000"/>
              </a:solidFill>
              <a:latin typeface="Arial Black"/>
              <a:cs typeface="Arial Black"/>
            </a:endParaRPr>
          </a:p>
        </p:txBody>
      </p:sp>
      <p:sp>
        <p:nvSpPr>
          <p:cNvPr id="8" name="Text Box 31"/>
          <p:cNvSpPr txBox="1">
            <a:spLocks noChangeArrowheads="1"/>
          </p:cNvSpPr>
          <p:nvPr/>
        </p:nvSpPr>
        <p:spPr bwMode="auto">
          <a:xfrm>
            <a:off x="3298159" y="5251150"/>
            <a:ext cx="1261696" cy="91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776"/>
              </a:lnSpc>
            </a:pPr>
            <a:r>
              <a:rPr lang="en-US" sz="1480" dirty="0" smtClean="0">
                <a:solidFill>
                  <a:srgbClr val="000000"/>
                </a:solidFill>
                <a:latin typeface="Arial"/>
                <a:cs typeface="Arial"/>
              </a:rPr>
              <a:t>Release of</a:t>
            </a:r>
          </a:p>
          <a:p>
            <a:pPr>
              <a:lnSpc>
                <a:spcPts val="1776"/>
              </a:lnSpc>
            </a:pPr>
            <a:r>
              <a:rPr lang="en-US" sz="1480" dirty="0">
                <a:solidFill>
                  <a:srgbClr val="000000"/>
                </a:solidFill>
                <a:latin typeface="Arial"/>
                <a:cs typeface="Arial"/>
              </a:rPr>
              <a:t>h</a:t>
            </a:r>
            <a:r>
              <a:rPr lang="en-US" sz="1480" dirty="0" smtClean="0">
                <a:solidFill>
                  <a:srgbClr val="000000"/>
                </a:solidFill>
                <a:latin typeface="Arial"/>
                <a:cs typeface="Arial"/>
              </a:rPr>
              <a:t>istamine and</a:t>
            </a:r>
          </a:p>
          <a:p>
            <a:pPr>
              <a:lnSpc>
                <a:spcPts val="1776"/>
              </a:lnSpc>
            </a:pPr>
            <a:r>
              <a:rPr lang="en-US" sz="1480" dirty="0">
                <a:solidFill>
                  <a:srgbClr val="000000"/>
                </a:solidFill>
                <a:latin typeface="Arial"/>
                <a:cs typeface="Arial"/>
              </a:rPr>
              <a:t>h</a:t>
            </a:r>
            <a:r>
              <a:rPr lang="en-US" sz="1480" dirty="0" smtClean="0">
                <a:solidFill>
                  <a:srgbClr val="000000"/>
                </a:solidFill>
                <a:latin typeface="Arial"/>
                <a:cs typeface="Arial"/>
              </a:rPr>
              <a:t>eparin from</a:t>
            </a:r>
          </a:p>
          <a:p>
            <a:pPr>
              <a:lnSpc>
                <a:spcPts val="1776"/>
              </a:lnSpc>
            </a:pPr>
            <a:r>
              <a:rPr lang="en-US" sz="1480" dirty="0">
                <a:solidFill>
                  <a:srgbClr val="000000"/>
                </a:solidFill>
                <a:latin typeface="Arial"/>
                <a:cs typeface="Arial"/>
              </a:rPr>
              <a:t>m</a:t>
            </a:r>
            <a:r>
              <a:rPr lang="en-US" sz="1480" dirty="0" smtClean="0">
                <a:solidFill>
                  <a:srgbClr val="000000"/>
                </a:solidFill>
                <a:latin typeface="Arial"/>
                <a:cs typeface="Arial"/>
              </a:rPr>
              <a:t>ast cells</a:t>
            </a:r>
            <a:endParaRPr lang="en-US" sz="1480" dirty="0">
              <a:solidFill>
                <a:srgbClr val="000000"/>
              </a:solidFill>
              <a:latin typeface="Arial"/>
              <a:cs typeface="Arial"/>
            </a:endParaRPr>
          </a:p>
        </p:txBody>
      </p:sp>
      <p:sp>
        <p:nvSpPr>
          <p:cNvPr id="9" name="Text Box 31"/>
          <p:cNvSpPr txBox="1">
            <a:spLocks noChangeArrowheads="1"/>
          </p:cNvSpPr>
          <p:nvPr/>
        </p:nvSpPr>
        <p:spPr bwMode="auto">
          <a:xfrm>
            <a:off x="3696135" y="3603769"/>
            <a:ext cx="1747703" cy="465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820"/>
              </a:lnSpc>
            </a:pPr>
            <a:r>
              <a:rPr lang="en-US" sz="1480" dirty="0" smtClean="0">
                <a:solidFill>
                  <a:srgbClr val="000000"/>
                </a:solidFill>
                <a:latin typeface="Arial"/>
                <a:cs typeface="Arial"/>
              </a:rPr>
              <a:t>Chemical change</a:t>
            </a:r>
          </a:p>
          <a:p>
            <a:pPr>
              <a:lnSpc>
                <a:spcPts val="1820"/>
              </a:lnSpc>
            </a:pPr>
            <a:r>
              <a:rPr lang="en-US" sz="1480" dirty="0">
                <a:solidFill>
                  <a:srgbClr val="000000"/>
                </a:solidFill>
                <a:latin typeface="Arial"/>
                <a:cs typeface="Arial"/>
              </a:rPr>
              <a:t>i</a:t>
            </a:r>
            <a:r>
              <a:rPr lang="en-US" sz="1480" dirty="0" smtClean="0">
                <a:solidFill>
                  <a:srgbClr val="000000"/>
                </a:solidFill>
                <a:latin typeface="Arial"/>
                <a:cs typeface="Arial"/>
              </a:rPr>
              <a:t>n interstitial fluid</a:t>
            </a:r>
            <a:endParaRPr lang="en-US" sz="1480" dirty="0">
              <a:solidFill>
                <a:srgbClr val="000000"/>
              </a:solidFill>
              <a:latin typeface="Arial"/>
              <a:cs typeface="Arial"/>
            </a:endParaRPr>
          </a:p>
        </p:txBody>
      </p:sp>
    </p:spTree>
    <p:extLst>
      <p:ext uri="{BB962C8B-B14F-4D97-AF65-F5344CB8AC3E}">
        <p14:creationId xmlns:p14="http://schemas.microsoft.com/office/powerpoint/2010/main" val="66775121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ure_22_15_2_unlabeled.jpg"/>
          <p:cNvPicPr>
            <a:picLocks noChangeAspect="1"/>
          </p:cNvPicPr>
          <p:nvPr/>
        </p:nvPicPr>
        <p:blipFill rotWithShape="1">
          <a:blip r:embed="rId3">
            <a:extLst>
              <a:ext uri="{28A0092B-C50C-407E-A947-70E740481C1C}">
                <a14:useLocalDpi xmlns:a14="http://schemas.microsoft.com/office/drawing/2010/main" val="0"/>
              </a:ext>
            </a:extLst>
          </a:blip>
          <a:srcRect b="2392"/>
          <a:stretch/>
        </p:blipFill>
        <p:spPr>
          <a:xfrm>
            <a:off x="2054352" y="254388"/>
            <a:ext cx="5035296" cy="642620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22-15 Inflammation and the Steps in Tissue Repair (Part </a:t>
            </a:r>
            <a:r>
              <a:rPr lang="en-US" sz="900" b="1" dirty="0" smtClean="0">
                <a:latin typeface="Arial"/>
                <a:cs typeface="Arial"/>
              </a:rPr>
              <a:t>2 </a:t>
            </a:r>
            <a:r>
              <a:rPr lang="en-US" sz="900" b="1" dirty="0">
                <a:latin typeface="Arial"/>
                <a:cs typeface="Arial"/>
              </a:rPr>
              <a:t>of 2).</a:t>
            </a:r>
          </a:p>
        </p:txBody>
      </p:sp>
      <p:sp>
        <p:nvSpPr>
          <p:cNvPr id="6" name="Text Box 31"/>
          <p:cNvSpPr txBox="1">
            <a:spLocks noChangeArrowheads="1"/>
          </p:cNvSpPr>
          <p:nvPr/>
        </p:nvSpPr>
        <p:spPr bwMode="auto">
          <a:xfrm>
            <a:off x="2213006" y="426385"/>
            <a:ext cx="271277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080" dirty="0" smtClean="0">
                <a:solidFill>
                  <a:srgbClr val="000000"/>
                </a:solidFill>
                <a:latin typeface="Arial Black"/>
                <a:cs typeface="Arial Black"/>
              </a:rPr>
              <a:t>Redness, Swelling, Heat, and Pain</a:t>
            </a:r>
            <a:endParaRPr lang="en-US" sz="1080" dirty="0">
              <a:solidFill>
                <a:srgbClr val="000000"/>
              </a:solidFill>
              <a:latin typeface="Arial Black"/>
              <a:cs typeface="Arial Black"/>
            </a:endParaRPr>
          </a:p>
        </p:txBody>
      </p:sp>
      <p:sp>
        <p:nvSpPr>
          <p:cNvPr id="7" name="Text Box 31"/>
          <p:cNvSpPr txBox="1">
            <a:spLocks noChangeArrowheads="1"/>
          </p:cNvSpPr>
          <p:nvPr/>
        </p:nvSpPr>
        <p:spPr bwMode="auto">
          <a:xfrm>
            <a:off x="5029686" y="424121"/>
            <a:ext cx="1928098" cy="17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20" dirty="0" smtClean="0">
                <a:solidFill>
                  <a:srgbClr val="000000"/>
                </a:solidFill>
                <a:latin typeface="Arial Black"/>
                <a:cs typeface="Arial Black"/>
              </a:rPr>
              <a:t>Phagocyte Attraction</a:t>
            </a:r>
            <a:endParaRPr lang="en-US" sz="1120" dirty="0">
              <a:solidFill>
                <a:srgbClr val="000000"/>
              </a:solidFill>
              <a:latin typeface="Arial Black"/>
              <a:cs typeface="Arial Black"/>
            </a:endParaRPr>
          </a:p>
        </p:txBody>
      </p:sp>
      <p:sp>
        <p:nvSpPr>
          <p:cNvPr id="8" name="Text Box 31"/>
          <p:cNvSpPr txBox="1">
            <a:spLocks noChangeArrowheads="1"/>
          </p:cNvSpPr>
          <p:nvPr/>
        </p:nvSpPr>
        <p:spPr bwMode="auto">
          <a:xfrm>
            <a:off x="3235359" y="4831923"/>
            <a:ext cx="140921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260" dirty="0" smtClean="0">
                <a:solidFill>
                  <a:srgbClr val="000000"/>
                </a:solidFill>
                <a:latin typeface="Arial Black"/>
                <a:cs typeface="Arial Black"/>
              </a:rPr>
              <a:t>Tissue Repair</a:t>
            </a:r>
            <a:endParaRPr lang="en-US" sz="1260" dirty="0">
              <a:solidFill>
                <a:srgbClr val="000000"/>
              </a:solidFill>
              <a:latin typeface="Arial Black"/>
              <a:cs typeface="Arial Black"/>
            </a:endParaRPr>
          </a:p>
        </p:txBody>
      </p:sp>
      <p:sp>
        <p:nvSpPr>
          <p:cNvPr id="9" name="Text Box 31"/>
          <p:cNvSpPr txBox="1">
            <a:spLocks noChangeArrowheads="1"/>
          </p:cNvSpPr>
          <p:nvPr/>
        </p:nvSpPr>
        <p:spPr bwMode="auto">
          <a:xfrm>
            <a:off x="3241706" y="5178909"/>
            <a:ext cx="1321219" cy="53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400"/>
              </a:lnSpc>
            </a:pPr>
            <a:r>
              <a:rPr lang="en-US" sz="1100" dirty="0" smtClean="0">
                <a:solidFill>
                  <a:srgbClr val="000000"/>
                </a:solidFill>
                <a:latin typeface="Arial"/>
                <a:cs typeface="Arial"/>
              </a:rPr>
              <a:t>Pathogen removal,</a:t>
            </a:r>
          </a:p>
          <a:p>
            <a:pPr>
              <a:lnSpc>
                <a:spcPts val="1400"/>
              </a:lnSpc>
            </a:pPr>
            <a:r>
              <a:rPr lang="en-US" sz="1100" dirty="0">
                <a:solidFill>
                  <a:srgbClr val="000000"/>
                </a:solidFill>
                <a:latin typeface="Arial"/>
                <a:cs typeface="Arial"/>
              </a:rPr>
              <a:t>c</a:t>
            </a:r>
            <a:r>
              <a:rPr lang="en-US" sz="1100" dirty="0" smtClean="0">
                <a:solidFill>
                  <a:srgbClr val="000000"/>
                </a:solidFill>
                <a:latin typeface="Arial"/>
                <a:cs typeface="Arial"/>
              </a:rPr>
              <a:t>lot erosion, scar</a:t>
            </a:r>
          </a:p>
          <a:p>
            <a:pPr>
              <a:lnSpc>
                <a:spcPts val="1400"/>
              </a:lnSpc>
            </a:pPr>
            <a:r>
              <a:rPr lang="en-US" sz="1100" dirty="0">
                <a:solidFill>
                  <a:srgbClr val="000000"/>
                </a:solidFill>
                <a:latin typeface="Arial"/>
                <a:cs typeface="Arial"/>
              </a:rPr>
              <a:t>t</a:t>
            </a:r>
            <a:r>
              <a:rPr lang="en-US" sz="1100" dirty="0" smtClean="0">
                <a:solidFill>
                  <a:srgbClr val="000000"/>
                </a:solidFill>
                <a:latin typeface="Arial"/>
                <a:cs typeface="Arial"/>
              </a:rPr>
              <a:t>issue formation</a:t>
            </a:r>
            <a:endParaRPr lang="en-US" sz="1100" dirty="0">
              <a:solidFill>
                <a:srgbClr val="000000"/>
              </a:solidFill>
              <a:latin typeface="Arial"/>
              <a:cs typeface="Arial"/>
            </a:endParaRPr>
          </a:p>
        </p:txBody>
      </p:sp>
      <p:sp>
        <p:nvSpPr>
          <p:cNvPr id="10" name="Text Box 31"/>
          <p:cNvSpPr txBox="1">
            <a:spLocks noChangeArrowheads="1"/>
          </p:cNvSpPr>
          <p:nvPr/>
        </p:nvSpPr>
        <p:spPr bwMode="auto">
          <a:xfrm>
            <a:off x="6138667" y="2865242"/>
            <a:ext cx="923437" cy="515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340"/>
              </a:lnSpc>
            </a:pPr>
            <a:r>
              <a:rPr lang="en-US" sz="1100" dirty="0" smtClean="0">
                <a:solidFill>
                  <a:srgbClr val="000000"/>
                </a:solidFill>
                <a:latin typeface="Arial"/>
                <a:cs typeface="Arial"/>
              </a:rPr>
              <a:t>Activation</a:t>
            </a:r>
          </a:p>
          <a:p>
            <a:pPr>
              <a:lnSpc>
                <a:spcPts val="1340"/>
              </a:lnSpc>
            </a:pPr>
            <a:r>
              <a:rPr lang="en-US" sz="1100" dirty="0">
                <a:solidFill>
                  <a:srgbClr val="000000"/>
                </a:solidFill>
                <a:latin typeface="Arial"/>
                <a:cs typeface="Arial"/>
              </a:rPr>
              <a:t>o</a:t>
            </a:r>
            <a:r>
              <a:rPr lang="en-US" sz="1100" dirty="0" smtClean="0">
                <a:solidFill>
                  <a:srgbClr val="000000"/>
                </a:solidFill>
                <a:latin typeface="Arial"/>
                <a:cs typeface="Arial"/>
              </a:rPr>
              <a:t>f specific</a:t>
            </a:r>
          </a:p>
          <a:p>
            <a:pPr>
              <a:lnSpc>
                <a:spcPts val="1340"/>
              </a:lnSpc>
            </a:pPr>
            <a:r>
              <a:rPr lang="en-US" sz="1100" dirty="0" smtClean="0">
                <a:solidFill>
                  <a:srgbClr val="000000"/>
                </a:solidFill>
                <a:latin typeface="Arial"/>
                <a:cs typeface="Arial"/>
              </a:rPr>
              <a:t>defenses</a:t>
            </a:r>
            <a:endParaRPr lang="en-US" sz="1100" dirty="0">
              <a:solidFill>
                <a:srgbClr val="000000"/>
              </a:solidFill>
              <a:latin typeface="Arial"/>
              <a:cs typeface="Arial"/>
            </a:endParaRPr>
          </a:p>
        </p:txBody>
      </p:sp>
      <p:sp>
        <p:nvSpPr>
          <p:cNvPr id="11" name="Text Box 31"/>
          <p:cNvSpPr txBox="1">
            <a:spLocks noChangeArrowheads="1"/>
          </p:cNvSpPr>
          <p:nvPr/>
        </p:nvSpPr>
        <p:spPr bwMode="auto">
          <a:xfrm>
            <a:off x="5029686" y="2856169"/>
            <a:ext cx="1082187" cy="120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340"/>
              </a:lnSpc>
            </a:pPr>
            <a:r>
              <a:rPr lang="en-US" sz="1100" dirty="0" smtClean="0">
                <a:solidFill>
                  <a:srgbClr val="000000"/>
                </a:solidFill>
                <a:latin typeface="Arial"/>
                <a:cs typeface="Arial"/>
              </a:rPr>
              <a:t>Removal of</a:t>
            </a:r>
          </a:p>
          <a:p>
            <a:pPr>
              <a:lnSpc>
                <a:spcPts val="1340"/>
              </a:lnSpc>
            </a:pPr>
            <a:r>
              <a:rPr lang="en-US" sz="1100" dirty="0">
                <a:solidFill>
                  <a:srgbClr val="000000"/>
                </a:solidFill>
                <a:latin typeface="Arial"/>
                <a:cs typeface="Arial"/>
              </a:rPr>
              <a:t>d</a:t>
            </a:r>
            <a:r>
              <a:rPr lang="en-US" sz="1100" dirty="0" smtClean="0">
                <a:solidFill>
                  <a:srgbClr val="000000"/>
                </a:solidFill>
                <a:latin typeface="Arial"/>
                <a:cs typeface="Arial"/>
              </a:rPr>
              <a:t>ebris by</a:t>
            </a:r>
          </a:p>
          <a:p>
            <a:pPr>
              <a:lnSpc>
                <a:spcPts val="1340"/>
              </a:lnSpc>
            </a:pPr>
            <a:r>
              <a:rPr lang="en-US" sz="1100" dirty="0">
                <a:solidFill>
                  <a:srgbClr val="000000"/>
                </a:solidFill>
                <a:latin typeface="Arial"/>
                <a:cs typeface="Arial"/>
              </a:rPr>
              <a:t>n</a:t>
            </a:r>
            <a:r>
              <a:rPr lang="en-US" sz="1100" dirty="0" smtClean="0">
                <a:solidFill>
                  <a:srgbClr val="000000"/>
                </a:solidFill>
                <a:latin typeface="Arial"/>
                <a:cs typeface="Arial"/>
              </a:rPr>
              <a:t>eutrophils</a:t>
            </a:r>
          </a:p>
          <a:p>
            <a:pPr>
              <a:lnSpc>
                <a:spcPts val="1340"/>
              </a:lnSpc>
            </a:pPr>
            <a:r>
              <a:rPr lang="en-US" sz="1100" dirty="0">
                <a:solidFill>
                  <a:srgbClr val="000000"/>
                </a:solidFill>
                <a:latin typeface="Arial"/>
                <a:cs typeface="Arial"/>
              </a:rPr>
              <a:t>a</a:t>
            </a:r>
            <a:r>
              <a:rPr lang="en-US" sz="1100" dirty="0" smtClean="0">
                <a:solidFill>
                  <a:srgbClr val="000000"/>
                </a:solidFill>
                <a:latin typeface="Arial"/>
                <a:cs typeface="Arial"/>
              </a:rPr>
              <a:t>nd macro-</a:t>
            </a:r>
          </a:p>
          <a:p>
            <a:pPr>
              <a:lnSpc>
                <a:spcPts val="1340"/>
              </a:lnSpc>
            </a:pPr>
            <a:r>
              <a:rPr lang="en-US" sz="1100" dirty="0">
                <a:solidFill>
                  <a:srgbClr val="000000"/>
                </a:solidFill>
                <a:latin typeface="Arial"/>
                <a:cs typeface="Arial"/>
              </a:rPr>
              <a:t>p</a:t>
            </a:r>
            <a:r>
              <a:rPr lang="en-US" sz="1100" dirty="0" smtClean="0">
                <a:solidFill>
                  <a:srgbClr val="000000"/>
                </a:solidFill>
                <a:latin typeface="Arial"/>
                <a:cs typeface="Arial"/>
              </a:rPr>
              <a:t>hages;</a:t>
            </a:r>
          </a:p>
          <a:p>
            <a:pPr>
              <a:lnSpc>
                <a:spcPts val="1340"/>
              </a:lnSpc>
            </a:pPr>
            <a:r>
              <a:rPr lang="en-US" sz="1100" dirty="0">
                <a:solidFill>
                  <a:srgbClr val="000000"/>
                </a:solidFill>
                <a:latin typeface="Arial"/>
                <a:cs typeface="Arial"/>
              </a:rPr>
              <a:t>s</a:t>
            </a:r>
            <a:r>
              <a:rPr lang="en-US" sz="1100" dirty="0" smtClean="0">
                <a:solidFill>
                  <a:srgbClr val="000000"/>
                </a:solidFill>
                <a:latin typeface="Arial"/>
                <a:cs typeface="Arial"/>
              </a:rPr>
              <a:t>timulation</a:t>
            </a:r>
          </a:p>
          <a:p>
            <a:pPr>
              <a:lnSpc>
                <a:spcPts val="1340"/>
              </a:lnSpc>
            </a:pPr>
            <a:r>
              <a:rPr lang="en-US" sz="1100" dirty="0">
                <a:solidFill>
                  <a:srgbClr val="000000"/>
                </a:solidFill>
                <a:latin typeface="Arial"/>
                <a:cs typeface="Arial"/>
              </a:rPr>
              <a:t>o</a:t>
            </a:r>
            <a:r>
              <a:rPr lang="en-US" sz="1100" dirty="0" smtClean="0">
                <a:solidFill>
                  <a:srgbClr val="000000"/>
                </a:solidFill>
                <a:latin typeface="Arial"/>
                <a:cs typeface="Arial"/>
              </a:rPr>
              <a:t>f fibroblasts</a:t>
            </a:r>
            <a:endParaRPr lang="en-US" sz="1100" dirty="0">
              <a:solidFill>
                <a:srgbClr val="000000"/>
              </a:solidFill>
              <a:latin typeface="Arial"/>
              <a:cs typeface="Arial"/>
            </a:endParaRPr>
          </a:p>
        </p:txBody>
      </p:sp>
      <p:sp>
        <p:nvSpPr>
          <p:cNvPr id="12" name="Text Box 31"/>
          <p:cNvSpPr txBox="1">
            <a:spLocks noChangeArrowheads="1"/>
          </p:cNvSpPr>
          <p:nvPr/>
        </p:nvSpPr>
        <p:spPr bwMode="auto">
          <a:xfrm>
            <a:off x="5479147" y="1734034"/>
            <a:ext cx="9139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100" dirty="0" smtClean="0">
                <a:solidFill>
                  <a:srgbClr val="000000"/>
                </a:solidFill>
                <a:latin typeface="Arial"/>
                <a:cs typeface="Arial"/>
              </a:rPr>
              <a:t>Release of</a:t>
            </a:r>
          </a:p>
          <a:p>
            <a:pPr algn="ctr"/>
            <a:r>
              <a:rPr lang="en-US" sz="1100" dirty="0" smtClean="0">
                <a:solidFill>
                  <a:srgbClr val="000000"/>
                </a:solidFill>
                <a:latin typeface="Arial"/>
                <a:cs typeface="Arial"/>
              </a:rPr>
              <a:t>cytokines</a:t>
            </a:r>
            <a:endParaRPr lang="en-US" sz="1100" dirty="0">
              <a:solidFill>
                <a:srgbClr val="000000"/>
              </a:solidFill>
              <a:latin typeface="Arial"/>
              <a:cs typeface="Arial"/>
            </a:endParaRPr>
          </a:p>
        </p:txBody>
      </p:sp>
      <p:sp>
        <p:nvSpPr>
          <p:cNvPr id="13" name="Text Box 31"/>
          <p:cNvSpPr txBox="1">
            <a:spLocks noChangeArrowheads="1"/>
          </p:cNvSpPr>
          <p:nvPr/>
        </p:nvSpPr>
        <p:spPr bwMode="auto">
          <a:xfrm>
            <a:off x="3730658" y="1813586"/>
            <a:ext cx="993287" cy="70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380"/>
              </a:lnSpc>
            </a:pPr>
            <a:r>
              <a:rPr lang="en-US" sz="1100" dirty="0" smtClean="0">
                <a:solidFill>
                  <a:srgbClr val="000000"/>
                </a:solidFill>
                <a:latin typeface="Arial"/>
                <a:cs typeface="Arial"/>
              </a:rPr>
              <a:t>Clot</a:t>
            </a:r>
          </a:p>
          <a:p>
            <a:pPr>
              <a:lnSpc>
                <a:spcPts val="1380"/>
              </a:lnSpc>
            </a:pPr>
            <a:r>
              <a:rPr lang="en-US" sz="1100" dirty="0">
                <a:solidFill>
                  <a:srgbClr val="000000"/>
                </a:solidFill>
                <a:latin typeface="Arial"/>
                <a:cs typeface="Arial"/>
              </a:rPr>
              <a:t>f</a:t>
            </a:r>
            <a:r>
              <a:rPr lang="en-US" sz="1100" dirty="0" smtClean="0">
                <a:solidFill>
                  <a:srgbClr val="000000"/>
                </a:solidFill>
                <a:latin typeface="Arial"/>
                <a:cs typeface="Arial"/>
              </a:rPr>
              <a:t>ormation</a:t>
            </a:r>
          </a:p>
          <a:p>
            <a:pPr>
              <a:lnSpc>
                <a:spcPts val="1380"/>
              </a:lnSpc>
            </a:pPr>
            <a:r>
              <a:rPr lang="en-US" sz="1100" dirty="0" smtClean="0">
                <a:solidFill>
                  <a:srgbClr val="000000"/>
                </a:solidFill>
                <a:latin typeface="Arial"/>
                <a:cs typeface="Arial"/>
              </a:rPr>
              <a:t>(temporary</a:t>
            </a:r>
          </a:p>
          <a:p>
            <a:pPr>
              <a:lnSpc>
                <a:spcPts val="1380"/>
              </a:lnSpc>
            </a:pPr>
            <a:r>
              <a:rPr lang="en-US" sz="1100" dirty="0">
                <a:solidFill>
                  <a:srgbClr val="000000"/>
                </a:solidFill>
                <a:latin typeface="Arial"/>
                <a:cs typeface="Arial"/>
              </a:rPr>
              <a:t>r</a:t>
            </a:r>
            <a:r>
              <a:rPr lang="en-US" sz="1100" dirty="0" smtClean="0">
                <a:solidFill>
                  <a:srgbClr val="000000"/>
                </a:solidFill>
                <a:latin typeface="Arial"/>
                <a:cs typeface="Arial"/>
              </a:rPr>
              <a:t>epair)</a:t>
            </a:r>
            <a:endParaRPr lang="en-US" sz="1100" dirty="0">
              <a:solidFill>
                <a:srgbClr val="000000"/>
              </a:solidFill>
              <a:latin typeface="Arial"/>
              <a:cs typeface="Arial"/>
            </a:endParaRPr>
          </a:p>
        </p:txBody>
      </p:sp>
      <p:sp>
        <p:nvSpPr>
          <p:cNvPr id="14" name="Text Box 31"/>
          <p:cNvSpPr txBox="1">
            <a:spLocks noChangeArrowheads="1"/>
          </p:cNvSpPr>
          <p:nvPr/>
        </p:nvSpPr>
        <p:spPr bwMode="auto">
          <a:xfrm>
            <a:off x="2361778" y="1731311"/>
            <a:ext cx="1121648" cy="1060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380"/>
              </a:lnSpc>
            </a:pPr>
            <a:r>
              <a:rPr lang="en-US" sz="1100" dirty="0" smtClean="0">
                <a:solidFill>
                  <a:srgbClr val="000000"/>
                </a:solidFill>
                <a:latin typeface="Arial"/>
                <a:cs typeface="Arial"/>
              </a:rPr>
              <a:t>Dilation of</a:t>
            </a:r>
          </a:p>
          <a:p>
            <a:pPr>
              <a:lnSpc>
                <a:spcPts val="1380"/>
              </a:lnSpc>
            </a:pPr>
            <a:r>
              <a:rPr lang="en-US" sz="1100" dirty="0" smtClean="0">
                <a:solidFill>
                  <a:srgbClr val="000000"/>
                </a:solidFill>
                <a:latin typeface="Arial"/>
                <a:cs typeface="Arial"/>
              </a:rPr>
              <a:t>blood vessels,</a:t>
            </a:r>
          </a:p>
          <a:p>
            <a:pPr>
              <a:lnSpc>
                <a:spcPts val="1380"/>
              </a:lnSpc>
            </a:pPr>
            <a:r>
              <a:rPr lang="en-US" sz="1100" dirty="0" smtClean="0">
                <a:solidFill>
                  <a:srgbClr val="000000"/>
                </a:solidFill>
                <a:latin typeface="Arial"/>
                <a:cs typeface="Arial"/>
              </a:rPr>
              <a:t>Increased</a:t>
            </a:r>
          </a:p>
          <a:p>
            <a:pPr>
              <a:lnSpc>
                <a:spcPts val="1380"/>
              </a:lnSpc>
            </a:pPr>
            <a:r>
              <a:rPr lang="en-US" sz="1100" dirty="0">
                <a:solidFill>
                  <a:srgbClr val="000000"/>
                </a:solidFill>
                <a:latin typeface="Arial"/>
                <a:cs typeface="Arial"/>
              </a:rPr>
              <a:t>b</a:t>
            </a:r>
            <a:r>
              <a:rPr lang="en-US" sz="1100" dirty="0" smtClean="0">
                <a:solidFill>
                  <a:srgbClr val="000000"/>
                </a:solidFill>
                <a:latin typeface="Arial"/>
                <a:cs typeface="Arial"/>
              </a:rPr>
              <a:t>lood flow,</a:t>
            </a:r>
          </a:p>
          <a:p>
            <a:pPr>
              <a:lnSpc>
                <a:spcPts val="1380"/>
              </a:lnSpc>
            </a:pPr>
            <a:r>
              <a:rPr lang="en-US" sz="1100" dirty="0">
                <a:solidFill>
                  <a:srgbClr val="000000"/>
                </a:solidFill>
                <a:latin typeface="Arial"/>
                <a:cs typeface="Arial"/>
              </a:rPr>
              <a:t>i</a:t>
            </a:r>
            <a:r>
              <a:rPr lang="en-US" sz="1100" dirty="0" smtClean="0">
                <a:solidFill>
                  <a:srgbClr val="000000"/>
                </a:solidFill>
                <a:latin typeface="Arial"/>
                <a:cs typeface="Arial"/>
              </a:rPr>
              <a:t>ncreased vessel</a:t>
            </a:r>
          </a:p>
          <a:p>
            <a:pPr>
              <a:lnSpc>
                <a:spcPts val="1380"/>
              </a:lnSpc>
            </a:pPr>
            <a:r>
              <a:rPr lang="en-US" sz="1100" dirty="0" smtClean="0">
                <a:solidFill>
                  <a:srgbClr val="000000"/>
                </a:solidFill>
                <a:latin typeface="Arial"/>
                <a:cs typeface="Arial"/>
              </a:rPr>
              <a:t>permeability</a:t>
            </a:r>
          </a:p>
        </p:txBody>
      </p:sp>
      <p:sp>
        <p:nvSpPr>
          <p:cNvPr id="15" name="Text Box 31"/>
          <p:cNvSpPr txBox="1">
            <a:spLocks noChangeArrowheads="1"/>
          </p:cNvSpPr>
          <p:nvPr/>
        </p:nvSpPr>
        <p:spPr bwMode="auto">
          <a:xfrm>
            <a:off x="5080035" y="756586"/>
            <a:ext cx="98875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dirty="0" smtClean="0">
                <a:solidFill>
                  <a:srgbClr val="000000"/>
                </a:solidFill>
                <a:latin typeface="Arial"/>
                <a:cs typeface="Arial"/>
              </a:rPr>
              <a:t>Attraction of</a:t>
            </a:r>
          </a:p>
          <a:p>
            <a:r>
              <a:rPr lang="en-US" sz="1100" dirty="0">
                <a:solidFill>
                  <a:srgbClr val="000000"/>
                </a:solidFill>
                <a:latin typeface="Arial"/>
                <a:cs typeface="Arial"/>
              </a:rPr>
              <a:t>p</a:t>
            </a:r>
            <a:r>
              <a:rPr lang="en-US" sz="1100" dirty="0" smtClean="0">
                <a:solidFill>
                  <a:srgbClr val="000000"/>
                </a:solidFill>
                <a:latin typeface="Arial"/>
                <a:cs typeface="Arial"/>
              </a:rPr>
              <a:t>hagocytes,</a:t>
            </a:r>
          </a:p>
          <a:p>
            <a:r>
              <a:rPr lang="en-US" sz="1100" dirty="0">
                <a:solidFill>
                  <a:srgbClr val="000000"/>
                </a:solidFill>
                <a:latin typeface="Arial"/>
                <a:cs typeface="Arial"/>
              </a:rPr>
              <a:t>e</a:t>
            </a:r>
            <a:r>
              <a:rPr lang="en-US" sz="1100" dirty="0" smtClean="0">
                <a:solidFill>
                  <a:srgbClr val="000000"/>
                </a:solidFill>
                <a:latin typeface="Arial"/>
                <a:cs typeface="Arial"/>
              </a:rPr>
              <a:t>specially</a:t>
            </a:r>
          </a:p>
          <a:p>
            <a:r>
              <a:rPr lang="en-US" sz="1100" dirty="0" smtClean="0">
                <a:solidFill>
                  <a:srgbClr val="000000"/>
                </a:solidFill>
                <a:latin typeface="Arial"/>
                <a:cs typeface="Arial"/>
              </a:rPr>
              <a:t>neutrophils</a:t>
            </a:r>
            <a:endParaRPr lang="en-US" sz="1100" dirty="0">
              <a:solidFill>
                <a:srgbClr val="000000"/>
              </a:solidFill>
              <a:latin typeface="Arial"/>
              <a:cs typeface="Arial"/>
            </a:endParaRPr>
          </a:p>
        </p:txBody>
      </p:sp>
    </p:spTree>
    <p:extLst>
      <p:ext uri="{BB962C8B-B14F-4D97-AF65-F5344CB8AC3E}">
        <p14:creationId xmlns:p14="http://schemas.microsoft.com/office/powerpoint/2010/main" val="328607434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ltLang="en-US" smtClean="0"/>
              <a:t>22-3 Nonspecific Defenses</a:t>
            </a:r>
          </a:p>
        </p:txBody>
      </p:sp>
      <p:sp>
        <p:nvSpPr>
          <p:cNvPr id="128003" name="Rectangle 3"/>
          <p:cNvSpPr>
            <a:spLocks noGrp="1" noChangeArrowheads="1"/>
          </p:cNvSpPr>
          <p:nvPr>
            <p:ph idx="1"/>
          </p:nvPr>
        </p:nvSpPr>
        <p:spPr/>
        <p:txBody>
          <a:bodyPr/>
          <a:lstStyle/>
          <a:p>
            <a:r>
              <a:rPr lang="en-US" altLang="en-US" dirty="0" smtClean="0"/>
              <a:t>Products of Inflammation </a:t>
            </a:r>
          </a:p>
          <a:p>
            <a:pPr lvl="1"/>
            <a:r>
              <a:rPr lang="en-US" altLang="en-US" b="1" dirty="0" smtClean="0"/>
              <a:t>Necrosis</a:t>
            </a:r>
          </a:p>
          <a:p>
            <a:pPr lvl="2"/>
            <a:r>
              <a:rPr lang="en-US" altLang="en-US" dirty="0" smtClean="0"/>
              <a:t>Local tissue destruction in area of injury</a:t>
            </a:r>
          </a:p>
          <a:p>
            <a:pPr lvl="1"/>
            <a:r>
              <a:rPr lang="en-US" altLang="en-US" b="1" dirty="0" smtClean="0"/>
              <a:t>Pus</a:t>
            </a:r>
          </a:p>
          <a:p>
            <a:pPr lvl="2"/>
            <a:r>
              <a:rPr lang="en-US" altLang="en-US" dirty="0" smtClean="0"/>
              <a:t>Mixture of debris and necrotic tissue</a:t>
            </a:r>
          </a:p>
          <a:p>
            <a:pPr lvl="1"/>
            <a:r>
              <a:rPr lang="en-US" altLang="en-US" b="1" dirty="0" smtClean="0"/>
              <a:t>Abscess</a:t>
            </a:r>
          </a:p>
          <a:p>
            <a:pPr lvl="2"/>
            <a:r>
              <a:rPr lang="en-US" altLang="en-US" dirty="0" smtClean="0"/>
              <a:t>Pus accumulated in an enclosed space </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ltLang="en-US" smtClean="0"/>
              <a:t>22-3 Nonspecific Defenses</a:t>
            </a:r>
          </a:p>
        </p:txBody>
      </p:sp>
      <p:sp>
        <p:nvSpPr>
          <p:cNvPr id="129027" name="Rectangle 3"/>
          <p:cNvSpPr>
            <a:spLocks noGrp="1" noChangeArrowheads="1"/>
          </p:cNvSpPr>
          <p:nvPr>
            <p:ph idx="1"/>
          </p:nvPr>
        </p:nvSpPr>
        <p:spPr/>
        <p:txBody>
          <a:bodyPr/>
          <a:lstStyle/>
          <a:p>
            <a:r>
              <a:rPr lang="en-US" altLang="en-US" b="1" dirty="0" smtClean="0"/>
              <a:t>Fever</a:t>
            </a:r>
            <a:r>
              <a:rPr lang="en-US" altLang="en-US" dirty="0" smtClean="0"/>
              <a:t> </a:t>
            </a:r>
          </a:p>
          <a:p>
            <a:pPr lvl="1"/>
            <a:r>
              <a:rPr lang="en-US" altLang="en-US" dirty="0" smtClean="0"/>
              <a:t>A maintained body temperature above 37.2</a:t>
            </a:r>
            <a:r>
              <a:rPr lang="en-US" altLang="en-US" dirty="0" smtClean="0">
                <a:sym typeface="Symbol" panose="05050102010706020507" pitchFamily="18" charset="2"/>
              </a:rPr>
              <a:t></a:t>
            </a:r>
            <a:r>
              <a:rPr lang="en-US" altLang="en-US" dirty="0" smtClean="0"/>
              <a:t>C (99</a:t>
            </a:r>
            <a:r>
              <a:rPr lang="en-US" altLang="en-US" dirty="0" smtClean="0">
                <a:sym typeface="Symbol" panose="05050102010706020507" pitchFamily="18" charset="2"/>
              </a:rPr>
              <a:t></a:t>
            </a:r>
            <a:r>
              <a:rPr lang="en-US" altLang="en-US" dirty="0" smtClean="0"/>
              <a:t>F)</a:t>
            </a:r>
          </a:p>
          <a:p>
            <a:pPr lvl="1"/>
            <a:r>
              <a:rPr lang="en-US" altLang="en-US" b="1" dirty="0" err="1" smtClean="0"/>
              <a:t>Pyrogens</a:t>
            </a:r>
            <a:r>
              <a:rPr lang="en-US" altLang="en-US" dirty="0" smtClean="0"/>
              <a:t> </a:t>
            </a:r>
          </a:p>
          <a:p>
            <a:pPr lvl="2"/>
            <a:r>
              <a:rPr lang="en-US" altLang="en-US" dirty="0" smtClean="0"/>
              <a:t>Any material that causes the hypothalamus to raise body temperature</a:t>
            </a:r>
          </a:p>
          <a:p>
            <a:pPr lvl="3"/>
            <a:r>
              <a:rPr lang="en-US" altLang="en-US" dirty="0" smtClean="0"/>
              <a:t>Circulating pathogens, toxins, or antibody complexes</a:t>
            </a:r>
          </a:p>
          <a:p>
            <a:pPr lvl="1"/>
            <a:r>
              <a:rPr lang="en-US" altLang="en-US" b="1" dirty="0" smtClean="0"/>
              <a:t>Endogenous</a:t>
            </a:r>
            <a:r>
              <a:rPr lang="en-US" altLang="en-US" dirty="0" smtClean="0"/>
              <a:t> </a:t>
            </a:r>
            <a:r>
              <a:rPr lang="en-US" altLang="en-US" b="1" dirty="0" err="1" smtClean="0"/>
              <a:t>pyrogens</a:t>
            </a:r>
            <a:r>
              <a:rPr lang="en-US" altLang="en-US" dirty="0" smtClean="0"/>
              <a:t> or </a:t>
            </a:r>
            <a:r>
              <a:rPr lang="en-US" altLang="en-US" b="1" dirty="0" smtClean="0"/>
              <a:t>interleukin-1</a:t>
            </a:r>
            <a:r>
              <a:rPr lang="en-US" altLang="en-US" dirty="0" smtClean="0"/>
              <a:t> (</a:t>
            </a:r>
            <a:r>
              <a:rPr lang="en-US" altLang="en-US" b="1" dirty="0" smtClean="0"/>
              <a:t>IL-1</a:t>
            </a:r>
            <a:r>
              <a:rPr lang="en-US" altLang="en-US" dirty="0" smtClean="0"/>
              <a:t>)</a:t>
            </a:r>
          </a:p>
          <a:p>
            <a:pPr lvl="3"/>
            <a:r>
              <a:rPr lang="en-US" altLang="en-US" dirty="0" err="1" smtClean="0"/>
              <a:t>Pyrogen</a:t>
            </a:r>
            <a:r>
              <a:rPr lang="en-US" altLang="en-US" dirty="0" smtClean="0"/>
              <a:t> released by active macrophages</a:t>
            </a:r>
          </a:p>
          <a:p>
            <a:pPr lvl="3"/>
            <a:r>
              <a:rPr lang="en-US" altLang="en-US" dirty="0" smtClean="0"/>
              <a:t>A cytokine</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altLang="en-US" smtClean="0"/>
              <a:t>22-4 Specific Defenses</a:t>
            </a:r>
          </a:p>
        </p:txBody>
      </p:sp>
      <p:sp>
        <p:nvSpPr>
          <p:cNvPr id="130051" name="Rectangle 3"/>
          <p:cNvSpPr>
            <a:spLocks noGrp="1" noChangeArrowheads="1"/>
          </p:cNvSpPr>
          <p:nvPr>
            <p:ph idx="1"/>
          </p:nvPr>
        </p:nvSpPr>
        <p:spPr/>
        <p:txBody>
          <a:bodyPr/>
          <a:lstStyle/>
          <a:p>
            <a:r>
              <a:rPr lang="en-US" altLang="en-US" smtClean="0"/>
              <a:t>Adaptive (Specific) Defenses 	</a:t>
            </a:r>
          </a:p>
          <a:p>
            <a:pPr lvl="1"/>
            <a:r>
              <a:rPr lang="en-US" altLang="en-US" smtClean="0"/>
              <a:t>Specific resistance (immunity)</a:t>
            </a:r>
          </a:p>
          <a:p>
            <a:pPr lvl="2"/>
            <a:r>
              <a:rPr lang="en-US" altLang="en-US" smtClean="0"/>
              <a:t>Responds to specific antigens</a:t>
            </a:r>
          </a:p>
          <a:p>
            <a:pPr lvl="2"/>
            <a:r>
              <a:rPr lang="en-US" altLang="en-US" smtClean="0"/>
              <a:t>With coordinated action of T cells and B cells</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ltLang="en-US" smtClean="0"/>
              <a:t>22-4 Specific Defenses</a:t>
            </a:r>
          </a:p>
        </p:txBody>
      </p:sp>
      <p:sp>
        <p:nvSpPr>
          <p:cNvPr id="131075" name="Rectangle 3"/>
          <p:cNvSpPr>
            <a:spLocks noGrp="1" noChangeArrowheads="1"/>
          </p:cNvSpPr>
          <p:nvPr>
            <p:ph idx="1"/>
          </p:nvPr>
        </p:nvSpPr>
        <p:spPr/>
        <p:txBody>
          <a:bodyPr/>
          <a:lstStyle/>
          <a:p>
            <a:r>
              <a:rPr lang="en-US" altLang="en-US" dirty="0" smtClean="0"/>
              <a:t>Specific Defenses 	</a:t>
            </a:r>
          </a:p>
          <a:p>
            <a:pPr lvl="1"/>
            <a:r>
              <a:rPr lang="en-US" altLang="en-US" dirty="0" smtClean="0"/>
              <a:t>T Cells</a:t>
            </a:r>
          </a:p>
          <a:p>
            <a:pPr lvl="2"/>
            <a:r>
              <a:rPr lang="en-US" altLang="en-US" dirty="0" smtClean="0"/>
              <a:t>Provide </a:t>
            </a:r>
            <a:r>
              <a:rPr lang="en-US" altLang="en-US" b="1" dirty="0" smtClean="0"/>
              <a:t>cell-mediated</a:t>
            </a:r>
            <a:r>
              <a:rPr lang="en-US" altLang="en-US" dirty="0" smtClean="0"/>
              <a:t> </a:t>
            </a:r>
            <a:r>
              <a:rPr lang="en-US" altLang="en-US" b="1" dirty="0" smtClean="0"/>
              <a:t>immunity</a:t>
            </a:r>
          </a:p>
          <a:p>
            <a:pPr lvl="2"/>
            <a:r>
              <a:rPr lang="en-US" altLang="en-US" dirty="0" smtClean="0"/>
              <a:t>Defend against abnormal cells and pathogens inside cells</a:t>
            </a:r>
          </a:p>
          <a:p>
            <a:pPr lvl="1"/>
            <a:r>
              <a:rPr lang="en-US" altLang="en-US" dirty="0" smtClean="0"/>
              <a:t>B Cells </a:t>
            </a:r>
          </a:p>
          <a:p>
            <a:pPr lvl="2"/>
            <a:r>
              <a:rPr lang="en-US" altLang="en-US" dirty="0" smtClean="0"/>
              <a:t>Provide </a:t>
            </a:r>
            <a:r>
              <a:rPr lang="en-US" altLang="en-US" b="1" dirty="0" smtClean="0"/>
              <a:t>antibody-mediated</a:t>
            </a:r>
            <a:r>
              <a:rPr lang="en-US" altLang="en-US" dirty="0" smtClean="0"/>
              <a:t> </a:t>
            </a:r>
            <a:r>
              <a:rPr lang="en-US" altLang="en-US" b="1" dirty="0" smtClean="0"/>
              <a:t>immunity</a:t>
            </a:r>
          </a:p>
          <a:p>
            <a:pPr lvl="2"/>
            <a:r>
              <a:rPr lang="en-US" altLang="en-US" dirty="0" smtClean="0"/>
              <a:t>Defend against antigens and pathogens in body fluids</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altLang="en-US" smtClean="0"/>
              <a:t>22-4 Specific Defenses</a:t>
            </a:r>
          </a:p>
        </p:txBody>
      </p:sp>
      <p:sp>
        <p:nvSpPr>
          <p:cNvPr id="132099" name="Rectangle 3"/>
          <p:cNvSpPr>
            <a:spLocks noGrp="1" noChangeArrowheads="1"/>
          </p:cNvSpPr>
          <p:nvPr>
            <p:ph idx="1"/>
          </p:nvPr>
        </p:nvSpPr>
        <p:spPr/>
        <p:txBody>
          <a:bodyPr/>
          <a:lstStyle/>
          <a:p>
            <a:r>
              <a:rPr lang="en-US" altLang="en-US" dirty="0" smtClean="0"/>
              <a:t>Forms of Immunity </a:t>
            </a:r>
          </a:p>
          <a:p>
            <a:pPr marL="971550" lvl="1" indent="-514350">
              <a:buFont typeface="+mj-lt"/>
              <a:buAutoNum type="arabicPeriod"/>
            </a:pPr>
            <a:r>
              <a:rPr lang="en-US" altLang="en-US" dirty="0" smtClean="0"/>
              <a:t> </a:t>
            </a:r>
            <a:r>
              <a:rPr lang="en-US" altLang="en-US" b="1" dirty="0" smtClean="0"/>
              <a:t>Innate</a:t>
            </a:r>
            <a:r>
              <a:rPr lang="en-US" altLang="en-US" dirty="0" smtClean="0"/>
              <a:t> </a:t>
            </a:r>
          </a:p>
          <a:p>
            <a:pPr lvl="2"/>
            <a:r>
              <a:rPr lang="en-US" altLang="en-US" dirty="0" smtClean="0"/>
              <a:t>Present at birth</a:t>
            </a:r>
          </a:p>
          <a:p>
            <a:pPr marL="971550" lvl="1" indent="-514350">
              <a:buFont typeface="+mj-lt"/>
              <a:buAutoNum type="arabicPeriod"/>
            </a:pPr>
            <a:r>
              <a:rPr lang="en-US" altLang="en-US" dirty="0" smtClean="0"/>
              <a:t> </a:t>
            </a:r>
            <a:r>
              <a:rPr lang="en-US" altLang="en-US" b="1" dirty="0" smtClean="0"/>
              <a:t>Adaptive</a:t>
            </a:r>
          </a:p>
          <a:p>
            <a:pPr lvl="2"/>
            <a:r>
              <a:rPr lang="en-US" altLang="en-US" dirty="0" smtClean="0"/>
              <a:t>After birth </a:t>
            </a:r>
          </a:p>
          <a:p>
            <a:pPr marL="971550" lvl="1" indent="-514350">
              <a:buFont typeface="+mj-lt"/>
              <a:buAutoNum type="arabicPeriod"/>
            </a:pPr>
            <a:r>
              <a:rPr lang="en-US" altLang="en-US" dirty="0" smtClean="0"/>
              <a:t> </a:t>
            </a:r>
            <a:r>
              <a:rPr lang="en-US" altLang="en-US" b="1" dirty="0" smtClean="0"/>
              <a:t>Active</a:t>
            </a:r>
          </a:p>
          <a:p>
            <a:pPr lvl="2"/>
            <a:r>
              <a:rPr lang="en-US" altLang="en-US" dirty="0" smtClean="0"/>
              <a:t>Antibodies develop after exposure to antigen</a:t>
            </a:r>
          </a:p>
          <a:p>
            <a:pPr marL="971550" lvl="1" indent="-514350">
              <a:buFont typeface="+mj-lt"/>
              <a:buAutoNum type="arabicPeriod"/>
            </a:pPr>
            <a:r>
              <a:rPr lang="en-US" altLang="en-US" dirty="0" smtClean="0"/>
              <a:t> </a:t>
            </a:r>
            <a:r>
              <a:rPr lang="en-US" altLang="en-US" b="1" dirty="0" smtClean="0"/>
              <a:t>Passive</a:t>
            </a:r>
          </a:p>
          <a:p>
            <a:pPr lvl="2"/>
            <a:r>
              <a:rPr lang="en-US" altLang="en-US" dirty="0" smtClean="0"/>
              <a:t>Antibodies are transferred from another source</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altLang="en-US" smtClean="0"/>
              <a:t>22-4 Specific Defenses</a:t>
            </a:r>
          </a:p>
        </p:txBody>
      </p:sp>
      <p:sp>
        <p:nvSpPr>
          <p:cNvPr id="133123" name="Rectangle 3"/>
          <p:cNvSpPr>
            <a:spLocks noGrp="1" noChangeArrowheads="1"/>
          </p:cNvSpPr>
          <p:nvPr>
            <p:ph idx="1"/>
          </p:nvPr>
        </p:nvSpPr>
        <p:spPr/>
        <p:txBody>
          <a:bodyPr/>
          <a:lstStyle/>
          <a:p>
            <a:r>
              <a:rPr lang="en-US" altLang="en-US" b="1" dirty="0" smtClean="0"/>
              <a:t>Active</a:t>
            </a:r>
            <a:r>
              <a:rPr lang="en-US" altLang="en-US" dirty="0" smtClean="0"/>
              <a:t> </a:t>
            </a:r>
            <a:r>
              <a:rPr lang="en-US" altLang="en-US" b="1" dirty="0" smtClean="0"/>
              <a:t>Immunity</a:t>
            </a:r>
            <a:r>
              <a:rPr lang="en-US" altLang="en-US" dirty="0" smtClean="0"/>
              <a:t> </a:t>
            </a:r>
          </a:p>
          <a:p>
            <a:pPr lvl="1"/>
            <a:r>
              <a:rPr lang="en-US" altLang="en-US" b="1" dirty="0" smtClean="0"/>
              <a:t>Naturally</a:t>
            </a:r>
            <a:r>
              <a:rPr lang="en-US" altLang="en-US" dirty="0" smtClean="0"/>
              <a:t> </a:t>
            </a:r>
            <a:r>
              <a:rPr lang="en-US" altLang="en-US" b="1" dirty="0" smtClean="0"/>
              <a:t>acquired</a:t>
            </a:r>
          </a:p>
          <a:p>
            <a:pPr lvl="2"/>
            <a:r>
              <a:rPr lang="en-US" altLang="en-US" dirty="0" smtClean="0"/>
              <a:t>Through environmental exposure to pathogens</a:t>
            </a:r>
          </a:p>
          <a:p>
            <a:pPr lvl="1"/>
            <a:r>
              <a:rPr lang="en-US" altLang="en-US" b="1" dirty="0" smtClean="0"/>
              <a:t>Artificially</a:t>
            </a:r>
            <a:r>
              <a:rPr lang="en-US" altLang="en-US" dirty="0" smtClean="0"/>
              <a:t> </a:t>
            </a:r>
            <a:r>
              <a:rPr lang="en-US" altLang="en-US" b="1" dirty="0" smtClean="0"/>
              <a:t>induced</a:t>
            </a:r>
          </a:p>
          <a:p>
            <a:pPr lvl="2"/>
            <a:r>
              <a:rPr lang="en-US" altLang="en-US" dirty="0" smtClean="0"/>
              <a:t>Through </a:t>
            </a:r>
            <a:r>
              <a:rPr lang="en-US" altLang="en-US" b="1" dirty="0" smtClean="0"/>
              <a:t>vaccines</a:t>
            </a:r>
            <a:r>
              <a:rPr lang="en-US" altLang="en-US" dirty="0" smtClean="0"/>
              <a:t> containing pathogens</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altLang="en-US" smtClean="0"/>
              <a:t>22-4 Specific Defenses</a:t>
            </a:r>
          </a:p>
        </p:txBody>
      </p:sp>
      <p:sp>
        <p:nvSpPr>
          <p:cNvPr id="134147" name="Rectangle 3"/>
          <p:cNvSpPr>
            <a:spLocks noGrp="1" noChangeArrowheads="1"/>
          </p:cNvSpPr>
          <p:nvPr>
            <p:ph idx="1"/>
          </p:nvPr>
        </p:nvSpPr>
        <p:spPr/>
        <p:txBody>
          <a:bodyPr/>
          <a:lstStyle/>
          <a:p>
            <a:r>
              <a:rPr lang="en-US" altLang="en-US" b="1" dirty="0" smtClean="0"/>
              <a:t>Passive</a:t>
            </a:r>
            <a:r>
              <a:rPr lang="en-US" altLang="en-US" dirty="0" smtClean="0"/>
              <a:t> </a:t>
            </a:r>
            <a:r>
              <a:rPr lang="en-US" altLang="en-US" b="1" dirty="0" smtClean="0"/>
              <a:t>Immunity</a:t>
            </a:r>
            <a:r>
              <a:rPr lang="en-US" altLang="en-US" dirty="0" smtClean="0"/>
              <a:t> </a:t>
            </a:r>
          </a:p>
          <a:p>
            <a:pPr lvl="1"/>
            <a:r>
              <a:rPr lang="en-US" altLang="en-US" b="1" dirty="0" smtClean="0"/>
              <a:t>Naturally</a:t>
            </a:r>
            <a:r>
              <a:rPr lang="en-US" altLang="en-US" dirty="0" smtClean="0"/>
              <a:t> </a:t>
            </a:r>
            <a:r>
              <a:rPr lang="en-US" altLang="en-US" b="1" dirty="0" smtClean="0"/>
              <a:t>acquired</a:t>
            </a:r>
          </a:p>
          <a:p>
            <a:pPr lvl="2"/>
            <a:r>
              <a:rPr lang="en-US" altLang="en-US" dirty="0" smtClean="0"/>
              <a:t>Antibodies acquired from the mother</a:t>
            </a:r>
          </a:p>
          <a:p>
            <a:pPr lvl="1"/>
            <a:r>
              <a:rPr lang="en-US" altLang="en-US" b="1" dirty="0" smtClean="0"/>
              <a:t>Artificially</a:t>
            </a:r>
            <a:r>
              <a:rPr lang="en-US" altLang="en-US" dirty="0" smtClean="0"/>
              <a:t> </a:t>
            </a:r>
            <a:r>
              <a:rPr lang="en-US" altLang="en-US" b="1" dirty="0" smtClean="0"/>
              <a:t>induced</a:t>
            </a:r>
          </a:p>
          <a:p>
            <a:pPr lvl="2"/>
            <a:r>
              <a:rPr lang="en-US" altLang="en-US" dirty="0" smtClean="0"/>
              <a:t>By an injection of antibodies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71" name="Picture 9270" descr="figure_22_01_2_unlabeled.jpg"/>
          <p:cNvPicPr>
            <a:picLocks noChangeAspect="1"/>
          </p:cNvPicPr>
          <p:nvPr/>
        </p:nvPicPr>
        <p:blipFill rotWithShape="1">
          <a:blip r:embed="rId3">
            <a:extLst>
              <a:ext uri="{28A0092B-C50C-407E-A947-70E740481C1C}">
                <a14:useLocalDpi xmlns:a14="http://schemas.microsoft.com/office/drawing/2010/main" val="0"/>
              </a:ext>
            </a:extLst>
          </a:blip>
          <a:srcRect b="2160"/>
          <a:stretch/>
        </p:blipFill>
        <p:spPr>
          <a:xfrm>
            <a:off x="734568" y="187962"/>
            <a:ext cx="7674864" cy="644144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22-1 An Overview of the Lymphatic System (Part </a:t>
            </a:r>
            <a:r>
              <a:rPr lang="en-US" sz="900" b="1" dirty="0" smtClean="0">
                <a:latin typeface="Arial"/>
                <a:cs typeface="Arial"/>
              </a:rPr>
              <a:t>2 </a:t>
            </a:r>
            <a:r>
              <a:rPr lang="en-US" sz="900" b="1" dirty="0">
                <a:latin typeface="Arial"/>
                <a:cs typeface="Arial"/>
              </a:rPr>
              <a:t>of 2).</a:t>
            </a:r>
          </a:p>
        </p:txBody>
      </p:sp>
      <p:sp>
        <p:nvSpPr>
          <p:cNvPr id="6" name="Text Box 31"/>
          <p:cNvSpPr txBox="1">
            <a:spLocks noChangeArrowheads="1"/>
          </p:cNvSpPr>
          <p:nvPr/>
        </p:nvSpPr>
        <p:spPr bwMode="auto">
          <a:xfrm>
            <a:off x="6727936" y="550621"/>
            <a:ext cx="13858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b="0" dirty="0" smtClean="0">
                <a:solidFill>
                  <a:srgbClr val="000000"/>
                </a:solidFill>
                <a:latin typeface="Arial Black"/>
                <a:cs typeface="Arial Black"/>
              </a:rPr>
              <a:t>Lymphoid Tissues</a:t>
            </a:r>
            <a:br>
              <a:rPr lang="en-US" sz="1100" b="0" dirty="0" smtClean="0">
                <a:solidFill>
                  <a:srgbClr val="000000"/>
                </a:solidFill>
                <a:latin typeface="Arial Black"/>
                <a:cs typeface="Arial Black"/>
              </a:rPr>
            </a:br>
            <a:r>
              <a:rPr lang="en-US" sz="1100" b="0" dirty="0" smtClean="0">
                <a:solidFill>
                  <a:srgbClr val="000000"/>
                </a:solidFill>
                <a:latin typeface="Arial Black"/>
                <a:cs typeface="Arial Black"/>
              </a:rPr>
              <a:t>and Organs</a:t>
            </a:r>
            <a:endParaRPr lang="en-US" sz="1100" b="0" dirty="0">
              <a:solidFill>
                <a:srgbClr val="000000"/>
              </a:solidFill>
              <a:latin typeface="Arial Black"/>
              <a:cs typeface="Arial Black"/>
            </a:endParaRPr>
          </a:p>
        </p:txBody>
      </p:sp>
      <p:sp>
        <p:nvSpPr>
          <p:cNvPr id="7" name="Text Box 31"/>
          <p:cNvSpPr txBox="1">
            <a:spLocks noChangeArrowheads="1"/>
          </p:cNvSpPr>
          <p:nvPr/>
        </p:nvSpPr>
        <p:spPr bwMode="auto">
          <a:xfrm>
            <a:off x="1355702" y="330487"/>
            <a:ext cx="14473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100" b="0" dirty="0" smtClean="0">
                <a:solidFill>
                  <a:srgbClr val="000000"/>
                </a:solidFill>
                <a:latin typeface="Arial Black"/>
                <a:cs typeface="Arial Black"/>
              </a:rPr>
              <a:t>Lymphatic Vessels</a:t>
            </a:r>
            <a:br>
              <a:rPr lang="en-US" sz="1100" b="0" dirty="0" smtClean="0">
                <a:solidFill>
                  <a:srgbClr val="000000"/>
                </a:solidFill>
                <a:latin typeface="Arial Black"/>
                <a:cs typeface="Arial Black"/>
              </a:rPr>
            </a:br>
            <a:r>
              <a:rPr lang="en-US" sz="1100" b="0" dirty="0" smtClean="0">
                <a:solidFill>
                  <a:srgbClr val="000000"/>
                </a:solidFill>
                <a:latin typeface="Arial Black"/>
                <a:cs typeface="Arial Black"/>
              </a:rPr>
              <a:t>and Lymph Nodes</a:t>
            </a:r>
            <a:endParaRPr lang="en-US" sz="1100" b="0" dirty="0">
              <a:solidFill>
                <a:srgbClr val="000000"/>
              </a:solidFill>
              <a:latin typeface="Arial Black"/>
              <a:cs typeface="Arial Black"/>
            </a:endParaRPr>
          </a:p>
        </p:txBody>
      </p:sp>
      <p:cxnSp>
        <p:nvCxnSpPr>
          <p:cNvPr id="8" name="Straight Connector 7"/>
          <p:cNvCxnSpPr/>
          <p:nvPr/>
        </p:nvCxnSpPr>
        <p:spPr bwMode="auto">
          <a:xfrm>
            <a:off x="4614333" y="1261535"/>
            <a:ext cx="2079626" cy="619"/>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V="1">
            <a:off x="5689600" y="1769096"/>
            <a:ext cx="1022351" cy="439"/>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3018367" y="2967569"/>
            <a:ext cx="1566333" cy="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3762375" y="2968631"/>
            <a:ext cx="708025" cy="316438"/>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a:stCxn id="9269" idx="1"/>
          </p:cNvCxnSpPr>
          <p:nvPr/>
        </p:nvCxnSpPr>
        <p:spPr bwMode="auto">
          <a:xfrm flipV="1">
            <a:off x="3750733" y="1739905"/>
            <a:ext cx="960967" cy="914397"/>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3005667" y="1138769"/>
            <a:ext cx="2108200" cy="8466"/>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flipV="1">
            <a:off x="3893608" y="952502"/>
            <a:ext cx="966259" cy="184154"/>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 Box 31"/>
          <p:cNvSpPr txBox="1">
            <a:spLocks noChangeArrowheads="1"/>
          </p:cNvSpPr>
          <p:nvPr/>
        </p:nvSpPr>
        <p:spPr bwMode="auto">
          <a:xfrm>
            <a:off x="6744872" y="1164452"/>
            <a:ext cx="65546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dirty="0" smtClean="0">
                <a:solidFill>
                  <a:srgbClr val="000000"/>
                </a:solidFill>
                <a:latin typeface="Arial"/>
                <a:cs typeface="Arial"/>
              </a:rPr>
              <a:t>Appendix</a:t>
            </a:r>
            <a:endParaRPr lang="en-US" sz="1100" dirty="0">
              <a:solidFill>
                <a:srgbClr val="000000"/>
              </a:solidFill>
              <a:latin typeface="Arial"/>
              <a:cs typeface="Arial"/>
            </a:endParaRPr>
          </a:p>
        </p:txBody>
      </p:sp>
      <p:sp>
        <p:nvSpPr>
          <p:cNvPr id="19" name="Text Box 31"/>
          <p:cNvSpPr txBox="1">
            <a:spLocks noChangeArrowheads="1"/>
          </p:cNvSpPr>
          <p:nvPr/>
        </p:nvSpPr>
        <p:spPr bwMode="auto">
          <a:xfrm>
            <a:off x="6734287" y="1668227"/>
            <a:ext cx="119263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dirty="0" smtClean="0">
                <a:solidFill>
                  <a:srgbClr val="000000"/>
                </a:solidFill>
                <a:latin typeface="Arial"/>
                <a:cs typeface="Arial"/>
              </a:rPr>
              <a:t>Red bone marrow</a:t>
            </a:r>
            <a:endParaRPr lang="en-US" sz="1100" dirty="0">
              <a:solidFill>
                <a:srgbClr val="000000"/>
              </a:solidFill>
              <a:latin typeface="Arial"/>
              <a:cs typeface="Arial"/>
            </a:endParaRPr>
          </a:p>
        </p:txBody>
      </p:sp>
      <p:sp>
        <p:nvSpPr>
          <p:cNvPr id="21" name="Text Box 31"/>
          <p:cNvSpPr txBox="1">
            <a:spLocks noChangeArrowheads="1"/>
          </p:cNvSpPr>
          <p:nvPr/>
        </p:nvSpPr>
        <p:spPr bwMode="auto">
          <a:xfrm>
            <a:off x="1599542" y="1024752"/>
            <a:ext cx="132087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100" dirty="0" smtClean="0">
                <a:solidFill>
                  <a:srgbClr val="000000"/>
                </a:solidFill>
                <a:latin typeface="Arial"/>
                <a:cs typeface="Arial"/>
              </a:rPr>
              <a:t>Pelvic lymph nodes</a:t>
            </a:r>
            <a:endParaRPr lang="en-US" sz="1100" dirty="0">
              <a:solidFill>
                <a:srgbClr val="000000"/>
              </a:solidFill>
              <a:latin typeface="Arial"/>
              <a:cs typeface="Arial"/>
            </a:endParaRPr>
          </a:p>
        </p:txBody>
      </p:sp>
      <p:sp>
        <p:nvSpPr>
          <p:cNvPr id="22" name="Text Box 31"/>
          <p:cNvSpPr txBox="1">
            <a:spLocks noChangeArrowheads="1"/>
          </p:cNvSpPr>
          <p:nvPr/>
        </p:nvSpPr>
        <p:spPr bwMode="auto">
          <a:xfrm>
            <a:off x="1453581" y="2540296"/>
            <a:ext cx="144990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100" dirty="0" smtClean="0">
                <a:solidFill>
                  <a:srgbClr val="000000"/>
                </a:solidFill>
                <a:latin typeface="Arial"/>
                <a:cs typeface="Arial"/>
              </a:rPr>
              <a:t>Inguinal lymph nodes</a:t>
            </a:r>
            <a:endParaRPr lang="en-US" sz="1100" dirty="0">
              <a:solidFill>
                <a:srgbClr val="000000"/>
              </a:solidFill>
              <a:latin typeface="Arial"/>
              <a:cs typeface="Arial"/>
            </a:endParaRPr>
          </a:p>
        </p:txBody>
      </p:sp>
      <p:sp>
        <p:nvSpPr>
          <p:cNvPr id="23" name="Text Box 31"/>
          <p:cNvSpPr txBox="1">
            <a:spLocks noChangeArrowheads="1"/>
          </p:cNvSpPr>
          <p:nvPr/>
        </p:nvSpPr>
        <p:spPr bwMode="auto">
          <a:xfrm>
            <a:off x="1219906" y="2857801"/>
            <a:ext cx="168781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100" dirty="0" err="1" smtClean="0">
                <a:solidFill>
                  <a:srgbClr val="000000"/>
                </a:solidFill>
                <a:latin typeface="Arial"/>
                <a:cs typeface="Arial"/>
              </a:rPr>
              <a:t>Lymphatics</a:t>
            </a:r>
            <a:r>
              <a:rPr lang="en-US" sz="1100" dirty="0" smtClean="0">
                <a:solidFill>
                  <a:srgbClr val="000000"/>
                </a:solidFill>
                <a:latin typeface="Arial"/>
                <a:cs typeface="Arial"/>
              </a:rPr>
              <a:t> of lower limb</a:t>
            </a:r>
            <a:endParaRPr lang="en-US" sz="1100" dirty="0">
              <a:solidFill>
                <a:srgbClr val="000000"/>
              </a:solidFill>
              <a:latin typeface="Arial"/>
              <a:cs typeface="Arial"/>
            </a:endParaRPr>
          </a:p>
        </p:txBody>
      </p:sp>
      <p:sp>
        <p:nvSpPr>
          <p:cNvPr id="9269" name="Freeform 9268"/>
          <p:cNvSpPr/>
          <p:nvPr/>
        </p:nvSpPr>
        <p:spPr>
          <a:xfrm>
            <a:off x="3026833" y="1930402"/>
            <a:ext cx="1752600" cy="723900"/>
          </a:xfrm>
          <a:custGeom>
            <a:avLst/>
            <a:gdLst>
              <a:gd name="connsiteX0" fmla="*/ 1752600 w 1752600"/>
              <a:gd name="connsiteY0" fmla="*/ 0 h 723900"/>
              <a:gd name="connsiteX1" fmla="*/ 723900 w 1752600"/>
              <a:gd name="connsiteY1" fmla="*/ 723900 h 723900"/>
              <a:gd name="connsiteX2" fmla="*/ 0 w 1752600"/>
              <a:gd name="connsiteY2" fmla="*/ 723900 h 723900"/>
            </a:gdLst>
            <a:ahLst/>
            <a:cxnLst>
              <a:cxn ang="0">
                <a:pos x="connsiteX0" y="connsiteY0"/>
              </a:cxn>
              <a:cxn ang="0">
                <a:pos x="connsiteX1" y="connsiteY1"/>
              </a:cxn>
              <a:cxn ang="0">
                <a:pos x="connsiteX2" y="connsiteY2"/>
              </a:cxn>
            </a:cxnLst>
            <a:rect l="l" t="t" r="r" b="b"/>
            <a:pathLst>
              <a:path w="1752600" h="723900">
                <a:moveTo>
                  <a:pt x="1752600" y="0"/>
                </a:moveTo>
                <a:lnTo>
                  <a:pt x="723900" y="723900"/>
                </a:lnTo>
                <a:lnTo>
                  <a:pt x="0" y="723900"/>
                </a:lnTo>
              </a:path>
            </a:pathLst>
          </a:custGeom>
          <a:ln w="12700" cmpd="sng">
            <a:solidFill>
              <a:srgbClr val="000000"/>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Tree>
    <p:extLst>
      <p:ext uri="{BB962C8B-B14F-4D97-AF65-F5344CB8AC3E}">
        <p14:creationId xmlns:p14="http://schemas.microsoft.com/office/powerpoint/2010/main" val="347334970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ure_22_16_unlabeled.jpg"/>
          <p:cNvPicPr>
            <a:picLocks noChangeAspect="1"/>
          </p:cNvPicPr>
          <p:nvPr/>
        </p:nvPicPr>
        <p:blipFill rotWithShape="1">
          <a:blip r:embed="rId3">
            <a:extLst>
              <a:ext uri="{28A0092B-C50C-407E-A947-70E740481C1C}">
                <a14:useLocalDpi xmlns:a14="http://schemas.microsoft.com/office/drawing/2010/main" val="0"/>
              </a:ext>
            </a:extLst>
          </a:blip>
          <a:srcRect b="3097"/>
          <a:stretch/>
        </p:blipFill>
        <p:spPr>
          <a:xfrm>
            <a:off x="298704" y="565785"/>
            <a:ext cx="8546592" cy="564134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a:t>
            </a:r>
            <a:r>
              <a:rPr lang="en-US" sz="900" b="1" dirty="0" smtClean="0">
                <a:latin typeface="Arial"/>
                <a:cs typeface="Arial"/>
              </a:rPr>
              <a:t>16 </a:t>
            </a:r>
            <a:r>
              <a:rPr lang="en-US" sz="900" b="1" dirty="0">
                <a:latin typeface="Arial"/>
                <a:cs typeface="Arial"/>
              </a:rPr>
              <a:t>Forms of Immunity.</a:t>
            </a:r>
          </a:p>
        </p:txBody>
      </p:sp>
      <p:sp>
        <p:nvSpPr>
          <p:cNvPr id="5" name="Text Box 31"/>
          <p:cNvSpPr txBox="1">
            <a:spLocks noChangeArrowheads="1"/>
          </p:cNvSpPr>
          <p:nvPr/>
        </p:nvSpPr>
        <p:spPr bwMode="auto">
          <a:xfrm>
            <a:off x="4379217" y="696782"/>
            <a:ext cx="884858" cy="204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330" dirty="0" smtClean="0">
                <a:solidFill>
                  <a:srgbClr val="000000"/>
                </a:solidFill>
                <a:latin typeface="Arial Black"/>
                <a:cs typeface="Arial Black"/>
              </a:rPr>
              <a:t>Immunity</a:t>
            </a:r>
            <a:endParaRPr lang="en-US" sz="1330" dirty="0">
              <a:solidFill>
                <a:srgbClr val="000000"/>
              </a:solidFill>
              <a:latin typeface="Arial Black"/>
              <a:cs typeface="Arial Black"/>
            </a:endParaRPr>
          </a:p>
        </p:txBody>
      </p:sp>
      <p:sp>
        <p:nvSpPr>
          <p:cNvPr id="6" name="Text Box 31"/>
          <p:cNvSpPr txBox="1">
            <a:spLocks noChangeArrowheads="1"/>
          </p:cNvSpPr>
          <p:nvPr/>
        </p:nvSpPr>
        <p:spPr bwMode="auto">
          <a:xfrm>
            <a:off x="530139" y="1089895"/>
            <a:ext cx="16589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dirty="0" smtClean="0">
                <a:solidFill>
                  <a:srgbClr val="000000"/>
                </a:solidFill>
                <a:latin typeface="Arial"/>
                <a:cs typeface="Arial"/>
              </a:rPr>
              <a:t>Ability to resist</a:t>
            </a:r>
          </a:p>
          <a:p>
            <a:r>
              <a:rPr lang="en-US" sz="1100" dirty="0" smtClean="0">
                <a:solidFill>
                  <a:srgbClr val="000000"/>
                </a:solidFill>
                <a:latin typeface="Arial"/>
                <a:cs typeface="Arial"/>
              </a:rPr>
              <a:t>Infection and disease</a:t>
            </a:r>
            <a:endParaRPr lang="en-US" sz="1100" dirty="0">
              <a:solidFill>
                <a:srgbClr val="000000"/>
              </a:solidFill>
              <a:latin typeface="Arial"/>
              <a:cs typeface="Arial"/>
            </a:endParaRPr>
          </a:p>
        </p:txBody>
      </p:sp>
      <p:sp>
        <p:nvSpPr>
          <p:cNvPr id="7" name="Text Box 31"/>
          <p:cNvSpPr txBox="1">
            <a:spLocks noChangeArrowheads="1"/>
          </p:cNvSpPr>
          <p:nvPr/>
        </p:nvSpPr>
        <p:spPr bwMode="auto">
          <a:xfrm>
            <a:off x="652058" y="1988185"/>
            <a:ext cx="2944581" cy="83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300"/>
              </a:lnSpc>
            </a:pPr>
            <a:r>
              <a:rPr lang="en-US" sz="960" dirty="0" smtClean="0">
                <a:solidFill>
                  <a:srgbClr val="000000"/>
                </a:solidFill>
                <a:latin typeface="Arial"/>
                <a:cs typeface="Arial"/>
              </a:rPr>
              <a:t>Adaptive immunity is not present at birth. You</a:t>
            </a:r>
          </a:p>
          <a:p>
            <a:pPr>
              <a:lnSpc>
                <a:spcPts val="1300"/>
              </a:lnSpc>
            </a:pPr>
            <a:r>
              <a:rPr lang="en-US" sz="960" dirty="0" smtClean="0">
                <a:solidFill>
                  <a:srgbClr val="000000"/>
                </a:solidFill>
                <a:latin typeface="Arial"/>
                <a:cs typeface="Arial"/>
              </a:rPr>
              <a:t>acquire immunity to a specific antigen only</a:t>
            </a:r>
          </a:p>
          <a:p>
            <a:pPr>
              <a:lnSpc>
                <a:spcPts val="1300"/>
              </a:lnSpc>
            </a:pPr>
            <a:r>
              <a:rPr lang="en-US" sz="960" dirty="0" smtClean="0">
                <a:solidFill>
                  <a:srgbClr val="000000"/>
                </a:solidFill>
                <a:latin typeface="Arial"/>
                <a:cs typeface="Arial"/>
              </a:rPr>
              <a:t>When you have been exposed to that antigen</a:t>
            </a:r>
          </a:p>
          <a:p>
            <a:pPr>
              <a:lnSpc>
                <a:spcPts val="1300"/>
              </a:lnSpc>
            </a:pPr>
            <a:r>
              <a:rPr lang="en-US" sz="960" dirty="0" smtClean="0">
                <a:solidFill>
                  <a:srgbClr val="000000"/>
                </a:solidFill>
                <a:latin typeface="Arial"/>
                <a:cs typeface="Arial"/>
              </a:rPr>
              <a:t>or receive antibodies</a:t>
            </a:r>
          </a:p>
          <a:p>
            <a:pPr>
              <a:lnSpc>
                <a:spcPts val="1300"/>
              </a:lnSpc>
            </a:pPr>
            <a:r>
              <a:rPr lang="en-US" sz="960" dirty="0" smtClean="0">
                <a:solidFill>
                  <a:srgbClr val="000000"/>
                </a:solidFill>
                <a:latin typeface="Arial"/>
                <a:cs typeface="Arial"/>
              </a:rPr>
              <a:t>from another source.</a:t>
            </a:r>
            <a:endParaRPr lang="en-US" sz="960" dirty="0">
              <a:solidFill>
                <a:srgbClr val="000000"/>
              </a:solidFill>
              <a:latin typeface="Arial"/>
              <a:cs typeface="Arial"/>
            </a:endParaRPr>
          </a:p>
        </p:txBody>
      </p:sp>
      <p:sp>
        <p:nvSpPr>
          <p:cNvPr id="8" name="Text Box 31"/>
          <p:cNvSpPr txBox="1">
            <a:spLocks noChangeArrowheads="1"/>
          </p:cNvSpPr>
          <p:nvPr/>
        </p:nvSpPr>
        <p:spPr bwMode="auto">
          <a:xfrm>
            <a:off x="763819" y="3319145"/>
            <a:ext cx="1349462" cy="44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160"/>
              </a:lnSpc>
            </a:pPr>
            <a:r>
              <a:rPr lang="en-US" sz="960" dirty="0" smtClean="0">
                <a:solidFill>
                  <a:srgbClr val="000000"/>
                </a:solidFill>
                <a:latin typeface="Arial"/>
                <a:cs typeface="Arial"/>
              </a:rPr>
              <a:t>Develops in</a:t>
            </a:r>
          </a:p>
          <a:p>
            <a:pPr>
              <a:lnSpc>
                <a:spcPts val="1160"/>
              </a:lnSpc>
            </a:pPr>
            <a:r>
              <a:rPr lang="en-US" sz="960" dirty="0" smtClean="0">
                <a:solidFill>
                  <a:srgbClr val="000000"/>
                </a:solidFill>
                <a:latin typeface="Arial"/>
                <a:cs typeface="Arial"/>
              </a:rPr>
              <a:t>response to antigen</a:t>
            </a:r>
          </a:p>
          <a:p>
            <a:pPr>
              <a:lnSpc>
                <a:spcPts val="1160"/>
              </a:lnSpc>
            </a:pPr>
            <a:r>
              <a:rPr lang="en-US" sz="960" dirty="0" smtClean="0">
                <a:solidFill>
                  <a:srgbClr val="000000"/>
                </a:solidFill>
                <a:latin typeface="Arial"/>
                <a:cs typeface="Arial"/>
              </a:rPr>
              <a:t>exposure</a:t>
            </a:r>
            <a:endParaRPr lang="en-US" sz="960" dirty="0">
              <a:solidFill>
                <a:srgbClr val="000000"/>
              </a:solidFill>
              <a:latin typeface="Arial"/>
              <a:cs typeface="Arial"/>
            </a:endParaRPr>
          </a:p>
        </p:txBody>
      </p:sp>
      <p:sp>
        <p:nvSpPr>
          <p:cNvPr id="9" name="Text Box 31"/>
          <p:cNvSpPr txBox="1">
            <a:spLocks noChangeArrowheads="1"/>
          </p:cNvSpPr>
          <p:nvPr/>
        </p:nvSpPr>
        <p:spPr bwMode="auto">
          <a:xfrm>
            <a:off x="3804920" y="3319145"/>
            <a:ext cx="1349462" cy="44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160"/>
              </a:lnSpc>
            </a:pPr>
            <a:r>
              <a:rPr lang="en-US" sz="960" dirty="0" smtClean="0">
                <a:solidFill>
                  <a:srgbClr val="000000"/>
                </a:solidFill>
                <a:latin typeface="Arial"/>
                <a:cs typeface="Arial"/>
              </a:rPr>
              <a:t>Produced by transfer</a:t>
            </a:r>
          </a:p>
          <a:p>
            <a:pPr>
              <a:lnSpc>
                <a:spcPts val="1160"/>
              </a:lnSpc>
            </a:pPr>
            <a:r>
              <a:rPr lang="en-US" sz="960" dirty="0" smtClean="0">
                <a:solidFill>
                  <a:srgbClr val="000000"/>
                </a:solidFill>
                <a:latin typeface="Arial"/>
                <a:cs typeface="Arial"/>
              </a:rPr>
              <a:t>of antibodies from</a:t>
            </a:r>
          </a:p>
          <a:p>
            <a:pPr>
              <a:lnSpc>
                <a:spcPts val="1160"/>
              </a:lnSpc>
            </a:pPr>
            <a:r>
              <a:rPr lang="en-US" sz="960" dirty="0" smtClean="0">
                <a:solidFill>
                  <a:srgbClr val="000000"/>
                </a:solidFill>
                <a:latin typeface="Arial"/>
                <a:cs typeface="Arial"/>
              </a:rPr>
              <a:t>another source</a:t>
            </a:r>
            <a:endParaRPr lang="en-US" sz="960" dirty="0">
              <a:solidFill>
                <a:srgbClr val="000000"/>
              </a:solidFill>
              <a:latin typeface="Arial"/>
              <a:cs typeface="Arial"/>
            </a:endParaRPr>
          </a:p>
        </p:txBody>
      </p:sp>
      <p:sp>
        <p:nvSpPr>
          <p:cNvPr id="10" name="Text Box 31"/>
          <p:cNvSpPr txBox="1">
            <a:spLocks noChangeArrowheads="1"/>
          </p:cNvSpPr>
          <p:nvPr/>
        </p:nvSpPr>
        <p:spPr bwMode="auto">
          <a:xfrm>
            <a:off x="797560" y="4751705"/>
            <a:ext cx="1021080" cy="619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210"/>
              </a:lnSpc>
            </a:pPr>
            <a:r>
              <a:rPr lang="en-US" sz="960" dirty="0" smtClean="0">
                <a:solidFill>
                  <a:srgbClr val="000000"/>
                </a:solidFill>
                <a:latin typeface="Arial"/>
                <a:cs typeface="Arial"/>
              </a:rPr>
              <a:t>Develops after</a:t>
            </a:r>
          </a:p>
          <a:p>
            <a:pPr>
              <a:lnSpc>
                <a:spcPts val="1210"/>
              </a:lnSpc>
            </a:pPr>
            <a:r>
              <a:rPr lang="en-US" sz="960" dirty="0" smtClean="0">
                <a:solidFill>
                  <a:srgbClr val="000000"/>
                </a:solidFill>
                <a:latin typeface="Arial"/>
                <a:cs typeface="Arial"/>
              </a:rPr>
              <a:t>exposure to</a:t>
            </a:r>
          </a:p>
          <a:p>
            <a:pPr>
              <a:lnSpc>
                <a:spcPts val="1210"/>
              </a:lnSpc>
            </a:pPr>
            <a:r>
              <a:rPr lang="en-US" sz="960" dirty="0" smtClean="0">
                <a:solidFill>
                  <a:srgbClr val="000000"/>
                </a:solidFill>
                <a:latin typeface="Arial"/>
                <a:cs typeface="Arial"/>
              </a:rPr>
              <a:t>antigens in</a:t>
            </a:r>
          </a:p>
          <a:p>
            <a:pPr>
              <a:lnSpc>
                <a:spcPts val="1210"/>
              </a:lnSpc>
            </a:pPr>
            <a:r>
              <a:rPr lang="en-US" sz="960" dirty="0" smtClean="0">
                <a:solidFill>
                  <a:srgbClr val="000000"/>
                </a:solidFill>
                <a:latin typeface="Arial"/>
                <a:cs typeface="Arial"/>
              </a:rPr>
              <a:t>environment</a:t>
            </a:r>
            <a:endParaRPr lang="en-US" sz="960" dirty="0">
              <a:solidFill>
                <a:srgbClr val="000000"/>
              </a:solidFill>
              <a:latin typeface="Arial"/>
              <a:cs typeface="Arial"/>
            </a:endParaRPr>
          </a:p>
        </p:txBody>
      </p:sp>
      <p:sp>
        <p:nvSpPr>
          <p:cNvPr id="11" name="Text Box 31"/>
          <p:cNvSpPr txBox="1">
            <a:spLocks noChangeArrowheads="1"/>
          </p:cNvSpPr>
          <p:nvPr/>
        </p:nvSpPr>
        <p:spPr bwMode="auto">
          <a:xfrm>
            <a:off x="2209800" y="4751705"/>
            <a:ext cx="1021080" cy="619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210"/>
              </a:lnSpc>
            </a:pPr>
            <a:r>
              <a:rPr lang="en-US" sz="960" dirty="0" smtClean="0">
                <a:solidFill>
                  <a:srgbClr val="000000"/>
                </a:solidFill>
                <a:latin typeface="Arial"/>
                <a:cs typeface="Arial"/>
              </a:rPr>
              <a:t>Develops after</a:t>
            </a:r>
          </a:p>
          <a:p>
            <a:pPr>
              <a:lnSpc>
                <a:spcPts val="1210"/>
              </a:lnSpc>
            </a:pPr>
            <a:r>
              <a:rPr lang="en-US" sz="960" dirty="0" smtClean="0">
                <a:solidFill>
                  <a:srgbClr val="000000"/>
                </a:solidFill>
                <a:latin typeface="Arial"/>
                <a:cs typeface="Arial"/>
              </a:rPr>
              <a:t>administration of</a:t>
            </a:r>
          </a:p>
          <a:p>
            <a:pPr>
              <a:lnSpc>
                <a:spcPts val="1210"/>
              </a:lnSpc>
            </a:pPr>
            <a:r>
              <a:rPr lang="en-US" sz="960" dirty="0" smtClean="0">
                <a:solidFill>
                  <a:srgbClr val="000000"/>
                </a:solidFill>
                <a:latin typeface="Arial"/>
                <a:cs typeface="Arial"/>
              </a:rPr>
              <a:t>an antigen to</a:t>
            </a:r>
          </a:p>
          <a:p>
            <a:pPr>
              <a:lnSpc>
                <a:spcPts val="1210"/>
              </a:lnSpc>
            </a:pPr>
            <a:r>
              <a:rPr lang="en-US" sz="960" dirty="0" smtClean="0">
                <a:solidFill>
                  <a:srgbClr val="000000"/>
                </a:solidFill>
                <a:latin typeface="Arial"/>
                <a:cs typeface="Arial"/>
              </a:rPr>
              <a:t>prevent disease</a:t>
            </a:r>
            <a:endParaRPr lang="en-US" sz="960" dirty="0">
              <a:solidFill>
                <a:srgbClr val="000000"/>
              </a:solidFill>
              <a:latin typeface="Arial"/>
              <a:cs typeface="Arial"/>
            </a:endParaRPr>
          </a:p>
        </p:txBody>
      </p:sp>
      <p:sp>
        <p:nvSpPr>
          <p:cNvPr id="12" name="Text Box 31"/>
          <p:cNvSpPr txBox="1">
            <a:spLocks noChangeArrowheads="1"/>
          </p:cNvSpPr>
          <p:nvPr/>
        </p:nvSpPr>
        <p:spPr bwMode="auto">
          <a:xfrm>
            <a:off x="3825240" y="4761865"/>
            <a:ext cx="1071880" cy="929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210"/>
              </a:lnSpc>
            </a:pPr>
            <a:r>
              <a:rPr lang="en-US" sz="960" dirty="0" smtClean="0">
                <a:solidFill>
                  <a:srgbClr val="000000"/>
                </a:solidFill>
                <a:latin typeface="Arial"/>
                <a:cs typeface="Arial"/>
              </a:rPr>
              <a:t>Conferred by</a:t>
            </a:r>
          </a:p>
          <a:p>
            <a:pPr>
              <a:lnSpc>
                <a:spcPts val="1210"/>
              </a:lnSpc>
            </a:pPr>
            <a:r>
              <a:rPr lang="en-US" sz="960" dirty="0" smtClean="0">
                <a:solidFill>
                  <a:srgbClr val="000000"/>
                </a:solidFill>
                <a:latin typeface="Arial"/>
                <a:cs typeface="Arial"/>
              </a:rPr>
              <a:t>transfer of</a:t>
            </a:r>
          </a:p>
          <a:p>
            <a:pPr>
              <a:lnSpc>
                <a:spcPts val="1210"/>
              </a:lnSpc>
            </a:pPr>
            <a:r>
              <a:rPr lang="en-US" sz="960" dirty="0" smtClean="0">
                <a:solidFill>
                  <a:srgbClr val="000000"/>
                </a:solidFill>
                <a:latin typeface="Arial"/>
                <a:cs typeface="Arial"/>
              </a:rPr>
              <a:t>maternal</a:t>
            </a:r>
          </a:p>
          <a:p>
            <a:pPr>
              <a:lnSpc>
                <a:spcPts val="1210"/>
              </a:lnSpc>
            </a:pPr>
            <a:r>
              <a:rPr lang="en-US" sz="960" dirty="0" smtClean="0">
                <a:solidFill>
                  <a:srgbClr val="000000"/>
                </a:solidFill>
                <a:latin typeface="Arial"/>
                <a:cs typeface="Arial"/>
              </a:rPr>
              <a:t>antibodies across</a:t>
            </a:r>
          </a:p>
          <a:p>
            <a:pPr>
              <a:lnSpc>
                <a:spcPts val="1210"/>
              </a:lnSpc>
            </a:pPr>
            <a:r>
              <a:rPr lang="en-US" sz="960" dirty="0" smtClean="0">
                <a:solidFill>
                  <a:srgbClr val="000000"/>
                </a:solidFill>
                <a:latin typeface="Arial"/>
                <a:cs typeface="Arial"/>
              </a:rPr>
              <a:t>placenta or in</a:t>
            </a:r>
          </a:p>
          <a:p>
            <a:pPr>
              <a:lnSpc>
                <a:spcPts val="1210"/>
              </a:lnSpc>
            </a:pPr>
            <a:r>
              <a:rPr lang="en-US" sz="960" dirty="0" smtClean="0">
                <a:solidFill>
                  <a:srgbClr val="000000"/>
                </a:solidFill>
                <a:latin typeface="Arial"/>
                <a:cs typeface="Arial"/>
              </a:rPr>
              <a:t>breast milk</a:t>
            </a:r>
            <a:endParaRPr lang="en-US" sz="960" dirty="0">
              <a:solidFill>
                <a:srgbClr val="000000"/>
              </a:solidFill>
              <a:latin typeface="Arial"/>
              <a:cs typeface="Arial"/>
            </a:endParaRPr>
          </a:p>
        </p:txBody>
      </p:sp>
      <p:sp>
        <p:nvSpPr>
          <p:cNvPr id="13" name="Text Box 31"/>
          <p:cNvSpPr txBox="1">
            <a:spLocks noChangeArrowheads="1"/>
          </p:cNvSpPr>
          <p:nvPr/>
        </p:nvSpPr>
        <p:spPr bwMode="auto">
          <a:xfrm>
            <a:off x="5237480" y="4751705"/>
            <a:ext cx="1071880" cy="619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210"/>
              </a:lnSpc>
            </a:pPr>
            <a:r>
              <a:rPr lang="en-US" sz="960" dirty="0" smtClean="0">
                <a:solidFill>
                  <a:srgbClr val="000000"/>
                </a:solidFill>
                <a:latin typeface="Arial"/>
                <a:cs typeface="Arial"/>
              </a:rPr>
              <a:t>Conferred by</a:t>
            </a:r>
          </a:p>
          <a:p>
            <a:pPr>
              <a:lnSpc>
                <a:spcPts val="1210"/>
              </a:lnSpc>
            </a:pPr>
            <a:r>
              <a:rPr lang="en-US" sz="960" dirty="0" smtClean="0">
                <a:solidFill>
                  <a:srgbClr val="000000"/>
                </a:solidFill>
                <a:latin typeface="Arial"/>
                <a:cs typeface="Arial"/>
              </a:rPr>
              <a:t>administration of</a:t>
            </a:r>
          </a:p>
          <a:p>
            <a:pPr>
              <a:lnSpc>
                <a:spcPts val="1210"/>
              </a:lnSpc>
            </a:pPr>
            <a:r>
              <a:rPr lang="en-US" sz="960" dirty="0" smtClean="0">
                <a:solidFill>
                  <a:srgbClr val="000000"/>
                </a:solidFill>
                <a:latin typeface="Arial"/>
                <a:cs typeface="Arial"/>
              </a:rPr>
              <a:t>antibodies to</a:t>
            </a:r>
          </a:p>
          <a:p>
            <a:pPr>
              <a:lnSpc>
                <a:spcPts val="1210"/>
              </a:lnSpc>
            </a:pPr>
            <a:r>
              <a:rPr lang="en-US" sz="960" dirty="0" smtClean="0">
                <a:solidFill>
                  <a:srgbClr val="000000"/>
                </a:solidFill>
                <a:latin typeface="Arial"/>
                <a:cs typeface="Arial"/>
              </a:rPr>
              <a:t>combat infection</a:t>
            </a:r>
            <a:endParaRPr lang="en-US" sz="960" dirty="0">
              <a:solidFill>
                <a:srgbClr val="000000"/>
              </a:solidFill>
              <a:latin typeface="Arial"/>
              <a:cs typeface="Arial"/>
            </a:endParaRPr>
          </a:p>
        </p:txBody>
      </p:sp>
      <p:sp>
        <p:nvSpPr>
          <p:cNvPr id="14" name="Text Box 31"/>
          <p:cNvSpPr txBox="1">
            <a:spLocks noChangeArrowheads="1"/>
          </p:cNvSpPr>
          <p:nvPr/>
        </p:nvSpPr>
        <p:spPr bwMode="auto">
          <a:xfrm>
            <a:off x="6934200" y="2201545"/>
            <a:ext cx="1772920" cy="66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300"/>
              </a:lnSpc>
            </a:pPr>
            <a:r>
              <a:rPr lang="en-US" sz="960" dirty="0" smtClean="0">
                <a:solidFill>
                  <a:srgbClr val="000000"/>
                </a:solidFill>
                <a:latin typeface="Arial"/>
                <a:cs typeface="Arial"/>
              </a:rPr>
              <a:t>Genetically determined—</a:t>
            </a:r>
          </a:p>
          <a:p>
            <a:pPr>
              <a:lnSpc>
                <a:spcPts val="1300"/>
              </a:lnSpc>
            </a:pPr>
            <a:r>
              <a:rPr lang="en-US" sz="960" dirty="0" smtClean="0">
                <a:solidFill>
                  <a:srgbClr val="000000"/>
                </a:solidFill>
                <a:latin typeface="Arial"/>
                <a:cs typeface="Arial"/>
              </a:rPr>
              <a:t>no prior exposure or</a:t>
            </a:r>
          </a:p>
          <a:p>
            <a:pPr>
              <a:lnSpc>
                <a:spcPts val="1300"/>
              </a:lnSpc>
            </a:pPr>
            <a:r>
              <a:rPr lang="en-US" sz="960" dirty="0" smtClean="0">
                <a:solidFill>
                  <a:srgbClr val="000000"/>
                </a:solidFill>
                <a:latin typeface="Arial"/>
                <a:cs typeface="Arial"/>
              </a:rPr>
              <a:t>antibody production</a:t>
            </a:r>
          </a:p>
          <a:p>
            <a:pPr>
              <a:lnSpc>
                <a:spcPts val="1300"/>
              </a:lnSpc>
            </a:pPr>
            <a:r>
              <a:rPr lang="en-US" sz="960" dirty="0" smtClean="0">
                <a:solidFill>
                  <a:srgbClr val="000000"/>
                </a:solidFill>
                <a:latin typeface="Arial"/>
                <a:cs typeface="Arial"/>
              </a:rPr>
              <a:t>involved</a:t>
            </a:r>
            <a:endParaRPr lang="en-US" sz="960" dirty="0">
              <a:solidFill>
                <a:srgbClr val="000000"/>
              </a:solidFill>
              <a:latin typeface="Arial"/>
              <a:cs typeface="Arial"/>
            </a:endParaRPr>
          </a:p>
        </p:txBody>
      </p:sp>
      <p:sp>
        <p:nvSpPr>
          <p:cNvPr id="15" name="Text Box 31"/>
          <p:cNvSpPr txBox="1">
            <a:spLocks noChangeArrowheads="1"/>
          </p:cNvSpPr>
          <p:nvPr/>
        </p:nvSpPr>
        <p:spPr bwMode="auto">
          <a:xfrm>
            <a:off x="640337" y="1712782"/>
            <a:ext cx="224420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dirty="0" smtClean="0">
                <a:solidFill>
                  <a:srgbClr val="000000"/>
                </a:solidFill>
                <a:latin typeface="Arial Black"/>
                <a:cs typeface="Arial Black"/>
              </a:rPr>
              <a:t>Adaptive (Specific) Immunity</a:t>
            </a:r>
            <a:endParaRPr lang="en-US" sz="1100" dirty="0">
              <a:solidFill>
                <a:srgbClr val="000000"/>
              </a:solidFill>
              <a:latin typeface="Arial Black"/>
              <a:cs typeface="Arial Black"/>
            </a:endParaRPr>
          </a:p>
        </p:txBody>
      </p:sp>
      <p:sp>
        <p:nvSpPr>
          <p:cNvPr id="16" name="Text Box 31"/>
          <p:cNvSpPr txBox="1">
            <a:spLocks noChangeArrowheads="1"/>
          </p:cNvSpPr>
          <p:nvPr/>
        </p:nvSpPr>
        <p:spPr bwMode="auto">
          <a:xfrm>
            <a:off x="762257" y="3054985"/>
            <a:ext cx="126957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dirty="0" smtClean="0">
                <a:solidFill>
                  <a:srgbClr val="FFFFFF"/>
                </a:solidFill>
                <a:latin typeface="Arial Black"/>
                <a:cs typeface="Arial Black"/>
              </a:rPr>
              <a:t>Active Immunity</a:t>
            </a:r>
            <a:endParaRPr lang="en-US" sz="1100" dirty="0">
              <a:solidFill>
                <a:srgbClr val="FFFFFF"/>
              </a:solidFill>
              <a:latin typeface="Arial Black"/>
              <a:cs typeface="Arial Black"/>
            </a:endParaRPr>
          </a:p>
        </p:txBody>
      </p:sp>
      <p:sp>
        <p:nvSpPr>
          <p:cNvPr id="17" name="Text Box 31"/>
          <p:cNvSpPr txBox="1">
            <a:spLocks noChangeArrowheads="1"/>
          </p:cNvSpPr>
          <p:nvPr/>
        </p:nvSpPr>
        <p:spPr bwMode="auto">
          <a:xfrm>
            <a:off x="3825240" y="3054985"/>
            <a:ext cx="137217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dirty="0" smtClean="0">
                <a:solidFill>
                  <a:srgbClr val="FFFFFF"/>
                </a:solidFill>
                <a:latin typeface="Arial Black"/>
                <a:cs typeface="Arial Black"/>
              </a:rPr>
              <a:t>Passive Immunity</a:t>
            </a:r>
            <a:endParaRPr lang="en-US" sz="1100" dirty="0">
              <a:solidFill>
                <a:srgbClr val="FFFFFF"/>
              </a:solidFill>
              <a:latin typeface="Arial Black"/>
              <a:cs typeface="Arial Black"/>
            </a:endParaRPr>
          </a:p>
        </p:txBody>
      </p:sp>
      <p:sp>
        <p:nvSpPr>
          <p:cNvPr id="18" name="Text Box 31"/>
          <p:cNvSpPr txBox="1">
            <a:spLocks noChangeArrowheads="1"/>
          </p:cNvSpPr>
          <p:nvPr/>
        </p:nvSpPr>
        <p:spPr bwMode="auto">
          <a:xfrm>
            <a:off x="772160" y="4345305"/>
            <a:ext cx="124393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950" dirty="0" smtClean="0">
                <a:solidFill>
                  <a:srgbClr val="000000"/>
                </a:solidFill>
                <a:latin typeface="Arial Black"/>
                <a:cs typeface="Arial Black"/>
              </a:rPr>
              <a:t>Naturally acquired</a:t>
            </a:r>
          </a:p>
          <a:p>
            <a:r>
              <a:rPr lang="en-US" sz="950" dirty="0" smtClean="0">
                <a:solidFill>
                  <a:srgbClr val="000000"/>
                </a:solidFill>
                <a:latin typeface="Arial Black"/>
                <a:cs typeface="Arial Black"/>
              </a:rPr>
              <a:t>active immunity</a:t>
            </a:r>
            <a:endParaRPr lang="en-US" sz="950" dirty="0">
              <a:solidFill>
                <a:srgbClr val="000000"/>
              </a:solidFill>
              <a:latin typeface="Arial Black"/>
              <a:cs typeface="Arial Black"/>
            </a:endParaRPr>
          </a:p>
        </p:txBody>
      </p:sp>
      <p:sp>
        <p:nvSpPr>
          <p:cNvPr id="19" name="Text Box 31"/>
          <p:cNvSpPr txBox="1">
            <a:spLocks noChangeArrowheads="1"/>
          </p:cNvSpPr>
          <p:nvPr/>
        </p:nvSpPr>
        <p:spPr bwMode="auto">
          <a:xfrm>
            <a:off x="2184400" y="4345305"/>
            <a:ext cx="126957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950" dirty="0" smtClean="0">
                <a:solidFill>
                  <a:srgbClr val="000000"/>
                </a:solidFill>
                <a:latin typeface="Arial Black"/>
                <a:cs typeface="Arial Black"/>
              </a:rPr>
              <a:t>Artificially induced</a:t>
            </a:r>
          </a:p>
          <a:p>
            <a:r>
              <a:rPr lang="en-US" sz="950" dirty="0" smtClean="0">
                <a:solidFill>
                  <a:srgbClr val="000000"/>
                </a:solidFill>
                <a:latin typeface="Arial Black"/>
                <a:cs typeface="Arial Black"/>
              </a:rPr>
              <a:t>active immunity</a:t>
            </a:r>
            <a:endParaRPr lang="en-US" sz="950" dirty="0">
              <a:solidFill>
                <a:srgbClr val="000000"/>
              </a:solidFill>
              <a:latin typeface="Arial Black"/>
              <a:cs typeface="Arial Black"/>
            </a:endParaRPr>
          </a:p>
        </p:txBody>
      </p:sp>
      <p:sp>
        <p:nvSpPr>
          <p:cNvPr id="20" name="Text Box 31"/>
          <p:cNvSpPr txBox="1">
            <a:spLocks noChangeArrowheads="1"/>
          </p:cNvSpPr>
          <p:nvPr/>
        </p:nvSpPr>
        <p:spPr bwMode="auto">
          <a:xfrm>
            <a:off x="3810000" y="4345305"/>
            <a:ext cx="124393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950" dirty="0" smtClean="0">
                <a:solidFill>
                  <a:srgbClr val="000000"/>
                </a:solidFill>
                <a:latin typeface="Arial Black"/>
                <a:cs typeface="Arial Black"/>
              </a:rPr>
              <a:t>Naturally acquired</a:t>
            </a:r>
          </a:p>
          <a:p>
            <a:r>
              <a:rPr lang="en-US" sz="950" dirty="0">
                <a:solidFill>
                  <a:srgbClr val="000000"/>
                </a:solidFill>
                <a:latin typeface="Arial Black"/>
                <a:cs typeface="Arial Black"/>
              </a:rPr>
              <a:t>p</a:t>
            </a:r>
            <a:r>
              <a:rPr lang="en-US" sz="950" dirty="0" smtClean="0">
                <a:solidFill>
                  <a:srgbClr val="000000"/>
                </a:solidFill>
                <a:latin typeface="Arial Black"/>
                <a:cs typeface="Arial Black"/>
              </a:rPr>
              <a:t>assive immunity</a:t>
            </a:r>
            <a:endParaRPr lang="en-US" sz="950" dirty="0">
              <a:solidFill>
                <a:srgbClr val="000000"/>
              </a:solidFill>
              <a:latin typeface="Arial Black"/>
              <a:cs typeface="Arial Black"/>
            </a:endParaRPr>
          </a:p>
        </p:txBody>
      </p:sp>
      <p:sp>
        <p:nvSpPr>
          <p:cNvPr id="21" name="Text Box 31"/>
          <p:cNvSpPr txBox="1">
            <a:spLocks noChangeArrowheads="1"/>
          </p:cNvSpPr>
          <p:nvPr/>
        </p:nvSpPr>
        <p:spPr bwMode="auto">
          <a:xfrm>
            <a:off x="5171440" y="4345305"/>
            <a:ext cx="126957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950" dirty="0" smtClean="0">
                <a:solidFill>
                  <a:srgbClr val="000000"/>
                </a:solidFill>
                <a:latin typeface="Arial Black"/>
                <a:cs typeface="Arial Black"/>
              </a:rPr>
              <a:t>Artificially induced</a:t>
            </a:r>
          </a:p>
          <a:p>
            <a:r>
              <a:rPr lang="en-US" sz="950" dirty="0">
                <a:solidFill>
                  <a:srgbClr val="000000"/>
                </a:solidFill>
                <a:latin typeface="Arial Black"/>
                <a:cs typeface="Arial Black"/>
              </a:rPr>
              <a:t>p</a:t>
            </a:r>
            <a:r>
              <a:rPr lang="en-US" sz="950" dirty="0" smtClean="0">
                <a:solidFill>
                  <a:srgbClr val="000000"/>
                </a:solidFill>
                <a:latin typeface="Arial Black"/>
                <a:cs typeface="Arial Black"/>
              </a:rPr>
              <a:t>assive immunity</a:t>
            </a:r>
            <a:endParaRPr lang="en-US" sz="950" dirty="0">
              <a:solidFill>
                <a:srgbClr val="000000"/>
              </a:solidFill>
              <a:latin typeface="Arial Black"/>
              <a:cs typeface="Arial Black"/>
            </a:endParaRPr>
          </a:p>
        </p:txBody>
      </p:sp>
      <p:sp>
        <p:nvSpPr>
          <p:cNvPr id="22" name="Text Box 31"/>
          <p:cNvSpPr txBox="1">
            <a:spLocks noChangeArrowheads="1"/>
          </p:cNvSpPr>
          <p:nvPr/>
        </p:nvSpPr>
        <p:spPr bwMode="auto">
          <a:xfrm>
            <a:off x="6913880" y="1712782"/>
            <a:ext cx="15653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dirty="0" smtClean="0">
                <a:solidFill>
                  <a:srgbClr val="000000"/>
                </a:solidFill>
                <a:latin typeface="Arial Black"/>
                <a:cs typeface="Arial Black"/>
              </a:rPr>
              <a:t>Innate (Nonspecific)</a:t>
            </a:r>
          </a:p>
          <a:p>
            <a:r>
              <a:rPr lang="en-US" sz="1100" dirty="0" smtClean="0">
                <a:solidFill>
                  <a:srgbClr val="000000"/>
                </a:solidFill>
                <a:latin typeface="Arial Black"/>
                <a:cs typeface="Arial Black"/>
              </a:rPr>
              <a:t>Immunity</a:t>
            </a:r>
            <a:endParaRPr lang="en-US" sz="1100" dirty="0">
              <a:solidFill>
                <a:srgbClr val="000000"/>
              </a:solidFill>
              <a:latin typeface="Arial Black"/>
              <a:cs typeface="Arial Black"/>
            </a:endParaRPr>
          </a:p>
        </p:txBody>
      </p:sp>
    </p:spTree>
    <p:extLst>
      <p:ext uri="{BB962C8B-B14F-4D97-AF65-F5344CB8AC3E}">
        <p14:creationId xmlns:p14="http://schemas.microsoft.com/office/powerpoint/2010/main" val="240707281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ltLang="en-US" smtClean="0"/>
              <a:t>22-4 Specific Defenses</a:t>
            </a:r>
          </a:p>
        </p:txBody>
      </p:sp>
      <p:sp>
        <p:nvSpPr>
          <p:cNvPr id="136195" name="Rectangle 3"/>
          <p:cNvSpPr>
            <a:spLocks noGrp="1" noChangeArrowheads="1"/>
          </p:cNvSpPr>
          <p:nvPr>
            <p:ph idx="1"/>
          </p:nvPr>
        </p:nvSpPr>
        <p:spPr/>
        <p:txBody>
          <a:bodyPr/>
          <a:lstStyle/>
          <a:p>
            <a:r>
              <a:rPr lang="en-US" altLang="en-US" dirty="0" smtClean="0"/>
              <a:t>Four Properties of Immunity </a:t>
            </a:r>
          </a:p>
          <a:p>
            <a:pPr marL="971550" lvl="1" indent="-514350">
              <a:buFont typeface="+mj-lt"/>
              <a:buAutoNum type="arabicPeriod"/>
            </a:pPr>
            <a:r>
              <a:rPr lang="en-US" altLang="en-US" dirty="0" smtClean="0"/>
              <a:t> </a:t>
            </a:r>
            <a:r>
              <a:rPr lang="en-US" altLang="en-US" b="1" dirty="0" smtClean="0"/>
              <a:t>Specificity</a:t>
            </a:r>
            <a:r>
              <a:rPr lang="en-US" altLang="en-US" dirty="0" smtClean="0"/>
              <a:t> </a:t>
            </a:r>
          </a:p>
          <a:p>
            <a:pPr lvl="2"/>
            <a:r>
              <a:rPr lang="en-US" altLang="en-US" dirty="0" smtClean="0"/>
              <a:t>Each T or B cell responds only to a specific antigen and ignores all others</a:t>
            </a:r>
          </a:p>
          <a:p>
            <a:pPr marL="971550" lvl="1" indent="-514350">
              <a:buFont typeface="+mj-lt"/>
              <a:buAutoNum type="arabicPeriod"/>
            </a:pPr>
            <a:r>
              <a:rPr lang="en-US" altLang="en-US" dirty="0" smtClean="0"/>
              <a:t> </a:t>
            </a:r>
            <a:r>
              <a:rPr lang="en-US" altLang="en-US" b="1" dirty="0" smtClean="0"/>
              <a:t>Versatility</a:t>
            </a:r>
          </a:p>
          <a:p>
            <a:pPr lvl="2"/>
            <a:r>
              <a:rPr lang="en-US" altLang="en-US" dirty="0" smtClean="0"/>
              <a:t>The body produces many types of lymphocytes</a:t>
            </a:r>
          </a:p>
          <a:p>
            <a:pPr lvl="3"/>
            <a:r>
              <a:rPr lang="en-US" altLang="en-US" dirty="0" smtClean="0"/>
              <a:t>Each fights a different type of antigen</a:t>
            </a:r>
          </a:p>
          <a:p>
            <a:pPr lvl="3"/>
            <a:r>
              <a:rPr lang="en-US" altLang="en-US" dirty="0" smtClean="0"/>
              <a:t>Active lymphocyte </a:t>
            </a:r>
            <a:r>
              <a:rPr lang="en-US" altLang="en-US" b="1" dirty="0" smtClean="0"/>
              <a:t>clones</a:t>
            </a:r>
            <a:r>
              <a:rPr lang="en-US" altLang="en-US" dirty="0" smtClean="0"/>
              <a:t> itself to fight specific antigen</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altLang="en-US" smtClean="0"/>
              <a:t>22-4 Specific Defenses</a:t>
            </a:r>
          </a:p>
        </p:txBody>
      </p:sp>
      <p:sp>
        <p:nvSpPr>
          <p:cNvPr id="137219" name="Rectangle 3"/>
          <p:cNvSpPr>
            <a:spLocks noGrp="1" noChangeArrowheads="1"/>
          </p:cNvSpPr>
          <p:nvPr>
            <p:ph idx="1"/>
          </p:nvPr>
        </p:nvSpPr>
        <p:spPr/>
        <p:txBody>
          <a:bodyPr/>
          <a:lstStyle/>
          <a:p>
            <a:r>
              <a:rPr lang="en-US" altLang="en-US" dirty="0" smtClean="0"/>
              <a:t>Four Properties of Immunity </a:t>
            </a:r>
          </a:p>
          <a:p>
            <a:pPr marL="971550" lvl="1" indent="-514350">
              <a:buFont typeface="+mj-lt"/>
              <a:buAutoNum type="arabicPeriod" startAt="3"/>
            </a:pPr>
            <a:r>
              <a:rPr lang="en-US" altLang="en-US" dirty="0" smtClean="0"/>
              <a:t> </a:t>
            </a:r>
            <a:r>
              <a:rPr lang="en-US" altLang="en-US" b="1" dirty="0" smtClean="0"/>
              <a:t>Memory</a:t>
            </a:r>
          </a:p>
          <a:p>
            <a:pPr lvl="2"/>
            <a:r>
              <a:rPr lang="en-US" altLang="en-US" dirty="0" smtClean="0"/>
              <a:t>Some active lymphocytes (</a:t>
            </a:r>
            <a:r>
              <a:rPr lang="en-US" altLang="en-US" i="1" dirty="0" smtClean="0"/>
              <a:t>memory</a:t>
            </a:r>
            <a:r>
              <a:rPr lang="en-US" altLang="en-US" dirty="0" smtClean="0"/>
              <a:t> cells):</a:t>
            </a:r>
          </a:p>
          <a:p>
            <a:pPr lvl="3"/>
            <a:r>
              <a:rPr lang="en-US" altLang="en-US" dirty="0" smtClean="0"/>
              <a:t>Stay in circulation</a:t>
            </a:r>
          </a:p>
          <a:p>
            <a:pPr lvl="3"/>
            <a:r>
              <a:rPr lang="en-US" altLang="en-US" dirty="0" smtClean="0"/>
              <a:t>Provide immunity against new exposure</a:t>
            </a:r>
          </a:p>
          <a:p>
            <a:pPr marL="971550" lvl="1" indent="-514350">
              <a:buFont typeface="+mj-lt"/>
              <a:buAutoNum type="arabicPeriod" startAt="4"/>
            </a:pPr>
            <a:r>
              <a:rPr lang="en-US" altLang="en-US" dirty="0" smtClean="0"/>
              <a:t> </a:t>
            </a:r>
            <a:r>
              <a:rPr lang="en-US" altLang="en-US" b="1" dirty="0" smtClean="0"/>
              <a:t>Tolerance</a:t>
            </a:r>
          </a:p>
          <a:p>
            <a:pPr lvl="2"/>
            <a:r>
              <a:rPr lang="en-US" altLang="en-US" dirty="0" smtClean="0"/>
              <a:t>Immune system ignores “normal” antigens (</a:t>
            </a:r>
            <a:r>
              <a:rPr lang="en-US" altLang="en-US" i="1" dirty="0" smtClean="0"/>
              <a:t>self-</a:t>
            </a:r>
            <a:r>
              <a:rPr lang="en-US" altLang="en-US" dirty="0" smtClean="0"/>
              <a:t> </a:t>
            </a:r>
            <a:r>
              <a:rPr lang="en-US" altLang="en-US" i="1" dirty="0" smtClean="0"/>
              <a:t>antigens</a:t>
            </a:r>
            <a:r>
              <a:rPr lang="en-US" altLang="en-US" dirty="0" smtClean="0"/>
              <a:t>) </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altLang="en-US" smtClean="0"/>
              <a:t>22-4 Specific Defenses</a:t>
            </a:r>
          </a:p>
        </p:txBody>
      </p:sp>
      <p:sp>
        <p:nvSpPr>
          <p:cNvPr id="138243" name="Rectangle 3"/>
          <p:cNvSpPr>
            <a:spLocks noGrp="1" noChangeArrowheads="1"/>
          </p:cNvSpPr>
          <p:nvPr>
            <p:ph idx="1"/>
          </p:nvPr>
        </p:nvSpPr>
        <p:spPr/>
        <p:txBody>
          <a:bodyPr/>
          <a:lstStyle/>
          <a:p>
            <a:r>
              <a:rPr lang="en-US" altLang="en-US" dirty="0" smtClean="0"/>
              <a:t>An Introduction to the Immune Response</a:t>
            </a:r>
          </a:p>
          <a:p>
            <a:pPr lvl="1"/>
            <a:r>
              <a:rPr lang="en-US" altLang="en-US" dirty="0" smtClean="0"/>
              <a:t>Two main divisions</a:t>
            </a:r>
          </a:p>
          <a:p>
            <a:pPr marL="1371600" lvl="2" indent="-457200">
              <a:buFont typeface="+mj-lt"/>
              <a:buAutoNum type="arabicPeriod"/>
            </a:pPr>
            <a:r>
              <a:rPr lang="en-US" altLang="en-US" dirty="0" smtClean="0"/>
              <a:t>Cell-mediated immunity (T cells)</a:t>
            </a:r>
          </a:p>
          <a:p>
            <a:pPr marL="1371600" lvl="2" indent="-457200">
              <a:buFont typeface="+mj-lt"/>
              <a:buAutoNum type="arabicPeriod"/>
            </a:pPr>
            <a:r>
              <a:rPr lang="en-US" altLang="en-US" dirty="0" smtClean="0"/>
              <a:t>Antibody-mediated immunity (B cells)</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ure_22_17_unlabeled.jpg"/>
          <p:cNvPicPr>
            <a:picLocks noChangeAspect="1"/>
          </p:cNvPicPr>
          <p:nvPr/>
        </p:nvPicPr>
        <p:blipFill rotWithShape="1">
          <a:blip r:embed="rId3">
            <a:extLst>
              <a:ext uri="{28A0092B-C50C-407E-A947-70E740481C1C}">
                <a14:useLocalDpi xmlns:a14="http://schemas.microsoft.com/office/drawing/2010/main" val="0"/>
              </a:ext>
            </a:extLst>
          </a:blip>
          <a:srcRect b="3406"/>
          <a:stretch/>
        </p:blipFill>
        <p:spPr>
          <a:xfrm>
            <a:off x="298704" y="1231392"/>
            <a:ext cx="8546592" cy="4245483"/>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a:t>
            </a:r>
            <a:r>
              <a:rPr lang="en-US" sz="900" b="1" dirty="0" smtClean="0">
                <a:latin typeface="Arial"/>
                <a:cs typeface="Arial"/>
              </a:rPr>
              <a:t>17 </a:t>
            </a:r>
            <a:r>
              <a:rPr lang="en-US" sz="900" b="1" dirty="0">
                <a:latin typeface="Arial"/>
                <a:cs typeface="Arial"/>
              </a:rPr>
              <a:t>An Overview of the Immune Response.</a:t>
            </a:r>
          </a:p>
        </p:txBody>
      </p:sp>
      <p:sp>
        <p:nvSpPr>
          <p:cNvPr id="5" name="Text Box 31"/>
          <p:cNvSpPr txBox="1">
            <a:spLocks noChangeArrowheads="1"/>
          </p:cNvSpPr>
          <p:nvPr/>
        </p:nvSpPr>
        <p:spPr bwMode="auto">
          <a:xfrm>
            <a:off x="666654" y="2043039"/>
            <a:ext cx="1832378"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350" dirty="0" smtClean="0">
                <a:solidFill>
                  <a:srgbClr val="000000"/>
                </a:solidFill>
                <a:latin typeface="Arial Black"/>
                <a:cs typeface="Arial Black"/>
              </a:rPr>
              <a:t>Adaptive Immunity</a:t>
            </a:r>
            <a:endParaRPr lang="en-US" sz="1350" dirty="0">
              <a:solidFill>
                <a:srgbClr val="000000"/>
              </a:solidFill>
              <a:latin typeface="Arial Black"/>
              <a:cs typeface="Arial Black"/>
            </a:endParaRPr>
          </a:p>
        </p:txBody>
      </p:sp>
      <p:sp>
        <p:nvSpPr>
          <p:cNvPr id="6" name="Text Box 31"/>
          <p:cNvSpPr txBox="1">
            <a:spLocks noChangeArrowheads="1"/>
          </p:cNvSpPr>
          <p:nvPr/>
        </p:nvSpPr>
        <p:spPr bwMode="auto">
          <a:xfrm>
            <a:off x="3293507" y="1351503"/>
            <a:ext cx="1832378"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370" dirty="0" smtClean="0">
                <a:solidFill>
                  <a:srgbClr val="000000"/>
                </a:solidFill>
                <a:latin typeface="Arial Black"/>
                <a:cs typeface="Arial Black"/>
              </a:rPr>
              <a:t>Cell-Mediated</a:t>
            </a:r>
          </a:p>
          <a:p>
            <a:r>
              <a:rPr lang="en-US" sz="1370" dirty="0" smtClean="0">
                <a:solidFill>
                  <a:srgbClr val="000000"/>
                </a:solidFill>
                <a:latin typeface="Arial Black"/>
                <a:cs typeface="Arial Black"/>
              </a:rPr>
              <a:t>Immunity</a:t>
            </a:r>
            <a:endParaRPr lang="en-US" sz="1370" dirty="0">
              <a:solidFill>
                <a:srgbClr val="000000"/>
              </a:solidFill>
              <a:latin typeface="Arial Black"/>
              <a:cs typeface="Arial Black"/>
            </a:endParaRPr>
          </a:p>
        </p:txBody>
      </p:sp>
      <p:sp>
        <p:nvSpPr>
          <p:cNvPr id="7" name="Text Box 31"/>
          <p:cNvSpPr txBox="1">
            <a:spLocks noChangeArrowheads="1"/>
          </p:cNvSpPr>
          <p:nvPr/>
        </p:nvSpPr>
        <p:spPr bwMode="auto">
          <a:xfrm>
            <a:off x="3285313" y="3773130"/>
            <a:ext cx="1832378"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370" dirty="0" smtClean="0">
                <a:solidFill>
                  <a:srgbClr val="000000"/>
                </a:solidFill>
                <a:latin typeface="Arial Black"/>
                <a:cs typeface="Arial Black"/>
              </a:rPr>
              <a:t>Antibody-Mediated</a:t>
            </a:r>
          </a:p>
          <a:p>
            <a:r>
              <a:rPr lang="en-US" sz="1370" dirty="0" smtClean="0">
                <a:solidFill>
                  <a:srgbClr val="000000"/>
                </a:solidFill>
                <a:latin typeface="Arial Black"/>
                <a:cs typeface="Arial Black"/>
              </a:rPr>
              <a:t>Immunity</a:t>
            </a:r>
            <a:endParaRPr lang="en-US" sz="1370" dirty="0">
              <a:solidFill>
                <a:srgbClr val="000000"/>
              </a:solidFill>
              <a:latin typeface="Arial Black"/>
              <a:cs typeface="Arial Black"/>
            </a:endParaRPr>
          </a:p>
        </p:txBody>
      </p:sp>
      <p:sp>
        <p:nvSpPr>
          <p:cNvPr id="8" name="Text Box 31"/>
          <p:cNvSpPr txBox="1">
            <a:spLocks noChangeArrowheads="1"/>
          </p:cNvSpPr>
          <p:nvPr/>
        </p:nvSpPr>
        <p:spPr bwMode="auto">
          <a:xfrm>
            <a:off x="5764679" y="3794432"/>
            <a:ext cx="2142093"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350" dirty="0" smtClean="0">
                <a:solidFill>
                  <a:srgbClr val="000000"/>
                </a:solidFill>
                <a:latin typeface="Arial Black"/>
                <a:cs typeface="Arial Black"/>
              </a:rPr>
              <a:t>Attack by Circulating</a:t>
            </a:r>
          </a:p>
          <a:p>
            <a:r>
              <a:rPr lang="en-US" sz="1350" dirty="0" smtClean="0">
                <a:solidFill>
                  <a:srgbClr val="000000"/>
                </a:solidFill>
                <a:latin typeface="Arial Black"/>
                <a:cs typeface="Arial Black"/>
              </a:rPr>
              <a:t>Antibodies</a:t>
            </a:r>
            <a:endParaRPr lang="en-US" sz="1350" dirty="0">
              <a:solidFill>
                <a:srgbClr val="000000"/>
              </a:solidFill>
              <a:latin typeface="Arial Black"/>
              <a:cs typeface="Arial Black"/>
            </a:endParaRPr>
          </a:p>
        </p:txBody>
      </p:sp>
      <p:sp>
        <p:nvSpPr>
          <p:cNvPr id="9" name="Text Box 31"/>
          <p:cNvSpPr txBox="1">
            <a:spLocks noChangeArrowheads="1"/>
          </p:cNvSpPr>
          <p:nvPr/>
        </p:nvSpPr>
        <p:spPr bwMode="auto">
          <a:xfrm>
            <a:off x="5781069" y="1348223"/>
            <a:ext cx="2248609"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370" dirty="0" smtClean="0">
                <a:solidFill>
                  <a:srgbClr val="000000"/>
                </a:solidFill>
                <a:latin typeface="Arial Black"/>
                <a:cs typeface="Arial Black"/>
              </a:rPr>
              <a:t>Direct Physical and</a:t>
            </a:r>
          </a:p>
          <a:p>
            <a:r>
              <a:rPr lang="en-US" sz="1370" dirty="0" smtClean="0">
                <a:solidFill>
                  <a:srgbClr val="000000"/>
                </a:solidFill>
                <a:latin typeface="Arial Black"/>
                <a:cs typeface="Arial Black"/>
              </a:rPr>
              <a:t>Chemical Attack</a:t>
            </a:r>
            <a:endParaRPr lang="en-US" sz="1370" dirty="0">
              <a:solidFill>
                <a:srgbClr val="000000"/>
              </a:solidFill>
              <a:latin typeface="Arial Black"/>
              <a:cs typeface="Arial Black"/>
            </a:endParaRPr>
          </a:p>
        </p:txBody>
      </p:sp>
      <p:sp>
        <p:nvSpPr>
          <p:cNvPr id="10" name="Text Box 31"/>
          <p:cNvSpPr txBox="1">
            <a:spLocks noChangeArrowheads="1"/>
          </p:cNvSpPr>
          <p:nvPr/>
        </p:nvSpPr>
        <p:spPr bwMode="auto">
          <a:xfrm>
            <a:off x="7850756" y="3499849"/>
            <a:ext cx="10392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100" dirty="0" smtClean="0">
                <a:solidFill>
                  <a:srgbClr val="000000"/>
                </a:solidFill>
                <a:latin typeface="Arial Black"/>
                <a:cs typeface="Arial Black"/>
              </a:rPr>
              <a:t>Destruction</a:t>
            </a:r>
          </a:p>
          <a:p>
            <a:pPr algn="ctr"/>
            <a:r>
              <a:rPr lang="en-US" sz="1100" dirty="0">
                <a:solidFill>
                  <a:srgbClr val="000000"/>
                </a:solidFill>
                <a:latin typeface="Arial Black"/>
                <a:cs typeface="Arial Black"/>
              </a:rPr>
              <a:t>o</a:t>
            </a:r>
            <a:r>
              <a:rPr lang="en-US" sz="1100" dirty="0" smtClean="0">
                <a:solidFill>
                  <a:srgbClr val="000000"/>
                </a:solidFill>
                <a:latin typeface="Arial Black"/>
                <a:cs typeface="Arial Black"/>
              </a:rPr>
              <a:t>f antigens</a:t>
            </a:r>
            <a:endParaRPr lang="en-US" sz="1100" dirty="0">
              <a:solidFill>
                <a:srgbClr val="000000"/>
              </a:solidFill>
              <a:latin typeface="Arial Black"/>
              <a:cs typeface="Arial Black"/>
            </a:endParaRPr>
          </a:p>
        </p:txBody>
      </p:sp>
      <p:sp>
        <p:nvSpPr>
          <p:cNvPr id="11" name="Text Box 31"/>
          <p:cNvSpPr txBox="1">
            <a:spLocks noChangeArrowheads="1"/>
          </p:cNvSpPr>
          <p:nvPr/>
        </p:nvSpPr>
        <p:spPr bwMode="auto">
          <a:xfrm>
            <a:off x="5766319" y="1907024"/>
            <a:ext cx="1894650" cy="105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50" dirty="0" smtClean="0">
                <a:solidFill>
                  <a:srgbClr val="000000"/>
                </a:solidFill>
                <a:latin typeface="Arial"/>
                <a:cs typeface="Arial"/>
              </a:rPr>
              <a:t>Activated T cells find</a:t>
            </a:r>
          </a:p>
          <a:p>
            <a:r>
              <a:rPr lang="en-US" sz="1150" dirty="0">
                <a:solidFill>
                  <a:srgbClr val="000000"/>
                </a:solidFill>
                <a:latin typeface="Arial"/>
                <a:cs typeface="Arial"/>
              </a:rPr>
              <a:t>t</a:t>
            </a:r>
            <a:r>
              <a:rPr lang="en-US" sz="1150" dirty="0" smtClean="0">
                <a:solidFill>
                  <a:srgbClr val="000000"/>
                </a:solidFill>
                <a:latin typeface="Arial"/>
                <a:cs typeface="Arial"/>
              </a:rPr>
              <a:t>he pathogens and</a:t>
            </a:r>
          </a:p>
          <a:p>
            <a:r>
              <a:rPr lang="en-US" sz="1150" dirty="0">
                <a:solidFill>
                  <a:srgbClr val="000000"/>
                </a:solidFill>
                <a:latin typeface="Arial"/>
                <a:cs typeface="Arial"/>
              </a:rPr>
              <a:t>a</a:t>
            </a:r>
            <a:r>
              <a:rPr lang="en-US" sz="1150" dirty="0" smtClean="0">
                <a:solidFill>
                  <a:srgbClr val="000000"/>
                </a:solidFill>
                <a:latin typeface="Arial"/>
                <a:cs typeface="Arial"/>
              </a:rPr>
              <a:t>ttack them through</a:t>
            </a:r>
          </a:p>
          <a:p>
            <a:r>
              <a:rPr lang="en-US" sz="1150" dirty="0">
                <a:solidFill>
                  <a:srgbClr val="000000"/>
                </a:solidFill>
                <a:latin typeface="Arial"/>
                <a:cs typeface="Arial"/>
              </a:rPr>
              <a:t>p</a:t>
            </a:r>
            <a:r>
              <a:rPr lang="en-US" sz="1150" dirty="0" smtClean="0">
                <a:solidFill>
                  <a:srgbClr val="000000"/>
                </a:solidFill>
                <a:latin typeface="Arial"/>
                <a:cs typeface="Arial"/>
              </a:rPr>
              <a:t>hagocytosis or the</a:t>
            </a:r>
          </a:p>
          <a:p>
            <a:r>
              <a:rPr lang="en-US" sz="1150" dirty="0" smtClean="0">
                <a:solidFill>
                  <a:srgbClr val="000000"/>
                </a:solidFill>
                <a:latin typeface="Arial"/>
                <a:cs typeface="Arial"/>
              </a:rPr>
              <a:t>release of chemical</a:t>
            </a:r>
          </a:p>
          <a:p>
            <a:r>
              <a:rPr lang="en-US" sz="1150" dirty="0">
                <a:solidFill>
                  <a:srgbClr val="000000"/>
                </a:solidFill>
                <a:latin typeface="Arial"/>
                <a:cs typeface="Arial"/>
              </a:rPr>
              <a:t>t</a:t>
            </a:r>
            <a:r>
              <a:rPr lang="en-US" sz="1150" dirty="0" smtClean="0">
                <a:solidFill>
                  <a:srgbClr val="000000"/>
                </a:solidFill>
                <a:latin typeface="Arial"/>
                <a:cs typeface="Arial"/>
              </a:rPr>
              <a:t>oxins.</a:t>
            </a:r>
            <a:endParaRPr lang="en-US" sz="1150" dirty="0">
              <a:solidFill>
                <a:srgbClr val="000000"/>
              </a:solidFill>
              <a:latin typeface="Arial"/>
              <a:cs typeface="Arial"/>
            </a:endParaRPr>
          </a:p>
        </p:txBody>
      </p:sp>
      <p:sp>
        <p:nvSpPr>
          <p:cNvPr id="12" name="Text Box 31"/>
          <p:cNvSpPr txBox="1">
            <a:spLocks noChangeArrowheads="1"/>
          </p:cNvSpPr>
          <p:nvPr/>
        </p:nvSpPr>
        <p:spPr bwMode="auto">
          <a:xfrm>
            <a:off x="4402913" y="2600197"/>
            <a:ext cx="709861"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150" dirty="0" smtClean="0">
                <a:solidFill>
                  <a:srgbClr val="000000"/>
                </a:solidFill>
                <a:latin typeface="Arial"/>
                <a:cs typeface="Arial"/>
              </a:rPr>
              <a:t>T cells</a:t>
            </a:r>
          </a:p>
          <a:p>
            <a:pPr algn="ctr"/>
            <a:r>
              <a:rPr lang="en-US" sz="1150" dirty="0" smtClean="0">
                <a:solidFill>
                  <a:srgbClr val="000000"/>
                </a:solidFill>
                <a:latin typeface="Arial"/>
                <a:cs typeface="Arial"/>
              </a:rPr>
              <a:t>activated</a:t>
            </a:r>
            <a:endParaRPr lang="en-US" sz="1150" dirty="0">
              <a:solidFill>
                <a:srgbClr val="000000"/>
              </a:solidFill>
              <a:latin typeface="Arial"/>
              <a:cs typeface="Arial"/>
            </a:endParaRPr>
          </a:p>
        </p:txBody>
      </p:sp>
      <p:sp>
        <p:nvSpPr>
          <p:cNvPr id="13" name="Text Box 31"/>
          <p:cNvSpPr txBox="1">
            <a:spLocks noChangeArrowheads="1"/>
          </p:cNvSpPr>
          <p:nvPr/>
        </p:nvSpPr>
        <p:spPr bwMode="auto">
          <a:xfrm>
            <a:off x="3154512" y="2624779"/>
            <a:ext cx="91767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150" dirty="0" smtClean="0">
                <a:solidFill>
                  <a:srgbClr val="000000"/>
                </a:solidFill>
                <a:latin typeface="Arial"/>
                <a:cs typeface="Arial"/>
              </a:rPr>
              <a:t>Phagocytes</a:t>
            </a:r>
          </a:p>
          <a:p>
            <a:pPr algn="ctr"/>
            <a:r>
              <a:rPr lang="en-US" sz="1150" dirty="0" smtClean="0">
                <a:solidFill>
                  <a:srgbClr val="000000"/>
                </a:solidFill>
                <a:latin typeface="Arial"/>
                <a:cs typeface="Arial"/>
              </a:rPr>
              <a:t>activated</a:t>
            </a:r>
            <a:endParaRPr lang="en-US" sz="1150" dirty="0">
              <a:solidFill>
                <a:srgbClr val="000000"/>
              </a:solidFill>
              <a:latin typeface="Arial"/>
              <a:cs typeface="Arial"/>
            </a:endParaRPr>
          </a:p>
        </p:txBody>
      </p:sp>
      <p:sp>
        <p:nvSpPr>
          <p:cNvPr id="14" name="Text Box 31"/>
          <p:cNvSpPr txBox="1">
            <a:spLocks noChangeArrowheads="1"/>
          </p:cNvSpPr>
          <p:nvPr/>
        </p:nvSpPr>
        <p:spPr bwMode="auto">
          <a:xfrm>
            <a:off x="3351158" y="3244209"/>
            <a:ext cx="1250331"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150" dirty="0" smtClean="0">
                <a:solidFill>
                  <a:srgbClr val="000000"/>
                </a:solidFill>
                <a:latin typeface="Arial"/>
                <a:cs typeface="Arial"/>
              </a:rPr>
              <a:t>Communication</a:t>
            </a:r>
          </a:p>
          <a:p>
            <a:pPr algn="r"/>
            <a:r>
              <a:rPr lang="en-US" sz="1150" dirty="0" smtClean="0">
                <a:solidFill>
                  <a:srgbClr val="000000"/>
                </a:solidFill>
                <a:latin typeface="Arial"/>
                <a:cs typeface="Arial"/>
              </a:rPr>
              <a:t>and feedback</a:t>
            </a:r>
            <a:endParaRPr lang="en-US" sz="1150" dirty="0">
              <a:solidFill>
                <a:srgbClr val="000000"/>
              </a:solidFill>
              <a:latin typeface="Arial"/>
              <a:cs typeface="Arial"/>
            </a:endParaRPr>
          </a:p>
        </p:txBody>
      </p:sp>
      <p:sp>
        <p:nvSpPr>
          <p:cNvPr id="15" name="Text Box 31"/>
          <p:cNvSpPr txBox="1">
            <a:spLocks noChangeArrowheads="1"/>
          </p:cNvSpPr>
          <p:nvPr/>
        </p:nvSpPr>
        <p:spPr bwMode="auto">
          <a:xfrm>
            <a:off x="668589" y="2446158"/>
            <a:ext cx="17812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30" dirty="0" smtClean="0">
                <a:solidFill>
                  <a:srgbClr val="000000"/>
                </a:solidFill>
                <a:latin typeface="Arial"/>
                <a:cs typeface="Arial"/>
              </a:rPr>
              <a:t>Antigen presentation</a:t>
            </a:r>
          </a:p>
          <a:p>
            <a:r>
              <a:rPr lang="en-US" sz="1130" dirty="0">
                <a:solidFill>
                  <a:srgbClr val="000000"/>
                </a:solidFill>
                <a:latin typeface="Arial"/>
                <a:cs typeface="Arial"/>
              </a:rPr>
              <a:t>t</a:t>
            </a:r>
            <a:r>
              <a:rPr lang="en-US" sz="1130" dirty="0" smtClean="0">
                <a:solidFill>
                  <a:srgbClr val="000000"/>
                </a:solidFill>
                <a:latin typeface="Arial"/>
                <a:cs typeface="Arial"/>
              </a:rPr>
              <a:t>riggers specific</a:t>
            </a:r>
          </a:p>
          <a:p>
            <a:r>
              <a:rPr lang="en-US" sz="1130" dirty="0">
                <a:solidFill>
                  <a:srgbClr val="000000"/>
                </a:solidFill>
                <a:latin typeface="Arial"/>
                <a:cs typeface="Arial"/>
              </a:rPr>
              <a:t>d</a:t>
            </a:r>
            <a:r>
              <a:rPr lang="en-US" sz="1130" dirty="0" smtClean="0">
                <a:solidFill>
                  <a:srgbClr val="000000"/>
                </a:solidFill>
                <a:latin typeface="Arial"/>
                <a:cs typeface="Arial"/>
              </a:rPr>
              <a:t>efenses, or an</a:t>
            </a:r>
          </a:p>
          <a:p>
            <a:r>
              <a:rPr lang="en-US" sz="1130" dirty="0">
                <a:solidFill>
                  <a:srgbClr val="000000"/>
                </a:solidFill>
                <a:latin typeface="Arial"/>
                <a:cs typeface="Arial"/>
              </a:rPr>
              <a:t>i</a:t>
            </a:r>
            <a:r>
              <a:rPr lang="en-US" sz="1130" dirty="0" smtClean="0">
                <a:solidFill>
                  <a:srgbClr val="000000"/>
                </a:solidFill>
                <a:latin typeface="Arial"/>
                <a:cs typeface="Arial"/>
              </a:rPr>
              <a:t>mmune response.</a:t>
            </a:r>
            <a:endParaRPr lang="en-US" sz="1130" dirty="0">
              <a:solidFill>
                <a:srgbClr val="000000"/>
              </a:solidFill>
              <a:latin typeface="Arial"/>
              <a:cs typeface="Arial"/>
            </a:endParaRPr>
          </a:p>
        </p:txBody>
      </p:sp>
      <p:sp>
        <p:nvSpPr>
          <p:cNvPr id="16" name="Text Box 31"/>
          <p:cNvSpPr txBox="1">
            <a:spLocks noChangeArrowheads="1"/>
          </p:cNvSpPr>
          <p:nvPr/>
        </p:nvSpPr>
        <p:spPr bwMode="auto">
          <a:xfrm>
            <a:off x="4188538" y="4417526"/>
            <a:ext cx="1030753" cy="86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30" dirty="0" smtClean="0">
                <a:solidFill>
                  <a:srgbClr val="000000"/>
                </a:solidFill>
                <a:latin typeface="Arial"/>
                <a:cs typeface="Arial"/>
              </a:rPr>
              <a:t>Activated B</a:t>
            </a:r>
          </a:p>
          <a:p>
            <a:r>
              <a:rPr lang="en-US" sz="1130" dirty="0" smtClean="0">
                <a:solidFill>
                  <a:srgbClr val="000000"/>
                </a:solidFill>
                <a:latin typeface="Arial"/>
                <a:cs typeface="Arial"/>
              </a:rPr>
              <a:t>cells give rise</a:t>
            </a:r>
          </a:p>
          <a:p>
            <a:r>
              <a:rPr lang="en-US" sz="1130" dirty="0">
                <a:solidFill>
                  <a:srgbClr val="000000"/>
                </a:solidFill>
                <a:latin typeface="Arial"/>
                <a:cs typeface="Arial"/>
              </a:rPr>
              <a:t>t</a:t>
            </a:r>
            <a:r>
              <a:rPr lang="en-US" sz="1130" dirty="0" smtClean="0">
                <a:solidFill>
                  <a:srgbClr val="000000"/>
                </a:solidFill>
                <a:latin typeface="Arial"/>
                <a:cs typeface="Arial"/>
              </a:rPr>
              <a:t>o cells that</a:t>
            </a:r>
          </a:p>
          <a:p>
            <a:r>
              <a:rPr lang="en-US" sz="1130" dirty="0">
                <a:solidFill>
                  <a:srgbClr val="000000"/>
                </a:solidFill>
                <a:latin typeface="Arial"/>
                <a:cs typeface="Arial"/>
              </a:rPr>
              <a:t>p</a:t>
            </a:r>
            <a:r>
              <a:rPr lang="en-US" sz="1130" dirty="0" smtClean="0">
                <a:solidFill>
                  <a:srgbClr val="000000"/>
                </a:solidFill>
                <a:latin typeface="Arial"/>
                <a:cs typeface="Arial"/>
              </a:rPr>
              <a:t>roduce</a:t>
            </a:r>
          </a:p>
          <a:p>
            <a:r>
              <a:rPr lang="en-US" sz="1130" dirty="0" smtClean="0">
                <a:solidFill>
                  <a:srgbClr val="000000"/>
                </a:solidFill>
                <a:latin typeface="Arial"/>
                <a:cs typeface="Arial"/>
              </a:rPr>
              <a:t>antibodies</a:t>
            </a:r>
            <a:endParaRPr lang="en-US" sz="1130" dirty="0">
              <a:solidFill>
                <a:srgbClr val="000000"/>
              </a:solidFill>
              <a:latin typeface="Arial"/>
              <a:cs typeface="Arial"/>
            </a:endParaRPr>
          </a:p>
        </p:txBody>
      </p:sp>
    </p:spTree>
    <p:extLst>
      <p:ext uri="{BB962C8B-B14F-4D97-AF65-F5344CB8AC3E}">
        <p14:creationId xmlns:p14="http://schemas.microsoft.com/office/powerpoint/2010/main" val="37176694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ltLang="en-US" smtClean="0"/>
              <a:t>22-5 T Cells and Immunity</a:t>
            </a:r>
          </a:p>
        </p:txBody>
      </p:sp>
      <p:sp>
        <p:nvSpPr>
          <p:cNvPr id="140291" name="Rectangle 3"/>
          <p:cNvSpPr>
            <a:spLocks noGrp="1" noChangeArrowheads="1"/>
          </p:cNvSpPr>
          <p:nvPr>
            <p:ph idx="1"/>
          </p:nvPr>
        </p:nvSpPr>
        <p:spPr/>
        <p:txBody>
          <a:bodyPr/>
          <a:lstStyle/>
          <a:p>
            <a:r>
              <a:rPr lang="en-US" altLang="en-US" dirty="0" smtClean="0"/>
              <a:t>Four Major Types of T Cells</a:t>
            </a:r>
          </a:p>
          <a:p>
            <a:pPr marL="971550" lvl="1" indent="-514350">
              <a:buFont typeface="+mj-lt"/>
              <a:buAutoNum type="arabicPeriod"/>
            </a:pPr>
            <a:r>
              <a:rPr lang="en-US" altLang="en-US" dirty="0" smtClean="0"/>
              <a:t> </a:t>
            </a:r>
            <a:r>
              <a:rPr lang="en-US" altLang="en-US" i="1" dirty="0" smtClean="0"/>
              <a:t>Cytotoxic T cells</a:t>
            </a:r>
            <a:r>
              <a:rPr lang="en-US" altLang="en-US" dirty="0" smtClean="0"/>
              <a:t> (also called T</a:t>
            </a:r>
            <a:r>
              <a:rPr lang="en-US" altLang="en-US" baseline="-25000" dirty="0" smtClean="0"/>
              <a:t>C</a:t>
            </a:r>
            <a:r>
              <a:rPr lang="en-US" altLang="en-US" dirty="0" smtClean="0"/>
              <a:t> cells)	</a:t>
            </a:r>
          </a:p>
          <a:p>
            <a:pPr lvl="2"/>
            <a:r>
              <a:rPr lang="en-US" altLang="en-US" dirty="0" smtClean="0"/>
              <a:t>Attack cells infected by viruses</a:t>
            </a:r>
          </a:p>
          <a:p>
            <a:pPr lvl="2"/>
            <a:r>
              <a:rPr lang="en-US" altLang="en-US" dirty="0" smtClean="0"/>
              <a:t>Responsible for cell-mediated immunity</a:t>
            </a:r>
          </a:p>
          <a:p>
            <a:pPr marL="971550" lvl="1" indent="-514350">
              <a:buFont typeface="+mj-lt"/>
              <a:buAutoNum type="arabicPeriod"/>
            </a:pPr>
            <a:r>
              <a:rPr lang="en-US" altLang="en-US" dirty="0" smtClean="0"/>
              <a:t> </a:t>
            </a:r>
            <a:r>
              <a:rPr lang="en-US" altLang="en-US" i="1" dirty="0" smtClean="0"/>
              <a:t>Memory T cells</a:t>
            </a:r>
          </a:p>
          <a:p>
            <a:pPr lvl="2"/>
            <a:r>
              <a:rPr lang="en-US" altLang="en-US" dirty="0" smtClean="0"/>
              <a:t>Clone more of themselves in response to “remembered” antigen</a:t>
            </a:r>
          </a:p>
          <a:p>
            <a:pPr marL="971550" lvl="1" indent="-514350">
              <a:buFont typeface="+mj-lt"/>
              <a:buAutoNum type="arabicPeriod"/>
            </a:pPr>
            <a:r>
              <a:rPr lang="en-US" altLang="en-US" dirty="0" smtClean="0"/>
              <a:t> </a:t>
            </a:r>
            <a:r>
              <a:rPr lang="en-US" altLang="en-US" i="1" dirty="0" smtClean="0"/>
              <a:t>Helper T cells</a:t>
            </a:r>
            <a:r>
              <a:rPr lang="en-US" altLang="en-US" dirty="0" smtClean="0"/>
              <a:t> (also called T</a:t>
            </a:r>
            <a:r>
              <a:rPr lang="en-US" altLang="en-US" baseline="-25000" dirty="0" smtClean="0"/>
              <a:t>H</a:t>
            </a:r>
            <a:r>
              <a:rPr lang="en-US" altLang="en-US" dirty="0" smtClean="0"/>
              <a:t> cells)</a:t>
            </a:r>
          </a:p>
          <a:p>
            <a:pPr lvl="2"/>
            <a:r>
              <a:rPr lang="en-US" altLang="en-US" dirty="0" smtClean="0"/>
              <a:t>Stimulate function of T cells and B cells</a:t>
            </a:r>
          </a:p>
          <a:p>
            <a:pPr marL="971550" lvl="1" indent="-514350">
              <a:buFont typeface="+mj-lt"/>
              <a:buAutoNum type="arabicPeriod"/>
            </a:pPr>
            <a:r>
              <a:rPr lang="en-US" altLang="en-US" dirty="0" smtClean="0"/>
              <a:t> </a:t>
            </a:r>
            <a:r>
              <a:rPr lang="en-US" altLang="en-US" i="1" dirty="0" smtClean="0"/>
              <a:t>Suppressor T cells</a:t>
            </a:r>
            <a:r>
              <a:rPr lang="en-US" altLang="en-US" dirty="0" smtClean="0"/>
              <a:t> (also called T</a:t>
            </a:r>
            <a:r>
              <a:rPr lang="en-US" altLang="en-US" baseline="-25000" dirty="0" smtClean="0"/>
              <a:t>S </a:t>
            </a:r>
            <a:r>
              <a:rPr lang="en-US" altLang="en-US" dirty="0" smtClean="0"/>
              <a:t>cells)</a:t>
            </a:r>
          </a:p>
          <a:p>
            <a:pPr lvl="2"/>
            <a:r>
              <a:rPr lang="en-US" altLang="en-US" dirty="0" smtClean="0"/>
              <a:t>Inhibit function of T cells and B cells</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altLang="en-US" smtClean="0"/>
              <a:t>22-5 T Cells and Immunity</a:t>
            </a:r>
          </a:p>
        </p:txBody>
      </p:sp>
      <p:sp>
        <p:nvSpPr>
          <p:cNvPr id="141315" name="Rectangle 3"/>
          <p:cNvSpPr>
            <a:spLocks noGrp="1" noChangeArrowheads="1"/>
          </p:cNvSpPr>
          <p:nvPr>
            <p:ph idx="1"/>
          </p:nvPr>
        </p:nvSpPr>
        <p:spPr/>
        <p:txBody>
          <a:bodyPr/>
          <a:lstStyle/>
          <a:p>
            <a:r>
              <a:rPr lang="en-US" altLang="en-US" b="1" dirty="0" smtClean="0"/>
              <a:t>Antigen</a:t>
            </a:r>
            <a:r>
              <a:rPr lang="en-US" altLang="en-US" dirty="0" smtClean="0"/>
              <a:t> </a:t>
            </a:r>
            <a:r>
              <a:rPr lang="en-US" altLang="en-US" b="1" dirty="0" smtClean="0"/>
              <a:t>Presentation</a:t>
            </a:r>
          </a:p>
          <a:p>
            <a:pPr lvl="1"/>
            <a:r>
              <a:rPr lang="en-US" altLang="en-US" dirty="0" smtClean="0"/>
              <a:t>T cells only recognize antigens that are bound to glycoproteins in plasma membranes </a:t>
            </a:r>
          </a:p>
          <a:p>
            <a:pPr lvl="1"/>
            <a:r>
              <a:rPr lang="en-US" altLang="en-US" b="1" dirty="0" smtClean="0"/>
              <a:t>MHC</a:t>
            </a:r>
            <a:r>
              <a:rPr lang="en-US" altLang="en-US" dirty="0" smtClean="0"/>
              <a:t> </a:t>
            </a:r>
            <a:r>
              <a:rPr lang="en-US" altLang="en-US" b="1" dirty="0" smtClean="0"/>
              <a:t>Proteins</a:t>
            </a:r>
            <a:r>
              <a:rPr lang="en-US" altLang="en-US" dirty="0" smtClean="0"/>
              <a:t> </a:t>
            </a:r>
          </a:p>
          <a:p>
            <a:pPr lvl="2"/>
            <a:r>
              <a:rPr lang="en-US" altLang="en-US" dirty="0" smtClean="0"/>
              <a:t>The membrane glycoproteins that bind to antigens</a:t>
            </a:r>
          </a:p>
          <a:p>
            <a:pPr lvl="2"/>
            <a:r>
              <a:rPr lang="en-US" altLang="en-US" dirty="0" smtClean="0"/>
              <a:t>Genetically coded in chromosome 6</a:t>
            </a:r>
          </a:p>
          <a:p>
            <a:pPr lvl="3"/>
            <a:r>
              <a:rPr lang="en-US" altLang="en-US" dirty="0" smtClean="0"/>
              <a:t>The </a:t>
            </a:r>
            <a:r>
              <a:rPr lang="en-US" altLang="en-US" b="1" dirty="0" smtClean="0"/>
              <a:t>major</a:t>
            </a:r>
            <a:r>
              <a:rPr lang="en-US" altLang="en-US" dirty="0" smtClean="0"/>
              <a:t> </a:t>
            </a:r>
            <a:r>
              <a:rPr lang="en-US" altLang="en-US" b="1" dirty="0" smtClean="0"/>
              <a:t>histocompatibility</a:t>
            </a:r>
            <a:r>
              <a:rPr lang="en-US" altLang="en-US" dirty="0" smtClean="0"/>
              <a:t> </a:t>
            </a:r>
            <a:r>
              <a:rPr lang="en-US" altLang="en-US" b="1" dirty="0" smtClean="0"/>
              <a:t>complex</a:t>
            </a:r>
            <a:r>
              <a:rPr lang="en-US" altLang="en-US" dirty="0" smtClean="0"/>
              <a:t> (</a:t>
            </a:r>
            <a:r>
              <a:rPr lang="en-US" altLang="en-US" b="1" dirty="0" smtClean="0"/>
              <a:t>MHC</a:t>
            </a:r>
            <a:r>
              <a:rPr lang="en-US" altLang="en-US" dirty="0" smtClean="0"/>
              <a:t>)</a:t>
            </a:r>
          </a:p>
          <a:p>
            <a:pPr lvl="3"/>
            <a:r>
              <a:rPr lang="en-US" altLang="en-US" dirty="0" smtClean="0"/>
              <a:t>Differs among individuals </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ltLang="en-US" smtClean="0"/>
              <a:t>22-5 T Cells and Immunity</a:t>
            </a:r>
          </a:p>
        </p:txBody>
      </p:sp>
      <p:sp>
        <p:nvSpPr>
          <p:cNvPr id="142339" name="Rectangle 3"/>
          <p:cNvSpPr>
            <a:spLocks noGrp="1" noChangeArrowheads="1"/>
          </p:cNvSpPr>
          <p:nvPr>
            <p:ph idx="1"/>
          </p:nvPr>
        </p:nvSpPr>
        <p:spPr/>
        <p:txBody>
          <a:bodyPr/>
          <a:lstStyle/>
          <a:p>
            <a:r>
              <a:rPr lang="en-US" altLang="en-US" dirty="0" smtClean="0"/>
              <a:t>Two Classes of MHC Proteins </a:t>
            </a:r>
          </a:p>
          <a:p>
            <a:pPr lvl="1"/>
            <a:r>
              <a:rPr lang="en-US" altLang="en-US" b="1" dirty="0" smtClean="0"/>
              <a:t>Class I</a:t>
            </a:r>
          </a:p>
          <a:p>
            <a:pPr lvl="2"/>
            <a:r>
              <a:rPr lang="en-US" altLang="en-US" dirty="0" smtClean="0"/>
              <a:t>Found in membranes of all nucleated cells </a:t>
            </a:r>
          </a:p>
          <a:p>
            <a:pPr lvl="1"/>
            <a:r>
              <a:rPr lang="en-US" altLang="en-US" b="1" dirty="0" smtClean="0"/>
              <a:t>Class II </a:t>
            </a:r>
          </a:p>
          <a:p>
            <a:pPr lvl="2"/>
            <a:r>
              <a:rPr lang="en-US" altLang="en-US" dirty="0" smtClean="0"/>
              <a:t>Found in membranes of </a:t>
            </a:r>
            <a:r>
              <a:rPr lang="en-US" altLang="en-US" b="1" dirty="0" smtClean="0"/>
              <a:t>antigen-presenting</a:t>
            </a:r>
            <a:r>
              <a:rPr lang="en-US" altLang="en-US" dirty="0" smtClean="0"/>
              <a:t> </a:t>
            </a:r>
            <a:r>
              <a:rPr lang="en-US" altLang="en-US" b="1" dirty="0" smtClean="0"/>
              <a:t>cells</a:t>
            </a:r>
            <a:r>
              <a:rPr lang="en-US" altLang="en-US" dirty="0" smtClean="0"/>
              <a:t> (</a:t>
            </a:r>
            <a:r>
              <a:rPr lang="en-US" altLang="en-US" b="1" dirty="0" smtClean="0"/>
              <a:t>APCs</a:t>
            </a:r>
            <a:r>
              <a:rPr lang="en-US" altLang="en-US" dirty="0" smtClean="0"/>
              <a:t>)</a:t>
            </a:r>
          </a:p>
          <a:p>
            <a:pPr lvl="2"/>
            <a:r>
              <a:rPr lang="en-US" altLang="en-US" dirty="0" smtClean="0"/>
              <a:t>Found in lymphocytes </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altLang="en-US" smtClean="0"/>
              <a:t>22-5 T Cells and Immunity</a:t>
            </a:r>
          </a:p>
        </p:txBody>
      </p:sp>
      <p:sp>
        <p:nvSpPr>
          <p:cNvPr id="143363" name="Rectangle 3"/>
          <p:cNvSpPr>
            <a:spLocks noGrp="1" noChangeArrowheads="1"/>
          </p:cNvSpPr>
          <p:nvPr>
            <p:ph idx="1"/>
          </p:nvPr>
        </p:nvSpPr>
        <p:spPr/>
        <p:txBody>
          <a:bodyPr/>
          <a:lstStyle/>
          <a:p>
            <a:r>
              <a:rPr lang="en-US" altLang="en-US" b="1" dirty="0" smtClean="0"/>
              <a:t>Class I MHC Proteins </a:t>
            </a:r>
          </a:p>
          <a:p>
            <a:pPr lvl="1"/>
            <a:r>
              <a:rPr lang="en-US" altLang="en-US" dirty="0" smtClean="0"/>
              <a:t>Pick up small peptides in cell and carry them to the surface</a:t>
            </a:r>
          </a:p>
          <a:p>
            <a:pPr lvl="2"/>
            <a:r>
              <a:rPr lang="en-US" altLang="en-US" dirty="0" smtClean="0"/>
              <a:t>T cells ignore normal peptides</a:t>
            </a:r>
          </a:p>
          <a:p>
            <a:pPr lvl="2"/>
            <a:r>
              <a:rPr lang="en-US" altLang="en-US" dirty="0" smtClean="0"/>
              <a:t>Abnormal peptides or viral proteins activate T cells to destroy cell</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7" name="Picture 9226" descr="figure_22_18a_unlabeled.jpg"/>
          <p:cNvPicPr>
            <a:picLocks noChangeAspect="1"/>
          </p:cNvPicPr>
          <p:nvPr/>
        </p:nvPicPr>
        <p:blipFill rotWithShape="1">
          <a:blip r:embed="rId3">
            <a:extLst>
              <a:ext uri="{28A0092B-C50C-407E-A947-70E740481C1C}">
                <a14:useLocalDpi xmlns:a14="http://schemas.microsoft.com/office/drawing/2010/main" val="0"/>
              </a:ext>
            </a:extLst>
          </a:blip>
          <a:srcRect b="4009"/>
          <a:stretch/>
        </p:blipFill>
        <p:spPr>
          <a:xfrm>
            <a:off x="298704" y="822960"/>
            <a:ext cx="8546592" cy="5003165"/>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a:t>
            </a:r>
            <a:r>
              <a:rPr lang="en-US" sz="900" b="1" dirty="0" smtClean="0">
                <a:latin typeface="Arial"/>
                <a:cs typeface="Arial"/>
              </a:rPr>
              <a:t>18a </a:t>
            </a:r>
            <a:r>
              <a:rPr lang="en-US" sz="900" b="1" dirty="0">
                <a:latin typeface="Arial"/>
                <a:cs typeface="Arial"/>
              </a:rPr>
              <a:t>Antigens and MHC Proteins.</a:t>
            </a:r>
          </a:p>
        </p:txBody>
      </p:sp>
      <p:sp>
        <p:nvSpPr>
          <p:cNvPr id="6" name="Text Box 31"/>
          <p:cNvSpPr txBox="1">
            <a:spLocks noChangeArrowheads="1"/>
          </p:cNvSpPr>
          <p:nvPr/>
        </p:nvSpPr>
        <p:spPr bwMode="auto">
          <a:xfrm>
            <a:off x="626510" y="1154589"/>
            <a:ext cx="1812949" cy="100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564"/>
              </a:lnSpc>
            </a:pPr>
            <a:r>
              <a:rPr lang="en-US" sz="1220" dirty="0" smtClean="0">
                <a:solidFill>
                  <a:srgbClr val="000000"/>
                </a:solidFill>
                <a:latin typeface="Arial"/>
                <a:cs typeface="Arial"/>
              </a:rPr>
              <a:t>Antigen presentation</a:t>
            </a:r>
          </a:p>
          <a:p>
            <a:pPr>
              <a:lnSpc>
                <a:spcPts val="1564"/>
              </a:lnSpc>
            </a:pPr>
            <a:r>
              <a:rPr lang="en-US" sz="1220" dirty="0" smtClean="0">
                <a:solidFill>
                  <a:srgbClr val="000000"/>
                </a:solidFill>
                <a:latin typeface="Arial"/>
                <a:cs typeface="Arial"/>
              </a:rPr>
              <a:t>by Class I MHC proteins</a:t>
            </a:r>
          </a:p>
          <a:p>
            <a:pPr>
              <a:lnSpc>
                <a:spcPts val="1564"/>
              </a:lnSpc>
            </a:pPr>
            <a:r>
              <a:rPr lang="en-US" sz="1220" dirty="0">
                <a:solidFill>
                  <a:srgbClr val="000000"/>
                </a:solidFill>
                <a:latin typeface="Arial"/>
                <a:cs typeface="Arial"/>
              </a:rPr>
              <a:t>i</a:t>
            </a:r>
            <a:r>
              <a:rPr lang="en-US" sz="1220" dirty="0" smtClean="0">
                <a:solidFill>
                  <a:srgbClr val="000000"/>
                </a:solidFill>
                <a:latin typeface="Arial"/>
                <a:cs typeface="Arial"/>
              </a:rPr>
              <a:t>s triggered by viral or</a:t>
            </a:r>
          </a:p>
          <a:p>
            <a:pPr>
              <a:lnSpc>
                <a:spcPts val="1564"/>
              </a:lnSpc>
            </a:pPr>
            <a:r>
              <a:rPr lang="en-US" sz="1220" dirty="0">
                <a:solidFill>
                  <a:srgbClr val="000000"/>
                </a:solidFill>
                <a:latin typeface="Arial"/>
                <a:cs typeface="Arial"/>
              </a:rPr>
              <a:t>b</a:t>
            </a:r>
            <a:r>
              <a:rPr lang="en-US" sz="1220" dirty="0" smtClean="0">
                <a:solidFill>
                  <a:srgbClr val="000000"/>
                </a:solidFill>
                <a:latin typeface="Arial"/>
                <a:cs typeface="Arial"/>
              </a:rPr>
              <a:t>acterial infection of a</a:t>
            </a:r>
          </a:p>
          <a:p>
            <a:pPr>
              <a:lnSpc>
                <a:spcPts val="1564"/>
              </a:lnSpc>
            </a:pPr>
            <a:r>
              <a:rPr lang="en-US" sz="1220" dirty="0">
                <a:solidFill>
                  <a:srgbClr val="000000"/>
                </a:solidFill>
                <a:latin typeface="Arial"/>
                <a:cs typeface="Arial"/>
              </a:rPr>
              <a:t>b</a:t>
            </a:r>
            <a:r>
              <a:rPr lang="en-US" sz="1220" dirty="0" smtClean="0">
                <a:solidFill>
                  <a:srgbClr val="000000"/>
                </a:solidFill>
                <a:latin typeface="Arial"/>
                <a:cs typeface="Arial"/>
              </a:rPr>
              <a:t>ody cell.</a:t>
            </a:r>
            <a:endParaRPr lang="en-US" sz="1220" dirty="0">
              <a:solidFill>
                <a:srgbClr val="000000"/>
              </a:solidFill>
              <a:latin typeface="Arial"/>
              <a:cs typeface="Arial"/>
            </a:endParaRPr>
          </a:p>
        </p:txBody>
      </p:sp>
      <p:sp>
        <p:nvSpPr>
          <p:cNvPr id="7" name="Rectangle 6"/>
          <p:cNvSpPr>
            <a:spLocks noChangeAspect="1"/>
          </p:cNvSpPr>
          <p:nvPr/>
        </p:nvSpPr>
        <p:spPr bwMode="auto">
          <a:xfrm>
            <a:off x="2354652" y="5642053"/>
            <a:ext cx="203756" cy="204252"/>
          </a:xfrm>
          <a:prstGeom prst="rect">
            <a:avLst/>
          </a:prstGeom>
          <a:solidFill>
            <a:srgbClr val="134B66"/>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8" name="Text Box 31"/>
          <p:cNvSpPr txBox="1">
            <a:spLocks noChangeArrowheads="1"/>
          </p:cNvSpPr>
          <p:nvPr/>
        </p:nvSpPr>
        <p:spPr bwMode="auto">
          <a:xfrm>
            <a:off x="2399349" y="5642715"/>
            <a:ext cx="104353" cy="18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220" b="0" dirty="0">
                <a:solidFill>
                  <a:srgbClr val="FFFFFF"/>
                </a:solidFill>
                <a:latin typeface="Arial Black"/>
                <a:cs typeface="Arial Black"/>
              </a:rPr>
              <a:t>a</a:t>
            </a:r>
          </a:p>
        </p:txBody>
      </p:sp>
      <p:sp>
        <p:nvSpPr>
          <p:cNvPr id="9" name="Text Box 31"/>
          <p:cNvSpPr txBox="1">
            <a:spLocks noChangeArrowheads="1"/>
          </p:cNvSpPr>
          <p:nvPr/>
        </p:nvSpPr>
        <p:spPr bwMode="auto">
          <a:xfrm>
            <a:off x="623876" y="2718896"/>
            <a:ext cx="1868501" cy="81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600"/>
              </a:lnSpc>
            </a:pPr>
            <a:r>
              <a:rPr lang="en-US" sz="1220" dirty="0" smtClean="0">
                <a:solidFill>
                  <a:srgbClr val="000000"/>
                </a:solidFill>
                <a:latin typeface="Arial"/>
                <a:cs typeface="Arial"/>
              </a:rPr>
              <a:t>The infection results</a:t>
            </a:r>
          </a:p>
          <a:p>
            <a:pPr>
              <a:lnSpc>
                <a:spcPts val="1600"/>
              </a:lnSpc>
            </a:pPr>
            <a:r>
              <a:rPr lang="en-US" sz="1220" dirty="0">
                <a:solidFill>
                  <a:srgbClr val="000000"/>
                </a:solidFill>
                <a:latin typeface="Arial"/>
                <a:cs typeface="Arial"/>
              </a:rPr>
              <a:t>i</a:t>
            </a:r>
            <a:r>
              <a:rPr lang="en-US" sz="1220" dirty="0" smtClean="0">
                <a:solidFill>
                  <a:srgbClr val="000000"/>
                </a:solidFill>
                <a:latin typeface="Arial"/>
                <a:cs typeface="Arial"/>
              </a:rPr>
              <a:t>n the appearance of</a:t>
            </a:r>
          </a:p>
          <a:p>
            <a:pPr>
              <a:lnSpc>
                <a:spcPts val="1600"/>
              </a:lnSpc>
            </a:pPr>
            <a:r>
              <a:rPr lang="en-US" sz="1220" dirty="0">
                <a:solidFill>
                  <a:srgbClr val="000000"/>
                </a:solidFill>
                <a:latin typeface="Arial"/>
                <a:cs typeface="Arial"/>
              </a:rPr>
              <a:t>a</a:t>
            </a:r>
            <a:r>
              <a:rPr lang="en-US" sz="1220" dirty="0" smtClean="0">
                <a:solidFill>
                  <a:srgbClr val="000000"/>
                </a:solidFill>
                <a:latin typeface="Arial"/>
                <a:cs typeface="Arial"/>
              </a:rPr>
              <a:t>bnormal peptides in</a:t>
            </a:r>
          </a:p>
          <a:p>
            <a:pPr>
              <a:lnSpc>
                <a:spcPts val="1600"/>
              </a:lnSpc>
            </a:pPr>
            <a:r>
              <a:rPr lang="en-US" sz="1220" dirty="0" smtClean="0">
                <a:solidFill>
                  <a:srgbClr val="000000"/>
                </a:solidFill>
                <a:latin typeface="Arial"/>
                <a:cs typeface="Arial"/>
              </a:rPr>
              <a:t>the cytoplasm.</a:t>
            </a:r>
            <a:endParaRPr lang="en-US" sz="1220" dirty="0">
              <a:solidFill>
                <a:srgbClr val="000000"/>
              </a:solidFill>
              <a:latin typeface="Arial"/>
              <a:cs typeface="Arial"/>
            </a:endParaRPr>
          </a:p>
        </p:txBody>
      </p:sp>
      <p:cxnSp>
        <p:nvCxnSpPr>
          <p:cNvPr id="11" name="Straight Connector 10"/>
          <p:cNvCxnSpPr/>
          <p:nvPr/>
        </p:nvCxnSpPr>
        <p:spPr bwMode="auto">
          <a:xfrm>
            <a:off x="2883958" y="1576216"/>
            <a:ext cx="14653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V="1">
            <a:off x="4106333" y="1572353"/>
            <a:ext cx="242925" cy="42789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 Box 31"/>
          <p:cNvSpPr txBox="1">
            <a:spLocks noChangeArrowheads="1"/>
          </p:cNvSpPr>
          <p:nvPr/>
        </p:nvSpPr>
        <p:spPr bwMode="auto">
          <a:xfrm>
            <a:off x="620987" y="4108031"/>
            <a:ext cx="1971930" cy="120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564"/>
              </a:lnSpc>
            </a:pPr>
            <a:r>
              <a:rPr lang="en-US" sz="1220" dirty="0" smtClean="0">
                <a:solidFill>
                  <a:srgbClr val="000000"/>
                </a:solidFill>
                <a:latin typeface="Arial"/>
                <a:cs typeface="Arial"/>
              </a:rPr>
              <a:t>The abnormal peptides</a:t>
            </a:r>
          </a:p>
          <a:p>
            <a:pPr>
              <a:lnSpc>
                <a:spcPts val="1564"/>
              </a:lnSpc>
            </a:pPr>
            <a:r>
              <a:rPr lang="en-US" sz="1220" dirty="0">
                <a:solidFill>
                  <a:srgbClr val="000000"/>
                </a:solidFill>
                <a:latin typeface="Arial"/>
                <a:cs typeface="Arial"/>
              </a:rPr>
              <a:t>a</a:t>
            </a:r>
            <a:r>
              <a:rPr lang="en-US" sz="1220" dirty="0" smtClean="0">
                <a:solidFill>
                  <a:srgbClr val="000000"/>
                </a:solidFill>
                <a:latin typeface="Arial"/>
                <a:cs typeface="Arial"/>
              </a:rPr>
              <a:t>re incorporated into</a:t>
            </a:r>
          </a:p>
          <a:p>
            <a:pPr>
              <a:lnSpc>
                <a:spcPts val="1564"/>
              </a:lnSpc>
            </a:pPr>
            <a:r>
              <a:rPr lang="en-US" sz="1220" dirty="0" smtClean="0">
                <a:solidFill>
                  <a:srgbClr val="000000"/>
                </a:solidFill>
                <a:latin typeface="Arial"/>
                <a:cs typeface="Arial"/>
              </a:rPr>
              <a:t>Class I MHC proteins</a:t>
            </a:r>
          </a:p>
          <a:p>
            <a:pPr>
              <a:lnSpc>
                <a:spcPts val="1564"/>
              </a:lnSpc>
            </a:pPr>
            <a:r>
              <a:rPr lang="en-US" sz="1220" dirty="0">
                <a:solidFill>
                  <a:srgbClr val="000000"/>
                </a:solidFill>
                <a:latin typeface="Arial"/>
                <a:cs typeface="Arial"/>
              </a:rPr>
              <a:t>a</a:t>
            </a:r>
            <a:r>
              <a:rPr lang="en-US" sz="1220" dirty="0" smtClean="0">
                <a:solidFill>
                  <a:srgbClr val="000000"/>
                </a:solidFill>
                <a:latin typeface="Arial"/>
                <a:cs typeface="Arial"/>
              </a:rPr>
              <a:t>s they are synthesized</a:t>
            </a:r>
          </a:p>
          <a:p>
            <a:pPr>
              <a:lnSpc>
                <a:spcPts val="1564"/>
              </a:lnSpc>
            </a:pPr>
            <a:r>
              <a:rPr lang="en-US" sz="1220" dirty="0" smtClean="0">
                <a:solidFill>
                  <a:srgbClr val="000000"/>
                </a:solidFill>
                <a:latin typeface="Arial"/>
                <a:cs typeface="Arial"/>
              </a:rPr>
              <a:t>at the endoplasmic</a:t>
            </a:r>
          </a:p>
          <a:p>
            <a:pPr>
              <a:lnSpc>
                <a:spcPts val="1564"/>
              </a:lnSpc>
            </a:pPr>
            <a:r>
              <a:rPr lang="en-US" sz="1220" dirty="0">
                <a:solidFill>
                  <a:srgbClr val="000000"/>
                </a:solidFill>
                <a:latin typeface="Arial"/>
                <a:cs typeface="Arial"/>
              </a:rPr>
              <a:t>r</a:t>
            </a:r>
            <a:r>
              <a:rPr lang="en-US" sz="1220" dirty="0" smtClean="0">
                <a:solidFill>
                  <a:srgbClr val="000000"/>
                </a:solidFill>
                <a:latin typeface="Arial"/>
                <a:cs typeface="Arial"/>
              </a:rPr>
              <a:t>eticulum.</a:t>
            </a:r>
            <a:endParaRPr lang="en-US" sz="1220" dirty="0">
              <a:solidFill>
                <a:srgbClr val="000000"/>
              </a:solidFill>
              <a:latin typeface="Arial"/>
              <a:cs typeface="Arial"/>
            </a:endParaRPr>
          </a:p>
        </p:txBody>
      </p:sp>
      <p:sp>
        <p:nvSpPr>
          <p:cNvPr id="14" name="Text Box 31"/>
          <p:cNvSpPr txBox="1">
            <a:spLocks noChangeArrowheads="1"/>
          </p:cNvSpPr>
          <p:nvPr/>
        </p:nvSpPr>
        <p:spPr bwMode="auto">
          <a:xfrm>
            <a:off x="3490441" y="4567646"/>
            <a:ext cx="991602" cy="39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564"/>
              </a:lnSpc>
            </a:pPr>
            <a:r>
              <a:rPr lang="en-US" sz="1220" dirty="0" smtClean="0">
                <a:solidFill>
                  <a:srgbClr val="000000"/>
                </a:solidFill>
                <a:latin typeface="Arial"/>
                <a:cs typeface="Arial"/>
              </a:rPr>
              <a:t>Endoplasmic</a:t>
            </a:r>
          </a:p>
          <a:p>
            <a:pPr>
              <a:lnSpc>
                <a:spcPts val="1564"/>
              </a:lnSpc>
            </a:pPr>
            <a:r>
              <a:rPr lang="en-US" sz="1220" dirty="0" smtClean="0">
                <a:solidFill>
                  <a:srgbClr val="000000"/>
                </a:solidFill>
                <a:latin typeface="Arial"/>
                <a:cs typeface="Arial"/>
              </a:rPr>
              <a:t>reticulum</a:t>
            </a:r>
            <a:endParaRPr lang="en-US" sz="1220" dirty="0">
              <a:solidFill>
                <a:srgbClr val="000000"/>
              </a:solidFill>
              <a:latin typeface="Arial"/>
              <a:cs typeface="Arial"/>
            </a:endParaRPr>
          </a:p>
        </p:txBody>
      </p:sp>
      <p:cxnSp>
        <p:nvCxnSpPr>
          <p:cNvPr id="15" name="Straight Connector 14"/>
          <p:cNvCxnSpPr/>
          <p:nvPr/>
        </p:nvCxnSpPr>
        <p:spPr bwMode="auto">
          <a:xfrm>
            <a:off x="2546232" y="3045675"/>
            <a:ext cx="353601"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2534708" y="4460448"/>
            <a:ext cx="443914"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flipV="1">
            <a:off x="2973076" y="3873500"/>
            <a:ext cx="445341" cy="58723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3047055" y="4685378"/>
            <a:ext cx="392528"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 Box 31"/>
          <p:cNvSpPr txBox="1">
            <a:spLocks noChangeArrowheads="1"/>
          </p:cNvSpPr>
          <p:nvPr/>
        </p:nvSpPr>
        <p:spPr bwMode="auto">
          <a:xfrm>
            <a:off x="409564" y="3948477"/>
            <a:ext cx="140095" cy="134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930"/>
              </a:lnSpc>
            </a:pPr>
            <a:r>
              <a:rPr lang="en-US" sz="1350" dirty="0" smtClean="0">
                <a:solidFill>
                  <a:srgbClr val="FFFFFF"/>
                </a:solidFill>
                <a:latin typeface="Arial Black"/>
                <a:cs typeface="Arial Black"/>
              </a:rPr>
              <a:t>3</a:t>
            </a:r>
            <a:endParaRPr lang="en-US" sz="1350" dirty="0">
              <a:solidFill>
                <a:srgbClr val="FFFFFF"/>
              </a:solidFill>
              <a:latin typeface="Arial Black"/>
              <a:cs typeface="Arial Black"/>
            </a:endParaRPr>
          </a:p>
        </p:txBody>
      </p:sp>
      <p:sp>
        <p:nvSpPr>
          <p:cNvPr id="20" name="Text Box 31"/>
          <p:cNvSpPr txBox="1">
            <a:spLocks noChangeArrowheads="1"/>
          </p:cNvSpPr>
          <p:nvPr/>
        </p:nvSpPr>
        <p:spPr bwMode="auto">
          <a:xfrm>
            <a:off x="414857" y="2584068"/>
            <a:ext cx="140095" cy="134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930"/>
              </a:lnSpc>
            </a:pPr>
            <a:r>
              <a:rPr lang="en-US" sz="1350" dirty="0" smtClean="0">
                <a:solidFill>
                  <a:srgbClr val="FFFFFF"/>
                </a:solidFill>
                <a:latin typeface="Arial Black"/>
                <a:cs typeface="Arial Black"/>
              </a:rPr>
              <a:t>2</a:t>
            </a:r>
            <a:endParaRPr lang="en-US" sz="1350" dirty="0">
              <a:solidFill>
                <a:srgbClr val="FFFFFF"/>
              </a:solidFill>
              <a:latin typeface="Arial Black"/>
              <a:cs typeface="Arial Black"/>
            </a:endParaRPr>
          </a:p>
        </p:txBody>
      </p:sp>
      <p:sp>
        <p:nvSpPr>
          <p:cNvPr id="21" name="Text Box 31"/>
          <p:cNvSpPr txBox="1">
            <a:spLocks noChangeArrowheads="1"/>
          </p:cNvSpPr>
          <p:nvPr/>
        </p:nvSpPr>
        <p:spPr bwMode="auto">
          <a:xfrm>
            <a:off x="404271" y="997542"/>
            <a:ext cx="140095" cy="135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930"/>
              </a:lnSpc>
            </a:pPr>
            <a:r>
              <a:rPr lang="en-US" sz="1350" dirty="0" smtClean="0">
                <a:solidFill>
                  <a:srgbClr val="FFFFFF"/>
                </a:solidFill>
                <a:latin typeface="Arial Black"/>
                <a:cs typeface="Arial Black"/>
              </a:rPr>
              <a:t>1</a:t>
            </a:r>
            <a:endParaRPr lang="en-US" sz="1350" dirty="0">
              <a:solidFill>
                <a:srgbClr val="FFFFFF"/>
              </a:solidFill>
              <a:latin typeface="Arial Black"/>
              <a:cs typeface="Arial Black"/>
            </a:endParaRPr>
          </a:p>
        </p:txBody>
      </p:sp>
      <p:sp>
        <p:nvSpPr>
          <p:cNvPr id="22" name="Text Box 31"/>
          <p:cNvSpPr txBox="1">
            <a:spLocks noChangeArrowheads="1"/>
          </p:cNvSpPr>
          <p:nvPr/>
        </p:nvSpPr>
        <p:spPr bwMode="auto">
          <a:xfrm>
            <a:off x="2644645" y="5625051"/>
            <a:ext cx="11911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400" dirty="0" smtClean="0">
                <a:solidFill>
                  <a:srgbClr val="000000"/>
                </a:solidFill>
                <a:latin typeface="Arial"/>
                <a:cs typeface="Arial"/>
              </a:rPr>
              <a:t>Infected cell.</a:t>
            </a:r>
            <a:endParaRPr lang="en-US" sz="1400" dirty="0">
              <a:solidFill>
                <a:srgbClr val="000000"/>
              </a:solidFill>
              <a:latin typeface="Arial"/>
              <a:cs typeface="Arial"/>
            </a:endParaRPr>
          </a:p>
        </p:txBody>
      </p:sp>
      <p:sp>
        <p:nvSpPr>
          <p:cNvPr id="23" name="Text Box 31"/>
          <p:cNvSpPr txBox="1">
            <a:spLocks noChangeArrowheads="1"/>
          </p:cNvSpPr>
          <p:nvPr/>
        </p:nvSpPr>
        <p:spPr bwMode="auto">
          <a:xfrm>
            <a:off x="4300776" y="5180532"/>
            <a:ext cx="768644" cy="19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564"/>
              </a:lnSpc>
            </a:pPr>
            <a:r>
              <a:rPr lang="en-US" sz="1220" dirty="0" smtClean="0">
                <a:solidFill>
                  <a:srgbClr val="000000"/>
                </a:solidFill>
                <a:latin typeface="Arial"/>
                <a:cs typeface="Arial"/>
              </a:rPr>
              <a:t>Nucleus</a:t>
            </a:r>
            <a:endParaRPr lang="en-US" sz="1220" dirty="0">
              <a:solidFill>
                <a:srgbClr val="000000"/>
              </a:solidFill>
              <a:latin typeface="Arial"/>
              <a:cs typeface="Arial"/>
            </a:endParaRPr>
          </a:p>
        </p:txBody>
      </p:sp>
      <p:sp>
        <p:nvSpPr>
          <p:cNvPr id="24" name="Text Box 31"/>
          <p:cNvSpPr txBox="1">
            <a:spLocks noChangeArrowheads="1"/>
          </p:cNvSpPr>
          <p:nvPr/>
        </p:nvSpPr>
        <p:spPr bwMode="auto">
          <a:xfrm>
            <a:off x="5204670" y="2720838"/>
            <a:ext cx="780205" cy="39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lnSpc>
                <a:spcPts val="1564"/>
              </a:lnSpc>
            </a:pPr>
            <a:r>
              <a:rPr lang="en-US" sz="1220" dirty="0" smtClean="0">
                <a:solidFill>
                  <a:srgbClr val="000000"/>
                </a:solidFill>
                <a:latin typeface="Arial"/>
                <a:cs typeface="Arial"/>
              </a:rPr>
              <a:t>Transport</a:t>
            </a:r>
          </a:p>
          <a:p>
            <a:pPr algn="r">
              <a:lnSpc>
                <a:spcPts val="1564"/>
              </a:lnSpc>
            </a:pPr>
            <a:r>
              <a:rPr lang="en-US" sz="1220" dirty="0" smtClean="0">
                <a:solidFill>
                  <a:srgbClr val="000000"/>
                </a:solidFill>
                <a:latin typeface="Arial"/>
                <a:cs typeface="Arial"/>
              </a:rPr>
              <a:t>vesicle</a:t>
            </a:r>
            <a:endParaRPr lang="en-US" sz="1220" dirty="0">
              <a:solidFill>
                <a:srgbClr val="000000"/>
              </a:solidFill>
              <a:latin typeface="Arial"/>
              <a:cs typeface="Arial"/>
            </a:endParaRPr>
          </a:p>
        </p:txBody>
      </p:sp>
      <p:sp>
        <p:nvSpPr>
          <p:cNvPr id="25" name="Text Box 31"/>
          <p:cNvSpPr txBox="1">
            <a:spLocks noChangeArrowheads="1"/>
          </p:cNvSpPr>
          <p:nvPr/>
        </p:nvSpPr>
        <p:spPr bwMode="auto">
          <a:xfrm>
            <a:off x="7144995" y="3471666"/>
            <a:ext cx="1522755" cy="120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564"/>
              </a:lnSpc>
            </a:pPr>
            <a:r>
              <a:rPr lang="en-US" sz="1220" dirty="0" smtClean="0">
                <a:solidFill>
                  <a:srgbClr val="000000"/>
                </a:solidFill>
                <a:latin typeface="Arial"/>
                <a:cs typeface="Arial"/>
              </a:rPr>
              <a:t>After export to the</a:t>
            </a:r>
          </a:p>
          <a:p>
            <a:pPr>
              <a:lnSpc>
                <a:spcPts val="1564"/>
              </a:lnSpc>
            </a:pPr>
            <a:r>
              <a:rPr lang="en-US" sz="1220" dirty="0" smtClean="0">
                <a:solidFill>
                  <a:srgbClr val="000000"/>
                </a:solidFill>
                <a:latin typeface="Arial"/>
                <a:cs typeface="Arial"/>
              </a:rPr>
              <a:t>Golgi apparatus,</a:t>
            </a:r>
          </a:p>
          <a:p>
            <a:pPr>
              <a:lnSpc>
                <a:spcPts val="1564"/>
              </a:lnSpc>
            </a:pPr>
            <a:r>
              <a:rPr lang="en-US" sz="1220" dirty="0">
                <a:solidFill>
                  <a:srgbClr val="000000"/>
                </a:solidFill>
                <a:latin typeface="Arial"/>
                <a:cs typeface="Arial"/>
              </a:rPr>
              <a:t>t</a:t>
            </a:r>
            <a:r>
              <a:rPr lang="en-US" sz="1220" dirty="0" smtClean="0">
                <a:solidFill>
                  <a:srgbClr val="000000"/>
                </a:solidFill>
                <a:latin typeface="Arial"/>
                <a:cs typeface="Arial"/>
              </a:rPr>
              <a:t>he MHC proteins</a:t>
            </a:r>
          </a:p>
          <a:p>
            <a:pPr>
              <a:lnSpc>
                <a:spcPts val="1564"/>
              </a:lnSpc>
            </a:pPr>
            <a:r>
              <a:rPr lang="en-US" sz="1220" dirty="0">
                <a:solidFill>
                  <a:srgbClr val="000000"/>
                </a:solidFill>
                <a:latin typeface="Arial"/>
                <a:cs typeface="Arial"/>
              </a:rPr>
              <a:t>r</a:t>
            </a:r>
            <a:r>
              <a:rPr lang="en-US" sz="1220" dirty="0" smtClean="0">
                <a:solidFill>
                  <a:srgbClr val="000000"/>
                </a:solidFill>
                <a:latin typeface="Arial"/>
                <a:cs typeface="Arial"/>
              </a:rPr>
              <a:t>each the plasma</a:t>
            </a:r>
          </a:p>
          <a:p>
            <a:pPr>
              <a:lnSpc>
                <a:spcPts val="1564"/>
              </a:lnSpc>
            </a:pPr>
            <a:r>
              <a:rPr lang="en-US" sz="1220" dirty="0" smtClean="0">
                <a:solidFill>
                  <a:srgbClr val="000000"/>
                </a:solidFill>
                <a:latin typeface="Arial"/>
                <a:cs typeface="Arial"/>
              </a:rPr>
              <a:t>membrane within</a:t>
            </a:r>
          </a:p>
          <a:p>
            <a:pPr>
              <a:lnSpc>
                <a:spcPts val="1564"/>
              </a:lnSpc>
            </a:pPr>
            <a:r>
              <a:rPr lang="en-US" sz="1220" dirty="0">
                <a:solidFill>
                  <a:srgbClr val="000000"/>
                </a:solidFill>
                <a:latin typeface="Arial"/>
                <a:cs typeface="Arial"/>
              </a:rPr>
              <a:t>t</a:t>
            </a:r>
            <a:r>
              <a:rPr lang="en-US" sz="1220" dirty="0" smtClean="0">
                <a:solidFill>
                  <a:srgbClr val="000000"/>
                </a:solidFill>
                <a:latin typeface="Arial"/>
                <a:cs typeface="Arial"/>
              </a:rPr>
              <a:t>ransport vesicles.</a:t>
            </a:r>
            <a:endParaRPr lang="en-US" sz="1220" dirty="0">
              <a:solidFill>
                <a:srgbClr val="000000"/>
              </a:solidFill>
              <a:latin typeface="Arial"/>
              <a:cs typeface="Arial"/>
            </a:endParaRPr>
          </a:p>
        </p:txBody>
      </p:sp>
      <p:sp>
        <p:nvSpPr>
          <p:cNvPr id="26" name="Text Box 31"/>
          <p:cNvSpPr txBox="1">
            <a:spLocks noChangeArrowheads="1"/>
          </p:cNvSpPr>
          <p:nvPr/>
        </p:nvSpPr>
        <p:spPr bwMode="auto">
          <a:xfrm>
            <a:off x="7150285" y="1114538"/>
            <a:ext cx="1591549" cy="120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564"/>
              </a:lnSpc>
            </a:pPr>
            <a:r>
              <a:rPr lang="en-US" sz="1220" dirty="0" smtClean="0">
                <a:solidFill>
                  <a:srgbClr val="000000"/>
                </a:solidFill>
                <a:latin typeface="Arial"/>
                <a:cs typeface="Arial"/>
              </a:rPr>
              <a:t>The abnormal</a:t>
            </a:r>
          </a:p>
          <a:p>
            <a:pPr>
              <a:lnSpc>
                <a:spcPts val="1564"/>
              </a:lnSpc>
            </a:pPr>
            <a:r>
              <a:rPr lang="en-US" sz="1220" dirty="0">
                <a:solidFill>
                  <a:srgbClr val="000000"/>
                </a:solidFill>
                <a:latin typeface="Arial"/>
                <a:cs typeface="Arial"/>
              </a:rPr>
              <a:t>p</a:t>
            </a:r>
            <a:r>
              <a:rPr lang="en-US" sz="1220" dirty="0" smtClean="0">
                <a:solidFill>
                  <a:srgbClr val="000000"/>
                </a:solidFill>
                <a:latin typeface="Arial"/>
                <a:cs typeface="Arial"/>
              </a:rPr>
              <a:t>eptides are</a:t>
            </a:r>
          </a:p>
          <a:p>
            <a:pPr>
              <a:lnSpc>
                <a:spcPts val="1564"/>
              </a:lnSpc>
            </a:pPr>
            <a:r>
              <a:rPr lang="en-US" sz="1220" dirty="0">
                <a:solidFill>
                  <a:srgbClr val="000000"/>
                </a:solidFill>
                <a:latin typeface="Arial"/>
                <a:cs typeface="Arial"/>
              </a:rPr>
              <a:t>d</a:t>
            </a:r>
            <a:r>
              <a:rPr lang="en-US" sz="1220" dirty="0" smtClean="0">
                <a:solidFill>
                  <a:srgbClr val="000000"/>
                </a:solidFill>
                <a:latin typeface="Arial"/>
                <a:cs typeface="Arial"/>
              </a:rPr>
              <a:t>isplayed by</a:t>
            </a:r>
          </a:p>
          <a:p>
            <a:pPr>
              <a:lnSpc>
                <a:spcPts val="1564"/>
              </a:lnSpc>
            </a:pPr>
            <a:r>
              <a:rPr lang="en-US" sz="1220" dirty="0" smtClean="0">
                <a:solidFill>
                  <a:srgbClr val="000000"/>
                </a:solidFill>
                <a:latin typeface="Arial"/>
                <a:cs typeface="Arial"/>
              </a:rPr>
              <a:t>Class I MHC</a:t>
            </a:r>
          </a:p>
          <a:p>
            <a:pPr>
              <a:lnSpc>
                <a:spcPts val="1564"/>
              </a:lnSpc>
            </a:pPr>
            <a:r>
              <a:rPr lang="en-US" sz="1220" dirty="0">
                <a:solidFill>
                  <a:srgbClr val="000000"/>
                </a:solidFill>
                <a:latin typeface="Arial"/>
                <a:cs typeface="Arial"/>
              </a:rPr>
              <a:t>p</a:t>
            </a:r>
            <a:r>
              <a:rPr lang="en-US" sz="1220" dirty="0" smtClean="0">
                <a:solidFill>
                  <a:srgbClr val="000000"/>
                </a:solidFill>
                <a:latin typeface="Arial"/>
                <a:cs typeface="Arial"/>
              </a:rPr>
              <a:t>roteins on the</a:t>
            </a:r>
          </a:p>
          <a:p>
            <a:pPr>
              <a:lnSpc>
                <a:spcPts val="1564"/>
              </a:lnSpc>
            </a:pPr>
            <a:r>
              <a:rPr lang="en-US" sz="1220" dirty="0">
                <a:solidFill>
                  <a:srgbClr val="000000"/>
                </a:solidFill>
                <a:latin typeface="Arial"/>
                <a:cs typeface="Arial"/>
              </a:rPr>
              <a:t>p</a:t>
            </a:r>
            <a:r>
              <a:rPr lang="en-US" sz="1220" dirty="0" smtClean="0">
                <a:solidFill>
                  <a:srgbClr val="000000"/>
                </a:solidFill>
                <a:latin typeface="Arial"/>
                <a:cs typeface="Arial"/>
              </a:rPr>
              <a:t>lasma membrane.</a:t>
            </a:r>
            <a:endParaRPr lang="en-US" sz="1220" dirty="0">
              <a:solidFill>
                <a:srgbClr val="000000"/>
              </a:solidFill>
              <a:latin typeface="Arial"/>
              <a:cs typeface="Arial"/>
            </a:endParaRPr>
          </a:p>
        </p:txBody>
      </p:sp>
      <p:cxnSp>
        <p:nvCxnSpPr>
          <p:cNvPr id="27" name="Straight Connector 26"/>
          <p:cNvCxnSpPr/>
          <p:nvPr/>
        </p:nvCxnSpPr>
        <p:spPr bwMode="auto">
          <a:xfrm>
            <a:off x="6661306" y="1464707"/>
            <a:ext cx="318402"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4762500" y="3601677"/>
            <a:ext cx="22225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a:off x="6455833" y="3270250"/>
            <a:ext cx="292419" cy="33128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 Box 31"/>
          <p:cNvSpPr txBox="1">
            <a:spLocks noChangeArrowheads="1"/>
          </p:cNvSpPr>
          <p:nvPr/>
        </p:nvSpPr>
        <p:spPr bwMode="auto">
          <a:xfrm>
            <a:off x="6935410" y="963523"/>
            <a:ext cx="140095" cy="134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930"/>
              </a:lnSpc>
            </a:pPr>
            <a:r>
              <a:rPr lang="en-US" sz="1350" dirty="0" smtClean="0">
                <a:solidFill>
                  <a:srgbClr val="FFFFFF"/>
                </a:solidFill>
                <a:latin typeface="Arial Black"/>
                <a:cs typeface="Arial Black"/>
              </a:rPr>
              <a:t>5</a:t>
            </a:r>
            <a:endParaRPr lang="en-US" sz="1350" dirty="0">
              <a:solidFill>
                <a:srgbClr val="FFFFFF"/>
              </a:solidFill>
              <a:latin typeface="Arial Black"/>
              <a:cs typeface="Arial Black"/>
            </a:endParaRPr>
          </a:p>
        </p:txBody>
      </p:sp>
      <p:sp>
        <p:nvSpPr>
          <p:cNvPr id="32" name="Text Box 31"/>
          <p:cNvSpPr txBox="1">
            <a:spLocks noChangeArrowheads="1"/>
          </p:cNvSpPr>
          <p:nvPr/>
        </p:nvSpPr>
        <p:spPr bwMode="auto">
          <a:xfrm>
            <a:off x="6930873" y="3324227"/>
            <a:ext cx="140095" cy="134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930"/>
              </a:lnSpc>
            </a:pPr>
            <a:r>
              <a:rPr lang="en-US" sz="1350" dirty="0" smtClean="0">
                <a:solidFill>
                  <a:srgbClr val="FFFFFF"/>
                </a:solidFill>
                <a:latin typeface="Arial Black"/>
                <a:cs typeface="Arial Black"/>
              </a:rPr>
              <a:t>4</a:t>
            </a:r>
            <a:endParaRPr lang="en-US" sz="1350" dirty="0">
              <a:solidFill>
                <a:srgbClr val="FFFFFF"/>
              </a:solidFill>
              <a:latin typeface="Arial Black"/>
              <a:cs typeface="Arial Black"/>
            </a:endParaRPr>
          </a:p>
        </p:txBody>
      </p:sp>
      <p:sp>
        <p:nvSpPr>
          <p:cNvPr id="33" name="Text Box 31"/>
          <p:cNvSpPr txBox="1">
            <a:spLocks noChangeArrowheads="1"/>
          </p:cNvSpPr>
          <p:nvPr/>
        </p:nvSpPr>
        <p:spPr bwMode="auto">
          <a:xfrm>
            <a:off x="2872093" y="968597"/>
            <a:ext cx="1530574" cy="130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lnSpc>
                <a:spcPts val="930"/>
              </a:lnSpc>
            </a:pPr>
            <a:r>
              <a:rPr lang="en-US" sz="1220" dirty="0" smtClean="0">
                <a:solidFill>
                  <a:srgbClr val="000000"/>
                </a:solidFill>
                <a:latin typeface="Arial"/>
                <a:cs typeface="Arial"/>
              </a:rPr>
              <a:t>Plasma membrane</a:t>
            </a:r>
            <a:endParaRPr lang="en-US" sz="1220" dirty="0">
              <a:solidFill>
                <a:srgbClr val="000000"/>
              </a:solidFill>
              <a:latin typeface="Arial"/>
              <a:cs typeface="Arial"/>
            </a:endParaRPr>
          </a:p>
        </p:txBody>
      </p:sp>
      <p:cxnSp>
        <p:nvCxnSpPr>
          <p:cNvPr id="34" name="Straight Connector 33"/>
          <p:cNvCxnSpPr/>
          <p:nvPr/>
        </p:nvCxnSpPr>
        <p:spPr bwMode="auto">
          <a:xfrm>
            <a:off x="3637967" y="1125428"/>
            <a:ext cx="0" cy="23453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 Box 31"/>
          <p:cNvSpPr txBox="1">
            <a:spLocks noChangeArrowheads="1"/>
          </p:cNvSpPr>
          <p:nvPr/>
        </p:nvSpPr>
        <p:spPr bwMode="auto">
          <a:xfrm>
            <a:off x="4422289" y="1452773"/>
            <a:ext cx="1398543" cy="39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564"/>
              </a:lnSpc>
            </a:pPr>
            <a:r>
              <a:rPr lang="en-US" sz="1220" dirty="0" smtClean="0">
                <a:solidFill>
                  <a:srgbClr val="000000"/>
                </a:solidFill>
                <a:latin typeface="Arial"/>
                <a:cs typeface="Arial"/>
              </a:rPr>
              <a:t>Viral or bacterial</a:t>
            </a:r>
          </a:p>
          <a:p>
            <a:pPr>
              <a:lnSpc>
                <a:spcPts val="1564"/>
              </a:lnSpc>
            </a:pPr>
            <a:r>
              <a:rPr lang="en-US" sz="1220" dirty="0" smtClean="0">
                <a:solidFill>
                  <a:srgbClr val="000000"/>
                </a:solidFill>
                <a:latin typeface="Arial"/>
                <a:cs typeface="Arial"/>
              </a:rPr>
              <a:t>pathogen</a:t>
            </a:r>
            <a:endParaRPr lang="en-US" sz="1220" dirty="0">
              <a:solidFill>
                <a:srgbClr val="000000"/>
              </a:solidFill>
              <a:latin typeface="Arial"/>
              <a:cs typeface="Arial"/>
            </a:endParaRPr>
          </a:p>
        </p:txBody>
      </p:sp>
    </p:spTree>
    <p:extLst>
      <p:ext uri="{BB962C8B-B14F-4D97-AF65-F5344CB8AC3E}">
        <p14:creationId xmlns:p14="http://schemas.microsoft.com/office/powerpoint/2010/main" val="4093649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t>22-2 Structures of Body Defenses</a:t>
            </a:r>
          </a:p>
        </p:txBody>
      </p:sp>
      <p:sp>
        <p:nvSpPr>
          <p:cNvPr id="16387" name="Rectangle 3"/>
          <p:cNvSpPr>
            <a:spLocks noGrp="1" noChangeArrowheads="1"/>
          </p:cNvSpPr>
          <p:nvPr>
            <p:ph idx="1"/>
          </p:nvPr>
        </p:nvSpPr>
        <p:spPr/>
        <p:txBody>
          <a:bodyPr/>
          <a:lstStyle/>
          <a:p>
            <a:r>
              <a:rPr lang="en-US" altLang="en-US" smtClean="0"/>
              <a:t>Function of the Lymphatic System</a:t>
            </a:r>
          </a:p>
          <a:p>
            <a:pPr lvl="1"/>
            <a:r>
              <a:rPr lang="en-US" altLang="en-US" smtClean="0"/>
              <a:t>To produce, maintain, and distribute lymphocytes</a:t>
            </a:r>
          </a:p>
          <a:p>
            <a:r>
              <a:rPr lang="en-US" altLang="en-US" smtClean="0"/>
              <a:t>Lymphocyte Production </a:t>
            </a:r>
          </a:p>
          <a:p>
            <a:pPr lvl="1"/>
            <a:r>
              <a:rPr lang="en-US" altLang="en-US" smtClean="0"/>
              <a:t>Lymphocytes are produced</a:t>
            </a:r>
          </a:p>
          <a:p>
            <a:pPr lvl="2"/>
            <a:r>
              <a:rPr lang="en-US" altLang="en-US" smtClean="0"/>
              <a:t>In lymphoid tissues (e.g., tonsils)</a:t>
            </a:r>
          </a:p>
          <a:p>
            <a:pPr lvl="2"/>
            <a:r>
              <a:rPr lang="en-US" altLang="en-US" smtClean="0"/>
              <a:t>Lymphoid organs (e.g., spleen, thymus)</a:t>
            </a:r>
          </a:p>
          <a:p>
            <a:pPr lvl="2"/>
            <a:r>
              <a:rPr lang="en-US" altLang="en-US" smtClean="0"/>
              <a:t>In red bone marrow</a:t>
            </a:r>
          </a:p>
          <a:p>
            <a:pPr lvl="1"/>
            <a:r>
              <a:rPr lang="en-US" altLang="en-US" smtClean="0"/>
              <a:t>Lymphocyte distribution </a:t>
            </a:r>
          </a:p>
          <a:p>
            <a:pPr lvl="2"/>
            <a:r>
              <a:rPr lang="en-US" altLang="en-US" smtClean="0"/>
              <a:t>Detects problems</a:t>
            </a:r>
          </a:p>
          <a:p>
            <a:pPr lvl="2"/>
            <a:r>
              <a:rPr lang="en-US" altLang="en-US" smtClean="0"/>
              <a:t>Travels into site of injury or infection</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ure_22_18b_unlabeled.jpg"/>
          <p:cNvPicPr>
            <a:picLocks noChangeAspect="1"/>
          </p:cNvPicPr>
          <p:nvPr/>
        </p:nvPicPr>
        <p:blipFill rotWithShape="1">
          <a:blip r:embed="rId3">
            <a:extLst>
              <a:ext uri="{28A0092B-C50C-407E-A947-70E740481C1C}">
                <a14:useLocalDpi xmlns:a14="http://schemas.microsoft.com/office/drawing/2010/main" val="0"/>
              </a:ext>
            </a:extLst>
          </a:blip>
          <a:srcRect b="3115"/>
          <a:stretch/>
        </p:blipFill>
        <p:spPr>
          <a:xfrm>
            <a:off x="2947416" y="240919"/>
            <a:ext cx="3249168" cy="6331331"/>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a:t>
            </a:r>
            <a:r>
              <a:rPr lang="en-US" sz="900" b="1" dirty="0" smtClean="0">
                <a:latin typeface="Arial"/>
                <a:cs typeface="Arial"/>
              </a:rPr>
              <a:t>18b </a:t>
            </a:r>
            <a:r>
              <a:rPr lang="en-US" sz="900" b="1" dirty="0">
                <a:latin typeface="Arial"/>
                <a:cs typeface="Arial"/>
              </a:rPr>
              <a:t>Antigens and MHC Proteins.</a:t>
            </a:r>
          </a:p>
        </p:txBody>
      </p:sp>
      <p:sp>
        <p:nvSpPr>
          <p:cNvPr id="6" name="Rectangle 5"/>
          <p:cNvSpPr>
            <a:spLocks noChangeAspect="1"/>
          </p:cNvSpPr>
          <p:nvPr/>
        </p:nvSpPr>
        <p:spPr bwMode="auto">
          <a:xfrm>
            <a:off x="2992751" y="5215443"/>
            <a:ext cx="262337" cy="262976"/>
          </a:xfrm>
          <a:prstGeom prst="rect">
            <a:avLst/>
          </a:prstGeom>
          <a:solidFill>
            <a:srgbClr val="134B66"/>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7" name="Text Box 31"/>
          <p:cNvSpPr txBox="1">
            <a:spLocks noChangeArrowheads="1"/>
          </p:cNvSpPr>
          <p:nvPr/>
        </p:nvSpPr>
        <p:spPr bwMode="auto">
          <a:xfrm>
            <a:off x="3018486" y="5207603"/>
            <a:ext cx="2041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600" b="0" dirty="0" smtClean="0">
                <a:solidFill>
                  <a:srgbClr val="FFFFFF"/>
                </a:solidFill>
                <a:latin typeface="Arial Black"/>
                <a:cs typeface="Arial Black"/>
              </a:rPr>
              <a:t>b</a:t>
            </a:r>
            <a:endParaRPr lang="en-US" sz="1600" b="0" dirty="0">
              <a:solidFill>
                <a:srgbClr val="FFFFFF"/>
              </a:solidFill>
              <a:latin typeface="Arial Black"/>
              <a:cs typeface="Arial Black"/>
            </a:endParaRPr>
          </a:p>
        </p:txBody>
      </p:sp>
      <p:sp>
        <p:nvSpPr>
          <p:cNvPr id="8" name="Text Box 31"/>
          <p:cNvSpPr txBox="1">
            <a:spLocks noChangeArrowheads="1"/>
          </p:cNvSpPr>
          <p:nvPr/>
        </p:nvSpPr>
        <p:spPr bwMode="auto">
          <a:xfrm>
            <a:off x="3363935" y="5190411"/>
            <a:ext cx="327181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smtClean="0">
                <a:solidFill>
                  <a:srgbClr val="000000"/>
                </a:solidFill>
                <a:latin typeface="Arial"/>
                <a:cs typeface="Arial"/>
              </a:rPr>
              <a:t>Cells exposed to</a:t>
            </a:r>
          </a:p>
          <a:p>
            <a:r>
              <a:rPr lang="en-US" sz="1800" dirty="0">
                <a:solidFill>
                  <a:srgbClr val="000000"/>
                </a:solidFill>
                <a:latin typeface="Arial"/>
                <a:cs typeface="Arial"/>
              </a:rPr>
              <a:t>f</a:t>
            </a:r>
            <a:r>
              <a:rPr lang="en-US" sz="1800" dirty="0" smtClean="0">
                <a:solidFill>
                  <a:srgbClr val="000000"/>
                </a:solidFill>
                <a:latin typeface="Arial"/>
                <a:cs typeface="Arial"/>
              </a:rPr>
              <a:t>luorescent-tagged</a:t>
            </a:r>
          </a:p>
          <a:p>
            <a:r>
              <a:rPr lang="en-US" sz="1800" dirty="0" smtClean="0">
                <a:solidFill>
                  <a:srgbClr val="000000"/>
                </a:solidFill>
                <a:latin typeface="Arial"/>
                <a:cs typeface="Arial"/>
              </a:rPr>
              <a:t>antibodies. The green cell</a:t>
            </a:r>
          </a:p>
          <a:p>
            <a:r>
              <a:rPr lang="en-US" sz="1800" dirty="0">
                <a:solidFill>
                  <a:srgbClr val="000000"/>
                </a:solidFill>
                <a:latin typeface="Arial"/>
                <a:cs typeface="Arial"/>
              </a:rPr>
              <a:t>i</a:t>
            </a:r>
            <a:r>
              <a:rPr lang="en-US" sz="1800" dirty="0" smtClean="0">
                <a:solidFill>
                  <a:srgbClr val="000000"/>
                </a:solidFill>
                <a:latin typeface="Arial"/>
                <a:cs typeface="Arial"/>
              </a:rPr>
              <a:t>s an APC and the red cell</a:t>
            </a:r>
          </a:p>
          <a:p>
            <a:r>
              <a:rPr lang="en-US" sz="1800" dirty="0">
                <a:solidFill>
                  <a:srgbClr val="000000"/>
                </a:solidFill>
                <a:latin typeface="Arial"/>
                <a:cs typeface="Arial"/>
              </a:rPr>
              <a:t>i</a:t>
            </a:r>
            <a:r>
              <a:rPr lang="en-US" sz="1800" dirty="0" smtClean="0">
                <a:solidFill>
                  <a:srgbClr val="000000"/>
                </a:solidFill>
                <a:latin typeface="Arial"/>
                <a:cs typeface="Arial"/>
              </a:rPr>
              <a:t>s a lymphocyte.</a:t>
            </a:r>
            <a:endParaRPr lang="en-US" sz="1800" dirty="0">
              <a:solidFill>
                <a:srgbClr val="000000"/>
              </a:solidFill>
              <a:latin typeface="Arial"/>
              <a:cs typeface="Arial"/>
            </a:endParaRPr>
          </a:p>
        </p:txBody>
      </p:sp>
    </p:spTree>
    <p:extLst>
      <p:ext uri="{BB962C8B-B14F-4D97-AF65-F5344CB8AC3E}">
        <p14:creationId xmlns:p14="http://schemas.microsoft.com/office/powerpoint/2010/main" val="202035247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ltLang="en-US" smtClean="0"/>
              <a:t>22-5 T Cells and Immunity</a:t>
            </a:r>
          </a:p>
        </p:txBody>
      </p:sp>
      <p:sp>
        <p:nvSpPr>
          <p:cNvPr id="146435" name="Rectangle 3"/>
          <p:cNvSpPr>
            <a:spLocks noGrp="1" noChangeArrowheads="1"/>
          </p:cNvSpPr>
          <p:nvPr>
            <p:ph idx="1"/>
          </p:nvPr>
        </p:nvSpPr>
        <p:spPr/>
        <p:txBody>
          <a:bodyPr/>
          <a:lstStyle/>
          <a:p>
            <a:r>
              <a:rPr lang="en-US" altLang="en-US" b="1" dirty="0" smtClean="0"/>
              <a:t>Class II MHC Proteins </a:t>
            </a:r>
          </a:p>
          <a:p>
            <a:pPr lvl="1"/>
            <a:r>
              <a:rPr lang="en-US" altLang="en-US" dirty="0" smtClean="0"/>
              <a:t>Antigenic fragments</a:t>
            </a:r>
          </a:p>
          <a:p>
            <a:pPr lvl="2"/>
            <a:r>
              <a:rPr lang="en-US" altLang="en-US" dirty="0" smtClean="0"/>
              <a:t>From </a:t>
            </a:r>
            <a:r>
              <a:rPr lang="en-US" altLang="en-US" b="1" dirty="0" smtClean="0"/>
              <a:t>antigen</a:t>
            </a:r>
            <a:r>
              <a:rPr lang="en-US" altLang="en-US" dirty="0" smtClean="0"/>
              <a:t> </a:t>
            </a:r>
            <a:r>
              <a:rPr lang="en-US" altLang="en-US" b="1" dirty="0" smtClean="0"/>
              <a:t>processing</a:t>
            </a:r>
            <a:r>
              <a:rPr lang="en-US" altLang="en-US" dirty="0" smtClean="0"/>
              <a:t> of pathogens </a:t>
            </a:r>
          </a:p>
          <a:p>
            <a:pPr lvl="2"/>
            <a:r>
              <a:rPr lang="en-US" altLang="en-US" dirty="0" smtClean="0"/>
              <a:t>Bind to Class II proteins </a:t>
            </a:r>
          </a:p>
          <a:p>
            <a:pPr lvl="2"/>
            <a:r>
              <a:rPr lang="en-US" altLang="en-US" dirty="0" smtClean="0"/>
              <a:t>Inserted in plasma membrane to stimulate T cells</a:t>
            </a:r>
          </a:p>
          <a:p>
            <a:pPr lvl="1"/>
            <a:r>
              <a:rPr lang="en-US" altLang="en-US" b="1" dirty="0" smtClean="0"/>
              <a:t>Antigen-presenting cells</a:t>
            </a:r>
            <a:r>
              <a:rPr lang="en-US" altLang="en-US" dirty="0" smtClean="0"/>
              <a:t> (</a:t>
            </a:r>
            <a:r>
              <a:rPr lang="en-US" altLang="en-US" b="1" dirty="0" smtClean="0"/>
              <a:t>APCs</a:t>
            </a:r>
            <a:r>
              <a:rPr lang="en-US" altLang="en-US" dirty="0" smtClean="0"/>
              <a:t>) </a:t>
            </a:r>
          </a:p>
          <a:p>
            <a:pPr lvl="2"/>
            <a:r>
              <a:rPr lang="en-US" altLang="en-US" dirty="0" smtClean="0"/>
              <a:t>Responsible for activating T cells against foreign cells and proteins</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6" name="Picture 9225" descr="figure_22_18c_unlabeled.jpg"/>
          <p:cNvPicPr>
            <a:picLocks noChangeAspect="1"/>
          </p:cNvPicPr>
          <p:nvPr/>
        </p:nvPicPr>
        <p:blipFill rotWithShape="1">
          <a:blip r:embed="rId3">
            <a:extLst>
              <a:ext uri="{28A0092B-C50C-407E-A947-70E740481C1C}">
                <a14:useLocalDpi xmlns:a14="http://schemas.microsoft.com/office/drawing/2010/main" val="0"/>
              </a:ext>
            </a:extLst>
          </a:blip>
          <a:srcRect b="4390"/>
          <a:stretch/>
        </p:blipFill>
        <p:spPr>
          <a:xfrm>
            <a:off x="298704" y="1371600"/>
            <a:ext cx="8546592" cy="3934178"/>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a:t>
            </a:r>
            <a:r>
              <a:rPr lang="en-US" sz="900" b="1" dirty="0" smtClean="0">
                <a:latin typeface="Arial"/>
                <a:cs typeface="Arial"/>
              </a:rPr>
              <a:t>18c </a:t>
            </a:r>
            <a:r>
              <a:rPr lang="en-US" sz="900" b="1" dirty="0">
                <a:latin typeface="Arial"/>
                <a:cs typeface="Arial"/>
              </a:rPr>
              <a:t>Antigens and MHC Proteins.</a:t>
            </a:r>
          </a:p>
        </p:txBody>
      </p:sp>
      <p:sp>
        <p:nvSpPr>
          <p:cNvPr id="6" name="Text Box 31"/>
          <p:cNvSpPr txBox="1">
            <a:spLocks noChangeArrowheads="1"/>
          </p:cNvSpPr>
          <p:nvPr/>
        </p:nvSpPr>
        <p:spPr bwMode="auto">
          <a:xfrm>
            <a:off x="389066" y="3471953"/>
            <a:ext cx="140095" cy="12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930"/>
              </a:lnSpc>
            </a:pPr>
            <a:r>
              <a:rPr lang="en-US" sz="1050" dirty="0" smtClean="0">
                <a:solidFill>
                  <a:srgbClr val="FFFFFF"/>
                </a:solidFill>
                <a:latin typeface="Arial Black"/>
                <a:cs typeface="Arial Black"/>
              </a:rPr>
              <a:t>2</a:t>
            </a:r>
            <a:endParaRPr lang="en-US" sz="1050" dirty="0">
              <a:solidFill>
                <a:srgbClr val="FFFFFF"/>
              </a:solidFill>
              <a:latin typeface="Arial Black"/>
              <a:cs typeface="Arial Black"/>
            </a:endParaRPr>
          </a:p>
        </p:txBody>
      </p:sp>
      <p:sp>
        <p:nvSpPr>
          <p:cNvPr id="7" name="Text Box 31"/>
          <p:cNvSpPr txBox="1">
            <a:spLocks noChangeArrowheads="1"/>
          </p:cNvSpPr>
          <p:nvPr/>
        </p:nvSpPr>
        <p:spPr bwMode="auto">
          <a:xfrm>
            <a:off x="383520" y="1566452"/>
            <a:ext cx="140095" cy="12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930"/>
              </a:lnSpc>
            </a:pPr>
            <a:r>
              <a:rPr lang="en-US" sz="1050" dirty="0" smtClean="0">
                <a:solidFill>
                  <a:srgbClr val="FFFFFF"/>
                </a:solidFill>
                <a:latin typeface="Arial Black"/>
                <a:cs typeface="Arial Black"/>
              </a:rPr>
              <a:t>1</a:t>
            </a:r>
            <a:endParaRPr lang="en-US" sz="1050" dirty="0">
              <a:solidFill>
                <a:srgbClr val="FFFFFF"/>
              </a:solidFill>
              <a:latin typeface="Arial Black"/>
              <a:cs typeface="Arial Black"/>
            </a:endParaRPr>
          </a:p>
        </p:txBody>
      </p:sp>
      <p:sp>
        <p:nvSpPr>
          <p:cNvPr id="8" name="Text Box 31"/>
          <p:cNvSpPr txBox="1">
            <a:spLocks noChangeArrowheads="1"/>
          </p:cNvSpPr>
          <p:nvPr/>
        </p:nvSpPr>
        <p:spPr bwMode="auto">
          <a:xfrm>
            <a:off x="545800" y="1696273"/>
            <a:ext cx="1406400" cy="4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228"/>
              </a:lnSpc>
            </a:pPr>
            <a:r>
              <a:rPr lang="en-US" sz="940" dirty="0" smtClean="0">
                <a:solidFill>
                  <a:srgbClr val="000000"/>
                </a:solidFill>
                <a:latin typeface="Arial"/>
                <a:cs typeface="Arial"/>
              </a:rPr>
              <a:t>Phagocytic APCs</a:t>
            </a:r>
          </a:p>
          <a:p>
            <a:pPr>
              <a:lnSpc>
                <a:spcPts val="1228"/>
              </a:lnSpc>
            </a:pPr>
            <a:r>
              <a:rPr lang="en-US" sz="940" dirty="0" smtClean="0">
                <a:solidFill>
                  <a:srgbClr val="000000"/>
                </a:solidFill>
                <a:latin typeface="Arial"/>
                <a:cs typeface="Arial"/>
              </a:rPr>
              <a:t>engulf the extracellular</a:t>
            </a:r>
          </a:p>
          <a:p>
            <a:pPr>
              <a:lnSpc>
                <a:spcPts val="1228"/>
              </a:lnSpc>
            </a:pPr>
            <a:r>
              <a:rPr lang="en-US" sz="940" dirty="0" smtClean="0">
                <a:solidFill>
                  <a:srgbClr val="000000"/>
                </a:solidFill>
                <a:latin typeface="Arial"/>
                <a:cs typeface="Arial"/>
              </a:rPr>
              <a:t>pathogens.</a:t>
            </a:r>
            <a:endParaRPr lang="en-US" sz="940" dirty="0">
              <a:solidFill>
                <a:srgbClr val="000000"/>
              </a:solidFill>
              <a:latin typeface="Arial"/>
              <a:cs typeface="Arial"/>
            </a:endParaRPr>
          </a:p>
        </p:txBody>
      </p:sp>
      <p:grpSp>
        <p:nvGrpSpPr>
          <p:cNvPr id="9227" name="Group 9226"/>
          <p:cNvGrpSpPr/>
          <p:nvPr/>
        </p:nvGrpSpPr>
        <p:grpSpPr>
          <a:xfrm>
            <a:off x="1460892" y="2257116"/>
            <a:ext cx="474669" cy="593394"/>
            <a:chOff x="1460892" y="2257116"/>
            <a:chExt cx="474669" cy="593394"/>
          </a:xfrm>
        </p:grpSpPr>
        <p:cxnSp>
          <p:nvCxnSpPr>
            <p:cNvPr id="9" name="Straight Connector 8"/>
            <p:cNvCxnSpPr/>
            <p:nvPr/>
          </p:nvCxnSpPr>
          <p:spPr bwMode="auto">
            <a:xfrm>
              <a:off x="1460892" y="2505045"/>
              <a:ext cx="474669" cy="34546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1466438" y="2257116"/>
              <a:ext cx="0" cy="24793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 name="Text Box 31"/>
          <p:cNvSpPr txBox="1">
            <a:spLocks noChangeArrowheads="1"/>
          </p:cNvSpPr>
          <p:nvPr/>
        </p:nvSpPr>
        <p:spPr bwMode="auto">
          <a:xfrm>
            <a:off x="551346" y="3583229"/>
            <a:ext cx="1228926" cy="4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228"/>
              </a:lnSpc>
            </a:pPr>
            <a:r>
              <a:rPr lang="en-US" sz="940" dirty="0" err="1" smtClean="0">
                <a:solidFill>
                  <a:srgbClr val="000000"/>
                </a:solidFill>
                <a:latin typeface="Arial"/>
                <a:cs typeface="Arial"/>
              </a:rPr>
              <a:t>Lysosomal</a:t>
            </a:r>
            <a:r>
              <a:rPr lang="en-US" sz="940" dirty="0" smtClean="0">
                <a:solidFill>
                  <a:srgbClr val="000000"/>
                </a:solidFill>
                <a:latin typeface="Arial"/>
                <a:cs typeface="Arial"/>
              </a:rPr>
              <a:t> action</a:t>
            </a:r>
          </a:p>
          <a:p>
            <a:pPr>
              <a:lnSpc>
                <a:spcPts val="1228"/>
              </a:lnSpc>
            </a:pPr>
            <a:r>
              <a:rPr lang="en-US" sz="940" dirty="0">
                <a:solidFill>
                  <a:srgbClr val="000000"/>
                </a:solidFill>
                <a:latin typeface="Arial"/>
                <a:cs typeface="Arial"/>
              </a:rPr>
              <a:t>p</a:t>
            </a:r>
            <a:r>
              <a:rPr lang="en-US" sz="940" dirty="0" smtClean="0">
                <a:solidFill>
                  <a:srgbClr val="000000"/>
                </a:solidFill>
                <a:latin typeface="Arial"/>
                <a:cs typeface="Arial"/>
              </a:rPr>
              <a:t>roduces antigenic</a:t>
            </a:r>
          </a:p>
          <a:p>
            <a:pPr>
              <a:lnSpc>
                <a:spcPts val="1228"/>
              </a:lnSpc>
            </a:pPr>
            <a:r>
              <a:rPr lang="en-US" sz="940" dirty="0">
                <a:solidFill>
                  <a:srgbClr val="000000"/>
                </a:solidFill>
                <a:latin typeface="Arial"/>
                <a:cs typeface="Arial"/>
              </a:rPr>
              <a:t>f</a:t>
            </a:r>
            <a:r>
              <a:rPr lang="en-US" sz="940" dirty="0" smtClean="0">
                <a:solidFill>
                  <a:srgbClr val="000000"/>
                </a:solidFill>
                <a:latin typeface="Arial"/>
                <a:cs typeface="Arial"/>
              </a:rPr>
              <a:t>ragments.</a:t>
            </a:r>
            <a:endParaRPr lang="en-US" sz="940" dirty="0">
              <a:solidFill>
                <a:srgbClr val="000000"/>
              </a:solidFill>
              <a:latin typeface="Arial"/>
              <a:cs typeface="Arial"/>
            </a:endParaRPr>
          </a:p>
        </p:txBody>
      </p:sp>
      <p:cxnSp>
        <p:nvCxnSpPr>
          <p:cNvPr id="12" name="Straight Connector 11"/>
          <p:cNvCxnSpPr/>
          <p:nvPr/>
        </p:nvCxnSpPr>
        <p:spPr bwMode="auto">
          <a:xfrm>
            <a:off x="2068066" y="4143704"/>
            <a:ext cx="422097" cy="17088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2353801" y="4763609"/>
            <a:ext cx="0" cy="14991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3"/>
          <p:cNvSpPr>
            <a:spLocks noChangeAspect="1"/>
          </p:cNvSpPr>
          <p:nvPr/>
        </p:nvSpPr>
        <p:spPr bwMode="auto">
          <a:xfrm>
            <a:off x="1280530" y="5147957"/>
            <a:ext cx="147863" cy="148223"/>
          </a:xfrm>
          <a:prstGeom prst="rect">
            <a:avLst/>
          </a:prstGeom>
          <a:solidFill>
            <a:srgbClr val="134B66"/>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15" name="Text Box 31"/>
          <p:cNvSpPr txBox="1">
            <a:spLocks noChangeArrowheads="1"/>
          </p:cNvSpPr>
          <p:nvPr/>
        </p:nvSpPr>
        <p:spPr bwMode="auto">
          <a:xfrm>
            <a:off x="1313307" y="5133074"/>
            <a:ext cx="80403" cy="14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940" b="0" dirty="0" smtClean="0">
                <a:solidFill>
                  <a:srgbClr val="FFFFFF"/>
                </a:solidFill>
                <a:latin typeface="Arial Black"/>
                <a:cs typeface="Arial Black"/>
              </a:rPr>
              <a:t>c</a:t>
            </a:r>
            <a:endParaRPr lang="en-US" sz="940" b="0" dirty="0">
              <a:solidFill>
                <a:srgbClr val="FFFFFF"/>
              </a:solidFill>
              <a:latin typeface="Arial Black"/>
              <a:cs typeface="Arial Black"/>
            </a:endParaRPr>
          </a:p>
        </p:txBody>
      </p:sp>
      <p:sp>
        <p:nvSpPr>
          <p:cNvPr id="16" name="Text Box 31"/>
          <p:cNvSpPr txBox="1">
            <a:spLocks noChangeArrowheads="1"/>
          </p:cNvSpPr>
          <p:nvPr/>
        </p:nvSpPr>
        <p:spPr bwMode="auto">
          <a:xfrm>
            <a:off x="1488802" y="5170362"/>
            <a:ext cx="2421142" cy="12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930"/>
              </a:lnSpc>
            </a:pPr>
            <a:r>
              <a:rPr lang="en-US" sz="1050" dirty="0" smtClean="0">
                <a:solidFill>
                  <a:srgbClr val="000000"/>
                </a:solidFill>
                <a:latin typeface="Arial"/>
                <a:cs typeface="Arial"/>
              </a:rPr>
              <a:t>Phagocytic antigen-presenting cell.</a:t>
            </a:r>
            <a:endParaRPr lang="en-US" sz="1050" dirty="0">
              <a:solidFill>
                <a:srgbClr val="000000"/>
              </a:solidFill>
              <a:latin typeface="Arial"/>
              <a:cs typeface="Arial"/>
            </a:endParaRPr>
          </a:p>
        </p:txBody>
      </p:sp>
      <p:sp>
        <p:nvSpPr>
          <p:cNvPr id="17" name="Text Box 31"/>
          <p:cNvSpPr txBox="1">
            <a:spLocks noChangeArrowheads="1"/>
          </p:cNvSpPr>
          <p:nvPr/>
        </p:nvSpPr>
        <p:spPr bwMode="auto">
          <a:xfrm>
            <a:off x="3885486" y="1399273"/>
            <a:ext cx="703447" cy="28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lnSpc>
                <a:spcPts val="1100"/>
              </a:lnSpc>
            </a:pPr>
            <a:r>
              <a:rPr lang="en-US" sz="940" dirty="0" smtClean="0">
                <a:solidFill>
                  <a:srgbClr val="000000"/>
                </a:solidFill>
                <a:latin typeface="Arial"/>
                <a:cs typeface="Arial"/>
              </a:rPr>
              <a:t>Plasma</a:t>
            </a:r>
          </a:p>
          <a:p>
            <a:pPr algn="ctr">
              <a:lnSpc>
                <a:spcPts val="1100"/>
              </a:lnSpc>
            </a:pPr>
            <a:r>
              <a:rPr lang="en-US" sz="940" dirty="0" smtClean="0">
                <a:solidFill>
                  <a:srgbClr val="000000"/>
                </a:solidFill>
                <a:latin typeface="Arial"/>
                <a:cs typeface="Arial"/>
              </a:rPr>
              <a:t>membrane</a:t>
            </a:r>
            <a:endParaRPr lang="en-US" sz="940" dirty="0">
              <a:solidFill>
                <a:srgbClr val="000000"/>
              </a:solidFill>
              <a:latin typeface="Arial"/>
              <a:cs typeface="Arial"/>
            </a:endParaRPr>
          </a:p>
        </p:txBody>
      </p:sp>
      <p:cxnSp>
        <p:nvCxnSpPr>
          <p:cNvPr id="18" name="Straight Connector 17"/>
          <p:cNvCxnSpPr/>
          <p:nvPr/>
        </p:nvCxnSpPr>
        <p:spPr bwMode="auto">
          <a:xfrm>
            <a:off x="4241908" y="1699138"/>
            <a:ext cx="0" cy="22561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5074356" y="1673047"/>
            <a:ext cx="2137759"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5032528" y="2944029"/>
            <a:ext cx="2182844"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a:off x="6269292" y="3774017"/>
            <a:ext cx="940534"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a:off x="5424007" y="3571456"/>
            <a:ext cx="845285" cy="20356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 Box 31"/>
          <p:cNvSpPr txBox="1">
            <a:spLocks noChangeArrowheads="1"/>
          </p:cNvSpPr>
          <p:nvPr/>
        </p:nvSpPr>
        <p:spPr bwMode="auto">
          <a:xfrm>
            <a:off x="7331239" y="1588025"/>
            <a:ext cx="1442564" cy="59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170"/>
              </a:lnSpc>
            </a:pPr>
            <a:r>
              <a:rPr lang="en-US" sz="940" dirty="0" smtClean="0">
                <a:solidFill>
                  <a:srgbClr val="000000"/>
                </a:solidFill>
                <a:latin typeface="Arial"/>
                <a:cs typeface="Arial"/>
              </a:rPr>
              <a:t>Antigenic fragments</a:t>
            </a:r>
          </a:p>
          <a:p>
            <a:pPr>
              <a:lnSpc>
                <a:spcPts val="1170"/>
              </a:lnSpc>
            </a:pPr>
            <a:r>
              <a:rPr lang="en-US" sz="940" dirty="0">
                <a:solidFill>
                  <a:srgbClr val="000000"/>
                </a:solidFill>
                <a:latin typeface="Arial"/>
                <a:cs typeface="Arial"/>
              </a:rPr>
              <a:t>a</a:t>
            </a:r>
            <a:r>
              <a:rPr lang="en-US" sz="940" dirty="0" smtClean="0">
                <a:solidFill>
                  <a:srgbClr val="000000"/>
                </a:solidFill>
                <a:latin typeface="Arial"/>
                <a:cs typeface="Arial"/>
              </a:rPr>
              <a:t>re displayed by Class</a:t>
            </a:r>
          </a:p>
          <a:p>
            <a:pPr>
              <a:lnSpc>
                <a:spcPts val="1170"/>
              </a:lnSpc>
            </a:pPr>
            <a:r>
              <a:rPr lang="en-US" sz="940" dirty="0" smtClean="0">
                <a:solidFill>
                  <a:srgbClr val="000000"/>
                </a:solidFill>
                <a:latin typeface="Arial"/>
                <a:cs typeface="Arial"/>
              </a:rPr>
              <a:t>II MHC proteins on the</a:t>
            </a:r>
          </a:p>
          <a:p>
            <a:pPr>
              <a:lnSpc>
                <a:spcPts val="1170"/>
              </a:lnSpc>
            </a:pPr>
            <a:r>
              <a:rPr lang="en-US" sz="940" dirty="0">
                <a:solidFill>
                  <a:srgbClr val="000000"/>
                </a:solidFill>
                <a:latin typeface="Arial"/>
                <a:cs typeface="Arial"/>
              </a:rPr>
              <a:t>p</a:t>
            </a:r>
            <a:r>
              <a:rPr lang="en-US" sz="940" dirty="0" smtClean="0">
                <a:solidFill>
                  <a:srgbClr val="000000"/>
                </a:solidFill>
                <a:latin typeface="Arial"/>
                <a:cs typeface="Arial"/>
              </a:rPr>
              <a:t>lasma membrane.</a:t>
            </a:r>
            <a:endParaRPr lang="en-US" sz="940" dirty="0">
              <a:solidFill>
                <a:srgbClr val="000000"/>
              </a:solidFill>
              <a:latin typeface="Arial"/>
              <a:cs typeface="Arial"/>
            </a:endParaRPr>
          </a:p>
        </p:txBody>
      </p:sp>
      <p:sp>
        <p:nvSpPr>
          <p:cNvPr id="24" name="Text Box 31"/>
          <p:cNvSpPr txBox="1">
            <a:spLocks noChangeArrowheads="1"/>
          </p:cNvSpPr>
          <p:nvPr/>
        </p:nvSpPr>
        <p:spPr bwMode="auto">
          <a:xfrm>
            <a:off x="7339443" y="2710930"/>
            <a:ext cx="1177771" cy="43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120"/>
              </a:lnSpc>
            </a:pPr>
            <a:r>
              <a:rPr lang="en-US" sz="940" dirty="0" smtClean="0">
                <a:solidFill>
                  <a:srgbClr val="000000"/>
                </a:solidFill>
                <a:latin typeface="Arial"/>
                <a:cs typeface="Arial"/>
              </a:rPr>
              <a:t>Antigenic fragments</a:t>
            </a:r>
          </a:p>
          <a:p>
            <a:pPr>
              <a:lnSpc>
                <a:spcPts val="1120"/>
              </a:lnSpc>
            </a:pPr>
            <a:r>
              <a:rPr lang="en-US" sz="940" dirty="0">
                <a:solidFill>
                  <a:srgbClr val="000000"/>
                </a:solidFill>
                <a:latin typeface="Arial"/>
                <a:cs typeface="Arial"/>
              </a:rPr>
              <a:t>a</a:t>
            </a:r>
            <a:r>
              <a:rPr lang="en-US" sz="940" dirty="0" smtClean="0">
                <a:solidFill>
                  <a:srgbClr val="000000"/>
                </a:solidFill>
                <a:latin typeface="Arial"/>
                <a:cs typeface="Arial"/>
              </a:rPr>
              <a:t>re bound to Class II</a:t>
            </a:r>
          </a:p>
          <a:p>
            <a:pPr>
              <a:lnSpc>
                <a:spcPts val="1120"/>
              </a:lnSpc>
            </a:pPr>
            <a:r>
              <a:rPr lang="en-US" sz="940" dirty="0" smtClean="0">
                <a:solidFill>
                  <a:srgbClr val="000000"/>
                </a:solidFill>
                <a:latin typeface="Arial"/>
                <a:cs typeface="Arial"/>
              </a:rPr>
              <a:t>MHC proteins.</a:t>
            </a:r>
            <a:endParaRPr lang="en-US" sz="940" dirty="0">
              <a:solidFill>
                <a:srgbClr val="000000"/>
              </a:solidFill>
              <a:latin typeface="Arial"/>
              <a:cs typeface="Arial"/>
            </a:endParaRPr>
          </a:p>
        </p:txBody>
      </p:sp>
      <p:sp>
        <p:nvSpPr>
          <p:cNvPr id="25" name="Text Box 31"/>
          <p:cNvSpPr txBox="1">
            <a:spLocks noChangeArrowheads="1"/>
          </p:cNvSpPr>
          <p:nvPr/>
        </p:nvSpPr>
        <p:spPr bwMode="auto">
          <a:xfrm>
            <a:off x="7336555" y="3689644"/>
            <a:ext cx="1359604" cy="43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120"/>
              </a:lnSpc>
            </a:pPr>
            <a:r>
              <a:rPr lang="en-US" sz="940" dirty="0" smtClean="0">
                <a:solidFill>
                  <a:srgbClr val="000000"/>
                </a:solidFill>
                <a:latin typeface="Arial"/>
                <a:cs typeface="Arial"/>
              </a:rPr>
              <a:t>The endoplasmic</a:t>
            </a:r>
          </a:p>
          <a:p>
            <a:pPr>
              <a:lnSpc>
                <a:spcPts val="1120"/>
              </a:lnSpc>
            </a:pPr>
            <a:r>
              <a:rPr lang="en-US" sz="940" dirty="0">
                <a:solidFill>
                  <a:srgbClr val="000000"/>
                </a:solidFill>
                <a:latin typeface="Arial"/>
                <a:cs typeface="Arial"/>
              </a:rPr>
              <a:t>r</a:t>
            </a:r>
            <a:r>
              <a:rPr lang="en-US" sz="940" dirty="0" smtClean="0">
                <a:solidFill>
                  <a:srgbClr val="000000"/>
                </a:solidFill>
                <a:latin typeface="Arial"/>
                <a:cs typeface="Arial"/>
              </a:rPr>
              <a:t>eticulum produces</a:t>
            </a:r>
          </a:p>
          <a:p>
            <a:pPr>
              <a:lnSpc>
                <a:spcPts val="1120"/>
              </a:lnSpc>
            </a:pPr>
            <a:r>
              <a:rPr lang="en-US" sz="940" dirty="0" smtClean="0">
                <a:solidFill>
                  <a:srgbClr val="000000"/>
                </a:solidFill>
                <a:latin typeface="Arial"/>
                <a:cs typeface="Arial"/>
              </a:rPr>
              <a:t>Class II MHC proteins.</a:t>
            </a:r>
            <a:endParaRPr lang="en-US" sz="940" dirty="0">
              <a:solidFill>
                <a:srgbClr val="000000"/>
              </a:solidFill>
              <a:latin typeface="Arial"/>
              <a:cs typeface="Arial"/>
            </a:endParaRPr>
          </a:p>
        </p:txBody>
      </p:sp>
      <p:sp>
        <p:nvSpPr>
          <p:cNvPr id="26" name="Text Box 31"/>
          <p:cNvSpPr txBox="1">
            <a:spLocks noChangeArrowheads="1"/>
          </p:cNvSpPr>
          <p:nvPr/>
        </p:nvSpPr>
        <p:spPr bwMode="auto">
          <a:xfrm>
            <a:off x="7795443" y="4787817"/>
            <a:ext cx="806433" cy="28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100"/>
              </a:lnSpc>
            </a:pPr>
            <a:r>
              <a:rPr lang="en-US" sz="940" dirty="0" smtClean="0">
                <a:solidFill>
                  <a:srgbClr val="000000"/>
                </a:solidFill>
                <a:latin typeface="Arial"/>
                <a:cs typeface="Arial"/>
              </a:rPr>
              <a:t>Endoplasmic</a:t>
            </a:r>
          </a:p>
          <a:p>
            <a:pPr>
              <a:lnSpc>
                <a:spcPts val="1100"/>
              </a:lnSpc>
            </a:pPr>
            <a:r>
              <a:rPr lang="en-US" sz="940" dirty="0" smtClean="0">
                <a:solidFill>
                  <a:srgbClr val="000000"/>
                </a:solidFill>
                <a:latin typeface="Arial"/>
                <a:cs typeface="Arial"/>
              </a:rPr>
              <a:t>reticulum</a:t>
            </a:r>
            <a:endParaRPr lang="en-US" sz="940" dirty="0">
              <a:solidFill>
                <a:srgbClr val="000000"/>
              </a:solidFill>
              <a:latin typeface="Arial"/>
              <a:cs typeface="Arial"/>
            </a:endParaRPr>
          </a:p>
        </p:txBody>
      </p:sp>
      <p:cxnSp>
        <p:nvCxnSpPr>
          <p:cNvPr id="27" name="Straight Connector 26"/>
          <p:cNvCxnSpPr/>
          <p:nvPr/>
        </p:nvCxnSpPr>
        <p:spPr bwMode="auto">
          <a:xfrm>
            <a:off x="6901537" y="4867538"/>
            <a:ext cx="873983"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 Box 31"/>
          <p:cNvSpPr txBox="1">
            <a:spLocks noChangeArrowheads="1"/>
          </p:cNvSpPr>
          <p:nvPr/>
        </p:nvSpPr>
        <p:spPr bwMode="auto">
          <a:xfrm>
            <a:off x="4735875" y="4818096"/>
            <a:ext cx="505113" cy="123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930"/>
              </a:lnSpc>
            </a:pPr>
            <a:r>
              <a:rPr lang="en-US" sz="940" dirty="0" smtClean="0">
                <a:solidFill>
                  <a:srgbClr val="000000"/>
                </a:solidFill>
                <a:latin typeface="Arial"/>
                <a:cs typeface="Arial"/>
              </a:rPr>
              <a:t>Nucleus</a:t>
            </a:r>
            <a:endParaRPr lang="en-US" sz="940" dirty="0">
              <a:solidFill>
                <a:srgbClr val="000000"/>
              </a:solidFill>
              <a:latin typeface="Arial"/>
              <a:cs typeface="Arial"/>
            </a:endParaRPr>
          </a:p>
        </p:txBody>
      </p:sp>
      <p:sp>
        <p:nvSpPr>
          <p:cNvPr id="29" name="Text Box 31"/>
          <p:cNvSpPr txBox="1">
            <a:spLocks noChangeArrowheads="1"/>
          </p:cNvSpPr>
          <p:nvPr/>
        </p:nvSpPr>
        <p:spPr bwMode="auto">
          <a:xfrm>
            <a:off x="7173776" y="1456718"/>
            <a:ext cx="140095" cy="12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930"/>
              </a:lnSpc>
            </a:pPr>
            <a:r>
              <a:rPr lang="en-US" sz="1050" dirty="0" smtClean="0">
                <a:solidFill>
                  <a:srgbClr val="FFFFFF"/>
                </a:solidFill>
                <a:latin typeface="Arial Black"/>
                <a:cs typeface="Arial Black"/>
              </a:rPr>
              <a:t>5</a:t>
            </a:r>
            <a:endParaRPr lang="en-US" sz="1050" dirty="0">
              <a:solidFill>
                <a:srgbClr val="FFFFFF"/>
              </a:solidFill>
              <a:latin typeface="Arial Black"/>
              <a:cs typeface="Arial Black"/>
            </a:endParaRPr>
          </a:p>
        </p:txBody>
      </p:sp>
      <p:sp>
        <p:nvSpPr>
          <p:cNvPr id="30" name="Text Box 31"/>
          <p:cNvSpPr txBox="1">
            <a:spLocks noChangeArrowheads="1"/>
          </p:cNvSpPr>
          <p:nvPr/>
        </p:nvSpPr>
        <p:spPr bwMode="auto">
          <a:xfrm>
            <a:off x="7168230" y="2569258"/>
            <a:ext cx="140095" cy="12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930"/>
              </a:lnSpc>
            </a:pPr>
            <a:r>
              <a:rPr lang="en-US" sz="1050" dirty="0" smtClean="0">
                <a:solidFill>
                  <a:srgbClr val="FFFFFF"/>
                </a:solidFill>
                <a:latin typeface="Arial Black"/>
                <a:cs typeface="Arial Black"/>
              </a:rPr>
              <a:t>4</a:t>
            </a:r>
            <a:endParaRPr lang="en-US" sz="1050" dirty="0">
              <a:solidFill>
                <a:srgbClr val="FFFFFF"/>
              </a:solidFill>
              <a:latin typeface="Arial Black"/>
              <a:cs typeface="Arial Black"/>
            </a:endParaRPr>
          </a:p>
        </p:txBody>
      </p:sp>
      <p:sp>
        <p:nvSpPr>
          <p:cNvPr id="31" name="Text Box 31"/>
          <p:cNvSpPr txBox="1">
            <a:spLocks noChangeArrowheads="1"/>
          </p:cNvSpPr>
          <p:nvPr/>
        </p:nvSpPr>
        <p:spPr bwMode="auto">
          <a:xfrm>
            <a:off x="7173776" y="3541689"/>
            <a:ext cx="140095" cy="12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930"/>
              </a:lnSpc>
            </a:pPr>
            <a:r>
              <a:rPr lang="en-US" sz="1050" dirty="0" smtClean="0">
                <a:solidFill>
                  <a:srgbClr val="FFFFFF"/>
                </a:solidFill>
                <a:latin typeface="Arial Black"/>
                <a:cs typeface="Arial Black"/>
              </a:rPr>
              <a:t>3</a:t>
            </a:r>
            <a:endParaRPr lang="en-US" sz="1050" dirty="0">
              <a:solidFill>
                <a:srgbClr val="FFFFFF"/>
              </a:solidFill>
              <a:latin typeface="Arial Black"/>
              <a:cs typeface="Arial Black"/>
            </a:endParaRPr>
          </a:p>
        </p:txBody>
      </p:sp>
      <p:sp>
        <p:nvSpPr>
          <p:cNvPr id="32" name="Text Box 31"/>
          <p:cNvSpPr txBox="1">
            <a:spLocks noChangeArrowheads="1"/>
          </p:cNvSpPr>
          <p:nvPr/>
        </p:nvSpPr>
        <p:spPr bwMode="auto">
          <a:xfrm>
            <a:off x="2053405" y="4903892"/>
            <a:ext cx="686328" cy="123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930"/>
              </a:lnSpc>
            </a:pPr>
            <a:r>
              <a:rPr lang="en-US" sz="940" dirty="0" smtClean="0">
                <a:solidFill>
                  <a:srgbClr val="000000"/>
                </a:solidFill>
                <a:latin typeface="Arial"/>
                <a:cs typeface="Arial"/>
              </a:rPr>
              <a:t>Lysosome</a:t>
            </a:r>
            <a:endParaRPr lang="en-US" sz="940" dirty="0">
              <a:solidFill>
                <a:srgbClr val="000000"/>
              </a:solidFill>
              <a:latin typeface="Arial"/>
              <a:cs typeface="Arial"/>
            </a:endParaRPr>
          </a:p>
        </p:txBody>
      </p:sp>
    </p:spTree>
    <p:extLst>
      <p:ext uri="{BB962C8B-B14F-4D97-AF65-F5344CB8AC3E}">
        <p14:creationId xmlns:p14="http://schemas.microsoft.com/office/powerpoint/2010/main" val="245919770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altLang="en-US" smtClean="0"/>
              <a:t>22-5 T Cells and Immunity</a:t>
            </a:r>
          </a:p>
        </p:txBody>
      </p:sp>
      <p:sp>
        <p:nvSpPr>
          <p:cNvPr id="148483" name="Rectangle 3"/>
          <p:cNvSpPr>
            <a:spLocks noGrp="1" noChangeArrowheads="1"/>
          </p:cNvSpPr>
          <p:nvPr>
            <p:ph idx="1"/>
          </p:nvPr>
        </p:nvSpPr>
        <p:spPr/>
        <p:txBody>
          <a:bodyPr/>
          <a:lstStyle/>
          <a:p>
            <a:r>
              <a:rPr lang="en-US" altLang="en-US" dirty="0" smtClean="0"/>
              <a:t>Phagocytic APCs </a:t>
            </a:r>
          </a:p>
          <a:p>
            <a:pPr marL="971550" lvl="1" indent="-514350">
              <a:buFont typeface="+mj-lt"/>
              <a:buAutoNum type="arabicPeriod"/>
            </a:pPr>
            <a:r>
              <a:rPr lang="en-US" altLang="en-US" dirty="0" smtClean="0"/>
              <a:t>Free and fixed macrophages</a:t>
            </a:r>
          </a:p>
          <a:p>
            <a:pPr lvl="2"/>
            <a:r>
              <a:rPr lang="en-US" altLang="en-US" dirty="0" smtClean="0"/>
              <a:t>In connective tissues</a:t>
            </a:r>
          </a:p>
          <a:p>
            <a:pPr marL="971550" lvl="1" indent="-514350">
              <a:buFont typeface="+mj-lt"/>
              <a:buAutoNum type="arabicPeriod"/>
            </a:pPr>
            <a:r>
              <a:rPr lang="en-US" altLang="en-US" dirty="0" err="1" smtClean="0"/>
              <a:t>Kupffer</a:t>
            </a:r>
            <a:r>
              <a:rPr lang="en-US" altLang="en-US" dirty="0" smtClean="0"/>
              <a:t> cells</a:t>
            </a:r>
          </a:p>
          <a:p>
            <a:pPr lvl="2"/>
            <a:r>
              <a:rPr lang="en-US" altLang="en-US" dirty="0" smtClean="0"/>
              <a:t>Of the liver</a:t>
            </a:r>
          </a:p>
          <a:p>
            <a:pPr marL="971550" lvl="1" indent="-514350">
              <a:buFont typeface="+mj-lt"/>
              <a:buAutoNum type="arabicPeriod"/>
            </a:pPr>
            <a:r>
              <a:rPr lang="en-US" altLang="en-US" dirty="0" smtClean="0"/>
              <a:t>Microglia</a:t>
            </a:r>
          </a:p>
          <a:p>
            <a:pPr lvl="2"/>
            <a:r>
              <a:rPr lang="en-US" altLang="en-US" dirty="0" smtClean="0"/>
              <a:t>In the CNS</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ltLang="en-US" smtClean="0"/>
              <a:t>22-5 T Cells and Immunity</a:t>
            </a:r>
          </a:p>
        </p:txBody>
      </p:sp>
      <p:sp>
        <p:nvSpPr>
          <p:cNvPr id="149507" name="Rectangle 3"/>
          <p:cNvSpPr>
            <a:spLocks noGrp="1" noChangeArrowheads="1"/>
          </p:cNvSpPr>
          <p:nvPr>
            <p:ph idx="1"/>
          </p:nvPr>
        </p:nvSpPr>
        <p:spPr/>
        <p:txBody>
          <a:bodyPr/>
          <a:lstStyle/>
          <a:p>
            <a:r>
              <a:rPr lang="en-US" altLang="en-US" smtClean="0"/>
              <a:t>Non-phagocytic APCs </a:t>
            </a:r>
          </a:p>
          <a:p>
            <a:pPr lvl="1"/>
            <a:r>
              <a:rPr lang="en-US" altLang="en-US" smtClean="0"/>
              <a:t>Langerhans cells</a:t>
            </a:r>
          </a:p>
          <a:p>
            <a:pPr lvl="2"/>
            <a:r>
              <a:rPr lang="en-US" altLang="en-US" smtClean="0"/>
              <a:t>In the skin</a:t>
            </a:r>
          </a:p>
          <a:p>
            <a:pPr lvl="1"/>
            <a:r>
              <a:rPr lang="en-US" altLang="en-US" smtClean="0"/>
              <a:t>Dendritic cells</a:t>
            </a:r>
          </a:p>
          <a:p>
            <a:pPr lvl="2"/>
            <a:r>
              <a:rPr lang="en-US" altLang="en-US" smtClean="0"/>
              <a:t>In lymph nodes and spleen </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altLang="en-US" smtClean="0"/>
              <a:t>22-5 T Cells and Immunity</a:t>
            </a:r>
          </a:p>
        </p:txBody>
      </p:sp>
      <p:sp>
        <p:nvSpPr>
          <p:cNvPr id="150531" name="Rectangle 3"/>
          <p:cNvSpPr>
            <a:spLocks noGrp="1" noChangeArrowheads="1"/>
          </p:cNvSpPr>
          <p:nvPr>
            <p:ph idx="1"/>
          </p:nvPr>
        </p:nvSpPr>
        <p:spPr/>
        <p:txBody>
          <a:bodyPr/>
          <a:lstStyle/>
          <a:p>
            <a:r>
              <a:rPr lang="en-US" altLang="en-US" b="1" dirty="0" smtClean="0"/>
              <a:t>Antigen</a:t>
            </a:r>
            <a:r>
              <a:rPr lang="en-US" altLang="en-US" dirty="0" smtClean="0"/>
              <a:t> </a:t>
            </a:r>
            <a:r>
              <a:rPr lang="en-US" altLang="en-US" b="1" dirty="0" smtClean="0"/>
              <a:t>Recognition</a:t>
            </a:r>
            <a:r>
              <a:rPr lang="en-US" altLang="en-US" dirty="0" smtClean="0"/>
              <a:t> </a:t>
            </a:r>
          </a:p>
          <a:p>
            <a:pPr lvl="1"/>
            <a:r>
              <a:rPr lang="en-US" altLang="en-US" dirty="0" smtClean="0"/>
              <a:t>Inactive T cell receptors</a:t>
            </a:r>
          </a:p>
          <a:p>
            <a:pPr lvl="2"/>
            <a:r>
              <a:rPr lang="en-US" altLang="en-US" dirty="0" smtClean="0"/>
              <a:t>Recognize Class I or Class II MHC proteins</a:t>
            </a:r>
          </a:p>
          <a:p>
            <a:pPr lvl="2"/>
            <a:r>
              <a:rPr lang="en-US" altLang="en-US" dirty="0" smtClean="0"/>
              <a:t>Recognize a specific antigen</a:t>
            </a:r>
          </a:p>
          <a:p>
            <a:pPr lvl="1"/>
            <a:r>
              <a:rPr lang="en-US" altLang="en-US" dirty="0" smtClean="0"/>
              <a:t>Binding occurs when MHC protein matches antigen</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ltLang="en-US" smtClean="0"/>
              <a:t>22-5 T Cells and Immunity</a:t>
            </a:r>
          </a:p>
        </p:txBody>
      </p:sp>
      <p:sp>
        <p:nvSpPr>
          <p:cNvPr id="151555" name="Rectangle 3"/>
          <p:cNvSpPr>
            <a:spLocks noGrp="1" noChangeArrowheads="1"/>
          </p:cNvSpPr>
          <p:nvPr>
            <p:ph idx="1"/>
          </p:nvPr>
        </p:nvSpPr>
        <p:spPr/>
        <p:txBody>
          <a:bodyPr/>
          <a:lstStyle/>
          <a:p>
            <a:r>
              <a:rPr lang="en-US" altLang="en-US" b="1" dirty="0" smtClean="0"/>
              <a:t>CD Markers </a:t>
            </a:r>
          </a:p>
          <a:p>
            <a:pPr lvl="1"/>
            <a:r>
              <a:rPr lang="en-US" altLang="en-US" dirty="0" smtClean="0"/>
              <a:t>Also called </a:t>
            </a:r>
            <a:r>
              <a:rPr lang="en-US" altLang="en-US" i="1" dirty="0" smtClean="0"/>
              <a:t>cluster</a:t>
            </a:r>
            <a:r>
              <a:rPr lang="en-US" altLang="en-US" dirty="0" smtClean="0"/>
              <a:t> </a:t>
            </a:r>
            <a:r>
              <a:rPr lang="en-US" altLang="en-US" i="1" dirty="0" smtClean="0"/>
              <a:t>of</a:t>
            </a:r>
            <a:r>
              <a:rPr lang="en-US" altLang="en-US" dirty="0" smtClean="0"/>
              <a:t> </a:t>
            </a:r>
            <a:r>
              <a:rPr lang="en-US" altLang="en-US" i="1" dirty="0" smtClean="0"/>
              <a:t>differentiation</a:t>
            </a:r>
            <a:r>
              <a:rPr lang="en-US" altLang="en-US" dirty="0" smtClean="0"/>
              <a:t> markers</a:t>
            </a:r>
          </a:p>
          <a:p>
            <a:pPr lvl="2"/>
            <a:r>
              <a:rPr lang="en-US" altLang="en-US" dirty="0" smtClean="0"/>
              <a:t>In T cell membranes</a:t>
            </a:r>
          </a:p>
          <a:p>
            <a:pPr lvl="2"/>
            <a:r>
              <a:rPr lang="en-US" altLang="en-US" dirty="0" smtClean="0"/>
              <a:t>Molecular mechanism of antigen recognition</a:t>
            </a:r>
          </a:p>
          <a:p>
            <a:pPr lvl="2"/>
            <a:r>
              <a:rPr lang="en-US" altLang="en-US" dirty="0" smtClean="0"/>
              <a:t>More than 70 types</a:t>
            </a:r>
          </a:p>
          <a:p>
            <a:pPr lvl="3"/>
            <a:r>
              <a:rPr lang="en-US" altLang="en-US" dirty="0" smtClean="0"/>
              <a:t>Designated by an identifying number</a:t>
            </a:r>
          </a:p>
          <a:p>
            <a:r>
              <a:rPr lang="en-US" altLang="en-US" b="1" dirty="0" smtClean="0"/>
              <a:t>CD3 Receptor Complex</a:t>
            </a:r>
          </a:p>
          <a:p>
            <a:pPr lvl="1"/>
            <a:r>
              <a:rPr lang="en-US" altLang="en-US" dirty="0" smtClean="0"/>
              <a:t>Found in all T cells</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ltLang="en-US" smtClean="0"/>
              <a:t>22-5 T Cells and Immunity</a:t>
            </a:r>
          </a:p>
        </p:txBody>
      </p:sp>
      <p:sp>
        <p:nvSpPr>
          <p:cNvPr id="152579" name="Rectangle 3"/>
          <p:cNvSpPr>
            <a:spLocks noGrp="1" noChangeArrowheads="1"/>
          </p:cNvSpPr>
          <p:nvPr>
            <p:ph idx="1"/>
          </p:nvPr>
        </p:nvSpPr>
        <p:spPr/>
        <p:txBody>
          <a:bodyPr/>
          <a:lstStyle/>
          <a:p>
            <a:r>
              <a:rPr lang="en-US" altLang="en-US" dirty="0" smtClean="0"/>
              <a:t>Two Important CD Markers</a:t>
            </a:r>
          </a:p>
          <a:p>
            <a:pPr marL="971550" lvl="1" indent="-514350">
              <a:buFont typeface="+mj-lt"/>
              <a:buAutoNum type="arabicPeriod"/>
            </a:pPr>
            <a:r>
              <a:rPr lang="en-US" altLang="en-US" dirty="0" smtClean="0"/>
              <a:t> </a:t>
            </a:r>
            <a:r>
              <a:rPr lang="en-US" altLang="en-US" b="1" dirty="0" smtClean="0"/>
              <a:t>CD8</a:t>
            </a:r>
            <a:r>
              <a:rPr lang="en-US" altLang="en-US" dirty="0" smtClean="0"/>
              <a:t> Markers </a:t>
            </a:r>
          </a:p>
          <a:p>
            <a:pPr lvl="2"/>
            <a:r>
              <a:rPr lang="en-US" altLang="en-US" dirty="0" smtClean="0"/>
              <a:t>Found on cytotoxic T cells and suppressor T cells</a:t>
            </a:r>
          </a:p>
          <a:p>
            <a:pPr lvl="2"/>
            <a:r>
              <a:rPr lang="en-US" altLang="en-US" dirty="0" smtClean="0"/>
              <a:t>Respond to antigens on Class I MHC proteins</a:t>
            </a:r>
          </a:p>
          <a:p>
            <a:pPr marL="971550" lvl="1" indent="-514350">
              <a:buFont typeface="+mj-lt"/>
              <a:buAutoNum type="arabicPeriod"/>
            </a:pPr>
            <a:r>
              <a:rPr lang="en-US" altLang="en-US" dirty="0" smtClean="0"/>
              <a:t> </a:t>
            </a:r>
            <a:r>
              <a:rPr lang="en-US" altLang="en-US" b="1" dirty="0" smtClean="0"/>
              <a:t>CD4</a:t>
            </a:r>
            <a:r>
              <a:rPr lang="en-US" altLang="en-US" dirty="0" smtClean="0"/>
              <a:t> Markers</a:t>
            </a:r>
          </a:p>
          <a:p>
            <a:pPr lvl="2"/>
            <a:r>
              <a:rPr lang="en-US" altLang="en-US" dirty="0" smtClean="0"/>
              <a:t>Found on helper T cells</a:t>
            </a:r>
          </a:p>
          <a:p>
            <a:pPr lvl="2"/>
            <a:r>
              <a:rPr lang="en-US" altLang="en-US" dirty="0" smtClean="0"/>
              <a:t>Respond to antigens on Class II MHC proteins</a:t>
            </a:r>
          </a:p>
          <a:p>
            <a:r>
              <a:rPr lang="en-US" altLang="en-US" dirty="0" smtClean="0"/>
              <a:t>CD8 or CD4 Markers </a:t>
            </a:r>
          </a:p>
          <a:p>
            <a:pPr lvl="1"/>
            <a:r>
              <a:rPr lang="en-US" altLang="en-US" dirty="0" smtClean="0"/>
              <a:t>Bind to </a:t>
            </a:r>
            <a:r>
              <a:rPr lang="en-US" altLang="en-US" b="1" dirty="0" smtClean="0"/>
              <a:t>CD3</a:t>
            </a:r>
            <a:r>
              <a:rPr lang="en-US" altLang="en-US" dirty="0" smtClean="0"/>
              <a:t> </a:t>
            </a:r>
            <a:r>
              <a:rPr lang="en-US" altLang="en-US" b="1" dirty="0" smtClean="0"/>
              <a:t>receptor</a:t>
            </a:r>
            <a:r>
              <a:rPr lang="en-US" altLang="en-US" dirty="0" smtClean="0"/>
              <a:t> </a:t>
            </a:r>
            <a:r>
              <a:rPr lang="en-US" altLang="en-US" b="1" dirty="0" smtClean="0"/>
              <a:t>complex</a:t>
            </a:r>
          </a:p>
          <a:p>
            <a:pPr lvl="1"/>
            <a:r>
              <a:rPr lang="en-US" altLang="en-US" dirty="0" smtClean="0"/>
              <a:t>Prepare cell for activation</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altLang="en-US" smtClean="0"/>
              <a:t>22-5 T Cells and Immunity</a:t>
            </a:r>
          </a:p>
        </p:txBody>
      </p:sp>
      <p:sp>
        <p:nvSpPr>
          <p:cNvPr id="153603" name="Rectangle 3"/>
          <p:cNvSpPr>
            <a:spLocks noGrp="1" noChangeArrowheads="1"/>
          </p:cNvSpPr>
          <p:nvPr>
            <p:ph idx="1"/>
          </p:nvPr>
        </p:nvSpPr>
        <p:spPr/>
        <p:txBody>
          <a:bodyPr/>
          <a:lstStyle/>
          <a:p>
            <a:r>
              <a:rPr lang="en-US" altLang="en-US" smtClean="0"/>
              <a:t>Costimulation </a:t>
            </a:r>
          </a:p>
          <a:p>
            <a:pPr lvl="1"/>
            <a:r>
              <a:rPr lang="en-US" altLang="en-US" smtClean="0"/>
              <a:t>For T cell to be activated, it must be costimulated</a:t>
            </a:r>
          </a:p>
          <a:p>
            <a:pPr lvl="2"/>
            <a:r>
              <a:rPr lang="en-US" altLang="en-US" smtClean="0"/>
              <a:t>By binding to stimulating cell at second site</a:t>
            </a:r>
          </a:p>
          <a:p>
            <a:pPr lvl="2"/>
            <a:r>
              <a:rPr lang="en-US" altLang="en-US" smtClean="0"/>
              <a:t>Which confirms the first signal</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ltLang="en-US" smtClean="0"/>
              <a:t>22-5 T Cells and Immunity</a:t>
            </a:r>
          </a:p>
        </p:txBody>
      </p:sp>
      <p:sp>
        <p:nvSpPr>
          <p:cNvPr id="154627" name="Rectangle 3"/>
          <p:cNvSpPr>
            <a:spLocks noGrp="1" noChangeArrowheads="1"/>
          </p:cNvSpPr>
          <p:nvPr>
            <p:ph idx="1"/>
          </p:nvPr>
        </p:nvSpPr>
        <p:spPr/>
        <p:txBody>
          <a:bodyPr/>
          <a:lstStyle/>
          <a:p>
            <a:r>
              <a:rPr lang="en-US" altLang="en-US" dirty="0" smtClean="0"/>
              <a:t>Activation of CD8 T Cells </a:t>
            </a:r>
          </a:p>
          <a:p>
            <a:pPr lvl="1"/>
            <a:r>
              <a:rPr lang="en-US" altLang="en-US" dirty="0" smtClean="0"/>
              <a:t>Activated by exposure to antigens on MHC proteins</a:t>
            </a:r>
          </a:p>
          <a:p>
            <a:pPr lvl="2"/>
            <a:r>
              <a:rPr lang="en-US" altLang="en-US" dirty="0" smtClean="0"/>
              <a:t>One responds quickly</a:t>
            </a:r>
          </a:p>
          <a:p>
            <a:pPr lvl="3"/>
            <a:r>
              <a:rPr lang="en-US" altLang="en-US" dirty="0" smtClean="0"/>
              <a:t>Producing </a:t>
            </a:r>
            <a:r>
              <a:rPr lang="en-US" altLang="en-US" i="1" dirty="0" smtClean="0"/>
              <a:t>cytotoxic</a:t>
            </a:r>
            <a:r>
              <a:rPr lang="en-US" altLang="en-US" dirty="0" smtClean="0"/>
              <a:t> </a:t>
            </a:r>
            <a:r>
              <a:rPr lang="en-US" altLang="en-US" i="1" dirty="0" smtClean="0"/>
              <a:t>T cells</a:t>
            </a:r>
            <a:r>
              <a:rPr lang="en-US" altLang="en-US" dirty="0" smtClean="0"/>
              <a:t> and </a:t>
            </a:r>
            <a:r>
              <a:rPr lang="en-US" altLang="en-US" i="1" dirty="0" smtClean="0"/>
              <a:t>memory T cells</a:t>
            </a:r>
          </a:p>
          <a:p>
            <a:pPr lvl="2"/>
            <a:r>
              <a:rPr lang="en-US" altLang="en-US" dirty="0" smtClean="0"/>
              <a:t>The other responds slowly</a:t>
            </a:r>
          </a:p>
          <a:p>
            <a:pPr lvl="3"/>
            <a:r>
              <a:rPr lang="en-US" altLang="en-US" dirty="0" smtClean="0"/>
              <a:t>Producing </a:t>
            </a:r>
            <a:r>
              <a:rPr lang="en-US" altLang="en-US" i="1" dirty="0" smtClean="0"/>
              <a:t>suppressor T cells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mtClean="0"/>
              <a:t>22-2 Structures of Body Defenses</a:t>
            </a:r>
          </a:p>
        </p:txBody>
      </p:sp>
      <p:sp>
        <p:nvSpPr>
          <p:cNvPr id="17411" name="Rectangle 3"/>
          <p:cNvSpPr>
            <a:spLocks noGrp="1" noChangeArrowheads="1"/>
          </p:cNvSpPr>
          <p:nvPr>
            <p:ph idx="1"/>
          </p:nvPr>
        </p:nvSpPr>
        <p:spPr/>
        <p:txBody>
          <a:bodyPr/>
          <a:lstStyle/>
          <a:p>
            <a:r>
              <a:rPr lang="en-US" altLang="en-US" smtClean="0"/>
              <a:t>Lymphocyte Circulation </a:t>
            </a:r>
          </a:p>
          <a:p>
            <a:pPr lvl="1"/>
            <a:r>
              <a:rPr lang="en-US" altLang="en-US" smtClean="0"/>
              <a:t>From blood to interstitial fluid through capillaries</a:t>
            </a:r>
          </a:p>
          <a:p>
            <a:pPr lvl="1"/>
            <a:r>
              <a:rPr lang="en-US" altLang="en-US" smtClean="0"/>
              <a:t>Returns to venous blood through lymphatic vessels</a:t>
            </a:r>
          </a:p>
          <a:p>
            <a:pPr lvl="1"/>
            <a:endParaRPr lang="en-US" altLang="en-US" smtClean="0"/>
          </a:p>
          <a:p>
            <a:r>
              <a:rPr lang="en-US" altLang="en-US" smtClean="0"/>
              <a:t>The Circulation of Fluids</a:t>
            </a:r>
          </a:p>
          <a:p>
            <a:pPr lvl="1"/>
            <a:r>
              <a:rPr lang="en-US" altLang="en-US" smtClean="0"/>
              <a:t>From blood plasma to lymph and back to the venous system</a:t>
            </a:r>
          </a:p>
          <a:p>
            <a:pPr lvl="1"/>
            <a:r>
              <a:rPr lang="en-US" altLang="en-US" smtClean="0"/>
              <a:t>Transports hormones, nutrients, and waste products</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ltLang="en-US" smtClean="0"/>
              <a:t>22-5 T Cells and Immunity</a:t>
            </a:r>
          </a:p>
        </p:txBody>
      </p:sp>
      <p:sp>
        <p:nvSpPr>
          <p:cNvPr id="155651" name="Rectangle 3"/>
          <p:cNvSpPr>
            <a:spLocks noGrp="1" noChangeArrowheads="1"/>
          </p:cNvSpPr>
          <p:nvPr>
            <p:ph idx="1"/>
          </p:nvPr>
        </p:nvSpPr>
        <p:spPr/>
        <p:txBody>
          <a:bodyPr/>
          <a:lstStyle/>
          <a:p>
            <a:r>
              <a:rPr lang="en-US" altLang="en-US" dirty="0" smtClean="0"/>
              <a:t>Cytotoxic T (T</a:t>
            </a:r>
            <a:r>
              <a:rPr lang="en-US" altLang="en-US" baseline="-25000" dirty="0" smtClean="0"/>
              <a:t>C</a:t>
            </a:r>
            <a:r>
              <a:rPr lang="en-US" altLang="en-US" dirty="0" smtClean="0"/>
              <a:t>) Cells </a:t>
            </a:r>
          </a:p>
          <a:p>
            <a:pPr lvl="1"/>
            <a:r>
              <a:rPr lang="en-US" altLang="en-US" dirty="0" smtClean="0"/>
              <a:t>Seek out and immediately destroy target cells</a:t>
            </a:r>
          </a:p>
          <a:p>
            <a:pPr marL="1371600" lvl="2" indent="-457200">
              <a:buFont typeface="+mj-lt"/>
              <a:buAutoNum type="arabicPeriod"/>
            </a:pPr>
            <a:r>
              <a:rPr lang="en-US" altLang="en-US" dirty="0" smtClean="0"/>
              <a:t>Release </a:t>
            </a:r>
            <a:r>
              <a:rPr lang="en-US" altLang="en-US" dirty="0" err="1" smtClean="0"/>
              <a:t>perforin</a:t>
            </a:r>
            <a:endParaRPr lang="en-US" altLang="en-US" dirty="0" smtClean="0"/>
          </a:p>
          <a:p>
            <a:pPr lvl="3"/>
            <a:r>
              <a:rPr lang="en-US" altLang="en-US" dirty="0" smtClean="0"/>
              <a:t>To destroy antigenic plasma membrane </a:t>
            </a:r>
          </a:p>
          <a:p>
            <a:pPr marL="1371600" lvl="2" indent="-457200">
              <a:buFont typeface="+mj-lt"/>
              <a:buAutoNum type="arabicPeriod"/>
            </a:pPr>
            <a:r>
              <a:rPr lang="en-US" altLang="en-US" dirty="0" smtClean="0"/>
              <a:t>Secrete poisonous </a:t>
            </a:r>
            <a:r>
              <a:rPr lang="en-US" altLang="en-US" b="1" dirty="0" err="1" smtClean="0"/>
              <a:t>lymphotoxin</a:t>
            </a:r>
            <a:endParaRPr lang="en-US" altLang="en-US" b="1" dirty="0" smtClean="0"/>
          </a:p>
          <a:p>
            <a:pPr lvl="3"/>
            <a:r>
              <a:rPr lang="en-US" altLang="en-US" dirty="0" smtClean="0"/>
              <a:t>To destroy target cell</a:t>
            </a:r>
          </a:p>
          <a:p>
            <a:pPr marL="1371600" lvl="2" indent="-457200">
              <a:buFont typeface="+mj-lt"/>
              <a:buAutoNum type="arabicPeriod"/>
            </a:pPr>
            <a:r>
              <a:rPr lang="en-US" altLang="en-US" dirty="0" smtClean="0"/>
              <a:t>Activate genes in target cell</a:t>
            </a:r>
          </a:p>
          <a:p>
            <a:pPr lvl="3"/>
            <a:r>
              <a:rPr lang="en-US" altLang="en-US" dirty="0" smtClean="0"/>
              <a:t>That cause cell to die</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9223" descr="figure_22_19_1_unlabeled.jpg"/>
          <p:cNvPicPr>
            <a:picLocks noChangeAspect="1"/>
          </p:cNvPicPr>
          <p:nvPr/>
        </p:nvPicPr>
        <p:blipFill rotWithShape="1">
          <a:blip r:embed="rId3">
            <a:extLst>
              <a:ext uri="{28A0092B-C50C-407E-A947-70E740481C1C}">
                <a14:useLocalDpi xmlns:a14="http://schemas.microsoft.com/office/drawing/2010/main" val="0"/>
              </a:ext>
            </a:extLst>
          </a:blip>
          <a:srcRect b="3061"/>
          <a:stretch/>
        </p:blipFill>
        <p:spPr>
          <a:xfrm>
            <a:off x="1868424" y="238758"/>
            <a:ext cx="5407152" cy="6382173"/>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22-19 Antigen Recognition and Activation of Cytotoxic T </a:t>
            </a:r>
            <a:r>
              <a:rPr lang="en-US" sz="900" b="1" dirty="0" smtClean="0">
                <a:latin typeface="Arial"/>
                <a:cs typeface="Arial"/>
              </a:rPr>
              <a:t>Cells (Part 1 of 2).</a:t>
            </a:r>
            <a:endParaRPr lang="en-US" sz="900" b="1" dirty="0">
              <a:latin typeface="Arial"/>
              <a:cs typeface="Arial"/>
            </a:endParaRPr>
          </a:p>
        </p:txBody>
      </p:sp>
      <p:sp>
        <p:nvSpPr>
          <p:cNvPr id="6" name="Text Box 31"/>
          <p:cNvSpPr txBox="1">
            <a:spLocks noChangeArrowheads="1"/>
          </p:cNvSpPr>
          <p:nvPr/>
        </p:nvSpPr>
        <p:spPr bwMode="auto">
          <a:xfrm>
            <a:off x="2117739" y="379351"/>
            <a:ext cx="156410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b="0" dirty="0" smtClean="0">
                <a:solidFill>
                  <a:srgbClr val="000000"/>
                </a:solidFill>
                <a:latin typeface="Arial Black"/>
                <a:cs typeface="Arial Black"/>
              </a:rPr>
              <a:t>Antigen Recognition</a:t>
            </a:r>
            <a:endParaRPr lang="en-US" sz="1100" b="0" dirty="0">
              <a:solidFill>
                <a:srgbClr val="000000"/>
              </a:solidFill>
              <a:latin typeface="Arial Black"/>
              <a:cs typeface="Arial Black"/>
            </a:endParaRPr>
          </a:p>
        </p:txBody>
      </p:sp>
      <p:sp>
        <p:nvSpPr>
          <p:cNvPr id="7" name="Text Box 31"/>
          <p:cNvSpPr txBox="1">
            <a:spLocks noChangeArrowheads="1"/>
          </p:cNvSpPr>
          <p:nvPr/>
        </p:nvSpPr>
        <p:spPr bwMode="auto">
          <a:xfrm>
            <a:off x="4982199" y="377563"/>
            <a:ext cx="212133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060" b="0" dirty="0" smtClean="0">
                <a:solidFill>
                  <a:srgbClr val="000000"/>
                </a:solidFill>
                <a:latin typeface="Arial Black"/>
                <a:cs typeface="Arial Black"/>
              </a:rPr>
              <a:t>Activation and Cell Division</a:t>
            </a:r>
            <a:endParaRPr lang="en-US" sz="1060" b="0" dirty="0">
              <a:solidFill>
                <a:srgbClr val="000000"/>
              </a:solidFill>
              <a:latin typeface="Arial Black"/>
              <a:cs typeface="Arial Black"/>
            </a:endParaRPr>
          </a:p>
        </p:txBody>
      </p:sp>
      <p:sp>
        <p:nvSpPr>
          <p:cNvPr id="8" name="Text Box 31"/>
          <p:cNvSpPr txBox="1">
            <a:spLocks noChangeArrowheads="1"/>
          </p:cNvSpPr>
          <p:nvPr/>
        </p:nvSpPr>
        <p:spPr bwMode="auto">
          <a:xfrm>
            <a:off x="4995829" y="720498"/>
            <a:ext cx="1830958" cy="863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350"/>
              </a:lnSpc>
            </a:pPr>
            <a:r>
              <a:rPr lang="en-US" sz="1050" dirty="0" smtClean="0">
                <a:solidFill>
                  <a:srgbClr val="000000"/>
                </a:solidFill>
                <a:latin typeface="Arial"/>
                <a:cs typeface="Arial"/>
              </a:rPr>
              <a:t>Antigen recognition and</a:t>
            </a:r>
          </a:p>
          <a:p>
            <a:pPr>
              <a:lnSpc>
                <a:spcPts val="1350"/>
              </a:lnSpc>
            </a:pPr>
            <a:r>
              <a:rPr lang="en-US" sz="1050" dirty="0" err="1">
                <a:solidFill>
                  <a:srgbClr val="000000"/>
                </a:solidFill>
                <a:latin typeface="Arial"/>
                <a:cs typeface="Arial"/>
              </a:rPr>
              <a:t>c</a:t>
            </a:r>
            <a:r>
              <a:rPr lang="en-US" sz="1050" dirty="0" err="1" smtClean="0">
                <a:solidFill>
                  <a:srgbClr val="000000"/>
                </a:solidFill>
                <a:latin typeface="Arial"/>
                <a:cs typeface="Arial"/>
              </a:rPr>
              <a:t>ostimulation</a:t>
            </a:r>
            <a:r>
              <a:rPr lang="en-US" sz="1050" dirty="0" smtClean="0">
                <a:solidFill>
                  <a:srgbClr val="000000"/>
                </a:solidFill>
                <a:latin typeface="Arial"/>
                <a:cs typeface="Arial"/>
              </a:rPr>
              <a:t> result in T cell</a:t>
            </a:r>
          </a:p>
          <a:p>
            <a:pPr>
              <a:lnSpc>
                <a:spcPts val="1350"/>
              </a:lnSpc>
            </a:pPr>
            <a:r>
              <a:rPr lang="en-US" sz="1050" dirty="0">
                <a:solidFill>
                  <a:srgbClr val="000000"/>
                </a:solidFill>
                <a:latin typeface="Arial"/>
                <a:cs typeface="Arial"/>
              </a:rPr>
              <a:t>a</a:t>
            </a:r>
            <a:r>
              <a:rPr lang="en-US" sz="1050" dirty="0" smtClean="0">
                <a:solidFill>
                  <a:srgbClr val="000000"/>
                </a:solidFill>
                <a:latin typeface="Arial"/>
                <a:cs typeface="Arial"/>
              </a:rPr>
              <a:t>ctivation and cell division,</a:t>
            </a:r>
          </a:p>
          <a:p>
            <a:pPr>
              <a:lnSpc>
                <a:spcPts val="1350"/>
              </a:lnSpc>
            </a:pPr>
            <a:r>
              <a:rPr lang="en-US" sz="1050" dirty="0">
                <a:solidFill>
                  <a:srgbClr val="000000"/>
                </a:solidFill>
                <a:latin typeface="Arial"/>
                <a:cs typeface="Arial"/>
              </a:rPr>
              <a:t>p</a:t>
            </a:r>
            <a:r>
              <a:rPr lang="en-US" sz="1050" dirty="0" smtClean="0">
                <a:solidFill>
                  <a:srgbClr val="000000"/>
                </a:solidFill>
                <a:latin typeface="Arial"/>
                <a:cs typeface="Arial"/>
              </a:rPr>
              <a:t>roducing active T</a:t>
            </a:r>
            <a:r>
              <a:rPr lang="en-US" sz="1050" baseline="-25000" dirty="0">
                <a:solidFill>
                  <a:srgbClr val="000000"/>
                </a:solidFill>
                <a:latin typeface="Arial"/>
                <a:cs typeface="Arial"/>
              </a:rPr>
              <a:t>C</a:t>
            </a:r>
            <a:r>
              <a:rPr lang="en-US" sz="1050" dirty="0" smtClean="0">
                <a:solidFill>
                  <a:srgbClr val="000000"/>
                </a:solidFill>
                <a:latin typeface="Arial"/>
                <a:cs typeface="Arial"/>
              </a:rPr>
              <a:t> cells</a:t>
            </a:r>
          </a:p>
          <a:p>
            <a:pPr>
              <a:lnSpc>
                <a:spcPts val="1350"/>
              </a:lnSpc>
            </a:pPr>
            <a:r>
              <a:rPr lang="en-US" sz="1050" dirty="0">
                <a:solidFill>
                  <a:srgbClr val="000000"/>
                </a:solidFill>
                <a:latin typeface="Arial"/>
                <a:cs typeface="Arial"/>
              </a:rPr>
              <a:t>a</a:t>
            </a:r>
            <a:r>
              <a:rPr lang="en-US" sz="1050" dirty="0" smtClean="0">
                <a:solidFill>
                  <a:srgbClr val="000000"/>
                </a:solidFill>
                <a:latin typeface="Arial"/>
                <a:cs typeface="Arial"/>
              </a:rPr>
              <a:t>nd memory T</a:t>
            </a:r>
            <a:r>
              <a:rPr lang="en-US" sz="1050" baseline="-25000" dirty="0" smtClean="0">
                <a:solidFill>
                  <a:srgbClr val="000000"/>
                </a:solidFill>
                <a:latin typeface="Arial"/>
                <a:cs typeface="Arial"/>
              </a:rPr>
              <a:t>C</a:t>
            </a:r>
            <a:r>
              <a:rPr lang="en-US" sz="1050" dirty="0" smtClean="0">
                <a:solidFill>
                  <a:srgbClr val="000000"/>
                </a:solidFill>
                <a:latin typeface="Arial"/>
                <a:cs typeface="Arial"/>
              </a:rPr>
              <a:t> cells.</a:t>
            </a:r>
            <a:endParaRPr lang="en-US" sz="1050" dirty="0">
              <a:solidFill>
                <a:srgbClr val="000000"/>
              </a:solidFill>
              <a:latin typeface="Arial"/>
              <a:cs typeface="Arial"/>
            </a:endParaRPr>
          </a:p>
        </p:txBody>
      </p:sp>
      <p:sp>
        <p:nvSpPr>
          <p:cNvPr id="9" name="Text Box 31"/>
          <p:cNvSpPr txBox="1">
            <a:spLocks noChangeArrowheads="1"/>
          </p:cNvSpPr>
          <p:nvPr/>
        </p:nvSpPr>
        <p:spPr bwMode="auto">
          <a:xfrm>
            <a:off x="6110761" y="1801202"/>
            <a:ext cx="519842" cy="31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200"/>
              </a:lnSpc>
            </a:pPr>
            <a:r>
              <a:rPr lang="en-US" sz="1050" dirty="0" smtClean="0">
                <a:solidFill>
                  <a:srgbClr val="000000"/>
                </a:solidFill>
                <a:latin typeface="Arial"/>
                <a:cs typeface="Arial"/>
              </a:rPr>
              <a:t>Active</a:t>
            </a:r>
          </a:p>
          <a:p>
            <a:pPr>
              <a:lnSpc>
                <a:spcPts val="1200"/>
              </a:lnSpc>
            </a:pPr>
            <a:r>
              <a:rPr lang="en-US" sz="1050" dirty="0" smtClean="0">
                <a:solidFill>
                  <a:srgbClr val="000000"/>
                </a:solidFill>
                <a:latin typeface="Arial"/>
                <a:cs typeface="Arial"/>
              </a:rPr>
              <a:t>T</a:t>
            </a:r>
            <a:r>
              <a:rPr lang="en-US" sz="1050" baseline="-25000" dirty="0" smtClean="0">
                <a:solidFill>
                  <a:srgbClr val="000000"/>
                </a:solidFill>
                <a:latin typeface="Arial"/>
                <a:cs typeface="Arial"/>
              </a:rPr>
              <a:t>C</a:t>
            </a:r>
            <a:r>
              <a:rPr lang="en-US" sz="1050" dirty="0" smtClean="0">
                <a:solidFill>
                  <a:srgbClr val="000000"/>
                </a:solidFill>
                <a:latin typeface="Arial"/>
                <a:cs typeface="Arial"/>
              </a:rPr>
              <a:t> cells</a:t>
            </a:r>
            <a:endParaRPr lang="en-US" sz="1050" dirty="0">
              <a:solidFill>
                <a:srgbClr val="000000"/>
              </a:solidFill>
              <a:latin typeface="Arial"/>
              <a:cs typeface="Arial"/>
            </a:endParaRPr>
          </a:p>
        </p:txBody>
      </p:sp>
      <p:sp>
        <p:nvSpPr>
          <p:cNvPr id="10" name="Text Box 31"/>
          <p:cNvSpPr txBox="1">
            <a:spLocks noChangeArrowheads="1"/>
          </p:cNvSpPr>
          <p:nvPr/>
        </p:nvSpPr>
        <p:spPr bwMode="auto">
          <a:xfrm>
            <a:off x="5235922" y="2984112"/>
            <a:ext cx="935075" cy="30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lnSpc>
                <a:spcPts val="1200"/>
              </a:lnSpc>
            </a:pPr>
            <a:r>
              <a:rPr lang="en-US" sz="1050" dirty="0" smtClean="0">
                <a:solidFill>
                  <a:srgbClr val="000000"/>
                </a:solidFill>
                <a:latin typeface="Arial"/>
                <a:cs typeface="Arial"/>
              </a:rPr>
              <a:t>Memory </a:t>
            </a:r>
            <a:r>
              <a:rPr lang="en-US" sz="1050" dirty="0">
                <a:solidFill>
                  <a:srgbClr val="000000"/>
                </a:solidFill>
                <a:latin typeface="Arial"/>
                <a:cs typeface="Arial"/>
              </a:rPr>
              <a:t>T</a:t>
            </a:r>
            <a:r>
              <a:rPr lang="en-US" sz="1050" baseline="-25000" dirty="0">
                <a:solidFill>
                  <a:srgbClr val="000000"/>
                </a:solidFill>
                <a:latin typeface="Arial"/>
                <a:cs typeface="Arial"/>
              </a:rPr>
              <a:t>C</a:t>
            </a:r>
            <a:r>
              <a:rPr lang="en-US" sz="1050" dirty="0">
                <a:solidFill>
                  <a:srgbClr val="000000"/>
                </a:solidFill>
                <a:latin typeface="Arial"/>
                <a:cs typeface="Arial"/>
              </a:rPr>
              <a:t> </a:t>
            </a:r>
            <a:endParaRPr lang="en-US" sz="1050" dirty="0" smtClean="0">
              <a:solidFill>
                <a:srgbClr val="000000"/>
              </a:solidFill>
              <a:latin typeface="Arial"/>
              <a:cs typeface="Arial"/>
            </a:endParaRPr>
          </a:p>
          <a:p>
            <a:pPr algn="r">
              <a:lnSpc>
                <a:spcPts val="1200"/>
              </a:lnSpc>
            </a:pPr>
            <a:r>
              <a:rPr lang="en-US" sz="1050" dirty="0">
                <a:solidFill>
                  <a:srgbClr val="000000"/>
                </a:solidFill>
                <a:latin typeface="Arial"/>
                <a:cs typeface="Arial"/>
              </a:rPr>
              <a:t>c</a:t>
            </a:r>
            <a:r>
              <a:rPr lang="en-US" sz="1050" dirty="0" smtClean="0">
                <a:solidFill>
                  <a:srgbClr val="000000"/>
                </a:solidFill>
                <a:latin typeface="Arial"/>
                <a:cs typeface="Arial"/>
              </a:rPr>
              <a:t>ells (inactive)</a:t>
            </a:r>
            <a:endParaRPr lang="en-US" sz="1050" dirty="0">
              <a:solidFill>
                <a:srgbClr val="000000"/>
              </a:solidFill>
              <a:latin typeface="Arial"/>
              <a:cs typeface="Arial"/>
            </a:endParaRPr>
          </a:p>
        </p:txBody>
      </p:sp>
      <p:sp>
        <p:nvSpPr>
          <p:cNvPr id="11" name="Text Box 31"/>
          <p:cNvSpPr txBox="1">
            <a:spLocks noChangeArrowheads="1"/>
          </p:cNvSpPr>
          <p:nvPr/>
        </p:nvSpPr>
        <p:spPr bwMode="auto">
          <a:xfrm>
            <a:off x="5200229" y="4061883"/>
            <a:ext cx="1187232" cy="139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360"/>
              </a:lnSpc>
            </a:pPr>
            <a:r>
              <a:rPr lang="en-US" sz="1050" dirty="0" smtClean="0">
                <a:solidFill>
                  <a:srgbClr val="000000"/>
                </a:solidFill>
                <a:latin typeface="Arial"/>
                <a:cs typeface="Arial"/>
              </a:rPr>
              <a:t>Before activation</a:t>
            </a:r>
          </a:p>
          <a:p>
            <a:pPr>
              <a:lnSpc>
                <a:spcPts val="1360"/>
              </a:lnSpc>
            </a:pPr>
            <a:r>
              <a:rPr lang="en-US" sz="1050" dirty="0">
                <a:solidFill>
                  <a:srgbClr val="000000"/>
                </a:solidFill>
                <a:latin typeface="Arial"/>
                <a:cs typeface="Arial"/>
              </a:rPr>
              <a:t>c</a:t>
            </a:r>
            <a:r>
              <a:rPr lang="en-US" sz="1050" dirty="0" smtClean="0">
                <a:solidFill>
                  <a:srgbClr val="000000"/>
                </a:solidFill>
                <a:latin typeface="Arial"/>
                <a:cs typeface="Arial"/>
              </a:rPr>
              <a:t>an occur, a</a:t>
            </a:r>
          </a:p>
          <a:p>
            <a:pPr>
              <a:lnSpc>
                <a:spcPts val="1360"/>
              </a:lnSpc>
            </a:pPr>
            <a:r>
              <a:rPr lang="en-US" sz="1050" dirty="0" smtClean="0">
                <a:solidFill>
                  <a:srgbClr val="000000"/>
                </a:solidFill>
                <a:latin typeface="Arial"/>
                <a:cs typeface="Arial"/>
              </a:rPr>
              <a:t>T cell must</a:t>
            </a:r>
          </a:p>
          <a:p>
            <a:pPr>
              <a:lnSpc>
                <a:spcPts val="1360"/>
              </a:lnSpc>
            </a:pPr>
            <a:r>
              <a:rPr lang="en-US" sz="1050" dirty="0">
                <a:solidFill>
                  <a:srgbClr val="000000"/>
                </a:solidFill>
                <a:latin typeface="Arial"/>
                <a:cs typeface="Arial"/>
              </a:rPr>
              <a:t>b</a:t>
            </a:r>
            <a:r>
              <a:rPr lang="en-US" sz="1050" dirty="0" smtClean="0">
                <a:solidFill>
                  <a:srgbClr val="000000"/>
                </a:solidFill>
                <a:latin typeface="Arial"/>
                <a:cs typeface="Arial"/>
              </a:rPr>
              <a:t>e chemically</a:t>
            </a:r>
          </a:p>
          <a:p>
            <a:pPr>
              <a:lnSpc>
                <a:spcPts val="1360"/>
              </a:lnSpc>
            </a:pPr>
            <a:r>
              <a:rPr lang="en-US" sz="1050" dirty="0">
                <a:solidFill>
                  <a:srgbClr val="000000"/>
                </a:solidFill>
                <a:latin typeface="Arial"/>
                <a:cs typeface="Arial"/>
              </a:rPr>
              <a:t>o</a:t>
            </a:r>
            <a:r>
              <a:rPr lang="en-US" sz="1050" dirty="0" smtClean="0">
                <a:solidFill>
                  <a:srgbClr val="000000"/>
                </a:solidFill>
                <a:latin typeface="Arial"/>
                <a:cs typeface="Arial"/>
              </a:rPr>
              <a:t>r physically</a:t>
            </a:r>
          </a:p>
          <a:p>
            <a:pPr>
              <a:lnSpc>
                <a:spcPts val="1360"/>
              </a:lnSpc>
            </a:pPr>
            <a:r>
              <a:rPr lang="en-US" sz="1050" dirty="0">
                <a:solidFill>
                  <a:srgbClr val="000000"/>
                </a:solidFill>
                <a:latin typeface="Arial"/>
                <a:cs typeface="Arial"/>
              </a:rPr>
              <a:t>s</a:t>
            </a:r>
            <a:r>
              <a:rPr lang="en-US" sz="1050" dirty="0" smtClean="0">
                <a:solidFill>
                  <a:srgbClr val="000000"/>
                </a:solidFill>
                <a:latin typeface="Arial"/>
                <a:cs typeface="Arial"/>
              </a:rPr>
              <a:t>timulated by</a:t>
            </a:r>
          </a:p>
          <a:p>
            <a:pPr>
              <a:lnSpc>
                <a:spcPts val="1360"/>
              </a:lnSpc>
            </a:pPr>
            <a:r>
              <a:rPr lang="en-US" sz="1050" dirty="0">
                <a:solidFill>
                  <a:srgbClr val="000000"/>
                </a:solidFill>
                <a:latin typeface="Arial"/>
                <a:cs typeface="Arial"/>
              </a:rPr>
              <a:t>t</a:t>
            </a:r>
            <a:r>
              <a:rPr lang="en-US" sz="1050" dirty="0" smtClean="0">
                <a:solidFill>
                  <a:srgbClr val="000000"/>
                </a:solidFill>
                <a:latin typeface="Arial"/>
                <a:cs typeface="Arial"/>
              </a:rPr>
              <a:t>he abnormal</a:t>
            </a:r>
          </a:p>
          <a:p>
            <a:pPr>
              <a:lnSpc>
                <a:spcPts val="1360"/>
              </a:lnSpc>
            </a:pPr>
            <a:r>
              <a:rPr lang="en-US" sz="1050" dirty="0">
                <a:solidFill>
                  <a:srgbClr val="000000"/>
                </a:solidFill>
                <a:latin typeface="Arial"/>
                <a:cs typeface="Arial"/>
              </a:rPr>
              <a:t>t</a:t>
            </a:r>
            <a:r>
              <a:rPr lang="en-US" sz="1050" dirty="0" smtClean="0">
                <a:solidFill>
                  <a:srgbClr val="000000"/>
                </a:solidFill>
                <a:latin typeface="Arial"/>
                <a:cs typeface="Arial"/>
              </a:rPr>
              <a:t>arget cell.</a:t>
            </a:r>
          </a:p>
        </p:txBody>
      </p:sp>
      <p:sp>
        <p:nvSpPr>
          <p:cNvPr id="12" name="Text Box 31"/>
          <p:cNvSpPr txBox="1">
            <a:spLocks noChangeArrowheads="1"/>
          </p:cNvSpPr>
          <p:nvPr/>
        </p:nvSpPr>
        <p:spPr bwMode="auto">
          <a:xfrm>
            <a:off x="4469342" y="5333579"/>
            <a:ext cx="538806" cy="30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200"/>
              </a:lnSpc>
            </a:pPr>
            <a:r>
              <a:rPr lang="en-US" sz="1050" dirty="0" smtClean="0">
                <a:solidFill>
                  <a:srgbClr val="000000"/>
                </a:solidFill>
                <a:latin typeface="Arial"/>
                <a:cs typeface="Arial"/>
              </a:rPr>
              <a:t>T cell</a:t>
            </a:r>
          </a:p>
          <a:p>
            <a:pPr>
              <a:lnSpc>
                <a:spcPts val="1200"/>
              </a:lnSpc>
            </a:pPr>
            <a:r>
              <a:rPr lang="en-US" sz="1050" dirty="0" smtClean="0">
                <a:solidFill>
                  <a:srgbClr val="000000"/>
                </a:solidFill>
                <a:latin typeface="Arial"/>
                <a:cs typeface="Arial"/>
              </a:rPr>
              <a:t>receptor</a:t>
            </a:r>
            <a:endParaRPr lang="en-US" sz="1050" dirty="0">
              <a:solidFill>
                <a:srgbClr val="000000"/>
              </a:solidFill>
              <a:latin typeface="Arial"/>
              <a:cs typeface="Arial"/>
            </a:endParaRPr>
          </a:p>
        </p:txBody>
      </p:sp>
      <p:grpSp>
        <p:nvGrpSpPr>
          <p:cNvPr id="9223" name="Group 9222"/>
          <p:cNvGrpSpPr/>
          <p:nvPr/>
        </p:nvGrpSpPr>
        <p:grpSpPr>
          <a:xfrm>
            <a:off x="2820051" y="1867329"/>
            <a:ext cx="429846" cy="194628"/>
            <a:chOff x="2820051" y="1765731"/>
            <a:chExt cx="429846" cy="194628"/>
          </a:xfrm>
        </p:grpSpPr>
        <p:cxnSp>
          <p:nvCxnSpPr>
            <p:cNvPr id="14" name="Straight Connector 13"/>
            <p:cNvCxnSpPr/>
            <p:nvPr/>
          </p:nvCxnSpPr>
          <p:spPr bwMode="auto">
            <a:xfrm>
              <a:off x="3135947" y="1767774"/>
              <a:ext cx="11395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flipV="1">
              <a:off x="2820051" y="1765731"/>
              <a:ext cx="325211" cy="19462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6" name="Straight Connector 15"/>
          <p:cNvCxnSpPr/>
          <p:nvPr/>
        </p:nvCxnSpPr>
        <p:spPr bwMode="auto">
          <a:xfrm>
            <a:off x="2597270" y="2740047"/>
            <a:ext cx="0" cy="15555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 Box 31"/>
          <p:cNvSpPr txBox="1">
            <a:spLocks noChangeArrowheads="1"/>
          </p:cNvSpPr>
          <p:nvPr/>
        </p:nvSpPr>
        <p:spPr bwMode="auto">
          <a:xfrm>
            <a:off x="3303009" y="1787601"/>
            <a:ext cx="782676" cy="15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200"/>
              </a:lnSpc>
            </a:pPr>
            <a:r>
              <a:rPr lang="en-US" sz="1050" dirty="0" smtClean="0">
                <a:solidFill>
                  <a:srgbClr val="000000"/>
                </a:solidFill>
                <a:latin typeface="Arial"/>
                <a:cs typeface="Arial"/>
              </a:rPr>
              <a:t>Infected cell</a:t>
            </a:r>
            <a:endParaRPr lang="en-US" sz="1050" dirty="0">
              <a:solidFill>
                <a:srgbClr val="000000"/>
              </a:solidFill>
              <a:latin typeface="Arial"/>
              <a:cs typeface="Arial"/>
            </a:endParaRPr>
          </a:p>
        </p:txBody>
      </p:sp>
      <p:sp>
        <p:nvSpPr>
          <p:cNvPr id="18" name="Text Box 31"/>
          <p:cNvSpPr txBox="1">
            <a:spLocks noChangeArrowheads="1"/>
          </p:cNvSpPr>
          <p:nvPr/>
        </p:nvSpPr>
        <p:spPr bwMode="auto">
          <a:xfrm>
            <a:off x="3668817" y="2240802"/>
            <a:ext cx="512136" cy="46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lnSpc>
                <a:spcPts val="1200"/>
              </a:lnSpc>
            </a:pPr>
            <a:r>
              <a:rPr lang="en-US" sz="1050" dirty="0" smtClean="0">
                <a:solidFill>
                  <a:srgbClr val="000000"/>
                </a:solidFill>
                <a:latin typeface="Arial"/>
                <a:cs typeface="Arial"/>
              </a:rPr>
              <a:t>Inactive</a:t>
            </a:r>
          </a:p>
          <a:p>
            <a:pPr algn="ctr">
              <a:lnSpc>
                <a:spcPts val="1200"/>
              </a:lnSpc>
            </a:pPr>
            <a:r>
              <a:rPr lang="en-US" sz="1050" dirty="0" smtClean="0">
                <a:solidFill>
                  <a:srgbClr val="000000"/>
                </a:solidFill>
                <a:latin typeface="Arial"/>
                <a:cs typeface="Arial"/>
              </a:rPr>
              <a:t>CD8</a:t>
            </a:r>
          </a:p>
          <a:p>
            <a:pPr algn="ctr">
              <a:lnSpc>
                <a:spcPts val="1200"/>
              </a:lnSpc>
            </a:pPr>
            <a:r>
              <a:rPr lang="en-US" sz="1050" dirty="0" smtClean="0">
                <a:solidFill>
                  <a:srgbClr val="000000"/>
                </a:solidFill>
                <a:latin typeface="Arial"/>
                <a:cs typeface="Arial"/>
              </a:rPr>
              <a:t>T cell</a:t>
            </a:r>
            <a:endParaRPr lang="en-US" sz="1050" dirty="0">
              <a:solidFill>
                <a:srgbClr val="000000"/>
              </a:solidFill>
              <a:latin typeface="Arial"/>
              <a:cs typeface="Arial"/>
            </a:endParaRPr>
          </a:p>
        </p:txBody>
      </p:sp>
      <p:sp>
        <p:nvSpPr>
          <p:cNvPr id="19" name="Text Box 31"/>
          <p:cNvSpPr txBox="1">
            <a:spLocks noChangeArrowheads="1"/>
          </p:cNvSpPr>
          <p:nvPr/>
        </p:nvSpPr>
        <p:spPr bwMode="auto">
          <a:xfrm>
            <a:off x="2010956" y="2914380"/>
            <a:ext cx="1098108" cy="30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lnSpc>
                <a:spcPts val="1200"/>
              </a:lnSpc>
            </a:pPr>
            <a:r>
              <a:rPr lang="en-US" sz="1050" dirty="0" smtClean="0">
                <a:solidFill>
                  <a:srgbClr val="000000"/>
                </a:solidFill>
                <a:latin typeface="Arial"/>
                <a:cs typeface="Arial"/>
              </a:rPr>
              <a:t>Viral or</a:t>
            </a:r>
          </a:p>
          <a:p>
            <a:pPr algn="ctr">
              <a:lnSpc>
                <a:spcPts val="1200"/>
              </a:lnSpc>
            </a:pPr>
            <a:r>
              <a:rPr lang="en-US" sz="1050" dirty="0">
                <a:solidFill>
                  <a:srgbClr val="000000"/>
                </a:solidFill>
                <a:latin typeface="Arial"/>
                <a:cs typeface="Arial"/>
              </a:rPr>
              <a:t>b</a:t>
            </a:r>
            <a:r>
              <a:rPr lang="en-US" sz="1050" dirty="0" smtClean="0">
                <a:solidFill>
                  <a:srgbClr val="000000"/>
                </a:solidFill>
                <a:latin typeface="Arial"/>
                <a:cs typeface="Arial"/>
              </a:rPr>
              <a:t>acterial antigen</a:t>
            </a:r>
            <a:endParaRPr lang="en-US" sz="1050" dirty="0">
              <a:solidFill>
                <a:srgbClr val="000000"/>
              </a:solidFill>
              <a:latin typeface="Arial"/>
              <a:cs typeface="Arial"/>
            </a:endParaRPr>
          </a:p>
        </p:txBody>
      </p:sp>
      <p:cxnSp>
        <p:nvCxnSpPr>
          <p:cNvPr id="20" name="Straight Connector 19"/>
          <p:cNvCxnSpPr/>
          <p:nvPr/>
        </p:nvCxnSpPr>
        <p:spPr bwMode="auto">
          <a:xfrm>
            <a:off x="4155764" y="5421616"/>
            <a:ext cx="252683"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a:off x="3879417" y="5413667"/>
            <a:ext cx="0" cy="43875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219" name="Group 9218"/>
          <p:cNvGrpSpPr/>
          <p:nvPr/>
        </p:nvGrpSpPr>
        <p:grpSpPr>
          <a:xfrm>
            <a:off x="3109956" y="4937124"/>
            <a:ext cx="700044" cy="140269"/>
            <a:chOff x="3109956" y="4835526"/>
            <a:chExt cx="700044" cy="140269"/>
          </a:xfrm>
        </p:grpSpPr>
        <p:cxnSp>
          <p:nvCxnSpPr>
            <p:cNvPr id="23" name="Straight Connector 22"/>
            <p:cNvCxnSpPr/>
            <p:nvPr/>
          </p:nvCxnSpPr>
          <p:spPr bwMode="auto">
            <a:xfrm>
              <a:off x="3109956" y="4835526"/>
              <a:ext cx="693531"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a:off x="3204468" y="4835526"/>
              <a:ext cx="605532" cy="14026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 name="Group 4"/>
          <p:cNvGrpSpPr/>
          <p:nvPr/>
        </p:nvGrpSpPr>
        <p:grpSpPr>
          <a:xfrm>
            <a:off x="3241113" y="5292316"/>
            <a:ext cx="445143" cy="94843"/>
            <a:chOff x="3241113" y="5190718"/>
            <a:chExt cx="445143" cy="94843"/>
          </a:xfrm>
        </p:grpSpPr>
        <p:cxnSp>
          <p:nvCxnSpPr>
            <p:cNvPr id="26" name="Straight Connector 25"/>
            <p:cNvCxnSpPr/>
            <p:nvPr/>
          </p:nvCxnSpPr>
          <p:spPr bwMode="auto">
            <a:xfrm>
              <a:off x="3241113" y="5284010"/>
              <a:ext cx="152338"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flipV="1">
              <a:off x="3393451" y="5190718"/>
              <a:ext cx="292805" cy="9484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8" name="Text Box 31"/>
          <p:cNvSpPr txBox="1">
            <a:spLocks noChangeArrowheads="1"/>
          </p:cNvSpPr>
          <p:nvPr/>
        </p:nvSpPr>
        <p:spPr bwMode="auto">
          <a:xfrm>
            <a:off x="4619229" y="6077424"/>
            <a:ext cx="346314" cy="30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lnSpc>
                <a:spcPts val="1200"/>
              </a:lnSpc>
            </a:pPr>
            <a:r>
              <a:rPr lang="en-US" sz="1050" dirty="0" smtClean="0">
                <a:solidFill>
                  <a:srgbClr val="000000"/>
                </a:solidFill>
                <a:latin typeface="Arial"/>
                <a:cs typeface="Arial"/>
              </a:rPr>
              <a:t>CD8</a:t>
            </a:r>
          </a:p>
          <a:p>
            <a:pPr algn="r">
              <a:lnSpc>
                <a:spcPts val="1200"/>
              </a:lnSpc>
            </a:pPr>
            <a:r>
              <a:rPr lang="en-US" sz="1050" dirty="0" smtClean="0">
                <a:solidFill>
                  <a:srgbClr val="000000"/>
                </a:solidFill>
                <a:latin typeface="Arial"/>
                <a:cs typeface="Arial"/>
              </a:rPr>
              <a:t>T cell</a:t>
            </a:r>
            <a:endParaRPr lang="en-US" sz="1050" dirty="0">
              <a:solidFill>
                <a:srgbClr val="000000"/>
              </a:solidFill>
              <a:latin typeface="Arial"/>
              <a:cs typeface="Arial"/>
            </a:endParaRPr>
          </a:p>
        </p:txBody>
      </p:sp>
      <p:sp>
        <p:nvSpPr>
          <p:cNvPr id="29" name="Text Box 31"/>
          <p:cNvSpPr txBox="1">
            <a:spLocks noChangeArrowheads="1"/>
          </p:cNvSpPr>
          <p:nvPr/>
        </p:nvSpPr>
        <p:spPr bwMode="auto">
          <a:xfrm>
            <a:off x="2679226" y="6121141"/>
            <a:ext cx="594962" cy="30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200"/>
              </a:lnSpc>
            </a:pPr>
            <a:r>
              <a:rPr lang="en-US" sz="1050" dirty="0" smtClean="0">
                <a:solidFill>
                  <a:srgbClr val="000000"/>
                </a:solidFill>
                <a:latin typeface="Arial"/>
                <a:cs typeface="Arial"/>
              </a:rPr>
              <a:t>Infected</a:t>
            </a:r>
          </a:p>
          <a:p>
            <a:pPr>
              <a:lnSpc>
                <a:spcPts val="1200"/>
              </a:lnSpc>
            </a:pPr>
            <a:r>
              <a:rPr lang="en-US" sz="1050" dirty="0" smtClean="0">
                <a:solidFill>
                  <a:srgbClr val="000000"/>
                </a:solidFill>
                <a:latin typeface="Arial"/>
                <a:cs typeface="Arial"/>
              </a:rPr>
              <a:t>cell</a:t>
            </a:r>
            <a:endParaRPr lang="en-US" sz="1050" dirty="0">
              <a:solidFill>
                <a:srgbClr val="000000"/>
              </a:solidFill>
              <a:latin typeface="Arial"/>
              <a:cs typeface="Arial"/>
            </a:endParaRPr>
          </a:p>
        </p:txBody>
      </p:sp>
      <p:sp>
        <p:nvSpPr>
          <p:cNvPr id="30" name="Text Box 31"/>
          <p:cNvSpPr txBox="1">
            <a:spLocks noChangeArrowheads="1"/>
          </p:cNvSpPr>
          <p:nvPr/>
        </p:nvSpPr>
        <p:spPr bwMode="auto">
          <a:xfrm>
            <a:off x="3635551" y="5883586"/>
            <a:ext cx="495477" cy="148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140"/>
              </a:lnSpc>
            </a:pPr>
            <a:r>
              <a:rPr lang="en-US" sz="1050" dirty="0" smtClean="0">
                <a:solidFill>
                  <a:srgbClr val="000000"/>
                </a:solidFill>
                <a:latin typeface="Arial"/>
                <a:cs typeface="Arial"/>
              </a:rPr>
              <a:t>Antigen</a:t>
            </a:r>
            <a:endParaRPr lang="en-US" sz="1050" dirty="0">
              <a:solidFill>
                <a:srgbClr val="000000"/>
              </a:solidFill>
              <a:latin typeface="Arial"/>
              <a:cs typeface="Arial"/>
            </a:endParaRPr>
          </a:p>
        </p:txBody>
      </p:sp>
      <p:sp>
        <p:nvSpPr>
          <p:cNvPr id="31" name="Text Box 31"/>
          <p:cNvSpPr txBox="1">
            <a:spLocks noChangeArrowheads="1"/>
          </p:cNvSpPr>
          <p:nvPr/>
        </p:nvSpPr>
        <p:spPr bwMode="auto">
          <a:xfrm>
            <a:off x="2801259" y="4852685"/>
            <a:ext cx="495477" cy="30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200"/>
              </a:lnSpc>
            </a:pPr>
            <a:r>
              <a:rPr lang="en-US" sz="1050" dirty="0" smtClean="0">
                <a:solidFill>
                  <a:srgbClr val="000000"/>
                </a:solidFill>
                <a:latin typeface="Arial"/>
                <a:cs typeface="Arial"/>
              </a:rPr>
              <a:t>CD8</a:t>
            </a:r>
          </a:p>
          <a:p>
            <a:pPr>
              <a:lnSpc>
                <a:spcPts val="1200"/>
              </a:lnSpc>
            </a:pPr>
            <a:r>
              <a:rPr lang="en-US" sz="1050" dirty="0" smtClean="0">
                <a:solidFill>
                  <a:srgbClr val="000000"/>
                </a:solidFill>
                <a:latin typeface="Arial"/>
                <a:cs typeface="Arial"/>
              </a:rPr>
              <a:t>protein</a:t>
            </a:r>
            <a:endParaRPr lang="en-US" sz="1050" dirty="0">
              <a:solidFill>
                <a:srgbClr val="000000"/>
              </a:solidFill>
              <a:latin typeface="Arial"/>
              <a:cs typeface="Arial"/>
            </a:endParaRPr>
          </a:p>
        </p:txBody>
      </p:sp>
      <p:sp>
        <p:nvSpPr>
          <p:cNvPr id="32" name="Text Box 31"/>
          <p:cNvSpPr txBox="1">
            <a:spLocks noChangeArrowheads="1"/>
          </p:cNvSpPr>
          <p:nvPr/>
        </p:nvSpPr>
        <p:spPr bwMode="auto">
          <a:xfrm>
            <a:off x="2680524" y="5312408"/>
            <a:ext cx="495477" cy="30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lnSpc>
                <a:spcPts val="1200"/>
              </a:lnSpc>
            </a:pPr>
            <a:r>
              <a:rPr lang="en-US" sz="1050" dirty="0" smtClean="0">
                <a:solidFill>
                  <a:srgbClr val="000000"/>
                </a:solidFill>
                <a:latin typeface="Arial"/>
                <a:cs typeface="Arial"/>
              </a:rPr>
              <a:t>Class I</a:t>
            </a:r>
          </a:p>
          <a:p>
            <a:pPr algn="r">
              <a:lnSpc>
                <a:spcPts val="1200"/>
              </a:lnSpc>
            </a:pPr>
            <a:r>
              <a:rPr lang="en-US" sz="1050" dirty="0" smtClean="0">
                <a:solidFill>
                  <a:srgbClr val="000000"/>
                </a:solidFill>
                <a:latin typeface="Arial"/>
                <a:cs typeface="Arial"/>
              </a:rPr>
              <a:t>MHC</a:t>
            </a:r>
            <a:endParaRPr lang="en-US" sz="1050" dirty="0">
              <a:solidFill>
                <a:srgbClr val="000000"/>
              </a:solidFill>
              <a:latin typeface="Arial"/>
              <a:cs typeface="Arial"/>
            </a:endParaRPr>
          </a:p>
        </p:txBody>
      </p:sp>
      <p:sp>
        <p:nvSpPr>
          <p:cNvPr id="33" name="Text Box 31"/>
          <p:cNvSpPr txBox="1">
            <a:spLocks noChangeArrowheads="1"/>
          </p:cNvSpPr>
          <p:nvPr/>
        </p:nvSpPr>
        <p:spPr bwMode="auto">
          <a:xfrm>
            <a:off x="3388548" y="4039720"/>
            <a:ext cx="906113" cy="46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lnSpc>
                <a:spcPts val="1200"/>
              </a:lnSpc>
            </a:pPr>
            <a:r>
              <a:rPr lang="en-US" sz="1050" dirty="0" err="1" smtClean="0">
                <a:solidFill>
                  <a:srgbClr val="000000"/>
                </a:solidFill>
                <a:latin typeface="Arial"/>
                <a:cs typeface="Arial"/>
              </a:rPr>
              <a:t>Costimulation</a:t>
            </a:r>
            <a:endParaRPr lang="en-US" sz="1050" dirty="0" smtClean="0">
              <a:solidFill>
                <a:srgbClr val="000000"/>
              </a:solidFill>
              <a:latin typeface="Arial"/>
              <a:cs typeface="Arial"/>
            </a:endParaRPr>
          </a:p>
          <a:p>
            <a:pPr algn="ctr">
              <a:lnSpc>
                <a:spcPts val="1200"/>
              </a:lnSpc>
            </a:pPr>
            <a:r>
              <a:rPr lang="en-US" sz="1050" dirty="0">
                <a:solidFill>
                  <a:srgbClr val="000000"/>
                </a:solidFill>
                <a:latin typeface="Arial"/>
                <a:cs typeface="Arial"/>
              </a:rPr>
              <a:t>a</a:t>
            </a:r>
            <a:r>
              <a:rPr lang="en-US" sz="1050" dirty="0" smtClean="0">
                <a:solidFill>
                  <a:srgbClr val="000000"/>
                </a:solidFill>
                <a:latin typeface="Arial"/>
                <a:cs typeface="Arial"/>
              </a:rPr>
              <a:t>ctivates</a:t>
            </a:r>
          </a:p>
          <a:p>
            <a:pPr algn="ctr">
              <a:lnSpc>
                <a:spcPts val="1200"/>
              </a:lnSpc>
            </a:pPr>
            <a:r>
              <a:rPr lang="en-US" sz="1050" dirty="0" smtClean="0">
                <a:solidFill>
                  <a:srgbClr val="000000"/>
                </a:solidFill>
                <a:latin typeface="Arial"/>
                <a:cs typeface="Arial"/>
              </a:rPr>
              <a:t>CD8 T cell</a:t>
            </a:r>
            <a:endParaRPr lang="en-US" sz="1050" dirty="0">
              <a:solidFill>
                <a:srgbClr val="000000"/>
              </a:solidFill>
              <a:latin typeface="Arial"/>
              <a:cs typeface="Arial"/>
            </a:endParaRPr>
          </a:p>
        </p:txBody>
      </p:sp>
      <p:sp>
        <p:nvSpPr>
          <p:cNvPr id="34" name="Text Box 31"/>
          <p:cNvSpPr txBox="1">
            <a:spLocks noChangeArrowheads="1"/>
          </p:cNvSpPr>
          <p:nvPr/>
        </p:nvSpPr>
        <p:spPr bwMode="auto">
          <a:xfrm>
            <a:off x="2106198" y="731242"/>
            <a:ext cx="2047598" cy="863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350"/>
              </a:lnSpc>
            </a:pPr>
            <a:r>
              <a:rPr lang="en-US" sz="1050" dirty="0" smtClean="0">
                <a:solidFill>
                  <a:srgbClr val="000000"/>
                </a:solidFill>
                <a:latin typeface="Arial"/>
                <a:cs typeface="Arial"/>
              </a:rPr>
              <a:t>Antigen recognition occurs</a:t>
            </a:r>
          </a:p>
          <a:p>
            <a:pPr>
              <a:lnSpc>
                <a:spcPts val="1350"/>
              </a:lnSpc>
            </a:pPr>
            <a:r>
              <a:rPr lang="en-US" sz="1050" dirty="0">
                <a:solidFill>
                  <a:srgbClr val="000000"/>
                </a:solidFill>
                <a:latin typeface="Arial"/>
                <a:cs typeface="Arial"/>
              </a:rPr>
              <a:t>w</a:t>
            </a:r>
            <a:r>
              <a:rPr lang="en-US" sz="1050" dirty="0" smtClean="0">
                <a:solidFill>
                  <a:srgbClr val="000000"/>
                </a:solidFill>
                <a:latin typeface="Arial"/>
                <a:cs typeface="Arial"/>
              </a:rPr>
              <a:t>hen a CD8 T cell encounters</a:t>
            </a:r>
          </a:p>
          <a:p>
            <a:pPr>
              <a:lnSpc>
                <a:spcPts val="1350"/>
              </a:lnSpc>
            </a:pPr>
            <a:r>
              <a:rPr lang="en-US" sz="1050" dirty="0">
                <a:solidFill>
                  <a:srgbClr val="000000"/>
                </a:solidFill>
                <a:latin typeface="Arial"/>
                <a:cs typeface="Arial"/>
              </a:rPr>
              <a:t>a</a:t>
            </a:r>
            <a:r>
              <a:rPr lang="en-US" sz="1050" dirty="0" smtClean="0">
                <a:solidFill>
                  <a:srgbClr val="000000"/>
                </a:solidFill>
                <a:latin typeface="Arial"/>
                <a:cs typeface="Arial"/>
              </a:rPr>
              <a:t>n appropriate antigen on</a:t>
            </a:r>
          </a:p>
          <a:p>
            <a:pPr>
              <a:lnSpc>
                <a:spcPts val="1350"/>
              </a:lnSpc>
            </a:pPr>
            <a:r>
              <a:rPr lang="en-US" sz="1050" dirty="0">
                <a:solidFill>
                  <a:srgbClr val="000000"/>
                </a:solidFill>
                <a:latin typeface="Arial"/>
                <a:cs typeface="Arial"/>
              </a:rPr>
              <a:t>t</a:t>
            </a:r>
            <a:r>
              <a:rPr lang="en-US" sz="1050" dirty="0" smtClean="0">
                <a:solidFill>
                  <a:srgbClr val="000000"/>
                </a:solidFill>
                <a:latin typeface="Arial"/>
                <a:cs typeface="Arial"/>
              </a:rPr>
              <a:t>he surface of another cell,</a:t>
            </a:r>
          </a:p>
          <a:p>
            <a:pPr>
              <a:lnSpc>
                <a:spcPts val="1350"/>
              </a:lnSpc>
            </a:pPr>
            <a:r>
              <a:rPr lang="en-US" sz="1050" dirty="0">
                <a:solidFill>
                  <a:srgbClr val="000000"/>
                </a:solidFill>
                <a:latin typeface="Arial"/>
                <a:cs typeface="Arial"/>
              </a:rPr>
              <a:t>b</a:t>
            </a:r>
            <a:r>
              <a:rPr lang="en-US" sz="1050" dirty="0" smtClean="0">
                <a:solidFill>
                  <a:srgbClr val="000000"/>
                </a:solidFill>
                <a:latin typeface="Arial"/>
                <a:cs typeface="Arial"/>
              </a:rPr>
              <a:t>ound to a Class I MHC protein.</a:t>
            </a:r>
          </a:p>
        </p:txBody>
      </p:sp>
      <p:sp>
        <p:nvSpPr>
          <p:cNvPr id="43" name="Text Box 31"/>
          <p:cNvSpPr txBox="1">
            <a:spLocks noChangeArrowheads="1"/>
          </p:cNvSpPr>
          <p:nvPr/>
        </p:nvSpPr>
        <p:spPr bwMode="auto">
          <a:xfrm>
            <a:off x="2754150" y="3747672"/>
            <a:ext cx="107113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b="0" dirty="0" err="1" smtClean="0">
                <a:solidFill>
                  <a:srgbClr val="000000"/>
                </a:solidFill>
                <a:latin typeface="Arial Black"/>
                <a:cs typeface="Arial Black"/>
              </a:rPr>
              <a:t>Costimulation</a:t>
            </a:r>
            <a:endParaRPr lang="en-US" sz="1100" b="0" dirty="0">
              <a:solidFill>
                <a:srgbClr val="000000"/>
              </a:solidFill>
              <a:latin typeface="Arial Black"/>
              <a:cs typeface="Arial Black"/>
            </a:endParaRPr>
          </a:p>
        </p:txBody>
      </p:sp>
    </p:spTree>
    <p:extLst>
      <p:ext uri="{BB962C8B-B14F-4D97-AF65-F5344CB8AC3E}">
        <p14:creationId xmlns:p14="http://schemas.microsoft.com/office/powerpoint/2010/main" val="59143961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ure_22_19_2_unlabeled.jpg"/>
          <p:cNvPicPr>
            <a:picLocks noChangeAspect="1"/>
          </p:cNvPicPr>
          <p:nvPr/>
        </p:nvPicPr>
        <p:blipFill rotWithShape="1">
          <a:blip r:embed="rId3">
            <a:extLst>
              <a:ext uri="{28A0092B-C50C-407E-A947-70E740481C1C}">
                <a14:useLocalDpi xmlns:a14="http://schemas.microsoft.com/office/drawing/2010/main" val="0"/>
              </a:ext>
            </a:extLst>
          </a:blip>
          <a:srcRect b="2847"/>
          <a:stretch/>
        </p:blipFill>
        <p:spPr>
          <a:xfrm>
            <a:off x="2609088" y="221826"/>
            <a:ext cx="3925824" cy="6396284"/>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22-19 Antigen Recognition and Activation of Cytotoxic T Cells (Part </a:t>
            </a:r>
            <a:r>
              <a:rPr lang="en-US" sz="900" b="1" dirty="0" smtClean="0">
                <a:latin typeface="Arial"/>
                <a:cs typeface="Arial"/>
              </a:rPr>
              <a:t>2 </a:t>
            </a:r>
            <a:r>
              <a:rPr lang="en-US" sz="900" b="1" dirty="0">
                <a:latin typeface="Arial"/>
                <a:cs typeface="Arial"/>
              </a:rPr>
              <a:t>of 2).</a:t>
            </a:r>
          </a:p>
        </p:txBody>
      </p:sp>
      <p:sp>
        <p:nvSpPr>
          <p:cNvPr id="6" name="Text Box 31"/>
          <p:cNvSpPr txBox="1">
            <a:spLocks noChangeArrowheads="1"/>
          </p:cNvSpPr>
          <p:nvPr/>
        </p:nvSpPr>
        <p:spPr bwMode="auto">
          <a:xfrm>
            <a:off x="2906603" y="375336"/>
            <a:ext cx="2036679" cy="164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070" b="0" dirty="0" smtClean="0">
                <a:solidFill>
                  <a:srgbClr val="000000"/>
                </a:solidFill>
                <a:latin typeface="Arial Black"/>
                <a:cs typeface="Arial Black"/>
              </a:rPr>
              <a:t>Destruction of Target Cells</a:t>
            </a:r>
            <a:endParaRPr lang="en-US" sz="1070" b="0" dirty="0">
              <a:solidFill>
                <a:srgbClr val="000000"/>
              </a:solidFill>
              <a:latin typeface="Arial Black"/>
              <a:cs typeface="Arial Black"/>
            </a:endParaRPr>
          </a:p>
        </p:txBody>
      </p:sp>
      <p:sp>
        <p:nvSpPr>
          <p:cNvPr id="7" name="Text Box 31"/>
          <p:cNvSpPr txBox="1">
            <a:spLocks noChangeArrowheads="1"/>
          </p:cNvSpPr>
          <p:nvPr/>
        </p:nvSpPr>
        <p:spPr bwMode="auto">
          <a:xfrm>
            <a:off x="2882975" y="709951"/>
            <a:ext cx="2097179" cy="715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400"/>
              </a:lnSpc>
            </a:pPr>
            <a:r>
              <a:rPr lang="en-US" sz="1070" dirty="0" smtClean="0">
                <a:solidFill>
                  <a:srgbClr val="000000"/>
                </a:solidFill>
                <a:latin typeface="Arial"/>
                <a:cs typeface="Arial"/>
              </a:rPr>
              <a:t>The active T</a:t>
            </a:r>
            <a:r>
              <a:rPr lang="en-US" sz="1070" baseline="-25000" dirty="0" smtClean="0">
                <a:solidFill>
                  <a:srgbClr val="000000"/>
                </a:solidFill>
                <a:latin typeface="Arial"/>
                <a:cs typeface="Arial"/>
              </a:rPr>
              <a:t>C</a:t>
            </a:r>
            <a:r>
              <a:rPr lang="en-US" sz="1070" dirty="0" smtClean="0">
                <a:solidFill>
                  <a:srgbClr val="000000"/>
                </a:solidFill>
                <a:latin typeface="Arial"/>
                <a:cs typeface="Arial"/>
              </a:rPr>
              <a:t> cell destroys the</a:t>
            </a:r>
          </a:p>
          <a:p>
            <a:pPr>
              <a:lnSpc>
                <a:spcPts val="1400"/>
              </a:lnSpc>
            </a:pPr>
            <a:r>
              <a:rPr lang="en-US" sz="1070" dirty="0">
                <a:solidFill>
                  <a:srgbClr val="000000"/>
                </a:solidFill>
                <a:latin typeface="Arial"/>
                <a:cs typeface="Arial"/>
              </a:rPr>
              <a:t>a</a:t>
            </a:r>
            <a:r>
              <a:rPr lang="en-US" sz="1070" dirty="0" smtClean="0">
                <a:solidFill>
                  <a:srgbClr val="000000"/>
                </a:solidFill>
                <a:latin typeface="Arial"/>
                <a:cs typeface="Arial"/>
              </a:rPr>
              <a:t>ntigen-bearing cell. It may use</a:t>
            </a:r>
          </a:p>
          <a:p>
            <a:pPr>
              <a:lnSpc>
                <a:spcPts val="1400"/>
              </a:lnSpc>
            </a:pPr>
            <a:r>
              <a:rPr lang="en-US" sz="1070" dirty="0">
                <a:solidFill>
                  <a:srgbClr val="000000"/>
                </a:solidFill>
                <a:latin typeface="Arial"/>
                <a:cs typeface="Arial"/>
              </a:rPr>
              <a:t>s</a:t>
            </a:r>
            <a:r>
              <a:rPr lang="en-US" sz="1070" dirty="0" smtClean="0">
                <a:solidFill>
                  <a:srgbClr val="000000"/>
                </a:solidFill>
                <a:latin typeface="Arial"/>
                <a:cs typeface="Arial"/>
              </a:rPr>
              <a:t>everal different mechanisms to</a:t>
            </a:r>
          </a:p>
          <a:p>
            <a:pPr>
              <a:lnSpc>
                <a:spcPts val="1400"/>
              </a:lnSpc>
            </a:pPr>
            <a:r>
              <a:rPr lang="en-US" sz="1070" dirty="0">
                <a:solidFill>
                  <a:srgbClr val="000000"/>
                </a:solidFill>
                <a:latin typeface="Arial"/>
                <a:cs typeface="Arial"/>
              </a:rPr>
              <a:t>k</a:t>
            </a:r>
            <a:r>
              <a:rPr lang="en-US" sz="1070" dirty="0" smtClean="0">
                <a:solidFill>
                  <a:srgbClr val="000000"/>
                </a:solidFill>
                <a:latin typeface="Arial"/>
                <a:cs typeface="Arial"/>
              </a:rPr>
              <a:t>ill the target cell.</a:t>
            </a:r>
            <a:endParaRPr lang="en-US" sz="1070" dirty="0">
              <a:solidFill>
                <a:srgbClr val="000000"/>
              </a:solidFill>
              <a:latin typeface="Arial"/>
              <a:cs typeface="Arial"/>
            </a:endParaRPr>
          </a:p>
        </p:txBody>
      </p:sp>
      <p:sp>
        <p:nvSpPr>
          <p:cNvPr id="8" name="Text Box 31"/>
          <p:cNvSpPr txBox="1">
            <a:spLocks noChangeArrowheads="1"/>
          </p:cNvSpPr>
          <p:nvPr/>
        </p:nvSpPr>
        <p:spPr bwMode="auto">
          <a:xfrm>
            <a:off x="4275589" y="3981575"/>
            <a:ext cx="1205458" cy="32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300"/>
              </a:lnSpc>
            </a:pPr>
            <a:r>
              <a:rPr lang="en-US" sz="1070" dirty="0" smtClean="0">
                <a:solidFill>
                  <a:srgbClr val="000000"/>
                </a:solidFill>
                <a:latin typeface="Arial"/>
                <a:cs typeface="Arial"/>
              </a:rPr>
              <a:t>Destruction of</a:t>
            </a:r>
          </a:p>
          <a:p>
            <a:pPr>
              <a:lnSpc>
                <a:spcPts val="1300"/>
              </a:lnSpc>
            </a:pPr>
            <a:r>
              <a:rPr lang="en-US" sz="1070" dirty="0">
                <a:solidFill>
                  <a:srgbClr val="000000"/>
                </a:solidFill>
                <a:latin typeface="Arial"/>
                <a:cs typeface="Arial"/>
              </a:rPr>
              <a:t>p</a:t>
            </a:r>
            <a:r>
              <a:rPr lang="en-US" sz="1070" dirty="0" smtClean="0">
                <a:solidFill>
                  <a:srgbClr val="000000"/>
                </a:solidFill>
                <a:latin typeface="Arial"/>
                <a:cs typeface="Arial"/>
              </a:rPr>
              <a:t>lasma membrane</a:t>
            </a:r>
            <a:endParaRPr lang="en-US" sz="1070" dirty="0">
              <a:solidFill>
                <a:srgbClr val="000000"/>
              </a:solidFill>
              <a:latin typeface="Arial"/>
              <a:cs typeface="Arial"/>
            </a:endParaRPr>
          </a:p>
        </p:txBody>
      </p:sp>
      <p:sp>
        <p:nvSpPr>
          <p:cNvPr id="9" name="Text Box 31"/>
          <p:cNvSpPr txBox="1">
            <a:spLocks noChangeArrowheads="1"/>
          </p:cNvSpPr>
          <p:nvPr/>
        </p:nvSpPr>
        <p:spPr bwMode="auto">
          <a:xfrm>
            <a:off x="4281496" y="4791636"/>
            <a:ext cx="923330" cy="32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300"/>
              </a:lnSpc>
            </a:pPr>
            <a:r>
              <a:rPr lang="en-US" sz="1070" dirty="0" smtClean="0">
                <a:solidFill>
                  <a:srgbClr val="000000"/>
                </a:solidFill>
                <a:latin typeface="Arial"/>
                <a:cs typeface="Arial"/>
              </a:rPr>
              <a:t>Stimulation of</a:t>
            </a:r>
          </a:p>
          <a:p>
            <a:pPr>
              <a:lnSpc>
                <a:spcPts val="1300"/>
              </a:lnSpc>
            </a:pPr>
            <a:r>
              <a:rPr lang="en-US" sz="1070" dirty="0" smtClean="0">
                <a:solidFill>
                  <a:srgbClr val="000000"/>
                </a:solidFill>
                <a:latin typeface="Arial"/>
                <a:cs typeface="Arial"/>
              </a:rPr>
              <a:t>apoptosis</a:t>
            </a:r>
            <a:endParaRPr lang="en-US" sz="1070" dirty="0">
              <a:solidFill>
                <a:srgbClr val="000000"/>
              </a:solidFill>
              <a:latin typeface="Arial"/>
              <a:cs typeface="Arial"/>
            </a:endParaRPr>
          </a:p>
        </p:txBody>
      </p:sp>
      <p:sp>
        <p:nvSpPr>
          <p:cNvPr id="10" name="Text Box 31"/>
          <p:cNvSpPr txBox="1">
            <a:spLocks noChangeArrowheads="1"/>
          </p:cNvSpPr>
          <p:nvPr/>
        </p:nvSpPr>
        <p:spPr bwMode="auto">
          <a:xfrm>
            <a:off x="4281496" y="5785442"/>
            <a:ext cx="1120648" cy="32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300"/>
              </a:lnSpc>
            </a:pPr>
            <a:r>
              <a:rPr lang="en-US" sz="1070" dirty="0" smtClean="0">
                <a:solidFill>
                  <a:srgbClr val="000000"/>
                </a:solidFill>
                <a:latin typeface="Arial"/>
                <a:cs typeface="Arial"/>
              </a:rPr>
              <a:t>Disruption of cell</a:t>
            </a:r>
          </a:p>
          <a:p>
            <a:pPr>
              <a:lnSpc>
                <a:spcPts val="1300"/>
              </a:lnSpc>
            </a:pPr>
            <a:r>
              <a:rPr lang="en-US" sz="1070" dirty="0" smtClean="0">
                <a:solidFill>
                  <a:srgbClr val="000000"/>
                </a:solidFill>
                <a:latin typeface="Arial"/>
                <a:cs typeface="Arial"/>
              </a:rPr>
              <a:t>metabolism</a:t>
            </a:r>
            <a:endParaRPr lang="en-US" sz="1070" dirty="0">
              <a:solidFill>
                <a:srgbClr val="000000"/>
              </a:solidFill>
              <a:latin typeface="Arial"/>
              <a:cs typeface="Arial"/>
            </a:endParaRPr>
          </a:p>
        </p:txBody>
      </p:sp>
      <p:sp>
        <p:nvSpPr>
          <p:cNvPr id="11" name="Text Box 31"/>
          <p:cNvSpPr txBox="1">
            <a:spLocks noChangeArrowheads="1"/>
          </p:cNvSpPr>
          <p:nvPr/>
        </p:nvSpPr>
        <p:spPr bwMode="auto">
          <a:xfrm>
            <a:off x="2933123" y="5943211"/>
            <a:ext cx="856266" cy="32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lnSpc>
                <a:spcPts val="1300"/>
              </a:lnSpc>
            </a:pPr>
            <a:r>
              <a:rPr lang="en-US" sz="1070" dirty="0" err="1" smtClean="0">
                <a:solidFill>
                  <a:srgbClr val="000000"/>
                </a:solidFill>
                <a:latin typeface="Arial"/>
                <a:cs typeface="Arial"/>
              </a:rPr>
              <a:t>Lymphotoxin</a:t>
            </a:r>
            <a:endParaRPr lang="en-US" sz="1070" dirty="0" smtClean="0">
              <a:solidFill>
                <a:srgbClr val="000000"/>
              </a:solidFill>
              <a:latin typeface="Arial"/>
              <a:cs typeface="Arial"/>
            </a:endParaRPr>
          </a:p>
          <a:p>
            <a:pPr algn="ctr">
              <a:lnSpc>
                <a:spcPts val="1300"/>
              </a:lnSpc>
            </a:pPr>
            <a:r>
              <a:rPr lang="en-US" sz="1070" dirty="0" smtClean="0">
                <a:solidFill>
                  <a:srgbClr val="000000"/>
                </a:solidFill>
                <a:latin typeface="Arial"/>
                <a:cs typeface="Arial"/>
              </a:rPr>
              <a:t>release</a:t>
            </a:r>
            <a:endParaRPr lang="en-US" sz="1070" dirty="0">
              <a:solidFill>
                <a:srgbClr val="000000"/>
              </a:solidFill>
              <a:latin typeface="Arial"/>
              <a:cs typeface="Arial"/>
            </a:endParaRPr>
          </a:p>
        </p:txBody>
      </p:sp>
      <p:sp>
        <p:nvSpPr>
          <p:cNvPr id="12" name="Text Box 31"/>
          <p:cNvSpPr txBox="1">
            <a:spLocks noChangeArrowheads="1"/>
          </p:cNvSpPr>
          <p:nvPr/>
        </p:nvSpPr>
        <p:spPr bwMode="auto">
          <a:xfrm>
            <a:off x="3055582" y="4573597"/>
            <a:ext cx="579487" cy="32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lnSpc>
                <a:spcPts val="1300"/>
              </a:lnSpc>
            </a:pPr>
            <a:r>
              <a:rPr lang="en-US" sz="1070" dirty="0" smtClean="0">
                <a:solidFill>
                  <a:srgbClr val="000000"/>
                </a:solidFill>
                <a:latin typeface="Arial"/>
                <a:cs typeface="Arial"/>
              </a:rPr>
              <a:t>Cytokine</a:t>
            </a:r>
          </a:p>
          <a:p>
            <a:pPr algn="ctr">
              <a:lnSpc>
                <a:spcPts val="1300"/>
              </a:lnSpc>
            </a:pPr>
            <a:r>
              <a:rPr lang="en-US" sz="1070" dirty="0" smtClean="0">
                <a:solidFill>
                  <a:srgbClr val="000000"/>
                </a:solidFill>
                <a:latin typeface="Arial"/>
                <a:cs typeface="Arial"/>
              </a:rPr>
              <a:t>release</a:t>
            </a:r>
            <a:endParaRPr lang="en-US" sz="1070" dirty="0">
              <a:solidFill>
                <a:srgbClr val="000000"/>
              </a:solidFill>
              <a:latin typeface="Arial"/>
              <a:cs typeface="Arial"/>
            </a:endParaRPr>
          </a:p>
        </p:txBody>
      </p:sp>
      <p:sp>
        <p:nvSpPr>
          <p:cNvPr id="13" name="Text Box 31"/>
          <p:cNvSpPr txBox="1">
            <a:spLocks noChangeArrowheads="1"/>
          </p:cNvSpPr>
          <p:nvPr/>
        </p:nvSpPr>
        <p:spPr bwMode="auto">
          <a:xfrm>
            <a:off x="3113609" y="3762964"/>
            <a:ext cx="526087" cy="32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lnSpc>
                <a:spcPts val="1300"/>
              </a:lnSpc>
            </a:pPr>
            <a:r>
              <a:rPr lang="en-US" sz="1070" dirty="0" err="1" smtClean="0">
                <a:solidFill>
                  <a:srgbClr val="000000"/>
                </a:solidFill>
                <a:latin typeface="Arial"/>
                <a:cs typeface="Arial"/>
              </a:rPr>
              <a:t>Perforin</a:t>
            </a:r>
            <a:endParaRPr lang="en-US" sz="1070" dirty="0" smtClean="0">
              <a:solidFill>
                <a:srgbClr val="000000"/>
              </a:solidFill>
              <a:latin typeface="Arial"/>
              <a:cs typeface="Arial"/>
            </a:endParaRPr>
          </a:p>
          <a:p>
            <a:pPr algn="ctr">
              <a:lnSpc>
                <a:spcPts val="1300"/>
              </a:lnSpc>
            </a:pPr>
            <a:r>
              <a:rPr lang="en-US" sz="1070" dirty="0" smtClean="0">
                <a:solidFill>
                  <a:srgbClr val="000000"/>
                </a:solidFill>
                <a:latin typeface="Arial"/>
                <a:cs typeface="Arial"/>
              </a:rPr>
              <a:t>release</a:t>
            </a:r>
            <a:endParaRPr lang="en-US" sz="1070" dirty="0">
              <a:solidFill>
                <a:srgbClr val="000000"/>
              </a:solidFill>
              <a:latin typeface="Arial"/>
              <a:cs typeface="Arial"/>
            </a:endParaRPr>
          </a:p>
        </p:txBody>
      </p:sp>
      <p:sp>
        <p:nvSpPr>
          <p:cNvPr id="14" name="Text Box 31"/>
          <p:cNvSpPr txBox="1">
            <a:spLocks noChangeArrowheads="1"/>
          </p:cNvSpPr>
          <p:nvPr/>
        </p:nvSpPr>
        <p:spPr bwMode="auto">
          <a:xfrm>
            <a:off x="5691293" y="2824961"/>
            <a:ext cx="391484" cy="34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340"/>
              </a:lnSpc>
            </a:pPr>
            <a:r>
              <a:rPr lang="en-US" sz="1070" dirty="0" smtClean="0">
                <a:solidFill>
                  <a:srgbClr val="000000"/>
                </a:solidFill>
                <a:latin typeface="Arial"/>
                <a:cs typeface="Arial"/>
              </a:rPr>
              <a:t>Lysed</a:t>
            </a:r>
          </a:p>
          <a:p>
            <a:pPr>
              <a:lnSpc>
                <a:spcPts val="1340"/>
              </a:lnSpc>
            </a:pPr>
            <a:r>
              <a:rPr lang="en-US" sz="1070" dirty="0" smtClean="0">
                <a:solidFill>
                  <a:srgbClr val="000000"/>
                </a:solidFill>
                <a:latin typeface="Arial"/>
                <a:cs typeface="Arial"/>
              </a:rPr>
              <a:t>cell</a:t>
            </a:r>
            <a:endParaRPr lang="en-US" sz="1070" dirty="0">
              <a:solidFill>
                <a:srgbClr val="000000"/>
              </a:solidFill>
              <a:latin typeface="Arial"/>
              <a:cs typeface="Arial"/>
            </a:endParaRPr>
          </a:p>
        </p:txBody>
      </p:sp>
    </p:spTree>
    <p:extLst>
      <p:ext uri="{BB962C8B-B14F-4D97-AF65-F5344CB8AC3E}">
        <p14:creationId xmlns:p14="http://schemas.microsoft.com/office/powerpoint/2010/main" val="2727721431"/>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ltLang="en-US" smtClean="0"/>
              <a:t>22-5 T Cells and Immunity</a:t>
            </a:r>
          </a:p>
        </p:txBody>
      </p:sp>
      <p:sp>
        <p:nvSpPr>
          <p:cNvPr id="158723" name="Rectangle 3"/>
          <p:cNvSpPr>
            <a:spLocks noGrp="1" noChangeArrowheads="1"/>
          </p:cNvSpPr>
          <p:nvPr>
            <p:ph idx="1"/>
          </p:nvPr>
        </p:nvSpPr>
        <p:spPr/>
        <p:txBody>
          <a:bodyPr/>
          <a:lstStyle/>
          <a:p>
            <a:r>
              <a:rPr lang="en-US" altLang="en-US" b="1" dirty="0" smtClean="0"/>
              <a:t>Memory T</a:t>
            </a:r>
            <a:r>
              <a:rPr lang="en-US" altLang="en-US" b="1" baseline="-25000" dirty="0" smtClean="0"/>
              <a:t>C</a:t>
            </a:r>
            <a:r>
              <a:rPr lang="en-US" altLang="en-US" b="1" dirty="0" smtClean="0"/>
              <a:t> Cells </a:t>
            </a:r>
          </a:p>
          <a:p>
            <a:pPr lvl="1"/>
            <a:r>
              <a:rPr lang="en-US" altLang="en-US" dirty="0" smtClean="0"/>
              <a:t>Produced with cytotoxic T cells</a:t>
            </a:r>
          </a:p>
          <a:p>
            <a:pPr lvl="1"/>
            <a:r>
              <a:rPr lang="en-US" altLang="en-US" dirty="0" smtClean="0"/>
              <a:t>Stay in circulation</a:t>
            </a:r>
          </a:p>
          <a:p>
            <a:pPr lvl="1"/>
            <a:r>
              <a:rPr lang="en-US" altLang="en-US" dirty="0" smtClean="0"/>
              <a:t>Immediately form cytotoxic T cells if same antigen appears again</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altLang="en-US" smtClean="0"/>
              <a:t>22-5 T Cells and Immunity</a:t>
            </a:r>
          </a:p>
        </p:txBody>
      </p:sp>
      <p:sp>
        <p:nvSpPr>
          <p:cNvPr id="159747" name="Rectangle 3"/>
          <p:cNvSpPr>
            <a:spLocks noGrp="1" noChangeArrowheads="1"/>
          </p:cNvSpPr>
          <p:nvPr>
            <p:ph idx="1"/>
          </p:nvPr>
        </p:nvSpPr>
        <p:spPr/>
        <p:txBody>
          <a:bodyPr/>
          <a:lstStyle/>
          <a:p>
            <a:r>
              <a:rPr lang="en-US" altLang="en-US" dirty="0" smtClean="0"/>
              <a:t>Suppressor T Cells </a:t>
            </a:r>
          </a:p>
          <a:p>
            <a:pPr lvl="1"/>
            <a:r>
              <a:rPr lang="en-US" altLang="en-US" dirty="0" smtClean="0"/>
              <a:t>Secrete </a:t>
            </a:r>
            <a:r>
              <a:rPr lang="en-US" altLang="en-US" i="1" dirty="0" smtClean="0"/>
              <a:t>suppression</a:t>
            </a:r>
            <a:r>
              <a:rPr lang="en-US" altLang="en-US" dirty="0" smtClean="0"/>
              <a:t> </a:t>
            </a:r>
            <a:r>
              <a:rPr lang="en-US" altLang="en-US" i="1" dirty="0" smtClean="0"/>
              <a:t>factors</a:t>
            </a:r>
            <a:r>
              <a:rPr lang="en-US" altLang="en-US" dirty="0" smtClean="0"/>
              <a:t> </a:t>
            </a:r>
          </a:p>
          <a:p>
            <a:pPr lvl="1"/>
            <a:r>
              <a:rPr lang="en-US" altLang="en-US" dirty="0" smtClean="0"/>
              <a:t>Inhibit responses of T and B cells</a:t>
            </a:r>
          </a:p>
          <a:p>
            <a:pPr lvl="1"/>
            <a:r>
              <a:rPr lang="en-US" altLang="en-US" dirty="0" smtClean="0"/>
              <a:t>Act </a:t>
            </a:r>
            <a:r>
              <a:rPr lang="en-US" altLang="en-US" i="1" dirty="0" smtClean="0"/>
              <a:t>after</a:t>
            </a:r>
            <a:r>
              <a:rPr lang="en-US" altLang="en-US" dirty="0" smtClean="0"/>
              <a:t> initial immune response</a:t>
            </a:r>
          </a:p>
          <a:p>
            <a:pPr lvl="1"/>
            <a:r>
              <a:rPr lang="en-US" altLang="en-US" dirty="0" smtClean="0"/>
              <a:t>Limit immune reaction to single stimulus</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altLang="en-US" smtClean="0"/>
              <a:t>22-5 T Cells and Immunity</a:t>
            </a:r>
          </a:p>
        </p:txBody>
      </p:sp>
      <p:sp>
        <p:nvSpPr>
          <p:cNvPr id="160771" name="Rectangle 3"/>
          <p:cNvSpPr>
            <a:spLocks noGrp="1" noChangeArrowheads="1"/>
          </p:cNvSpPr>
          <p:nvPr>
            <p:ph idx="1"/>
          </p:nvPr>
        </p:nvSpPr>
        <p:spPr/>
        <p:txBody>
          <a:bodyPr/>
          <a:lstStyle/>
          <a:p>
            <a:r>
              <a:rPr lang="en-US" altLang="en-US" dirty="0" smtClean="0"/>
              <a:t>Activation of CD4 T cells</a:t>
            </a:r>
          </a:p>
          <a:p>
            <a:pPr lvl="1"/>
            <a:r>
              <a:rPr lang="en-US" altLang="en-US" dirty="0" smtClean="0"/>
              <a:t>Active helper T cells (T</a:t>
            </a:r>
            <a:r>
              <a:rPr lang="en-US" altLang="en-US" baseline="-25000" dirty="0" smtClean="0"/>
              <a:t>H</a:t>
            </a:r>
            <a:r>
              <a:rPr lang="en-US" altLang="en-US" dirty="0" smtClean="0"/>
              <a:t> cells)</a:t>
            </a:r>
          </a:p>
          <a:p>
            <a:pPr lvl="2"/>
            <a:r>
              <a:rPr lang="en-US" altLang="en-US" dirty="0" smtClean="0"/>
              <a:t>Secrete cytokines </a:t>
            </a:r>
          </a:p>
          <a:p>
            <a:pPr lvl="1"/>
            <a:r>
              <a:rPr lang="en-US" altLang="en-US" b="1" dirty="0" smtClean="0"/>
              <a:t>Memory</a:t>
            </a:r>
            <a:r>
              <a:rPr lang="en-US" altLang="en-US" dirty="0" smtClean="0"/>
              <a:t> </a:t>
            </a:r>
            <a:r>
              <a:rPr lang="en-US" altLang="en-US" b="1" dirty="0" smtClean="0"/>
              <a:t>helper</a:t>
            </a:r>
            <a:r>
              <a:rPr lang="en-US" altLang="en-US" dirty="0" smtClean="0"/>
              <a:t> (</a:t>
            </a:r>
            <a:r>
              <a:rPr lang="en-US" altLang="en-US" b="1" dirty="0" smtClean="0"/>
              <a:t>T</a:t>
            </a:r>
            <a:r>
              <a:rPr lang="en-US" altLang="en-US" b="1" baseline="-25000" dirty="0" smtClean="0"/>
              <a:t>H</a:t>
            </a:r>
            <a:r>
              <a:rPr lang="en-US" altLang="en-US" dirty="0" smtClean="0"/>
              <a:t>) </a:t>
            </a:r>
            <a:r>
              <a:rPr lang="en-US" altLang="en-US" b="1" dirty="0" smtClean="0"/>
              <a:t>cells</a:t>
            </a:r>
          </a:p>
          <a:p>
            <a:pPr lvl="2"/>
            <a:r>
              <a:rPr lang="en-US" altLang="en-US" dirty="0" smtClean="0"/>
              <a:t>Remain in reserve</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9220" descr="figure_22_20_1_unlabeled.jpg"/>
          <p:cNvPicPr>
            <a:picLocks noChangeAspect="1"/>
          </p:cNvPicPr>
          <p:nvPr/>
        </p:nvPicPr>
        <p:blipFill rotWithShape="1">
          <a:blip r:embed="rId3">
            <a:extLst>
              <a:ext uri="{28A0092B-C50C-407E-A947-70E740481C1C}">
                <a14:useLocalDpi xmlns:a14="http://schemas.microsoft.com/office/drawing/2010/main" val="0"/>
              </a:ext>
            </a:extLst>
          </a:blip>
          <a:srcRect b="3303"/>
          <a:stretch/>
        </p:blipFill>
        <p:spPr>
          <a:xfrm>
            <a:off x="1133856" y="658368"/>
            <a:ext cx="6876288" cy="5358257"/>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22-20 Antigen Recognition and Activation of Helper T </a:t>
            </a:r>
            <a:r>
              <a:rPr lang="en-US" sz="900" b="1" dirty="0" smtClean="0">
                <a:latin typeface="Arial"/>
                <a:cs typeface="Arial"/>
              </a:rPr>
              <a:t>Cells (Part 1 of 2).</a:t>
            </a:r>
            <a:endParaRPr lang="en-US" sz="900" b="1" dirty="0">
              <a:latin typeface="Arial"/>
              <a:cs typeface="Arial"/>
            </a:endParaRPr>
          </a:p>
        </p:txBody>
      </p:sp>
      <p:cxnSp>
        <p:nvCxnSpPr>
          <p:cNvPr id="6" name="Straight Connector 5"/>
          <p:cNvCxnSpPr/>
          <p:nvPr/>
        </p:nvCxnSpPr>
        <p:spPr bwMode="auto">
          <a:xfrm>
            <a:off x="4302816" y="1835102"/>
            <a:ext cx="814537"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 Box 31"/>
          <p:cNvSpPr txBox="1">
            <a:spLocks noChangeArrowheads="1"/>
          </p:cNvSpPr>
          <p:nvPr/>
        </p:nvSpPr>
        <p:spPr bwMode="auto">
          <a:xfrm>
            <a:off x="2763052" y="1689762"/>
            <a:ext cx="1490793"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550" dirty="0" smtClean="0">
                <a:solidFill>
                  <a:srgbClr val="000000"/>
                </a:solidFill>
                <a:latin typeface="Arial"/>
                <a:cs typeface="Arial"/>
              </a:rPr>
              <a:t>Foreign antigen</a:t>
            </a:r>
            <a:endParaRPr lang="en-US" sz="1550" dirty="0">
              <a:solidFill>
                <a:srgbClr val="000000"/>
              </a:solidFill>
              <a:latin typeface="Arial"/>
              <a:cs typeface="Arial"/>
            </a:endParaRPr>
          </a:p>
        </p:txBody>
      </p:sp>
      <p:cxnSp>
        <p:nvCxnSpPr>
          <p:cNvPr id="8" name="Straight Connector 7"/>
          <p:cNvCxnSpPr/>
          <p:nvPr/>
        </p:nvCxnSpPr>
        <p:spPr bwMode="auto">
          <a:xfrm>
            <a:off x="4302816" y="2217874"/>
            <a:ext cx="508243"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 Box 31"/>
          <p:cNvSpPr txBox="1">
            <a:spLocks noChangeArrowheads="1"/>
          </p:cNvSpPr>
          <p:nvPr/>
        </p:nvSpPr>
        <p:spPr bwMode="auto">
          <a:xfrm>
            <a:off x="2278959" y="2085386"/>
            <a:ext cx="1949853"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550" dirty="0" smtClean="0">
                <a:solidFill>
                  <a:srgbClr val="000000"/>
                </a:solidFill>
                <a:latin typeface="Arial"/>
                <a:cs typeface="Arial"/>
              </a:rPr>
              <a:t>Antigen-presenting</a:t>
            </a:r>
          </a:p>
          <a:p>
            <a:pPr algn="r"/>
            <a:r>
              <a:rPr lang="en-US" sz="1550" dirty="0">
                <a:solidFill>
                  <a:srgbClr val="000000"/>
                </a:solidFill>
                <a:latin typeface="Arial"/>
                <a:cs typeface="Arial"/>
              </a:rPr>
              <a:t>c</a:t>
            </a:r>
            <a:r>
              <a:rPr lang="en-US" sz="1550" dirty="0" smtClean="0">
                <a:solidFill>
                  <a:srgbClr val="000000"/>
                </a:solidFill>
                <a:latin typeface="Arial"/>
                <a:cs typeface="Arial"/>
              </a:rPr>
              <a:t>ell (APC)</a:t>
            </a:r>
            <a:endParaRPr lang="en-US" sz="1550" dirty="0">
              <a:solidFill>
                <a:srgbClr val="000000"/>
              </a:solidFill>
              <a:latin typeface="Arial"/>
              <a:cs typeface="Arial"/>
            </a:endParaRPr>
          </a:p>
        </p:txBody>
      </p:sp>
      <p:sp>
        <p:nvSpPr>
          <p:cNvPr id="10" name="Text Box 31"/>
          <p:cNvSpPr txBox="1">
            <a:spLocks noChangeArrowheads="1"/>
          </p:cNvSpPr>
          <p:nvPr/>
        </p:nvSpPr>
        <p:spPr bwMode="auto">
          <a:xfrm>
            <a:off x="3720500" y="3085054"/>
            <a:ext cx="534806"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550" dirty="0" smtClean="0">
                <a:solidFill>
                  <a:srgbClr val="000000"/>
                </a:solidFill>
                <a:latin typeface="Arial"/>
                <a:cs typeface="Arial"/>
              </a:rPr>
              <a:t>APC</a:t>
            </a:r>
            <a:endParaRPr lang="en-US" sz="1550" dirty="0">
              <a:solidFill>
                <a:srgbClr val="000000"/>
              </a:solidFill>
              <a:latin typeface="Arial"/>
              <a:cs typeface="Arial"/>
            </a:endParaRPr>
          </a:p>
        </p:txBody>
      </p:sp>
      <p:sp>
        <p:nvSpPr>
          <p:cNvPr id="11" name="Text Box 31"/>
          <p:cNvSpPr txBox="1">
            <a:spLocks noChangeArrowheads="1"/>
          </p:cNvSpPr>
          <p:nvPr/>
        </p:nvSpPr>
        <p:spPr bwMode="auto">
          <a:xfrm>
            <a:off x="1710768" y="3219877"/>
            <a:ext cx="1247589"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550" dirty="0" smtClean="0">
                <a:solidFill>
                  <a:srgbClr val="000000"/>
                </a:solidFill>
                <a:latin typeface="Arial"/>
                <a:cs typeface="Arial"/>
              </a:rPr>
              <a:t>Class II MHC</a:t>
            </a:r>
            <a:endParaRPr lang="en-US" sz="1550" dirty="0">
              <a:solidFill>
                <a:srgbClr val="000000"/>
              </a:solidFill>
              <a:latin typeface="Arial"/>
              <a:cs typeface="Arial"/>
            </a:endParaRPr>
          </a:p>
        </p:txBody>
      </p:sp>
      <p:grpSp>
        <p:nvGrpSpPr>
          <p:cNvPr id="31" name="Group 30"/>
          <p:cNvGrpSpPr/>
          <p:nvPr/>
        </p:nvGrpSpPr>
        <p:grpSpPr>
          <a:xfrm>
            <a:off x="2368176" y="3503706"/>
            <a:ext cx="657412" cy="556858"/>
            <a:chOff x="2368176" y="3503706"/>
            <a:chExt cx="657412" cy="556858"/>
          </a:xfrm>
        </p:grpSpPr>
        <p:cxnSp>
          <p:nvCxnSpPr>
            <p:cNvPr id="13" name="Straight Connector 12"/>
            <p:cNvCxnSpPr/>
            <p:nvPr/>
          </p:nvCxnSpPr>
          <p:spPr bwMode="auto">
            <a:xfrm>
              <a:off x="2762716" y="4058893"/>
              <a:ext cx="262872"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2368176" y="3503706"/>
              <a:ext cx="399258" cy="55685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5" name="Straight Connector 14"/>
          <p:cNvCxnSpPr/>
          <p:nvPr/>
        </p:nvCxnSpPr>
        <p:spPr bwMode="auto">
          <a:xfrm>
            <a:off x="2697551" y="4316192"/>
            <a:ext cx="342978"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3328898" y="4590650"/>
            <a:ext cx="481102"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219" name="Group 9218"/>
          <p:cNvGrpSpPr/>
          <p:nvPr/>
        </p:nvGrpSpPr>
        <p:grpSpPr>
          <a:xfrm>
            <a:off x="2510118" y="4572206"/>
            <a:ext cx="418353" cy="462970"/>
            <a:chOff x="2510118" y="4572206"/>
            <a:chExt cx="418353" cy="462970"/>
          </a:xfrm>
        </p:grpSpPr>
        <p:cxnSp>
          <p:nvCxnSpPr>
            <p:cNvPr id="18" name="Straight Connector 17"/>
            <p:cNvCxnSpPr/>
            <p:nvPr/>
          </p:nvCxnSpPr>
          <p:spPr bwMode="auto">
            <a:xfrm>
              <a:off x="2759905" y="4575650"/>
              <a:ext cx="168566"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flipV="1">
              <a:off x="2510118" y="4572206"/>
              <a:ext cx="254787" cy="46297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0" name="Text Box 31"/>
          <p:cNvSpPr txBox="1">
            <a:spLocks noChangeArrowheads="1"/>
          </p:cNvSpPr>
          <p:nvPr/>
        </p:nvSpPr>
        <p:spPr bwMode="auto">
          <a:xfrm>
            <a:off x="1464200" y="880453"/>
            <a:ext cx="4250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00" dirty="0" smtClean="0">
                <a:solidFill>
                  <a:srgbClr val="000000"/>
                </a:solidFill>
                <a:latin typeface="Arial Black"/>
                <a:cs typeface="Arial Black"/>
              </a:rPr>
              <a:t>Antigen Recognition by CD4 T Cell</a:t>
            </a:r>
            <a:endParaRPr lang="en-US" sz="1600" dirty="0">
              <a:solidFill>
                <a:srgbClr val="000000"/>
              </a:solidFill>
              <a:latin typeface="Arial Black"/>
              <a:cs typeface="Arial Black"/>
            </a:endParaRPr>
          </a:p>
        </p:txBody>
      </p:sp>
      <p:sp>
        <p:nvSpPr>
          <p:cNvPr id="21" name="Text Box 31"/>
          <p:cNvSpPr txBox="1">
            <a:spLocks noChangeArrowheads="1"/>
          </p:cNvSpPr>
          <p:nvPr/>
        </p:nvSpPr>
        <p:spPr bwMode="auto">
          <a:xfrm>
            <a:off x="3462311" y="4132882"/>
            <a:ext cx="1550458"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550" dirty="0" err="1" smtClean="0">
                <a:solidFill>
                  <a:srgbClr val="000000"/>
                </a:solidFill>
                <a:latin typeface="Arial"/>
                <a:cs typeface="Arial"/>
              </a:rPr>
              <a:t>Costimulation</a:t>
            </a:r>
            <a:endParaRPr lang="en-US" sz="1550" dirty="0">
              <a:solidFill>
                <a:srgbClr val="000000"/>
              </a:solidFill>
              <a:latin typeface="Arial"/>
              <a:cs typeface="Arial"/>
            </a:endParaRPr>
          </a:p>
        </p:txBody>
      </p:sp>
      <p:sp>
        <p:nvSpPr>
          <p:cNvPr id="22" name="Text Box 31"/>
          <p:cNvSpPr txBox="1">
            <a:spLocks noChangeArrowheads="1"/>
          </p:cNvSpPr>
          <p:nvPr/>
        </p:nvSpPr>
        <p:spPr bwMode="auto">
          <a:xfrm>
            <a:off x="1900405" y="4159151"/>
            <a:ext cx="833832"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550" dirty="0" smtClean="0">
                <a:solidFill>
                  <a:srgbClr val="000000"/>
                </a:solidFill>
                <a:latin typeface="Arial"/>
                <a:cs typeface="Arial"/>
              </a:rPr>
              <a:t>Antigen</a:t>
            </a:r>
            <a:endParaRPr lang="en-US" sz="1550" dirty="0">
              <a:solidFill>
                <a:srgbClr val="000000"/>
              </a:solidFill>
              <a:latin typeface="Arial"/>
              <a:cs typeface="Arial"/>
            </a:endParaRPr>
          </a:p>
        </p:txBody>
      </p:sp>
      <p:sp>
        <p:nvSpPr>
          <p:cNvPr id="23" name="Text Box 31"/>
          <p:cNvSpPr txBox="1">
            <a:spLocks noChangeArrowheads="1"/>
          </p:cNvSpPr>
          <p:nvPr/>
        </p:nvSpPr>
        <p:spPr bwMode="auto">
          <a:xfrm>
            <a:off x="1820289" y="5029813"/>
            <a:ext cx="1455792"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550" dirty="0" smtClean="0">
                <a:solidFill>
                  <a:srgbClr val="000000"/>
                </a:solidFill>
                <a:latin typeface="Arial"/>
                <a:cs typeface="Arial"/>
              </a:rPr>
              <a:t>T cell receptor</a:t>
            </a:r>
            <a:endParaRPr lang="en-US" sz="1550" dirty="0">
              <a:solidFill>
                <a:srgbClr val="000000"/>
              </a:solidFill>
              <a:latin typeface="Arial"/>
              <a:cs typeface="Arial"/>
            </a:endParaRPr>
          </a:p>
        </p:txBody>
      </p:sp>
      <p:sp>
        <p:nvSpPr>
          <p:cNvPr id="24" name="Text Box 31"/>
          <p:cNvSpPr txBox="1">
            <a:spLocks noChangeArrowheads="1"/>
          </p:cNvSpPr>
          <p:nvPr/>
        </p:nvSpPr>
        <p:spPr bwMode="auto">
          <a:xfrm>
            <a:off x="3897233" y="4453162"/>
            <a:ext cx="1250827"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550" dirty="0" smtClean="0">
                <a:solidFill>
                  <a:srgbClr val="000000"/>
                </a:solidFill>
                <a:latin typeface="Arial"/>
                <a:cs typeface="Arial"/>
              </a:rPr>
              <a:t>CD4 protein</a:t>
            </a:r>
            <a:endParaRPr lang="en-US" sz="1550" dirty="0">
              <a:solidFill>
                <a:srgbClr val="000000"/>
              </a:solidFill>
              <a:latin typeface="Arial"/>
              <a:cs typeface="Arial"/>
            </a:endParaRPr>
          </a:p>
        </p:txBody>
      </p:sp>
      <p:sp>
        <p:nvSpPr>
          <p:cNvPr id="25" name="Text Box 31"/>
          <p:cNvSpPr txBox="1">
            <a:spLocks noChangeArrowheads="1"/>
          </p:cNvSpPr>
          <p:nvPr/>
        </p:nvSpPr>
        <p:spPr bwMode="auto">
          <a:xfrm>
            <a:off x="3369506" y="5296800"/>
            <a:ext cx="723323"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550" dirty="0" smtClean="0">
                <a:solidFill>
                  <a:srgbClr val="000000"/>
                </a:solidFill>
                <a:latin typeface="Arial"/>
                <a:cs typeface="Arial"/>
              </a:rPr>
              <a:t>T</a:t>
            </a:r>
            <a:r>
              <a:rPr lang="en-US" sz="1750" baseline="-25000" dirty="0" smtClean="0">
                <a:solidFill>
                  <a:srgbClr val="000000"/>
                </a:solidFill>
                <a:latin typeface="Arial"/>
                <a:cs typeface="Arial"/>
              </a:rPr>
              <a:t>H</a:t>
            </a:r>
            <a:r>
              <a:rPr lang="en-US" sz="1550" dirty="0" smtClean="0">
                <a:solidFill>
                  <a:srgbClr val="000000"/>
                </a:solidFill>
                <a:latin typeface="Arial"/>
                <a:cs typeface="Arial"/>
              </a:rPr>
              <a:t> cell</a:t>
            </a:r>
            <a:endParaRPr lang="en-US" sz="1550" dirty="0">
              <a:solidFill>
                <a:srgbClr val="000000"/>
              </a:solidFill>
              <a:latin typeface="Arial"/>
              <a:cs typeface="Arial"/>
            </a:endParaRPr>
          </a:p>
        </p:txBody>
      </p:sp>
      <p:sp>
        <p:nvSpPr>
          <p:cNvPr id="26" name="Text Box 31"/>
          <p:cNvSpPr txBox="1">
            <a:spLocks noChangeArrowheads="1"/>
          </p:cNvSpPr>
          <p:nvPr/>
        </p:nvSpPr>
        <p:spPr bwMode="auto">
          <a:xfrm>
            <a:off x="6461334" y="4210235"/>
            <a:ext cx="802369"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550" dirty="0" smtClean="0">
                <a:solidFill>
                  <a:srgbClr val="000000"/>
                </a:solidFill>
                <a:latin typeface="Arial"/>
                <a:cs typeface="Arial"/>
              </a:rPr>
              <a:t>Inactive</a:t>
            </a:r>
          </a:p>
          <a:p>
            <a:r>
              <a:rPr lang="en-US" sz="1550" dirty="0" smtClean="0">
                <a:solidFill>
                  <a:srgbClr val="000000"/>
                </a:solidFill>
                <a:latin typeface="Arial"/>
                <a:cs typeface="Arial"/>
              </a:rPr>
              <a:t>CD4 (T</a:t>
            </a:r>
            <a:r>
              <a:rPr lang="en-US" sz="1550" baseline="-25000" dirty="0" smtClean="0">
                <a:solidFill>
                  <a:srgbClr val="000000"/>
                </a:solidFill>
                <a:latin typeface="Arial"/>
                <a:cs typeface="Arial"/>
              </a:rPr>
              <a:t>H</a:t>
            </a:r>
            <a:r>
              <a:rPr lang="en-US" sz="1550" dirty="0" smtClean="0">
                <a:solidFill>
                  <a:srgbClr val="000000"/>
                </a:solidFill>
                <a:latin typeface="Arial"/>
                <a:cs typeface="Arial"/>
              </a:rPr>
              <a:t>)</a:t>
            </a:r>
          </a:p>
          <a:p>
            <a:r>
              <a:rPr lang="en-US" sz="1550" dirty="0" smtClean="0">
                <a:solidFill>
                  <a:srgbClr val="000000"/>
                </a:solidFill>
                <a:latin typeface="Arial"/>
                <a:cs typeface="Arial"/>
              </a:rPr>
              <a:t>cell</a:t>
            </a:r>
            <a:endParaRPr lang="en-US" sz="1550" dirty="0">
              <a:solidFill>
                <a:srgbClr val="000000"/>
              </a:solidFill>
              <a:latin typeface="Arial"/>
              <a:cs typeface="Arial"/>
            </a:endParaRPr>
          </a:p>
        </p:txBody>
      </p:sp>
    </p:spTree>
    <p:extLst>
      <p:ext uri="{BB962C8B-B14F-4D97-AF65-F5344CB8AC3E}">
        <p14:creationId xmlns:p14="http://schemas.microsoft.com/office/powerpoint/2010/main" val="1022904918"/>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ure_22_20_2_unlabeled.jpg"/>
          <p:cNvPicPr>
            <a:picLocks noChangeAspect="1"/>
          </p:cNvPicPr>
          <p:nvPr/>
        </p:nvPicPr>
        <p:blipFill rotWithShape="1">
          <a:blip r:embed="rId3">
            <a:extLst>
              <a:ext uri="{28A0092B-C50C-407E-A947-70E740481C1C}">
                <a14:useLocalDpi xmlns:a14="http://schemas.microsoft.com/office/drawing/2010/main" val="0"/>
              </a:ext>
            </a:extLst>
          </a:blip>
          <a:srcRect b="3796"/>
          <a:stretch/>
        </p:blipFill>
        <p:spPr>
          <a:xfrm>
            <a:off x="1450848" y="1005840"/>
            <a:ext cx="6242304" cy="4662371"/>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22-20 Antigen Recognition and Activation of Helper T Cells (Part </a:t>
            </a:r>
            <a:r>
              <a:rPr lang="en-US" sz="900" b="1" dirty="0" smtClean="0">
                <a:latin typeface="Arial"/>
                <a:cs typeface="Arial"/>
              </a:rPr>
              <a:t>2 </a:t>
            </a:r>
            <a:r>
              <a:rPr lang="en-US" sz="900" b="1" dirty="0">
                <a:latin typeface="Arial"/>
                <a:cs typeface="Arial"/>
              </a:rPr>
              <a:t>of 2).</a:t>
            </a:r>
          </a:p>
        </p:txBody>
      </p:sp>
      <p:sp>
        <p:nvSpPr>
          <p:cNvPr id="6" name="Text Box 31"/>
          <p:cNvSpPr txBox="1">
            <a:spLocks noChangeArrowheads="1"/>
          </p:cNvSpPr>
          <p:nvPr/>
        </p:nvSpPr>
        <p:spPr bwMode="auto">
          <a:xfrm>
            <a:off x="1852373" y="3213536"/>
            <a:ext cx="169026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450" dirty="0" smtClean="0">
                <a:solidFill>
                  <a:srgbClr val="000000"/>
                </a:solidFill>
                <a:latin typeface="Arial"/>
                <a:cs typeface="Arial"/>
              </a:rPr>
              <a:t>Memory T</a:t>
            </a:r>
            <a:r>
              <a:rPr lang="en-US" sz="1450" baseline="-25000" dirty="0" smtClean="0">
                <a:solidFill>
                  <a:srgbClr val="000000"/>
                </a:solidFill>
                <a:latin typeface="Arial"/>
                <a:cs typeface="Arial"/>
              </a:rPr>
              <a:t>H</a:t>
            </a:r>
            <a:r>
              <a:rPr lang="en-US" sz="1450" dirty="0" smtClean="0">
                <a:solidFill>
                  <a:srgbClr val="000000"/>
                </a:solidFill>
                <a:latin typeface="Arial"/>
                <a:cs typeface="Arial"/>
              </a:rPr>
              <a:t> cells</a:t>
            </a:r>
          </a:p>
          <a:p>
            <a:pPr algn="ctr"/>
            <a:r>
              <a:rPr lang="en-US" sz="1450" dirty="0" smtClean="0">
                <a:solidFill>
                  <a:srgbClr val="000000"/>
                </a:solidFill>
                <a:latin typeface="Arial"/>
                <a:cs typeface="Arial"/>
              </a:rPr>
              <a:t>(inactive)</a:t>
            </a:r>
            <a:endParaRPr lang="en-US" sz="1450" dirty="0">
              <a:solidFill>
                <a:srgbClr val="000000"/>
              </a:solidFill>
              <a:latin typeface="Arial"/>
              <a:cs typeface="Arial"/>
            </a:endParaRPr>
          </a:p>
        </p:txBody>
      </p:sp>
      <p:sp>
        <p:nvSpPr>
          <p:cNvPr id="7" name="Text Box 31"/>
          <p:cNvSpPr txBox="1">
            <a:spLocks noChangeArrowheads="1"/>
          </p:cNvSpPr>
          <p:nvPr/>
        </p:nvSpPr>
        <p:spPr bwMode="auto">
          <a:xfrm>
            <a:off x="1764109" y="1204526"/>
            <a:ext cx="405043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450" dirty="0" smtClean="0">
                <a:solidFill>
                  <a:srgbClr val="000000"/>
                </a:solidFill>
                <a:latin typeface="Arial Black"/>
                <a:cs typeface="Arial Black"/>
              </a:rPr>
              <a:t>CD4 T Cell Activation and Cell Division</a:t>
            </a:r>
            <a:endParaRPr lang="en-US" sz="1450" dirty="0">
              <a:solidFill>
                <a:srgbClr val="000000"/>
              </a:solidFill>
              <a:latin typeface="Arial Black"/>
              <a:cs typeface="Arial Black"/>
            </a:endParaRPr>
          </a:p>
        </p:txBody>
      </p:sp>
      <p:sp>
        <p:nvSpPr>
          <p:cNvPr id="8" name="Text Box 31"/>
          <p:cNvSpPr txBox="1">
            <a:spLocks noChangeArrowheads="1"/>
          </p:cNvSpPr>
          <p:nvPr/>
        </p:nvSpPr>
        <p:spPr bwMode="auto">
          <a:xfrm>
            <a:off x="5312934" y="3328792"/>
            <a:ext cx="930117"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450" dirty="0" smtClean="0">
                <a:solidFill>
                  <a:srgbClr val="000000"/>
                </a:solidFill>
                <a:latin typeface="Arial"/>
                <a:cs typeface="Arial"/>
              </a:rPr>
              <a:t>Active</a:t>
            </a:r>
          </a:p>
          <a:p>
            <a:pPr algn="ctr"/>
            <a:r>
              <a:rPr lang="en-US" sz="1450" dirty="0" smtClean="0">
                <a:solidFill>
                  <a:srgbClr val="000000"/>
                </a:solidFill>
                <a:latin typeface="Arial"/>
                <a:cs typeface="Arial"/>
              </a:rPr>
              <a:t>T</a:t>
            </a:r>
            <a:r>
              <a:rPr lang="en-US" sz="1650" baseline="-25000" dirty="0" smtClean="0">
                <a:solidFill>
                  <a:srgbClr val="000000"/>
                </a:solidFill>
                <a:latin typeface="Arial"/>
                <a:cs typeface="Arial"/>
              </a:rPr>
              <a:t>H</a:t>
            </a:r>
            <a:r>
              <a:rPr lang="en-US" sz="1450" dirty="0" smtClean="0">
                <a:solidFill>
                  <a:srgbClr val="000000"/>
                </a:solidFill>
                <a:latin typeface="Arial"/>
                <a:cs typeface="Arial"/>
              </a:rPr>
              <a:t> cells</a:t>
            </a:r>
          </a:p>
        </p:txBody>
      </p:sp>
      <p:sp>
        <p:nvSpPr>
          <p:cNvPr id="9" name="Text Box 31"/>
          <p:cNvSpPr txBox="1">
            <a:spLocks noChangeArrowheads="1"/>
          </p:cNvSpPr>
          <p:nvPr/>
        </p:nvSpPr>
        <p:spPr bwMode="auto">
          <a:xfrm>
            <a:off x="5136906" y="4079881"/>
            <a:ext cx="905621"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450" dirty="0" smtClean="0">
                <a:solidFill>
                  <a:srgbClr val="C20000"/>
                </a:solidFill>
                <a:latin typeface="Arial"/>
                <a:cs typeface="Arial"/>
              </a:rPr>
              <a:t>Cytokines</a:t>
            </a:r>
          </a:p>
        </p:txBody>
      </p:sp>
      <p:sp>
        <p:nvSpPr>
          <p:cNvPr id="10" name="Text Box 31"/>
          <p:cNvSpPr txBox="1">
            <a:spLocks noChangeArrowheads="1"/>
          </p:cNvSpPr>
          <p:nvPr/>
        </p:nvSpPr>
        <p:spPr bwMode="auto">
          <a:xfrm>
            <a:off x="6325078" y="4171286"/>
            <a:ext cx="1014186"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450" dirty="0" smtClean="0">
                <a:solidFill>
                  <a:srgbClr val="C20000"/>
                </a:solidFill>
                <a:latin typeface="Arial"/>
                <a:cs typeface="Arial"/>
              </a:rPr>
              <a:t>Cytokines</a:t>
            </a:r>
          </a:p>
        </p:txBody>
      </p:sp>
      <p:sp>
        <p:nvSpPr>
          <p:cNvPr id="11" name="Text Box 31"/>
          <p:cNvSpPr txBox="1">
            <a:spLocks noChangeArrowheads="1"/>
          </p:cNvSpPr>
          <p:nvPr/>
        </p:nvSpPr>
        <p:spPr bwMode="auto">
          <a:xfrm>
            <a:off x="6442661" y="5101387"/>
            <a:ext cx="923339"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450" dirty="0" smtClean="0">
                <a:solidFill>
                  <a:srgbClr val="C20000"/>
                </a:solidFill>
                <a:latin typeface="Arial"/>
                <a:cs typeface="Arial"/>
              </a:rPr>
              <a:t>Cytokines</a:t>
            </a:r>
          </a:p>
        </p:txBody>
      </p:sp>
      <p:sp>
        <p:nvSpPr>
          <p:cNvPr id="12" name="Text Box 31"/>
          <p:cNvSpPr txBox="1">
            <a:spLocks noChangeArrowheads="1"/>
          </p:cNvSpPr>
          <p:nvPr/>
        </p:nvSpPr>
        <p:spPr bwMode="auto">
          <a:xfrm>
            <a:off x="2992497" y="4448493"/>
            <a:ext cx="2595502" cy="92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800"/>
              </a:lnSpc>
            </a:pPr>
            <a:r>
              <a:rPr lang="en-US" sz="1450" dirty="0" smtClean="0">
                <a:solidFill>
                  <a:srgbClr val="000000"/>
                </a:solidFill>
                <a:latin typeface="Arial"/>
                <a:cs typeface="Arial"/>
              </a:rPr>
              <a:t>Active helper T cells secrete</a:t>
            </a:r>
          </a:p>
          <a:p>
            <a:pPr>
              <a:lnSpc>
                <a:spcPts val="1800"/>
              </a:lnSpc>
            </a:pPr>
            <a:r>
              <a:rPr lang="en-US" sz="1450" dirty="0">
                <a:solidFill>
                  <a:srgbClr val="C20000"/>
                </a:solidFill>
                <a:latin typeface="Arial"/>
                <a:cs typeface="Arial"/>
              </a:rPr>
              <a:t>c</a:t>
            </a:r>
            <a:r>
              <a:rPr lang="en-US" sz="1450" dirty="0" smtClean="0">
                <a:solidFill>
                  <a:srgbClr val="C20000"/>
                </a:solidFill>
                <a:latin typeface="Arial"/>
                <a:cs typeface="Arial"/>
              </a:rPr>
              <a:t>ytokines </a:t>
            </a:r>
            <a:r>
              <a:rPr lang="en-US" sz="1450" dirty="0" smtClean="0">
                <a:solidFill>
                  <a:srgbClr val="000000"/>
                </a:solidFill>
                <a:latin typeface="Arial"/>
                <a:cs typeface="Arial"/>
              </a:rPr>
              <a:t>that stimulate</a:t>
            </a:r>
          </a:p>
          <a:p>
            <a:pPr>
              <a:lnSpc>
                <a:spcPts val="1800"/>
              </a:lnSpc>
            </a:pPr>
            <a:r>
              <a:rPr lang="en-US" sz="1450" dirty="0">
                <a:solidFill>
                  <a:srgbClr val="000000"/>
                </a:solidFill>
                <a:latin typeface="Arial"/>
                <a:cs typeface="Arial"/>
              </a:rPr>
              <a:t>b</a:t>
            </a:r>
            <a:r>
              <a:rPr lang="en-US" sz="1450" dirty="0" smtClean="0">
                <a:solidFill>
                  <a:srgbClr val="000000"/>
                </a:solidFill>
                <a:latin typeface="Arial"/>
                <a:cs typeface="Arial"/>
              </a:rPr>
              <a:t>oth cell-mediated and</a:t>
            </a:r>
          </a:p>
          <a:p>
            <a:pPr>
              <a:lnSpc>
                <a:spcPts val="1800"/>
              </a:lnSpc>
            </a:pPr>
            <a:r>
              <a:rPr lang="en-US" sz="1450" dirty="0">
                <a:solidFill>
                  <a:srgbClr val="000000"/>
                </a:solidFill>
                <a:latin typeface="Arial"/>
                <a:cs typeface="Arial"/>
              </a:rPr>
              <a:t>a</a:t>
            </a:r>
            <a:r>
              <a:rPr lang="en-US" sz="1450" dirty="0" smtClean="0">
                <a:solidFill>
                  <a:srgbClr val="000000"/>
                </a:solidFill>
                <a:latin typeface="Arial"/>
                <a:cs typeface="Arial"/>
              </a:rPr>
              <a:t>ntibody-mediated immunity.</a:t>
            </a:r>
          </a:p>
        </p:txBody>
      </p:sp>
    </p:spTree>
    <p:extLst>
      <p:ext uri="{BB962C8B-B14F-4D97-AF65-F5344CB8AC3E}">
        <p14:creationId xmlns:p14="http://schemas.microsoft.com/office/powerpoint/2010/main" val="639595577"/>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altLang="en-US" smtClean="0"/>
              <a:t>22-5 T Cells and Immunity</a:t>
            </a:r>
          </a:p>
        </p:txBody>
      </p:sp>
      <p:sp>
        <p:nvSpPr>
          <p:cNvPr id="163843" name="Rectangle 3"/>
          <p:cNvSpPr>
            <a:spLocks noGrp="1" noChangeArrowheads="1"/>
          </p:cNvSpPr>
          <p:nvPr>
            <p:ph idx="1"/>
          </p:nvPr>
        </p:nvSpPr>
        <p:spPr/>
        <p:txBody>
          <a:bodyPr/>
          <a:lstStyle/>
          <a:p>
            <a:r>
              <a:rPr lang="en-US" altLang="en-US" dirty="0" smtClean="0"/>
              <a:t>Four Functions of Cytokines</a:t>
            </a:r>
          </a:p>
          <a:p>
            <a:pPr marL="971550" lvl="1" indent="-514350">
              <a:buFont typeface="+mj-lt"/>
              <a:buAutoNum type="arabicPeriod"/>
            </a:pPr>
            <a:r>
              <a:rPr lang="en-US" altLang="en-US" dirty="0" smtClean="0"/>
              <a:t>Stimulate T cell divisions</a:t>
            </a:r>
          </a:p>
          <a:p>
            <a:pPr lvl="2"/>
            <a:r>
              <a:rPr lang="en-US" altLang="en-US" dirty="0" smtClean="0"/>
              <a:t>Produce memory T</a:t>
            </a:r>
            <a:r>
              <a:rPr lang="en-US" altLang="en-US" baseline="-25000" dirty="0" smtClean="0"/>
              <a:t>H</a:t>
            </a:r>
            <a:r>
              <a:rPr lang="en-US" altLang="en-US" dirty="0" smtClean="0"/>
              <a:t> cells</a:t>
            </a:r>
          </a:p>
          <a:p>
            <a:pPr lvl="2"/>
            <a:r>
              <a:rPr lang="en-US" altLang="en-US" dirty="0" smtClean="0"/>
              <a:t>Accelerate cytotoxic T cell maturation</a:t>
            </a:r>
          </a:p>
          <a:p>
            <a:pPr marL="971550" lvl="1" indent="-514350">
              <a:buFont typeface="+mj-lt"/>
              <a:buAutoNum type="arabicPeriod"/>
            </a:pPr>
            <a:r>
              <a:rPr lang="en-US" altLang="en-US" dirty="0" smtClean="0"/>
              <a:t>Attract and stimulate macrophages</a:t>
            </a:r>
          </a:p>
          <a:p>
            <a:pPr marL="971550" lvl="1" indent="-514350">
              <a:buFont typeface="+mj-lt"/>
              <a:buAutoNum type="arabicPeriod"/>
            </a:pPr>
            <a:r>
              <a:rPr lang="en-US" altLang="en-US" dirty="0" smtClean="0"/>
              <a:t>Attract and stimulate activity of cytotoxic T cells</a:t>
            </a:r>
          </a:p>
          <a:p>
            <a:pPr marL="971550" lvl="1" indent="-514350">
              <a:buFont typeface="+mj-lt"/>
              <a:buAutoNum type="arabicPeriod"/>
            </a:pPr>
            <a:r>
              <a:rPr lang="en-US" altLang="en-US" dirty="0" smtClean="0"/>
              <a:t>Promote activation of B cells</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ure_22_21a_unlabeled.jpg"/>
          <p:cNvPicPr>
            <a:picLocks noChangeAspect="1"/>
          </p:cNvPicPr>
          <p:nvPr/>
        </p:nvPicPr>
        <p:blipFill rotWithShape="1">
          <a:blip r:embed="rId3">
            <a:extLst>
              <a:ext uri="{28A0092B-C50C-407E-A947-70E740481C1C}">
                <a14:useLocalDpi xmlns:a14="http://schemas.microsoft.com/office/drawing/2010/main" val="0"/>
              </a:ext>
            </a:extLst>
          </a:blip>
          <a:srcRect b="2739"/>
          <a:stretch/>
        </p:blipFill>
        <p:spPr>
          <a:xfrm>
            <a:off x="1429512" y="200660"/>
            <a:ext cx="6284976" cy="640334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a:t>
            </a:r>
            <a:r>
              <a:rPr lang="en-US" sz="900" b="1" dirty="0" smtClean="0">
                <a:latin typeface="Arial"/>
                <a:cs typeface="Arial"/>
              </a:rPr>
              <a:t>21a </a:t>
            </a:r>
            <a:r>
              <a:rPr lang="en-US" sz="900" b="1" dirty="0">
                <a:latin typeface="Arial"/>
                <a:cs typeface="Arial"/>
              </a:rPr>
              <a:t>A Summary of the Pathways of T Cell Activation.</a:t>
            </a:r>
          </a:p>
        </p:txBody>
      </p:sp>
      <p:sp>
        <p:nvSpPr>
          <p:cNvPr id="6" name="Text Box 31"/>
          <p:cNvSpPr txBox="1">
            <a:spLocks noChangeArrowheads="1"/>
          </p:cNvSpPr>
          <p:nvPr/>
        </p:nvSpPr>
        <p:spPr bwMode="auto">
          <a:xfrm>
            <a:off x="1949558" y="355885"/>
            <a:ext cx="417819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80" b="0" dirty="0" smtClean="0">
                <a:solidFill>
                  <a:srgbClr val="000000"/>
                </a:solidFill>
                <a:latin typeface="Arial Black"/>
                <a:cs typeface="Arial Black"/>
              </a:rPr>
              <a:t>Activation by Class I MHC proteins</a:t>
            </a:r>
            <a:endParaRPr lang="en-US" sz="1680" b="0" dirty="0">
              <a:solidFill>
                <a:srgbClr val="000000"/>
              </a:solidFill>
              <a:latin typeface="Arial Black"/>
              <a:cs typeface="Arial Black"/>
            </a:endParaRPr>
          </a:p>
        </p:txBody>
      </p:sp>
      <p:sp>
        <p:nvSpPr>
          <p:cNvPr id="7" name="Rectangle 6"/>
          <p:cNvSpPr>
            <a:spLocks noChangeAspect="1"/>
          </p:cNvSpPr>
          <p:nvPr/>
        </p:nvSpPr>
        <p:spPr bwMode="auto">
          <a:xfrm>
            <a:off x="1614301" y="379368"/>
            <a:ext cx="255009" cy="255631"/>
          </a:xfrm>
          <a:prstGeom prst="rect">
            <a:avLst/>
          </a:prstGeom>
          <a:solidFill>
            <a:srgbClr val="134B66"/>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8" name="Text Box 31"/>
          <p:cNvSpPr txBox="1">
            <a:spLocks noChangeArrowheads="1"/>
          </p:cNvSpPr>
          <p:nvPr/>
        </p:nvSpPr>
        <p:spPr bwMode="auto">
          <a:xfrm>
            <a:off x="1671512" y="372650"/>
            <a:ext cx="119188"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450" b="0" dirty="0">
                <a:solidFill>
                  <a:srgbClr val="FFFFFF"/>
                </a:solidFill>
                <a:latin typeface="Arial Black"/>
                <a:cs typeface="Arial Black"/>
              </a:rPr>
              <a:t>a</a:t>
            </a:r>
          </a:p>
        </p:txBody>
      </p:sp>
      <p:sp>
        <p:nvSpPr>
          <p:cNvPr id="9" name="Text Box 31"/>
          <p:cNvSpPr txBox="1">
            <a:spLocks noChangeArrowheads="1"/>
          </p:cNvSpPr>
          <p:nvPr/>
        </p:nvSpPr>
        <p:spPr bwMode="auto">
          <a:xfrm>
            <a:off x="3222624" y="1377950"/>
            <a:ext cx="1895475" cy="45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470" dirty="0" smtClean="0">
                <a:solidFill>
                  <a:srgbClr val="000000"/>
                </a:solidFill>
                <a:latin typeface="Arial"/>
                <a:cs typeface="Arial"/>
              </a:rPr>
              <a:t>Antigen bound to</a:t>
            </a:r>
          </a:p>
          <a:p>
            <a:pPr algn="ctr"/>
            <a:r>
              <a:rPr lang="en-US" sz="1470" dirty="0" smtClean="0">
                <a:solidFill>
                  <a:srgbClr val="000000"/>
                </a:solidFill>
                <a:latin typeface="Arial"/>
                <a:cs typeface="Arial"/>
              </a:rPr>
              <a:t>Class I MHC protein</a:t>
            </a:r>
            <a:endParaRPr lang="en-US" sz="1470" dirty="0">
              <a:solidFill>
                <a:srgbClr val="000000"/>
              </a:solidFill>
              <a:latin typeface="Arial"/>
              <a:cs typeface="Arial"/>
            </a:endParaRPr>
          </a:p>
        </p:txBody>
      </p:sp>
      <p:sp>
        <p:nvSpPr>
          <p:cNvPr id="10" name="Text Box 31"/>
          <p:cNvSpPr txBox="1">
            <a:spLocks noChangeArrowheads="1"/>
          </p:cNvSpPr>
          <p:nvPr/>
        </p:nvSpPr>
        <p:spPr bwMode="auto">
          <a:xfrm>
            <a:off x="2733674" y="2082800"/>
            <a:ext cx="3463925" cy="45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470" dirty="0" smtClean="0">
                <a:solidFill>
                  <a:srgbClr val="000000"/>
                </a:solidFill>
                <a:latin typeface="Arial"/>
                <a:cs typeface="Arial"/>
              </a:rPr>
              <a:t>Indicates that the cell is infected</a:t>
            </a:r>
          </a:p>
          <a:p>
            <a:pPr algn="ctr"/>
            <a:r>
              <a:rPr lang="en-US" sz="1470" dirty="0" smtClean="0">
                <a:solidFill>
                  <a:srgbClr val="000000"/>
                </a:solidFill>
                <a:latin typeface="Arial"/>
                <a:cs typeface="Arial"/>
              </a:rPr>
              <a:t>or otherwise abnormal</a:t>
            </a:r>
            <a:endParaRPr lang="en-US" sz="1470" dirty="0">
              <a:solidFill>
                <a:srgbClr val="000000"/>
              </a:solidFill>
              <a:latin typeface="Arial"/>
              <a:cs typeface="Arial"/>
            </a:endParaRPr>
          </a:p>
        </p:txBody>
      </p:sp>
      <p:sp>
        <p:nvSpPr>
          <p:cNvPr id="11" name="Text Box 31"/>
          <p:cNvSpPr txBox="1">
            <a:spLocks noChangeArrowheads="1"/>
          </p:cNvSpPr>
          <p:nvPr/>
        </p:nvSpPr>
        <p:spPr bwMode="auto">
          <a:xfrm>
            <a:off x="3804208" y="4337795"/>
            <a:ext cx="1343826" cy="22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470" dirty="0" smtClean="0">
                <a:solidFill>
                  <a:srgbClr val="000000"/>
                </a:solidFill>
                <a:latin typeface="Arial"/>
                <a:cs typeface="Arial"/>
              </a:rPr>
              <a:t>CD8 T Cells</a:t>
            </a:r>
            <a:endParaRPr lang="en-US" sz="1470" dirty="0">
              <a:solidFill>
                <a:srgbClr val="000000"/>
              </a:solidFill>
              <a:latin typeface="Arial"/>
              <a:cs typeface="Arial"/>
            </a:endParaRPr>
          </a:p>
        </p:txBody>
      </p:sp>
      <p:sp>
        <p:nvSpPr>
          <p:cNvPr id="12" name="Text Box 31"/>
          <p:cNvSpPr txBox="1">
            <a:spLocks noChangeArrowheads="1"/>
          </p:cNvSpPr>
          <p:nvPr/>
        </p:nvSpPr>
        <p:spPr bwMode="auto">
          <a:xfrm>
            <a:off x="1717858" y="5154518"/>
            <a:ext cx="1658845" cy="22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470" dirty="0" smtClean="0">
                <a:solidFill>
                  <a:srgbClr val="000000"/>
                </a:solidFill>
                <a:latin typeface="Arial"/>
                <a:cs typeface="Arial"/>
              </a:rPr>
              <a:t>Cytotoxic T Cells</a:t>
            </a:r>
            <a:endParaRPr lang="en-US" sz="1470" dirty="0">
              <a:solidFill>
                <a:srgbClr val="000000"/>
              </a:solidFill>
              <a:latin typeface="Arial"/>
              <a:cs typeface="Arial"/>
            </a:endParaRPr>
          </a:p>
        </p:txBody>
      </p:sp>
      <p:sp>
        <p:nvSpPr>
          <p:cNvPr id="13" name="Text Box 31"/>
          <p:cNvSpPr txBox="1">
            <a:spLocks noChangeArrowheads="1"/>
          </p:cNvSpPr>
          <p:nvPr/>
        </p:nvSpPr>
        <p:spPr bwMode="auto">
          <a:xfrm>
            <a:off x="3646764" y="5142939"/>
            <a:ext cx="1642409" cy="22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470" dirty="0" smtClean="0">
                <a:solidFill>
                  <a:srgbClr val="000000"/>
                </a:solidFill>
                <a:latin typeface="Arial"/>
                <a:cs typeface="Arial"/>
              </a:rPr>
              <a:t>Memory T</a:t>
            </a:r>
            <a:r>
              <a:rPr lang="en-US" sz="1670" baseline="-25000" dirty="0" smtClean="0">
                <a:solidFill>
                  <a:srgbClr val="000000"/>
                </a:solidFill>
                <a:latin typeface="Arial"/>
                <a:cs typeface="Arial"/>
              </a:rPr>
              <a:t>C</a:t>
            </a:r>
            <a:r>
              <a:rPr lang="en-US" sz="1470" dirty="0" smtClean="0">
                <a:solidFill>
                  <a:srgbClr val="000000"/>
                </a:solidFill>
                <a:latin typeface="Arial"/>
                <a:cs typeface="Arial"/>
              </a:rPr>
              <a:t> Cells</a:t>
            </a:r>
            <a:endParaRPr lang="en-US" sz="1470" dirty="0">
              <a:solidFill>
                <a:srgbClr val="000000"/>
              </a:solidFill>
              <a:latin typeface="Arial"/>
              <a:cs typeface="Arial"/>
            </a:endParaRPr>
          </a:p>
        </p:txBody>
      </p:sp>
      <p:sp>
        <p:nvSpPr>
          <p:cNvPr id="14" name="Text Box 31"/>
          <p:cNvSpPr txBox="1">
            <a:spLocks noChangeArrowheads="1"/>
          </p:cNvSpPr>
          <p:nvPr/>
        </p:nvSpPr>
        <p:spPr bwMode="auto">
          <a:xfrm>
            <a:off x="5502839" y="5155639"/>
            <a:ext cx="1962151" cy="22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470" dirty="0" smtClean="0">
                <a:solidFill>
                  <a:srgbClr val="000000"/>
                </a:solidFill>
                <a:latin typeface="Arial"/>
                <a:cs typeface="Arial"/>
              </a:rPr>
              <a:t>Suppressor T Cells</a:t>
            </a:r>
            <a:endParaRPr lang="en-US" sz="1470" dirty="0">
              <a:solidFill>
                <a:srgbClr val="000000"/>
              </a:solidFill>
              <a:latin typeface="Arial"/>
              <a:cs typeface="Arial"/>
            </a:endParaRPr>
          </a:p>
        </p:txBody>
      </p:sp>
      <p:sp>
        <p:nvSpPr>
          <p:cNvPr id="15" name="Text Box 31"/>
          <p:cNvSpPr txBox="1">
            <a:spLocks noChangeArrowheads="1"/>
          </p:cNvSpPr>
          <p:nvPr/>
        </p:nvSpPr>
        <p:spPr bwMode="auto">
          <a:xfrm>
            <a:off x="1627092" y="5505263"/>
            <a:ext cx="1854974"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lnSpc>
                <a:spcPts val="1764"/>
              </a:lnSpc>
            </a:pPr>
            <a:r>
              <a:rPr lang="en-US" sz="1470" dirty="0" smtClean="0">
                <a:solidFill>
                  <a:srgbClr val="000000"/>
                </a:solidFill>
                <a:latin typeface="Arial"/>
                <a:cs typeface="Arial"/>
              </a:rPr>
              <a:t>Attack and destroy</a:t>
            </a:r>
          </a:p>
          <a:p>
            <a:pPr algn="ctr">
              <a:lnSpc>
                <a:spcPts val="1764"/>
              </a:lnSpc>
            </a:pPr>
            <a:r>
              <a:rPr lang="en-US" sz="1470" dirty="0" smtClean="0">
                <a:solidFill>
                  <a:srgbClr val="000000"/>
                </a:solidFill>
                <a:latin typeface="Arial"/>
                <a:cs typeface="Arial"/>
              </a:rPr>
              <a:t>infected and</a:t>
            </a:r>
          </a:p>
          <a:p>
            <a:pPr algn="ctr">
              <a:lnSpc>
                <a:spcPts val="1764"/>
              </a:lnSpc>
            </a:pPr>
            <a:r>
              <a:rPr lang="en-US" sz="1470" dirty="0" smtClean="0">
                <a:solidFill>
                  <a:srgbClr val="000000"/>
                </a:solidFill>
                <a:latin typeface="Arial"/>
                <a:cs typeface="Arial"/>
              </a:rPr>
              <a:t>abnormal cells</a:t>
            </a:r>
          </a:p>
          <a:p>
            <a:pPr algn="ctr">
              <a:lnSpc>
                <a:spcPts val="1764"/>
              </a:lnSpc>
            </a:pPr>
            <a:r>
              <a:rPr lang="en-US" sz="1470" dirty="0" smtClean="0">
                <a:solidFill>
                  <a:srgbClr val="000000"/>
                </a:solidFill>
                <a:latin typeface="Arial"/>
                <a:cs typeface="Arial"/>
              </a:rPr>
              <a:t>displaying antigen</a:t>
            </a:r>
            <a:endParaRPr lang="en-US" sz="1470" dirty="0">
              <a:solidFill>
                <a:srgbClr val="000000"/>
              </a:solidFill>
              <a:latin typeface="Arial"/>
              <a:cs typeface="Arial"/>
            </a:endParaRPr>
          </a:p>
        </p:txBody>
      </p:sp>
      <p:sp>
        <p:nvSpPr>
          <p:cNvPr id="16" name="Text Box 31"/>
          <p:cNvSpPr txBox="1">
            <a:spLocks noChangeArrowheads="1"/>
          </p:cNvSpPr>
          <p:nvPr/>
        </p:nvSpPr>
        <p:spPr bwMode="auto">
          <a:xfrm>
            <a:off x="3684121" y="5635624"/>
            <a:ext cx="1575175" cy="67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lnSpc>
                <a:spcPts val="1764"/>
              </a:lnSpc>
            </a:pPr>
            <a:r>
              <a:rPr lang="en-US" sz="1470" dirty="0" smtClean="0">
                <a:solidFill>
                  <a:srgbClr val="000000"/>
                </a:solidFill>
                <a:latin typeface="Arial"/>
                <a:cs typeface="Arial"/>
              </a:rPr>
              <a:t>Await</a:t>
            </a:r>
          </a:p>
          <a:p>
            <a:pPr algn="ctr">
              <a:lnSpc>
                <a:spcPts val="1764"/>
              </a:lnSpc>
            </a:pPr>
            <a:r>
              <a:rPr lang="en-US" sz="1470" dirty="0" smtClean="0">
                <a:solidFill>
                  <a:srgbClr val="000000"/>
                </a:solidFill>
                <a:latin typeface="Arial"/>
                <a:cs typeface="Arial"/>
              </a:rPr>
              <a:t>reappearance</a:t>
            </a:r>
          </a:p>
          <a:p>
            <a:pPr algn="ctr">
              <a:lnSpc>
                <a:spcPts val="1764"/>
              </a:lnSpc>
            </a:pPr>
            <a:r>
              <a:rPr lang="en-US" sz="1470" dirty="0" smtClean="0">
                <a:solidFill>
                  <a:srgbClr val="000000"/>
                </a:solidFill>
                <a:latin typeface="Arial"/>
                <a:cs typeface="Arial"/>
              </a:rPr>
              <a:t>of the antigen</a:t>
            </a:r>
            <a:endParaRPr lang="en-US" sz="1470" dirty="0">
              <a:solidFill>
                <a:srgbClr val="000000"/>
              </a:solidFill>
              <a:latin typeface="Arial"/>
              <a:cs typeface="Arial"/>
            </a:endParaRPr>
          </a:p>
        </p:txBody>
      </p:sp>
      <p:sp>
        <p:nvSpPr>
          <p:cNvPr id="17" name="Text Box 31"/>
          <p:cNvSpPr txBox="1">
            <a:spLocks noChangeArrowheads="1"/>
          </p:cNvSpPr>
          <p:nvPr/>
        </p:nvSpPr>
        <p:spPr bwMode="auto">
          <a:xfrm>
            <a:off x="5468470" y="5635624"/>
            <a:ext cx="2017060" cy="67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lnSpc>
                <a:spcPts val="1764"/>
              </a:lnSpc>
            </a:pPr>
            <a:r>
              <a:rPr lang="en-US" sz="1470" dirty="0" smtClean="0">
                <a:solidFill>
                  <a:srgbClr val="000000"/>
                </a:solidFill>
                <a:latin typeface="Arial"/>
                <a:cs typeface="Arial"/>
              </a:rPr>
              <a:t>Control or moderate</a:t>
            </a:r>
          </a:p>
          <a:p>
            <a:pPr algn="ctr">
              <a:lnSpc>
                <a:spcPts val="1764"/>
              </a:lnSpc>
            </a:pPr>
            <a:r>
              <a:rPr lang="en-US" sz="1470" dirty="0">
                <a:solidFill>
                  <a:srgbClr val="000000"/>
                </a:solidFill>
                <a:latin typeface="Arial"/>
                <a:cs typeface="Arial"/>
              </a:rPr>
              <a:t>i</a:t>
            </a:r>
            <a:r>
              <a:rPr lang="en-US" sz="1470" dirty="0" smtClean="0">
                <a:solidFill>
                  <a:srgbClr val="000000"/>
                </a:solidFill>
                <a:latin typeface="Arial"/>
                <a:cs typeface="Arial"/>
              </a:rPr>
              <a:t>mmune response by</a:t>
            </a:r>
          </a:p>
          <a:p>
            <a:pPr algn="ctr">
              <a:lnSpc>
                <a:spcPts val="1764"/>
              </a:lnSpc>
            </a:pPr>
            <a:r>
              <a:rPr lang="en-US" sz="1470" dirty="0" smtClean="0">
                <a:solidFill>
                  <a:srgbClr val="000000"/>
                </a:solidFill>
                <a:latin typeface="Arial"/>
                <a:cs typeface="Arial"/>
              </a:rPr>
              <a:t>T cells and B cells</a:t>
            </a:r>
            <a:endParaRPr lang="en-US" sz="1470" dirty="0">
              <a:solidFill>
                <a:srgbClr val="000000"/>
              </a:solidFill>
              <a:latin typeface="Arial"/>
              <a:cs typeface="Arial"/>
            </a:endParaRPr>
          </a:p>
        </p:txBody>
      </p:sp>
    </p:spTree>
    <p:extLst>
      <p:ext uri="{BB962C8B-B14F-4D97-AF65-F5344CB8AC3E}">
        <p14:creationId xmlns:p14="http://schemas.microsoft.com/office/powerpoint/2010/main" val="3990583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t>22-2 Structures of Body Defenses</a:t>
            </a:r>
          </a:p>
        </p:txBody>
      </p:sp>
      <p:sp>
        <p:nvSpPr>
          <p:cNvPr id="18435" name="Rectangle 3"/>
          <p:cNvSpPr>
            <a:spLocks noGrp="1" noChangeArrowheads="1"/>
          </p:cNvSpPr>
          <p:nvPr>
            <p:ph idx="1"/>
          </p:nvPr>
        </p:nvSpPr>
        <p:spPr/>
        <p:txBody>
          <a:bodyPr/>
          <a:lstStyle/>
          <a:p>
            <a:r>
              <a:rPr lang="en-US" altLang="en-US" smtClean="0"/>
              <a:t>Lymphatic Vessels </a:t>
            </a:r>
          </a:p>
          <a:p>
            <a:pPr lvl="1"/>
            <a:r>
              <a:rPr lang="en-US" altLang="en-US" smtClean="0"/>
              <a:t>Are vessels that carry lymph </a:t>
            </a:r>
          </a:p>
          <a:p>
            <a:pPr lvl="1"/>
            <a:r>
              <a:rPr lang="en-US" altLang="en-US" smtClean="0"/>
              <a:t>Lymphatic system begins with smallest vessels</a:t>
            </a:r>
          </a:p>
          <a:p>
            <a:pPr lvl="2"/>
            <a:r>
              <a:rPr lang="en-US" altLang="en-US" smtClean="0"/>
              <a:t>Lymphatic capillaries (terminal lymphatics)</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ure_22_21b_unlabeled.jpg"/>
          <p:cNvPicPr>
            <a:picLocks noChangeAspect="1"/>
          </p:cNvPicPr>
          <p:nvPr/>
        </p:nvPicPr>
        <p:blipFill rotWithShape="1">
          <a:blip r:embed="rId3">
            <a:extLst>
              <a:ext uri="{28A0092B-C50C-407E-A947-70E740481C1C}">
                <a14:useLocalDpi xmlns:a14="http://schemas.microsoft.com/office/drawing/2010/main" val="0"/>
              </a:ext>
            </a:extLst>
          </a:blip>
          <a:srcRect b="2739"/>
          <a:stretch/>
        </p:blipFill>
        <p:spPr>
          <a:xfrm>
            <a:off x="2551176" y="238758"/>
            <a:ext cx="4041648" cy="640334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a:t>
            </a:r>
            <a:r>
              <a:rPr lang="en-US" sz="900" b="1" dirty="0" smtClean="0">
                <a:latin typeface="Arial"/>
                <a:cs typeface="Arial"/>
              </a:rPr>
              <a:t>21b </a:t>
            </a:r>
            <a:r>
              <a:rPr lang="en-US" sz="900" b="1" dirty="0">
                <a:latin typeface="Arial"/>
                <a:cs typeface="Arial"/>
              </a:rPr>
              <a:t>A Summary of the Pathways of T Cell Activation.</a:t>
            </a:r>
          </a:p>
        </p:txBody>
      </p:sp>
      <p:sp>
        <p:nvSpPr>
          <p:cNvPr id="6" name="Text Box 31"/>
          <p:cNvSpPr txBox="1">
            <a:spLocks noChangeArrowheads="1"/>
          </p:cNvSpPr>
          <p:nvPr/>
        </p:nvSpPr>
        <p:spPr bwMode="auto">
          <a:xfrm>
            <a:off x="2788021" y="5681196"/>
            <a:ext cx="1744667" cy="65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lnSpc>
                <a:spcPts val="1700"/>
              </a:lnSpc>
            </a:pPr>
            <a:r>
              <a:rPr lang="en-US" sz="1500" dirty="0" smtClean="0">
                <a:solidFill>
                  <a:srgbClr val="000000"/>
                </a:solidFill>
                <a:latin typeface="Arial"/>
                <a:cs typeface="Arial"/>
              </a:rPr>
              <a:t>Stimulate immune</a:t>
            </a:r>
          </a:p>
          <a:p>
            <a:pPr algn="ctr">
              <a:lnSpc>
                <a:spcPts val="1700"/>
              </a:lnSpc>
            </a:pPr>
            <a:r>
              <a:rPr lang="en-US" sz="1500" dirty="0">
                <a:solidFill>
                  <a:srgbClr val="000000"/>
                </a:solidFill>
                <a:latin typeface="Arial"/>
                <a:cs typeface="Arial"/>
              </a:rPr>
              <a:t>r</a:t>
            </a:r>
            <a:r>
              <a:rPr lang="en-US" sz="1500" dirty="0" smtClean="0">
                <a:solidFill>
                  <a:srgbClr val="000000"/>
                </a:solidFill>
                <a:latin typeface="Arial"/>
                <a:cs typeface="Arial"/>
              </a:rPr>
              <a:t>esponse by</a:t>
            </a:r>
          </a:p>
          <a:p>
            <a:pPr algn="ctr">
              <a:lnSpc>
                <a:spcPts val="1700"/>
              </a:lnSpc>
            </a:pPr>
            <a:r>
              <a:rPr lang="en-US" sz="1500" dirty="0" smtClean="0">
                <a:solidFill>
                  <a:srgbClr val="000000"/>
                </a:solidFill>
                <a:latin typeface="Arial"/>
                <a:cs typeface="Arial"/>
              </a:rPr>
              <a:t>T cells and B cells</a:t>
            </a:r>
            <a:endParaRPr lang="en-US" sz="1500" dirty="0">
              <a:solidFill>
                <a:srgbClr val="000000"/>
              </a:solidFill>
              <a:latin typeface="Arial"/>
              <a:cs typeface="Arial"/>
            </a:endParaRPr>
          </a:p>
        </p:txBody>
      </p:sp>
      <p:sp>
        <p:nvSpPr>
          <p:cNvPr id="7" name="Text Box 31"/>
          <p:cNvSpPr txBox="1">
            <a:spLocks noChangeArrowheads="1"/>
          </p:cNvSpPr>
          <p:nvPr/>
        </p:nvSpPr>
        <p:spPr bwMode="auto">
          <a:xfrm>
            <a:off x="2827240" y="5201209"/>
            <a:ext cx="1708768" cy="220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lnSpc>
                <a:spcPts val="1700"/>
              </a:lnSpc>
            </a:pPr>
            <a:r>
              <a:rPr lang="en-US" sz="1500" dirty="0" smtClean="0">
                <a:solidFill>
                  <a:srgbClr val="000000"/>
                </a:solidFill>
                <a:latin typeface="Arial"/>
                <a:cs typeface="Arial"/>
              </a:rPr>
              <a:t>Helper T Cells</a:t>
            </a:r>
            <a:endParaRPr lang="en-US" sz="1500" dirty="0">
              <a:solidFill>
                <a:srgbClr val="000000"/>
              </a:solidFill>
              <a:latin typeface="Arial"/>
              <a:cs typeface="Arial"/>
            </a:endParaRPr>
          </a:p>
        </p:txBody>
      </p:sp>
      <p:sp>
        <p:nvSpPr>
          <p:cNvPr id="8" name="Text Box 31"/>
          <p:cNvSpPr txBox="1">
            <a:spLocks noChangeArrowheads="1"/>
          </p:cNvSpPr>
          <p:nvPr/>
        </p:nvSpPr>
        <p:spPr bwMode="auto">
          <a:xfrm>
            <a:off x="4780429" y="5181038"/>
            <a:ext cx="1529276" cy="220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lnSpc>
                <a:spcPts val="1700"/>
              </a:lnSpc>
            </a:pPr>
            <a:r>
              <a:rPr lang="en-US" sz="1500" dirty="0" smtClean="0">
                <a:solidFill>
                  <a:srgbClr val="000000"/>
                </a:solidFill>
                <a:latin typeface="Arial"/>
                <a:cs typeface="Arial"/>
              </a:rPr>
              <a:t>Memory T</a:t>
            </a:r>
            <a:r>
              <a:rPr lang="en-US" sz="1500" baseline="-25000" dirty="0" smtClean="0">
                <a:solidFill>
                  <a:srgbClr val="000000"/>
                </a:solidFill>
                <a:latin typeface="Arial"/>
                <a:cs typeface="Arial"/>
              </a:rPr>
              <a:t>H</a:t>
            </a:r>
            <a:r>
              <a:rPr lang="en-US" sz="1500" dirty="0" smtClean="0">
                <a:solidFill>
                  <a:srgbClr val="000000"/>
                </a:solidFill>
                <a:latin typeface="Arial"/>
                <a:cs typeface="Arial"/>
              </a:rPr>
              <a:t> Cells</a:t>
            </a:r>
            <a:endParaRPr lang="en-US" sz="1500" dirty="0">
              <a:solidFill>
                <a:srgbClr val="000000"/>
              </a:solidFill>
              <a:latin typeface="Arial"/>
              <a:cs typeface="Arial"/>
            </a:endParaRPr>
          </a:p>
        </p:txBody>
      </p:sp>
      <p:sp>
        <p:nvSpPr>
          <p:cNvPr id="9" name="Text Box 31"/>
          <p:cNvSpPr txBox="1">
            <a:spLocks noChangeArrowheads="1"/>
          </p:cNvSpPr>
          <p:nvPr/>
        </p:nvSpPr>
        <p:spPr bwMode="auto">
          <a:xfrm>
            <a:off x="4742330" y="5681195"/>
            <a:ext cx="1622612" cy="65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lnSpc>
                <a:spcPts val="1700"/>
              </a:lnSpc>
            </a:pPr>
            <a:r>
              <a:rPr lang="en-US" sz="1500" dirty="0" smtClean="0">
                <a:solidFill>
                  <a:srgbClr val="000000"/>
                </a:solidFill>
                <a:latin typeface="Arial"/>
                <a:cs typeface="Arial"/>
              </a:rPr>
              <a:t>Await</a:t>
            </a:r>
          </a:p>
          <a:p>
            <a:pPr algn="ctr">
              <a:lnSpc>
                <a:spcPts val="1700"/>
              </a:lnSpc>
            </a:pPr>
            <a:r>
              <a:rPr lang="en-US" sz="1500" dirty="0" smtClean="0">
                <a:solidFill>
                  <a:srgbClr val="000000"/>
                </a:solidFill>
                <a:latin typeface="Arial"/>
                <a:cs typeface="Arial"/>
              </a:rPr>
              <a:t>reappearance</a:t>
            </a:r>
          </a:p>
          <a:p>
            <a:pPr algn="ctr">
              <a:lnSpc>
                <a:spcPts val="1700"/>
              </a:lnSpc>
            </a:pPr>
            <a:r>
              <a:rPr lang="en-US" sz="1500" dirty="0" smtClean="0">
                <a:solidFill>
                  <a:srgbClr val="000000"/>
                </a:solidFill>
                <a:latin typeface="Arial"/>
                <a:cs typeface="Arial"/>
              </a:rPr>
              <a:t>of the antigen</a:t>
            </a:r>
            <a:endParaRPr lang="en-US" sz="1500" dirty="0">
              <a:solidFill>
                <a:srgbClr val="000000"/>
              </a:solidFill>
              <a:latin typeface="Arial"/>
              <a:cs typeface="Arial"/>
            </a:endParaRPr>
          </a:p>
        </p:txBody>
      </p:sp>
      <p:sp>
        <p:nvSpPr>
          <p:cNvPr id="10" name="Text Box 31"/>
          <p:cNvSpPr txBox="1">
            <a:spLocks noChangeArrowheads="1"/>
          </p:cNvSpPr>
          <p:nvPr/>
        </p:nvSpPr>
        <p:spPr bwMode="auto">
          <a:xfrm>
            <a:off x="4098367" y="4356284"/>
            <a:ext cx="10731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500" dirty="0" smtClean="0">
                <a:solidFill>
                  <a:srgbClr val="000000"/>
                </a:solidFill>
                <a:latin typeface="Arial"/>
                <a:cs typeface="Arial"/>
              </a:rPr>
              <a:t>CD4 T Cells</a:t>
            </a:r>
            <a:endParaRPr lang="en-US" sz="1500" dirty="0">
              <a:solidFill>
                <a:srgbClr val="000000"/>
              </a:solidFill>
              <a:latin typeface="Arial"/>
              <a:cs typeface="Arial"/>
            </a:endParaRPr>
          </a:p>
        </p:txBody>
      </p:sp>
      <p:sp>
        <p:nvSpPr>
          <p:cNvPr id="11" name="Text Box 31"/>
          <p:cNvSpPr txBox="1">
            <a:spLocks noChangeArrowheads="1"/>
          </p:cNvSpPr>
          <p:nvPr/>
        </p:nvSpPr>
        <p:spPr bwMode="auto">
          <a:xfrm>
            <a:off x="2990788" y="2121579"/>
            <a:ext cx="3314387" cy="43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lnSpc>
                <a:spcPts val="1700"/>
              </a:lnSpc>
            </a:pPr>
            <a:r>
              <a:rPr lang="en-US" sz="1500" dirty="0" smtClean="0">
                <a:solidFill>
                  <a:srgbClr val="000000"/>
                </a:solidFill>
                <a:latin typeface="Arial"/>
                <a:cs typeface="Arial"/>
              </a:rPr>
              <a:t>Indicates presence of pathogens,</a:t>
            </a:r>
          </a:p>
          <a:p>
            <a:pPr algn="ctr">
              <a:lnSpc>
                <a:spcPts val="1700"/>
              </a:lnSpc>
            </a:pPr>
            <a:r>
              <a:rPr lang="en-US" sz="1500" dirty="0" smtClean="0">
                <a:solidFill>
                  <a:srgbClr val="000000"/>
                </a:solidFill>
                <a:latin typeface="Arial"/>
                <a:cs typeface="Arial"/>
              </a:rPr>
              <a:t>toxins, or foreign proteins</a:t>
            </a:r>
            <a:endParaRPr lang="en-US" sz="1500" dirty="0">
              <a:solidFill>
                <a:srgbClr val="000000"/>
              </a:solidFill>
              <a:latin typeface="Arial"/>
              <a:cs typeface="Arial"/>
            </a:endParaRPr>
          </a:p>
        </p:txBody>
      </p:sp>
      <p:sp>
        <p:nvSpPr>
          <p:cNvPr id="12" name="Text Box 31"/>
          <p:cNvSpPr txBox="1">
            <a:spLocks noChangeArrowheads="1"/>
          </p:cNvSpPr>
          <p:nvPr/>
        </p:nvSpPr>
        <p:spPr bwMode="auto">
          <a:xfrm>
            <a:off x="3376704" y="1430581"/>
            <a:ext cx="1964764" cy="43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lnSpc>
                <a:spcPts val="1700"/>
              </a:lnSpc>
            </a:pPr>
            <a:r>
              <a:rPr lang="en-US" sz="1500" dirty="0" smtClean="0">
                <a:solidFill>
                  <a:srgbClr val="000000"/>
                </a:solidFill>
                <a:latin typeface="Arial"/>
                <a:cs typeface="Arial"/>
              </a:rPr>
              <a:t>Antigen bound to</a:t>
            </a:r>
          </a:p>
          <a:p>
            <a:pPr algn="ctr">
              <a:lnSpc>
                <a:spcPts val="1700"/>
              </a:lnSpc>
            </a:pPr>
            <a:r>
              <a:rPr lang="en-US" sz="1500" dirty="0" smtClean="0">
                <a:solidFill>
                  <a:srgbClr val="000000"/>
                </a:solidFill>
                <a:latin typeface="Arial"/>
                <a:cs typeface="Arial"/>
              </a:rPr>
              <a:t>Class II MHC protein</a:t>
            </a:r>
            <a:endParaRPr lang="en-US" sz="1500" dirty="0">
              <a:solidFill>
                <a:srgbClr val="000000"/>
              </a:solidFill>
              <a:latin typeface="Arial"/>
              <a:cs typeface="Arial"/>
            </a:endParaRPr>
          </a:p>
        </p:txBody>
      </p:sp>
      <p:sp>
        <p:nvSpPr>
          <p:cNvPr id="13" name="Text Box 31"/>
          <p:cNvSpPr txBox="1">
            <a:spLocks noChangeArrowheads="1"/>
          </p:cNvSpPr>
          <p:nvPr/>
        </p:nvSpPr>
        <p:spPr bwMode="auto">
          <a:xfrm>
            <a:off x="3070622" y="391869"/>
            <a:ext cx="26549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700" b="0" dirty="0" smtClean="0">
                <a:solidFill>
                  <a:srgbClr val="000000"/>
                </a:solidFill>
                <a:latin typeface="Arial Black"/>
                <a:cs typeface="Arial Black"/>
              </a:rPr>
              <a:t>Activation by Class II</a:t>
            </a:r>
          </a:p>
          <a:p>
            <a:r>
              <a:rPr lang="en-US" sz="1700" b="0" dirty="0" smtClean="0">
                <a:solidFill>
                  <a:srgbClr val="000000"/>
                </a:solidFill>
                <a:latin typeface="Arial Black"/>
                <a:cs typeface="Arial Black"/>
              </a:rPr>
              <a:t>MHC proteins</a:t>
            </a:r>
            <a:endParaRPr lang="en-US" sz="1700" b="0" dirty="0">
              <a:solidFill>
                <a:srgbClr val="000000"/>
              </a:solidFill>
              <a:latin typeface="Arial Black"/>
              <a:cs typeface="Arial Black"/>
            </a:endParaRPr>
          </a:p>
        </p:txBody>
      </p:sp>
      <p:sp>
        <p:nvSpPr>
          <p:cNvPr id="14" name="Rectangle 13"/>
          <p:cNvSpPr>
            <a:spLocks noChangeAspect="1"/>
          </p:cNvSpPr>
          <p:nvPr/>
        </p:nvSpPr>
        <p:spPr bwMode="auto">
          <a:xfrm>
            <a:off x="2726349" y="417467"/>
            <a:ext cx="242275" cy="242866"/>
          </a:xfrm>
          <a:prstGeom prst="rect">
            <a:avLst/>
          </a:prstGeom>
          <a:solidFill>
            <a:srgbClr val="134B66"/>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15" name="Text Box 31"/>
          <p:cNvSpPr txBox="1">
            <a:spLocks noChangeArrowheads="1"/>
          </p:cNvSpPr>
          <p:nvPr/>
        </p:nvSpPr>
        <p:spPr bwMode="auto">
          <a:xfrm>
            <a:off x="2797841" y="399105"/>
            <a:ext cx="12830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500" b="0" dirty="0" smtClean="0">
                <a:solidFill>
                  <a:srgbClr val="FFFFFF"/>
                </a:solidFill>
                <a:latin typeface="Arial Black"/>
                <a:cs typeface="Arial Black"/>
              </a:rPr>
              <a:t>b</a:t>
            </a:r>
            <a:endParaRPr lang="en-US" sz="1500" b="0" dirty="0">
              <a:solidFill>
                <a:srgbClr val="FFFFFF"/>
              </a:solidFill>
              <a:latin typeface="Arial Black"/>
              <a:cs typeface="Arial Black"/>
            </a:endParaRPr>
          </a:p>
        </p:txBody>
      </p:sp>
    </p:spTree>
    <p:extLst>
      <p:ext uri="{BB962C8B-B14F-4D97-AF65-F5344CB8AC3E}">
        <p14:creationId xmlns:p14="http://schemas.microsoft.com/office/powerpoint/2010/main" val="4030761160"/>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altLang="en-US" smtClean="0"/>
              <a:t>22-6 B Cells and Immunity</a:t>
            </a:r>
          </a:p>
        </p:txBody>
      </p:sp>
      <p:sp>
        <p:nvSpPr>
          <p:cNvPr id="166915" name="Rectangle 3"/>
          <p:cNvSpPr>
            <a:spLocks noGrp="1" noChangeArrowheads="1"/>
          </p:cNvSpPr>
          <p:nvPr>
            <p:ph idx="1"/>
          </p:nvPr>
        </p:nvSpPr>
        <p:spPr/>
        <p:txBody>
          <a:bodyPr/>
          <a:lstStyle/>
          <a:p>
            <a:r>
              <a:rPr lang="en-US" altLang="en-US" dirty="0" smtClean="0"/>
              <a:t>B Cells </a:t>
            </a:r>
          </a:p>
          <a:p>
            <a:pPr lvl="1"/>
            <a:r>
              <a:rPr lang="en-US" altLang="en-US" dirty="0" smtClean="0"/>
              <a:t>Responsible for antibody-mediated immunity</a:t>
            </a:r>
          </a:p>
          <a:p>
            <a:pPr lvl="1"/>
            <a:r>
              <a:rPr lang="en-US" altLang="en-US" dirty="0" smtClean="0"/>
              <a:t>Attack antigens by producing specific </a:t>
            </a:r>
            <a:r>
              <a:rPr lang="en-US" altLang="en-US" i="1" dirty="0" smtClean="0"/>
              <a:t>antibodies</a:t>
            </a:r>
          </a:p>
          <a:p>
            <a:pPr lvl="1"/>
            <a:r>
              <a:rPr lang="en-US" altLang="en-US" dirty="0" smtClean="0"/>
              <a:t>Millions of populations, each with different antibody molecules</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altLang="en-US" smtClean="0"/>
              <a:t>22-6 B Cells and Immunity</a:t>
            </a:r>
          </a:p>
        </p:txBody>
      </p:sp>
      <p:sp>
        <p:nvSpPr>
          <p:cNvPr id="167939" name="Rectangle 3"/>
          <p:cNvSpPr>
            <a:spLocks noGrp="1" noChangeArrowheads="1"/>
          </p:cNvSpPr>
          <p:nvPr>
            <p:ph idx="1"/>
          </p:nvPr>
        </p:nvSpPr>
        <p:spPr/>
        <p:txBody>
          <a:bodyPr/>
          <a:lstStyle/>
          <a:p>
            <a:r>
              <a:rPr lang="en-US" altLang="en-US" dirty="0" smtClean="0"/>
              <a:t>B Cell Sensitization </a:t>
            </a:r>
          </a:p>
          <a:p>
            <a:pPr lvl="1"/>
            <a:r>
              <a:rPr lang="en-US" altLang="en-US" dirty="0" smtClean="0"/>
              <a:t>Corresponding antigens in interstitial fluids bind to B cell receptors</a:t>
            </a:r>
          </a:p>
          <a:p>
            <a:pPr lvl="1"/>
            <a:r>
              <a:rPr lang="en-US" altLang="en-US" dirty="0" smtClean="0"/>
              <a:t>B cell prepares for activation</a:t>
            </a:r>
          </a:p>
          <a:p>
            <a:pPr lvl="1"/>
            <a:r>
              <a:rPr lang="en-US" altLang="en-US" dirty="0" smtClean="0"/>
              <a:t>Preparation process is </a:t>
            </a:r>
            <a:r>
              <a:rPr lang="en-US" altLang="en-US" b="1" dirty="0" smtClean="0"/>
              <a:t>sensitization</a:t>
            </a:r>
          </a:p>
          <a:p>
            <a:pPr lvl="1"/>
            <a:r>
              <a:rPr lang="en-US" altLang="en-US" dirty="0" smtClean="0"/>
              <a:t>During sensitization, antigens are:</a:t>
            </a:r>
          </a:p>
          <a:p>
            <a:pPr lvl="2"/>
            <a:r>
              <a:rPr lang="en-US" altLang="en-US" dirty="0" smtClean="0"/>
              <a:t>Taken into the B cell</a:t>
            </a:r>
          </a:p>
          <a:p>
            <a:pPr lvl="2"/>
            <a:r>
              <a:rPr lang="en-US" altLang="en-US" dirty="0" smtClean="0"/>
              <a:t>Processed</a:t>
            </a:r>
          </a:p>
          <a:p>
            <a:pPr lvl="2"/>
            <a:r>
              <a:rPr lang="en-US" altLang="en-US" dirty="0" smtClean="0"/>
              <a:t>Reappear on surface, bound to Class II MHC protein</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9218" descr="figure_22_22_1_unlabeled.jpg"/>
          <p:cNvPicPr>
            <a:picLocks noChangeAspect="1"/>
          </p:cNvPicPr>
          <p:nvPr/>
        </p:nvPicPr>
        <p:blipFill rotWithShape="1">
          <a:blip r:embed="rId3">
            <a:extLst>
              <a:ext uri="{28A0092B-C50C-407E-A947-70E740481C1C}">
                <a14:useLocalDpi xmlns:a14="http://schemas.microsoft.com/office/drawing/2010/main" val="0"/>
              </a:ext>
            </a:extLst>
          </a:blip>
          <a:srcRect b="2632"/>
          <a:stretch/>
        </p:blipFill>
        <p:spPr>
          <a:xfrm>
            <a:off x="2843784" y="235937"/>
            <a:ext cx="3456432" cy="6410396"/>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22-22 The Sensitization and Activation of B </a:t>
            </a:r>
            <a:r>
              <a:rPr lang="en-US" sz="900" b="1" dirty="0" smtClean="0">
                <a:latin typeface="Arial"/>
                <a:cs typeface="Arial"/>
              </a:rPr>
              <a:t>Cells (Part 1 of 3).</a:t>
            </a:r>
            <a:endParaRPr lang="en-US" sz="900" b="1" dirty="0">
              <a:latin typeface="Arial"/>
              <a:cs typeface="Arial"/>
            </a:endParaRPr>
          </a:p>
        </p:txBody>
      </p:sp>
      <p:sp>
        <p:nvSpPr>
          <p:cNvPr id="6" name="Text Box 31"/>
          <p:cNvSpPr txBox="1">
            <a:spLocks noChangeArrowheads="1"/>
          </p:cNvSpPr>
          <p:nvPr/>
        </p:nvSpPr>
        <p:spPr bwMode="auto">
          <a:xfrm>
            <a:off x="3560762" y="504004"/>
            <a:ext cx="12735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380" dirty="0" smtClean="0">
                <a:solidFill>
                  <a:srgbClr val="000000"/>
                </a:solidFill>
                <a:latin typeface="Arial Black"/>
                <a:cs typeface="Arial Black"/>
              </a:rPr>
              <a:t>Sensitization</a:t>
            </a:r>
            <a:endParaRPr lang="en-US" sz="1380" dirty="0">
              <a:solidFill>
                <a:srgbClr val="000000"/>
              </a:solidFill>
              <a:latin typeface="Arial Black"/>
              <a:cs typeface="Arial Black"/>
            </a:endParaRPr>
          </a:p>
        </p:txBody>
      </p:sp>
      <p:grpSp>
        <p:nvGrpSpPr>
          <p:cNvPr id="26" name="Group 25"/>
          <p:cNvGrpSpPr/>
          <p:nvPr/>
        </p:nvGrpSpPr>
        <p:grpSpPr>
          <a:xfrm>
            <a:off x="4037542" y="1201633"/>
            <a:ext cx="298119" cy="251811"/>
            <a:chOff x="4037542" y="1102856"/>
            <a:chExt cx="298119" cy="251811"/>
          </a:xfrm>
        </p:grpSpPr>
        <p:cxnSp>
          <p:nvCxnSpPr>
            <p:cNvPr id="8" name="Straight Connector 7"/>
            <p:cNvCxnSpPr/>
            <p:nvPr/>
          </p:nvCxnSpPr>
          <p:spPr bwMode="auto">
            <a:xfrm>
              <a:off x="4159250" y="1102856"/>
              <a:ext cx="176411"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V="1">
              <a:off x="4037542" y="1105252"/>
              <a:ext cx="294211" cy="24941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 name="Straight Connector 9"/>
          <p:cNvCxnSpPr/>
          <p:nvPr/>
        </p:nvCxnSpPr>
        <p:spPr bwMode="auto">
          <a:xfrm>
            <a:off x="4016375" y="1784296"/>
            <a:ext cx="322399"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218" name="Group 9217"/>
          <p:cNvGrpSpPr/>
          <p:nvPr/>
        </p:nvGrpSpPr>
        <p:grpSpPr>
          <a:xfrm>
            <a:off x="3783542" y="2094807"/>
            <a:ext cx="551012" cy="157678"/>
            <a:chOff x="3783542" y="1996030"/>
            <a:chExt cx="551012" cy="157678"/>
          </a:xfrm>
        </p:grpSpPr>
        <p:cxnSp>
          <p:nvCxnSpPr>
            <p:cNvPr id="12" name="Straight Connector 11"/>
            <p:cNvCxnSpPr/>
            <p:nvPr/>
          </p:nvCxnSpPr>
          <p:spPr bwMode="auto">
            <a:xfrm>
              <a:off x="3937000" y="1996030"/>
              <a:ext cx="39617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V="1">
              <a:off x="3783542" y="1997418"/>
              <a:ext cx="551012" cy="15629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216" name="Group 9215"/>
          <p:cNvGrpSpPr/>
          <p:nvPr/>
        </p:nvGrpSpPr>
        <p:grpSpPr>
          <a:xfrm>
            <a:off x="4947708" y="3000845"/>
            <a:ext cx="151160" cy="616890"/>
            <a:chOff x="4947708" y="2902068"/>
            <a:chExt cx="151160" cy="616890"/>
          </a:xfrm>
        </p:grpSpPr>
        <p:cxnSp>
          <p:nvCxnSpPr>
            <p:cNvPr id="15" name="Straight Connector 14"/>
            <p:cNvCxnSpPr/>
            <p:nvPr/>
          </p:nvCxnSpPr>
          <p:spPr bwMode="auto">
            <a:xfrm flipV="1">
              <a:off x="4947708" y="2905975"/>
              <a:ext cx="151159" cy="14731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flipV="1">
              <a:off x="5098867" y="2902068"/>
              <a:ext cx="1" cy="61689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 name="Text Box 31"/>
          <p:cNvSpPr txBox="1">
            <a:spLocks noChangeArrowheads="1"/>
          </p:cNvSpPr>
          <p:nvPr/>
        </p:nvSpPr>
        <p:spPr bwMode="auto">
          <a:xfrm>
            <a:off x="4397121" y="1084095"/>
            <a:ext cx="740597"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350" dirty="0" smtClean="0">
                <a:solidFill>
                  <a:srgbClr val="000000"/>
                </a:solidFill>
                <a:latin typeface="Arial"/>
                <a:cs typeface="Arial"/>
              </a:rPr>
              <a:t>Antigens</a:t>
            </a:r>
            <a:endParaRPr lang="en-US" sz="1350" dirty="0">
              <a:solidFill>
                <a:srgbClr val="000000"/>
              </a:solidFill>
              <a:latin typeface="Arial"/>
              <a:cs typeface="Arial"/>
            </a:endParaRPr>
          </a:p>
        </p:txBody>
      </p:sp>
      <p:sp>
        <p:nvSpPr>
          <p:cNvPr id="18" name="Text Box 31"/>
          <p:cNvSpPr txBox="1">
            <a:spLocks noChangeArrowheads="1"/>
          </p:cNvSpPr>
          <p:nvPr/>
        </p:nvSpPr>
        <p:spPr bwMode="auto">
          <a:xfrm>
            <a:off x="4398988" y="1673471"/>
            <a:ext cx="113080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350" dirty="0" smtClean="0">
                <a:solidFill>
                  <a:srgbClr val="000000"/>
                </a:solidFill>
                <a:latin typeface="Arial"/>
                <a:cs typeface="Arial"/>
              </a:rPr>
              <a:t>Class II MHC</a:t>
            </a:r>
            <a:endParaRPr lang="en-US" sz="1350" dirty="0">
              <a:solidFill>
                <a:srgbClr val="000000"/>
              </a:solidFill>
              <a:latin typeface="Arial"/>
              <a:cs typeface="Arial"/>
            </a:endParaRPr>
          </a:p>
        </p:txBody>
      </p:sp>
      <p:sp>
        <p:nvSpPr>
          <p:cNvPr id="19" name="Text Box 31"/>
          <p:cNvSpPr txBox="1">
            <a:spLocks noChangeArrowheads="1"/>
          </p:cNvSpPr>
          <p:nvPr/>
        </p:nvSpPr>
        <p:spPr bwMode="auto">
          <a:xfrm>
            <a:off x="4398671" y="2012225"/>
            <a:ext cx="995469"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350" dirty="0" smtClean="0">
                <a:solidFill>
                  <a:srgbClr val="000000"/>
                </a:solidFill>
                <a:latin typeface="Arial"/>
                <a:cs typeface="Arial"/>
              </a:rPr>
              <a:t>Antibodies</a:t>
            </a:r>
            <a:endParaRPr lang="en-US" sz="1350" dirty="0">
              <a:solidFill>
                <a:srgbClr val="000000"/>
              </a:solidFill>
              <a:latin typeface="Arial"/>
              <a:cs typeface="Arial"/>
            </a:endParaRPr>
          </a:p>
        </p:txBody>
      </p:sp>
      <p:sp>
        <p:nvSpPr>
          <p:cNvPr id="20" name="Text Box 31"/>
          <p:cNvSpPr txBox="1">
            <a:spLocks noChangeArrowheads="1"/>
          </p:cNvSpPr>
          <p:nvPr/>
        </p:nvSpPr>
        <p:spPr bwMode="auto">
          <a:xfrm>
            <a:off x="2980337" y="2357748"/>
            <a:ext cx="115245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350" dirty="0" smtClean="0">
                <a:solidFill>
                  <a:srgbClr val="000000"/>
                </a:solidFill>
                <a:latin typeface="Arial"/>
                <a:cs typeface="Arial"/>
              </a:rPr>
              <a:t>Inactive B cell</a:t>
            </a:r>
            <a:endParaRPr lang="en-US" sz="1350" dirty="0">
              <a:solidFill>
                <a:srgbClr val="000000"/>
              </a:solidFill>
              <a:latin typeface="Arial"/>
              <a:cs typeface="Arial"/>
            </a:endParaRPr>
          </a:p>
        </p:txBody>
      </p:sp>
      <p:sp>
        <p:nvSpPr>
          <p:cNvPr id="21" name="Text Box 31"/>
          <p:cNvSpPr txBox="1">
            <a:spLocks noChangeArrowheads="1"/>
          </p:cNvSpPr>
          <p:nvPr/>
        </p:nvSpPr>
        <p:spPr bwMode="auto">
          <a:xfrm>
            <a:off x="4360334" y="2549769"/>
            <a:ext cx="167982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350" dirty="0" smtClean="0">
                <a:solidFill>
                  <a:srgbClr val="000000"/>
                </a:solidFill>
                <a:latin typeface="Arial"/>
                <a:cs typeface="Arial"/>
              </a:rPr>
              <a:t>Antigens bound to</a:t>
            </a:r>
          </a:p>
          <a:p>
            <a:pPr algn="ctr"/>
            <a:r>
              <a:rPr lang="en-US" sz="1350" dirty="0" smtClean="0">
                <a:solidFill>
                  <a:srgbClr val="000000"/>
                </a:solidFill>
                <a:latin typeface="Arial"/>
                <a:cs typeface="Arial"/>
              </a:rPr>
              <a:t>antibody molecules</a:t>
            </a:r>
            <a:endParaRPr lang="en-US" sz="1350" dirty="0">
              <a:solidFill>
                <a:srgbClr val="000000"/>
              </a:solidFill>
              <a:latin typeface="Arial"/>
              <a:cs typeface="Arial"/>
            </a:endParaRPr>
          </a:p>
        </p:txBody>
      </p:sp>
      <p:sp>
        <p:nvSpPr>
          <p:cNvPr id="22" name="Text Box 31"/>
          <p:cNvSpPr txBox="1">
            <a:spLocks noChangeArrowheads="1"/>
          </p:cNvSpPr>
          <p:nvPr/>
        </p:nvSpPr>
        <p:spPr bwMode="auto">
          <a:xfrm>
            <a:off x="4064529" y="4049275"/>
            <a:ext cx="68738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350" dirty="0" smtClean="0">
                <a:solidFill>
                  <a:srgbClr val="000000"/>
                </a:solidFill>
                <a:latin typeface="Arial"/>
                <a:cs typeface="Arial"/>
              </a:rPr>
              <a:t>Antigen</a:t>
            </a:r>
          </a:p>
          <a:p>
            <a:pPr algn="ctr"/>
            <a:r>
              <a:rPr lang="en-US" sz="1350" dirty="0" smtClean="0">
                <a:solidFill>
                  <a:srgbClr val="000000"/>
                </a:solidFill>
                <a:latin typeface="Arial"/>
                <a:cs typeface="Arial"/>
              </a:rPr>
              <a:t>binding</a:t>
            </a:r>
            <a:endParaRPr lang="en-US" sz="1350" dirty="0">
              <a:solidFill>
                <a:srgbClr val="000000"/>
              </a:solidFill>
              <a:latin typeface="Arial"/>
              <a:cs typeface="Arial"/>
            </a:endParaRPr>
          </a:p>
        </p:txBody>
      </p:sp>
      <p:sp>
        <p:nvSpPr>
          <p:cNvPr id="23" name="Text Box 31"/>
          <p:cNvSpPr txBox="1">
            <a:spLocks noChangeArrowheads="1"/>
          </p:cNvSpPr>
          <p:nvPr/>
        </p:nvSpPr>
        <p:spPr bwMode="auto">
          <a:xfrm>
            <a:off x="5191125" y="5148170"/>
            <a:ext cx="91002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350" dirty="0" smtClean="0">
                <a:solidFill>
                  <a:srgbClr val="000000"/>
                </a:solidFill>
                <a:latin typeface="Arial"/>
                <a:cs typeface="Arial"/>
              </a:rPr>
              <a:t>Sensitized</a:t>
            </a:r>
          </a:p>
          <a:p>
            <a:pPr algn="ctr"/>
            <a:r>
              <a:rPr lang="en-US" sz="1350" dirty="0" smtClean="0">
                <a:solidFill>
                  <a:srgbClr val="000000"/>
                </a:solidFill>
                <a:latin typeface="Arial"/>
                <a:cs typeface="Arial"/>
              </a:rPr>
              <a:t>B cell</a:t>
            </a:r>
            <a:endParaRPr lang="en-US" sz="1350" dirty="0">
              <a:solidFill>
                <a:srgbClr val="000000"/>
              </a:solidFill>
              <a:latin typeface="Arial"/>
              <a:cs typeface="Arial"/>
            </a:endParaRPr>
          </a:p>
        </p:txBody>
      </p:sp>
      <p:sp>
        <p:nvSpPr>
          <p:cNvPr id="24" name="Text Box 31"/>
          <p:cNvSpPr txBox="1">
            <a:spLocks noChangeArrowheads="1"/>
          </p:cNvSpPr>
          <p:nvPr/>
        </p:nvSpPr>
        <p:spPr bwMode="auto">
          <a:xfrm>
            <a:off x="3021339" y="348646"/>
            <a:ext cx="158240"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50" dirty="0" smtClean="0">
                <a:solidFill>
                  <a:srgbClr val="FFFFFF"/>
                </a:solidFill>
                <a:latin typeface="Arial Black"/>
                <a:cs typeface="Arial Black"/>
              </a:rPr>
              <a:t>1</a:t>
            </a:r>
            <a:endParaRPr lang="en-US" sz="1850" dirty="0">
              <a:solidFill>
                <a:srgbClr val="FFFFFF"/>
              </a:solidFill>
              <a:latin typeface="Arial Black"/>
              <a:cs typeface="Arial Black"/>
            </a:endParaRPr>
          </a:p>
        </p:txBody>
      </p:sp>
    </p:spTree>
    <p:extLst>
      <p:ext uri="{BB962C8B-B14F-4D97-AF65-F5344CB8AC3E}">
        <p14:creationId xmlns:p14="http://schemas.microsoft.com/office/powerpoint/2010/main" val="1987860783"/>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altLang="en-US" smtClean="0"/>
              <a:t>22-6 B Cells and Immunity</a:t>
            </a:r>
          </a:p>
        </p:txBody>
      </p:sp>
      <p:sp>
        <p:nvSpPr>
          <p:cNvPr id="169987" name="Rectangle 3"/>
          <p:cNvSpPr>
            <a:spLocks noGrp="1" noChangeArrowheads="1"/>
          </p:cNvSpPr>
          <p:nvPr>
            <p:ph idx="1"/>
          </p:nvPr>
        </p:nvSpPr>
        <p:spPr/>
        <p:txBody>
          <a:bodyPr/>
          <a:lstStyle/>
          <a:p>
            <a:r>
              <a:rPr lang="en-US" altLang="en-US" smtClean="0"/>
              <a:t>Helper T Cells </a:t>
            </a:r>
          </a:p>
          <a:p>
            <a:pPr lvl="1"/>
            <a:r>
              <a:rPr lang="en-US" altLang="en-US" smtClean="0"/>
              <a:t>Sensitized B cell is prepared for activation but needs helper T cell activated by same antigen</a:t>
            </a:r>
          </a:p>
          <a:p>
            <a:r>
              <a:rPr lang="en-US" altLang="en-US" smtClean="0"/>
              <a:t>B Cell Activation </a:t>
            </a:r>
          </a:p>
          <a:p>
            <a:pPr lvl="1"/>
            <a:r>
              <a:rPr lang="en-US" altLang="en-US" smtClean="0"/>
              <a:t>Helper T cell binds to MHC complex </a:t>
            </a:r>
          </a:p>
          <a:p>
            <a:pPr lvl="2"/>
            <a:r>
              <a:rPr lang="en-US" altLang="en-US" smtClean="0"/>
              <a:t>Secretes cytokines that promote B cell activation and division</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figure_22_22_2_unlabeled.jpg"/>
          <p:cNvPicPr>
            <a:picLocks noChangeAspect="1"/>
          </p:cNvPicPr>
          <p:nvPr/>
        </p:nvPicPr>
        <p:blipFill rotWithShape="1">
          <a:blip r:embed="rId3">
            <a:extLst>
              <a:ext uri="{28A0092B-C50C-407E-A947-70E740481C1C}">
                <a14:useLocalDpi xmlns:a14="http://schemas.microsoft.com/office/drawing/2010/main" val="0"/>
              </a:ext>
            </a:extLst>
          </a:blip>
          <a:srcRect b="2739"/>
          <a:stretch/>
        </p:blipFill>
        <p:spPr>
          <a:xfrm>
            <a:off x="3112008" y="248285"/>
            <a:ext cx="2919984" cy="640334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22-22 The Sensitization and Activation of B Cells (Part </a:t>
            </a:r>
            <a:r>
              <a:rPr lang="en-US" sz="900" b="1" dirty="0" smtClean="0">
                <a:latin typeface="Arial"/>
                <a:cs typeface="Arial"/>
              </a:rPr>
              <a:t>2 </a:t>
            </a:r>
            <a:r>
              <a:rPr lang="en-US" sz="900" b="1" dirty="0">
                <a:latin typeface="Arial"/>
                <a:cs typeface="Arial"/>
              </a:rPr>
              <a:t>of 3).</a:t>
            </a:r>
          </a:p>
        </p:txBody>
      </p:sp>
      <p:sp>
        <p:nvSpPr>
          <p:cNvPr id="6" name="Text Box 31"/>
          <p:cNvSpPr txBox="1">
            <a:spLocks noChangeArrowheads="1"/>
          </p:cNvSpPr>
          <p:nvPr/>
        </p:nvSpPr>
        <p:spPr bwMode="auto">
          <a:xfrm>
            <a:off x="3445180" y="5769840"/>
            <a:ext cx="947239" cy="424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350" dirty="0" smtClean="0">
                <a:solidFill>
                  <a:srgbClr val="000000"/>
                </a:solidFill>
                <a:latin typeface="Arial"/>
                <a:cs typeface="Arial"/>
              </a:rPr>
              <a:t>Sensitized</a:t>
            </a:r>
          </a:p>
          <a:p>
            <a:pPr algn="ctr"/>
            <a:r>
              <a:rPr lang="en-US" sz="1350" dirty="0" smtClean="0">
                <a:solidFill>
                  <a:srgbClr val="000000"/>
                </a:solidFill>
                <a:latin typeface="Arial"/>
                <a:cs typeface="Arial"/>
              </a:rPr>
              <a:t>B cell</a:t>
            </a:r>
            <a:endParaRPr lang="en-US" sz="1350" dirty="0">
              <a:solidFill>
                <a:srgbClr val="000000"/>
              </a:solidFill>
              <a:latin typeface="Arial"/>
              <a:cs typeface="Arial"/>
            </a:endParaRPr>
          </a:p>
        </p:txBody>
      </p:sp>
      <p:sp>
        <p:nvSpPr>
          <p:cNvPr id="7" name="Text Box 31"/>
          <p:cNvSpPr txBox="1">
            <a:spLocks noChangeArrowheads="1"/>
          </p:cNvSpPr>
          <p:nvPr/>
        </p:nvSpPr>
        <p:spPr bwMode="auto">
          <a:xfrm>
            <a:off x="4639094" y="5222274"/>
            <a:ext cx="1150189" cy="21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350" dirty="0" smtClean="0">
                <a:solidFill>
                  <a:srgbClr val="000000"/>
                </a:solidFill>
                <a:latin typeface="Arial"/>
                <a:cs typeface="Arial"/>
              </a:rPr>
              <a:t>Helper T cell</a:t>
            </a:r>
            <a:endParaRPr lang="en-US" sz="1350" dirty="0">
              <a:solidFill>
                <a:srgbClr val="000000"/>
              </a:solidFill>
              <a:latin typeface="Arial"/>
              <a:cs typeface="Arial"/>
            </a:endParaRPr>
          </a:p>
        </p:txBody>
      </p:sp>
      <p:sp>
        <p:nvSpPr>
          <p:cNvPr id="8" name="Text Box 31"/>
          <p:cNvSpPr txBox="1">
            <a:spLocks noChangeArrowheads="1"/>
          </p:cNvSpPr>
          <p:nvPr/>
        </p:nvSpPr>
        <p:spPr bwMode="auto">
          <a:xfrm>
            <a:off x="3954065" y="3299281"/>
            <a:ext cx="1205150" cy="40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lnSpc>
                <a:spcPts val="1576"/>
              </a:lnSpc>
            </a:pPr>
            <a:r>
              <a:rPr lang="en-US" sz="1220" dirty="0" smtClean="0">
                <a:solidFill>
                  <a:srgbClr val="C20000"/>
                </a:solidFill>
                <a:latin typeface="Arial"/>
                <a:cs typeface="Arial"/>
              </a:rPr>
              <a:t>Cytokine</a:t>
            </a:r>
          </a:p>
          <a:p>
            <a:pPr algn="ctr">
              <a:lnSpc>
                <a:spcPts val="1576"/>
              </a:lnSpc>
            </a:pPr>
            <a:r>
              <a:rPr lang="en-US" sz="1220" dirty="0" err="1" smtClean="0">
                <a:solidFill>
                  <a:srgbClr val="C20000"/>
                </a:solidFill>
                <a:latin typeface="Arial"/>
                <a:cs typeface="Arial"/>
              </a:rPr>
              <a:t>costimulation</a:t>
            </a:r>
            <a:endParaRPr lang="en-US" sz="1220" dirty="0">
              <a:solidFill>
                <a:srgbClr val="C20000"/>
              </a:solidFill>
              <a:latin typeface="Arial"/>
              <a:cs typeface="Arial"/>
            </a:endParaRPr>
          </a:p>
        </p:txBody>
      </p:sp>
      <p:sp>
        <p:nvSpPr>
          <p:cNvPr id="9" name="Text Box 31"/>
          <p:cNvSpPr txBox="1">
            <a:spLocks noChangeArrowheads="1"/>
          </p:cNvSpPr>
          <p:nvPr/>
        </p:nvSpPr>
        <p:spPr bwMode="auto">
          <a:xfrm>
            <a:off x="5450534" y="2295577"/>
            <a:ext cx="55627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350" dirty="0" smtClean="0">
                <a:solidFill>
                  <a:srgbClr val="000000"/>
                </a:solidFill>
                <a:latin typeface="Arial"/>
                <a:cs typeface="Arial"/>
              </a:rPr>
              <a:t>T cell</a:t>
            </a:r>
            <a:endParaRPr lang="en-US" sz="1350" dirty="0">
              <a:solidFill>
                <a:srgbClr val="000000"/>
              </a:solidFill>
              <a:latin typeface="Arial"/>
              <a:cs typeface="Arial"/>
            </a:endParaRPr>
          </a:p>
        </p:txBody>
      </p:sp>
      <p:cxnSp>
        <p:nvCxnSpPr>
          <p:cNvPr id="10" name="Straight Connector 9"/>
          <p:cNvCxnSpPr/>
          <p:nvPr/>
        </p:nvCxnSpPr>
        <p:spPr bwMode="auto">
          <a:xfrm>
            <a:off x="3684048" y="2384026"/>
            <a:ext cx="111575"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5316819" y="2417307"/>
            <a:ext cx="156162"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 Box 31"/>
          <p:cNvSpPr txBox="1">
            <a:spLocks noChangeArrowheads="1"/>
          </p:cNvSpPr>
          <p:nvPr/>
        </p:nvSpPr>
        <p:spPr bwMode="auto">
          <a:xfrm>
            <a:off x="3129125" y="2280990"/>
            <a:ext cx="55627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350" dirty="0" smtClean="0">
                <a:solidFill>
                  <a:srgbClr val="000000"/>
                </a:solidFill>
                <a:latin typeface="Arial"/>
                <a:cs typeface="Arial"/>
              </a:rPr>
              <a:t>B cell</a:t>
            </a:r>
            <a:endParaRPr lang="en-US" sz="1350" dirty="0">
              <a:solidFill>
                <a:srgbClr val="000000"/>
              </a:solidFill>
              <a:latin typeface="Arial"/>
              <a:cs typeface="Arial"/>
            </a:endParaRPr>
          </a:p>
        </p:txBody>
      </p:sp>
      <p:sp>
        <p:nvSpPr>
          <p:cNvPr id="13" name="Text Box 31"/>
          <p:cNvSpPr txBox="1">
            <a:spLocks noChangeArrowheads="1"/>
          </p:cNvSpPr>
          <p:nvPr/>
        </p:nvSpPr>
        <p:spPr bwMode="auto">
          <a:xfrm>
            <a:off x="4273009" y="1521341"/>
            <a:ext cx="764118" cy="21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380" dirty="0" smtClean="0">
                <a:solidFill>
                  <a:srgbClr val="000000"/>
                </a:solidFill>
                <a:latin typeface="Arial"/>
                <a:cs typeface="Arial"/>
              </a:rPr>
              <a:t>Antigen</a:t>
            </a:r>
            <a:endParaRPr lang="en-US" sz="1380" dirty="0">
              <a:solidFill>
                <a:srgbClr val="000000"/>
              </a:solidFill>
              <a:latin typeface="Arial"/>
              <a:cs typeface="Arial"/>
            </a:endParaRPr>
          </a:p>
        </p:txBody>
      </p:sp>
      <p:cxnSp>
        <p:nvCxnSpPr>
          <p:cNvPr id="14" name="Straight Connector 13"/>
          <p:cNvCxnSpPr/>
          <p:nvPr/>
        </p:nvCxnSpPr>
        <p:spPr bwMode="auto">
          <a:xfrm flipV="1">
            <a:off x="4232881" y="1331399"/>
            <a:ext cx="0" cy="123825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flipV="1">
            <a:off x="4661115" y="1764958"/>
            <a:ext cx="0" cy="93409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flipV="1">
            <a:off x="5033948" y="1333200"/>
            <a:ext cx="0" cy="37461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flipV="1">
            <a:off x="4835585" y="1707272"/>
            <a:ext cx="197662" cy="93426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 Box 31"/>
          <p:cNvSpPr txBox="1">
            <a:spLocks noChangeArrowheads="1"/>
          </p:cNvSpPr>
          <p:nvPr/>
        </p:nvSpPr>
        <p:spPr bwMode="auto">
          <a:xfrm>
            <a:off x="4629308" y="1085035"/>
            <a:ext cx="1273448" cy="21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380" dirty="0" smtClean="0">
                <a:solidFill>
                  <a:srgbClr val="000000"/>
                </a:solidFill>
                <a:latin typeface="Arial"/>
                <a:cs typeface="Arial"/>
              </a:rPr>
              <a:t>T cell receptor</a:t>
            </a:r>
            <a:endParaRPr lang="en-US" sz="1380" dirty="0">
              <a:solidFill>
                <a:srgbClr val="000000"/>
              </a:solidFill>
              <a:latin typeface="Arial"/>
              <a:cs typeface="Arial"/>
            </a:endParaRPr>
          </a:p>
        </p:txBody>
      </p:sp>
      <p:sp>
        <p:nvSpPr>
          <p:cNvPr id="19" name="Text Box 31"/>
          <p:cNvSpPr txBox="1">
            <a:spLocks noChangeArrowheads="1"/>
          </p:cNvSpPr>
          <p:nvPr/>
        </p:nvSpPr>
        <p:spPr bwMode="auto">
          <a:xfrm>
            <a:off x="3338928" y="1085832"/>
            <a:ext cx="1098885" cy="21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380" dirty="0" smtClean="0">
                <a:solidFill>
                  <a:srgbClr val="000000"/>
                </a:solidFill>
                <a:latin typeface="Arial"/>
                <a:cs typeface="Arial"/>
              </a:rPr>
              <a:t>Class II MHC</a:t>
            </a:r>
            <a:endParaRPr lang="en-US" sz="1380" dirty="0">
              <a:solidFill>
                <a:srgbClr val="000000"/>
              </a:solidFill>
              <a:latin typeface="Arial"/>
              <a:cs typeface="Arial"/>
            </a:endParaRPr>
          </a:p>
        </p:txBody>
      </p:sp>
      <p:sp>
        <p:nvSpPr>
          <p:cNvPr id="20" name="Text Box 31"/>
          <p:cNvSpPr txBox="1">
            <a:spLocks noChangeArrowheads="1"/>
          </p:cNvSpPr>
          <p:nvPr/>
        </p:nvSpPr>
        <p:spPr bwMode="auto">
          <a:xfrm>
            <a:off x="3831991" y="516509"/>
            <a:ext cx="10041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380" dirty="0" smtClean="0">
                <a:solidFill>
                  <a:srgbClr val="000000"/>
                </a:solidFill>
                <a:latin typeface="Arial Black"/>
                <a:cs typeface="Arial Black"/>
              </a:rPr>
              <a:t>Activation</a:t>
            </a:r>
            <a:endParaRPr lang="en-US" sz="1380" dirty="0">
              <a:solidFill>
                <a:srgbClr val="000000"/>
              </a:solidFill>
              <a:latin typeface="Arial Black"/>
              <a:cs typeface="Arial Black"/>
            </a:endParaRPr>
          </a:p>
        </p:txBody>
      </p:sp>
      <p:sp>
        <p:nvSpPr>
          <p:cNvPr id="21" name="Text Box 31"/>
          <p:cNvSpPr txBox="1">
            <a:spLocks noChangeArrowheads="1"/>
          </p:cNvSpPr>
          <p:nvPr/>
        </p:nvSpPr>
        <p:spPr bwMode="auto">
          <a:xfrm>
            <a:off x="3294959" y="360432"/>
            <a:ext cx="16251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900" dirty="0" smtClean="0">
                <a:solidFill>
                  <a:srgbClr val="FFFFFF"/>
                </a:solidFill>
                <a:latin typeface="Arial Black"/>
                <a:cs typeface="Arial Black"/>
              </a:rPr>
              <a:t>2</a:t>
            </a:r>
            <a:endParaRPr lang="en-US" sz="1900" dirty="0">
              <a:solidFill>
                <a:srgbClr val="FFFFFF"/>
              </a:solidFill>
              <a:latin typeface="Arial Black"/>
              <a:cs typeface="Arial Black"/>
            </a:endParaRPr>
          </a:p>
        </p:txBody>
      </p:sp>
    </p:spTree>
    <p:extLst>
      <p:ext uri="{BB962C8B-B14F-4D97-AF65-F5344CB8AC3E}">
        <p14:creationId xmlns:p14="http://schemas.microsoft.com/office/powerpoint/2010/main" val="2534747730"/>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ltLang="en-US" smtClean="0"/>
              <a:t>22-6 B Cells and Immunity</a:t>
            </a:r>
          </a:p>
        </p:txBody>
      </p:sp>
      <p:sp>
        <p:nvSpPr>
          <p:cNvPr id="172035" name="Rectangle 3"/>
          <p:cNvSpPr>
            <a:spLocks noGrp="1" noChangeArrowheads="1"/>
          </p:cNvSpPr>
          <p:nvPr>
            <p:ph idx="1"/>
          </p:nvPr>
        </p:nvSpPr>
        <p:spPr/>
        <p:txBody>
          <a:bodyPr/>
          <a:lstStyle/>
          <a:p>
            <a:r>
              <a:rPr lang="en-US" altLang="en-US" dirty="0" smtClean="0"/>
              <a:t>B Cell Division </a:t>
            </a:r>
          </a:p>
          <a:p>
            <a:pPr lvl="1"/>
            <a:r>
              <a:rPr lang="en-US" altLang="en-US" dirty="0" smtClean="0"/>
              <a:t>Activated B cell divides into:</a:t>
            </a:r>
          </a:p>
          <a:p>
            <a:pPr lvl="2"/>
            <a:r>
              <a:rPr lang="en-US" altLang="en-US" dirty="0" smtClean="0"/>
              <a:t>Plasma cells </a:t>
            </a:r>
          </a:p>
          <a:p>
            <a:pPr lvl="2"/>
            <a:r>
              <a:rPr lang="en-US" altLang="en-US" b="1" dirty="0" smtClean="0"/>
              <a:t>Memory B cells</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ure_22_22_3_unlabeled.jpg"/>
          <p:cNvPicPr>
            <a:picLocks noChangeAspect="1"/>
          </p:cNvPicPr>
          <p:nvPr/>
        </p:nvPicPr>
        <p:blipFill rotWithShape="1">
          <a:blip r:embed="rId3">
            <a:extLst>
              <a:ext uri="{28A0092B-C50C-407E-A947-70E740481C1C}">
                <a14:useLocalDpi xmlns:a14="http://schemas.microsoft.com/office/drawing/2010/main" val="0"/>
              </a:ext>
            </a:extLst>
          </a:blip>
          <a:srcRect b="2739"/>
          <a:stretch/>
        </p:blipFill>
        <p:spPr>
          <a:xfrm>
            <a:off x="1844040" y="216535"/>
            <a:ext cx="5455920" cy="640334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22-22 The Sensitization and Activation of B Cells (Part </a:t>
            </a:r>
            <a:r>
              <a:rPr lang="en-US" sz="900" b="1" dirty="0" smtClean="0">
                <a:latin typeface="Arial"/>
                <a:cs typeface="Arial"/>
              </a:rPr>
              <a:t>3 </a:t>
            </a:r>
            <a:r>
              <a:rPr lang="en-US" sz="900" b="1" dirty="0">
                <a:latin typeface="Arial"/>
                <a:cs typeface="Arial"/>
              </a:rPr>
              <a:t>of 3).</a:t>
            </a:r>
          </a:p>
        </p:txBody>
      </p:sp>
      <p:sp>
        <p:nvSpPr>
          <p:cNvPr id="7" name="Text Box 31"/>
          <p:cNvSpPr txBox="1">
            <a:spLocks noChangeArrowheads="1"/>
          </p:cNvSpPr>
          <p:nvPr/>
        </p:nvSpPr>
        <p:spPr bwMode="auto">
          <a:xfrm>
            <a:off x="2581260" y="488601"/>
            <a:ext cx="2650195" cy="21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370" dirty="0" smtClean="0">
                <a:solidFill>
                  <a:srgbClr val="000000"/>
                </a:solidFill>
                <a:latin typeface="Arial Black"/>
                <a:cs typeface="Arial Black"/>
              </a:rPr>
              <a:t>Division and Differentiation</a:t>
            </a:r>
            <a:endParaRPr lang="en-US" sz="1370" dirty="0">
              <a:solidFill>
                <a:srgbClr val="000000"/>
              </a:solidFill>
              <a:latin typeface="Arial Black"/>
              <a:cs typeface="Arial Black"/>
            </a:endParaRPr>
          </a:p>
        </p:txBody>
      </p:sp>
      <p:sp>
        <p:nvSpPr>
          <p:cNvPr id="8" name="Text Box 31"/>
          <p:cNvSpPr txBox="1">
            <a:spLocks noChangeArrowheads="1"/>
          </p:cNvSpPr>
          <p:nvPr/>
        </p:nvSpPr>
        <p:spPr bwMode="auto">
          <a:xfrm>
            <a:off x="2027360" y="327329"/>
            <a:ext cx="16102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900" dirty="0" smtClean="0">
                <a:solidFill>
                  <a:srgbClr val="FFFFFF"/>
                </a:solidFill>
                <a:latin typeface="Arial Black"/>
                <a:cs typeface="Arial Black"/>
              </a:rPr>
              <a:t>3</a:t>
            </a:r>
            <a:endParaRPr lang="en-US" sz="1900" dirty="0">
              <a:solidFill>
                <a:srgbClr val="FFFFFF"/>
              </a:solidFill>
              <a:latin typeface="Arial Black"/>
              <a:cs typeface="Arial Black"/>
            </a:endParaRPr>
          </a:p>
        </p:txBody>
      </p:sp>
      <p:sp>
        <p:nvSpPr>
          <p:cNvPr id="9" name="Text Box 31"/>
          <p:cNvSpPr txBox="1">
            <a:spLocks noChangeArrowheads="1"/>
          </p:cNvSpPr>
          <p:nvPr/>
        </p:nvSpPr>
        <p:spPr bwMode="auto">
          <a:xfrm>
            <a:off x="4663328" y="3389130"/>
            <a:ext cx="1259686"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350" dirty="0" smtClean="0">
                <a:solidFill>
                  <a:srgbClr val="000000"/>
                </a:solidFill>
                <a:latin typeface="Arial"/>
                <a:cs typeface="Arial"/>
              </a:rPr>
              <a:t>Plasma cells</a:t>
            </a:r>
            <a:endParaRPr lang="en-US" sz="1350" dirty="0">
              <a:solidFill>
                <a:srgbClr val="000000"/>
              </a:solidFill>
              <a:latin typeface="Arial"/>
              <a:cs typeface="Arial"/>
            </a:endParaRPr>
          </a:p>
        </p:txBody>
      </p:sp>
      <p:sp>
        <p:nvSpPr>
          <p:cNvPr id="10" name="Text Box 31"/>
          <p:cNvSpPr txBox="1">
            <a:spLocks noChangeArrowheads="1"/>
          </p:cNvSpPr>
          <p:nvPr/>
        </p:nvSpPr>
        <p:spPr bwMode="auto">
          <a:xfrm>
            <a:off x="5922974" y="1239694"/>
            <a:ext cx="125968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350" dirty="0" smtClean="0">
                <a:solidFill>
                  <a:srgbClr val="000000"/>
                </a:solidFill>
                <a:latin typeface="Arial"/>
                <a:cs typeface="Arial"/>
              </a:rPr>
              <a:t>ANTIBODY</a:t>
            </a:r>
          </a:p>
          <a:p>
            <a:pPr algn="ctr"/>
            <a:r>
              <a:rPr lang="en-US" sz="1350" dirty="0" smtClean="0">
                <a:solidFill>
                  <a:srgbClr val="000000"/>
                </a:solidFill>
                <a:latin typeface="Arial"/>
                <a:cs typeface="Arial"/>
              </a:rPr>
              <a:t>PRODUCTION</a:t>
            </a:r>
            <a:endParaRPr lang="en-US" sz="1350" dirty="0">
              <a:solidFill>
                <a:srgbClr val="000000"/>
              </a:solidFill>
              <a:latin typeface="Arial"/>
              <a:cs typeface="Arial"/>
            </a:endParaRPr>
          </a:p>
        </p:txBody>
      </p:sp>
      <p:sp>
        <p:nvSpPr>
          <p:cNvPr id="11" name="Text Box 31"/>
          <p:cNvSpPr txBox="1">
            <a:spLocks noChangeArrowheads="1"/>
          </p:cNvSpPr>
          <p:nvPr/>
        </p:nvSpPr>
        <p:spPr bwMode="auto">
          <a:xfrm>
            <a:off x="4664514" y="5903155"/>
            <a:ext cx="125968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350" dirty="0" smtClean="0">
                <a:solidFill>
                  <a:srgbClr val="000000"/>
                </a:solidFill>
                <a:latin typeface="Arial"/>
                <a:cs typeface="Arial"/>
              </a:rPr>
              <a:t>Memory B cells</a:t>
            </a:r>
          </a:p>
          <a:p>
            <a:r>
              <a:rPr lang="en-US" sz="1350" dirty="0" smtClean="0">
                <a:solidFill>
                  <a:srgbClr val="000000"/>
                </a:solidFill>
                <a:latin typeface="Arial"/>
                <a:cs typeface="Arial"/>
              </a:rPr>
              <a:t>(inactive)</a:t>
            </a:r>
            <a:endParaRPr lang="en-US" sz="1350" dirty="0">
              <a:solidFill>
                <a:srgbClr val="000000"/>
              </a:solidFill>
              <a:latin typeface="Arial"/>
              <a:cs typeface="Arial"/>
            </a:endParaRPr>
          </a:p>
        </p:txBody>
      </p:sp>
      <p:sp>
        <p:nvSpPr>
          <p:cNvPr id="12" name="Text Box 31"/>
          <p:cNvSpPr txBox="1">
            <a:spLocks noChangeArrowheads="1"/>
          </p:cNvSpPr>
          <p:nvPr/>
        </p:nvSpPr>
        <p:spPr bwMode="auto">
          <a:xfrm>
            <a:off x="4076122" y="4804026"/>
            <a:ext cx="79524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350" dirty="0" smtClean="0">
                <a:solidFill>
                  <a:srgbClr val="000000"/>
                </a:solidFill>
                <a:latin typeface="Arial"/>
                <a:cs typeface="Arial"/>
              </a:rPr>
              <a:t>Activated</a:t>
            </a:r>
          </a:p>
          <a:p>
            <a:r>
              <a:rPr lang="en-US" sz="1350" dirty="0" smtClean="0">
                <a:solidFill>
                  <a:srgbClr val="000000"/>
                </a:solidFill>
                <a:latin typeface="Arial"/>
                <a:cs typeface="Arial"/>
              </a:rPr>
              <a:t>B cells</a:t>
            </a:r>
            <a:endParaRPr lang="en-US" sz="1350" dirty="0">
              <a:solidFill>
                <a:srgbClr val="000000"/>
              </a:solidFill>
              <a:latin typeface="Arial"/>
              <a:cs typeface="Arial"/>
            </a:endParaRPr>
          </a:p>
        </p:txBody>
      </p:sp>
    </p:spTree>
    <p:extLst>
      <p:ext uri="{BB962C8B-B14F-4D97-AF65-F5344CB8AC3E}">
        <p14:creationId xmlns:p14="http://schemas.microsoft.com/office/powerpoint/2010/main" val="4227039202"/>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altLang="en-US" smtClean="0"/>
              <a:t>22-6 B Cells and Immunity</a:t>
            </a:r>
          </a:p>
        </p:txBody>
      </p:sp>
      <p:sp>
        <p:nvSpPr>
          <p:cNvPr id="174083" name="Rectangle 3"/>
          <p:cNvSpPr>
            <a:spLocks noGrp="1" noChangeArrowheads="1"/>
          </p:cNvSpPr>
          <p:nvPr>
            <p:ph idx="1"/>
          </p:nvPr>
        </p:nvSpPr>
        <p:spPr/>
        <p:txBody>
          <a:bodyPr/>
          <a:lstStyle/>
          <a:p>
            <a:r>
              <a:rPr lang="en-US" altLang="en-US" smtClean="0"/>
              <a:t>Plasma Cells </a:t>
            </a:r>
          </a:p>
          <a:p>
            <a:pPr lvl="1"/>
            <a:r>
              <a:rPr lang="en-US" altLang="en-US" smtClean="0"/>
              <a:t>Synthesize and secrete antibodies into interstitial fluid</a:t>
            </a:r>
          </a:p>
          <a:p>
            <a:r>
              <a:rPr lang="en-US" altLang="en-US" smtClean="0"/>
              <a:t>Memory B Cells </a:t>
            </a:r>
          </a:p>
          <a:p>
            <a:pPr lvl="1"/>
            <a:r>
              <a:rPr lang="en-US" altLang="en-US" smtClean="0"/>
              <a:t>Like memory T cells, remain in reserve to respond to next infection</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altLang="en-US" smtClean="0"/>
              <a:t>22-6 B Cells and Immunity</a:t>
            </a:r>
          </a:p>
        </p:txBody>
      </p:sp>
      <p:sp>
        <p:nvSpPr>
          <p:cNvPr id="175107" name="Rectangle 3"/>
          <p:cNvSpPr>
            <a:spLocks noGrp="1" noChangeArrowheads="1"/>
          </p:cNvSpPr>
          <p:nvPr>
            <p:ph idx="1"/>
          </p:nvPr>
        </p:nvSpPr>
        <p:spPr/>
        <p:txBody>
          <a:bodyPr/>
          <a:lstStyle/>
          <a:p>
            <a:r>
              <a:rPr lang="en-US" altLang="en-US" dirty="0" smtClean="0"/>
              <a:t>Antibody Structure </a:t>
            </a:r>
          </a:p>
          <a:p>
            <a:pPr lvl="1"/>
            <a:r>
              <a:rPr lang="en-US" altLang="en-US" dirty="0" smtClean="0"/>
              <a:t>Two parallel pairs of polypeptide chains </a:t>
            </a:r>
          </a:p>
          <a:p>
            <a:pPr lvl="2"/>
            <a:r>
              <a:rPr lang="en-US" altLang="en-US" dirty="0" smtClean="0"/>
              <a:t>One pair of </a:t>
            </a:r>
            <a:r>
              <a:rPr lang="en-US" altLang="en-US" b="1" dirty="0" smtClean="0"/>
              <a:t>heavy</a:t>
            </a:r>
            <a:r>
              <a:rPr lang="en-US" altLang="en-US" dirty="0" smtClean="0"/>
              <a:t> </a:t>
            </a:r>
            <a:r>
              <a:rPr lang="en-US" altLang="en-US" b="1" dirty="0" smtClean="0"/>
              <a:t>chains</a:t>
            </a:r>
            <a:r>
              <a:rPr lang="en-US" altLang="en-US" dirty="0" smtClean="0"/>
              <a:t> </a:t>
            </a:r>
          </a:p>
          <a:p>
            <a:pPr lvl="2"/>
            <a:r>
              <a:rPr lang="en-US" altLang="en-US" dirty="0" smtClean="0"/>
              <a:t>One pair of </a:t>
            </a:r>
            <a:r>
              <a:rPr lang="en-US" altLang="en-US" b="1" dirty="0" smtClean="0"/>
              <a:t>light</a:t>
            </a:r>
            <a:r>
              <a:rPr lang="en-US" altLang="en-US" dirty="0" smtClean="0"/>
              <a:t> </a:t>
            </a:r>
            <a:r>
              <a:rPr lang="en-US" altLang="en-US" b="1" dirty="0" smtClean="0"/>
              <a:t>chains</a:t>
            </a:r>
          </a:p>
          <a:p>
            <a:pPr lvl="1"/>
            <a:r>
              <a:rPr lang="en-US" altLang="en-US" dirty="0" smtClean="0"/>
              <a:t>Each chain contains:</a:t>
            </a:r>
          </a:p>
          <a:p>
            <a:pPr lvl="2"/>
            <a:r>
              <a:rPr lang="en-US" altLang="en-US" i="1" dirty="0" smtClean="0"/>
              <a:t>Constant segments </a:t>
            </a:r>
          </a:p>
          <a:p>
            <a:pPr lvl="2"/>
            <a:r>
              <a:rPr lang="en-US" altLang="en-US" i="1" dirty="0" smtClean="0"/>
              <a:t>Variable segments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t>22-2 Structures of Body Defenses</a:t>
            </a:r>
          </a:p>
        </p:txBody>
      </p:sp>
      <p:sp>
        <p:nvSpPr>
          <p:cNvPr id="19459" name="Rectangle 3"/>
          <p:cNvSpPr>
            <a:spLocks noGrp="1" noChangeArrowheads="1"/>
          </p:cNvSpPr>
          <p:nvPr>
            <p:ph idx="1"/>
          </p:nvPr>
        </p:nvSpPr>
        <p:spPr/>
        <p:txBody>
          <a:bodyPr/>
          <a:lstStyle/>
          <a:p>
            <a:r>
              <a:rPr lang="en-US" altLang="en-US" b="1" dirty="0" smtClean="0"/>
              <a:t>Lymphatic</a:t>
            </a:r>
            <a:r>
              <a:rPr lang="en-US" altLang="en-US" dirty="0" smtClean="0"/>
              <a:t> </a:t>
            </a:r>
            <a:r>
              <a:rPr lang="en-US" altLang="en-US" b="1" dirty="0" smtClean="0"/>
              <a:t>Capillaries</a:t>
            </a:r>
            <a:r>
              <a:rPr lang="en-US" altLang="en-US" dirty="0" smtClean="0"/>
              <a:t> </a:t>
            </a:r>
          </a:p>
          <a:p>
            <a:pPr lvl="1"/>
            <a:r>
              <a:rPr lang="en-US" altLang="en-US" dirty="0" smtClean="0"/>
              <a:t>Differ from blood capillaries in four ways</a:t>
            </a:r>
          </a:p>
          <a:p>
            <a:pPr marL="1371600" lvl="2" indent="-457200">
              <a:buFont typeface="+mj-lt"/>
              <a:buAutoNum type="arabicPeriod"/>
            </a:pPr>
            <a:r>
              <a:rPr lang="en-US" altLang="en-US" dirty="0" smtClean="0"/>
              <a:t>Start as pockets rather than tubes</a:t>
            </a:r>
          </a:p>
          <a:p>
            <a:pPr marL="1371600" lvl="2" indent="-457200">
              <a:buFont typeface="+mj-lt"/>
              <a:buAutoNum type="arabicPeriod"/>
            </a:pPr>
            <a:r>
              <a:rPr lang="en-US" altLang="en-US" dirty="0" smtClean="0"/>
              <a:t>Have larger diameters</a:t>
            </a:r>
          </a:p>
          <a:p>
            <a:pPr marL="1371600" lvl="2" indent="-457200">
              <a:buFont typeface="+mj-lt"/>
              <a:buAutoNum type="arabicPeriod"/>
            </a:pPr>
            <a:r>
              <a:rPr lang="en-US" altLang="en-US" dirty="0" smtClean="0"/>
              <a:t>Have thinner walls</a:t>
            </a:r>
          </a:p>
          <a:p>
            <a:pPr marL="1371600" lvl="2" indent="-457200">
              <a:buFont typeface="+mj-lt"/>
              <a:buAutoNum type="arabicPeriod"/>
            </a:pPr>
            <a:r>
              <a:rPr lang="en-US" altLang="en-US" dirty="0" smtClean="0"/>
              <a:t>Flat or irregular outline in sectional view</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altLang="en-US" smtClean="0"/>
              <a:t>22-6 B Cells and Immunity</a:t>
            </a:r>
          </a:p>
        </p:txBody>
      </p:sp>
      <p:sp>
        <p:nvSpPr>
          <p:cNvPr id="176131" name="Rectangle 3"/>
          <p:cNvSpPr>
            <a:spLocks noGrp="1" noChangeArrowheads="1"/>
          </p:cNvSpPr>
          <p:nvPr>
            <p:ph idx="1"/>
          </p:nvPr>
        </p:nvSpPr>
        <p:spPr/>
        <p:txBody>
          <a:bodyPr/>
          <a:lstStyle/>
          <a:p>
            <a:r>
              <a:rPr lang="en-US" altLang="en-US" dirty="0" smtClean="0"/>
              <a:t>Five Heavy-Chain Constant Segments </a:t>
            </a:r>
          </a:p>
          <a:p>
            <a:pPr lvl="1"/>
            <a:r>
              <a:rPr lang="en-US" altLang="en-US" dirty="0" smtClean="0"/>
              <a:t>Determine five types of antibodies</a:t>
            </a:r>
          </a:p>
          <a:p>
            <a:pPr marL="1371600" lvl="2" indent="-457200">
              <a:buFont typeface="+mj-lt"/>
              <a:buAutoNum type="arabicPeriod"/>
            </a:pPr>
            <a:r>
              <a:rPr lang="en-US" altLang="en-US" dirty="0" err="1" smtClean="0"/>
              <a:t>IgG</a:t>
            </a:r>
            <a:endParaRPr lang="en-US" altLang="en-US" dirty="0" smtClean="0"/>
          </a:p>
          <a:p>
            <a:pPr marL="1371600" lvl="2" indent="-457200">
              <a:buFont typeface="+mj-lt"/>
              <a:buAutoNum type="arabicPeriod"/>
            </a:pPr>
            <a:r>
              <a:rPr lang="en-US" altLang="en-US" dirty="0" err="1" smtClean="0"/>
              <a:t>IgE</a:t>
            </a:r>
            <a:endParaRPr lang="en-US" altLang="en-US" dirty="0" smtClean="0"/>
          </a:p>
          <a:p>
            <a:pPr marL="1371600" lvl="2" indent="-457200">
              <a:buFont typeface="+mj-lt"/>
              <a:buAutoNum type="arabicPeriod"/>
            </a:pPr>
            <a:r>
              <a:rPr lang="en-US" altLang="en-US" dirty="0" err="1" smtClean="0"/>
              <a:t>IgD</a:t>
            </a:r>
            <a:endParaRPr lang="en-US" altLang="en-US" dirty="0" smtClean="0"/>
          </a:p>
          <a:p>
            <a:pPr marL="1371600" lvl="2" indent="-457200">
              <a:buFont typeface="+mj-lt"/>
              <a:buAutoNum type="arabicPeriod"/>
            </a:pPr>
            <a:r>
              <a:rPr lang="en-US" altLang="en-US" dirty="0" err="1" smtClean="0"/>
              <a:t>IgM</a:t>
            </a:r>
            <a:endParaRPr lang="en-US" altLang="en-US" dirty="0" smtClean="0"/>
          </a:p>
          <a:p>
            <a:pPr marL="1371600" lvl="2" indent="-457200">
              <a:buFont typeface="+mj-lt"/>
              <a:buAutoNum type="arabicPeriod"/>
            </a:pPr>
            <a:r>
              <a:rPr lang="en-US" altLang="en-US" dirty="0" smtClean="0"/>
              <a:t>IgA</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altLang="en-US" smtClean="0"/>
              <a:t>22-6 B Cells and Immunity</a:t>
            </a:r>
          </a:p>
        </p:txBody>
      </p:sp>
      <p:sp>
        <p:nvSpPr>
          <p:cNvPr id="177155" name="Rectangle 3"/>
          <p:cNvSpPr>
            <a:spLocks noGrp="1" noChangeArrowheads="1"/>
          </p:cNvSpPr>
          <p:nvPr>
            <p:ph idx="1"/>
          </p:nvPr>
        </p:nvSpPr>
        <p:spPr/>
        <p:txBody>
          <a:bodyPr/>
          <a:lstStyle/>
          <a:p>
            <a:r>
              <a:rPr lang="en-US" altLang="en-US" dirty="0" smtClean="0"/>
              <a:t>Variable Segments of Light and Heavy Chains </a:t>
            </a:r>
          </a:p>
          <a:p>
            <a:pPr lvl="1"/>
            <a:r>
              <a:rPr lang="en-US" altLang="en-US" dirty="0" smtClean="0"/>
              <a:t>Determine specificity of antibody molecule</a:t>
            </a:r>
          </a:p>
          <a:p>
            <a:r>
              <a:rPr lang="en-US" altLang="en-US" dirty="0" smtClean="0"/>
              <a:t>Binding Sites</a:t>
            </a:r>
          </a:p>
          <a:p>
            <a:pPr lvl="1"/>
            <a:r>
              <a:rPr lang="en-US" altLang="en-US" dirty="0" smtClean="0"/>
              <a:t>Free tips of two variable segments</a:t>
            </a:r>
          </a:p>
          <a:p>
            <a:pPr lvl="2"/>
            <a:r>
              <a:rPr lang="en-US" altLang="en-US" dirty="0" smtClean="0"/>
              <a:t>Form </a:t>
            </a:r>
            <a:r>
              <a:rPr lang="en-US" altLang="en-US" b="1" dirty="0" smtClean="0"/>
              <a:t>antigen</a:t>
            </a:r>
            <a:r>
              <a:rPr lang="en-US" altLang="en-US" dirty="0" smtClean="0"/>
              <a:t> </a:t>
            </a:r>
            <a:r>
              <a:rPr lang="en-US" altLang="en-US" b="1" dirty="0" smtClean="0"/>
              <a:t>binding</a:t>
            </a:r>
            <a:r>
              <a:rPr lang="en-US" altLang="en-US" dirty="0" smtClean="0"/>
              <a:t> </a:t>
            </a:r>
            <a:r>
              <a:rPr lang="en-US" altLang="en-US" b="1" dirty="0" smtClean="0"/>
              <a:t>sites</a:t>
            </a:r>
            <a:r>
              <a:rPr lang="en-US" altLang="en-US" dirty="0" smtClean="0"/>
              <a:t> of antibody molecule</a:t>
            </a:r>
          </a:p>
          <a:p>
            <a:pPr lvl="2"/>
            <a:r>
              <a:rPr lang="en-US" altLang="en-US" dirty="0" smtClean="0"/>
              <a:t>Which bind to </a:t>
            </a:r>
            <a:r>
              <a:rPr lang="en-US" altLang="en-US" b="1" dirty="0" smtClean="0"/>
              <a:t>antigenic</a:t>
            </a:r>
            <a:r>
              <a:rPr lang="en-US" altLang="en-US" dirty="0" smtClean="0"/>
              <a:t> </a:t>
            </a:r>
            <a:r>
              <a:rPr lang="en-US" altLang="en-US" b="1" dirty="0" smtClean="0"/>
              <a:t>determinant</a:t>
            </a:r>
            <a:r>
              <a:rPr lang="en-US" altLang="en-US" dirty="0" smtClean="0"/>
              <a:t> </a:t>
            </a:r>
            <a:r>
              <a:rPr lang="en-US" altLang="en-US" b="1" dirty="0" smtClean="0"/>
              <a:t>sites</a:t>
            </a:r>
            <a:r>
              <a:rPr lang="en-US" altLang="en-US" dirty="0" smtClean="0"/>
              <a:t> of antigen molecule </a:t>
            </a:r>
          </a:p>
          <a:p>
            <a:r>
              <a:rPr lang="en-US" altLang="en-US" dirty="0" smtClean="0"/>
              <a:t>Antigen–Antibody Complex</a:t>
            </a:r>
          </a:p>
          <a:p>
            <a:pPr lvl="1"/>
            <a:r>
              <a:rPr lang="en-US" altLang="en-US" dirty="0" smtClean="0"/>
              <a:t>An antibody bound to an antigen</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altLang="en-US" smtClean="0"/>
              <a:t>22-6 B Cells and Immunity</a:t>
            </a:r>
          </a:p>
        </p:txBody>
      </p:sp>
      <p:sp>
        <p:nvSpPr>
          <p:cNvPr id="178179" name="Rectangle 3"/>
          <p:cNvSpPr>
            <a:spLocks noGrp="1" noChangeArrowheads="1"/>
          </p:cNvSpPr>
          <p:nvPr>
            <p:ph idx="1"/>
          </p:nvPr>
        </p:nvSpPr>
        <p:spPr/>
        <p:txBody>
          <a:bodyPr/>
          <a:lstStyle/>
          <a:p>
            <a:r>
              <a:rPr lang="en-US" altLang="en-US" dirty="0" smtClean="0"/>
              <a:t>The </a:t>
            </a:r>
            <a:r>
              <a:rPr lang="en-US" altLang="en-US" b="1" dirty="0" smtClean="0"/>
              <a:t>Antigen–Antibody</a:t>
            </a:r>
            <a:r>
              <a:rPr lang="en-US" altLang="en-US" dirty="0" smtClean="0"/>
              <a:t> </a:t>
            </a:r>
            <a:r>
              <a:rPr lang="en-US" altLang="en-US" b="1" dirty="0" smtClean="0"/>
              <a:t>Complex</a:t>
            </a:r>
          </a:p>
          <a:p>
            <a:pPr lvl="1"/>
            <a:r>
              <a:rPr lang="en-US" altLang="en-US" dirty="0" smtClean="0"/>
              <a:t>A </a:t>
            </a:r>
            <a:r>
              <a:rPr lang="en-US" altLang="en-US" b="1" dirty="0" smtClean="0"/>
              <a:t>Complete</a:t>
            </a:r>
            <a:r>
              <a:rPr lang="en-US" altLang="en-US" dirty="0" smtClean="0"/>
              <a:t> </a:t>
            </a:r>
            <a:r>
              <a:rPr lang="en-US" altLang="en-US" b="1" dirty="0" smtClean="0"/>
              <a:t>Antigen</a:t>
            </a:r>
            <a:r>
              <a:rPr lang="en-US" altLang="en-US" dirty="0" smtClean="0"/>
              <a:t> </a:t>
            </a:r>
          </a:p>
          <a:p>
            <a:pPr lvl="2"/>
            <a:r>
              <a:rPr lang="en-US" altLang="en-US" dirty="0" smtClean="0"/>
              <a:t>Has at least two </a:t>
            </a:r>
            <a:r>
              <a:rPr lang="en-US" altLang="en-US" b="1" dirty="0" smtClean="0"/>
              <a:t>antigenic</a:t>
            </a:r>
            <a:r>
              <a:rPr lang="en-US" altLang="en-US" dirty="0" smtClean="0"/>
              <a:t> </a:t>
            </a:r>
            <a:r>
              <a:rPr lang="en-US" altLang="en-US" b="1" dirty="0" smtClean="0"/>
              <a:t>determinant</a:t>
            </a:r>
            <a:r>
              <a:rPr lang="en-US" altLang="en-US" dirty="0" smtClean="0"/>
              <a:t> </a:t>
            </a:r>
            <a:r>
              <a:rPr lang="en-US" altLang="en-US" b="1" dirty="0" smtClean="0"/>
              <a:t>sites</a:t>
            </a:r>
          </a:p>
          <a:p>
            <a:pPr lvl="2"/>
            <a:r>
              <a:rPr lang="en-US" altLang="en-US" dirty="0" smtClean="0"/>
              <a:t>Binds to both antigen-binding sites of variable segments of antibody</a:t>
            </a:r>
          </a:p>
          <a:p>
            <a:pPr lvl="1"/>
            <a:r>
              <a:rPr lang="en-US" altLang="en-US" dirty="0" smtClean="0"/>
              <a:t>B Cell Sensitization</a:t>
            </a:r>
          </a:p>
          <a:p>
            <a:pPr lvl="2"/>
            <a:r>
              <a:rPr lang="en-US" altLang="en-US" dirty="0" smtClean="0"/>
              <a:t>Exposure to a complete antigen leads to:</a:t>
            </a:r>
          </a:p>
          <a:p>
            <a:pPr lvl="3"/>
            <a:r>
              <a:rPr lang="en-US" altLang="en-US" dirty="0" smtClean="0"/>
              <a:t>B cell sensitization</a:t>
            </a:r>
          </a:p>
          <a:p>
            <a:pPr lvl="3"/>
            <a:r>
              <a:rPr lang="en-US" altLang="en-US" dirty="0" smtClean="0"/>
              <a:t>Immune response</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US" altLang="en-US" smtClean="0"/>
              <a:t>22-6 B Cells and Immunity</a:t>
            </a:r>
          </a:p>
        </p:txBody>
      </p:sp>
      <p:sp>
        <p:nvSpPr>
          <p:cNvPr id="179203" name="Rectangle 3"/>
          <p:cNvSpPr>
            <a:spLocks noGrp="1" noChangeArrowheads="1"/>
          </p:cNvSpPr>
          <p:nvPr>
            <p:ph idx="1"/>
          </p:nvPr>
        </p:nvSpPr>
        <p:spPr/>
        <p:txBody>
          <a:bodyPr/>
          <a:lstStyle/>
          <a:p>
            <a:r>
              <a:rPr lang="en-US" altLang="en-US" i="1" dirty="0" err="1" smtClean="0"/>
              <a:t>Hapten</a:t>
            </a:r>
            <a:r>
              <a:rPr lang="en-US" altLang="en-US" dirty="0" smtClean="0"/>
              <a:t> (</a:t>
            </a:r>
            <a:r>
              <a:rPr lang="en-US" altLang="en-US" i="1" dirty="0" smtClean="0"/>
              <a:t>Partial</a:t>
            </a:r>
            <a:r>
              <a:rPr lang="en-US" altLang="en-US" dirty="0" smtClean="0"/>
              <a:t> </a:t>
            </a:r>
            <a:r>
              <a:rPr lang="en-US" altLang="en-US" i="1" dirty="0" smtClean="0"/>
              <a:t>Antigens</a:t>
            </a:r>
            <a:r>
              <a:rPr lang="en-US" altLang="en-US" dirty="0" smtClean="0"/>
              <a:t>) </a:t>
            </a:r>
          </a:p>
          <a:p>
            <a:pPr lvl="1"/>
            <a:r>
              <a:rPr lang="en-US" altLang="en-US" dirty="0" smtClean="0"/>
              <a:t>Must attach to a carrier molecule to act as a complete antigen</a:t>
            </a:r>
          </a:p>
          <a:p>
            <a:pPr lvl="1"/>
            <a:r>
              <a:rPr lang="en-US" altLang="en-US" dirty="0" smtClean="0"/>
              <a:t>Dangers of </a:t>
            </a:r>
            <a:r>
              <a:rPr lang="en-US" altLang="en-US" dirty="0" err="1" smtClean="0"/>
              <a:t>Haptens</a:t>
            </a:r>
            <a:r>
              <a:rPr lang="en-US" altLang="en-US" dirty="0" smtClean="0"/>
              <a:t> </a:t>
            </a:r>
          </a:p>
          <a:p>
            <a:pPr lvl="2"/>
            <a:r>
              <a:rPr lang="en-US" altLang="en-US" dirty="0" smtClean="0"/>
              <a:t>Antibodies produced will attack both </a:t>
            </a:r>
            <a:r>
              <a:rPr lang="en-US" altLang="en-US" dirty="0" err="1" smtClean="0"/>
              <a:t>hapten</a:t>
            </a:r>
            <a:r>
              <a:rPr lang="en-US" altLang="en-US" dirty="0" smtClean="0"/>
              <a:t> and carrier molecule</a:t>
            </a:r>
          </a:p>
          <a:p>
            <a:pPr lvl="2"/>
            <a:r>
              <a:rPr lang="en-US" altLang="en-US" dirty="0" smtClean="0"/>
              <a:t>If carrier is “normal”:</a:t>
            </a:r>
          </a:p>
          <a:p>
            <a:pPr lvl="3"/>
            <a:r>
              <a:rPr lang="en-US" altLang="en-US" dirty="0" smtClean="0"/>
              <a:t>Antibody attacks normal cells</a:t>
            </a:r>
          </a:p>
          <a:p>
            <a:pPr lvl="3"/>
            <a:r>
              <a:rPr lang="en-US" altLang="en-US" dirty="0" smtClean="0"/>
              <a:t>For example, </a:t>
            </a:r>
            <a:r>
              <a:rPr lang="en-US" altLang="en-US" i="1" dirty="0" smtClean="0"/>
              <a:t>penicillin</a:t>
            </a:r>
            <a:r>
              <a:rPr lang="en-US" altLang="en-US" dirty="0" smtClean="0"/>
              <a:t> allergy</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descr="figure_22_23a_unlabeled.jpg"/>
          <p:cNvPicPr>
            <a:picLocks noChangeAspect="1"/>
          </p:cNvPicPr>
          <p:nvPr/>
        </p:nvPicPr>
        <p:blipFill rotWithShape="1">
          <a:blip r:embed="rId3">
            <a:extLst>
              <a:ext uri="{28A0092B-C50C-407E-A947-70E740481C1C}">
                <a14:useLocalDpi xmlns:a14="http://schemas.microsoft.com/office/drawing/2010/main" val="0"/>
              </a:ext>
            </a:extLst>
          </a:blip>
          <a:srcRect b="2873"/>
          <a:stretch/>
        </p:blipFill>
        <p:spPr>
          <a:xfrm>
            <a:off x="298704" y="225044"/>
            <a:ext cx="8546592" cy="6347206"/>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a:t>
            </a:r>
            <a:r>
              <a:rPr lang="en-US" sz="900" b="1" dirty="0" smtClean="0">
                <a:latin typeface="Arial"/>
                <a:cs typeface="Arial"/>
              </a:rPr>
              <a:t>23a </a:t>
            </a:r>
            <a:r>
              <a:rPr lang="en-US" sz="900" b="1" dirty="0">
                <a:latin typeface="Arial"/>
                <a:cs typeface="Arial"/>
              </a:rPr>
              <a:t>Antibody Structure and Function.</a:t>
            </a:r>
          </a:p>
        </p:txBody>
      </p:sp>
      <p:sp>
        <p:nvSpPr>
          <p:cNvPr id="7" name="Text Box 31"/>
          <p:cNvSpPr txBox="1">
            <a:spLocks noChangeArrowheads="1"/>
          </p:cNvSpPr>
          <p:nvPr/>
        </p:nvSpPr>
        <p:spPr bwMode="auto">
          <a:xfrm>
            <a:off x="382834" y="216472"/>
            <a:ext cx="906811"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2200"/>
              </a:lnSpc>
            </a:pPr>
            <a:r>
              <a:rPr lang="en-US" sz="1900" dirty="0" smtClean="0">
                <a:solidFill>
                  <a:srgbClr val="000000"/>
                </a:solidFill>
                <a:latin typeface="Arial"/>
                <a:cs typeface="Arial"/>
              </a:rPr>
              <a:t>Antigen</a:t>
            </a:r>
          </a:p>
          <a:p>
            <a:pPr>
              <a:lnSpc>
                <a:spcPts val="2200"/>
              </a:lnSpc>
            </a:pPr>
            <a:r>
              <a:rPr lang="en-US" sz="1900" dirty="0">
                <a:solidFill>
                  <a:srgbClr val="000000"/>
                </a:solidFill>
                <a:latin typeface="Arial"/>
                <a:cs typeface="Arial"/>
              </a:rPr>
              <a:t>b</a:t>
            </a:r>
            <a:r>
              <a:rPr lang="en-US" sz="1900" dirty="0" smtClean="0">
                <a:solidFill>
                  <a:srgbClr val="000000"/>
                </a:solidFill>
                <a:latin typeface="Arial"/>
                <a:cs typeface="Arial"/>
              </a:rPr>
              <a:t>inding</a:t>
            </a:r>
          </a:p>
          <a:p>
            <a:pPr>
              <a:lnSpc>
                <a:spcPts val="2200"/>
              </a:lnSpc>
            </a:pPr>
            <a:r>
              <a:rPr lang="en-US" sz="1900" dirty="0" smtClean="0">
                <a:solidFill>
                  <a:srgbClr val="000000"/>
                </a:solidFill>
                <a:latin typeface="Arial"/>
                <a:cs typeface="Arial"/>
              </a:rPr>
              <a:t>    site</a:t>
            </a:r>
            <a:endParaRPr lang="en-US" sz="1900" dirty="0">
              <a:solidFill>
                <a:srgbClr val="000000"/>
              </a:solidFill>
              <a:latin typeface="Arial"/>
              <a:cs typeface="Arial"/>
            </a:endParaRPr>
          </a:p>
        </p:txBody>
      </p:sp>
      <p:sp>
        <p:nvSpPr>
          <p:cNvPr id="8" name="Rectangle 7"/>
          <p:cNvSpPr>
            <a:spLocks noChangeAspect="1"/>
          </p:cNvSpPr>
          <p:nvPr/>
        </p:nvSpPr>
        <p:spPr bwMode="auto">
          <a:xfrm>
            <a:off x="570650" y="6254802"/>
            <a:ext cx="313646" cy="314410"/>
          </a:xfrm>
          <a:prstGeom prst="rect">
            <a:avLst/>
          </a:prstGeom>
          <a:solidFill>
            <a:srgbClr val="134B66"/>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9" name="Text Box 31"/>
          <p:cNvSpPr txBox="1">
            <a:spLocks noChangeArrowheads="1"/>
          </p:cNvSpPr>
          <p:nvPr/>
        </p:nvSpPr>
        <p:spPr bwMode="auto">
          <a:xfrm>
            <a:off x="591968" y="6233139"/>
            <a:ext cx="26410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900" b="0" dirty="0">
                <a:solidFill>
                  <a:srgbClr val="FFFFFF"/>
                </a:solidFill>
                <a:latin typeface="Arial Black"/>
                <a:cs typeface="Arial Black"/>
              </a:rPr>
              <a:t>a</a:t>
            </a:r>
          </a:p>
        </p:txBody>
      </p:sp>
      <p:grpSp>
        <p:nvGrpSpPr>
          <p:cNvPr id="9238" name="Group 9237"/>
          <p:cNvGrpSpPr/>
          <p:nvPr/>
        </p:nvGrpSpPr>
        <p:grpSpPr>
          <a:xfrm>
            <a:off x="1580616" y="2104332"/>
            <a:ext cx="2540077" cy="3970750"/>
            <a:chOff x="1580616" y="2040832"/>
            <a:chExt cx="2540077" cy="3970750"/>
          </a:xfrm>
        </p:grpSpPr>
        <p:cxnSp>
          <p:nvCxnSpPr>
            <p:cNvPr id="11" name="Straight Connector 10"/>
            <p:cNvCxnSpPr/>
            <p:nvPr/>
          </p:nvCxnSpPr>
          <p:spPr bwMode="auto">
            <a:xfrm>
              <a:off x="3633813" y="6007908"/>
              <a:ext cx="48688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1580616" y="4297744"/>
              <a:ext cx="1268255"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2040935" y="2562132"/>
              <a:ext cx="1591708" cy="344945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flipV="1">
              <a:off x="2036138" y="2040832"/>
              <a:ext cx="442933" cy="53339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7" name="Straight Connector 16"/>
          <p:cNvCxnSpPr/>
          <p:nvPr/>
        </p:nvCxnSpPr>
        <p:spPr bwMode="auto">
          <a:xfrm flipV="1">
            <a:off x="920012" y="1183739"/>
            <a:ext cx="399941" cy="53732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V="1">
            <a:off x="1358775" y="2180358"/>
            <a:ext cx="132607" cy="17907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915093" y="1716130"/>
            <a:ext cx="1098112" cy="87622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0" name="Group 49"/>
          <p:cNvGrpSpPr/>
          <p:nvPr/>
        </p:nvGrpSpPr>
        <p:grpSpPr>
          <a:xfrm>
            <a:off x="5127599" y="522206"/>
            <a:ext cx="1024367" cy="858650"/>
            <a:chOff x="5127599" y="458706"/>
            <a:chExt cx="1024367" cy="858650"/>
          </a:xfrm>
        </p:grpSpPr>
        <p:cxnSp>
          <p:nvCxnSpPr>
            <p:cNvPr id="20" name="Straight Connector 19"/>
            <p:cNvCxnSpPr/>
            <p:nvPr/>
          </p:nvCxnSpPr>
          <p:spPr bwMode="auto">
            <a:xfrm>
              <a:off x="5130203" y="461303"/>
              <a:ext cx="1021763"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a:off x="5127599" y="458706"/>
              <a:ext cx="249452" cy="85865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2" name="Straight Connector 21"/>
          <p:cNvCxnSpPr/>
          <p:nvPr/>
        </p:nvCxnSpPr>
        <p:spPr bwMode="auto">
          <a:xfrm flipV="1">
            <a:off x="7405149" y="2047780"/>
            <a:ext cx="0" cy="65920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flipV="1">
            <a:off x="4637818" y="2482351"/>
            <a:ext cx="0" cy="29765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a:off x="6665598" y="2884492"/>
            <a:ext cx="465217"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a:off x="5612031" y="3897551"/>
            <a:ext cx="512191"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 Box 31"/>
          <p:cNvSpPr txBox="1">
            <a:spLocks noChangeArrowheads="1"/>
          </p:cNvSpPr>
          <p:nvPr/>
        </p:nvSpPr>
        <p:spPr bwMode="auto">
          <a:xfrm>
            <a:off x="227387" y="2308926"/>
            <a:ext cx="1142479" cy="565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lnSpc>
                <a:spcPts val="2200"/>
              </a:lnSpc>
            </a:pPr>
            <a:r>
              <a:rPr lang="en-US" sz="1900" dirty="0" smtClean="0">
                <a:solidFill>
                  <a:srgbClr val="000000"/>
                </a:solidFill>
                <a:latin typeface="Arial"/>
                <a:cs typeface="Arial"/>
              </a:rPr>
              <a:t>Variable</a:t>
            </a:r>
          </a:p>
          <a:p>
            <a:pPr algn="r">
              <a:lnSpc>
                <a:spcPts val="2200"/>
              </a:lnSpc>
            </a:pPr>
            <a:r>
              <a:rPr lang="en-US" sz="1900" dirty="0" smtClean="0">
                <a:solidFill>
                  <a:srgbClr val="000000"/>
                </a:solidFill>
                <a:latin typeface="Arial"/>
                <a:cs typeface="Arial"/>
              </a:rPr>
              <a:t>segment</a:t>
            </a:r>
            <a:endParaRPr lang="en-US" sz="1900" dirty="0">
              <a:solidFill>
                <a:srgbClr val="000000"/>
              </a:solidFill>
              <a:latin typeface="Arial"/>
              <a:cs typeface="Arial"/>
            </a:endParaRPr>
          </a:p>
        </p:txBody>
      </p:sp>
      <p:sp>
        <p:nvSpPr>
          <p:cNvPr id="32" name="Text Box 31"/>
          <p:cNvSpPr txBox="1">
            <a:spLocks noChangeArrowheads="1"/>
          </p:cNvSpPr>
          <p:nvPr/>
        </p:nvSpPr>
        <p:spPr bwMode="auto">
          <a:xfrm>
            <a:off x="277050" y="4173751"/>
            <a:ext cx="1248105" cy="138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lnSpc>
                <a:spcPts val="2150"/>
              </a:lnSpc>
            </a:pPr>
            <a:r>
              <a:rPr lang="en-US" sz="1900" dirty="0" smtClean="0">
                <a:solidFill>
                  <a:srgbClr val="000000"/>
                </a:solidFill>
                <a:latin typeface="Arial"/>
                <a:cs typeface="Arial"/>
              </a:rPr>
              <a:t>Constant</a:t>
            </a:r>
          </a:p>
          <a:p>
            <a:pPr algn="r">
              <a:lnSpc>
                <a:spcPts val="2150"/>
              </a:lnSpc>
            </a:pPr>
            <a:r>
              <a:rPr lang="en-US" sz="1900" dirty="0" smtClean="0">
                <a:solidFill>
                  <a:srgbClr val="000000"/>
                </a:solidFill>
                <a:latin typeface="Arial"/>
                <a:cs typeface="Arial"/>
              </a:rPr>
              <a:t>segments</a:t>
            </a:r>
          </a:p>
          <a:p>
            <a:pPr algn="r">
              <a:lnSpc>
                <a:spcPts val="2150"/>
              </a:lnSpc>
            </a:pPr>
            <a:r>
              <a:rPr lang="en-US" sz="1900" dirty="0" smtClean="0">
                <a:solidFill>
                  <a:srgbClr val="000000"/>
                </a:solidFill>
                <a:latin typeface="Arial"/>
                <a:cs typeface="Arial"/>
              </a:rPr>
              <a:t>of light</a:t>
            </a:r>
          </a:p>
          <a:p>
            <a:pPr algn="r">
              <a:lnSpc>
                <a:spcPts val="2150"/>
              </a:lnSpc>
            </a:pPr>
            <a:r>
              <a:rPr lang="en-US" sz="1900" dirty="0" smtClean="0">
                <a:solidFill>
                  <a:srgbClr val="000000"/>
                </a:solidFill>
                <a:latin typeface="Arial"/>
                <a:cs typeface="Arial"/>
              </a:rPr>
              <a:t>and heavy</a:t>
            </a:r>
          </a:p>
          <a:p>
            <a:pPr algn="r">
              <a:lnSpc>
                <a:spcPts val="2150"/>
              </a:lnSpc>
            </a:pPr>
            <a:r>
              <a:rPr lang="en-US" sz="1900" dirty="0" smtClean="0">
                <a:solidFill>
                  <a:srgbClr val="000000"/>
                </a:solidFill>
                <a:latin typeface="Arial"/>
                <a:cs typeface="Arial"/>
              </a:rPr>
              <a:t>chains</a:t>
            </a:r>
          </a:p>
        </p:txBody>
      </p:sp>
      <p:sp>
        <p:nvSpPr>
          <p:cNvPr id="33" name="Text Box 31"/>
          <p:cNvSpPr txBox="1">
            <a:spLocks noChangeArrowheads="1"/>
          </p:cNvSpPr>
          <p:nvPr/>
        </p:nvSpPr>
        <p:spPr bwMode="auto">
          <a:xfrm>
            <a:off x="6188979" y="3716496"/>
            <a:ext cx="16003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900" dirty="0" smtClean="0">
                <a:solidFill>
                  <a:srgbClr val="000000"/>
                </a:solidFill>
                <a:latin typeface="Arial"/>
                <a:cs typeface="Arial"/>
              </a:rPr>
              <a:t>Complement</a:t>
            </a:r>
          </a:p>
          <a:p>
            <a:r>
              <a:rPr lang="en-US" sz="1900" dirty="0">
                <a:solidFill>
                  <a:srgbClr val="000000"/>
                </a:solidFill>
                <a:latin typeface="Arial"/>
                <a:cs typeface="Arial"/>
              </a:rPr>
              <a:t>b</a:t>
            </a:r>
            <a:r>
              <a:rPr lang="en-US" sz="1900" dirty="0" smtClean="0">
                <a:solidFill>
                  <a:srgbClr val="000000"/>
                </a:solidFill>
                <a:latin typeface="Arial"/>
                <a:cs typeface="Arial"/>
              </a:rPr>
              <a:t>inding site</a:t>
            </a:r>
            <a:endParaRPr lang="en-US" sz="1900" dirty="0">
              <a:solidFill>
                <a:srgbClr val="000000"/>
              </a:solidFill>
              <a:latin typeface="Arial"/>
              <a:cs typeface="Arial"/>
            </a:endParaRPr>
          </a:p>
        </p:txBody>
      </p:sp>
      <p:sp>
        <p:nvSpPr>
          <p:cNvPr id="34" name="Text Box 31"/>
          <p:cNvSpPr txBox="1">
            <a:spLocks noChangeArrowheads="1"/>
          </p:cNvSpPr>
          <p:nvPr/>
        </p:nvSpPr>
        <p:spPr bwMode="auto">
          <a:xfrm>
            <a:off x="6183102" y="4639643"/>
            <a:ext cx="22083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900" dirty="0" smtClean="0">
                <a:solidFill>
                  <a:srgbClr val="000000"/>
                </a:solidFill>
                <a:latin typeface="Arial"/>
                <a:cs typeface="Arial"/>
              </a:rPr>
              <a:t>Site of binding</a:t>
            </a:r>
          </a:p>
          <a:p>
            <a:r>
              <a:rPr lang="en-US" sz="1900" dirty="0">
                <a:solidFill>
                  <a:srgbClr val="000000"/>
                </a:solidFill>
                <a:latin typeface="Arial"/>
                <a:cs typeface="Arial"/>
              </a:rPr>
              <a:t>t</a:t>
            </a:r>
            <a:r>
              <a:rPr lang="en-US" sz="1900" dirty="0" smtClean="0">
                <a:solidFill>
                  <a:srgbClr val="000000"/>
                </a:solidFill>
                <a:latin typeface="Arial"/>
                <a:cs typeface="Arial"/>
              </a:rPr>
              <a:t>o macrophages</a:t>
            </a:r>
            <a:endParaRPr lang="en-US" sz="1900" dirty="0">
              <a:solidFill>
                <a:srgbClr val="000000"/>
              </a:solidFill>
              <a:latin typeface="Arial"/>
              <a:cs typeface="Arial"/>
            </a:endParaRPr>
          </a:p>
        </p:txBody>
      </p:sp>
      <p:cxnSp>
        <p:nvCxnSpPr>
          <p:cNvPr id="35" name="Straight Connector 34"/>
          <p:cNvCxnSpPr/>
          <p:nvPr/>
        </p:nvCxnSpPr>
        <p:spPr bwMode="auto">
          <a:xfrm>
            <a:off x="5690236" y="4830837"/>
            <a:ext cx="424579"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 Box 31"/>
          <p:cNvSpPr txBox="1">
            <a:spLocks noChangeArrowheads="1"/>
          </p:cNvSpPr>
          <p:nvPr/>
        </p:nvSpPr>
        <p:spPr bwMode="auto">
          <a:xfrm>
            <a:off x="7231869" y="2712038"/>
            <a:ext cx="8490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900" dirty="0" smtClean="0">
                <a:solidFill>
                  <a:srgbClr val="000000"/>
                </a:solidFill>
                <a:latin typeface="Arial"/>
                <a:cs typeface="Arial"/>
              </a:rPr>
              <a:t>Light</a:t>
            </a:r>
          </a:p>
          <a:p>
            <a:r>
              <a:rPr lang="en-US" sz="1900" dirty="0" smtClean="0">
                <a:solidFill>
                  <a:srgbClr val="000000"/>
                </a:solidFill>
                <a:latin typeface="Arial"/>
                <a:cs typeface="Arial"/>
              </a:rPr>
              <a:t>chain</a:t>
            </a:r>
            <a:endParaRPr lang="en-US" sz="1900" dirty="0">
              <a:solidFill>
                <a:srgbClr val="000000"/>
              </a:solidFill>
              <a:latin typeface="Arial"/>
              <a:cs typeface="Arial"/>
            </a:endParaRPr>
          </a:p>
        </p:txBody>
      </p:sp>
      <p:sp>
        <p:nvSpPr>
          <p:cNvPr id="37" name="Text Box 31"/>
          <p:cNvSpPr txBox="1">
            <a:spLocks noChangeArrowheads="1"/>
          </p:cNvSpPr>
          <p:nvPr/>
        </p:nvSpPr>
        <p:spPr bwMode="auto">
          <a:xfrm>
            <a:off x="7912658" y="184880"/>
            <a:ext cx="1123715"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900" dirty="0" smtClean="0">
                <a:solidFill>
                  <a:srgbClr val="000000"/>
                </a:solidFill>
                <a:latin typeface="Arial"/>
                <a:cs typeface="Arial"/>
              </a:rPr>
              <a:t>Antigen binding</a:t>
            </a:r>
          </a:p>
          <a:p>
            <a:r>
              <a:rPr lang="en-US" sz="1900" dirty="0" smtClean="0">
                <a:solidFill>
                  <a:srgbClr val="000000"/>
                </a:solidFill>
                <a:latin typeface="Arial"/>
                <a:cs typeface="Arial"/>
              </a:rPr>
              <a:t>   site</a:t>
            </a:r>
            <a:endParaRPr lang="en-US" sz="1900" dirty="0">
              <a:solidFill>
                <a:srgbClr val="000000"/>
              </a:solidFill>
              <a:latin typeface="Arial"/>
              <a:cs typeface="Arial"/>
            </a:endParaRPr>
          </a:p>
        </p:txBody>
      </p:sp>
      <p:sp>
        <p:nvSpPr>
          <p:cNvPr id="43" name="Text Box 31"/>
          <p:cNvSpPr txBox="1">
            <a:spLocks noChangeArrowheads="1"/>
          </p:cNvSpPr>
          <p:nvPr/>
        </p:nvSpPr>
        <p:spPr bwMode="auto">
          <a:xfrm>
            <a:off x="4124272" y="314300"/>
            <a:ext cx="9212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900" dirty="0" smtClean="0">
                <a:solidFill>
                  <a:srgbClr val="000000"/>
                </a:solidFill>
                <a:latin typeface="Arial"/>
                <a:cs typeface="Arial"/>
              </a:rPr>
              <a:t>Heavy</a:t>
            </a:r>
          </a:p>
          <a:p>
            <a:pPr algn="r"/>
            <a:r>
              <a:rPr lang="en-US" sz="1900" dirty="0" smtClean="0">
                <a:solidFill>
                  <a:srgbClr val="000000"/>
                </a:solidFill>
                <a:latin typeface="Arial"/>
                <a:cs typeface="Arial"/>
              </a:rPr>
              <a:t>chain</a:t>
            </a:r>
            <a:endParaRPr lang="en-US" sz="1900" dirty="0">
              <a:solidFill>
                <a:srgbClr val="000000"/>
              </a:solidFill>
              <a:latin typeface="Arial"/>
              <a:cs typeface="Arial"/>
            </a:endParaRPr>
          </a:p>
        </p:txBody>
      </p:sp>
      <p:sp>
        <p:nvSpPr>
          <p:cNvPr id="44" name="Text Box 31"/>
          <p:cNvSpPr txBox="1">
            <a:spLocks noChangeArrowheads="1"/>
          </p:cNvSpPr>
          <p:nvPr/>
        </p:nvSpPr>
        <p:spPr bwMode="auto">
          <a:xfrm>
            <a:off x="4115661" y="1907111"/>
            <a:ext cx="10805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900" dirty="0" smtClean="0">
                <a:solidFill>
                  <a:srgbClr val="000000"/>
                </a:solidFill>
                <a:latin typeface="Arial"/>
                <a:cs typeface="Arial"/>
              </a:rPr>
              <a:t>Disulfide</a:t>
            </a:r>
          </a:p>
          <a:p>
            <a:pPr algn="ctr"/>
            <a:r>
              <a:rPr lang="en-US" sz="1900" dirty="0" smtClean="0">
                <a:solidFill>
                  <a:srgbClr val="000000"/>
                </a:solidFill>
                <a:latin typeface="Arial"/>
                <a:cs typeface="Arial"/>
              </a:rPr>
              <a:t>bond</a:t>
            </a:r>
            <a:endParaRPr lang="en-US" sz="1900" dirty="0">
              <a:solidFill>
                <a:srgbClr val="000000"/>
              </a:solidFill>
              <a:latin typeface="Arial"/>
              <a:cs typeface="Arial"/>
            </a:endParaRPr>
          </a:p>
        </p:txBody>
      </p:sp>
      <p:sp>
        <p:nvSpPr>
          <p:cNvPr id="45" name="Text Box 31"/>
          <p:cNvSpPr txBox="1">
            <a:spLocks noChangeArrowheads="1"/>
          </p:cNvSpPr>
          <p:nvPr/>
        </p:nvSpPr>
        <p:spPr bwMode="auto">
          <a:xfrm>
            <a:off x="1012114" y="6220201"/>
            <a:ext cx="7360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2200" dirty="0" smtClean="0">
                <a:solidFill>
                  <a:srgbClr val="000000"/>
                </a:solidFill>
                <a:latin typeface="Arial"/>
                <a:cs typeface="Arial"/>
              </a:rPr>
              <a:t>A diagrammatic view of the structure of an antibody.</a:t>
            </a:r>
            <a:endParaRPr lang="en-US" sz="2200" dirty="0">
              <a:solidFill>
                <a:srgbClr val="000000"/>
              </a:solidFill>
              <a:latin typeface="Arial"/>
              <a:cs typeface="Arial"/>
            </a:endParaRPr>
          </a:p>
        </p:txBody>
      </p:sp>
      <p:grpSp>
        <p:nvGrpSpPr>
          <p:cNvPr id="9223" name="Group 9222"/>
          <p:cNvGrpSpPr/>
          <p:nvPr/>
        </p:nvGrpSpPr>
        <p:grpSpPr>
          <a:xfrm>
            <a:off x="1353229" y="372587"/>
            <a:ext cx="565694" cy="658537"/>
            <a:chOff x="1353229" y="309087"/>
            <a:chExt cx="565694" cy="658537"/>
          </a:xfrm>
        </p:grpSpPr>
        <p:cxnSp>
          <p:nvCxnSpPr>
            <p:cNvPr id="27" name="Straight Connector 26"/>
            <p:cNvCxnSpPr/>
            <p:nvPr/>
          </p:nvCxnSpPr>
          <p:spPr bwMode="auto">
            <a:xfrm>
              <a:off x="1353229" y="388202"/>
              <a:ext cx="249021" cy="2015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1825700" y="309087"/>
              <a:ext cx="93223" cy="7911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flipV="1">
              <a:off x="1358775" y="310562"/>
              <a:ext cx="471412" cy="57675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p:nvPr/>
          </p:nvCxnSpPr>
          <p:spPr bwMode="auto">
            <a:xfrm>
              <a:off x="1356946" y="888510"/>
              <a:ext cx="93223" cy="7911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8" name="Straight Connector 57"/>
          <p:cNvCxnSpPr/>
          <p:nvPr/>
        </p:nvCxnSpPr>
        <p:spPr bwMode="auto">
          <a:xfrm flipV="1">
            <a:off x="2013205" y="2082149"/>
            <a:ext cx="432590" cy="50466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6" name="Group 45"/>
          <p:cNvGrpSpPr/>
          <p:nvPr/>
        </p:nvGrpSpPr>
        <p:grpSpPr>
          <a:xfrm>
            <a:off x="7268705" y="394992"/>
            <a:ext cx="600990" cy="602713"/>
            <a:chOff x="7268705" y="331492"/>
            <a:chExt cx="600990" cy="602713"/>
          </a:xfrm>
        </p:grpSpPr>
        <p:cxnSp>
          <p:nvCxnSpPr>
            <p:cNvPr id="40" name="Straight Connector 39"/>
            <p:cNvCxnSpPr/>
            <p:nvPr/>
          </p:nvCxnSpPr>
          <p:spPr bwMode="auto">
            <a:xfrm flipV="1">
              <a:off x="7783593" y="861017"/>
              <a:ext cx="86102" cy="7318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p:nvPr/>
          </p:nvCxnSpPr>
          <p:spPr bwMode="auto">
            <a:xfrm flipV="1">
              <a:off x="7607735" y="383153"/>
              <a:ext cx="227519" cy="21199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p:cNvCxnSpPr/>
            <p:nvPr/>
          </p:nvCxnSpPr>
          <p:spPr bwMode="auto">
            <a:xfrm flipH="1" flipV="1">
              <a:off x="7348780" y="331492"/>
              <a:ext cx="520915" cy="53383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Straight Connector 78"/>
            <p:cNvCxnSpPr/>
            <p:nvPr/>
          </p:nvCxnSpPr>
          <p:spPr bwMode="auto">
            <a:xfrm flipV="1">
              <a:off x="7268705" y="333213"/>
              <a:ext cx="86102" cy="7318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660510189"/>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figure_22_23b_unlabeled.jpg"/>
          <p:cNvPicPr>
            <a:picLocks noChangeAspect="1"/>
          </p:cNvPicPr>
          <p:nvPr/>
        </p:nvPicPr>
        <p:blipFill rotWithShape="1">
          <a:blip r:embed="rId3">
            <a:extLst>
              <a:ext uri="{28A0092B-C50C-407E-A947-70E740481C1C}">
                <a14:useLocalDpi xmlns:a14="http://schemas.microsoft.com/office/drawing/2010/main" val="0"/>
              </a:ext>
            </a:extLst>
          </a:blip>
          <a:srcRect b="4941"/>
          <a:stretch/>
        </p:blipFill>
        <p:spPr>
          <a:xfrm>
            <a:off x="420624" y="1033272"/>
            <a:ext cx="8302752" cy="4554728"/>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a:t>
            </a:r>
            <a:r>
              <a:rPr lang="en-US" sz="900" b="1" dirty="0" smtClean="0">
                <a:latin typeface="Arial"/>
                <a:cs typeface="Arial"/>
              </a:rPr>
              <a:t>23b </a:t>
            </a:r>
            <a:r>
              <a:rPr lang="en-US" sz="900" b="1" dirty="0">
                <a:latin typeface="Arial"/>
                <a:cs typeface="Arial"/>
              </a:rPr>
              <a:t>Antibody Structure and Function.</a:t>
            </a:r>
          </a:p>
        </p:txBody>
      </p:sp>
      <p:cxnSp>
        <p:nvCxnSpPr>
          <p:cNvPr id="6" name="Straight Connector 5"/>
          <p:cNvCxnSpPr/>
          <p:nvPr/>
        </p:nvCxnSpPr>
        <p:spPr bwMode="auto">
          <a:xfrm>
            <a:off x="1149296" y="1326232"/>
            <a:ext cx="882704"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5007559" y="3750224"/>
            <a:ext cx="587912"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 Box 31"/>
          <p:cNvSpPr txBox="1">
            <a:spLocks noChangeArrowheads="1"/>
          </p:cNvSpPr>
          <p:nvPr/>
        </p:nvSpPr>
        <p:spPr bwMode="auto">
          <a:xfrm>
            <a:off x="5663259" y="3570009"/>
            <a:ext cx="16130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2000" dirty="0" smtClean="0">
                <a:solidFill>
                  <a:srgbClr val="000000"/>
                </a:solidFill>
                <a:latin typeface="Arial"/>
                <a:cs typeface="Arial"/>
              </a:rPr>
              <a:t>Heavy chain</a:t>
            </a:r>
            <a:endParaRPr lang="en-US" sz="2000" dirty="0">
              <a:solidFill>
                <a:srgbClr val="000000"/>
              </a:solidFill>
              <a:latin typeface="Arial"/>
              <a:cs typeface="Arial"/>
            </a:endParaRPr>
          </a:p>
        </p:txBody>
      </p:sp>
      <p:sp>
        <p:nvSpPr>
          <p:cNvPr id="14" name="Text Box 31"/>
          <p:cNvSpPr txBox="1">
            <a:spLocks noChangeArrowheads="1"/>
          </p:cNvSpPr>
          <p:nvPr/>
        </p:nvSpPr>
        <p:spPr bwMode="auto">
          <a:xfrm>
            <a:off x="7260881" y="1798616"/>
            <a:ext cx="149073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2300"/>
              </a:lnSpc>
            </a:pPr>
            <a:r>
              <a:rPr lang="en-US" sz="2000" dirty="0" smtClean="0">
                <a:solidFill>
                  <a:srgbClr val="000000"/>
                </a:solidFill>
                <a:latin typeface="Arial"/>
                <a:cs typeface="Arial"/>
              </a:rPr>
              <a:t>Antigen</a:t>
            </a:r>
          </a:p>
          <a:p>
            <a:pPr>
              <a:lnSpc>
                <a:spcPts val="2300"/>
              </a:lnSpc>
            </a:pPr>
            <a:r>
              <a:rPr lang="en-US" sz="2000" dirty="0">
                <a:solidFill>
                  <a:srgbClr val="000000"/>
                </a:solidFill>
                <a:latin typeface="Arial"/>
                <a:cs typeface="Arial"/>
              </a:rPr>
              <a:t>b</a:t>
            </a:r>
            <a:r>
              <a:rPr lang="en-US" sz="2000" dirty="0" smtClean="0">
                <a:solidFill>
                  <a:srgbClr val="000000"/>
                </a:solidFill>
                <a:latin typeface="Arial"/>
                <a:cs typeface="Arial"/>
              </a:rPr>
              <a:t>inding site</a:t>
            </a:r>
            <a:endParaRPr lang="en-US" sz="2000" dirty="0">
              <a:solidFill>
                <a:srgbClr val="000000"/>
              </a:solidFill>
              <a:latin typeface="Arial"/>
              <a:cs typeface="Arial"/>
            </a:endParaRPr>
          </a:p>
        </p:txBody>
      </p:sp>
      <p:sp>
        <p:nvSpPr>
          <p:cNvPr id="15" name="Text Box 31"/>
          <p:cNvSpPr txBox="1">
            <a:spLocks noChangeArrowheads="1"/>
          </p:cNvSpPr>
          <p:nvPr/>
        </p:nvSpPr>
        <p:spPr bwMode="auto">
          <a:xfrm>
            <a:off x="450691" y="1150163"/>
            <a:ext cx="81930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2300"/>
              </a:lnSpc>
            </a:pPr>
            <a:r>
              <a:rPr lang="en-US" sz="2000" dirty="0" smtClean="0">
                <a:solidFill>
                  <a:srgbClr val="000000"/>
                </a:solidFill>
                <a:latin typeface="Arial"/>
                <a:cs typeface="Arial"/>
              </a:rPr>
              <a:t>Light</a:t>
            </a:r>
          </a:p>
          <a:p>
            <a:pPr>
              <a:lnSpc>
                <a:spcPts val="2300"/>
              </a:lnSpc>
            </a:pPr>
            <a:r>
              <a:rPr lang="en-US" sz="2000" dirty="0" smtClean="0">
                <a:solidFill>
                  <a:srgbClr val="000000"/>
                </a:solidFill>
                <a:latin typeface="Arial"/>
                <a:cs typeface="Arial"/>
              </a:rPr>
              <a:t>chain</a:t>
            </a:r>
            <a:endParaRPr lang="en-US" sz="2000" dirty="0">
              <a:solidFill>
                <a:srgbClr val="000000"/>
              </a:solidFill>
              <a:latin typeface="Arial"/>
              <a:cs typeface="Arial"/>
            </a:endParaRPr>
          </a:p>
        </p:txBody>
      </p:sp>
      <p:sp>
        <p:nvSpPr>
          <p:cNvPr id="16" name="Rectangle 15"/>
          <p:cNvSpPr>
            <a:spLocks noChangeAspect="1"/>
          </p:cNvSpPr>
          <p:nvPr/>
        </p:nvSpPr>
        <p:spPr bwMode="auto">
          <a:xfrm>
            <a:off x="520086" y="5314107"/>
            <a:ext cx="320737" cy="321518"/>
          </a:xfrm>
          <a:prstGeom prst="rect">
            <a:avLst/>
          </a:prstGeom>
          <a:solidFill>
            <a:srgbClr val="134B66"/>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17" name="Text Box 31"/>
          <p:cNvSpPr txBox="1">
            <a:spLocks noChangeArrowheads="1"/>
          </p:cNvSpPr>
          <p:nvPr/>
        </p:nvSpPr>
        <p:spPr bwMode="auto">
          <a:xfrm>
            <a:off x="589200" y="5312436"/>
            <a:ext cx="1710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2000" b="0" dirty="0" smtClean="0">
                <a:solidFill>
                  <a:srgbClr val="FFFFFF"/>
                </a:solidFill>
                <a:latin typeface="Arial Black"/>
                <a:cs typeface="Arial Black"/>
              </a:rPr>
              <a:t>b</a:t>
            </a:r>
            <a:endParaRPr lang="en-US" sz="2000" b="0" dirty="0">
              <a:solidFill>
                <a:srgbClr val="FFFFFF"/>
              </a:solidFill>
              <a:latin typeface="Arial Black"/>
              <a:cs typeface="Arial Black"/>
            </a:endParaRPr>
          </a:p>
        </p:txBody>
      </p:sp>
      <p:sp>
        <p:nvSpPr>
          <p:cNvPr id="18" name="Text Box 31"/>
          <p:cNvSpPr txBox="1">
            <a:spLocks noChangeArrowheads="1"/>
          </p:cNvSpPr>
          <p:nvPr/>
        </p:nvSpPr>
        <p:spPr bwMode="auto">
          <a:xfrm>
            <a:off x="975660" y="5282445"/>
            <a:ext cx="720525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2250" dirty="0" smtClean="0">
                <a:solidFill>
                  <a:srgbClr val="000000"/>
                </a:solidFill>
                <a:latin typeface="Arial"/>
                <a:cs typeface="Arial"/>
              </a:rPr>
              <a:t>A computer-generated image of a typical antibody.</a:t>
            </a:r>
            <a:endParaRPr lang="en-US" sz="2250" dirty="0">
              <a:solidFill>
                <a:srgbClr val="000000"/>
              </a:solidFill>
              <a:latin typeface="Arial"/>
              <a:cs typeface="Arial"/>
            </a:endParaRPr>
          </a:p>
        </p:txBody>
      </p:sp>
      <p:grpSp>
        <p:nvGrpSpPr>
          <p:cNvPr id="24" name="Group 23"/>
          <p:cNvGrpSpPr/>
          <p:nvPr/>
        </p:nvGrpSpPr>
        <p:grpSpPr>
          <a:xfrm>
            <a:off x="6804966" y="1220063"/>
            <a:ext cx="371584" cy="1439466"/>
            <a:chOff x="6804966" y="1220063"/>
            <a:chExt cx="371584" cy="1439466"/>
          </a:xfrm>
        </p:grpSpPr>
        <p:cxnSp>
          <p:nvCxnSpPr>
            <p:cNvPr id="9" name="Straight Connector 8"/>
            <p:cNvCxnSpPr/>
            <p:nvPr/>
          </p:nvCxnSpPr>
          <p:spPr bwMode="auto">
            <a:xfrm>
              <a:off x="6804966" y="2657412"/>
              <a:ext cx="108786"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6913122" y="1954771"/>
              <a:ext cx="263428"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V="1">
              <a:off x="6916161" y="1220063"/>
              <a:ext cx="0" cy="14394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a:off x="6804966" y="1224746"/>
              <a:ext cx="108786"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970507341"/>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figure_22_23c_unlabeled.jpg"/>
          <p:cNvPicPr>
            <a:picLocks noChangeAspect="1"/>
          </p:cNvPicPr>
          <p:nvPr/>
        </p:nvPicPr>
        <p:blipFill rotWithShape="1">
          <a:blip r:embed="rId3">
            <a:extLst>
              <a:ext uri="{28A0092B-C50C-407E-A947-70E740481C1C}">
                <a14:useLocalDpi xmlns:a14="http://schemas.microsoft.com/office/drawing/2010/main" val="0"/>
              </a:ext>
            </a:extLst>
          </a:blip>
          <a:srcRect b="3094"/>
          <a:stretch/>
        </p:blipFill>
        <p:spPr>
          <a:xfrm>
            <a:off x="1840992" y="256708"/>
            <a:ext cx="5462016" cy="6279557"/>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a:t>
            </a:r>
            <a:r>
              <a:rPr lang="en-US" sz="900" b="1" dirty="0" smtClean="0">
                <a:latin typeface="Arial"/>
                <a:cs typeface="Arial"/>
              </a:rPr>
              <a:t>23c </a:t>
            </a:r>
            <a:r>
              <a:rPr lang="en-US" sz="900" b="1" dirty="0">
                <a:latin typeface="Arial"/>
                <a:cs typeface="Arial"/>
              </a:rPr>
              <a:t>Antibody Structure and Function.</a:t>
            </a:r>
          </a:p>
        </p:txBody>
      </p:sp>
      <p:grpSp>
        <p:nvGrpSpPr>
          <p:cNvPr id="23" name="Group 22"/>
          <p:cNvGrpSpPr/>
          <p:nvPr/>
        </p:nvGrpSpPr>
        <p:grpSpPr>
          <a:xfrm>
            <a:off x="4826000" y="2842917"/>
            <a:ext cx="1063593" cy="1194741"/>
            <a:chOff x="4826000" y="2775185"/>
            <a:chExt cx="1063593" cy="1194741"/>
          </a:xfrm>
        </p:grpSpPr>
        <p:cxnSp>
          <p:nvCxnSpPr>
            <p:cNvPr id="7" name="Straight Connector 6"/>
            <p:cNvCxnSpPr/>
            <p:nvPr/>
          </p:nvCxnSpPr>
          <p:spPr bwMode="auto">
            <a:xfrm>
              <a:off x="4826000" y="2775185"/>
              <a:ext cx="1063593" cy="71349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flipH="1">
              <a:off x="5606815" y="3484370"/>
              <a:ext cx="278474" cy="48555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 name="Straight Connector 9"/>
          <p:cNvCxnSpPr/>
          <p:nvPr/>
        </p:nvCxnSpPr>
        <p:spPr bwMode="auto">
          <a:xfrm flipV="1">
            <a:off x="4750741" y="1113257"/>
            <a:ext cx="739595" cy="96766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5490337" y="1108951"/>
            <a:ext cx="0" cy="50159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 Box 31"/>
          <p:cNvSpPr txBox="1">
            <a:spLocks noChangeArrowheads="1"/>
          </p:cNvSpPr>
          <p:nvPr/>
        </p:nvSpPr>
        <p:spPr bwMode="auto">
          <a:xfrm>
            <a:off x="4673997" y="246496"/>
            <a:ext cx="1694818" cy="850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lnSpc>
                <a:spcPts val="2200"/>
              </a:lnSpc>
            </a:pPr>
            <a:r>
              <a:rPr lang="en-US" sz="2000" dirty="0" smtClean="0">
                <a:solidFill>
                  <a:srgbClr val="000000"/>
                </a:solidFill>
                <a:latin typeface="Arial"/>
                <a:cs typeface="Arial"/>
              </a:rPr>
              <a:t>Antigenic</a:t>
            </a:r>
          </a:p>
          <a:p>
            <a:pPr algn="ctr">
              <a:lnSpc>
                <a:spcPts val="2200"/>
              </a:lnSpc>
            </a:pPr>
            <a:r>
              <a:rPr lang="en-US" sz="2000" dirty="0">
                <a:solidFill>
                  <a:srgbClr val="000000"/>
                </a:solidFill>
                <a:latin typeface="Arial"/>
                <a:cs typeface="Arial"/>
              </a:rPr>
              <a:t>d</a:t>
            </a:r>
            <a:r>
              <a:rPr lang="en-US" sz="2000" dirty="0" smtClean="0">
                <a:solidFill>
                  <a:srgbClr val="000000"/>
                </a:solidFill>
                <a:latin typeface="Arial"/>
                <a:cs typeface="Arial"/>
              </a:rPr>
              <a:t>eterminant</a:t>
            </a:r>
          </a:p>
          <a:p>
            <a:pPr algn="ctr">
              <a:lnSpc>
                <a:spcPts val="2200"/>
              </a:lnSpc>
            </a:pPr>
            <a:r>
              <a:rPr lang="en-US" sz="2000" dirty="0" smtClean="0">
                <a:solidFill>
                  <a:srgbClr val="000000"/>
                </a:solidFill>
                <a:latin typeface="Arial"/>
                <a:cs typeface="Arial"/>
              </a:rPr>
              <a:t>sites</a:t>
            </a:r>
            <a:endParaRPr lang="en-US" sz="2000" dirty="0">
              <a:solidFill>
                <a:srgbClr val="000000"/>
              </a:solidFill>
              <a:latin typeface="Arial"/>
              <a:cs typeface="Arial"/>
            </a:endParaRPr>
          </a:p>
        </p:txBody>
      </p:sp>
      <p:sp>
        <p:nvSpPr>
          <p:cNvPr id="13" name="Text Box 31"/>
          <p:cNvSpPr txBox="1">
            <a:spLocks noChangeArrowheads="1"/>
          </p:cNvSpPr>
          <p:nvPr/>
        </p:nvSpPr>
        <p:spPr bwMode="auto">
          <a:xfrm>
            <a:off x="5929377" y="3365559"/>
            <a:ext cx="1351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2000" dirty="0" smtClean="0">
                <a:solidFill>
                  <a:srgbClr val="000000"/>
                </a:solidFill>
                <a:latin typeface="Arial"/>
                <a:cs typeface="Arial"/>
              </a:rPr>
              <a:t>Antibodies</a:t>
            </a:r>
            <a:endParaRPr lang="en-US" sz="2000" dirty="0">
              <a:solidFill>
                <a:srgbClr val="000000"/>
              </a:solidFill>
              <a:latin typeface="Arial"/>
              <a:cs typeface="Arial"/>
            </a:endParaRPr>
          </a:p>
        </p:txBody>
      </p:sp>
      <p:sp>
        <p:nvSpPr>
          <p:cNvPr id="14" name="Text Box 31"/>
          <p:cNvSpPr txBox="1">
            <a:spLocks noChangeArrowheads="1"/>
          </p:cNvSpPr>
          <p:nvPr/>
        </p:nvSpPr>
        <p:spPr bwMode="auto">
          <a:xfrm>
            <a:off x="2999734" y="3372413"/>
            <a:ext cx="9977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2000" dirty="0" smtClean="0">
                <a:solidFill>
                  <a:srgbClr val="000000"/>
                </a:solidFill>
                <a:latin typeface="Arial"/>
                <a:cs typeface="Arial"/>
              </a:rPr>
              <a:t>Antigen</a:t>
            </a:r>
            <a:endParaRPr lang="en-US" sz="2000" dirty="0">
              <a:solidFill>
                <a:srgbClr val="000000"/>
              </a:solidFill>
              <a:latin typeface="Arial"/>
              <a:cs typeface="Arial"/>
            </a:endParaRPr>
          </a:p>
        </p:txBody>
      </p:sp>
      <p:sp>
        <p:nvSpPr>
          <p:cNvPr id="15" name="Rectangle 14"/>
          <p:cNvSpPr>
            <a:spLocks noChangeAspect="1"/>
          </p:cNvSpPr>
          <p:nvPr/>
        </p:nvSpPr>
        <p:spPr bwMode="auto">
          <a:xfrm>
            <a:off x="1876466" y="5481574"/>
            <a:ext cx="346033" cy="350547"/>
          </a:xfrm>
          <a:prstGeom prst="rect">
            <a:avLst/>
          </a:prstGeom>
          <a:solidFill>
            <a:srgbClr val="134B66"/>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16" name="Text Box 31"/>
          <p:cNvSpPr txBox="1">
            <a:spLocks noChangeArrowheads="1"/>
          </p:cNvSpPr>
          <p:nvPr/>
        </p:nvSpPr>
        <p:spPr bwMode="auto">
          <a:xfrm>
            <a:off x="1933567" y="5463274"/>
            <a:ext cx="2284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2000" b="0" dirty="0" smtClean="0">
                <a:solidFill>
                  <a:srgbClr val="FFFFFF"/>
                </a:solidFill>
                <a:latin typeface="Arial Black"/>
                <a:cs typeface="Arial Black"/>
              </a:rPr>
              <a:t>c</a:t>
            </a:r>
            <a:endParaRPr lang="en-US" sz="2000" b="0" dirty="0">
              <a:solidFill>
                <a:srgbClr val="FFFFFF"/>
              </a:solidFill>
              <a:latin typeface="Arial Black"/>
              <a:cs typeface="Arial Black"/>
            </a:endParaRPr>
          </a:p>
        </p:txBody>
      </p:sp>
      <p:sp>
        <p:nvSpPr>
          <p:cNvPr id="17" name="Text Box 31"/>
          <p:cNvSpPr txBox="1">
            <a:spLocks noChangeArrowheads="1"/>
          </p:cNvSpPr>
          <p:nvPr/>
        </p:nvSpPr>
        <p:spPr bwMode="auto">
          <a:xfrm>
            <a:off x="2353612" y="5451476"/>
            <a:ext cx="4910787" cy="1107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dirty="0" smtClean="0">
                <a:solidFill>
                  <a:srgbClr val="000000"/>
                </a:solidFill>
                <a:latin typeface="Arial"/>
                <a:cs typeface="Arial"/>
              </a:rPr>
              <a:t>Antibodies bind to portions of</a:t>
            </a:r>
          </a:p>
          <a:p>
            <a:r>
              <a:rPr lang="en-US" dirty="0">
                <a:solidFill>
                  <a:srgbClr val="000000"/>
                </a:solidFill>
                <a:latin typeface="Arial"/>
                <a:cs typeface="Arial"/>
              </a:rPr>
              <a:t>a</a:t>
            </a:r>
            <a:r>
              <a:rPr lang="en-US" dirty="0" smtClean="0">
                <a:solidFill>
                  <a:srgbClr val="000000"/>
                </a:solidFill>
                <a:latin typeface="Arial"/>
                <a:cs typeface="Arial"/>
              </a:rPr>
              <a:t>n antigen called antigenic</a:t>
            </a:r>
          </a:p>
          <a:p>
            <a:r>
              <a:rPr lang="en-US" dirty="0">
                <a:solidFill>
                  <a:srgbClr val="000000"/>
                </a:solidFill>
                <a:latin typeface="Arial"/>
                <a:cs typeface="Arial"/>
              </a:rPr>
              <a:t>d</a:t>
            </a:r>
            <a:r>
              <a:rPr lang="en-US" dirty="0" smtClean="0">
                <a:solidFill>
                  <a:srgbClr val="000000"/>
                </a:solidFill>
                <a:latin typeface="Arial"/>
                <a:cs typeface="Arial"/>
              </a:rPr>
              <a:t>eterminant sites, or epitopes.</a:t>
            </a:r>
            <a:endParaRPr lang="en-US" dirty="0">
              <a:solidFill>
                <a:srgbClr val="000000"/>
              </a:solidFill>
              <a:latin typeface="Arial"/>
              <a:cs typeface="Arial"/>
            </a:endParaRPr>
          </a:p>
        </p:txBody>
      </p:sp>
    </p:spTree>
    <p:extLst>
      <p:ext uri="{BB962C8B-B14F-4D97-AF65-F5344CB8AC3E}">
        <p14:creationId xmlns:p14="http://schemas.microsoft.com/office/powerpoint/2010/main" val="1784456346"/>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ure_22_23d_unlabeled.jpg"/>
          <p:cNvPicPr>
            <a:picLocks noChangeAspect="1"/>
          </p:cNvPicPr>
          <p:nvPr/>
        </p:nvPicPr>
        <p:blipFill rotWithShape="1">
          <a:blip r:embed="rId3">
            <a:extLst>
              <a:ext uri="{28A0092B-C50C-407E-A947-70E740481C1C}">
                <a14:useLocalDpi xmlns:a14="http://schemas.microsoft.com/office/drawing/2010/main" val="0"/>
              </a:ext>
            </a:extLst>
          </a:blip>
          <a:srcRect b="4132"/>
          <a:stretch/>
        </p:blipFill>
        <p:spPr>
          <a:xfrm>
            <a:off x="1249680" y="235937"/>
            <a:ext cx="6644640" cy="6311618"/>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a:t>
            </a:r>
            <a:r>
              <a:rPr lang="en-US" sz="900" b="1" dirty="0" smtClean="0">
                <a:latin typeface="Arial"/>
                <a:cs typeface="Arial"/>
              </a:rPr>
              <a:t>23d </a:t>
            </a:r>
            <a:r>
              <a:rPr lang="en-US" sz="900" b="1" dirty="0">
                <a:latin typeface="Arial"/>
                <a:cs typeface="Arial"/>
              </a:rPr>
              <a:t>Antibody Structure and Function.</a:t>
            </a:r>
          </a:p>
        </p:txBody>
      </p:sp>
      <p:sp>
        <p:nvSpPr>
          <p:cNvPr id="6" name="Rectangle 5"/>
          <p:cNvSpPr>
            <a:spLocks noChangeAspect="1"/>
          </p:cNvSpPr>
          <p:nvPr/>
        </p:nvSpPr>
        <p:spPr bwMode="auto">
          <a:xfrm>
            <a:off x="1295124" y="4897185"/>
            <a:ext cx="404351" cy="405336"/>
          </a:xfrm>
          <a:prstGeom prst="rect">
            <a:avLst/>
          </a:prstGeom>
          <a:solidFill>
            <a:srgbClr val="134B66"/>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7" name="Text Box 31"/>
          <p:cNvSpPr txBox="1">
            <a:spLocks noChangeArrowheads="1"/>
          </p:cNvSpPr>
          <p:nvPr/>
        </p:nvSpPr>
        <p:spPr bwMode="auto">
          <a:xfrm>
            <a:off x="1394714" y="4897958"/>
            <a:ext cx="207440" cy="37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2430" b="0" dirty="0" smtClean="0">
                <a:solidFill>
                  <a:srgbClr val="FFFFFF"/>
                </a:solidFill>
                <a:latin typeface="Arial Black"/>
                <a:cs typeface="Arial Black"/>
              </a:rPr>
              <a:t>d</a:t>
            </a:r>
            <a:endParaRPr lang="en-US" sz="2430" b="0" dirty="0">
              <a:solidFill>
                <a:srgbClr val="FFFFFF"/>
              </a:solidFill>
              <a:latin typeface="Arial Black"/>
              <a:cs typeface="Arial Black"/>
            </a:endParaRPr>
          </a:p>
        </p:txBody>
      </p:sp>
      <p:sp>
        <p:nvSpPr>
          <p:cNvPr id="8" name="Text Box 31"/>
          <p:cNvSpPr txBox="1">
            <a:spLocks noChangeArrowheads="1"/>
          </p:cNvSpPr>
          <p:nvPr/>
        </p:nvSpPr>
        <p:spPr bwMode="auto">
          <a:xfrm>
            <a:off x="1877917" y="4872064"/>
            <a:ext cx="6371438" cy="17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2830" dirty="0" smtClean="0">
                <a:solidFill>
                  <a:srgbClr val="000000"/>
                </a:solidFill>
                <a:latin typeface="Arial"/>
                <a:cs typeface="Arial"/>
              </a:rPr>
              <a:t>Antibody molecules can bind a</a:t>
            </a:r>
          </a:p>
          <a:p>
            <a:r>
              <a:rPr lang="en-US" sz="2830" dirty="0" err="1">
                <a:solidFill>
                  <a:srgbClr val="000000"/>
                </a:solidFill>
                <a:latin typeface="Arial"/>
                <a:cs typeface="Arial"/>
              </a:rPr>
              <a:t>h</a:t>
            </a:r>
            <a:r>
              <a:rPr lang="en-US" sz="2830" dirty="0" err="1" smtClean="0">
                <a:solidFill>
                  <a:srgbClr val="000000"/>
                </a:solidFill>
                <a:latin typeface="Arial"/>
                <a:cs typeface="Arial"/>
              </a:rPr>
              <a:t>apten</a:t>
            </a:r>
            <a:r>
              <a:rPr lang="en-US" sz="2830" dirty="0" smtClean="0">
                <a:solidFill>
                  <a:srgbClr val="000000"/>
                </a:solidFill>
                <a:latin typeface="Arial"/>
                <a:cs typeface="Arial"/>
              </a:rPr>
              <a:t> (partial antigen) once it has</a:t>
            </a:r>
          </a:p>
          <a:p>
            <a:r>
              <a:rPr lang="en-US" sz="2830" dirty="0">
                <a:solidFill>
                  <a:srgbClr val="000000"/>
                </a:solidFill>
                <a:latin typeface="Arial"/>
                <a:cs typeface="Arial"/>
              </a:rPr>
              <a:t>b</a:t>
            </a:r>
            <a:r>
              <a:rPr lang="en-US" sz="2830" dirty="0" smtClean="0">
                <a:solidFill>
                  <a:srgbClr val="000000"/>
                </a:solidFill>
                <a:latin typeface="Arial"/>
                <a:cs typeface="Arial"/>
              </a:rPr>
              <a:t>ecome a complete antigen by</a:t>
            </a:r>
          </a:p>
          <a:p>
            <a:r>
              <a:rPr lang="en-US" sz="2830" dirty="0">
                <a:solidFill>
                  <a:srgbClr val="000000"/>
                </a:solidFill>
                <a:latin typeface="Arial"/>
                <a:cs typeface="Arial"/>
              </a:rPr>
              <a:t>c</a:t>
            </a:r>
            <a:r>
              <a:rPr lang="en-US" sz="2830" dirty="0" smtClean="0">
                <a:solidFill>
                  <a:srgbClr val="000000"/>
                </a:solidFill>
                <a:latin typeface="Arial"/>
                <a:cs typeface="Arial"/>
              </a:rPr>
              <a:t>ombining with a carrier molecule</a:t>
            </a:r>
            <a:r>
              <a:rPr lang="en-US" sz="2830" dirty="0">
                <a:solidFill>
                  <a:srgbClr val="000000"/>
                </a:solidFill>
                <a:latin typeface="Arial"/>
                <a:cs typeface="Arial"/>
              </a:rPr>
              <a:t>.</a:t>
            </a:r>
            <a:endParaRPr lang="en-US" sz="2830" dirty="0" smtClean="0">
              <a:solidFill>
                <a:srgbClr val="000000"/>
              </a:solidFill>
              <a:latin typeface="Arial"/>
              <a:cs typeface="Arial"/>
            </a:endParaRPr>
          </a:p>
        </p:txBody>
      </p:sp>
      <p:sp>
        <p:nvSpPr>
          <p:cNvPr id="9" name="Text Box 31"/>
          <p:cNvSpPr txBox="1">
            <a:spLocks noChangeArrowheads="1"/>
          </p:cNvSpPr>
          <p:nvPr/>
        </p:nvSpPr>
        <p:spPr bwMode="auto">
          <a:xfrm>
            <a:off x="1774757" y="1990063"/>
            <a:ext cx="1747378" cy="74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2430" dirty="0" smtClean="0">
                <a:solidFill>
                  <a:srgbClr val="000000"/>
                </a:solidFill>
                <a:latin typeface="Arial"/>
                <a:cs typeface="Arial"/>
              </a:rPr>
              <a:t>Complete</a:t>
            </a:r>
          </a:p>
          <a:p>
            <a:pPr algn="ctr"/>
            <a:r>
              <a:rPr lang="en-US" sz="2430" dirty="0" smtClean="0">
                <a:solidFill>
                  <a:srgbClr val="000000"/>
                </a:solidFill>
                <a:latin typeface="Arial"/>
                <a:cs typeface="Arial"/>
              </a:rPr>
              <a:t>antigen</a:t>
            </a:r>
            <a:endParaRPr lang="en-US" sz="2430" dirty="0">
              <a:solidFill>
                <a:srgbClr val="000000"/>
              </a:solidFill>
              <a:latin typeface="Arial"/>
              <a:cs typeface="Arial"/>
            </a:endParaRPr>
          </a:p>
        </p:txBody>
      </p:sp>
      <p:sp>
        <p:nvSpPr>
          <p:cNvPr id="10" name="Text Box 31"/>
          <p:cNvSpPr txBox="1">
            <a:spLocks noChangeArrowheads="1"/>
          </p:cNvSpPr>
          <p:nvPr/>
        </p:nvSpPr>
        <p:spPr bwMode="auto">
          <a:xfrm>
            <a:off x="2728466" y="3765039"/>
            <a:ext cx="1606467" cy="7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2430" dirty="0" smtClean="0">
                <a:solidFill>
                  <a:srgbClr val="000000"/>
                </a:solidFill>
                <a:latin typeface="Arial"/>
                <a:cs typeface="Arial"/>
              </a:rPr>
              <a:t>Carrier</a:t>
            </a:r>
          </a:p>
          <a:p>
            <a:pPr algn="ctr"/>
            <a:r>
              <a:rPr lang="en-US" sz="2430" dirty="0" smtClean="0">
                <a:solidFill>
                  <a:srgbClr val="000000"/>
                </a:solidFill>
                <a:latin typeface="Arial"/>
                <a:cs typeface="Arial"/>
              </a:rPr>
              <a:t>molecule</a:t>
            </a:r>
            <a:endParaRPr lang="en-US" sz="2430" dirty="0">
              <a:solidFill>
                <a:srgbClr val="000000"/>
              </a:solidFill>
              <a:latin typeface="Arial"/>
              <a:cs typeface="Arial"/>
            </a:endParaRPr>
          </a:p>
        </p:txBody>
      </p:sp>
      <p:sp>
        <p:nvSpPr>
          <p:cNvPr id="11" name="Text Box 31"/>
          <p:cNvSpPr txBox="1">
            <a:spLocks noChangeArrowheads="1"/>
          </p:cNvSpPr>
          <p:nvPr/>
        </p:nvSpPr>
        <p:spPr bwMode="auto">
          <a:xfrm>
            <a:off x="1448790" y="3537044"/>
            <a:ext cx="1294410"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2430" dirty="0" err="1" smtClean="0">
                <a:solidFill>
                  <a:srgbClr val="000000"/>
                </a:solidFill>
                <a:latin typeface="Arial"/>
                <a:cs typeface="Arial"/>
              </a:rPr>
              <a:t>Hapten</a:t>
            </a:r>
            <a:endParaRPr lang="en-US" sz="2430" dirty="0">
              <a:solidFill>
                <a:srgbClr val="000000"/>
              </a:solidFill>
              <a:latin typeface="Arial"/>
              <a:cs typeface="Arial"/>
            </a:endParaRPr>
          </a:p>
        </p:txBody>
      </p:sp>
      <p:sp>
        <p:nvSpPr>
          <p:cNvPr id="12" name="Text Box 31"/>
          <p:cNvSpPr txBox="1">
            <a:spLocks noChangeArrowheads="1"/>
          </p:cNvSpPr>
          <p:nvPr/>
        </p:nvSpPr>
        <p:spPr bwMode="auto">
          <a:xfrm>
            <a:off x="2570051" y="3058333"/>
            <a:ext cx="163595" cy="37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2430" dirty="0" smtClean="0">
                <a:solidFill>
                  <a:srgbClr val="000000"/>
                </a:solidFill>
                <a:latin typeface="Arial"/>
                <a:cs typeface="Arial"/>
              </a:rPr>
              <a:t>+</a:t>
            </a:r>
            <a:endParaRPr lang="en-US" sz="2430" dirty="0">
              <a:solidFill>
                <a:srgbClr val="000000"/>
              </a:solidFill>
              <a:latin typeface="Arial"/>
              <a:cs typeface="Arial"/>
            </a:endParaRPr>
          </a:p>
        </p:txBody>
      </p:sp>
    </p:spTree>
    <p:extLst>
      <p:ext uri="{BB962C8B-B14F-4D97-AF65-F5344CB8AC3E}">
        <p14:creationId xmlns:p14="http://schemas.microsoft.com/office/powerpoint/2010/main" val="4229792989"/>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altLang="en-US" smtClean="0"/>
              <a:t>22-6 B Cells and Immunity</a:t>
            </a:r>
          </a:p>
        </p:txBody>
      </p:sp>
      <p:sp>
        <p:nvSpPr>
          <p:cNvPr id="184323" name="Rectangle 3"/>
          <p:cNvSpPr>
            <a:spLocks noGrp="1" noChangeArrowheads="1"/>
          </p:cNvSpPr>
          <p:nvPr>
            <p:ph idx="1"/>
          </p:nvPr>
        </p:nvSpPr>
        <p:spPr/>
        <p:txBody>
          <a:bodyPr/>
          <a:lstStyle/>
          <a:p>
            <a:r>
              <a:rPr lang="en-US" altLang="en-US" dirty="0" smtClean="0"/>
              <a:t>Five Classes of Antibodies </a:t>
            </a:r>
          </a:p>
          <a:p>
            <a:pPr lvl="1"/>
            <a:r>
              <a:rPr lang="en-US" altLang="en-US" dirty="0" smtClean="0"/>
              <a:t>Also called </a:t>
            </a:r>
            <a:r>
              <a:rPr lang="en-US" altLang="en-US" b="1" dirty="0" smtClean="0"/>
              <a:t>immunoglobulins</a:t>
            </a:r>
            <a:r>
              <a:rPr lang="en-US" altLang="en-US" dirty="0" smtClean="0"/>
              <a:t> (</a:t>
            </a:r>
            <a:r>
              <a:rPr lang="en-US" altLang="en-US" b="1" dirty="0" err="1" smtClean="0"/>
              <a:t>Igs</a:t>
            </a:r>
            <a:r>
              <a:rPr lang="en-US" altLang="en-US" dirty="0" smtClean="0"/>
              <a:t>)</a:t>
            </a:r>
          </a:p>
          <a:p>
            <a:pPr lvl="2"/>
            <a:r>
              <a:rPr lang="en-US" altLang="en-US" dirty="0" err="1" smtClean="0"/>
              <a:t>IgG</a:t>
            </a:r>
            <a:r>
              <a:rPr lang="en-US" altLang="en-US" dirty="0" smtClean="0"/>
              <a:t>, </a:t>
            </a:r>
            <a:r>
              <a:rPr lang="en-US" altLang="en-US" dirty="0" err="1" smtClean="0"/>
              <a:t>IgD</a:t>
            </a:r>
            <a:r>
              <a:rPr lang="en-US" altLang="en-US" dirty="0" smtClean="0"/>
              <a:t>, </a:t>
            </a:r>
            <a:r>
              <a:rPr lang="en-US" altLang="en-US" dirty="0" err="1" smtClean="0"/>
              <a:t>IgE</a:t>
            </a:r>
            <a:r>
              <a:rPr lang="en-US" altLang="en-US" dirty="0" smtClean="0"/>
              <a:t>, </a:t>
            </a:r>
            <a:r>
              <a:rPr lang="en-US" altLang="en-US" dirty="0" err="1" smtClean="0"/>
              <a:t>IgM</a:t>
            </a:r>
            <a:r>
              <a:rPr lang="en-US" altLang="en-US" dirty="0" smtClean="0"/>
              <a:t>, IgA</a:t>
            </a:r>
          </a:p>
          <a:p>
            <a:pPr lvl="1"/>
            <a:r>
              <a:rPr lang="en-US" altLang="en-US" dirty="0" smtClean="0"/>
              <a:t>Are found in body fluids</a:t>
            </a:r>
          </a:p>
          <a:p>
            <a:pPr lvl="1"/>
            <a:r>
              <a:rPr lang="en-US" altLang="en-US" dirty="0" smtClean="0"/>
              <a:t>Are determined by constant segments</a:t>
            </a:r>
          </a:p>
          <a:p>
            <a:pPr lvl="1"/>
            <a:r>
              <a:rPr lang="en-US" altLang="en-US" dirty="0" smtClean="0"/>
              <a:t>Have no effect on antibody specificity</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US" altLang="en-US" smtClean="0"/>
              <a:t>22-6 B Cells and Immunity</a:t>
            </a:r>
          </a:p>
        </p:txBody>
      </p:sp>
      <p:sp>
        <p:nvSpPr>
          <p:cNvPr id="185347" name="Rectangle 3"/>
          <p:cNvSpPr>
            <a:spLocks noGrp="1" noChangeArrowheads="1"/>
          </p:cNvSpPr>
          <p:nvPr>
            <p:ph idx="1"/>
          </p:nvPr>
        </p:nvSpPr>
        <p:spPr>
          <a:xfrm>
            <a:off x="445763" y="1290918"/>
            <a:ext cx="8469637" cy="4959275"/>
          </a:xfrm>
        </p:spPr>
        <p:txBody>
          <a:bodyPr/>
          <a:lstStyle/>
          <a:p>
            <a:r>
              <a:rPr lang="en-US" altLang="en-US" dirty="0" smtClean="0"/>
              <a:t>Five Classes of Antibodies</a:t>
            </a:r>
          </a:p>
          <a:p>
            <a:pPr lvl="1"/>
            <a:r>
              <a:rPr lang="en-US" altLang="en-US" b="1" dirty="0" err="1" smtClean="0"/>
              <a:t>IgG</a:t>
            </a:r>
            <a:r>
              <a:rPr lang="en-US" altLang="en-US" dirty="0" smtClean="0"/>
              <a:t> is the largest and most diverse class of antibodies</a:t>
            </a:r>
          </a:p>
          <a:p>
            <a:pPr lvl="1"/>
            <a:r>
              <a:rPr lang="en-US" altLang="en-US" dirty="0" smtClean="0"/>
              <a:t>80 percent of all antibodies</a:t>
            </a:r>
          </a:p>
          <a:p>
            <a:pPr lvl="1"/>
            <a:r>
              <a:rPr lang="en-US" altLang="en-US" dirty="0" err="1" smtClean="0"/>
              <a:t>IgG</a:t>
            </a:r>
            <a:r>
              <a:rPr lang="en-US" altLang="en-US" dirty="0" smtClean="0"/>
              <a:t> antibodies are responsible for resistance against many viruses, bacteria, and bacterial toxins </a:t>
            </a:r>
          </a:p>
          <a:p>
            <a:pPr lvl="1"/>
            <a:r>
              <a:rPr lang="en-US" altLang="en-US" dirty="0" smtClean="0"/>
              <a:t>Can cross the placenta, and maternal </a:t>
            </a:r>
            <a:r>
              <a:rPr lang="en-US" altLang="en-US" dirty="0" err="1" smtClean="0"/>
              <a:t>IgG</a:t>
            </a:r>
            <a:r>
              <a:rPr lang="en-US" altLang="en-US" dirty="0" smtClean="0"/>
              <a:t> provides passive immunity to fetus during embryological development</a:t>
            </a:r>
          </a:p>
          <a:p>
            <a:pPr lvl="1"/>
            <a:r>
              <a:rPr lang="en-US" altLang="en-US" dirty="0" smtClean="0"/>
              <a:t>Anti-Rh antibodies produced by Rh-negative mothers are also </a:t>
            </a:r>
            <a:r>
              <a:rPr lang="en-US" altLang="en-US" dirty="0" err="1" smtClean="0"/>
              <a:t>IgG</a:t>
            </a:r>
            <a:r>
              <a:rPr lang="en-US" altLang="en-US" dirty="0" smtClean="0"/>
              <a:t> antibodies and produce </a:t>
            </a:r>
            <a:r>
              <a:rPr lang="en-US" altLang="en-US" i="1" dirty="0" smtClean="0"/>
              <a:t>hemolytic</a:t>
            </a:r>
            <a:r>
              <a:rPr lang="en-US" altLang="en-US" dirty="0" smtClean="0"/>
              <a:t> </a:t>
            </a:r>
            <a:r>
              <a:rPr lang="en-US" altLang="en-US" i="1" dirty="0" smtClean="0"/>
              <a:t>disease</a:t>
            </a:r>
            <a:r>
              <a:rPr lang="en-US" altLang="en-US" dirty="0" smtClean="0"/>
              <a:t> </a:t>
            </a:r>
            <a:r>
              <a:rPr lang="en-US" altLang="en-US" i="1" dirty="0" smtClean="0"/>
              <a:t>of</a:t>
            </a:r>
            <a:r>
              <a:rPr lang="en-US" altLang="en-US" dirty="0" smtClean="0"/>
              <a:t> </a:t>
            </a:r>
            <a:r>
              <a:rPr lang="en-US" altLang="en-US" i="1" dirty="0" smtClean="0"/>
              <a:t>the</a:t>
            </a:r>
            <a:r>
              <a:rPr lang="en-US" altLang="en-US" dirty="0" smtClean="0"/>
              <a:t> </a:t>
            </a:r>
            <a:r>
              <a:rPr lang="en-US" altLang="en-US" i="1" dirty="0" smtClean="0"/>
              <a:t>newborn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79" name="Picture 9278" descr="figure_22_02a_unlabeled.jpg"/>
          <p:cNvPicPr>
            <a:picLocks noChangeAspect="1"/>
          </p:cNvPicPr>
          <p:nvPr/>
        </p:nvPicPr>
        <p:blipFill rotWithShape="1">
          <a:blip r:embed="rId3">
            <a:extLst>
              <a:ext uri="{28A0092B-C50C-407E-A947-70E740481C1C}">
                <a14:useLocalDpi xmlns:a14="http://schemas.microsoft.com/office/drawing/2010/main" val="0"/>
              </a:ext>
            </a:extLst>
          </a:blip>
          <a:srcRect b="6533"/>
          <a:stretch/>
        </p:blipFill>
        <p:spPr>
          <a:xfrm>
            <a:off x="2127504" y="238764"/>
            <a:ext cx="4888992" cy="6153573"/>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a:t>
            </a:r>
            <a:r>
              <a:rPr lang="en-US" sz="900" b="1" dirty="0" smtClean="0">
                <a:latin typeface="Arial"/>
                <a:cs typeface="Arial"/>
              </a:rPr>
              <a:t>2a </a:t>
            </a:r>
            <a:r>
              <a:rPr lang="en-US" sz="900" b="1" dirty="0">
                <a:latin typeface="Arial"/>
                <a:cs typeface="Arial"/>
              </a:rPr>
              <a:t>Lymphatic Capillaries.</a:t>
            </a:r>
          </a:p>
        </p:txBody>
      </p:sp>
      <p:sp>
        <p:nvSpPr>
          <p:cNvPr id="6" name="Text Box 31"/>
          <p:cNvSpPr txBox="1">
            <a:spLocks noChangeArrowheads="1"/>
          </p:cNvSpPr>
          <p:nvPr/>
        </p:nvSpPr>
        <p:spPr bwMode="auto">
          <a:xfrm>
            <a:off x="3466153" y="235239"/>
            <a:ext cx="6456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200" dirty="0" smtClean="0">
                <a:solidFill>
                  <a:srgbClr val="000000"/>
                </a:solidFill>
                <a:latin typeface="Arial"/>
                <a:cs typeface="Arial"/>
              </a:rPr>
              <a:t>Arteriole</a:t>
            </a:r>
            <a:endParaRPr lang="en-US" sz="1200" dirty="0">
              <a:solidFill>
                <a:srgbClr val="000000"/>
              </a:solidFill>
              <a:latin typeface="Arial"/>
              <a:cs typeface="Arial"/>
            </a:endParaRPr>
          </a:p>
        </p:txBody>
      </p:sp>
      <p:cxnSp>
        <p:nvCxnSpPr>
          <p:cNvPr id="7" name="Straight Connector 6"/>
          <p:cNvCxnSpPr/>
          <p:nvPr/>
        </p:nvCxnSpPr>
        <p:spPr bwMode="auto">
          <a:xfrm flipV="1">
            <a:off x="6620932" y="626537"/>
            <a:ext cx="0" cy="72813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flipV="1">
            <a:off x="4775200" y="643472"/>
            <a:ext cx="0" cy="122343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V="1">
            <a:off x="4504267" y="1210738"/>
            <a:ext cx="266699" cy="4656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5270500" y="5249337"/>
            <a:ext cx="1" cy="3259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3444985" y="3081871"/>
            <a:ext cx="0" cy="24807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2942167" y="3732563"/>
            <a:ext cx="503766" cy="56850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V="1">
            <a:off x="3780366" y="474137"/>
            <a:ext cx="0" cy="3937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flipV="1">
            <a:off x="2691452" y="639238"/>
            <a:ext cx="0" cy="8551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flipH="1" flipV="1">
            <a:off x="2688167" y="939805"/>
            <a:ext cx="368300" cy="3132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 Box 31"/>
          <p:cNvSpPr txBox="1">
            <a:spLocks noChangeArrowheads="1"/>
          </p:cNvSpPr>
          <p:nvPr/>
        </p:nvSpPr>
        <p:spPr bwMode="auto">
          <a:xfrm>
            <a:off x="2391841" y="239472"/>
            <a:ext cx="5727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200" dirty="0" smtClean="0">
                <a:solidFill>
                  <a:srgbClr val="000000"/>
                </a:solidFill>
                <a:latin typeface="Arial"/>
                <a:cs typeface="Arial"/>
              </a:rPr>
              <a:t>Smooth</a:t>
            </a:r>
            <a:br>
              <a:rPr lang="en-US" sz="1200" dirty="0" smtClean="0">
                <a:solidFill>
                  <a:srgbClr val="000000"/>
                </a:solidFill>
                <a:latin typeface="Arial"/>
                <a:cs typeface="Arial"/>
              </a:rPr>
            </a:br>
            <a:r>
              <a:rPr lang="en-US" sz="1200" dirty="0" smtClean="0">
                <a:solidFill>
                  <a:srgbClr val="000000"/>
                </a:solidFill>
                <a:latin typeface="Arial"/>
                <a:cs typeface="Arial"/>
              </a:rPr>
              <a:t>muscle</a:t>
            </a:r>
            <a:endParaRPr lang="en-US" sz="1200" dirty="0">
              <a:solidFill>
                <a:srgbClr val="000000"/>
              </a:solidFill>
              <a:latin typeface="Arial"/>
              <a:cs typeface="Arial"/>
            </a:endParaRPr>
          </a:p>
        </p:txBody>
      </p:sp>
      <p:sp>
        <p:nvSpPr>
          <p:cNvPr id="17" name="Text Box 31"/>
          <p:cNvSpPr txBox="1">
            <a:spLocks noChangeArrowheads="1"/>
          </p:cNvSpPr>
          <p:nvPr/>
        </p:nvSpPr>
        <p:spPr bwMode="auto">
          <a:xfrm>
            <a:off x="4368592" y="241589"/>
            <a:ext cx="8293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200" dirty="0" smtClean="0">
                <a:solidFill>
                  <a:srgbClr val="000000"/>
                </a:solidFill>
                <a:latin typeface="Arial"/>
                <a:cs typeface="Arial"/>
              </a:rPr>
              <a:t>Endothelial</a:t>
            </a:r>
            <a:br>
              <a:rPr lang="en-US" sz="1200" dirty="0" smtClean="0">
                <a:solidFill>
                  <a:srgbClr val="000000"/>
                </a:solidFill>
                <a:latin typeface="Arial"/>
                <a:cs typeface="Arial"/>
              </a:rPr>
            </a:br>
            <a:r>
              <a:rPr lang="en-US" sz="1200" dirty="0" smtClean="0">
                <a:solidFill>
                  <a:srgbClr val="000000"/>
                </a:solidFill>
                <a:latin typeface="Arial"/>
                <a:cs typeface="Arial"/>
              </a:rPr>
              <a:t>cells</a:t>
            </a:r>
            <a:endParaRPr lang="en-US" sz="1200" dirty="0">
              <a:solidFill>
                <a:srgbClr val="000000"/>
              </a:solidFill>
              <a:latin typeface="Arial"/>
              <a:cs typeface="Arial"/>
            </a:endParaRPr>
          </a:p>
        </p:txBody>
      </p:sp>
      <p:sp>
        <p:nvSpPr>
          <p:cNvPr id="18" name="Text Box 31"/>
          <p:cNvSpPr txBox="1">
            <a:spLocks noChangeArrowheads="1"/>
          </p:cNvSpPr>
          <p:nvPr/>
        </p:nvSpPr>
        <p:spPr bwMode="auto">
          <a:xfrm>
            <a:off x="6219457" y="235239"/>
            <a:ext cx="7638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200" dirty="0" smtClean="0">
                <a:solidFill>
                  <a:srgbClr val="000000"/>
                </a:solidFill>
                <a:latin typeface="Arial"/>
                <a:cs typeface="Arial"/>
              </a:rPr>
              <a:t>Lymphatic</a:t>
            </a:r>
            <a:br>
              <a:rPr lang="en-US" sz="1200" dirty="0" smtClean="0">
                <a:solidFill>
                  <a:srgbClr val="000000"/>
                </a:solidFill>
                <a:latin typeface="Arial"/>
                <a:cs typeface="Arial"/>
              </a:rPr>
            </a:br>
            <a:r>
              <a:rPr lang="en-US" sz="1200" dirty="0" smtClean="0">
                <a:solidFill>
                  <a:srgbClr val="000000"/>
                </a:solidFill>
                <a:latin typeface="Arial"/>
                <a:cs typeface="Arial"/>
              </a:rPr>
              <a:t>capillary</a:t>
            </a:r>
            <a:endParaRPr lang="en-US" sz="1200" dirty="0">
              <a:solidFill>
                <a:srgbClr val="000000"/>
              </a:solidFill>
              <a:latin typeface="Arial"/>
              <a:cs typeface="Arial"/>
            </a:endParaRPr>
          </a:p>
        </p:txBody>
      </p:sp>
      <p:sp>
        <p:nvSpPr>
          <p:cNvPr id="19" name="Text Box 31"/>
          <p:cNvSpPr txBox="1">
            <a:spLocks noChangeArrowheads="1"/>
          </p:cNvSpPr>
          <p:nvPr/>
        </p:nvSpPr>
        <p:spPr bwMode="auto">
          <a:xfrm>
            <a:off x="2532703" y="4527839"/>
            <a:ext cx="5089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200" dirty="0" err="1" smtClean="0">
                <a:solidFill>
                  <a:srgbClr val="000000"/>
                </a:solidFill>
                <a:latin typeface="Arial"/>
                <a:cs typeface="Arial"/>
              </a:rPr>
              <a:t>Venule</a:t>
            </a:r>
            <a:endParaRPr lang="en-US" sz="1200" dirty="0">
              <a:solidFill>
                <a:srgbClr val="000000"/>
              </a:solidFill>
              <a:latin typeface="Arial"/>
              <a:cs typeface="Arial"/>
            </a:endParaRPr>
          </a:p>
        </p:txBody>
      </p:sp>
      <p:sp>
        <p:nvSpPr>
          <p:cNvPr id="20" name="Text Box 31"/>
          <p:cNvSpPr txBox="1">
            <a:spLocks noChangeArrowheads="1"/>
          </p:cNvSpPr>
          <p:nvPr/>
        </p:nvSpPr>
        <p:spPr bwMode="auto">
          <a:xfrm>
            <a:off x="4636832" y="4546889"/>
            <a:ext cx="7354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200" dirty="0" smtClean="0">
                <a:solidFill>
                  <a:srgbClr val="000000"/>
                </a:solidFill>
                <a:latin typeface="Arial"/>
                <a:cs typeface="Arial"/>
              </a:rPr>
              <a:t>Interstitial</a:t>
            </a:r>
            <a:br>
              <a:rPr lang="en-US" sz="1200" dirty="0" smtClean="0">
                <a:solidFill>
                  <a:srgbClr val="000000"/>
                </a:solidFill>
                <a:latin typeface="Arial"/>
                <a:cs typeface="Arial"/>
              </a:rPr>
            </a:br>
            <a:r>
              <a:rPr lang="en-US" sz="1200" dirty="0" smtClean="0">
                <a:solidFill>
                  <a:srgbClr val="000000"/>
                </a:solidFill>
                <a:latin typeface="Arial"/>
                <a:cs typeface="Arial"/>
              </a:rPr>
              <a:t>fluid</a:t>
            </a:r>
            <a:endParaRPr lang="en-US" sz="1200" dirty="0">
              <a:solidFill>
                <a:srgbClr val="000000"/>
              </a:solidFill>
              <a:latin typeface="Arial"/>
              <a:cs typeface="Arial"/>
            </a:endParaRPr>
          </a:p>
        </p:txBody>
      </p:sp>
      <p:sp>
        <p:nvSpPr>
          <p:cNvPr id="21" name="Text Box 31"/>
          <p:cNvSpPr txBox="1">
            <a:spLocks noChangeArrowheads="1"/>
          </p:cNvSpPr>
          <p:nvPr/>
        </p:nvSpPr>
        <p:spPr bwMode="auto">
          <a:xfrm>
            <a:off x="5933973" y="4991389"/>
            <a:ext cx="4987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200" dirty="0" smtClean="0">
                <a:solidFill>
                  <a:srgbClr val="000000"/>
                </a:solidFill>
                <a:latin typeface="Arial"/>
                <a:cs typeface="Arial"/>
              </a:rPr>
              <a:t>Lymph</a:t>
            </a:r>
            <a:br>
              <a:rPr lang="en-US" sz="1200" dirty="0" smtClean="0">
                <a:solidFill>
                  <a:srgbClr val="000000"/>
                </a:solidFill>
                <a:latin typeface="Arial"/>
                <a:cs typeface="Arial"/>
              </a:rPr>
            </a:br>
            <a:r>
              <a:rPr lang="en-US" sz="1200" dirty="0" smtClean="0">
                <a:solidFill>
                  <a:srgbClr val="000000"/>
                </a:solidFill>
                <a:latin typeface="Arial"/>
                <a:cs typeface="Arial"/>
              </a:rPr>
              <a:t>flow</a:t>
            </a:r>
            <a:endParaRPr lang="en-US" sz="1200" dirty="0">
              <a:solidFill>
                <a:srgbClr val="000000"/>
              </a:solidFill>
              <a:latin typeface="Arial"/>
              <a:cs typeface="Arial"/>
            </a:endParaRPr>
          </a:p>
        </p:txBody>
      </p:sp>
      <p:sp>
        <p:nvSpPr>
          <p:cNvPr id="22" name="Text Box 31"/>
          <p:cNvSpPr txBox="1">
            <a:spLocks noChangeArrowheads="1"/>
          </p:cNvSpPr>
          <p:nvPr/>
        </p:nvSpPr>
        <p:spPr bwMode="auto">
          <a:xfrm>
            <a:off x="2843853" y="5562889"/>
            <a:ext cx="123148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200" dirty="0" smtClean="0">
                <a:solidFill>
                  <a:srgbClr val="000000"/>
                </a:solidFill>
                <a:latin typeface="Arial"/>
                <a:cs typeface="Arial"/>
              </a:rPr>
              <a:t>Blood capillaries</a:t>
            </a:r>
            <a:endParaRPr lang="en-US" sz="1200" dirty="0">
              <a:solidFill>
                <a:srgbClr val="000000"/>
              </a:solidFill>
              <a:latin typeface="Arial"/>
              <a:cs typeface="Arial"/>
            </a:endParaRPr>
          </a:p>
        </p:txBody>
      </p:sp>
      <p:sp>
        <p:nvSpPr>
          <p:cNvPr id="23" name="Text Box 31"/>
          <p:cNvSpPr txBox="1">
            <a:spLocks noChangeArrowheads="1"/>
          </p:cNvSpPr>
          <p:nvPr/>
        </p:nvSpPr>
        <p:spPr bwMode="auto">
          <a:xfrm>
            <a:off x="4755203" y="5562889"/>
            <a:ext cx="10391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200" dirty="0" smtClean="0">
                <a:solidFill>
                  <a:srgbClr val="000000"/>
                </a:solidFill>
                <a:latin typeface="Arial"/>
                <a:cs typeface="Arial"/>
              </a:rPr>
              <a:t>Areolar tissue</a:t>
            </a:r>
            <a:endParaRPr lang="en-US" sz="1200" dirty="0">
              <a:solidFill>
                <a:srgbClr val="000000"/>
              </a:solidFill>
              <a:latin typeface="Arial"/>
              <a:cs typeface="Arial"/>
            </a:endParaRPr>
          </a:p>
        </p:txBody>
      </p:sp>
      <p:sp>
        <p:nvSpPr>
          <p:cNvPr id="24" name="Text Box 31"/>
          <p:cNvSpPr txBox="1">
            <a:spLocks noChangeArrowheads="1"/>
          </p:cNvSpPr>
          <p:nvPr/>
        </p:nvSpPr>
        <p:spPr bwMode="auto">
          <a:xfrm>
            <a:off x="2448036" y="5802072"/>
            <a:ext cx="4217425" cy="81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330" dirty="0" smtClean="0">
                <a:solidFill>
                  <a:srgbClr val="000000"/>
                </a:solidFill>
                <a:latin typeface="Arial"/>
                <a:cs typeface="Arial"/>
              </a:rPr>
              <a:t>The interwoven network formed by blood capillaries</a:t>
            </a:r>
            <a:br>
              <a:rPr lang="en-US" sz="1330" dirty="0" smtClean="0">
                <a:solidFill>
                  <a:srgbClr val="000000"/>
                </a:solidFill>
                <a:latin typeface="Arial"/>
                <a:cs typeface="Arial"/>
              </a:rPr>
            </a:br>
            <a:r>
              <a:rPr lang="en-US" sz="1330" dirty="0" smtClean="0">
                <a:solidFill>
                  <a:srgbClr val="000000"/>
                </a:solidFill>
                <a:latin typeface="Arial"/>
                <a:cs typeface="Arial"/>
              </a:rPr>
              <a:t>and lymphatic capillaries. Arrows indicate the</a:t>
            </a:r>
            <a:br>
              <a:rPr lang="en-US" sz="1330" dirty="0" smtClean="0">
                <a:solidFill>
                  <a:srgbClr val="000000"/>
                </a:solidFill>
                <a:latin typeface="Arial"/>
                <a:cs typeface="Arial"/>
              </a:rPr>
            </a:br>
            <a:r>
              <a:rPr lang="en-US" sz="1330" dirty="0" smtClean="0">
                <a:solidFill>
                  <a:srgbClr val="000000"/>
                </a:solidFill>
                <a:latin typeface="Arial"/>
                <a:cs typeface="Arial"/>
              </a:rPr>
              <a:t>movement of fluid out of blood capillaries and</a:t>
            </a:r>
          </a:p>
          <a:p>
            <a:r>
              <a:rPr lang="en-US" sz="1330" dirty="0" smtClean="0">
                <a:solidFill>
                  <a:srgbClr val="000000"/>
                </a:solidFill>
                <a:latin typeface="Arial"/>
                <a:cs typeface="Arial"/>
              </a:rPr>
              <a:t>the net flow of interstitial fluid and lymph.</a:t>
            </a:r>
            <a:endParaRPr lang="en-US" sz="1330" dirty="0">
              <a:solidFill>
                <a:srgbClr val="000000"/>
              </a:solidFill>
              <a:latin typeface="Arial"/>
              <a:cs typeface="Arial"/>
            </a:endParaRPr>
          </a:p>
        </p:txBody>
      </p:sp>
      <p:grpSp>
        <p:nvGrpSpPr>
          <p:cNvPr id="9278" name="Group 9277"/>
          <p:cNvGrpSpPr/>
          <p:nvPr/>
        </p:nvGrpSpPr>
        <p:grpSpPr>
          <a:xfrm>
            <a:off x="2168440" y="5819549"/>
            <a:ext cx="194257" cy="194730"/>
            <a:chOff x="2168440" y="5717945"/>
            <a:chExt cx="194257" cy="194730"/>
          </a:xfrm>
        </p:grpSpPr>
        <p:sp>
          <p:nvSpPr>
            <p:cNvPr id="26" name="Rectangle 25"/>
            <p:cNvSpPr>
              <a:spLocks noChangeAspect="1"/>
            </p:cNvSpPr>
            <p:nvPr/>
          </p:nvSpPr>
          <p:spPr bwMode="auto">
            <a:xfrm>
              <a:off x="2168440" y="5717945"/>
              <a:ext cx="194257" cy="194730"/>
            </a:xfrm>
            <a:prstGeom prst="rect">
              <a:avLst/>
            </a:prstGeom>
            <a:solidFill>
              <a:srgbClr val="134B66"/>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27" name="Text Box 31"/>
            <p:cNvSpPr txBox="1">
              <a:spLocks noChangeArrowheads="1"/>
            </p:cNvSpPr>
            <p:nvPr/>
          </p:nvSpPr>
          <p:spPr bwMode="auto">
            <a:xfrm>
              <a:off x="2222163" y="5720723"/>
              <a:ext cx="8981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050" b="0" dirty="0">
                  <a:solidFill>
                    <a:srgbClr val="FFFFFF"/>
                  </a:solidFill>
                  <a:latin typeface="Arial Black"/>
                  <a:cs typeface="Arial Black"/>
                </a:rPr>
                <a:t>a</a:t>
              </a:r>
            </a:p>
          </p:txBody>
        </p:sp>
      </p:grpSp>
    </p:spTree>
    <p:extLst>
      <p:ext uri="{BB962C8B-B14F-4D97-AF65-F5344CB8AC3E}">
        <p14:creationId xmlns:p14="http://schemas.microsoft.com/office/powerpoint/2010/main" val="3128794287"/>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en-US" altLang="en-US" smtClean="0"/>
              <a:t>22-6 B Cells and Immunity</a:t>
            </a:r>
          </a:p>
        </p:txBody>
      </p:sp>
      <p:sp>
        <p:nvSpPr>
          <p:cNvPr id="186371" name="Rectangle 3"/>
          <p:cNvSpPr>
            <a:spLocks noGrp="1" noChangeArrowheads="1"/>
          </p:cNvSpPr>
          <p:nvPr>
            <p:ph idx="1"/>
          </p:nvPr>
        </p:nvSpPr>
        <p:spPr/>
        <p:txBody>
          <a:bodyPr/>
          <a:lstStyle/>
          <a:p>
            <a:r>
              <a:rPr lang="en-US" altLang="en-US" dirty="0" smtClean="0"/>
              <a:t>Five Classes of Antibodies</a:t>
            </a:r>
          </a:p>
          <a:p>
            <a:pPr lvl="1"/>
            <a:r>
              <a:rPr lang="en-US" altLang="en-US" b="1" dirty="0" err="1" smtClean="0"/>
              <a:t>IgE</a:t>
            </a:r>
            <a:r>
              <a:rPr lang="en-US" altLang="en-US" dirty="0" smtClean="0"/>
              <a:t> attaches as an individual molecule to the exposed surfaces of basophils and mast cells</a:t>
            </a:r>
          </a:p>
          <a:p>
            <a:pPr lvl="1"/>
            <a:r>
              <a:rPr lang="en-US" altLang="en-US" dirty="0" smtClean="0"/>
              <a:t>When an antigen is bound by </a:t>
            </a:r>
            <a:r>
              <a:rPr lang="en-US" altLang="en-US" dirty="0" err="1" smtClean="0"/>
              <a:t>IgE</a:t>
            </a:r>
            <a:r>
              <a:rPr lang="en-US" altLang="en-US" dirty="0" smtClean="0"/>
              <a:t> molecules:</a:t>
            </a:r>
          </a:p>
          <a:p>
            <a:pPr lvl="2"/>
            <a:r>
              <a:rPr lang="en-US" altLang="en-US" dirty="0" smtClean="0"/>
              <a:t>The cell is stimulated to release histamine and other chemicals that accelerate inflammation in the immediate area</a:t>
            </a:r>
          </a:p>
          <a:p>
            <a:pPr lvl="1"/>
            <a:r>
              <a:rPr lang="en-US" altLang="en-US" dirty="0" err="1" smtClean="0"/>
              <a:t>IgE</a:t>
            </a:r>
            <a:r>
              <a:rPr lang="en-US" altLang="en-US" dirty="0" smtClean="0"/>
              <a:t> is also important in the allergic response</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altLang="en-US" smtClean="0"/>
              <a:t>22-6 B Cells and Immunity</a:t>
            </a:r>
          </a:p>
        </p:txBody>
      </p:sp>
      <p:sp>
        <p:nvSpPr>
          <p:cNvPr id="187395" name="Rectangle 3"/>
          <p:cNvSpPr>
            <a:spLocks noGrp="1" noChangeArrowheads="1"/>
          </p:cNvSpPr>
          <p:nvPr>
            <p:ph idx="1"/>
          </p:nvPr>
        </p:nvSpPr>
        <p:spPr/>
        <p:txBody>
          <a:bodyPr/>
          <a:lstStyle/>
          <a:p>
            <a:r>
              <a:rPr lang="en-US" altLang="en-US" dirty="0" smtClean="0"/>
              <a:t>Five Classes of Antibodies</a:t>
            </a:r>
          </a:p>
          <a:p>
            <a:pPr lvl="1"/>
            <a:r>
              <a:rPr lang="en-US" altLang="en-US" b="1" dirty="0" err="1" smtClean="0"/>
              <a:t>IgD</a:t>
            </a:r>
            <a:r>
              <a:rPr lang="en-US" altLang="en-US" dirty="0" smtClean="0"/>
              <a:t> is an individual molecule on the surfaces of B cells, where it can bind antigens in the extracellular fluid</a:t>
            </a:r>
          </a:p>
          <a:p>
            <a:pPr lvl="1"/>
            <a:r>
              <a:rPr lang="en-US" altLang="en-US" dirty="0" smtClean="0"/>
              <a:t>Binding can play a role in the sensitization of the B cell involved</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US" altLang="en-US" smtClean="0"/>
              <a:t>22-6 B Cells and Immunity</a:t>
            </a:r>
          </a:p>
        </p:txBody>
      </p:sp>
      <p:sp>
        <p:nvSpPr>
          <p:cNvPr id="188419" name="Rectangle 3"/>
          <p:cNvSpPr>
            <a:spLocks noGrp="1" noChangeArrowheads="1"/>
          </p:cNvSpPr>
          <p:nvPr>
            <p:ph idx="1"/>
          </p:nvPr>
        </p:nvSpPr>
        <p:spPr>
          <a:xfrm>
            <a:off x="445763" y="1290918"/>
            <a:ext cx="8545837" cy="4959275"/>
          </a:xfrm>
        </p:spPr>
        <p:txBody>
          <a:bodyPr/>
          <a:lstStyle/>
          <a:p>
            <a:r>
              <a:rPr lang="en-US" altLang="en-US" sz="2600" dirty="0" smtClean="0"/>
              <a:t>Five Classes of Antibodies</a:t>
            </a:r>
          </a:p>
          <a:p>
            <a:pPr lvl="1"/>
            <a:r>
              <a:rPr lang="en-US" altLang="en-US" sz="2400" b="1" dirty="0" err="1" smtClean="0"/>
              <a:t>IgM</a:t>
            </a:r>
            <a:r>
              <a:rPr lang="en-US" altLang="en-US" sz="2400" dirty="0" smtClean="0"/>
              <a:t> is the first class of antibody secreted after an antigen is encountered</a:t>
            </a:r>
          </a:p>
          <a:p>
            <a:pPr lvl="1"/>
            <a:r>
              <a:rPr lang="en-US" altLang="en-US" sz="2400" dirty="0" err="1" smtClean="0"/>
              <a:t>IgM</a:t>
            </a:r>
            <a:r>
              <a:rPr lang="en-US" altLang="en-US" sz="2400" dirty="0" smtClean="0"/>
              <a:t> concentration declines as </a:t>
            </a:r>
            <a:r>
              <a:rPr lang="en-US" altLang="en-US" sz="2400" dirty="0" err="1" smtClean="0"/>
              <a:t>IgG</a:t>
            </a:r>
            <a:r>
              <a:rPr lang="en-US" altLang="en-US" sz="2400" dirty="0" smtClean="0"/>
              <a:t> production accelerates</a:t>
            </a:r>
          </a:p>
          <a:p>
            <a:pPr lvl="1"/>
            <a:r>
              <a:rPr lang="en-US" altLang="en-US" sz="2400" dirty="0" smtClean="0"/>
              <a:t>Plasma cells secrete individual </a:t>
            </a:r>
            <a:r>
              <a:rPr lang="en-US" altLang="en-US" sz="2400" dirty="0" err="1" smtClean="0"/>
              <a:t>IgM</a:t>
            </a:r>
            <a:r>
              <a:rPr lang="en-US" altLang="en-US" sz="2400" dirty="0" smtClean="0"/>
              <a:t> molecules, but it polymerizes and circulates as a five-antibody starburst </a:t>
            </a:r>
          </a:p>
          <a:p>
            <a:pPr lvl="1"/>
            <a:r>
              <a:rPr lang="en-US" altLang="en-US" sz="2400" dirty="0" smtClean="0"/>
              <a:t>The anti-A and anti-B antibodies responsible for the agglutination of incompatible blood types are </a:t>
            </a:r>
            <a:r>
              <a:rPr lang="en-US" altLang="en-US" sz="2400" dirty="0" err="1" smtClean="0"/>
              <a:t>IgM</a:t>
            </a:r>
            <a:r>
              <a:rPr lang="en-US" altLang="en-US" sz="2400" dirty="0" smtClean="0"/>
              <a:t> antibodies</a:t>
            </a:r>
          </a:p>
          <a:p>
            <a:pPr lvl="1"/>
            <a:r>
              <a:rPr lang="en-US" altLang="en-US" sz="2400" dirty="0" err="1" smtClean="0"/>
              <a:t>IgM</a:t>
            </a:r>
            <a:r>
              <a:rPr lang="en-US" altLang="en-US" sz="2400" dirty="0" smtClean="0"/>
              <a:t> antibodies may also attack bacteria that are insensitive to </a:t>
            </a:r>
            <a:r>
              <a:rPr lang="en-US" altLang="en-US" sz="2400" dirty="0" err="1" smtClean="0"/>
              <a:t>IgG</a:t>
            </a:r>
            <a:endParaRPr lang="en-US" altLang="en-US" sz="2400" dirty="0" smtClean="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altLang="en-US" smtClean="0"/>
              <a:t>22-6 B Cells and Immunity</a:t>
            </a:r>
          </a:p>
        </p:txBody>
      </p:sp>
      <p:sp>
        <p:nvSpPr>
          <p:cNvPr id="189443" name="Rectangle 3"/>
          <p:cNvSpPr>
            <a:spLocks noGrp="1" noChangeArrowheads="1"/>
          </p:cNvSpPr>
          <p:nvPr>
            <p:ph idx="1"/>
          </p:nvPr>
        </p:nvSpPr>
        <p:spPr/>
        <p:txBody>
          <a:bodyPr/>
          <a:lstStyle/>
          <a:p>
            <a:r>
              <a:rPr lang="en-US" altLang="en-US" dirty="0" smtClean="0"/>
              <a:t>Five Classes of Antibodies</a:t>
            </a:r>
          </a:p>
          <a:p>
            <a:pPr lvl="1"/>
            <a:r>
              <a:rPr lang="en-US" altLang="en-US" b="1" dirty="0" smtClean="0"/>
              <a:t>IgA</a:t>
            </a:r>
            <a:r>
              <a:rPr lang="en-US" altLang="en-US" dirty="0" smtClean="0"/>
              <a:t> is found primarily in glandular secretions such as mucus, tears, saliva, and semen</a:t>
            </a:r>
          </a:p>
          <a:p>
            <a:pPr lvl="1"/>
            <a:r>
              <a:rPr lang="en-US" altLang="en-US" dirty="0" smtClean="0"/>
              <a:t>Attack pathogens before they gain access to internal tissues</a:t>
            </a:r>
          </a:p>
          <a:p>
            <a:pPr lvl="1"/>
            <a:r>
              <a:rPr lang="en-US" altLang="en-US" dirty="0" smtClean="0"/>
              <a:t>IgA antibodies circulate in blood as individual molecules or in pairs</a:t>
            </a:r>
          </a:p>
          <a:p>
            <a:pPr lvl="1"/>
            <a:r>
              <a:rPr lang="en-US" altLang="en-US" dirty="0" smtClean="0"/>
              <a:t>Epithelial cells absorb them from blood and attach a secretory piece, which confers solubility, before secreting IgA molecules onto the epithelial surface</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le_22_01_1_labeled.jpg"/>
          <p:cNvPicPr>
            <a:picLocks noChangeAspect="1"/>
          </p:cNvPicPr>
          <p:nvPr/>
        </p:nvPicPr>
        <p:blipFill rotWithShape="1">
          <a:blip r:embed="rId3">
            <a:extLst>
              <a:ext uri="{28A0092B-C50C-407E-A947-70E740481C1C}">
                <a14:useLocalDpi xmlns:a14="http://schemas.microsoft.com/office/drawing/2010/main" val="0"/>
              </a:ext>
            </a:extLst>
          </a:blip>
          <a:srcRect b="2289"/>
          <a:stretch/>
        </p:blipFill>
        <p:spPr>
          <a:xfrm>
            <a:off x="1322832" y="187962"/>
            <a:ext cx="6498336" cy="6432973"/>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Table </a:t>
            </a:r>
            <a:r>
              <a:rPr lang="en-US" sz="900" b="1" dirty="0" smtClean="0">
                <a:latin typeface="Arial"/>
                <a:cs typeface="Arial"/>
              </a:rPr>
              <a:t>22-</a:t>
            </a:r>
            <a:r>
              <a:rPr lang="en-US" sz="900" b="1" dirty="0">
                <a:latin typeface="Arial"/>
                <a:cs typeface="Arial"/>
              </a:rPr>
              <a:t>1 Classes of </a:t>
            </a:r>
            <a:r>
              <a:rPr lang="en-US" sz="900" b="1" dirty="0" smtClean="0">
                <a:latin typeface="Arial"/>
                <a:cs typeface="Arial"/>
              </a:rPr>
              <a:t>Antibodies (Part 1 of 2).</a:t>
            </a:r>
            <a:endParaRPr lang="en-US" sz="900" b="1" dirty="0">
              <a:latin typeface="Arial"/>
              <a:cs typeface="Arial"/>
            </a:endParaRPr>
          </a:p>
        </p:txBody>
      </p:sp>
    </p:spTree>
    <p:extLst>
      <p:ext uri="{BB962C8B-B14F-4D97-AF65-F5344CB8AC3E}">
        <p14:creationId xmlns:p14="http://schemas.microsoft.com/office/powerpoint/2010/main" val="553220392"/>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le_22_01_2_labeled.jpg"/>
          <p:cNvPicPr>
            <a:picLocks noChangeAspect="1"/>
          </p:cNvPicPr>
          <p:nvPr/>
        </p:nvPicPr>
        <p:blipFill rotWithShape="1">
          <a:blip r:embed="rId3">
            <a:extLst>
              <a:ext uri="{28A0092B-C50C-407E-A947-70E740481C1C}">
                <a14:useLocalDpi xmlns:a14="http://schemas.microsoft.com/office/drawing/2010/main" val="0"/>
              </a:ext>
            </a:extLst>
          </a:blip>
          <a:srcRect b="2289"/>
          <a:stretch/>
        </p:blipFill>
        <p:spPr>
          <a:xfrm>
            <a:off x="2001520" y="238764"/>
            <a:ext cx="5090160" cy="6432973"/>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Table 22-1 Classes of </a:t>
            </a:r>
            <a:r>
              <a:rPr lang="en-US" sz="900" b="1" dirty="0" smtClean="0">
                <a:latin typeface="Arial"/>
                <a:cs typeface="Arial"/>
              </a:rPr>
              <a:t>Antibodies (Part 2 of 2).</a:t>
            </a:r>
            <a:endParaRPr lang="en-US" sz="900" b="1" dirty="0">
              <a:latin typeface="Arial"/>
              <a:cs typeface="Arial"/>
            </a:endParaRPr>
          </a:p>
        </p:txBody>
      </p:sp>
    </p:spTree>
    <p:extLst>
      <p:ext uri="{BB962C8B-B14F-4D97-AF65-F5344CB8AC3E}">
        <p14:creationId xmlns:p14="http://schemas.microsoft.com/office/powerpoint/2010/main" val="345476899"/>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3"/>
          <p:cNvSpPr>
            <a:spLocks noGrp="1" noChangeArrowheads="1"/>
          </p:cNvSpPr>
          <p:nvPr>
            <p:ph type="title"/>
          </p:nvPr>
        </p:nvSpPr>
        <p:spPr/>
        <p:txBody>
          <a:bodyPr/>
          <a:lstStyle/>
          <a:p>
            <a:r>
              <a:rPr lang="en-US" altLang="en-US" smtClean="0"/>
              <a:t>22-6 B Cells and Immunity</a:t>
            </a:r>
          </a:p>
        </p:txBody>
      </p:sp>
      <p:sp>
        <p:nvSpPr>
          <p:cNvPr id="192515" name="Rectangle 4"/>
          <p:cNvSpPr>
            <a:spLocks noGrp="1" noChangeArrowheads="1"/>
          </p:cNvSpPr>
          <p:nvPr>
            <p:ph idx="1"/>
          </p:nvPr>
        </p:nvSpPr>
        <p:spPr/>
        <p:txBody>
          <a:bodyPr/>
          <a:lstStyle/>
          <a:p>
            <a:r>
              <a:rPr lang="en-US" altLang="en-US" dirty="0" smtClean="0"/>
              <a:t>Seven Functions of Antigen–Antibody Complexes</a:t>
            </a:r>
          </a:p>
          <a:p>
            <a:pPr marL="971550" lvl="1" indent="-514350">
              <a:buFont typeface="+mj-lt"/>
              <a:buAutoNum type="arabicPeriod"/>
            </a:pPr>
            <a:r>
              <a:rPr lang="en-US" altLang="en-US" dirty="0" smtClean="0"/>
              <a:t> </a:t>
            </a:r>
            <a:r>
              <a:rPr lang="en-US" altLang="en-US" b="1" dirty="0" smtClean="0"/>
              <a:t>Neutralization</a:t>
            </a:r>
            <a:r>
              <a:rPr lang="en-US" altLang="en-US" dirty="0" smtClean="0"/>
              <a:t> of antigen binding sites</a:t>
            </a:r>
          </a:p>
          <a:p>
            <a:pPr marL="971550" lvl="1" indent="-514350">
              <a:buFont typeface="+mj-lt"/>
              <a:buAutoNum type="arabicPeriod"/>
              <a:tabLst>
                <a:tab pos="1090613" algn="l"/>
              </a:tabLst>
            </a:pPr>
            <a:r>
              <a:rPr lang="en-US" altLang="en-US" dirty="0" smtClean="0"/>
              <a:t> </a:t>
            </a:r>
            <a:r>
              <a:rPr lang="en-US" altLang="en-US" b="1" dirty="0" smtClean="0"/>
              <a:t>Precipitation</a:t>
            </a:r>
            <a:r>
              <a:rPr lang="en-US" altLang="en-US" dirty="0" smtClean="0"/>
              <a:t> and </a:t>
            </a:r>
            <a:r>
              <a:rPr lang="en-US" altLang="en-US" b="1" dirty="0" smtClean="0"/>
              <a:t>agglutination</a:t>
            </a:r>
            <a:r>
              <a:rPr lang="en-US" altLang="en-US" dirty="0" smtClean="0"/>
              <a:t> – formation of </a:t>
            </a:r>
            <a:br>
              <a:rPr lang="en-US" altLang="en-US" dirty="0" smtClean="0"/>
            </a:br>
            <a:r>
              <a:rPr lang="en-US" altLang="en-US" dirty="0" smtClean="0"/>
              <a:t>	</a:t>
            </a:r>
            <a:r>
              <a:rPr lang="en-US" altLang="en-US" b="1" dirty="0" smtClean="0"/>
              <a:t>immune</a:t>
            </a:r>
            <a:r>
              <a:rPr lang="en-US" altLang="en-US" dirty="0" smtClean="0"/>
              <a:t> </a:t>
            </a:r>
            <a:r>
              <a:rPr lang="en-US" altLang="en-US" b="1" dirty="0" smtClean="0"/>
              <a:t>complex</a:t>
            </a:r>
          </a:p>
          <a:p>
            <a:pPr marL="971550" lvl="1" indent="-514350">
              <a:buFont typeface="+mj-lt"/>
              <a:buAutoNum type="arabicPeriod"/>
            </a:pPr>
            <a:r>
              <a:rPr lang="en-US" altLang="en-US" dirty="0" smtClean="0"/>
              <a:t> Activation of complement</a:t>
            </a:r>
          </a:p>
          <a:p>
            <a:pPr marL="971550" lvl="1" indent="-514350">
              <a:buFont typeface="+mj-lt"/>
              <a:buAutoNum type="arabicPeriod"/>
            </a:pPr>
            <a:r>
              <a:rPr lang="en-US" altLang="en-US" dirty="0" smtClean="0"/>
              <a:t> Attraction of phagocytes</a:t>
            </a:r>
          </a:p>
          <a:p>
            <a:pPr marL="971550" lvl="1" indent="-514350">
              <a:buFont typeface="+mj-lt"/>
              <a:buAutoNum type="arabicPeriod"/>
            </a:pPr>
            <a:r>
              <a:rPr lang="en-US" altLang="en-US" dirty="0" smtClean="0"/>
              <a:t> </a:t>
            </a:r>
            <a:r>
              <a:rPr lang="en-US" altLang="en-US" dirty="0" err="1" smtClean="0"/>
              <a:t>Opsonization</a:t>
            </a:r>
            <a:r>
              <a:rPr lang="en-US" altLang="en-US" dirty="0" smtClean="0"/>
              <a:t> increasing phagocyte efficiency</a:t>
            </a:r>
          </a:p>
          <a:p>
            <a:pPr marL="971550" lvl="1" indent="-514350">
              <a:buFont typeface="+mj-lt"/>
              <a:buAutoNum type="arabicPeriod"/>
            </a:pPr>
            <a:r>
              <a:rPr lang="en-US" altLang="en-US" dirty="0" smtClean="0"/>
              <a:t> Stimulation of inflammation</a:t>
            </a:r>
          </a:p>
          <a:p>
            <a:pPr marL="971550" lvl="1" indent="-514350">
              <a:buFont typeface="+mj-lt"/>
              <a:buAutoNum type="arabicPeriod"/>
            </a:pPr>
            <a:r>
              <a:rPr lang="en-US" altLang="en-US" dirty="0" smtClean="0"/>
              <a:t> Prevention of bacterial and viral adhesion</a:t>
            </a: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altLang="en-US" smtClean="0"/>
              <a:t>22-6 B Cells and Immunity</a:t>
            </a:r>
          </a:p>
        </p:txBody>
      </p:sp>
      <p:sp>
        <p:nvSpPr>
          <p:cNvPr id="193539" name="Rectangle 3"/>
          <p:cNvSpPr>
            <a:spLocks noGrp="1" noChangeArrowheads="1"/>
          </p:cNvSpPr>
          <p:nvPr>
            <p:ph idx="1"/>
          </p:nvPr>
        </p:nvSpPr>
        <p:spPr/>
        <p:txBody>
          <a:bodyPr/>
          <a:lstStyle/>
          <a:p>
            <a:r>
              <a:rPr lang="en-US" altLang="en-US" dirty="0" smtClean="0"/>
              <a:t>Primary and Secondary Responses to Antigen Exposure </a:t>
            </a:r>
          </a:p>
          <a:p>
            <a:pPr lvl="1"/>
            <a:r>
              <a:rPr lang="en-US" altLang="en-US" dirty="0" smtClean="0"/>
              <a:t>Occur in both cell-mediated and antibody-mediated immunity</a:t>
            </a:r>
          </a:p>
          <a:p>
            <a:pPr lvl="1"/>
            <a:r>
              <a:rPr lang="en-US" altLang="en-US" dirty="0" smtClean="0"/>
              <a:t>First exposure</a:t>
            </a:r>
          </a:p>
          <a:p>
            <a:pPr lvl="2"/>
            <a:r>
              <a:rPr lang="en-US" altLang="en-US" dirty="0" smtClean="0"/>
              <a:t>Produces initial </a:t>
            </a:r>
            <a:r>
              <a:rPr lang="en-US" altLang="en-US" b="1" dirty="0" smtClean="0"/>
              <a:t>primary</a:t>
            </a:r>
            <a:r>
              <a:rPr lang="en-US" altLang="en-US" dirty="0" smtClean="0"/>
              <a:t> </a:t>
            </a:r>
            <a:r>
              <a:rPr lang="en-US" altLang="en-US" b="1" dirty="0" smtClean="0"/>
              <a:t>response</a:t>
            </a:r>
          </a:p>
          <a:p>
            <a:pPr lvl="1"/>
            <a:r>
              <a:rPr lang="en-US" altLang="en-US" dirty="0" smtClean="0"/>
              <a:t>Next exposure</a:t>
            </a:r>
          </a:p>
          <a:p>
            <a:pPr lvl="2"/>
            <a:r>
              <a:rPr lang="en-US" altLang="en-US" dirty="0" smtClean="0"/>
              <a:t>Triggers </a:t>
            </a:r>
            <a:r>
              <a:rPr lang="en-US" altLang="en-US" b="1" dirty="0" smtClean="0"/>
              <a:t>secondary</a:t>
            </a:r>
            <a:r>
              <a:rPr lang="en-US" altLang="en-US" dirty="0" smtClean="0"/>
              <a:t> </a:t>
            </a:r>
            <a:r>
              <a:rPr lang="en-US" altLang="en-US" b="1" dirty="0" smtClean="0"/>
              <a:t>response</a:t>
            </a:r>
          </a:p>
          <a:p>
            <a:pPr lvl="2"/>
            <a:r>
              <a:rPr lang="en-US" altLang="en-US" dirty="0" smtClean="0"/>
              <a:t>More extensive and prolonged</a:t>
            </a:r>
          </a:p>
          <a:p>
            <a:pPr lvl="2"/>
            <a:r>
              <a:rPr lang="en-US" altLang="en-US" dirty="0" smtClean="0"/>
              <a:t>Memory cells already primed </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en-US" altLang="en-US" smtClean="0"/>
              <a:t>22-6 B Cells and Immunity</a:t>
            </a:r>
          </a:p>
        </p:txBody>
      </p:sp>
      <p:sp>
        <p:nvSpPr>
          <p:cNvPr id="194563" name="Rectangle 3"/>
          <p:cNvSpPr>
            <a:spLocks noGrp="1" noChangeArrowheads="1"/>
          </p:cNvSpPr>
          <p:nvPr>
            <p:ph idx="1"/>
          </p:nvPr>
        </p:nvSpPr>
        <p:spPr/>
        <p:txBody>
          <a:bodyPr/>
          <a:lstStyle/>
          <a:p>
            <a:r>
              <a:rPr lang="en-US" altLang="en-US" dirty="0" smtClean="0"/>
              <a:t>The </a:t>
            </a:r>
            <a:r>
              <a:rPr lang="en-US" altLang="en-US" b="1" dirty="0" smtClean="0"/>
              <a:t>Primary</a:t>
            </a:r>
            <a:r>
              <a:rPr lang="en-US" altLang="en-US" dirty="0" smtClean="0"/>
              <a:t> </a:t>
            </a:r>
            <a:r>
              <a:rPr lang="en-US" altLang="en-US" b="1" dirty="0" smtClean="0"/>
              <a:t>Response</a:t>
            </a:r>
            <a:r>
              <a:rPr lang="en-US" altLang="en-US" dirty="0" smtClean="0"/>
              <a:t> </a:t>
            </a:r>
          </a:p>
          <a:p>
            <a:pPr lvl="1"/>
            <a:r>
              <a:rPr lang="en-US" altLang="en-US" dirty="0" smtClean="0"/>
              <a:t>Takes time to develop</a:t>
            </a:r>
          </a:p>
          <a:p>
            <a:pPr lvl="1"/>
            <a:r>
              <a:rPr lang="en-US" altLang="en-US" dirty="0" smtClean="0"/>
              <a:t>Antigens activate B cells</a:t>
            </a:r>
          </a:p>
          <a:p>
            <a:pPr lvl="1"/>
            <a:r>
              <a:rPr lang="en-US" altLang="en-US" dirty="0" smtClean="0"/>
              <a:t>Plasma cells differentiate</a:t>
            </a:r>
          </a:p>
          <a:p>
            <a:pPr lvl="1"/>
            <a:r>
              <a:rPr lang="en-US" altLang="en-US" b="1" dirty="0" smtClean="0"/>
              <a:t>Antibody</a:t>
            </a:r>
            <a:r>
              <a:rPr lang="en-US" altLang="en-US" dirty="0" smtClean="0"/>
              <a:t> </a:t>
            </a:r>
            <a:r>
              <a:rPr lang="en-US" altLang="en-US" b="1" dirty="0" smtClean="0"/>
              <a:t>titer</a:t>
            </a:r>
            <a:r>
              <a:rPr lang="en-US" altLang="en-US" dirty="0" smtClean="0"/>
              <a:t> (level) slowly rises</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en-US" altLang="en-US" smtClean="0"/>
              <a:t>22-6 B Cells and Immunity</a:t>
            </a:r>
          </a:p>
        </p:txBody>
      </p:sp>
      <p:sp>
        <p:nvSpPr>
          <p:cNvPr id="195587" name="Rectangle 3"/>
          <p:cNvSpPr>
            <a:spLocks noGrp="1" noChangeArrowheads="1"/>
          </p:cNvSpPr>
          <p:nvPr>
            <p:ph idx="1"/>
          </p:nvPr>
        </p:nvSpPr>
        <p:spPr/>
        <p:txBody>
          <a:bodyPr/>
          <a:lstStyle/>
          <a:p>
            <a:r>
              <a:rPr lang="en-US" altLang="en-US" dirty="0" smtClean="0"/>
              <a:t>The Primary Response </a:t>
            </a:r>
          </a:p>
          <a:p>
            <a:pPr lvl="1"/>
            <a:r>
              <a:rPr lang="en-US" altLang="en-US" dirty="0" smtClean="0"/>
              <a:t>Peak response</a:t>
            </a:r>
          </a:p>
          <a:p>
            <a:pPr lvl="2"/>
            <a:r>
              <a:rPr lang="en-US" altLang="en-US" dirty="0" smtClean="0"/>
              <a:t>Can take two weeks to develop</a:t>
            </a:r>
          </a:p>
          <a:p>
            <a:pPr lvl="2"/>
            <a:r>
              <a:rPr lang="en-US" altLang="en-US" dirty="0" smtClean="0"/>
              <a:t>Declines rapidly</a:t>
            </a:r>
          </a:p>
          <a:p>
            <a:pPr lvl="1"/>
            <a:r>
              <a:rPr lang="en-US" altLang="en-US" i="1" dirty="0" err="1" smtClean="0"/>
              <a:t>IgM</a:t>
            </a:r>
            <a:endParaRPr lang="en-US" altLang="en-US" i="1" dirty="0" smtClean="0"/>
          </a:p>
          <a:p>
            <a:pPr lvl="2"/>
            <a:r>
              <a:rPr lang="en-US" altLang="en-US" dirty="0" smtClean="0"/>
              <a:t>Is produced faster than </a:t>
            </a:r>
            <a:r>
              <a:rPr lang="en-US" altLang="en-US" i="1" dirty="0" err="1" smtClean="0"/>
              <a:t>IgG</a:t>
            </a:r>
            <a:endParaRPr lang="en-US" altLang="en-US" i="1" dirty="0" smtClean="0"/>
          </a:p>
          <a:p>
            <a:pPr lvl="2"/>
            <a:r>
              <a:rPr lang="en-US" altLang="en-US" dirty="0" smtClean="0"/>
              <a:t>Is less effective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8" name="Picture 9227" descr="figure_22_02b_unlabeled.jpg"/>
          <p:cNvPicPr>
            <a:picLocks noChangeAspect="1"/>
          </p:cNvPicPr>
          <p:nvPr/>
        </p:nvPicPr>
        <p:blipFill rotWithShape="1">
          <a:blip r:embed="rId3">
            <a:extLst>
              <a:ext uri="{28A0092B-C50C-407E-A947-70E740481C1C}">
                <a14:useLocalDpi xmlns:a14="http://schemas.microsoft.com/office/drawing/2010/main" val="0"/>
              </a:ext>
            </a:extLst>
          </a:blip>
          <a:srcRect b="5765"/>
          <a:stretch/>
        </p:blipFill>
        <p:spPr>
          <a:xfrm>
            <a:off x="1365504" y="356619"/>
            <a:ext cx="6412992" cy="5934117"/>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a:t>
            </a:r>
            <a:r>
              <a:rPr lang="en-US" sz="900" b="1" dirty="0" smtClean="0">
                <a:latin typeface="Arial"/>
                <a:cs typeface="Arial"/>
              </a:rPr>
              <a:t>2b </a:t>
            </a:r>
            <a:r>
              <a:rPr lang="en-US" sz="900" b="1" dirty="0">
                <a:latin typeface="Arial"/>
                <a:cs typeface="Arial"/>
              </a:rPr>
              <a:t>Lymphatic Capillaries.</a:t>
            </a:r>
          </a:p>
        </p:txBody>
      </p:sp>
      <p:cxnSp>
        <p:nvCxnSpPr>
          <p:cNvPr id="6" name="Straight Connector 5"/>
          <p:cNvCxnSpPr/>
          <p:nvPr/>
        </p:nvCxnSpPr>
        <p:spPr bwMode="auto">
          <a:xfrm>
            <a:off x="2199780" y="1232487"/>
            <a:ext cx="0" cy="16028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5963066" y="1045196"/>
            <a:ext cx="532604"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4639733" y="3995830"/>
            <a:ext cx="253025"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4324912" y="4568900"/>
            <a:ext cx="0" cy="25710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Freeform 9"/>
          <p:cNvSpPr/>
          <p:nvPr/>
        </p:nvSpPr>
        <p:spPr>
          <a:xfrm>
            <a:off x="5422899" y="1811870"/>
            <a:ext cx="778933" cy="364066"/>
          </a:xfrm>
          <a:custGeom>
            <a:avLst/>
            <a:gdLst>
              <a:gd name="connsiteX0" fmla="*/ 0 w 495300"/>
              <a:gd name="connsiteY0" fmla="*/ 0 h 224367"/>
              <a:gd name="connsiteX1" fmla="*/ 309033 w 495300"/>
              <a:gd name="connsiteY1" fmla="*/ 224367 h 224367"/>
              <a:gd name="connsiteX2" fmla="*/ 495300 w 495300"/>
              <a:gd name="connsiteY2" fmla="*/ 224367 h 224367"/>
            </a:gdLst>
            <a:ahLst/>
            <a:cxnLst>
              <a:cxn ang="0">
                <a:pos x="connsiteX0" y="connsiteY0"/>
              </a:cxn>
              <a:cxn ang="0">
                <a:pos x="connsiteX1" y="connsiteY1"/>
              </a:cxn>
              <a:cxn ang="0">
                <a:pos x="connsiteX2" y="connsiteY2"/>
              </a:cxn>
            </a:cxnLst>
            <a:rect l="l" t="t" r="r" b="b"/>
            <a:pathLst>
              <a:path w="495300" h="224367">
                <a:moveTo>
                  <a:pt x="0" y="0"/>
                </a:moveTo>
                <a:lnTo>
                  <a:pt x="309033" y="224367"/>
                </a:lnTo>
                <a:lnTo>
                  <a:pt x="495300" y="224367"/>
                </a:lnTo>
              </a:path>
            </a:pathLst>
          </a:custGeom>
          <a:ln w="12700" cmpd="sng">
            <a:solidFill>
              <a:srgbClr val="000000"/>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11" name="Text Box 31"/>
          <p:cNvSpPr txBox="1">
            <a:spLocks noChangeArrowheads="1"/>
          </p:cNvSpPr>
          <p:nvPr/>
        </p:nvSpPr>
        <p:spPr bwMode="auto">
          <a:xfrm>
            <a:off x="1670622" y="1354954"/>
            <a:ext cx="108312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600" dirty="0" smtClean="0">
                <a:solidFill>
                  <a:srgbClr val="000000"/>
                </a:solidFill>
                <a:latin typeface="Arial"/>
                <a:cs typeface="Arial"/>
              </a:rPr>
              <a:t>Incomplete</a:t>
            </a:r>
            <a:br>
              <a:rPr lang="en-US" sz="1600" dirty="0" smtClean="0">
                <a:solidFill>
                  <a:srgbClr val="000000"/>
                </a:solidFill>
                <a:latin typeface="Arial"/>
                <a:cs typeface="Arial"/>
              </a:rPr>
            </a:br>
            <a:r>
              <a:rPr lang="en-US" sz="1600" dirty="0" smtClean="0">
                <a:solidFill>
                  <a:srgbClr val="000000"/>
                </a:solidFill>
                <a:latin typeface="Arial"/>
                <a:cs typeface="Arial"/>
              </a:rPr>
              <a:t>basement</a:t>
            </a:r>
            <a:br>
              <a:rPr lang="en-US" sz="1600" dirty="0" smtClean="0">
                <a:solidFill>
                  <a:srgbClr val="000000"/>
                </a:solidFill>
                <a:latin typeface="Arial"/>
                <a:cs typeface="Arial"/>
              </a:rPr>
            </a:br>
            <a:r>
              <a:rPr lang="en-US" sz="1600" dirty="0" smtClean="0">
                <a:solidFill>
                  <a:srgbClr val="000000"/>
                </a:solidFill>
                <a:latin typeface="Arial"/>
                <a:cs typeface="Arial"/>
              </a:rPr>
              <a:t>membrane</a:t>
            </a:r>
            <a:endParaRPr lang="en-US" sz="1600" dirty="0">
              <a:solidFill>
                <a:srgbClr val="000000"/>
              </a:solidFill>
              <a:latin typeface="Arial"/>
              <a:cs typeface="Arial"/>
            </a:endParaRPr>
          </a:p>
        </p:txBody>
      </p:sp>
      <p:sp>
        <p:nvSpPr>
          <p:cNvPr id="12" name="Text Box 31"/>
          <p:cNvSpPr txBox="1">
            <a:spLocks noChangeArrowheads="1"/>
          </p:cNvSpPr>
          <p:nvPr/>
        </p:nvSpPr>
        <p:spPr bwMode="auto">
          <a:xfrm>
            <a:off x="3826255" y="1371888"/>
            <a:ext cx="66494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600" dirty="0" smtClean="0">
                <a:solidFill>
                  <a:srgbClr val="000000"/>
                </a:solidFill>
                <a:latin typeface="Arial"/>
                <a:cs typeface="Arial"/>
              </a:rPr>
              <a:t>Lymph</a:t>
            </a:r>
            <a:br>
              <a:rPr lang="en-US" sz="1600" dirty="0" smtClean="0">
                <a:solidFill>
                  <a:srgbClr val="000000"/>
                </a:solidFill>
                <a:latin typeface="Arial"/>
                <a:cs typeface="Arial"/>
              </a:rPr>
            </a:br>
            <a:r>
              <a:rPr lang="en-US" sz="1600" dirty="0" smtClean="0">
                <a:solidFill>
                  <a:srgbClr val="000000"/>
                </a:solidFill>
                <a:latin typeface="Arial"/>
                <a:cs typeface="Arial"/>
              </a:rPr>
              <a:t>flow</a:t>
            </a:r>
            <a:endParaRPr lang="en-US" sz="1600" dirty="0">
              <a:solidFill>
                <a:srgbClr val="000000"/>
              </a:solidFill>
              <a:latin typeface="Arial"/>
              <a:cs typeface="Arial"/>
            </a:endParaRPr>
          </a:p>
        </p:txBody>
      </p:sp>
      <p:sp>
        <p:nvSpPr>
          <p:cNvPr id="13" name="Text Box 31"/>
          <p:cNvSpPr txBox="1">
            <a:spLocks noChangeArrowheads="1"/>
          </p:cNvSpPr>
          <p:nvPr/>
        </p:nvSpPr>
        <p:spPr bwMode="auto">
          <a:xfrm>
            <a:off x="6569187" y="899870"/>
            <a:ext cx="12009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00" dirty="0" smtClean="0">
                <a:solidFill>
                  <a:srgbClr val="000000"/>
                </a:solidFill>
                <a:latin typeface="Arial"/>
                <a:cs typeface="Arial"/>
              </a:rPr>
              <a:t>Lymphocyte</a:t>
            </a:r>
            <a:endParaRPr lang="en-US" sz="1600" dirty="0">
              <a:solidFill>
                <a:srgbClr val="000000"/>
              </a:solidFill>
              <a:latin typeface="Arial"/>
              <a:cs typeface="Arial"/>
            </a:endParaRPr>
          </a:p>
        </p:txBody>
      </p:sp>
      <p:sp>
        <p:nvSpPr>
          <p:cNvPr id="14" name="Text Box 31"/>
          <p:cNvSpPr txBox="1">
            <a:spLocks noChangeArrowheads="1"/>
          </p:cNvSpPr>
          <p:nvPr/>
        </p:nvSpPr>
        <p:spPr bwMode="auto">
          <a:xfrm>
            <a:off x="6238984" y="2036518"/>
            <a:ext cx="107190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00" dirty="0" smtClean="0">
                <a:solidFill>
                  <a:srgbClr val="000000"/>
                </a:solidFill>
                <a:latin typeface="Arial"/>
                <a:cs typeface="Arial"/>
              </a:rPr>
              <a:t>To larger</a:t>
            </a:r>
            <a:br>
              <a:rPr lang="en-US" sz="1600" dirty="0" smtClean="0">
                <a:solidFill>
                  <a:srgbClr val="000000"/>
                </a:solidFill>
                <a:latin typeface="Arial"/>
                <a:cs typeface="Arial"/>
              </a:rPr>
            </a:br>
            <a:r>
              <a:rPr lang="en-US" sz="1600" dirty="0" err="1" smtClean="0">
                <a:solidFill>
                  <a:srgbClr val="000000"/>
                </a:solidFill>
                <a:latin typeface="Arial"/>
                <a:cs typeface="Arial"/>
              </a:rPr>
              <a:t>lymphatics</a:t>
            </a:r>
            <a:endParaRPr lang="en-US" sz="1600" dirty="0">
              <a:solidFill>
                <a:srgbClr val="000000"/>
              </a:solidFill>
              <a:latin typeface="Arial"/>
              <a:cs typeface="Arial"/>
            </a:endParaRPr>
          </a:p>
        </p:txBody>
      </p:sp>
      <p:sp>
        <p:nvSpPr>
          <p:cNvPr id="15" name="Text Box 31"/>
          <p:cNvSpPr txBox="1">
            <a:spLocks noChangeArrowheads="1"/>
          </p:cNvSpPr>
          <p:nvPr/>
        </p:nvSpPr>
        <p:spPr bwMode="auto">
          <a:xfrm>
            <a:off x="4425825" y="2136002"/>
            <a:ext cx="71844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600" dirty="0" smtClean="0">
                <a:solidFill>
                  <a:srgbClr val="000000"/>
                </a:solidFill>
                <a:latin typeface="Arial"/>
                <a:cs typeface="Arial"/>
              </a:rPr>
              <a:t>Areolar</a:t>
            </a:r>
            <a:br>
              <a:rPr lang="en-US" sz="1600" dirty="0" smtClean="0">
                <a:solidFill>
                  <a:srgbClr val="000000"/>
                </a:solidFill>
                <a:latin typeface="Arial"/>
                <a:cs typeface="Arial"/>
              </a:rPr>
            </a:br>
            <a:r>
              <a:rPr lang="en-US" sz="1600" dirty="0" smtClean="0">
                <a:solidFill>
                  <a:srgbClr val="000000"/>
                </a:solidFill>
                <a:latin typeface="Arial"/>
                <a:cs typeface="Arial"/>
              </a:rPr>
              <a:t>tissue</a:t>
            </a:r>
            <a:endParaRPr lang="en-US" sz="1600" dirty="0">
              <a:solidFill>
                <a:srgbClr val="000000"/>
              </a:solidFill>
              <a:latin typeface="Arial"/>
              <a:cs typeface="Arial"/>
            </a:endParaRPr>
          </a:p>
        </p:txBody>
      </p:sp>
      <p:sp>
        <p:nvSpPr>
          <p:cNvPr id="16" name="Text Box 31"/>
          <p:cNvSpPr txBox="1">
            <a:spLocks noChangeArrowheads="1"/>
          </p:cNvSpPr>
          <p:nvPr/>
        </p:nvSpPr>
        <p:spPr bwMode="auto">
          <a:xfrm>
            <a:off x="3190984" y="3240902"/>
            <a:ext cx="14705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00" dirty="0" smtClean="0">
                <a:solidFill>
                  <a:srgbClr val="000000"/>
                </a:solidFill>
                <a:latin typeface="Arial"/>
                <a:cs typeface="Arial"/>
              </a:rPr>
              <a:t>Interstitial fluid</a:t>
            </a:r>
            <a:endParaRPr lang="en-US" sz="1600" dirty="0">
              <a:solidFill>
                <a:srgbClr val="000000"/>
              </a:solidFill>
              <a:latin typeface="Arial"/>
              <a:cs typeface="Arial"/>
            </a:endParaRPr>
          </a:p>
        </p:txBody>
      </p:sp>
      <p:sp>
        <p:nvSpPr>
          <p:cNvPr id="17" name="Text Box 31"/>
          <p:cNvSpPr txBox="1">
            <a:spLocks noChangeArrowheads="1"/>
          </p:cNvSpPr>
          <p:nvPr/>
        </p:nvSpPr>
        <p:spPr bwMode="auto">
          <a:xfrm>
            <a:off x="4907600" y="3856849"/>
            <a:ext cx="7186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00" dirty="0" smtClean="0">
                <a:solidFill>
                  <a:srgbClr val="000000"/>
                </a:solidFill>
                <a:latin typeface="Arial"/>
                <a:cs typeface="Arial"/>
              </a:rPr>
              <a:t>Plasma</a:t>
            </a:r>
            <a:endParaRPr lang="en-US" sz="1600" dirty="0">
              <a:solidFill>
                <a:srgbClr val="000000"/>
              </a:solidFill>
              <a:latin typeface="Arial"/>
              <a:cs typeface="Arial"/>
            </a:endParaRPr>
          </a:p>
        </p:txBody>
      </p:sp>
      <p:sp>
        <p:nvSpPr>
          <p:cNvPr id="18" name="Text Box 31"/>
          <p:cNvSpPr txBox="1">
            <a:spLocks noChangeArrowheads="1"/>
          </p:cNvSpPr>
          <p:nvPr/>
        </p:nvSpPr>
        <p:spPr bwMode="auto">
          <a:xfrm>
            <a:off x="4787311" y="4229380"/>
            <a:ext cx="9805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600" dirty="0" smtClean="0">
                <a:solidFill>
                  <a:srgbClr val="000000"/>
                </a:solidFill>
                <a:latin typeface="Arial"/>
                <a:cs typeface="Arial"/>
              </a:rPr>
              <a:t>Interstitial</a:t>
            </a:r>
            <a:br>
              <a:rPr lang="en-US" sz="1600" dirty="0" smtClean="0">
                <a:solidFill>
                  <a:srgbClr val="000000"/>
                </a:solidFill>
                <a:latin typeface="Arial"/>
                <a:cs typeface="Arial"/>
              </a:rPr>
            </a:br>
            <a:r>
              <a:rPr lang="en-US" sz="1600" dirty="0" smtClean="0">
                <a:solidFill>
                  <a:srgbClr val="000000"/>
                </a:solidFill>
                <a:latin typeface="Arial"/>
                <a:cs typeface="Arial"/>
              </a:rPr>
              <a:t>fluid</a:t>
            </a:r>
            <a:endParaRPr lang="en-US" sz="1600" dirty="0">
              <a:solidFill>
                <a:srgbClr val="000000"/>
              </a:solidFill>
              <a:latin typeface="Arial"/>
              <a:cs typeface="Arial"/>
            </a:endParaRPr>
          </a:p>
        </p:txBody>
      </p:sp>
      <p:sp>
        <p:nvSpPr>
          <p:cNvPr id="19" name="Text Box 31"/>
          <p:cNvSpPr txBox="1">
            <a:spLocks noChangeArrowheads="1"/>
          </p:cNvSpPr>
          <p:nvPr/>
        </p:nvSpPr>
        <p:spPr bwMode="auto">
          <a:xfrm>
            <a:off x="3910645" y="4832627"/>
            <a:ext cx="8463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600" dirty="0" smtClean="0">
                <a:solidFill>
                  <a:srgbClr val="000000"/>
                </a:solidFill>
                <a:latin typeface="Arial"/>
                <a:cs typeface="Arial"/>
              </a:rPr>
              <a:t>Blood</a:t>
            </a:r>
            <a:br>
              <a:rPr lang="en-US" sz="1600" dirty="0" smtClean="0">
                <a:solidFill>
                  <a:srgbClr val="000000"/>
                </a:solidFill>
                <a:latin typeface="Arial"/>
                <a:cs typeface="Arial"/>
              </a:rPr>
            </a:br>
            <a:r>
              <a:rPr lang="en-US" sz="1600" dirty="0" smtClean="0">
                <a:solidFill>
                  <a:srgbClr val="000000"/>
                </a:solidFill>
                <a:latin typeface="Arial"/>
                <a:cs typeface="Arial"/>
              </a:rPr>
              <a:t>capillary</a:t>
            </a:r>
            <a:endParaRPr lang="en-US" sz="1600" dirty="0">
              <a:solidFill>
                <a:srgbClr val="000000"/>
              </a:solidFill>
              <a:latin typeface="Arial"/>
              <a:cs typeface="Arial"/>
            </a:endParaRPr>
          </a:p>
        </p:txBody>
      </p:sp>
      <p:sp>
        <p:nvSpPr>
          <p:cNvPr id="20" name="Text Box 31"/>
          <p:cNvSpPr txBox="1">
            <a:spLocks noChangeArrowheads="1"/>
          </p:cNvSpPr>
          <p:nvPr/>
        </p:nvSpPr>
        <p:spPr bwMode="auto">
          <a:xfrm>
            <a:off x="1810446" y="4271712"/>
            <a:ext cx="101850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600" dirty="0" smtClean="0">
                <a:solidFill>
                  <a:srgbClr val="000000"/>
                </a:solidFill>
                <a:latin typeface="Arial"/>
                <a:cs typeface="Arial"/>
              </a:rPr>
              <a:t>Lymphatic</a:t>
            </a:r>
            <a:br>
              <a:rPr lang="en-US" sz="1600" dirty="0" smtClean="0">
                <a:solidFill>
                  <a:srgbClr val="000000"/>
                </a:solidFill>
                <a:latin typeface="Arial"/>
                <a:cs typeface="Arial"/>
              </a:rPr>
            </a:br>
            <a:r>
              <a:rPr lang="en-US" sz="1600" dirty="0" smtClean="0">
                <a:solidFill>
                  <a:srgbClr val="000000"/>
                </a:solidFill>
                <a:latin typeface="Arial"/>
                <a:cs typeface="Arial"/>
              </a:rPr>
              <a:t>capillary</a:t>
            </a:r>
            <a:endParaRPr lang="en-US" sz="1600" dirty="0">
              <a:solidFill>
                <a:srgbClr val="000000"/>
              </a:solidFill>
              <a:latin typeface="Arial"/>
              <a:cs typeface="Arial"/>
            </a:endParaRPr>
          </a:p>
        </p:txBody>
      </p:sp>
      <p:sp>
        <p:nvSpPr>
          <p:cNvPr id="21" name="Text Box 31"/>
          <p:cNvSpPr txBox="1">
            <a:spLocks noChangeArrowheads="1"/>
          </p:cNvSpPr>
          <p:nvPr/>
        </p:nvSpPr>
        <p:spPr bwMode="auto">
          <a:xfrm>
            <a:off x="1766469" y="5626394"/>
            <a:ext cx="55411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smtClean="0">
                <a:solidFill>
                  <a:srgbClr val="000000"/>
                </a:solidFill>
                <a:latin typeface="Arial"/>
                <a:cs typeface="Arial"/>
              </a:rPr>
              <a:t>A sectional view indicating the movement of fluid</a:t>
            </a:r>
            <a:br>
              <a:rPr lang="en-US" sz="1800" dirty="0" smtClean="0">
                <a:solidFill>
                  <a:srgbClr val="000000"/>
                </a:solidFill>
                <a:latin typeface="Arial"/>
                <a:cs typeface="Arial"/>
              </a:rPr>
            </a:br>
            <a:r>
              <a:rPr lang="en-US" sz="1800" dirty="0" smtClean="0">
                <a:solidFill>
                  <a:srgbClr val="000000"/>
                </a:solidFill>
                <a:latin typeface="Arial"/>
                <a:cs typeface="Arial"/>
              </a:rPr>
              <a:t>from the plasma, through the tissues as interstitial</a:t>
            </a:r>
            <a:br>
              <a:rPr lang="en-US" sz="1800" dirty="0" smtClean="0">
                <a:solidFill>
                  <a:srgbClr val="000000"/>
                </a:solidFill>
                <a:latin typeface="Arial"/>
                <a:cs typeface="Arial"/>
              </a:rPr>
            </a:br>
            <a:r>
              <a:rPr lang="en-US" sz="1800" dirty="0" smtClean="0">
                <a:solidFill>
                  <a:srgbClr val="000000"/>
                </a:solidFill>
                <a:latin typeface="Arial"/>
                <a:cs typeface="Arial"/>
              </a:rPr>
              <a:t>fluid, and into the lymphatic system as lymph.</a:t>
            </a:r>
            <a:endParaRPr lang="en-US" sz="1800" dirty="0">
              <a:solidFill>
                <a:srgbClr val="000000"/>
              </a:solidFill>
              <a:latin typeface="Arial"/>
              <a:cs typeface="Arial"/>
            </a:endParaRPr>
          </a:p>
        </p:txBody>
      </p:sp>
      <p:grpSp>
        <p:nvGrpSpPr>
          <p:cNvPr id="9227" name="Group 9226"/>
          <p:cNvGrpSpPr/>
          <p:nvPr/>
        </p:nvGrpSpPr>
        <p:grpSpPr>
          <a:xfrm>
            <a:off x="1397973" y="5650216"/>
            <a:ext cx="258109" cy="258736"/>
            <a:chOff x="1393740" y="5574013"/>
            <a:chExt cx="258109" cy="258736"/>
          </a:xfrm>
        </p:grpSpPr>
        <p:sp>
          <p:nvSpPr>
            <p:cNvPr id="23" name="Rectangle 22"/>
            <p:cNvSpPr>
              <a:spLocks noChangeAspect="1"/>
            </p:cNvSpPr>
            <p:nvPr/>
          </p:nvSpPr>
          <p:spPr bwMode="auto">
            <a:xfrm>
              <a:off x="1393740" y="5574013"/>
              <a:ext cx="258109" cy="258736"/>
            </a:xfrm>
            <a:prstGeom prst="rect">
              <a:avLst/>
            </a:prstGeom>
            <a:solidFill>
              <a:srgbClr val="134B66"/>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24" name="Text Box 31"/>
            <p:cNvSpPr txBox="1">
              <a:spLocks noChangeArrowheads="1"/>
            </p:cNvSpPr>
            <p:nvPr/>
          </p:nvSpPr>
          <p:spPr bwMode="auto">
            <a:xfrm>
              <a:off x="1466314" y="5587377"/>
              <a:ext cx="12830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500" b="0" dirty="0" smtClean="0">
                  <a:solidFill>
                    <a:srgbClr val="FFFFFF"/>
                  </a:solidFill>
                  <a:latin typeface="Arial Black"/>
                  <a:cs typeface="Arial Black"/>
                </a:rPr>
                <a:t>b</a:t>
              </a:r>
              <a:endParaRPr lang="en-US" sz="1500" b="0" dirty="0">
                <a:solidFill>
                  <a:srgbClr val="FFFFFF"/>
                </a:solidFill>
                <a:latin typeface="Arial Black"/>
                <a:cs typeface="Arial Black"/>
              </a:endParaRPr>
            </a:p>
          </p:txBody>
        </p:sp>
      </p:grpSp>
    </p:spTree>
    <p:extLst>
      <p:ext uri="{BB962C8B-B14F-4D97-AF65-F5344CB8AC3E}">
        <p14:creationId xmlns:p14="http://schemas.microsoft.com/office/powerpoint/2010/main" val="1493830313"/>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ure_22_24a_unlabeled.jpg"/>
          <p:cNvPicPr>
            <a:picLocks noChangeAspect="1"/>
          </p:cNvPicPr>
          <p:nvPr/>
        </p:nvPicPr>
        <p:blipFill rotWithShape="1">
          <a:blip r:embed="rId3">
            <a:extLst>
              <a:ext uri="{28A0092B-C50C-407E-A947-70E740481C1C}">
                <a14:useLocalDpi xmlns:a14="http://schemas.microsoft.com/office/drawing/2010/main" val="0"/>
              </a:ext>
            </a:extLst>
          </a:blip>
          <a:srcRect b="2980"/>
          <a:stretch/>
        </p:blipFill>
        <p:spPr>
          <a:xfrm>
            <a:off x="856488" y="232410"/>
            <a:ext cx="7431024" cy="6387465"/>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a:t>
            </a:r>
            <a:r>
              <a:rPr lang="en-US" sz="900" b="1" dirty="0" smtClean="0">
                <a:latin typeface="Arial"/>
                <a:cs typeface="Arial"/>
              </a:rPr>
              <a:t>24a </a:t>
            </a:r>
            <a:r>
              <a:rPr lang="en-US" sz="900" b="1" dirty="0">
                <a:latin typeface="Arial"/>
                <a:cs typeface="Arial"/>
              </a:rPr>
              <a:t>The Primary and Secondary Responses in Antibody-Mediated Immunity.</a:t>
            </a:r>
          </a:p>
        </p:txBody>
      </p:sp>
      <p:sp>
        <p:nvSpPr>
          <p:cNvPr id="6" name="Text Box 31"/>
          <p:cNvSpPr txBox="1">
            <a:spLocks noChangeArrowheads="1"/>
          </p:cNvSpPr>
          <p:nvPr/>
        </p:nvSpPr>
        <p:spPr bwMode="auto">
          <a:xfrm>
            <a:off x="2108662" y="5094396"/>
            <a:ext cx="6305088"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3120"/>
              </a:lnSpc>
            </a:pPr>
            <a:r>
              <a:rPr lang="en-US" sz="2600" dirty="0" smtClean="0">
                <a:solidFill>
                  <a:srgbClr val="000000"/>
                </a:solidFill>
                <a:latin typeface="Arial"/>
                <a:cs typeface="Arial"/>
              </a:rPr>
              <a:t>The primary response takes about two</a:t>
            </a:r>
          </a:p>
          <a:p>
            <a:pPr>
              <a:lnSpc>
                <a:spcPts val="3120"/>
              </a:lnSpc>
            </a:pPr>
            <a:r>
              <a:rPr lang="en-US" sz="2600" dirty="0" smtClean="0">
                <a:solidFill>
                  <a:srgbClr val="000000"/>
                </a:solidFill>
                <a:latin typeface="Arial"/>
                <a:cs typeface="Arial"/>
              </a:rPr>
              <a:t>weeks to develop peak antibody levels</a:t>
            </a:r>
          </a:p>
          <a:p>
            <a:pPr>
              <a:lnSpc>
                <a:spcPts val="3120"/>
              </a:lnSpc>
            </a:pPr>
            <a:r>
              <a:rPr lang="en-US" sz="2600" dirty="0" smtClean="0">
                <a:solidFill>
                  <a:srgbClr val="000000"/>
                </a:solidFill>
                <a:latin typeface="Arial"/>
                <a:cs typeface="Arial"/>
              </a:rPr>
              <a:t>(titers). </a:t>
            </a:r>
            <a:r>
              <a:rPr lang="en-US" sz="2600" dirty="0" err="1" smtClean="0">
                <a:solidFill>
                  <a:srgbClr val="000000"/>
                </a:solidFill>
                <a:latin typeface="Arial"/>
                <a:cs typeface="Arial"/>
              </a:rPr>
              <a:t>IgM</a:t>
            </a:r>
            <a:r>
              <a:rPr lang="en-US" sz="2600" dirty="0" smtClean="0">
                <a:solidFill>
                  <a:srgbClr val="000000"/>
                </a:solidFill>
                <a:latin typeface="Arial"/>
                <a:cs typeface="Arial"/>
              </a:rPr>
              <a:t> and </a:t>
            </a:r>
            <a:r>
              <a:rPr lang="en-US" sz="2600" dirty="0" err="1" smtClean="0">
                <a:solidFill>
                  <a:srgbClr val="000000"/>
                </a:solidFill>
                <a:latin typeface="Arial"/>
                <a:cs typeface="Arial"/>
              </a:rPr>
              <a:t>IgG</a:t>
            </a:r>
            <a:r>
              <a:rPr lang="en-US" sz="2600" dirty="0" smtClean="0">
                <a:solidFill>
                  <a:srgbClr val="000000"/>
                </a:solidFill>
                <a:latin typeface="Arial"/>
                <a:cs typeface="Arial"/>
              </a:rPr>
              <a:t> antibody levels do</a:t>
            </a:r>
          </a:p>
          <a:p>
            <a:pPr>
              <a:lnSpc>
                <a:spcPts val="3120"/>
              </a:lnSpc>
            </a:pPr>
            <a:r>
              <a:rPr lang="en-US" sz="2600" dirty="0" smtClean="0">
                <a:solidFill>
                  <a:srgbClr val="000000"/>
                </a:solidFill>
                <a:latin typeface="Arial"/>
                <a:cs typeface="Arial"/>
              </a:rPr>
              <a:t>not remain elevated.</a:t>
            </a:r>
            <a:endParaRPr lang="en-US" sz="2600" dirty="0">
              <a:solidFill>
                <a:srgbClr val="000000"/>
              </a:solidFill>
              <a:latin typeface="Arial"/>
              <a:cs typeface="Arial"/>
            </a:endParaRPr>
          </a:p>
        </p:txBody>
      </p:sp>
      <p:sp>
        <p:nvSpPr>
          <p:cNvPr id="7" name="Rectangle 6"/>
          <p:cNvSpPr>
            <a:spLocks noChangeAspect="1"/>
          </p:cNvSpPr>
          <p:nvPr/>
        </p:nvSpPr>
        <p:spPr bwMode="auto">
          <a:xfrm>
            <a:off x="1573566" y="5120653"/>
            <a:ext cx="361315" cy="362194"/>
          </a:xfrm>
          <a:prstGeom prst="rect">
            <a:avLst/>
          </a:prstGeom>
          <a:solidFill>
            <a:srgbClr val="134B66"/>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8" name="Text Box 31"/>
          <p:cNvSpPr txBox="1">
            <a:spLocks noChangeArrowheads="1"/>
          </p:cNvSpPr>
          <p:nvPr/>
        </p:nvSpPr>
        <p:spPr bwMode="auto">
          <a:xfrm>
            <a:off x="1660432" y="5097302"/>
            <a:ext cx="190601"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2300" b="0" dirty="0">
                <a:solidFill>
                  <a:srgbClr val="FFFFFF"/>
                </a:solidFill>
                <a:latin typeface="Arial Black"/>
                <a:cs typeface="Arial Black"/>
              </a:rPr>
              <a:t>a</a:t>
            </a:r>
          </a:p>
        </p:txBody>
      </p:sp>
      <p:sp>
        <p:nvSpPr>
          <p:cNvPr id="9" name="Text Box 31"/>
          <p:cNvSpPr txBox="1">
            <a:spLocks noChangeArrowheads="1"/>
          </p:cNvSpPr>
          <p:nvPr/>
        </p:nvSpPr>
        <p:spPr bwMode="auto">
          <a:xfrm>
            <a:off x="5245588" y="2773212"/>
            <a:ext cx="588939"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2300" dirty="0" err="1" smtClean="0">
                <a:solidFill>
                  <a:srgbClr val="000000"/>
                </a:solidFill>
                <a:latin typeface="Arial"/>
                <a:cs typeface="Arial"/>
              </a:rPr>
              <a:t>IgG</a:t>
            </a:r>
            <a:endParaRPr lang="en-US" sz="2300" dirty="0" smtClean="0">
              <a:solidFill>
                <a:srgbClr val="000000"/>
              </a:solidFill>
              <a:latin typeface="Arial"/>
              <a:cs typeface="Arial"/>
            </a:endParaRPr>
          </a:p>
        </p:txBody>
      </p:sp>
      <p:sp>
        <p:nvSpPr>
          <p:cNvPr id="10" name="Text Box 31"/>
          <p:cNvSpPr txBox="1">
            <a:spLocks noChangeArrowheads="1"/>
          </p:cNvSpPr>
          <p:nvPr/>
        </p:nvSpPr>
        <p:spPr bwMode="auto">
          <a:xfrm>
            <a:off x="5720495" y="4289747"/>
            <a:ext cx="245342" cy="24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700"/>
              </a:lnSpc>
            </a:pPr>
            <a:r>
              <a:rPr lang="en-US" sz="2300" dirty="0" smtClean="0">
                <a:solidFill>
                  <a:srgbClr val="000000"/>
                </a:solidFill>
                <a:latin typeface="Arial"/>
                <a:cs typeface="Arial"/>
              </a:rPr>
              <a:t>3</a:t>
            </a:r>
          </a:p>
        </p:txBody>
      </p:sp>
      <p:sp>
        <p:nvSpPr>
          <p:cNvPr id="11" name="Text Box 31"/>
          <p:cNvSpPr txBox="1">
            <a:spLocks noChangeArrowheads="1"/>
          </p:cNvSpPr>
          <p:nvPr/>
        </p:nvSpPr>
        <p:spPr bwMode="auto">
          <a:xfrm>
            <a:off x="7113628" y="4289747"/>
            <a:ext cx="245342" cy="24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700"/>
              </a:lnSpc>
            </a:pPr>
            <a:r>
              <a:rPr lang="en-US" sz="2300" dirty="0" smtClean="0">
                <a:solidFill>
                  <a:srgbClr val="000000"/>
                </a:solidFill>
                <a:latin typeface="Arial"/>
                <a:cs typeface="Arial"/>
              </a:rPr>
              <a:t>4</a:t>
            </a:r>
          </a:p>
        </p:txBody>
      </p:sp>
      <p:sp>
        <p:nvSpPr>
          <p:cNvPr id="12" name="Text Box 31"/>
          <p:cNvSpPr txBox="1">
            <a:spLocks noChangeArrowheads="1"/>
          </p:cNvSpPr>
          <p:nvPr/>
        </p:nvSpPr>
        <p:spPr bwMode="auto">
          <a:xfrm>
            <a:off x="4315983" y="4289747"/>
            <a:ext cx="245342" cy="24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700"/>
              </a:lnSpc>
            </a:pPr>
            <a:r>
              <a:rPr lang="en-US" sz="2300" dirty="0" smtClean="0">
                <a:solidFill>
                  <a:srgbClr val="000000"/>
                </a:solidFill>
                <a:latin typeface="Arial"/>
                <a:cs typeface="Arial"/>
              </a:rPr>
              <a:t>2</a:t>
            </a:r>
          </a:p>
        </p:txBody>
      </p:sp>
      <p:sp>
        <p:nvSpPr>
          <p:cNvPr id="13" name="Text Box 31"/>
          <p:cNvSpPr txBox="1">
            <a:spLocks noChangeArrowheads="1"/>
          </p:cNvSpPr>
          <p:nvPr/>
        </p:nvSpPr>
        <p:spPr bwMode="auto">
          <a:xfrm>
            <a:off x="2903351" y="4289747"/>
            <a:ext cx="245342" cy="24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700"/>
              </a:lnSpc>
            </a:pPr>
            <a:r>
              <a:rPr lang="en-US" sz="2300" dirty="0" smtClean="0">
                <a:solidFill>
                  <a:srgbClr val="000000"/>
                </a:solidFill>
                <a:latin typeface="Arial"/>
                <a:cs typeface="Arial"/>
              </a:rPr>
              <a:t>1</a:t>
            </a:r>
          </a:p>
        </p:txBody>
      </p:sp>
      <p:sp>
        <p:nvSpPr>
          <p:cNvPr id="14" name="Text Box 31"/>
          <p:cNvSpPr txBox="1">
            <a:spLocks noChangeArrowheads="1"/>
          </p:cNvSpPr>
          <p:nvPr/>
        </p:nvSpPr>
        <p:spPr bwMode="auto">
          <a:xfrm>
            <a:off x="1740307" y="402083"/>
            <a:ext cx="1895068" cy="64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2500"/>
              </a:lnSpc>
            </a:pPr>
            <a:r>
              <a:rPr lang="en-US" sz="2300" dirty="0" smtClean="0">
                <a:solidFill>
                  <a:srgbClr val="000000"/>
                </a:solidFill>
                <a:latin typeface="Arial"/>
                <a:cs typeface="Arial"/>
              </a:rPr>
              <a:t>PRIMARY</a:t>
            </a:r>
          </a:p>
          <a:p>
            <a:pPr>
              <a:lnSpc>
                <a:spcPts val="2500"/>
              </a:lnSpc>
            </a:pPr>
            <a:r>
              <a:rPr lang="en-US" sz="2300" dirty="0" smtClean="0">
                <a:solidFill>
                  <a:srgbClr val="000000"/>
                </a:solidFill>
                <a:latin typeface="Arial"/>
                <a:cs typeface="Arial"/>
              </a:rPr>
              <a:t>RESPONSE</a:t>
            </a:r>
          </a:p>
        </p:txBody>
      </p:sp>
      <p:sp>
        <p:nvSpPr>
          <p:cNvPr id="15" name="Text Box 31"/>
          <p:cNvSpPr txBox="1">
            <a:spLocks noChangeArrowheads="1"/>
          </p:cNvSpPr>
          <p:nvPr/>
        </p:nvSpPr>
        <p:spPr bwMode="auto">
          <a:xfrm>
            <a:off x="4132856" y="3096863"/>
            <a:ext cx="588939"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2300" dirty="0" err="1" smtClean="0">
                <a:solidFill>
                  <a:srgbClr val="000000"/>
                </a:solidFill>
                <a:latin typeface="Arial"/>
                <a:cs typeface="Arial"/>
              </a:rPr>
              <a:t>IgM</a:t>
            </a:r>
            <a:endParaRPr lang="en-US" sz="2300" dirty="0" smtClean="0">
              <a:solidFill>
                <a:srgbClr val="000000"/>
              </a:solidFill>
              <a:latin typeface="Arial"/>
              <a:cs typeface="Arial"/>
            </a:endParaRPr>
          </a:p>
        </p:txBody>
      </p:sp>
      <p:sp>
        <p:nvSpPr>
          <p:cNvPr id="16" name="Text Box 31"/>
          <p:cNvSpPr txBox="1">
            <a:spLocks noChangeArrowheads="1"/>
          </p:cNvSpPr>
          <p:nvPr/>
        </p:nvSpPr>
        <p:spPr bwMode="auto">
          <a:xfrm rot="16200000">
            <a:off x="126640" y="1886344"/>
            <a:ext cx="2061710" cy="67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lnSpc>
                <a:spcPts val="2600"/>
              </a:lnSpc>
            </a:pPr>
            <a:r>
              <a:rPr lang="en-US" sz="2300" dirty="0" smtClean="0">
                <a:solidFill>
                  <a:srgbClr val="000000"/>
                </a:solidFill>
                <a:latin typeface="Arial"/>
                <a:cs typeface="Arial"/>
              </a:rPr>
              <a:t>Antibody level</a:t>
            </a:r>
          </a:p>
          <a:p>
            <a:pPr algn="ctr">
              <a:lnSpc>
                <a:spcPts val="2600"/>
              </a:lnSpc>
            </a:pPr>
            <a:r>
              <a:rPr lang="en-US" sz="2300" dirty="0">
                <a:solidFill>
                  <a:srgbClr val="000000"/>
                </a:solidFill>
                <a:latin typeface="Arial"/>
                <a:cs typeface="Arial"/>
              </a:rPr>
              <a:t>i</a:t>
            </a:r>
            <a:r>
              <a:rPr lang="en-US" sz="2300" dirty="0" smtClean="0">
                <a:solidFill>
                  <a:srgbClr val="000000"/>
                </a:solidFill>
                <a:latin typeface="Arial"/>
                <a:cs typeface="Arial"/>
              </a:rPr>
              <a:t>n plasma</a:t>
            </a:r>
          </a:p>
        </p:txBody>
      </p:sp>
      <p:sp>
        <p:nvSpPr>
          <p:cNvPr id="17" name="Text Box 31"/>
          <p:cNvSpPr txBox="1">
            <a:spLocks noChangeArrowheads="1"/>
          </p:cNvSpPr>
          <p:nvPr/>
        </p:nvSpPr>
        <p:spPr bwMode="auto">
          <a:xfrm>
            <a:off x="4196182" y="4749014"/>
            <a:ext cx="1907290" cy="24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700"/>
              </a:lnSpc>
            </a:pPr>
            <a:r>
              <a:rPr lang="en-US" sz="2300" dirty="0" smtClean="0">
                <a:solidFill>
                  <a:srgbClr val="000000"/>
                </a:solidFill>
                <a:latin typeface="Arial"/>
                <a:cs typeface="Arial"/>
              </a:rPr>
              <a:t>Time (weeks)</a:t>
            </a:r>
          </a:p>
        </p:txBody>
      </p:sp>
    </p:spTree>
    <p:extLst>
      <p:ext uri="{BB962C8B-B14F-4D97-AF65-F5344CB8AC3E}">
        <p14:creationId xmlns:p14="http://schemas.microsoft.com/office/powerpoint/2010/main" val="1174905840"/>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US" altLang="en-US" smtClean="0"/>
              <a:t>22-6 B Cells and Immunity</a:t>
            </a:r>
          </a:p>
        </p:txBody>
      </p:sp>
      <p:sp>
        <p:nvSpPr>
          <p:cNvPr id="197635" name="Rectangle 3"/>
          <p:cNvSpPr>
            <a:spLocks noGrp="1" noChangeArrowheads="1"/>
          </p:cNvSpPr>
          <p:nvPr>
            <p:ph idx="1"/>
          </p:nvPr>
        </p:nvSpPr>
        <p:spPr/>
        <p:txBody>
          <a:bodyPr/>
          <a:lstStyle/>
          <a:p>
            <a:r>
              <a:rPr lang="en-US" altLang="en-US" smtClean="0"/>
              <a:t>The Secondary Response </a:t>
            </a:r>
          </a:p>
          <a:p>
            <a:pPr lvl="1"/>
            <a:r>
              <a:rPr lang="en-US" altLang="en-US" smtClean="0"/>
              <a:t>Activates memory B cells</a:t>
            </a:r>
          </a:p>
          <a:p>
            <a:pPr lvl="2"/>
            <a:r>
              <a:rPr lang="en-US" altLang="en-US" smtClean="0"/>
              <a:t>At lower antigen concentrations than original B cells</a:t>
            </a:r>
          </a:p>
          <a:p>
            <a:pPr lvl="2"/>
            <a:r>
              <a:rPr lang="en-US" altLang="en-US" smtClean="0"/>
              <a:t>Secrete antibodies in massive quantities</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ure_22_24b_unlabeled.jpg"/>
          <p:cNvPicPr>
            <a:picLocks noChangeAspect="1"/>
          </p:cNvPicPr>
          <p:nvPr/>
        </p:nvPicPr>
        <p:blipFill rotWithShape="1">
          <a:blip r:embed="rId3">
            <a:extLst>
              <a:ext uri="{28A0092B-C50C-407E-A947-70E740481C1C}">
                <a14:useLocalDpi xmlns:a14="http://schemas.microsoft.com/office/drawing/2010/main" val="0"/>
              </a:ext>
            </a:extLst>
          </a:blip>
          <a:srcRect b="4445"/>
          <a:stretch/>
        </p:blipFill>
        <p:spPr>
          <a:xfrm>
            <a:off x="1365504" y="254388"/>
            <a:ext cx="6412992" cy="6290994"/>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a:t>
            </a:r>
            <a:r>
              <a:rPr lang="en-US" sz="900" b="1" dirty="0" smtClean="0">
                <a:latin typeface="Arial"/>
                <a:cs typeface="Arial"/>
              </a:rPr>
              <a:t>24b </a:t>
            </a:r>
            <a:r>
              <a:rPr lang="en-US" sz="900" b="1" dirty="0">
                <a:latin typeface="Arial"/>
                <a:cs typeface="Arial"/>
              </a:rPr>
              <a:t>The Primary and Secondary Responses in Antibody-Mediated Immunity.</a:t>
            </a:r>
          </a:p>
        </p:txBody>
      </p:sp>
      <p:sp>
        <p:nvSpPr>
          <p:cNvPr id="6" name="Rectangle 5"/>
          <p:cNvSpPr>
            <a:spLocks noChangeAspect="1"/>
          </p:cNvSpPr>
          <p:nvPr/>
        </p:nvSpPr>
        <p:spPr bwMode="auto">
          <a:xfrm>
            <a:off x="1435178" y="4556491"/>
            <a:ext cx="318241" cy="319015"/>
          </a:xfrm>
          <a:prstGeom prst="rect">
            <a:avLst/>
          </a:prstGeom>
          <a:solidFill>
            <a:srgbClr val="134B66"/>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7" name="Text Box 31"/>
          <p:cNvSpPr txBox="1">
            <a:spLocks noChangeArrowheads="1"/>
          </p:cNvSpPr>
          <p:nvPr/>
        </p:nvSpPr>
        <p:spPr bwMode="auto">
          <a:xfrm>
            <a:off x="1497464" y="4557723"/>
            <a:ext cx="1906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2000" b="0" dirty="0" smtClean="0">
                <a:solidFill>
                  <a:srgbClr val="FFFFFF"/>
                </a:solidFill>
                <a:latin typeface="Arial Black"/>
                <a:cs typeface="Arial Black"/>
              </a:rPr>
              <a:t>b</a:t>
            </a:r>
            <a:endParaRPr lang="en-US" sz="2000" b="0" dirty="0">
              <a:solidFill>
                <a:srgbClr val="FFFFFF"/>
              </a:solidFill>
              <a:latin typeface="Arial Black"/>
              <a:cs typeface="Arial Black"/>
            </a:endParaRPr>
          </a:p>
        </p:txBody>
      </p:sp>
      <p:sp>
        <p:nvSpPr>
          <p:cNvPr id="8" name="Text Box 31"/>
          <p:cNvSpPr txBox="1">
            <a:spLocks noChangeArrowheads="1"/>
          </p:cNvSpPr>
          <p:nvPr/>
        </p:nvSpPr>
        <p:spPr bwMode="auto">
          <a:xfrm>
            <a:off x="1899872" y="4534182"/>
            <a:ext cx="6130434" cy="2105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2736"/>
              </a:lnSpc>
            </a:pPr>
            <a:r>
              <a:rPr lang="en-US" sz="2280" dirty="0" smtClean="0">
                <a:solidFill>
                  <a:srgbClr val="000000"/>
                </a:solidFill>
                <a:latin typeface="Arial"/>
                <a:cs typeface="Arial"/>
              </a:rPr>
              <a:t>The secondary response has a very rapid</a:t>
            </a:r>
          </a:p>
          <a:p>
            <a:pPr>
              <a:lnSpc>
                <a:spcPts val="2736"/>
              </a:lnSpc>
            </a:pPr>
            <a:r>
              <a:rPr lang="en-US" sz="2280" dirty="0" smtClean="0">
                <a:solidFill>
                  <a:srgbClr val="000000"/>
                </a:solidFill>
                <a:latin typeface="Arial"/>
                <a:cs typeface="Arial"/>
              </a:rPr>
              <a:t>increase in </a:t>
            </a:r>
            <a:r>
              <a:rPr lang="en-US" sz="2280" dirty="0" err="1" smtClean="0">
                <a:solidFill>
                  <a:srgbClr val="000000"/>
                </a:solidFill>
                <a:latin typeface="Arial"/>
                <a:cs typeface="Arial"/>
              </a:rPr>
              <a:t>IgG</a:t>
            </a:r>
            <a:r>
              <a:rPr lang="en-US" sz="2280" dirty="0" smtClean="0">
                <a:solidFill>
                  <a:srgbClr val="000000"/>
                </a:solidFill>
                <a:latin typeface="Arial"/>
                <a:cs typeface="Arial"/>
              </a:rPr>
              <a:t> antibody concentration</a:t>
            </a:r>
          </a:p>
          <a:p>
            <a:pPr>
              <a:lnSpc>
                <a:spcPts val="2736"/>
              </a:lnSpc>
            </a:pPr>
            <a:r>
              <a:rPr lang="en-US" sz="2280" dirty="0" smtClean="0">
                <a:solidFill>
                  <a:srgbClr val="000000"/>
                </a:solidFill>
                <a:latin typeface="Arial"/>
                <a:cs typeface="Arial"/>
              </a:rPr>
              <a:t>and rises to levels much higher than those</a:t>
            </a:r>
          </a:p>
          <a:p>
            <a:pPr>
              <a:lnSpc>
                <a:spcPts val="2736"/>
              </a:lnSpc>
            </a:pPr>
            <a:r>
              <a:rPr lang="en-US" sz="2280" dirty="0" smtClean="0">
                <a:solidFill>
                  <a:srgbClr val="000000"/>
                </a:solidFill>
                <a:latin typeface="Arial"/>
                <a:cs typeface="Arial"/>
              </a:rPr>
              <a:t>of the primary response. Antibody levels</a:t>
            </a:r>
          </a:p>
          <a:p>
            <a:pPr>
              <a:lnSpc>
                <a:spcPts val="2736"/>
              </a:lnSpc>
            </a:pPr>
            <a:r>
              <a:rPr lang="en-US" sz="2280" dirty="0" smtClean="0">
                <a:solidFill>
                  <a:srgbClr val="000000"/>
                </a:solidFill>
                <a:latin typeface="Arial"/>
                <a:cs typeface="Arial"/>
              </a:rPr>
              <a:t>remain elevated for an extended period</a:t>
            </a:r>
          </a:p>
          <a:p>
            <a:pPr>
              <a:lnSpc>
                <a:spcPts val="2736"/>
              </a:lnSpc>
            </a:pPr>
            <a:r>
              <a:rPr lang="en-US" sz="2280" dirty="0" smtClean="0">
                <a:solidFill>
                  <a:srgbClr val="000000"/>
                </a:solidFill>
                <a:latin typeface="Arial"/>
                <a:cs typeface="Arial"/>
              </a:rPr>
              <a:t>after the second exposure to the antigen.</a:t>
            </a:r>
          </a:p>
        </p:txBody>
      </p:sp>
      <p:sp>
        <p:nvSpPr>
          <p:cNvPr id="9" name="Text Box 31"/>
          <p:cNvSpPr txBox="1">
            <a:spLocks noChangeArrowheads="1"/>
          </p:cNvSpPr>
          <p:nvPr/>
        </p:nvSpPr>
        <p:spPr bwMode="auto">
          <a:xfrm>
            <a:off x="2567173" y="3800933"/>
            <a:ext cx="138640" cy="23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700"/>
              </a:lnSpc>
            </a:pPr>
            <a:r>
              <a:rPr lang="en-US" sz="2000" dirty="0" smtClean="0">
                <a:solidFill>
                  <a:srgbClr val="000000"/>
                </a:solidFill>
                <a:latin typeface="Arial"/>
                <a:cs typeface="Arial"/>
              </a:rPr>
              <a:t>1</a:t>
            </a:r>
          </a:p>
        </p:txBody>
      </p:sp>
      <p:sp>
        <p:nvSpPr>
          <p:cNvPr id="10" name="Text Box 31"/>
          <p:cNvSpPr txBox="1">
            <a:spLocks noChangeArrowheads="1"/>
          </p:cNvSpPr>
          <p:nvPr/>
        </p:nvSpPr>
        <p:spPr bwMode="auto">
          <a:xfrm>
            <a:off x="3797503" y="3800933"/>
            <a:ext cx="138640" cy="23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700"/>
              </a:lnSpc>
            </a:pPr>
            <a:r>
              <a:rPr lang="en-US" sz="2000" dirty="0" smtClean="0">
                <a:solidFill>
                  <a:srgbClr val="000000"/>
                </a:solidFill>
                <a:latin typeface="Arial"/>
                <a:cs typeface="Arial"/>
              </a:rPr>
              <a:t>2</a:t>
            </a:r>
          </a:p>
        </p:txBody>
      </p:sp>
      <p:sp>
        <p:nvSpPr>
          <p:cNvPr id="11" name="Text Box 31"/>
          <p:cNvSpPr txBox="1">
            <a:spLocks noChangeArrowheads="1"/>
          </p:cNvSpPr>
          <p:nvPr/>
        </p:nvSpPr>
        <p:spPr bwMode="auto">
          <a:xfrm>
            <a:off x="5032484" y="3800933"/>
            <a:ext cx="138640" cy="23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700"/>
              </a:lnSpc>
            </a:pPr>
            <a:r>
              <a:rPr lang="en-US" sz="2000" dirty="0" smtClean="0">
                <a:solidFill>
                  <a:srgbClr val="000000"/>
                </a:solidFill>
                <a:latin typeface="Arial"/>
                <a:cs typeface="Arial"/>
              </a:rPr>
              <a:t>3</a:t>
            </a:r>
          </a:p>
        </p:txBody>
      </p:sp>
      <p:sp>
        <p:nvSpPr>
          <p:cNvPr id="12" name="Text Box 31"/>
          <p:cNvSpPr txBox="1">
            <a:spLocks noChangeArrowheads="1"/>
          </p:cNvSpPr>
          <p:nvPr/>
        </p:nvSpPr>
        <p:spPr bwMode="auto">
          <a:xfrm>
            <a:off x="6262192" y="3800933"/>
            <a:ext cx="138640" cy="23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700"/>
              </a:lnSpc>
            </a:pPr>
            <a:r>
              <a:rPr lang="en-US" sz="2000" dirty="0" smtClean="0">
                <a:solidFill>
                  <a:srgbClr val="000000"/>
                </a:solidFill>
                <a:latin typeface="Arial"/>
                <a:cs typeface="Arial"/>
              </a:rPr>
              <a:t>4</a:t>
            </a:r>
          </a:p>
        </p:txBody>
      </p:sp>
      <p:sp>
        <p:nvSpPr>
          <p:cNvPr id="13" name="Text Box 31"/>
          <p:cNvSpPr txBox="1">
            <a:spLocks noChangeArrowheads="1"/>
          </p:cNvSpPr>
          <p:nvPr/>
        </p:nvSpPr>
        <p:spPr bwMode="auto">
          <a:xfrm>
            <a:off x="3746912" y="4201166"/>
            <a:ext cx="1734573" cy="23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700"/>
              </a:lnSpc>
            </a:pPr>
            <a:r>
              <a:rPr lang="en-US" sz="2000" dirty="0" smtClean="0">
                <a:solidFill>
                  <a:srgbClr val="000000"/>
                </a:solidFill>
                <a:latin typeface="Arial"/>
                <a:cs typeface="Arial"/>
              </a:rPr>
              <a:t>Time (weeks)</a:t>
            </a:r>
          </a:p>
        </p:txBody>
      </p:sp>
      <p:sp>
        <p:nvSpPr>
          <p:cNvPr id="14" name="Text Box 31"/>
          <p:cNvSpPr txBox="1">
            <a:spLocks noChangeArrowheads="1"/>
          </p:cNvSpPr>
          <p:nvPr/>
        </p:nvSpPr>
        <p:spPr bwMode="auto">
          <a:xfrm>
            <a:off x="1542210" y="386667"/>
            <a:ext cx="2103815" cy="589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2300"/>
              </a:lnSpc>
            </a:pPr>
            <a:r>
              <a:rPr lang="en-US" sz="2000" dirty="0" smtClean="0">
                <a:solidFill>
                  <a:srgbClr val="000000"/>
                </a:solidFill>
                <a:latin typeface="Arial"/>
                <a:cs typeface="Arial"/>
              </a:rPr>
              <a:t>SECONDARY</a:t>
            </a:r>
          </a:p>
          <a:p>
            <a:pPr>
              <a:lnSpc>
                <a:spcPts val="2300"/>
              </a:lnSpc>
            </a:pPr>
            <a:r>
              <a:rPr lang="en-US" sz="2000" dirty="0" smtClean="0">
                <a:solidFill>
                  <a:srgbClr val="000000"/>
                </a:solidFill>
                <a:latin typeface="Arial"/>
                <a:cs typeface="Arial"/>
              </a:rPr>
              <a:t>RESPONSE</a:t>
            </a:r>
          </a:p>
        </p:txBody>
      </p:sp>
      <p:sp>
        <p:nvSpPr>
          <p:cNvPr id="15" name="Text Box 31"/>
          <p:cNvSpPr txBox="1">
            <a:spLocks noChangeArrowheads="1"/>
          </p:cNvSpPr>
          <p:nvPr/>
        </p:nvSpPr>
        <p:spPr bwMode="auto">
          <a:xfrm>
            <a:off x="2273593" y="1703695"/>
            <a:ext cx="516545" cy="219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570"/>
              </a:lnSpc>
            </a:pPr>
            <a:r>
              <a:rPr lang="en-US" sz="2000" dirty="0" err="1" smtClean="0">
                <a:solidFill>
                  <a:srgbClr val="000000"/>
                </a:solidFill>
                <a:latin typeface="Arial"/>
                <a:cs typeface="Arial"/>
              </a:rPr>
              <a:t>IgG</a:t>
            </a:r>
            <a:endParaRPr lang="en-US" sz="2000" dirty="0" smtClean="0">
              <a:solidFill>
                <a:srgbClr val="000000"/>
              </a:solidFill>
              <a:latin typeface="Arial"/>
              <a:cs typeface="Arial"/>
            </a:endParaRPr>
          </a:p>
        </p:txBody>
      </p:sp>
      <p:sp>
        <p:nvSpPr>
          <p:cNvPr id="16" name="Text Box 31"/>
          <p:cNvSpPr txBox="1">
            <a:spLocks noChangeArrowheads="1"/>
          </p:cNvSpPr>
          <p:nvPr/>
        </p:nvSpPr>
        <p:spPr bwMode="auto">
          <a:xfrm>
            <a:off x="3113007" y="2868576"/>
            <a:ext cx="627915" cy="219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570"/>
              </a:lnSpc>
            </a:pPr>
            <a:r>
              <a:rPr lang="en-US" sz="2000" dirty="0" err="1" smtClean="0">
                <a:solidFill>
                  <a:srgbClr val="000000"/>
                </a:solidFill>
                <a:latin typeface="Arial"/>
                <a:cs typeface="Arial"/>
              </a:rPr>
              <a:t>IgM</a:t>
            </a:r>
            <a:endParaRPr lang="en-US" sz="2000" dirty="0" smtClean="0">
              <a:solidFill>
                <a:srgbClr val="000000"/>
              </a:solidFill>
              <a:latin typeface="Arial"/>
              <a:cs typeface="Arial"/>
            </a:endParaRPr>
          </a:p>
        </p:txBody>
      </p:sp>
    </p:spTree>
    <p:extLst>
      <p:ext uri="{BB962C8B-B14F-4D97-AF65-F5344CB8AC3E}">
        <p14:creationId xmlns:p14="http://schemas.microsoft.com/office/powerpoint/2010/main" val="3607957267"/>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altLang="en-US" smtClean="0"/>
              <a:t>22-6 B Cells and Immunity</a:t>
            </a:r>
          </a:p>
        </p:txBody>
      </p:sp>
      <p:sp>
        <p:nvSpPr>
          <p:cNvPr id="199683" name="Rectangle 3"/>
          <p:cNvSpPr>
            <a:spLocks noGrp="1" noChangeArrowheads="1"/>
          </p:cNvSpPr>
          <p:nvPr>
            <p:ph idx="1"/>
          </p:nvPr>
        </p:nvSpPr>
        <p:spPr/>
        <p:txBody>
          <a:bodyPr/>
          <a:lstStyle/>
          <a:p>
            <a:r>
              <a:rPr lang="en-US" altLang="en-US" smtClean="0"/>
              <a:t>Effects of Memory B Cell Activation </a:t>
            </a:r>
          </a:p>
          <a:p>
            <a:pPr lvl="1"/>
            <a:r>
              <a:rPr lang="en-US" altLang="en-US" smtClean="0"/>
              <a:t>IgG</a:t>
            </a:r>
          </a:p>
          <a:p>
            <a:pPr lvl="2"/>
            <a:r>
              <a:rPr lang="en-US" altLang="en-US" smtClean="0"/>
              <a:t>Rises very high and very quickly</a:t>
            </a:r>
          </a:p>
          <a:p>
            <a:pPr lvl="2"/>
            <a:r>
              <a:rPr lang="en-US" altLang="en-US" smtClean="0"/>
              <a:t>Can remain elevated for extended time	</a:t>
            </a:r>
          </a:p>
          <a:p>
            <a:pPr lvl="1"/>
            <a:r>
              <a:rPr lang="en-US" altLang="en-US" smtClean="0"/>
              <a:t>IgM</a:t>
            </a:r>
          </a:p>
          <a:p>
            <a:pPr lvl="2"/>
            <a:r>
              <a:rPr lang="en-US" altLang="en-US" smtClean="0"/>
              <a:t>Production is also quicker</a:t>
            </a:r>
          </a:p>
          <a:p>
            <a:pPr lvl="2"/>
            <a:r>
              <a:rPr lang="en-US" altLang="en-US" smtClean="0"/>
              <a:t>Slightly extended </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altLang="en-US" smtClean="0"/>
              <a:t>22-6 B Cells and Immunity</a:t>
            </a:r>
          </a:p>
        </p:txBody>
      </p:sp>
      <p:sp>
        <p:nvSpPr>
          <p:cNvPr id="200707" name="Rectangle 3"/>
          <p:cNvSpPr>
            <a:spLocks noGrp="1" noChangeArrowheads="1"/>
          </p:cNvSpPr>
          <p:nvPr>
            <p:ph idx="1"/>
          </p:nvPr>
        </p:nvSpPr>
        <p:spPr/>
        <p:txBody>
          <a:bodyPr/>
          <a:lstStyle/>
          <a:p>
            <a:r>
              <a:rPr lang="en-US" altLang="en-US" smtClean="0"/>
              <a:t>Combined Responses to Bacterial Infection </a:t>
            </a:r>
          </a:p>
          <a:p>
            <a:pPr lvl="1"/>
            <a:r>
              <a:rPr lang="en-US" altLang="en-US" smtClean="0"/>
              <a:t>Neutrophils and NK cells begin killing bacteria</a:t>
            </a:r>
          </a:p>
          <a:p>
            <a:pPr lvl="1"/>
            <a:r>
              <a:rPr lang="en-US" altLang="en-US" smtClean="0"/>
              <a:t>Cytokines draw phagocytes to area</a:t>
            </a:r>
          </a:p>
          <a:p>
            <a:pPr lvl="1"/>
            <a:r>
              <a:rPr lang="en-US" altLang="en-US" smtClean="0"/>
              <a:t>Antigen presentation activates:</a:t>
            </a:r>
          </a:p>
          <a:p>
            <a:pPr lvl="2"/>
            <a:r>
              <a:rPr lang="en-US" altLang="en-US" smtClean="0"/>
              <a:t>Helper T cells</a:t>
            </a:r>
          </a:p>
          <a:p>
            <a:pPr lvl="2"/>
            <a:r>
              <a:rPr lang="en-US" altLang="en-US" smtClean="0"/>
              <a:t>Cytotoxic T cells</a:t>
            </a:r>
          </a:p>
          <a:p>
            <a:pPr lvl="1"/>
            <a:r>
              <a:rPr lang="en-US" altLang="en-US" smtClean="0"/>
              <a:t>B cells activate and differentiate</a:t>
            </a:r>
          </a:p>
          <a:p>
            <a:pPr lvl="1"/>
            <a:r>
              <a:rPr lang="en-US" altLang="en-US" smtClean="0"/>
              <a:t>Plasma cells increase antibody levels</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6" name="Picture 9225" descr="figure_22_25_unlabeled.jpg"/>
          <p:cNvPicPr>
            <a:picLocks noChangeAspect="1"/>
          </p:cNvPicPr>
          <p:nvPr/>
        </p:nvPicPr>
        <p:blipFill rotWithShape="1">
          <a:blip r:embed="rId3">
            <a:extLst>
              <a:ext uri="{28A0092B-C50C-407E-A947-70E740481C1C}">
                <a14:useLocalDpi xmlns:a14="http://schemas.microsoft.com/office/drawing/2010/main" val="0"/>
              </a:ext>
            </a:extLst>
          </a:blip>
          <a:srcRect b="3535"/>
          <a:stretch/>
        </p:blipFill>
        <p:spPr>
          <a:xfrm>
            <a:off x="298704" y="453009"/>
            <a:ext cx="8546592" cy="5833491"/>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a:t>
            </a:r>
            <a:r>
              <a:rPr lang="en-US" sz="900" b="1" dirty="0" smtClean="0">
                <a:latin typeface="Arial"/>
                <a:cs typeface="Arial"/>
              </a:rPr>
              <a:t>25 </a:t>
            </a:r>
            <a:r>
              <a:rPr lang="en-US" sz="900" b="1" dirty="0">
                <a:latin typeface="Arial"/>
                <a:cs typeface="Arial"/>
              </a:rPr>
              <a:t>The Course of the Body’s Response to </a:t>
            </a:r>
            <a:r>
              <a:rPr lang="en-US" sz="900" b="1" dirty="0" smtClean="0">
                <a:latin typeface="Arial"/>
                <a:cs typeface="Arial"/>
              </a:rPr>
              <a:t>a Bacterial </a:t>
            </a:r>
            <a:r>
              <a:rPr lang="en-US" sz="900" b="1" dirty="0">
                <a:latin typeface="Arial"/>
                <a:cs typeface="Arial"/>
              </a:rPr>
              <a:t>Infection.</a:t>
            </a:r>
          </a:p>
        </p:txBody>
      </p:sp>
      <p:sp>
        <p:nvSpPr>
          <p:cNvPr id="5" name="Text Box 31"/>
          <p:cNvSpPr txBox="1">
            <a:spLocks noChangeArrowheads="1"/>
          </p:cNvSpPr>
          <p:nvPr/>
        </p:nvSpPr>
        <p:spPr bwMode="auto">
          <a:xfrm>
            <a:off x="3595594" y="5982067"/>
            <a:ext cx="193379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2100" dirty="0" smtClean="0">
                <a:solidFill>
                  <a:srgbClr val="000000"/>
                </a:solidFill>
                <a:latin typeface="Arial"/>
                <a:cs typeface="Arial"/>
              </a:rPr>
              <a:t>Time (weeks)</a:t>
            </a:r>
            <a:endParaRPr lang="en-US" sz="2100" dirty="0">
              <a:solidFill>
                <a:srgbClr val="000000"/>
              </a:solidFill>
              <a:latin typeface="Arial"/>
              <a:cs typeface="Arial"/>
            </a:endParaRPr>
          </a:p>
        </p:txBody>
      </p:sp>
      <p:sp>
        <p:nvSpPr>
          <p:cNvPr id="6" name="Text Box 31"/>
          <p:cNvSpPr txBox="1">
            <a:spLocks noChangeArrowheads="1"/>
          </p:cNvSpPr>
          <p:nvPr/>
        </p:nvSpPr>
        <p:spPr bwMode="auto">
          <a:xfrm>
            <a:off x="7827120" y="5659240"/>
            <a:ext cx="25739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2100" dirty="0" smtClean="0">
                <a:solidFill>
                  <a:srgbClr val="000000"/>
                </a:solidFill>
                <a:latin typeface="Arial"/>
                <a:cs typeface="Arial"/>
              </a:rPr>
              <a:t>3</a:t>
            </a:r>
            <a:endParaRPr lang="en-US" sz="2100" dirty="0">
              <a:solidFill>
                <a:srgbClr val="000000"/>
              </a:solidFill>
              <a:latin typeface="Arial"/>
              <a:cs typeface="Arial"/>
            </a:endParaRPr>
          </a:p>
        </p:txBody>
      </p:sp>
      <p:sp>
        <p:nvSpPr>
          <p:cNvPr id="7" name="Text Box 31"/>
          <p:cNvSpPr txBox="1">
            <a:spLocks noChangeArrowheads="1"/>
          </p:cNvSpPr>
          <p:nvPr/>
        </p:nvSpPr>
        <p:spPr bwMode="auto">
          <a:xfrm>
            <a:off x="5451988" y="5659240"/>
            <a:ext cx="25739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2100" dirty="0" smtClean="0">
                <a:solidFill>
                  <a:srgbClr val="000000"/>
                </a:solidFill>
                <a:latin typeface="Arial"/>
                <a:cs typeface="Arial"/>
              </a:rPr>
              <a:t>2</a:t>
            </a:r>
            <a:endParaRPr lang="en-US" sz="2100" dirty="0">
              <a:solidFill>
                <a:srgbClr val="000000"/>
              </a:solidFill>
              <a:latin typeface="Arial"/>
              <a:cs typeface="Arial"/>
            </a:endParaRPr>
          </a:p>
        </p:txBody>
      </p:sp>
      <p:sp>
        <p:nvSpPr>
          <p:cNvPr id="8" name="Text Box 31"/>
          <p:cNvSpPr txBox="1">
            <a:spLocks noChangeArrowheads="1"/>
          </p:cNvSpPr>
          <p:nvPr/>
        </p:nvSpPr>
        <p:spPr bwMode="auto">
          <a:xfrm>
            <a:off x="3079134" y="5659240"/>
            <a:ext cx="25739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2100" dirty="0" smtClean="0">
                <a:solidFill>
                  <a:srgbClr val="000000"/>
                </a:solidFill>
                <a:latin typeface="Arial"/>
                <a:cs typeface="Arial"/>
              </a:rPr>
              <a:t>1</a:t>
            </a:r>
            <a:endParaRPr lang="en-US" sz="2100" dirty="0">
              <a:solidFill>
                <a:srgbClr val="000000"/>
              </a:solidFill>
              <a:latin typeface="Arial"/>
              <a:cs typeface="Arial"/>
            </a:endParaRPr>
          </a:p>
        </p:txBody>
      </p:sp>
      <p:sp>
        <p:nvSpPr>
          <p:cNvPr id="9" name="Text Box 31"/>
          <p:cNvSpPr txBox="1">
            <a:spLocks noChangeArrowheads="1"/>
          </p:cNvSpPr>
          <p:nvPr/>
        </p:nvSpPr>
        <p:spPr bwMode="auto">
          <a:xfrm>
            <a:off x="729228" y="5659240"/>
            <a:ext cx="25739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2100" dirty="0" smtClean="0">
                <a:solidFill>
                  <a:srgbClr val="000000"/>
                </a:solidFill>
                <a:latin typeface="Arial"/>
                <a:cs typeface="Arial"/>
              </a:rPr>
              <a:t>0</a:t>
            </a:r>
            <a:endParaRPr lang="en-US" sz="2100" dirty="0">
              <a:solidFill>
                <a:srgbClr val="000000"/>
              </a:solidFill>
              <a:latin typeface="Arial"/>
              <a:cs typeface="Arial"/>
            </a:endParaRPr>
          </a:p>
        </p:txBody>
      </p:sp>
      <p:sp>
        <p:nvSpPr>
          <p:cNvPr id="10" name="Text Box 31"/>
          <p:cNvSpPr txBox="1">
            <a:spLocks noChangeArrowheads="1"/>
          </p:cNvSpPr>
          <p:nvPr/>
        </p:nvSpPr>
        <p:spPr bwMode="auto">
          <a:xfrm rot="16200000">
            <a:off x="-1626458" y="2798142"/>
            <a:ext cx="411298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2100" dirty="0" smtClean="0">
                <a:solidFill>
                  <a:srgbClr val="000000"/>
                </a:solidFill>
                <a:latin typeface="Arial"/>
                <a:cs typeface="Arial"/>
              </a:rPr>
              <a:t>Number of active immune cells</a:t>
            </a:r>
            <a:endParaRPr lang="en-US" sz="2100" dirty="0">
              <a:solidFill>
                <a:srgbClr val="000000"/>
              </a:solidFill>
              <a:latin typeface="Arial"/>
              <a:cs typeface="Arial"/>
            </a:endParaRPr>
          </a:p>
        </p:txBody>
      </p:sp>
      <p:sp>
        <p:nvSpPr>
          <p:cNvPr id="11" name="Text Box 31"/>
          <p:cNvSpPr txBox="1">
            <a:spLocks noChangeArrowheads="1"/>
          </p:cNvSpPr>
          <p:nvPr/>
        </p:nvSpPr>
        <p:spPr bwMode="auto">
          <a:xfrm>
            <a:off x="6690925" y="1393031"/>
            <a:ext cx="15245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2100" dirty="0" smtClean="0">
                <a:solidFill>
                  <a:srgbClr val="000000"/>
                </a:solidFill>
                <a:latin typeface="Arial"/>
                <a:cs typeface="Arial"/>
              </a:rPr>
              <a:t>Antibody</a:t>
            </a:r>
          </a:p>
          <a:p>
            <a:pPr algn="ctr"/>
            <a:r>
              <a:rPr lang="en-US" sz="2100" dirty="0" smtClean="0">
                <a:solidFill>
                  <a:srgbClr val="000000"/>
                </a:solidFill>
                <a:latin typeface="Arial"/>
                <a:cs typeface="Arial"/>
              </a:rPr>
              <a:t>level</a:t>
            </a:r>
            <a:endParaRPr lang="en-US" sz="2100" dirty="0">
              <a:solidFill>
                <a:srgbClr val="000000"/>
              </a:solidFill>
              <a:latin typeface="Arial"/>
              <a:cs typeface="Arial"/>
            </a:endParaRPr>
          </a:p>
        </p:txBody>
      </p:sp>
      <p:grpSp>
        <p:nvGrpSpPr>
          <p:cNvPr id="9225" name="Group 9224"/>
          <p:cNvGrpSpPr/>
          <p:nvPr/>
        </p:nvGrpSpPr>
        <p:grpSpPr>
          <a:xfrm>
            <a:off x="7029622" y="2074811"/>
            <a:ext cx="424953" cy="1144382"/>
            <a:chOff x="7029622" y="2027186"/>
            <a:chExt cx="424953" cy="1144382"/>
          </a:xfrm>
        </p:grpSpPr>
        <p:cxnSp>
          <p:nvCxnSpPr>
            <p:cNvPr id="12" name="Straight Connector 11"/>
            <p:cNvCxnSpPr/>
            <p:nvPr/>
          </p:nvCxnSpPr>
          <p:spPr bwMode="auto">
            <a:xfrm flipV="1">
              <a:off x="7453203" y="2027186"/>
              <a:ext cx="0" cy="36865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flipV="1">
              <a:off x="7029622" y="2385532"/>
              <a:ext cx="424953" cy="78603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 name="Text Box 31"/>
          <p:cNvSpPr txBox="1">
            <a:spLocks noChangeArrowheads="1"/>
          </p:cNvSpPr>
          <p:nvPr/>
        </p:nvSpPr>
        <p:spPr bwMode="auto">
          <a:xfrm>
            <a:off x="5106515" y="721647"/>
            <a:ext cx="172402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2100" dirty="0" smtClean="0">
                <a:solidFill>
                  <a:srgbClr val="000000"/>
                </a:solidFill>
                <a:latin typeface="Arial"/>
                <a:cs typeface="Arial"/>
              </a:rPr>
              <a:t>Plasma cells</a:t>
            </a:r>
            <a:endParaRPr lang="en-US" sz="2100" dirty="0">
              <a:solidFill>
                <a:srgbClr val="000000"/>
              </a:solidFill>
              <a:latin typeface="Arial"/>
              <a:cs typeface="Arial"/>
            </a:endParaRPr>
          </a:p>
        </p:txBody>
      </p:sp>
      <p:grpSp>
        <p:nvGrpSpPr>
          <p:cNvPr id="28" name="Group 27"/>
          <p:cNvGrpSpPr/>
          <p:nvPr/>
        </p:nvGrpSpPr>
        <p:grpSpPr>
          <a:xfrm>
            <a:off x="5080000" y="1128833"/>
            <a:ext cx="865678" cy="2337495"/>
            <a:chOff x="5080000" y="1081208"/>
            <a:chExt cx="865678" cy="2337495"/>
          </a:xfrm>
        </p:grpSpPr>
        <p:cxnSp>
          <p:nvCxnSpPr>
            <p:cNvPr id="17" name="Straight Connector 16"/>
            <p:cNvCxnSpPr/>
            <p:nvPr/>
          </p:nvCxnSpPr>
          <p:spPr bwMode="auto">
            <a:xfrm flipV="1">
              <a:off x="5944306" y="1081208"/>
              <a:ext cx="0" cy="36865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V="1">
              <a:off x="5080000" y="1439554"/>
              <a:ext cx="865678" cy="197914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2" name="Group 21"/>
          <p:cNvGrpSpPr/>
          <p:nvPr/>
        </p:nvGrpSpPr>
        <p:grpSpPr>
          <a:xfrm>
            <a:off x="3597189" y="2063827"/>
            <a:ext cx="1072998" cy="1100447"/>
            <a:chOff x="3597189" y="2016202"/>
            <a:chExt cx="1072998" cy="1100447"/>
          </a:xfrm>
        </p:grpSpPr>
        <p:cxnSp>
          <p:nvCxnSpPr>
            <p:cNvPr id="20" name="Straight Connector 19"/>
            <p:cNvCxnSpPr/>
            <p:nvPr/>
          </p:nvCxnSpPr>
          <p:spPr bwMode="auto">
            <a:xfrm flipV="1">
              <a:off x="4668815" y="2016202"/>
              <a:ext cx="0" cy="36865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flipV="1">
              <a:off x="3597189" y="2374549"/>
              <a:ext cx="1072998" cy="7421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oup 26"/>
          <p:cNvGrpSpPr/>
          <p:nvPr/>
        </p:nvGrpSpPr>
        <p:grpSpPr>
          <a:xfrm>
            <a:off x="2931297" y="1118544"/>
            <a:ext cx="887646" cy="2162432"/>
            <a:chOff x="2931297" y="1070919"/>
            <a:chExt cx="887646" cy="2162432"/>
          </a:xfrm>
        </p:grpSpPr>
        <p:cxnSp>
          <p:nvCxnSpPr>
            <p:cNvPr id="24" name="Straight Connector 23"/>
            <p:cNvCxnSpPr/>
            <p:nvPr/>
          </p:nvCxnSpPr>
          <p:spPr bwMode="auto">
            <a:xfrm flipV="1">
              <a:off x="3817571" y="1070919"/>
              <a:ext cx="0" cy="38717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flipV="1">
              <a:off x="2931297" y="1447793"/>
              <a:ext cx="887646" cy="178555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223" name="Group 9222"/>
          <p:cNvGrpSpPr/>
          <p:nvPr/>
        </p:nvGrpSpPr>
        <p:grpSpPr>
          <a:xfrm>
            <a:off x="1290595" y="1123341"/>
            <a:ext cx="462024" cy="1539798"/>
            <a:chOff x="1290595" y="1075716"/>
            <a:chExt cx="462024" cy="1539798"/>
          </a:xfrm>
        </p:grpSpPr>
        <p:cxnSp>
          <p:nvCxnSpPr>
            <p:cNvPr id="31" name="Straight Connector 30"/>
            <p:cNvCxnSpPr/>
            <p:nvPr/>
          </p:nvCxnSpPr>
          <p:spPr bwMode="auto">
            <a:xfrm flipV="1">
              <a:off x="1751247" y="1075716"/>
              <a:ext cx="0" cy="36865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bwMode="auto">
            <a:xfrm flipV="1">
              <a:off x="1290595" y="1434063"/>
              <a:ext cx="462024" cy="118145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224" name="Group 9223"/>
          <p:cNvGrpSpPr/>
          <p:nvPr/>
        </p:nvGrpSpPr>
        <p:grpSpPr>
          <a:xfrm>
            <a:off x="1681892" y="2079625"/>
            <a:ext cx="844378" cy="844380"/>
            <a:chOff x="1681892" y="2032000"/>
            <a:chExt cx="844378" cy="844380"/>
          </a:xfrm>
        </p:grpSpPr>
        <p:cxnSp>
          <p:nvCxnSpPr>
            <p:cNvPr id="34" name="Straight Connector 33"/>
            <p:cNvCxnSpPr/>
            <p:nvPr/>
          </p:nvCxnSpPr>
          <p:spPr bwMode="auto">
            <a:xfrm flipV="1">
              <a:off x="2521485" y="2032000"/>
              <a:ext cx="0" cy="34049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p:nvPr/>
          </p:nvCxnSpPr>
          <p:spPr bwMode="auto">
            <a:xfrm flipV="1">
              <a:off x="1681892" y="2368378"/>
              <a:ext cx="844378" cy="50800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6" name="Text Box 31"/>
          <p:cNvSpPr txBox="1">
            <a:spLocks noChangeArrowheads="1"/>
          </p:cNvSpPr>
          <p:nvPr/>
        </p:nvSpPr>
        <p:spPr bwMode="auto">
          <a:xfrm>
            <a:off x="3905420" y="1393030"/>
            <a:ext cx="15245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2100" dirty="0" smtClean="0">
                <a:solidFill>
                  <a:srgbClr val="000000"/>
                </a:solidFill>
                <a:latin typeface="Arial"/>
                <a:cs typeface="Arial"/>
              </a:rPr>
              <a:t>Cytotoxic</a:t>
            </a:r>
          </a:p>
          <a:p>
            <a:pPr algn="ctr"/>
            <a:r>
              <a:rPr lang="en-US" sz="2100" dirty="0" smtClean="0">
                <a:solidFill>
                  <a:srgbClr val="000000"/>
                </a:solidFill>
                <a:latin typeface="Arial"/>
                <a:cs typeface="Arial"/>
              </a:rPr>
              <a:t>T cells</a:t>
            </a:r>
            <a:endParaRPr lang="en-US" sz="2100" dirty="0">
              <a:solidFill>
                <a:srgbClr val="000000"/>
              </a:solidFill>
              <a:latin typeface="Arial"/>
              <a:cs typeface="Arial"/>
            </a:endParaRPr>
          </a:p>
        </p:txBody>
      </p:sp>
      <p:sp>
        <p:nvSpPr>
          <p:cNvPr id="47" name="Text Box 31"/>
          <p:cNvSpPr txBox="1">
            <a:spLocks noChangeArrowheads="1"/>
          </p:cNvSpPr>
          <p:nvPr/>
        </p:nvSpPr>
        <p:spPr bwMode="auto">
          <a:xfrm>
            <a:off x="2889163" y="724501"/>
            <a:ext cx="184759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2100" dirty="0" smtClean="0">
                <a:solidFill>
                  <a:srgbClr val="000000"/>
                </a:solidFill>
                <a:latin typeface="Arial"/>
                <a:cs typeface="Arial"/>
              </a:rPr>
              <a:t>Macrophages</a:t>
            </a:r>
            <a:endParaRPr lang="en-US" sz="2100" dirty="0">
              <a:solidFill>
                <a:srgbClr val="000000"/>
              </a:solidFill>
              <a:latin typeface="Arial"/>
              <a:cs typeface="Arial"/>
            </a:endParaRPr>
          </a:p>
        </p:txBody>
      </p:sp>
      <p:sp>
        <p:nvSpPr>
          <p:cNvPr id="48" name="Text Box 31"/>
          <p:cNvSpPr txBox="1">
            <a:spLocks noChangeArrowheads="1"/>
          </p:cNvSpPr>
          <p:nvPr/>
        </p:nvSpPr>
        <p:spPr bwMode="auto">
          <a:xfrm>
            <a:off x="1847333" y="1387539"/>
            <a:ext cx="15245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2100" dirty="0" smtClean="0">
                <a:solidFill>
                  <a:srgbClr val="000000"/>
                </a:solidFill>
                <a:latin typeface="Arial"/>
                <a:cs typeface="Arial"/>
              </a:rPr>
              <a:t>Natural</a:t>
            </a:r>
          </a:p>
          <a:p>
            <a:pPr algn="ctr"/>
            <a:r>
              <a:rPr lang="en-US" sz="2100" dirty="0" smtClean="0">
                <a:solidFill>
                  <a:srgbClr val="000000"/>
                </a:solidFill>
                <a:latin typeface="Arial"/>
                <a:cs typeface="Arial"/>
              </a:rPr>
              <a:t>killer cells</a:t>
            </a:r>
            <a:endParaRPr lang="en-US" sz="2100" dirty="0">
              <a:solidFill>
                <a:srgbClr val="000000"/>
              </a:solidFill>
              <a:latin typeface="Arial"/>
              <a:cs typeface="Arial"/>
            </a:endParaRPr>
          </a:p>
        </p:txBody>
      </p:sp>
      <p:sp>
        <p:nvSpPr>
          <p:cNvPr id="49" name="Text Box 31"/>
          <p:cNvSpPr txBox="1">
            <a:spLocks noChangeArrowheads="1"/>
          </p:cNvSpPr>
          <p:nvPr/>
        </p:nvSpPr>
        <p:spPr bwMode="auto">
          <a:xfrm>
            <a:off x="899727" y="725876"/>
            <a:ext cx="170205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2100" dirty="0" smtClean="0">
                <a:solidFill>
                  <a:srgbClr val="000000"/>
                </a:solidFill>
                <a:latin typeface="Arial"/>
                <a:cs typeface="Arial"/>
              </a:rPr>
              <a:t>Neutrophils</a:t>
            </a:r>
            <a:endParaRPr lang="en-US" sz="2100" dirty="0">
              <a:solidFill>
                <a:srgbClr val="000000"/>
              </a:solidFill>
              <a:latin typeface="Arial"/>
              <a:cs typeface="Arial"/>
            </a:endParaRPr>
          </a:p>
        </p:txBody>
      </p:sp>
    </p:spTree>
    <p:extLst>
      <p:ext uri="{BB962C8B-B14F-4D97-AF65-F5344CB8AC3E}">
        <p14:creationId xmlns:p14="http://schemas.microsoft.com/office/powerpoint/2010/main" val="3432115455"/>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altLang="en-US" smtClean="0"/>
              <a:t>22-6 B Cells and Immunity</a:t>
            </a:r>
          </a:p>
        </p:txBody>
      </p:sp>
      <p:sp>
        <p:nvSpPr>
          <p:cNvPr id="202755" name="Rectangle 3"/>
          <p:cNvSpPr>
            <a:spLocks noGrp="1" noChangeArrowheads="1"/>
          </p:cNvSpPr>
          <p:nvPr>
            <p:ph idx="1"/>
          </p:nvPr>
        </p:nvSpPr>
        <p:spPr/>
        <p:txBody>
          <a:bodyPr/>
          <a:lstStyle/>
          <a:p>
            <a:r>
              <a:rPr lang="en-US" altLang="en-US" smtClean="0"/>
              <a:t>Combined Responses to Viral Infection </a:t>
            </a:r>
          </a:p>
          <a:p>
            <a:pPr lvl="1"/>
            <a:r>
              <a:rPr lang="en-US" altLang="en-US" smtClean="0"/>
              <a:t>Similar to bacterial infection</a:t>
            </a:r>
          </a:p>
          <a:p>
            <a:pPr lvl="1"/>
            <a:r>
              <a:rPr lang="en-US" altLang="en-US" smtClean="0"/>
              <a:t>But cytotoxic T cells and NK cells are activated by contact with virus-infected cells</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ure_22_27a_unlabeled.jpg"/>
          <p:cNvPicPr>
            <a:picLocks noChangeAspect="1"/>
          </p:cNvPicPr>
          <p:nvPr/>
        </p:nvPicPr>
        <p:blipFill rotWithShape="1">
          <a:blip r:embed="rId3">
            <a:extLst>
              <a:ext uri="{28A0092B-C50C-407E-A947-70E740481C1C}">
                <a14:useLocalDpi xmlns:a14="http://schemas.microsoft.com/office/drawing/2010/main" val="0"/>
              </a:ext>
            </a:extLst>
          </a:blip>
          <a:srcRect b="3258"/>
          <a:stretch/>
        </p:blipFill>
        <p:spPr>
          <a:xfrm>
            <a:off x="3322320" y="234850"/>
            <a:ext cx="2499360" cy="6369148"/>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a:t>
            </a:r>
            <a:r>
              <a:rPr lang="en-US" sz="900" b="1" dirty="0" smtClean="0">
                <a:latin typeface="Arial"/>
                <a:cs typeface="Arial"/>
              </a:rPr>
              <a:t>27a </a:t>
            </a:r>
            <a:r>
              <a:rPr lang="en-US" sz="900" b="1" dirty="0">
                <a:latin typeface="Arial"/>
                <a:cs typeface="Arial"/>
              </a:rPr>
              <a:t>Defenses against Bacterial and Viral Pathogens.</a:t>
            </a:r>
          </a:p>
        </p:txBody>
      </p:sp>
      <p:sp>
        <p:nvSpPr>
          <p:cNvPr id="6" name="Text Box 31"/>
          <p:cNvSpPr txBox="1">
            <a:spLocks noChangeArrowheads="1"/>
          </p:cNvSpPr>
          <p:nvPr/>
        </p:nvSpPr>
        <p:spPr bwMode="auto">
          <a:xfrm>
            <a:off x="4266195" y="1187000"/>
            <a:ext cx="60272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800" dirty="0" smtClean="0">
                <a:solidFill>
                  <a:srgbClr val="000000"/>
                </a:solidFill>
                <a:latin typeface="Arial Black"/>
                <a:cs typeface="Arial Black"/>
              </a:rPr>
              <a:t>BACTERIA</a:t>
            </a:r>
            <a:endParaRPr lang="en-US" sz="800" dirty="0">
              <a:solidFill>
                <a:srgbClr val="000000"/>
              </a:solidFill>
              <a:latin typeface="Arial Black"/>
              <a:cs typeface="Arial Black"/>
            </a:endParaRPr>
          </a:p>
        </p:txBody>
      </p:sp>
      <p:sp>
        <p:nvSpPr>
          <p:cNvPr id="7" name="Rectangle 6"/>
          <p:cNvSpPr>
            <a:spLocks noChangeAspect="1"/>
          </p:cNvSpPr>
          <p:nvPr/>
        </p:nvSpPr>
        <p:spPr bwMode="auto">
          <a:xfrm>
            <a:off x="3372953" y="6390186"/>
            <a:ext cx="118992" cy="119282"/>
          </a:xfrm>
          <a:prstGeom prst="rect">
            <a:avLst/>
          </a:prstGeom>
          <a:solidFill>
            <a:srgbClr val="134B66"/>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8" name="Text Box 31"/>
          <p:cNvSpPr txBox="1">
            <a:spLocks noChangeArrowheads="1"/>
          </p:cNvSpPr>
          <p:nvPr/>
        </p:nvSpPr>
        <p:spPr bwMode="auto">
          <a:xfrm>
            <a:off x="3401172" y="6390846"/>
            <a:ext cx="6412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700" b="0" dirty="0">
                <a:solidFill>
                  <a:srgbClr val="FFFFFF"/>
                </a:solidFill>
                <a:latin typeface="Arial Black"/>
                <a:cs typeface="Arial Black"/>
              </a:rPr>
              <a:t>a</a:t>
            </a:r>
          </a:p>
        </p:txBody>
      </p:sp>
      <p:sp>
        <p:nvSpPr>
          <p:cNvPr id="9" name="Text Box 31"/>
          <p:cNvSpPr txBox="1">
            <a:spLocks noChangeArrowheads="1"/>
          </p:cNvSpPr>
          <p:nvPr/>
        </p:nvSpPr>
        <p:spPr bwMode="auto">
          <a:xfrm>
            <a:off x="3948695" y="2336350"/>
            <a:ext cx="12032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800" dirty="0" smtClean="0">
                <a:solidFill>
                  <a:srgbClr val="000000"/>
                </a:solidFill>
                <a:latin typeface="Arial"/>
                <a:cs typeface="Arial"/>
              </a:rPr>
              <a:t>Phagocytosis by</a:t>
            </a:r>
          </a:p>
          <a:p>
            <a:pPr algn="ctr"/>
            <a:r>
              <a:rPr lang="en-US" sz="800" dirty="0" smtClean="0">
                <a:solidFill>
                  <a:srgbClr val="000000"/>
                </a:solidFill>
                <a:latin typeface="Arial"/>
                <a:cs typeface="Arial"/>
              </a:rPr>
              <a:t>macrophages and APCs</a:t>
            </a:r>
            <a:endParaRPr lang="en-US" sz="800" dirty="0">
              <a:solidFill>
                <a:srgbClr val="000000"/>
              </a:solidFill>
              <a:latin typeface="Arial"/>
              <a:cs typeface="Arial"/>
            </a:endParaRPr>
          </a:p>
        </p:txBody>
      </p:sp>
      <p:sp>
        <p:nvSpPr>
          <p:cNvPr id="10" name="Text Box 31"/>
          <p:cNvSpPr txBox="1">
            <a:spLocks noChangeArrowheads="1"/>
          </p:cNvSpPr>
          <p:nvPr/>
        </p:nvSpPr>
        <p:spPr bwMode="auto">
          <a:xfrm>
            <a:off x="4152953" y="2923440"/>
            <a:ext cx="7968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800" dirty="0" smtClean="0">
                <a:solidFill>
                  <a:srgbClr val="000000"/>
                </a:solidFill>
                <a:latin typeface="Arial"/>
                <a:cs typeface="Arial"/>
              </a:rPr>
              <a:t>Antigen</a:t>
            </a:r>
          </a:p>
          <a:p>
            <a:pPr algn="ctr"/>
            <a:r>
              <a:rPr lang="en-US" sz="800" dirty="0" smtClean="0">
                <a:solidFill>
                  <a:srgbClr val="000000"/>
                </a:solidFill>
                <a:latin typeface="Arial"/>
                <a:cs typeface="Arial"/>
              </a:rPr>
              <a:t>presentation</a:t>
            </a:r>
            <a:endParaRPr lang="en-US" sz="800" dirty="0">
              <a:solidFill>
                <a:srgbClr val="000000"/>
              </a:solidFill>
              <a:latin typeface="Arial"/>
              <a:cs typeface="Arial"/>
            </a:endParaRPr>
          </a:p>
        </p:txBody>
      </p:sp>
      <p:sp>
        <p:nvSpPr>
          <p:cNvPr id="11" name="Text Box 31"/>
          <p:cNvSpPr txBox="1">
            <a:spLocks noChangeArrowheads="1"/>
          </p:cNvSpPr>
          <p:nvPr/>
        </p:nvSpPr>
        <p:spPr bwMode="auto">
          <a:xfrm>
            <a:off x="3449161" y="3425090"/>
            <a:ext cx="8603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800" dirty="0" smtClean="0">
                <a:solidFill>
                  <a:srgbClr val="000000"/>
                </a:solidFill>
                <a:latin typeface="Arial"/>
                <a:cs typeface="Arial"/>
              </a:rPr>
              <a:t>Activation of</a:t>
            </a:r>
          </a:p>
          <a:p>
            <a:pPr algn="ctr"/>
            <a:r>
              <a:rPr lang="en-US" sz="800" dirty="0" smtClean="0">
                <a:solidFill>
                  <a:srgbClr val="000000"/>
                </a:solidFill>
                <a:latin typeface="Arial"/>
                <a:cs typeface="Arial"/>
              </a:rPr>
              <a:t>cytotoxic T cells</a:t>
            </a:r>
            <a:endParaRPr lang="en-US" sz="800" dirty="0">
              <a:solidFill>
                <a:srgbClr val="000000"/>
              </a:solidFill>
              <a:latin typeface="Arial"/>
              <a:cs typeface="Arial"/>
            </a:endParaRPr>
          </a:p>
        </p:txBody>
      </p:sp>
      <p:sp>
        <p:nvSpPr>
          <p:cNvPr id="12" name="Text Box 31"/>
          <p:cNvSpPr txBox="1">
            <a:spLocks noChangeArrowheads="1"/>
          </p:cNvSpPr>
          <p:nvPr/>
        </p:nvSpPr>
        <p:spPr bwMode="auto">
          <a:xfrm>
            <a:off x="4697995" y="3431440"/>
            <a:ext cx="8603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800" dirty="0" smtClean="0">
                <a:solidFill>
                  <a:srgbClr val="000000"/>
                </a:solidFill>
                <a:latin typeface="Arial"/>
                <a:cs typeface="Arial"/>
              </a:rPr>
              <a:t>Activation of</a:t>
            </a:r>
          </a:p>
          <a:p>
            <a:pPr algn="ctr"/>
            <a:r>
              <a:rPr lang="en-US" sz="800" dirty="0">
                <a:solidFill>
                  <a:srgbClr val="000000"/>
                </a:solidFill>
                <a:latin typeface="Arial"/>
                <a:cs typeface="Arial"/>
              </a:rPr>
              <a:t>h</a:t>
            </a:r>
            <a:r>
              <a:rPr lang="en-US" sz="800" dirty="0" smtClean="0">
                <a:solidFill>
                  <a:srgbClr val="000000"/>
                </a:solidFill>
                <a:latin typeface="Arial"/>
                <a:cs typeface="Arial"/>
              </a:rPr>
              <a:t>elper T cells</a:t>
            </a:r>
            <a:endParaRPr lang="en-US" sz="800" dirty="0">
              <a:solidFill>
                <a:srgbClr val="000000"/>
              </a:solidFill>
              <a:latin typeface="Arial"/>
              <a:cs typeface="Arial"/>
            </a:endParaRPr>
          </a:p>
        </p:txBody>
      </p:sp>
      <p:sp>
        <p:nvSpPr>
          <p:cNvPr id="13" name="Text Box 31"/>
          <p:cNvSpPr txBox="1">
            <a:spLocks noChangeArrowheads="1"/>
          </p:cNvSpPr>
          <p:nvPr/>
        </p:nvSpPr>
        <p:spPr bwMode="auto">
          <a:xfrm>
            <a:off x="4755145" y="3983890"/>
            <a:ext cx="7523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800" dirty="0" smtClean="0">
                <a:solidFill>
                  <a:srgbClr val="000000"/>
                </a:solidFill>
                <a:latin typeface="Arial"/>
                <a:cs typeface="Arial"/>
              </a:rPr>
              <a:t>Activation</a:t>
            </a:r>
          </a:p>
          <a:p>
            <a:pPr algn="ctr"/>
            <a:r>
              <a:rPr lang="en-US" sz="800" dirty="0">
                <a:solidFill>
                  <a:srgbClr val="000000"/>
                </a:solidFill>
                <a:latin typeface="Arial"/>
                <a:cs typeface="Arial"/>
              </a:rPr>
              <a:t>o</a:t>
            </a:r>
            <a:r>
              <a:rPr lang="en-US" sz="800" dirty="0" smtClean="0">
                <a:solidFill>
                  <a:srgbClr val="000000"/>
                </a:solidFill>
                <a:latin typeface="Arial"/>
                <a:cs typeface="Arial"/>
              </a:rPr>
              <a:t>f B cells</a:t>
            </a:r>
            <a:endParaRPr lang="en-US" sz="800" dirty="0">
              <a:solidFill>
                <a:srgbClr val="000000"/>
              </a:solidFill>
              <a:latin typeface="Arial"/>
              <a:cs typeface="Arial"/>
            </a:endParaRPr>
          </a:p>
        </p:txBody>
      </p:sp>
      <p:sp>
        <p:nvSpPr>
          <p:cNvPr id="14" name="Text Box 31"/>
          <p:cNvSpPr txBox="1">
            <a:spLocks noChangeArrowheads="1"/>
          </p:cNvSpPr>
          <p:nvPr/>
        </p:nvSpPr>
        <p:spPr bwMode="auto">
          <a:xfrm>
            <a:off x="4755145" y="4536340"/>
            <a:ext cx="7523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800" dirty="0" smtClean="0">
                <a:solidFill>
                  <a:srgbClr val="000000"/>
                </a:solidFill>
                <a:latin typeface="Arial"/>
                <a:cs typeface="Arial"/>
              </a:rPr>
              <a:t>Antibody</a:t>
            </a:r>
          </a:p>
          <a:p>
            <a:pPr algn="ctr"/>
            <a:r>
              <a:rPr lang="en-US" sz="800" dirty="0">
                <a:solidFill>
                  <a:srgbClr val="000000"/>
                </a:solidFill>
                <a:latin typeface="Arial"/>
                <a:cs typeface="Arial"/>
              </a:rPr>
              <a:t>p</a:t>
            </a:r>
            <a:r>
              <a:rPr lang="en-US" sz="800" dirty="0" smtClean="0">
                <a:solidFill>
                  <a:srgbClr val="000000"/>
                </a:solidFill>
                <a:latin typeface="Arial"/>
                <a:cs typeface="Arial"/>
              </a:rPr>
              <a:t>roduction by</a:t>
            </a:r>
          </a:p>
          <a:p>
            <a:pPr algn="ctr"/>
            <a:r>
              <a:rPr lang="en-US" sz="800" dirty="0" smtClean="0">
                <a:solidFill>
                  <a:srgbClr val="000000"/>
                </a:solidFill>
                <a:latin typeface="Arial"/>
                <a:cs typeface="Arial"/>
              </a:rPr>
              <a:t>plasma cells</a:t>
            </a:r>
            <a:endParaRPr lang="en-US" sz="800" dirty="0">
              <a:solidFill>
                <a:srgbClr val="000000"/>
              </a:solidFill>
              <a:latin typeface="Arial"/>
              <a:cs typeface="Arial"/>
            </a:endParaRPr>
          </a:p>
        </p:txBody>
      </p:sp>
      <p:sp>
        <p:nvSpPr>
          <p:cNvPr id="15" name="Text Box 31"/>
          <p:cNvSpPr txBox="1">
            <a:spLocks noChangeArrowheads="1"/>
          </p:cNvSpPr>
          <p:nvPr/>
        </p:nvSpPr>
        <p:spPr bwMode="auto">
          <a:xfrm>
            <a:off x="3745495" y="5196740"/>
            <a:ext cx="7523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770" dirty="0" err="1" smtClean="0">
                <a:solidFill>
                  <a:srgbClr val="000000"/>
                </a:solidFill>
                <a:latin typeface="Arial"/>
                <a:cs typeface="Arial"/>
              </a:rPr>
              <a:t>Opsonization</a:t>
            </a:r>
            <a:endParaRPr lang="en-US" sz="770" dirty="0" smtClean="0">
              <a:solidFill>
                <a:srgbClr val="000000"/>
              </a:solidFill>
              <a:latin typeface="Arial"/>
              <a:cs typeface="Arial"/>
            </a:endParaRPr>
          </a:p>
          <a:p>
            <a:pPr algn="ctr"/>
            <a:r>
              <a:rPr lang="en-US" sz="770" dirty="0">
                <a:solidFill>
                  <a:srgbClr val="000000"/>
                </a:solidFill>
                <a:latin typeface="Arial"/>
                <a:cs typeface="Arial"/>
              </a:rPr>
              <a:t>a</a:t>
            </a:r>
            <a:r>
              <a:rPr lang="en-US" sz="770" dirty="0" smtClean="0">
                <a:solidFill>
                  <a:srgbClr val="000000"/>
                </a:solidFill>
                <a:latin typeface="Arial"/>
                <a:cs typeface="Arial"/>
              </a:rPr>
              <a:t>nd phagocyte</a:t>
            </a:r>
          </a:p>
          <a:p>
            <a:pPr algn="ctr"/>
            <a:r>
              <a:rPr lang="en-US" sz="770" dirty="0" smtClean="0">
                <a:solidFill>
                  <a:srgbClr val="000000"/>
                </a:solidFill>
                <a:latin typeface="Arial"/>
                <a:cs typeface="Arial"/>
              </a:rPr>
              <a:t>attraction</a:t>
            </a:r>
            <a:endParaRPr lang="en-US" sz="770" dirty="0">
              <a:solidFill>
                <a:srgbClr val="000000"/>
              </a:solidFill>
              <a:latin typeface="Arial"/>
              <a:cs typeface="Arial"/>
            </a:endParaRPr>
          </a:p>
        </p:txBody>
      </p:sp>
      <p:sp>
        <p:nvSpPr>
          <p:cNvPr id="16" name="Text Box 31"/>
          <p:cNvSpPr txBox="1">
            <a:spLocks noChangeArrowheads="1"/>
          </p:cNvSpPr>
          <p:nvPr/>
        </p:nvSpPr>
        <p:spPr bwMode="auto">
          <a:xfrm>
            <a:off x="4697995" y="5203090"/>
            <a:ext cx="8666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770" dirty="0" smtClean="0">
                <a:solidFill>
                  <a:srgbClr val="000000"/>
                </a:solidFill>
                <a:latin typeface="Arial"/>
                <a:cs typeface="Arial"/>
              </a:rPr>
              <a:t>Formation of</a:t>
            </a:r>
          </a:p>
          <a:p>
            <a:pPr algn="ctr"/>
            <a:r>
              <a:rPr lang="en-US" sz="770" dirty="0">
                <a:solidFill>
                  <a:srgbClr val="000000"/>
                </a:solidFill>
                <a:latin typeface="Arial"/>
                <a:cs typeface="Arial"/>
              </a:rPr>
              <a:t>a</a:t>
            </a:r>
            <a:r>
              <a:rPr lang="en-US" sz="770" dirty="0" smtClean="0">
                <a:solidFill>
                  <a:srgbClr val="000000"/>
                </a:solidFill>
                <a:latin typeface="Arial"/>
                <a:cs typeface="Arial"/>
              </a:rPr>
              <a:t>ntigen-antibody</a:t>
            </a:r>
          </a:p>
          <a:p>
            <a:pPr algn="ctr"/>
            <a:r>
              <a:rPr lang="en-US" sz="770" dirty="0" smtClean="0">
                <a:solidFill>
                  <a:srgbClr val="000000"/>
                </a:solidFill>
                <a:latin typeface="Arial"/>
                <a:cs typeface="Arial"/>
              </a:rPr>
              <a:t>complexes</a:t>
            </a:r>
            <a:endParaRPr lang="en-US" sz="770" dirty="0">
              <a:solidFill>
                <a:srgbClr val="000000"/>
              </a:solidFill>
              <a:latin typeface="Arial"/>
              <a:cs typeface="Arial"/>
            </a:endParaRPr>
          </a:p>
        </p:txBody>
      </p:sp>
      <p:sp>
        <p:nvSpPr>
          <p:cNvPr id="17" name="Text Box 31"/>
          <p:cNvSpPr txBox="1">
            <a:spLocks noChangeArrowheads="1"/>
          </p:cNvSpPr>
          <p:nvPr/>
        </p:nvSpPr>
        <p:spPr bwMode="auto">
          <a:xfrm>
            <a:off x="3783595" y="5863490"/>
            <a:ext cx="14318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800" dirty="0" smtClean="0">
                <a:solidFill>
                  <a:srgbClr val="000000"/>
                </a:solidFill>
                <a:latin typeface="Arial"/>
                <a:cs typeface="Arial"/>
              </a:rPr>
              <a:t>Destruction of bacteria by</a:t>
            </a:r>
          </a:p>
          <a:p>
            <a:pPr algn="ctr"/>
            <a:r>
              <a:rPr lang="en-US" sz="800" dirty="0">
                <a:solidFill>
                  <a:srgbClr val="000000"/>
                </a:solidFill>
                <a:latin typeface="Arial"/>
                <a:cs typeface="Arial"/>
              </a:rPr>
              <a:t>c</a:t>
            </a:r>
            <a:r>
              <a:rPr lang="en-US" sz="800" dirty="0" smtClean="0">
                <a:solidFill>
                  <a:srgbClr val="000000"/>
                </a:solidFill>
                <a:latin typeface="Arial"/>
                <a:cs typeface="Arial"/>
              </a:rPr>
              <a:t>ell </a:t>
            </a:r>
            <a:r>
              <a:rPr lang="en-US" sz="800" dirty="0" err="1" smtClean="0">
                <a:solidFill>
                  <a:srgbClr val="000000"/>
                </a:solidFill>
                <a:latin typeface="Arial"/>
                <a:cs typeface="Arial"/>
              </a:rPr>
              <a:t>lysis</a:t>
            </a:r>
            <a:r>
              <a:rPr lang="en-US" sz="800" dirty="0" smtClean="0">
                <a:solidFill>
                  <a:srgbClr val="000000"/>
                </a:solidFill>
                <a:latin typeface="Arial"/>
                <a:cs typeface="Arial"/>
              </a:rPr>
              <a:t> or phagocytosis</a:t>
            </a:r>
            <a:endParaRPr lang="en-US" sz="800" dirty="0">
              <a:solidFill>
                <a:srgbClr val="000000"/>
              </a:solidFill>
              <a:latin typeface="Arial"/>
              <a:cs typeface="Arial"/>
            </a:endParaRPr>
          </a:p>
        </p:txBody>
      </p:sp>
      <p:sp>
        <p:nvSpPr>
          <p:cNvPr id="18" name="Text Box 31"/>
          <p:cNvSpPr txBox="1">
            <a:spLocks noChangeArrowheads="1"/>
          </p:cNvSpPr>
          <p:nvPr/>
        </p:nvSpPr>
        <p:spPr bwMode="auto">
          <a:xfrm>
            <a:off x="3538724" y="6368264"/>
            <a:ext cx="2366079" cy="26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036"/>
              </a:lnSpc>
            </a:pPr>
            <a:r>
              <a:rPr lang="en-US" sz="780" dirty="0" smtClean="0">
                <a:solidFill>
                  <a:srgbClr val="000000"/>
                </a:solidFill>
                <a:latin typeface="Arial"/>
                <a:cs typeface="Arial"/>
              </a:rPr>
              <a:t>Defenses against bacteria involve phagocytosis</a:t>
            </a:r>
          </a:p>
          <a:p>
            <a:pPr>
              <a:lnSpc>
                <a:spcPts val="1036"/>
              </a:lnSpc>
            </a:pPr>
            <a:r>
              <a:rPr lang="en-US" sz="780" dirty="0">
                <a:solidFill>
                  <a:srgbClr val="000000"/>
                </a:solidFill>
                <a:latin typeface="Arial"/>
                <a:cs typeface="Arial"/>
              </a:rPr>
              <a:t>a</a:t>
            </a:r>
            <a:r>
              <a:rPr lang="en-US" sz="780" dirty="0" smtClean="0">
                <a:solidFill>
                  <a:srgbClr val="000000"/>
                </a:solidFill>
                <a:latin typeface="Arial"/>
                <a:cs typeface="Arial"/>
              </a:rPr>
              <a:t>nd antigen presentation by APCs.</a:t>
            </a:r>
            <a:endParaRPr lang="en-US" sz="780" dirty="0">
              <a:solidFill>
                <a:srgbClr val="000000"/>
              </a:solidFill>
              <a:latin typeface="Arial"/>
              <a:cs typeface="Arial"/>
            </a:endParaRPr>
          </a:p>
        </p:txBody>
      </p:sp>
    </p:spTree>
    <p:extLst>
      <p:ext uri="{BB962C8B-B14F-4D97-AF65-F5344CB8AC3E}">
        <p14:creationId xmlns:p14="http://schemas.microsoft.com/office/powerpoint/2010/main" val="3242392408"/>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ure_22_27b_unlabeled.jpg"/>
          <p:cNvPicPr>
            <a:picLocks noChangeAspect="1"/>
          </p:cNvPicPr>
          <p:nvPr/>
        </p:nvPicPr>
        <p:blipFill rotWithShape="1">
          <a:blip r:embed="rId3">
            <a:extLst>
              <a:ext uri="{28A0092B-C50C-407E-A947-70E740481C1C}">
                <a14:useLocalDpi xmlns:a14="http://schemas.microsoft.com/office/drawing/2010/main" val="0"/>
              </a:ext>
            </a:extLst>
          </a:blip>
          <a:srcRect b="2739"/>
          <a:stretch/>
        </p:blipFill>
        <p:spPr>
          <a:xfrm>
            <a:off x="2648712" y="218799"/>
            <a:ext cx="3846576" cy="640334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a:t>
            </a:r>
            <a:r>
              <a:rPr lang="en-US" sz="900" b="1" dirty="0" smtClean="0">
                <a:latin typeface="Arial"/>
                <a:cs typeface="Arial"/>
              </a:rPr>
              <a:t>27b </a:t>
            </a:r>
            <a:r>
              <a:rPr lang="en-US" sz="900" b="1" dirty="0">
                <a:latin typeface="Arial"/>
                <a:cs typeface="Arial"/>
              </a:rPr>
              <a:t>Defenses against Bacterial and Viral Pathogens.</a:t>
            </a:r>
          </a:p>
        </p:txBody>
      </p:sp>
      <p:sp>
        <p:nvSpPr>
          <p:cNvPr id="6" name="Text Box 31"/>
          <p:cNvSpPr txBox="1">
            <a:spLocks noChangeArrowheads="1"/>
          </p:cNvSpPr>
          <p:nvPr/>
        </p:nvSpPr>
        <p:spPr bwMode="auto">
          <a:xfrm>
            <a:off x="4085875" y="2627379"/>
            <a:ext cx="7302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800" dirty="0" smtClean="0">
                <a:solidFill>
                  <a:srgbClr val="000000"/>
                </a:solidFill>
                <a:latin typeface="Arial"/>
                <a:cs typeface="Arial"/>
              </a:rPr>
              <a:t>Infection of</a:t>
            </a:r>
          </a:p>
          <a:p>
            <a:pPr algn="ctr"/>
            <a:r>
              <a:rPr lang="en-US" sz="800" dirty="0">
                <a:solidFill>
                  <a:srgbClr val="000000"/>
                </a:solidFill>
                <a:latin typeface="Arial"/>
                <a:cs typeface="Arial"/>
              </a:rPr>
              <a:t>t</a:t>
            </a:r>
            <a:r>
              <a:rPr lang="en-US" sz="800" dirty="0" smtClean="0">
                <a:solidFill>
                  <a:srgbClr val="000000"/>
                </a:solidFill>
                <a:latin typeface="Arial"/>
                <a:cs typeface="Arial"/>
              </a:rPr>
              <a:t>issue cells</a:t>
            </a:r>
            <a:endParaRPr lang="en-US" sz="800" dirty="0">
              <a:solidFill>
                <a:srgbClr val="000000"/>
              </a:solidFill>
              <a:latin typeface="Arial"/>
              <a:cs typeface="Arial"/>
            </a:endParaRPr>
          </a:p>
        </p:txBody>
      </p:sp>
      <p:sp>
        <p:nvSpPr>
          <p:cNvPr id="7" name="Text Box 31"/>
          <p:cNvSpPr txBox="1">
            <a:spLocks noChangeArrowheads="1"/>
          </p:cNvSpPr>
          <p:nvPr/>
        </p:nvSpPr>
        <p:spPr bwMode="auto">
          <a:xfrm>
            <a:off x="5203474" y="2633729"/>
            <a:ext cx="11366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800" dirty="0" smtClean="0">
                <a:solidFill>
                  <a:srgbClr val="000000"/>
                </a:solidFill>
                <a:latin typeface="Arial"/>
                <a:cs typeface="Arial"/>
              </a:rPr>
              <a:t>Infection of or uptake</a:t>
            </a:r>
          </a:p>
          <a:p>
            <a:pPr algn="ctr"/>
            <a:r>
              <a:rPr lang="en-US" sz="800" dirty="0">
                <a:solidFill>
                  <a:srgbClr val="000000"/>
                </a:solidFill>
                <a:latin typeface="Arial"/>
                <a:cs typeface="Arial"/>
              </a:rPr>
              <a:t>b</a:t>
            </a:r>
            <a:r>
              <a:rPr lang="en-US" sz="800" dirty="0" smtClean="0">
                <a:solidFill>
                  <a:srgbClr val="000000"/>
                </a:solidFill>
                <a:latin typeface="Arial"/>
                <a:cs typeface="Arial"/>
              </a:rPr>
              <a:t>y APCs</a:t>
            </a:r>
            <a:endParaRPr lang="en-US" sz="800" dirty="0">
              <a:solidFill>
                <a:srgbClr val="000000"/>
              </a:solidFill>
              <a:latin typeface="Arial"/>
              <a:cs typeface="Arial"/>
            </a:endParaRPr>
          </a:p>
        </p:txBody>
      </p:sp>
      <p:sp>
        <p:nvSpPr>
          <p:cNvPr id="8" name="Text Box 31"/>
          <p:cNvSpPr txBox="1">
            <a:spLocks noChangeArrowheads="1"/>
          </p:cNvSpPr>
          <p:nvPr/>
        </p:nvSpPr>
        <p:spPr bwMode="auto">
          <a:xfrm>
            <a:off x="5355875" y="3148079"/>
            <a:ext cx="8318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800" dirty="0" smtClean="0">
                <a:solidFill>
                  <a:srgbClr val="000000"/>
                </a:solidFill>
                <a:latin typeface="Arial"/>
                <a:cs typeface="Arial"/>
              </a:rPr>
              <a:t>Antigen</a:t>
            </a:r>
          </a:p>
          <a:p>
            <a:pPr algn="ctr"/>
            <a:r>
              <a:rPr lang="en-US" sz="800" dirty="0" smtClean="0">
                <a:solidFill>
                  <a:srgbClr val="000000"/>
                </a:solidFill>
                <a:latin typeface="Arial"/>
                <a:cs typeface="Arial"/>
              </a:rPr>
              <a:t>presentation</a:t>
            </a:r>
            <a:endParaRPr lang="en-US" sz="800" dirty="0">
              <a:solidFill>
                <a:srgbClr val="000000"/>
              </a:solidFill>
              <a:latin typeface="Arial"/>
              <a:cs typeface="Arial"/>
            </a:endParaRPr>
          </a:p>
        </p:txBody>
      </p:sp>
      <p:sp>
        <p:nvSpPr>
          <p:cNvPr id="9" name="Text Box 31"/>
          <p:cNvSpPr txBox="1">
            <a:spLocks noChangeArrowheads="1"/>
          </p:cNvSpPr>
          <p:nvPr/>
        </p:nvSpPr>
        <p:spPr bwMode="auto">
          <a:xfrm>
            <a:off x="5355875" y="3675129"/>
            <a:ext cx="8318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800" dirty="0" smtClean="0">
                <a:solidFill>
                  <a:srgbClr val="000000"/>
                </a:solidFill>
                <a:latin typeface="Arial"/>
                <a:cs typeface="Arial"/>
              </a:rPr>
              <a:t>Activation of</a:t>
            </a:r>
          </a:p>
          <a:p>
            <a:pPr algn="ctr"/>
            <a:r>
              <a:rPr lang="en-US" sz="800" dirty="0">
                <a:solidFill>
                  <a:srgbClr val="000000"/>
                </a:solidFill>
                <a:latin typeface="Arial"/>
                <a:cs typeface="Arial"/>
              </a:rPr>
              <a:t>h</a:t>
            </a:r>
            <a:r>
              <a:rPr lang="en-US" sz="800" dirty="0" smtClean="0">
                <a:solidFill>
                  <a:srgbClr val="000000"/>
                </a:solidFill>
                <a:latin typeface="Arial"/>
                <a:cs typeface="Arial"/>
              </a:rPr>
              <a:t>elper T cells</a:t>
            </a:r>
            <a:endParaRPr lang="en-US" sz="800" dirty="0">
              <a:solidFill>
                <a:srgbClr val="000000"/>
              </a:solidFill>
              <a:latin typeface="Arial"/>
              <a:cs typeface="Arial"/>
            </a:endParaRPr>
          </a:p>
        </p:txBody>
      </p:sp>
      <p:sp>
        <p:nvSpPr>
          <p:cNvPr id="10" name="Text Box 31"/>
          <p:cNvSpPr txBox="1">
            <a:spLocks noChangeArrowheads="1"/>
          </p:cNvSpPr>
          <p:nvPr/>
        </p:nvSpPr>
        <p:spPr bwMode="auto">
          <a:xfrm>
            <a:off x="4397024" y="3681479"/>
            <a:ext cx="812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770" dirty="0" smtClean="0">
                <a:solidFill>
                  <a:srgbClr val="000000"/>
                </a:solidFill>
                <a:latin typeface="Arial"/>
                <a:cs typeface="Arial"/>
              </a:rPr>
              <a:t>Activation of</a:t>
            </a:r>
          </a:p>
          <a:p>
            <a:pPr algn="ctr"/>
            <a:r>
              <a:rPr lang="en-US" sz="770" dirty="0">
                <a:solidFill>
                  <a:srgbClr val="000000"/>
                </a:solidFill>
                <a:latin typeface="Arial"/>
                <a:cs typeface="Arial"/>
              </a:rPr>
              <a:t>c</a:t>
            </a:r>
            <a:r>
              <a:rPr lang="en-US" sz="770" dirty="0" smtClean="0">
                <a:solidFill>
                  <a:srgbClr val="000000"/>
                </a:solidFill>
                <a:latin typeface="Arial"/>
                <a:cs typeface="Arial"/>
              </a:rPr>
              <a:t>ytotoxic T cells</a:t>
            </a:r>
            <a:endParaRPr lang="en-US" sz="770" dirty="0">
              <a:solidFill>
                <a:srgbClr val="000000"/>
              </a:solidFill>
              <a:latin typeface="Arial"/>
              <a:cs typeface="Arial"/>
            </a:endParaRPr>
          </a:p>
        </p:txBody>
      </p:sp>
      <p:sp>
        <p:nvSpPr>
          <p:cNvPr id="11" name="Text Box 31"/>
          <p:cNvSpPr txBox="1">
            <a:spLocks noChangeArrowheads="1"/>
          </p:cNvSpPr>
          <p:nvPr/>
        </p:nvSpPr>
        <p:spPr bwMode="auto">
          <a:xfrm>
            <a:off x="3679474" y="3675129"/>
            <a:ext cx="635000" cy="2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770" dirty="0" smtClean="0">
                <a:solidFill>
                  <a:srgbClr val="000000"/>
                </a:solidFill>
                <a:latin typeface="Arial"/>
                <a:cs typeface="Arial"/>
              </a:rPr>
              <a:t>Stimulation</a:t>
            </a:r>
          </a:p>
          <a:p>
            <a:pPr algn="ctr"/>
            <a:r>
              <a:rPr lang="en-US" sz="770" dirty="0" smtClean="0">
                <a:solidFill>
                  <a:srgbClr val="000000"/>
                </a:solidFill>
                <a:latin typeface="Arial"/>
                <a:cs typeface="Arial"/>
              </a:rPr>
              <a:t>of NK cells</a:t>
            </a:r>
            <a:endParaRPr lang="en-US" sz="770" dirty="0">
              <a:solidFill>
                <a:srgbClr val="000000"/>
              </a:solidFill>
              <a:latin typeface="Arial"/>
              <a:cs typeface="Arial"/>
            </a:endParaRPr>
          </a:p>
        </p:txBody>
      </p:sp>
      <p:sp>
        <p:nvSpPr>
          <p:cNvPr id="12" name="Text Box 31"/>
          <p:cNvSpPr txBox="1">
            <a:spLocks noChangeArrowheads="1"/>
          </p:cNvSpPr>
          <p:nvPr/>
        </p:nvSpPr>
        <p:spPr bwMode="auto">
          <a:xfrm>
            <a:off x="3718089" y="3147564"/>
            <a:ext cx="14859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800" dirty="0" smtClean="0">
                <a:solidFill>
                  <a:srgbClr val="000000"/>
                </a:solidFill>
                <a:latin typeface="Arial"/>
                <a:cs typeface="Arial"/>
              </a:rPr>
              <a:t>Appearance of antigen</a:t>
            </a:r>
          </a:p>
          <a:p>
            <a:pPr algn="ctr"/>
            <a:r>
              <a:rPr lang="en-US" sz="800" dirty="0">
                <a:solidFill>
                  <a:srgbClr val="000000"/>
                </a:solidFill>
                <a:latin typeface="Arial"/>
                <a:cs typeface="Arial"/>
              </a:rPr>
              <a:t>i</a:t>
            </a:r>
            <a:r>
              <a:rPr lang="en-US" sz="800" dirty="0" smtClean="0">
                <a:solidFill>
                  <a:srgbClr val="000000"/>
                </a:solidFill>
                <a:latin typeface="Arial"/>
                <a:cs typeface="Arial"/>
              </a:rPr>
              <a:t>n plasma membrane</a:t>
            </a:r>
            <a:endParaRPr lang="en-US" sz="800" dirty="0">
              <a:solidFill>
                <a:srgbClr val="000000"/>
              </a:solidFill>
              <a:latin typeface="Arial"/>
              <a:cs typeface="Arial"/>
            </a:endParaRPr>
          </a:p>
        </p:txBody>
      </p:sp>
      <p:sp>
        <p:nvSpPr>
          <p:cNvPr id="13" name="Text Box 31"/>
          <p:cNvSpPr txBox="1">
            <a:spLocks noChangeArrowheads="1"/>
          </p:cNvSpPr>
          <p:nvPr/>
        </p:nvSpPr>
        <p:spPr bwMode="auto">
          <a:xfrm>
            <a:off x="5444775" y="4338419"/>
            <a:ext cx="6667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800" dirty="0" smtClean="0">
                <a:solidFill>
                  <a:srgbClr val="000000"/>
                </a:solidFill>
                <a:latin typeface="Arial"/>
                <a:cs typeface="Arial"/>
              </a:rPr>
              <a:t>Activation</a:t>
            </a:r>
          </a:p>
          <a:p>
            <a:pPr algn="ctr"/>
            <a:r>
              <a:rPr lang="en-US" sz="800" dirty="0">
                <a:solidFill>
                  <a:srgbClr val="000000"/>
                </a:solidFill>
                <a:latin typeface="Arial"/>
                <a:cs typeface="Arial"/>
              </a:rPr>
              <a:t>o</a:t>
            </a:r>
            <a:r>
              <a:rPr lang="en-US" sz="800" dirty="0" smtClean="0">
                <a:solidFill>
                  <a:srgbClr val="000000"/>
                </a:solidFill>
                <a:latin typeface="Arial"/>
                <a:cs typeface="Arial"/>
              </a:rPr>
              <a:t>f B cells</a:t>
            </a:r>
            <a:endParaRPr lang="en-US" sz="800" dirty="0">
              <a:solidFill>
                <a:srgbClr val="000000"/>
              </a:solidFill>
              <a:latin typeface="Arial"/>
              <a:cs typeface="Arial"/>
            </a:endParaRPr>
          </a:p>
        </p:txBody>
      </p:sp>
      <p:sp>
        <p:nvSpPr>
          <p:cNvPr id="14" name="Text Box 31"/>
          <p:cNvSpPr txBox="1">
            <a:spLocks noChangeArrowheads="1"/>
          </p:cNvSpPr>
          <p:nvPr/>
        </p:nvSpPr>
        <p:spPr bwMode="auto">
          <a:xfrm>
            <a:off x="5374925" y="4928454"/>
            <a:ext cx="800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800" dirty="0" smtClean="0">
                <a:solidFill>
                  <a:srgbClr val="000000"/>
                </a:solidFill>
                <a:latin typeface="Arial"/>
                <a:cs typeface="Arial"/>
              </a:rPr>
              <a:t>Antibody</a:t>
            </a:r>
          </a:p>
          <a:p>
            <a:pPr algn="ctr"/>
            <a:r>
              <a:rPr lang="en-US" sz="800" dirty="0">
                <a:solidFill>
                  <a:srgbClr val="000000"/>
                </a:solidFill>
                <a:latin typeface="Arial"/>
                <a:cs typeface="Arial"/>
              </a:rPr>
              <a:t>p</a:t>
            </a:r>
            <a:r>
              <a:rPr lang="en-US" sz="800" dirty="0" smtClean="0">
                <a:solidFill>
                  <a:srgbClr val="000000"/>
                </a:solidFill>
                <a:latin typeface="Arial"/>
                <a:cs typeface="Arial"/>
              </a:rPr>
              <a:t>roduction by plasma cells</a:t>
            </a:r>
            <a:endParaRPr lang="en-US" sz="800" dirty="0">
              <a:solidFill>
                <a:srgbClr val="000000"/>
              </a:solidFill>
              <a:latin typeface="Arial"/>
              <a:cs typeface="Arial"/>
            </a:endParaRPr>
          </a:p>
        </p:txBody>
      </p:sp>
      <p:sp>
        <p:nvSpPr>
          <p:cNvPr id="15" name="Text Box 31"/>
          <p:cNvSpPr txBox="1">
            <a:spLocks noChangeArrowheads="1"/>
          </p:cNvSpPr>
          <p:nvPr/>
        </p:nvSpPr>
        <p:spPr bwMode="auto">
          <a:xfrm>
            <a:off x="5260625" y="5684619"/>
            <a:ext cx="1028699"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lnSpc>
                <a:spcPts val="900"/>
              </a:lnSpc>
            </a:pPr>
            <a:r>
              <a:rPr lang="en-US" sz="780" dirty="0" smtClean="0">
                <a:solidFill>
                  <a:srgbClr val="000000"/>
                </a:solidFill>
                <a:latin typeface="Arial"/>
                <a:cs typeface="Arial"/>
              </a:rPr>
              <a:t>Destruction of</a:t>
            </a:r>
          </a:p>
          <a:p>
            <a:pPr algn="ctr">
              <a:lnSpc>
                <a:spcPts val="900"/>
              </a:lnSpc>
            </a:pPr>
            <a:r>
              <a:rPr lang="en-US" sz="780" dirty="0" smtClean="0">
                <a:solidFill>
                  <a:srgbClr val="000000"/>
                </a:solidFill>
                <a:latin typeface="Arial"/>
                <a:cs typeface="Arial"/>
              </a:rPr>
              <a:t>viruses or</a:t>
            </a:r>
          </a:p>
          <a:p>
            <a:pPr algn="ctr">
              <a:lnSpc>
                <a:spcPts val="900"/>
              </a:lnSpc>
            </a:pPr>
            <a:r>
              <a:rPr lang="en-US" sz="780" dirty="0" smtClean="0">
                <a:solidFill>
                  <a:srgbClr val="000000"/>
                </a:solidFill>
                <a:latin typeface="Arial"/>
                <a:cs typeface="Arial"/>
              </a:rPr>
              <a:t>prevention of</a:t>
            </a:r>
          </a:p>
          <a:p>
            <a:pPr algn="ctr">
              <a:lnSpc>
                <a:spcPts val="900"/>
              </a:lnSpc>
            </a:pPr>
            <a:r>
              <a:rPr lang="en-US" sz="780" dirty="0">
                <a:solidFill>
                  <a:srgbClr val="000000"/>
                </a:solidFill>
                <a:latin typeface="Arial"/>
                <a:cs typeface="Arial"/>
              </a:rPr>
              <a:t>v</a:t>
            </a:r>
            <a:r>
              <a:rPr lang="en-US" sz="780" dirty="0" smtClean="0">
                <a:solidFill>
                  <a:srgbClr val="000000"/>
                </a:solidFill>
                <a:latin typeface="Arial"/>
                <a:cs typeface="Arial"/>
              </a:rPr>
              <a:t>irus entry into cells</a:t>
            </a:r>
            <a:endParaRPr lang="en-US" sz="780" dirty="0">
              <a:solidFill>
                <a:srgbClr val="000000"/>
              </a:solidFill>
              <a:latin typeface="Arial"/>
              <a:cs typeface="Arial"/>
            </a:endParaRPr>
          </a:p>
        </p:txBody>
      </p:sp>
      <p:sp>
        <p:nvSpPr>
          <p:cNvPr id="16" name="Text Box 31"/>
          <p:cNvSpPr txBox="1">
            <a:spLocks noChangeArrowheads="1"/>
          </p:cNvSpPr>
          <p:nvPr/>
        </p:nvSpPr>
        <p:spPr bwMode="auto">
          <a:xfrm>
            <a:off x="3901725" y="5703669"/>
            <a:ext cx="1028699" cy="240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780" dirty="0" smtClean="0">
                <a:solidFill>
                  <a:srgbClr val="000000"/>
                </a:solidFill>
                <a:latin typeface="Arial"/>
                <a:cs typeface="Arial"/>
              </a:rPr>
              <a:t>Destruction of</a:t>
            </a:r>
          </a:p>
          <a:p>
            <a:pPr algn="ctr"/>
            <a:r>
              <a:rPr lang="en-US" sz="780" dirty="0" smtClean="0">
                <a:solidFill>
                  <a:srgbClr val="000000"/>
                </a:solidFill>
                <a:latin typeface="Arial"/>
                <a:cs typeface="Arial"/>
              </a:rPr>
              <a:t>virus-infected cells</a:t>
            </a:r>
            <a:endParaRPr lang="en-US" sz="780" dirty="0">
              <a:solidFill>
                <a:srgbClr val="000000"/>
              </a:solidFill>
              <a:latin typeface="Arial"/>
              <a:cs typeface="Arial"/>
            </a:endParaRPr>
          </a:p>
        </p:txBody>
      </p:sp>
      <p:sp>
        <p:nvSpPr>
          <p:cNvPr id="17" name="Text Box 31"/>
          <p:cNvSpPr txBox="1">
            <a:spLocks noChangeArrowheads="1"/>
          </p:cNvSpPr>
          <p:nvPr/>
        </p:nvSpPr>
        <p:spPr bwMode="auto">
          <a:xfrm>
            <a:off x="2841274" y="3675129"/>
            <a:ext cx="673100"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770" dirty="0" smtClean="0">
                <a:solidFill>
                  <a:srgbClr val="000000"/>
                </a:solidFill>
                <a:latin typeface="Arial"/>
                <a:cs typeface="Arial"/>
              </a:rPr>
              <a:t>Increased</a:t>
            </a:r>
          </a:p>
          <a:p>
            <a:pPr algn="ctr"/>
            <a:r>
              <a:rPr lang="en-US" sz="770" dirty="0">
                <a:solidFill>
                  <a:srgbClr val="000000"/>
                </a:solidFill>
                <a:latin typeface="Arial"/>
                <a:cs typeface="Arial"/>
              </a:rPr>
              <a:t>r</a:t>
            </a:r>
            <a:r>
              <a:rPr lang="en-US" sz="770" dirty="0" smtClean="0">
                <a:solidFill>
                  <a:srgbClr val="000000"/>
                </a:solidFill>
                <a:latin typeface="Arial"/>
                <a:cs typeface="Arial"/>
              </a:rPr>
              <a:t>esistance to</a:t>
            </a:r>
          </a:p>
          <a:p>
            <a:pPr algn="ctr"/>
            <a:r>
              <a:rPr lang="en-US" sz="770" dirty="0" smtClean="0">
                <a:solidFill>
                  <a:srgbClr val="000000"/>
                </a:solidFill>
                <a:latin typeface="Arial"/>
                <a:cs typeface="Arial"/>
              </a:rPr>
              <a:t>viral infection</a:t>
            </a:r>
          </a:p>
          <a:p>
            <a:pPr algn="ctr"/>
            <a:r>
              <a:rPr lang="en-US" sz="770" dirty="0" smtClean="0">
                <a:solidFill>
                  <a:srgbClr val="000000"/>
                </a:solidFill>
                <a:latin typeface="Arial"/>
                <a:cs typeface="Arial"/>
              </a:rPr>
              <a:t>and spread</a:t>
            </a:r>
            <a:endParaRPr lang="en-US" sz="770" dirty="0">
              <a:solidFill>
                <a:srgbClr val="000000"/>
              </a:solidFill>
              <a:latin typeface="Arial"/>
              <a:cs typeface="Arial"/>
            </a:endParaRPr>
          </a:p>
        </p:txBody>
      </p:sp>
      <p:sp>
        <p:nvSpPr>
          <p:cNvPr id="18" name="Text Box 31"/>
          <p:cNvSpPr txBox="1">
            <a:spLocks noChangeArrowheads="1"/>
          </p:cNvSpPr>
          <p:nvPr/>
        </p:nvSpPr>
        <p:spPr bwMode="auto">
          <a:xfrm>
            <a:off x="2860324" y="3154429"/>
            <a:ext cx="635000" cy="2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770" dirty="0" smtClean="0">
                <a:solidFill>
                  <a:srgbClr val="000000"/>
                </a:solidFill>
                <a:latin typeface="Arial"/>
                <a:cs typeface="Arial"/>
              </a:rPr>
              <a:t>Release of</a:t>
            </a:r>
          </a:p>
          <a:p>
            <a:pPr algn="ctr"/>
            <a:r>
              <a:rPr lang="en-US" sz="770" dirty="0" err="1" smtClean="0">
                <a:solidFill>
                  <a:srgbClr val="000000"/>
                </a:solidFill>
                <a:latin typeface="Arial"/>
                <a:cs typeface="Arial"/>
              </a:rPr>
              <a:t>interferons</a:t>
            </a:r>
            <a:endParaRPr lang="en-US" sz="770" dirty="0">
              <a:solidFill>
                <a:srgbClr val="000000"/>
              </a:solidFill>
              <a:latin typeface="Arial"/>
              <a:cs typeface="Arial"/>
            </a:endParaRPr>
          </a:p>
        </p:txBody>
      </p:sp>
      <p:sp>
        <p:nvSpPr>
          <p:cNvPr id="19" name="Rectangle 18"/>
          <p:cNvSpPr>
            <a:spLocks noChangeAspect="1"/>
          </p:cNvSpPr>
          <p:nvPr/>
        </p:nvSpPr>
        <p:spPr bwMode="auto">
          <a:xfrm>
            <a:off x="2686385" y="6376415"/>
            <a:ext cx="118992" cy="119282"/>
          </a:xfrm>
          <a:prstGeom prst="rect">
            <a:avLst/>
          </a:prstGeom>
          <a:solidFill>
            <a:srgbClr val="134B66"/>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20" name="Text Box 31"/>
          <p:cNvSpPr txBox="1">
            <a:spLocks noChangeArrowheads="1"/>
          </p:cNvSpPr>
          <p:nvPr/>
        </p:nvSpPr>
        <p:spPr bwMode="auto">
          <a:xfrm>
            <a:off x="2714604" y="6377075"/>
            <a:ext cx="6412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700" b="0" dirty="0" smtClean="0">
                <a:solidFill>
                  <a:srgbClr val="FFFFFF"/>
                </a:solidFill>
                <a:latin typeface="Arial Black"/>
                <a:cs typeface="Arial Black"/>
              </a:rPr>
              <a:t>b</a:t>
            </a:r>
            <a:endParaRPr lang="en-US" sz="700" b="0" dirty="0">
              <a:solidFill>
                <a:srgbClr val="FFFFFF"/>
              </a:solidFill>
              <a:latin typeface="Arial Black"/>
              <a:cs typeface="Arial Black"/>
            </a:endParaRPr>
          </a:p>
        </p:txBody>
      </p:sp>
      <p:sp>
        <p:nvSpPr>
          <p:cNvPr id="21" name="Text Box 31"/>
          <p:cNvSpPr txBox="1">
            <a:spLocks noChangeArrowheads="1"/>
          </p:cNvSpPr>
          <p:nvPr/>
        </p:nvSpPr>
        <p:spPr bwMode="auto">
          <a:xfrm>
            <a:off x="2852156" y="6359029"/>
            <a:ext cx="3384554" cy="26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1036"/>
              </a:lnSpc>
            </a:pPr>
            <a:r>
              <a:rPr lang="en-US" sz="800" dirty="0" smtClean="0">
                <a:solidFill>
                  <a:srgbClr val="000000"/>
                </a:solidFill>
                <a:latin typeface="Arial"/>
                <a:cs typeface="Arial"/>
              </a:rPr>
              <a:t>Defenses against viruses involve direct contact with virus-infected</a:t>
            </a:r>
          </a:p>
          <a:p>
            <a:pPr>
              <a:lnSpc>
                <a:spcPts val="1036"/>
              </a:lnSpc>
            </a:pPr>
            <a:r>
              <a:rPr lang="en-US" sz="800" dirty="0">
                <a:solidFill>
                  <a:srgbClr val="000000"/>
                </a:solidFill>
                <a:latin typeface="Arial"/>
                <a:cs typeface="Arial"/>
              </a:rPr>
              <a:t>c</a:t>
            </a:r>
            <a:r>
              <a:rPr lang="en-US" sz="800" dirty="0" smtClean="0">
                <a:solidFill>
                  <a:srgbClr val="000000"/>
                </a:solidFill>
                <a:latin typeface="Arial"/>
                <a:cs typeface="Arial"/>
              </a:rPr>
              <a:t>ells and antigen presentation by APCs.</a:t>
            </a:r>
            <a:endParaRPr lang="en-US" sz="800" dirty="0">
              <a:solidFill>
                <a:srgbClr val="000000"/>
              </a:solidFill>
              <a:latin typeface="Arial"/>
              <a:cs typeface="Arial"/>
            </a:endParaRPr>
          </a:p>
        </p:txBody>
      </p:sp>
      <p:sp>
        <p:nvSpPr>
          <p:cNvPr id="23" name="Text Box 31"/>
          <p:cNvSpPr txBox="1">
            <a:spLocks noChangeArrowheads="1"/>
          </p:cNvSpPr>
          <p:nvPr/>
        </p:nvSpPr>
        <p:spPr bwMode="auto">
          <a:xfrm>
            <a:off x="4776326" y="1202182"/>
            <a:ext cx="56326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800" b="0" dirty="0" smtClean="0">
                <a:solidFill>
                  <a:srgbClr val="000000"/>
                </a:solidFill>
                <a:latin typeface="Arial Black"/>
                <a:cs typeface="Arial Black"/>
              </a:rPr>
              <a:t>VIRUSES</a:t>
            </a:r>
            <a:endParaRPr lang="en-US" sz="800" b="0" dirty="0">
              <a:solidFill>
                <a:srgbClr val="000000"/>
              </a:solidFill>
              <a:latin typeface="Arial Black"/>
              <a:cs typeface="Arial Black"/>
            </a:endParaRPr>
          </a:p>
        </p:txBody>
      </p:sp>
    </p:spTree>
    <p:extLst>
      <p:ext uri="{BB962C8B-B14F-4D97-AF65-F5344CB8AC3E}">
        <p14:creationId xmlns:p14="http://schemas.microsoft.com/office/powerpoint/2010/main" val="3319284794"/>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le_22_02_1_labeled.jpg"/>
          <p:cNvPicPr>
            <a:picLocks noChangeAspect="1"/>
          </p:cNvPicPr>
          <p:nvPr/>
        </p:nvPicPr>
        <p:blipFill rotWithShape="1">
          <a:blip r:embed="rId3">
            <a:extLst>
              <a:ext uri="{28A0092B-C50C-407E-A947-70E740481C1C}">
                <a14:useLocalDpi xmlns:a14="http://schemas.microsoft.com/office/drawing/2010/main" val="0"/>
              </a:ext>
            </a:extLst>
          </a:blip>
          <a:srcRect b="6339"/>
          <a:stretch/>
        </p:blipFill>
        <p:spPr>
          <a:xfrm>
            <a:off x="298704" y="2197608"/>
            <a:ext cx="8546592" cy="2306659"/>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Table 22</a:t>
            </a:r>
            <a:r>
              <a:rPr lang="en-US" sz="900" b="1" dirty="0" smtClean="0">
                <a:latin typeface="Arial"/>
                <a:cs typeface="Arial"/>
              </a:rPr>
              <a:t>-2 </a:t>
            </a:r>
            <a:r>
              <a:rPr lang="en-US" sz="900" b="1" dirty="0">
                <a:latin typeface="Arial"/>
                <a:cs typeface="Arial"/>
              </a:rPr>
              <a:t>Cells That Participate in Tissue </a:t>
            </a:r>
            <a:r>
              <a:rPr lang="en-US" sz="900" b="1" dirty="0" smtClean="0">
                <a:latin typeface="Arial"/>
                <a:cs typeface="Arial"/>
              </a:rPr>
              <a:t>Defenses (Part 1 of 2).</a:t>
            </a:r>
            <a:endParaRPr lang="en-US" sz="900" b="1" dirty="0">
              <a:latin typeface="Arial"/>
              <a:cs typeface="Arial"/>
            </a:endParaRPr>
          </a:p>
        </p:txBody>
      </p:sp>
    </p:spTree>
    <p:extLst>
      <p:ext uri="{BB962C8B-B14F-4D97-AF65-F5344CB8AC3E}">
        <p14:creationId xmlns:p14="http://schemas.microsoft.com/office/powerpoint/2010/main" val="3227866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p:txBody>
          <a:bodyPr/>
          <a:lstStyle/>
          <a:p>
            <a:r>
              <a:rPr lang="en-US" altLang="en-US" smtClean="0"/>
              <a:t>The Lymphatic System and Immunity     </a:t>
            </a:r>
          </a:p>
        </p:txBody>
      </p:sp>
      <p:sp>
        <p:nvSpPr>
          <p:cNvPr id="4099" name="Rectangle 1027"/>
          <p:cNvSpPr>
            <a:spLocks noGrp="1" noChangeArrowheads="1"/>
          </p:cNvSpPr>
          <p:nvPr>
            <p:ph idx="1"/>
          </p:nvPr>
        </p:nvSpPr>
        <p:spPr/>
        <p:txBody>
          <a:bodyPr/>
          <a:lstStyle/>
          <a:p>
            <a:r>
              <a:rPr lang="en-US" altLang="en-US" dirty="0" smtClean="0"/>
              <a:t>Learning Outcomes</a:t>
            </a:r>
          </a:p>
          <a:p>
            <a:pPr lvl="1">
              <a:tabLst>
                <a:tab pos="1547813" algn="l"/>
              </a:tabLst>
            </a:pPr>
            <a:r>
              <a:rPr lang="en-US" altLang="en-US" b="1" dirty="0" smtClean="0"/>
              <a:t>22-1</a:t>
            </a:r>
            <a:r>
              <a:rPr lang="en-US" altLang="en-US" dirty="0" smtClean="0"/>
              <a:t>  Distinguish between innate (nonspecific) and </a:t>
            </a:r>
            <a:br>
              <a:rPr lang="en-US" altLang="en-US" dirty="0" smtClean="0"/>
            </a:br>
            <a:r>
              <a:rPr lang="en-US" altLang="en-US" dirty="0" smtClean="0"/>
              <a:t>	adaptive (specific) defenses, and explain the </a:t>
            </a:r>
            <a:br>
              <a:rPr lang="en-US" altLang="en-US" dirty="0" smtClean="0"/>
            </a:br>
            <a:r>
              <a:rPr lang="en-US" altLang="en-US" dirty="0" smtClean="0"/>
              <a:t>	role of lymphocytes in the immune </a:t>
            </a:r>
            <a:br>
              <a:rPr lang="en-US" altLang="en-US" dirty="0" smtClean="0"/>
            </a:br>
            <a:r>
              <a:rPr lang="en-US" altLang="en-US" dirty="0" smtClean="0"/>
              <a:t>	response.</a:t>
            </a:r>
          </a:p>
          <a:p>
            <a:pPr lvl="1">
              <a:tabLst>
                <a:tab pos="1547813" algn="l"/>
              </a:tabLst>
            </a:pPr>
            <a:r>
              <a:rPr lang="en-US" altLang="en-US" b="1" dirty="0" smtClean="0"/>
              <a:t>22-2</a:t>
            </a:r>
            <a:r>
              <a:rPr lang="en-US" altLang="en-US" dirty="0" smtClean="0"/>
              <a:t>  Identify the major components of the </a:t>
            </a:r>
            <a:br>
              <a:rPr lang="en-US" altLang="en-US" dirty="0" smtClean="0"/>
            </a:br>
            <a:r>
              <a:rPr lang="en-US" altLang="en-US" dirty="0" smtClean="0"/>
              <a:t>	lymphatic system, describe the structure </a:t>
            </a:r>
            <a:br>
              <a:rPr lang="en-US" altLang="en-US" dirty="0" smtClean="0"/>
            </a:br>
            <a:r>
              <a:rPr lang="en-US" altLang="en-US" dirty="0" smtClean="0"/>
              <a:t>	and functions of each component, and </a:t>
            </a:r>
            <a:br>
              <a:rPr lang="en-US" altLang="en-US" dirty="0" smtClean="0"/>
            </a:br>
            <a:r>
              <a:rPr lang="en-US" altLang="en-US" dirty="0" smtClean="0"/>
              <a:t>	discuss the importance of lymphocytes.</a:t>
            </a:r>
          </a:p>
          <a:p>
            <a:pPr lvl="1">
              <a:tabLst>
                <a:tab pos="1547813" algn="l"/>
              </a:tabLst>
            </a:pPr>
            <a:r>
              <a:rPr lang="en-US" altLang="en-US" b="1" dirty="0" smtClean="0"/>
              <a:t>22-3</a:t>
            </a:r>
            <a:r>
              <a:rPr lang="en-US" altLang="en-US" dirty="0" smtClean="0"/>
              <a:t>  List the body’s innate (nonspecific) </a:t>
            </a:r>
            <a:br>
              <a:rPr lang="en-US" altLang="en-US" dirty="0" smtClean="0"/>
            </a:br>
            <a:r>
              <a:rPr lang="en-US" altLang="en-US" dirty="0" smtClean="0"/>
              <a:t>	defenses, and describe the components, </a:t>
            </a:r>
            <a:br>
              <a:rPr lang="en-US" altLang="en-US" dirty="0" smtClean="0"/>
            </a:br>
            <a:r>
              <a:rPr lang="en-US" altLang="en-US" dirty="0" smtClean="0"/>
              <a:t>	mechanisms, and functions of each.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mtClean="0"/>
              <a:t>22-2 Structures of Body Defenses</a:t>
            </a:r>
          </a:p>
        </p:txBody>
      </p:sp>
      <p:sp>
        <p:nvSpPr>
          <p:cNvPr id="22531" name="Rectangle 3"/>
          <p:cNvSpPr>
            <a:spLocks noGrp="1" noChangeArrowheads="1"/>
          </p:cNvSpPr>
          <p:nvPr>
            <p:ph idx="1"/>
          </p:nvPr>
        </p:nvSpPr>
        <p:spPr/>
        <p:txBody>
          <a:bodyPr/>
          <a:lstStyle/>
          <a:p>
            <a:r>
              <a:rPr lang="en-US" altLang="en-US" smtClean="0"/>
              <a:t>Lymphatic Capillaries </a:t>
            </a:r>
          </a:p>
          <a:p>
            <a:pPr lvl="1"/>
            <a:r>
              <a:rPr lang="en-US" altLang="en-US" smtClean="0"/>
              <a:t>Endothelial cells loosely bound together with overlap</a:t>
            </a:r>
          </a:p>
          <a:p>
            <a:pPr lvl="1"/>
            <a:r>
              <a:rPr lang="en-US" altLang="en-US" smtClean="0"/>
              <a:t>Overlap acts as one-way valve</a:t>
            </a:r>
          </a:p>
          <a:p>
            <a:pPr lvl="2"/>
            <a:r>
              <a:rPr lang="en-US" altLang="en-US" smtClean="0"/>
              <a:t>Allows fluids, solutes, viruses, and bacteria to enter</a:t>
            </a:r>
          </a:p>
          <a:p>
            <a:pPr lvl="2"/>
            <a:r>
              <a:rPr lang="en-US" altLang="en-US" smtClean="0"/>
              <a:t>Prevents return to intercellular space</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le_22_02_2_labeled.jpg"/>
          <p:cNvPicPr>
            <a:picLocks noChangeAspect="1"/>
          </p:cNvPicPr>
          <p:nvPr/>
        </p:nvPicPr>
        <p:blipFill rotWithShape="1">
          <a:blip r:embed="rId3">
            <a:extLst>
              <a:ext uri="{28A0092B-C50C-407E-A947-70E740481C1C}">
                <a14:useLocalDpi xmlns:a14="http://schemas.microsoft.com/office/drawing/2010/main" val="0"/>
              </a:ext>
            </a:extLst>
          </a:blip>
          <a:srcRect b="5823"/>
          <a:stretch/>
        </p:blipFill>
        <p:spPr>
          <a:xfrm>
            <a:off x="298704" y="2164080"/>
            <a:ext cx="8546592" cy="238252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Table 22</a:t>
            </a:r>
            <a:r>
              <a:rPr lang="en-US" sz="900" b="1" dirty="0" smtClean="0">
                <a:latin typeface="Arial"/>
                <a:cs typeface="Arial"/>
              </a:rPr>
              <a:t>-2 </a:t>
            </a:r>
            <a:r>
              <a:rPr lang="en-US" sz="900" b="1" dirty="0">
                <a:latin typeface="Arial"/>
                <a:cs typeface="Arial"/>
              </a:rPr>
              <a:t>Cells That Participate in Tissue Defenses (Part </a:t>
            </a:r>
            <a:r>
              <a:rPr lang="en-US" sz="900" b="1" dirty="0" smtClean="0">
                <a:latin typeface="Arial"/>
                <a:cs typeface="Arial"/>
              </a:rPr>
              <a:t>2 </a:t>
            </a:r>
            <a:r>
              <a:rPr lang="en-US" sz="900" b="1" dirty="0">
                <a:latin typeface="Arial"/>
                <a:cs typeface="Arial"/>
              </a:rPr>
              <a:t>of 2).</a:t>
            </a:r>
          </a:p>
        </p:txBody>
      </p:sp>
    </p:spTree>
    <p:extLst>
      <p:ext uri="{BB962C8B-B14F-4D97-AF65-F5344CB8AC3E}">
        <p14:creationId xmlns:p14="http://schemas.microsoft.com/office/powerpoint/2010/main" val="1229209581"/>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US" altLang="en-US" smtClean="0"/>
              <a:t>22-7 Immune System Development</a:t>
            </a:r>
          </a:p>
        </p:txBody>
      </p:sp>
      <p:sp>
        <p:nvSpPr>
          <p:cNvPr id="207875" name="Rectangle 3"/>
          <p:cNvSpPr>
            <a:spLocks noGrp="1" noChangeArrowheads="1"/>
          </p:cNvSpPr>
          <p:nvPr>
            <p:ph idx="1"/>
          </p:nvPr>
        </p:nvSpPr>
        <p:spPr/>
        <p:txBody>
          <a:bodyPr/>
          <a:lstStyle/>
          <a:p>
            <a:r>
              <a:rPr lang="en-US" altLang="en-US" dirty="0" smtClean="0"/>
              <a:t>Immune System Development </a:t>
            </a:r>
          </a:p>
          <a:p>
            <a:pPr lvl="1"/>
            <a:r>
              <a:rPr lang="en-US" altLang="en-US" dirty="0" smtClean="0"/>
              <a:t>Fetus can produce immune response (has </a:t>
            </a:r>
            <a:r>
              <a:rPr lang="en-US" altLang="en-US" b="1" dirty="0" err="1" smtClean="0"/>
              <a:t>immunocompetence</a:t>
            </a:r>
            <a:r>
              <a:rPr lang="en-US" altLang="en-US" dirty="0" smtClean="0"/>
              <a:t>)</a:t>
            </a:r>
          </a:p>
          <a:p>
            <a:pPr lvl="2"/>
            <a:r>
              <a:rPr lang="en-US" altLang="en-US" dirty="0" smtClean="0"/>
              <a:t>After exposure to antigen</a:t>
            </a:r>
          </a:p>
          <a:p>
            <a:pPr lvl="2"/>
            <a:r>
              <a:rPr lang="en-US" altLang="en-US" dirty="0" smtClean="0"/>
              <a:t>At about three to four months</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altLang="en-US" smtClean="0"/>
              <a:t>22-7 Immune System Development</a:t>
            </a:r>
          </a:p>
        </p:txBody>
      </p:sp>
      <p:sp>
        <p:nvSpPr>
          <p:cNvPr id="208899" name="Rectangle 3"/>
          <p:cNvSpPr>
            <a:spLocks noGrp="1" noChangeArrowheads="1"/>
          </p:cNvSpPr>
          <p:nvPr>
            <p:ph idx="1"/>
          </p:nvPr>
        </p:nvSpPr>
        <p:spPr/>
        <p:txBody>
          <a:bodyPr/>
          <a:lstStyle/>
          <a:p>
            <a:r>
              <a:rPr lang="en-US" altLang="en-US" dirty="0" smtClean="0"/>
              <a:t>Development of </a:t>
            </a:r>
            <a:r>
              <a:rPr lang="en-US" altLang="en-US" dirty="0" err="1" smtClean="0"/>
              <a:t>Immunocompetence</a:t>
            </a:r>
            <a:r>
              <a:rPr lang="en-US" altLang="en-US" dirty="0" smtClean="0"/>
              <a:t> </a:t>
            </a:r>
          </a:p>
          <a:p>
            <a:pPr lvl="1"/>
            <a:r>
              <a:rPr lang="en-US" altLang="en-US" dirty="0" smtClean="0"/>
              <a:t>Fetal thymus cells migrate to tissues that form </a:t>
            </a:r>
            <a:br>
              <a:rPr lang="en-US" altLang="en-US" dirty="0" smtClean="0"/>
            </a:br>
            <a:r>
              <a:rPr lang="en-US" altLang="en-US" dirty="0" smtClean="0"/>
              <a:t>T cells</a:t>
            </a:r>
          </a:p>
          <a:p>
            <a:pPr lvl="1"/>
            <a:r>
              <a:rPr lang="en-US" altLang="en-US" dirty="0" smtClean="0"/>
              <a:t>Liver and bone marrow produce B cells</a:t>
            </a:r>
          </a:p>
          <a:p>
            <a:pPr lvl="1"/>
            <a:r>
              <a:rPr lang="en-US" altLang="en-US" dirty="0" smtClean="0"/>
              <a:t>Four-month fetus produces </a:t>
            </a:r>
            <a:r>
              <a:rPr lang="en-US" altLang="en-US" dirty="0" err="1" smtClean="0"/>
              <a:t>IgM</a:t>
            </a:r>
            <a:r>
              <a:rPr lang="en-US" altLang="en-US" dirty="0" smtClean="0"/>
              <a:t> antibodies</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r>
              <a:rPr lang="en-US" altLang="en-US" smtClean="0"/>
              <a:t>22-7 Immune System Development</a:t>
            </a:r>
          </a:p>
        </p:txBody>
      </p:sp>
      <p:sp>
        <p:nvSpPr>
          <p:cNvPr id="209923" name="Rectangle 3"/>
          <p:cNvSpPr>
            <a:spLocks noGrp="1" noChangeArrowheads="1"/>
          </p:cNvSpPr>
          <p:nvPr>
            <p:ph idx="1"/>
          </p:nvPr>
        </p:nvSpPr>
        <p:spPr/>
        <p:txBody>
          <a:bodyPr/>
          <a:lstStyle/>
          <a:p>
            <a:r>
              <a:rPr lang="en-US" altLang="en-US" smtClean="0"/>
              <a:t>Before Birth</a:t>
            </a:r>
          </a:p>
          <a:p>
            <a:pPr lvl="1"/>
            <a:r>
              <a:rPr lang="en-US" altLang="en-US" smtClean="0"/>
              <a:t>Maternal IgG antibodies</a:t>
            </a:r>
          </a:p>
          <a:p>
            <a:pPr lvl="2"/>
            <a:r>
              <a:rPr lang="en-US" altLang="en-US" smtClean="0"/>
              <a:t>Pass through placenta</a:t>
            </a:r>
          </a:p>
          <a:p>
            <a:pPr lvl="2"/>
            <a:r>
              <a:rPr lang="en-US" altLang="en-US" smtClean="0"/>
              <a:t>Provide passive immunity to fetus</a:t>
            </a:r>
          </a:p>
          <a:p>
            <a:r>
              <a:rPr lang="en-US" altLang="en-US" smtClean="0"/>
              <a:t>After Birth</a:t>
            </a:r>
          </a:p>
          <a:p>
            <a:pPr lvl="1"/>
            <a:r>
              <a:rPr lang="en-US" altLang="en-US" smtClean="0"/>
              <a:t>Mother’s milk provides IgA antibodies</a:t>
            </a:r>
          </a:p>
          <a:p>
            <a:pPr lvl="2"/>
            <a:r>
              <a:rPr lang="en-US" altLang="en-US" smtClean="0"/>
              <a:t>While passive immunity is lost</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en-US" altLang="en-US" smtClean="0"/>
              <a:t>22-7 Immune System Development</a:t>
            </a:r>
          </a:p>
        </p:txBody>
      </p:sp>
      <p:sp>
        <p:nvSpPr>
          <p:cNvPr id="210947" name="Rectangle 3"/>
          <p:cNvSpPr>
            <a:spLocks noGrp="1" noChangeArrowheads="1"/>
          </p:cNvSpPr>
          <p:nvPr>
            <p:ph idx="1"/>
          </p:nvPr>
        </p:nvSpPr>
        <p:spPr/>
        <p:txBody>
          <a:bodyPr/>
          <a:lstStyle/>
          <a:p>
            <a:r>
              <a:rPr lang="en-US" altLang="en-US" smtClean="0"/>
              <a:t>Normal Resistance </a:t>
            </a:r>
          </a:p>
          <a:p>
            <a:pPr lvl="1"/>
            <a:r>
              <a:rPr lang="en-US" altLang="en-US" smtClean="0"/>
              <a:t>Infant produces IgG antibodies through exposure to antigens</a:t>
            </a:r>
          </a:p>
          <a:p>
            <a:pPr lvl="1"/>
            <a:r>
              <a:rPr lang="en-US" altLang="en-US" smtClean="0"/>
              <a:t>Antibody, B cell, and T cell levels slowly rise to adult levels</a:t>
            </a:r>
          </a:p>
          <a:p>
            <a:pPr lvl="2"/>
            <a:r>
              <a:rPr lang="en-US" altLang="en-US" smtClean="0"/>
              <a:t>About age 12</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altLang="en-US" smtClean="0"/>
              <a:t>22-7 Immune System Development</a:t>
            </a:r>
          </a:p>
        </p:txBody>
      </p:sp>
      <p:sp>
        <p:nvSpPr>
          <p:cNvPr id="211971" name="Rectangle 3"/>
          <p:cNvSpPr>
            <a:spLocks noGrp="1" noChangeArrowheads="1"/>
          </p:cNvSpPr>
          <p:nvPr>
            <p:ph idx="1"/>
          </p:nvPr>
        </p:nvSpPr>
        <p:spPr/>
        <p:txBody>
          <a:bodyPr/>
          <a:lstStyle/>
          <a:p>
            <a:r>
              <a:rPr lang="en-US" altLang="en-US" smtClean="0"/>
              <a:t>Cytokines of the Immune System</a:t>
            </a:r>
          </a:p>
          <a:p>
            <a:pPr lvl="1"/>
            <a:r>
              <a:rPr lang="en-US" altLang="en-US" smtClean="0"/>
              <a:t>Chemical messengers involved in cellular immunity</a:t>
            </a:r>
          </a:p>
          <a:p>
            <a:pPr lvl="2"/>
            <a:r>
              <a:rPr lang="en-US" altLang="en-US" smtClean="0"/>
              <a:t>Hormones and paracrine-like glycoproteins</a:t>
            </a:r>
          </a:p>
          <a:p>
            <a:pPr lvl="3"/>
            <a:r>
              <a:rPr lang="en-US" altLang="en-US" smtClean="0"/>
              <a:t>Examples of cytokines:</a:t>
            </a:r>
          </a:p>
          <a:p>
            <a:pPr lvl="4"/>
            <a:r>
              <a:rPr lang="en-US" altLang="en-US" smtClean="0"/>
              <a:t>Interferons</a:t>
            </a:r>
          </a:p>
          <a:p>
            <a:pPr lvl="4"/>
            <a:r>
              <a:rPr lang="en-US" altLang="en-US" smtClean="0"/>
              <a:t>Interleukins</a:t>
            </a:r>
          </a:p>
          <a:p>
            <a:pPr lvl="4"/>
            <a:r>
              <a:rPr lang="en-US" altLang="en-US" smtClean="0"/>
              <a:t>Tumor necrosis factors (TNFs)</a:t>
            </a: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altLang="en-US" smtClean="0"/>
              <a:t>22-7 Immune System Development</a:t>
            </a:r>
          </a:p>
        </p:txBody>
      </p:sp>
      <p:sp>
        <p:nvSpPr>
          <p:cNvPr id="212995" name="Rectangle 3"/>
          <p:cNvSpPr>
            <a:spLocks noGrp="1" noChangeArrowheads="1"/>
          </p:cNvSpPr>
          <p:nvPr>
            <p:ph idx="1"/>
          </p:nvPr>
        </p:nvSpPr>
        <p:spPr/>
        <p:txBody>
          <a:bodyPr/>
          <a:lstStyle/>
          <a:p>
            <a:r>
              <a:rPr lang="en-US" altLang="en-US" dirty="0" smtClean="0"/>
              <a:t>Interleukins</a:t>
            </a:r>
          </a:p>
          <a:p>
            <a:pPr lvl="1"/>
            <a:r>
              <a:rPr lang="en-US" altLang="en-US" dirty="0" smtClean="0"/>
              <a:t>Functions include:</a:t>
            </a:r>
          </a:p>
          <a:p>
            <a:pPr marL="1371600" lvl="2" indent="-457200">
              <a:buFont typeface="+mj-lt"/>
              <a:buAutoNum type="arabicPeriod"/>
            </a:pPr>
            <a:r>
              <a:rPr lang="en-US" altLang="en-US" dirty="0" smtClean="0"/>
              <a:t>Increasing T cell sensitivity to antigens exposed on macrophage membranes</a:t>
            </a:r>
          </a:p>
          <a:p>
            <a:pPr marL="1371600" lvl="2" indent="-457200">
              <a:buFont typeface="+mj-lt"/>
              <a:buAutoNum type="arabicPeriod"/>
            </a:pPr>
            <a:r>
              <a:rPr lang="en-US" altLang="en-US" dirty="0" smtClean="0"/>
              <a:t>Stimulating B cell activity, plasma cell formation, and antibody production</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US" altLang="en-US" smtClean="0"/>
              <a:t>22-7 Immune System Development</a:t>
            </a:r>
          </a:p>
        </p:txBody>
      </p:sp>
      <p:sp>
        <p:nvSpPr>
          <p:cNvPr id="214019" name="Rectangle 3"/>
          <p:cNvSpPr>
            <a:spLocks noGrp="1" noChangeArrowheads="1"/>
          </p:cNvSpPr>
          <p:nvPr>
            <p:ph idx="1"/>
          </p:nvPr>
        </p:nvSpPr>
        <p:spPr/>
        <p:txBody>
          <a:bodyPr/>
          <a:lstStyle/>
          <a:p>
            <a:r>
              <a:rPr lang="en-US" altLang="en-US" dirty="0" smtClean="0"/>
              <a:t>Interleukins</a:t>
            </a:r>
          </a:p>
          <a:p>
            <a:pPr lvl="1"/>
            <a:r>
              <a:rPr lang="en-US" altLang="en-US" dirty="0" smtClean="0"/>
              <a:t>Functions include:</a:t>
            </a:r>
          </a:p>
          <a:p>
            <a:pPr marL="1371600" lvl="2" indent="-457200">
              <a:buFont typeface="+mj-lt"/>
              <a:buAutoNum type="arabicPeriod" startAt="3"/>
            </a:pPr>
            <a:r>
              <a:rPr lang="en-US" altLang="en-US" dirty="0" smtClean="0"/>
              <a:t>Enhancing nonspecific defenses</a:t>
            </a:r>
          </a:p>
          <a:p>
            <a:pPr lvl="3"/>
            <a:r>
              <a:rPr lang="en-US" altLang="en-US" dirty="0" smtClean="0"/>
              <a:t>Stimulation of inflammation</a:t>
            </a:r>
          </a:p>
          <a:p>
            <a:pPr lvl="3"/>
            <a:r>
              <a:rPr lang="en-US" altLang="en-US" dirty="0" smtClean="0"/>
              <a:t>Formation of scar tissue by fibroblasts</a:t>
            </a:r>
          </a:p>
          <a:p>
            <a:pPr lvl="3"/>
            <a:r>
              <a:rPr lang="en-US" altLang="en-US" dirty="0" smtClean="0"/>
              <a:t>Elevation of body temperature via the </a:t>
            </a:r>
            <a:r>
              <a:rPr lang="en-US" altLang="en-US" dirty="0" err="1" smtClean="0"/>
              <a:t>preoptic</a:t>
            </a:r>
            <a:r>
              <a:rPr lang="en-US" altLang="en-US" dirty="0" smtClean="0"/>
              <a:t> nucleus of the hypothalamus	</a:t>
            </a:r>
          </a:p>
          <a:p>
            <a:pPr lvl="3"/>
            <a:r>
              <a:rPr lang="en-US" altLang="en-US" dirty="0" smtClean="0"/>
              <a:t>Stimulation of mast cell formation</a:t>
            </a:r>
          </a:p>
          <a:p>
            <a:pPr lvl="3"/>
            <a:r>
              <a:rPr lang="en-US" altLang="en-US" dirty="0" smtClean="0"/>
              <a:t>Promotion of adrenocorticotropic hormone (ACTH) secretion by the anterior lobe of the pituitary gland</a:t>
            </a:r>
          </a:p>
          <a:p>
            <a:pPr marL="1371600" lvl="2" indent="-457200">
              <a:buFont typeface="+mj-lt"/>
              <a:buAutoNum type="arabicPeriod" startAt="4"/>
            </a:pPr>
            <a:r>
              <a:rPr lang="en-US" altLang="en-US" dirty="0" smtClean="0"/>
              <a:t>Moderating the immune response</a:t>
            </a:r>
          </a:p>
          <a:p>
            <a:pPr lvl="3"/>
            <a:r>
              <a:rPr lang="en-US" altLang="en-US" dirty="0" smtClean="0"/>
              <a:t>Some interleukins help suppress immune function and shorten the immune response</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US" altLang="en-US" smtClean="0"/>
              <a:t>22-7 Immune System Development</a:t>
            </a:r>
          </a:p>
        </p:txBody>
      </p:sp>
      <p:sp>
        <p:nvSpPr>
          <p:cNvPr id="215043" name="Rectangle 3"/>
          <p:cNvSpPr>
            <a:spLocks noGrp="1" noChangeArrowheads="1"/>
          </p:cNvSpPr>
          <p:nvPr>
            <p:ph idx="1"/>
          </p:nvPr>
        </p:nvSpPr>
        <p:spPr/>
        <p:txBody>
          <a:bodyPr/>
          <a:lstStyle/>
          <a:p>
            <a:r>
              <a:rPr lang="en-US" altLang="en-US" dirty="0" smtClean="0"/>
              <a:t>Interleukins</a:t>
            </a:r>
          </a:p>
          <a:p>
            <a:pPr lvl="1"/>
            <a:r>
              <a:rPr lang="en-US" altLang="en-US" dirty="0" smtClean="0"/>
              <a:t>IL-1 and IL2, are important in stimulating and maintaining the immune response</a:t>
            </a:r>
          </a:p>
          <a:p>
            <a:pPr lvl="1"/>
            <a:r>
              <a:rPr lang="en-US" altLang="en-US" dirty="0" smtClean="0"/>
              <a:t>When released by activated macrophages and lymphocytes, these cytokines stimulate the activities of other immune cells and of the secreting cell </a:t>
            </a:r>
          </a:p>
          <a:p>
            <a:pPr lvl="1"/>
            <a:r>
              <a:rPr lang="en-US" altLang="en-US" dirty="0" smtClean="0"/>
              <a:t>Result is a positive feedback loop that helps to recruit additional immune cells</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r>
              <a:rPr lang="en-US" altLang="en-US" smtClean="0"/>
              <a:t>22-7 Immune System Development</a:t>
            </a:r>
          </a:p>
        </p:txBody>
      </p:sp>
      <p:sp>
        <p:nvSpPr>
          <p:cNvPr id="216067" name="Rectangle 3"/>
          <p:cNvSpPr>
            <a:spLocks noGrp="1" noChangeArrowheads="1"/>
          </p:cNvSpPr>
          <p:nvPr>
            <p:ph idx="1"/>
          </p:nvPr>
        </p:nvSpPr>
        <p:spPr/>
        <p:txBody>
          <a:bodyPr/>
          <a:lstStyle/>
          <a:p>
            <a:r>
              <a:rPr lang="en-US" altLang="en-US" dirty="0" smtClean="0"/>
              <a:t>Three Types of </a:t>
            </a:r>
            <a:r>
              <a:rPr lang="en-US" altLang="en-US" dirty="0" err="1" smtClean="0"/>
              <a:t>Interferons</a:t>
            </a:r>
            <a:endParaRPr lang="en-US" altLang="en-US" dirty="0" smtClean="0"/>
          </a:p>
          <a:p>
            <a:pPr marL="971550" lvl="1" indent="-514350">
              <a:buFont typeface="+mj-lt"/>
              <a:buAutoNum type="arabicPeriod"/>
            </a:pPr>
            <a:r>
              <a:rPr lang="en-US" altLang="en-US" dirty="0" smtClean="0"/>
              <a:t> </a:t>
            </a:r>
            <a:r>
              <a:rPr lang="en-US" altLang="en-US" b="1" dirty="0" smtClean="0"/>
              <a:t>Alpha-</a:t>
            </a:r>
            <a:r>
              <a:rPr lang="en-US" altLang="en-US" b="1" dirty="0" err="1" smtClean="0"/>
              <a:t>interferons</a:t>
            </a:r>
            <a:r>
              <a:rPr lang="en-US" altLang="en-US" dirty="0" smtClean="0"/>
              <a:t> </a:t>
            </a:r>
          </a:p>
          <a:p>
            <a:pPr lvl="2"/>
            <a:r>
              <a:rPr lang="en-US" altLang="en-US" dirty="0" smtClean="0"/>
              <a:t>Produced by leukocytes</a:t>
            </a:r>
          </a:p>
          <a:p>
            <a:pPr lvl="2"/>
            <a:r>
              <a:rPr lang="en-US" altLang="en-US" dirty="0" smtClean="0"/>
              <a:t>Stimulate NK cells</a:t>
            </a:r>
          </a:p>
          <a:p>
            <a:pPr marL="971550" lvl="1" indent="-514350">
              <a:buFont typeface="+mj-lt"/>
              <a:buAutoNum type="arabicPeriod"/>
            </a:pPr>
            <a:r>
              <a:rPr lang="en-US" altLang="en-US" dirty="0" smtClean="0"/>
              <a:t> </a:t>
            </a:r>
            <a:r>
              <a:rPr lang="en-US" altLang="en-US" b="1" dirty="0" smtClean="0"/>
              <a:t>Beta-</a:t>
            </a:r>
            <a:r>
              <a:rPr lang="en-US" altLang="en-US" b="1" dirty="0" err="1" smtClean="0"/>
              <a:t>interferons</a:t>
            </a:r>
            <a:endParaRPr lang="en-US" altLang="en-US" b="1" dirty="0" smtClean="0"/>
          </a:p>
          <a:p>
            <a:pPr lvl="2"/>
            <a:r>
              <a:rPr lang="en-US" altLang="en-US" dirty="0" smtClean="0"/>
              <a:t>Secreted by fibroblasts</a:t>
            </a:r>
          </a:p>
          <a:p>
            <a:pPr lvl="2"/>
            <a:r>
              <a:rPr lang="en-US" altLang="en-US" dirty="0" smtClean="0"/>
              <a:t>Slow inflammation</a:t>
            </a:r>
          </a:p>
          <a:p>
            <a:pPr marL="971550" lvl="1" indent="-514350">
              <a:buFont typeface="+mj-lt"/>
              <a:buAutoNum type="arabicPeriod"/>
            </a:pPr>
            <a:r>
              <a:rPr lang="en-US" altLang="en-US" dirty="0" smtClean="0"/>
              <a:t> </a:t>
            </a:r>
            <a:r>
              <a:rPr lang="en-US" altLang="en-US" b="1" dirty="0" smtClean="0"/>
              <a:t>Gamma-</a:t>
            </a:r>
            <a:r>
              <a:rPr lang="en-US" altLang="en-US" b="1" dirty="0" err="1" smtClean="0"/>
              <a:t>interferons</a:t>
            </a:r>
            <a:endParaRPr lang="en-US" altLang="en-US" b="1" dirty="0" smtClean="0"/>
          </a:p>
          <a:p>
            <a:pPr lvl="2"/>
            <a:r>
              <a:rPr lang="en-US" altLang="en-US" dirty="0" smtClean="0"/>
              <a:t>Secreted by T cells and NK cells</a:t>
            </a:r>
          </a:p>
          <a:p>
            <a:pPr lvl="2"/>
            <a:r>
              <a:rPr lang="en-US" altLang="en-US" dirty="0" smtClean="0"/>
              <a:t>Stimulate macrophage activity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t>22-2 Structures of Body Defenses</a:t>
            </a:r>
          </a:p>
        </p:txBody>
      </p:sp>
      <p:sp>
        <p:nvSpPr>
          <p:cNvPr id="23555" name="Rectangle 3"/>
          <p:cNvSpPr>
            <a:spLocks noGrp="1" noChangeArrowheads="1"/>
          </p:cNvSpPr>
          <p:nvPr>
            <p:ph idx="1"/>
          </p:nvPr>
        </p:nvSpPr>
        <p:spPr/>
        <p:txBody>
          <a:bodyPr/>
          <a:lstStyle/>
          <a:p>
            <a:r>
              <a:rPr lang="en-US" altLang="en-US" dirty="0" smtClean="0"/>
              <a:t>Lymph Flow</a:t>
            </a:r>
          </a:p>
          <a:p>
            <a:pPr lvl="1"/>
            <a:r>
              <a:rPr lang="en-US" altLang="en-US" dirty="0" smtClean="0"/>
              <a:t>From lymphatic capillaries to larger lymphatic vessels containing one-way valves</a:t>
            </a:r>
          </a:p>
          <a:p>
            <a:pPr lvl="1"/>
            <a:r>
              <a:rPr lang="en-US" altLang="en-US" dirty="0" smtClean="0"/>
              <a:t>Lymphatic vessels travel with veins</a:t>
            </a:r>
          </a:p>
          <a:p>
            <a:r>
              <a:rPr lang="en-US" altLang="en-US" i="1" dirty="0" smtClean="0"/>
              <a:t>Lacteals</a:t>
            </a:r>
          </a:p>
          <a:p>
            <a:pPr lvl="1"/>
            <a:r>
              <a:rPr lang="en-US" altLang="en-US" dirty="0" smtClean="0"/>
              <a:t>Are special lymphatic capillaries in small intestine</a:t>
            </a:r>
          </a:p>
          <a:p>
            <a:pPr lvl="1"/>
            <a:r>
              <a:rPr lang="en-US" altLang="en-US" dirty="0" smtClean="0"/>
              <a:t>Transport lipids from digestive tract</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ure_22_13_unlabeled.jpg"/>
          <p:cNvPicPr>
            <a:picLocks noChangeAspect="1"/>
          </p:cNvPicPr>
          <p:nvPr/>
        </p:nvPicPr>
        <p:blipFill rotWithShape="1">
          <a:blip r:embed="rId3">
            <a:extLst>
              <a:ext uri="{28A0092B-C50C-407E-A947-70E740481C1C}">
                <a14:useLocalDpi xmlns:a14="http://schemas.microsoft.com/office/drawing/2010/main" val="0"/>
              </a:ext>
            </a:extLst>
          </a:blip>
          <a:srcRect b="2772"/>
          <a:stretch/>
        </p:blipFill>
        <p:spPr>
          <a:xfrm>
            <a:off x="1453896" y="399288"/>
            <a:ext cx="6236208" cy="5891445"/>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a:t>
            </a:r>
            <a:r>
              <a:rPr lang="en-US" sz="900" b="1" dirty="0" smtClean="0">
                <a:latin typeface="Arial"/>
                <a:cs typeface="Arial"/>
              </a:rPr>
              <a:t>13 </a:t>
            </a:r>
            <a:r>
              <a:rPr lang="en-US" sz="900" b="1" dirty="0" err="1">
                <a:latin typeface="Arial"/>
                <a:cs typeface="Arial"/>
              </a:rPr>
              <a:t>Interferons</a:t>
            </a:r>
            <a:r>
              <a:rPr lang="en-US" sz="900" b="1" dirty="0">
                <a:latin typeface="Arial"/>
                <a:cs typeface="Arial"/>
              </a:rPr>
              <a:t>.</a:t>
            </a:r>
          </a:p>
        </p:txBody>
      </p:sp>
      <p:sp>
        <p:nvSpPr>
          <p:cNvPr id="5" name="Text Box 31"/>
          <p:cNvSpPr txBox="1">
            <a:spLocks noChangeArrowheads="1"/>
          </p:cNvSpPr>
          <p:nvPr/>
        </p:nvSpPr>
        <p:spPr bwMode="auto">
          <a:xfrm>
            <a:off x="1762234" y="605651"/>
            <a:ext cx="2911780" cy="174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105000"/>
              </a:lnSpc>
            </a:pPr>
            <a:r>
              <a:rPr lang="en-US" sz="1800" b="0" dirty="0" smtClean="0">
                <a:solidFill>
                  <a:srgbClr val="000000"/>
                </a:solidFill>
                <a:latin typeface="Arial Black"/>
                <a:cs typeface="Arial Black"/>
              </a:rPr>
              <a:t>Interferon alpha (</a:t>
            </a:r>
            <a:r>
              <a:rPr lang="en-US" sz="1800" dirty="0" smtClean="0">
                <a:solidFill>
                  <a:srgbClr val="000000"/>
                </a:solidFill>
                <a:latin typeface="Symbol Std"/>
                <a:cs typeface="Symbol Std"/>
              </a:rPr>
              <a:t>α</a:t>
            </a:r>
            <a:r>
              <a:rPr lang="en-US" sz="1800" b="0" dirty="0" smtClean="0">
                <a:solidFill>
                  <a:srgbClr val="000000"/>
                </a:solidFill>
                <a:latin typeface="Arial Black"/>
                <a:cs typeface="Arial Black"/>
              </a:rPr>
              <a:t>)</a:t>
            </a:r>
            <a:r>
              <a:rPr lang="en-US" sz="1800" dirty="0" smtClean="0">
                <a:solidFill>
                  <a:srgbClr val="000000"/>
                </a:solidFill>
                <a:latin typeface="Arial"/>
                <a:cs typeface="Arial"/>
              </a:rPr>
              <a:t> is</a:t>
            </a:r>
            <a:br>
              <a:rPr lang="en-US" sz="1800" dirty="0" smtClean="0">
                <a:solidFill>
                  <a:srgbClr val="000000"/>
                </a:solidFill>
                <a:latin typeface="Arial"/>
                <a:cs typeface="Arial"/>
              </a:rPr>
            </a:br>
            <a:r>
              <a:rPr lang="en-US" sz="1800" dirty="0" smtClean="0">
                <a:solidFill>
                  <a:srgbClr val="000000"/>
                </a:solidFill>
                <a:latin typeface="Arial"/>
                <a:cs typeface="Arial"/>
              </a:rPr>
              <a:t>produced by cells infected </a:t>
            </a:r>
            <a:br>
              <a:rPr lang="en-US" sz="1800" dirty="0" smtClean="0">
                <a:solidFill>
                  <a:srgbClr val="000000"/>
                </a:solidFill>
                <a:latin typeface="Arial"/>
                <a:cs typeface="Arial"/>
              </a:rPr>
            </a:br>
            <a:r>
              <a:rPr lang="en-US" sz="1800" dirty="0" smtClean="0">
                <a:solidFill>
                  <a:srgbClr val="000000"/>
                </a:solidFill>
                <a:latin typeface="Arial"/>
                <a:cs typeface="Arial"/>
              </a:rPr>
              <a:t>with viruses. They attract</a:t>
            </a:r>
            <a:br>
              <a:rPr lang="en-US" sz="1800" dirty="0" smtClean="0">
                <a:solidFill>
                  <a:srgbClr val="000000"/>
                </a:solidFill>
                <a:latin typeface="Arial"/>
                <a:cs typeface="Arial"/>
              </a:rPr>
            </a:br>
            <a:r>
              <a:rPr lang="en-US" sz="1800" dirty="0" smtClean="0">
                <a:solidFill>
                  <a:srgbClr val="000000"/>
                </a:solidFill>
                <a:latin typeface="Arial"/>
                <a:cs typeface="Arial"/>
              </a:rPr>
              <a:t>and stimulate NK cells </a:t>
            </a:r>
            <a:br>
              <a:rPr lang="en-US" sz="1800" dirty="0" smtClean="0">
                <a:solidFill>
                  <a:srgbClr val="000000"/>
                </a:solidFill>
                <a:latin typeface="Arial"/>
                <a:cs typeface="Arial"/>
              </a:rPr>
            </a:br>
            <a:r>
              <a:rPr lang="en-US" sz="1800" dirty="0" smtClean="0">
                <a:solidFill>
                  <a:srgbClr val="000000"/>
                </a:solidFill>
                <a:latin typeface="Arial"/>
                <a:cs typeface="Arial"/>
              </a:rPr>
              <a:t>and enhance resistance</a:t>
            </a:r>
            <a:br>
              <a:rPr lang="en-US" sz="1800" dirty="0" smtClean="0">
                <a:solidFill>
                  <a:srgbClr val="000000"/>
                </a:solidFill>
                <a:latin typeface="Arial"/>
                <a:cs typeface="Arial"/>
              </a:rPr>
            </a:br>
            <a:r>
              <a:rPr lang="en-US" sz="1800" dirty="0" smtClean="0">
                <a:solidFill>
                  <a:srgbClr val="000000"/>
                </a:solidFill>
                <a:latin typeface="Arial"/>
                <a:cs typeface="Arial"/>
              </a:rPr>
              <a:t>to viral infection.</a:t>
            </a:r>
            <a:endParaRPr lang="en-US" sz="1800" dirty="0">
              <a:solidFill>
                <a:srgbClr val="000000"/>
              </a:solidFill>
              <a:latin typeface="Arial"/>
              <a:cs typeface="Arial"/>
            </a:endParaRPr>
          </a:p>
        </p:txBody>
      </p:sp>
      <p:sp>
        <p:nvSpPr>
          <p:cNvPr id="6" name="Text Box 31"/>
          <p:cNvSpPr txBox="1">
            <a:spLocks noChangeArrowheads="1"/>
          </p:cNvSpPr>
          <p:nvPr/>
        </p:nvSpPr>
        <p:spPr bwMode="auto">
          <a:xfrm>
            <a:off x="1762235" y="2663051"/>
            <a:ext cx="2616476" cy="116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105000"/>
              </a:lnSpc>
            </a:pPr>
            <a:r>
              <a:rPr lang="en-US" sz="1800" b="0" dirty="0" smtClean="0">
                <a:solidFill>
                  <a:srgbClr val="000000"/>
                </a:solidFill>
                <a:latin typeface="Arial Black"/>
                <a:cs typeface="Arial Black"/>
              </a:rPr>
              <a:t>Interferon beta (</a:t>
            </a:r>
            <a:r>
              <a:rPr lang="en-US" sz="1800" dirty="0" smtClean="0">
                <a:solidFill>
                  <a:srgbClr val="000000"/>
                </a:solidFill>
                <a:latin typeface="Symbol Std"/>
                <a:cs typeface="Symbol Std"/>
              </a:rPr>
              <a:t>β</a:t>
            </a:r>
            <a:r>
              <a:rPr lang="en-US" sz="1800" b="0" dirty="0" smtClean="0">
                <a:solidFill>
                  <a:srgbClr val="000000"/>
                </a:solidFill>
                <a:latin typeface="Arial Black"/>
                <a:cs typeface="Arial Black"/>
              </a:rPr>
              <a:t>)</a:t>
            </a:r>
            <a:r>
              <a:rPr lang="en-US" sz="1800" dirty="0" smtClean="0">
                <a:solidFill>
                  <a:srgbClr val="000000"/>
                </a:solidFill>
                <a:latin typeface="Arial"/>
                <a:cs typeface="Arial"/>
              </a:rPr>
              <a:t> is</a:t>
            </a:r>
            <a:br>
              <a:rPr lang="en-US" sz="1800" dirty="0" smtClean="0">
                <a:solidFill>
                  <a:srgbClr val="000000"/>
                </a:solidFill>
                <a:latin typeface="Arial"/>
                <a:cs typeface="Arial"/>
              </a:rPr>
            </a:br>
            <a:r>
              <a:rPr lang="en-US" sz="1800" dirty="0" smtClean="0">
                <a:solidFill>
                  <a:srgbClr val="000000"/>
                </a:solidFill>
                <a:latin typeface="Arial"/>
                <a:cs typeface="Arial"/>
              </a:rPr>
              <a:t>secreted by fibroblasts</a:t>
            </a:r>
            <a:br>
              <a:rPr lang="en-US" sz="1800" dirty="0" smtClean="0">
                <a:solidFill>
                  <a:srgbClr val="000000"/>
                </a:solidFill>
                <a:latin typeface="Arial"/>
                <a:cs typeface="Arial"/>
              </a:rPr>
            </a:br>
            <a:r>
              <a:rPr lang="en-US" sz="1800" dirty="0" smtClean="0">
                <a:solidFill>
                  <a:srgbClr val="000000"/>
                </a:solidFill>
                <a:latin typeface="Arial"/>
                <a:cs typeface="Arial"/>
              </a:rPr>
              <a:t>and slows inflammation</a:t>
            </a:r>
            <a:br>
              <a:rPr lang="en-US" sz="1800" dirty="0" smtClean="0">
                <a:solidFill>
                  <a:srgbClr val="000000"/>
                </a:solidFill>
                <a:latin typeface="Arial"/>
                <a:cs typeface="Arial"/>
              </a:rPr>
            </a:br>
            <a:r>
              <a:rPr lang="en-US" sz="1800" dirty="0" smtClean="0">
                <a:solidFill>
                  <a:srgbClr val="000000"/>
                </a:solidFill>
                <a:latin typeface="Arial"/>
                <a:cs typeface="Arial"/>
              </a:rPr>
              <a:t>in a damaged area.</a:t>
            </a:r>
            <a:endParaRPr lang="en-US" sz="1800" dirty="0">
              <a:solidFill>
                <a:srgbClr val="000000"/>
              </a:solidFill>
              <a:latin typeface="Arial"/>
              <a:cs typeface="Arial"/>
            </a:endParaRPr>
          </a:p>
        </p:txBody>
      </p:sp>
      <p:sp>
        <p:nvSpPr>
          <p:cNvPr id="7" name="Text Box 31"/>
          <p:cNvSpPr txBox="1">
            <a:spLocks noChangeArrowheads="1"/>
          </p:cNvSpPr>
          <p:nvPr/>
        </p:nvSpPr>
        <p:spPr bwMode="auto">
          <a:xfrm>
            <a:off x="1779169" y="4779717"/>
            <a:ext cx="2796927" cy="116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105000"/>
              </a:lnSpc>
            </a:pPr>
            <a:r>
              <a:rPr lang="en-US" sz="1800" b="0" dirty="0" smtClean="0">
                <a:solidFill>
                  <a:srgbClr val="000000"/>
                </a:solidFill>
                <a:latin typeface="Arial Black"/>
                <a:cs typeface="Arial Black"/>
              </a:rPr>
              <a:t>Interferon gamma (</a:t>
            </a:r>
            <a:r>
              <a:rPr lang="en-US" sz="1800" dirty="0" smtClean="0">
                <a:solidFill>
                  <a:srgbClr val="000000"/>
                </a:solidFill>
                <a:latin typeface="Symbol Std"/>
                <a:cs typeface="Symbol Std"/>
                <a:sym typeface="Symbol"/>
              </a:rPr>
              <a:t></a:t>
            </a:r>
            <a:r>
              <a:rPr lang="en-US" sz="1800" b="0" dirty="0" smtClean="0">
                <a:solidFill>
                  <a:srgbClr val="000000"/>
                </a:solidFill>
                <a:latin typeface="Arial Black"/>
                <a:cs typeface="Arial Black"/>
              </a:rPr>
              <a:t>)</a:t>
            </a:r>
            <a:r>
              <a:rPr lang="en-US" sz="1800" dirty="0" smtClean="0">
                <a:solidFill>
                  <a:srgbClr val="000000"/>
                </a:solidFill>
                <a:latin typeface="Arial"/>
                <a:cs typeface="Arial"/>
              </a:rPr>
              <a:t> </a:t>
            </a:r>
            <a:br>
              <a:rPr lang="en-US" sz="1800" dirty="0" smtClean="0">
                <a:solidFill>
                  <a:srgbClr val="000000"/>
                </a:solidFill>
                <a:latin typeface="Arial"/>
                <a:cs typeface="Arial"/>
              </a:rPr>
            </a:br>
            <a:r>
              <a:rPr lang="en-US" sz="1800" dirty="0" smtClean="0">
                <a:solidFill>
                  <a:srgbClr val="000000"/>
                </a:solidFill>
                <a:latin typeface="Arial"/>
                <a:cs typeface="Arial"/>
              </a:rPr>
              <a:t>is</a:t>
            </a:r>
            <a:r>
              <a:rPr lang="en-US" sz="1800" dirty="0">
                <a:solidFill>
                  <a:srgbClr val="000000"/>
                </a:solidFill>
                <a:latin typeface="Arial"/>
                <a:cs typeface="Arial"/>
              </a:rPr>
              <a:t> </a:t>
            </a:r>
            <a:r>
              <a:rPr lang="en-US" sz="1800" dirty="0" smtClean="0">
                <a:solidFill>
                  <a:srgbClr val="000000"/>
                </a:solidFill>
                <a:latin typeface="Arial"/>
                <a:cs typeface="Arial"/>
              </a:rPr>
              <a:t>secreted by T cells and</a:t>
            </a:r>
            <a:br>
              <a:rPr lang="en-US" sz="1800" dirty="0" smtClean="0">
                <a:solidFill>
                  <a:srgbClr val="000000"/>
                </a:solidFill>
                <a:latin typeface="Arial"/>
                <a:cs typeface="Arial"/>
              </a:rPr>
            </a:br>
            <a:r>
              <a:rPr lang="en-US" sz="1800" dirty="0" smtClean="0">
                <a:solidFill>
                  <a:srgbClr val="000000"/>
                </a:solidFill>
                <a:latin typeface="Arial"/>
                <a:cs typeface="Arial"/>
              </a:rPr>
              <a:t>NK cells and stimulates</a:t>
            </a:r>
            <a:br>
              <a:rPr lang="en-US" sz="1800" dirty="0" smtClean="0">
                <a:solidFill>
                  <a:srgbClr val="000000"/>
                </a:solidFill>
                <a:latin typeface="Arial"/>
                <a:cs typeface="Arial"/>
              </a:rPr>
            </a:br>
            <a:r>
              <a:rPr lang="en-US" sz="1800" dirty="0" smtClean="0">
                <a:solidFill>
                  <a:srgbClr val="000000"/>
                </a:solidFill>
                <a:latin typeface="Arial"/>
                <a:cs typeface="Arial"/>
              </a:rPr>
              <a:t>macrophage activity.</a:t>
            </a:r>
            <a:endParaRPr lang="en-US" sz="1800" dirty="0">
              <a:solidFill>
                <a:srgbClr val="000000"/>
              </a:solidFill>
              <a:latin typeface="Arial"/>
              <a:cs typeface="Arial"/>
            </a:endParaRPr>
          </a:p>
        </p:txBody>
      </p:sp>
    </p:spTree>
    <p:extLst>
      <p:ext uri="{BB962C8B-B14F-4D97-AF65-F5344CB8AC3E}">
        <p14:creationId xmlns:p14="http://schemas.microsoft.com/office/powerpoint/2010/main" val="1468112612"/>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r>
              <a:rPr lang="en-US" altLang="en-US" smtClean="0"/>
              <a:t>22-7 Immune System Development</a:t>
            </a:r>
          </a:p>
        </p:txBody>
      </p:sp>
      <p:sp>
        <p:nvSpPr>
          <p:cNvPr id="218115" name="Rectangle 3"/>
          <p:cNvSpPr>
            <a:spLocks noGrp="1" noChangeArrowheads="1"/>
          </p:cNvSpPr>
          <p:nvPr>
            <p:ph idx="1"/>
          </p:nvPr>
        </p:nvSpPr>
        <p:spPr/>
        <p:txBody>
          <a:bodyPr/>
          <a:lstStyle/>
          <a:p>
            <a:r>
              <a:rPr lang="en-US" altLang="en-US" smtClean="0"/>
              <a:t>Tumor Necrosis Factors (TNFs)</a:t>
            </a:r>
          </a:p>
          <a:p>
            <a:pPr lvl="1"/>
            <a:r>
              <a:rPr lang="en-US" altLang="en-US" smtClean="0"/>
              <a:t>TNFs slow the growth of a tumor and kill sensitive tumor cells</a:t>
            </a:r>
          </a:p>
          <a:p>
            <a:pPr lvl="1"/>
            <a:r>
              <a:rPr lang="en-US" altLang="en-US" smtClean="0"/>
              <a:t>Activated macrophages secrete one type of TNF and carry the molecules in their plasma membranes</a:t>
            </a:r>
          </a:p>
          <a:p>
            <a:pPr lvl="1"/>
            <a:r>
              <a:rPr lang="en-US" altLang="en-US" smtClean="0"/>
              <a:t>Cytotoxic T cells produce a different type of TNF </a:t>
            </a:r>
          </a:p>
          <a:p>
            <a:pPr lvl="1"/>
            <a:r>
              <a:rPr lang="en-US" altLang="en-US" smtClean="0"/>
              <a:t>In addition to their effects on tumor cells:</a:t>
            </a:r>
          </a:p>
          <a:p>
            <a:pPr lvl="2"/>
            <a:r>
              <a:rPr lang="en-US" altLang="en-US" smtClean="0"/>
              <a:t>TNFs stimulate granular leukocyte production, promote eosinophil activity, cause fever, and increase T cell sensitivity to interleukins</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US" altLang="en-US" smtClean="0"/>
              <a:t>22-7 Immune System Development</a:t>
            </a:r>
          </a:p>
        </p:txBody>
      </p:sp>
      <p:sp>
        <p:nvSpPr>
          <p:cNvPr id="219139" name="Rectangle 3"/>
          <p:cNvSpPr>
            <a:spLocks noGrp="1" noChangeArrowheads="1"/>
          </p:cNvSpPr>
          <p:nvPr>
            <p:ph idx="1"/>
          </p:nvPr>
        </p:nvSpPr>
        <p:spPr/>
        <p:txBody>
          <a:bodyPr/>
          <a:lstStyle/>
          <a:p>
            <a:r>
              <a:rPr lang="en-US" altLang="en-US" sz="2600" b="1" dirty="0" smtClean="0"/>
              <a:t>Phagocyte-Activating Chemicals</a:t>
            </a:r>
          </a:p>
          <a:p>
            <a:pPr lvl="1"/>
            <a:r>
              <a:rPr lang="en-US" altLang="en-US" sz="2400" dirty="0" smtClean="0"/>
              <a:t>Several cytokines coordinate immune defenses by adjusting the activities of phagocytic cells </a:t>
            </a:r>
          </a:p>
          <a:p>
            <a:pPr lvl="1"/>
            <a:r>
              <a:rPr lang="en-US" altLang="en-US" sz="2400" dirty="0" smtClean="0"/>
              <a:t>Include factors that attract free macrophages and microphages and prevent their premature departure from the site of an injury</a:t>
            </a:r>
          </a:p>
          <a:p>
            <a:r>
              <a:rPr lang="en-US" altLang="en-US" sz="2600" b="1" dirty="0" smtClean="0"/>
              <a:t>Colony-Stimulating Factors</a:t>
            </a:r>
          </a:p>
          <a:p>
            <a:pPr lvl="1"/>
            <a:r>
              <a:rPr lang="en-US" altLang="en-US" sz="2400" dirty="0" smtClean="0"/>
              <a:t>Factors are produced by active T cells, cells of the monocyte–macrophage system, endothelial cells, and fibroblasts</a:t>
            </a:r>
          </a:p>
          <a:p>
            <a:pPr lvl="1"/>
            <a:r>
              <a:rPr lang="en-US" altLang="en-US" sz="2400" dirty="0" smtClean="0"/>
              <a:t>CSFs stimulate the production of blood cells in red bone marrow and lymphocytes in lymphoid tissues and organs</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altLang="en-US" smtClean="0"/>
              <a:t>22-7 Immune System Development</a:t>
            </a:r>
          </a:p>
        </p:txBody>
      </p:sp>
      <p:sp>
        <p:nvSpPr>
          <p:cNvPr id="220163" name="Rectangle 3"/>
          <p:cNvSpPr>
            <a:spLocks noGrp="1" noChangeArrowheads="1"/>
          </p:cNvSpPr>
          <p:nvPr>
            <p:ph idx="1"/>
          </p:nvPr>
        </p:nvSpPr>
        <p:spPr/>
        <p:txBody>
          <a:bodyPr/>
          <a:lstStyle/>
          <a:p>
            <a:r>
              <a:rPr lang="en-US" altLang="en-US" dirty="0" smtClean="0"/>
              <a:t>Cytokines Are Often Classified According to Their Origins </a:t>
            </a:r>
          </a:p>
          <a:p>
            <a:pPr lvl="1"/>
            <a:r>
              <a:rPr lang="en-US" altLang="en-US" i="1" dirty="0" err="1" smtClean="0"/>
              <a:t>Lymphokines</a:t>
            </a:r>
            <a:r>
              <a:rPr lang="en-US" altLang="en-US" dirty="0" smtClean="0"/>
              <a:t> are produced by lymphocytes </a:t>
            </a:r>
          </a:p>
          <a:p>
            <a:pPr lvl="1"/>
            <a:r>
              <a:rPr lang="en-US" altLang="en-US" i="1" dirty="0" err="1" smtClean="0"/>
              <a:t>Monokines</a:t>
            </a:r>
            <a:r>
              <a:rPr lang="en-US" altLang="en-US" dirty="0" smtClean="0"/>
              <a:t> are secreted by active macrophages and other antigen-presenting cells</a:t>
            </a:r>
          </a:p>
          <a:p>
            <a:pPr lvl="2"/>
            <a:r>
              <a:rPr lang="en-US" altLang="en-US" dirty="0" smtClean="0"/>
              <a:t>These terms are misleading, because lymphocytes and macrophages may secrete the same cytokines </a:t>
            </a:r>
          </a:p>
          <a:p>
            <a:pPr lvl="1"/>
            <a:r>
              <a:rPr lang="en-US" altLang="en-US" dirty="0" smtClean="0"/>
              <a:t>Cells involved in adaptive immunity and tissue repair can also secrete cytokines</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altLang="en-US" smtClean="0"/>
              <a:t>22-7 Immune System Development</a:t>
            </a:r>
          </a:p>
        </p:txBody>
      </p:sp>
      <p:sp>
        <p:nvSpPr>
          <p:cNvPr id="221187" name="Rectangle 3"/>
          <p:cNvSpPr>
            <a:spLocks noGrp="1" noChangeArrowheads="1"/>
          </p:cNvSpPr>
          <p:nvPr>
            <p:ph idx="1"/>
          </p:nvPr>
        </p:nvSpPr>
        <p:spPr/>
        <p:txBody>
          <a:bodyPr/>
          <a:lstStyle/>
          <a:p>
            <a:r>
              <a:rPr lang="en-US" altLang="en-US" dirty="0" smtClean="0"/>
              <a:t>Immune Disorders </a:t>
            </a:r>
          </a:p>
          <a:p>
            <a:pPr lvl="1"/>
            <a:r>
              <a:rPr lang="en-US" altLang="en-US" b="1" dirty="0" smtClean="0"/>
              <a:t>Autoimmune disorders</a:t>
            </a:r>
          </a:p>
          <a:p>
            <a:pPr lvl="1"/>
            <a:r>
              <a:rPr lang="en-US" altLang="en-US" b="1" dirty="0" smtClean="0"/>
              <a:t>Immunodeficiency disease</a:t>
            </a:r>
          </a:p>
          <a:p>
            <a:pPr lvl="1"/>
            <a:r>
              <a:rPr lang="en-US" altLang="en-US" b="1" dirty="0" smtClean="0"/>
              <a:t>Allergies</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altLang="en-US" smtClean="0"/>
              <a:t>22-7 Immune System Development</a:t>
            </a:r>
          </a:p>
        </p:txBody>
      </p:sp>
      <p:sp>
        <p:nvSpPr>
          <p:cNvPr id="222211" name="Rectangle 3"/>
          <p:cNvSpPr>
            <a:spLocks noGrp="1" noChangeArrowheads="1"/>
          </p:cNvSpPr>
          <p:nvPr>
            <p:ph idx="1"/>
          </p:nvPr>
        </p:nvSpPr>
        <p:spPr/>
        <p:txBody>
          <a:bodyPr/>
          <a:lstStyle/>
          <a:p>
            <a:r>
              <a:rPr lang="en-US" altLang="en-US" b="1" dirty="0" smtClean="0"/>
              <a:t>Autoimmune</a:t>
            </a:r>
            <a:r>
              <a:rPr lang="en-US" altLang="en-US" dirty="0" smtClean="0"/>
              <a:t> </a:t>
            </a:r>
            <a:r>
              <a:rPr lang="en-US" altLang="en-US" b="1" dirty="0" smtClean="0"/>
              <a:t>Disorders</a:t>
            </a:r>
            <a:r>
              <a:rPr lang="en-US" altLang="en-US" dirty="0" smtClean="0"/>
              <a:t> </a:t>
            </a:r>
          </a:p>
          <a:p>
            <a:pPr lvl="1"/>
            <a:r>
              <a:rPr lang="en-US" altLang="en-US" dirty="0" smtClean="0"/>
              <a:t>A malfunction of system that recognizes and ignores “normal” antigens</a:t>
            </a:r>
          </a:p>
          <a:p>
            <a:pPr lvl="1"/>
            <a:r>
              <a:rPr lang="en-US" altLang="en-US" dirty="0" smtClean="0"/>
              <a:t>Activated B cells make </a:t>
            </a:r>
            <a:r>
              <a:rPr lang="en-US" altLang="en-US" b="1" dirty="0" smtClean="0"/>
              <a:t>autoantibodies</a:t>
            </a:r>
            <a:r>
              <a:rPr lang="en-US" altLang="en-US" dirty="0" smtClean="0"/>
              <a:t> against body cells</a:t>
            </a:r>
          </a:p>
          <a:p>
            <a:pPr lvl="2"/>
            <a:r>
              <a:rPr lang="en-US" altLang="en-US" dirty="0" smtClean="0"/>
              <a:t> Examples:</a:t>
            </a:r>
          </a:p>
          <a:p>
            <a:pPr lvl="3"/>
            <a:r>
              <a:rPr lang="en-US" altLang="en-US" i="1" dirty="0" smtClean="0"/>
              <a:t>Thyroiditis</a:t>
            </a:r>
          </a:p>
          <a:p>
            <a:pPr lvl="3"/>
            <a:r>
              <a:rPr lang="en-US" altLang="en-US" i="1" dirty="0" smtClean="0"/>
              <a:t>Rheumatoid arthritis</a:t>
            </a:r>
          </a:p>
          <a:p>
            <a:pPr lvl="3"/>
            <a:r>
              <a:rPr lang="en-US" altLang="en-US" i="1" dirty="0" smtClean="0"/>
              <a:t>Insulin-dependent diabetes mellitus</a:t>
            </a:r>
            <a:r>
              <a:rPr lang="en-US" altLang="en-US" dirty="0" smtClean="0"/>
              <a:t> (</a:t>
            </a:r>
            <a:r>
              <a:rPr lang="en-US" altLang="en-US" i="1" dirty="0" smtClean="0"/>
              <a:t>IDDM</a:t>
            </a:r>
            <a:r>
              <a:rPr lang="en-US" altLang="en-US" dirty="0" smtClean="0"/>
              <a:t>)</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altLang="en-US" smtClean="0"/>
              <a:t>22-7 Immune System Development</a:t>
            </a:r>
          </a:p>
        </p:txBody>
      </p:sp>
      <p:sp>
        <p:nvSpPr>
          <p:cNvPr id="223235" name="Rectangle 3"/>
          <p:cNvSpPr>
            <a:spLocks noGrp="1" noChangeArrowheads="1"/>
          </p:cNvSpPr>
          <p:nvPr>
            <p:ph idx="1"/>
          </p:nvPr>
        </p:nvSpPr>
        <p:spPr/>
        <p:txBody>
          <a:bodyPr/>
          <a:lstStyle/>
          <a:p>
            <a:r>
              <a:rPr lang="en-US" altLang="en-US" b="1" dirty="0" smtClean="0"/>
              <a:t>Immunodeficiency</a:t>
            </a:r>
            <a:r>
              <a:rPr lang="en-US" altLang="en-US" dirty="0" smtClean="0"/>
              <a:t> </a:t>
            </a:r>
            <a:r>
              <a:rPr lang="en-US" altLang="en-US" b="1" dirty="0" smtClean="0"/>
              <a:t>Diseases</a:t>
            </a:r>
            <a:r>
              <a:rPr lang="en-US" altLang="en-US" dirty="0" smtClean="0"/>
              <a:t> </a:t>
            </a:r>
          </a:p>
          <a:p>
            <a:pPr lvl="1"/>
            <a:r>
              <a:rPr lang="en-US" altLang="en-US" dirty="0" smtClean="0"/>
              <a:t>Result from:</a:t>
            </a:r>
          </a:p>
          <a:p>
            <a:pPr lvl="2"/>
            <a:r>
              <a:rPr lang="en-US" altLang="en-US" dirty="0" smtClean="0"/>
              <a:t>Problems with embryological development of lymphoid tissues</a:t>
            </a:r>
          </a:p>
          <a:p>
            <a:pPr lvl="3"/>
            <a:r>
              <a:rPr lang="en-US" altLang="en-US" dirty="0" smtClean="0"/>
              <a:t>Can result in </a:t>
            </a:r>
            <a:r>
              <a:rPr lang="en-US" altLang="en-US" b="1" dirty="0" smtClean="0"/>
              <a:t>severe combined immunodeficiency disease</a:t>
            </a:r>
            <a:r>
              <a:rPr lang="en-US" altLang="en-US" dirty="0" smtClean="0"/>
              <a:t> (</a:t>
            </a:r>
            <a:r>
              <a:rPr lang="en-US" altLang="en-US" b="1" dirty="0" smtClean="0"/>
              <a:t>SCID</a:t>
            </a:r>
            <a:r>
              <a:rPr lang="en-US" altLang="en-US" dirty="0" smtClean="0"/>
              <a:t>)</a:t>
            </a:r>
          </a:p>
          <a:p>
            <a:pPr lvl="2"/>
            <a:r>
              <a:rPr lang="en-US" altLang="en-US" dirty="0" smtClean="0"/>
              <a:t>Viral infections such as HIV</a:t>
            </a:r>
          </a:p>
          <a:p>
            <a:pPr lvl="3"/>
            <a:r>
              <a:rPr lang="en-US" altLang="en-US" dirty="0" smtClean="0"/>
              <a:t>Can result in AIDS</a:t>
            </a:r>
          </a:p>
          <a:p>
            <a:pPr lvl="2"/>
            <a:r>
              <a:rPr lang="en-US" altLang="en-US" b="1" dirty="0" smtClean="0"/>
              <a:t>Immunosuppressive</a:t>
            </a:r>
            <a:r>
              <a:rPr lang="en-US" altLang="en-US" dirty="0" smtClean="0"/>
              <a:t> </a:t>
            </a:r>
            <a:r>
              <a:rPr lang="en-US" altLang="en-US" b="1" dirty="0" smtClean="0"/>
              <a:t>drugs</a:t>
            </a:r>
            <a:r>
              <a:rPr lang="en-US" altLang="en-US" dirty="0" smtClean="0"/>
              <a:t> or radiation treatments</a:t>
            </a:r>
          </a:p>
          <a:p>
            <a:pPr lvl="3"/>
            <a:r>
              <a:rPr lang="en-US" altLang="en-US" dirty="0" smtClean="0"/>
              <a:t>Can lead to complete immunological failure</a:t>
            </a:r>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altLang="en-US" smtClean="0"/>
              <a:t>22-7 Immune System Development</a:t>
            </a:r>
          </a:p>
        </p:txBody>
      </p:sp>
      <p:sp>
        <p:nvSpPr>
          <p:cNvPr id="224259" name="Rectangle 3"/>
          <p:cNvSpPr>
            <a:spLocks noGrp="1" noChangeArrowheads="1"/>
          </p:cNvSpPr>
          <p:nvPr>
            <p:ph idx="1"/>
          </p:nvPr>
        </p:nvSpPr>
        <p:spPr/>
        <p:txBody>
          <a:bodyPr/>
          <a:lstStyle/>
          <a:p>
            <a:r>
              <a:rPr lang="en-US" altLang="en-US" b="1" dirty="0" smtClean="0"/>
              <a:t>Allergies</a:t>
            </a:r>
            <a:r>
              <a:rPr lang="en-US" altLang="en-US" dirty="0" smtClean="0"/>
              <a:t> </a:t>
            </a:r>
          </a:p>
          <a:p>
            <a:pPr lvl="1"/>
            <a:r>
              <a:rPr lang="en-US" altLang="en-US" dirty="0" smtClean="0"/>
              <a:t>Inappropriate or excessive immune responses to antigens</a:t>
            </a:r>
          </a:p>
          <a:p>
            <a:r>
              <a:rPr lang="en-US" altLang="en-US" b="1" dirty="0" smtClean="0"/>
              <a:t>Allergens</a:t>
            </a:r>
          </a:p>
          <a:p>
            <a:pPr lvl="1"/>
            <a:r>
              <a:rPr lang="en-US" altLang="en-US" dirty="0" smtClean="0"/>
              <a:t>Antigens that trigger allergic reactions</a:t>
            </a:r>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US" altLang="en-US" smtClean="0"/>
              <a:t>22-7 Immune System Development</a:t>
            </a:r>
          </a:p>
        </p:txBody>
      </p:sp>
      <p:sp>
        <p:nvSpPr>
          <p:cNvPr id="225283" name="Rectangle 3"/>
          <p:cNvSpPr>
            <a:spLocks noGrp="1" noChangeArrowheads="1"/>
          </p:cNvSpPr>
          <p:nvPr>
            <p:ph idx="1"/>
          </p:nvPr>
        </p:nvSpPr>
        <p:spPr/>
        <p:txBody>
          <a:bodyPr/>
          <a:lstStyle/>
          <a:p>
            <a:r>
              <a:rPr lang="en-US" altLang="en-US" dirty="0" smtClean="0"/>
              <a:t>Four Categories of Allergic Reactions </a:t>
            </a:r>
          </a:p>
          <a:p>
            <a:pPr marL="971550" lvl="1" indent="-514350">
              <a:buFont typeface="+mj-lt"/>
              <a:buAutoNum type="arabicPeriod"/>
            </a:pPr>
            <a:r>
              <a:rPr lang="en-US" altLang="en-US" dirty="0" smtClean="0"/>
              <a:t> </a:t>
            </a:r>
            <a:r>
              <a:rPr lang="en-US" altLang="en-US" i="1" dirty="0" smtClean="0"/>
              <a:t>Immediate hypersensitivity</a:t>
            </a:r>
            <a:r>
              <a:rPr lang="en-US" altLang="en-US" dirty="0" smtClean="0"/>
              <a:t> (</a:t>
            </a:r>
            <a:r>
              <a:rPr lang="en-US" altLang="en-US" i="1" dirty="0" smtClean="0"/>
              <a:t>Type I</a:t>
            </a:r>
            <a:r>
              <a:rPr lang="en-US" altLang="en-US" dirty="0" smtClean="0"/>
              <a:t>)</a:t>
            </a:r>
          </a:p>
          <a:p>
            <a:pPr marL="971550" lvl="1" indent="-514350">
              <a:buFont typeface="+mj-lt"/>
              <a:buAutoNum type="arabicPeriod"/>
            </a:pPr>
            <a:r>
              <a:rPr lang="en-US" altLang="en-US" dirty="0" smtClean="0"/>
              <a:t> </a:t>
            </a:r>
            <a:r>
              <a:rPr lang="en-US" altLang="en-US" i="1" dirty="0" smtClean="0"/>
              <a:t>Cytotoxic reactions</a:t>
            </a:r>
            <a:r>
              <a:rPr lang="en-US" altLang="en-US" dirty="0" smtClean="0"/>
              <a:t> (</a:t>
            </a:r>
            <a:r>
              <a:rPr lang="en-US" altLang="en-US" i="1" dirty="0" smtClean="0"/>
              <a:t>Type II</a:t>
            </a:r>
            <a:r>
              <a:rPr lang="en-US" altLang="en-US" dirty="0" smtClean="0"/>
              <a:t>)</a:t>
            </a:r>
          </a:p>
          <a:p>
            <a:pPr marL="971550" lvl="1" indent="-514350">
              <a:buFont typeface="+mj-lt"/>
              <a:buAutoNum type="arabicPeriod"/>
            </a:pPr>
            <a:r>
              <a:rPr lang="en-US" altLang="en-US" dirty="0" smtClean="0"/>
              <a:t> </a:t>
            </a:r>
            <a:r>
              <a:rPr lang="en-US" altLang="en-US" i="1" dirty="0" smtClean="0"/>
              <a:t>Immune complex disorders</a:t>
            </a:r>
            <a:r>
              <a:rPr lang="en-US" altLang="en-US" dirty="0" smtClean="0"/>
              <a:t> (</a:t>
            </a:r>
            <a:r>
              <a:rPr lang="en-US" altLang="en-US" i="1" dirty="0" smtClean="0"/>
              <a:t>Type III</a:t>
            </a:r>
            <a:r>
              <a:rPr lang="en-US" altLang="en-US" dirty="0" smtClean="0"/>
              <a:t>)</a:t>
            </a:r>
          </a:p>
          <a:p>
            <a:pPr marL="971550" lvl="1" indent="-514350">
              <a:buFont typeface="+mj-lt"/>
              <a:buAutoNum type="arabicPeriod"/>
            </a:pPr>
            <a:r>
              <a:rPr lang="en-US" altLang="en-US" dirty="0" smtClean="0"/>
              <a:t> </a:t>
            </a:r>
            <a:r>
              <a:rPr lang="en-US" altLang="en-US" i="1" dirty="0" smtClean="0"/>
              <a:t>Delayed hypersensitivity</a:t>
            </a:r>
            <a:r>
              <a:rPr lang="en-US" altLang="en-US" dirty="0" smtClean="0"/>
              <a:t> (</a:t>
            </a:r>
            <a:r>
              <a:rPr lang="en-US" altLang="en-US" i="1" dirty="0" smtClean="0"/>
              <a:t>Type IV</a:t>
            </a:r>
            <a:r>
              <a:rPr lang="en-US" altLang="en-US" dirty="0" smtClean="0"/>
              <a:t>)</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r>
              <a:rPr lang="en-US" altLang="en-US" smtClean="0"/>
              <a:t>22-7 Immune System Development</a:t>
            </a:r>
          </a:p>
        </p:txBody>
      </p:sp>
      <p:sp>
        <p:nvSpPr>
          <p:cNvPr id="226307" name="Rectangle 3"/>
          <p:cNvSpPr>
            <a:spLocks noGrp="1" noChangeArrowheads="1"/>
          </p:cNvSpPr>
          <p:nvPr>
            <p:ph idx="1"/>
          </p:nvPr>
        </p:nvSpPr>
        <p:spPr/>
        <p:txBody>
          <a:bodyPr/>
          <a:lstStyle/>
          <a:p>
            <a:r>
              <a:rPr lang="en-US" altLang="en-US" dirty="0" smtClean="0"/>
              <a:t>Type I Allergy </a:t>
            </a:r>
          </a:p>
          <a:p>
            <a:pPr lvl="1"/>
            <a:r>
              <a:rPr lang="en-US" altLang="en-US" dirty="0" smtClean="0"/>
              <a:t>Also called </a:t>
            </a:r>
            <a:r>
              <a:rPr lang="en-US" altLang="en-US" b="1" dirty="0" smtClean="0"/>
              <a:t>immediate</a:t>
            </a:r>
            <a:r>
              <a:rPr lang="en-US" altLang="en-US" dirty="0" smtClean="0"/>
              <a:t> </a:t>
            </a:r>
            <a:r>
              <a:rPr lang="en-US" altLang="en-US" b="1" dirty="0" smtClean="0"/>
              <a:t>hypersensitivity</a:t>
            </a:r>
          </a:p>
          <a:p>
            <a:pPr lvl="1"/>
            <a:r>
              <a:rPr lang="en-US" altLang="en-US" dirty="0" smtClean="0"/>
              <a:t>A rapid and severe response to the presence of an antigen</a:t>
            </a:r>
          </a:p>
          <a:p>
            <a:pPr lvl="1"/>
            <a:r>
              <a:rPr lang="en-US" altLang="en-US" dirty="0" smtClean="0"/>
              <a:t>Most commonly recognized type of allergy</a:t>
            </a:r>
          </a:p>
          <a:p>
            <a:pPr lvl="1"/>
            <a:r>
              <a:rPr lang="en-US" altLang="en-US" dirty="0" smtClean="0"/>
              <a:t>Includes </a:t>
            </a:r>
            <a:r>
              <a:rPr lang="en-US" altLang="en-US" i="1" dirty="0" smtClean="0"/>
              <a:t>allergic</a:t>
            </a:r>
            <a:r>
              <a:rPr lang="en-US" altLang="en-US" dirty="0" smtClean="0"/>
              <a:t> </a:t>
            </a:r>
            <a:r>
              <a:rPr lang="en-US" altLang="en-US" i="1" dirty="0" smtClean="0"/>
              <a:t>rhinitis</a:t>
            </a:r>
            <a:r>
              <a:rPr lang="en-US" altLang="en-US" dirty="0" smtClean="0"/>
              <a:t> (environmental allergies)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7" name="Picture 9226" descr="figure_22_03a_unlabeled.jpg"/>
          <p:cNvPicPr>
            <a:picLocks noChangeAspect="1"/>
          </p:cNvPicPr>
          <p:nvPr/>
        </p:nvPicPr>
        <p:blipFill rotWithShape="1">
          <a:blip r:embed="rId3">
            <a:extLst>
              <a:ext uri="{28A0092B-C50C-407E-A947-70E740481C1C}">
                <a14:useLocalDpi xmlns:a14="http://schemas.microsoft.com/office/drawing/2010/main" val="0"/>
              </a:ext>
            </a:extLst>
          </a:blip>
          <a:srcRect b="5156"/>
          <a:stretch/>
        </p:blipFill>
        <p:spPr>
          <a:xfrm>
            <a:off x="298704" y="804672"/>
            <a:ext cx="8546592" cy="4978061"/>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a:t>
            </a:r>
            <a:r>
              <a:rPr lang="en-US" sz="900" b="1" dirty="0" smtClean="0">
                <a:latin typeface="Arial"/>
                <a:cs typeface="Arial"/>
              </a:rPr>
              <a:t>3a </a:t>
            </a:r>
            <a:r>
              <a:rPr lang="en-US" sz="900" b="1" dirty="0">
                <a:latin typeface="Arial"/>
                <a:cs typeface="Arial"/>
              </a:rPr>
              <a:t>Lymphatic Vessels and Valves.</a:t>
            </a:r>
          </a:p>
        </p:txBody>
      </p:sp>
      <p:cxnSp>
        <p:nvCxnSpPr>
          <p:cNvPr id="6" name="Straight Connector 5"/>
          <p:cNvCxnSpPr/>
          <p:nvPr/>
        </p:nvCxnSpPr>
        <p:spPr bwMode="auto">
          <a:xfrm>
            <a:off x="1112418" y="2679258"/>
            <a:ext cx="250716"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 Box 31"/>
          <p:cNvSpPr txBox="1">
            <a:spLocks noChangeArrowheads="1"/>
          </p:cNvSpPr>
          <p:nvPr/>
        </p:nvSpPr>
        <p:spPr bwMode="auto">
          <a:xfrm>
            <a:off x="771636" y="2574153"/>
            <a:ext cx="298030" cy="17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30" dirty="0" smtClean="0">
                <a:solidFill>
                  <a:srgbClr val="000000"/>
                </a:solidFill>
                <a:latin typeface="Arial"/>
                <a:cs typeface="Arial"/>
              </a:rPr>
              <a:t>Vein</a:t>
            </a:r>
            <a:endParaRPr lang="en-US" sz="1130" dirty="0">
              <a:solidFill>
                <a:srgbClr val="000000"/>
              </a:solidFill>
              <a:latin typeface="Arial"/>
              <a:cs typeface="Arial"/>
            </a:endParaRPr>
          </a:p>
        </p:txBody>
      </p:sp>
      <p:cxnSp>
        <p:nvCxnSpPr>
          <p:cNvPr id="8" name="Straight Connector 7"/>
          <p:cNvCxnSpPr/>
          <p:nvPr/>
        </p:nvCxnSpPr>
        <p:spPr bwMode="auto">
          <a:xfrm>
            <a:off x="1103953" y="2984057"/>
            <a:ext cx="259181"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Freeform 8"/>
          <p:cNvSpPr/>
          <p:nvPr/>
        </p:nvSpPr>
        <p:spPr>
          <a:xfrm>
            <a:off x="1113368" y="3611031"/>
            <a:ext cx="173566" cy="135466"/>
          </a:xfrm>
          <a:custGeom>
            <a:avLst/>
            <a:gdLst>
              <a:gd name="connsiteX0" fmla="*/ 173566 w 173566"/>
              <a:gd name="connsiteY0" fmla="*/ 135466 h 135466"/>
              <a:gd name="connsiteX1" fmla="*/ 101600 w 173566"/>
              <a:gd name="connsiteY1" fmla="*/ 8466 h 135466"/>
              <a:gd name="connsiteX2" fmla="*/ 0 w 173566"/>
              <a:gd name="connsiteY2" fmla="*/ 0 h 135466"/>
            </a:gdLst>
            <a:ahLst/>
            <a:cxnLst>
              <a:cxn ang="0">
                <a:pos x="connsiteX0" y="connsiteY0"/>
              </a:cxn>
              <a:cxn ang="0">
                <a:pos x="connsiteX1" y="connsiteY1"/>
              </a:cxn>
              <a:cxn ang="0">
                <a:pos x="connsiteX2" y="connsiteY2"/>
              </a:cxn>
            </a:cxnLst>
            <a:rect l="l" t="t" r="r" b="b"/>
            <a:pathLst>
              <a:path w="173566" h="135466">
                <a:moveTo>
                  <a:pt x="173566" y="135466"/>
                </a:moveTo>
                <a:lnTo>
                  <a:pt x="101600" y="8466"/>
                </a:lnTo>
                <a:lnTo>
                  <a:pt x="0" y="0"/>
                </a:lnTo>
              </a:path>
            </a:pathLst>
          </a:custGeom>
          <a:ln w="12700" cmpd="sng">
            <a:solidFill>
              <a:srgbClr val="000000"/>
            </a:solidFill>
          </a:ln>
        </p:spPr>
        <p:txBody>
          <a:bodyPr vert="horz" wrap="square" lIns="91440" tIns="45720" rIns="91440" bIns="45720" numCol="1" rtlCol="0" anchor="t" anchorCtr="0" compatLnSpc="1">
            <a:prstTxWarp prst="textNoShape">
              <a:avLst/>
            </a:prstTxWarp>
          </a:bodyPr>
          <a:lstStyle/>
          <a:p>
            <a:endParaRPr lang="en-US" sz="1130" b="0">
              <a:solidFill>
                <a:srgbClr val="000000"/>
              </a:solidFill>
              <a:latin typeface="Times" pitchFamily="84" charset="0"/>
              <a:ea typeface="ＭＳ Ｐゴシック" charset="0"/>
            </a:endParaRPr>
          </a:p>
        </p:txBody>
      </p:sp>
      <p:cxnSp>
        <p:nvCxnSpPr>
          <p:cNvPr id="10" name="Straight Connector 9"/>
          <p:cNvCxnSpPr/>
          <p:nvPr/>
        </p:nvCxnSpPr>
        <p:spPr bwMode="auto">
          <a:xfrm>
            <a:off x="1108186" y="4093189"/>
            <a:ext cx="1639247"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7374467" y="1214525"/>
            <a:ext cx="6731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6921500" y="1798723"/>
            <a:ext cx="1126068"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7183967" y="2400300"/>
            <a:ext cx="867834" cy="378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 Box 31"/>
          <p:cNvSpPr txBox="1">
            <a:spLocks noChangeArrowheads="1"/>
          </p:cNvSpPr>
          <p:nvPr/>
        </p:nvSpPr>
        <p:spPr bwMode="auto">
          <a:xfrm>
            <a:off x="640402" y="2878952"/>
            <a:ext cx="439703" cy="17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30" dirty="0" smtClean="0">
                <a:solidFill>
                  <a:srgbClr val="000000"/>
                </a:solidFill>
                <a:latin typeface="Arial"/>
                <a:cs typeface="Arial"/>
              </a:rPr>
              <a:t>Artery</a:t>
            </a:r>
            <a:endParaRPr lang="en-US" sz="1130" dirty="0">
              <a:solidFill>
                <a:srgbClr val="000000"/>
              </a:solidFill>
              <a:latin typeface="Arial"/>
              <a:cs typeface="Arial"/>
            </a:endParaRPr>
          </a:p>
        </p:txBody>
      </p:sp>
      <p:sp>
        <p:nvSpPr>
          <p:cNvPr id="15" name="Text Box 31"/>
          <p:cNvSpPr txBox="1">
            <a:spLocks noChangeArrowheads="1"/>
          </p:cNvSpPr>
          <p:nvPr/>
        </p:nvSpPr>
        <p:spPr bwMode="auto">
          <a:xfrm>
            <a:off x="352613" y="3499133"/>
            <a:ext cx="719320" cy="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130" dirty="0" smtClean="0">
                <a:solidFill>
                  <a:srgbClr val="000000"/>
                </a:solidFill>
                <a:latin typeface="Arial"/>
                <a:cs typeface="Arial"/>
              </a:rPr>
              <a:t>Lymphatic</a:t>
            </a:r>
            <a:br>
              <a:rPr lang="en-US" sz="1130" dirty="0" smtClean="0">
                <a:solidFill>
                  <a:srgbClr val="000000"/>
                </a:solidFill>
                <a:latin typeface="Arial"/>
                <a:cs typeface="Arial"/>
              </a:rPr>
            </a:br>
            <a:r>
              <a:rPr lang="en-US" sz="1130" dirty="0" smtClean="0">
                <a:solidFill>
                  <a:srgbClr val="000000"/>
                </a:solidFill>
                <a:latin typeface="Arial"/>
                <a:cs typeface="Arial"/>
              </a:rPr>
              <a:t>vessel</a:t>
            </a:r>
            <a:endParaRPr lang="en-US" sz="1130" dirty="0">
              <a:solidFill>
                <a:srgbClr val="000000"/>
              </a:solidFill>
              <a:latin typeface="Arial"/>
              <a:cs typeface="Arial"/>
            </a:endParaRPr>
          </a:p>
        </p:txBody>
      </p:sp>
      <p:sp>
        <p:nvSpPr>
          <p:cNvPr id="16" name="Text Box 31"/>
          <p:cNvSpPr txBox="1">
            <a:spLocks noChangeArrowheads="1"/>
          </p:cNvSpPr>
          <p:nvPr/>
        </p:nvSpPr>
        <p:spPr bwMode="auto">
          <a:xfrm>
            <a:off x="342030" y="3985965"/>
            <a:ext cx="719320" cy="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130" dirty="0" smtClean="0">
                <a:solidFill>
                  <a:srgbClr val="000000"/>
                </a:solidFill>
                <a:latin typeface="Arial"/>
                <a:cs typeface="Arial"/>
              </a:rPr>
              <a:t>Lymphatic</a:t>
            </a:r>
            <a:br>
              <a:rPr lang="en-US" sz="1130" dirty="0" smtClean="0">
                <a:solidFill>
                  <a:srgbClr val="000000"/>
                </a:solidFill>
                <a:latin typeface="Arial"/>
                <a:cs typeface="Arial"/>
              </a:rPr>
            </a:br>
            <a:r>
              <a:rPr lang="en-US" sz="1130" dirty="0" smtClean="0">
                <a:solidFill>
                  <a:srgbClr val="000000"/>
                </a:solidFill>
                <a:latin typeface="Arial"/>
                <a:cs typeface="Arial"/>
              </a:rPr>
              <a:t>valve</a:t>
            </a:r>
            <a:endParaRPr lang="en-US" sz="1130" dirty="0">
              <a:solidFill>
                <a:srgbClr val="000000"/>
              </a:solidFill>
              <a:latin typeface="Arial"/>
              <a:cs typeface="Arial"/>
            </a:endParaRPr>
          </a:p>
        </p:txBody>
      </p:sp>
      <p:sp>
        <p:nvSpPr>
          <p:cNvPr id="17" name="Text Box 31"/>
          <p:cNvSpPr txBox="1">
            <a:spLocks noChangeArrowheads="1"/>
          </p:cNvSpPr>
          <p:nvPr/>
        </p:nvSpPr>
        <p:spPr bwMode="auto">
          <a:xfrm>
            <a:off x="1426315" y="4690813"/>
            <a:ext cx="1078979" cy="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130" dirty="0" smtClean="0">
                <a:solidFill>
                  <a:srgbClr val="000000"/>
                </a:solidFill>
                <a:latin typeface="Arial"/>
                <a:cs typeface="Arial"/>
              </a:rPr>
              <a:t>From lymphatic</a:t>
            </a:r>
            <a:br>
              <a:rPr lang="en-US" sz="1130" dirty="0" smtClean="0">
                <a:solidFill>
                  <a:srgbClr val="000000"/>
                </a:solidFill>
                <a:latin typeface="Arial"/>
                <a:cs typeface="Arial"/>
              </a:rPr>
            </a:br>
            <a:r>
              <a:rPr lang="en-US" sz="1130" dirty="0" smtClean="0">
                <a:solidFill>
                  <a:srgbClr val="000000"/>
                </a:solidFill>
                <a:latin typeface="Arial"/>
                <a:cs typeface="Arial"/>
              </a:rPr>
              <a:t>capillaries</a:t>
            </a:r>
            <a:endParaRPr lang="en-US" sz="1130" dirty="0">
              <a:solidFill>
                <a:srgbClr val="000000"/>
              </a:solidFill>
              <a:latin typeface="Arial"/>
              <a:cs typeface="Arial"/>
            </a:endParaRPr>
          </a:p>
        </p:txBody>
      </p:sp>
      <p:sp>
        <p:nvSpPr>
          <p:cNvPr id="18" name="Text Box 31"/>
          <p:cNvSpPr txBox="1">
            <a:spLocks noChangeArrowheads="1"/>
          </p:cNvSpPr>
          <p:nvPr/>
        </p:nvSpPr>
        <p:spPr bwMode="auto">
          <a:xfrm>
            <a:off x="5745801" y="3772186"/>
            <a:ext cx="520154" cy="52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20" dirty="0" smtClean="0">
                <a:solidFill>
                  <a:srgbClr val="000000"/>
                </a:solidFill>
                <a:latin typeface="Arial"/>
                <a:cs typeface="Arial"/>
              </a:rPr>
              <a:t>Toward</a:t>
            </a:r>
            <a:br>
              <a:rPr lang="en-US" sz="1120" dirty="0" smtClean="0">
                <a:solidFill>
                  <a:srgbClr val="000000"/>
                </a:solidFill>
                <a:latin typeface="Arial"/>
                <a:cs typeface="Arial"/>
              </a:rPr>
            </a:br>
            <a:r>
              <a:rPr lang="en-US" sz="1120" dirty="0" smtClean="0">
                <a:solidFill>
                  <a:srgbClr val="000000"/>
                </a:solidFill>
                <a:latin typeface="Arial"/>
                <a:cs typeface="Arial"/>
              </a:rPr>
              <a:t>venous</a:t>
            </a:r>
            <a:br>
              <a:rPr lang="en-US" sz="1120" dirty="0" smtClean="0">
                <a:solidFill>
                  <a:srgbClr val="000000"/>
                </a:solidFill>
                <a:latin typeface="Arial"/>
                <a:cs typeface="Arial"/>
              </a:rPr>
            </a:br>
            <a:r>
              <a:rPr lang="en-US" sz="1120" dirty="0" smtClean="0">
                <a:solidFill>
                  <a:srgbClr val="000000"/>
                </a:solidFill>
                <a:latin typeface="Arial"/>
                <a:cs typeface="Arial"/>
              </a:rPr>
              <a:t>system</a:t>
            </a:r>
            <a:endParaRPr lang="en-US" sz="1120" dirty="0">
              <a:solidFill>
                <a:srgbClr val="000000"/>
              </a:solidFill>
              <a:latin typeface="Arial"/>
              <a:cs typeface="Arial"/>
            </a:endParaRPr>
          </a:p>
        </p:txBody>
      </p:sp>
      <p:sp>
        <p:nvSpPr>
          <p:cNvPr id="19" name="Text Box 31"/>
          <p:cNvSpPr txBox="1">
            <a:spLocks noChangeArrowheads="1"/>
          </p:cNvSpPr>
          <p:nvPr/>
        </p:nvSpPr>
        <p:spPr bwMode="auto">
          <a:xfrm>
            <a:off x="8084718" y="1697851"/>
            <a:ext cx="298030" cy="17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30" dirty="0" smtClean="0">
                <a:solidFill>
                  <a:srgbClr val="000000"/>
                </a:solidFill>
                <a:latin typeface="Arial"/>
                <a:cs typeface="Arial"/>
              </a:rPr>
              <a:t>Vein</a:t>
            </a:r>
            <a:endParaRPr lang="en-US" sz="1130" dirty="0">
              <a:solidFill>
                <a:srgbClr val="000000"/>
              </a:solidFill>
              <a:latin typeface="Arial"/>
              <a:cs typeface="Arial"/>
            </a:endParaRPr>
          </a:p>
        </p:txBody>
      </p:sp>
      <p:sp>
        <p:nvSpPr>
          <p:cNvPr id="20" name="Text Box 31"/>
          <p:cNvSpPr txBox="1">
            <a:spLocks noChangeArrowheads="1"/>
          </p:cNvSpPr>
          <p:nvPr/>
        </p:nvSpPr>
        <p:spPr bwMode="auto">
          <a:xfrm>
            <a:off x="8084718" y="1111536"/>
            <a:ext cx="439703" cy="17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30" dirty="0" smtClean="0">
                <a:solidFill>
                  <a:srgbClr val="000000"/>
                </a:solidFill>
                <a:latin typeface="Arial"/>
                <a:cs typeface="Arial"/>
              </a:rPr>
              <a:t>Artery</a:t>
            </a:r>
            <a:endParaRPr lang="en-US" sz="1130" dirty="0">
              <a:solidFill>
                <a:srgbClr val="000000"/>
              </a:solidFill>
              <a:latin typeface="Arial"/>
              <a:cs typeface="Arial"/>
            </a:endParaRPr>
          </a:p>
        </p:txBody>
      </p:sp>
      <p:sp>
        <p:nvSpPr>
          <p:cNvPr id="21" name="Text Box 31"/>
          <p:cNvSpPr txBox="1">
            <a:spLocks noChangeArrowheads="1"/>
          </p:cNvSpPr>
          <p:nvPr/>
        </p:nvSpPr>
        <p:spPr bwMode="auto">
          <a:xfrm>
            <a:off x="8082679" y="2292633"/>
            <a:ext cx="732144" cy="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30" dirty="0" smtClean="0">
                <a:solidFill>
                  <a:srgbClr val="000000"/>
                </a:solidFill>
                <a:latin typeface="Arial"/>
                <a:cs typeface="Arial"/>
              </a:rPr>
              <a:t>Lymphatic</a:t>
            </a:r>
            <a:br>
              <a:rPr lang="en-US" sz="1130" dirty="0" smtClean="0">
                <a:solidFill>
                  <a:srgbClr val="000000"/>
                </a:solidFill>
                <a:latin typeface="Arial"/>
                <a:cs typeface="Arial"/>
              </a:rPr>
            </a:br>
            <a:r>
              <a:rPr lang="en-US" sz="1130" dirty="0" smtClean="0">
                <a:solidFill>
                  <a:srgbClr val="000000"/>
                </a:solidFill>
                <a:latin typeface="Arial"/>
                <a:cs typeface="Arial"/>
              </a:rPr>
              <a:t>vessel</a:t>
            </a:r>
            <a:endParaRPr lang="en-US" sz="1130" dirty="0">
              <a:solidFill>
                <a:srgbClr val="000000"/>
              </a:solidFill>
              <a:latin typeface="Arial"/>
              <a:cs typeface="Arial"/>
            </a:endParaRPr>
          </a:p>
        </p:txBody>
      </p:sp>
      <p:grpSp>
        <p:nvGrpSpPr>
          <p:cNvPr id="22" name="Group 21"/>
          <p:cNvGrpSpPr/>
          <p:nvPr/>
        </p:nvGrpSpPr>
        <p:grpSpPr>
          <a:xfrm>
            <a:off x="343873" y="5092073"/>
            <a:ext cx="185135" cy="193389"/>
            <a:chOff x="339639" y="3546909"/>
            <a:chExt cx="185135" cy="193389"/>
          </a:xfrm>
        </p:grpSpPr>
        <p:sp>
          <p:nvSpPr>
            <p:cNvPr id="23" name="Rectangle 22"/>
            <p:cNvSpPr>
              <a:spLocks noChangeAspect="1"/>
            </p:cNvSpPr>
            <p:nvPr/>
          </p:nvSpPr>
          <p:spPr bwMode="auto">
            <a:xfrm>
              <a:off x="339639" y="3554712"/>
              <a:ext cx="185135" cy="185586"/>
            </a:xfrm>
            <a:prstGeom prst="rect">
              <a:avLst/>
            </a:prstGeom>
            <a:solidFill>
              <a:srgbClr val="134B66"/>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24" name="Text Box 31"/>
            <p:cNvSpPr txBox="1">
              <a:spLocks noChangeArrowheads="1"/>
            </p:cNvSpPr>
            <p:nvPr/>
          </p:nvSpPr>
          <p:spPr bwMode="auto">
            <a:xfrm>
              <a:off x="386992" y="3546909"/>
              <a:ext cx="9408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100" b="0" dirty="0">
                  <a:solidFill>
                    <a:srgbClr val="FFFFFF"/>
                  </a:solidFill>
                  <a:latin typeface="Arial Black"/>
                  <a:cs typeface="Arial Black"/>
                </a:rPr>
                <a:t>a</a:t>
              </a:r>
            </a:p>
          </p:txBody>
        </p:sp>
      </p:grpSp>
      <p:sp>
        <p:nvSpPr>
          <p:cNvPr id="25" name="Text Box 31"/>
          <p:cNvSpPr txBox="1">
            <a:spLocks noChangeArrowheads="1"/>
          </p:cNvSpPr>
          <p:nvPr/>
        </p:nvSpPr>
        <p:spPr bwMode="auto">
          <a:xfrm>
            <a:off x="612884" y="5086634"/>
            <a:ext cx="3988271"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300" dirty="0" smtClean="0">
                <a:solidFill>
                  <a:srgbClr val="000000"/>
                </a:solidFill>
                <a:latin typeface="Arial"/>
                <a:cs typeface="Arial"/>
              </a:rPr>
              <a:t>A diagrammatic view of areolar connective tissue </a:t>
            </a:r>
            <a:br>
              <a:rPr lang="en-US" sz="1300" dirty="0" smtClean="0">
                <a:solidFill>
                  <a:srgbClr val="000000"/>
                </a:solidFill>
                <a:latin typeface="Arial"/>
                <a:cs typeface="Arial"/>
              </a:rPr>
            </a:br>
            <a:r>
              <a:rPr lang="en-US" sz="1300" dirty="0" smtClean="0">
                <a:solidFill>
                  <a:srgbClr val="000000"/>
                </a:solidFill>
                <a:latin typeface="Arial"/>
                <a:cs typeface="Arial"/>
              </a:rPr>
              <a:t>containing small blood vessels and a lymphatic </a:t>
            </a:r>
            <a:br>
              <a:rPr lang="en-US" sz="1300" dirty="0" smtClean="0">
                <a:solidFill>
                  <a:srgbClr val="000000"/>
                </a:solidFill>
                <a:latin typeface="Arial"/>
                <a:cs typeface="Arial"/>
              </a:rPr>
            </a:br>
            <a:r>
              <a:rPr lang="en-US" sz="1300" dirty="0" smtClean="0">
                <a:solidFill>
                  <a:srgbClr val="000000"/>
                </a:solidFill>
                <a:latin typeface="Arial"/>
                <a:cs typeface="Arial"/>
              </a:rPr>
              <a:t>vessel. The cross-sectional view emphasizes their</a:t>
            </a:r>
            <a:br>
              <a:rPr lang="en-US" sz="1300" dirty="0" smtClean="0">
                <a:solidFill>
                  <a:srgbClr val="000000"/>
                </a:solidFill>
                <a:latin typeface="Arial"/>
                <a:cs typeface="Arial"/>
              </a:rPr>
            </a:br>
            <a:r>
              <a:rPr lang="en-US" sz="1300" dirty="0" smtClean="0">
                <a:solidFill>
                  <a:srgbClr val="000000"/>
                </a:solidFill>
                <a:latin typeface="Arial"/>
                <a:cs typeface="Arial"/>
              </a:rPr>
              <a:t>structural differences.</a:t>
            </a:r>
            <a:endParaRPr lang="en-US" sz="1300" dirty="0">
              <a:solidFill>
                <a:srgbClr val="000000"/>
              </a:solidFill>
              <a:latin typeface="Arial"/>
              <a:cs typeface="Arial"/>
            </a:endParaRPr>
          </a:p>
        </p:txBody>
      </p:sp>
    </p:spTree>
    <p:extLst>
      <p:ext uri="{BB962C8B-B14F-4D97-AF65-F5344CB8AC3E}">
        <p14:creationId xmlns:p14="http://schemas.microsoft.com/office/powerpoint/2010/main" val="3658532208"/>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US" altLang="en-US" smtClean="0"/>
              <a:t>22-7 Immune System Development</a:t>
            </a:r>
          </a:p>
        </p:txBody>
      </p:sp>
      <p:sp>
        <p:nvSpPr>
          <p:cNvPr id="227331" name="Rectangle 3"/>
          <p:cNvSpPr>
            <a:spLocks noGrp="1" noChangeArrowheads="1"/>
          </p:cNvSpPr>
          <p:nvPr>
            <p:ph idx="1"/>
          </p:nvPr>
        </p:nvSpPr>
        <p:spPr/>
        <p:txBody>
          <a:bodyPr/>
          <a:lstStyle/>
          <a:p>
            <a:r>
              <a:rPr lang="en-US" altLang="en-US" smtClean="0"/>
              <a:t>Type I Allergy </a:t>
            </a:r>
          </a:p>
          <a:p>
            <a:pPr lvl="1"/>
            <a:r>
              <a:rPr lang="en-US" altLang="en-US" smtClean="0"/>
              <a:t>Sensitization leads to:</a:t>
            </a:r>
          </a:p>
          <a:p>
            <a:pPr lvl="2"/>
            <a:r>
              <a:rPr lang="en-US" altLang="en-US" smtClean="0"/>
              <a:t>Production of large quantities of IgE antibodies distributed throughout the body </a:t>
            </a:r>
          </a:p>
          <a:p>
            <a:pPr lvl="1"/>
            <a:r>
              <a:rPr lang="en-US" altLang="en-US" smtClean="0"/>
              <a:t>Second exposure leads to:</a:t>
            </a:r>
          </a:p>
          <a:p>
            <a:pPr lvl="2"/>
            <a:r>
              <a:rPr lang="en-US" altLang="en-US" smtClean="0"/>
              <a:t>Massive inflammation of affected tissues</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r>
              <a:rPr lang="en-US" altLang="en-US" smtClean="0"/>
              <a:t>22-7 Immune System Development</a:t>
            </a:r>
          </a:p>
        </p:txBody>
      </p:sp>
      <p:sp>
        <p:nvSpPr>
          <p:cNvPr id="228355" name="Rectangle 3"/>
          <p:cNvSpPr>
            <a:spLocks noGrp="1" noChangeArrowheads="1"/>
          </p:cNvSpPr>
          <p:nvPr>
            <p:ph idx="1"/>
          </p:nvPr>
        </p:nvSpPr>
        <p:spPr/>
        <p:txBody>
          <a:bodyPr/>
          <a:lstStyle/>
          <a:p>
            <a:r>
              <a:rPr lang="en-US" altLang="en-US" smtClean="0"/>
              <a:t>Type I Allergy</a:t>
            </a:r>
          </a:p>
          <a:p>
            <a:pPr lvl="1"/>
            <a:r>
              <a:rPr lang="en-US" altLang="en-US" smtClean="0"/>
              <a:t>Severity of reaction depends on:</a:t>
            </a:r>
          </a:p>
          <a:p>
            <a:pPr lvl="2"/>
            <a:r>
              <a:rPr lang="en-US" altLang="en-US" smtClean="0"/>
              <a:t>Individual sensitivity</a:t>
            </a:r>
          </a:p>
          <a:p>
            <a:pPr lvl="2"/>
            <a:r>
              <a:rPr lang="en-US" altLang="en-US" smtClean="0"/>
              <a:t>Locations involved</a:t>
            </a:r>
          </a:p>
          <a:p>
            <a:pPr lvl="1"/>
            <a:r>
              <a:rPr lang="en-US" altLang="en-US" smtClean="0"/>
              <a:t>Allergens (antigens that trigger reaction) in bloodstream may cause anaphylaxis</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US" altLang="en-US" smtClean="0"/>
              <a:t>22-7 Immune System Development</a:t>
            </a:r>
          </a:p>
        </p:txBody>
      </p:sp>
      <p:sp>
        <p:nvSpPr>
          <p:cNvPr id="229379" name="Rectangle 3"/>
          <p:cNvSpPr>
            <a:spLocks noGrp="1" noChangeArrowheads="1"/>
          </p:cNvSpPr>
          <p:nvPr>
            <p:ph idx="1"/>
          </p:nvPr>
        </p:nvSpPr>
        <p:spPr/>
        <p:txBody>
          <a:bodyPr/>
          <a:lstStyle/>
          <a:p>
            <a:r>
              <a:rPr lang="en-US" altLang="en-US" b="1" dirty="0" smtClean="0"/>
              <a:t>Anaphylaxis</a:t>
            </a:r>
            <a:r>
              <a:rPr lang="en-US" altLang="en-US" dirty="0" smtClean="0"/>
              <a:t> </a:t>
            </a:r>
          </a:p>
          <a:p>
            <a:pPr lvl="1"/>
            <a:r>
              <a:rPr lang="en-US" altLang="en-US" dirty="0" smtClean="0"/>
              <a:t>Can be fatal</a:t>
            </a:r>
          </a:p>
          <a:p>
            <a:pPr lvl="1"/>
            <a:r>
              <a:rPr lang="en-US" altLang="en-US" dirty="0" smtClean="0"/>
              <a:t>Affects cells throughout body</a:t>
            </a:r>
          </a:p>
          <a:p>
            <a:pPr lvl="1"/>
            <a:r>
              <a:rPr lang="en-US" altLang="en-US" dirty="0" smtClean="0"/>
              <a:t>Changes capillary permeability</a:t>
            </a:r>
          </a:p>
          <a:p>
            <a:pPr lvl="2"/>
            <a:r>
              <a:rPr lang="en-US" altLang="en-US" dirty="0" smtClean="0"/>
              <a:t>Produces swelling (</a:t>
            </a:r>
            <a:r>
              <a:rPr lang="en-US" altLang="en-US" i="1" dirty="0" smtClean="0"/>
              <a:t>hives</a:t>
            </a:r>
            <a:r>
              <a:rPr lang="en-US" altLang="en-US" dirty="0" smtClean="0"/>
              <a:t>) on skin</a:t>
            </a:r>
          </a:p>
          <a:p>
            <a:pPr lvl="1"/>
            <a:r>
              <a:rPr lang="en-US" altLang="en-US" dirty="0" smtClean="0"/>
              <a:t>Smooth muscles of respiratory system contract</a:t>
            </a:r>
          </a:p>
          <a:p>
            <a:pPr lvl="2"/>
            <a:r>
              <a:rPr lang="en-US" altLang="en-US" dirty="0" smtClean="0"/>
              <a:t>Make breathing difficult</a:t>
            </a:r>
          </a:p>
          <a:p>
            <a:pPr lvl="1"/>
            <a:r>
              <a:rPr lang="en-US" altLang="en-US" dirty="0" smtClean="0"/>
              <a:t>Peripheral vasodilation</a:t>
            </a:r>
          </a:p>
          <a:p>
            <a:pPr lvl="2"/>
            <a:r>
              <a:rPr lang="en-US" altLang="en-US" dirty="0" smtClean="0"/>
              <a:t>Can cause circulatory collapse (</a:t>
            </a:r>
            <a:r>
              <a:rPr lang="en-US" altLang="en-US" b="1" dirty="0" smtClean="0"/>
              <a:t>anaphylactic</a:t>
            </a:r>
            <a:r>
              <a:rPr lang="en-US" altLang="en-US" dirty="0" smtClean="0"/>
              <a:t> </a:t>
            </a:r>
            <a:r>
              <a:rPr lang="en-US" altLang="en-US" b="1" dirty="0" smtClean="0"/>
              <a:t>shock</a:t>
            </a:r>
            <a:r>
              <a:rPr lang="en-US" altLang="en-US" dirty="0" smtClean="0"/>
              <a:t>)</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figure_22_29_1_unlabeled.jpg"/>
          <p:cNvPicPr>
            <a:picLocks noChangeAspect="1"/>
          </p:cNvPicPr>
          <p:nvPr/>
        </p:nvPicPr>
        <p:blipFill rotWithShape="1">
          <a:blip r:embed="rId3">
            <a:extLst>
              <a:ext uri="{28A0092B-C50C-407E-A947-70E740481C1C}">
                <a14:useLocalDpi xmlns:a14="http://schemas.microsoft.com/office/drawing/2010/main" val="0"/>
              </a:ext>
            </a:extLst>
          </a:blip>
          <a:srcRect b="3153"/>
          <a:stretch/>
        </p:blipFill>
        <p:spPr>
          <a:xfrm>
            <a:off x="899160" y="548640"/>
            <a:ext cx="7345680" cy="557911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22-29 The Mechanism of </a:t>
            </a:r>
            <a:r>
              <a:rPr lang="en-US" sz="900" b="1" dirty="0" smtClean="0">
                <a:latin typeface="Arial"/>
                <a:cs typeface="Arial"/>
              </a:rPr>
              <a:t>Anaphylaxis (Part 1 of 2).</a:t>
            </a:r>
            <a:endParaRPr lang="en-US" sz="900" b="1" dirty="0">
              <a:latin typeface="Arial"/>
              <a:cs typeface="Arial"/>
            </a:endParaRPr>
          </a:p>
        </p:txBody>
      </p:sp>
      <p:cxnSp>
        <p:nvCxnSpPr>
          <p:cNvPr id="6" name="Straight Connector 5"/>
          <p:cNvCxnSpPr/>
          <p:nvPr/>
        </p:nvCxnSpPr>
        <p:spPr bwMode="auto">
          <a:xfrm>
            <a:off x="4780868" y="1032038"/>
            <a:ext cx="39625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 Box 31"/>
          <p:cNvSpPr txBox="1">
            <a:spLocks noChangeArrowheads="1"/>
          </p:cNvSpPr>
          <p:nvPr/>
        </p:nvSpPr>
        <p:spPr bwMode="auto">
          <a:xfrm>
            <a:off x="1107538" y="719718"/>
            <a:ext cx="13586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2160"/>
              </a:lnSpc>
            </a:pPr>
            <a:r>
              <a:rPr lang="en-US" sz="1800" dirty="0" smtClean="0">
                <a:solidFill>
                  <a:srgbClr val="000000"/>
                </a:solidFill>
                <a:latin typeface="Arial Black"/>
                <a:cs typeface="Arial Black"/>
              </a:rPr>
              <a:t>First</a:t>
            </a:r>
          </a:p>
          <a:p>
            <a:pPr>
              <a:lnSpc>
                <a:spcPts val="2160"/>
              </a:lnSpc>
            </a:pPr>
            <a:r>
              <a:rPr lang="en-US" sz="1800" dirty="0" smtClean="0">
                <a:solidFill>
                  <a:srgbClr val="000000"/>
                </a:solidFill>
                <a:latin typeface="Arial Black"/>
                <a:cs typeface="Arial Black"/>
              </a:rPr>
              <a:t>Exposure</a:t>
            </a:r>
            <a:endParaRPr lang="en-US" sz="1800" dirty="0">
              <a:solidFill>
                <a:srgbClr val="000000"/>
              </a:solidFill>
              <a:latin typeface="Arial Black"/>
              <a:cs typeface="Arial Black"/>
            </a:endParaRPr>
          </a:p>
        </p:txBody>
      </p:sp>
      <p:sp>
        <p:nvSpPr>
          <p:cNvPr id="8" name="Text Box 31"/>
          <p:cNvSpPr txBox="1">
            <a:spLocks noChangeArrowheads="1"/>
          </p:cNvSpPr>
          <p:nvPr/>
        </p:nvSpPr>
        <p:spPr bwMode="auto">
          <a:xfrm>
            <a:off x="2777577" y="841308"/>
            <a:ext cx="19752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smtClean="0">
                <a:solidFill>
                  <a:srgbClr val="000000"/>
                </a:solidFill>
                <a:latin typeface="Arial"/>
                <a:cs typeface="Arial"/>
              </a:rPr>
              <a:t>Allergen fragment</a:t>
            </a:r>
            <a:endParaRPr lang="en-US" sz="1800" dirty="0">
              <a:solidFill>
                <a:srgbClr val="000000"/>
              </a:solidFill>
              <a:latin typeface="Arial"/>
              <a:cs typeface="Arial"/>
            </a:endParaRPr>
          </a:p>
        </p:txBody>
      </p:sp>
      <p:sp>
        <p:nvSpPr>
          <p:cNvPr id="11" name="Text Box 31"/>
          <p:cNvSpPr txBox="1">
            <a:spLocks noChangeArrowheads="1"/>
          </p:cNvSpPr>
          <p:nvPr/>
        </p:nvSpPr>
        <p:spPr bwMode="auto">
          <a:xfrm>
            <a:off x="2420471" y="3272117"/>
            <a:ext cx="252505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800" dirty="0" smtClean="0">
                <a:solidFill>
                  <a:srgbClr val="000000"/>
                </a:solidFill>
                <a:latin typeface="Arial"/>
                <a:cs typeface="Arial"/>
              </a:rPr>
              <a:t>B cell</a:t>
            </a:r>
            <a:r>
              <a:rPr lang="en-US" sz="1800" dirty="0">
                <a:solidFill>
                  <a:srgbClr val="000000"/>
                </a:solidFill>
                <a:latin typeface="Arial"/>
                <a:cs typeface="Arial"/>
              </a:rPr>
              <a:t> </a:t>
            </a:r>
            <a:r>
              <a:rPr lang="en-US" sz="1800" dirty="0" smtClean="0">
                <a:solidFill>
                  <a:srgbClr val="000000"/>
                </a:solidFill>
                <a:latin typeface="Arial"/>
                <a:cs typeface="Arial"/>
              </a:rPr>
              <a:t>sensitization</a:t>
            </a:r>
          </a:p>
          <a:p>
            <a:pPr algn="r"/>
            <a:r>
              <a:rPr lang="en-US" sz="1800" dirty="0" smtClean="0">
                <a:solidFill>
                  <a:srgbClr val="000000"/>
                </a:solidFill>
                <a:latin typeface="Arial"/>
                <a:cs typeface="Arial"/>
              </a:rPr>
              <a:t>and activation</a:t>
            </a:r>
          </a:p>
        </p:txBody>
      </p:sp>
      <p:sp>
        <p:nvSpPr>
          <p:cNvPr id="12" name="Text Box 31"/>
          <p:cNvSpPr txBox="1">
            <a:spLocks noChangeArrowheads="1"/>
          </p:cNvSpPr>
          <p:nvPr/>
        </p:nvSpPr>
        <p:spPr bwMode="auto">
          <a:xfrm>
            <a:off x="3783075" y="4462329"/>
            <a:ext cx="14538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smtClean="0">
                <a:solidFill>
                  <a:srgbClr val="000000"/>
                </a:solidFill>
                <a:latin typeface="Arial"/>
                <a:cs typeface="Arial"/>
              </a:rPr>
              <a:t>Plasma cell</a:t>
            </a:r>
            <a:endParaRPr lang="en-US" sz="1800" dirty="0">
              <a:solidFill>
                <a:srgbClr val="000000"/>
              </a:solidFill>
              <a:latin typeface="Arial"/>
              <a:cs typeface="Arial"/>
            </a:endParaRPr>
          </a:p>
        </p:txBody>
      </p:sp>
      <p:sp>
        <p:nvSpPr>
          <p:cNvPr id="13" name="Text Box 31"/>
          <p:cNvSpPr txBox="1">
            <a:spLocks noChangeArrowheads="1"/>
          </p:cNvSpPr>
          <p:nvPr/>
        </p:nvSpPr>
        <p:spPr bwMode="auto">
          <a:xfrm>
            <a:off x="3505608" y="5451433"/>
            <a:ext cx="16491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err="1" smtClean="0">
                <a:solidFill>
                  <a:srgbClr val="000000"/>
                </a:solidFill>
                <a:latin typeface="Arial"/>
                <a:cs typeface="Arial"/>
              </a:rPr>
              <a:t>IgE</a:t>
            </a:r>
            <a:r>
              <a:rPr lang="en-US" sz="1800" dirty="0" smtClean="0">
                <a:solidFill>
                  <a:srgbClr val="000000"/>
                </a:solidFill>
                <a:latin typeface="Arial"/>
                <a:cs typeface="Arial"/>
              </a:rPr>
              <a:t> antibodies</a:t>
            </a:r>
            <a:endParaRPr lang="en-US" sz="1800" dirty="0">
              <a:solidFill>
                <a:srgbClr val="000000"/>
              </a:solidFill>
              <a:latin typeface="Arial"/>
              <a:cs typeface="Arial"/>
            </a:endParaRPr>
          </a:p>
        </p:txBody>
      </p:sp>
      <p:sp>
        <p:nvSpPr>
          <p:cNvPr id="14" name="Text Box 31"/>
          <p:cNvSpPr txBox="1">
            <a:spLocks noChangeArrowheads="1"/>
          </p:cNvSpPr>
          <p:nvPr/>
        </p:nvSpPr>
        <p:spPr bwMode="auto">
          <a:xfrm>
            <a:off x="6291824" y="2061989"/>
            <a:ext cx="18287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smtClean="0">
                <a:solidFill>
                  <a:srgbClr val="000000"/>
                </a:solidFill>
                <a:latin typeface="Arial"/>
                <a:cs typeface="Arial"/>
              </a:rPr>
              <a:t>T</a:t>
            </a:r>
            <a:r>
              <a:rPr lang="en-US" sz="1800" baseline="-25000" dirty="0" smtClean="0">
                <a:solidFill>
                  <a:srgbClr val="000000"/>
                </a:solidFill>
                <a:latin typeface="Arial"/>
                <a:cs typeface="Arial"/>
              </a:rPr>
              <a:t>H</a:t>
            </a:r>
            <a:r>
              <a:rPr lang="en-US" sz="1800" dirty="0" smtClean="0">
                <a:solidFill>
                  <a:srgbClr val="000000"/>
                </a:solidFill>
                <a:latin typeface="Arial"/>
                <a:cs typeface="Arial"/>
              </a:rPr>
              <a:t> cell activation</a:t>
            </a:r>
            <a:endParaRPr lang="en-US" sz="1800" dirty="0">
              <a:solidFill>
                <a:srgbClr val="000000"/>
              </a:solidFill>
              <a:latin typeface="Arial"/>
              <a:cs typeface="Arial"/>
            </a:endParaRPr>
          </a:p>
        </p:txBody>
      </p:sp>
      <p:sp>
        <p:nvSpPr>
          <p:cNvPr id="16" name="Text Box 31"/>
          <p:cNvSpPr txBox="1">
            <a:spLocks noChangeArrowheads="1"/>
          </p:cNvSpPr>
          <p:nvPr/>
        </p:nvSpPr>
        <p:spPr bwMode="auto">
          <a:xfrm>
            <a:off x="3375223" y="1900517"/>
            <a:ext cx="10519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smtClean="0">
                <a:solidFill>
                  <a:srgbClr val="000000"/>
                </a:solidFill>
                <a:latin typeface="Arial"/>
                <a:cs typeface="Arial"/>
              </a:rPr>
              <a:t>Allergens</a:t>
            </a:r>
            <a:endParaRPr lang="en-US" sz="1800" dirty="0">
              <a:solidFill>
                <a:srgbClr val="000000"/>
              </a:solidFill>
              <a:latin typeface="Arial"/>
              <a:cs typeface="Arial"/>
            </a:endParaRPr>
          </a:p>
        </p:txBody>
      </p:sp>
      <p:sp>
        <p:nvSpPr>
          <p:cNvPr id="17" name="Text Box 31"/>
          <p:cNvSpPr txBox="1">
            <a:spLocks noChangeArrowheads="1"/>
          </p:cNvSpPr>
          <p:nvPr/>
        </p:nvSpPr>
        <p:spPr bwMode="auto">
          <a:xfrm>
            <a:off x="4831989" y="2141069"/>
            <a:ext cx="14433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smtClean="0">
                <a:solidFill>
                  <a:srgbClr val="000000"/>
                </a:solidFill>
                <a:latin typeface="Arial"/>
                <a:cs typeface="Arial"/>
              </a:rPr>
              <a:t>Macrophage</a:t>
            </a:r>
            <a:endParaRPr lang="en-US" sz="1800" dirty="0">
              <a:solidFill>
                <a:srgbClr val="000000"/>
              </a:solidFill>
              <a:latin typeface="Arial"/>
              <a:cs typeface="Arial"/>
            </a:endParaRPr>
          </a:p>
        </p:txBody>
      </p:sp>
    </p:spTree>
    <p:extLst>
      <p:ext uri="{BB962C8B-B14F-4D97-AF65-F5344CB8AC3E}">
        <p14:creationId xmlns:p14="http://schemas.microsoft.com/office/powerpoint/2010/main" val="2403682336"/>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9218" descr="figure_22_29_2_unlabeled.jpg"/>
          <p:cNvPicPr>
            <a:picLocks noChangeAspect="1"/>
          </p:cNvPicPr>
          <p:nvPr/>
        </p:nvPicPr>
        <p:blipFill rotWithShape="1">
          <a:blip r:embed="rId3">
            <a:extLst>
              <a:ext uri="{28A0092B-C50C-407E-A947-70E740481C1C}">
                <a14:useLocalDpi xmlns:a14="http://schemas.microsoft.com/office/drawing/2010/main" val="0"/>
              </a:ext>
            </a:extLst>
          </a:blip>
          <a:srcRect b="2405"/>
          <a:stretch/>
        </p:blipFill>
        <p:spPr>
          <a:xfrm>
            <a:off x="896112" y="273812"/>
            <a:ext cx="7351776" cy="6282563"/>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22-29 The Mechanism of Anaphylaxis (Part </a:t>
            </a:r>
            <a:r>
              <a:rPr lang="en-US" sz="900" b="1" dirty="0" smtClean="0">
                <a:latin typeface="Arial"/>
                <a:cs typeface="Arial"/>
              </a:rPr>
              <a:t>2 </a:t>
            </a:r>
            <a:r>
              <a:rPr lang="en-US" sz="900" b="1" dirty="0">
                <a:latin typeface="Arial"/>
                <a:cs typeface="Arial"/>
              </a:rPr>
              <a:t>of 2).</a:t>
            </a:r>
          </a:p>
        </p:txBody>
      </p:sp>
      <p:sp>
        <p:nvSpPr>
          <p:cNvPr id="6" name="Text Box 31"/>
          <p:cNvSpPr txBox="1">
            <a:spLocks noChangeArrowheads="1"/>
          </p:cNvSpPr>
          <p:nvPr/>
        </p:nvSpPr>
        <p:spPr bwMode="auto">
          <a:xfrm>
            <a:off x="3321733" y="1145578"/>
            <a:ext cx="9775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smtClean="0">
                <a:solidFill>
                  <a:srgbClr val="000000"/>
                </a:solidFill>
                <a:latin typeface="Arial"/>
                <a:cs typeface="Arial"/>
              </a:rPr>
              <a:t>Allergen</a:t>
            </a:r>
            <a:endParaRPr lang="en-US" sz="1800" dirty="0">
              <a:solidFill>
                <a:srgbClr val="000000"/>
              </a:solidFill>
              <a:latin typeface="Arial"/>
              <a:cs typeface="Arial"/>
            </a:endParaRPr>
          </a:p>
        </p:txBody>
      </p:sp>
      <p:grpSp>
        <p:nvGrpSpPr>
          <p:cNvPr id="9218" name="Group 9217"/>
          <p:cNvGrpSpPr/>
          <p:nvPr/>
        </p:nvGrpSpPr>
        <p:grpSpPr>
          <a:xfrm>
            <a:off x="5819321" y="1318382"/>
            <a:ext cx="485323" cy="232832"/>
            <a:chOff x="5819321" y="1254882"/>
            <a:chExt cx="485323" cy="232832"/>
          </a:xfrm>
        </p:grpSpPr>
        <p:cxnSp>
          <p:nvCxnSpPr>
            <p:cNvPr id="8" name="Straight Connector 7"/>
            <p:cNvCxnSpPr/>
            <p:nvPr/>
          </p:nvCxnSpPr>
          <p:spPr bwMode="auto">
            <a:xfrm>
              <a:off x="5819321" y="1255672"/>
              <a:ext cx="482647"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V="1">
              <a:off x="5851071" y="1254882"/>
              <a:ext cx="453573" cy="23283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 name="Text Box 31"/>
          <p:cNvSpPr txBox="1">
            <a:spLocks noChangeArrowheads="1"/>
          </p:cNvSpPr>
          <p:nvPr/>
        </p:nvSpPr>
        <p:spPr bwMode="auto">
          <a:xfrm>
            <a:off x="4845536" y="1919931"/>
            <a:ext cx="1915691" cy="79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2060"/>
              </a:lnSpc>
            </a:pPr>
            <a:r>
              <a:rPr lang="en-US" sz="1800" dirty="0" smtClean="0">
                <a:solidFill>
                  <a:srgbClr val="000000"/>
                </a:solidFill>
                <a:latin typeface="Arial"/>
                <a:cs typeface="Arial"/>
              </a:rPr>
              <a:t>Sensitization of</a:t>
            </a:r>
          </a:p>
          <a:p>
            <a:pPr>
              <a:lnSpc>
                <a:spcPts val="2060"/>
              </a:lnSpc>
            </a:pPr>
            <a:r>
              <a:rPr lang="en-US" sz="1800" dirty="0">
                <a:solidFill>
                  <a:srgbClr val="000000"/>
                </a:solidFill>
                <a:latin typeface="Arial"/>
                <a:cs typeface="Arial"/>
              </a:rPr>
              <a:t>m</a:t>
            </a:r>
            <a:r>
              <a:rPr lang="en-US" sz="1800" dirty="0" smtClean="0">
                <a:solidFill>
                  <a:srgbClr val="000000"/>
                </a:solidFill>
                <a:latin typeface="Arial"/>
                <a:cs typeface="Arial"/>
              </a:rPr>
              <a:t>ast cells and</a:t>
            </a:r>
          </a:p>
          <a:p>
            <a:pPr>
              <a:lnSpc>
                <a:spcPts val="2060"/>
              </a:lnSpc>
            </a:pPr>
            <a:r>
              <a:rPr lang="en-US" sz="1800" dirty="0" smtClean="0">
                <a:solidFill>
                  <a:srgbClr val="000000"/>
                </a:solidFill>
                <a:latin typeface="Arial"/>
                <a:cs typeface="Arial"/>
              </a:rPr>
              <a:t>basophils</a:t>
            </a:r>
            <a:endParaRPr lang="en-US" sz="1800" dirty="0">
              <a:solidFill>
                <a:srgbClr val="000000"/>
              </a:solidFill>
              <a:latin typeface="Arial"/>
              <a:cs typeface="Arial"/>
            </a:endParaRPr>
          </a:p>
        </p:txBody>
      </p:sp>
      <p:sp>
        <p:nvSpPr>
          <p:cNvPr id="11" name="Text Box 31"/>
          <p:cNvSpPr txBox="1">
            <a:spLocks noChangeArrowheads="1"/>
          </p:cNvSpPr>
          <p:nvPr/>
        </p:nvSpPr>
        <p:spPr bwMode="auto">
          <a:xfrm>
            <a:off x="6354835" y="764272"/>
            <a:ext cx="5485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err="1" smtClean="0">
                <a:solidFill>
                  <a:srgbClr val="000000"/>
                </a:solidFill>
                <a:latin typeface="Arial"/>
                <a:cs typeface="Arial"/>
              </a:rPr>
              <a:t>IgE</a:t>
            </a:r>
            <a:endParaRPr lang="en-US" sz="1800" dirty="0">
              <a:solidFill>
                <a:srgbClr val="000000"/>
              </a:solidFill>
              <a:latin typeface="Arial"/>
              <a:cs typeface="Arial"/>
            </a:endParaRPr>
          </a:p>
        </p:txBody>
      </p:sp>
      <p:sp>
        <p:nvSpPr>
          <p:cNvPr id="12" name="Text Box 31"/>
          <p:cNvSpPr txBox="1">
            <a:spLocks noChangeArrowheads="1"/>
          </p:cNvSpPr>
          <p:nvPr/>
        </p:nvSpPr>
        <p:spPr bwMode="auto">
          <a:xfrm>
            <a:off x="6348263" y="1174958"/>
            <a:ext cx="10357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smtClean="0">
                <a:solidFill>
                  <a:srgbClr val="000000"/>
                </a:solidFill>
                <a:latin typeface="Arial"/>
                <a:cs typeface="Arial"/>
              </a:rPr>
              <a:t>Granules</a:t>
            </a:r>
            <a:endParaRPr lang="en-US" sz="1800" dirty="0">
              <a:solidFill>
                <a:srgbClr val="000000"/>
              </a:solidFill>
              <a:latin typeface="Arial"/>
              <a:cs typeface="Arial"/>
            </a:endParaRPr>
          </a:p>
        </p:txBody>
      </p:sp>
      <p:sp>
        <p:nvSpPr>
          <p:cNvPr id="13" name="Text Box 31"/>
          <p:cNvSpPr txBox="1">
            <a:spLocks noChangeArrowheads="1"/>
          </p:cNvSpPr>
          <p:nvPr/>
        </p:nvSpPr>
        <p:spPr bwMode="auto">
          <a:xfrm>
            <a:off x="845991" y="2289499"/>
            <a:ext cx="1751048" cy="10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lnSpc>
                <a:spcPts val="2060"/>
              </a:lnSpc>
            </a:pPr>
            <a:r>
              <a:rPr lang="en-US" sz="1800" dirty="0" smtClean="0">
                <a:solidFill>
                  <a:srgbClr val="000000"/>
                </a:solidFill>
                <a:latin typeface="Arial"/>
                <a:cs typeface="Arial"/>
              </a:rPr>
              <a:t>Massive</a:t>
            </a:r>
          </a:p>
          <a:p>
            <a:pPr algn="r">
              <a:lnSpc>
                <a:spcPts val="2060"/>
              </a:lnSpc>
            </a:pPr>
            <a:r>
              <a:rPr lang="en-US" sz="1800" dirty="0">
                <a:solidFill>
                  <a:srgbClr val="000000"/>
                </a:solidFill>
                <a:latin typeface="Arial"/>
                <a:cs typeface="Arial"/>
              </a:rPr>
              <a:t>s</a:t>
            </a:r>
            <a:r>
              <a:rPr lang="en-US" sz="1800" dirty="0" smtClean="0">
                <a:solidFill>
                  <a:srgbClr val="000000"/>
                </a:solidFill>
                <a:latin typeface="Arial"/>
                <a:cs typeface="Arial"/>
              </a:rPr>
              <a:t>timulation of</a:t>
            </a:r>
          </a:p>
          <a:p>
            <a:pPr algn="r">
              <a:lnSpc>
                <a:spcPts val="2060"/>
              </a:lnSpc>
            </a:pPr>
            <a:r>
              <a:rPr lang="en-US" sz="1800" dirty="0">
                <a:solidFill>
                  <a:srgbClr val="000000"/>
                </a:solidFill>
                <a:latin typeface="Arial"/>
                <a:cs typeface="Arial"/>
              </a:rPr>
              <a:t>m</a:t>
            </a:r>
            <a:r>
              <a:rPr lang="en-US" sz="1800" dirty="0" smtClean="0">
                <a:solidFill>
                  <a:srgbClr val="000000"/>
                </a:solidFill>
                <a:latin typeface="Arial"/>
                <a:cs typeface="Arial"/>
              </a:rPr>
              <a:t>ast cells</a:t>
            </a:r>
          </a:p>
          <a:p>
            <a:pPr algn="r">
              <a:lnSpc>
                <a:spcPts val="2060"/>
              </a:lnSpc>
            </a:pPr>
            <a:r>
              <a:rPr lang="en-US" sz="1800" dirty="0">
                <a:solidFill>
                  <a:srgbClr val="000000"/>
                </a:solidFill>
                <a:latin typeface="Arial"/>
                <a:cs typeface="Arial"/>
              </a:rPr>
              <a:t>a</a:t>
            </a:r>
            <a:r>
              <a:rPr lang="en-US" sz="1800" dirty="0" smtClean="0">
                <a:solidFill>
                  <a:srgbClr val="000000"/>
                </a:solidFill>
                <a:latin typeface="Arial"/>
                <a:cs typeface="Arial"/>
              </a:rPr>
              <a:t>nd basophils</a:t>
            </a:r>
            <a:endParaRPr lang="en-US" sz="1800" dirty="0">
              <a:solidFill>
                <a:srgbClr val="000000"/>
              </a:solidFill>
              <a:latin typeface="Arial"/>
              <a:cs typeface="Arial"/>
            </a:endParaRPr>
          </a:p>
        </p:txBody>
      </p:sp>
      <p:sp>
        <p:nvSpPr>
          <p:cNvPr id="14" name="Text Box 31"/>
          <p:cNvSpPr txBox="1">
            <a:spLocks noChangeArrowheads="1"/>
          </p:cNvSpPr>
          <p:nvPr/>
        </p:nvSpPr>
        <p:spPr bwMode="auto">
          <a:xfrm>
            <a:off x="1096635" y="452252"/>
            <a:ext cx="1688601" cy="52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2050"/>
              </a:lnSpc>
            </a:pPr>
            <a:r>
              <a:rPr lang="en-US" sz="1800" dirty="0" smtClean="0">
                <a:solidFill>
                  <a:srgbClr val="000000"/>
                </a:solidFill>
                <a:latin typeface="Arial Black"/>
                <a:cs typeface="Arial Black"/>
              </a:rPr>
              <a:t>Subsequent</a:t>
            </a:r>
          </a:p>
          <a:p>
            <a:pPr>
              <a:lnSpc>
                <a:spcPts val="2050"/>
              </a:lnSpc>
            </a:pPr>
            <a:r>
              <a:rPr lang="en-US" sz="1800" dirty="0" smtClean="0">
                <a:solidFill>
                  <a:srgbClr val="000000"/>
                </a:solidFill>
                <a:latin typeface="Arial Black"/>
                <a:cs typeface="Arial Black"/>
              </a:rPr>
              <a:t>Exposure</a:t>
            </a:r>
            <a:endParaRPr lang="en-US" sz="1800" dirty="0">
              <a:solidFill>
                <a:srgbClr val="000000"/>
              </a:solidFill>
              <a:latin typeface="Arial Black"/>
              <a:cs typeface="Arial Black"/>
            </a:endParaRPr>
          </a:p>
        </p:txBody>
      </p:sp>
      <p:sp>
        <p:nvSpPr>
          <p:cNvPr id="15" name="Text Box 31"/>
          <p:cNvSpPr txBox="1">
            <a:spLocks noChangeArrowheads="1"/>
          </p:cNvSpPr>
          <p:nvPr/>
        </p:nvSpPr>
        <p:spPr bwMode="auto">
          <a:xfrm>
            <a:off x="1360793" y="4042519"/>
            <a:ext cx="4111523" cy="79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lnSpc>
                <a:spcPts val="2060"/>
              </a:lnSpc>
            </a:pPr>
            <a:r>
              <a:rPr lang="en-US" sz="1800" dirty="0" smtClean="0">
                <a:solidFill>
                  <a:srgbClr val="000000"/>
                </a:solidFill>
                <a:latin typeface="Arial"/>
                <a:cs typeface="Arial"/>
              </a:rPr>
              <a:t>Release of histamines, </a:t>
            </a:r>
            <a:r>
              <a:rPr lang="en-US" sz="1800" dirty="0" err="1" smtClean="0">
                <a:solidFill>
                  <a:srgbClr val="000000"/>
                </a:solidFill>
                <a:latin typeface="Arial"/>
                <a:cs typeface="Arial"/>
              </a:rPr>
              <a:t>leukotrienes</a:t>
            </a:r>
            <a:r>
              <a:rPr lang="en-US" sz="1800" dirty="0" smtClean="0">
                <a:solidFill>
                  <a:srgbClr val="000000"/>
                </a:solidFill>
                <a:latin typeface="Arial"/>
                <a:cs typeface="Arial"/>
              </a:rPr>
              <a:t>,</a:t>
            </a:r>
          </a:p>
          <a:p>
            <a:pPr algn="ctr">
              <a:lnSpc>
                <a:spcPts val="2060"/>
              </a:lnSpc>
            </a:pPr>
            <a:r>
              <a:rPr lang="en-US" sz="1800" dirty="0">
                <a:solidFill>
                  <a:srgbClr val="000000"/>
                </a:solidFill>
                <a:latin typeface="Arial"/>
                <a:cs typeface="Arial"/>
              </a:rPr>
              <a:t>a</a:t>
            </a:r>
            <a:r>
              <a:rPr lang="en-US" sz="1800" dirty="0" smtClean="0">
                <a:solidFill>
                  <a:srgbClr val="000000"/>
                </a:solidFill>
                <a:latin typeface="Arial"/>
                <a:cs typeface="Arial"/>
              </a:rPr>
              <a:t>nd other chemicals that</a:t>
            </a:r>
          </a:p>
          <a:p>
            <a:pPr algn="ctr">
              <a:lnSpc>
                <a:spcPts val="2060"/>
              </a:lnSpc>
            </a:pPr>
            <a:r>
              <a:rPr lang="en-US" sz="1800" dirty="0">
                <a:solidFill>
                  <a:srgbClr val="000000"/>
                </a:solidFill>
                <a:latin typeface="Arial"/>
                <a:cs typeface="Arial"/>
              </a:rPr>
              <a:t>c</a:t>
            </a:r>
            <a:r>
              <a:rPr lang="en-US" sz="1800" dirty="0" smtClean="0">
                <a:solidFill>
                  <a:srgbClr val="000000"/>
                </a:solidFill>
                <a:latin typeface="Arial"/>
                <a:cs typeface="Arial"/>
              </a:rPr>
              <a:t>ause pain and inflammation </a:t>
            </a:r>
            <a:endParaRPr lang="en-US" sz="1800" dirty="0">
              <a:solidFill>
                <a:srgbClr val="000000"/>
              </a:solidFill>
              <a:latin typeface="Arial"/>
              <a:cs typeface="Arial"/>
            </a:endParaRPr>
          </a:p>
        </p:txBody>
      </p:sp>
      <p:sp>
        <p:nvSpPr>
          <p:cNvPr id="16" name="Text Box 31"/>
          <p:cNvSpPr txBox="1">
            <a:spLocks noChangeArrowheads="1"/>
          </p:cNvSpPr>
          <p:nvPr/>
        </p:nvSpPr>
        <p:spPr bwMode="auto">
          <a:xfrm>
            <a:off x="1260502" y="5571451"/>
            <a:ext cx="4111523" cy="765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lnSpc>
                <a:spcPts val="1980"/>
              </a:lnSpc>
            </a:pPr>
            <a:r>
              <a:rPr lang="en-US" sz="1800" dirty="0" smtClean="0">
                <a:solidFill>
                  <a:srgbClr val="000000"/>
                </a:solidFill>
                <a:latin typeface="Arial"/>
                <a:cs typeface="Arial"/>
              </a:rPr>
              <a:t>Capillary dilation, increased capillary</a:t>
            </a:r>
          </a:p>
          <a:p>
            <a:pPr algn="ctr">
              <a:lnSpc>
                <a:spcPts val="1980"/>
              </a:lnSpc>
            </a:pPr>
            <a:r>
              <a:rPr lang="en-US" sz="1800" dirty="0">
                <a:solidFill>
                  <a:srgbClr val="000000"/>
                </a:solidFill>
                <a:latin typeface="Arial"/>
                <a:cs typeface="Arial"/>
              </a:rPr>
              <a:t>p</a:t>
            </a:r>
            <a:r>
              <a:rPr lang="en-US" sz="1800" dirty="0" smtClean="0">
                <a:solidFill>
                  <a:srgbClr val="000000"/>
                </a:solidFill>
                <a:latin typeface="Arial"/>
                <a:cs typeface="Arial"/>
              </a:rPr>
              <a:t>ermeability, airway constriction,</a:t>
            </a:r>
          </a:p>
          <a:p>
            <a:pPr algn="ctr">
              <a:lnSpc>
                <a:spcPts val="1980"/>
              </a:lnSpc>
            </a:pPr>
            <a:r>
              <a:rPr lang="en-US" sz="1800" dirty="0">
                <a:solidFill>
                  <a:srgbClr val="000000"/>
                </a:solidFill>
                <a:latin typeface="Arial"/>
                <a:cs typeface="Arial"/>
              </a:rPr>
              <a:t>m</a:t>
            </a:r>
            <a:r>
              <a:rPr lang="en-US" sz="1800" dirty="0" smtClean="0">
                <a:solidFill>
                  <a:srgbClr val="000000"/>
                </a:solidFill>
                <a:latin typeface="Arial"/>
                <a:cs typeface="Arial"/>
              </a:rPr>
              <a:t>ucus secretion, pain and itching</a:t>
            </a:r>
            <a:endParaRPr lang="en-US" sz="1800" dirty="0">
              <a:solidFill>
                <a:srgbClr val="000000"/>
              </a:solidFill>
              <a:latin typeface="Arial"/>
              <a:cs typeface="Arial"/>
            </a:endParaRPr>
          </a:p>
        </p:txBody>
      </p:sp>
      <p:cxnSp>
        <p:nvCxnSpPr>
          <p:cNvPr id="26" name="Straight Connector 25"/>
          <p:cNvCxnSpPr/>
          <p:nvPr/>
        </p:nvCxnSpPr>
        <p:spPr bwMode="auto">
          <a:xfrm>
            <a:off x="5998729" y="914400"/>
            <a:ext cx="266604"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75200491"/>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US" altLang="en-US" smtClean="0"/>
              <a:t>22-7 Immune System Development</a:t>
            </a:r>
          </a:p>
        </p:txBody>
      </p:sp>
      <p:sp>
        <p:nvSpPr>
          <p:cNvPr id="232451" name="Rectangle 3"/>
          <p:cNvSpPr>
            <a:spLocks noGrp="1" noChangeArrowheads="1"/>
          </p:cNvSpPr>
          <p:nvPr>
            <p:ph idx="1"/>
          </p:nvPr>
        </p:nvSpPr>
        <p:spPr/>
        <p:txBody>
          <a:bodyPr/>
          <a:lstStyle/>
          <a:p>
            <a:r>
              <a:rPr lang="en-US" altLang="en-US" b="1" dirty="0" smtClean="0"/>
              <a:t>Antihistamines</a:t>
            </a:r>
            <a:r>
              <a:rPr lang="en-US" altLang="en-US" dirty="0" smtClean="0"/>
              <a:t>  </a:t>
            </a:r>
          </a:p>
          <a:p>
            <a:pPr lvl="1"/>
            <a:r>
              <a:rPr lang="en-US" altLang="en-US" dirty="0" smtClean="0"/>
              <a:t>Drugs that block histamine released by mast cells </a:t>
            </a:r>
          </a:p>
          <a:p>
            <a:pPr lvl="1"/>
            <a:r>
              <a:rPr lang="en-US" altLang="en-US" dirty="0" smtClean="0"/>
              <a:t>Can relieve mild symptoms of immediate hypersensitivity </a:t>
            </a:r>
          </a:p>
          <a:p>
            <a:pPr lvl="1"/>
            <a:r>
              <a:rPr lang="en-US" altLang="en-US" i="1" dirty="0" smtClean="0"/>
              <a:t>Benadryl</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en-US" altLang="en-US" smtClean="0"/>
              <a:t>22-7 Immune System Development</a:t>
            </a:r>
          </a:p>
        </p:txBody>
      </p:sp>
      <p:sp>
        <p:nvSpPr>
          <p:cNvPr id="233475" name="Rectangle 3"/>
          <p:cNvSpPr>
            <a:spLocks noGrp="1" noChangeArrowheads="1"/>
          </p:cNvSpPr>
          <p:nvPr>
            <p:ph idx="1"/>
          </p:nvPr>
        </p:nvSpPr>
        <p:spPr/>
        <p:txBody>
          <a:bodyPr/>
          <a:lstStyle/>
          <a:p>
            <a:r>
              <a:rPr lang="en-US" altLang="en-US" smtClean="0"/>
              <a:t>Stress and the Immune Response </a:t>
            </a:r>
          </a:p>
          <a:p>
            <a:pPr lvl="1"/>
            <a:r>
              <a:rPr lang="en-US" altLang="en-US" smtClean="0"/>
              <a:t>Glucocorticoids</a:t>
            </a:r>
          </a:p>
          <a:p>
            <a:pPr lvl="2"/>
            <a:r>
              <a:rPr lang="en-US" altLang="en-US" smtClean="0"/>
              <a:t>Secreted to limit immune response </a:t>
            </a:r>
          </a:p>
          <a:p>
            <a:pPr lvl="2"/>
            <a:r>
              <a:rPr lang="en-US" altLang="en-US" smtClean="0"/>
              <a:t>Long-term secretion (chronic stress)</a:t>
            </a:r>
          </a:p>
          <a:p>
            <a:pPr lvl="3"/>
            <a:r>
              <a:rPr lang="en-US" altLang="en-US" smtClean="0"/>
              <a:t>Inhibits immune response</a:t>
            </a:r>
          </a:p>
          <a:p>
            <a:pPr lvl="3"/>
            <a:r>
              <a:rPr lang="en-US" altLang="en-US" smtClean="0"/>
              <a:t>Lowers resistance to disease</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r>
              <a:rPr lang="en-US" altLang="en-US" smtClean="0"/>
              <a:t>22-7 Immune System Development</a:t>
            </a:r>
          </a:p>
        </p:txBody>
      </p:sp>
      <p:sp>
        <p:nvSpPr>
          <p:cNvPr id="234499" name="Rectangle 3"/>
          <p:cNvSpPr>
            <a:spLocks noGrp="1" noChangeArrowheads="1"/>
          </p:cNvSpPr>
          <p:nvPr>
            <p:ph idx="1"/>
          </p:nvPr>
        </p:nvSpPr>
        <p:spPr/>
        <p:txBody>
          <a:bodyPr/>
          <a:lstStyle/>
          <a:p>
            <a:r>
              <a:rPr lang="en-US" altLang="en-US" dirty="0" smtClean="0"/>
              <a:t>Functions of Glucocorticoids </a:t>
            </a:r>
          </a:p>
          <a:p>
            <a:pPr lvl="1"/>
            <a:r>
              <a:rPr lang="en-US" altLang="en-US" i="1" dirty="0" smtClean="0"/>
              <a:t>Depression of the inflammatory response </a:t>
            </a:r>
          </a:p>
          <a:p>
            <a:pPr lvl="1"/>
            <a:r>
              <a:rPr lang="en-US" altLang="en-US" i="1" dirty="0" smtClean="0"/>
              <a:t>Reduction in abundance and activity of phagocytes</a:t>
            </a:r>
          </a:p>
          <a:p>
            <a:pPr lvl="1"/>
            <a:r>
              <a:rPr lang="en-US" altLang="en-US" i="1" dirty="0" smtClean="0"/>
              <a:t>Inhibition of interleukin secretion</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en-US" altLang="en-US" smtClean="0"/>
              <a:t>22-8 Effects of Aging on the Immune System</a:t>
            </a:r>
          </a:p>
        </p:txBody>
      </p:sp>
      <p:sp>
        <p:nvSpPr>
          <p:cNvPr id="235523" name="Rectangle 3"/>
          <p:cNvSpPr>
            <a:spLocks noGrp="1" noChangeArrowheads="1"/>
          </p:cNvSpPr>
          <p:nvPr>
            <p:ph idx="1"/>
          </p:nvPr>
        </p:nvSpPr>
        <p:spPr/>
        <p:txBody>
          <a:bodyPr/>
          <a:lstStyle/>
          <a:p>
            <a:r>
              <a:rPr lang="en-US" altLang="en-US" dirty="0" smtClean="0"/>
              <a:t>Immune System Diminishes with Age</a:t>
            </a:r>
          </a:p>
          <a:p>
            <a:pPr lvl="1"/>
            <a:r>
              <a:rPr lang="en-US" altLang="en-US" dirty="0" smtClean="0"/>
              <a:t>Increasing vulnerability to infections and cancer</a:t>
            </a:r>
          </a:p>
          <a:p>
            <a:endParaRPr lang="en-US" altLang="en-US" dirty="0" smtClean="0"/>
          </a:p>
          <a:p>
            <a:r>
              <a:rPr lang="en-US" altLang="en-US" dirty="0" smtClean="0"/>
              <a:t>Four Effects of Aging</a:t>
            </a:r>
          </a:p>
          <a:p>
            <a:pPr marL="971550" lvl="1" indent="-514350">
              <a:buFont typeface="+mj-lt"/>
              <a:buAutoNum type="arabicPeriod"/>
            </a:pPr>
            <a:r>
              <a:rPr lang="en-US" altLang="en-US" dirty="0" err="1" smtClean="0"/>
              <a:t>Thymic</a:t>
            </a:r>
            <a:r>
              <a:rPr lang="en-US" altLang="en-US" dirty="0" smtClean="0"/>
              <a:t> hormone production is greatly reduced</a:t>
            </a:r>
          </a:p>
          <a:p>
            <a:pPr marL="971550" lvl="1" indent="-514350">
              <a:buFont typeface="+mj-lt"/>
              <a:buAutoNum type="arabicPeriod"/>
            </a:pPr>
            <a:r>
              <a:rPr lang="en-US" altLang="en-US" dirty="0" smtClean="0"/>
              <a:t>T cells become less responsive to antigens</a:t>
            </a:r>
          </a:p>
          <a:p>
            <a:pPr marL="971550" lvl="1" indent="-514350">
              <a:buFont typeface="+mj-lt"/>
              <a:buAutoNum type="arabicPeriod"/>
            </a:pPr>
            <a:r>
              <a:rPr lang="en-US" altLang="en-US" dirty="0" smtClean="0"/>
              <a:t>Fewer T cells reduces responsiveness of B cells</a:t>
            </a:r>
          </a:p>
          <a:p>
            <a:pPr marL="971550" lvl="1" indent="-514350">
              <a:buFont typeface="+mj-lt"/>
              <a:buAutoNum type="arabicPeriod"/>
            </a:pPr>
            <a:r>
              <a:rPr lang="en-US" altLang="en-US" dirty="0" smtClean="0"/>
              <a:t>Immune surveillance against tumor cells declines</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US" altLang="en-US" smtClean="0"/>
              <a:t>22-9 Immune System Integration </a:t>
            </a:r>
          </a:p>
        </p:txBody>
      </p:sp>
      <p:sp>
        <p:nvSpPr>
          <p:cNvPr id="236547" name="Rectangle 3"/>
          <p:cNvSpPr>
            <a:spLocks noGrp="1" noChangeArrowheads="1"/>
          </p:cNvSpPr>
          <p:nvPr>
            <p:ph idx="1"/>
          </p:nvPr>
        </p:nvSpPr>
        <p:spPr/>
        <p:txBody>
          <a:bodyPr/>
          <a:lstStyle/>
          <a:p>
            <a:r>
              <a:rPr lang="en-US" altLang="en-US" smtClean="0"/>
              <a:t>Nervous and Endocrine Systems </a:t>
            </a:r>
          </a:p>
          <a:p>
            <a:pPr lvl="1"/>
            <a:r>
              <a:rPr lang="en-US" altLang="en-US" smtClean="0"/>
              <a:t>Interact with thymic hormones</a:t>
            </a:r>
          </a:p>
          <a:p>
            <a:pPr lvl="1"/>
            <a:r>
              <a:rPr lang="en-US" altLang="en-US" smtClean="0"/>
              <a:t>Adjust sensitivity of immune response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figure_22_03b_unlabeled.jpg"/>
          <p:cNvPicPr>
            <a:picLocks noChangeAspect="1"/>
          </p:cNvPicPr>
          <p:nvPr/>
        </p:nvPicPr>
        <p:blipFill rotWithShape="1">
          <a:blip r:embed="rId3">
            <a:extLst>
              <a:ext uri="{28A0092B-C50C-407E-A947-70E740481C1C}">
                <a14:useLocalDpi xmlns:a14="http://schemas.microsoft.com/office/drawing/2010/main" val="0"/>
              </a:ext>
            </a:extLst>
          </a:blip>
          <a:srcRect b="5202"/>
          <a:stretch/>
        </p:blipFill>
        <p:spPr>
          <a:xfrm>
            <a:off x="298704" y="886968"/>
            <a:ext cx="8546592" cy="4819565"/>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a:t>
            </a:r>
            <a:r>
              <a:rPr lang="en-US" sz="900" b="1" dirty="0" smtClean="0">
                <a:latin typeface="Arial"/>
                <a:cs typeface="Arial"/>
              </a:rPr>
              <a:t>3b </a:t>
            </a:r>
            <a:r>
              <a:rPr lang="en-US" sz="900" b="1" dirty="0">
                <a:latin typeface="Arial"/>
                <a:cs typeface="Arial"/>
              </a:rPr>
              <a:t>Lymphatic Vessels and Valves.</a:t>
            </a:r>
          </a:p>
        </p:txBody>
      </p:sp>
      <p:grpSp>
        <p:nvGrpSpPr>
          <p:cNvPr id="18" name="Group 17"/>
          <p:cNvGrpSpPr/>
          <p:nvPr/>
        </p:nvGrpSpPr>
        <p:grpSpPr>
          <a:xfrm>
            <a:off x="1518819" y="2849033"/>
            <a:ext cx="1101614" cy="105834"/>
            <a:chOff x="1819385" y="2539558"/>
            <a:chExt cx="682515" cy="0"/>
          </a:xfrm>
        </p:grpSpPr>
        <p:cxnSp>
          <p:nvCxnSpPr>
            <p:cNvPr id="6" name="Straight Connector 5"/>
            <p:cNvCxnSpPr/>
            <p:nvPr/>
          </p:nvCxnSpPr>
          <p:spPr bwMode="auto">
            <a:xfrm>
              <a:off x="1819385" y="2539558"/>
              <a:ext cx="678281" cy="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1823619" y="2539558"/>
              <a:ext cx="678281"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 name="Group 2"/>
          <p:cNvGrpSpPr/>
          <p:nvPr/>
        </p:nvGrpSpPr>
        <p:grpSpPr>
          <a:xfrm>
            <a:off x="1490133" y="2023533"/>
            <a:ext cx="3365499" cy="558799"/>
            <a:chOff x="1824566" y="2032000"/>
            <a:chExt cx="2061634" cy="342900"/>
          </a:xfrm>
        </p:grpSpPr>
        <p:sp>
          <p:nvSpPr>
            <p:cNvPr id="7" name="Freeform 6"/>
            <p:cNvSpPr/>
            <p:nvPr/>
          </p:nvSpPr>
          <p:spPr>
            <a:xfrm>
              <a:off x="1824566" y="2032000"/>
              <a:ext cx="2057400" cy="342900"/>
            </a:xfrm>
            <a:custGeom>
              <a:avLst/>
              <a:gdLst>
                <a:gd name="connsiteX0" fmla="*/ 2057400 w 2057400"/>
                <a:gd name="connsiteY0" fmla="*/ 342900 h 342900"/>
                <a:gd name="connsiteX1" fmla="*/ 474134 w 2057400"/>
                <a:gd name="connsiteY1" fmla="*/ 0 h 342900"/>
                <a:gd name="connsiteX2" fmla="*/ 0 w 2057400"/>
                <a:gd name="connsiteY2" fmla="*/ 4233 h 342900"/>
              </a:gdLst>
              <a:ahLst/>
              <a:cxnLst>
                <a:cxn ang="0">
                  <a:pos x="connsiteX0" y="connsiteY0"/>
                </a:cxn>
                <a:cxn ang="0">
                  <a:pos x="connsiteX1" y="connsiteY1"/>
                </a:cxn>
                <a:cxn ang="0">
                  <a:pos x="connsiteX2" y="connsiteY2"/>
                </a:cxn>
              </a:cxnLst>
              <a:rect l="l" t="t" r="r" b="b"/>
              <a:pathLst>
                <a:path w="2057400" h="342900">
                  <a:moveTo>
                    <a:pt x="2057400" y="342900"/>
                  </a:moveTo>
                  <a:lnTo>
                    <a:pt x="474134" y="0"/>
                  </a:lnTo>
                  <a:lnTo>
                    <a:pt x="0" y="4233"/>
                  </a:lnTo>
                </a:path>
              </a:pathLst>
            </a:custGeom>
            <a:ln w="25400" cmpd="sng">
              <a:solidFill>
                <a:schemeClr val="bg1"/>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9" name="Freeform 8"/>
            <p:cNvSpPr/>
            <p:nvPr/>
          </p:nvSpPr>
          <p:spPr>
            <a:xfrm>
              <a:off x="1828800" y="2032000"/>
              <a:ext cx="2057400" cy="342900"/>
            </a:xfrm>
            <a:custGeom>
              <a:avLst/>
              <a:gdLst>
                <a:gd name="connsiteX0" fmla="*/ 2057400 w 2057400"/>
                <a:gd name="connsiteY0" fmla="*/ 342900 h 342900"/>
                <a:gd name="connsiteX1" fmla="*/ 474134 w 2057400"/>
                <a:gd name="connsiteY1" fmla="*/ 0 h 342900"/>
                <a:gd name="connsiteX2" fmla="*/ 0 w 2057400"/>
                <a:gd name="connsiteY2" fmla="*/ 4233 h 342900"/>
              </a:gdLst>
              <a:ahLst/>
              <a:cxnLst>
                <a:cxn ang="0">
                  <a:pos x="connsiteX0" y="connsiteY0"/>
                </a:cxn>
                <a:cxn ang="0">
                  <a:pos x="connsiteX1" y="connsiteY1"/>
                </a:cxn>
                <a:cxn ang="0">
                  <a:pos x="connsiteX2" y="connsiteY2"/>
                </a:cxn>
              </a:cxnLst>
              <a:rect l="l" t="t" r="r" b="b"/>
              <a:pathLst>
                <a:path w="2057400" h="342900">
                  <a:moveTo>
                    <a:pt x="2057400" y="342900"/>
                  </a:moveTo>
                  <a:lnTo>
                    <a:pt x="474134" y="0"/>
                  </a:lnTo>
                  <a:lnTo>
                    <a:pt x="0" y="4233"/>
                  </a:lnTo>
                </a:path>
              </a:pathLst>
            </a:custGeom>
            <a:ln w="12700" cmpd="sng">
              <a:solidFill>
                <a:srgbClr val="000000"/>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grpSp>
      <p:sp>
        <p:nvSpPr>
          <p:cNvPr id="10" name="Text Box 31"/>
          <p:cNvSpPr txBox="1">
            <a:spLocks noChangeArrowheads="1"/>
          </p:cNvSpPr>
          <p:nvPr/>
        </p:nvSpPr>
        <p:spPr bwMode="auto">
          <a:xfrm>
            <a:off x="300327" y="1862951"/>
            <a:ext cx="115472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800" dirty="0" smtClean="0">
                <a:solidFill>
                  <a:srgbClr val="000000"/>
                </a:solidFill>
                <a:latin typeface="Arial"/>
                <a:cs typeface="Arial"/>
              </a:rPr>
              <a:t>Lymphatic</a:t>
            </a:r>
            <a:br>
              <a:rPr lang="en-US" sz="1800" dirty="0" smtClean="0">
                <a:solidFill>
                  <a:srgbClr val="000000"/>
                </a:solidFill>
                <a:latin typeface="Arial"/>
                <a:cs typeface="Arial"/>
              </a:rPr>
            </a:br>
            <a:r>
              <a:rPr lang="en-US" sz="1800" dirty="0" smtClean="0">
                <a:solidFill>
                  <a:srgbClr val="000000"/>
                </a:solidFill>
                <a:latin typeface="Arial"/>
                <a:cs typeface="Arial"/>
              </a:rPr>
              <a:t>valve</a:t>
            </a:r>
            <a:endParaRPr lang="en-US" sz="1800" dirty="0">
              <a:solidFill>
                <a:srgbClr val="000000"/>
              </a:solidFill>
              <a:latin typeface="Arial"/>
              <a:cs typeface="Arial"/>
            </a:endParaRPr>
          </a:p>
        </p:txBody>
      </p:sp>
      <p:sp>
        <p:nvSpPr>
          <p:cNvPr id="11" name="Text Box 31"/>
          <p:cNvSpPr txBox="1">
            <a:spLocks noChangeArrowheads="1"/>
          </p:cNvSpPr>
          <p:nvPr/>
        </p:nvSpPr>
        <p:spPr bwMode="auto">
          <a:xfrm>
            <a:off x="302306" y="2690568"/>
            <a:ext cx="11548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800" dirty="0" smtClean="0">
                <a:solidFill>
                  <a:srgbClr val="000000"/>
                </a:solidFill>
                <a:latin typeface="Arial"/>
                <a:cs typeface="Arial"/>
              </a:rPr>
              <a:t>Lymphatic</a:t>
            </a:r>
            <a:br>
              <a:rPr lang="en-US" sz="1800" dirty="0" smtClean="0">
                <a:solidFill>
                  <a:srgbClr val="000000"/>
                </a:solidFill>
                <a:latin typeface="Arial"/>
                <a:cs typeface="Arial"/>
              </a:rPr>
            </a:br>
            <a:r>
              <a:rPr lang="en-US" sz="1800" dirty="0" smtClean="0">
                <a:solidFill>
                  <a:srgbClr val="000000"/>
                </a:solidFill>
                <a:latin typeface="Arial"/>
                <a:cs typeface="Arial"/>
              </a:rPr>
              <a:t>vessel</a:t>
            </a:r>
            <a:endParaRPr lang="en-US" sz="1800" dirty="0">
              <a:solidFill>
                <a:srgbClr val="000000"/>
              </a:solidFill>
              <a:latin typeface="Arial"/>
              <a:cs typeface="Arial"/>
            </a:endParaRPr>
          </a:p>
        </p:txBody>
      </p:sp>
      <p:sp>
        <p:nvSpPr>
          <p:cNvPr id="12" name="Text Box 31"/>
          <p:cNvSpPr txBox="1">
            <a:spLocks noChangeArrowheads="1"/>
          </p:cNvSpPr>
          <p:nvPr/>
        </p:nvSpPr>
        <p:spPr bwMode="auto">
          <a:xfrm>
            <a:off x="1887118" y="4068518"/>
            <a:ext cx="30322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smtClean="0">
                <a:solidFill>
                  <a:srgbClr val="000000"/>
                </a:solidFill>
                <a:latin typeface="Arial"/>
                <a:cs typeface="Arial"/>
              </a:rPr>
              <a:t>Lymphatic vessel and valve</a:t>
            </a:r>
            <a:endParaRPr lang="en-US" sz="1800" dirty="0">
              <a:solidFill>
                <a:srgbClr val="000000"/>
              </a:solidFill>
              <a:latin typeface="Arial"/>
              <a:cs typeface="Arial"/>
            </a:endParaRPr>
          </a:p>
        </p:txBody>
      </p:sp>
      <p:sp>
        <p:nvSpPr>
          <p:cNvPr id="13" name="Text Box 31"/>
          <p:cNvSpPr txBox="1">
            <a:spLocks noChangeArrowheads="1"/>
          </p:cNvSpPr>
          <p:nvPr/>
        </p:nvSpPr>
        <p:spPr bwMode="auto">
          <a:xfrm>
            <a:off x="7508745" y="4079102"/>
            <a:ext cx="8450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800" dirty="0" smtClean="0">
                <a:solidFill>
                  <a:srgbClr val="6A6A6A"/>
                </a:solidFill>
                <a:latin typeface="Arial"/>
                <a:cs typeface="Arial"/>
              </a:rPr>
              <a:t>LM </a:t>
            </a:r>
            <a:r>
              <a:rPr lang="en-US" sz="1800" dirty="0" smtClean="0">
                <a:solidFill>
                  <a:srgbClr val="6A6A6A"/>
                </a:solidFill>
                <a:latin typeface="Symbol Std"/>
                <a:cs typeface="Symbol Std"/>
              </a:rPr>
              <a:t>×</a:t>
            </a:r>
            <a:r>
              <a:rPr lang="en-US" sz="1800" dirty="0" smtClean="0">
                <a:solidFill>
                  <a:srgbClr val="6A6A6A"/>
                </a:solidFill>
                <a:latin typeface="Arial"/>
                <a:cs typeface="Arial"/>
              </a:rPr>
              <a:t> 63</a:t>
            </a:r>
            <a:endParaRPr lang="en-US" sz="1800" dirty="0">
              <a:solidFill>
                <a:srgbClr val="6A6A6A"/>
              </a:solidFill>
              <a:latin typeface="Arial"/>
              <a:cs typeface="Arial"/>
            </a:endParaRPr>
          </a:p>
        </p:txBody>
      </p:sp>
      <p:grpSp>
        <p:nvGrpSpPr>
          <p:cNvPr id="19" name="Group 18"/>
          <p:cNvGrpSpPr/>
          <p:nvPr/>
        </p:nvGrpSpPr>
        <p:grpSpPr>
          <a:xfrm>
            <a:off x="1795903" y="4855008"/>
            <a:ext cx="285474" cy="289736"/>
            <a:chOff x="1787437" y="4855008"/>
            <a:chExt cx="285474" cy="289736"/>
          </a:xfrm>
        </p:grpSpPr>
        <p:sp>
          <p:nvSpPr>
            <p:cNvPr id="15" name="Rectangle 14"/>
            <p:cNvSpPr>
              <a:spLocks noChangeAspect="1"/>
            </p:cNvSpPr>
            <p:nvPr/>
          </p:nvSpPr>
          <p:spPr bwMode="auto">
            <a:xfrm>
              <a:off x="1787437" y="4858577"/>
              <a:ext cx="285474" cy="286167"/>
            </a:xfrm>
            <a:prstGeom prst="rect">
              <a:avLst/>
            </a:prstGeom>
            <a:solidFill>
              <a:srgbClr val="134B66"/>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16" name="Text Box 31"/>
            <p:cNvSpPr txBox="1">
              <a:spLocks noChangeArrowheads="1"/>
            </p:cNvSpPr>
            <p:nvPr/>
          </p:nvSpPr>
          <p:spPr bwMode="auto">
            <a:xfrm>
              <a:off x="1859887" y="4855008"/>
              <a:ext cx="153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800" b="0" dirty="0" smtClean="0">
                  <a:solidFill>
                    <a:srgbClr val="FFFFFF"/>
                  </a:solidFill>
                  <a:latin typeface="Arial Black"/>
                  <a:cs typeface="Arial Black"/>
                </a:rPr>
                <a:t>b</a:t>
              </a:r>
              <a:endParaRPr lang="en-US" sz="1800" b="0" dirty="0">
                <a:solidFill>
                  <a:srgbClr val="FFFFFF"/>
                </a:solidFill>
                <a:latin typeface="Arial Black"/>
                <a:cs typeface="Arial Black"/>
              </a:endParaRPr>
            </a:p>
          </p:txBody>
        </p:sp>
      </p:grpSp>
      <p:sp>
        <p:nvSpPr>
          <p:cNvPr id="17" name="Text Box 31"/>
          <p:cNvSpPr txBox="1">
            <a:spLocks noChangeArrowheads="1"/>
          </p:cNvSpPr>
          <p:nvPr/>
        </p:nvSpPr>
        <p:spPr bwMode="auto">
          <a:xfrm>
            <a:off x="2202500" y="4834751"/>
            <a:ext cx="5359133"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2050" dirty="0" smtClean="0">
                <a:solidFill>
                  <a:srgbClr val="000000"/>
                </a:solidFill>
                <a:latin typeface="Arial"/>
                <a:cs typeface="Arial"/>
              </a:rPr>
              <a:t>Like valves in veins, each lymphatic valve </a:t>
            </a:r>
            <a:br>
              <a:rPr lang="en-US" sz="2050" dirty="0" smtClean="0">
                <a:solidFill>
                  <a:srgbClr val="000000"/>
                </a:solidFill>
                <a:latin typeface="Arial"/>
                <a:cs typeface="Arial"/>
              </a:rPr>
            </a:br>
            <a:r>
              <a:rPr lang="en-US" sz="2050" dirty="0" smtClean="0">
                <a:solidFill>
                  <a:srgbClr val="000000"/>
                </a:solidFill>
                <a:latin typeface="Arial"/>
                <a:cs typeface="Arial"/>
              </a:rPr>
              <a:t>consists of a pair of flaps that permit </a:t>
            </a:r>
            <a:br>
              <a:rPr lang="en-US" sz="2050" dirty="0" smtClean="0">
                <a:solidFill>
                  <a:srgbClr val="000000"/>
                </a:solidFill>
                <a:latin typeface="Arial"/>
                <a:cs typeface="Arial"/>
              </a:rPr>
            </a:br>
            <a:r>
              <a:rPr lang="en-US" sz="2050" dirty="0" smtClean="0">
                <a:solidFill>
                  <a:srgbClr val="000000"/>
                </a:solidFill>
                <a:latin typeface="Arial"/>
                <a:cs typeface="Arial"/>
              </a:rPr>
              <a:t>movement of fluid in only one direction.</a:t>
            </a:r>
            <a:endParaRPr lang="en-US" sz="2050" dirty="0">
              <a:solidFill>
                <a:srgbClr val="000000"/>
              </a:solidFill>
              <a:latin typeface="Arial"/>
              <a:cs typeface="Arial"/>
            </a:endParaRPr>
          </a:p>
        </p:txBody>
      </p:sp>
    </p:spTree>
    <p:extLst>
      <p:ext uri="{BB962C8B-B14F-4D97-AF65-F5344CB8AC3E}">
        <p14:creationId xmlns:p14="http://schemas.microsoft.com/office/powerpoint/2010/main" val="222519130"/>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 name="Picture 9215" descr="figure_22_30_unlabeled.jpg"/>
          <p:cNvPicPr>
            <a:picLocks noChangeAspect="1"/>
          </p:cNvPicPr>
          <p:nvPr/>
        </p:nvPicPr>
        <p:blipFill rotWithShape="1">
          <a:blip r:embed="rId3">
            <a:extLst>
              <a:ext uri="{28A0092B-C50C-407E-A947-70E740481C1C}">
                <a14:useLocalDpi xmlns:a14="http://schemas.microsoft.com/office/drawing/2010/main" val="0"/>
              </a:ext>
            </a:extLst>
          </a:blip>
          <a:srcRect b="2601"/>
          <a:stretch/>
        </p:blipFill>
        <p:spPr>
          <a:xfrm>
            <a:off x="1517904" y="227870"/>
            <a:ext cx="6108192" cy="6412411"/>
          </a:xfrm>
          <a:prstGeom prst="rect">
            <a:avLst/>
          </a:prstGeom>
        </p:spPr>
      </p:pic>
      <p:sp>
        <p:nvSpPr>
          <p:cNvPr id="9217" name="Rectangle 3"/>
          <p:cNvSpPr>
            <a:spLocks noGrp="1" noChangeArrowheads="1"/>
          </p:cNvSpPr>
          <p:nvPr>
            <p:ph type="ctrTitle"/>
          </p:nvPr>
        </p:nvSpPr>
        <p:spPr bwMode="auto">
          <a:xfrm>
            <a:off x="20639" y="0"/>
            <a:ext cx="7551736"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a:t>
            </a:r>
            <a:r>
              <a:rPr lang="en-US" sz="900" b="1" dirty="0" smtClean="0">
                <a:latin typeface="Arial"/>
                <a:cs typeface="Arial"/>
              </a:rPr>
              <a:t>-30 </a:t>
            </a:r>
            <a:r>
              <a:rPr lang="en-US" sz="900" b="1" dirty="0">
                <a:latin typeface="Arial"/>
                <a:cs typeface="Arial"/>
              </a:rPr>
              <a:t>diagrams the </a:t>
            </a:r>
            <a:r>
              <a:rPr lang="en-US" sz="900" b="1" dirty="0" smtClean="0">
                <a:latin typeface="Arial"/>
                <a:cs typeface="Arial"/>
              </a:rPr>
              <a:t>functional relationships </a:t>
            </a:r>
            <a:r>
              <a:rPr lang="en-US" sz="900" b="1" dirty="0">
                <a:latin typeface="Arial"/>
                <a:cs typeface="Arial"/>
              </a:rPr>
              <a:t>between the </a:t>
            </a:r>
            <a:r>
              <a:rPr lang="en-US" sz="900" b="1" dirty="0" smtClean="0">
                <a:latin typeface="Arial"/>
                <a:cs typeface="Arial"/>
              </a:rPr>
              <a:t>lymphatic system </a:t>
            </a:r>
            <a:r>
              <a:rPr lang="en-US" sz="900" b="1" dirty="0">
                <a:latin typeface="Arial"/>
                <a:cs typeface="Arial"/>
              </a:rPr>
              <a:t>and the other body systems </a:t>
            </a:r>
            <a:r>
              <a:rPr lang="en-US" sz="900" b="1" dirty="0" smtClean="0">
                <a:latin typeface="Arial"/>
                <a:cs typeface="Arial"/>
              </a:rPr>
              <a:t>we have </a:t>
            </a:r>
            <a:r>
              <a:rPr lang="en-US" sz="900" b="1" dirty="0">
                <a:latin typeface="Arial"/>
                <a:cs typeface="Arial"/>
              </a:rPr>
              <a:t>studied so far.</a:t>
            </a:r>
          </a:p>
        </p:txBody>
      </p:sp>
      <p:sp>
        <p:nvSpPr>
          <p:cNvPr id="4" name="Text Box 31"/>
          <p:cNvSpPr txBox="1">
            <a:spLocks noChangeArrowheads="1"/>
          </p:cNvSpPr>
          <p:nvPr/>
        </p:nvSpPr>
        <p:spPr bwMode="auto">
          <a:xfrm>
            <a:off x="3249776" y="287304"/>
            <a:ext cx="2551981" cy="130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850" kern="0" spc="580" dirty="0" smtClean="0">
                <a:solidFill>
                  <a:srgbClr val="FFFFFF"/>
                </a:solidFill>
                <a:latin typeface="Arial Black"/>
                <a:cs typeface="Arial Black"/>
              </a:rPr>
              <a:t>SYSTEM INTEGRATOR</a:t>
            </a:r>
            <a:endParaRPr lang="en-US" sz="850" kern="0" spc="580" dirty="0">
              <a:solidFill>
                <a:srgbClr val="FFFFFF"/>
              </a:solidFill>
              <a:latin typeface="Arial Black"/>
              <a:cs typeface="Arial Black"/>
            </a:endParaRPr>
          </a:p>
        </p:txBody>
      </p:sp>
      <p:sp>
        <p:nvSpPr>
          <p:cNvPr id="5" name="Text Box 31"/>
          <p:cNvSpPr txBox="1">
            <a:spLocks noChangeArrowheads="1"/>
          </p:cNvSpPr>
          <p:nvPr/>
        </p:nvSpPr>
        <p:spPr bwMode="auto">
          <a:xfrm>
            <a:off x="1941390" y="4018214"/>
            <a:ext cx="1346522" cy="130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850" kern="0" spc="-50" dirty="0" smtClean="0">
                <a:solidFill>
                  <a:srgbClr val="000000"/>
                </a:solidFill>
                <a:latin typeface="Arial Black"/>
                <a:cs typeface="Arial Black"/>
              </a:rPr>
              <a:t>The LYMPHATIC System</a:t>
            </a:r>
            <a:endParaRPr lang="en-US" sz="850" kern="0" spc="-50" dirty="0">
              <a:solidFill>
                <a:srgbClr val="000000"/>
              </a:solidFill>
              <a:latin typeface="Arial Black"/>
              <a:cs typeface="Arial Black"/>
            </a:endParaRPr>
          </a:p>
        </p:txBody>
      </p:sp>
      <p:sp>
        <p:nvSpPr>
          <p:cNvPr id="6" name="Text Box 31"/>
          <p:cNvSpPr txBox="1">
            <a:spLocks noChangeArrowheads="1"/>
          </p:cNvSpPr>
          <p:nvPr/>
        </p:nvSpPr>
        <p:spPr bwMode="auto">
          <a:xfrm>
            <a:off x="1991163" y="429308"/>
            <a:ext cx="463101" cy="8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550" dirty="0" smtClean="0">
                <a:solidFill>
                  <a:srgbClr val="FFFFFF"/>
                </a:solidFill>
                <a:latin typeface="Arial"/>
                <a:cs typeface="Arial"/>
              </a:rPr>
              <a:t>Body System</a:t>
            </a:r>
            <a:endParaRPr lang="en-US" sz="550" dirty="0">
              <a:solidFill>
                <a:srgbClr val="FFFFFF"/>
              </a:solidFill>
              <a:latin typeface="Arial"/>
              <a:cs typeface="Arial"/>
            </a:endParaRPr>
          </a:p>
        </p:txBody>
      </p:sp>
      <p:sp>
        <p:nvSpPr>
          <p:cNvPr id="7" name="Text Box 31"/>
          <p:cNvSpPr txBox="1">
            <a:spLocks noChangeArrowheads="1"/>
          </p:cNvSpPr>
          <p:nvPr/>
        </p:nvSpPr>
        <p:spPr bwMode="auto">
          <a:xfrm>
            <a:off x="2836286" y="434100"/>
            <a:ext cx="774938" cy="8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550" dirty="0" smtClean="0">
                <a:solidFill>
                  <a:srgbClr val="FFFFFF"/>
                </a:solidFill>
                <a:latin typeface="Arial"/>
                <a:cs typeface="Arial"/>
              </a:rPr>
              <a:t>Lymphatic System</a:t>
            </a:r>
            <a:endParaRPr lang="en-US" sz="550" dirty="0">
              <a:solidFill>
                <a:srgbClr val="FFFFFF"/>
              </a:solidFill>
              <a:latin typeface="Arial"/>
              <a:cs typeface="Arial"/>
            </a:endParaRPr>
          </a:p>
        </p:txBody>
      </p:sp>
      <p:sp>
        <p:nvSpPr>
          <p:cNvPr id="8" name="Text Box 31"/>
          <p:cNvSpPr txBox="1">
            <a:spLocks noChangeArrowheads="1"/>
          </p:cNvSpPr>
          <p:nvPr/>
        </p:nvSpPr>
        <p:spPr bwMode="auto">
          <a:xfrm>
            <a:off x="2259118" y="684427"/>
            <a:ext cx="1560467" cy="4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560" dirty="0" smtClean="0">
                <a:solidFill>
                  <a:srgbClr val="000000"/>
                </a:solidFill>
                <a:latin typeface="Arial"/>
                <a:cs typeface="Arial"/>
              </a:rPr>
              <a:t>Provides physical barriers to pathogen entry;</a:t>
            </a:r>
          </a:p>
          <a:p>
            <a:r>
              <a:rPr lang="en-US" sz="560" dirty="0">
                <a:solidFill>
                  <a:srgbClr val="000000"/>
                </a:solidFill>
                <a:latin typeface="Arial"/>
                <a:cs typeface="Arial"/>
              </a:rPr>
              <a:t>m</a:t>
            </a:r>
            <a:r>
              <a:rPr lang="en-US" sz="560" dirty="0" smtClean="0">
                <a:solidFill>
                  <a:srgbClr val="000000"/>
                </a:solidFill>
                <a:latin typeface="Arial"/>
                <a:cs typeface="Arial"/>
              </a:rPr>
              <a:t>acrophages in dermis resist infection and</a:t>
            </a:r>
          </a:p>
          <a:p>
            <a:r>
              <a:rPr lang="en-US" sz="560" dirty="0">
                <a:solidFill>
                  <a:srgbClr val="000000"/>
                </a:solidFill>
                <a:latin typeface="Arial"/>
                <a:cs typeface="Arial"/>
              </a:rPr>
              <a:t>p</a:t>
            </a:r>
            <a:r>
              <a:rPr lang="en-US" sz="560" dirty="0" smtClean="0">
                <a:solidFill>
                  <a:srgbClr val="000000"/>
                </a:solidFill>
                <a:latin typeface="Arial"/>
                <a:cs typeface="Arial"/>
              </a:rPr>
              <a:t>resent antigens to trigger immune</a:t>
            </a:r>
          </a:p>
          <a:p>
            <a:r>
              <a:rPr lang="en-US" sz="560" dirty="0">
                <a:solidFill>
                  <a:srgbClr val="000000"/>
                </a:solidFill>
                <a:latin typeface="Arial"/>
                <a:cs typeface="Arial"/>
              </a:rPr>
              <a:t>r</a:t>
            </a:r>
            <a:r>
              <a:rPr lang="en-US" sz="560" dirty="0" smtClean="0">
                <a:solidFill>
                  <a:srgbClr val="000000"/>
                </a:solidFill>
                <a:latin typeface="Arial"/>
                <a:cs typeface="Arial"/>
              </a:rPr>
              <a:t>esponse; mast cells trigger inflammation,</a:t>
            </a:r>
          </a:p>
          <a:p>
            <a:r>
              <a:rPr lang="en-US" sz="560" dirty="0">
                <a:solidFill>
                  <a:srgbClr val="000000"/>
                </a:solidFill>
                <a:latin typeface="Arial"/>
                <a:cs typeface="Arial"/>
              </a:rPr>
              <a:t>m</a:t>
            </a:r>
            <a:r>
              <a:rPr lang="en-US" sz="560" dirty="0" smtClean="0">
                <a:solidFill>
                  <a:srgbClr val="000000"/>
                </a:solidFill>
                <a:latin typeface="Arial"/>
                <a:cs typeface="Arial"/>
              </a:rPr>
              <a:t>obilize cells of lymphatic system</a:t>
            </a:r>
            <a:endParaRPr lang="en-US" sz="560" dirty="0">
              <a:solidFill>
                <a:srgbClr val="000000"/>
              </a:solidFill>
              <a:latin typeface="Arial"/>
              <a:cs typeface="Arial"/>
            </a:endParaRPr>
          </a:p>
        </p:txBody>
      </p:sp>
      <p:sp>
        <p:nvSpPr>
          <p:cNvPr id="9" name="Text Box 31"/>
          <p:cNvSpPr txBox="1">
            <a:spLocks noChangeArrowheads="1"/>
          </p:cNvSpPr>
          <p:nvPr/>
        </p:nvSpPr>
        <p:spPr bwMode="auto">
          <a:xfrm>
            <a:off x="1977034" y="4513937"/>
            <a:ext cx="2086965" cy="1292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840"/>
              </a:lnSpc>
            </a:pPr>
            <a:r>
              <a:rPr lang="en-US" sz="690" dirty="0" smtClean="0">
                <a:solidFill>
                  <a:srgbClr val="000000"/>
                </a:solidFill>
                <a:latin typeface="Arial"/>
                <a:cs typeface="Arial"/>
              </a:rPr>
              <a:t>For all body systems, the lymphatic system</a:t>
            </a:r>
          </a:p>
          <a:p>
            <a:pPr>
              <a:lnSpc>
                <a:spcPts val="840"/>
              </a:lnSpc>
            </a:pPr>
            <a:r>
              <a:rPr lang="en-US" sz="690" dirty="0">
                <a:solidFill>
                  <a:srgbClr val="000000"/>
                </a:solidFill>
                <a:latin typeface="Arial"/>
                <a:cs typeface="Arial"/>
              </a:rPr>
              <a:t>p</a:t>
            </a:r>
            <a:r>
              <a:rPr lang="en-US" sz="690" dirty="0" smtClean="0">
                <a:solidFill>
                  <a:srgbClr val="000000"/>
                </a:solidFill>
                <a:latin typeface="Arial"/>
                <a:cs typeface="Arial"/>
              </a:rPr>
              <a:t>rovides adaptive (specific) immunity</a:t>
            </a:r>
          </a:p>
          <a:p>
            <a:pPr>
              <a:lnSpc>
                <a:spcPts val="840"/>
              </a:lnSpc>
            </a:pPr>
            <a:r>
              <a:rPr lang="en-US" sz="690" dirty="0">
                <a:solidFill>
                  <a:srgbClr val="000000"/>
                </a:solidFill>
                <a:latin typeface="Arial"/>
                <a:cs typeface="Arial"/>
              </a:rPr>
              <a:t>a</a:t>
            </a:r>
            <a:r>
              <a:rPr lang="en-US" sz="690" dirty="0" smtClean="0">
                <a:solidFill>
                  <a:srgbClr val="000000"/>
                </a:solidFill>
                <a:latin typeface="Arial"/>
                <a:cs typeface="Arial"/>
              </a:rPr>
              <a:t>gainst infection. The lymphatic system</a:t>
            </a:r>
          </a:p>
          <a:p>
            <a:pPr>
              <a:lnSpc>
                <a:spcPts val="840"/>
              </a:lnSpc>
            </a:pPr>
            <a:r>
              <a:rPr lang="en-US" sz="690" dirty="0" smtClean="0">
                <a:solidFill>
                  <a:srgbClr val="000000"/>
                </a:solidFill>
                <a:latin typeface="Arial"/>
                <a:cs typeface="Arial"/>
              </a:rPr>
              <a:t>is an anatomically distinct system. In</a:t>
            </a:r>
          </a:p>
          <a:p>
            <a:pPr>
              <a:lnSpc>
                <a:spcPts val="840"/>
              </a:lnSpc>
            </a:pPr>
            <a:r>
              <a:rPr lang="en-US" sz="690" dirty="0">
                <a:solidFill>
                  <a:srgbClr val="000000"/>
                </a:solidFill>
                <a:latin typeface="Arial"/>
                <a:cs typeface="Arial"/>
              </a:rPr>
              <a:t>c</a:t>
            </a:r>
            <a:r>
              <a:rPr lang="en-US" sz="690" dirty="0" smtClean="0">
                <a:solidFill>
                  <a:srgbClr val="000000"/>
                </a:solidFill>
                <a:latin typeface="Arial"/>
                <a:cs typeface="Arial"/>
              </a:rPr>
              <a:t>omparison, the immune system is a</a:t>
            </a:r>
          </a:p>
          <a:p>
            <a:pPr>
              <a:lnSpc>
                <a:spcPts val="840"/>
              </a:lnSpc>
            </a:pPr>
            <a:r>
              <a:rPr lang="en-US" sz="690" dirty="0">
                <a:solidFill>
                  <a:srgbClr val="000000"/>
                </a:solidFill>
                <a:latin typeface="Arial"/>
                <a:cs typeface="Arial"/>
              </a:rPr>
              <a:t>p</a:t>
            </a:r>
            <a:r>
              <a:rPr lang="en-US" sz="690" dirty="0" smtClean="0">
                <a:solidFill>
                  <a:srgbClr val="000000"/>
                </a:solidFill>
                <a:latin typeface="Arial"/>
                <a:cs typeface="Arial"/>
              </a:rPr>
              <a:t>hysiological system that includes the</a:t>
            </a:r>
          </a:p>
          <a:p>
            <a:pPr>
              <a:lnSpc>
                <a:spcPts val="840"/>
              </a:lnSpc>
            </a:pPr>
            <a:r>
              <a:rPr lang="en-US" sz="690" dirty="0">
                <a:solidFill>
                  <a:srgbClr val="000000"/>
                </a:solidFill>
                <a:latin typeface="Arial"/>
                <a:cs typeface="Arial"/>
              </a:rPr>
              <a:t>l</a:t>
            </a:r>
            <a:r>
              <a:rPr lang="en-US" sz="690" dirty="0" smtClean="0">
                <a:solidFill>
                  <a:srgbClr val="000000"/>
                </a:solidFill>
                <a:latin typeface="Arial"/>
                <a:cs typeface="Arial"/>
              </a:rPr>
              <a:t>ymphatic system, as well as components of</a:t>
            </a:r>
          </a:p>
          <a:p>
            <a:pPr>
              <a:lnSpc>
                <a:spcPts val="840"/>
              </a:lnSpc>
            </a:pPr>
            <a:r>
              <a:rPr lang="en-US" sz="690" dirty="0" smtClean="0">
                <a:solidFill>
                  <a:srgbClr val="000000"/>
                </a:solidFill>
                <a:latin typeface="Arial"/>
                <a:cs typeface="Arial"/>
              </a:rPr>
              <a:t>the integumentary, skeletal, cardiovascular, respiratory, digestive, and other body </a:t>
            </a:r>
          </a:p>
          <a:p>
            <a:pPr>
              <a:lnSpc>
                <a:spcPts val="840"/>
              </a:lnSpc>
            </a:pPr>
            <a:r>
              <a:rPr lang="en-US" sz="690" dirty="0" smtClean="0">
                <a:solidFill>
                  <a:srgbClr val="000000"/>
                </a:solidFill>
                <a:latin typeface="Arial"/>
                <a:cs typeface="Arial"/>
              </a:rPr>
              <a:t>systems. through immune surveillance, pathogens are continuously eliminated</a:t>
            </a:r>
          </a:p>
          <a:p>
            <a:pPr>
              <a:lnSpc>
                <a:spcPts val="840"/>
              </a:lnSpc>
            </a:pPr>
            <a:r>
              <a:rPr lang="en-US" sz="690" dirty="0">
                <a:solidFill>
                  <a:srgbClr val="000000"/>
                </a:solidFill>
                <a:latin typeface="Arial"/>
                <a:cs typeface="Arial"/>
              </a:rPr>
              <a:t>t</a:t>
            </a:r>
            <a:r>
              <a:rPr lang="en-US" sz="690" dirty="0" smtClean="0">
                <a:solidFill>
                  <a:srgbClr val="000000"/>
                </a:solidFill>
                <a:latin typeface="Arial"/>
                <a:cs typeface="Arial"/>
              </a:rPr>
              <a:t>hroughout the body.</a:t>
            </a:r>
            <a:endParaRPr lang="en-US" sz="690" dirty="0">
              <a:solidFill>
                <a:srgbClr val="000000"/>
              </a:solidFill>
              <a:latin typeface="Arial"/>
              <a:cs typeface="Arial"/>
            </a:endParaRPr>
          </a:p>
        </p:txBody>
      </p:sp>
      <p:sp>
        <p:nvSpPr>
          <p:cNvPr id="10" name="Text Box 31"/>
          <p:cNvSpPr txBox="1">
            <a:spLocks noChangeArrowheads="1"/>
          </p:cNvSpPr>
          <p:nvPr/>
        </p:nvSpPr>
        <p:spPr bwMode="auto">
          <a:xfrm rot="16200000">
            <a:off x="1784321" y="816453"/>
            <a:ext cx="506980" cy="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540" dirty="0" smtClean="0">
                <a:solidFill>
                  <a:srgbClr val="FFFFFF"/>
                </a:solidFill>
                <a:latin typeface="Arial"/>
                <a:cs typeface="Arial"/>
              </a:rPr>
              <a:t>Integumentary</a:t>
            </a:r>
            <a:endParaRPr lang="en-US" sz="540" dirty="0">
              <a:solidFill>
                <a:srgbClr val="FFFFFF"/>
              </a:solidFill>
              <a:latin typeface="Arial"/>
              <a:cs typeface="Arial"/>
            </a:endParaRPr>
          </a:p>
        </p:txBody>
      </p:sp>
      <p:sp>
        <p:nvSpPr>
          <p:cNvPr id="11" name="Text Box 31"/>
          <p:cNvSpPr txBox="1">
            <a:spLocks noChangeArrowheads="1"/>
          </p:cNvSpPr>
          <p:nvPr/>
        </p:nvSpPr>
        <p:spPr bwMode="auto">
          <a:xfrm rot="16200000">
            <a:off x="1879571" y="1373763"/>
            <a:ext cx="316480" cy="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540" dirty="0" smtClean="0">
                <a:solidFill>
                  <a:srgbClr val="FFFFFF"/>
                </a:solidFill>
                <a:latin typeface="Arial"/>
                <a:cs typeface="Arial"/>
              </a:rPr>
              <a:t>Skeletal</a:t>
            </a:r>
            <a:endParaRPr lang="en-US" sz="540" dirty="0">
              <a:solidFill>
                <a:srgbClr val="FFFFFF"/>
              </a:solidFill>
              <a:latin typeface="Arial"/>
              <a:cs typeface="Arial"/>
            </a:endParaRPr>
          </a:p>
        </p:txBody>
      </p:sp>
      <p:sp>
        <p:nvSpPr>
          <p:cNvPr id="12" name="Text Box 31"/>
          <p:cNvSpPr txBox="1">
            <a:spLocks noChangeArrowheads="1"/>
          </p:cNvSpPr>
          <p:nvPr/>
        </p:nvSpPr>
        <p:spPr bwMode="auto">
          <a:xfrm rot="16200000">
            <a:off x="1879571" y="1938109"/>
            <a:ext cx="316480" cy="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540" dirty="0" smtClean="0">
                <a:solidFill>
                  <a:srgbClr val="FFFFFF"/>
                </a:solidFill>
                <a:latin typeface="Arial"/>
                <a:cs typeface="Arial"/>
              </a:rPr>
              <a:t>Muscular</a:t>
            </a:r>
            <a:endParaRPr lang="en-US" sz="540" dirty="0">
              <a:solidFill>
                <a:srgbClr val="FFFFFF"/>
              </a:solidFill>
              <a:latin typeface="Arial"/>
              <a:cs typeface="Arial"/>
            </a:endParaRPr>
          </a:p>
        </p:txBody>
      </p:sp>
      <p:sp>
        <p:nvSpPr>
          <p:cNvPr id="15" name="Text Box 31"/>
          <p:cNvSpPr txBox="1">
            <a:spLocks noChangeArrowheads="1"/>
          </p:cNvSpPr>
          <p:nvPr/>
        </p:nvSpPr>
        <p:spPr bwMode="auto">
          <a:xfrm rot="16200000">
            <a:off x="1879571" y="2465547"/>
            <a:ext cx="316480" cy="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540" dirty="0" smtClean="0">
                <a:solidFill>
                  <a:srgbClr val="FFFFFF"/>
                </a:solidFill>
                <a:latin typeface="Arial"/>
                <a:cs typeface="Arial"/>
              </a:rPr>
              <a:t>Nervous</a:t>
            </a:r>
            <a:endParaRPr lang="en-US" sz="540" dirty="0">
              <a:solidFill>
                <a:srgbClr val="FFFFFF"/>
              </a:solidFill>
              <a:latin typeface="Arial"/>
              <a:cs typeface="Arial"/>
            </a:endParaRPr>
          </a:p>
        </p:txBody>
      </p:sp>
      <p:sp>
        <p:nvSpPr>
          <p:cNvPr id="19" name="Text Box 31"/>
          <p:cNvSpPr txBox="1">
            <a:spLocks noChangeArrowheads="1"/>
          </p:cNvSpPr>
          <p:nvPr/>
        </p:nvSpPr>
        <p:spPr bwMode="auto">
          <a:xfrm>
            <a:off x="5404318" y="659407"/>
            <a:ext cx="1338663"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570" dirty="0" smtClean="0">
                <a:solidFill>
                  <a:srgbClr val="000000"/>
                </a:solidFill>
                <a:latin typeface="Arial"/>
                <a:cs typeface="Arial"/>
              </a:rPr>
              <a:t>Provides IgA antibodies for secretion</a:t>
            </a:r>
          </a:p>
          <a:p>
            <a:r>
              <a:rPr lang="en-US" sz="570" dirty="0">
                <a:solidFill>
                  <a:srgbClr val="000000"/>
                </a:solidFill>
                <a:latin typeface="Arial"/>
                <a:cs typeface="Arial"/>
              </a:rPr>
              <a:t>o</a:t>
            </a:r>
            <a:r>
              <a:rPr lang="en-US" sz="570" dirty="0" smtClean="0">
                <a:solidFill>
                  <a:srgbClr val="000000"/>
                </a:solidFill>
                <a:latin typeface="Arial"/>
                <a:cs typeface="Arial"/>
              </a:rPr>
              <a:t>nto integumentary surfaces</a:t>
            </a:r>
            <a:endParaRPr lang="en-US" sz="570" dirty="0">
              <a:solidFill>
                <a:srgbClr val="000000"/>
              </a:solidFill>
              <a:latin typeface="Arial"/>
              <a:cs typeface="Arial"/>
            </a:endParaRPr>
          </a:p>
        </p:txBody>
      </p:sp>
      <p:sp>
        <p:nvSpPr>
          <p:cNvPr id="20" name="Text Box 31"/>
          <p:cNvSpPr txBox="1">
            <a:spLocks noChangeArrowheads="1"/>
          </p:cNvSpPr>
          <p:nvPr/>
        </p:nvSpPr>
        <p:spPr bwMode="auto">
          <a:xfrm rot="16200000">
            <a:off x="6669648" y="775780"/>
            <a:ext cx="506980" cy="78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510" dirty="0" smtClean="0">
                <a:solidFill>
                  <a:srgbClr val="FFFFFF"/>
                </a:solidFill>
                <a:latin typeface="Arial"/>
                <a:cs typeface="Arial"/>
              </a:rPr>
              <a:t>Integumentary</a:t>
            </a:r>
            <a:endParaRPr lang="en-US" sz="510" dirty="0">
              <a:solidFill>
                <a:srgbClr val="FFFFFF"/>
              </a:solidFill>
              <a:latin typeface="Arial"/>
              <a:cs typeface="Arial"/>
            </a:endParaRPr>
          </a:p>
        </p:txBody>
      </p:sp>
      <p:sp>
        <p:nvSpPr>
          <p:cNvPr id="21" name="Text Box 31"/>
          <p:cNvSpPr txBox="1">
            <a:spLocks noChangeArrowheads="1"/>
          </p:cNvSpPr>
          <p:nvPr/>
        </p:nvSpPr>
        <p:spPr bwMode="auto">
          <a:xfrm rot="16200000">
            <a:off x="6763195" y="1360009"/>
            <a:ext cx="316480" cy="8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550" dirty="0" smtClean="0">
                <a:solidFill>
                  <a:srgbClr val="FFFFFF"/>
                </a:solidFill>
                <a:latin typeface="Arial"/>
                <a:cs typeface="Arial"/>
              </a:rPr>
              <a:t>Skeletal</a:t>
            </a:r>
            <a:endParaRPr lang="en-US" sz="550" dirty="0">
              <a:solidFill>
                <a:srgbClr val="FFFFFF"/>
              </a:solidFill>
              <a:latin typeface="Arial"/>
              <a:cs typeface="Arial"/>
            </a:endParaRPr>
          </a:p>
        </p:txBody>
      </p:sp>
      <p:sp>
        <p:nvSpPr>
          <p:cNvPr id="22" name="Text Box 31"/>
          <p:cNvSpPr txBox="1">
            <a:spLocks noChangeArrowheads="1"/>
          </p:cNvSpPr>
          <p:nvPr/>
        </p:nvSpPr>
        <p:spPr bwMode="auto">
          <a:xfrm rot="16200000">
            <a:off x="6763195" y="1921027"/>
            <a:ext cx="316480" cy="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540" dirty="0" smtClean="0">
                <a:solidFill>
                  <a:srgbClr val="FFFFFF"/>
                </a:solidFill>
                <a:latin typeface="Arial"/>
                <a:cs typeface="Arial"/>
              </a:rPr>
              <a:t>Muscular</a:t>
            </a:r>
            <a:endParaRPr lang="en-US" sz="540" dirty="0">
              <a:solidFill>
                <a:srgbClr val="FFFFFF"/>
              </a:solidFill>
              <a:latin typeface="Arial"/>
              <a:cs typeface="Arial"/>
            </a:endParaRPr>
          </a:p>
        </p:txBody>
      </p:sp>
      <p:sp>
        <p:nvSpPr>
          <p:cNvPr id="23" name="Text Box 31"/>
          <p:cNvSpPr txBox="1">
            <a:spLocks noChangeArrowheads="1"/>
          </p:cNvSpPr>
          <p:nvPr/>
        </p:nvSpPr>
        <p:spPr bwMode="auto">
          <a:xfrm rot="16200000">
            <a:off x="6763195" y="2449855"/>
            <a:ext cx="316480" cy="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540" dirty="0" smtClean="0">
                <a:solidFill>
                  <a:srgbClr val="FFFFFF"/>
                </a:solidFill>
                <a:latin typeface="Arial"/>
                <a:cs typeface="Arial"/>
              </a:rPr>
              <a:t>Nervous</a:t>
            </a:r>
            <a:endParaRPr lang="en-US" sz="540" dirty="0">
              <a:solidFill>
                <a:srgbClr val="FFFFFF"/>
              </a:solidFill>
              <a:latin typeface="Arial"/>
              <a:cs typeface="Arial"/>
            </a:endParaRPr>
          </a:p>
        </p:txBody>
      </p:sp>
      <p:sp>
        <p:nvSpPr>
          <p:cNvPr id="24" name="Text Box 31"/>
          <p:cNvSpPr txBox="1">
            <a:spLocks noChangeArrowheads="1"/>
          </p:cNvSpPr>
          <p:nvPr/>
        </p:nvSpPr>
        <p:spPr bwMode="auto">
          <a:xfrm rot="16200000">
            <a:off x="6642200" y="3493620"/>
            <a:ext cx="55847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500" dirty="0" smtClean="0">
                <a:solidFill>
                  <a:srgbClr val="FFFFFF"/>
                </a:solidFill>
                <a:latin typeface="Arial"/>
                <a:cs typeface="Arial"/>
              </a:rPr>
              <a:t>Cardiovascular</a:t>
            </a:r>
            <a:endParaRPr lang="en-US" sz="500" dirty="0">
              <a:solidFill>
                <a:srgbClr val="FFFFFF"/>
              </a:solidFill>
              <a:latin typeface="Arial"/>
              <a:cs typeface="Arial"/>
            </a:endParaRPr>
          </a:p>
        </p:txBody>
      </p:sp>
      <p:sp>
        <p:nvSpPr>
          <p:cNvPr id="26" name="Text Box 31"/>
          <p:cNvSpPr txBox="1">
            <a:spLocks noChangeArrowheads="1"/>
          </p:cNvSpPr>
          <p:nvPr/>
        </p:nvSpPr>
        <p:spPr bwMode="auto">
          <a:xfrm rot="16200000">
            <a:off x="6730113" y="4675699"/>
            <a:ext cx="382649" cy="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540" dirty="0" smtClean="0">
                <a:solidFill>
                  <a:srgbClr val="FFFFFF"/>
                </a:solidFill>
                <a:latin typeface="Arial"/>
                <a:cs typeface="Arial"/>
              </a:rPr>
              <a:t>Respiratory</a:t>
            </a:r>
            <a:endParaRPr lang="en-US" sz="540" dirty="0">
              <a:solidFill>
                <a:srgbClr val="FFFFFF"/>
              </a:solidFill>
              <a:latin typeface="Arial"/>
              <a:cs typeface="Arial"/>
            </a:endParaRPr>
          </a:p>
        </p:txBody>
      </p:sp>
      <p:sp>
        <p:nvSpPr>
          <p:cNvPr id="27" name="Text Box 31"/>
          <p:cNvSpPr txBox="1">
            <a:spLocks noChangeArrowheads="1"/>
          </p:cNvSpPr>
          <p:nvPr/>
        </p:nvSpPr>
        <p:spPr bwMode="auto">
          <a:xfrm rot="16200000">
            <a:off x="6730115" y="5172588"/>
            <a:ext cx="382649" cy="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540" dirty="0" smtClean="0">
                <a:solidFill>
                  <a:srgbClr val="FFFFFF"/>
                </a:solidFill>
                <a:latin typeface="Arial"/>
                <a:cs typeface="Arial"/>
              </a:rPr>
              <a:t>Digestive</a:t>
            </a:r>
            <a:endParaRPr lang="en-US" sz="540" dirty="0">
              <a:solidFill>
                <a:srgbClr val="FFFFFF"/>
              </a:solidFill>
              <a:latin typeface="Arial"/>
              <a:cs typeface="Arial"/>
            </a:endParaRPr>
          </a:p>
        </p:txBody>
      </p:sp>
      <p:sp>
        <p:nvSpPr>
          <p:cNvPr id="28" name="Text Box 31"/>
          <p:cNvSpPr txBox="1">
            <a:spLocks noChangeArrowheads="1"/>
          </p:cNvSpPr>
          <p:nvPr/>
        </p:nvSpPr>
        <p:spPr bwMode="auto">
          <a:xfrm rot="16200000">
            <a:off x="6764093" y="5723798"/>
            <a:ext cx="314696" cy="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540" dirty="0" smtClean="0">
                <a:solidFill>
                  <a:srgbClr val="FFFFFF"/>
                </a:solidFill>
                <a:latin typeface="Arial"/>
                <a:cs typeface="Arial"/>
              </a:rPr>
              <a:t>Urinary</a:t>
            </a:r>
            <a:endParaRPr lang="en-US" sz="540" dirty="0">
              <a:solidFill>
                <a:srgbClr val="FFFFFF"/>
              </a:solidFill>
              <a:latin typeface="Arial"/>
              <a:cs typeface="Arial"/>
            </a:endParaRPr>
          </a:p>
        </p:txBody>
      </p:sp>
      <p:sp>
        <p:nvSpPr>
          <p:cNvPr id="29" name="Text Box 31"/>
          <p:cNvSpPr txBox="1">
            <a:spLocks noChangeArrowheads="1"/>
          </p:cNvSpPr>
          <p:nvPr/>
        </p:nvSpPr>
        <p:spPr bwMode="auto">
          <a:xfrm rot="16200000">
            <a:off x="6654740" y="6229788"/>
            <a:ext cx="53340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500" dirty="0" smtClean="0">
                <a:solidFill>
                  <a:srgbClr val="FFFFFF"/>
                </a:solidFill>
                <a:latin typeface="Arial"/>
                <a:cs typeface="Arial"/>
              </a:rPr>
              <a:t>Reproductive</a:t>
            </a:r>
            <a:endParaRPr lang="en-US" sz="500" dirty="0">
              <a:solidFill>
                <a:srgbClr val="FFFFFF"/>
              </a:solidFill>
              <a:latin typeface="Arial"/>
              <a:cs typeface="Arial"/>
            </a:endParaRPr>
          </a:p>
        </p:txBody>
      </p:sp>
      <p:sp>
        <p:nvSpPr>
          <p:cNvPr id="39" name="Text Box 31"/>
          <p:cNvSpPr txBox="1">
            <a:spLocks noChangeArrowheads="1"/>
          </p:cNvSpPr>
          <p:nvPr/>
        </p:nvSpPr>
        <p:spPr bwMode="auto">
          <a:xfrm>
            <a:off x="6768861" y="1060677"/>
            <a:ext cx="351642" cy="8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560" dirty="0" smtClean="0">
                <a:solidFill>
                  <a:srgbClr val="000000"/>
                </a:solidFill>
                <a:latin typeface="Arial"/>
                <a:cs typeface="Arial"/>
              </a:rPr>
              <a:t>Page 174</a:t>
            </a:r>
            <a:endParaRPr lang="en-US" sz="560" dirty="0">
              <a:solidFill>
                <a:srgbClr val="000000"/>
              </a:solidFill>
              <a:latin typeface="Arial"/>
              <a:cs typeface="Arial"/>
            </a:endParaRPr>
          </a:p>
        </p:txBody>
      </p:sp>
      <p:sp>
        <p:nvSpPr>
          <p:cNvPr id="43" name="Text Box 31"/>
          <p:cNvSpPr txBox="1">
            <a:spLocks noChangeArrowheads="1"/>
          </p:cNvSpPr>
          <p:nvPr/>
        </p:nvSpPr>
        <p:spPr bwMode="auto">
          <a:xfrm>
            <a:off x="5226728" y="5250726"/>
            <a:ext cx="1501216" cy="51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700"/>
              </a:lnSpc>
            </a:pPr>
            <a:r>
              <a:rPr lang="en-US" sz="560" dirty="0">
                <a:solidFill>
                  <a:srgbClr val="000000"/>
                </a:solidFill>
                <a:latin typeface="Arial"/>
                <a:cs typeface="Arial"/>
              </a:rPr>
              <a:t>Gonads—ovaries in females and testes in males—are organs that produce gametes (sex cells). LH and FSH, hormones secreted by the anterior lobe of the pituitary gland, affect these organs. The ovaries and testes are discussed further in Chapter 28.</a:t>
            </a:r>
          </a:p>
        </p:txBody>
      </p:sp>
      <p:sp>
        <p:nvSpPr>
          <p:cNvPr id="44" name="Text Box 31"/>
          <p:cNvSpPr txBox="1">
            <a:spLocks noChangeArrowheads="1"/>
          </p:cNvSpPr>
          <p:nvPr/>
        </p:nvSpPr>
        <p:spPr bwMode="auto">
          <a:xfrm>
            <a:off x="6628922" y="429308"/>
            <a:ext cx="463101" cy="8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550" dirty="0" smtClean="0">
                <a:solidFill>
                  <a:srgbClr val="FFFFFF"/>
                </a:solidFill>
                <a:latin typeface="Arial"/>
                <a:cs typeface="Arial"/>
              </a:rPr>
              <a:t>Body System</a:t>
            </a:r>
            <a:endParaRPr lang="en-US" sz="550" dirty="0">
              <a:solidFill>
                <a:srgbClr val="FFFFFF"/>
              </a:solidFill>
              <a:latin typeface="Arial"/>
              <a:cs typeface="Arial"/>
            </a:endParaRPr>
          </a:p>
        </p:txBody>
      </p:sp>
      <p:sp>
        <p:nvSpPr>
          <p:cNvPr id="45" name="Text Box 31"/>
          <p:cNvSpPr txBox="1">
            <a:spLocks noChangeArrowheads="1"/>
          </p:cNvSpPr>
          <p:nvPr/>
        </p:nvSpPr>
        <p:spPr bwMode="auto">
          <a:xfrm>
            <a:off x="5595401" y="429308"/>
            <a:ext cx="774938" cy="8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550" dirty="0" smtClean="0">
                <a:solidFill>
                  <a:srgbClr val="FFFFFF"/>
                </a:solidFill>
                <a:latin typeface="Arial"/>
                <a:cs typeface="Arial"/>
              </a:rPr>
              <a:t>Lymphatic System</a:t>
            </a:r>
            <a:endParaRPr lang="en-US" sz="550" dirty="0">
              <a:solidFill>
                <a:srgbClr val="FFFFFF"/>
              </a:solidFill>
              <a:latin typeface="Arial"/>
              <a:cs typeface="Arial"/>
            </a:endParaRPr>
          </a:p>
        </p:txBody>
      </p:sp>
      <p:sp>
        <p:nvSpPr>
          <p:cNvPr id="46" name="Text Box 31"/>
          <p:cNvSpPr txBox="1">
            <a:spLocks noChangeArrowheads="1"/>
          </p:cNvSpPr>
          <p:nvPr/>
        </p:nvSpPr>
        <p:spPr bwMode="auto">
          <a:xfrm>
            <a:off x="5404318" y="1226390"/>
            <a:ext cx="1338663" cy="26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570" dirty="0" smtClean="0">
                <a:solidFill>
                  <a:srgbClr val="000000"/>
                </a:solidFill>
                <a:latin typeface="Arial"/>
                <a:cs typeface="Arial"/>
              </a:rPr>
              <a:t>Assists in repair of bone after</a:t>
            </a:r>
          </a:p>
          <a:p>
            <a:r>
              <a:rPr lang="en-US" sz="570" dirty="0">
                <a:solidFill>
                  <a:srgbClr val="000000"/>
                </a:solidFill>
                <a:latin typeface="Arial"/>
                <a:cs typeface="Arial"/>
              </a:rPr>
              <a:t>i</a:t>
            </a:r>
            <a:r>
              <a:rPr lang="en-US" sz="570" dirty="0" smtClean="0">
                <a:solidFill>
                  <a:srgbClr val="000000"/>
                </a:solidFill>
                <a:latin typeface="Arial"/>
                <a:cs typeface="Arial"/>
              </a:rPr>
              <a:t>njuries; osteoclasts differentiate</a:t>
            </a:r>
          </a:p>
          <a:p>
            <a:r>
              <a:rPr lang="en-US" sz="570" dirty="0">
                <a:solidFill>
                  <a:srgbClr val="000000"/>
                </a:solidFill>
                <a:latin typeface="Arial"/>
                <a:cs typeface="Arial"/>
              </a:rPr>
              <a:t>f</a:t>
            </a:r>
            <a:r>
              <a:rPr lang="en-US" sz="570" dirty="0" smtClean="0">
                <a:solidFill>
                  <a:srgbClr val="000000"/>
                </a:solidFill>
                <a:latin typeface="Arial"/>
                <a:cs typeface="Arial"/>
              </a:rPr>
              <a:t>rom monocyte–macrophage cell line</a:t>
            </a:r>
            <a:endParaRPr lang="en-US" sz="570" dirty="0">
              <a:solidFill>
                <a:srgbClr val="000000"/>
              </a:solidFill>
              <a:latin typeface="Arial"/>
              <a:cs typeface="Arial"/>
            </a:endParaRPr>
          </a:p>
        </p:txBody>
      </p:sp>
      <p:sp>
        <p:nvSpPr>
          <p:cNvPr id="47" name="Text Box 31"/>
          <p:cNvSpPr txBox="1">
            <a:spLocks noChangeArrowheads="1"/>
          </p:cNvSpPr>
          <p:nvPr/>
        </p:nvSpPr>
        <p:spPr bwMode="auto">
          <a:xfrm>
            <a:off x="5404319" y="1768893"/>
            <a:ext cx="1223644" cy="8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570" dirty="0" smtClean="0">
                <a:solidFill>
                  <a:srgbClr val="000000"/>
                </a:solidFill>
                <a:latin typeface="Arial"/>
                <a:cs typeface="Arial"/>
              </a:rPr>
              <a:t>Assists in repair after injuries</a:t>
            </a:r>
          </a:p>
        </p:txBody>
      </p:sp>
      <p:sp>
        <p:nvSpPr>
          <p:cNvPr id="48" name="Text Box 31"/>
          <p:cNvSpPr txBox="1">
            <a:spLocks noChangeArrowheads="1"/>
          </p:cNvSpPr>
          <p:nvPr/>
        </p:nvSpPr>
        <p:spPr bwMode="auto">
          <a:xfrm>
            <a:off x="5404319" y="2312358"/>
            <a:ext cx="1223644" cy="17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570" dirty="0" smtClean="0">
                <a:solidFill>
                  <a:srgbClr val="000000"/>
                </a:solidFill>
                <a:latin typeface="Arial"/>
                <a:cs typeface="Arial"/>
              </a:rPr>
              <a:t>Cytokines affect hypothalamic</a:t>
            </a:r>
          </a:p>
          <a:p>
            <a:r>
              <a:rPr lang="en-US" sz="570" dirty="0">
                <a:solidFill>
                  <a:srgbClr val="000000"/>
                </a:solidFill>
                <a:latin typeface="Arial"/>
                <a:cs typeface="Arial"/>
              </a:rPr>
              <a:t>p</a:t>
            </a:r>
            <a:r>
              <a:rPr lang="en-US" sz="570" dirty="0" smtClean="0">
                <a:solidFill>
                  <a:srgbClr val="000000"/>
                </a:solidFill>
                <a:latin typeface="Arial"/>
                <a:cs typeface="Arial"/>
              </a:rPr>
              <a:t>roduction of CRH and TRH</a:t>
            </a:r>
          </a:p>
        </p:txBody>
      </p:sp>
      <p:sp>
        <p:nvSpPr>
          <p:cNvPr id="49" name="Text Box 31"/>
          <p:cNvSpPr txBox="1">
            <a:spLocks noChangeArrowheads="1"/>
          </p:cNvSpPr>
          <p:nvPr/>
        </p:nvSpPr>
        <p:spPr bwMode="auto">
          <a:xfrm>
            <a:off x="5504961" y="2859656"/>
            <a:ext cx="1223644" cy="26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570" dirty="0" smtClean="0">
                <a:solidFill>
                  <a:srgbClr val="000000"/>
                </a:solidFill>
                <a:latin typeface="Arial"/>
                <a:cs typeface="Arial"/>
              </a:rPr>
              <a:t>Thymus secretes </a:t>
            </a:r>
            <a:r>
              <a:rPr lang="en-US" sz="570" dirty="0" err="1" smtClean="0">
                <a:solidFill>
                  <a:srgbClr val="000000"/>
                </a:solidFill>
                <a:latin typeface="Arial"/>
                <a:cs typeface="Arial"/>
              </a:rPr>
              <a:t>thymosins</a:t>
            </a:r>
            <a:r>
              <a:rPr lang="en-US" sz="570" dirty="0" smtClean="0">
                <a:solidFill>
                  <a:srgbClr val="000000"/>
                </a:solidFill>
                <a:latin typeface="Arial"/>
                <a:cs typeface="Arial"/>
              </a:rPr>
              <a:t>;</a:t>
            </a:r>
          </a:p>
          <a:p>
            <a:r>
              <a:rPr lang="en-US" sz="570" dirty="0">
                <a:solidFill>
                  <a:srgbClr val="000000"/>
                </a:solidFill>
                <a:latin typeface="Arial"/>
                <a:cs typeface="Arial"/>
              </a:rPr>
              <a:t>c</a:t>
            </a:r>
            <a:r>
              <a:rPr lang="en-US" sz="570" dirty="0" smtClean="0">
                <a:solidFill>
                  <a:srgbClr val="000000"/>
                </a:solidFill>
                <a:latin typeface="Arial"/>
                <a:cs typeface="Arial"/>
              </a:rPr>
              <a:t>ytokines affect cells</a:t>
            </a:r>
          </a:p>
          <a:p>
            <a:r>
              <a:rPr lang="en-US" sz="570" dirty="0">
                <a:solidFill>
                  <a:srgbClr val="000000"/>
                </a:solidFill>
                <a:latin typeface="Arial"/>
                <a:cs typeface="Arial"/>
              </a:rPr>
              <a:t>t</a:t>
            </a:r>
            <a:r>
              <a:rPr lang="en-US" sz="570" dirty="0" smtClean="0">
                <a:solidFill>
                  <a:srgbClr val="000000"/>
                </a:solidFill>
                <a:latin typeface="Arial"/>
                <a:cs typeface="Arial"/>
              </a:rPr>
              <a:t>hroughout the body</a:t>
            </a:r>
          </a:p>
        </p:txBody>
      </p:sp>
      <p:sp>
        <p:nvSpPr>
          <p:cNvPr id="50" name="Text Box 31"/>
          <p:cNvSpPr txBox="1">
            <a:spLocks noChangeArrowheads="1"/>
          </p:cNvSpPr>
          <p:nvPr/>
        </p:nvSpPr>
        <p:spPr bwMode="auto">
          <a:xfrm>
            <a:off x="5610395" y="3397849"/>
            <a:ext cx="993605"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570" dirty="0" smtClean="0">
                <a:solidFill>
                  <a:srgbClr val="000000"/>
                </a:solidFill>
                <a:latin typeface="Arial"/>
                <a:cs typeface="Arial"/>
              </a:rPr>
              <a:t>Fights infections of</a:t>
            </a:r>
          </a:p>
          <a:p>
            <a:r>
              <a:rPr lang="en-US" sz="570" dirty="0">
                <a:solidFill>
                  <a:srgbClr val="000000"/>
                </a:solidFill>
                <a:latin typeface="Arial"/>
                <a:cs typeface="Arial"/>
              </a:rPr>
              <a:t>c</a:t>
            </a:r>
            <a:r>
              <a:rPr lang="en-US" sz="570" dirty="0" smtClean="0">
                <a:solidFill>
                  <a:srgbClr val="000000"/>
                </a:solidFill>
                <a:latin typeface="Arial"/>
                <a:cs typeface="Arial"/>
              </a:rPr>
              <a:t>ardiovascular organs;</a:t>
            </a:r>
          </a:p>
          <a:p>
            <a:r>
              <a:rPr lang="en-US" sz="570" dirty="0" smtClean="0">
                <a:solidFill>
                  <a:srgbClr val="000000"/>
                </a:solidFill>
                <a:latin typeface="Arial"/>
                <a:cs typeface="Arial"/>
              </a:rPr>
              <a:t>  returns interstitial fluid to</a:t>
            </a:r>
          </a:p>
          <a:p>
            <a:r>
              <a:rPr lang="en-US" sz="570" dirty="0">
                <a:solidFill>
                  <a:srgbClr val="000000"/>
                </a:solidFill>
                <a:latin typeface="Arial"/>
                <a:cs typeface="Arial"/>
              </a:rPr>
              <a:t> </a:t>
            </a:r>
            <a:r>
              <a:rPr lang="en-US" sz="570" dirty="0" smtClean="0">
                <a:solidFill>
                  <a:srgbClr val="000000"/>
                </a:solidFill>
                <a:latin typeface="Arial"/>
                <a:cs typeface="Arial"/>
              </a:rPr>
              <a:t>    circulation</a:t>
            </a:r>
          </a:p>
        </p:txBody>
      </p:sp>
      <p:sp>
        <p:nvSpPr>
          <p:cNvPr id="51" name="Text Box 31"/>
          <p:cNvSpPr txBox="1">
            <a:spLocks noChangeArrowheads="1"/>
          </p:cNvSpPr>
          <p:nvPr/>
        </p:nvSpPr>
        <p:spPr bwMode="auto">
          <a:xfrm>
            <a:off x="2253370" y="1229808"/>
            <a:ext cx="1360140" cy="34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560" dirty="0" smtClean="0">
                <a:solidFill>
                  <a:srgbClr val="000000"/>
                </a:solidFill>
                <a:latin typeface="Arial"/>
                <a:cs typeface="Arial"/>
              </a:rPr>
              <a:t>Lymphocytes and other cells</a:t>
            </a:r>
          </a:p>
          <a:p>
            <a:r>
              <a:rPr lang="en-US" sz="560" dirty="0">
                <a:solidFill>
                  <a:srgbClr val="000000"/>
                </a:solidFill>
                <a:latin typeface="Arial"/>
                <a:cs typeface="Arial"/>
              </a:rPr>
              <a:t>i</a:t>
            </a:r>
            <a:r>
              <a:rPr lang="en-US" sz="560" dirty="0" smtClean="0">
                <a:solidFill>
                  <a:srgbClr val="000000"/>
                </a:solidFill>
                <a:latin typeface="Arial"/>
                <a:cs typeface="Arial"/>
              </a:rPr>
              <a:t>nvolved in the </a:t>
            </a:r>
            <a:r>
              <a:rPr lang="en-US" sz="560" dirty="0">
                <a:solidFill>
                  <a:srgbClr val="000000"/>
                </a:solidFill>
                <a:latin typeface="Arial"/>
                <a:cs typeface="Arial"/>
              </a:rPr>
              <a:t>i</a:t>
            </a:r>
            <a:r>
              <a:rPr lang="en-US" sz="560" dirty="0" smtClean="0">
                <a:solidFill>
                  <a:srgbClr val="000000"/>
                </a:solidFill>
                <a:latin typeface="Arial"/>
                <a:cs typeface="Arial"/>
              </a:rPr>
              <a:t>mmune response are</a:t>
            </a:r>
          </a:p>
          <a:p>
            <a:r>
              <a:rPr lang="en-US" sz="560" dirty="0">
                <a:solidFill>
                  <a:srgbClr val="000000"/>
                </a:solidFill>
                <a:latin typeface="Arial"/>
                <a:cs typeface="Arial"/>
              </a:rPr>
              <a:t>p</a:t>
            </a:r>
            <a:r>
              <a:rPr lang="en-US" sz="560" dirty="0" smtClean="0">
                <a:solidFill>
                  <a:srgbClr val="000000"/>
                </a:solidFill>
                <a:latin typeface="Arial"/>
                <a:cs typeface="Arial"/>
              </a:rPr>
              <a:t>roduced and stored in red bone</a:t>
            </a:r>
          </a:p>
          <a:p>
            <a:r>
              <a:rPr lang="en-US" sz="560" dirty="0" smtClean="0">
                <a:solidFill>
                  <a:srgbClr val="000000"/>
                </a:solidFill>
                <a:latin typeface="Arial"/>
                <a:cs typeface="Arial"/>
              </a:rPr>
              <a:t>marrow</a:t>
            </a:r>
            <a:endParaRPr lang="en-US" sz="560" dirty="0">
              <a:solidFill>
                <a:srgbClr val="000000"/>
              </a:solidFill>
              <a:latin typeface="Arial"/>
              <a:cs typeface="Arial"/>
            </a:endParaRPr>
          </a:p>
        </p:txBody>
      </p:sp>
      <p:sp>
        <p:nvSpPr>
          <p:cNvPr id="52" name="Text Box 31"/>
          <p:cNvSpPr txBox="1">
            <a:spLocks noChangeArrowheads="1"/>
          </p:cNvSpPr>
          <p:nvPr/>
        </p:nvSpPr>
        <p:spPr bwMode="auto">
          <a:xfrm>
            <a:off x="2253370" y="1772249"/>
            <a:ext cx="1360140" cy="4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560" dirty="0" smtClean="0">
                <a:solidFill>
                  <a:srgbClr val="000000"/>
                </a:solidFill>
                <a:latin typeface="Arial"/>
                <a:cs typeface="Arial"/>
              </a:rPr>
              <a:t>Protects superficial lymph nodes and</a:t>
            </a:r>
          </a:p>
          <a:p>
            <a:r>
              <a:rPr lang="en-US" sz="560" dirty="0">
                <a:solidFill>
                  <a:srgbClr val="000000"/>
                </a:solidFill>
                <a:latin typeface="Arial"/>
                <a:cs typeface="Arial"/>
              </a:rPr>
              <a:t>t</a:t>
            </a:r>
            <a:r>
              <a:rPr lang="en-US" sz="560" dirty="0" smtClean="0">
                <a:solidFill>
                  <a:srgbClr val="000000"/>
                </a:solidFill>
                <a:latin typeface="Arial"/>
                <a:cs typeface="Arial"/>
              </a:rPr>
              <a:t>he lymphatic vessels in the</a:t>
            </a:r>
          </a:p>
          <a:p>
            <a:r>
              <a:rPr lang="en-US" sz="560" dirty="0" err="1">
                <a:solidFill>
                  <a:srgbClr val="000000"/>
                </a:solidFill>
                <a:latin typeface="Arial"/>
                <a:cs typeface="Arial"/>
              </a:rPr>
              <a:t>a</a:t>
            </a:r>
            <a:r>
              <a:rPr lang="en-US" sz="560" dirty="0" err="1" smtClean="0">
                <a:solidFill>
                  <a:srgbClr val="000000"/>
                </a:solidFill>
                <a:latin typeface="Arial"/>
                <a:cs typeface="Arial"/>
              </a:rPr>
              <a:t>bdominopelvic</a:t>
            </a:r>
            <a:r>
              <a:rPr lang="en-US" sz="560" dirty="0" smtClean="0">
                <a:solidFill>
                  <a:srgbClr val="000000"/>
                </a:solidFill>
                <a:latin typeface="Arial"/>
                <a:cs typeface="Arial"/>
              </a:rPr>
              <a:t> cavity; muscle</a:t>
            </a:r>
          </a:p>
          <a:p>
            <a:r>
              <a:rPr lang="en-US" sz="560" dirty="0">
                <a:solidFill>
                  <a:srgbClr val="000000"/>
                </a:solidFill>
                <a:latin typeface="Arial"/>
                <a:cs typeface="Arial"/>
              </a:rPr>
              <a:t>c</a:t>
            </a:r>
            <a:r>
              <a:rPr lang="en-US" sz="560" dirty="0" smtClean="0">
                <a:solidFill>
                  <a:srgbClr val="000000"/>
                </a:solidFill>
                <a:latin typeface="Arial"/>
                <a:cs typeface="Arial"/>
              </a:rPr>
              <a:t>ontractions help propel lymph along</a:t>
            </a:r>
          </a:p>
          <a:p>
            <a:r>
              <a:rPr lang="en-US" sz="560" dirty="0">
                <a:solidFill>
                  <a:srgbClr val="000000"/>
                </a:solidFill>
                <a:latin typeface="Arial"/>
                <a:cs typeface="Arial"/>
              </a:rPr>
              <a:t>l</a:t>
            </a:r>
            <a:r>
              <a:rPr lang="en-US" sz="560" dirty="0" smtClean="0">
                <a:solidFill>
                  <a:srgbClr val="000000"/>
                </a:solidFill>
                <a:latin typeface="Arial"/>
                <a:cs typeface="Arial"/>
              </a:rPr>
              <a:t>ymphatic vessels</a:t>
            </a:r>
            <a:endParaRPr lang="en-US" sz="560" dirty="0">
              <a:solidFill>
                <a:srgbClr val="000000"/>
              </a:solidFill>
              <a:latin typeface="Arial"/>
              <a:cs typeface="Arial"/>
            </a:endParaRPr>
          </a:p>
        </p:txBody>
      </p:sp>
      <p:sp>
        <p:nvSpPr>
          <p:cNvPr id="53" name="Text Box 31"/>
          <p:cNvSpPr txBox="1">
            <a:spLocks noChangeArrowheads="1"/>
          </p:cNvSpPr>
          <p:nvPr/>
        </p:nvSpPr>
        <p:spPr bwMode="auto">
          <a:xfrm>
            <a:off x="2257245" y="2313795"/>
            <a:ext cx="1360140" cy="34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560" dirty="0" smtClean="0">
                <a:solidFill>
                  <a:srgbClr val="000000"/>
                </a:solidFill>
                <a:latin typeface="Arial"/>
                <a:cs typeface="Arial"/>
              </a:rPr>
              <a:t>Microglia present antigens that</a:t>
            </a:r>
          </a:p>
          <a:p>
            <a:r>
              <a:rPr lang="en-US" sz="560" dirty="0">
                <a:solidFill>
                  <a:srgbClr val="000000"/>
                </a:solidFill>
                <a:latin typeface="Arial"/>
                <a:cs typeface="Arial"/>
              </a:rPr>
              <a:t>s</a:t>
            </a:r>
            <a:r>
              <a:rPr lang="en-US" sz="560" dirty="0" smtClean="0">
                <a:solidFill>
                  <a:srgbClr val="000000"/>
                </a:solidFill>
                <a:latin typeface="Arial"/>
                <a:cs typeface="Arial"/>
              </a:rPr>
              <a:t>timulate adaptive defenses; glial</a:t>
            </a:r>
          </a:p>
          <a:p>
            <a:r>
              <a:rPr lang="en-US" sz="560" dirty="0">
                <a:solidFill>
                  <a:srgbClr val="000000"/>
                </a:solidFill>
                <a:latin typeface="Arial"/>
                <a:cs typeface="Arial"/>
              </a:rPr>
              <a:t>c</a:t>
            </a:r>
            <a:r>
              <a:rPr lang="en-US" sz="560" dirty="0" smtClean="0">
                <a:solidFill>
                  <a:srgbClr val="000000"/>
                </a:solidFill>
                <a:latin typeface="Arial"/>
                <a:cs typeface="Arial"/>
              </a:rPr>
              <a:t>ells secrete cytokines; innervation</a:t>
            </a:r>
          </a:p>
          <a:p>
            <a:r>
              <a:rPr lang="en-US" sz="560" dirty="0">
                <a:solidFill>
                  <a:srgbClr val="000000"/>
                </a:solidFill>
                <a:latin typeface="Arial"/>
                <a:cs typeface="Arial"/>
              </a:rPr>
              <a:t>s</a:t>
            </a:r>
            <a:r>
              <a:rPr lang="en-US" sz="560" dirty="0" smtClean="0">
                <a:solidFill>
                  <a:srgbClr val="000000"/>
                </a:solidFill>
                <a:latin typeface="Arial"/>
                <a:cs typeface="Arial"/>
              </a:rPr>
              <a:t>timulates antigen-presenting cells</a:t>
            </a:r>
            <a:endParaRPr lang="en-US" sz="560" dirty="0">
              <a:solidFill>
                <a:srgbClr val="000000"/>
              </a:solidFill>
              <a:latin typeface="Arial"/>
              <a:cs typeface="Arial"/>
            </a:endParaRPr>
          </a:p>
        </p:txBody>
      </p:sp>
      <p:sp>
        <p:nvSpPr>
          <p:cNvPr id="54" name="Text Box 31"/>
          <p:cNvSpPr txBox="1">
            <a:spLocks noChangeArrowheads="1"/>
          </p:cNvSpPr>
          <p:nvPr/>
        </p:nvSpPr>
        <p:spPr bwMode="auto">
          <a:xfrm>
            <a:off x="2256286" y="2859174"/>
            <a:ext cx="1360140" cy="4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560" dirty="0" smtClean="0">
                <a:solidFill>
                  <a:srgbClr val="000000"/>
                </a:solidFill>
                <a:latin typeface="Arial"/>
                <a:cs typeface="Arial"/>
              </a:rPr>
              <a:t>Glucocorticoids have</a:t>
            </a:r>
          </a:p>
          <a:p>
            <a:r>
              <a:rPr lang="en-US" sz="560" dirty="0">
                <a:solidFill>
                  <a:srgbClr val="000000"/>
                </a:solidFill>
                <a:latin typeface="Arial"/>
                <a:cs typeface="Arial"/>
              </a:rPr>
              <a:t>a</a:t>
            </a:r>
            <a:r>
              <a:rPr lang="en-US" sz="560" dirty="0" smtClean="0">
                <a:solidFill>
                  <a:srgbClr val="000000"/>
                </a:solidFill>
                <a:latin typeface="Arial"/>
                <a:cs typeface="Arial"/>
              </a:rPr>
              <a:t>nti-inflammatory effects; </a:t>
            </a:r>
            <a:r>
              <a:rPr lang="en-US" sz="560" dirty="0" err="1" smtClean="0">
                <a:solidFill>
                  <a:srgbClr val="000000"/>
                </a:solidFill>
                <a:latin typeface="Arial"/>
                <a:cs typeface="Arial"/>
              </a:rPr>
              <a:t>thymosins</a:t>
            </a:r>
            <a:endParaRPr lang="en-US" sz="560" dirty="0" smtClean="0">
              <a:solidFill>
                <a:srgbClr val="000000"/>
              </a:solidFill>
              <a:latin typeface="Arial"/>
              <a:cs typeface="Arial"/>
            </a:endParaRPr>
          </a:p>
          <a:p>
            <a:r>
              <a:rPr lang="en-US" sz="560" dirty="0">
                <a:solidFill>
                  <a:srgbClr val="000000"/>
                </a:solidFill>
                <a:latin typeface="Arial"/>
                <a:cs typeface="Arial"/>
              </a:rPr>
              <a:t>s</a:t>
            </a:r>
            <a:r>
              <a:rPr lang="en-US" sz="560" dirty="0" smtClean="0">
                <a:solidFill>
                  <a:srgbClr val="000000"/>
                </a:solidFill>
                <a:latin typeface="Arial"/>
                <a:cs typeface="Arial"/>
              </a:rPr>
              <a:t>timulate development and maturation</a:t>
            </a:r>
          </a:p>
          <a:p>
            <a:r>
              <a:rPr lang="en-US" sz="560" dirty="0">
                <a:solidFill>
                  <a:srgbClr val="000000"/>
                </a:solidFill>
                <a:latin typeface="Arial"/>
                <a:cs typeface="Arial"/>
              </a:rPr>
              <a:t>o</a:t>
            </a:r>
            <a:r>
              <a:rPr lang="en-US" sz="560" dirty="0" smtClean="0">
                <a:solidFill>
                  <a:srgbClr val="000000"/>
                </a:solidFill>
                <a:latin typeface="Arial"/>
                <a:cs typeface="Arial"/>
              </a:rPr>
              <a:t>f lymphocytes (T cells); many</a:t>
            </a:r>
          </a:p>
          <a:p>
            <a:r>
              <a:rPr lang="en-US" sz="560" dirty="0">
                <a:solidFill>
                  <a:srgbClr val="000000"/>
                </a:solidFill>
                <a:latin typeface="Arial"/>
                <a:cs typeface="Arial"/>
              </a:rPr>
              <a:t>h</a:t>
            </a:r>
            <a:r>
              <a:rPr lang="en-US" sz="560" dirty="0" smtClean="0">
                <a:solidFill>
                  <a:srgbClr val="000000"/>
                </a:solidFill>
                <a:latin typeface="Arial"/>
                <a:cs typeface="Arial"/>
              </a:rPr>
              <a:t>ormones affect immune function</a:t>
            </a:r>
            <a:endParaRPr lang="en-US" sz="560" dirty="0">
              <a:solidFill>
                <a:srgbClr val="000000"/>
              </a:solidFill>
              <a:latin typeface="Arial"/>
              <a:cs typeface="Arial"/>
            </a:endParaRPr>
          </a:p>
        </p:txBody>
      </p:sp>
      <p:sp>
        <p:nvSpPr>
          <p:cNvPr id="55" name="Text Box 31"/>
          <p:cNvSpPr txBox="1">
            <a:spLocks noChangeArrowheads="1"/>
          </p:cNvSpPr>
          <p:nvPr/>
        </p:nvSpPr>
        <p:spPr bwMode="auto">
          <a:xfrm>
            <a:off x="2255326" y="3390180"/>
            <a:ext cx="1521125" cy="44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ts val="700"/>
              </a:lnSpc>
            </a:pPr>
            <a:r>
              <a:rPr lang="en-US" sz="530" dirty="0" smtClean="0">
                <a:solidFill>
                  <a:srgbClr val="000000"/>
                </a:solidFill>
                <a:latin typeface="Arial"/>
                <a:cs typeface="Arial"/>
              </a:rPr>
              <a:t>Distributes WBCs; carries antibodies that</a:t>
            </a:r>
          </a:p>
          <a:p>
            <a:pPr>
              <a:lnSpc>
                <a:spcPts val="700"/>
              </a:lnSpc>
            </a:pPr>
            <a:r>
              <a:rPr lang="en-US" sz="530" dirty="0">
                <a:solidFill>
                  <a:srgbClr val="000000"/>
                </a:solidFill>
                <a:latin typeface="Arial"/>
                <a:cs typeface="Arial"/>
              </a:rPr>
              <a:t>a</a:t>
            </a:r>
            <a:r>
              <a:rPr lang="en-US" sz="530" dirty="0" smtClean="0">
                <a:solidFill>
                  <a:srgbClr val="000000"/>
                </a:solidFill>
                <a:latin typeface="Arial"/>
                <a:cs typeface="Arial"/>
              </a:rPr>
              <a:t>ttack pathogens; clotting response</a:t>
            </a:r>
          </a:p>
          <a:p>
            <a:pPr>
              <a:lnSpc>
                <a:spcPts val="700"/>
              </a:lnSpc>
            </a:pPr>
            <a:r>
              <a:rPr lang="en-US" sz="530" dirty="0">
                <a:solidFill>
                  <a:srgbClr val="000000"/>
                </a:solidFill>
                <a:latin typeface="Arial"/>
                <a:cs typeface="Arial"/>
              </a:rPr>
              <a:t>h</a:t>
            </a:r>
            <a:r>
              <a:rPr lang="en-US" sz="530" dirty="0" smtClean="0">
                <a:solidFill>
                  <a:srgbClr val="000000"/>
                </a:solidFill>
                <a:latin typeface="Arial"/>
                <a:cs typeface="Arial"/>
              </a:rPr>
              <a:t>elps restrict spread of pathogens;</a:t>
            </a:r>
          </a:p>
          <a:p>
            <a:pPr>
              <a:lnSpc>
                <a:spcPts val="700"/>
              </a:lnSpc>
            </a:pPr>
            <a:r>
              <a:rPr lang="en-US" sz="530" dirty="0">
                <a:solidFill>
                  <a:srgbClr val="000000"/>
                </a:solidFill>
                <a:latin typeface="Arial"/>
                <a:cs typeface="Arial"/>
              </a:rPr>
              <a:t>g</a:t>
            </a:r>
            <a:r>
              <a:rPr lang="en-US" sz="530" dirty="0" smtClean="0">
                <a:solidFill>
                  <a:srgbClr val="000000"/>
                </a:solidFill>
                <a:latin typeface="Arial"/>
                <a:cs typeface="Arial"/>
              </a:rPr>
              <a:t>ranulocytes and lymphocytes</a:t>
            </a:r>
          </a:p>
          <a:p>
            <a:pPr>
              <a:lnSpc>
                <a:spcPts val="700"/>
              </a:lnSpc>
            </a:pPr>
            <a:r>
              <a:rPr lang="en-US" sz="530" dirty="0">
                <a:solidFill>
                  <a:srgbClr val="000000"/>
                </a:solidFill>
                <a:latin typeface="Arial"/>
                <a:cs typeface="Arial"/>
              </a:rPr>
              <a:t>p</a:t>
            </a:r>
            <a:r>
              <a:rPr lang="en-US" sz="530" dirty="0" smtClean="0">
                <a:solidFill>
                  <a:srgbClr val="000000"/>
                </a:solidFill>
                <a:latin typeface="Arial"/>
                <a:cs typeface="Arial"/>
              </a:rPr>
              <a:t>roduced in red bone marrow</a:t>
            </a:r>
            <a:endParaRPr lang="en-US" sz="530" dirty="0">
              <a:solidFill>
                <a:srgbClr val="000000"/>
              </a:solidFill>
              <a:latin typeface="Arial"/>
              <a:cs typeface="Arial"/>
            </a:endParaRPr>
          </a:p>
        </p:txBody>
      </p:sp>
      <p:sp>
        <p:nvSpPr>
          <p:cNvPr id="56" name="Text Box 31"/>
          <p:cNvSpPr txBox="1">
            <a:spLocks noChangeArrowheads="1"/>
          </p:cNvSpPr>
          <p:nvPr/>
        </p:nvSpPr>
        <p:spPr bwMode="auto">
          <a:xfrm rot="16200000">
            <a:off x="1840992" y="3001991"/>
            <a:ext cx="393639" cy="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540" dirty="0" smtClean="0">
                <a:solidFill>
                  <a:srgbClr val="FFFFFF"/>
                </a:solidFill>
                <a:latin typeface="Arial"/>
                <a:cs typeface="Arial"/>
              </a:rPr>
              <a:t>Endocrine</a:t>
            </a:r>
            <a:endParaRPr lang="en-US" sz="540" dirty="0">
              <a:solidFill>
                <a:srgbClr val="FFFFFF"/>
              </a:solidFill>
              <a:latin typeface="Arial"/>
              <a:cs typeface="Arial"/>
            </a:endParaRPr>
          </a:p>
        </p:txBody>
      </p:sp>
      <p:sp>
        <p:nvSpPr>
          <p:cNvPr id="57" name="Text Box 31"/>
          <p:cNvSpPr txBox="1">
            <a:spLocks noChangeArrowheads="1"/>
          </p:cNvSpPr>
          <p:nvPr/>
        </p:nvSpPr>
        <p:spPr bwMode="auto">
          <a:xfrm rot="16200000">
            <a:off x="1735125" y="3522692"/>
            <a:ext cx="601152" cy="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540" dirty="0" smtClean="0">
                <a:solidFill>
                  <a:srgbClr val="FFFFFF"/>
                </a:solidFill>
                <a:latin typeface="Arial"/>
                <a:cs typeface="Arial"/>
              </a:rPr>
              <a:t>Cardiovascular</a:t>
            </a:r>
            <a:endParaRPr lang="en-US" sz="540" dirty="0">
              <a:solidFill>
                <a:srgbClr val="FFFFFF"/>
              </a:solidFill>
              <a:latin typeface="Arial"/>
              <a:cs typeface="Arial"/>
            </a:endParaRPr>
          </a:p>
        </p:txBody>
      </p:sp>
      <p:sp>
        <p:nvSpPr>
          <p:cNvPr id="58" name="Text Box 31"/>
          <p:cNvSpPr txBox="1">
            <a:spLocks noChangeArrowheads="1"/>
          </p:cNvSpPr>
          <p:nvPr/>
        </p:nvSpPr>
        <p:spPr bwMode="auto">
          <a:xfrm>
            <a:off x="5224068" y="5250412"/>
            <a:ext cx="1527415" cy="52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560" dirty="0" smtClean="0">
                <a:solidFill>
                  <a:srgbClr val="000000"/>
                </a:solidFill>
                <a:latin typeface="Arial"/>
                <a:cs typeface="Arial"/>
              </a:rPr>
              <a:t>Gonads—ovaries in females and testes in</a:t>
            </a:r>
          </a:p>
          <a:p>
            <a:r>
              <a:rPr lang="en-US" sz="560" dirty="0">
                <a:solidFill>
                  <a:srgbClr val="000000"/>
                </a:solidFill>
                <a:latin typeface="Arial"/>
                <a:cs typeface="Arial"/>
              </a:rPr>
              <a:t>m</a:t>
            </a:r>
            <a:r>
              <a:rPr lang="en-US" sz="560" dirty="0" smtClean="0">
                <a:solidFill>
                  <a:srgbClr val="000000"/>
                </a:solidFill>
                <a:latin typeface="Arial"/>
                <a:cs typeface="Arial"/>
              </a:rPr>
              <a:t>ales—are organs that produce gametes</a:t>
            </a:r>
          </a:p>
          <a:p>
            <a:r>
              <a:rPr lang="en-US" sz="560" dirty="0" smtClean="0">
                <a:solidFill>
                  <a:srgbClr val="000000"/>
                </a:solidFill>
                <a:latin typeface="Arial"/>
                <a:cs typeface="Arial"/>
              </a:rPr>
              <a:t>(sex cells). LH and FSH, hormones secreted</a:t>
            </a:r>
          </a:p>
          <a:p>
            <a:r>
              <a:rPr lang="en-US" sz="560" dirty="0">
                <a:solidFill>
                  <a:srgbClr val="000000"/>
                </a:solidFill>
                <a:latin typeface="Arial"/>
                <a:cs typeface="Arial"/>
              </a:rPr>
              <a:t>b</a:t>
            </a:r>
            <a:r>
              <a:rPr lang="en-US" sz="560" dirty="0" smtClean="0">
                <a:solidFill>
                  <a:srgbClr val="000000"/>
                </a:solidFill>
                <a:latin typeface="Arial"/>
                <a:cs typeface="Arial"/>
              </a:rPr>
              <a:t>y the anterior lobe of the pituitary gland,</a:t>
            </a:r>
          </a:p>
          <a:p>
            <a:r>
              <a:rPr lang="en-US" sz="560" dirty="0">
                <a:solidFill>
                  <a:srgbClr val="000000"/>
                </a:solidFill>
                <a:latin typeface="Arial"/>
                <a:cs typeface="Arial"/>
              </a:rPr>
              <a:t>a</a:t>
            </a:r>
            <a:r>
              <a:rPr lang="en-US" sz="560" dirty="0" smtClean="0">
                <a:solidFill>
                  <a:srgbClr val="000000"/>
                </a:solidFill>
                <a:latin typeface="Arial"/>
                <a:cs typeface="Arial"/>
              </a:rPr>
              <a:t>ffect these organs. The ovaries and testes</a:t>
            </a:r>
          </a:p>
          <a:p>
            <a:r>
              <a:rPr lang="en-US" sz="560" dirty="0">
                <a:solidFill>
                  <a:srgbClr val="000000"/>
                </a:solidFill>
                <a:latin typeface="Arial"/>
                <a:cs typeface="Arial"/>
              </a:rPr>
              <a:t>a</a:t>
            </a:r>
            <a:r>
              <a:rPr lang="en-US" sz="560" dirty="0" smtClean="0">
                <a:solidFill>
                  <a:srgbClr val="000000"/>
                </a:solidFill>
                <a:latin typeface="Arial"/>
                <a:cs typeface="Arial"/>
              </a:rPr>
              <a:t>re discussed further in Chapter 28.</a:t>
            </a:r>
          </a:p>
        </p:txBody>
      </p:sp>
      <p:sp>
        <p:nvSpPr>
          <p:cNvPr id="59" name="Text Box 31"/>
          <p:cNvSpPr txBox="1">
            <a:spLocks noChangeArrowheads="1"/>
          </p:cNvSpPr>
          <p:nvPr/>
        </p:nvSpPr>
        <p:spPr bwMode="auto">
          <a:xfrm>
            <a:off x="6768861" y="1601839"/>
            <a:ext cx="351642" cy="8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560" dirty="0" smtClean="0">
                <a:solidFill>
                  <a:srgbClr val="000000"/>
                </a:solidFill>
                <a:latin typeface="Arial"/>
                <a:cs typeface="Arial"/>
              </a:rPr>
              <a:t>Page 285</a:t>
            </a:r>
            <a:endParaRPr lang="en-US" sz="560" dirty="0">
              <a:solidFill>
                <a:srgbClr val="000000"/>
              </a:solidFill>
              <a:latin typeface="Arial"/>
              <a:cs typeface="Arial"/>
            </a:endParaRPr>
          </a:p>
        </p:txBody>
      </p:sp>
      <p:sp>
        <p:nvSpPr>
          <p:cNvPr id="60" name="Text Box 31"/>
          <p:cNvSpPr txBox="1">
            <a:spLocks noChangeArrowheads="1"/>
          </p:cNvSpPr>
          <p:nvPr/>
        </p:nvSpPr>
        <p:spPr bwMode="auto">
          <a:xfrm>
            <a:off x="6768861" y="2153264"/>
            <a:ext cx="351642" cy="8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560" dirty="0" smtClean="0">
                <a:solidFill>
                  <a:srgbClr val="000000"/>
                </a:solidFill>
                <a:latin typeface="Arial"/>
                <a:cs typeface="Arial"/>
              </a:rPr>
              <a:t>Page 380</a:t>
            </a:r>
            <a:endParaRPr lang="en-US" sz="560" dirty="0">
              <a:solidFill>
                <a:srgbClr val="000000"/>
              </a:solidFill>
              <a:latin typeface="Arial"/>
              <a:cs typeface="Arial"/>
            </a:endParaRPr>
          </a:p>
        </p:txBody>
      </p:sp>
      <p:sp>
        <p:nvSpPr>
          <p:cNvPr id="61" name="Text Box 31"/>
          <p:cNvSpPr txBox="1">
            <a:spLocks noChangeArrowheads="1"/>
          </p:cNvSpPr>
          <p:nvPr/>
        </p:nvSpPr>
        <p:spPr bwMode="auto">
          <a:xfrm>
            <a:off x="6768861" y="2685025"/>
            <a:ext cx="351642" cy="8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560" dirty="0" smtClean="0">
                <a:solidFill>
                  <a:srgbClr val="000000"/>
                </a:solidFill>
                <a:latin typeface="Arial"/>
                <a:cs typeface="Arial"/>
              </a:rPr>
              <a:t>Page 558</a:t>
            </a:r>
            <a:endParaRPr lang="en-US" sz="560" dirty="0">
              <a:solidFill>
                <a:srgbClr val="000000"/>
              </a:solidFill>
              <a:latin typeface="Arial"/>
              <a:cs typeface="Arial"/>
            </a:endParaRPr>
          </a:p>
        </p:txBody>
      </p:sp>
      <p:sp>
        <p:nvSpPr>
          <p:cNvPr id="62" name="Text Box 31"/>
          <p:cNvSpPr txBox="1">
            <a:spLocks noChangeArrowheads="1"/>
          </p:cNvSpPr>
          <p:nvPr/>
        </p:nvSpPr>
        <p:spPr bwMode="auto">
          <a:xfrm>
            <a:off x="6768861" y="3229078"/>
            <a:ext cx="351642" cy="8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560" dirty="0" smtClean="0">
                <a:solidFill>
                  <a:srgbClr val="000000"/>
                </a:solidFill>
                <a:latin typeface="Arial"/>
                <a:cs typeface="Arial"/>
              </a:rPr>
              <a:t>Page 647</a:t>
            </a:r>
            <a:endParaRPr lang="en-US" sz="560" dirty="0">
              <a:solidFill>
                <a:srgbClr val="000000"/>
              </a:solidFill>
              <a:latin typeface="Arial"/>
              <a:cs typeface="Arial"/>
            </a:endParaRPr>
          </a:p>
        </p:txBody>
      </p:sp>
      <p:sp>
        <p:nvSpPr>
          <p:cNvPr id="63" name="Text Box 31"/>
          <p:cNvSpPr txBox="1">
            <a:spLocks noChangeArrowheads="1"/>
          </p:cNvSpPr>
          <p:nvPr/>
        </p:nvSpPr>
        <p:spPr bwMode="auto">
          <a:xfrm rot="16200000">
            <a:off x="6749266" y="3002458"/>
            <a:ext cx="344339" cy="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540" dirty="0" smtClean="0">
                <a:solidFill>
                  <a:srgbClr val="FFFFFF"/>
                </a:solidFill>
                <a:latin typeface="Arial"/>
                <a:cs typeface="Arial"/>
              </a:rPr>
              <a:t>Endocrine</a:t>
            </a:r>
            <a:endParaRPr lang="en-US" sz="540" dirty="0">
              <a:solidFill>
                <a:srgbClr val="FFFFFF"/>
              </a:solidFill>
              <a:latin typeface="Arial"/>
              <a:cs typeface="Arial"/>
            </a:endParaRPr>
          </a:p>
        </p:txBody>
      </p:sp>
      <p:sp>
        <p:nvSpPr>
          <p:cNvPr id="64" name="Text Box 31"/>
          <p:cNvSpPr txBox="1">
            <a:spLocks noChangeArrowheads="1"/>
          </p:cNvSpPr>
          <p:nvPr/>
        </p:nvSpPr>
        <p:spPr bwMode="auto">
          <a:xfrm>
            <a:off x="6768861" y="3791155"/>
            <a:ext cx="351642" cy="8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560" dirty="0" smtClean="0">
                <a:solidFill>
                  <a:srgbClr val="000000"/>
                </a:solidFill>
                <a:latin typeface="Arial"/>
                <a:cs typeface="Arial"/>
              </a:rPr>
              <a:t>Page 776</a:t>
            </a:r>
            <a:endParaRPr lang="en-US" sz="560" dirty="0">
              <a:solidFill>
                <a:srgbClr val="000000"/>
              </a:solidFill>
              <a:latin typeface="Arial"/>
              <a:cs typeface="Arial"/>
            </a:endParaRPr>
          </a:p>
        </p:txBody>
      </p:sp>
      <p:sp>
        <p:nvSpPr>
          <p:cNvPr id="65" name="Text Box 31"/>
          <p:cNvSpPr txBox="1">
            <a:spLocks noChangeArrowheads="1"/>
          </p:cNvSpPr>
          <p:nvPr/>
        </p:nvSpPr>
        <p:spPr bwMode="auto">
          <a:xfrm>
            <a:off x="6768861" y="4898103"/>
            <a:ext cx="351642" cy="8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560" dirty="0" smtClean="0">
                <a:solidFill>
                  <a:srgbClr val="000000"/>
                </a:solidFill>
                <a:latin typeface="Arial"/>
                <a:cs typeface="Arial"/>
              </a:rPr>
              <a:t>Page 874</a:t>
            </a:r>
            <a:endParaRPr lang="en-US" sz="560" dirty="0">
              <a:solidFill>
                <a:srgbClr val="000000"/>
              </a:solidFill>
              <a:latin typeface="Arial"/>
              <a:cs typeface="Arial"/>
            </a:endParaRPr>
          </a:p>
        </p:txBody>
      </p:sp>
      <p:sp>
        <p:nvSpPr>
          <p:cNvPr id="66" name="Text Box 31"/>
          <p:cNvSpPr txBox="1">
            <a:spLocks noChangeArrowheads="1"/>
          </p:cNvSpPr>
          <p:nvPr/>
        </p:nvSpPr>
        <p:spPr bwMode="auto">
          <a:xfrm>
            <a:off x="6768861" y="5436420"/>
            <a:ext cx="351642" cy="8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560" dirty="0" smtClean="0">
                <a:solidFill>
                  <a:srgbClr val="000000"/>
                </a:solidFill>
                <a:latin typeface="Arial"/>
                <a:cs typeface="Arial"/>
              </a:rPr>
              <a:t>Page 929</a:t>
            </a:r>
            <a:endParaRPr lang="en-US" sz="560" dirty="0">
              <a:solidFill>
                <a:srgbClr val="000000"/>
              </a:solidFill>
              <a:latin typeface="Arial"/>
              <a:cs typeface="Arial"/>
            </a:endParaRPr>
          </a:p>
        </p:txBody>
      </p:sp>
      <p:sp>
        <p:nvSpPr>
          <p:cNvPr id="67" name="Text Box 31"/>
          <p:cNvSpPr txBox="1">
            <a:spLocks noChangeArrowheads="1"/>
          </p:cNvSpPr>
          <p:nvPr/>
        </p:nvSpPr>
        <p:spPr bwMode="auto">
          <a:xfrm>
            <a:off x="6756570" y="5978013"/>
            <a:ext cx="351642" cy="8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560" dirty="0" smtClean="0">
                <a:solidFill>
                  <a:srgbClr val="000000"/>
                </a:solidFill>
                <a:latin typeface="Arial"/>
                <a:cs typeface="Arial"/>
              </a:rPr>
              <a:t>Page 1010</a:t>
            </a:r>
            <a:endParaRPr lang="en-US" sz="560" dirty="0">
              <a:solidFill>
                <a:srgbClr val="000000"/>
              </a:solidFill>
              <a:latin typeface="Arial"/>
              <a:cs typeface="Arial"/>
            </a:endParaRPr>
          </a:p>
        </p:txBody>
      </p:sp>
      <p:sp>
        <p:nvSpPr>
          <p:cNvPr id="68" name="Text Box 31"/>
          <p:cNvSpPr txBox="1">
            <a:spLocks noChangeArrowheads="1"/>
          </p:cNvSpPr>
          <p:nvPr/>
        </p:nvSpPr>
        <p:spPr bwMode="auto">
          <a:xfrm>
            <a:off x="6756570" y="6518787"/>
            <a:ext cx="351642" cy="8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560" dirty="0" smtClean="0">
                <a:solidFill>
                  <a:srgbClr val="000000"/>
                </a:solidFill>
                <a:latin typeface="Arial"/>
                <a:cs typeface="Arial"/>
              </a:rPr>
              <a:t>Page 1090</a:t>
            </a:r>
            <a:endParaRPr lang="en-US" sz="560" dirty="0">
              <a:solidFill>
                <a:srgbClr val="000000"/>
              </a:solidFill>
              <a:latin typeface="Arial"/>
              <a:cs typeface="Arial"/>
            </a:endParaRPr>
          </a:p>
        </p:txBody>
      </p:sp>
    </p:spTree>
    <p:extLst>
      <p:ext uri="{BB962C8B-B14F-4D97-AF65-F5344CB8AC3E}">
        <p14:creationId xmlns:p14="http://schemas.microsoft.com/office/powerpoint/2010/main" val="41632083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mtClean="0"/>
              <a:t>22-2 Structures of Body Defenses</a:t>
            </a:r>
          </a:p>
        </p:txBody>
      </p:sp>
      <p:sp>
        <p:nvSpPr>
          <p:cNvPr id="26627" name="Rectangle 3"/>
          <p:cNvSpPr>
            <a:spLocks noGrp="1" noChangeArrowheads="1"/>
          </p:cNvSpPr>
          <p:nvPr>
            <p:ph idx="1"/>
          </p:nvPr>
        </p:nvSpPr>
        <p:spPr/>
        <p:txBody>
          <a:bodyPr/>
          <a:lstStyle/>
          <a:p>
            <a:r>
              <a:rPr lang="en-US" altLang="en-US" dirty="0" smtClean="0"/>
              <a:t>Lymphatic Vessels</a:t>
            </a:r>
          </a:p>
          <a:p>
            <a:pPr lvl="1"/>
            <a:r>
              <a:rPr lang="en-US" altLang="en-US" b="1" dirty="0" smtClean="0"/>
              <a:t>Superficial</a:t>
            </a:r>
            <a:r>
              <a:rPr lang="en-US" altLang="en-US" dirty="0" smtClean="0"/>
              <a:t> </a:t>
            </a:r>
            <a:r>
              <a:rPr lang="en-US" altLang="en-US" b="1" dirty="0" err="1" smtClean="0"/>
              <a:t>lymphatics</a:t>
            </a:r>
            <a:r>
              <a:rPr lang="en-US" altLang="en-US" dirty="0" smtClean="0"/>
              <a:t> </a:t>
            </a:r>
          </a:p>
          <a:p>
            <a:pPr lvl="1"/>
            <a:r>
              <a:rPr lang="en-US" altLang="en-US" b="1" dirty="0" smtClean="0"/>
              <a:t>Deep</a:t>
            </a:r>
            <a:r>
              <a:rPr lang="en-US" altLang="en-US" dirty="0" smtClean="0"/>
              <a:t> </a:t>
            </a:r>
            <a:r>
              <a:rPr lang="en-US" altLang="en-US" b="1" dirty="0" err="1" smtClean="0"/>
              <a:t>lymphatics</a:t>
            </a:r>
            <a:r>
              <a:rPr lang="en-US" altLang="en-US" dirty="0" smtClean="0"/>
              <a:t> </a:t>
            </a:r>
          </a:p>
          <a:p>
            <a:pPr lvl="1"/>
            <a:r>
              <a:rPr lang="en-US" altLang="en-US" dirty="0" smtClean="0"/>
              <a:t>Are located in:</a:t>
            </a:r>
          </a:p>
          <a:p>
            <a:pPr lvl="2"/>
            <a:r>
              <a:rPr lang="en-US" altLang="en-US" dirty="0" smtClean="0"/>
              <a:t>Skin</a:t>
            </a:r>
          </a:p>
          <a:p>
            <a:pPr lvl="2"/>
            <a:r>
              <a:rPr lang="en-US" altLang="en-US" dirty="0" smtClean="0"/>
              <a:t>Mucous membranes</a:t>
            </a:r>
          </a:p>
          <a:p>
            <a:pPr lvl="2"/>
            <a:r>
              <a:rPr lang="en-US" altLang="en-US" dirty="0" smtClean="0"/>
              <a:t>Serous membranes lining body cavities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mtClean="0"/>
              <a:t>22-2 Structures of Body Defenses</a:t>
            </a:r>
          </a:p>
        </p:txBody>
      </p:sp>
      <p:sp>
        <p:nvSpPr>
          <p:cNvPr id="27651" name="Rectangle 3"/>
          <p:cNvSpPr>
            <a:spLocks noGrp="1" noChangeArrowheads="1"/>
          </p:cNvSpPr>
          <p:nvPr>
            <p:ph idx="1"/>
          </p:nvPr>
        </p:nvSpPr>
        <p:spPr/>
        <p:txBody>
          <a:bodyPr/>
          <a:lstStyle/>
          <a:p>
            <a:r>
              <a:rPr lang="en-US" altLang="en-US" dirty="0" smtClean="0"/>
              <a:t>Superficial and Deep </a:t>
            </a:r>
            <a:r>
              <a:rPr lang="en-US" altLang="en-US" dirty="0" err="1" smtClean="0"/>
              <a:t>Lymphatics</a:t>
            </a:r>
            <a:r>
              <a:rPr lang="en-US" altLang="en-US" dirty="0" smtClean="0"/>
              <a:t> </a:t>
            </a:r>
          </a:p>
          <a:p>
            <a:pPr lvl="1"/>
            <a:r>
              <a:rPr lang="en-US" altLang="en-US" dirty="0" smtClean="0"/>
              <a:t>The deep </a:t>
            </a:r>
            <a:r>
              <a:rPr lang="en-US" altLang="en-US" dirty="0" err="1" smtClean="0"/>
              <a:t>lymphatics</a:t>
            </a:r>
            <a:r>
              <a:rPr lang="en-US" altLang="en-US" dirty="0" smtClean="0"/>
              <a:t> </a:t>
            </a:r>
          </a:p>
          <a:p>
            <a:pPr lvl="2"/>
            <a:r>
              <a:rPr lang="en-US" altLang="en-US" dirty="0" smtClean="0"/>
              <a:t>Are larger vessels that accompany deep arteries and veins</a:t>
            </a:r>
          </a:p>
          <a:p>
            <a:pPr lvl="1"/>
            <a:r>
              <a:rPr lang="en-US" altLang="en-US" dirty="0" smtClean="0"/>
              <a:t>Superficial and deep </a:t>
            </a:r>
            <a:r>
              <a:rPr lang="en-US" altLang="en-US" dirty="0" err="1" smtClean="0"/>
              <a:t>lymphatics</a:t>
            </a:r>
            <a:r>
              <a:rPr lang="en-US" altLang="en-US" dirty="0" smtClean="0"/>
              <a:t> </a:t>
            </a:r>
          </a:p>
          <a:p>
            <a:pPr lvl="2"/>
            <a:r>
              <a:rPr lang="en-US" altLang="en-US" dirty="0" smtClean="0"/>
              <a:t>Join to form large lymphatic trunks </a:t>
            </a:r>
          </a:p>
          <a:p>
            <a:pPr lvl="2"/>
            <a:r>
              <a:rPr lang="en-US" altLang="en-US" dirty="0" smtClean="0"/>
              <a:t>Trunks empty into two major collecting vessels </a:t>
            </a:r>
          </a:p>
          <a:p>
            <a:pPr marL="1828800" lvl="3" indent="-457200">
              <a:buFont typeface="+mj-lt"/>
              <a:buAutoNum type="arabicPeriod"/>
            </a:pPr>
            <a:r>
              <a:rPr lang="en-US" altLang="en-US" dirty="0" smtClean="0"/>
              <a:t> </a:t>
            </a:r>
            <a:r>
              <a:rPr lang="en-US" altLang="en-US" b="1" dirty="0" smtClean="0"/>
              <a:t>Thoracic</a:t>
            </a:r>
            <a:r>
              <a:rPr lang="en-US" altLang="en-US" dirty="0" smtClean="0"/>
              <a:t> </a:t>
            </a:r>
            <a:r>
              <a:rPr lang="en-US" altLang="en-US" b="1" dirty="0" smtClean="0"/>
              <a:t>duct</a:t>
            </a:r>
            <a:r>
              <a:rPr lang="en-US" altLang="en-US" dirty="0" smtClean="0"/>
              <a:t> </a:t>
            </a:r>
          </a:p>
          <a:p>
            <a:pPr marL="1828800" lvl="3" indent="-457200">
              <a:buFont typeface="+mj-lt"/>
              <a:buAutoNum type="arabicPeriod"/>
            </a:pPr>
            <a:r>
              <a:rPr lang="en-US" altLang="en-US" dirty="0" smtClean="0"/>
              <a:t> </a:t>
            </a:r>
            <a:r>
              <a:rPr lang="en-US" altLang="en-US" b="1" dirty="0" smtClean="0"/>
              <a:t>Right</a:t>
            </a:r>
            <a:r>
              <a:rPr lang="en-US" altLang="en-US" dirty="0" smtClean="0"/>
              <a:t> </a:t>
            </a:r>
            <a:r>
              <a:rPr lang="en-US" altLang="en-US" b="1" dirty="0" smtClean="0"/>
              <a:t>lymphatic</a:t>
            </a:r>
            <a:r>
              <a:rPr lang="en-US" altLang="en-US" dirty="0" smtClean="0"/>
              <a:t> </a:t>
            </a:r>
            <a:r>
              <a:rPr lang="en-US" altLang="en-US" b="1" dirty="0" smtClean="0"/>
              <a:t>duct</a:t>
            </a:r>
            <a:r>
              <a:rPr lang="en-US" altLang="en-US" dirty="0" smtClean="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mtClean="0"/>
              <a:t>22-2 Structures of Body Defenses</a:t>
            </a:r>
          </a:p>
        </p:txBody>
      </p:sp>
      <p:sp>
        <p:nvSpPr>
          <p:cNvPr id="28675" name="Rectangle 3"/>
          <p:cNvSpPr>
            <a:spLocks noGrp="1" noChangeArrowheads="1"/>
          </p:cNvSpPr>
          <p:nvPr>
            <p:ph idx="1"/>
          </p:nvPr>
        </p:nvSpPr>
        <p:spPr/>
        <p:txBody>
          <a:bodyPr/>
          <a:lstStyle/>
          <a:p>
            <a:r>
              <a:rPr lang="en-US" altLang="en-US" dirty="0" smtClean="0"/>
              <a:t>Major Lymph-Collecting Vessels</a:t>
            </a:r>
          </a:p>
          <a:p>
            <a:pPr lvl="1"/>
            <a:r>
              <a:rPr lang="en-US" altLang="en-US" dirty="0" smtClean="0"/>
              <a:t>The base of the thoracic duct </a:t>
            </a:r>
          </a:p>
          <a:p>
            <a:pPr lvl="2"/>
            <a:r>
              <a:rPr lang="en-US" altLang="en-US" dirty="0" smtClean="0"/>
              <a:t>Expands into </a:t>
            </a:r>
            <a:r>
              <a:rPr lang="en-US" altLang="en-US" b="1" dirty="0" smtClean="0"/>
              <a:t>cisterna</a:t>
            </a:r>
            <a:r>
              <a:rPr lang="en-US" altLang="en-US" dirty="0" smtClean="0"/>
              <a:t> </a:t>
            </a:r>
            <a:r>
              <a:rPr lang="en-US" altLang="en-US" b="1" dirty="0" err="1" smtClean="0"/>
              <a:t>chyli</a:t>
            </a:r>
            <a:r>
              <a:rPr lang="en-US" altLang="en-US" dirty="0" smtClean="0"/>
              <a:t> </a:t>
            </a:r>
          </a:p>
          <a:p>
            <a:pPr lvl="1"/>
            <a:r>
              <a:rPr lang="en-US" altLang="en-US" dirty="0" smtClean="0"/>
              <a:t>Cisterna </a:t>
            </a:r>
            <a:r>
              <a:rPr lang="en-US" altLang="en-US" dirty="0" err="1" smtClean="0"/>
              <a:t>chyli</a:t>
            </a:r>
            <a:r>
              <a:rPr lang="en-US" altLang="en-US" dirty="0" smtClean="0"/>
              <a:t> receives lymph from:</a:t>
            </a:r>
          </a:p>
          <a:p>
            <a:pPr lvl="2"/>
            <a:r>
              <a:rPr lang="en-US" altLang="en-US" i="1" dirty="0" smtClean="0"/>
              <a:t>Right</a:t>
            </a:r>
            <a:r>
              <a:rPr lang="en-US" altLang="en-US" dirty="0" smtClean="0"/>
              <a:t> and </a:t>
            </a:r>
            <a:r>
              <a:rPr lang="en-US" altLang="en-US" i="1" dirty="0" smtClean="0"/>
              <a:t>left</a:t>
            </a:r>
            <a:r>
              <a:rPr lang="en-US" altLang="en-US" dirty="0" smtClean="0"/>
              <a:t> </a:t>
            </a:r>
            <a:r>
              <a:rPr lang="en-US" altLang="en-US" i="1" dirty="0" smtClean="0"/>
              <a:t>lumbar</a:t>
            </a:r>
            <a:r>
              <a:rPr lang="en-US" altLang="en-US" dirty="0" smtClean="0"/>
              <a:t> </a:t>
            </a:r>
            <a:r>
              <a:rPr lang="en-US" altLang="en-US" i="1" dirty="0" smtClean="0"/>
              <a:t>trunks</a:t>
            </a:r>
            <a:r>
              <a:rPr lang="en-US" altLang="en-US" dirty="0" smtClean="0"/>
              <a:t> </a:t>
            </a:r>
          </a:p>
          <a:p>
            <a:pPr lvl="2"/>
            <a:r>
              <a:rPr lang="en-US" altLang="en-US" i="1" dirty="0" smtClean="0"/>
              <a:t>Intestinal</a:t>
            </a:r>
            <a:r>
              <a:rPr lang="en-US" altLang="en-US" dirty="0" smtClean="0"/>
              <a:t> </a:t>
            </a:r>
            <a:r>
              <a:rPr lang="en-US" altLang="en-US" i="1" dirty="0" smtClean="0"/>
              <a:t>trunk</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mtClean="0"/>
              <a:t>22-2 Structures of Body Defenses</a:t>
            </a:r>
          </a:p>
        </p:txBody>
      </p:sp>
      <p:sp>
        <p:nvSpPr>
          <p:cNvPr id="29699" name="Rectangle 3"/>
          <p:cNvSpPr>
            <a:spLocks noGrp="1" noChangeArrowheads="1"/>
          </p:cNvSpPr>
          <p:nvPr>
            <p:ph idx="1"/>
          </p:nvPr>
        </p:nvSpPr>
        <p:spPr/>
        <p:txBody>
          <a:bodyPr/>
          <a:lstStyle/>
          <a:p>
            <a:r>
              <a:rPr lang="en-US" altLang="en-US" dirty="0" smtClean="0"/>
              <a:t>The Inferior Segment of Thoracic Duct </a:t>
            </a:r>
          </a:p>
          <a:p>
            <a:pPr lvl="1"/>
            <a:r>
              <a:rPr lang="en-US" altLang="en-US" dirty="0" smtClean="0"/>
              <a:t>Collects lymph from:</a:t>
            </a:r>
          </a:p>
          <a:p>
            <a:pPr lvl="2"/>
            <a:r>
              <a:rPr lang="en-US" altLang="en-US" i="1" dirty="0" smtClean="0"/>
              <a:t>Left </a:t>
            </a:r>
            <a:r>
              <a:rPr lang="en-US" altLang="en-US" i="1" dirty="0" err="1" smtClean="0"/>
              <a:t>bronchomediastinal</a:t>
            </a:r>
            <a:r>
              <a:rPr lang="en-US" altLang="en-US" i="1" dirty="0" smtClean="0"/>
              <a:t> trunk</a:t>
            </a:r>
          </a:p>
          <a:p>
            <a:pPr lvl="2"/>
            <a:r>
              <a:rPr lang="en-US" altLang="en-US" i="1" dirty="0" smtClean="0"/>
              <a:t>Left subclavian trunk</a:t>
            </a:r>
          </a:p>
          <a:p>
            <a:pPr lvl="2"/>
            <a:r>
              <a:rPr lang="en-US" altLang="en-US" i="1" dirty="0" smtClean="0"/>
              <a:t>Left jugular trunk</a:t>
            </a:r>
          </a:p>
          <a:p>
            <a:pPr lvl="1"/>
            <a:r>
              <a:rPr lang="en-US" altLang="en-US" dirty="0" smtClean="0"/>
              <a:t>Empties into left subclavian vein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mtClean="0"/>
              <a:t>22-2 Structures of Body Defenses</a:t>
            </a:r>
          </a:p>
        </p:txBody>
      </p:sp>
      <p:sp>
        <p:nvSpPr>
          <p:cNvPr id="30723" name="Rectangle 3"/>
          <p:cNvSpPr>
            <a:spLocks noGrp="1" noChangeArrowheads="1"/>
          </p:cNvSpPr>
          <p:nvPr>
            <p:ph idx="1"/>
          </p:nvPr>
        </p:nvSpPr>
        <p:spPr/>
        <p:txBody>
          <a:bodyPr/>
          <a:lstStyle/>
          <a:p>
            <a:r>
              <a:rPr lang="en-US" altLang="en-US" dirty="0" smtClean="0"/>
              <a:t>The </a:t>
            </a:r>
            <a:r>
              <a:rPr lang="en-US" altLang="en-US" i="1" dirty="0" smtClean="0"/>
              <a:t>Right Lymphatic Duct</a:t>
            </a:r>
            <a:r>
              <a:rPr lang="en-US" altLang="en-US" dirty="0" smtClean="0"/>
              <a:t> </a:t>
            </a:r>
          </a:p>
          <a:p>
            <a:pPr lvl="1"/>
            <a:r>
              <a:rPr lang="en-US" altLang="en-US" dirty="0" smtClean="0"/>
              <a:t>Collects lymph from:</a:t>
            </a:r>
          </a:p>
          <a:p>
            <a:pPr lvl="2"/>
            <a:r>
              <a:rPr lang="en-US" altLang="en-US" i="1" dirty="0" smtClean="0"/>
              <a:t>Right jugular trunk</a:t>
            </a:r>
          </a:p>
          <a:p>
            <a:pPr lvl="2"/>
            <a:r>
              <a:rPr lang="en-US" altLang="en-US" i="1" dirty="0" smtClean="0"/>
              <a:t>Right subclavian trunk</a:t>
            </a:r>
          </a:p>
          <a:p>
            <a:pPr lvl="2"/>
            <a:r>
              <a:rPr lang="en-US" altLang="en-US" i="1" dirty="0" smtClean="0"/>
              <a:t>Right </a:t>
            </a:r>
            <a:r>
              <a:rPr lang="en-US" altLang="en-US" i="1" dirty="0" err="1" smtClean="0"/>
              <a:t>bronchomediastinal</a:t>
            </a:r>
            <a:r>
              <a:rPr lang="en-US" altLang="en-US" i="1" dirty="0" smtClean="0"/>
              <a:t> trunk</a:t>
            </a:r>
            <a:r>
              <a:rPr lang="en-US" altLang="en-US" dirty="0" smtClean="0"/>
              <a:t> </a:t>
            </a:r>
          </a:p>
          <a:p>
            <a:pPr lvl="1"/>
            <a:r>
              <a:rPr lang="en-US" altLang="en-US" dirty="0" smtClean="0"/>
              <a:t>Empties into right subclavian vein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1" name="Picture 9230" descr="figure_22_04_unlabeled.jpg"/>
          <p:cNvPicPr>
            <a:picLocks noChangeAspect="1"/>
          </p:cNvPicPr>
          <p:nvPr/>
        </p:nvPicPr>
        <p:blipFill rotWithShape="1">
          <a:blip r:embed="rId3">
            <a:extLst>
              <a:ext uri="{28A0092B-C50C-407E-A947-70E740481C1C}">
                <a14:useLocalDpi xmlns:a14="http://schemas.microsoft.com/office/drawing/2010/main" val="0"/>
              </a:ext>
            </a:extLst>
          </a:blip>
          <a:srcRect b="5375"/>
          <a:stretch/>
        </p:blipFill>
        <p:spPr>
          <a:xfrm>
            <a:off x="298704" y="213363"/>
            <a:ext cx="8546592" cy="6229773"/>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a:t>
            </a:r>
            <a:r>
              <a:rPr lang="en-US" sz="900" b="1" dirty="0" smtClean="0">
                <a:latin typeface="Arial"/>
                <a:cs typeface="Arial"/>
              </a:rPr>
              <a:t>-4 </a:t>
            </a:r>
            <a:r>
              <a:rPr lang="en-US" sz="900" b="1" dirty="0">
                <a:latin typeface="Arial"/>
                <a:cs typeface="Arial"/>
              </a:rPr>
              <a:t>The Relationship between the Lymphatic Ducts and the Venous System.</a:t>
            </a:r>
          </a:p>
        </p:txBody>
      </p:sp>
      <p:cxnSp>
        <p:nvCxnSpPr>
          <p:cNvPr id="4" name="Straight Connector 3"/>
          <p:cNvCxnSpPr>
            <a:stCxn id="10" idx="1"/>
          </p:cNvCxnSpPr>
          <p:nvPr/>
        </p:nvCxnSpPr>
        <p:spPr bwMode="auto">
          <a:xfrm>
            <a:off x="4648200" y="1189570"/>
            <a:ext cx="266700" cy="43982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 Box 31"/>
          <p:cNvSpPr txBox="1">
            <a:spLocks noChangeArrowheads="1"/>
          </p:cNvSpPr>
          <p:nvPr/>
        </p:nvSpPr>
        <p:spPr bwMode="auto">
          <a:xfrm>
            <a:off x="1660636" y="2358256"/>
            <a:ext cx="74827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000" dirty="0" err="1" smtClean="0">
                <a:solidFill>
                  <a:srgbClr val="000000"/>
                </a:solidFill>
                <a:latin typeface="Arial"/>
                <a:cs typeface="Arial"/>
              </a:rPr>
              <a:t>Azygos</a:t>
            </a:r>
            <a:r>
              <a:rPr lang="en-US" sz="1000" dirty="0" smtClean="0">
                <a:solidFill>
                  <a:srgbClr val="000000"/>
                </a:solidFill>
                <a:latin typeface="Arial"/>
                <a:cs typeface="Arial"/>
              </a:rPr>
              <a:t> vein</a:t>
            </a:r>
            <a:endParaRPr lang="en-US" sz="1000" dirty="0">
              <a:solidFill>
                <a:srgbClr val="000000"/>
              </a:solidFill>
              <a:latin typeface="Arial"/>
              <a:cs typeface="Arial"/>
            </a:endParaRPr>
          </a:p>
        </p:txBody>
      </p:sp>
      <p:grpSp>
        <p:nvGrpSpPr>
          <p:cNvPr id="9229" name="Group 9228"/>
          <p:cNvGrpSpPr/>
          <p:nvPr/>
        </p:nvGrpSpPr>
        <p:grpSpPr>
          <a:xfrm>
            <a:off x="335406" y="5413809"/>
            <a:ext cx="157658" cy="161618"/>
            <a:chOff x="335406" y="5337606"/>
            <a:chExt cx="157658" cy="161618"/>
          </a:xfrm>
        </p:grpSpPr>
        <p:sp>
          <p:nvSpPr>
            <p:cNvPr id="7" name="Rectangle 6"/>
            <p:cNvSpPr>
              <a:spLocks noChangeAspect="1"/>
            </p:cNvSpPr>
            <p:nvPr/>
          </p:nvSpPr>
          <p:spPr bwMode="auto">
            <a:xfrm>
              <a:off x="335406" y="5341181"/>
              <a:ext cx="157658" cy="158043"/>
            </a:xfrm>
            <a:prstGeom prst="rect">
              <a:avLst/>
            </a:prstGeom>
            <a:solidFill>
              <a:srgbClr val="134B66"/>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8" name="Text Box 31"/>
            <p:cNvSpPr txBox="1">
              <a:spLocks noChangeArrowheads="1"/>
            </p:cNvSpPr>
            <p:nvPr/>
          </p:nvSpPr>
          <p:spPr bwMode="auto">
            <a:xfrm>
              <a:off x="378610" y="5337606"/>
              <a:ext cx="7698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900" b="0" dirty="0">
                  <a:solidFill>
                    <a:srgbClr val="FFFFFF"/>
                  </a:solidFill>
                  <a:latin typeface="Arial Black"/>
                  <a:cs typeface="Arial Black"/>
                </a:rPr>
                <a:t>a</a:t>
              </a:r>
            </a:p>
          </p:txBody>
        </p:sp>
      </p:grpSp>
      <p:sp>
        <p:nvSpPr>
          <p:cNvPr id="3" name="Freeform 2"/>
          <p:cNvSpPr/>
          <p:nvPr/>
        </p:nvSpPr>
        <p:spPr>
          <a:xfrm>
            <a:off x="1003300" y="3272370"/>
            <a:ext cx="207433" cy="359833"/>
          </a:xfrm>
          <a:custGeom>
            <a:avLst/>
            <a:gdLst>
              <a:gd name="connsiteX0" fmla="*/ 207433 w 207433"/>
              <a:gd name="connsiteY0" fmla="*/ 359833 h 359833"/>
              <a:gd name="connsiteX1" fmla="*/ 76200 w 207433"/>
              <a:gd name="connsiteY1" fmla="*/ 0 h 359833"/>
              <a:gd name="connsiteX2" fmla="*/ 0 w 207433"/>
              <a:gd name="connsiteY2" fmla="*/ 8466 h 359833"/>
            </a:gdLst>
            <a:ahLst/>
            <a:cxnLst>
              <a:cxn ang="0">
                <a:pos x="connsiteX0" y="connsiteY0"/>
              </a:cxn>
              <a:cxn ang="0">
                <a:pos x="connsiteX1" y="connsiteY1"/>
              </a:cxn>
              <a:cxn ang="0">
                <a:pos x="connsiteX2" y="connsiteY2"/>
              </a:cxn>
            </a:cxnLst>
            <a:rect l="l" t="t" r="r" b="b"/>
            <a:pathLst>
              <a:path w="207433" h="359833">
                <a:moveTo>
                  <a:pt x="207433" y="359833"/>
                </a:moveTo>
                <a:lnTo>
                  <a:pt x="76200" y="0"/>
                </a:lnTo>
                <a:lnTo>
                  <a:pt x="0" y="8466"/>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9" name="Freeform 8"/>
          <p:cNvSpPr/>
          <p:nvPr/>
        </p:nvSpPr>
        <p:spPr>
          <a:xfrm>
            <a:off x="1524000" y="3280836"/>
            <a:ext cx="182033" cy="338667"/>
          </a:xfrm>
          <a:custGeom>
            <a:avLst/>
            <a:gdLst>
              <a:gd name="connsiteX0" fmla="*/ 0 w 182033"/>
              <a:gd name="connsiteY0" fmla="*/ 338667 h 338667"/>
              <a:gd name="connsiteX1" fmla="*/ 105833 w 182033"/>
              <a:gd name="connsiteY1" fmla="*/ 0 h 338667"/>
              <a:gd name="connsiteX2" fmla="*/ 182033 w 182033"/>
              <a:gd name="connsiteY2" fmla="*/ 0 h 338667"/>
            </a:gdLst>
            <a:ahLst/>
            <a:cxnLst>
              <a:cxn ang="0">
                <a:pos x="connsiteX0" y="connsiteY0"/>
              </a:cxn>
              <a:cxn ang="0">
                <a:pos x="connsiteX1" y="connsiteY1"/>
              </a:cxn>
              <a:cxn ang="0">
                <a:pos x="connsiteX2" y="connsiteY2"/>
              </a:cxn>
            </a:cxnLst>
            <a:rect l="l" t="t" r="r" b="b"/>
            <a:pathLst>
              <a:path w="182033" h="338667">
                <a:moveTo>
                  <a:pt x="0" y="338667"/>
                </a:moveTo>
                <a:lnTo>
                  <a:pt x="105833" y="0"/>
                </a:lnTo>
                <a:lnTo>
                  <a:pt x="182033" y="0"/>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10" name="Freeform 9"/>
          <p:cNvSpPr/>
          <p:nvPr/>
        </p:nvSpPr>
        <p:spPr>
          <a:xfrm>
            <a:off x="4381500" y="639236"/>
            <a:ext cx="266700" cy="1037167"/>
          </a:xfrm>
          <a:custGeom>
            <a:avLst/>
            <a:gdLst>
              <a:gd name="connsiteX0" fmla="*/ 0 w 266700"/>
              <a:gd name="connsiteY0" fmla="*/ 1037167 h 1037167"/>
              <a:gd name="connsiteX1" fmla="*/ 266700 w 266700"/>
              <a:gd name="connsiteY1" fmla="*/ 550334 h 1037167"/>
              <a:gd name="connsiteX2" fmla="*/ 266700 w 266700"/>
              <a:gd name="connsiteY2" fmla="*/ 0 h 1037167"/>
            </a:gdLst>
            <a:ahLst/>
            <a:cxnLst>
              <a:cxn ang="0">
                <a:pos x="connsiteX0" y="connsiteY0"/>
              </a:cxn>
              <a:cxn ang="0">
                <a:pos x="connsiteX1" y="connsiteY1"/>
              </a:cxn>
              <a:cxn ang="0">
                <a:pos x="connsiteX2" y="connsiteY2"/>
              </a:cxn>
            </a:cxnLst>
            <a:rect l="l" t="t" r="r" b="b"/>
            <a:pathLst>
              <a:path w="266700" h="1037167">
                <a:moveTo>
                  <a:pt x="0" y="1037167"/>
                </a:moveTo>
                <a:lnTo>
                  <a:pt x="266700" y="550334"/>
                </a:lnTo>
                <a:lnTo>
                  <a:pt x="266700" y="0"/>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cxnSp>
        <p:nvCxnSpPr>
          <p:cNvPr id="13" name="Straight Connector 12"/>
          <p:cNvCxnSpPr/>
          <p:nvPr/>
        </p:nvCxnSpPr>
        <p:spPr bwMode="auto">
          <a:xfrm>
            <a:off x="2442633" y="1519327"/>
            <a:ext cx="1617134"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Freeform 11"/>
          <p:cNvSpPr/>
          <p:nvPr/>
        </p:nvSpPr>
        <p:spPr>
          <a:xfrm>
            <a:off x="2836333" y="529170"/>
            <a:ext cx="1468967" cy="702733"/>
          </a:xfrm>
          <a:custGeom>
            <a:avLst/>
            <a:gdLst>
              <a:gd name="connsiteX0" fmla="*/ 1468967 w 1468967"/>
              <a:gd name="connsiteY0" fmla="*/ 702733 h 702733"/>
              <a:gd name="connsiteX1" fmla="*/ 944034 w 1468967"/>
              <a:gd name="connsiteY1" fmla="*/ 0 h 702733"/>
              <a:gd name="connsiteX2" fmla="*/ 0 w 1468967"/>
              <a:gd name="connsiteY2" fmla="*/ 4233 h 702733"/>
            </a:gdLst>
            <a:ahLst/>
            <a:cxnLst>
              <a:cxn ang="0">
                <a:pos x="connsiteX0" y="connsiteY0"/>
              </a:cxn>
              <a:cxn ang="0">
                <a:pos x="connsiteX1" y="connsiteY1"/>
              </a:cxn>
              <a:cxn ang="0">
                <a:pos x="connsiteX2" y="connsiteY2"/>
              </a:cxn>
            </a:cxnLst>
            <a:rect l="l" t="t" r="r" b="b"/>
            <a:pathLst>
              <a:path w="1468967" h="702733">
                <a:moveTo>
                  <a:pt x="1468967" y="702733"/>
                </a:moveTo>
                <a:lnTo>
                  <a:pt x="944034" y="0"/>
                </a:lnTo>
                <a:lnTo>
                  <a:pt x="0" y="4233"/>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14" name="Freeform 13"/>
          <p:cNvSpPr/>
          <p:nvPr/>
        </p:nvSpPr>
        <p:spPr>
          <a:xfrm>
            <a:off x="2823633" y="774703"/>
            <a:ext cx="1375834" cy="486833"/>
          </a:xfrm>
          <a:custGeom>
            <a:avLst/>
            <a:gdLst>
              <a:gd name="connsiteX0" fmla="*/ 1375834 w 1375834"/>
              <a:gd name="connsiteY0" fmla="*/ 486833 h 486833"/>
              <a:gd name="connsiteX1" fmla="*/ 944034 w 1375834"/>
              <a:gd name="connsiteY1" fmla="*/ 0 h 486833"/>
              <a:gd name="connsiteX2" fmla="*/ 0 w 1375834"/>
              <a:gd name="connsiteY2" fmla="*/ 0 h 486833"/>
            </a:gdLst>
            <a:ahLst/>
            <a:cxnLst>
              <a:cxn ang="0">
                <a:pos x="connsiteX0" y="connsiteY0"/>
              </a:cxn>
              <a:cxn ang="0">
                <a:pos x="connsiteX1" y="connsiteY1"/>
              </a:cxn>
              <a:cxn ang="0">
                <a:pos x="connsiteX2" y="connsiteY2"/>
              </a:cxn>
            </a:cxnLst>
            <a:rect l="l" t="t" r="r" b="b"/>
            <a:pathLst>
              <a:path w="1375834" h="486833">
                <a:moveTo>
                  <a:pt x="1375834" y="486833"/>
                </a:moveTo>
                <a:lnTo>
                  <a:pt x="944034" y="0"/>
                </a:lnTo>
                <a:lnTo>
                  <a:pt x="0" y="0"/>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15" name="Freeform 14"/>
          <p:cNvSpPr/>
          <p:nvPr/>
        </p:nvSpPr>
        <p:spPr>
          <a:xfrm>
            <a:off x="2836333" y="1003303"/>
            <a:ext cx="1354667" cy="436033"/>
          </a:xfrm>
          <a:custGeom>
            <a:avLst/>
            <a:gdLst>
              <a:gd name="connsiteX0" fmla="*/ 1354667 w 1354667"/>
              <a:gd name="connsiteY0" fmla="*/ 436033 h 436033"/>
              <a:gd name="connsiteX1" fmla="*/ 855134 w 1354667"/>
              <a:gd name="connsiteY1" fmla="*/ 4233 h 436033"/>
              <a:gd name="connsiteX2" fmla="*/ 0 w 1354667"/>
              <a:gd name="connsiteY2" fmla="*/ 0 h 436033"/>
            </a:gdLst>
            <a:ahLst/>
            <a:cxnLst>
              <a:cxn ang="0">
                <a:pos x="connsiteX0" y="connsiteY0"/>
              </a:cxn>
              <a:cxn ang="0">
                <a:pos x="connsiteX1" y="connsiteY1"/>
              </a:cxn>
              <a:cxn ang="0">
                <a:pos x="connsiteX2" y="connsiteY2"/>
              </a:cxn>
            </a:cxnLst>
            <a:rect l="l" t="t" r="r" b="b"/>
            <a:pathLst>
              <a:path w="1354667" h="436033">
                <a:moveTo>
                  <a:pt x="1354667" y="436033"/>
                </a:moveTo>
                <a:lnTo>
                  <a:pt x="855134" y="4233"/>
                </a:lnTo>
                <a:lnTo>
                  <a:pt x="0" y="0"/>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16" name="Freeform 15"/>
          <p:cNvSpPr/>
          <p:nvPr/>
        </p:nvSpPr>
        <p:spPr>
          <a:xfrm>
            <a:off x="2836333" y="1236136"/>
            <a:ext cx="1176867" cy="148167"/>
          </a:xfrm>
          <a:custGeom>
            <a:avLst/>
            <a:gdLst>
              <a:gd name="connsiteX0" fmla="*/ 1176867 w 1176867"/>
              <a:gd name="connsiteY0" fmla="*/ 148167 h 148167"/>
              <a:gd name="connsiteX1" fmla="*/ 846667 w 1176867"/>
              <a:gd name="connsiteY1" fmla="*/ 0 h 148167"/>
              <a:gd name="connsiteX2" fmla="*/ 0 w 1176867"/>
              <a:gd name="connsiteY2" fmla="*/ 8467 h 148167"/>
            </a:gdLst>
            <a:ahLst/>
            <a:cxnLst>
              <a:cxn ang="0">
                <a:pos x="connsiteX0" y="connsiteY0"/>
              </a:cxn>
              <a:cxn ang="0">
                <a:pos x="connsiteX1" y="connsiteY1"/>
              </a:cxn>
              <a:cxn ang="0">
                <a:pos x="connsiteX2" y="connsiteY2"/>
              </a:cxn>
            </a:cxnLst>
            <a:rect l="l" t="t" r="r" b="b"/>
            <a:pathLst>
              <a:path w="1176867" h="148167">
                <a:moveTo>
                  <a:pt x="1176867" y="148167"/>
                </a:moveTo>
                <a:lnTo>
                  <a:pt x="846667" y="0"/>
                </a:lnTo>
                <a:lnTo>
                  <a:pt x="0" y="8467"/>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18" name="Freeform 17"/>
          <p:cNvSpPr/>
          <p:nvPr/>
        </p:nvSpPr>
        <p:spPr>
          <a:xfrm>
            <a:off x="2425700" y="1782236"/>
            <a:ext cx="1943100" cy="131234"/>
          </a:xfrm>
          <a:custGeom>
            <a:avLst/>
            <a:gdLst>
              <a:gd name="connsiteX0" fmla="*/ 1943100 w 1943100"/>
              <a:gd name="connsiteY0" fmla="*/ 131234 h 131234"/>
              <a:gd name="connsiteX1" fmla="*/ 927100 w 1943100"/>
              <a:gd name="connsiteY1" fmla="*/ 0 h 131234"/>
              <a:gd name="connsiteX2" fmla="*/ 0 w 1943100"/>
              <a:gd name="connsiteY2" fmla="*/ 4234 h 131234"/>
            </a:gdLst>
            <a:ahLst/>
            <a:cxnLst>
              <a:cxn ang="0">
                <a:pos x="connsiteX0" y="connsiteY0"/>
              </a:cxn>
              <a:cxn ang="0">
                <a:pos x="connsiteX1" y="connsiteY1"/>
              </a:cxn>
              <a:cxn ang="0">
                <a:pos x="connsiteX2" y="connsiteY2"/>
              </a:cxn>
            </a:cxnLst>
            <a:rect l="l" t="t" r="r" b="b"/>
            <a:pathLst>
              <a:path w="1943100" h="131234">
                <a:moveTo>
                  <a:pt x="1943100" y="131234"/>
                </a:moveTo>
                <a:lnTo>
                  <a:pt x="927100" y="0"/>
                </a:lnTo>
                <a:lnTo>
                  <a:pt x="0" y="4234"/>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19" name="Freeform 18"/>
          <p:cNvSpPr/>
          <p:nvPr/>
        </p:nvSpPr>
        <p:spPr>
          <a:xfrm>
            <a:off x="2429933" y="1968503"/>
            <a:ext cx="2087034" cy="169333"/>
          </a:xfrm>
          <a:custGeom>
            <a:avLst/>
            <a:gdLst>
              <a:gd name="connsiteX0" fmla="*/ 2087034 w 2087034"/>
              <a:gd name="connsiteY0" fmla="*/ 0 h 169333"/>
              <a:gd name="connsiteX1" fmla="*/ 965200 w 2087034"/>
              <a:gd name="connsiteY1" fmla="*/ 169333 h 169333"/>
              <a:gd name="connsiteX2" fmla="*/ 0 w 2087034"/>
              <a:gd name="connsiteY2" fmla="*/ 165100 h 169333"/>
            </a:gdLst>
            <a:ahLst/>
            <a:cxnLst>
              <a:cxn ang="0">
                <a:pos x="connsiteX0" y="connsiteY0"/>
              </a:cxn>
              <a:cxn ang="0">
                <a:pos x="connsiteX1" y="connsiteY1"/>
              </a:cxn>
              <a:cxn ang="0">
                <a:pos x="connsiteX2" y="connsiteY2"/>
              </a:cxn>
            </a:cxnLst>
            <a:rect l="l" t="t" r="r" b="b"/>
            <a:pathLst>
              <a:path w="2087034" h="169333">
                <a:moveTo>
                  <a:pt x="2087034" y="0"/>
                </a:moveTo>
                <a:lnTo>
                  <a:pt x="965200" y="169333"/>
                </a:lnTo>
                <a:lnTo>
                  <a:pt x="0" y="165100"/>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cxnSp>
        <p:nvCxnSpPr>
          <p:cNvPr id="21" name="Straight Connector 20"/>
          <p:cNvCxnSpPr/>
          <p:nvPr/>
        </p:nvCxnSpPr>
        <p:spPr bwMode="auto">
          <a:xfrm>
            <a:off x="2438400" y="2467594"/>
            <a:ext cx="2341035"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a:off x="2438400" y="2687727"/>
            <a:ext cx="990601"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a:off x="3831167" y="4918694"/>
            <a:ext cx="706966"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Freeform 25"/>
          <p:cNvSpPr/>
          <p:nvPr/>
        </p:nvSpPr>
        <p:spPr>
          <a:xfrm>
            <a:off x="3818467" y="4927603"/>
            <a:ext cx="982133" cy="304800"/>
          </a:xfrm>
          <a:custGeom>
            <a:avLst/>
            <a:gdLst>
              <a:gd name="connsiteX0" fmla="*/ 982133 w 982133"/>
              <a:gd name="connsiteY0" fmla="*/ 0 h 304800"/>
              <a:gd name="connsiteX1" fmla="*/ 626533 w 982133"/>
              <a:gd name="connsiteY1" fmla="*/ 300567 h 304800"/>
              <a:gd name="connsiteX2" fmla="*/ 0 w 982133"/>
              <a:gd name="connsiteY2" fmla="*/ 304800 h 304800"/>
            </a:gdLst>
            <a:ahLst/>
            <a:cxnLst>
              <a:cxn ang="0">
                <a:pos x="connsiteX0" y="connsiteY0"/>
              </a:cxn>
              <a:cxn ang="0">
                <a:pos x="connsiteX1" y="connsiteY1"/>
              </a:cxn>
              <a:cxn ang="0">
                <a:pos x="connsiteX2" y="connsiteY2"/>
              </a:cxn>
            </a:cxnLst>
            <a:rect l="l" t="t" r="r" b="b"/>
            <a:pathLst>
              <a:path w="982133" h="304800">
                <a:moveTo>
                  <a:pt x="982133" y="0"/>
                </a:moveTo>
                <a:lnTo>
                  <a:pt x="626533" y="300567"/>
                </a:lnTo>
                <a:lnTo>
                  <a:pt x="0" y="304800"/>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27" name="Freeform 26"/>
          <p:cNvSpPr/>
          <p:nvPr/>
        </p:nvSpPr>
        <p:spPr>
          <a:xfrm>
            <a:off x="4931833" y="4927603"/>
            <a:ext cx="973667" cy="300567"/>
          </a:xfrm>
          <a:custGeom>
            <a:avLst/>
            <a:gdLst>
              <a:gd name="connsiteX0" fmla="*/ 0 w 973667"/>
              <a:gd name="connsiteY0" fmla="*/ 0 h 300567"/>
              <a:gd name="connsiteX1" fmla="*/ 376767 w 973667"/>
              <a:gd name="connsiteY1" fmla="*/ 300567 h 300567"/>
              <a:gd name="connsiteX2" fmla="*/ 973667 w 973667"/>
              <a:gd name="connsiteY2" fmla="*/ 300567 h 300567"/>
            </a:gdLst>
            <a:ahLst/>
            <a:cxnLst>
              <a:cxn ang="0">
                <a:pos x="connsiteX0" y="connsiteY0"/>
              </a:cxn>
              <a:cxn ang="0">
                <a:pos x="connsiteX1" y="connsiteY1"/>
              </a:cxn>
              <a:cxn ang="0">
                <a:pos x="connsiteX2" y="connsiteY2"/>
              </a:cxn>
            </a:cxnLst>
            <a:rect l="l" t="t" r="r" b="b"/>
            <a:pathLst>
              <a:path w="973667" h="300567">
                <a:moveTo>
                  <a:pt x="0" y="0"/>
                </a:moveTo>
                <a:lnTo>
                  <a:pt x="376767" y="300567"/>
                </a:lnTo>
                <a:lnTo>
                  <a:pt x="973667" y="300567"/>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28" name="Freeform 27"/>
          <p:cNvSpPr/>
          <p:nvPr/>
        </p:nvSpPr>
        <p:spPr>
          <a:xfrm>
            <a:off x="5054600" y="4643970"/>
            <a:ext cx="855133" cy="330200"/>
          </a:xfrm>
          <a:custGeom>
            <a:avLst/>
            <a:gdLst>
              <a:gd name="connsiteX0" fmla="*/ 0 w 855133"/>
              <a:gd name="connsiteY0" fmla="*/ 0 h 330200"/>
              <a:gd name="connsiteX1" fmla="*/ 376767 w 855133"/>
              <a:gd name="connsiteY1" fmla="*/ 330200 h 330200"/>
              <a:gd name="connsiteX2" fmla="*/ 855133 w 855133"/>
              <a:gd name="connsiteY2" fmla="*/ 325966 h 330200"/>
            </a:gdLst>
            <a:ahLst/>
            <a:cxnLst>
              <a:cxn ang="0">
                <a:pos x="connsiteX0" y="connsiteY0"/>
              </a:cxn>
              <a:cxn ang="0">
                <a:pos x="connsiteX1" y="connsiteY1"/>
              </a:cxn>
              <a:cxn ang="0">
                <a:pos x="connsiteX2" y="connsiteY2"/>
              </a:cxn>
            </a:cxnLst>
            <a:rect l="l" t="t" r="r" b="b"/>
            <a:pathLst>
              <a:path w="855133" h="330200">
                <a:moveTo>
                  <a:pt x="0" y="0"/>
                </a:moveTo>
                <a:lnTo>
                  <a:pt x="376767" y="330200"/>
                </a:lnTo>
                <a:lnTo>
                  <a:pt x="855133" y="325966"/>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29" name="Freeform 28"/>
          <p:cNvSpPr/>
          <p:nvPr/>
        </p:nvSpPr>
        <p:spPr>
          <a:xfrm>
            <a:off x="4859867" y="4508503"/>
            <a:ext cx="2446866" cy="279400"/>
          </a:xfrm>
          <a:custGeom>
            <a:avLst/>
            <a:gdLst>
              <a:gd name="connsiteX0" fmla="*/ 0 w 2446866"/>
              <a:gd name="connsiteY0" fmla="*/ 0 h 279400"/>
              <a:gd name="connsiteX1" fmla="*/ 1066800 w 2446866"/>
              <a:gd name="connsiteY1" fmla="*/ 279400 h 279400"/>
              <a:gd name="connsiteX2" fmla="*/ 2446866 w 2446866"/>
              <a:gd name="connsiteY2" fmla="*/ 270933 h 279400"/>
            </a:gdLst>
            <a:ahLst/>
            <a:cxnLst>
              <a:cxn ang="0">
                <a:pos x="connsiteX0" y="connsiteY0"/>
              </a:cxn>
              <a:cxn ang="0">
                <a:pos x="connsiteX1" y="connsiteY1"/>
              </a:cxn>
              <a:cxn ang="0">
                <a:pos x="connsiteX2" y="connsiteY2"/>
              </a:cxn>
            </a:cxnLst>
            <a:rect l="l" t="t" r="r" b="b"/>
            <a:pathLst>
              <a:path w="2446866" h="279400">
                <a:moveTo>
                  <a:pt x="0" y="0"/>
                </a:moveTo>
                <a:lnTo>
                  <a:pt x="1066800" y="279400"/>
                </a:lnTo>
                <a:lnTo>
                  <a:pt x="2446866" y="270933"/>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30" name="Freeform 29"/>
          <p:cNvSpPr/>
          <p:nvPr/>
        </p:nvSpPr>
        <p:spPr>
          <a:xfrm>
            <a:off x="5672667" y="4457703"/>
            <a:ext cx="1646766" cy="55033"/>
          </a:xfrm>
          <a:custGeom>
            <a:avLst/>
            <a:gdLst>
              <a:gd name="connsiteX0" fmla="*/ 0 w 1646766"/>
              <a:gd name="connsiteY0" fmla="*/ 0 h 55033"/>
              <a:gd name="connsiteX1" fmla="*/ 1138766 w 1646766"/>
              <a:gd name="connsiteY1" fmla="*/ 55033 h 55033"/>
              <a:gd name="connsiteX2" fmla="*/ 1646766 w 1646766"/>
              <a:gd name="connsiteY2" fmla="*/ 55033 h 55033"/>
            </a:gdLst>
            <a:ahLst/>
            <a:cxnLst>
              <a:cxn ang="0">
                <a:pos x="connsiteX0" y="connsiteY0"/>
              </a:cxn>
              <a:cxn ang="0">
                <a:pos x="connsiteX1" y="connsiteY1"/>
              </a:cxn>
              <a:cxn ang="0">
                <a:pos x="connsiteX2" y="connsiteY2"/>
              </a:cxn>
            </a:cxnLst>
            <a:rect l="l" t="t" r="r" b="b"/>
            <a:pathLst>
              <a:path w="1646766" h="55033">
                <a:moveTo>
                  <a:pt x="0" y="0"/>
                </a:moveTo>
                <a:lnTo>
                  <a:pt x="1138766" y="55033"/>
                </a:lnTo>
                <a:lnTo>
                  <a:pt x="1646766" y="55033"/>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31" name="Freeform 30"/>
          <p:cNvSpPr/>
          <p:nvPr/>
        </p:nvSpPr>
        <p:spPr>
          <a:xfrm>
            <a:off x="5113867" y="3903136"/>
            <a:ext cx="2226733" cy="241300"/>
          </a:xfrm>
          <a:custGeom>
            <a:avLst/>
            <a:gdLst>
              <a:gd name="connsiteX0" fmla="*/ 0 w 2226733"/>
              <a:gd name="connsiteY0" fmla="*/ 0 h 241300"/>
              <a:gd name="connsiteX1" fmla="*/ 1752600 w 2226733"/>
              <a:gd name="connsiteY1" fmla="*/ 241300 h 241300"/>
              <a:gd name="connsiteX2" fmla="*/ 2226733 w 2226733"/>
              <a:gd name="connsiteY2" fmla="*/ 224367 h 241300"/>
            </a:gdLst>
            <a:ahLst/>
            <a:cxnLst>
              <a:cxn ang="0">
                <a:pos x="connsiteX0" y="connsiteY0"/>
              </a:cxn>
              <a:cxn ang="0">
                <a:pos x="connsiteX1" y="connsiteY1"/>
              </a:cxn>
              <a:cxn ang="0">
                <a:pos x="connsiteX2" y="connsiteY2"/>
              </a:cxn>
            </a:cxnLst>
            <a:rect l="l" t="t" r="r" b="b"/>
            <a:pathLst>
              <a:path w="2226733" h="241300">
                <a:moveTo>
                  <a:pt x="0" y="0"/>
                </a:moveTo>
                <a:lnTo>
                  <a:pt x="1752600" y="241300"/>
                </a:lnTo>
                <a:lnTo>
                  <a:pt x="2226733" y="224367"/>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cxnSp>
        <p:nvCxnSpPr>
          <p:cNvPr id="33" name="Straight Connector 32"/>
          <p:cNvCxnSpPr/>
          <p:nvPr/>
        </p:nvCxnSpPr>
        <p:spPr bwMode="auto">
          <a:xfrm>
            <a:off x="4956285" y="3805328"/>
            <a:ext cx="2358915"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18" name="Freeform 9217"/>
          <p:cNvSpPr/>
          <p:nvPr/>
        </p:nvSpPr>
        <p:spPr>
          <a:xfrm>
            <a:off x="5194300" y="3399370"/>
            <a:ext cx="2129367" cy="97366"/>
          </a:xfrm>
          <a:custGeom>
            <a:avLst/>
            <a:gdLst>
              <a:gd name="connsiteX0" fmla="*/ 0 w 2129367"/>
              <a:gd name="connsiteY0" fmla="*/ 97366 h 97366"/>
              <a:gd name="connsiteX1" fmla="*/ 1536700 w 2129367"/>
              <a:gd name="connsiteY1" fmla="*/ 0 h 97366"/>
              <a:gd name="connsiteX2" fmla="*/ 2129367 w 2129367"/>
              <a:gd name="connsiteY2" fmla="*/ 0 h 97366"/>
            </a:gdLst>
            <a:ahLst/>
            <a:cxnLst>
              <a:cxn ang="0">
                <a:pos x="connsiteX0" y="connsiteY0"/>
              </a:cxn>
              <a:cxn ang="0">
                <a:pos x="connsiteX1" y="connsiteY1"/>
              </a:cxn>
              <a:cxn ang="0">
                <a:pos x="connsiteX2" y="connsiteY2"/>
              </a:cxn>
            </a:cxnLst>
            <a:rect l="l" t="t" r="r" b="b"/>
            <a:pathLst>
              <a:path w="2129367" h="97366">
                <a:moveTo>
                  <a:pt x="0" y="97366"/>
                </a:moveTo>
                <a:lnTo>
                  <a:pt x="1536700" y="0"/>
                </a:lnTo>
                <a:lnTo>
                  <a:pt x="2129367" y="0"/>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cxnSp>
        <p:nvCxnSpPr>
          <p:cNvPr id="36" name="Straight Connector 35"/>
          <p:cNvCxnSpPr>
            <a:endCxn id="9218" idx="1"/>
          </p:cNvCxnSpPr>
          <p:nvPr/>
        </p:nvCxnSpPr>
        <p:spPr bwMode="auto">
          <a:xfrm>
            <a:off x="5163719" y="3140694"/>
            <a:ext cx="1567281" cy="25867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p:nvPr/>
        </p:nvCxnSpPr>
        <p:spPr bwMode="auto">
          <a:xfrm>
            <a:off x="4901252" y="3030628"/>
            <a:ext cx="2430881"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21" name="Freeform 9220"/>
          <p:cNvSpPr/>
          <p:nvPr/>
        </p:nvSpPr>
        <p:spPr>
          <a:xfrm>
            <a:off x="5067300" y="1866903"/>
            <a:ext cx="2264833" cy="609600"/>
          </a:xfrm>
          <a:custGeom>
            <a:avLst/>
            <a:gdLst>
              <a:gd name="connsiteX0" fmla="*/ 0 w 2264833"/>
              <a:gd name="connsiteY0" fmla="*/ 0 h 609600"/>
              <a:gd name="connsiteX1" fmla="*/ 1917700 w 2264833"/>
              <a:gd name="connsiteY1" fmla="*/ 609600 h 609600"/>
              <a:gd name="connsiteX2" fmla="*/ 2264833 w 2264833"/>
              <a:gd name="connsiteY2" fmla="*/ 605367 h 609600"/>
            </a:gdLst>
            <a:ahLst/>
            <a:cxnLst>
              <a:cxn ang="0">
                <a:pos x="connsiteX0" y="connsiteY0"/>
              </a:cxn>
              <a:cxn ang="0">
                <a:pos x="connsiteX1" y="connsiteY1"/>
              </a:cxn>
              <a:cxn ang="0">
                <a:pos x="connsiteX2" y="connsiteY2"/>
              </a:cxn>
            </a:cxnLst>
            <a:rect l="l" t="t" r="r" b="b"/>
            <a:pathLst>
              <a:path w="2264833" h="609600">
                <a:moveTo>
                  <a:pt x="0" y="0"/>
                </a:moveTo>
                <a:lnTo>
                  <a:pt x="1917700" y="609600"/>
                </a:lnTo>
                <a:lnTo>
                  <a:pt x="2264833" y="605367"/>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9222" name="Freeform 9221"/>
          <p:cNvSpPr/>
          <p:nvPr/>
        </p:nvSpPr>
        <p:spPr>
          <a:xfrm>
            <a:off x="5439833" y="1748370"/>
            <a:ext cx="1883834" cy="419100"/>
          </a:xfrm>
          <a:custGeom>
            <a:avLst/>
            <a:gdLst>
              <a:gd name="connsiteX0" fmla="*/ 0 w 1883834"/>
              <a:gd name="connsiteY0" fmla="*/ 0 h 419100"/>
              <a:gd name="connsiteX1" fmla="*/ 1536700 w 1883834"/>
              <a:gd name="connsiteY1" fmla="*/ 419100 h 419100"/>
              <a:gd name="connsiteX2" fmla="*/ 1883834 w 1883834"/>
              <a:gd name="connsiteY2" fmla="*/ 419100 h 419100"/>
            </a:gdLst>
            <a:ahLst/>
            <a:cxnLst>
              <a:cxn ang="0">
                <a:pos x="connsiteX0" y="connsiteY0"/>
              </a:cxn>
              <a:cxn ang="0">
                <a:pos x="connsiteX1" y="connsiteY1"/>
              </a:cxn>
              <a:cxn ang="0">
                <a:pos x="connsiteX2" y="connsiteY2"/>
              </a:cxn>
            </a:cxnLst>
            <a:rect l="l" t="t" r="r" b="b"/>
            <a:pathLst>
              <a:path w="1883834" h="419100">
                <a:moveTo>
                  <a:pt x="0" y="0"/>
                </a:moveTo>
                <a:lnTo>
                  <a:pt x="1536700" y="419100"/>
                </a:lnTo>
                <a:lnTo>
                  <a:pt x="1883834" y="419100"/>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cxnSp>
        <p:nvCxnSpPr>
          <p:cNvPr id="42" name="Straight Connector 41"/>
          <p:cNvCxnSpPr/>
          <p:nvPr/>
        </p:nvCxnSpPr>
        <p:spPr bwMode="auto">
          <a:xfrm>
            <a:off x="5587052" y="1671728"/>
            <a:ext cx="1732381"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24" name="Freeform 9223"/>
          <p:cNvSpPr/>
          <p:nvPr/>
        </p:nvSpPr>
        <p:spPr>
          <a:xfrm>
            <a:off x="5266267" y="1257303"/>
            <a:ext cx="2065866" cy="436033"/>
          </a:xfrm>
          <a:custGeom>
            <a:avLst/>
            <a:gdLst>
              <a:gd name="connsiteX0" fmla="*/ 0 w 2065866"/>
              <a:gd name="connsiteY0" fmla="*/ 436033 h 436033"/>
              <a:gd name="connsiteX1" fmla="*/ 1413933 w 2065866"/>
              <a:gd name="connsiteY1" fmla="*/ 0 h 436033"/>
              <a:gd name="connsiteX2" fmla="*/ 2065866 w 2065866"/>
              <a:gd name="connsiteY2" fmla="*/ 4233 h 436033"/>
            </a:gdLst>
            <a:ahLst/>
            <a:cxnLst>
              <a:cxn ang="0">
                <a:pos x="connsiteX0" y="connsiteY0"/>
              </a:cxn>
              <a:cxn ang="0">
                <a:pos x="connsiteX1" y="connsiteY1"/>
              </a:cxn>
              <a:cxn ang="0">
                <a:pos x="connsiteX2" y="connsiteY2"/>
              </a:cxn>
            </a:cxnLst>
            <a:rect l="l" t="t" r="r" b="b"/>
            <a:pathLst>
              <a:path w="2065866" h="436033">
                <a:moveTo>
                  <a:pt x="0" y="436033"/>
                </a:moveTo>
                <a:lnTo>
                  <a:pt x="1413933" y="0"/>
                </a:lnTo>
                <a:lnTo>
                  <a:pt x="2065866" y="4233"/>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9225" name="Freeform 9224"/>
          <p:cNvSpPr/>
          <p:nvPr/>
        </p:nvSpPr>
        <p:spPr>
          <a:xfrm>
            <a:off x="5367867" y="982136"/>
            <a:ext cx="1964266" cy="461434"/>
          </a:xfrm>
          <a:custGeom>
            <a:avLst/>
            <a:gdLst>
              <a:gd name="connsiteX0" fmla="*/ 0 w 1964266"/>
              <a:gd name="connsiteY0" fmla="*/ 461434 h 461434"/>
              <a:gd name="connsiteX1" fmla="*/ 1278466 w 1964266"/>
              <a:gd name="connsiteY1" fmla="*/ 4234 h 461434"/>
              <a:gd name="connsiteX2" fmla="*/ 1964266 w 1964266"/>
              <a:gd name="connsiteY2" fmla="*/ 0 h 461434"/>
            </a:gdLst>
            <a:ahLst/>
            <a:cxnLst>
              <a:cxn ang="0">
                <a:pos x="connsiteX0" y="connsiteY0"/>
              </a:cxn>
              <a:cxn ang="0">
                <a:pos x="connsiteX1" y="connsiteY1"/>
              </a:cxn>
              <a:cxn ang="0">
                <a:pos x="connsiteX2" y="connsiteY2"/>
              </a:cxn>
            </a:cxnLst>
            <a:rect l="l" t="t" r="r" b="b"/>
            <a:pathLst>
              <a:path w="1964266" h="461434">
                <a:moveTo>
                  <a:pt x="0" y="461434"/>
                </a:moveTo>
                <a:lnTo>
                  <a:pt x="1278466" y="4234"/>
                </a:lnTo>
                <a:lnTo>
                  <a:pt x="1964266" y="0"/>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9226" name="Freeform 9225"/>
          <p:cNvSpPr/>
          <p:nvPr/>
        </p:nvSpPr>
        <p:spPr>
          <a:xfrm>
            <a:off x="5168900" y="753536"/>
            <a:ext cx="2159000" cy="728134"/>
          </a:xfrm>
          <a:custGeom>
            <a:avLst/>
            <a:gdLst>
              <a:gd name="connsiteX0" fmla="*/ 0 w 2159000"/>
              <a:gd name="connsiteY0" fmla="*/ 728134 h 728134"/>
              <a:gd name="connsiteX1" fmla="*/ 1151467 w 2159000"/>
              <a:gd name="connsiteY1" fmla="*/ 0 h 728134"/>
              <a:gd name="connsiteX2" fmla="*/ 2159000 w 2159000"/>
              <a:gd name="connsiteY2" fmla="*/ 0 h 728134"/>
            </a:gdLst>
            <a:ahLst/>
            <a:cxnLst>
              <a:cxn ang="0">
                <a:pos x="connsiteX0" y="connsiteY0"/>
              </a:cxn>
              <a:cxn ang="0">
                <a:pos x="connsiteX1" y="connsiteY1"/>
              </a:cxn>
              <a:cxn ang="0">
                <a:pos x="connsiteX2" y="connsiteY2"/>
              </a:cxn>
            </a:cxnLst>
            <a:rect l="l" t="t" r="r" b="b"/>
            <a:pathLst>
              <a:path w="2159000" h="728134">
                <a:moveTo>
                  <a:pt x="0" y="728134"/>
                </a:moveTo>
                <a:lnTo>
                  <a:pt x="1151467" y="0"/>
                </a:lnTo>
                <a:lnTo>
                  <a:pt x="2159000" y="0"/>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9227" name="Freeform 9226"/>
          <p:cNvSpPr/>
          <p:nvPr/>
        </p:nvSpPr>
        <p:spPr>
          <a:xfrm>
            <a:off x="5223933" y="512236"/>
            <a:ext cx="2103967" cy="753534"/>
          </a:xfrm>
          <a:custGeom>
            <a:avLst/>
            <a:gdLst>
              <a:gd name="connsiteX0" fmla="*/ 0 w 2103967"/>
              <a:gd name="connsiteY0" fmla="*/ 753534 h 753534"/>
              <a:gd name="connsiteX1" fmla="*/ 1054100 w 2103967"/>
              <a:gd name="connsiteY1" fmla="*/ 0 h 753534"/>
              <a:gd name="connsiteX2" fmla="*/ 2103967 w 2103967"/>
              <a:gd name="connsiteY2" fmla="*/ 12700 h 753534"/>
            </a:gdLst>
            <a:ahLst/>
            <a:cxnLst>
              <a:cxn ang="0">
                <a:pos x="connsiteX0" y="connsiteY0"/>
              </a:cxn>
              <a:cxn ang="0">
                <a:pos x="connsiteX1" y="connsiteY1"/>
              </a:cxn>
              <a:cxn ang="0">
                <a:pos x="connsiteX2" y="connsiteY2"/>
              </a:cxn>
            </a:cxnLst>
            <a:rect l="l" t="t" r="r" b="b"/>
            <a:pathLst>
              <a:path w="2103967" h="753534">
                <a:moveTo>
                  <a:pt x="0" y="753534"/>
                </a:moveTo>
                <a:lnTo>
                  <a:pt x="1054100" y="0"/>
                </a:lnTo>
                <a:lnTo>
                  <a:pt x="2103967" y="12700"/>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9228" name="Freeform 9227"/>
          <p:cNvSpPr/>
          <p:nvPr/>
        </p:nvSpPr>
        <p:spPr>
          <a:xfrm>
            <a:off x="5096933" y="300570"/>
            <a:ext cx="2222500" cy="905933"/>
          </a:xfrm>
          <a:custGeom>
            <a:avLst/>
            <a:gdLst>
              <a:gd name="connsiteX0" fmla="*/ 0 w 2222500"/>
              <a:gd name="connsiteY0" fmla="*/ 905933 h 905933"/>
              <a:gd name="connsiteX1" fmla="*/ 1126067 w 2222500"/>
              <a:gd name="connsiteY1" fmla="*/ 0 h 905933"/>
              <a:gd name="connsiteX2" fmla="*/ 2222500 w 2222500"/>
              <a:gd name="connsiteY2" fmla="*/ 4233 h 905933"/>
            </a:gdLst>
            <a:ahLst/>
            <a:cxnLst>
              <a:cxn ang="0">
                <a:pos x="connsiteX0" y="connsiteY0"/>
              </a:cxn>
              <a:cxn ang="0">
                <a:pos x="connsiteX1" y="connsiteY1"/>
              </a:cxn>
              <a:cxn ang="0">
                <a:pos x="connsiteX2" y="connsiteY2"/>
              </a:cxn>
            </a:cxnLst>
            <a:rect l="l" t="t" r="r" b="b"/>
            <a:pathLst>
              <a:path w="2222500" h="905933">
                <a:moveTo>
                  <a:pt x="0" y="905933"/>
                </a:moveTo>
                <a:lnTo>
                  <a:pt x="1126067" y="0"/>
                </a:lnTo>
                <a:lnTo>
                  <a:pt x="2222500" y="4233"/>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49" name="Text Box 31"/>
          <p:cNvSpPr txBox="1">
            <a:spLocks noChangeArrowheads="1"/>
          </p:cNvSpPr>
          <p:nvPr/>
        </p:nvSpPr>
        <p:spPr bwMode="auto">
          <a:xfrm>
            <a:off x="1158230" y="436320"/>
            <a:ext cx="16316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000" dirty="0" smtClean="0">
                <a:solidFill>
                  <a:srgbClr val="000000"/>
                </a:solidFill>
                <a:latin typeface="Arial"/>
                <a:cs typeface="Arial"/>
              </a:rPr>
              <a:t>Right internal jugular vein</a:t>
            </a:r>
            <a:endParaRPr lang="en-US" sz="1000" dirty="0">
              <a:solidFill>
                <a:srgbClr val="000000"/>
              </a:solidFill>
              <a:latin typeface="Arial"/>
              <a:cs typeface="Arial"/>
            </a:endParaRPr>
          </a:p>
        </p:txBody>
      </p:sp>
      <p:sp>
        <p:nvSpPr>
          <p:cNvPr id="50" name="Text Box 31"/>
          <p:cNvSpPr txBox="1">
            <a:spLocks noChangeArrowheads="1"/>
          </p:cNvSpPr>
          <p:nvPr/>
        </p:nvSpPr>
        <p:spPr bwMode="auto">
          <a:xfrm>
            <a:off x="1635750" y="664922"/>
            <a:ext cx="115416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000" dirty="0" smtClean="0">
                <a:solidFill>
                  <a:srgbClr val="000000"/>
                </a:solidFill>
                <a:latin typeface="Arial"/>
                <a:cs typeface="Arial"/>
              </a:rPr>
              <a:t>Right jugular trunk</a:t>
            </a:r>
            <a:endParaRPr lang="en-US" sz="1000" dirty="0">
              <a:solidFill>
                <a:srgbClr val="000000"/>
              </a:solidFill>
              <a:latin typeface="Arial"/>
              <a:cs typeface="Arial"/>
            </a:endParaRPr>
          </a:p>
        </p:txBody>
      </p:sp>
      <p:sp>
        <p:nvSpPr>
          <p:cNvPr id="51" name="Text Box 31"/>
          <p:cNvSpPr txBox="1">
            <a:spLocks noChangeArrowheads="1"/>
          </p:cNvSpPr>
          <p:nvPr/>
        </p:nvSpPr>
        <p:spPr bwMode="auto">
          <a:xfrm>
            <a:off x="1521724" y="901989"/>
            <a:ext cx="12681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000" dirty="0" smtClean="0">
                <a:solidFill>
                  <a:srgbClr val="000000"/>
                </a:solidFill>
                <a:latin typeface="Arial"/>
                <a:cs typeface="Arial"/>
              </a:rPr>
              <a:t>Right lymphatic duct</a:t>
            </a:r>
            <a:endParaRPr lang="en-US" sz="1000" dirty="0">
              <a:solidFill>
                <a:srgbClr val="000000"/>
              </a:solidFill>
              <a:latin typeface="Arial"/>
              <a:cs typeface="Arial"/>
            </a:endParaRPr>
          </a:p>
        </p:txBody>
      </p:sp>
      <p:sp>
        <p:nvSpPr>
          <p:cNvPr id="52" name="Text Box 31"/>
          <p:cNvSpPr txBox="1">
            <a:spLocks noChangeArrowheads="1"/>
          </p:cNvSpPr>
          <p:nvPr/>
        </p:nvSpPr>
        <p:spPr bwMode="auto">
          <a:xfrm>
            <a:off x="1404918" y="1147522"/>
            <a:ext cx="138499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000" dirty="0" smtClean="0">
                <a:solidFill>
                  <a:srgbClr val="000000"/>
                </a:solidFill>
                <a:latin typeface="Arial"/>
                <a:cs typeface="Arial"/>
              </a:rPr>
              <a:t>Right </a:t>
            </a:r>
            <a:r>
              <a:rPr lang="en-US" sz="1000" dirty="0" err="1" smtClean="0">
                <a:solidFill>
                  <a:srgbClr val="000000"/>
                </a:solidFill>
                <a:latin typeface="Arial"/>
                <a:cs typeface="Arial"/>
              </a:rPr>
              <a:t>subclavian</a:t>
            </a:r>
            <a:r>
              <a:rPr lang="en-US" sz="1000" dirty="0" smtClean="0">
                <a:solidFill>
                  <a:srgbClr val="000000"/>
                </a:solidFill>
                <a:latin typeface="Arial"/>
                <a:cs typeface="Arial"/>
              </a:rPr>
              <a:t> trunk</a:t>
            </a:r>
            <a:endParaRPr lang="en-US" sz="1000" dirty="0">
              <a:solidFill>
                <a:srgbClr val="000000"/>
              </a:solidFill>
              <a:latin typeface="Arial"/>
              <a:cs typeface="Arial"/>
            </a:endParaRPr>
          </a:p>
        </p:txBody>
      </p:sp>
      <p:sp>
        <p:nvSpPr>
          <p:cNvPr id="53" name="Text Box 31"/>
          <p:cNvSpPr txBox="1">
            <a:spLocks noChangeArrowheads="1"/>
          </p:cNvSpPr>
          <p:nvPr/>
        </p:nvSpPr>
        <p:spPr bwMode="auto">
          <a:xfrm>
            <a:off x="1082101" y="1418455"/>
            <a:ext cx="131834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000" dirty="0" smtClean="0">
                <a:solidFill>
                  <a:srgbClr val="000000"/>
                </a:solidFill>
                <a:latin typeface="Arial"/>
                <a:cs typeface="Arial"/>
              </a:rPr>
              <a:t>Right </a:t>
            </a:r>
            <a:r>
              <a:rPr lang="en-US" sz="1000" dirty="0" err="1" smtClean="0">
                <a:solidFill>
                  <a:srgbClr val="000000"/>
                </a:solidFill>
                <a:latin typeface="Arial"/>
                <a:cs typeface="Arial"/>
              </a:rPr>
              <a:t>subclavian</a:t>
            </a:r>
            <a:r>
              <a:rPr lang="en-US" sz="1000" dirty="0" smtClean="0">
                <a:solidFill>
                  <a:srgbClr val="000000"/>
                </a:solidFill>
                <a:latin typeface="Arial"/>
                <a:cs typeface="Arial"/>
              </a:rPr>
              <a:t> vein</a:t>
            </a:r>
            <a:endParaRPr lang="en-US" sz="1000" dirty="0">
              <a:solidFill>
                <a:srgbClr val="000000"/>
              </a:solidFill>
              <a:latin typeface="Arial"/>
              <a:cs typeface="Arial"/>
            </a:endParaRPr>
          </a:p>
        </p:txBody>
      </p:sp>
      <p:sp>
        <p:nvSpPr>
          <p:cNvPr id="54" name="Text Box 31"/>
          <p:cNvSpPr txBox="1">
            <a:spLocks noChangeArrowheads="1"/>
          </p:cNvSpPr>
          <p:nvPr/>
        </p:nvSpPr>
        <p:spPr bwMode="auto">
          <a:xfrm>
            <a:off x="774638" y="1689388"/>
            <a:ext cx="16258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000" dirty="0" smtClean="0">
                <a:solidFill>
                  <a:srgbClr val="000000"/>
                </a:solidFill>
                <a:latin typeface="Arial"/>
                <a:cs typeface="Arial"/>
              </a:rPr>
              <a:t>Right </a:t>
            </a:r>
            <a:r>
              <a:rPr lang="en-US" sz="1000" dirty="0" err="1" smtClean="0">
                <a:solidFill>
                  <a:srgbClr val="000000"/>
                </a:solidFill>
                <a:latin typeface="Arial"/>
                <a:cs typeface="Arial"/>
              </a:rPr>
              <a:t>bronchomediastinal</a:t>
            </a:r>
            <a:r>
              <a:rPr lang="en-US" sz="1000" dirty="0" smtClean="0">
                <a:solidFill>
                  <a:srgbClr val="000000"/>
                </a:solidFill>
                <a:latin typeface="Arial"/>
                <a:cs typeface="Arial"/>
              </a:rPr>
              <a:t/>
            </a:r>
            <a:br>
              <a:rPr lang="en-US" sz="1000" dirty="0" smtClean="0">
                <a:solidFill>
                  <a:srgbClr val="000000"/>
                </a:solidFill>
                <a:latin typeface="Arial"/>
                <a:cs typeface="Arial"/>
              </a:rPr>
            </a:br>
            <a:r>
              <a:rPr lang="en-US" sz="1000" dirty="0" smtClean="0">
                <a:solidFill>
                  <a:srgbClr val="000000"/>
                </a:solidFill>
                <a:latin typeface="Arial"/>
                <a:cs typeface="Arial"/>
              </a:rPr>
              <a:t>trunk</a:t>
            </a:r>
            <a:endParaRPr lang="en-US" sz="1000" dirty="0">
              <a:solidFill>
                <a:srgbClr val="000000"/>
              </a:solidFill>
              <a:latin typeface="Arial"/>
              <a:cs typeface="Arial"/>
            </a:endParaRPr>
          </a:p>
        </p:txBody>
      </p:sp>
      <p:sp>
        <p:nvSpPr>
          <p:cNvPr id="55" name="Text Box 31"/>
          <p:cNvSpPr txBox="1">
            <a:spLocks noChangeArrowheads="1"/>
          </p:cNvSpPr>
          <p:nvPr/>
        </p:nvSpPr>
        <p:spPr bwMode="auto">
          <a:xfrm>
            <a:off x="893972" y="2044988"/>
            <a:ext cx="148954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000" dirty="0" smtClean="0">
                <a:solidFill>
                  <a:srgbClr val="000000"/>
                </a:solidFill>
                <a:latin typeface="Arial"/>
                <a:cs typeface="Arial"/>
              </a:rPr>
              <a:t>Superior vena cava (cut)</a:t>
            </a:r>
            <a:endParaRPr lang="en-US" sz="1000" dirty="0">
              <a:solidFill>
                <a:srgbClr val="000000"/>
              </a:solidFill>
              <a:latin typeface="Arial"/>
              <a:cs typeface="Arial"/>
            </a:endParaRPr>
          </a:p>
        </p:txBody>
      </p:sp>
      <p:sp>
        <p:nvSpPr>
          <p:cNvPr id="56" name="Text Box 31"/>
          <p:cNvSpPr txBox="1">
            <a:spLocks noChangeArrowheads="1"/>
          </p:cNvSpPr>
          <p:nvPr/>
        </p:nvSpPr>
        <p:spPr bwMode="auto">
          <a:xfrm>
            <a:off x="1888940" y="2595321"/>
            <a:ext cx="51997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000" dirty="0" smtClean="0">
                <a:solidFill>
                  <a:srgbClr val="000000"/>
                </a:solidFill>
                <a:latin typeface="Arial"/>
                <a:cs typeface="Arial"/>
              </a:rPr>
              <a:t>Rib (cut)</a:t>
            </a:r>
            <a:endParaRPr lang="en-US" sz="1000" dirty="0">
              <a:solidFill>
                <a:srgbClr val="000000"/>
              </a:solidFill>
              <a:latin typeface="Arial"/>
              <a:cs typeface="Arial"/>
            </a:endParaRPr>
          </a:p>
        </p:txBody>
      </p:sp>
      <p:sp>
        <p:nvSpPr>
          <p:cNvPr id="57" name="Text Box 31"/>
          <p:cNvSpPr txBox="1">
            <a:spLocks noChangeArrowheads="1"/>
          </p:cNvSpPr>
          <p:nvPr/>
        </p:nvSpPr>
        <p:spPr bwMode="auto">
          <a:xfrm>
            <a:off x="369505" y="3187990"/>
            <a:ext cx="600074" cy="55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lnSpc>
                <a:spcPct val="90000"/>
              </a:lnSpc>
            </a:pPr>
            <a:r>
              <a:rPr lang="en-US" sz="1000" dirty="0" smtClean="0">
                <a:solidFill>
                  <a:srgbClr val="000000"/>
                </a:solidFill>
                <a:latin typeface="Arial"/>
                <a:cs typeface="Arial"/>
              </a:rPr>
              <a:t>Drainage</a:t>
            </a:r>
          </a:p>
          <a:p>
            <a:pPr algn="r">
              <a:lnSpc>
                <a:spcPct val="90000"/>
              </a:lnSpc>
            </a:pPr>
            <a:r>
              <a:rPr lang="en-US" sz="1000" dirty="0" smtClean="0">
                <a:solidFill>
                  <a:srgbClr val="000000"/>
                </a:solidFill>
                <a:latin typeface="Arial"/>
                <a:cs typeface="Arial"/>
              </a:rPr>
              <a:t>of right</a:t>
            </a:r>
            <a:br>
              <a:rPr lang="en-US" sz="1000" dirty="0" smtClean="0">
                <a:solidFill>
                  <a:srgbClr val="000000"/>
                </a:solidFill>
                <a:latin typeface="Arial"/>
                <a:cs typeface="Arial"/>
              </a:rPr>
            </a:br>
            <a:r>
              <a:rPr lang="en-US" sz="1000" dirty="0" smtClean="0">
                <a:solidFill>
                  <a:srgbClr val="000000"/>
                </a:solidFill>
                <a:latin typeface="Arial"/>
                <a:cs typeface="Arial"/>
              </a:rPr>
              <a:t>lymphatic</a:t>
            </a:r>
            <a:br>
              <a:rPr lang="en-US" sz="1000" dirty="0" smtClean="0">
                <a:solidFill>
                  <a:srgbClr val="000000"/>
                </a:solidFill>
                <a:latin typeface="Arial"/>
                <a:cs typeface="Arial"/>
              </a:rPr>
            </a:br>
            <a:r>
              <a:rPr lang="en-US" sz="1000" dirty="0" smtClean="0">
                <a:solidFill>
                  <a:srgbClr val="000000"/>
                </a:solidFill>
                <a:latin typeface="Arial"/>
                <a:cs typeface="Arial"/>
              </a:rPr>
              <a:t>duct</a:t>
            </a:r>
            <a:endParaRPr lang="en-US" sz="1000" dirty="0">
              <a:solidFill>
                <a:srgbClr val="000000"/>
              </a:solidFill>
              <a:latin typeface="Arial"/>
              <a:cs typeface="Arial"/>
            </a:endParaRPr>
          </a:p>
        </p:txBody>
      </p:sp>
      <p:sp>
        <p:nvSpPr>
          <p:cNvPr id="58" name="Text Box 31"/>
          <p:cNvSpPr txBox="1">
            <a:spLocks noChangeArrowheads="1"/>
          </p:cNvSpPr>
          <p:nvPr/>
        </p:nvSpPr>
        <p:spPr bwMode="auto">
          <a:xfrm>
            <a:off x="1736252" y="3196455"/>
            <a:ext cx="655541" cy="4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90000"/>
              </a:lnSpc>
            </a:pPr>
            <a:r>
              <a:rPr lang="en-US" sz="1000" dirty="0" smtClean="0">
                <a:solidFill>
                  <a:srgbClr val="000000"/>
                </a:solidFill>
                <a:latin typeface="Arial"/>
                <a:cs typeface="Arial"/>
              </a:rPr>
              <a:t>Drainage</a:t>
            </a:r>
            <a:br>
              <a:rPr lang="en-US" sz="1000" dirty="0" smtClean="0">
                <a:solidFill>
                  <a:srgbClr val="000000"/>
                </a:solidFill>
                <a:latin typeface="Arial"/>
                <a:cs typeface="Arial"/>
              </a:rPr>
            </a:br>
            <a:r>
              <a:rPr lang="en-US" sz="1000" dirty="0" smtClean="0">
                <a:solidFill>
                  <a:srgbClr val="000000"/>
                </a:solidFill>
                <a:latin typeface="Arial"/>
                <a:cs typeface="Arial"/>
              </a:rPr>
              <a:t>of thoracic</a:t>
            </a:r>
            <a:br>
              <a:rPr lang="en-US" sz="1000" dirty="0" smtClean="0">
                <a:solidFill>
                  <a:srgbClr val="000000"/>
                </a:solidFill>
                <a:latin typeface="Arial"/>
                <a:cs typeface="Arial"/>
              </a:rPr>
            </a:br>
            <a:r>
              <a:rPr lang="en-US" sz="1000" dirty="0" smtClean="0">
                <a:solidFill>
                  <a:srgbClr val="000000"/>
                </a:solidFill>
                <a:latin typeface="Arial"/>
                <a:cs typeface="Arial"/>
              </a:rPr>
              <a:t>duct</a:t>
            </a:r>
            <a:endParaRPr lang="en-US" sz="1000" dirty="0">
              <a:solidFill>
                <a:srgbClr val="000000"/>
              </a:solidFill>
              <a:latin typeface="Arial"/>
              <a:cs typeface="Arial"/>
            </a:endParaRPr>
          </a:p>
        </p:txBody>
      </p:sp>
      <p:sp>
        <p:nvSpPr>
          <p:cNvPr id="59" name="Text Box 31"/>
          <p:cNvSpPr txBox="1">
            <a:spLocks noChangeArrowheads="1"/>
          </p:cNvSpPr>
          <p:nvPr/>
        </p:nvSpPr>
        <p:spPr bwMode="auto">
          <a:xfrm>
            <a:off x="2376508" y="4830522"/>
            <a:ext cx="140400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000" dirty="0" smtClean="0">
                <a:solidFill>
                  <a:srgbClr val="000000"/>
                </a:solidFill>
                <a:latin typeface="Arial"/>
                <a:cs typeface="Arial"/>
              </a:rPr>
              <a:t>Inferior vena cava (cut)</a:t>
            </a:r>
            <a:endParaRPr lang="en-US" sz="1000" dirty="0">
              <a:solidFill>
                <a:srgbClr val="000000"/>
              </a:solidFill>
              <a:latin typeface="Arial"/>
              <a:cs typeface="Arial"/>
            </a:endParaRPr>
          </a:p>
        </p:txBody>
      </p:sp>
      <p:sp>
        <p:nvSpPr>
          <p:cNvPr id="60" name="Text Box 31"/>
          <p:cNvSpPr txBox="1">
            <a:spLocks noChangeArrowheads="1"/>
          </p:cNvSpPr>
          <p:nvPr/>
        </p:nvSpPr>
        <p:spPr bwMode="auto">
          <a:xfrm>
            <a:off x="2634818" y="5126856"/>
            <a:ext cx="115416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000" dirty="0" smtClean="0">
                <a:solidFill>
                  <a:srgbClr val="000000"/>
                </a:solidFill>
                <a:latin typeface="Arial"/>
                <a:cs typeface="Arial"/>
              </a:rPr>
              <a:t>Right lumbar trunk</a:t>
            </a:r>
            <a:endParaRPr lang="en-US" sz="1000" dirty="0">
              <a:solidFill>
                <a:srgbClr val="000000"/>
              </a:solidFill>
              <a:latin typeface="Arial"/>
              <a:cs typeface="Arial"/>
            </a:endParaRPr>
          </a:p>
        </p:txBody>
      </p:sp>
      <p:sp>
        <p:nvSpPr>
          <p:cNvPr id="61" name="Text Box 31"/>
          <p:cNvSpPr txBox="1">
            <a:spLocks noChangeArrowheads="1"/>
          </p:cNvSpPr>
          <p:nvPr/>
        </p:nvSpPr>
        <p:spPr bwMode="auto">
          <a:xfrm>
            <a:off x="4144511" y="300857"/>
            <a:ext cx="9906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000" dirty="0" smtClean="0">
                <a:solidFill>
                  <a:srgbClr val="000000"/>
                </a:solidFill>
                <a:latin typeface="Arial"/>
                <a:cs typeface="Arial"/>
              </a:rPr>
              <a:t>Brachiocephalic</a:t>
            </a:r>
            <a:br>
              <a:rPr lang="en-US" sz="1000" dirty="0" smtClean="0">
                <a:solidFill>
                  <a:srgbClr val="000000"/>
                </a:solidFill>
                <a:latin typeface="Arial"/>
                <a:cs typeface="Arial"/>
              </a:rPr>
            </a:br>
            <a:r>
              <a:rPr lang="en-US" sz="1000" dirty="0" smtClean="0">
                <a:solidFill>
                  <a:srgbClr val="000000"/>
                </a:solidFill>
                <a:latin typeface="Arial"/>
                <a:cs typeface="Arial"/>
              </a:rPr>
              <a:t>veins</a:t>
            </a:r>
            <a:endParaRPr lang="en-US" sz="1000" dirty="0">
              <a:solidFill>
                <a:srgbClr val="000000"/>
              </a:solidFill>
              <a:latin typeface="Arial"/>
              <a:cs typeface="Arial"/>
            </a:endParaRPr>
          </a:p>
        </p:txBody>
      </p:sp>
      <p:sp>
        <p:nvSpPr>
          <p:cNvPr id="62" name="Text Box 31"/>
          <p:cNvSpPr txBox="1">
            <a:spLocks noChangeArrowheads="1"/>
          </p:cNvSpPr>
          <p:nvPr/>
        </p:nvSpPr>
        <p:spPr bwMode="auto">
          <a:xfrm>
            <a:off x="7372763" y="211670"/>
            <a:ext cx="14892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000" dirty="0" smtClean="0">
                <a:solidFill>
                  <a:srgbClr val="000000"/>
                </a:solidFill>
                <a:latin typeface="Arial"/>
                <a:cs typeface="Arial"/>
              </a:rPr>
              <a:t>Left internal jugular vein</a:t>
            </a:r>
            <a:endParaRPr lang="en-US" sz="1000" dirty="0">
              <a:solidFill>
                <a:srgbClr val="000000"/>
              </a:solidFill>
              <a:latin typeface="Arial"/>
              <a:cs typeface="Arial"/>
            </a:endParaRPr>
          </a:p>
        </p:txBody>
      </p:sp>
      <p:sp>
        <p:nvSpPr>
          <p:cNvPr id="63" name="Text Box 31"/>
          <p:cNvSpPr txBox="1">
            <a:spLocks noChangeArrowheads="1"/>
          </p:cNvSpPr>
          <p:nvPr/>
        </p:nvSpPr>
        <p:spPr bwMode="auto">
          <a:xfrm>
            <a:off x="7376150" y="423338"/>
            <a:ext cx="106439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000" dirty="0" smtClean="0">
                <a:solidFill>
                  <a:srgbClr val="000000"/>
                </a:solidFill>
                <a:latin typeface="Arial"/>
                <a:cs typeface="Arial"/>
              </a:rPr>
              <a:t>Left jugular trunk</a:t>
            </a:r>
            <a:endParaRPr lang="en-US" sz="1000" dirty="0">
              <a:solidFill>
                <a:srgbClr val="000000"/>
              </a:solidFill>
              <a:latin typeface="Arial"/>
              <a:cs typeface="Arial"/>
            </a:endParaRPr>
          </a:p>
        </p:txBody>
      </p:sp>
      <p:sp>
        <p:nvSpPr>
          <p:cNvPr id="64" name="Text Box 31"/>
          <p:cNvSpPr txBox="1">
            <a:spLocks noChangeArrowheads="1"/>
          </p:cNvSpPr>
          <p:nvPr/>
        </p:nvSpPr>
        <p:spPr bwMode="auto">
          <a:xfrm>
            <a:off x="7373917" y="897471"/>
            <a:ext cx="129522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000" dirty="0" smtClean="0">
                <a:solidFill>
                  <a:srgbClr val="000000"/>
                </a:solidFill>
                <a:latin typeface="Arial"/>
                <a:cs typeface="Arial"/>
              </a:rPr>
              <a:t>Left </a:t>
            </a:r>
            <a:r>
              <a:rPr lang="en-US" sz="1000" dirty="0" err="1" smtClean="0">
                <a:solidFill>
                  <a:srgbClr val="000000"/>
                </a:solidFill>
                <a:latin typeface="Arial"/>
                <a:cs typeface="Arial"/>
              </a:rPr>
              <a:t>subclavian</a:t>
            </a:r>
            <a:r>
              <a:rPr lang="en-US" sz="1000" dirty="0" smtClean="0">
                <a:solidFill>
                  <a:srgbClr val="000000"/>
                </a:solidFill>
                <a:latin typeface="Arial"/>
                <a:cs typeface="Arial"/>
              </a:rPr>
              <a:t> trunk</a:t>
            </a:r>
            <a:endParaRPr lang="en-US" sz="1000" dirty="0">
              <a:solidFill>
                <a:srgbClr val="000000"/>
              </a:solidFill>
              <a:latin typeface="Arial"/>
              <a:cs typeface="Arial"/>
            </a:endParaRPr>
          </a:p>
        </p:txBody>
      </p:sp>
      <p:sp>
        <p:nvSpPr>
          <p:cNvPr id="65" name="Text Box 31"/>
          <p:cNvSpPr txBox="1">
            <a:spLocks noChangeArrowheads="1"/>
          </p:cNvSpPr>
          <p:nvPr/>
        </p:nvSpPr>
        <p:spPr bwMode="auto">
          <a:xfrm>
            <a:off x="7372834" y="1574804"/>
            <a:ext cx="9335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000" dirty="0" smtClean="0">
                <a:solidFill>
                  <a:srgbClr val="000000"/>
                </a:solidFill>
                <a:latin typeface="Arial"/>
                <a:cs typeface="Arial"/>
              </a:rPr>
              <a:t>Left </a:t>
            </a:r>
            <a:r>
              <a:rPr lang="en-US" sz="1000" dirty="0" err="1" smtClean="0">
                <a:solidFill>
                  <a:srgbClr val="000000"/>
                </a:solidFill>
                <a:latin typeface="Arial"/>
                <a:cs typeface="Arial"/>
              </a:rPr>
              <a:t>subclavian</a:t>
            </a:r>
            <a:r>
              <a:rPr lang="en-US" sz="1000" dirty="0" smtClean="0">
                <a:solidFill>
                  <a:srgbClr val="000000"/>
                </a:solidFill>
                <a:latin typeface="Arial"/>
                <a:cs typeface="Arial"/>
              </a:rPr>
              <a:t> </a:t>
            </a:r>
            <a:br>
              <a:rPr lang="en-US" sz="1000" dirty="0" smtClean="0">
                <a:solidFill>
                  <a:srgbClr val="000000"/>
                </a:solidFill>
                <a:latin typeface="Arial"/>
                <a:cs typeface="Arial"/>
              </a:rPr>
            </a:br>
            <a:r>
              <a:rPr lang="en-US" sz="1000" dirty="0" smtClean="0">
                <a:solidFill>
                  <a:srgbClr val="000000"/>
                </a:solidFill>
                <a:latin typeface="Arial"/>
                <a:cs typeface="Arial"/>
              </a:rPr>
              <a:t>vein</a:t>
            </a:r>
            <a:endParaRPr lang="en-US" sz="1000" dirty="0">
              <a:solidFill>
                <a:srgbClr val="000000"/>
              </a:solidFill>
              <a:latin typeface="Arial"/>
              <a:cs typeface="Arial"/>
            </a:endParaRPr>
          </a:p>
        </p:txBody>
      </p:sp>
      <p:sp>
        <p:nvSpPr>
          <p:cNvPr id="66" name="Text Box 31"/>
          <p:cNvSpPr txBox="1">
            <a:spLocks noChangeArrowheads="1"/>
          </p:cNvSpPr>
          <p:nvPr/>
        </p:nvSpPr>
        <p:spPr bwMode="auto">
          <a:xfrm>
            <a:off x="7378636" y="1168405"/>
            <a:ext cx="15019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000" dirty="0" smtClean="0">
                <a:solidFill>
                  <a:srgbClr val="000000"/>
                </a:solidFill>
                <a:latin typeface="Arial"/>
                <a:cs typeface="Arial"/>
              </a:rPr>
              <a:t>Left </a:t>
            </a:r>
            <a:r>
              <a:rPr lang="en-US" sz="1000" dirty="0" err="1" smtClean="0">
                <a:solidFill>
                  <a:srgbClr val="000000"/>
                </a:solidFill>
                <a:latin typeface="Arial"/>
                <a:cs typeface="Arial"/>
              </a:rPr>
              <a:t>bronchomediastinal</a:t>
            </a:r>
            <a:r>
              <a:rPr lang="en-US" sz="1000" dirty="0" smtClean="0">
                <a:solidFill>
                  <a:srgbClr val="000000"/>
                </a:solidFill>
                <a:latin typeface="Arial"/>
                <a:cs typeface="Arial"/>
              </a:rPr>
              <a:t/>
            </a:r>
            <a:br>
              <a:rPr lang="en-US" sz="1000" dirty="0" smtClean="0">
                <a:solidFill>
                  <a:srgbClr val="000000"/>
                </a:solidFill>
                <a:latin typeface="Arial"/>
                <a:cs typeface="Arial"/>
              </a:rPr>
            </a:br>
            <a:r>
              <a:rPr lang="en-US" sz="1000" dirty="0" smtClean="0">
                <a:solidFill>
                  <a:srgbClr val="000000"/>
                </a:solidFill>
                <a:latin typeface="Arial"/>
                <a:cs typeface="Arial"/>
              </a:rPr>
              <a:t>trunk</a:t>
            </a:r>
            <a:endParaRPr lang="en-US" sz="1000" dirty="0">
              <a:solidFill>
                <a:srgbClr val="000000"/>
              </a:solidFill>
              <a:latin typeface="Arial"/>
              <a:cs typeface="Arial"/>
            </a:endParaRPr>
          </a:p>
        </p:txBody>
      </p:sp>
      <p:sp>
        <p:nvSpPr>
          <p:cNvPr id="67" name="Text Box 31"/>
          <p:cNvSpPr txBox="1">
            <a:spLocks noChangeArrowheads="1"/>
          </p:cNvSpPr>
          <p:nvPr/>
        </p:nvSpPr>
        <p:spPr bwMode="auto">
          <a:xfrm>
            <a:off x="7364368" y="2074337"/>
            <a:ext cx="79079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000" dirty="0" smtClean="0">
                <a:solidFill>
                  <a:srgbClr val="000000"/>
                </a:solidFill>
                <a:latin typeface="Arial"/>
                <a:cs typeface="Arial"/>
              </a:rPr>
              <a:t>First rib (cut)</a:t>
            </a:r>
            <a:endParaRPr lang="en-US" sz="1000" dirty="0">
              <a:solidFill>
                <a:srgbClr val="000000"/>
              </a:solidFill>
              <a:latin typeface="Arial"/>
              <a:cs typeface="Arial"/>
            </a:endParaRPr>
          </a:p>
        </p:txBody>
      </p:sp>
      <p:sp>
        <p:nvSpPr>
          <p:cNvPr id="68" name="Text Box 31"/>
          <p:cNvSpPr txBox="1">
            <a:spLocks noChangeArrowheads="1"/>
          </p:cNvSpPr>
          <p:nvPr/>
        </p:nvSpPr>
        <p:spPr bwMode="auto">
          <a:xfrm>
            <a:off x="7372834" y="2413005"/>
            <a:ext cx="648527" cy="4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90000"/>
              </a:lnSpc>
            </a:pPr>
            <a:r>
              <a:rPr lang="en-US" sz="1000" dirty="0" smtClean="0">
                <a:solidFill>
                  <a:srgbClr val="000000"/>
                </a:solidFill>
                <a:latin typeface="Arial"/>
                <a:cs typeface="Arial"/>
              </a:rPr>
              <a:t>Highest</a:t>
            </a:r>
            <a:br>
              <a:rPr lang="en-US" sz="1000" dirty="0" smtClean="0">
                <a:solidFill>
                  <a:srgbClr val="000000"/>
                </a:solidFill>
                <a:latin typeface="Arial"/>
                <a:cs typeface="Arial"/>
              </a:rPr>
            </a:br>
            <a:r>
              <a:rPr lang="en-US" sz="1000" dirty="0" smtClean="0">
                <a:solidFill>
                  <a:srgbClr val="000000"/>
                </a:solidFill>
                <a:latin typeface="Arial"/>
                <a:cs typeface="Arial"/>
              </a:rPr>
              <a:t>intercostal</a:t>
            </a:r>
            <a:br>
              <a:rPr lang="en-US" sz="1000" dirty="0" smtClean="0">
                <a:solidFill>
                  <a:srgbClr val="000000"/>
                </a:solidFill>
                <a:latin typeface="Arial"/>
                <a:cs typeface="Arial"/>
              </a:rPr>
            </a:br>
            <a:r>
              <a:rPr lang="en-US" sz="1000" dirty="0" smtClean="0">
                <a:solidFill>
                  <a:srgbClr val="000000"/>
                </a:solidFill>
                <a:latin typeface="Arial"/>
                <a:cs typeface="Arial"/>
              </a:rPr>
              <a:t>vein</a:t>
            </a:r>
            <a:endParaRPr lang="en-US" sz="1000" dirty="0">
              <a:solidFill>
                <a:srgbClr val="000000"/>
              </a:solidFill>
              <a:latin typeface="Arial"/>
              <a:cs typeface="Arial"/>
            </a:endParaRPr>
          </a:p>
        </p:txBody>
      </p:sp>
      <p:sp>
        <p:nvSpPr>
          <p:cNvPr id="69" name="Text Box 31"/>
          <p:cNvSpPr txBox="1">
            <a:spLocks noChangeArrowheads="1"/>
          </p:cNvSpPr>
          <p:nvPr/>
        </p:nvSpPr>
        <p:spPr bwMode="auto">
          <a:xfrm>
            <a:off x="7372834" y="2937938"/>
            <a:ext cx="5345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000" dirty="0" smtClean="0">
                <a:solidFill>
                  <a:srgbClr val="000000"/>
                </a:solidFill>
                <a:latin typeface="Arial"/>
                <a:cs typeface="Arial"/>
              </a:rPr>
              <a:t>Thoracic</a:t>
            </a:r>
            <a:br>
              <a:rPr lang="en-US" sz="1000" dirty="0" smtClean="0">
                <a:solidFill>
                  <a:srgbClr val="000000"/>
                </a:solidFill>
                <a:latin typeface="Arial"/>
                <a:cs typeface="Arial"/>
              </a:rPr>
            </a:br>
            <a:r>
              <a:rPr lang="en-US" sz="1000" dirty="0" smtClean="0">
                <a:solidFill>
                  <a:srgbClr val="000000"/>
                </a:solidFill>
                <a:latin typeface="Arial"/>
                <a:cs typeface="Arial"/>
              </a:rPr>
              <a:t>duct</a:t>
            </a:r>
            <a:endParaRPr lang="en-US" sz="1000" dirty="0">
              <a:solidFill>
                <a:srgbClr val="000000"/>
              </a:solidFill>
              <a:latin typeface="Arial"/>
              <a:cs typeface="Arial"/>
            </a:endParaRPr>
          </a:p>
        </p:txBody>
      </p:sp>
      <p:sp>
        <p:nvSpPr>
          <p:cNvPr id="70" name="Text Box 31"/>
          <p:cNvSpPr txBox="1">
            <a:spLocks noChangeArrowheads="1"/>
          </p:cNvSpPr>
          <p:nvPr/>
        </p:nvSpPr>
        <p:spPr bwMode="auto">
          <a:xfrm>
            <a:off x="7364367" y="3302005"/>
            <a:ext cx="7909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000" dirty="0" smtClean="0">
                <a:solidFill>
                  <a:srgbClr val="000000"/>
                </a:solidFill>
                <a:latin typeface="Arial"/>
                <a:cs typeface="Arial"/>
              </a:rPr>
              <a:t>Thoracic</a:t>
            </a:r>
            <a:br>
              <a:rPr lang="en-US" sz="1000" dirty="0" smtClean="0">
                <a:solidFill>
                  <a:srgbClr val="000000"/>
                </a:solidFill>
                <a:latin typeface="Arial"/>
                <a:cs typeface="Arial"/>
              </a:rPr>
            </a:br>
            <a:r>
              <a:rPr lang="en-US" sz="1000" dirty="0" smtClean="0">
                <a:solidFill>
                  <a:srgbClr val="000000"/>
                </a:solidFill>
                <a:latin typeface="Arial"/>
                <a:cs typeface="Arial"/>
              </a:rPr>
              <a:t>lymph nodes</a:t>
            </a:r>
            <a:endParaRPr lang="en-US" sz="1000" dirty="0">
              <a:solidFill>
                <a:srgbClr val="000000"/>
              </a:solidFill>
              <a:latin typeface="Arial"/>
              <a:cs typeface="Arial"/>
            </a:endParaRPr>
          </a:p>
        </p:txBody>
      </p:sp>
      <p:sp>
        <p:nvSpPr>
          <p:cNvPr id="72" name="Text Box 31"/>
          <p:cNvSpPr txBox="1">
            <a:spLocks noChangeArrowheads="1"/>
          </p:cNvSpPr>
          <p:nvPr/>
        </p:nvSpPr>
        <p:spPr bwMode="auto">
          <a:xfrm>
            <a:off x="7364367" y="3725337"/>
            <a:ext cx="7483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000" dirty="0" err="1" smtClean="0">
                <a:solidFill>
                  <a:srgbClr val="000000"/>
                </a:solidFill>
                <a:latin typeface="Arial"/>
                <a:cs typeface="Arial"/>
              </a:rPr>
              <a:t>Hemiazygos</a:t>
            </a:r>
            <a:r>
              <a:rPr lang="en-US" sz="1000" dirty="0" smtClean="0">
                <a:solidFill>
                  <a:srgbClr val="000000"/>
                </a:solidFill>
                <a:latin typeface="Arial"/>
                <a:cs typeface="Arial"/>
              </a:rPr>
              <a:t/>
            </a:r>
            <a:br>
              <a:rPr lang="en-US" sz="1000" dirty="0" smtClean="0">
                <a:solidFill>
                  <a:srgbClr val="000000"/>
                </a:solidFill>
                <a:latin typeface="Arial"/>
                <a:cs typeface="Arial"/>
              </a:rPr>
            </a:br>
            <a:r>
              <a:rPr lang="en-US" sz="1000" dirty="0" smtClean="0">
                <a:solidFill>
                  <a:srgbClr val="000000"/>
                </a:solidFill>
                <a:latin typeface="Arial"/>
                <a:cs typeface="Arial"/>
              </a:rPr>
              <a:t>vein</a:t>
            </a:r>
            <a:endParaRPr lang="en-US" sz="1000" dirty="0">
              <a:solidFill>
                <a:srgbClr val="000000"/>
              </a:solidFill>
              <a:latin typeface="Arial"/>
              <a:cs typeface="Arial"/>
            </a:endParaRPr>
          </a:p>
        </p:txBody>
      </p:sp>
      <p:sp>
        <p:nvSpPr>
          <p:cNvPr id="73" name="Text Box 31"/>
          <p:cNvSpPr txBox="1">
            <a:spLocks noChangeArrowheads="1"/>
          </p:cNvSpPr>
          <p:nvPr/>
        </p:nvSpPr>
        <p:spPr bwMode="auto">
          <a:xfrm>
            <a:off x="7364366" y="4047070"/>
            <a:ext cx="6982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000" dirty="0" smtClean="0">
                <a:solidFill>
                  <a:srgbClr val="000000"/>
                </a:solidFill>
                <a:latin typeface="Arial"/>
                <a:cs typeface="Arial"/>
              </a:rPr>
              <a:t>Parietal</a:t>
            </a:r>
            <a:br>
              <a:rPr lang="en-US" sz="1000" dirty="0" smtClean="0">
                <a:solidFill>
                  <a:srgbClr val="000000"/>
                </a:solidFill>
                <a:latin typeface="Arial"/>
                <a:cs typeface="Arial"/>
              </a:rPr>
            </a:br>
            <a:r>
              <a:rPr lang="en-US" sz="1000" dirty="0" smtClean="0">
                <a:solidFill>
                  <a:srgbClr val="000000"/>
                </a:solidFill>
                <a:latin typeface="Arial"/>
                <a:cs typeface="Arial"/>
              </a:rPr>
              <a:t>pleura (cut)</a:t>
            </a:r>
            <a:endParaRPr lang="en-US" sz="1000" dirty="0">
              <a:solidFill>
                <a:srgbClr val="000000"/>
              </a:solidFill>
              <a:latin typeface="Arial"/>
              <a:cs typeface="Arial"/>
            </a:endParaRPr>
          </a:p>
        </p:txBody>
      </p:sp>
      <p:sp>
        <p:nvSpPr>
          <p:cNvPr id="74" name="Text Box 31"/>
          <p:cNvSpPr txBox="1">
            <a:spLocks noChangeArrowheads="1"/>
          </p:cNvSpPr>
          <p:nvPr/>
        </p:nvSpPr>
        <p:spPr bwMode="auto">
          <a:xfrm>
            <a:off x="7372833" y="4428071"/>
            <a:ext cx="66981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000" dirty="0" smtClean="0">
                <a:solidFill>
                  <a:srgbClr val="000000"/>
                </a:solidFill>
                <a:latin typeface="Arial"/>
                <a:cs typeface="Arial"/>
              </a:rPr>
              <a:t>Diaphragm</a:t>
            </a:r>
            <a:endParaRPr lang="en-US" sz="1000" dirty="0">
              <a:solidFill>
                <a:srgbClr val="000000"/>
              </a:solidFill>
              <a:latin typeface="Arial"/>
              <a:cs typeface="Arial"/>
            </a:endParaRPr>
          </a:p>
        </p:txBody>
      </p:sp>
      <p:sp>
        <p:nvSpPr>
          <p:cNvPr id="75" name="Text Box 31"/>
          <p:cNvSpPr txBox="1">
            <a:spLocks noChangeArrowheads="1"/>
          </p:cNvSpPr>
          <p:nvPr/>
        </p:nvSpPr>
        <p:spPr bwMode="auto">
          <a:xfrm>
            <a:off x="7364367" y="4690537"/>
            <a:ext cx="84101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000" dirty="0" smtClean="0">
                <a:solidFill>
                  <a:srgbClr val="000000"/>
                </a:solidFill>
                <a:latin typeface="Arial"/>
                <a:cs typeface="Arial"/>
              </a:rPr>
              <a:t>Cisterna </a:t>
            </a:r>
            <a:r>
              <a:rPr lang="en-US" sz="1000" dirty="0" err="1" smtClean="0">
                <a:solidFill>
                  <a:srgbClr val="000000"/>
                </a:solidFill>
                <a:latin typeface="Arial"/>
                <a:cs typeface="Arial"/>
              </a:rPr>
              <a:t>chyli</a:t>
            </a:r>
            <a:endParaRPr lang="en-US" sz="1000" dirty="0">
              <a:solidFill>
                <a:srgbClr val="000000"/>
              </a:solidFill>
              <a:latin typeface="Arial"/>
              <a:cs typeface="Arial"/>
            </a:endParaRPr>
          </a:p>
        </p:txBody>
      </p:sp>
      <p:sp>
        <p:nvSpPr>
          <p:cNvPr id="76" name="Text Box 31"/>
          <p:cNvSpPr txBox="1">
            <a:spLocks noChangeArrowheads="1"/>
          </p:cNvSpPr>
          <p:nvPr/>
        </p:nvSpPr>
        <p:spPr bwMode="auto">
          <a:xfrm>
            <a:off x="5950433" y="4876804"/>
            <a:ext cx="92333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000" dirty="0" smtClean="0">
                <a:solidFill>
                  <a:srgbClr val="000000"/>
                </a:solidFill>
                <a:latin typeface="Arial"/>
                <a:cs typeface="Arial"/>
              </a:rPr>
              <a:t>Intestinal trunk</a:t>
            </a:r>
            <a:endParaRPr lang="en-US" sz="1000" dirty="0">
              <a:solidFill>
                <a:srgbClr val="000000"/>
              </a:solidFill>
              <a:latin typeface="Arial"/>
              <a:cs typeface="Arial"/>
            </a:endParaRPr>
          </a:p>
        </p:txBody>
      </p:sp>
      <p:sp>
        <p:nvSpPr>
          <p:cNvPr id="77" name="Text Box 31"/>
          <p:cNvSpPr txBox="1">
            <a:spLocks noChangeArrowheads="1"/>
          </p:cNvSpPr>
          <p:nvPr/>
        </p:nvSpPr>
        <p:spPr bwMode="auto">
          <a:xfrm>
            <a:off x="5950434" y="5139271"/>
            <a:ext cx="106439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000" dirty="0" smtClean="0">
                <a:solidFill>
                  <a:srgbClr val="000000"/>
                </a:solidFill>
                <a:latin typeface="Arial"/>
                <a:cs typeface="Arial"/>
              </a:rPr>
              <a:t>Left lumbar trunk</a:t>
            </a:r>
            <a:endParaRPr lang="en-US" sz="1000" dirty="0">
              <a:solidFill>
                <a:srgbClr val="000000"/>
              </a:solidFill>
              <a:latin typeface="Arial"/>
              <a:cs typeface="Arial"/>
            </a:endParaRPr>
          </a:p>
        </p:txBody>
      </p:sp>
      <p:sp>
        <p:nvSpPr>
          <p:cNvPr id="78" name="Text Box 31"/>
          <p:cNvSpPr txBox="1">
            <a:spLocks noChangeArrowheads="1"/>
          </p:cNvSpPr>
          <p:nvPr/>
        </p:nvSpPr>
        <p:spPr bwMode="auto">
          <a:xfrm>
            <a:off x="7372833" y="668871"/>
            <a:ext cx="84082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000" dirty="0" smtClean="0">
                <a:solidFill>
                  <a:srgbClr val="000000"/>
                </a:solidFill>
                <a:latin typeface="Arial"/>
                <a:cs typeface="Arial"/>
              </a:rPr>
              <a:t>Thoracic duct</a:t>
            </a:r>
            <a:endParaRPr lang="en-US" sz="1000" dirty="0">
              <a:solidFill>
                <a:srgbClr val="000000"/>
              </a:solidFill>
              <a:latin typeface="Arial"/>
              <a:cs typeface="Arial"/>
            </a:endParaRPr>
          </a:p>
        </p:txBody>
      </p:sp>
      <p:grpSp>
        <p:nvGrpSpPr>
          <p:cNvPr id="9230" name="Group 9229"/>
          <p:cNvGrpSpPr/>
          <p:nvPr/>
        </p:nvGrpSpPr>
        <p:grpSpPr>
          <a:xfrm>
            <a:off x="3116705" y="5421617"/>
            <a:ext cx="157658" cy="158043"/>
            <a:chOff x="2930439" y="5451248"/>
            <a:chExt cx="157658" cy="158043"/>
          </a:xfrm>
        </p:grpSpPr>
        <p:sp>
          <p:nvSpPr>
            <p:cNvPr id="81" name="Rectangle 80"/>
            <p:cNvSpPr>
              <a:spLocks noChangeAspect="1"/>
            </p:cNvSpPr>
            <p:nvPr/>
          </p:nvSpPr>
          <p:spPr bwMode="auto">
            <a:xfrm>
              <a:off x="2930439" y="5451248"/>
              <a:ext cx="157658" cy="158043"/>
            </a:xfrm>
            <a:prstGeom prst="rect">
              <a:avLst/>
            </a:prstGeom>
            <a:solidFill>
              <a:srgbClr val="134B66"/>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82" name="Text Box 31"/>
            <p:cNvSpPr txBox="1">
              <a:spLocks noChangeArrowheads="1"/>
            </p:cNvSpPr>
            <p:nvPr/>
          </p:nvSpPr>
          <p:spPr bwMode="auto">
            <a:xfrm>
              <a:off x="2973643" y="5456139"/>
              <a:ext cx="7698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900" b="0" dirty="0" smtClean="0">
                  <a:solidFill>
                    <a:srgbClr val="FFFFFF"/>
                  </a:solidFill>
                  <a:latin typeface="Arial Black"/>
                  <a:cs typeface="Arial Black"/>
                </a:rPr>
                <a:t>b</a:t>
              </a:r>
              <a:endParaRPr lang="en-US" sz="900" b="0" dirty="0">
                <a:solidFill>
                  <a:srgbClr val="FFFFFF"/>
                </a:solidFill>
                <a:latin typeface="Arial Black"/>
                <a:cs typeface="Arial Black"/>
              </a:endParaRPr>
            </a:p>
          </p:txBody>
        </p:sp>
      </p:grpSp>
      <p:sp>
        <p:nvSpPr>
          <p:cNvPr id="84" name="Text Box 31"/>
          <p:cNvSpPr txBox="1">
            <a:spLocks noChangeArrowheads="1"/>
          </p:cNvSpPr>
          <p:nvPr/>
        </p:nvSpPr>
        <p:spPr bwMode="auto">
          <a:xfrm>
            <a:off x="568952" y="5402022"/>
            <a:ext cx="1987724" cy="11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dirty="0" smtClean="0">
                <a:solidFill>
                  <a:srgbClr val="000000"/>
                </a:solidFill>
                <a:latin typeface="Arial"/>
                <a:cs typeface="Arial"/>
              </a:rPr>
              <a:t>The thoracic duct carries</a:t>
            </a:r>
            <a:br>
              <a:rPr lang="en-US" sz="1100" dirty="0" smtClean="0">
                <a:solidFill>
                  <a:srgbClr val="000000"/>
                </a:solidFill>
                <a:latin typeface="Arial"/>
                <a:cs typeface="Arial"/>
              </a:rPr>
            </a:br>
            <a:r>
              <a:rPr lang="en-US" sz="1100" dirty="0" smtClean="0">
                <a:solidFill>
                  <a:srgbClr val="000000"/>
                </a:solidFill>
                <a:latin typeface="Arial"/>
                <a:cs typeface="Arial"/>
              </a:rPr>
              <a:t>lymph originating in tissues</a:t>
            </a:r>
            <a:br>
              <a:rPr lang="en-US" sz="1100" dirty="0" smtClean="0">
                <a:solidFill>
                  <a:srgbClr val="000000"/>
                </a:solidFill>
                <a:latin typeface="Arial"/>
                <a:cs typeface="Arial"/>
              </a:rPr>
            </a:br>
            <a:r>
              <a:rPr lang="en-US" sz="1100" dirty="0" smtClean="0">
                <a:solidFill>
                  <a:srgbClr val="000000"/>
                </a:solidFill>
                <a:latin typeface="Arial"/>
                <a:cs typeface="Arial"/>
              </a:rPr>
              <a:t>inferior to the diaphragm</a:t>
            </a:r>
            <a:br>
              <a:rPr lang="en-US" sz="1100" dirty="0" smtClean="0">
                <a:solidFill>
                  <a:srgbClr val="000000"/>
                </a:solidFill>
                <a:latin typeface="Arial"/>
                <a:cs typeface="Arial"/>
              </a:rPr>
            </a:br>
            <a:r>
              <a:rPr lang="en-US" sz="1100" dirty="0" smtClean="0">
                <a:solidFill>
                  <a:srgbClr val="000000"/>
                </a:solidFill>
                <a:latin typeface="Arial"/>
                <a:cs typeface="Arial"/>
              </a:rPr>
              <a:t>and from the left side of the</a:t>
            </a:r>
            <a:br>
              <a:rPr lang="en-US" sz="1100" dirty="0" smtClean="0">
                <a:solidFill>
                  <a:srgbClr val="000000"/>
                </a:solidFill>
                <a:latin typeface="Arial"/>
                <a:cs typeface="Arial"/>
              </a:rPr>
            </a:br>
            <a:r>
              <a:rPr lang="en-US" sz="1100" dirty="0" smtClean="0">
                <a:solidFill>
                  <a:srgbClr val="000000"/>
                </a:solidFill>
                <a:latin typeface="Arial"/>
                <a:cs typeface="Arial"/>
              </a:rPr>
              <a:t>upper body. The smaller right</a:t>
            </a:r>
            <a:br>
              <a:rPr lang="en-US" sz="1100" dirty="0" smtClean="0">
                <a:solidFill>
                  <a:srgbClr val="000000"/>
                </a:solidFill>
                <a:latin typeface="Arial"/>
                <a:cs typeface="Arial"/>
              </a:rPr>
            </a:br>
            <a:r>
              <a:rPr lang="en-US" sz="1100" dirty="0" smtClean="0">
                <a:solidFill>
                  <a:srgbClr val="000000"/>
                </a:solidFill>
                <a:latin typeface="Arial"/>
                <a:cs typeface="Arial"/>
              </a:rPr>
              <a:t>lymphatic duct carries lymph</a:t>
            </a:r>
            <a:br>
              <a:rPr lang="en-US" sz="1100" dirty="0" smtClean="0">
                <a:solidFill>
                  <a:srgbClr val="000000"/>
                </a:solidFill>
                <a:latin typeface="Arial"/>
                <a:cs typeface="Arial"/>
              </a:rPr>
            </a:br>
            <a:r>
              <a:rPr lang="en-US" sz="1100" dirty="0" smtClean="0">
                <a:solidFill>
                  <a:srgbClr val="000000"/>
                </a:solidFill>
                <a:latin typeface="Arial"/>
                <a:cs typeface="Arial"/>
              </a:rPr>
              <a:t>from the rest of the body.</a:t>
            </a:r>
            <a:endParaRPr lang="en-US" sz="1100" dirty="0">
              <a:solidFill>
                <a:srgbClr val="000000"/>
              </a:solidFill>
              <a:latin typeface="Arial"/>
              <a:cs typeface="Arial"/>
            </a:endParaRPr>
          </a:p>
        </p:txBody>
      </p:sp>
      <p:sp>
        <p:nvSpPr>
          <p:cNvPr id="85" name="Text Box 31"/>
          <p:cNvSpPr txBox="1">
            <a:spLocks noChangeArrowheads="1"/>
          </p:cNvSpPr>
          <p:nvPr/>
        </p:nvSpPr>
        <p:spPr bwMode="auto">
          <a:xfrm>
            <a:off x="3337552" y="5406257"/>
            <a:ext cx="332845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dirty="0" smtClean="0">
                <a:solidFill>
                  <a:srgbClr val="000000"/>
                </a:solidFill>
                <a:latin typeface="Arial"/>
                <a:cs typeface="Arial"/>
              </a:rPr>
              <a:t>The thoracic duct empties into the left </a:t>
            </a:r>
            <a:r>
              <a:rPr lang="en-US" sz="1100" dirty="0" err="1" smtClean="0">
                <a:solidFill>
                  <a:srgbClr val="000000"/>
                </a:solidFill>
                <a:latin typeface="Arial"/>
                <a:cs typeface="Arial"/>
              </a:rPr>
              <a:t>subclavian</a:t>
            </a:r>
            <a:r>
              <a:rPr lang="en-US" sz="1100" dirty="0" smtClean="0">
                <a:solidFill>
                  <a:srgbClr val="000000"/>
                </a:solidFill>
                <a:latin typeface="Arial"/>
                <a:cs typeface="Arial"/>
              </a:rPr>
              <a:t/>
            </a:r>
            <a:br>
              <a:rPr lang="en-US" sz="1100" dirty="0" smtClean="0">
                <a:solidFill>
                  <a:srgbClr val="000000"/>
                </a:solidFill>
                <a:latin typeface="Arial"/>
                <a:cs typeface="Arial"/>
              </a:rPr>
            </a:br>
            <a:r>
              <a:rPr lang="en-US" sz="1100" dirty="0" smtClean="0">
                <a:solidFill>
                  <a:srgbClr val="000000"/>
                </a:solidFill>
                <a:latin typeface="Arial"/>
                <a:cs typeface="Arial"/>
              </a:rPr>
              <a:t>vein. The right lymphatic duct empties into the</a:t>
            </a:r>
            <a:br>
              <a:rPr lang="en-US" sz="1100" dirty="0" smtClean="0">
                <a:solidFill>
                  <a:srgbClr val="000000"/>
                </a:solidFill>
                <a:latin typeface="Arial"/>
                <a:cs typeface="Arial"/>
              </a:rPr>
            </a:br>
            <a:r>
              <a:rPr lang="en-US" sz="1100" dirty="0" smtClean="0">
                <a:solidFill>
                  <a:srgbClr val="000000"/>
                </a:solidFill>
                <a:latin typeface="Arial"/>
                <a:cs typeface="Arial"/>
              </a:rPr>
              <a:t>right </a:t>
            </a:r>
            <a:r>
              <a:rPr lang="en-US" sz="1100" dirty="0" err="1" smtClean="0">
                <a:solidFill>
                  <a:srgbClr val="000000"/>
                </a:solidFill>
                <a:latin typeface="Arial"/>
                <a:cs typeface="Arial"/>
              </a:rPr>
              <a:t>subclavian</a:t>
            </a:r>
            <a:r>
              <a:rPr lang="en-US" sz="1100" dirty="0" smtClean="0">
                <a:solidFill>
                  <a:srgbClr val="000000"/>
                </a:solidFill>
                <a:latin typeface="Arial"/>
                <a:cs typeface="Arial"/>
              </a:rPr>
              <a:t> vein.</a:t>
            </a:r>
            <a:endParaRPr lang="en-US" sz="1100" dirty="0">
              <a:solidFill>
                <a:srgbClr val="000000"/>
              </a:solidFill>
              <a:latin typeface="Arial"/>
              <a:cs typeface="Arial"/>
            </a:endParaRPr>
          </a:p>
        </p:txBody>
      </p:sp>
    </p:spTree>
    <p:extLst>
      <p:ext uri="{BB962C8B-B14F-4D97-AF65-F5344CB8AC3E}">
        <p14:creationId xmlns:p14="http://schemas.microsoft.com/office/powerpoint/2010/main" val="409994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p:txBody>
          <a:bodyPr/>
          <a:lstStyle/>
          <a:p>
            <a:r>
              <a:rPr lang="en-US" altLang="en-US" smtClean="0"/>
              <a:t>The Lymphatic System and Immunity</a:t>
            </a:r>
          </a:p>
        </p:txBody>
      </p:sp>
      <p:sp>
        <p:nvSpPr>
          <p:cNvPr id="5123" name="Rectangle 1027"/>
          <p:cNvSpPr>
            <a:spLocks noGrp="1" noChangeArrowheads="1"/>
          </p:cNvSpPr>
          <p:nvPr>
            <p:ph idx="1"/>
          </p:nvPr>
        </p:nvSpPr>
        <p:spPr/>
        <p:txBody>
          <a:bodyPr/>
          <a:lstStyle/>
          <a:p>
            <a:r>
              <a:rPr lang="en-US" altLang="en-US" dirty="0" smtClean="0"/>
              <a:t>Learning Outcomes</a:t>
            </a:r>
          </a:p>
          <a:p>
            <a:pPr lvl="1">
              <a:tabLst>
                <a:tab pos="1547813" algn="l"/>
              </a:tabLst>
            </a:pPr>
            <a:r>
              <a:rPr lang="en-US" altLang="en-US" b="1" dirty="0" smtClean="0"/>
              <a:t>22-4</a:t>
            </a:r>
            <a:r>
              <a:rPr lang="en-US" altLang="en-US" dirty="0" smtClean="0"/>
              <a:t>  Define adaptive (specific) defenses, identify </a:t>
            </a:r>
            <a:br>
              <a:rPr lang="en-US" altLang="en-US" dirty="0" smtClean="0"/>
            </a:br>
            <a:r>
              <a:rPr lang="en-US" altLang="en-US" dirty="0" smtClean="0"/>
              <a:t>	the forms and properties of immunity, and </a:t>
            </a:r>
            <a:br>
              <a:rPr lang="en-US" altLang="en-US" dirty="0" smtClean="0"/>
            </a:br>
            <a:r>
              <a:rPr lang="en-US" altLang="en-US" dirty="0" smtClean="0"/>
              <a:t>	distinguish between cell-mediated (cellular) </a:t>
            </a:r>
            <a:br>
              <a:rPr lang="en-US" altLang="en-US" dirty="0" smtClean="0"/>
            </a:br>
            <a:r>
              <a:rPr lang="en-US" altLang="en-US" dirty="0" smtClean="0"/>
              <a:t>	immunity and antibody-mediated (humoral) </a:t>
            </a:r>
            <a:br>
              <a:rPr lang="en-US" altLang="en-US" dirty="0" smtClean="0"/>
            </a:br>
            <a:r>
              <a:rPr lang="en-US" altLang="en-US" dirty="0" smtClean="0"/>
              <a:t>	immunity.</a:t>
            </a:r>
          </a:p>
          <a:p>
            <a:pPr lvl="1">
              <a:tabLst>
                <a:tab pos="1547813" algn="l"/>
              </a:tabLst>
            </a:pPr>
            <a:r>
              <a:rPr lang="en-US" altLang="en-US" b="1" dirty="0" smtClean="0"/>
              <a:t>22-5</a:t>
            </a:r>
            <a:r>
              <a:rPr lang="en-US" altLang="en-US" dirty="0" smtClean="0"/>
              <a:t>  Discuss the types of T cells and their roles in </a:t>
            </a:r>
            <a:br>
              <a:rPr lang="en-US" altLang="en-US" dirty="0" smtClean="0"/>
            </a:br>
            <a:r>
              <a:rPr lang="en-US" altLang="en-US" dirty="0" smtClean="0"/>
              <a:t>	the immune response, and describe the </a:t>
            </a:r>
            <a:br>
              <a:rPr lang="en-US" altLang="en-US" dirty="0" smtClean="0"/>
            </a:br>
            <a:r>
              <a:rPr lang="en-US" altLang="en-US" dirty="0" smtClean="0"/>
              <a:t>	mechanisms of T cell activation and </a:t>
            </a:r>
            <a:br>
              <a:rPr lang="en-US" altLang="en-US" dirty="0" smtClean="0"/>
            </a:br>
            <a:r>
              <a:rPr lang="en-US" altLang="en-US" dirty="0" smtClean="0"/>
              <a:t>	differentiation.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figure_22_04a_unlabeled.jpg"/>
          <p:cNvPicPr>
            <a:picLocks noChangeAspect="1"/>
          </p:cNvPicPr>
          <p:nvPr/>
        </p:nvPicPr>
        <p:blipFill rotWithShape="1">
          <a:blip r:embed="rId3">
            <a:extLst>
              <a:ext uri="{28A0092B-C50C-407E-A947-70E740481C1C}">
                <a14:useLocalDpi xmlns:a14="http://schemas.microsoft.com/office/drawing/2010/main" val="0"/>
              </a:ext>
            </a:extLst>
          </a:blip>
          <a:srcRect b="2546"/>
          <a:stretch/>
        </p:blipFill>
        <p:spPr>
          <a:xfrm>
            <a:off x="2505456" y="264165"/>
            <a:ext cx="4133088" cy="641604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a:t>
            </a:r>
            <a:r>
              <a:rPr lang="en-US" sz="900" b="1" dirty="0" smtClean="0">
                <a:latin typeface="Arial"/>
                <a:cs typeface="Arial"/>
              </a:rPr>
              <a:t>4a </a:t>
            </a:r>
            <a:r>
              <a:rPr lang="en-US" sz="900" b="1" dirty="0">
                <a:latin typeface="Arial"/>
                <a:cs typeface="Arial"/>
              </a:rPr>
              <a:t>The Relationship between the Lymphatic Ducts and the Venous System.</a:t>
            </a:r>
          </a:p>
        </p:txBody>
      </p:sp>
      <p:grpSp>
        <p:nvGrpSpPr>
          <p:cNvPr id="3" name="Group 2"/>
          <p:cNvGrpSpPr/>
          <p:nvPr/>
        </p:nvGrpSpPr>
        <p:grpSpPr>
          <a:xfrm>
            <a:off x="2549439" y="4423213"/>
            <a:ext cx="294486" cy="315709"/>
            <a:chOff x="2549439" y="4296208"/>
            <a:chExt cx="294486" cy="315709"/>
          </a:xfrm>
        </p:grpSpPr>
        <p:sp>
          <p:nvSpPr>
            <p:cNvPr id="7" name="Rectangle 6"/>
            <p:cNvSpPr>
              <a:spLocks noChangeAspect="1"/>
            </p:cNvSpPr>
            <p:nvPr/>
          </p:nvSpPr>
          <p:spPr bwMode="auto">
            <a:xfrm>
              <a:off x="2549439" y="4316716"/>
              <a:ext cx="294486" cy="295201"/>
            </a:xfrm>
            <a:prstGeom prst="rect">
              <a:avLst/>
            </a:prstGeom>
            <a:solidFill>
              <a:srgbClr val="134B66"/>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8" name="Text Box 31"/>
            <p:cNvSpPr txBox="1">
              <a:spLocks noChangeArrowheads="1"/>
            </p:cNvSpPr>
            <p:nvPr/>
          </p:nvSpPr>
          <p:spPr bwMode="auto">
            <a:xfrm>
              <a:off x="2621884" y="4296208"/>
              <a:ext cx="153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800" b="0" dirty="0">
                  <a:solidFill>
                    <a:srgbClr val="FFFFFF"/>
                  </a:solidFill>
                  <a:latin typeface="Arial Black"/>
                  <a:cs typeface="Arial Black"/>
                </a:rPr>
                <a:t>a</a:t>
              </a:r>
            </a:p>
          </p:txBody>
        </p:sp>
      </p:grpSp>
      <p:sp>
        <p:nvSpPr>
          <p:cNvPr id="9" name="Freeform 8"/>
          <p:cNvSpPr/>
          <p:nvPr/>
        </p:nvSpPr>
        <p:spPr>
          <a:xfrm>
            <a:off x="3797300" y="461438"/>
            <a:ext cx="389467" cy="685800"/>
          </a:xfrm>
          <a:custGeom>
            <a:avLst/>
            <a:gdLst>
              <a:gd name="connsiteX0" fmla="*/ 207433 w 207433"/>
              <a:gd name="connsiteY0" fmla="*/ 359833 h 359833"/>
              <a:gd name="connsiteX1" fmla="*/ 76200 w 207433"/>
              <a:gd name="connsiteY1" fmla="*/ 0 h 359833"/>
              <a:gd name="connsiteX2" fmla="*/ 0 w 207433"/>
              <a:gd name="connsiteY2" fmla="*/ 8466 h 359833"/>
            </a:gdLst>
            <a:ahLst/>
            <a:cxnLst>
              <a:cxn ang="0">
                <a:pos x="connsiteX0" y="connsiteY0"/>
              </a:cxn>
              <a:cxn ang="0">
                <a:pos x="connsiteX1" y="connsiteY1"/>
              </a:cxn>
              <a:cxn ang="0">
                <a:pos x="connsiteX2" y="connsiteY2"/>
              </a:cxn>
            </a:cxnLst>
            <a:rect l="l" t="t" r="r" b="b"/>
            <a:pathLst>
              <a:path w="207433" h="359833">
                <a:moveTo>
                  <a:pt x="207433" y="359833"/>
                </a:moveTo>
                <a:lnTo>
                  <a:pt x="76200" y="0"/>
                </a:lnTo>
                <a:lnTo>
                  <a:pt x="0" y="8466"/>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10" name="Freeform 9"/>
          <p:cNvSpPr/>
          <p:nvPr/>
        </p:nvSpPr>
        <p:spPr>
          <a:xfrm>
            <a:off x="4747553" y="457204"/>
            <a:ext cx="341778" cy="645460"/>
          </a:xfrm>
          <a:custGeom>
            <a:avLst/>
            <a:gdLst>
              <a:gd name="connsiteX0" fmla="*/ 0 w 182033"/>
              <a:gd name="connsiteY0" fmla="*/ 338667 h 338667"/>
              <a:gd name="connsiteX1" fmla="*/ 105833 w 182033"/>
              <a:gd name="connsiteY1" fmla="*/ 0 h 338667"/>
              <a:gd name="connsiteX2" fmla="*/ 182033 w 182033"/>
              <a:gd name="connsiteY2" fmla="*/ 0 h 338667"/>
            </a:gdLst>
            <a:ahLst/>
            <a:cxnLst>
              <a:cxn ang="0">
                <a:pos x="connsiteX0" y="connsiteY0"/>
              </a:cxn>
              <a:cxn ang="0">
                <a:pos x="connsiteX1" y="connsiteY1"/>
              </a:cxn>
              <a:cxn ang="0">
                <a:pos x="connsiteX2" y="connsiteY2"/>
              </a:cxn>
            </a:cxnLst>
            <a:rect l="l" t="t" r="r" b="b"/>
            <a:pathLst>
              <a:path w="182033" h="338667">
                <a:moveTo>
                  <a:pt x="0" y="338667"/>
                </a:moveTo>
                <a:lnTo>
                  <a:pt x="105833" y="0"/>
                </a:lnTo>
                <a:lnTo>
                  <a:pt x="182033" y="0"/>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11" name="Text Box 31"/>
          <p:cNvSpPr txBox="1">
            <a:spLocks noChangeArrowheads="1"/>
          </p:cNvSpPr>
          <p:nvPr/>
        </p:nvSpPr>
        <p:spPr bwMode="auto">
          <a:xfrm>
            <a:off x="2635209" y="309327"/>
            <a:ext cx="1077569" cy="10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lnSpc>
                <a:spcPct val="90000"/>
              </a:lnSpc>
            </a:pPr>
            <a:r>
              <a:rPr lang="en-US" sz="1800" dirty="0" smtClean="0">
                <a:solidFill>
                  <a:srgbClr val="000000"/>
                </a:solidFill>
                <a:latin typeface="Arial"/>
                <a:cs typeface="Arial"/>
              </a:rPr>
              <a:t>Drainage</a:t>
            </a:r>
          </a:p>
          <a:p>
            <a:pPr algn="r">
              <a:lnSpc>
                <a:spcPct val="90000"/>
              </a:lnSpc>
            </a:pPr>
            <a:r>
              <a:rPr lang="en-US" sz="1800" dirty="0" smtClean="0">
                <a:solidFill>
                  <a:srgbClr val="000000"/>
                </a:solidFill>
                <a:latin typeface="Arial"/>
                <a:cs typeface="Arial"/>
              </a:rPr>
              <a:t>of right</a:t>
            </a:r>
            <a:br>
              <a:rPr lang="en-US" sz="1800" dirty="0" smtClean="0">
                <a:solidFill>
                  <a:srgbClr val="000000"/>
                </a:solidFill>
                <a:latin typeface="Arial"/>
                <a:cs typeface="Arial"/>
              </a:rPr>
            </a:br>
            <a:r>
              <a:rPr lang="en-US" sz="1800" dirty="0" smtClean="0">
                <a:solidFill>
                  <a:srgbClr val="000000"/>
                </a:solidFill>
                <a:latin typeface="Arial"/>
                <a:cs typeface="Arial"/>
              </a:rPr>
              <a:t>lymphatic</a:t>
            </a:r>
            <a:br>
              <a:rPr lang="en-US" sz="1800" dirty="0" smtClean="0">
                <a:solidFill>
                  <a:srgbClr val="000000"/>
                </a:solidFill>
                <a:latin typeface="Arial"/>
                <a:cs typeface="Arial"/>
              </a:rPr>
            </a:br>
            <a:r>
              <a:rPr lang="en-US" sz="1800" dirty="0" smtClean="0">
                <a:solidFill>
                  <a:srgbClr val="000000"/>
                </a:solidFill>
                <a:latin typeface="Arial"/>
                <a:cs typeface="Arial"/>
              </a:rPr>
              <a:t>duct</a:t>
            </a:r>
            <a:endParaRPr lang="en-US" sz="1800" dirty="0">
              <a:solidFill>
                <a:srgbClr val="000000"/>
              </a:solidFill>
              <a:latin typeface="Arial"/>
              <a:cs typeface="Arial"/>
            </a:endParaRPr>
          </a:p>
        </p:txBody>
      </p:sp>
      <p:sp>
        <p:nvSpPr>
          <p:cNvPr id="12" name="Text Box 31"/>
          <p:cNvSpPr txBox="1">
            <a:spLocks noChangeArrowheads="1"/>
          </p:cNvSpPr>
          <p:nvPr/>
        </p:nvSpPr>
        <p:spPr bwMode="auto">
          <a:xfrm>
            <a:off x="5156811" y="317792"/>
            <a:ext cx="1179973" cy="75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90000"/>
              </a:lnSpc>
            </a:pPr>
            <a:r>
              <a:rPr lang="en-US" sz="1800" dirty="0" smtClean="0">
                <a:solidFill>
                  <a:srgbClr val="000000"/>
                </a:solidFill>
                <a:latin typeface="Arial"/>
                <a:cs typeface="Arial"/>
              </a:rPr>
              <a:t>Drainage</a:t>
            </a:r>
            <a:br>
              <a:rPr lang="en-US" sz="1800" dirty="0" smtClean="0">
                <a:solidFill>
                  <a:srgbClr val="000000"/>
                </a:solidFill>
                <a:latin typeface="Arial"/>
                <a:cs typeface="Arial"/>
              </a:rPr>
            </a:br>
            <a:r>
              <a:rPr lang="en-US" sz="1800" dirty="0" smtClean="0">
                <a:solidFill>
                  <a:srgbClr val="000000"/>
                </a:solidFill>
                <a:latin typeface="Arial"/>
                <a:cs typeface="Arial"/>
              </a:rPr>
              <a:t>of thoracic</a:t>
            </a:r>
            <a:br>
              <a:rPr lang="en-US" sz="1800" dirty="0" smtClean="0">
                <a:solidFill>
                  <a:srgbClr val="000000"/>
                </a:solidFill>
                <a:latin typeface="Arial"/>
                <a:cs typeface="Arial"/>
              </a:rPr>
            </a:br>
            <a:r>
              <a:rPr lang="en-US" sz="1800" dirty="0" smtClean="0">
                <a:solidFill>
                  <a:srgbClr val="000000"/>
                </a:solidFill>
                <a:latin typeface="Arial"/>
                <a:cs typeface="Arial"/>
              </a:rPr>
              <a:t>duct</a:t>
            </a:r>
            <a:endParaRPr lang="en-US" sz="1800" dirty="0">
              <a:solidFill>
                <a:srgbClr val="000000"/>
              </a:solidFill>
              <a:latin typeface="Arial"/>
              <a:cs typeface="Arial"/>
            </a:endParaRPr>
          </a:p>
        </p:txBody>
      </p:sp>
      <p:sp>
        <p:nvSpPr>
          <p:cNvPr id="13" name="Text Box 31"/>
          <p:cNvSpPr txBox="1">
            <a:spLocks noChangeArrowheads="1"/>
          </p:cNvSpPr>
          <p:nvPr/>
        </p:nvSpPr>
        <p:spPr bwMode="auto">
          <a:xfrm>
            <a:off x="2956551" y="4411425"/>
            <a:ext cx="3765792" cy="226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2100" dirty="0" smtClean="0">
                <a:solidFill>
                  <a:srgbClr val="000000"/>
                </a:solidFill>
                <a:latin typeface="Arial"/>
                <a:cs typeface="Arial"/>
              </a:rPr>
              <a:t>The thoracic duct carries</a:t>
            </a:r>
            <a:br>
              <a:rPr lang="en-US" sz="2100" dirty="0" smtClean="0">
                <a:solidFill>
                  <a:srgbClr val="000000"/>
                </a:solidFill>
                <a:latin typeface="Arial"/>
                <a:cs typeface="Arial"/>
              </a:rPr>
            </a:br>
            <a:r>
              <a:rPr lang="en-US" sz="2100" dirty="0" smtClean="0">
                <a:solidFill>
                  <a:srgbClr val="000000"/>
                </a:solidFill>
                <a:latin typeface="Arial"/>
                <a:cs typeface="Arial"/>
              </a:rPr>
              <a:t>lymph originating in tissues</a:t>
            </a:r>
            <a:br>
              <a:rPr lang="en-US" sz="2100" dirty="0" smtClean="0">
                <a:solidFill>
                  <a:srgbClr val="000000"/>
                </a:solidFill>
                <a:latin typeface="Arial"/>
                <a:cs typeface="Arial"/>
              </a:rPr>
            </a:br>
            <a:r>
              <a:rPr lang="en-US" sz="2100" dirty="0" smtClean="0">
                <a:solidFill>
                  <a:srgbClr val="000000"/>
                </a:solidFill>
                <a:latin typeface="Arial"/>
                <a:cs typeface="Arial"/>
              </a:rPr>
              <a:t>inferior to the diaphragm</a:t>
            </a:r>
            <a:br>
              <a:rPr lang="en-US" sz="2100" dirty="0" smtClean="0">
                <a:solidFill>
                  <a:srgbClr val="000000"/>
                </a:solidFill>
                <a:latin typeface="Arial"/>
                <a:cs typeface="Arial"/>
              </a:rPr>
            </a:br>
            <a:r>
              <a:rPr lang="en-US" sz="2100" dirty="0" smtClean="0">
                <a:solidFill>
                  <a:srgbClr val="000000"/>
                </a:solidFill>
                <a:latin typeface="Arial"/>
                <a:cs typeface="Arial"/>
              </a:rPr>
              <a:t>and from the left side of the</a:t>
            </a:r>
            <a:br>
              <a:rPr lang="en-US" sz="2100" dirty="0" smtClean="0">
                <a:solidFill>
                  <a:srgbClr val="000000"/>
                </a:solidFill>
                <a:latin typeface="Arial"/>
                <a:cs typeface="Arial"/>
              </a:rPr>
            </a:br>
            <a:r>
              <a:rPr lang="en-US" sz="2100" dirty="0" smtClean="0">
                <a:solidFill>
                  <a:srgbClr val="000000"/>
                </a:solidFill>
                <a:latin typeface="Arial"/>
                <a:cs typeface="Arial"/>
              </a:rPr>
              <a:t>upper body. The smaller right</a:t>
            </a:r>
            <a:br>
              <a:rPr lang="en-US" sz="2100" dirty="0" smtClean="0">
                <a:solidFill>
                  <a:srgbClr val="000000"/>
                </a:solidFill>
                <a:latin typeface="Arial"/>
                <a:cs typeface="Arial"/>
              </a:rPr>
            </a:br>
            <a:r>
              <a:rPr lang="en-US" sz="2100" dirty="0" smtClean="0">
                <a:solidFill>
                  <a:srgbClr val="000000"/>
                </a:solidFill>
                <a:latin typeface="Arial"/>
                <a:cs typeface="Arial"/>
              </a:rPr>
              <a:t>lymphatic duct carries lymph</a:t>
            </a:r>
            <a:br>
              <a:rPr lang="en-US" sz="2100" dirty="0" smtClean="0">
                <a:solidFill>
                  <a:srgbClr val="000000"/>
                </a:solidFill>
                <a:latin typeface="Arial"/>
                <a:cs typeface="Arial"/>
              </a:rPr>
            </a:br>
            <a:r>
              <a:rPr lang="en-US" sz="2100" dirty="0" smtClean="0">
                <a:solidFill>
                  <a:srgbClr val="000000"/>
                </a:solidFill>
                <a:latin typeface="Arial"/>
                <a:cs typeface="Arial"/>
              </a:rPr>
              <a:t>from the rest of the body.</a:t>
            </a:r>
            <a:endParaRPr lang="en-US" sz="2100" dirty="0">
              <a:solidFill>
                <a:srgbClr val="000000"/>
              </a:solidFill>
              <a:latin typeface="Arial"/>
              <a:cs typeface="Arial"/>
            </a:endParaRPr>
          </a:p>
        </p:txBody>
      </p:sp>
    </p:spTree>
    <p:extLst>
      <p:ext uri="{BB962C8B-B14F-4D97-AF65-F5344CB8AC3E}">
        <p14:creationId xmlns:p14="http://schemas.microsoft.com/office/powerpoint/2010/main" val="8018296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descr="figure_22_04b_1_unlabeled.jpg"/>
          <p:cNvPicPr>
            <a:picLocks noChangeAspect="1"/>
          </p:cNvPicPr>
          <p:nvPr/>
        </p:nvPicPr>
        <p:blipFill rotWithShape="1">
          <a:blip r:embed="rId3">
            <a:extLst>
              <a:ext uri="{28A0092B-C50C-407E-A947-70E740481C1C}">
                <a14:useLocalDpi xmlns:a14="http://schemas.microsoft.com/office/drawing/2010/main" val="0"/>
              </a:ext>
            </a:extLst>
          </a:blip>
          <a:srcRect b="6147"/>
          <a:stretch/>
        </p:blipFill>
        <p:spPr>
          <a:xfrm>
            <a:off x="2106168" y="238764"/>
            <a:ext cx="4931664" cy="6178969"/>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a:t>
            </a:r>
            <a:r>
              <a:rPr lang="en-US" sz="900" b="1" dirty="0" smtClean="0">
                <a:latin typeface="Arial"/>
                <a:cs typeface="Arial"/>
              </a:rPr>
              <a:t>4b </a:t>
            </a:r>
            <a:r>
              <a:rPr lang="en-US" sz="900" b="1" dirty="0">
                <a:latin typeface="Arial"/>
                <a:cs typeface="Arial"/>
              </a:rPr>
              <a:t>The Relationship between the Lymphatic Ducts and the Venous </a:t>
            </a:r>
            <a:r>
              <a:rPr lang="en-US" sz="900" b="1" dirty="0" smtClean="0">
                <a:latin typeface="Arial"/>
                <a:cs typeface="Arial"/>
              </a:rPr>
              <a:t>System (Part 1 of 2).</a:t>
            </a:r>
            <a:endParaRPr lang="en-US" sz="900" b="1" dirty="0">
              <a:latin typeface="Arial"/>
              <a:cs typeface="Arial"/>
            </a:endParaRPr>
          </a:p>
        </p:txBody>
      </p:sp>
      <p:sp>
        <p:nvSpPr>
          <p:cNvPr id="7" name="Text Box 31"/>
          <p:cNvSpPr txBox="1">
            <a:spLocks noChangeArrowheads="1"/>
          </p:cNvSpPr>
          <p:nvPr/>
        </p:nvSpPr>
        <p:spPr bwMode="auto">
          <a:xfrm>
            <a:off x="3083031" y="2586865"/>
            <a:ext cx="83592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dirty="0" err="1" smtClean="0">
                <a:solidFill>
                  <a:srgbClr val="000000"/>
                </a:solidFill>
                <a:latin typeface="Arial"/>
                <a:cs typeface="Arial"/>
              </a:rPr>
              <a:t>Azygos</a:t>
            </a:r>
            <a:r>
              <a:rPr lang="en-US" sz="1100" dirty="0" smtClean="0">
                <a:solidFill>
                  <a:srgbClr val="000000"/>
                </a:solidFill>
                <a:latin typeface="Arial"/>
                <a:cs typeface="Arial"/>
              </a:rPr>
              <a:t> vein</a:t>
            </a:r>
            <a:endParaRPr lang="en-US" sz="1100" dirty="0">
              <a:solidFill>
                <a:srgbClr val="000000"/>
              </a:solidFill>
              <a:latin typeface="Arial"/>
              <a:cs typeface="Arial"/>
            </a:endParaRPr>
          </a:p>
        </p:txBody>
      </p:sp>
      <p:sp>
        <p:nvSpPr>
          <p:cNvPr id="8" name="Freeform 7"/>
          <p:cNvSpPr/>
          <p:nvPr/>
        </p:nvSpPr>
        <p:spPr>
          <a:xfrm>
            <a:off x="6155267" y="626533"/>
            <a:ext cx="300566" cy="1168400"/>
          </a:xfrm>
          <a:custGeom>
            <a:avLst/>
            <a:gdLst>
              <a:gd name="connsiteX0" fmla="*/ 0 w 266700"/>
              <a:gd name="connsiteY0" fmla="*/ 1037167 h 1037167"/>
              <a:gd name="connsiteX1" fmla="*/ 266700 w 266700"/>
              <a:gd name="connsiteY1" fmla="*/ 550334 h 1037167"/>
              <a:gd name="connsiteX2" fmla="*/ 266700 w 266700"/>
              <a:gd name="connsiteY2" fmla="*/ 0 h 1037167"/>
            </a:gdLst>
            <a:ahLst/>
            <a:cxnLst>
              <a:cxn ang="0">
                <a:pos x="connsiteX0" y="connsiteY0"/>
              </a:cxn>
              <a:cxn ang="0">
                <a:pos x="connsiteX1" y="connsiteY1"/>
              </a:cxn>
              <a:cxn ang="0">
                <a:pos x="connsiteX2" y="connsiteY2"/>
              </a:cxn>
            </a:cxnLst>
            <a:rect l="l" t="t" r="r" b="b"/>
            <a:pathLst>
              <a:path w="266700" h="1037167">
                <a:moveTo>
                  <a:pt x="0" y="1037167"/>
                </a:moveTo>
                <a:lnTo>
                  <a:pt x="266700" y="550334"/>
                </a:lnTo>
                <a:lnTo>
                  <a:pt x="266700" y="0"/>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sz="1050" b="0">
              <a:solidFill>
                <a:srgbClr val="000000"/>
              </a:solidFill>
              <a:latin typeface="Times" pitchFamily="84" charset="0"/>
              <a:ea typeface="ＭＳ Ｐゴシック" charset="0"/>
            </a:endParaRPr>
          </a:p>
        </p:txBody>
      </p:sp>
      <p:cxnSp>
        <p:nvCxnSpPr>
          <p:cNvPr id="9" name="Straight Connector 8"/>
          <p:cNvCxnSpPr/>
          <p:nvPr/>
        </p:nvCxnSpPr>
        <p:spPr bwMode="auto">
          <a:xfrm>
            <a:off x="3933253" y="1613088"/>
            <a:ext cx="1854831" cy="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Freeform 9"/>
          <p:cNvSpPr/>
          <p:nvPr/>
        </p:nvSpPr>
        <p:spPr>
          <a:xfrm>
            <a:off x="4385733" y="503767"/>
            <a:ext cx="1689100" cy="791634"/>
          </a:xfrm>
          <a:custGeom>
            <a:avLst/>
            <a:gdLst>
              <a:gd name="connsiteX0" fmla="*/ 1468967 w 1468967"/>
              <a:gd name="connsiteY0" fmla="*/ 702733 h 702733"/>
              <a:gd name="connsiteX1" fmla="*/ 944034 w 1468967"/>
              <a:gd name="connsiteY1" fmla="*/ 0 h 702733"/>
              <a:gd name="connsiteX2" fmla="*/ 0 w 1468967"/>
              <a:gd name="connsiteY2" fmla="*/ 4233 h 702733"/>
            </a:gdLst>
            <a:ahLst/>
            <a:cxnLst>
              <a:cxn ang="0">
                <a:pos x="connsiteX0" y="connsiteY0"/>
              </a:cxn>
              <a:cxn ang="0">
                <a:pos x="connsiteX1" y="connsiteY1"/>
              </a:cxn>
              <a:cxn ang="0">
                <a:pos x="connsiteX2" y="connsiteY2"/>
              </a:cxn>
            </a:cxnLst>
            <a:rect l="l" t="t" r="r" b="b"/>
            <a:pathLst>
              <a:path w="1468967" h="702733">
                <a:moveTo>
                  <a:pt x="1468967" y="702733"/>
                </a:moveTo>
                <a:lnTo>
                  <a:pt x="944034" y="0"/>
                </a:lnTo>
                <a:lnTo>
                  <a:pt x="0" y="4233"/>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sz="1050" b="0">
              <a:solidFill>
                <a:srgbClr val="000000"/>
              </a:solidFill>
              <a:latin typeface="Times" pitchFamily="84" charset="0"/>
              <a:ea typeface="ＭＳ Ｐゴシック" charset="0"/>
            </a:endParaRPr>
          </a:p>
        </p:txBody>
      </p:sp>
      <p:sp>
        <p:nvSpPr>
          <p:cNvPr id="11" name="Freeform 10"/>
          <p:cNvSpPr/>
          <p:nvPr/>
        </p:nvSpPr>
        <p:spPr>
          <a:xfrm>
            <a:off x="4373477" y="765875"/>
            <a:ext cx="1566504" cy="550119"/>
          </a:xfrm>
          <a:custGeom>
            <a:avLst/>
            <a:gdLst>
              <a:gd name="connsiteX0" fmla="*/ 1375834 w 1375834"/>
              <a:gd name="connsiteY0" fmla="*/ 486833 h 486833"/>
              <a:gd name="connsiteX1" fmla="*/ 944034 w 1375834"/>
              <a:gd name="connsiteY1" fmla="*/ 0 h 486833"/>
              <a:gd name="connsiteX2" fmla="*/ 0 w 1375834"/>
              <a:gd name="connsiteY2" fmla="*/ 0 h 486833"/>
            </a:gdLst>
            <a:ahLst/>
            <a:cxnLst>
              <a:cxn ang="0">
                <a:pos x="connsiteX0" y="connsiteY0"/>
              </a:cxn>
              <a:cxn ang="0">
                <a:pos x="connsiteX1" y="connsiteY1"/>
              </a:cxn>
              <a:cxn ang="0">
                <a:pos x="connsiteX2" y="connsiteY2"/>
              </a:cxn>
            </a:cxnLst>
            <a:rect l="l" t="t" r="r" b="b"/>
            <a:pathLst>
              <a:path w="1375834" h="486833">
                <a:moveTo>
                  <a:pt x="1375834" y="486833"/>
                </a:moveTo>
                <a:lnTo>
                  <a:pt x="944034" y="0"/>
                </a:lnTo>
                <a:lnTo>
                  <a:pt x="0" y="0"/>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sz="1050" b="0">
              <a:solidFill>
                <a:srgbClr val="000000"/>
              </a:solidFill>
              <a:latin typeface="Times" pitchFamily="84" charset="0"/>
              <a:ea typeface="ＭＳ Ｐゴシック" charset="0"/>
            </a:endParaRPr>
          </a:p>
        </p:txBody>
      </p:sp>
      <p:sp>
        <p:nvSpPr>
          <p:cNvPr id="12" name="Freeform 11"/>
          <p:cNvSpPr/>
          <p:nvPr/>
        </p:nvSpPr>
        <p:spPr>
          <a:xfrm>
            <a:off x="4382272" y="1037741"/>
            <a:ext cx="1561963" cy="491977"/>
          </a:xfrm>
          <a:custGeom>
            <a:avLst/>
            <a:gdLst>
              <a:gd name="connsiteX0" fmla="*/ 1354667 w 1354667"/>
              <a:gd name="connsiteY0" fmla="*/ 436033 h 436033"/>
              <a:gd name="connsiteX1" fmla="*/ 855134 w 1354667"/>
              <a:gd name="connsiteY1" fmla="*/ 4233 h 436033"/>
              <a:gd name="connsiteX2" fmla="*/ 0 w 1354667"/>
              <a:gd name="connsiteY2" fmla="*/ 0 h 436033"/>
            </a:gdLst>
            <a:ahLst/>
            <a:cxnLst>
              <a:cxn ang="0">
                <a:pos x="connsiteX0" y="connsiteY0"/>
              </a:cxn>
              <a:cxn ang="0">
                <a:pos x="connsiteX1" y="connsiteY1"/>
              </a:cxn>
              <a:cxn ang="0">
                <a:pos x="connsiteX2" y="connsiteY2"/>
              </a:cxn>
            </a:cxnLst>
            <a:rect l="l" t="t" r="r" b="b"/>
            <a:pathLst>
              <a:path w="1354667" h="436033">
                <a:moveTo>
                  <a:pt x="1354667" y="436033"/>
                </a:moveTo>
                <a:lnTo>
                  <a:pt x="855134" y="4233"/>
                </a:lnTo>
                <a:lnTo>
                  <a:pt x="0" y="0"/>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sz="1050" b="0">
              <a:solidFill>
                <a:srgbClr val="000000"/>
              </a:solidFill>
              <a:latin typeface="Times" pitchFamily="84" charset="0"/>
              <a:ea typeface="ＭＳ Ｐゴシック" charset="0"/>
            </a:endParaRPr>
          </a:p>
        </p:txBody>
      </p:sp>
      <p:sp>
        <p:nvSpPr>
          <p:cNvPr id="13" name="Freeform 12"/>
          <p:cNvSpPr/>
          <p:nvPr/>
        </p:nvSpPr>
        <p:spPr>
          <a:xfrm>
            <a:off x="4388658" y="1301286"/>
            <a:ext cx="1355976" cy="171913"/>
          </a:xfrm>
          <a:custGeom>
            <a:avLst/>
            <a:gdLst>
              <a:gd name="connsiteX0" fmla="*/ 1176867 w 1176867"/>
              <a:gd name="connsiteY0" fmla="*/ 148167 h 148167"/>
              <a:gd name="connsiteX1" fmla="*/ 846667 w 1176867"/>
              <a:gd name="connsiteY1" fmla="*/ 0 h 148167"/>
              <a:gd name="connsiteX2" fmla="*/ 0 w 1176867"/>
              <a:gd name="connsiteY2" fmla="*/ 8467 h 148167"/>
            </a:gdLst>
            <a:ahLst/>
            <a:cxnLst>
              <a:cxn ang="0">
                <a:pos x="connsiteX0" y="connsiteY0"/>
              </a:cxn>
              <a:cxn ang="0">
                <a:pos x="connsiteX1" y="connsiteY1"/>
              </a:cxn>
              <a:cxn ang="0">
                <a:pos x="connsiteX2" y="connsiteY2"/>
              </a:cxn>
            </a:cxnLst>
            <a:rect l="l" t="t" r="r" b="b"/>
            <a:pathLst>
              <a:path w="1176867" h="148167">
                <a:moveTo>
                  <a:pt x="1176867" y="148167"/>
                </a:moveTo>
                <a:lnTo>
                  <a:pt x="846667" y="0"/>
                </a:lnTo>
                <a:lnTo>
                  <a:pt x="0" y="8467"/>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sz="1050" b="0">
              <a:solidFill>
                <a:srgbClr val="000000"/>
              </a:solidFill>
              <a:latin typeface="Times" pitchFamily="84" charset="0"/>
              <a:ea typeface="ＭＳ Ｐゴシック" charset="0"/>
            </a:endParaRPr>
          </a:p>
        </p:txBody>
      </p:sp>
      <p:sp>
        <p:nvSpPr>
          <p:cNvPr id="14" name="Freeform 13"/>
          <p:cNvSpPr/>
          <p:nvPr/>
        </p:nvSpPr>
        <p:spPr>
          <a:xfrm>
            <a:off x="3937144" y="1915259"/>
            <a:ext cx="2208563" cy="162360"/>
          </a:xfrm>
          <a:custGeom>
            <a:avLst/>
            <a:gdLst>
              <a:gd name="connsiteX0" fmla="*/ 1943100 w 1943100"/>
              <a:gd name="connsiteY0" fmla="*/ 131234 h 131234"/>
              <a:gd name="connsiteX1" fmla="*/ 927100 w 1943100"/>
              <a:gd name="connsiteY1" fmla="*/ 0 h 131234"/>
              <a:gd name="connsiteX2" fmla="*/ 0 w 1943100"/>
              <a:gd name="connsiteY2" fmla="*/ 4234 h 131234"/>
            </a:gdLst>
            <a:ahLst/>
            <a:cxnLst>
              <a:cxn ang="0">
                <a:pos x="connsiteX0" y="connsiteY0"/>
              </a:cxn>
              <a:cxn ang="0">
                <a:pos x="connsiteX1" y="connsiteY1"/>
              </a:cxn>
              <a:cxn ang="0">
                <a:pos x="connsiteX2" y="connsiteY2"/>
              </a:cxn>
            </a:cxnLst>
            <a:rect l="l" t="t" r="r" b="b"/>
            <a:pathLst>
              <a:path w="1943100" h="131234">
                <a:moveTo>
                  <a:pt x="1943100" y="131234"/>
                </a:moveTo>
                <a:lnTo>
                  <a:pt x="927100" y="0"/>
                </a:lnTo>
                <a:lnTo>
                  <a:pt x="0" y="4234"/>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sz="1050" b="0">
              <a:solidFill>
                <a:srgbClr val="000000"/>
              </a:solidFill>
              <a:latin typeface="Times" pitchFamily="84" charset="0"/>
              <a:ea typeface="ＭＳ Ｐゴシック" charset="0"/>
            </a:endParaRPr>
          </a:p>
        </p:txBody>
      </p:sp>
      <p:sp>
        <p:nvSpPr>
          <p:cNvPr id="15" name="Freeform 14"/>
          <p:cNvSpPr/>
          <p:nvPr/>
        </p:nvSpPr>
        <p:spPr>
          <a:xfrm>
            <a:off x="3930154" y="2137833"/>
            <a:ext cx="2385979" cy="194725"/>
          </a:xfrm>
          <a:custGeom>
            <a:avLst/>
            <a:gdLst>
              <a:gd name="connsiteX0" fmla="*/ 2087034 w 2087034"/>
              <a:gd name="connsiteY0" fmla="*/ 0 h 169333"/>
              <a:gd name="connsiteX1" fmla="*/ 965200 w 2087034"/>
              <a:gd name="connsiteY1" fmla="*/ 169333 h 169333"/>
              <a:gd name="connsiteX2" fmla="*/ 0 w 2087034"/>
              <a:gd name="connsiteY2" fmla="*/ 165100 h 169333"/>
            </a:gdLst>
            <a:ahLst/>
            <a:cxnLst>
              <a:cxn ang="0">
                <a:pos x="connsiteX0" y="connsiteY0"/>
              </a:cxn>
              <a:cxn ang="0">
                <a:pos x="connsiteX1" y="connsiteY1"/>
              </a:cxn>
              <a:cxn ang="0">
                <a:pos x="connsiteX2" y="connsiteY2"/>
              </a:cxn>
            </a:cxnLst>
            <a:rect l="l" t="t" r="r" b="b"/>
            <a:pathLst>
              <a:path w="2087034" h="169333">
                <a:moveTo>
                  <a:pt x="2087034" y="0"/>
                </a:moveTo>
                <a:lnTo>
                  <a:pt x="965200" y="169333"/>
                </a:lnTo>
                <a:lnTo>
                  <a:pt x="0" y="165100"/>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sz="1050" b="0">
              <a:solidFill>
                <a:srgbClr val="000000"/>
              </a:solidFill>
              <a:latin typeface="Times" pitchFamily="84" charset="0"/>
              <a:ea typeface="ＭＳ Ｐゴシック" charset="0"/>
            </a:endParaRPr>
          </a:p>
        </p:txBody>
      </p:sp>
      <p:cxnSp>
        <p:nvCxnSpPr>
          <p:cNvPr id="16" name="Straight Connector 15"/>
          <p:cNvCxnSpPr/>
          <p:nvPr/>
        </p:nvCxnSpPr>
        <p:spPr bwMode="auto">
          <a:xfrm>
            <a:off x="3951639" y="2696194"/>
            <a:ext cx="2660828" cy="467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3945467" y="2954427"/>
            <a:ext cx="111717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5502535" y="5490193"/>
            <a:ext cx="833489"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Freeform 18"/>
          <p:cNvSpPr/>
          <p:nvPr/>
        </p:nvSpPr>
        <p:spPr>
          <a:xfrm>
            <a:off x="5488229" y="5501920"/>
            <a:ext cx="1149484" cy="324545"/>
          </a:xfrm>
          <a:custGeom>
            <a:avLst/>
            <a:gdLst>
              <a:gd name="connsiteX0" fmla="*/ 982133 w 982133"/>
              <a:gd name="connsiteY0" fmla="*/ 0 h 304800"/>
              <a:gd name="connsiteX1" fmla="*/ 626533 w 982133"/>
              <a:gd name="connsiteY1" fmla="*/ 300567 h 304800"/>
              <a:gd name="connsiteX2" fmla="*/ 0 w 982133"/>
              <a:gd name="connsiteY2" fmla="*/ 304800 h 304800"/>
            </a:gdLst>
            <a:ahLst/>
            <a:cxnLst>
              <a:cxn ang="0">
                <a:pos x="connsiteX0" y="connsiteY0"/>
              </a:cxn>
              <a:cxn ang="0">
                <a:pos x="connsiteX1" y="connsiteY1"/>
              </a:cxn>
              <a:cxn ang="0">
                <a:pos x="connsiteX2" y="connsiteY2"/>
              </a:cxn>
            </a:cxnLst>
            <a:rect l="l" t="t" r="r" b="b"/>
            <a:pathLst>
              <a:path w="982133" h="304800">
                <a:moveTo>
                  <a:pt x="982133" y="0"/>
                </a:moveTo>
                <a:lnTo>
                  <a:pt x="626533" y="300567"/>
                </a:lnTo>
                <a:lnTo>
                  <a:pt x="0" y="304800"/>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sz="1050" b="0">
              <a:solidFill>
                <a:srgbClr val="000000"/>
              </a:solidFill>
              <a:latin typeface="Times" pitchFamily="84" charset="0"/>
              <a:ea typeface="ＭＳ Ｐゴシック" charset="0"/>
            </a:endParaRPr>
          </a:p>
        </p:txBody>
      </p:sp>
      <p:sp>
        <p:nvSpPr>
          <p:cNvPr id="20" name="Text Box 31"/>
          <p:cNvSpPr txBox="1">
            <a:spLocks noChangeArrowheads="1"/>
          </p:cNvSpPr>
          <p:nvPr/>
        </p:nvSpPr>
        <p:spPr bwMode="auto">
          <a:xfrm>
            <a:off x="2590892" y="385518"/>
            <a:ext cx="173995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100" dirty="0" smtClean="0">
                <a:solidFill>
                  <a:srgbClr val="000000"/>
                </a:solidFill>
                <a:latin typeface="Arial"/>
                <a:cs typeface="Arial"/>
              </a:rPr>
              <a:t>Right internal jugular vein</a:t>
            </a:r>
            <a:endParaRPr lang="en-US" sz="1100" dirty="0">
              <a:solidFill>
                <a:srgbClr val="000000"/>
              </a:solidFill>
              <a:latin typeface="Arial"/>
              <a:cs typeface="Arial"/>
            </a:endParaRPr>
          </a:p>
        </p:txBody>
      </p:sp>
      <p:sp>
        <p:nvSpPr>
          <p:cNvPr id="21" name="Text Box 31"/>
          <p:cNvSpPr txBox="1">
            <a:spLocks noChangeArrowheads="1"/>
          </p:cNvSpPr>
          <p:nvPr/>
        </p:nvSpPr>
        <p:spPr bwMode="auto">
          <a:xfrm>
            <a:off x="3060721" y="656455"/>
            <a:ext cx="126165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100" dirty="0" smtClean="0">
                <a:solidFill>
                  <a:srgbClr val="000000"/>
                </a:solidFill>
                <a:latin typeface="Arial"/>
                <a:cs typeface="Arial"/>
              </a:rPr>
              <a:t>Right jugular trunk</a:t>
            </a:r>
            <a:endParaRPr lang="en-US" sz="1100" dirty="0">
              <a:solidFill>
                <a:srgbClr val="000000"/>
              </a:solidFill>
              <a:latin typeface="Arial"/>
              <a:cs typeface="Arial"/>
            </a:endParaRPr>
          </a:p>
        </p:txBody>
      </p:sp>
      <p:sp>
        <p:nvSpPr>
          <p:cNvPr id="22" name="Text Box 31"/>
          <p:cNvSpPr txBox="1">
            <a:spLocks noChangeArrowheads="1"/>
          </p:cNvSpPr>
          <p:nvPr/>
        </p:nvSpPr>
        <p:spPr bwMode="auto">
          <a:xfrm>
            <a:off x="2933026" y="935857"/>
            <a:ext cx="139781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100" dirty="0" smtClean="0">
                <a:solidFill>
                  <a:srgbClr val="000000"/>
                </a:solidFill>
                <a:latin typeface="Arial"/>
                <a:cs typeface="Arial"/>
              </a:rPr>
              <a:t>Right lymphatic duct</a:t>
            </a:r>
            <a:endParaRPr lang="en-US" sz="1100" dirty="0">
              <a:solidFill>
                <a:srgbClr val="000000"/>
              </a:solidFill>
              <a:latin typeface="Arial"/>
              <a:cs typeface="Arial"/>
            </a:endParaRPr>
          </a:p>
        </p:txBody>
      </p:sp>
      <p:sp>
        <p:nvSpPr>
          <p:cNvPr id="23" name="Text Box 31"/>
          <p:cNvSpPr txBox="1">
            <a:spLocks noChangeArrowheads="1"/>
          </p:cNvSpPr>
          <p:nvPr/>
        </p:nvSpPr>
        <p:spPr bwMode="auto">
          <a:xfrm>
            <a:off x="2818740" y="1181390"/>
            <a:ext cx="152057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100" dirty="0" smtClean="0">
                <a:solidFill>
                  <a:srgbClr val="000000"/>
                </a:solidFill>
                <a:latin typeface="Arial"/>
                <a:cs typeface="Arial"/>
              </a:rPr>
              <a:t>Right </a:t>
            </a:r>
            <a:r>
              <a:rPr lang="en-US" sz="1100" dirty="0" err="1" smtClean="0">
                <a:solidFill>
                  <a:srgbClr val="000000"/>
                </a:solidFill>
                <a:latin typeface="Arial"/>
                <a:cs typeface="Arial"/>
              </a:rPr>
              <a:t>subclavian</a:t>
            </a:r>
            <a:r>
              <a:rPr lang="en-US" sz="1100" dirty="0" smtClean="0">
                <a:solidFill>
                  <a:srgbClr val="000000"/>
                </a:solidFill>
                <a:latin typeface="Arial"/>
                <a:cs typeface="Arial"/>
              </a:rPr>
              <a:t> trunk</a:t>
            </a:r>
            <a:endParaRPr lang="en-US" sz="1100" dirty="0">
              <a:solidFill>
                <a:srgbClr val="000000"/>
              </a:solidFill>
              <a:latin typeface="Arial"/>
              <a:cs typeface="Arial"/>
            </a:endParaRPr>
          </a:p>
        </p:txBody>
      </p:sp>
      <p:sp>
        <p:nvSpPr>
          <p:cNvPr id="24" name="Text Box 31"/>
          <p:cNvSpPr txBox="1">
            <a:spLocks noChangeArrowheads="1"/>
          </p:cNvSpPr>
          <p:nvPr/>
        </p:nvSpPr>
        <p:spPr bwMode="auto">
          <a:xfrm>
            <a:off x="2431931" y="1503125"/>
            <a:ext cx="145017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100" dirty="0" smtClean="0">
                <a:solidFill>
                  <a:srgbClr val="000000"/>
                </a:solidFill>
                <a:latin typeface="Arial"/>
                <a:cs typeface="Arial"/>
              </a:rPr>
              <a:t>Right </a:t>
            </a:r>
            <a:r>
              <a:rPr lang="en-US" sz="1100" dirty="0" err="1" smtClean="0">
                <a:solidFill>
                  <a:srgbClr val="000000"/>
                </a:solidFill>
                <a:latin typeface="Arial"/>
                <a:cs typeface="Arial"/>
              </a:rPr>
              <a:t>subclavian</a:t>
            </a:r>
            <a:r>
              <a:rPr lang="en-US" sz="1100" dirty="0" smtClean="0">
                <a:solidFill>
                  <a:srgbClr val="000000"/>
                </a:solidFill>
                <a:latin typeface="Arial"/>
                <a:cs typeface="Arial"/>
              </a:rPr>
              <a:t> vein</a:t>
            </a:r>
            <a:endParaRPr lang="en-US" sz="1100" dirty="0">
              <a:solidFill>
                <a:srgbClr val="000000"/>
              </a:solidFill>
              <a:latin typeface="Arial"/>
              <a:cs typeface="Arial"/>
            </a:endParaRPr>
          </a:p>
        </p:txBody>
      </p:sp>
      <p:sp>
        <p:nvSpPr>
          <p:cNvPr id="25" name="Text Box 31"/>
          <p:cNvSpPr txBox="1">
            <a:spLocks noChangeArrowheads="1"/>
          </p:cNvSpPr>
          <p:nvPr/>
        </p:nvSpPr>
        <p:spPr bwMode="auto">
          <a:xfrm>
            <a:off x="2150693" y="1824860"/>
            <a:ext cx="17398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100" dirty="0" smtClean="0">
                <a:solidFill>
                  <a:srgbClr val="000000"/>
                </a:solidFill>
                <a:latin typeface="Arial"/>
                <a:cs typeface="Arial"/>
              </a:rPr>
              <a:t>Right </a:t>
            </a:r>
            <a:r>
              <a:rPr lang="en-US" sz="1100" dirty="0" err="1" smtClean="0">
                <a:solidFill>
                  <a:srgbClr val="000000"/>
                </a:solidFill>
                <a:latin typeface="Arial"/>
                <a:cs typeface="Arial"/>
              </a:rPr>
              <a:t>bronchomediastinal</a:t>
            </a:r>
            <a:r>
              <a:rPr lang="en-US" sz="1100" dirty="0" smtClean="0">
                <a:solidFill>
                  <a:srgbClr val="000000"/>
                </a:solidFill>
                <a:latin typeface="Arial"/>
                <a:cs typeface="Arial"/>
              </a:rPr>
              <a:t/>
            </a:r>
            <a:br>
              <a:rPr lang="en-US" sz="1100" dirty="0" smtClean="0">
                <a:solidFill>
                  <a:srgbClr val="000000"/>
                </a:solidFill>
                <a:latin typeface="Arial"/>
                <a:cs typeface="Arial"/>
              </a:rPr>
            </a:br>
            <a:r>
              <a:rPr lang="en-US" sz="1100" dirty="0" smtClean="0">
                <a:solidFill>
                  <a:srgbClr val="000000"/>
                </a:solidFill>
                <a:latin typeface="Arial"/>
                <a:cs typeface="Arial"/>
              </a:rPr>
              <a:t>trunk</a:t>
            </a:r>
            <a:endParaRPr lang="en-US" sz="1100" dirty="0">
              <a:solidFill>
                <a:srgbClr val="000000"/>
              </a:solidFill>
              <a:latin typeface="Arial"/>
              <a:cs typeface="Arial"/>
            </a:endParaRPr>
          </a:p>
        </p:txBody>
      </p:sp>
      <p:sp>
        <p:nvSpPr>
          <p:cNvPr id="26" name="Text Box 31"/>
          <p:cNvSpPr txBox="1">
            <a:spLocks noChangeArrowheads="1"/>
          </p:cNvSpPr>
          <p:nvPr/>
        </p:nvSpPr>
        <p:spPr bwMode="auto">
          <a:xfrm>
            <a:off x="2243616" y="2222795"/>
            <a:ext cx="163849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100" dirty="0" smtClean="0">
                <a:solidFill>
                  <a:srgbClr val="000000"/>
                </a:solidFill>
                <a:latin typeface="Arial"/>
                <a:cs typeface="Arial"/>
              </a:rPr>
              <a:t>Superior vena cava (cut)</a:t>
            </a:r>
            <a:endParaRPr lang="en-US" sz="1100" dirty="0">
              <a:solidFill>
                <a:srgbClr val="000000"/>
              </a:solidFill>
              <a:latin typeface="Arial"/>
              <a:cs typeface="Arial"/>
            </a:endParaRPr>
          </a:p>
        </p:txBody>
      </p:sp>
      <p:sp>
        <p:nvSpPr>
          <p:cNvPr id="27" name="Text Box 31"/>
          <p:cNvSpPr txBox="1">
            <a:spLocks noChangeArrowheads="1"/>
          </p:cNvSpPr>
          <p:nvPr/>
        </p:nvSpPr>
        <p:spPr bwMode="auto">
          <a:xfrm>
            <a:off x="3344007" y="2849331"/>
            <a:ext cx="57197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100" dirty="0" smtClean="0">
                <a:solidFill>
                  <a:srgbClr val="000000"/>
                </a:solidFill>
                <a:latin typeface="Arial"/>
                <a:cs typeface="Arial"/>
              </a:rPr>
              <a:t>Rib (cut)</a:t>
            </a:r>
            <a:endParaRPr lang="en-US" sz="1100" dirty="0">
              <a:solidFill>
                <a:srgbClr val="000000"/>
              </a:solidFill>
              <a:latin typeface="Arial"/>
              <a:cs typeface="Arial"/>
            </a:endParaRPr>
          </a:p>
        </p:txBody>
      </p:sp>
      <p:sp>
        <p:nvSpPr>
          <p:cNvPr id="28" name="Text Box 31"/>
          <p:cNvSpPr txBox="1">
            <a:spLocks noChangeArrowheads="1"/>
          </p:cNvSpPr>
          <p:nvPr/>
        </p:nvSpPr>
        <p:spPr bwMode="auto">
          <a:xfrm>
            <a:off x="3912505" y="5389326"/>
            <a:ext cx="154440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100" dirty="0" smtClean="0">
                <a:solidFill>
                  <a:srgbClr val="000000"/>
                </a:solidFill>
                <a:latin typeface="Arial"/>
                <a:cs typeface="Arial"/>
              </a:rPr>
              <a:t>Inferior vena cava (cut)</a:t>
            </a:r>
            <a:endParaRPr lang="en-US" sz="1100" dirty="0">
              <a:solidFill>
                <a:srgbClr val="000000"/>
              </a:solidFill>
              <a:latin typeface="Arial"/>
              <a:cs typeface="Arial"/>
            </a:endParaRPr>
          </a:p>
        </p:txBody>
      </p:sp>
      <p:sp>
        <p:nvSpPr>
          <p:cNvPr id="29" name="Text Box 31"/>
          <p:cNvSpPr txBox="1">
            <a:spLocks noChangeArrowheads="1"/>
          </p:cNvSpPr>
          <p:nvPr/>
        </p:nvSpPr>
        <p:spPr bwMode="auto">
          <a:xfrm>
            <a:off x="4195185" y="5727995"/>
            <a:ext cx="126172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100" dirty="0" smtClean="0">
                <a:solidFill>
                  <a:srgbClr val="000000"/>
                </a:solidFill>
                <a:latin typeface="Arial"/>
                <a:cs typeface="Arial"/>
              </a:rPr>
              <a:t>Right lumbar trunk</a:t>
            </a:r>
            <a:endParaRPr lang="en-US" sz="1100" dirty="0">
              <a:solidFill>
                <a:srgbClr val="000000"/>
              </a:solidFill>
              <a:latin typeface="Arial"/>
              <a:cs typeface="Arial"/>
            </a:endParaRPr>
          </a:p>
        </p:txBody>
      </p:sp>
      <p:sp>
        <p:nvSpPr>
          <p:cNvPr id="30" name="Text Box 31"/>
          <p:cNvSpPr txBox="1">
            <a:spLocks noChangeArrowheads="1"/>
          </p:cNvSpPr>
          <p:nvPr/>
        </p:nvSpPr>
        <p:spPr bwMode="auto">
          <a:xfrm>
            <a:off x="5902608" y="237363"/>
            <a:ext cx="10897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100" dirty="0" smtClean="0">
                <a:solidFill>
                  <a:srgbClr val="000000"/>
                </a:solidFill>
                <a:latin typeface="Arial"/>
                <a:cs typeface="Arial"/>
              </a:rPr>
              <a:t>Brachiocephalic</a:t>
            </a:r>
            <a:br>
              <a:rPr lang="en-US" sz="1100" dirty="0" smtClean="0">
                <a:solidFill>
                  <a:srgbClr val="000000"/>
                </a:solidFill>
                <a:latin typeface="Arial"/>
                <a:cs typeface="Arial"/>
              </a:rPr>
            </a:br>
            <a:r>
              <a:rPr lang="en-US" sz="1100" dirty="0" smtClean="0">
                <a:solidFill>
                  <a:srgbClr val="000000"/>
                </a:solidFill>
                <a:latin typeface="Arial"/>
                <a:cs typeface="Arial"/>
              </a:rPr>
              <a:t>veins</a:t>
            </a:r>
            <a:endParaRPr lang="en-US" sz="1100" dirty="0">
              <a:solidFill>
                <a:srgbClr val="000000"/>
              </a:solidFill>
              <a:latin typeface="Arial"/>
              <a:cs typeface="Arial"/>
            </a:endParaRPr>
          </a:p>
        </p:txBody>
      </p:sp>
      <p:grpSp>
        <p:nvGrpSpPr>
          <p:cNvPr id="31" name="Group 30"/>
          <p:cNvGrpSpPr/>
          <p:nvPr/>
        </p:nvGrpSpPr>
        <p:grpSpPr>
          <a:xfrm>
            <a:off x="2498640" y="6052388"/>
            <a:ext cx="175902" cy="176331"/>
            <a:chOff x="2735706" y="5832250"/>
            <a:chExt cx="175902" cy="176331"/>
          </a:xfrm>
        </p:grpSpPr>
        <p:sp>
          <p:nvSpPr>
            <p:cNvPr id="32" name="Rectangle 31"/>
            <p:cNvSpPr>
              <a:spLocks noChangeAspect="1"/>
            </p:cNvSpPr>
            <p:nvPr/>
          </p:nvSpPr>
          <p:spPr bwMode="auto">
            <a:xfrm>
              <a:off x="2735706" y="5832250"/>
              <a:ext cx="175902" cy="176331"/>
            </a:xfrm>
            <a:prstGeom prst="rect">
              <a:avLst/>
            </a:prstGeom>
            <a:solidFill>
              <a:srgbClr val="134B66"/>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33" name="Text Box 31"/>
            <p:cNvSpPr txBox="1">
              <a:spLocks noChangeArrowheads="1"/>
            </p:cNvSpPr>
            <p:nvPr/>
          </p:nvSpPr>
          <p:spPr bwMode="auto">
            <a:xfrm>
              <a:off x="2785192" y="5832909"/>
              <a:ext cx="8981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050" b="0" dirty="0" smtClean="0">
                  <a:solidFill>
                    <a:srgbClr val="FFFFFF"/>
                  </a:solidFill>
                  <a:latin typeface="Arial Black"/>
                  <a:cs typeface="Arial Black"/>
                </a:rPr>
                <a:t>b</a:t>
              </a:r>
              <a:endParaRPr lang="en-US" sz="1050" b="0" dirty="0">
                <a:solidFill>
                  <a:srgbClr val="FFFFFF"/>
                </a:solidFill>
                <a:latin typeface="Arial Black"/>
                <a:cs typeface="Arial Black"/>
              </a:endParaRPr>
            </a:p>
          </p:txBody>
        </p:sp>
      </p:grpSp>
      <p:sp>
        <p:nvSpPr>
          <p:cNvPr id="34" name="Text Box 31"/>
          <p:cNvSpPr txBox="1">
            <a:spLocks noChangeArrowheads="1"/>
          </p:cNvSpPr>
          <p:nvPr/>
        </p:nvSpPr>
        <p:spPr bwMode="auto">
          <a:xfrm>
            <a:off x="2753350" y="6041258"/>
            <a:ext cx="3780585"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250" dirty="0" smtClean="0">
                <a:solidFill>
                  <a:srgbClr val="000000"/>
                </a:solidFill>
                <a:latin typeface="Arial"/>
                <a:cs typeface="Arial"/>
              </a:rPr>
              <a:t>The thoracic duct empties into the left </a:t>
            </a:r>
            <a:r>
              <a:rPr lang="en-US" sz="1250" dirty="0" err="1" smtClean="0">
                <a:solidFill>
                  <a:srgbClr val="000000"/>
                </a:solidFill>
                <a:latin typeface="Arial"/>
                <a:cs typeface="Arial"/>
              </a:rPr>
              <a:t>subclavian</a:t>
            </a:r>
            <a:r>
              <a:rPr lang="en-US" sz="1250" dirty="0" smtClean="0">
                <a:solidFill>
                  <a:srgbClr val="000000"/>
                </a:solidFill>
                <a:latin typeface="Arial"/>
                <a:cs typeface="Arial"/>
              </a:rPr>
              <a:t/>
            </a:r>
            <a:br>
              <a:rPr lang="en-US" sz="1250" dirty="0" smtClean="0">
                <a:solidFill>
                  <a:srgbClr val="000000"/>
                </a:solidFill>
                <a:latin typeface="Arial"/>
                <a:cs typeface="Arial"/>
              </a:rPr>
            </a:br>
            <a:r>
              <a:rPr lang="en-US" sz="1250" dirty="0" smtClean="0">
                <a:solidFill>
                  <a:srgbClr val="000000"/>
                </a:solidFill>
                <a:latin typeface="Arial"/>
                <a:cs typeface="Arial"/>
              </a:rPr>
              <a:t>vein. The right lymphatic duct empties into the</a:t>
            </a:r>
            <a:br>
              <a:rPr lang="en-US" sz="1250" dirty="0" smtClean="0">
                <a:solidFill>
                  <a:srgbClr val="000000"/>
                </a:solidFill>
                <a:latin typeface="Arial"/>
                <a:cs typeface="Arial"/>
              </a:rPr>
            </a:br>
            <a:r>
              <a:rPr lang="en-US" sz="1250" dirty="0" smtClean="0">
                <a:solidFill>
                  <a:srgbClr val="000000"/>
                </a:solidFill>
                <a:latin typeface="Arial"/>
                <a:cs typeface="Arial"/>
              </a:rPr>
              <a:t>right </a:t>
            </a:r>
            <a:r>
              <a:rPr lang="en-US" sz="1250" dirty="0" err="1" smtClean="0">
                <a:solidFill>
                  <a:srgbClr val="000000"/>
                </a:solidFill>
                <a:latin typeface="Arial"/>
                <a:cs typeface="Arial"/>
              </a:rPr>
              <a:t>subclavian</a:t>
            </a:r>
            <a:r>
              <a:rPr lang="en-US" sz="1250" dirty="0" smtClean="0">
                <a:solidFill>
                  <a:srgbClr val="000000"/>
                </a:solidFill>
                <a:latin typeface="Arial"/>
                <a:cs typeface="Arial"/>
              </a:rPr>
              <a:t> vein.</a:t>
            </a:r>
            <a:endParaRPr lang="en-US" sz="1250" dirty="0">
              <a:solidFill>
                <a:srgbClr val="000000"/>
              </a:solidFill>
              <a:latin typeface="Arial"/>
              <a:cs typeface="Arial"/>
            </a:endParaRPr>
          </a:p>
        </p:txBody>
      </p:sp>
    </p:spTree>
    <p:extLst>
      <p:ext uri="{BB962C8B-B14F-4D97-AF65-F5344CB8AC3E}">
        <p14:creationId xmlns:p14="http://schemas.microsoft.com/office/powerpoint/2010/main" val="35173291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7" name="Picture 9236" descr="figure_22_04b_2_unlabeled.jpg"/>
          <p:cNvPicPr>
            <a:picLocks noChangeAspect="1"/>
          </p:cNvPicPr>
          <p:nvPr/>
        </p:nvPicPr>
        <p:blipFill rotWithShape="1">
          <a:blip r:embed="rId3">
            <a:extLst>
              <a:ext uri="{28A0092B-C50C-407E-A947-70E740481C1C}">
                <a14:useLocalDpi xmlns:a14="http://schemas.microsoft.com/office/drawing/2010/main" val="0"/>
              </a:ext>
            </a:extLst>
          </a:blip>
          <a:srcRect b="6533"/>
          <a:stretch/>
        </p:blipFill>
        <p:spPr>
          <a:xfrm>
            <a:off x="1926336" y="238764"/>
            <a:ext cx="5291328" cy="6153569"/>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22-4b The Relationship between the Lymphatic Ducts and the Venous System (Part </a:t>
            </a:r>
            <a:r>
              <a:rPr lang="en-US" sz="900" b="1" dirty="0" smtClean="0">
                <a:latin typeface="Arial"/>
                <a:cs typeface="Arial"/>
              </a:rPr>
              <a:t>2 </a:t>
            </a:r>
            <a:r>
              <a:rPr lang="en-US" sz="900" b="1" dirty="0">
                <a:latin typeface="Arial"/>
                <a:cs typeface="Arial"/>
              </a:rPr>
              <a:t>of 2).</a:t>
            </a:r>
          </a:p>
        </p:txBody>
      </p:sp>
      <p:grpSp>
        <p:nvGrpSpPr>
          <p:cNvPr id="6" name="Group 5"/>
          <p:cNvGrpSpPr/>
          <p:nvPr/>
        </p:nvGrpSpPr>
        <p:grpSpPr>
          <a:xfrm>
            <a:off x="2320840" y="5976188"/>
            <a:ext cx="175902" cy="176331"/>
            <a:chOff x="2735706" y="5832250"/>
            <a:chExt cx="175902" cy="176331"/>
          </a:xfrm>
        </p:grpSpPr>
        <p:sp>
          <p:nvSpPr>
            <p:cNvPr id="7" name="Rectangle 6"/>
            <p:cNvSpPr>
              <a:spLocks noChangeAspect="1"/>
            </p:cNvSpPr>
            <p:nvPr/>
          </p:nvSpPr>
          <p:spPr bwMode="auto">
            <a:xfrm>
              <a:off x="2735706" y="5832250"/>
              <a:ext cx="175902" cy="176331"/>
            </a:xfrm>
            <a:prstGeom prst="rect">
              <a:avLst/>
            </a:prstGeom>
            <a:solidFill>
              <a:srgbClr val="134B66"/>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8" name="Text Box 31"/>
            <p:cNvSpPr txBox="1">
              <a:spLocks noChangeArrowheads="1"/>
            </p:cNvSpPr>
            <p:nvPr/>
          </p:nvSpPr>
          <p:spPr bwMode="auto">
            <a:xfrm>
              <a:off x="2785192" y="5832909"/>
              <a:ext cx="8981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050" b="0" dirty="0" smtClean="0">
                  <a:solidFill>
                    <a:srgbClr val="FFFFFF"/>
                  </a:solidFill>
                  <a:latin typeface="Arial Black"/>
                  <a:cs typeface="Arial Black"/>
                </a:rPr>
                <a:t>b</a:t>
              </a:r>
              <a:endParaRPr lang="en-US" sz="1050" b="0" dirty="0">
                <a:solidFill>
                  <a:srgbClr val="FFFFFF"/>
                </a:solidFill>
                <a:latin typeface="Arial Black"/>
                <a:cs typeface="Arial Black"/>
              </a:endParaRPr>
            </a:p>
          </p:txBody>
        </p:sp>
      </p:grpSp>
      <p:sp>
        <p:nvSpPr>
          <p:cNvPr id="9" name="Text Box 31"/>
          <p:cNvSpPr txBox="1">
            <a:spLocks noChangeArrowheads="1"/>
          </p:cNvSpPr>
          <p:nvPr/>
        </p:nvSpPr>
        <p:spPr bwMode="auto">
          <a:xfrm>
            <a:off x="2575550" y="5965058"/>
            <a:ext cx="3780585"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250" dirty="0" smtClean="0">
                <a:solidFill>
                  <a:srgbClr val="000000"/>
                </a:solidFill>
                <a:latin typeface="Arial"/>
                <a:cs typeface="Arial"/>
              </a:rPr>
              <a:t>The thoracic duct empties into the left </a:t>
            </a:r>
            <a:r>
              <a:rPr lang="en-US" sz="1250" dirty="0" err="1" smtClean="0">
                <a:solidFill>
                  <a:srgbClr val="000000"/>
                </a:solidFill>
                <a:latin typeface="Arial"/>
                <a:cs typeface="Arial"/>
              </a:rPr>
              <a:t>subclavian</a:t>
            </a:r>
            <a:r>
              <a:rPr lang="en-US" sz="1250" dirty="0" smtClean="0">
                <a:solidFill>
                  <a:srgbClr val="000000"/>
                </a:solidFill>
                <a:latin typeface="Arial"/>
                <a:cs typeface="Arial"/>
              </a:rPr>
              <a:t/>
            </a:r>
            <a:br>
              <a:rPr lang="en-US" sz="1250" dirty="0" smtClean="0">
                <a:solidFill>
                  <a:srgbClr val="000000"/>
                </a:solidFill>
                <a:latin typeface="Arial"/>
                <a:cs typeface="Arial"/>
              </a:rPr>
            </a:br>
            <a:r>
              <a:rPr lang="en-US" sz="1250" dirty="0" smtClean="0">
                <a:solidFill>
                  <a:srgbClr val="000000"/>
                </a:solidFill>
                <a:latin typeface="Arial"/>
                <a:cs typeface="Arial"/>
              </a:rPr>
              <a:t>vein. The right lymphatic duct empties into the</a:t>
            </a:r>
            <a:br>
              <a:rPr lang="en-US" sz="1250" dirty="0" smtClean="0">
                <a:solidFill>
                  <a:srgbClr val="000000"/>
                </a:solidFill>
                <a:latin typeface="Arial"/>
                <a:cs typeface="Arial"/>
              </a:rPr>
            </a:br>
            <a:r>
              <a:rPr lang="en-US" sz="1250" dirty="0" smtClean="0">
                <a:solidFill>
                  <a:srgbClr val="000000"/>
                </a:solidFill>
                <a:latin typeface="Arial"/>
                <a:cs typeface="Arial"/>
              </a:rPr>
              <a:t>right </a:t>
            </a:r>
            <a:r>
              <a:rPr lang="en-US" sz="1250" dirty="0" err="1" smtClean="0">
                <a:solidFill>
                  <a:srgbClr val="000000"/>
                </a:solidFill>
                <a:latin typeface="Arial"/>
                <a:cs typeface="Arial"/>
              </a:rPr>
              <a:t>subclavian</a:t>
            </a:r>
            <a:r>
              <a:rPr lang="en-US" sz="1250" dirty="0" smtClean="0">
                <a:solidFill>
                  <a:srgbClr val="000000"/>
                </a:solidFill>
                <a:latin typeface="Arial"/>
                <a:cs typeface="Arial"/>
              </a:rPr>
              <a:t> vein.</a:t>
            </a:r>
            <a:endParaRPr lang="en-US" sz="1250" dirty="0">
              <a:solidFill>
                <a:srgbClr val="000000"/>
              </a:solidFill>
              <a:latin typeface="Arial"/>
              <a:cs typeface="Arial"/>
            </a:endParaRPr>
          </a:p>
        </p:txBody>
      </p:sp>
      <p:sp>
        <p:nvSpPr>
          <p:cNvPr id="11" name="Freeform 10"/>
          <p:cNvSpPr/>
          <p:nvPr/>
        </p:nvSpPr>
        <p:spPr>
          <a:xfrm>
            <a:off x="2820866" y="5527358"/>
            <a:ext cx="1085312" cy="330067"/>
          </a:xfrm>
          <a:custGeom>
            <a:avLst/>
            <a:gdLst>
              <a:gd name="connsiteX0" fmla="*/ 0 w 973667"/>
              <a:gd name="connsiteY0" fmla="*/ 0 h 300567"/>
              <a:gd name="connsiteX1" fmla="*/ 376767 w 973667"/>
              <a:gd name="connsiteY1" fmla="*/ 300567 h 300567"/>
              <a:gd name="connsiteX2" fmla="*/ 973667 w 973667"/>
              <a:gd name="connsiteY2" fmla="*/ 300567 h 300567"/>
            </a:gdLst>
            <a:ahLst/>
            <a:cxnLst>
              <a:cxn ang="0">
                <a:pos x="connsiteX0" y="connsiteY0"/>
              </a:cxn>
              <a:cxn ang="0">
                <a:pos x="connsiteX1" y="connsiteY1"/>
              </a:cxn>
              <a:cxn ang="0">
                <a:pos x="connsiteX2" y="connsiteY2"/>
              </a:cxn>
            </a:cxnLst>
            <a:rect l="l" t="t" r="r" b="b"/>
            <a:pathLst>
              <a:path w="973667" h="300567">
                <a:moveTo>
                  <a:pt x="0" y="0"/>
                </a:moveTo>
                <a:lnTo>
                  <a:pt x="376767" y="300567"/>
                </a:lnTo>
                <a:lnTo>
                  <a:pt x="973667" y="300567"/>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sz="1050" b="0">
              <a:solidFill>
                <a:srgbClr val="000000"/>
              </a:solidFill>
              <a:latin typeface="Times" pitchFamily="84" charset="0"/>
              <a:ea typeface="ＭＳ Ｐゴシック" charset="0"/>
            </a:endParaRPr>
          </a:p>
        </p:txBody>
      </p:sp>
      <p:sp>
        <p:nvSpPr>
          <p:cNvPr id="12" name="Freeform 11"/>
          <p:cNvSpPr/>
          <p:nvPr/>
        </p:nvSpPr>
        <p:spPr>
          <a:xfrm>
            <a:off x="2963981" y="5209748"/>
            <a:ext cx="930269" cy="357194"/>
          </a:xfrm>
          <a:custGeom>
            <a:avLst/>
            <a:gdLst>
              <a:gd name="connsiteX0" fmla="*/ 0 w 855133"/>
              <a:gd name="connsiteY0" fmla="*/ 0 h 330200"/>
              <a:gd name="connsiteX1" fmla="*/ 376767 w 855133"/>
              <a:gd name="connsiteY1" fmla="*/ 330200 h 330200"/>
              <a:gd name="connsiteX2" fmla="*/ 855133 w 855133"/>
              <a:gd name="connsiteY2" fmla="*/ 325966 h 330200"/>
            </a:gdLst>
            <a:ahLst/>
            <a:cxnLst>
              <a:cxn ang="0">
                <a:pos x="connsiteX0" y="connsiteY0"/>
              </a:cxn>
              <a:cxn ang="0">
                <a:pos x="connsiteX1" y="connsiteY1"/>
              </a:cxn>
              <a:cxn ang="0">
                <a:pos x="connsiteX2" y="connsiteY2"/>
              </a:cxn>
            </a:cxnLst>
            <a:rect l="l" t="t" r="r" b="b"/>
            <a:pathLst>
              <a:path w="855133" h="330200">
                <a:moveTo>
                  <a:pt x="0" y="0"/>
                </a:moveTo>
                <a:lnTo>
                  <a:pt x="376767" y="330200"/>
                </a:lnTo>
                <a:lnTo>
                  <a:pt x="855133" y="325966"/>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sz="1050" b="0">
              <a:solidFill>
                <a:srgbClr val="000000"/>
              </a:solidFill>
              <a:latin typeface="Times" pitchFamily="84" charset="0"/>
              <a:ea typeface="ＭＳ Ｐゴシック" charset="0"/>
            </a:endParaRPr>
          </a:p>
        </p:txBody>
      </p:sp>
      <p:sp>
        <p:nvSpPr>
          <p:cNvPr id="13" name="Freeform 12"/>
          <p:cNvSpPr/>
          <p:nvPr/>
        </p:nvSpPr>
        <p:spPr>
          <a:xfrm>
            <a:off x="2741502" y="5053300"/>
            <a:ext cx="2764218" cy="311984"/>
          </a:xfrm>
          <a:custGeom>
            <a:avLst/>
            <a:gdLst>
              <a:gd name="connsiteX0" fmla="*/ 0 w 2446866"/>
              <a:gd name="connsiteY0" fmla="*/ 0 h 279400"/>
              <a:gd name="connsiteX1" fmla="*/ 1066800 w 2446866"/>
              <a:gd name="connsiteY1" fmla="*/ 279400 h 279400"/>
              <a:gd name="connsiteX2" fmla="*/ 2446866 w 2446866"/>
              <a:gd name="connsiteY2" fmla="*/ 270933 h 279400"/>
            </a:gdLst>
            <a:ahLst/>
            <a:cxnLst>
              <a:cxn ang="0">
                <a:pos x="connsiteX0" y="connsiteY0"/>
              </a:cxn>
              <a:cxn ang="0">
                <a:pos x="connsiteX1" y="connsiteY1"/>
              </a:cxn>
              <a:cxn ang="0">
                <a:pos x="connsiteX2" y="connsiteY2"/>
              </a:cxn>
            </a:cxnLst>
            <a:rect l="l" t="t" r="r" b="b"/>
            <a:pathLst>
              <a:path w="2446866" h="279400">
                <a:moveTo>
                  <a:pt x="0" y="0"/>
                </a:moveTo>
                <a:lnTo>
                  <a:pt x="1066800" y="279400"/>
                </a:lnTo>
                <a:lnTo>
                  <a:pt x="2446866" y="270933"/>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sz="1050" b="0">
              <a:solidFill>
                <a:srgbClr val="000000"/>
              </a:solidFill>
              <a:latin typeface="Times" pitchFamily="84" charset="0"/>
              <a:ea typeface="ＭＳ Ｐゴシック" charset="0"/>
            </a:endParaRPr>
          </a:p>
        </p:txBody>
      </p:sp>
      <p:sp>
        <p:nvSpPr>
          <p:cNvPr id="14" name="Freeform 13"/>
          <p:cNvSpPr/>
          <p:nvPr/>
        </p:nvSpPr>
        <p:spPr>
          <a:xfrm>
            <a:off x="3625031" y="4986581"/>
            <a:ext cx="1860530" cy="67821"/>
          </a:xfrm>
          <a:custGeom>
            <a:avLst/>
            <a:gdLst>
              <a:gd name="connsiteX0" fmla="*/ 0 w 1646766"/>
              <a:gd name="connsiteY0" fmla="*/ 0 h 55033"/>
              <a:gd name="connsiteX1" fmla="*/ 1138766 w 1646766"/>
              <a:gd name="connsiteY1" fmla="*/ 55033 h 55033"/>
              <a:gd name="connsiteX2" fmla="*/ 1646766 w 1646766"/>
              <a:gd name="connsiteY2" fmla="*/ 55033 h 55033"/>
            </a:gdLst>
            <a:ahLst/>
            <a:cxnLst>
              <a:cxn ang="0">
                <a:pos x="connsiteX0" y="connsiteY0"/>
              </a:cxn>
              <a:cxn ang="0">
                <a:pos x="connsiteX1" y="connsiteY1"/>
              </a:cxn>
              <a:cxn ang="0">
                <a:pos x="connsiteX2" y="connsiteY2"/>
              </a:cxn>
            </a:cxnLst>
            <a:rect l="l" t="t" r="r" b="b"/>
            <a:pathLst>
              <a:path w="1646766" h="55033">
                <a:moveTo>
                  <a:pt x="0" y="0"/>
                </a:moveTo>
                <a:lnTo>
                  <a:pt x="1138766" y="55033"/>
                </a:lnTo>
                <a:lnTo>
                  <a:pt x="1646766" y="55033"/>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sz="1050" b="0">
              <a:solidFill>
                <a:srgbClr val="000000"/>
              </a:solidFill>
              <a:latin typeface="Times" pitchFamily="84" charset="0"/>
              <a:ea typeface="ＭＳ Ｐゴシック" charset="0"/>
            </a:endParaRPr>
          </a:p>
        </p:txBody>
      </p:sp>
      <p:sp>
        <p:nvSpPr>
          <p:cNvPr id="15" name="Freeform 14"/>
          <p:cNvSpPr/>
          <p:nvPr/>
        </p:nvSpPr>
        <p:spPr>
          <a:xfrm>
            <a:off x="3031682" y="4359168"/>
            <a:ext cx="2467418" cy="280331"/>
          </a:xfrm>
          <a:custGeom>
            <a:avLst/>
            <a:gdLst>
              <a:gd name="connsiteX0" fmla="*/ 0 w 2226733"/>
              <a:gd name="connsiteY0" fmla="*/ 0 h 241300"/>
              <a:gd name="connsiteX1" fmla="*/ 1752600 w 2226733"/>
              <a:gd name="connsiteY1" fmla="*/ 241300 h 241300"/>
              <a:gd name="connsiteX2" fmla="*/ 2226733 w 2226733"/>
              <a:gd name="connsiteY2" fmla="*/ 224367 h 241300"/>
            </a:gdLst>
            <a:ahLst/>
            <a:cxnLst>
              <a:cxn ang="0">
                <a:pos x="connsiteX0" y="connsiteY0"/>
              </a:cxn>
              <a:cxn ang="0">
                <a:pos x="connsiteX1" y="connsiteY1"/>
              </a:cxn>
              <a:cxn ang="0">
                <a:pos x="connsiteX2" y="connsiteY2"/>
              </a:cxn>
            </a:cxnLst>
            <a:rect l="l" t="t" r="r" b="b"/>
            <a:pathLst>
              <a:path w="2226733" h="241300">
                <a:moveTo>
                  <a:pt x="0" y="0"/>
                </a:moveTo>
                <a:lnTo>
                  <a:pt x="1752600" y="241300"/>
                </a:lnTo>
                <a:lnTo>
                  <a:pt x="2226733" y="224367"/>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sz="1050" b="0">
              <a:solidFill>
                <a:srgbClr val="000000"/>
              </a:solidFill>
              <a:latin typeface="Times" pitchFamily="84" charset="0"/>
              <a:ea typeface="ＭＳ Ｐゴシック" charset="0"/>
            </a:endParaRPr>
          </a:p>
        </p:txBody>
      </p:sp>
      <p:cxnSp>
        <p:nvCxnSpPr>
          <p:cNvPr id="16" name="Straight Connector 15"/>
          <p:cNvCxnSpPr/>
          <p:nvPr/>
        </p:nvCxnSpPr>
        <p:spPr bwMode="auto">
          <a:xfrm>
            <a:off x="2849197" y="4258292"/>
            <a:ext cx="2649903" cy="44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Freeform 16"/>
          <p:cNvSpPr/>
          <p:nvPr/>
        </p:nvSpPr>
        <p:spPr>
          <a:xfrm>
            <a:off x="3097626" y="3796832"/>
            <a:ext cx="2401474" cy="113036"/>
          </a:xfrm>
          <a:custGeom>
            <a:avLst/>
            <a:gdLst>
              <a:gd name="connsiteX0" fmla="*/ 0 w 2129367"/>
              <a:gd name="connsiteY0" fmla="*/ 97366 h 97366"/>
              <a:gd name="connsiteX1" fmla="*/ 1536700 w 2129367"/>
              <a:gd name="connsiteY1" fmla="*/ 0 h 97366"/>
              <a:gd name="connsiteX2" fmla="*/ 2129367 w 2129367"/>
              <a:gd name="connsiteY2" fmla="*/ 0 h 97366"/>
            </a:gdLst>
            <a:ahLst/>
            <a:cxnLst>
              <a:cxn ang="0">
                <a:pos x="connsiteX0" y="connsiteY0"/>
              </a:cxn>
              <a:cxn ang="0">
                <a:pos x="connsiteX1" y="connsiteY1"/>
              </a:cxn>
              <a:cxn ang="0">
                <a:pos x="connsiteX2" y="connsiteY2"/>
              </a:cxn>
            </a:cxnLst>
            <a:rect l="l" t="t" r="r" b="b"/>
            <a:pathLst>
              <a:path w="2129367" h="97366">
                <a:moveTo>
                  <a:pt x="0" y="97366"/>
                </a:moveTo>
                <a:lnTo>
                  <a:pt x="1536700" y="0"/>
                </a:lnTo>
                <a:lnTo>
                  <a:pt x="2129367" y="0"/>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sz="1050" b="0">
              <a:solidFill>
                <a:srgbClr val="000000"/>
              </a:solidFill>
              <a:latin typeface="Times" pitchFamily="84" charset="0"/>
              <a:ea typeface="ＭＳ Ｐゴシック" charset="0"/>
            </a:endParaRPr>
          </a:p>
        </p:txBody>
      </p:sp>
      <p:cxnSp>
        <p:nvCxnSpPr>
          <p:cNvPr id="18" name="Straight Connector 17"/>
          <p:cNvCxnSpPr>
            <a:endCxn id="17" idx="1"/>
          </p:cNvCxnSpPr>
          <p:nvPr/>
        </p:nvCxnSpPr>
        <p:spPr bwMode="auto">
          <a:xfrm>
            <a:off x="3077633" y="3513671"/>
            <a:ext cx="1753064" cy="28316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2788760" y="3394696"/>
            <a:ext cx="2707801"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Freeform 19"/>
          <p:cNvSpPr/>
          <p:nvPr/>
        </p:nvSpPr>
        <p:spPr>
          <a:xfrm>
            <a:off x="2971246" y="2084127"/>
            <a:ext cx="2537347" cy="700827"/>
          </a:xfrm>
          <a:custGeom>
            <a:avLst/>
            <a:gdLst>
              <a:gd name="connsiteX0" fmla="*/ 0 w 2264833"/>
              <a:gd name="connsiteY0" fmla="*/ 0 h 609600"/>
              <a:gd name="connsiteX1" fmla="*/ 1917700 w 2264833"/>
              <a:gd name="connsiteY1" fmla="*/ 609600 h 609600"/>
              <a:gd name="connsiteX2" fmla="*/ 2264833 w 2264833"/>
              <a:gd name="connsiteY2" fmla="*/ 605367 h 609600"/>
            </a:gdLst>
            <a:ahLst/>
            <a:cxnLst>
              <a:cxn ang="0">
                <a:pos x="connsiteX0" y="connsiteY0"/>
              </a:cxn>
              <a:cxn ang="0">
                <a:pos x="connsiteX1" y="connsiteY1"/>
              </a:cxn>
              <a:cxn ang="0">
                <a:pos x="connsiteX2" y="connsiteY2"/>
              </a:cxn>
            </a:cxnLst>
            <a:rect l="l" t="t" r="r" b="b"/>
            <a:pathLst>
              <a:path w="2264833" h="609600">
                <a:moveTo>
                  <a:pt x="0" y="0"/>
                </a:moveTo>
                <a:lnTo>
                  <a:pt x="1917700" y="609600"/>
                </a:lnTo>
                <a:lnTo>
                  <a:pt x="2264833" y="605367"/>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sz="1050" b="0">
              <a:solidFill>
                <a:srgbClr val="000000"/>
              </a:solidFill>
              <a:latin typeface="Times" pitchFamily="84" charset="0"/>
              <a:ea typeface="ＭＳ Ｐゴシック" charset="0"/>
            </a:endParaRPr>
          </a:p>
        </p:txBody>
      </p:sp>
      <p:sp>
        <p:nvSpPr>
          <p:cNvPr id="21" name="Freeform 20"/>
          <p:cNvSpPr/>
          <p:nvPr/>
        </p:nvSpPr>
        <p:spPr>
          <a:xfrm>
            <a:off x="3391255" y="1958085"/>
            <a:ext cx="2109254" cy="470232"/>
          </a:xfrm>
          <a:custGeom>
            <a:avLst/>
            <a:gdLst>
              <a:gd name="connsiteX0" fmla="*/ 0 w 1883834"/>
              <a:gd name="connsiteY0" fmla="*/ 0 h 419100"/>
              <a:gd name="connsiteX1" fmla="*/ 1536700 w 1883834"/>
              <a:gd name="connsiteY1" fmla="*/ 419100 h 419100"/>
              <a:gd name="connsiteX2" fmla="*/ 1883834 w 1883834"/>
              <a:gd name="connsiteY2" fmla="*/ 419100 h 419100"/>
            </a:gdLst>
            <a:ahLst/>
            <a:cxnLst>
              <a:cxn ang="0">
                <a:pos x="connsiteX0" y="connsiteY0"/>
              </a:cxn>
              <a:cxn ang="0">
                <a:pos x="connsiteX1" y="connsiteY1"/>
              </a:cxn>
              <a:cxn ang="0">
                <a:pos x="connsiteX2" y="connsiteY2"/>
              </a:cxn>
            </a:cxnLst>
            <a:rect l="l" t="t" r="r" b="b"/>
            <a:pathLst>
              <a:path w="1883834" h="419100">
                <a:moveTo>
                  <a:pt x="0" y="0"/>
                </a:moveTo>
                <a:lnTo>
                  <a:pt x="1536700" y="419100"/>
                </a:lnTo>
                <a:lnTo>
                  <a:pt x="1883834" y="419100"/>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sz="1050" b="0">
              <a:solidFill>
                <a:srgbClr val="000000"/>
              </a:solidFill>
              <a:latin typeface="Times" pitchFamily="84" charset="0"/>
              <a:ea typeface="ＭＳ Ｐゴシック" charset="0"/>
            </a:endParaRPr>
          </a:p>
        </p:txBody>
      </p:sp>
      <p:cxnSp>
        <p:nvCxnSpPr>
          <p:cNvPr id="22" name="Straight Connector 21"/>
          <p:cNvCxnSpPr/>
          <p:nvPr/>
        </p:nvCxnSpPr>
        <p:spPr bwMode="auto">
          <a:xfrm flipV="1">
            <a:off x="3558901" y="1862229"/>
            <a:ext cx="1949718" cy="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Freeform 22"/>
          <p:cNvSpPr/>
          <p:nvPr/>
        </p:nvSpPr>
        <p:spPr>
          <a:xfrm>
            <a:off x="3179233" y="1399175"/>
            <a:ext cx="2318840" cy="497362"/>
          </a:xfrm>
          <a:custGeom>
            <a:avLst/>
            <a:gdLst>
              <a:gd name="connsiteX0" fmla="*/ 0 w 2065866"/>
              <a:gd name="connsiteY0" fmla="*/ 436033 h 436033"/>
              <a:gd name="connsiteX1" fmla="*/ 1413933 w 2065866"/>
              <a:gd name="connsiteY1" fmla="*/ 0 h 436033"/>
              <a:gd name="connsiteX2" fmla="*/ 2065866 w 2065866"/>
              <a:gd name="connsiteY2" fmla="*/ 4233 h 436033"/>
            </a:gdLst>
            <a:ahLst/>
            <a:cxnLst>
              <a:cxn ang="0">
                <a:pos x="connsiteX0" y="connsiteY0"/>
              </a:cxn>
              <a:cxn ang="0">
                <a:pos x="connsiteX1" y="connsiteY1"/>
              </a:cxn>
              <a:cxn ang="0">
                <a:pos x="connsiteX2" y="connsiteY2"/>
              </a:cxn>
            </a:cxnLst>
            <a:rect l="l" t="t" r="r" b="b"/>
            <a:pathLst>
              <a:path w="2065866" h="436033">
                <a:moveTo>
                  <a:pt x="0" y="436033"/>
                </a:moveTo>
                <a:lnTo>
                  <a:pt x="1413933" y="0"/>
                </a:lnTo>
                <a:lnTo>
                  <a:pt x="2065866" y="4233"/>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sz="1050" b="0">
              <a:solidFill>
                <a:srgbClr val="000000"/>
              </a:solidFill>
              <a:latin typeface="Times" pitchFamily="84" charset="0"/>
              <a:ea typeface="ＭＳ Ｐゴシック" charset="0"/>
            </a:endParaRPr>
          </a:p>
        </p:txBody>
      </p:sp>
      <p:sp>
        <p:nvSpPr>
          <p:cNvPr id="24" name="Freeform 23"/>
          <p:cNvSpPr/>
          <p:nvPr/>
        </p:nvSpPr>
        <p:spPr>
          <a:xfrm>
            <a:off x="3308377" y="1094281"/>
            <a:ext cx="2199703" cy="524150"/>
          </a:xfrm>
          <a:custGeom>
            <a:avLst/>
            <a:gdLst>
              <a:gd name="connsiteX0" fmla="*/ 0 w 1964266"/>
              <a:gd name="connsiteY0" fmla="*/ 461434 h 461434"/>
              <a:gd name="connsiteX1" fmla="*/ 1278466 w 1964266"/>
              <a:gd name="connsiteY1" fmla="*/ 4234 h 461434"/>
              <a:gd name="connsiteX2" fmla="*/ 1964266 w 1964266"/>
              <a:gd name="connsiteY2" fmla="*/ 0 h 461434"/>
            </a:gdLst>
            <a:ahLst/>
            <a:cxnLst>
              <a:cxn ang="0">
                <a:pos x="connsiteX0" y="connsiteY0"/>
              </a:cxn>
              <a:cxn ang="0">
                <a:pos x="connsiteX1" y="connsiteY1"/>
              </a:cxn>
              <a:cxn ang="0">
                <a:pos x="connsiteX2" y="connsiteY2"/>
              </a:cxn>
            </a:cxnLst>
            <a:rect l="l" t="t" r="r" b="b"/>
            <a:pathLst>
              <a:path w="1964266" h="461434">
                <a:moveTo>
                  <a:pt x="0" y="461434"/>
                </a:moveTo>
                <a:lnTo>
                  <a:pt x="1278466" y="4234"/>
                </a:lnTo>
                <a:lnTo>
                  <a:pt x="1964266" y="0"/>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sz="1050" b="0">
              <a:solidFill>
                <a:srgbClr val="000000"/>
              </a:solidFill>
              <a:latin typeface="Times" pitchFamily="84" charset="0"/>
              <a:ea typeface="ＭＳ Ｐゴシック" charset="0"/>
            </a:endParaRPr>
          </a:p>
        </p:txBody>
      </p:sp>
      <p:sp>
        <p:nvSpPr>
          <p:cNvPr id="25" name="Freeform 24"/>
          <p:cNvSpPr/>
          <p:nvPr/>
        </p:nvSpPr>
        <p:spPr>
          <a:xfrm>
            <a:off x="3094567" y="830596"/>
            <a:ext cx="2402482" cy="820407"/>
          </a:xfrm>
          <a:custGeom>
            <a:avLst/>
            <a:gdLst>
              <a:gd name="connsiteX0" fmla="*/ 0 w 2159000"/>
              <a:gd name="connsiteY0" fmla="*/ 728134 h 728134"/>
              <a:gd name="connsiteX1" fmla="*/ 1151467 w 2159000"/>
              <a:gd name="connsiteY1" fmla="*/ 0 h 728134"/>
              <a:gd name="connsiteX2" fmla="*/ 2159000 w 2159000"/>
              <a:gd name="connsiteY2" fmla="*/ 0 h 728134"/>
            </a:gdLst>
            <a:ahLst/>
            <a:cxnLst>
              <a:cxn ang="0">
                <a:pos x="connsiteX0" y="connsiteY0"/>
              </a:cxn>
              <a:cxn ang="0">
                <a:pos x="connsiteX1" y="connsiteY1"/>
              </a:cxn>
              <a:cxn ang="0">
                <a:pos x="connsiteX2" y="connsiteY2"/>
              </a:cxn>
            </a:cxnLst>
            <a:rect l="l" t="t" r="r" b="b"/>
            <a:pathLst>
              <a:path w="2159000" h="728134">
                <a:moveTo>
                  <a:pt x="0" y="728134"/>
                </a:moveTo>
                <a:lnTo>
                  <a:pt x="1151467" y="0"/>
                </a:lnTo>
                <a:lnTo>
                  <a:pt x="2159000" y="0"/>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sz="1050" b="0">
              <a:solidFill>
                <a:srgbClr val="000000"/>
              </a:solidFill>
              <a:latin typeface="Times" pitchFamily="84" charset="0"/>
              <a:ea typeface="ＭＳ Ｐゴシック" charset="0"/>
            </a:endParaRPr>
          </a:p>
        </p:txBody>
      </p:sp>
      <p:sp>
        <p:nvSpPr>
          <p:cNvPr id="26" name="Freeform 25"/>
          <p:cNvSpPr/>
          <p:nvPr/>
        </p:nvSpPr>
        <p:spPr>
          <a:xfrm>
            <a:off x="3130758" y="563691"/>
            <a:ext cx="2368983" cy="855078"/>
          </a:xfrm>
          <a:custGeom>
            <a:avLst/>
            <a:gdLst>
              <a:gd name="connsiteX0" fmla="*/ 0 w 2103967"/>
              <a:gd name="connsiteY0" fmla="*/ 753534 h 753534"/>
              <a:gd name="connsiteX1" fmla="*/ 1054100 w 2103967"/>
              <a:gd name="connsiteY1" fmla="*/ 0 h 753534"/>
              <a:gd name="connsiteX2" fmla="*/ 2103967 w 2103967"/>
              <a:gd name="connsiteY2" fmla="*/ 12700 h 753534"/>
            </a:gdLst>
            <a:ahLst/>
            <a:cxnLst>
              <a:cxn ang="0">
                <a:pos x="connsiteX0" y="connsiteY0"/>
              </a:cxn>
              <a:cxn ang="0">
                <a:pos x="connsiteX1" y="connsiteY1"/>
              </a:cxn>
              <a:cxn ang="0">
                <a:pos x="connsiteX2" y="connsiteY2"/>
              </a:cxn>
            </a:cxnLst>
            <a:rect l="l" t="t" r="r" b="b"/>
            <a:pathLst>
              <a:path w="2103967" h="753534">
                <a:moveTo>
                  <a:pt x="0" y="753534"/>
                </a:moveTo>
                <a:lnTo>
                  <a:pt x="1054100" y="0"/>
                </a:lnTo>
                <a:lnTo>
                  <a:pt x="2103967" y="12700"/>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sz="1050" b="0">
              <a:solidFill>
                <a:srgbClr val="000000"/>
              </a:solidFill>
              <a:latin typeface="Times" pitchFamily="84" charset="0"/>
              <a:ea typeface="ＭＳ Ｐゴシック" charset="0"/>
            </a:endParaRPr>
          </a:p>
        </p:txBody>
      </p:sp>
      <p:sp>
        <p:nvSpPr>
          <p:cNvPr id="27" name="Freeform 26"/>
          <p:cNvSpPr/>
          <p:nvPr/>
        </p:nvSpPr>
        <p:spPr>
          <a:xfrm>
            <a:off x="3009900" y="334437"/>
            <a:ext cx="2493433" cy="1011767"/>
          </a:xfrm>
          <a:custGeom>
            <a:avLst/>
            <a:gdLst>
              <a:gd name="connsiteX0" fmla="*/ 0 w 2222500"/>
              <a:gd name="connsiteY0" fmla="*/ 905933 h 905933"/>
              <a:gd name="connsiteX1" fmla="*/ 1126067 w 2222500"/>
              <a:gd name="connsiteY1" fmla="*/ 0 h 905933"/>
              <a:gd name="connsiteX2" fmla="*/ 2222500 w 2222500"/>
              <a:gd name="connsiteY2" fmla="*/ 4233 h 905933"/>
            </a:gdLst>
            <a:ahLst/>
            <a:cxnLst>
              <a:cxn ang="0">
                <a:pos x="connsiteX0" y="connsiteY0"/>
              </a:cxn>
              <a:cxn ang="0">
                <a:pos x="connsiteX1" y="connsiteY1"/>
              </a:cxn>
              <a:cxn ang="0">
                <a:pos x="connsiteX2" y="connsiteY2"/>
              </a:cxn>
            </a:cxnLst>
            <a:rect l="l" t="t" r="r" b="b"/>
            <a:pathLst>
              <a:path w="2222500" h="905933">
                <a:moveTo>
                  <a:pt x="0" y="905933"/>
                </a:moveTo>
                <a:lnTo>
                  <a:pt x="1126067" y="0"/>
                </a:lnTo>
                <a:lnTo>
                  <a:pt x="2222500" y="4233"/>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sz="1050" b="0">
              <a:solidFill>
                <a:srgbClr val="000000"/>
              </a:solidFill>
              <a:latin typeface="Times" pitchFamily="84" charset="0"/>
              <a:ea typeface="ＭＳ Ｐゴシック" charset="0"/>
            </a:endParaRPr>
          </a:p>
        </p:txBody>
      </p:sp>
      <p:sp>
        <p:nvSpPr>
          <p:cNvPr id="28" name="Text Box 31"/>
          <p:cNvSpPr txBox="1">
            <a:spLocks noChangeArrowheads="1"/>
          </p:cNvSpPr>
          <p:nvPr/>
        </p:nvSpPr>
        <p:spPr bwMode="auto">
          <a:xfrm>
            <a:off x="1948674" y="330498"/>
            <a:ext cx="10897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100" dirty="0" smtClean="0">
                <a:solidFill>
                  <a:srgbClr val="000000"/>
                </a:solidFill>
                <a:latin typeface="Arial"/>
                <a:cs typeface="Arial"/>
              </a:rPr>
              <a:t>Brachiocephalic</a:t>
            </a:r>
            <a:br>
              <a:rPr lang="en-US" sz="1100" dirty="0" smtClean="0">
                <a:solidFill>
                  <a:srgbClr val="000000"/>
                </a:solidFill>
                <a:latin typeface="Arial"/>
                <a:cs typeface="Arial"/>
              </a:rPr>
            </a:br>
            <a:r>
              <a:rPr lang="en-US" sz="1100" dirty="0" smtClean="0">
                <a:solidFill>
                  <a:srgbClr val="000000"/>
                </a:solidFill>
                <a:latin typeface="Arial"/>
                <a:cs typeface="Arial"/>
              </a:rPr>
              <a:t>veins</a:t>
            </a:r>
            <a:endParaRPr lang="en-US" sz="1100" dirty="0">
              <a:solidFill>
                <a:srgbClr val="000000"/>
              </a:solidFill>
              <a:latin typeface="Arial"/>
              <a:cs typeface="Arial"/>
            </a:endParaRPr>
          </a:p>
        </p:txBody>
      </p:sp>
      <p:sp>
        <p:nvSpPr>
          <p:cNvPr id="29" name="Text Box 31"/>
          <p:cNvSpPr txBox="1">
            <a:spLocks noChangeArrowheads="1"/>
          </p:cNvSpPr>
          <p:nvPr/>
        </p:nvSpPr>
        <p:spPr bwMode="auto">
          <a:xfrm>
            <a:off x="5554546" y="237078"/>
            <a:ext cx="16381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dirty="0" smtClean="0">
                <a:solidFill>
                  <a:srgbClr val="000000"/>
                </a:solidFill>
                <a:latin typeface="Arial"/>
                <a:cs typeface="Arial"/>
              </a:rPr>
              <a:t>Left internal jugular vein</a:t>
            </a:r>
            <a:endParaRPr lang="en-US" sz="1100" dirty="0">
              <a:solidFill>
                <a:srgbClr val="000000"/>
              </a:solidFill>
              <a:latin typeface="Arial"/>
              <a:cs typeface="Arial"/>
            </a:endParaRPr>
          </a:p>
        </p:txBody>
      </p:sp>
      <p:sp>
        <p:nvSpPr>
          <p:cNvPr id="30" name="Text Box 31"/>
          <p:cNvSpPr txBox="1">
            <a:spLocks noChangeArrowheads="1"/>
          </p:cNvSpPr>
          <p:nvPr/>
        </p:nvSpPr>
        <p:spPr bwMode="auto">
          <a:xfrm>
            <a:off x="5557933" y="455096"/>
            <a:ext cx="115985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dirty="0" smtClean="0">
                <a:solidFill>
                  <a:srgbClr val="000000"/>
                </a:solidFill>
                <a:latin typeface="Arial"/>
                <a:cs typeface="Arial"/>
              </a:rPr>
              <a:t>Left jugular trunk</a:t>
            </a:r>
            <a:endParaRPr lang="en-US" sz="1100" dirty="0">
              <a:solidFill>
                <a:srgbClr val="000000"/>
              </a:solidFill>
              <a:latin typeface="Arial"/>
              <a:cs typeface="Arial"/>
            </a:endParaRPr>
          </a:p>
        </p:txBody>
      </p:sp>
      <p:sp>
        <p:nvSpPr>
          <p:cNvPr id="31" name="Text Box 31"/>
          <p:cNvSpPr txBox="1">
            <a:spLocks noChangeArrowheads="1"/>
          </p:cNvSpPr>
          <p:nvPr/>
        </p:nvSpPr>
        <p:spPr bwMode="auto">
          <a:xfrm>
            <a:off x="5555700" y="1007547"/>
            <a:ext cx="142346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dirty="0" smtClean="0">
                <a:solidFill>
                  <a:srgbClr val="000000"/>
                </a:solidFill>
                <a:latin typeface="Arial"/>
                <a:cs typeface="Arial"/>
              </a:rPr>
              <a:t>Left </a:t>
            </a:r>
            <a:r>
              <a:rPr lang="en-US" sz="1100" dirty="0" err="1" smtClean="0">
                <a:solidFill>
                  <a:srgbClr val="000000"/>
                </a:solidFill>
                <a:latin typeface="Arial"/>
                <a:cs typeface="Arial"/>
              </a:rPr>
              <a:t>subclavian</a:t>
            </a:r>
            <a:r>
              <a:rPr lang="en-US" sz="1100" dirty="0" smtClean="0">
                <a:solidFill>
                  <a:srgbClr val="000000"/>
                </a:solidFill>
                <a:latin typeface="Arial"/>
                <a:cs typeface="Arial"/>
              </a:rPr>
              <a:t> trunk</a:t>
            </a:r>
            <a:endParaRPr lang="en-US" sz="1100" dirty="0">
              <a:solidFill>
                <a:srgbClr val="000000"/>
              </a:solidFill>
              <a:latin typeface="Arial"/>
              <a:cs typeface="Arial"/>
            </a:endParaRPr>
          </a:p>
        </p:txBody>
      </p:sp>
      <p:sp>
        <p:nvSpPr>
          <p:cNvPr id="32" name="Text Box 31"/>
          <p:cNvSpPr txBox="1">
            <a:spLocks noChangeArrowheads="1"/>
          </p:cNvSpPr>
          <p:nvPr/>
        </p:nvSpPr>
        <p:spPr bwMode="auto">
          <a:xfrm>
            <a:off x="5554617" y="1758965"/>
            <a:ext cx="10397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dirty="0" smtClean="0">
                <a:solidFill>
                  <a:srgbClr val="000000"/>
                </a:solidFill>
                <a:latin typeface="Arial"/>
                <a:cs typeface="Arial"/>
              </a:rPr>
              <a:t>Left </a:t>
            </a:r>
            <a:r>
              <a:rPr lang="en-US" sz="1100" dirty="0" err="1" smtClean="0">
                <a:solidFill>
                  <a:srgbClr val="000000"/>
                </a:solidFill>
                <a:latin typeface="Arial"/>
                <a:cs typeface="Arial"/>
              </a:rPr>
              <a:t>subclavian</a:t>
            </a:r>
            <a:r>
              <a:rPr lang="en-US" sz="1100" dirty="0" smtClean="0">
                <a:solidFill>
                  <a:srgbClr val="000000"/>
                </a:solidFill>
                <a:latin typeface="Arial"/>
                <a:cs typeface="Arial"/>
              </a:rPr>
              <a:t> </a:t>
            </a:r>
            <a:br>
              <a:rPr lang="en-US" sz="1100" dirty="0" smtClean="0">
                <a:solidFill>
                  <a:srgbClr val="000000"/>
                </a:solidFill>
                <a:latin typeface="Arial"/>
                <a:cs typeface="Arial"/>
              </a:rPr>
            </a:br>
            <a:r>
              <a:rPr lang="en-US" sz="1100" dirty="0" smtClean="0">
                <a:solidFill>
                  <a:srgbClr val="000000"/>
                </a:solidFill>
                <a:latin typeface="Arial"/>
                <a:cs typeface="Arial"/>
              </a:rPr>
              <a:t>vein</a:t>
            </a:r>
            <a:endParaRPr lang="en-US" sz="1100" dirty="0">
              <a:solidFill>
                <a:srgbClr val="000000"/>
              </a:solidFill>
              <a:latin typeface="Arial"/>
              <a:cs typeface="Arial"/>
            </a:endParaRPr>
          </a:p>
        </p:txBody>
      </p:sp>
      <p:sp>
        <p:nvSpPr>
          <p:cNvPr id="33" name="Text Box 31"/>
          <p:cNvSpPr txBox="1">
            <a:spLocks noChangeArrowheads="1"/>
          </p:cNvSpPr>
          <p:nvPr/>
        </p:nvSpPr>
        <p:spPr bwMode="auto">
          <a:xfrm>
            <a:off x="5560419" y="1303882"/>
            <a:ext cx="16509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dirty="0" smtClean="0">
                <a:solidFill>
                  <a:srgbClr val="000000"/>
                </a:solidFill>
                <a:latin typeface="Arial"/>
                <a:cs typeface="Arial"/>
              </a:rPr>
              <a:t>Left </a:t>
            </a:r>
            <a:r>
              <a:rPr lang="en-US" sz="1100" dirty="0" err="1" smtClean="0">
                <a:solidFill>
                  <a:srgbClr val="000000"/>
                </a:solidFill>
                <a:latin typeface="Arial"/>
                <a:cs typeface="Arial"/>
              </a:rPr>
              <a:t>bronchomediastinal</a:t>
            </a:r>
            <a:r>
              <a:rPr lang="en-US" sz="1100" dirty="0" smtClean="0">
                <a:solidFill>
                  <a:srgbClr val="000000"/>
                </a:solidFill>
                <a:latin typeface="Arial"/>
                <a:cs typeface="Arial"/>
              </a:rPr>
              <a:t/>
            </a:r>
            <a:br>
              <a:rPr lang="en-US" sz="1100" dirty="0" smtClean="0">
                <a:solidFill>
                  <a:srgbClr val="000000"/>
                </a:solidFill>
                <a:latin typeface="Arial"/>
                <a:cs typeface="Arial"/>
              </a:rPr>
            </a:br>
            <a:r>
              <a:rPr lang="en-US" sz="1100" dirty="0" smtClean="0">
                <a:solidFill>
                  <a:srgbClr val="000000"/>
                </a:solidFill>
                <a:latin typeface="Arial"/>
                <a:cs typeface="Arial"/>
              </a:rPr>
              <a:t>trunk</a:t>
            </a:r>
            <a:endParaRPr lang="en-US" sz="1100" dirty="0">
              <a:solidFill>
                <a:srgbClr val="000000"/>
              </a:solidFill>
              <a:latin typeface="Arial"/>
              <a:cs typeface="Arial"/>
            </a:endParaRPr>
          </a:p>
        </p:txBody>
      </p:sp>
      <p:sp>
        <p:nvSpPr>
          <p:cNvPr id="34" name="Text Box 31"/>
          <p:cNvSpPr txBox="1">
            <a:spLocks noChangeArrowheads="1"/>
          </p:cNvSpPr>
          <p:nvPr/>
        </p:nvSpPr>
        <p:spPr bwMode="auto">
          <a:xfrm>
            <a:off x="5546151" y="2330466"/>
            <a:ext cx="86987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dirty="0" smtClean="0">
                <a:solidFill>
                  <a:srgbClr val="000000"/>
                </a:solidFill>
                <a:latin typeface="Arial"/>
                <a:cs typeface="Arial"/>
              </a:rPr>
              <a:t>First rib (cut)</a:t>
            </a:r>
            <a:endParaRPr lang="en-US" sz="1100" dirty="0">
              <a:solidFill>
                <a:srgbClr val="000000"/>
              </a:solidFill>
              <a:latin typeface="Arial"/>
              <a:cs typeface="Arial"/>
            </a:endParaRPr>
          </a:p>
        </p:txBody>
      </p:sp>
      <p:sp>
        <p:nvSpPr>
          <p:cNvPr id="35" name="Text Box 31"/>
          <p:cNvSpPr txBox="1">
            <a:spLocks noChangeArrowheads="1"/>
          </p:cNvSpPr>
          <p:nvPr/>
        </p:nvSpPr>
        <p:spPr bwMode="auto">
          <a:xfrm>
            <a:off x="5554617" y="2694534"/>
            <a:ext cx="726204" cy="45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90000"/>
              </a:lnSpc>
            </a:pPr>
            <a:r>
              <a:rPr lang="en-US" sz="1100" dirty="0" smtClean="0">
                <a:solidFill>
                  <a:srgbClr val="000000"/>
                </a:solidFill>
                <a:latin typeface="Arial"/>
                <a:cs typeface="Arial"/>
              </a:rPr>
              <a:t>Highest</a:t>
            </a:r>
            <a:br>
              <a:rPr lang="en-US" sz="1100" dirty="0" smtClean="0">
                <a:solidFill>
                  <a:srgbClr val="000000"/>
                </a:solidFill>
                <a:latin typeface="Arial"/>
                <a:cs typeface="Arial"/>
              </a:rPr>
            </a:br>
            <a:r>
              <a:rPr lang="en-US" sz="1100" dirty="0" smtClean="0">
                <a:solidFill>
                  <a:srgbClr val="000000"/>
                </a:solidFill>
                <a:latin typeface="Arial"/>
                <a:cs typeface="Arial"/>
              </a:rPr>
              <a:t>intercostal</a:t>
            </a:r>
            <a:br>
              <a:rPr lang="en-US" sz="1100" dirty="0" smtClean="0">
                <a:solidFill>
                  <a:srgbClr val="000000"/>
                </a:solidFill>
                <a:latin typeface="Arial"/>
                <a:cs typeface="Arial"/>
              </a:rPr>
            </a:br>
            <a:r>
              <a:rPr lang="en-US" sz="1100" dirty="0" smtClean="0">
                <a:solidFill>
                  <a:srgbClr val="000000"/>
                </a:solidFill>
                <a:latin typeface="Arial"/>
                <a:cs typeface="Arial"/>
              </a:rPr>
              <a:t>vein</a:t>
            </a:r>
            <a:endParaRPr lang="en-US" sz="1100" dirty="0">
              <a:solidFill>
                <a:srgbClr val="000000"/>
              </a:solidFill>
              <a:latin typeface="Arial"/>
              <a:cs typeface="Arial"/>
            </a:endParaRPr>
          </a:p>
        </p:txBody>
      </p:sp>
      <p:sp>
        <p:nvSpPr>
          <p:cNvPr id="36" name="Text Box 31"/>
          <p:cNvSpPr txBox="1">
            <a:spLocks noChangeArrowheads="1"/>
          </p:cNvSpPr>
          <p:nvPr/>
        </p:nvSpPr>
        <p:spPr bwMode="auto">
          <a:xfrm>
            <a:off x="5560967" y="3291435"/>
            <a:ext cx="5879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dirty="0" smtClean="0">
                <a:solidFill>
                  <a:srgbClr val="000000"/>
                </a:solidFill>
                <a:latin typeface="Arial"/>
                <a:cs typeface="Arial"/>
              </a:rPr>
              <a:t>Thoracic</a:t>
            </a:r>
            <a:br>
              <a:rPr lang="en-US" sz="1100" dirty="0" smtClean="0">
                <a:solidFill>
                  <a:srgbClr val="000000"/>
                </a:solidFill>
                <a:latin typeface="Arial"/>
                <a:cs typeface="Arial"/>
              </a:rPr>
            </a:br>
            <a:r>
              <a:rPr lang="en-US" sz="1100" dirty="0" smtClean="0">
                <a:solidFill>
                  <a:srgbClr val="000000"/>
                </a:solidFill>
                <a:latin typeface="Arial"/>
                <a:cs typeface="Arial"/>
              </a:rPr>
              <a:t>duct</a:t>
            </a:r>
            <a:endParaRPr lang="en-US" sz="1100" dirty="0">
              <a:solidFill>
                <a:srgbClr val="000000"/>
              </a:solidFill>
              <a:latin typeface="Arial"/>
              <a:cs typeface="Arial"/>
            </a:endParaRPr>
          </a:p>
        </p:txBody>
      </p:sp>
      <p:sp>
        <p:nvSpPr>
          <p:cNvPr id="37" name="Text Box 31"/>
          <p:cNvSpPr txBox="1">
            <a:spLocks noChangeArrowheads="1"/>
          </p:cNvSpPr>
          <p:nvPr/>
        </p:nvSpPr>
        <p:spPr bwMode="auto">
          <a:xfrm>
            <a:off x="5552500" y="3702070"/>
            <a:ext cx="8720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dirty="0" smtClean="0">
                <a:solidFill>
                  <a:srgbClr val="000000"/>
                </a:solidFill>
                <a:latin typeface="Arial"/>
                <a:cs typeface="Arial"/>
              </a:rPr>
              <a:t>Thoracic</a:t>
            </a:r>
            <a:br>
              <a:rPr lang="en-US" sz="1100" dirty="0" smtClean="0">
                <a:solidFill>
                  <a:srgbClr val="000000"/>
                </a:solidFill>
                <a:latin typeface="Arial"/>
                <a:cs typeface="Arial"/>
              </a:rPr>
            </a:br>
            <a:r>
              <a:rPr lang="en-US" sz="1100" dirty="0" smtClean="0">
                <a:solidFill>
                  <a:srgbClr val="000000"/>
                </a:solidFill>
                <a:latin typeface="Arial"/>
                <a:cs typeface="Arial"/>
              </a:rPr>
              <a:t>lymph nodes</a:t>
            </a:r>
            <a:endParaRPr lang="en-US" sz="1100" dirty="0">
              <a:solidFill>
                <a:srgbClr val="000000"/>
              </a:solidFill>
              <a:latin typeface="Arial"/>
              <a:cs typeface="Arial"/>
            </a:endParaRPr>
          </a:p>
        </p:txBody>
      </p:sp>
      <p:sp>
        <p:nvSpPr>
          <p:cNvPr id="38" name="Text Box 31"/>
          <p:cNvSpPr txBox="1">
            <a:spLocks noChangeArrowheads="1"/>
          </p:cNvSpPr>
          <p:nvPr/>
        </p:nvSpPr>
        <p:spPr bwMode="auto">
          <a:xfrm>
            <a:off x="5552500" y="4165619"/>
            <a:ext cx="8359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dirty="0" err="1" smtClean="0">
                <a:solidFill>
                  <a:srgbClr val="000000"/>
                </a:solidFill>
                <a:latin typeface="Arial"/>
                <a:cs typeface="Arial"/>
              </a:rPr>
              <a:t>Hemiazygos</a:t>
            </a:r>
            <a:r>
              <a:rPr lang="en-US" sz="1100" dirty="0" smtClean="0">
                <a:solidFill>
                  <a:srgbClr val="000000"/>
                </a:solidFill>
                <a:latin typeface="Arial"/>
                <a:cs typeface="Arial"/>
              </a:rPr>
              <a:t/>
            </a:r>
            <a:br>
              <a:rPr lang="en-US" sz="1100" dirty="0" smtClean="0">
                <a:solidFill>
                  <a:srgbClr val="000000"/>
                </a:solidFill>
                <a:latin typeface="Arial"/>
                <a:cs typeface="Arial"/>
              </a:rPr>
            </a:br>
            <a:r>
              <a:rPr lang="en-US" sz="1100" dirty="0" smtClean="0">
                <a:solidFill>
                  <a:srgbClr val="000000"/>
                </a:solidFill>
                <a:latin typeface="Arial"/>
                <a:cs typeface="Arial"/>
              </a:rPr>
              <a:t>vein</a:t>
            </a:r>
            <a:endParaRPr lang="en-US" sz="1100" dirty="0">
              <a:solidFill>
                <a:srgbClr val="000000"/>
              </a:solidFill>
              <a:latin typeface="Arial"/>
              <a:cs typeface="Arial"/>
            </a:endParaRPr>
          </a:p>
        </p:txBody>
      </p:sp>
      <p:sp>
        <p:nvSpPr>
          <p:cNvPr id="39" name="Text Box 31"/>
          <p:cNvSpPr txBox="1">
            <a:spLocks noChangeArrowheads="1"/>
          </p:cNvSpPr>
          <p:nvPr/>
        </p:nvSpPr>
        <p:spPr bwMode="auto">
          <a:xfrm>
            <a:off x="5552499" y="4525453"/>
            <a:ext cx="7680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dirty="0" smtClean="0">
                <a:solidFill>
                  <a:srgbClr val="000000"/>
                </a:solidFill>
                <a:latin typeface="Arial"/>
                <a:cs typeface="Arial"/>
              </a:rPr>
              <a:t>Parietal</a:t>
            </a:r>
            <a:br>
              <a:rPr lang="en-US" sz="1100" dirty="0" smtClean="0">
                <a:solidFill>
                  <a:srgbClr val="000000"/>
                </a:solidFill>
                <a:latin typeface="Arial"/>
                <a:cs typeface="Arial"/>
              </a:rPr>
            </a:br>
            <a:r>
              <a:rPr lang="en-US" sz="1100" dirty="0" smtClean="0">
                <a:solidFill>
                  <a:srgbClr val="000000"/>
                </a:solidFill>
                <a:latin typeface="Arial"/>
                <a:cs typeface="Arial"/>
              </a:rPr>
              <a:t>pleura (cut)</a:t>
            </a:r>
            <a:endParaRPr lang="en-US" sz="1100" dirty="0">
              <a:solidFill>
                <a:srgbClr val="000000"/>
              </a:solidFill>
              <a:latin typeface="Arial"/>
              <a:cs typeface="Arial"/>
            </a:endParaRPr>
          </a:p>
        </p:txBody>
      </p:sp>
      <p:sp>
        <p:nvSpPr>
          <p:cNvPr id="40" name="Text Box 31"/>
          <p:cNvSpPr txBox="1">
            <a:spLocks noChangeArrowheads="1"/>
          </p:cNvSpPr>
          <p:nvPr/>
        </p:nvSpPr>
        <p:spPr bwMode="auto">
          <a:xfrm>
            <a:off x="5548266" y="4957255"/>
            <a:ext cx="74379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dirty="0" smtClean="0">
                <a:solidFill>
                  <a:srgbClr val="000000"/>
                </a:solidFill>
                <a:latin typeface="Arial"/>
                <a:cs typeface="Arial"/>
              </a:rPr>
              <a:t>Diaphragm</a:t>
            </a:r>
            <a:endParaRPr lang="en-US" sz="1100" dirty="0">
              <a:solidFill>
                <a:srgbClr val="000000"/>
              </a:solidFill>
              <a:latin typeface="Arial"/>
              <a:cs typeface="Arial"/>
            </a:endParaRPr>
          </a:p>
        </p:txBody>
      </p:sp>
      <p:sp>
        <p:nvSpPr>
          <p:cNvPr id="41" name="Text Box 31"/>
          <p:cNvSpPr txBox="1">
            <a:spLocks noChangeArrowheads="1"/>
          </p:cNvSpPr>
          <p:nvPr/>
        </p:nvSpPr>
        <p:spPr bwMode="auto">
          <a:xfrm>
            <a:off x="5551161" y="5261315"/>
            <a:ext cx="92405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dirty="0" smtClean="0">
                <a:solidFill>
                  <a:srgbClr val="000000"/>
                </a:solidFill>
                <a:latin typeface="Arial"/>
                <a:cs typeface="Arial"/>
              </a:rPr>
              <a:t>Cisterna </a:t>
            </a:r>
            <a:r>
              <a:rPr lang="en-US" sz="1100" dirty="0" err="1" smtClean="0">
                <a:solidFill>
                  <a:srgbClr val="000000"/>
                </a:solidFill>
                <a:latin typeface="Arial"/>
                <a:cs typeface="Arial"/>
              </a:rPr>
              <a:t>chyli</a:t>
            </a:r>
            <a:endParaRPr lang="en-US" sz="1100" dirty="0">
              <a:solidFill>
                <a:srgbClr val="000000"/>
              </a:solidFill>
              <a:latin typeface="Arial"/>
              <a:cs typeface="Arial"/>
            </a:endParaRPr>
          </a:p>
        </p:txBody>
      </p:sp>
      <p:sp>
        <p:nvSpPr>
          <p:cNvPr id="42" name="Text Box 31"/>
          <p:cNvSpPr txBox="1">
            <a:spLocks noChangeArrowheads="1"/>
          </p:cNvSpPr>
          <p:nvPr/>
        </p:nvSpPr>
        <p:spPr bwMode="auto">
          <a:xfrm>
            <a:off x="3969232" y="5463126"/>
            <a:ext cx="101309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dirty="0" smtClean="0">
                <a:solidFill>
                  <a:srgbClr val="000000"/>
                </a:solidFill>
                <a:latin typeface="Arial"/>
                <a:cs typeface="Arial"/>
              </a:rPr>
              <a:t>Intestinal trunk</a:t>
            </a:r>
            <a:endParaRPr lang="en-US" sz="1100" dirty="0">
              <a:solidFill>
                <a:srgbClr val="000000"/>
              </a:solidFill>
              <a:latin typeface="Arial"/>
              <a:cs typeface="Arial"/>
            </a:endParaRPr>
          </a:p>
        </p:txBody>
      </p:sp>
      <p:sp>
        <p:nvSpPr>
          <p:cNvPr id="43" name="Text Box 31"/>
          <p:cNvSpPr txBox="1">
            <a:spLocks noChangeArrowheads="1"/>
          </p:cNvSpPr>
          <p:nvPr/>
        </p:nvSpPr>
        <p:spPr bwMode="auto">
          <a:xfrm>
            <a:off x="3969233" y="5748877"/>
            <a:ext cx="115992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dirty="0" smtClean="0">
                <a:solidFill>
                  <a:srgbClr val="000000"/>
                </a:solidFill>
                <a:latin typeface="Arial"/>
                <a:cs typeface="Arial"/>
              </a:rPr>
              <a:t>Left lumbar trunk</a:t>
            </a:r>
            <a:endParaRPr lang="en-US" sz="1100" dirty="0">
              <a:solidFill>
                <a:srgbClr val="000000"/>
              </a:solidFill>
              <a:latin typeface="Arial"/>
              <a:cs typeface="Arial"/>
            </a:endParaRPr>
          </a:p>
        </p:txBody>
      </p:sp>
      <p:sp>
        <p:nvSpPr>
          <p:cNvPr id="44" name="Text Box 31"/>
          <p:cNvSpPr txBox="1">
            <a:spLocks noChangeArrowheads="1"/>
          </p:cNvSpPr>
          <p:nvPr/>
        </p:nvSpPr>
        <p:spPr bwMode="auto">
          <a:xfrm>
            <a:off x="5554616" y="747197"/>
            <a:ext cx="92490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dirty="0" smtClean="0">
                <a:solidFill>
                  <a:srgbClr val="000000"/>
                </a:solidFill>
                <a:latin typeface="Arial"/>
                <a:cs typeface="Arial"/>
              </a:rPr>
              <a:t>Thoracic duct</a:t>
            </a:r>
            <a:endParaRPr lang="en-US" sz="1100" dirty="0">
              <a:solidFill>
                <a:srgbClr val="000000"/>
              </a:solidFill>
              <a:latin typeface="Arial"/>
              <a:cs typeface="Arial"/>
            </a:endParaRPr>
          </a:p>
        </p:txBody>
      </p:sp>
      <p:sp>
        <p:nvSpPr>
          <p:cNvPr id="9236" name="Freeform 9235"/>
          <p:cNvSpPr/>
          <p:nvPr/>
        </p:nvSpPr>
        <p:spPr>
          <a:xfrm>
            <a:off x="2493433" y="706971"/>
            <a:ext cx="313267" cy="1104900"/>
          </a:xfrm>
          <a:custGeom>
            <a:avLst/>
            <a:gdLst>
              <a:gd name="connsiteX0" fmla="*/ 313267 w 313267"/>
              <a:gd name="connsiteY0" fmla="*/ 1104900 h 1104900"/>
              <a:gd name="connsiteX1" fmla="*/ 0 w 313267"/>
              <a:gd name="connsiteY1" fmla="*/ 618066 h 1104900"/>
              <a:gd name="connsiteX2" fmla="*/ 0 w 313267"/>
              <a:gd name="connsiteY2" fmla="*/ 0 h 1104900"/>
            </a:gdLst>
            <a:ahLst/>
            <a:cxnLst>
              <a:cxn ang="0">
                <a:pos x="connsiteX0" y="connsiteY0"/>
              </a:cxn>
              <a:cxn ang="0">
                <a:pos x="connsiteX1" y="connsiteY1"/>
              </a:cxn>
              <a:cxn ang="0">
                <a:pos x="connsiteX2" y="connsiteY2"/>
              </a:cxn>
            </a:cxnLst>
            <a:rect l="l" t="t" r="r" b="b"/>
            <a:pathLst>
              <a:path w="313267" h="1104900">
                <a:moveTo>
                  <a:pt x="313267" y="1104900"/>
                </a:moveTo>
                <a:lnTo>
                  <a:pt x="0" y="618066"/>
                </a:lnTo>
                <a:lnTo>
                  <a:pt x="0" y="0"/>
                </a:lnTo>
              </a:path>
            </a:pathLst>
          </a:custGeom>
          <a:ln w="12700" cmpd="sng">
            <a:solidFill>
              <a:srgbClr val="000000"/>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Tree>
    <p:extLst>
      <p:ext uri="{BB962C8B-B14F-4D97-AF65-F5344CB8AC3E}">
        <p14:creationId xmlns:p14="http://schemas.microsoft.com/office/powerpoint/2010/main" val="30353653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mtClean="0"/>
              <a:t>22-2 Structures of Body Defenses</a:t>
            </a:r>
          </a:p>
        </p:txBody>
      </p:sp>
      <p:sp>
        <p:nvSpPr>
          <p:cNvPr id="35843" name="Rectangle 3"/>
          <p:cNvSpPr>
            <a:spLocks noGrp="1" noChangeArrowheads="1"/>
          </p:cNvSpPr>
          <p:nvPr>
            <p:ph idx="1"/>
          </p:nvPr>
        </p:nvSpPr>
        <p:spPr/>
        <p:txBody>
          <a:bodyPr/>
          <a:lstStyle/>
          <a:p>
            <a:r>
              <a:rPr lang="en-US" altLang="en-US" b="1" dirty="0" smtClean="0"/>
              <a:t>Lymphedema</a:t>
            </a:r>
            <a:r>
              <a:rPr lang="en-US" altLang="en-US" dirty="0" smtClean="0"/>
              <a:t> </a:t>
            </a:r>
          </a:p>
          <a:p>
            <a:pPr lvl="1"/>
            <a:r>
              <a:rPr lang="en-US" altLang="en-US" dirty="0" smtClean="0"/>
              <a:t>Blockage of lymph drainage from a limb</a:t>
            </a:r>
          </a:p>
          <a:p>
            <a:pPr lvl="1"/>
            <a:r>
              <a:rPr lang="en-US" altLang="en-US" dirty="0" smtClean="0"/>
              <a:t>Causes severe swelling</a:t>
            </a:r>
          </a:p>
          <a:p>
            <a:pPr lvl="1"/>
            <a:r>
              <a:rPr lang="en-US" altLang="en-US" dirty="0" smtClean="0"/>
              <a:t>Interferes with immune system function </a:t>
            </a:r>
          </a:p>
          <a:p>
            <a:r>
              <a:rPr lang="en-US" altLang="en-US" b="1" dirty="0" smtClean="0"/>
              <a:t>Lymphocytes</a:t>
            </a:r>
          </a:p>
          <a:p>
            <a:pPr lvl="1"/>
            <a:r>
              <a:rPr lang="en-US" altLang="en-US" dirty="0" smtClean="0"/>
              <a:t>Make up 20–40 percent of circulating leukocytes</a:t>
            </a:r>
          </a:p>
          <a:p>
            <a:pPr lvl="1"/>
            <a:r>
              <a:rPr lang="en-US" altLang="en-US" dirty="0" smtClean="0"/>
              <a:t>Most are stored, not circulating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smtClean="0"/>
              <a:t>22-2 Structures of Body Defenses</a:t>
            </a:r>
          </a:p>
        </p:txBody>
      </p:sp>
      <p:sp>
        <p:nvSpPr>
          <p:cNvPr id="36867" name="Rectangle 3"/>
          <p:cNvSpPr>
            <a:spLocks noGrp="1" noChangeArrowheads="1"/>
          </p:cNvSpPr>
          <p:nvPr>
            <p:ph idx="1"/>
          </p:nvPr>
        </p:nvSpPr>
        <p:spPr/>
        <p:txBody>
          <a:bodyPr/>
          <a:lstStyle/>
          <a:p>
            <a:r>
              <a:rPr lang="en-US" altLang="en-US" dirty="0" smtClean="0"/>
              <a:t>Types of Lymphocytes</a:t>
            </a:r>
          </a:p>
          <a:p>
            <a:pPr marL="971550" lvl="1" indent="-514350">
              <a:buFont typeface="+mj-lt"/>
              <a:buAutoNum type="arabicPeriod"/>
            </a:pPr>
            <a:r>
              <a:rPr lang="en-US" altLang="en-US" dirty="0" smtClean="0"/>
              <a:t> </a:t>
            </a:r>
            <a:r>
              <a:rPr lang="en-US" altLang="en-US" b="1" dirty="0" smtClean="0"/>
              <a:t>T cells</a:t>
            </a:r>
          </a:p>
          <a:p>
            <a:pPr lvl="2"/>
            <a:r>
              <a:rPr lang="en-US" altLang="en-US" dirty="0" smtClean="0"/>
              <a:t>Thymus-dependent</a:t>
            </a:r>
          </a:p>
          <a:p>
            <a:pPr marL="971550" lvl="1" indent="-514350">
              <a:buFont typeface="+mj-lt"/>
              <a:buAutoNum type="arabicPeriod"/>
            </a:pPr>
            <a:r>
              <a:rPr lang="en-US" altLang="en-US" dirty="0" smtClean="0"/>
              <a:t> </a:t>
            </a:r>
            <a:r>
              <a:rPr lang="en-US" altLang="en-US" b="1" dirty="0" smtClean="0"/>
              <a:t>B cells</a:t>
            </a:r>
          </a:p>
          <a:p>
            <a:pPr lvl="2"/>
            <a:r>
              <a:rPr lang="en-US" altLang="en-US" dirty="0" smtClean="0"/>
              <a:t>Bone </a:t>
            </a:r>
            <a:r>
              <a:rPr lang="en-US" altLang="en-US" dirty="0" smtClean="0"/>
              <a:t>marrow-derived</a:t>
            </a:r>
            <a:endParaRPr lang="en-US" altLang="en-US" dirty="0" smtClean="0"/>
          </a:p>
          <a:p>
            <a:pPr marL="971550" lvl="1" indent="-514350">
              <a:buFont typeface="+mj-lt"/>
              <a:buAutoNum type="arabicPeriod"/>
            </a:pPr>
            <a:r>
              <a:rPr lang="en-US" altLang="en-US" dirty="0" smtClean="0"/>
              <a:t> </a:t>
            </a:r>
            <a:r>
              <a:rPr lang="en-US" altLang="en-US" b="1" dirty="0" smtClean="0"/>
              <a:t>NK cells</a:t>
            </a:r>
          </a:p>
          <a:p>
            <a:pPr lvl="2"/>
            <a:r>
              <a:rPr lang="en-US" altLang="en-US" dirty="0" smtClean="0"/>
              <a:t>Natural killer cells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mtClean="0"/>
              <a:t>22-2 Structures of Body Defenses</a:t>
            </a:r>
          </a:p>
        </p:txBody>
      </p:sp>
      <p:sp>
        <p:nvSpPr>
          <p:cNvPr id="37891" name="Rectangle 3"/>
          <p:cNvSpPr>
            <a:spLocks noGrp="1" noChangeArrowheads="1"/>
          </p:cNvSpPr>
          <p:nvPr>
            <p:ph idx="1"/>
          </p:nvPr>
        </p:nvSpPr>
        <p:spPr/>
        <p:txBody>
          <a:bodyPr/>
          <a:lstStyle/>
          <a:p>
            <a:r>
              <a:rPr lang="en-US" altLang="en-US" b="1" dirty="0" smtClean="0"/>
              <a:t>T Cells</a:t>
            </a:r>
            <a:r>
              <a:rPr lang="en-US" altLang="en-US" dirty="0" smtClean="0"/>
              <a:t> </a:t>
            </a:r>
          </a:p>
          <a:p>
            <a:pPr lvl="1"/>
            <a:r>
              <a:rPr lang="en-US" altLang="en-US" dirty="0" smtClean="0"/>
              <a:t>Make up 80 percent of circulating lymphocytes</a:t>
            </a:r>
          </a:p>
          <a:p>
            <a:pPr lvl="1"/>
            <a:r>
              <a:rPr lang="en-US" altLang="en-US" dirty="0" smtClean="0"/>
              <a:t>Main Types of T Cells</a:t>
            </a:r>
          </a:p>
          <a:p>
            <a:pPr lvl="2"/>
            <a:r>
              <a:rPr lang="en-US" altLang="en-US" dirty="0" smtClean="0"/>
              <a:t>Cytotoxic T (T</a:t>
            </a:r>
            <a:r>
              <a:rPr lang="en-US" altLang="en-US" baseline="-25000" dirty="0" smtClean="0"/>
              <a:t>C</a:t>
            </a:r>
            <a:r>
              <a:rPr lang="en-US" altLang="en-US" dirty="0" smtClean="0"/>
              <a:t>) cells </a:t>
            </a:r>
          </a:p>
          <a:p>
            <a:pPr lvl="2"/>
            <a:r>
              <a:rPr lang="en-US" altLang="en-US" dirty="0" smtClean="0"/>
              <a:t>Memory T cells</a:t>
            </a:r>
          </a:p>
          <a:p>
            <a:pPr lvl="2"/>
            <a:r>
              <a:rPr lang="en-US" altLang="en-US" dirty="0" smtClean="0"/>
              <a:t>Helper T (T</a:t>
            </a:r>
            <a:r>
              <a:rPr lang="en-US" altLang="en-US" baseline="-25000" dirty="0" smtClean="0"/>
              <a:t>H</a:t>
            </a:r>
            <a:r>
              <a:rPr lang="en-US" altLang="en-US" dirty="0" smtClean="0"/>
              <a:t>) cells</a:t>
            </a:r>
          </a:p>
          <a:p>
            <a:pPr lvl="2"/>
            <a:r>
              <a:rPr lang="en-US" altLang="en-US" dirty="0" smtClean="0"/>
              <a:t>Suppressor T (T</a:t>
            </a:r>
            <a:r>
              <a:rPr lang="en-US" altLang="en-US" baseline="-25000" dirty="0" smtClean="0"/>
              <a:t>S</a:t>
            </a:r>
            <a:r>
              <a:rPr lang="en-US" altLang="en-US" dirty="0" smtClean="0"/>
              <a:t>) cells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smtClean="0"/>
              <a:t>22-2 Structures of Body Defenses</a:t>
            </a:r>
          </a:p>
        </p:txBody>
      </p:sp>
      <p:sp>
        <p:nvSpPr>
          <p:cNvPr id="38915" name="Rectangle 3"/>
          <p:cNvSpPr>
            <a:spLocks noGrp="1" noChangeArrowheads="1"/>
          </p:cNvSpPr>
          <p:nvPr>
            <p:ph idx="1"/>
          </p:nvPr>
        </p:nvSpPr>
        <p:spPr/>
        <p:txBody>
          <a:bodyPr/>
          <a:lstStyle/>
          <a:p>
            <a:r>
              <a:rPr lang="en-US" altLang="en-US" dirty="0" smtClean="0"/>
              <a:t>Cytotoxic T Cells	</a:t>
            </a:r>
          </a:p>
          <a:p>
            <a:pPr lvl="1"/>
            <a:r>
              <a:rPr lang="en-US" altLang="en-US" dirty="0" smtClean="0"/>
              <a:t>Attack cells infected by viruses</a:t>
            </a:r>
          </a:p>
          <a:p>
            <a:pPr lvl="1"/>
            <a:r>
              <a:rPr lang="en-US" altLang="en-US" dirty="0" smtClean="0"/>
              <a:t>Produce cell-mediated immunity</a:t>
            </a:r>
          </a:p>
          <a:p>
            <a:r>
              <a:rPr lang="en-US" altLang="en-US" dirty="0" smtClean="0"/>
              <a:t>Memory T Cells</a:t>
            </a:r>
          </a:p>
          <a:p>
            <a:pPr lvl="1"/>
            <a:r>
              <a:rPr lang="en-US" altLang="en-US" dirty="0" smtClean="0"/>
              <a:t>Formed in response to foreign substance</a:t>
            </a:r>
          </a:p>
          <a:p>
            <a:pPr lvl="1"/>
            <a:r>
              <a:rPr lang="en-US" altLang="en-US" dirty="0" smtClean="0"/>
              <a:t>Remain in body to give “immunity”</a:t>
            </a:r>
          </a:p>
          <a:p>
            <a:r>
              <a:rPr lang="en-US" altLang="en-US" dirty="0" smtClean="0"/>
              <a:t>Helper T Cells</a:t>
            </a:r>
          </a:p>
          <a:p>
            <a:pPr lvl="1"/>
            <a:r>
              <a:rPr lang="en-US" altLang="en-US" dirty="0" smtClean="0"/>
              <a:t>Stimulate function of T cells and B cells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smtClean="0"/>
              <a:t>22-2 Structures of Body Defenses</a:t>
            </a:r>
          </a:p>
        </p:txBody>
      </p:sp>
      <p:sp>
        <p:nvSpPr>
          <p:cNvPr id="39939" name="Rectangle 3"/>
          <p:cNvSpPr>
            <a:spLocks noGrp="1" noChangeArrowheads="1"/>
          </p:cNvSpPr>
          <p:nvPr>
            <p:ph idx="1"/>
          </p:nvPr>
        </p:nvSpPr>
        <p:spPr/>
        <p:txBody>
          <a:bodyPr/>
          <a:lstStyle/>
          <a:p>
            <a:r>
              <a:rPr lang="en-US" altLang="en-US" dirty="0" smtClean="0"/>
              <a:t>Suppressor T Cells</a:t>
            </a:r>
          </a:p>
          <a:p>
            <a:pPr lvl="1"/>
            <a:r>
              <a:rPr lang="en-US" altLang="en-US" dirty="0" smtClean="0"/>
              <a:t>Inhibit function of T cells and B cells</a:t>
            </a:r>
          </a:p>
          <a:p>
            <a:r>
              <a:rPr lang="en-US" altLang="en-US" i="1" dirty="0" smtClean="0"/>
              <a:t>Regulatory T Cells</a:t>
            </a:r>
          </a:p>
          <a:p>
            <a:pPr lvl="1"/>
            <a:r>
              <a:rPr lang="en-US" altLang="en-US" dirty="0" smtClean="0"/>
              <a:t>Are helper and suppressor T cells</a:t>
            </a:r>
          </a:p>
          <a:p>
            <a:pPr lvl="1"/>
            <a:r>
              <a:rPr lang="en-US" altLang="en-US" dirty="0" smtClean="0"/>
              <a:t>Control sensitivity of immune response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smtClean="0"/>
              <a:t>22-2 Structures of Body Defenses</a:t>
            </a:r>
          </a:p>
        </p:txBody>
      </p:sp>
      <p:sp>
        <p:nvSpPr>
          <p:cNvPr id="40963" name="Rectangle 3"/>
          <p:cNvSpPr>
            <a:spLocks noGrp="1" noChangeArrowheads="1"/>
          </p:cNvSpPr>
          <p:nvPr>
            <p:ph idx="1"/>
          </p:nvPr>
        </p:nvSpPr>
        <p:spPr/>
        <p:txBody>
          <a:bodyPr/>
          <a:lstStyle/>
          <a:p>
            <a:r>
              <a:rPr lang="en-US" altLang="en-US" dirty="0" smtClean="0"/>
              <a:t>Other T Cells </a:t>
            </a:r>
          </a:p>
          <a:p>
            <a:pPr lvl="1"/>
            <a:r>
              <a:rPr lang="en-US" altLang="en-US" i="1" dirty="0" smtClean="0"/>
              <a:t>Inflammatory T cells </a:t>
            </a:r>
          </a:p>
          <a:p>
            <a:pPr lvl="1"/>
            <a:r>
              <a:rPr lang="en-US" altLang="en-US" i="1" dirty="0" smtClean="0"/>
              <a:t>Suppressor/inducer T cells</a:t>
            </a:r>
          </a:p>
          <a:p>
            <a:r>
              <a:rPr lang="en-US" altLang="en-US" b="1" dirty="0" smtClean="0"/>
              <a:t>B Cells</a:t>
            </a:r>
          </a:p>
          <a:p>
            <a:pPr lvl="1"/>
            <a:r>
              <a:rPr lang="en-US" altLang="en-US" dirty="0" smtClean="0"/>
              <a:t>Make up 10–15 percent of circulating lymphocytes</a:t>
            </a:r>
          </a:p>
          <a:p>
            <a:pPr lvl="1"/>
            <a:r>
              <a:rPr lang="en-US" altLang="en-US" dirty="0" smtClean="0"/>
              <a:t>Differentiate (change) into </a:t>
            </a:r>
            <a:r>
              <a:rPr lang="en-US" altLang="en-US" b="1" dirty="0" smtClean="0"/>
              <a:t>plasma</a:t>
            </a:r>
            <a:r>
              <a:rPr lang="en-US" altLang="en-US" dirty="0" smtClean="0"/>
              <a:t> </a:t>
            </a:r>
            <a:r>
              <a:rPr lang="en-US" altLang="en-US" b="1" dirty="0" smtClean="0"/>
              <a:t>cells</a:t>
            </a:r>
          </a:p>
          <a:p>
            <a:pPr lvl="1"/>
            <a:r>
              <a:rPr lang="en-US" altLang="en-US" dirty="0" smtClean="0"/>
              <a:t>Plasma cells </a:t>
            </a:r>
          </a:p>
          <a:p>
            <a:pPr lvl="2"/>
            <a:r>
              <a:rPr lang="en-US" altLang="en-US" dirty="0" smtClean="0"/>
              <a:t>Produce and secrete antibodies (immunoglobulin proteins)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smtClean="0"/>
              <a:t>22-2 Structures of Body Defenses</a:t>
            </a:r>
          </a:p>
        </p:txBody>
      </p:sp>
      <p:sp>
        <p:nvSpPr>
          <p:cNvPr id="41987" name="Rectangle 3"/>
          <p:cNvSpPr>
            <a:spLocks noGrp="1" noChangeArrowheads="1"/>
          </p:cNvSpPr>
          <p:nvPr>
            <p:ph idx="1"/>
          </p:nvPr>
        </p:nvSpPr>
        <p:spPr/>
        <p:txBody>
          <a:bodyPr/>
          <a:lstStyle/>
          <a:p>
            <a:r>
              <a:rPr lang="en-US" altLang="en-US" b="1" dirty="0" smtClean="0"/>
              <a:t>Antigens</a:t>
            </a:r>
            <a:r>
              <a:rPr lang="en-US" altLang="en-US" dirty="0" smtClean="0"/>
              <a:t> </a:t>
            </a:r>
          </a:p>
          <a:p>
            <a:pPr lvl="1"/>
            <a:r>
              <a:rPr lang="en-US" altLang="en-US" dirty="0" smtClean="0"/>
              <a:t>Targets that identify any pathogen or foreign compound</a:t>
            </a:r>
          </a:p>
          <a:p>
            <a:r>
              <a:rPr lang="en-US" altLang="en-US" i="1" dirty="0" smtClean="0"/>
              <a:t>Immunoglobulins</a:t>
            </a:r>
            <a:r>
              <a:rPr lang="en-US" altLang="en-US" dirty="0" smtClean="0"/>
              <a:t> (Antibodies)</a:t>
            </a:r>
          </a:p>
          <a:p>
            <a:pPr lvl="1"/>
            <a:r>
              <a:rPr lang="en-US" altLang="en-US" dirty="0" smtClean="0"/>
              <a:t>The binding of a specific antibody to its specific target antigen initiates </a:t>
            </a:r>
            <a:r>
              <a:rPr lang="en-US" altLang="en-US" i="1" dirty="0" smtClean="0"/>
              <a:t>antibody-mediated</a:t>
            </a:r>
            <a:r>
              <a:rPr lang="en-US" altLang="en-US" dirty="0" smtClean="0"/>
              <a:t> </a:t>
            </a:r>
            <a:r>
              <a:rPr lang="en-US" altLang="en-US" i="1" dirty="0" smtClean="0"/>
              <a:t>immunity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p:cNvSpPr>
            <a:spLocks noGrp="1" noChangeArrowheads="1"/>
          </p:cNvSpPr>
          <p:nvPr>
            <p:ph type="title"/>
          </p:nvPr>
        </p:nvSpPr>
        <p:spPr/>
        <p:txBody>
          <a:bodyPr/>
          <a:lstStyle/>
          <a:p>
            <a:r>
              <a:rPr lang="en-US" altLang="en-US" smtClean="0"/>
              <a:t>The Lymphatic System and Immunity</a:t>
            </a:r>
          </a:p>
        </p:txBody>
      </p:sp>
      <p:sp>
        <p:nvSpPr>
          <p:cNvPr id="6147" name="Rectangle 1027"/>
          <p:cNvSpPr>
            <a:spLocks noGrp="1" noChangeArrowheads="1"/>
          </p:cNvSpPr>
          <p:nvPr>
            <p:ph idx="1"/>
          </p:nvPr>
        </p:nvSpPr>
        <p:spPr/>
        <p:txBody>
          <a:bodyPr/>
          <a:lstStyle/>
          <a:p>
            <a:r>
              <a:rPr lang="en-US" altLang="en-US" dirty="0" smtClean="0"/>
              <a:t>Learning Outcomes</a:t>
            </a:r>
          </a:p>
          <a:p>
            <a:pPr lvl="1">
              <a:tabLst>
                <a:tab pos="1547813" algn="l"/>
              </a:tabLst>
            </a:pPr>
            <a:r>
              <a:rPr lang="en-US" altLang="en-US" b="1" dirty="0" smtClean="0"/>
              <a:t>22-6</a:t>
            </a:r>
            <a:r>
              <a:rPr lang="en-US" altLang="en-US" dirty="0" smtClean="0"/>
              <a:t>  Discuss the mechanisms of B cell activation </a:t>
            </a:r>
            <a:br>
              <a:rPr lang="en-US" altLang="en-US" dirty="0" smtClean="0"/>
            </a:br>
            <a:r>
              <a:rPr lang="en-US" altLang="en-US" dirty="0" smtClean="0"/>
              <a:t>	and differentiation, describe the structure </a:t>
            </a:r>
            <a:br>
              <a:rPr lang="en-US" altLang="en-US" dirty="0" smtClean="0"/>
            </a:br>
            <a:r>
              <a:rPr lang="en-US" altLang="en-US" dirty="0" smtClean="0"/>
              <a:t>	and function of antibodies, and explain the </a:t>
            </a:r>
            <a:br>
              <a:rPr lang="en-US" altLang="en-US" dirty="0" smtClean="0"/>
            </a:br>
            <a:r>
              <a:rPr lang="en-US" altLang="en-US" dirty="0" smtClean="0"/>
              <a:t>	primary and secondary responses to antigen </a:t>
            </a:r>
            <a:br>
              <a:rPr lang="en-US" altLang="en-US" dirty="0" smtClean="0"/>
            </a:br>
            <a:r>
              <a:rPr lang="en-US" altLang="en-US" dirty="0" smtClean="0"/>
              <a:t>	exposure.</a:t>
            </a:r>
          </a:p>
          <a:p>
            <a:pPr lvl="1">
              <a:tabLst>
                <a:tab pos="1547813" algn="l"/>
              </a:tabLst>
            </a:pPr>
            <a:r>
              <a:rPr lang="en-US" altLang="en-US" b="1" dirty="0" smtClean="0"/>
              <a:t>22-7</a:t>
            </a:r>
            <a:r>
              <a:rPr lang="en-US" altLang="en-US" dirty="0" smtClean="0"/>
              <a:t>  Describe the development of </a:t>
            </a:r>
            <a:br>
              <a:rPr lang="en-US" altLang="en-US" dirty="0" smtClean="0"/>
            </a:br>
            <a:r>
              <a:rPr lang="en-US" altLang="en-US" dirty="0" smtClean="0"/>
              <a:t>	</a:t>
            </a:r>
            <a:r>
              <a:rPr lang="en-US" altLang="en-US" dirty="0" err="1" smtClean="0"/>
              <a:t>immunocompetence</a:t>
            </a:r>
            <a:r>
              <a:rPr lang="en-US" altLang="en-US" dirty="0" smtClean="0"/>
              <a:t>, list and explain </a:t>
            </a:r>
            <a:br>
              <a:rPr lang="en-US" altLang="en-US" dirty="0" smtClean="0"/>
            </a:br>
            <a:r>
              <a:rPr lang="en-US" altLang="en-US" dirty="0" smtClean="0"/>
              <a:t>	examples of immune disorders and </a:t>
            </a:r>
            <a:br>
              <a:rPr lang="en-US" altLang="en-US" dirty="0" smtClean="0"/>
            </a:br>
            <a:r>
              <a:rPr lang="en-US" altLang="en-US" dirty="0" smtClean="0"/>
              <a:t>	allergies, and discuss the effects of stress </a:t>
            </a:r>
            <a:br>
              <a:rPr lang="en-US" altLang="en-US" dirty="0" smtClean="0"/>
            </a:br>
            <a:r>
              <a:rPr lang="en-US" altLang="en-US" dirty="0" smtClean="0"/>
              <a:t>	on immune function.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mtClean="0"/>
              <a:t>22-2 Structures of Body Defenses</a:t>
            </a:r>
          </a:p>
        </p:txBody>
      </p:sp>
      <p:sp>
        <p:nvSpPr>
          <p:cNvPr id="43011" name="Rectangle 3"/>
          <p:cNvSpPr>
            <a:spLocks noGrp="1" noChangeArrowheads="1"/>
          </p:cNvSpPr>
          <p:nvPr>
            <p:ph idx="1"/>
          </p:nvPr>
        </p:nvSpPr>
        <p:spPr/>
        <p:txBody>
          <a:bodyPr/>
          <a:lstStyle/>
          <a:p>
            <a:r>
              <a:rPr lang="en-US" altLang="en-US" dirty="0" smtClean="0"/>
              <a:t>Antibody-Mediated Immunity </a:t>
            </a:r>
          </a:p>
          <a:p>
            <a:pPr lvl="1"/>
            <a:r>
              <a:rPr lang="en-US" altLang="en-US" dirty="0" smtClean="0"/>
              <a:t>A chain of events that destroys the target compound or organism</a:t>
            </a:r>
          </a:p>
          <a:p>
            <a:r>
              <a:rPr lang="en-US" altLang="en-US" b="1" dirty="0" smtClean="0"/>
              <a:t>Natural</a:t>
            </a:r>
            <a:r>
              <a:rPr lang="en-US" altLang="en-US" dirty="0" smtClean="0"/>
              <a:t> </a:t>
            </a:r>
            <a:r>
              <a:rPr lang="en-US" altLang="en-US" b="1" dirty="0" smtClean="0"/>
              <a:t>Killer</a:t>
            </a:r>
            <a:r>
              <a:rPr lang="en-US" altLang="en-US" dirty="0" smtClean="0"/>
              <a:t> (</a:t>
            </a:r>
            <a:r>
              <a:rPr lang="en-US" altLang="en-US" b="1" dirty="0" smtClean="0"/>
              <a:t>NK</a:t>
            </a:r>
            <a:r>
              <a:rPr lang="en-US" altLang="en-US" dirty="0" smtClean="0"/>
              <a:t>) </a:t>
            </a:r>
            <a:r>
              <a:rPr lang="en-US" altLang="en-US" b="1" dirty="0" smtClean="0"/>
              <a:t>Cells</a:t>
            </a:r>
          </a:p>
          <a:p>
            <a:pPr lvl="1"/>
            <a:r>
              <a:rPr lang="en-US" altLang="en-US" dirty="0" smtClean="0"/>
              <a:t>Also called </a:t>
            </a:r>
            <a:r>
              <a:rPr lang="en-US" altLang="en-US" b="1" dirty="0" smtClean="0"/>
              <a:t>large</a:t>
            </a:r>
            <a:r>
              <a:rPr lang="en-US" altLang="en-US" dirty="0" smtClean="0"/>
              <a:t> </a:t>
            </a:r>
            <a:r>
              <a:rPr lang="en-US" altLang="en-US" b="1" dirty="0" smtClean="0"/>
              <a:t>granular</a:t>
            </a:r>
            <a:r>
              <a:rPr lang="en-US" altLang="en-US" dirty="0" smtClean="0"/>
              <a:t> </a:t>
            </a:r>
            <a:r>
              <a:rPr lang="en-US" altLang="en-US" b="1" dirty="0" smtClean="0"/>
              <a:t>lymphocytes</a:t>
            </a:r>
            <a:r>
              <a:rPr lang="en-US" altLang="en-US" dirty="0" smtClean="0"/>
              <a:t> </a:t>
            </a:r>
          </a:p>
          <a:p>
            <a:pPr lvl="1"/>
            <a:r>
              <a:rPr lang="en-US" altLang="en-US" dirty="0" smtClean="0"/>
              <a:t>Make up 5–10 percent of circulating lymphocytes</a:t>
            </a:r>
          </a:p>
          <a:p>
            <a:pPr lvl="1"/>
            <a:r>
              <a:rPr lang="en-US" altLang="en-US" dirty="0" smtClean="0"/>
              <a:t>Responsible for </a:t>
            </a:r>
            <a:r>
              <a:rPr lang="en-US" altLang="en-US" i="1" dirty="0" smtClean="0"/>
              <a:t>immunological</a:t>
            </a:r>
            <a:r>
              <a:rPr lang="en-US" altLang="en-US" dirty="0" smtClean="0"/>
              <a:t> </a:t>
            </a:r>
            <a:r>
              <a:rPr lang="en-US" altLang="en-US" i="1" dirty="0" smtClean="0"/>
              <a:t>surveillance</a:t>
            </a:r>
          </a:p>
          <a:p>
            <a:pPr lvl="1"/>
            <a:r>
              <a:rPr lang="en-US" altLang="en-US" dirty="0" smtClean="0"/>
              <a:t>Attack foreign cells, virus-infected cells, and cancer cells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ure_22_05_1_unlabeled.jpg"/>
          <p:cNvPicPr>
            <a:picLocks noChangeAspect="1"/>
          </p:cNvPicPr>
          <p:nvPr/>
        </p:nvPicPr>
        <p:blipFill rotWithShape="1">
          <a:blip r:embed="rId3">
            <a:extLst>
              <a:ext uri="{28A0092B-C50C-407E-A947-70E740481C1C}">
                <a14:useLocalDpi xmlns:a14="http://schemas.microsoft.com/office/drawing/2010/main" val="0"/>
              </a:ext>
            </a:extLst>
          </a:blip>
          <a:srcRect b="2546"/>
          <a:stretch/>
        </p:blipFill>
        <p:spPr>
          <a:xfrm>
            <a:off x="1322832" y="213363"/>
            <a:ext cx="6498336" cy="641604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22-5 Classes of </a:t>
            </a:r>
            <a:r>
              <a:rPr lang="en-US" sz="900" b="1" dirty="0" smtClean="0">
                <a:latin typeface="Arial"/>
                <a:cs typeface="Arial"/>
              </a:rPr>
              <a:t>Lymphocytes (Part 1 of 2).</a:t>
            </a:r>
            <a:endParaRPr lang="en-US" sz="900" b="1" dirty="0">
              <a:latin typeface="Arial"/>
              <a:cs typeface="Arial"/>
            </a:endParaRPr>
          </a:p>
        </p:txBody>
      </p:sp>
      <p:sp>
        <p:nvSpPr>
          <p:cNvPr id="6" name="Rounded Rectangle 5"/>
          <p:cNvSpPr/>
          <p:nvPr/>
        </p:nvSpPr>
        <p:spPr bwMode="auto">
          <a:xfrm>
            <a:off x="3989916" y="2148420"/>
            <a:ext cx="1356783" cy="194733"/>
          </a:xfrm>
          <a:prstGeom prst="roundRect">
            <a:avLst>
              <a:gd name="adj" fmla="val 50000"/>
            </a:avLst>
          </a:prstGeom>
          <a:solidFill>
            <a:schemeClr val="bg1"/>
          </a:solidFill>
          <a:ln w="12700" cap="flat" cmpd="sng" algn="ctr">
            <a:solidFill>
              <a:schemeClr val="bg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7" name="Rounded Rectangle 6"/>
          <p:cNvSpPr/>
          <p:nvPr/>
        </p:nvSpPr>
        <p:spPr bwMode="auto">
          <a:xfrm>
            <a:off x="5539316" y="789519"/>
            <a:ext cx="1293284" cy="188384"/>
          </a:xfrm>
          <a:prstGeom prst="roundRect">
            <a:avLst>
              <a:gd name="adj" fmla="val 50000"/>
            </a:avLst>
          </a:prstGeom>
          <a:solidFill>
            <a:schemeClr val="bg1"/>
          </a:solidFill>
          <a:ln w="12700" cap="flat" cmpd="sng" algn="ctr">
            <a:solidFill>
              <a:schemeClr val="bg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8" name="Text Box 31"/>
          <p:cNvSpPr txBox="1">
            <a:spLocks noChangeArrowheads="1"/>
          </p:cNvSpPr>
          <p:nvPr/>
        </p:nvSpPr>
        <p:spPr bwMode="auto">
          <a:xfrm>
            <a:off x="5601865" y="777106"/>
            <a:ext cx="1184406" cy="19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250" dirty="0" smtClean="0">
                <a:solidFill>
                  <a:srgbClr val="000000"/>
                </a:solidFill>
                <a:latin typeface="Arial"/>
                <a:cs typeface="Arial"/>
              </a:rPr>
              <a:t>subdivided into</a:t>
            </a:r>
            <a:endParaRPr lang="en-US" sz="1250" dirty="0">
              <a:solidFill>
                <a:srgbClr val="000000"/>
              </a:solidFill>
              <a:latin typeface="Arial"/>
              <a:cs typeface="Arial"/>
            </a:endParaRPr>
          </a:p>
        </p:txBody>
      </p:sp>
      <p:sp>
        <p:nvSpPr>
          <p:cNvPr id="9" name="Text Box 31"/>
          <p:cNvSpPr txBox="1">
            <a:spLocks noChangeArrowheads="1"/>
          </p:cNvSpPr>
          <p:nvPr/>
        </p:nvSpPr>
        <p:spPr bwMode="auto">
          <a:xfrm>
            <a:off x="4046114" y="2142356"/>
            <a:ext cx="1255712" cy="19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250" dirty="0" smtClean="0">
                <a:solidFill>
                  <a:srgbClr val="000000"/>
                </a:solidFill>
                <a:latin typeface="Arial"/>
                <a:cs typeface="Arial"/>
              </a:rPr>
              <a:t>differentiate into</a:t>
            </a:r>
            <a:endParaRPr lang="en-US" sz="1250" dirty="0">
              <a:solidFill>
                <a:srgbClr val="000000"/>
              </a:solidFill>
              <a:latin typeface="Arial"/>
              <a:cs typeface="Arial"/>
            </a:endParaRPr>
          </a:p>
        </p:txBody>
      </p:sp>
      <p:sp>
        <p:nvSpPr>
          <p:cNvPr id="10" name="Text Box 31"/>
          <p:cNvSpPr txBox="1">
            <a:spLocks noChangeArrowheads="1"/>
          </p:cNvSpPr>
          <p:nvPr/>
        </p:nvSpPr>
        <p:spPr bwMode="auto">
          <a:xfrm>
            <a:off x="1679682" y="1704206"/>
            <a:ext cx="58128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200" b="0" dirty="0" smtClean="0">
                <a:solidFill>
                  <a:srgbClr val="000000"/>
                </a:solidFill>
                <a:latin typeface="Arial Black"/>
                <a:cs typeface="Arial Black"/>
              </a:rPr>
              <a:t>T Cells</a:t>
            </a:r>
            <a:endParaRPr lang="en-US" sz="1200" b="0" dirty="0">
              <a:solidFill>
                <a:srgbClr val="000000"/>
              </a:solidFill>
              <a:latin typeface="Arial Black"/>
              <a:cs typeface="Arial Black"/>
            </a:endParaRPr>
          </a:p>
        </p:txBody>
      </p:sp>
      <p:sp>
        <p:nvSpPr>
          <p:cNvPr id="11" name="Text Box 31"/>
          <p:cNvSpPr txBox="1">
            <a:spLocks noChangeArrowheads="1"/>
          </p:cNvSpPr>
          <p:nvPr/>
        </p:nvSpPr>
        <p:spPr bwMode="auto">
          <a:xfrm>
            <a:off x="1647929" y="2051338"/>
            <a:ext cx="22390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dirty="0" smtClean="0">
                <a:solidFill>
                  <a:srgbClr val="000000"/>
                </a:solidFill>
                <a:latin typeface="Arial"/>
                <a:cs typeface="Arial"/>
              </a:rPr>
              <a:t>Approximately 80% of circulating</a:t>
            </a:r>
            <a:br>
              <a:rPr lang="en-US" sz="1100" dirty="0" smtClean="0">
                <a:solidFill>
                  <a:srgbClr val="000000"/>
                </a:solidFill>
                <a:latin typeface="Arial"/>
                <a:cs typeface="Arial"/>
              </a:rPr>
            </a:br>
            <a:r>
              <a:rPr lang="en-US" sz="1100" dirty="0" smtClean="0">
                <a:solidFill>
                  <a:srgbClr val="000000"/>
                </a:solidFill>
                <a:latin typeface="Arial"/>
                <a:cs typeface="Arial"/>
              </a:rPr>
              <a:t>lymphocytes are classified as </a:t>
            </a:r>
            <a:br>
              <a:rPr lang="en-US" sz="1100" dirty="0" smtClean="0">
                <a:solidFill>
                  <a:srgbClr val="000000"/>
                </a:solidFill>
                <a:latin typeface="Arial"/>
                <a:cs typeface="Arial"/>
              </a:rPr>
            </a:br>
            <a:r>
              <a:rPr lang="en-US" sz="1100" dirty="0" smtClean="0">
                <a:solidFill>
                  <a:srgbClr val="000000"/>
                </a:solidFill>
                <a:latin typeface="Arial"/>
                <a:cs typeface="Arial"/>
              </a:rPr>
              <a:t>T cells.</a:t>
            </a:r>
            <a:endParaRPr lang="en-US" sz="1100" dirty="0">
              <a:solidFill>
                <a:srgbClr val="000000"/>
              </a:solidFill>
              <a:latin typeface="Arial"/>
              <a:cs typeface="Arial"/>
            </a:endParaRPr>
          </a:p>
        </p:txBody>
      </p:sp>
      <p:sp>
        <p:nvSpPr>
          <p:cNvPr id="12" name="Text Box 31"/>
          <p:cNvSpPr txBox="1">
            <a:spLocks noChangeArrowheads="1"/>
          </p:cNvSpPr>
          <p:nvPr/>
        </p:nvSpPr>
        <p:spPr bwMode="auto">
          <a:xfrm>
            <a:off x="3294698" y="319905"/>
            <a:ext cx="25603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500" b="0" dirty="0" smtClean="0">
                <a:solidFill>
                  <a:srgbClr val="000000"/>
                </a:solidFill>
                <a:latin typeface="Arial Black"/>
                <a:cs typeface="Arial Black"/>
              </a:rPr>
              <a:t>Classes of Lymphocytes</a:t>
            </a:r>
            <a:endParaRPr lang="en-US" sz="1500" b="0" dirty="0">
              <a:solidFill>
                <a:srgbClr val="000000"/>
              </a:solidFill>
              <a:latin typeface="Arial Black"/>
              <a:cs typeface="Arial Black"/>
            </a:endParaRPr>
          </a:p>
        </p:txBody>
      </p:sp>
      <p:sp>
        <p:nvSpPr>
          <p:cNvPr id="13" name="Text Box 31"/>
          <p:cNvSpPr txBox="1">
            <a:spLocks noChangeArrowheads="1"/>
          </p:cNvSpPr>
          <p:nvPr/>
        </p:nvSpPr>
        <p:spPr bwMode="auto">
          <a:xfrm>
            <a:off x="1806682" y="3259956"/>
            <a:ext cx="7394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b="0" dirty="0" smtClean="0">
                <a:solidFill>
                  <a:srgbClr val="000000"/>
                </a:solidFill>
                <a:latin typeface="Arial Black"/>
                <a:cs typeface="Arial Black"/>
              </a:rPr>
              <a:t>Cytotoxic</a:t>
            </a:r>
            <a:br>
              <a:rPr lang="en-US" sz="1100" b="0" dirty="0" smtClean="0">
                <a:solidFill>
                  <a:srgbClr val="000000"/>
                </a:solidFill>
                <a:latin typeface="Arial Black"/>
                <a:cs typeface="Arial Black"/>
              </a:rPr>
            </a:br>
            <a:r>
              <a:rPr lang="en-US" sz="1100" b="0" dirty="0" smtClean="0">
                <a:solidFill>
                  <a:srgbClr val="000000"/>
                </a:solidFill>
                <a:latin typeface="Arial Black"/>
                <a:cs typeface="Arial Black"/>
              </a:rPr>
              <a:t>T Cells</a:t>
            </a:r>
            <a:endParaRPr lang="en-US" sz="1100" b="0" dirty="0">
              <a:solidFill>
                <a:srgbClr val="000000"/>
              </a:solidFill>
              <a:latin typeface="Arial Black"/>
              <a:cs typeface="Arial Black"/>
            </a:endParaRPr>
          </a:p>
        </p:txBody>
      </p:sp>
      <p:sp>
        <p:nvSpPr>
          <p:cNvPr id="14" name="Text Box 31"/>
          <p:cNvSpPr txBox="1">
            <a:spLocks noChangeArrowheads="1"/>
          </p:cNvSpPr>
          <p:nvPr/>
        </p:nvSpPr>
        <p:spPr bwMode="auto">
          <a:xfrm>
            <a:off x="1813029" y="3759488"/>
            <a:ext cx="1317105" cy="70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105000"/>
              </a:lnSpc>
            </a:pPr>
            <a:r>
              <a:rPr lang="en-US" sz="1100" dirty="0" smtClean="0">
                <a:solidFill>
                  <a:srgbClr val="000000"/>
                </a:solidFill>
                <a:latin typeface="Arial"/>
                <a:cs typeface="Arial"/>
              </a:rPr>
              <a:t>Cytotoxic T cells</a:t>
            </a:r>
            <a:br>
              <a:rPr lang="en-US" sz="1100" dirty="0" smtClean="0">
                <a:solidFill>
                  <a:srgbClr val="000000"/>
                </a:solidFill>
                <a:latin typeface="Arial"/>
                <a:cs typeface="Arial"/>
              </a:rPr>
            </a:br>
            <a:r>
              <a:rPr lang="en-US" sz="1100" dirty="0" smtClean="0">
                <a:solidFill>
                  <a:srgbClr val="000000"/>
                </a:solidFill>
                <a:latin typeface="Arial"/>
                <a:cs typeface="Arial"/>
              </a:rPr>
              <a:t>attack foreign cells</a:t>
            </a:r>
            <a:br>
              <a:rPr lang="en-US" sz="1100" dirty="0" smtClean="0">
                <a:solidFill>
                  <a:srgbClr val="000000"/>
                </a:solidFill>
                <a:latin typeface="Arial"/>
                <a:cs typeface="Arial"/>
              </a:rPr>
            </a:br>
            <a:r>
              <a:rPr lang="en-US" sz="1100" dirty="0" smtClean="0">
                <a:solidFill>
                  <a:srgbClr val="000000"/>
                </a:solidFill>
                <a:latin typeface="Arial"/>
                <a:cs typeface="Arial"/>
              </a:rPr>
              <a:t>or body cells</a:t>
            </a:r>
            <a:br>
              <a:rPr lang="en-US" sz="1100" dirty="0" smtClean="0">
                <a:solidFill>
                  <a:srgbClr val="000000"/>
                </a:solidFill>
                <a:latin typeface="Arial"/>
                <a:cs typeface="Arial"/>
              </a:rPr>
            </a:br>
            <a:r>
              <a:rPr lang="en-US" sz="1100" dirty="0" smtClean="0">
                <a:solidFill>
                  <a:srgbClr val="000000"/>
                </a:solidFill>
                <a:latin typeface="Arial"/>
                <a:cs typeface="Arial"/>
              </a:rPr>
              <a:t>infected by viruses.</a:t>
            </a:r>
            <a:endParaRPr lang="en-US" sz="1100" dirty="0">
              <a:solidFill>
                <a:srgbClr val="000000"/>
              </a:solidFill>
              <a:latin typeface="Arial"/>
              <a:cs typeface="Arial"/>
            </a:endParaRPr>
          </a:p>
        </p:txBody>
      </p:sp>
      <p:sp>
        <p:nvSpPr>
          <p:cNvPr id="15" name="Text Box 31"/>
          <p:cNvSpPr txBox="1">
            <a:spLocks noChangeArrowheads="1"/>
          </p:cNvSpPr>
          <p:nvPr/>
        </p:nvSpPr>
        <p:spPr bwMode="auto">
          <a:xfrm>
            <a:off x="3451332" y="3253606"/>
            <a:ext cx="5328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b="0" dirty="0" smtClean="0">
                <a:solidFill>
                  <a:srgbClr val="000000"/>
                </a:solidFill>
                <a:latin typeface="Arial Black"/>
                <a:cs typeface="Arial Black"/>
              </a:rPr>
              <a:t>Helper</a:t>
            </a:r>
            <a:br>
              <a:rPr lang="en-US" sz="1100" b="0" dirty="0" smtClean="0">
                <a:solidFill>
                  <a:srgbClr val="000000"/>
                </a:solidFill>
                <a:latin typeface="Arial Black"/>
                <a:cs typeface="Arial Black"/>
              </a:rPr>
            </a:br>
            <a:r>
              <a:rPr lang="en-US" sz="1100" b="0" dirty="0" smtClean="0">
                <a:solidFill>
                  <a:srgbClr val="000000"/>
                </a:solidFill>
                <a:latin typeface="Arial Black"/>
                <a:cs typeface="Arial Black"/>
              </a:rPr>
              <a:t>T Cells</a:t>
            </a:r>
            <a:endParaRPr lang="en-US" sz="1100" b="0" dirty="0">
              <a:solidFill>
                <a:srgbClr val="000000"/>
              </a:solidFill>
              <a:latin typeface="Arial Black"/>
              <a:cs typeface="Arial Black"/>
            </a:endParaRPr>
          </a:p>
        </p:txBody>
      </p:sp>
      <p:sp>
        <p:nvSpPr>
          <p:cNvPr id="16" name="Text Box 31"/>
          <p:cNvSpPr txBox="1">
            <a:spLocks noChangeArrowheads="1"/>
          </p:cNvSpPr>
          <p:nvPr/>
        </p:nvSpPr>
        <p:spPr bwMode="auto">
          <a:xfrm>
            <a:off x="3521179" y="3759488"/>
            <a:ext cx="961288" cy="106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105000"/>
              </a:lnSpc>
            </a:pPr>
            <a:r>
              <a:rPr lang="en-US" sz="1100" dirty="0" smtClean="0">
                <a:solidFill>
                  <a:srgbClr val="000000"/>
                </a:solidFill>
                <a:latin typeface="Arial"/>
                <a:cs typeface="Arial"/>
              </a:rPr>
              <a:t>Helper T cells </a:t>
            </a:r>
            <a:br>
              <a:rPr lang="en-US" sz="1100" dirty="0" smtClean="0">
                <a:solidFill>
                  <a:srgbClr val="000000"/>
                </a:solidFill>
                <a:latin typeface="Arial"/>
                <a:cs typeface="Arial"/>
              </a:rPr>
            </a:br>
            <a:r>
              <a:rPr lang="en-US" sz="1100" dirty="0" smtClean="0">
                <a:solidFill>
                  <a:srgbClr val="000000"/>
                </a:solidFill>
                <a:latin typeface="Arial"/>
                <a:cs typeface="Arial"/>
              </a:rPr>
              <a:t>stimulate the</a:t>
            </a:r>
            <a:br>
              <a:rPr lang="en-US" sz="1100" dirty="0" smtClean="0">
                <a:solidFill>
                  <a:srgbClr val="000000"/>
                </a:solidFill>
                <a:latin typeface="Arial"/>
                <a:cs typeface="Arial"/>
              </a:rPr>
            </a:br>
            <a:r>
              <a:rPr lang="en-US" sz="1100" dirty="0" smtClean="0">
                <a:solidFill>
                  <a:srgbClr val="000000"/>
                </a:solidFill>
                <a:latin typeface="Arial"/>
                <a:cs typeface="Arial"/>
              </a:rPr>
              <a:t>activation and</a:t>
            </a:r>
            <a:br>
              <a:rPr lang="en-US" sz="1100" dirty="0" smtClean="0">
                <a:solidFill>
                  <a:srgbClr val="000000"/>
                </a:solidFill>
                <a:latin typeface="Arial"/>
                <a:cs typeface="Arial"/>
              </a:rPr>
            </a:br>
            <a:r>
              <a:rPr lang="en-US" sz="1100" dirty="0" smtClean="0">
                <a:solidFill>
                  <a:srgbClr val="000000"/>
                </a:solidFill>
                <a:latin typeface="Arial"/>
                <a:cs typeface="Arial"/>
              </a:rPr>
              <a:t>function of</a:t>
            </a:r>
            <a:br>
              <a:rPr lang="en-US" sz="1100" dirty="0" smtClean="0">
                <a:solidFill>
                  <a:srgbClr val="000000"/>
                </a:solidFill>
                <a:latin typeface="Arial"/>
                <a:cs typeface="Arial"/>
              </a:rPr>
            </a:br>
            <a:r>
              <a:rPr lang="en-US" sz="1100" dirty="0" smtClean="0">
                <a:solidFill>
                  <a:srgbClr val="000000"/>
                </a:solidFill>
                <a:latin typeface="Arial"/>
                <a:cs typeface="Arial"/>
              </a:rPr>
              <a:t>both T cells</a:t>
            </a:r>
            <a:br>
              <a:rPr lang="en-US" sz="1100" dirty="0" smtClean="0">
                <a:solidFill>
                  <a:srgbClr val="000000"/>
                </a:solidFill>
                <a:latin typeface="Arial"/>
                <a:cs typeface="Arial"/>
              </a:rPr>
            </a:br>
            <a:r>
              <a:rPr lang="en-US" sz="1100" dirty="0" smtClean="0">
                <a:solidFill>
                  <a:srgbClr val="000000"/>
                </a:solidFill>
                <a:latin typeface="Arial"/>
                <a:cs typeface="Arial"/>
              </a:rPr>
              <a:t>and B cells.</a:t>
            </a:r>
            <a:endParaRPr lang="en-US" sz="1100" dirty="0">
              <a:solidFill>
                <a:srgbClr val="000000"/>
              </a:solidFill>
              <a:latin typeface="Arial"/>
              <a:cs typeface="Arial"/>
            </a:endParaRPr>
          </a:p>
        </p:txBody>
      </p:sp>
      <p:sp>
        <p:nvSpPr>
          <p:cNvPr id="17" name="Text Box 31"/>
          <p:cNvSpPr txBox="1">
            <a:spLocks noChangeArrowheads="1"/>
          </p:cNvSpPr>
          <p:nvPr/>
        </p:nvSpPr>
        <p:spPr bwMode="auto">
          <a:xfrm>
            <a:off x="4778482" y="3259956"/>
            <a:ext cx="8721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b="0" dirty="0" smtClean="0">
                <a:solidFill>
                  <a:srgbClr val="000000"/>
                </a:solidFill>
                <a:latin typeface="Arial Black"/>
                <a:cs typeface="Arial Black"/>
              </a:rPr>
              <a:t>Suppressor</a:t>
            </a:r>
            <a:br>
              <a:rPr lang="en-US" sz="1100" b="0" dirty="0" smtClean="0">
                <a:solidFill>
                  <a:srgbClr val="000000"/>
                </a:solidFill>
                <a:latin typeface="Arial Black"/>
                <a:cs typeface="Arial Black"/>
              </a:rPr>
            </a:br>
            <a:r>
              <a:rPr lang="en-US" sz="1100" b="0" dirty="0" smtClean="0">
                <a:solidFill>
                  <a:srgbClr val="000000"/>
                </a:solidFill>
                <a:latin typeface="Arial Black"/>
                <a:cs typeface="Arial Black"/>
              </a:rPr>
              <a:t>T Cells</a:t>
            </a:r>
            <a:endParaRPr lang="en-US" sz="1100" b="0" dirty="0">
              <a:solidFill>
                <a:srgbClr val="000000"/>
              </a:solidFill>
              <a:latin typeface="Arial Black"/>
              <a:cs typeface="Arial Black"/>
            </a:endParaRPr>
          </a:p>
        </p:txBody>
      </p:sp>
      <p:sp>
        <p:nvSpPr>
          <p:cNvPr id="18" name="Text Box 31"/>
          <p:cNvSpPr txBox="1">
            <a:spLocks noChangeArrowheads="1"/>
          </p:cNvSpPr>
          <p:nvPr/>
        </p:nvSpPr>
        <p:spPr bwMode="auto">
          <a:xfrm>
            <a:off x="4765779" y="3759488"/>
            <a:ext cx="968934" cy="106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105000"/>
              </a:lnSpc>
            </a:pPr>
            <a:r>
              <a:rPr lang="en-US" sz="1100" dirty="0" smtClean="0">
                <a:solidFill>
                  <a:srgbClr val="000000"/>
                </a:solidFill>
                <a:latin typeface="Arial"/>
                <a:cs typeface="Arial"/>
              </a:rPr>
              <a:t>Suppressor T</a:t>
            </a:r>
            <a:br>
              <a:rPr lang="en-US" sz="1100" dirty="0" smtClean="0">
                <a:solidFill>
                  <a:srgbClr val="000000"/>
                </a:solidFill>
                <a:latin typeface="Arial"/>
                <a:cs typeface="Arial"/>
              </a:rPr>
            </a:br>
            <a:r>
              <a:rPr lang="en-US" sz="1100" dirty="0" smtClean="0">
                <a:solidFill>
                  <a:srgbClr val="000000"/>
                </a:solidFill>
                <a:latin typeface="Arial"/>
                <a:cs typeface="Arial"/>
              </a:rPr>
              <a:t>cells inhibit</a:t>
            </a:r>
            <a:br>
              <a:rPr lang="en-US" sz="1100" dirty="0" smtClean="0">
                <a:solidFill>
                  <a:srgbClr val="000000"/>
                </a:solidFill>
                <a:latin typeface="Arial"/>
                <a:cs typeface="Arial"/>
              </a:rPr>
            </a:br>
            <a:r>
              <a:rPr lang="en-US" sz="1100" dirty="0" smtClean="0">
                <a:solidFill>
                  <a:srgbClr val="000000"/>
                </a:solidFill>
                <a:latin typeface="Arial"/>
                <a:cs typeface="Arial"/>
              </a:rPr>
              <a:t>the activation</a:t>
            </a:r>
            <a:br>
              <a:rPr lang="en-US" sz="1100" dirty="0" smtClean="0">
                <a:solidFill>
                  <a:srgbClr val="000000"/>
                </a:solidFill>
                <a:latin typeface="Arial"/>
                <a:cs typeface="Arial"/>
              </a:rPr>
            </a:br>
            <a:r>
              <a:rPr lang="en-US" sz="1100" dirty="0" smtClean="0">
                <a:solidFill>
                  <a:srgbClr val="000000"/>
                </a:solidFill>
                <a:latin typeface="Arial"/>
                <a:cs typeface="Arial"/>
              </a:rPr>
              <a:t>and function</a:t>
            </a:r>
            <a:br>
              <a:rPr lang="en-US" sz="1100" dirty="0" smtClean="0">
                <a:solidFill>
                  <a:srgbClr val="000000"/>
                </a:solidFill>
                <a:latin typeface="Arial"/>
                <a:cs typeface="Arial"/>
              </a:rPr>
            </a:br>
            <a:r>
              <a:rPr lang="en-US" sz="1100" dirty="0" smtClean="0">
                <a:solidFill>
                  <a:srgbClr val="000000"/>
                </a:solidFill>
                <a:latin typeface="Arial"/>
                <a:cs typeface="Arial"/>
              </a:rPr>
              <a:t>of both T cells</a:t>
            </a:r>
          </a:p>
          <a:p>
            <a:pPr>
              <a:lnSpc>
                <a:spcPct val="105000"/>
              </a:lnSpc>
            </a:pPr>
            <a:r>
              <a:rPr lang="en-US" sz="1100" dirty="0" smtClean="0">
                <a:solidFill>
                  <a:srgbClr val="000000"/>
                </a:solidFill>
                <a:latin typeface="Arial"/>
                <a:cs typeface="Arial"/>
              </a:rPr>
              <a:t>and B cells.</a:t>
            </a:r>
            <a:endParaRPr lang="en-US" sz="1100" dirty="0">
              <a:solidFill>
                <a:srgbClr val="000000"/>
              </a:solidFill>
              <a:latin typeface="Arial"/>
              <a:cs typeface="Arial"/>
            </a:endParaRPr>
          </a:p>
        </p:txBody>
      </p:sp>
      <p:sp>
        <p:nvSpPr>
          <p:cNvPr id="19" name="Text Box 31"/>
          <p:cNvSpPr txBox="1">
            <a:spLocks noChangeArrowheads="1"/>
          </p:cNvSpPr>
          <p:nvPr/>
        </p:nvSpPr>
        <p:spPr bwMode="auto">
          <a:xfrm>
            <a:off x="5959582" y="3266306"/>
            <a:ext cx="6283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b="0" dirty="0" smtClean="0">
                <a:solidFill>
                  <a:srgbClr val="000000"/>
                </a:solidFill>
                <a:latin typeface="Arial Black"/>
                <a:cs typeface="Arial Black"/>
              </a:rPr>
              <a:t>Memory </a:t>
            </a:r>
            <a:br>
              <a:rPr lang="en-US" sz="1100" b="0" dirty="0" smtClean="0">
                <a:solidFill>
                  <a:srgbClr val="000000"/>
                </a:solidFill>
                <a:latin typeface="Arial Black"/>
                <a:cs typeface="Arial Black"/>
              </a:rPr>
            </a:br>
            <a:r>
              <a:rPr lang="en-US" sz="1100" b="0" dirty="0" smtClean="0">
                <a:solidFill>
                  <a:srgbClr val="000000"/>
                </a:solidFill>
                <a:latin typeface="Arial Black"/>
                <a:cs typeface="Arial Black"/>
              </a:rPr>
              <a:t>T Cells</a:t>
            </a:r>
            <a:endParaRPr lang="en-US" sz="1100" b="0" dirty="0">
              <a:solidFill>
                <a:srgbClr val="000000"/>
              </a:solidFill>
              <a:latin typeface="Arial Black"/>
              <a:cs typeface="Arial Black"/>
            </a:endParaRPr>
          </a:p>
        </p:txBody>
      </p:sp>
      <p:sp>
        <p:nvSpPr>
          <p:cNvPr id="20" name="Text Box 31"/>
          <p:cNvSpPr txBox="1">
            <a:spLocks noChangeArrowheads="1"/>
          </p:cNvSpPr>
          <p:nvPr/>
        </p:nvSpPr>
        <p:spPr bwMode="auto">
          <a:xfrm>
            <a:off x="6035779" y="3765838"/>
            <a:ext cx="1019203" cy="124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105000"/>
              </a:lnSpc>
            </a:pPr>
            <a:r>
              <a:rPr lang="en-US" sz="1100" dirty="0" smtClean="0">
                <a:solidFill>
                  <a:srgbClr val="000000"/>
                </a:solidFill>
                <a:latin typeface="Arial"/>
                <a:cs typeface="Arial"/>
              </a:rPr>
              <a:t>Memory T cells</a:t>
            </a:r>
            <a:br>
              <a:rPr lang="en-US" sz="1100" dirty="0" smtClean="0">
                <a:solidFill>
                  <a:srgbClr val="000000"/>
                </a:solidFill>
                <a:latin typeface="Arial"/>
                <a:cs typeface="Arial"/>
              </a:rPr>
            </a:br>
            <a:r>
              <a:rPr lang="en-US" sz="1100" dirty="0" smtClean="0">
                <a:solidFill>
                  <a:srgbClr val="000000"/>
                </a:solidFill>
                <a:latin typeface="Arial"/>
                <a:cs typeface="Arial"/>
              </a:rPr>
              <a:t>are a subset</a:t>
            </a:r>
            <a:br>
              <a:rPr lang="en-US" sz="1100" dirty="0" smtClean="0">
                <a:solidFill>
                  <a:srgbClr val="000000"/>
                </a:solidFill>
                <a:latin typeface="Arial"/>
                <a:cs typeface="Arial"/>
              </a:rPr>
            </a:br>
            <a:r>
              <a:rPr lang="en-US" sz="1100" dirty="0" smtClean="0">
                <a:solidFill>
                  <a:srgbClr val="000000"/>
                </a:solidFill>
                <a:latin typeface="Arial"/>
                <a:cs typeface="Arial"/>
              </a:rPr>
              <a:t>of T cells that</a:t>
            </a:r>
          </a:p>
          <a:p>
            <a:pPr>
              <a:lnSpc>
                <a:spcPct val="105000"/>
              </a:lnSpc>
            </a:pPr>
            <a:r>
              <a:rPr lang="en-US" sz="1100" dirty="0" smtClean="0">
                <a:solidFill>
                  <a:srgbClr val="000000"/>
                </a:solidFill>
                <a:latin typeface="Arial"/>
                <a:cs typeface="Arial"/>
              </a:rPr>
              <a:t>respond to a</a:t>
            </a:r>
            <a:br>
              <a:rPr lang="en-US" sz="1100" dirty="0" smtClean="0">
                <a:solidFill>
                  <a:srgbClr val="000000"/>
                </a:solidFill>
                <a:latin typeface="Arial"/>
                <a:cs typeface="Arial"/>
              </a:rPr>
            </a:br>
            <a:r>
              <a:rPr lang="en-US" sz="1100" dirty="0" smtClean="0">
                <a:solidFill>
                  <a:srgbClr val="000000"/>
                </a:solidFill>
                <a:latin typeface="Arial"/>
                <a:cs typeface="Arial"/>
              </a:rPr>
              <a:t>previously</a:t>
            </a:r>
            <a:br>
              <a:rPr lang="en-US" sz="1100" dirty="0" smtClean="0">
                <a:solidFill>
                  <a:srgbClr val="000000"/>
                </a:solidFill>
                <a:latin typeface="Arial"/>
                <a:cs typeface="Arial"/>
              </a:rPr>
            </a:br>
            <a:r>
              <a:rPr lang="en-US" sz="1100" dirty="0" smtClean="0">
                <a:solidFill>
                  <a:srgbClr val="000000"/>
                </a:solidFill>
                <a:latin typeface="Arial"/>
                <a:cs typeface="Arial"/>
              </a:rPr>
              <a:t>encountered</a:t>
            </a:r>
            <a:br>
              <a:rPr lang="en-US" sz="1100" dirty="0" smtClean="0">
                <a:solidFill>
                  <a:srgbClr val="000000"/>
                </a:solidFill>
                <a:latin typeface="Arial"/>
                <a:cs typeface="Arial"/>
              </a:rPr>
            </a:br>
            <a:r>
              <a:rPr lang="en-US" sz="1100" dirty="0" smtClean="0">
                <a:solidFill>
                  <a:srgbClr val="000000"/>
                </a:solidFill>
                <a:latin typeface="Arial"/>
                <a:cs typeface="Arial"/>
              </a:rPr>
              <a:t>antigen.</a:t>
            </a:r>
            <a:endParaRPr lang="en-US" sz="1100" dirty="0">
              <a:solidFill>
                <a:srgbClr val="000000"/>
              </a:solidFill>
              <a:latin typeface="Arial"/>
              <a:cs typeface="Arial"/>
            </a:endParaRPr>
          </a:p>
        </p:txBody>
      </p:sp>
    </p:spTree>
    <p:extLst>
      <p:ext uri="{BB962C8B-B14F-4D97-AF65-F5344CB8AC3E}">
        <p14:creationId xmlns:p14="http://schemas.microsoft.com/office/powerpoint/2010/main" val="19858916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_22_05_2_unlabeled.jpg"/>
          <p:cNvPicPr>
            <a:picLocks noChangeAspect="1"/>
          </p:cNvPicPr>
          <p:nvPr/>
        </p:nvPicPr>
        <p:blipFill rotWithShape="1">
          <a:blip r:embed="rId3">
            <a:extLst>
              <a:ext uri="{28A0092B-C50C-407E-A947-70E740481C1C}">
                <a14:useLocalDpi xmlns:a14="http://schemas.microsoft.com/office/drawing/2010/main" val="0"/>
              </a:ext>
            </a:extLst>
          </a:blip>
          <a:srcRect b="2546"/>
          <a:stretch/>
        </p:blipFill>
        <p:spPr>
          <a:xfrm>
            <a:off x="2261616" y="238764"/>
            <a:ext cx="4620768" cy="6416036"/>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22-5 Classes of Lymphocytes (Part </a:t>
            </a:r>
            <a:r>
              <a:rPr lang="en-US" sz="900" b="1" dirty="0" smtClean="0">
                <a:latin typeface="Arial"/>
                <a:cs typeface="Arial"/>
              </a:rPr>
              <a:t>2 </a:t>
            </a:r>
            <a:r>
              <a:rPr lang="en-US" sz="900" b="1" dirty="0">
                <a:latin typeface="Arial"/>
                <a:cs typeface="Arial"/>
              </a:rPr>
              <a:t>of 2).</a:t>
            </a:r>
          </a:p>
        </p:txBody>
      </p:sp>
      <p:sp>
        <p:nvSpPr>
          <p:cNvPr id="9" name="Rounded Rectangle 8"/>
          <p:cNvSpPr/>
          <p:nvPr/>
        </p:nvSpPr>
        <p:spPr bwMode="auto">
          <a:xfrm>
            <a:off x="2533652" y="814920"/>
            <a:ext cx="1293284" cy="188384"/>
          </a:xfrm>
          <a:prstGeom prst="roundRect">
            <a:avLst>
              <a:gd name="adj" fmla="val 50000"/>
            </a:avLst>
          </a:prstGeom>
          <a:solidFill>
            <a:schemeClr val="bg1"/>
          </a:solidFill>
          <a:ln w="12700" cap="flat" cmpd="sng" algn="ctr">
            <a:solidFill>
              <a:schemeClr val="bg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10" name="Text Box 31"/>
          <p:cNvSpPr txBox="1">
            <a:spLocks noChangeArrowheads="1"/>
          </p:cNvSpPr>
          <p:nvPr/>
        </p:nvSpPr>
        <p:spPr bwMode="auto">
          <a:xfrm>
            <a:off x="2596201" y="802507"/>
            <a:ext cx="1184406" cy="19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250" dirty="0" smtClean="0">
                <a:solidFill>
                  <a:srgbClr val="000000"/>
                </a:solidFill>
                <a:latin typeface="Arial"/>
                <a:cs typeface="Arial"/>
              </a:rPr>
              <a:t>subdivided into</a:t>
            </a:r>
            <a:endParaRPr lang="en-US" sz="1250" dirty="0">
              <a:solidFill>
                <a:srgbClr val="000000"/>
              </a:solidFill>
              <a:latin typeface="Arial"/>
              <a:cs typeface="Arial"/>
            </a:endParaRPr>
          </a:p>
        </p:txBody>
      </p:sp>
      <p:sp>
        <p:nvSpPr>
          <p:cNvPr id="11" name="Text Box 31"/>
          <p:cNvSpPr txBox="1">
            <a:spLocks noChangeArrowheads="1"/>
          </p:cNvSpPr>
          <p:nvPr/>
        </p:nvSpPr>
        <p:spPr bwMode="auto">
          <a:xfrm>
            <a:off x="3345500" y="345306"/>
            <a:ext cx="25603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500" b="0" dirty="0" smtClean="0">
                <a:solidFill>
                  <a:srgbClr val="000000"/>
                </a:solidFill>
                <a:latin typeface="Arial Black"/>
                <a:cs typeface="Arial Black"/>
              </a:rPr>
              <a:t>Classes of Lymphocytes</a:t>
            </a:r>
            <a:endParaRPr lang="en-US" sz="1500" b="0" dirty="0">
              <a:solidFill>
                <a:srgbClr val="000000"/>
              </a:solidFill>
              <a:latin typeface="Arial Black"/>
              <a:cs typeface="Arial Black"/>
            </a:endParaRPr>
          </a:p>
        </p:txBody>
      </p:sp>
      <p:sp>
        <p:nvSpPr>
          <p:cNvPr id="12" name="Text Box 31"/>
          <p:cNvSpPr txBox="1">
            <a:spLocks noChangeArrowheads="1"/>
          </p:cNvSpPr>
          <p:nvPr/>
        </p:nvSpPr>
        <p:spPr bwMode="auto">
          <a:xfrm>
            <a:off x="3315866" y="1719022"/>
            <a:ext cx="7100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200" b="0" dirty="0" smtClean="0">
                <a:solidFill>
                  <a:srgbClr val="000000"/>
                </a:solidFill>
                <a:latin typeface="Arial Black"/>
                <a:cs typeface="Arial Black"/>
              </a:rPr>
              <a:t>B Cells</a:t>
            </a:r>
            <a:endParaRPr lang="en-US" sz="1200" b="0" dirty="0">
              <a:solidFill>
                <a:srgbClr val="000000"/>
              </a:solidFill>
              <a:latin typeface="Arial Black"/>
              <a:cs typeface="Arial Black"/>
            </a:endParaRPr>
          </a:p>
        </p:txBody>
      </p:sp>
      <p:sp>
        <p:nvSpPr>
          <p:cNvPr id="13" name="Text Box 31"/>
          <p:cNvSpPr txBox="1">
            <a:spLocks noChangeArrowheads="1"/>
          </p:cNvSpPr>
          <p:nvPr/>
        </p:nvSpPr>
        <p:spPr bwMode="auto">
          <a:xfrm>
            <a:off x="3317981" y="2074622"/>
            <a:ext cx="901558"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dirty="0" smtClean="0">
                <a:solidFill>
                  <a:srgbClr val="000000"/>
                </a:solidFill>
                <a:latin typeface="Arial"/>
                <a:cs typeface="Arial"/>
              </a:rPr>
              <a:t>B cells </a:t>
            </a:r>
            <a:br>
              <a:rPr lang="en-US" sz="1100" dirty="0" smtClean="0">
                <a:solidFill>
                  <a:srgbClr val="000000"/>
                </a:solidFill>
                <a:latin typeface="Arial"/>
                <a:cs typeface="Arial"/>
              </a:rPr>
            </a:br>
            <a:r>
              <a:rPr lang="en-US" sz="1100" dirty="0" smtClean="0">
                <a:solidFill>
                  <a:srgbClr val="000000"/>
                </a:solidFill>
                <a:latin typeface="Arial"/>
                <a:cs typeface="Arial"/>
              </a:rPr>
              <a:t>make up</a:t>
            </a:r>
            <a:br>
              <a:rPr lang="en-US" sz="1100" dirty="0" smtClean="0">
                <a:solidFill>
                  <a:srgbClr val="000000"/>
                </a:solidFill>
                <a:latin typeface="Arial"/>
                <a:cs typeface="Arial"/>
              </a:rPr>
            </a:br>
            <a:r>
              <a:rPr lang="en-US" sz="1100" dirty="0" smtClean="0">
                <a:solidFill>
                  <a:srgbClr val="000000"/>
                </a:solidFill>
                <a:latin typeface="Arial"/>
                <a:cs typeface="Arial"/>
              </a:rPr>
              <a:t>10–15% of</a:t>
            </a:r>
            <a:br>
              <a:rPr lang="en-US" sz="1100" dirty="0" smtClean="0">
                <a:solidFill>
                  <a:srgbClr val="000000"/>
                </a:solidFill>
                <a:latin typeface="Arial"/>
                <a:cs typeface="Arial"/>
              </a:rPr>
            </a:br>
            <a:r>
              <a:rPr lang="en-US" sz="1100" dirty="0" smtClean="0">
                <a:solidFill>
                  <a:srgbClr val="000000"/>
                </a:solidFill>
                <a:latin typeface="Arial"/>
                <a:cs typeface="Arial"/>
              </a:rPr>
              <a:t>circulating</a:t>
            </a:r>
            <a:br>
              <a:rPr lang="en-US" sz="1100" dirty="0" smtClean="0">
                <a:solidFill>
                  <a:srgbClr val="000000"/>
                </a:solidFill>
                <a:latin typeface="Arial"/>
                <a:cs typeface="Arial"/>
              </a:rPr>
            </a:br>
            <a:r>
              <a:rPr lang="en-US" sz="1100" dirty="0" smtClean="0">
                <a:solidFill>
                  <a:srgbClr val="000000"/>
                </a:solidFill>
                <a:latin typeface="Arial"/>
                <a:cs typeface="Arial"/>
              </a:rPr>
              <a:t>lymphocytes.</a:t>
            </a:r>
            <a:endParaRPr lang="en-US" sz="1100" dirty="0">
              <a:solidFill>
                <a:srgbClr val="000000"/>
              </a:solidFill>
              <a:latin typeface="Arial"/>
              <a:cs typeface="Arial"/>
            </a:endParaRPr>
          </a:p>
        </p:txBody>
      </p:sp>
      <p:sp>
        <p:nvSpPr>
          <p:cNvPr id="14" name="Text Box 31"/>
          <p:cNvSpPr txBox="1">
            <a:spLocks noChangeArrowheads="1"/>
          </p:cNvSpPr>
          <p:nvPr/>
        </p:nvSpPr>
        <p:spPr bwMode="auto">
          <a:xfrm>
            <a:off x="5468527" y="1719023"/>
            <a:ext cx="72653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200" b="0" dirty="0" smtClean="0">
                <a:solidFill>
                  <a:srgbClr val="000000"/>
                </a:solidFill>
                <a:latin typeface="Arial Black"/>
                <a:cs typeface="Arial Black"/>
              </a:rPr>
              <a:t>NK Cells</a:t>
            </a:r>
            <a:endParaRPr lang="en-US" sz="1200" b="0" dirty="0">
              <a:solidFill>
                <a:srgbClr val="000000"/>
              </a:solidFill>
              <a:latin typeface="Arial Black"/>
              <a:cs typeface="Arial Black"/>
            </a:endParaRPr>
          </a:p>
        </p:txBody>
      </p:sp>
      <p:sp>
        <p:nvSpPr>
          <p:cNvPr id="15" name="Text Box 31"/>
          <p:cNvSpPr txBox="1">
            <a:spLocks noChangeArrowheads="1"/>
          </p:cNvSpPr>
          <p:nvPr/>
        </p:nvSpPr>
        <p:spPr bwMode="auto">
          <a:xfrm>
            <a:off x="5470634" y="2066155"/>
            <a:ext cx="90155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dirty="0" smtClean="0">
                <a:solidFill>
                  <a:srgbClr val="000000"/>
                </a:solidFill>
                <a:latin typeface="Arial"/>
                <a:cs typeface="Arial"/>
              </a:rPr>
              <a:t>NK cells</a:t>
            </a:r>
            <a:br>
              <a:rPr lang="en-US" sz="1100" dirty="0" smtClean="0">
                <a:solidFill>
                  <a:srgbClr val="000000"/>
                </a:solidFill>
                <a:latin typeface="Arial"/>
                <a:cs typeface="Arial"/>
              </a:rPr>
            </a:br>
            <a:r>
              <a:rPr lang="en-US" sz="1100" dirty="0" smtClean="0">
                <a:solidFill>
                  <a:srgbClr val="000000"/>
                </a:solidFill>
                <a:latin typeface="Arial"/>
                <a:cs typeface="Arial"/>
              </a:rPr>
              <a:t>make up the</a:t>
            </a:r>
            <a:br>
              <a:rPr lang="en-US" sz="1100" dirty="0" smtClean="0">
                <a:solidFill>
                  <a:srgbClr val="000000"/>
                </a:solidFill>
                <a:latin typeface="Arial"/>
                <a:cs typeface="Arial"/>
              </a:rPr>
            </a:br>
            <a:r>
              <a:rPr lang="en-US" sz="1100" dirty="0" smtClean="0">
                <a:solidFill>
                  <a:srgbClr val="000000"/>
                </a:solidFill>
                <a:latin typeface="Arial"/>
                <a:cs typeface="Arial"/>
              </a:rPr>
              <a:t>remaining</a:t>
            </a:r>
            <a:br>
              <a:rPr lang="en-US" sz="1100" dirty="0" smtClean="0">
                <a:solidFill>
                  <a:srgbClr val="000000"/>
                </a:solidFill>
                <a:latin typeface="Arial"/>
                <a:cs typeface="Arial"/>
              </a:rPr>
            </a:br>
            <a:r>
              <a:rPr lang="en-US" sz="1100" dirty="0" smtClean="0">
                <a:solidFill>
                  <a:srgbClr val="000000"/>
                </a:solidFill>
                <a:latin typeface="Arial"/>
                <a:cs typeface="Arial"/>
              </a:rPr>
              <a:t>5–10% of</a:t>
            </a:r>
            <a:br>
              <a:rPr lang="en-US" sz="1100" dirty="0" smtClean="0">
                <a:solidFill>
                  <a:srgbClr val="000000"/>
                </a:solidFill>
                <a:latin typeface="Arial"/>
                <a:cs typeface="Arial"/>
              </a:rPr>
            </a:br>
            <a:r>
              <a:rPr lang="en-US" sz="1100" dirty="0" smtClean="0">
                <a:solidFill>
                  <a:srgbClr val="000000"/>
                </a:solidFill>
                <a:latin typeface="Arial"/>
                <a:cs typeface="Arial"/>
              </a:rPr>
              <a:t>circulating</a:t>
            </a:r>
            <a:br>
              <a:rPr lang="en-US" sz="1100" dirty="0" smtClean="0">
                <a:solidFill>
                  <a:srgbClr val="000000"/>
                </a:solidFill>
                <a:latin typeface="Arial"/>
                <a:cs typeface="Arial"/>
              </a:rPr>
            </a:br>
            <a:r>
              <a:rPr lang="en-US" sz="1100" dirty="0" smtClean="0">
                <a:solidFill>
                  <a:srgbClr val="000000"/>
                </a:solidFill>
                <a:latin typeface="Arial"/>
                <a:cs typeface="Arial"/>
              </a:rPr>
              <a:t>lymphocytes.</a:t>
            </a:r>
            <a:endParaRPr lang="en-US" sz="1100" dirty="0">
              <a:solidFill>
                <a:srgbClr val="000000"/>
              </a:solidFill>
              <a:latin typeface="Arial"/>
              <a:cs typeface="Arial"/>
            </a:endParaRPr>
          </a:p>
        </p:txBody>
      </p:sp>
      <p:sp>
        <p:nvSpPr>
          <p:cNvPr id="16" name="Text Box 31"/>
          <p:cNvSpPr txBox="1">
            <a:spLocks noChangeArrowheads="1"/>
          </p:cNvSpPr>
          <p:nvPr/>
        </p:nvSpPr>
        <p:spPr bwMode="auto">
          <a:xfrm>
            <a:off x="3347627" y="3503373"/>
            <a:ext cx="99523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b="0" dirty="0" smtClean="0">
                <a:solidFill>
                  <a:srgbClr val="000000"/>
                </a:solidFill>
                <a:latin typeface="Arial Black"/>
                <a:cs typeface="Arial Black"/>
              </a:rPr>
              <a:t>Plasma Cells</a:t>
            </a:r>
            <a:endParaRPr lang="en-US" sz="1100" b="0" dirty="0">
              <a:solidFill>
                <a:srgbClr val="000000"/>
              </a:solidFill>
              <a:latin typeface="Arial Black"/>
              <a:cs typeface="Arial Black"/>
            </a:endParaRPr>
          </a:p>
        </p:txBody>
      </p:sp>
      <p:sp>
        <p:nvSpPr>
          <p:cNvPr id="17" name="Text Box 31"/>
          <p:cNvSpPr txBox="1">
            <a:spLocks noChangeArrowheads="1"/>
          </p:cNvSpPr>
          <p:nvPr/>
        </p:nvSpPr>
        <p:spPr bwMode="auto">
          <a:xfrm>
            <a:off x="3417464" y="3808172"/>
            <a:ext cx="1455358"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00" dirty="0" smtClean="0">
                <a:solidFill>
                  <a:srgbClr val="000000"/>
                </a:solidFill>
                <a:latin typeface="Arial"/>
                <a:cs typeface="Arial"/>
              </a:rPr>
              <a:t>When stimulated, B</a:t>
            </a:r>
            <a:br>
              <a:rPr lang="en-US" sz="1100" dirty="0" smtClean="0">
                <a:solidFill>
                  <a:srgbClr val="000000"/>
                </a:solidFill>
                <a:latin typeface="Arial"/>
                <a:cs typeface="Arial"/>
              </a:rPr>
            </a:br>
            <a:r>
              <a:rPr lang="en-US" sz="1100" dirty="0" smtClean="0">
                <a:solidFill>
                  <a:srgbClr val="000000"/>
                </a:solidFill>
                <a:latin typeface="Arial"/>
                <a:cs typeface="Arial"/>
              </a:rPr>
              <a:t>cells can differentiate</a:t>
            </a:r>
            <a:br>
              <a:rPr lang="en-US" sz="1100" dirty="0" smtClean="0">
                <a:solidFill>
                  <a:srgbClr val="000000"/>
                </a:solidFill>
                <a:latin typeface="Arial"/>
                <a:cs typeface="Arial"/>
              </a:rPr>
            </a:br>
            <a:r>
              <a:rPr lang="en-US" sz="1100" dirty="0" smtClean="0">
                <a:solidFill>
                  <a:srgbClr val="000000"/>
                </a:solidFill>
                <a:latin typeface="Arial"/>
                <a:cs typeface="Arial"/>
              </a:rPr>
              <a:t>into plasma cells,</a:t>
            </a:r>
            <a:br>
              <a:rPr lang="en-US" sz="1100" dirty="0" smtClean="0">
                <a:solidFill>
                  <a:srgbClr val="000000"/>
                </a:solidFill>
                <a:latin typeface="Arial"/>
                <a:cs typeface="Arial"/>
              </a:rPr>
            </a:br>
            <a:r>
              <a:rPr lang="en-US" sz="1100" dirty="0" smtClean="0">
                <a:solidFill>
                  <a:srgbClr val="000000"/>
                </a:solidFill>
                <a:latin typeface="Arial"/>
                <a:cs typeface="Arial"/>
              </a:rPr>
              <a:t>which produce and</a:t>
            </a:r>
            <a:br>
              <a:rPr lang="en-US" sz="1100" dirty="0" smtClean="0">
                <a:solidFill>
                  <a:srgbClr val="000000"/>
                </a:solidFill>
                <a:latin typeface="Arial"/>
                <a:cs typeface="Arial"/>
              </a:rPr>
            </a:br>
            <a:r>
              <a:rPr lang="en-US" sz="1100" dirty="0" smtClean="0">
                <a:solidFill>
                  <a:srgbClr val="000000"/>
                </a:solidFill>
                <a:latin typeface="Arial"/>
                <a:cs typeface="Arial"/>
              </a:rPr>
              <a:t>secrete antibodies.</a:t>
            </a:r>
            <a:endParaRPr lang="en-US" sz="1100" dirty="0">
              <a:solidFill>
                <a:srgbClr val="000000"/>
              </a:solidFill>
              <a:latin typeface="Arial"/>
              <a:cs typeface="Arial"/>
            </a:endParaRPr>
          </a:p>
        </p:txBody>
      </p:sp>
    </p:spTree>
    <p:extLst>
      <p:ext uri="{BB962C8B-B14F-4D97-AF65-F5344CB8AC3E}">
        <p14:creationId xmlns:p14="http://schemas.microsoft.com/office/powerpoint/2010/main" val="37442488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mtClean="0"/>
              <a:t>22-2 Structures of Body Defenses</a:t>
            </a:r>
          </a:p>
        </p:txBody>
      </p:sp>
      <p:sp>
        <p:nvSpPr>
          <p:cNvPr id="46083" name="Rectangle 3"/>
          <p:cNvSpPr>
            <a:spLocks noGrp="1" noChangeArrowheads="1"/>
          </p:cNvSpPr>
          <p:nvPr>
            <p:ph idx="1"/>
          </p:nvPr>
        </p:nvSpPr>
        <p:spPr/>
        <p:txBody>
          <a:bodyPr/>
          <a:lstStyle/>
          <a:p>
            <a:r>
              <a:rPr lang="en-US" altLang="en-US" smtClean="0"/>
              <a:t>Lymphocyte Distribution </a:t>
            </a:r>
          </a:p>
          <a:p>
            <a:pPr lvl="1"/>
            <a:r>
              <a:rPr lang="en-US" altLang="en-US" smtClean="0"/>
              <a:t>Tissues maintain different T cell and B cell populations</a:t>
            </a:r>
          </a:p>
          <a:p>
            <a:pPr lvl="1"/>
            <a:r>
              <a:rPr lang="en-US" altLang="en-US" smtClean="0"/>
              <a:t>Lymphocytes wander through tissues</a:t>
            </a:r>
          </a:p>
          <a:p>
            <a:pPr lvl="2"/>
            <a:r>
              <a:rPr lang="en-US" altLang="en-US" smtClean="0"/>
              <a:t>Enter blood vessels or lymphatics for transport </a:t>
            </a:r>
          </a:p>
          <a:p>
            <a:pPr lvl="2"/>
            <a:r>
              <a:rPr lang="en-US" altLang="en-US" smtClean="0"/>
              <a:t>Can survive many years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mtClean="0"/>
              <a:t>22-2 Structures of Body Defenses</a:t>
            </a:r>
          </a:p>
        </p:txBody>
      </p:sp>
      <p:sp>
        <p:nvSpPr>
          <p:cNvPr id="47107" name="Rectangle 3"/>
          <p:cNvSpPr>
            <a:spLocks noGrp="1" noChangeArrowheads="1"/>
          </p:cNvSpPr>
          <p:nvPr>
            <p:ph idx="1"/>
          </p:nvPr>
        </p:nvSpPr>
        <p:spPr/>
        <p:txBody>
          <a:bodyPr/>
          <a:lstStyle/>
          <a:p>
            <a:r>
              <a:rPr lang="en-US" altLang="en-US" dirty="0" smtClean="0"/>
              <a:t>Lymphocyte Production </a:t>
            </a:r>
          </a:p>
          <a:p>
            <a:pPr lvl="1"/>
            <a:r>
              <a:rPr lang="en-US" altLang="en-US" dirty="0" smtClean="0"/>
              <a:t>Also called </a:t>
            </a:r>
            <a:r>
              <a:rPr lang="en-US" altLang="en-US" b="1" dirty="0" err="1" smtClean="0"/>
              <a:t>lymphopoiesis</a:t>
            </a:r>
            <a:r>
              <a:rPr lang="en-US" altLang="en-US" dirty="0" smtClean="0"/>
              <a:t>, involves: </a:t>
            </a:r>
          </a:p>
          <a:p>
            <a:pPr lvl="2"/>
            <a:r>
              <a:rPr lang="en-US" altLang="en-US" dirty="0" smtClean="0"/>
              <a:t>Bone marrow</a:t>
            </a:r>
          </a:p>
          <a:p>
            <a:pPr lvl="2"/>
            <a:r>
              <a:rPr lang="en-US" altLang="en-US" dirty="0" smtClean="0"/>
              <a:t>Thymus</a:t>
            </a:r>
          </a:p>
          <a:p>
            <a:pPr lvl="2"/>
            <a:r>
              <a:rPr lang="en-US" altLang="en-US" dirty="0" smtClean="0"/>
              <a:t>Peripheral lymphoid tissues</a:t>
            </a:r>
          </a:p>
          <a:p>
            <a:pPr lvl="1"/>
            <a:r>
              <a:rPr lang="en-US" altLang="en-US" dirty="0" err="1" smtClean="0"/>
              <a:t>Hemocytoblasts</a:t>
            </a:r>
            <a:endParaRPr lang="en-US" altLang="en-US" dirty="0" smtClean="0"/>
          </a:p>
          <a:p>
            <a:pPr lvl="2"/>
            <a:r>
              <a:rPr lang="en-US" altLang="en-US" dirty="0" smtClean="0"/>
              <a:t>In bone marrow, divide into two types of lymphoid stem cells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smtClean="0"/>
              <a:t>22-2 Structures of Body Defenses</a:t>
            </a:r>
          </a:p>
        </p:txBody>
      </p:sp>
      <p:sp>
        <p:nvSpPr>
          <p:cNvPr id="48131" name="Rectangle 3"/>
          <p:cNvSpPr>
            <a:spLocks noGrp="1" noChangeArrowheads="1"/>
          </p:cNvSpPr>
          <p:nvPr>
            <p:ph idx="1"/>
          </p:nvPr>
        </p:nvSpPr>
        <p:spPr/>
        <p:txBody>
          <a:bodyPr/>
          <a:lstStyle/>
          <a:p>
            <a:r>
              <a:rPr lang="en-US" altLang="en-US" dirty="0" smtClean="0"/>
              <a:t>Lymphoid Stem Cells </a:t>
            </a:r>
          </a:p>
          <a:p>
            <a:pPr lvl="1"/>
            <a:r>
              <a:rPr lang="en-US" altLang="en-US" dirty="0" smtClean="0"/>
              <a:t>Group 1</a:t>
            </a:r>
          </a:p>
          <a:p>
            <a:pPr lvl="2"/>
            <a:r>
              <a:rPr lang="en-US" altLang="en-US" dirty="0" smtClean="0"/>
              <a:t>Remains in bone marrow and develop with help of </a:t>
            </a:r>
            <a:r>
              <a:rPr lang="en-US" altLang="en-US" b="1" dirty="0" smtClean="0"/>
              <a:t>stromal</a:t>
            </a:r>
            <a:r>
              <a:rPr lang="en-US" altLang="en-US" dirty="0" smtClean="0"/>
              <a:t> </a:t>
            </a:r>
            <a:r>
              <a:rPr lang="en-US" altLang="en-US" b="1" dirty="0" smtClean="0"/>
              <a:t>cells</a:t>
            </a:r>
          </a:p>
          <a:p>
            <a:pPr lvl="2"/>
            <a:r>
              <a:rPr lang="en-US" altLang="en-US" dirty="0" smtClean="0"/>
              <a:t>Produces B cells and natural killer cells</a:t>
            </a:r>
          </a:p>
          <a:p>
            <a:pPr lvl="1"/>
            <a:r>
              <a:rPr lang="en-US" altLang="en-US" dirty="0" smtClean="0"/>
              <a:t>Group 2</a:t>
            </a:r>
          </a:p>
          <a:p>
            <a:pPr lvl="2"/>
            <a:r>
              <a:rPr lang="en-US" altLang="en-US" dirty="0" smtClean="0"/>
              <a:t>Migrates to thymus</a:t>
            </a:r>
          </a:p>
          <a:p>
            <a:pPr lvl="2"/>
            <a:r>
              <a:rPr lang="en-US" altLang="en-US" dirty="0" smtClean="0"/>
              <a:t>Produces T cells in environment isolated by </a:t>
            </a:r>
            <a:r>
              <a:rPr lang="en-US" altLang="en-US" b="1" dirty="0" smtClean="0"/>
              <a:t>blood–thymus</a:t>
            </a:r>
            <a:r>
              <a:rPr lang="en-US" altLang="en-US" dirty="0" smtClean="0"/>
              <a:t> </a:t>
            </a:r>
            <a:r>
              <a:rPr lang="en-US" altLang="en-US" b="1" dirty="0" smtClean="0"/>
              <a:t>barrier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igure_22_06_1_unlabeled.jpg"/>
          <p:cNvPicPr>
            <a:picLocks noChangeAspect="1"/>
          </p:cNvPicPr>
          <p:nvPr/>
        </p:nvPicPr>
        <p:blipFill rotWithShape="1">
          <a:blip r:embed="rId3">
            <a:extLst>
              <a:ext uri="{28A0092B-C50C-407E-A947-70E740481C1C}">
                <a14:useLocalDpi xmlns:a14="http://schemas.microsoft.com/office/drawing/2010/main" val="0"/>
              </a:ext>
            </a:extLst>
          </a:blip>
          <a:srcRect b="2289"/>
          <a:stretch/>
        </p:blipFill>
        <p:spPr>
          <a:xfrm>
            <a:off x="576072" y="187962"/>
            <a:ext cx="7991856" cy="6432973"/>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22-6 The Origin and Distribution of </a:t>
            </a:r>
            <a:r>
              <a:rPr lang="en-US" sz="900" b="1" dirty="0" smtClean="0">
                <a:latin typeface="Arial"/>
                <a:cs typeface="Arial"/>
              </a:rPr>
              <a:t>Lymphocytes (Part 1 of 3).</a:t>
            </a:r>
            <a:endParaRPr lang="en-US" sz="900" b="1" dirty="0">
              <a:latin typeface="Arial"/>
              <a:cs typeface="Arial"/>
            </a:endParaRPr>
          </a:p>
        </p:txBody>
      </p:sp>
      <p:sp>
        <p:nvSpPr>
          <p:cNvPr id="5" name="Text Box 31"/>
          <p:cNvSpPr txBox="1">
            <a:spLocks noChangeArrowheads="1"/>
          </p:cNvSpPr>
          <p:nvPr/>
        </p:nvSpPr>
        <p:spPr bwMode="auto">
          <a:xfrm>
            <a:off x="2668168" y="4009254"/>
            <a:ext cx="1958801"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550" dirty="0" smtClean="0">
                <a:solidFill>
                  <a:srgbClr val="000000"/>
                </a:solidFill>
                <a:latin typeface="Arial"/>
                <a:cs typeface="Arial"/>
              </a:rPr>
              <a:t>Lymphoid stem cells</a:t>
            </a:r>
            <a:endParaRPr lang="en-US" sz="1550" dirty="0">
              <a:solidFill>
                <a:srgbClr val="000000"/>
              </a:solidFill>
              <a:latin typeface="Arial"/>
              <a:cs typeface="Arial"/>
            </a:endParaRPr>
          </a:p>
        </p:txBody>
      </p:sp>
      <p:sp>
        <p:nvSpPr>
          <p:cNvPr id="6" name="Text Box 31"/>
          <p:cNvSpPr txBox="1">
            <a:spLocks noChangeArrowheads="1"/>
          </p:cNvSpPr>
          <p:nvPr/>
        </p:nvSpPr>
        <p:spPr bwMode="auto">
          <a:xfrm>
            <a:off x="5656901" y="4060054"/>
            <a:ext cx="1958801"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550" dirty="0" smtClean="0">
                <a:solidFill>
                  <a:srgbClr val="000000"/>
                </a:solidFill>
                <a:latin typeface="Arial"/>
                <a:cs typeface="Arial"/>
              </a:rPr>
              <a:t>Lymphoid stem cells</a:t>
            </a:r>
            <a:endParaRPr lang="en-US" sz="1550" dirty="0">
              <a:solidFill>
                <a:srgbClr val="000000"/>
              </a:solidFill>
              <a:latin typeface="Arial"/>
              <a:cs typeface="Arial"/>
            </a:endParaRPr>
          </a:p>
        </p:txBody>
      </p:sp>
      <p:sp>
        <p:nvSpPr>
          <p:cNvPr id="7" name="Text Box 31"/>
          <p:cNvSpPr txBox="1">
            <a:spLocks noChangeArrowheads="1"/>
          </p:cNvSpPr>
          <p:nvPr/>
        </p:nvSpPr>
        <p:spPr bwMode="auto">
          <a:xfrm>
            <a:off x="2566568" y="5905788"/>
            <a:ext cx="784413"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550" dirty="0" smtClean="0">
                <a:solidFill>
                  <a:srgbClr val="000000"/>
                </a:solidFill>
                <a:latin typeface="Arial"/>
                <a:cs typeface="Arial"/>
              </a:rPr>
              <a:t>NK cells</a:t>
            </a:r>
            <a:endParaRPr lang="en-US" sz="1550" dirty="0">
              <a:solidFill>
                <a:srgbClr val="000000"/>
              </a:solidFill>
              <a:latin typeface="Arial"/>
              <a:cs typeface="Arial"/>
            </a:endParaRPr>
          </a:p>
        </p:txBody>
      </p:sp>
      <p:sp>
        <p:nvSpPr>
          <p:cNvPr id="8" name="Text Box 31"/>
          <p:cNvSpPr txBox="1">
            <a:spLocks noChangeArrowheads="1"/>
          </p:cNvSpPr>
          <p:nvPr/>
        </p:nvSpPr>
        <p:spPr bwMode="auto">
          <a:xfrm>
            <a:off x="5013435" y="5897320"/>
            <a:ext cx="640866"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550" dirty="0" smtClean="0">
                <a:solidFill>
                  <a:srgbClr val="000000"/>
                </a:solidFill>
                <a:latin typeface="Arial"/>
                <a:cs typeface="Arial"/>
              </a:rPr>
              <a:t>B cells</a:t>
            </a:r>
            <a:endParaRPr lang="en-US" sz="1550" dirty="0">
              <a:solidFill>
                <a:srgbClr val="000000"/>
              </a:solidFill>
              <a:latin typeface="Arial"/>
              <a:cs typeface="Arial"/>
            </a:endParaRPr>
          </a:p>
        </p:txBody>
      </p:sp>
      <p:sp>
        <p:nvSpPr>
          <p:cNvPr id="9" name="Text Box 31"/>
          <p:cNvSpPr txBox="1">
            <a:spLocks noChangeArrowheads="1"/>
          </p:cNvSpPr>
          <p:nvPr/>
        </p:nvSpPr>
        <p:spPr bwMode="auto">
          <a:xfrm>
            <a:off x="4192169" y="3467388"/>
            <a:ext cx="1181861"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550" dirty="0" smtClean="0">
                <a:solidFill>
                  <a:srgbClr val="000000"/>
                </a:solidFill>
                <a:latin typeface="Arial"/>
                <a:cs typeface="Arial"/>
              </a:rPr>
              <a:t>Interleukin-7</a:t>
            </a:r>
            <a:endParaRPr lang="en-US" sz="1550" dirty="0">
              <a:solidFill>
                <a:srgbClr val="000000"/>
              </a:solidFill>
              <a:latin typeface="Arial"/>
              <a:cs typeface="Arial"/>
            </a:endParaRPr>
          </a:p>
        </p:txBody>
      </p:sp>
      <p:sp>
        <p:nvSpPr>
          <p:cNvPr id="11" name="Text Box 31"/>
          <p:cNvSpPr txBox="1">
            <a:spLocks noChangeArrowheads="1"/>
          </p:cNvSpPr>
          <p:nvPr/>
        </p:nvSpPr>
        <p:spPr bwMode="auto">
          <a:xfrm>
            <a:off x="2998368" y="2061921"/>
            <a:ext cx="2296753"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550" dirty="0" err="1" smtClean="0">
                <a:solidFill>
                  <a:srgbClr val="000000"/>
                </a:solidFill>
                <a:latin typeface="Arial"/>
                <a:cs typeface="Arial"/>
              </a:rPr>
              <a:t>Multipotent</a:t>
            </a:r>
            <a:r>
              <a:rPr lang="en-US" sz="1550" dirty="0" smtClean="0">
                <a:solidFill>
                  <a:srgbClr val="000000"/>
                </a:solidFill>
                <a:latin typeface="Arial"/>
                <a:cs typeface="Arial"/>
              </a:rPr>
              <a:t> </a:t>
            </a:r>
            <a:r>
              <a:rPr lang="en-US" sz="1550" dirty="0" err="1" smtClean="0">
                <a:solidFill>
                  <a:srgbClr val="000000"/>
                </a:solidFill>
                <a:latin typeface="Arial"/>
                <a:cs typeface="Arial"/>
              </a:rPr>
              <a:t>hemopoietic</a:t>
            </a:r>
            <a:r>
              <a:rPr lang="en-US" sz="1550" dirty="0">
                <a:solidFill>
                  <a:srgbClr val="000000"/>
                </a:solidFill>
                <a:latin typeface="Arial"/>
                <a:cs typeface="Arial"/>
              </a:rPr>
              <a:t/>
            </a:r>
            <a:br>
              <a:rPr lang="en-US" sz="1550" dirty="0">
                <a:solidFill>
                  <a:srgbClr val="000000"/>
                </a:solidFill>
                <a:latin typeface="Arial"/>
                <a:cs typeface="Arial"/>
              </a:rPr>
            </a:br>
            <a:r>
              <a:rPr lang="en-US" sz="1550" dirty="0" smtClean="0">
                <a:solidFill>
                  <a:srgbClr val="000000"/>
                </a:solidFill>
                <a:latin typeface="Arial"/>
                <a:cs typeface="Arial"/>
              </a:rPr>
              <a:t>stem cell</a:t>
            </a:r>
            <a:endParaRPr lang="en-US" sz="1550" dirty="0">
              <a:solidFill>
                <a:srgbClr val="000000"/>
              </a:solidFill>
              <a:latin typeface="Arial"/>
              <a:cs typeface="Arial"/>
            </a:endParaRPr>
          </a:p>
        </p:txBody>
      </p:sp>
      <p:sp>
        <p:nvSpPr>
          <p:cNvPr id="12" name="Text Box 31"/>
          <p:cNvSpPr txBox="1">
            <a:spLocks noChangeArrowheads="1"/>
          </p:cNvSpPr>
          <p:nvPr/>
        </p:nvSpPr>
        <p:spPr bwMode="auto">
          <a:xfrm>
            <a:off x="4818701" y="1037454"/>
            <a:ext cx="314268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470" dirty="0" smtClean="0">
                <a:solidFill>
                  <a:srgbClr val="000000"/>
                </a:solidFill>
                <a:latin typeface="Arial"/>
                <a:cs typeface="Arial"/>
              </a:rPr>
              <a:t>One group of stem cells remains in</a:t>
            </a:r>
            <a:br>
              <a:rPr lang="en-US" sz="1470" dirty="0" smtClean="0">
                <a:solidFill>
                  <a:srgbClr val="000000"/>
                </a:solidFill>
                <a:latin typeface="Arial"/>
                <a:cs typeface="Arial"/>
              </a:rPr>
            </a:br>
            <a:r>
              <a:rPr lang="en-US" sz="1470" dirty="0" smtClean="0">
                <a:solidFill>
                  <a:srgbClr val="000000"/>
                </a:solidFill>
                <a:latin typeface="Arial"/>
                <a:cs typeface="Arial"/>
              </a:rPr>
              <a:t>the red bone marrow, producing</a:t>
            </a:r>
            <a:br>
              <a:rPr lang="en-US" sz="1470" dirty="0" smtClean="0">
                <a:solidFill>
                  <a:srgbClr val="000000"/>
                </a:solidFill>
                <a:latin typeface="Arial"/>
                <a:cs typeface="Arial"/>
              </a:rPr>
            </a:br>
            <a:r>
              <a:rPr lang="en-US" sz="1470" dirty="0" smtClean="0">
                <a:solidFill>
                  <a:srgbClr val="000000"/>
                </a:solidFill>
                <a:latin typeface="Arial"/>
                <a:cs typeface="Arial"/>
              </a:rPr>
              <a:t>daughter cells that mature into NK</a:t>
            </a:r>
            <a:br>
              <a:rPr lang="en-US" sz="1470" dirty="0" smtClean="0">
                <a:solidFill>
                  <a:srgbClr val="000000"/>
                </a:solidFill>
                <a:latin typeface="Arial"/>
                <a:cs typeface="Arial"/>
              </a:rPr>
            </a:br>
            <a:r>
              <a:rPr lang="en-US" sz="1470" dirty="0" smtClean="0">
                <a:solidFill>
                  <a:srgbClr val="000000"/>
                </a:solidFill>
                <a:latin typeface="Arial"/>
                <a:cs typeface="Arial"/>
              </a:rPr>
              <a:t>cells and B cells.</a:t>
            </a:r>
            <a:endParaRPr lang="en-US" sz="1470" dirty="0">
              <a:solidFill>
                <a:srgbClr val="000000"/>
              </a:solidFill>
              <a:latin typeface="Arial"/>
              <a:cs typeface="Arial"/>
            </a:endParaRPr>
          </a:p>
        </p:txBody>
      </p:sp>
      <p:sp>
        <p:nvSpPr>
          <p:cNvPr id="13" name="Text Box 31"/>
          <p:cNvSpPr txBox="1">
            <a:spLocks noChangeArrowheads="1"/>
          </p:cNvSpPr>
          <p:nvPr/>
        </p:nvSpPr>
        <p:spPr bwMode="auto">
          <a:xfrm>
            <a:off x="2194036" y="512519"/>
            <a:ext cx="22349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b="0" dirty="0" smtClean="0">
                <a:solidFill>
                  <a:srgbClr val="FFFFFF"/>
                </a:solidFill>
                <a:latin typeface="Arial Black"/>
                <a:cs typeface="Arial Black"/>
              </a:rPr>
              <a:t>Red Bone Marrow</a:t>
            </a:r>
            <a:endParaRPr lang="en-US" sz="1800" b="0" dirty="0">
              <a:solidFill>
                <a:srgbClr val="FFFFFF"/>
              </a:solidFill>
              <a:latin typeface="Arial Black"/>
              <a:cs typeface="Arial Black"/>
            </a:endParaRPr>
          </a:p>
        </p:txBody>
      </p:sp>
    </p:spTree>
    <p:extLst>
      <p:ext uri="{BB962C8B-B14F-4D97-AF65-F5344CB8AC3E}">
        <p14:creationId xmlns:p14="http://schemas.microsoft.com/office/powerpoint/2010/main" val="16173753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ure_22_06_2_unlabeled.jpg"/>
          <p:cNvPicPr>
            <a:picLocks noChangeAspect="1"/>
          </p:cNvPicPr>
          <p:nvPr/>
        </p:nvPicPr>
        <p:blipFill rotWithShape="1">
          <a:blip r:embed="rId3">
            <a:extLst>
              <a:ext uri="{28A0092B-C50C-407E-A947-70E740481C1C}">
                <a14:useLocalDpi xmlns:a14="http://schemas.microsoft.com/office/drawing/2010/main" val="0"/>
              </a:ext>
            </a:extLst>
          </a:blip>
          <a:srcRect b="2418"/>
          <a:stretch/>
        </p:blipFill>
        <p:spPr>
          <a:xfrm>
            <a:off x="2328672" y="137160"/>
            <a:ext cx="4486656" cy="6424507"/>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22-6 The Origin and Distribution of Lymphocytes (Part </a:t>
            </a:r>
            <a:r>
              <a:rPr lang="en-US" sz="900" b="1" dirty="0" smtClean="0">
                <a:latin typeface="Arial"/>
                <a:cs typeface="Arial"/>
              </a:rPr>
              <a:t>2 </a:t>
            </a:r>
            <a:r>
              <a:rPr lang="en-US" sz="900" b="1" dirty="0">
                <a:latin typeface="Arial"/>
                <a:cs typeface="Arial"/>
              </a:rPr>
              <a:t>of 3).</a:t>
            </a:r>
          </a:p>
        </p:txBody>
      </p:sp>
      <p:sp>
        <p:nvSpPr>
          <p:cNvPr id="7" name="Text Box 31"/>
          <p:cNvSpPr txBox="1">
            <a:spLocks noChangeArrowheads="1"/>
          </p:cNvSpPr>
          <p:nvPr/>
        </p:nvSpPr>
        <p:spPr bwMode="auto">
          <a:xfrm>
            <a:off x="3658767" y="3941518"/>
            <a:ext cx="1958801"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530" dirty="0" smtClean="0">
                <a:solidFill>
                  <a:srgbClr val="000000"/>
                </a:solidFill>
                <a:latin typeface="Arial"/>
                <a:cs typeface="Arial"/>
              </a:rPr>
              <a:t>Lymphoid stem cells</a:t>
            </a:r>
            <a:endParaRPr lang="en-US" sz="1530" dirty="0">
              <a:solidFill>
                <a:srgbClr val="000000"/>
              </a:solidFill>
              <a:latin typeface="Arial"/>
              <a:cs typeface="Arial"/>
            </a:endParaRPr>
          </a:p>
        </p:txBody>
      </p:sp>
      <p:sp>
        <p:nvSpPr>
          <p:cNvPr id="8" name="Text Box 31"/>
          <p:cNvSpPr txBox="1">
            <a:spLocks noChangeArrowheads="1"/>
          </p:cNvSpPr>
          <p:nvPr/>
        </p:nvSpPr>
        <p:spPr bwMode="auto">
          <a:xfrm>
            <a:off x="5572234" y="3137183"/>
            <a:ext cx="96086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530" dirty="0" err="1" smtClean="0">
                <a:solidFill>
                  <a:srgbClr val="000000"/>
                </a:solidFill>
                <a:latin typeface="Arial"/>
                <a:cs typeface="Arial"/>
              </a:rPr>
              <a:t>Thymic</a:t>
            </a:r>
            <a:r>
              <a:rPr lang="en-US" sz="1530" dirty="0" smtClean="0">
                <a:solidFill>
                  <a:srgbClr val="000000"/>
                </a:solidFill>
                <a:latin typeface="Arial"/>
                <a:cs typeface="Arial"/>
              </a:rPr>
              <a:t/>
            </a:r>
            <a:br>
              <a:rPr lang="en-US" sz="1530" dirty="0" smtClean="0">
                <a:solidFill>
                  <a:srgbClr val="000000"/>
                </a:solidFill>
                <a:latin typeface="Arial"/>
                <a:cs typeface="Arial"/>
              </a:rPr>
            </a:br>
            <a:r>
              <a:rPr lang="en-US" sz="1530" dirty="0" smtClean="0">
                <a:solidFill>
                  <a:srgbClr val="000000"/>
                </a:solidFill>
                <a:latin typeface="Arial"/>
                <a:cs typeface="Arial"/>
              </a:rPr>
              <a:t>hormones</a:t>
            </a:r>
            <a:endParaRPr lang="en-US" sz="1530" dirty="0">
              <a:solidFill>
                <a:srgbClr val="000000"/>
              </a:solidFill>
              <a:latin typeface="Arial"/>
              <a:cs typeface="Arial"/>
            </a:endParaRPr>
          </a:p>
        </p:txBody>
      </p:sp>
      <p:sp>
        <p:nvSpPr>
          <p:cNvPr id="9" name="Text Box 31"/>
          <p:cNvSpPr txBox="1">
            <a:spLocks noChangeArrowheads="1"/>
          </p:cNvSpPr>
          <p:nvPr/>
        </p:nvSpPr>
        <p:spPr bwMode="auto">
          <a:xfrm>
            <a:off x="4175234" y="4847453"/>
            <a:ext cx="138034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530" dirty="0" smtClean="0">
                <a:solidFill>
                  <a:srgbClr val="000000"/>
                </a:solidFill>
                <a:latin typeface="Arial"/>
                <a:cs typeface="Arial"/>
              </a:rPr>
              <a:t>Production,</a:t>
            </a:r>
            <a:br>
              <a:rPr lang="en-US" sz="1530" dirty="0" smtClean="0">
                <a:solidFill>
                  <a:srgbClr val="000000"/>
                </a:solidFill>
                <a:latin typeface="Arial"/>
                <a:cs typeface="Arial"/>
              </a:rPr>
            </a:br>
            <a:r>
              <a:rPr lang="en-US" sz="1530" dirty="0" smtClean="0">
                <a:solidFill>
                  <a:srgbClr val="000000"/>
                </a:solidFill>
                <a:latin typeface="Arial"/>
                <a:cs typeface="Arial"/>
              </a:rPr>
              <a:t>selection, and</a:t>
            </a:r>
            <a:br>
              <a:rPr lang="en-US" sz="1530" dirty="0" smtClean="0">
                <a:solidFill>
                  <a:srgbClr val="000000"/>
                </a:solidFill>
                <a:latin typeface="Arial"/>
                <a:cs typeface="Arial"/>
              </a:rPr>
            </a:br>
            <a:r>
              <a:rPr lang="en-US" sz="1530" dirty="0" err="1" smtClean="0">
                <a:solidFill>
                  <a:srgbClr val="000000"/>
                </a:solidFill>
                <a:latin typeface="Arial"/>
                <a:cs typeface="Arial"/>
              </a:rPr>
              <a:t>differentiatiion</a:t>
            </a:r>
            <a:r>
              <a:rPr lang="en-US" sz="1530" dirty="0" smtClean="0">
                <a:solidFill>
                  <a:srgbClr val="000000"/>
                </a:solidFill>
                <a:latin typeface="Arial"/>
                <a:cs typeface="Arial"/>
              </a:rPr>
              <a:t/>
            </a:r>
            <a:br>
              <a:rPr lang="en-US" sz="1530" dirty="0" smtClean="0">
                <a:solidFill>
                  <a:srgbClr val="000000"/>
                </a:solidFill>
                <a:latin typeface="Arial"/>
                <a:cs typeface="Arial"/>
              </a:rPr>
            </a:br>
            <a:r>
              <a:rPr lang="en-US" sz="1530" dirty="0" smtClean="0">
                <a:solidFill>
                  <a:srgbClr val="000000"/>
                </a:solidFill>
                <a:latin typeface="Arial"/>
                <a:cs typeface="Arial"/>
              </a:rPr>
              <a:t>of T cells</a:t>
            </a:r>
            <a:endParaRPr lang="en-US" sz="1530" dirty="0">
              <a:solidFill>
                <a:srgbClr val="000000"/>
              </a:solidFill>
              <a:latin typeface="Arial"/>
              <a:cs typeface="Arial"/>
            </a:endParaRPr>
          </a:p>
        </p:txBody>
      </p:sp>
      <p:sp>
        <p:nvSpPr>
          <p:cNvPr id="10" name="Text Box 31"/>
          <p:cNvSpPr txBox="1">
            <a:spLocks noChangeArrowheads="1"/>
          </p:cNvSpPr>
          <p:nvPr/>
        </p:nvSpPr>
        <p:spPr bwMode="auto">
          <a:xfrm>
            <a:off x="3116903" y="5880384"/>
            <a:ext cx="1325602"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530" dirty="0" smtClean="0">
                <a:solidFill>
                  <a:srgbClr val="000000"/>
                </a:solidFill>
                <a:latin typeface="Arial"/>
                <a:cs typeface="Arial"/>
              </a:rPr>
              <a:t>Mature T cells</a:t>
            </a:r>
            <a:endParaRPr lang="en-US" sz="1530" dirty="0">
              <a:solidFill>
                <a:srgbClr val="000000"/>
              </a:solidFill>
              <a:latin typeface="Arial"/>
              <a:cs typeface="Arial"/>
            </a:endParaRPr>
          </a:p>
        </p:txBody>
      </p:sp>
      <p:sp>
        <p:nvSpPr>
          <p:cNvPr id="11" name="Text Box 31"/>
          <p:cNvSpPr txBox="1">
            <a:spLocks noChangeArrowheads="1"/>
          </p:cNvSpPr>
          <p:nvPr/>
        </p:nvSpPr>
        <p:spPr bwMode="auto">
          <a:xfrm>
            <a:off x="5318234" y="5854984"/>
            <a:ext cx="1325602"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530" dirty="0" smtClean="0">
                <a:solidFill>
                  <a:srgbClr val="000000"/>
                </a:solidFill>
                <a:latin typeface="Arial"/>
                <a:cs typeface="Arial"/>
              </a:rPr>
              <a:t>Mature T cells</a:t>
            </a:r>
            <a:endParaRPr lang="en-US" sz="1530" dirty="0">
              <a:solidFill>
                <a:srgbClr val="000000"/>
              </a:solidFill>
              <a:latin typeface="Arial"/>
              <a:cs typeface="Arial"/>
            </a:endParaRPr>
          </a:p>
        </p:txBody>
      </p:sp>
      <p:sp>
        <p:nvSpPr>
          <p:cNvPr id="12" name="Text Box 31"/>
          <p:cNvSpPr txBox="1">
            <a:spLocks noChangeArrowheads="1"/>
          </p:cNvSpPr>
          <p:nvPr/>
        </p:nvSpPr>
        <p:spPr bwMode="auto">
          <a:xfrm>
            <a:off x="2591968" y="995120"/>
            <a:ext cx="2598036"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470" dirty="0" smtClean="0">
                <a:solidFill>
                  <a:srgbClr val="000000"/>
                </a:solidFill>
                <a:latin typeface="Arial"/>
                <a:cs typeface="Arial"/>
              </a:rPr>
              <a:t>The second group of stem</a:t>
            </a:r>
            <a:br>
              <a:rPr lang="en-US" sz="1470" dirty="0" smtClean="0">
                <a:solidFill>
                  <a:srgbClr val="000000"/>
                </a:solidFill>
                <a:latin typeface="Arial"/>
                <a:cs typeface="Arial"/>
              </a:rPr>
            </a:br>
            <a:r>
              <a:rPr lang="en-US" sz="1470" dirty="0" smtClean="0">
                <a:solidFill>
                  <a:srgbClr val="000000"/>
                </a:solidFill>
                <a:latin typeface="Arial"/>
                <a:cs typeface="Arial"/>
              </a:rPr>
              <a:t>cells migrates to the thymus,</a:t>
            </a:r>
            <a:br>
              <a:rPr lang="en-US" sz="1470" dirty="0" smtClean="0">
                <a:solidFill>
                  <a:srgbClr val="000000"/>
                </a:solidFill>
                <a:latin typeface="Arial"/>
                <a:cs typeface="Arial"/>
              </a:rPr>
            </a:br>
            <a:r>
              <a:rPr lang="en-US" sz="1470" dirty="0" smtClean="0">
                <a:solidFill>
                  <a:srgbClr val="000000"/>
                </a:solidFill>
                <a:latin typeface="Arial"/>
                <a:cs typeface="Arial"/>
              </a:rPr>
              <a:t>where subsequent divisions</a:t>
            </a:r>
            <a:br>
              <a:rPr lang="en-US" sz="1470" dirty="0" smtClean="0">
                <a:solidFill>
                  <a:srgbClr val="000000"/>
                </a:solidFill>
                <a:latin typeface="Arial"/>
                <a:cs typeface="Arial"/>
              </a:rPr>
            </a:br>
            <a:r>
              <a:rPr lang="en-US" sz="1470" dirty="0" smtClean="0">
                <a:solidFill>
                  <a:srgbClr val="000000"/>
                </a:solidFill>
                <a:latin typeface="Arial"/>
                <a:cs typeface="Arial"/>
              </a:rPr>
              <a:t>produce daughter cells that</a:t>
            </a:r>
            <a:br>
              <a:rPr lang="en-US" sz="1470" dirty="0" smtClean="0">
                <a:solidFill>
                  <a:srgbClr val="000000"/>
                </a:solidFill>
                <a:latin typeface="Arial"/>
                <a:cs typeface="Arial"/>
              </a:rPr>
            </a:br>
            <a:r>
              <a:rPr lang="en-US" sz="1470" dirty="0" smtClean="0">
                <a:solidFill>
                  <a:srgbClr val="000000"/>
                </a:solidFill>
                <a:latin typeface="Arial"/>
                <a:cs typeface="Arial"/>
              </a:rPr>
              <a:t>mature into T cells.</a:t>
            </a:r>
            <a:endParaRPr lang="en-US" sz="1470" dirty="0">
              <a:solidFill>
                <a:srgbClr val="000000"/>
              </a:solidFill>
              <a:latin typeface="Arial"/>
              <a:cs typeface="Arial"/>
            </a:endParaRPr>
          </a:p>
        </p:txBody>
      </p:sp>
      <p:sp>
        <p:nvSpPr>
          <p:cNvPr id="13" name="Text Box 31"/>
          <p:cNvSpPr txBox="1">
            <a:spLocks noChangeArrowheads="1"/>
          </p:cNvSpPr>
          <p:nvPr/>
        </p:nvSpPr>
        <p:spPr bwMode="auto">
          <a:xfrm>
            <a:off x="2591968" y="470185"/>
            <a:ext cx="993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b="0" dirty="0" smtClean="0">
                <a:solidFill>
                  <a:srgbClr val="FFFFFF"/>
                </a:solidFill>
                <a:latin typeface="Arial Black"/>
                <a:cs typeface="Arial Black"/>
              </a:rPr>
              <a:t>Thymus</a:t>
            </a:r>
            <a:endParaRPr lang="en-US" sz="1800" b="0" dirty="0">
              <a:solidFill>
                <a:srgbClr val="FFFFFF"/>
              </a:solidFill>
              <a:latin typeface="Arial Black"/>
              <a:cs typeface="Arial Black"/>
            </a:endParaRPr>
          </a:p>
        </p:txBody>
      </p:sp>
    </p:spTree>
    <p:extLst>
      <p:ext uri="{BB962C8B-B14F-4D97-AF65-F5344CB8AC3E}">
        <p14:creationId xmlns:p14="http://schemas.microsoft.com/office/powerpoint/2010/main" val="6133201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ure_22_06_3_unlabeled.jpg"/>
          <p:cNvPicPr>
            <a:picLocks noChangeAspect="1"/>
          </p:cNvPicPr>
          <p:nvPr/>
        </p:nvPicPr>
        <p:blipFill rotWithShape="1">
          <a:blip r:embed="rId3">
            <a:extLst>
              <a:ext uri="{28A0092B-C50C-407E-A947-70E740481C1C}">
                <a14:useLocalDpi xmlns:a14="http://schemas.microsoft.com/office/drawing/2010/main" val="0"/>
              </a:ext>
            </a:extLst>
          </a:blip>
          <a:srcRect b="3763"/>
          <a:stretch/>
        </p:blipFill>
        <p:spPr>
          <a:xfrm>
            <a:off x="298704" y="1075944"/>
            <a:ext cx="8546592" cy="4528989"/>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22-6 The Origin and Distribution of Lymphocytes (Part </a:t>
            </a:r>
            <a:r>
              <a:rPr lang="en-US" sz="900" b="1" dirty="0" smtClean="0">
                <a:latin typeface="Arial"/>
                <a:cs typeface="Arial"/>
              </a:rPr>
              <a:t>3 </a:t>
            </a:r>
            <a:r>
              <a:rPr lang="en-US" sz="900" b="1" dirty="0">
                <a:latin typeface="Arial"/>
                <a:cs typeface="Arial"/>
              </a:rPr>
              <a:t>of 3).</a:t>
            </a:r>
          </a:p>
        </p:txBody>
      </p:sp>
      <p:sp>
        <p:nvSpPr>
          <p:cNvPr id="5" name="Text Box 31"/>
          <p:cNvSpPr txBox="1">
            <a:spLocks noChangeArrowheads="1"/>
          </p:cNvSpPr>
          <p:nvPr/>
        </p:nvSpPr>
        <p:spPr bwMode="auto">
          <a:xfrm>
            <a:off x="5089635" y="5152252"/>
            <a:ext cx="66255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000" dirty="0" smtClean="0">
                <a:solidFill>
                  <a:srgbClr val="000000"/>
                </a:solidFill>
                <a:latin typeface="Arial"/>
                <a:cs typeface="Arial"/>
              </a:rPr>
              <a:t>Antibodies</a:t>
            </a:r>
            <a:endParaRPr lang="en-US" sz="1000" dirty="0">
              <a:solidFill>
                <a:srgbClr val="000000"/>
              </a:solidFill>
              <a:latin typeface="Arial"/>
              <a:cs typeface="Arial"/>
            </a:endParaRPr>
          </a:p>
        </p:txBody>
      </p:sp>
      <p:sp>
        <p:nvSpPr>
          <p:cNvPr id="6" name="Text Box 31"/>
          <p:cNvSpPr txBox="1">
            <a:spLocks noChangeArrowheads="1"/>
          </p:cNvSpPr>
          <p:nvPr/>
        </p:nvSpPr>
        <p:spPr bwMode="auto">
          <a:xfrm>
            <a:off x="3023770" y="2790052"/>
            <a:ext cx="50607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000" dirty="0" smtClean="0">
                <a:solidFill>
                  <a:srgbClr val="000000"/>
                </a:solidFill>
                <a:latin typeface="Arial"/>
                <a:cs typeface="Arial"/>
              </a:rPr>
              <a:t>NK cells</a:t>
            </a:r>
            <a:endParaRPr lang="en-US" sz="1000" dirty="0">
              <a:solidFill>
                <a:srgbClr val="000000"/>
              </a:solidFill>
              <a:latin typeface="Arial"/>
              <a:cs typeface="Arial"/>
            </a:endParaRPr>
          </a:p>
        </p:txBody>
      </p:sp>
      <p:sp>
        <p:nvSpPr>
          <p:cNvPr id="7" name="Text Box 31"/>
          <p:cNvSpPr txBox="1">
            <a:spLocks noChangeArrowheads="1"/>
          </p:cNvSpPr>
          <p:nvPr/>
        </p:nvSpPr>
        <p:spPr bwMode="auto">
          <a:xfrm>
            <a:off x="1982368" y="3907653"/>
            <a:ext cx="598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000" dirty="0" smtClean="0">
                <a:solidFill>
                  <a:srgbClr val="000000"/>
                </a:solidFill>
                <a:latin typeface="Arial"/>
                <a:cs typeface="Arial"/>
              </a:rPr>
              <a:t>Abnormal</a:t>
            </a:r>
            <a:br>
              <a:rPr lang="en-US" sz="1000" dirty="0" smtClean="0">
                <a:solidFill>
                  <a:srgbClr val="000000"/>
                </a:solidFill>
                <a:latin typeface="Arial"/>
                <a:cs typeface="Arial"/>
              </a:rPr>
            </a:br>
            <a:r>
              <a:rPr lang="en-US" sz="1000" dirty="0" smtClean="0">
                <a:solidFill>
                  <a:srgbClr val="000000"/>
                </a:solidFill>
                <a:latin typeface="Arial"/>
                <a:cs typeface="Arial"/>
              </a:rPr>
              <a:t>cell</a:t>
            </a:r>
            <a:endParaRPr lang="en-US" sz="1000" dirty="0">
              <a:solidFill>
                <a:srgbClr val="000000"/>
              </a:solidFill>
              <a:latin typeface="Arial"/>
              <a:cs typeface="Arial"/>
            </a:endParaRPr>
          </a:p>
        </p:txBody>
      </p:sp>
      <p:sp>
        <p:nvSpPr>
          <p:cNvPr id="8" name="Text Box 31"/>
          <p:cNvSpPr txBox="1">
            <a:spLocks noChangeArrowheads="1"/>
          </p:cNvSpPr>
          <p:nvPr/>
        </p:nvSpPr>
        <p:spPr bwMode="auto">
          <a:xfrm>
            <a:off x="2591968" y="5160719"/>
            <a:ext cx="88371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000" dirty="0" smtClean="0">
                <a:solidFill>
                  <a:srgbClr val="000000"/>
                </a:solidFill>
                <a:latin typeface="Arial"/>
                <a:cs typeface="Arial"/>
              </a:rPr>
              <a:t>Cell destroyed</a:t>
            </a:r>
            <a:endParaRPr lang="en-US" sz="1000" dirty="0">
              <a:solidFill>
                <a:srgbClr val="000000"/>
              </a:solidFill>
              <a:latin typeface="Arial"/>
              <a:cs typeface="Arial"/>
            </a:endParaRPr>
          </a:p>
        </p:txBody>
      </p:sp>
      <p:sp>
        <p:nvSpPr>
          <p:cNvPr id="9" name="Text Box 31"/>
          <p:cNvSpPr txBox="1">
            <a:spLocks noChangeArrowheads="1"/>
          </p:cNvSpPr>
          <p:nvPr/>
        </p:nvSpPr>
        <p:spPr bwMode="auto">
          <a:xfrm>
            <a:off x="7832835" y="2747719"/>
            <a:ext cx="5842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000" dirty="0" smtClean="0">
                <a:solidFill>
                  <a:srgbClr val="000000"/>
                </a:solidFill>
                <a:latin typeface="Arial"/>
                <a:cs typeface="Arial"/>
              </a:rPr>
              <a:t>Cytotoxic</a:t>
            </a:r>
            <a:br>
              <a:rPr lang="en-US" sz="1000" dirty="0" smtClean="0">
                <a:solidFill>
                  <a:srgbClr val="000000"/>
                </a:solidFill>
                <a:latin typeface="Arial"/>
                <a:cs typeface="Arial"/>
              </a:rPr>
            </a:br>
            <a:r>
              <a:rPr lang="en-US" sz="1000" dirty="0" smtClean="0">
                <a:solidFill>
                  <a:srgbClr val="000000"/>
                </a:solidFill>
                <a:latin typeface="Arial"/>
                <a:cs typeface="Arial"/>
              </a:rPr>
              <a:t>T cell</a:t>
            </a:r>
            <a:endParaRPr lang="en-US" sz="1000" dirty="0">
              <a:solidFill>
                <a:srgbClr val="000000"/>
              </a:solidFill>
              <a:latin typeface="Arial"/>
              <a:cs typeface="Arial"/>
            </a:endParaRPr>
          </a:p>
        </p:txBody>
      </p:sp>
      <p:sp>
        <p:nvSpPr>
          <p:cNvPr id="10" name="Text Box 31"/>
          <p:cNvSpPr txBox="1">
            <a:spLocks noChangeArrowheads="1"/>
          </p:cNvSpPr>
          <p:nvPr/>
        </p:nvSpPr>
        <p:spPr bwMode="auto">
          <a:xfrm>
            <a:off x="7485701" y="5160719"/>
            <a:ext cx="88371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000" dirty="0" smtClean="0">
                <a:solidFill>
                  <a:srgbClr val="000000"/>
                </a:solidFill>
                <a:latin typeface="Arial"/>
                <a:cs typeface="Arial"/>
              </a:rPr>
              <a:t>Cell destroyed</a:t>
            </a:r>
            <a:endParaRPr lang="en-US" sz="1000" dirty="0">
              <a:solidFill>
                <a:srgbClr val="000000"/>
              </a:solidFill>
              <a:latin typeface="Arial"/>
              <a:cs typeface="Arial"/>
            </a:endParaRPr>
          </a:p>
        </p:txBody>
      </p:sp>
      <p:sp>
        <p:nvSpPr>
          <p:cNvPr id="11" name="Text Box 31"/>
          <p:cNvSpPr txBox="1">
            <a:spLocks noChangeArrowheads="1"/>
          </p:cNvSpPr>
          <p:nvPr/>
        </p:nvSpPr>
        <p:spPr bwMode="auto">
          <a:xfrm>
            <a:off x="6833768" y="3907653"/>
            <a:ext cx="598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000" dirty="0" smtClean="0">
                <a:solidFill>
                  <a:srgbClr val="000000"/>
                </a:solidFill>
                <a:latin typeface="Arial"/>
                <a:cs typeface="Arial"/>
              </a:rPr>
              <a:t>Abnormal</a:t>
            </a:r>
            <a:br>
              <a:rPr lang="en-US" sz="1000" dirty="0" smtClean="0">
                <a:solidFill>
                  <a:srgbClr val="000000"/>
                </a:solidFill>
                <a:latin typeface="Arial"/>
                <a:cs typeface="Arial"/>
              </a:rPr>
            </a:br>
            <a:r>
              <a:rPr lang="en-US" sz="1000" dirty="0" smtClean="0">
                <a:solidFill>
                  <a:srgbClr val="000000"/>
                </a:solidFill>
                <a:latin typeface="Arial"/>
                <a:cs typeface="Arial"/>
              </a:rPr>
              <a:t>cell</a:t>
            </a:r>
            <a:endParaRPr lang="en-US" sz="1000" dirty="0">
              <a:solidFill>
                <a:srgbClr val="000000"/>
              </a:solidFill>
              <a:latin typeface="Arial"/>
              <a:cs typeface="Arial"/>
            </a:endParaRPr>
          </a:p>
        </p:txBody>
      </p:sp>
      <p:sp>
        <p:nvSpPr>
          <p:cNvPr id="12" name="Text Box 31"/>
          <p:cNvSpPr txBox="1">
            <a:spLocks noChangeArrowheads="1"/>
          </p:cNvSpPr>
          <p:nvPr/>
        </p:nvSpPr>
        <p:spPr bwMode="auto">
          <a:xfrm>
            <a:off x="5074113" y="4076986"/>
            <a:ext cx="6986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000" dirty="0" smtClean="0">
                <a:solidFill>
                  <a:srgbClr val="000000"/>
                </a:solidFill>
                <a:latin typeface="Arial"/>
                <a:cs typeface="Arial"/>
              </a:rPr>
              <a:t>Plasma cell</a:t>
            </a:r>
            <a:endParaRPr lang="en-US" sz="1000" dirty="0">
              <a:solidFill>
                <a:srgbClr val="000000"/>
              </a:solidFill>
              <a:latin typeface="Arial"/>
              <a:cs typeface="Arial"/>
            </a:endParaRPr>
          </a:p>
        </p:txBody>
      </p:sp>
      <p:sp>
        <p:nvSpPr>
          <p:cNvPr id="13" name="Text Box 31"/>
          <p:cNvSpPr txBox="1">
            <a:spLocks noChangeArrowheads="1"/>
          </p:cNvSpPr>
          <p:nvPr/>
        </p:nvSpPr>
        <p:spPr bwMode="auto">
          <a:xfrm>
            <a:off x="5557657" y="2739253"/>
            <a:ext cx="34214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000" dirty="0" smtClean="0">
                <a:solidFill>
                  <a:srgbClr val="000000"/>
                </a:solidFill>
                <a:latin typeface="Arial"/>
                <a:cs typeface="Arial"/>
              </a:rPr>
              <a:t>B cell</a:t>
            </a:r>
            <a:endParaRPr lang="en-US" sz="1000" dirty="0">
              <a:solidFill>
                <a:srgbClr val="000000"/>
              </a:solidFill>
              <a:latin typeface="Arial"/>
              <a:cs typeface="Arial"/>
            </a:endParaRPr>
          </a:p>
        </p:txBody>
      </p:sp>
      <p:sp>
        <p:nvSpPr>
          <p:cNvPr id="14" name="Text Box 31"/>
          <p:cNvSpPr txBox="1">
            <a:spLocks noChangeArrowheads="1"/>
          </p:cNvSpPr>
          <p:nvPr/>
        </p:nvSpPr>
        <p:spPr bwMode="auto">
          <a:xfrm>
            <a:off x="1406635" y="1172920"/>
            <a:ext cx="15630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200" b="0" dirty="0" smtClean="0">
                <a:solidFill>
                  <a:srgbClr val="FFFFFF"/>
                </a:solidFill>
                <a:latin typeface="Arial Black"/>
                <a:cs typeface="Arial Black"/>
              </a:rPr>
              <a:t>Peripheral Tissues</a:t>
            </a:r>
            <a:endParaRPr lang="en-US" sz="1200" b="0" dirty="0">
              <a:solidFill>
                <a:srgbClr val="FFFFFF"/>
              </a:solidFill>
              <a:latin typeface="Arial Black"/>
              <a:cs typeface="Arial Black"/>
            </a:endParaRPr>
          </a:p>
        </p:txBody>
      </p:sp>
      <p:sp>
        <p:nvSpPr>
          <p:cNvPr id="15" name="Text Box 31"/>
          <p:cNvSpPr txBox="1">
            <a:spLocks noChangeArrowheads="1"/>
          </p:cNvSpPr>
          <p:nvPr/>
        </p:nvSpPr>
        <p:spPr bwMode="auto">
          <a:xfrm>
            <a:off x="424502" y="1757120"/>
            <a:ext cx="90642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950" dirty="0" smtClean="0">
                <a:solidFill>
                  <a:srgbClr val="000000"/>
                </a:solidFill>
                <a:latin typeface="Arial"/>
                <a:cs typeface="Arial"/>
              </a:rPr>
              <a:t>All three types</a:t>
            </a:r>
            <a:br>
              <a:rPr lang="en-US" sz="950" dirty="0" smtClean="0">
                <a:solidFill>
                  <a:srgbClr val="000000"/>
                </a:solidFill>
                <a:latin typeface="Arial"/>
                <a:cs typeface="Arial"/>
              </a:rPr>
            </a:br>
            <a:r>
              <a:rPr lang="en-US" sz="950" dirty="0" smtClean="0">
                <a:solidFill>
                  <a:srgbClr val="000000"/>
                </a:solidFill>
                <a:latin typeface="Arial"/>
                <a:cs typeface="Arial"/>
              </a:rPr>
              <a:t>of lymphocytes</a:t>
            </a:r>
          </a:p>
          <a:p>
            <a:r>
              <a:rPr lang="en-US" sz="950" dirty="0" smtClean="0">
                <a:solidFill>
                  <a:srgbClr val="000000"/>
                </a:solidFill>
                <a:latin typeface="Arial"/>
                <a:cs typeface="Arial"/>
              </a:rPr>
              <a:t>circulate</a:t>
            </a:r>
            <a:br>
              <a:rPr lang="en-US" sz="950" dirty="0" smtClean="0">
                <a:solidFill>
                  <a:srgbClr val="000000"/>
                </a:solidFill>
                <a:latin typeface="Arial"/>
                <a:cs typeface="Arial"/>
              </a:rPr>
            </a:br>
            <a:r>
              <a:rPr lang="en-US" sz="950" dirty="0" smtClean="0">
                <a:solidFill>
                  <a:srgbClr val="000000"/>
                </a:solidFill>
                <a:latin typeface="Arial"/>
                <a:cs typeface="Arial"/>
              </a:rPr>
              <a:t>throughout the</a:t>
            </a:r>
            <a:br>
              <a:rPr lang="en-US" sz="950" dirty="0" smtClean="0">
                <a:solidFill>
                  <a:srgbClr val="000000"/>
                </a:solidFill>
                <a:latin typeface="Arial"/>
                <a:cs typeface="Arial"/>
              </a:rPr>
            </a:br>
            <a:r>
              <a:rPr lang="en-US" sz="950" dirty="0" smtClean="0">
                <a:solidFill>
                  <a:srgbClr val="000000"/>
                </a:solidFill>
                <a:latin typeface="Arial"/>
                <a:cs typeface="Arial"/>
              </a:rPr>
              <a:t>body in the</a:t>
            </a:r>
            <a:br>
              <a:rPr lang="en-US" sz="950" dirty="0" smtClean="0">
                <a:solidFill>
                  <a:srgbClr val="000000"/>
                </a:solidFill>
                <a:latin typeface="Arial"/>
                <a:cs typeface="Arial"/>
              </a:rPr>
            </a:br>
            <a:r>
              <a:rPr lang="en-US" sz="950" dirty="0" smtClean="0">
                <a:solidFill>
                  <a:srgbClr val="000000"/>
                </a:solidFill>
                <a:latin typeface="Arial"/>
                <a:cs typeface="Arial"/>
              </a:rPr>
              <a:t>bloodstream,</a:t>
            </a:r>
            <a:br>
              <a:rPr lang="en-US" sz="950" dirty="0" smtClean="0">
                <a:solidFill>
                  <a:srgbClr val="000000"/>
                </a:solidFill>
                <a:latin typeface="Arial"/>
                <a:cs typeface="Arial"/>
              </a:rPr>
            </a:br>
            <a:r>
              <a:rPr lang="en-US" sz="950" dirty="0" smtClean="0">
                <a:solidFill>
                  <a:srgbClr val="000000"/>
                </a:solidFill>
                <a:latin typeface="Arial"/>
                <a:cs typeface="Arial"/>
              </a:rPr>
              <a:t>establishing</a:t>
            </a:r>
            <a:br>
              <a:rPr lang="en-US" sz="950" dirty="0" smtClean="0">
                <a:solidFill>
                  <a:srgbClr val="000000"/>
                </a:solidFill>
                <a:latin typeface="Arial"/>
                <a:cs typeface="Arial"/>
              </a:rPr>
            </a:br>
            <a:r>
              <a:rPr lang="en-US" sz="950" dirty="0" smtClean="0">
                <a:solidFill>
                  <a:srgbClr val="000000"/>
                </a:solidFill>
                <a:latin typeface="Arial"/>
                <a:cs typeface="Arial"/>
              </a:rPr>
              <a:t>immunity.</a:t>
            </a:r>
            <a:endParaRPr lang="en-US" sz="950" dirty="0">
              <a:solidFill>
                <a:srgbClr val="000000"/>
              </a:solidFill>
              <a:latin typeface="Arial"/>
              <a:cs typeface="Arial"/>
            </a:endParaRPr>
          </a:p>
        </p:txBody>
      </p:sp>
      <p:sp>
        <p:nvSpPr>
          <p:cNvPr id="16" name="Text Box 31"/>
          <p:cNvSpPr txBox="1">
            <a:spLocks noChangeArrowheads="1"/>
          </p:cNvSpPr>
          <p:nvPr/>
        </p:nvSpPr>
        <p:spPr bwMode="auto">
          <a:xfrm>
            <a:off x="1508235" y="1917986"/>
            <a:ext cx="17577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200" b="0" dirty="0" smtClean="0">
                <a:solidFill>
                  <a:srgbClr val="000000"/>
                </a:solidFill>
                <a:latin typeface="Arial Black"/>
                <a:cs typeface="Arial Black"/>
              </a:rPr>
              <a:t>Immune surveillance</a:t>
            </a:r>
            <a:endParaRPr lang="en-US" sz="1200" b="0" dirty="0">
              <a:solidFill>
                <a:srgbClr val="000000"/>
              </a:solidFill>
              <a:latin typeface="Arial Black"/>
              <a:cs typeface="Arial Black"/>
            </a:endParaRPr>
          </a:p>
        </p:txBody>
      </p:sp>
      <p:sp>
        <p:nvSpPr>
          <p:cNvPr id="17" name="Text Box 31"/>
          <p:cNvSpPr txBox="1">
            <a:spLocks noChangeArrowheads="1"/>
          </p:cNvSpPr>
          <p:nvPr/>
        </p:nvSpPr>
        <p:spPr bwMode="auto">
          <a:xfrm>
            <a:off x="1516702" y="2214320"/>
            <a:ext cx="1145821" cy="160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95000"/>
              </a:lnSpc>
            </a:pPr>
            <a:r>
              <a:rPr lang="en-US" sz="1000" b="0" dirty="0" smtClean="0">
                <a:solidFill>
                  <a:srgbClr val="000000"/>
                </a:solidFill>
                <a:latin typeface="Arial Black"/>
                <a:cs typeface="Arial Black"/>
              </a:rPr>
              <a:t>NK cells </a:t>
            </a:r>
            <a:r>
              <a:rPr lang="en-US" sz="1000" dirty="0" smtClean="0">
                <a:solidFill>
                  <a:srgbClr val="000000"/>
                </a:solidFill>
                <a:latin typeface="Arial"/>
                <a:cs typeface="Arial"/>
              </a:rPr>
              <a:t>attack</a:t>
            </a:r>
            <a:br>
              <a:rPr lang="en-US" sz="1000" dirty="0" smtClean="0">
                <a:solidFill>
                  <a:srgbClr val="000000"/>
                </a:solidFill>
                <a:latin typeface="Arial"/>
                <a:cs typeface="Arial"/>
              </a:rPr>
            </a:br>
            <a:r>
              <a:rPr lang="en-US" sz="1000" dirty="0" smtClean="0">
                <a:solidFill>
                  <a:srgbClr val="000000"/>
                </a:solidFill>
                <a:latin typeface="Arial"/>
                <a:cs typeface="Arial"/>
              </a:rPr>
              <a:t>foreign cells, body</a:t>
            </a:r>
            <a:br>
              <a:rPr lang="en-US" sz="1000" dirty="0" smtClean="0">
                <a:solidFill>
                  <a:srgbClr val="000000"/>
                </a:solidFill>
                <a:latin typeface="Arial"/>
                <a:cs typeface="Arial"/>
              </a:rPr>
            </a:br>
            <a:r>
              <a:rPr lang="en-US" sz="1000" dirty="0" smtClean="0">
                <a:solidFill>
                  <a:srgbClr val="000000"/>
                </a:solidFill>
                <a:latin typeface="Arial"/>
                <a:cs typeface="Arial"/>
              </a:rPr>
              <a:t>cells infected by</a:t>
            </a:r>
            <a:br>
              <a:rPr lang="en-US" sz="1000" dirty="0" smtClean="0">
                <a:solidFill>
                  <a:srgbClr val="000000"/>
                </a:solidFill>
                <a:latin typeface="Arial"/>
                <a:cs typeface="Arial"/>
              </a:rPr>
            </a:br>
            <a:r>
              <a:rPr lang="en-US" sz="1000" dirty="0" smtClean="0">
                <a:solidFill>
                  <a:srgbClr val="000000"/>
                </a:solidFill>
                <a:latin typeface="Arial"/>
                <a:cs typeface="Arial"/>
              </a:rPr>
              <a:t>viruses, and</a:t>
            </a:r>
            <a:br>
              <a:rPr lang="en-US" sz="1000" dirty="0" smtClean="0">
                <a:solidFill>
                  <a:srgbClr val="000000"/>
                </a:solidFill>
                <a:latin typeface="Arial"/>
                <a:cs typeface="Arial"/>
              </a:rPr>
            </a:br>
            <a:r>
              <a:rPr lang="en-US" sz="1000" dirty="0" smtClean="0">
                <a:solidFill>
                  <a:srgbClr val="000000"/>
                </a:solidFill>
                <a:latin typeface="Arial"/>
                <a:cs typeface="Arial"/>
              </a:rPr>
              <a:t>cancer cells.</a:t>
            </a:r>
            <a:br>
              <a:rPr lang="en-US" sz="1000" dirty="0" smtClean="0">
                <a:solidFill>
                  <a:srgbClr val="000000"/>
                </a:solidFill>
                <a:latin typeface="Arial"/>
                <a:cs typeface="Arial"/>
              </a:rPr>
            </a:br>
            <a:r>
              <a:rPr lang="en-US" sz="1000" dirty="0" smtClean="0">
                <a:solidFill>
                  <a:srgbClr val="000000"/>
                </a:solidFill>
                <a:latin typeface="Arial"/>
                <a:cs typeface="Arial"/>
              </a:rPr>
              <a:t>They secrete</a:t>
            </a:r>
            <a:br>
              <a:rPr lang="en-US" sz="1000" dirty="0" smtClean="0">
                <a:solidFill>
                  <a:srgbClr val="000000"/>
                </a:solidFill>
                <a:latin typeface="Arial"/>
                <a:cs typeface="Arial"/>
              </a:rPr>
            </a:br>
            <a:r>
              <a:rPr lang="en-US" sz="1000" dirty="0" smtClean="0">
                <a:solidFill>
                  <a:srgbClr val="000000"/>
                </a:solidFill>
                <a:latin typeface="Arial"/>
                <a:cs typeface="Arial"/>
              </a:rPr>
              <a:t>chemicals that</a:t>
            </a:r>
            <a:br>
              <a:rPr lang="en-US" sz="1000" dirty="0" smtClean="0">
                <a:solidFill>
                  <a:srgbClr val="000000"/>
                </a:solidFill>
                <a:latin typeface="Arial"/>
                <a:cs typeface="Arial"/>
              </a:rPr>
            </a:br>
            <a:r>
              <a:rPr lang="en-US" sz="1000" dirty="0" smtClean="0">
                <a:solidFill>
                  <a:srgbClr val="000000"/>
                </a:solidFill>
                <a:latin typeface="Arial"/>
                <a:cs typeface="Arial"/>
              </a:rPr>
              <a:t>lyse the plasma</a:t>
            </a:r>
            <a:br>
              <a:rPr lang="en-US" sz="1000" dirty="0" smtClean="0">
                <a:solidFill>
                  <a:srgbClr val="000000"/>
                </a:solidFill>
                <a:latin typeface="Arial"/>
                <a:cs typeface="Arial"/>
              </a:rPr>
            </a:br>
            <a:r>
              <a:rPr lang="en-US" sz="1000" dirty="0" smtClean="0">
                <a:solidFill>
                  <a:srgbClr val="000000"/>
                </a:solidFill>
                <a:latin typeface="Arial"/>
                <a:cs typeface="Arial"/>
              </a:rPr>
              <a:t>membrane of</a:t>
            </a:r>
            <a:br>
              <a:rPr lang="en-US" sz="1000" dirty="0" smtClean="0">
                <a:solidFill>
                  <a:srgbClr val="000000"/>
                </a:solidFill>
                <a:latin typeface="Arial"/>
                <a:cs typeface="Arial"/>
              </a:rPr>
            </a:br>
            <a:r>
              <a:rPr lang="en-US" sz="1000" dirty="0" smtClean="0">
                <a:solidFill>
                  <a:srgbClr val="000000"/>
                </a:solidFill>
                <a:latin typeface="Arial"/>
                <a:cs typeface="Arial"/>
              </a:rPr>
              <a:t>the abnormal</a:t>
            </a:r>
            <a:br>
              <a:rPr lang="en-US" sz="1000" dirty="0" smtClean="0">
                <a:solidFill>
                  <a:srgbClr val="000000"/>
                </a:solidFill>
                <a:latin typeface="Arial"/>
                <a:cs typeface="Arial"/>
              </a:rPr>
            </a:br>
            <a:r>
              <a:rPr lang="en-US" sz="1000" dirty="0" smtClean="0">
                <a:solidFill>
                  <a:srgbClr val="000000"/>
                </a:solidFill>
                <a:latin typeface="Arial"/>
                <a:cs typeface="Arial"/>
              </a:rPr>
              <a:t>cells.</a:t>
            </a:r>
            <a:endParaRPr lang="en-US" sz="1000" dirty="0">
              <a:solidFill>
                <a:srgbClr val="000000"/>
              </a:solidFill>
              <a:latin typeface="Arial"/>
              <a:cs typeface="Arial"/>
            </a:endParaRPr>
          </a:p>
        </p:txBody>
      </p:sp>
      <p:sp>
        <p:nvSpPr>
          <p:cNvPr id="18" name="Text Box 31"/>
          <p:cNvSpPr txBox="1">
            <a:spLocks noChangeArrowheads="1"/>
          </p:cNvSpPr>
          <p:nvPr/>
        </p:nvSpPr>
        <p:spPr bwMode="auto">
          <a:xfrm>
            <a:off x="3819634" y="2205853"/>
            <a:ext cx="1384995" cy="175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95000"/>
              </a:lnSpc>
            </a:pPr>
            <a:r>
              <a:rPr lang="en-US" sz="1000" dirty="0" smtClean="0">
                <a:solidFill>
                  <a:srgbClr val="000000"/>
                </a:solidFill>
                <a:latin typeface="Arial"/>
                <a:cs typeface="Arial"/>
              </a:rPr>
              <a:t>When stimulated, </a:t>
            </a:r>
            <a:r>
              <a:rPr lang="en-US" sz="1000" b="0" dirty="0" smtClean="0">
                <a:solidFill>
                  <a:srgbClr val="000000"/>
                </a:solidFill>
                <a:latin typeface="Arial Black"/>
                <a:cs typeface="Arial Black"/>
              </a:rPr>
              <a:t>B</a:t>
            </a:r>
            <a:br>
              <a:rPr lang="en-US" sz="1000" b="0" dirty="0" smtClean="0">
                <a:solidFill>
                  <a:srgbClr val="000000"/>
                </a:solidFill>
                <a:latin typeface="Arial Black"/>
                <a:cs typeface="Arial Black"/>
              </a:rPr>
            </a:br>
            <a:r>
              <a:rPr lang="en-US" sz="1000" b="0" dirty="0" smtClean="0">
                <a:solidFill>
                  <a:srgbClr val="000000"/>
                </a:solidFill>
                <a:latin typeface="Arial Black"/>
                <a:cs typeface="Arial Black"/>
              </a:rPr>
              <a:t>cells </a:t>
            </a:r>
            <a:r>
              <a:rPr lang="en-US" sz="1000" dirty="0" smtClean="0">
                <a:solidFill>
                  <a:srgbClr val="000000"/>
                </a:solidFill>
                <a:latin typeface="Arial"/>
                <a:cs typeface="Arial"/>
              </a:rPr>
              <a:t>can differentiate</a:t>
            </a:r>
          </a:p>
          <a:p>
            <a:pPr>
              <a:lnSpc>
                <a:spcPct val="95000"/>
              </a:lnSpc>
            </a:pPr>
            <a:r>
              <a:rPr lang="en-US" sz="1000" dirty="0" smtClean="0">
                <a:solidFill>
                  <a:srgbClr val="000000"/>
                </a:solidFill>
                <a:latin typeface="Arial"/>
                <a:cs typeface="Arial"/>
              </a:rPr>
              <a:t>into </a:t>
            </a:r>
            <a:r>
              <a:rPr lang="en-US" sz="1000" b="0" dirty="0" smtClean="0">
                <a:solidFill>
                  <a:srgbClr val="000000"/>
                </a:solidFill>
                <a:latin typeface="Arial Black"/>
                <a:cs typeface="Arial Black"/>
              </a:rPr>
              <a:t>plasma cells</a:t>
            </a:r>
            <a:r>
              <a:rPr lang="en-US" sz="1000" dirty="0" smtClean="0">
                <a:solidFill>
                  <a:srgbClr val="000000"/>
                </a:solidFill>
                <a:latin typeface="Arial"/>
                <a:cs typeface="Arial"/>
              </a:rPr>
              <a:t>,</a:t>
            </a:r>
            <a:br>
              <a:rPr lang="en-US" sz="1000" dirty="0" smtClean="0">
                <a:solidFill>
                  <a:srgbClr val="000000"/>
                </a:solidFill>
                <a:latin typeface="Arial"/>
                <a:cs typeface="Arial"/>
              </a:rPr>
            </a:br>
            <a:r>
              <a:rPr lang="en-US" sz="1000" dirty="0" smtClean="0">
                <a:solidFill>
                  <a:srgbClr val="000000"/>
                </a:solidFill>
                <a:latin typeface="Arial"/>
                <a:cs typeface="Arial"/>
              </a:rPr>
              <a:t>which produce and</a:t>
            </a:r>
            <a:br>
              <a:rPr lang="en-US" sz="1000" dirty="0" smtClean="0">
                <a:solidFill>
                  <a:srgbClr val="000000"/>
                </a:solidFill>
                <a:latin typeface="Arial"/>
                <a:cs typeface="Arial"/>
              </a:rPr>
            </a:br>
            <a:r>
              <a:rPr lang="en-US" sz="1000" dirty="0" smtClean="0">
                <a:solidFill>
                  <a:srgbClr val="000000"/>
                </a:solidFill>
                <a:latin typeface="Arial"/>
                <a:cs typeface="Arial"/>
              </a:rPr>
              <a:t>secrete antibodies.</a:t>
            </a:r>
            <a:br>
              <a:rPr lang="en-US" sz="1000" dirty="0" smtClean="0">
                <a:solidFill>
                  <a:srgbClr val="000000"/>
                </a:solidFill>
                <a:latin typeface="Arial"/>
                <a:cs typeface="Arial"/>
              </a:rPr>
            </a:br>
            <a:r>
              <a:rPr lang="en-US" sz="1000" dirty="0" smtClean="0">
                <a:solidFill>
                  <a:srgbClr val="000000"/>
                </a:solidFill>
                <a:latin typeface="Arial"/>
                <a:cs typeface="Arial"/>
              </a:rPr>
              <a:t>These antibodies</a:t>
            </a:r>
            <a:br>
              <a:rPr lang="en-US" sz="1000" dirty="0" smtClean="0">
                <a:solidFill>
                  <a:srgbClr val="000000"/>
                </a:solidFill>
                <a:latin typeface="Arial"/>
                <a:cs typeface="Arial"/>
              </a:rPr>
            </a:br>
            <a:r>
              <a:rPr lang="en-US" sz="1000" dirty="0" smtClean="0">
                <a:solidFill>
                  <a:srgbClr val="000000"/>
                </a:solidFill>
                <a:latin typeface="Arial"/>
                <a:cs typeface="Arial"/>
              </a:rPr>
              <a:t>attach to pathogens.</a:t>
            </a:r>
            <a:br>
              <a:rPr lang="en-US" sz="1000" dirty="0" smtClean="0">
                <a:solidFill>
                  <a:srgbClr val="000000"/>
                </a:solidFill>
                <a:latin typeface="Arial"/>
                <a:cs typeface="Arial"/>
              </a:rPr>
            </a:br>
            <a:r>
              <a:rPr lang="en-US" sz="1000" dirty="0" smtClean="0">
                <a:solidFill>
                  <a:srgbClr val="000000"/>
                </a:solidFill>
                <a:latin typeface="Arial"/>
                <a:cs typeface="Arial"/>
              </a:rPr>
              <a:t>This starts a</a:t>
            </a:r>
            <a:br>
              <a:rPr lang="en-US" sz="1000" dirty="0" smtClean="0">
                <a:solidFill>
                  <a:srgbClr val="000000"/>
                </a:solidFill>
                <a:latin typeface="Arial"/>
                <a:cs typeface="Arial"/>
              </a:rPr>
            </a:br>
            <a:r>
              <a:rPr lang="en-US" sz="1000" dirty="0" smtClean="0">
                <a:solidFill>
                  <a:srgbClr val="000000"/>
                </a:solidFill>
                <a:latin typeface="Arial"/>
                <a:cs typeface="Arial"/>
              </a:rPr>
              <a:t>chain reaction</a:t>
            </a:r>
            <a:br>
              <a:rPr lang="en-US" sz="1000" dirty="0" smtClean="0">
                <a:solidFill>
                  <a:srgbClr val="000000"/>
                </a:solidFill>
                <a:latin typeface="Arial"/>
                <a:cs typeface="Arial"/>
              </a:rPr>
            </a:br>
            <a:r>
              <a:rPr lang="en-US" sz="1000" dirty="0" smtClean="0">
                <a:solidFill>
                  <a:srgbClr val="000000"/>
                </a:solidFill>
                <a:latin typeface="Arial"/>
                <a:cs typeface="Arial"/>
              </a:rPr>
              <a:t>that leads to</a:t>
            </a:r>
            <a:br>
              <a:rPr lang="en-US" sz="1000" dirty="0" smtClean="0">
                <a:solidFill>
                  <a:srgbClr val="000000"/>
                </a:solidFill>
                <a:latin typeface="Arial"/>
                <a:cs typeface="Arial"/>
              </a:rPr>
            </a:br>
            <a:r>
              <a:rPr lang="en-US" sz="1000" dirty="0" smtClean="0">
                <a:solidFill>
                  <a:srgbClr val="000000"/>
                </a:solidFill>
                <a:latin typeface="Arial"/>
                <a:cs typeface="Arial"/>
              </a:rPr>
              <a:t>the destruction</a:t>
            </a:r>
            <a:br>
              <a:rPr lang="en-US" sz="1000" dirty="0" smtClean="0">
                <a:solidFill>
                  <a:srgbClr val="000000"/>
                </a:solidFill>
                <a:latin typeface="Arial"/>
                <a:cs typeface="Arial"/>
              </a:rPr>
            </a:br>
            <a:r>
              <a:rPr lang="en-US" sz="1000" dirty="0" smtClean="0">
                <a:solidFill>
                  <a:srgbClr val="000000"/>
                </a:solidFill>
                <a:latin typeface="Arial"/>
                <a:cs typeface="Arial"/>
              </a:rPr>
              <a:t>of the pathogen.</a:t>
            </a:r>
            <a:endParaRPr lang="en-US" sz="1000" dirty="0">
              <a:solidFill>
                <a:srgbClr val="000000"/>
              </a:solidFill>
              <a:latin typeface="Arial"/>
              <a:cs typeface="Arial"/>
            </a:endParaRPr>
          </a:p>
        </p:txBody>
      </p:sp>
      <p:sp>
        <p:nvSpPr>
          <p:cNvPr id="19" name="Text Box 31"/>
          <p:cNvSpPr txBox="1">
            <a:spLocks noChangeArrowheads="1"/>
          </p:cNvSpPr>
          <p:nvPr/>
        </p:nvSpPr>
        <p:spPr bwMode="auto">
          <a:xfrm>
            <a:off x="6274968" y="2201332"/>
            <a:ext cx="1382778" cy="146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95000"/>
              </a:lnSpc>
            </a:pPr>
            <a:r>
              <a:rPr lang="en-US" sz="1000" dirty="0" smtClean="0">
                <a:solidFill>
                  <a:srgbClr val="000000"/>
                </a:solidFill>
                <a:latin typeface="Arial"/>
                <a:cs typeface="Arial"/>
              </a:rPr>
              <a:t>One type of mature </a:t>
            </a:r>
            <a:r>
              <a:rPr lang="en-US" sz="1000" b="0" dirty="0" smtClean="0">
                <a:solidFill>
                  <a:srgbClr val="000000"/>
                </a:solidFill>
                <a:latin typeface="Arial Black"/>
                <a:cs typeface="Arial Black"/>
              </a:rPr>
              <a:t>T</a:t>
            </a:r>
            <a:br>
              <a:rPr lang="en-US" sz="1000" b="0" dirty="0" smtClean="0">
                <a:solidFill>
                  <a:srgbClr val="000000"/>
                </a:solidFill>
                <a:latin typeface="Arial Black"/>
                <a:cs typeface="Arial Black"/>
              </a:rPr>
            </a:br>
            <a:r>
              <a:rPr lang="en-US" sz="1000" b="0" dirty="0" smtClean="0">
                <a:solidFill>
                  <a:srgbClr val="000000"/>
                </a:solidFill>
                <a:latin typeface="Arial Black"/>
                <a:cs typeface="Arial Black"/>
              </a:rPr>
              <a:t>cell</a:t>
            </a:r>
            <a:r>
              <a:rPr lang="en-US" sz="1000" dirty="0" smtClean="0">
                <a:solidFill>
                  <a:srgbClr val="000000"/>
                </a:solidFill>
                <a:latin typeface="Arial"/>
                <a:cs typeface="Arial"/>
              </a:rPr>
              <a:t>, called </a:t>
            </a:r>
            <a:r>
              <a:rPr lang="en-US" sz="1000" b="0" dirty="0" smtClean="0">
                <a:solidFill>
                  <a:srgbClr val="000000"/>
                </a:solidFill>
                <a:latin typeface="Arial Black"/>
                <a:cs typeface="Arial Black"/>
              </a:rPr>
              <a:t>cytotoxic</a:t>
            </a:r>
            <a:br>
              <a:rPr lang="en-US" sz="1000" b="0" dirty="0" smtClean="0">
                <a:solidFill>
                  <a:srgbClr val="000000"/>
                </a:solidFill>
                <a:latin typeface="Arial Black"/>
                <a:cs typeface="Arial Black"/>
              </a:rPr>
            </a:br>
            <a:r>
              <a:rPr lang="en-US" sz="1000" b="0" dirty="0" smtClean="0">
                <a:solidFill>
                  <a:srgbClr val="000000"/>
                </a:solidFill>
                <a:latin typeface="Arial Black"/>
                <a:cs typeface="Arial Black"/>
              </a:rPr>
              <a:t>T cells</a:t>
            </a:r>
            <a:r>
              <a:rPr lang="en-US" sz="1000" dirty="0" smtClean="0">
                <a:solidFill>
                  <a:srgbClr val="000000"/>
                </a:solidFill>
                <a:latin typeface="Arial"/>
                <a:cs typeface="Arial"/>
              </a:rPr>
              <a:t>, plays a</a:t>
            </a:r>
            <a:br>
              <a:rPr lang="en-US" sz="1000" dirty="0" smtClean="0">
                <a:solidFill>
                  <a:srgbClr val="000000"/>
                </a:solidFill>
                <a:latin typeface="Arial"/>
                <a:cs typeface="Arial"/>
              </a:rPr>
            </a:br>
            <a:r>
              <a:rPr lang="en-US" sz="1000" dirty="0" smtClean="0">
                <a:solidFill>
                  <a:srgbClr val="000000"/>
                </a:solidFill>
                <a:latin typeface="Arial"/>
                <a:cs typeface="Arial"/>
              </a:rPr>
              <a:t>role in cell-mediated</a:t>
            </a:r>
            <a:br>
              <a:rPr lang="en-US" sz="1000" dirty="0" smtClean="0">
                <a:solidFill>
                  <a:srgbClr val="000000"/>
                </a:solidFill>
                <a:latin typeface="Arial"/>
                <a:cs typeface="Arial"/>
              </a:rPr>
            </a:br>
            <a:r>
              <a:rPr lang="en-US" sz="1000" dirty="0" smtClean="0">
                <a:solidFill>
                  <a:srgbClr val="000000"/>
                </a:solidFill>
                <a:latin typeface="Arial"/>
                <a:cs typeface="Arial"/>
              </a:rPr>
              <a:t>immunity. These</a:t>
            </a:r>
            <a:br>
              <a:rPr lang="en-US" sz="1000" dirty="0" smtClean="0">
                <a:solidFill>
                  <a:srgbClr val="000000"/>
                </a:solidFill>
                <a:latin typeface="Arial"/>
                <a:cs typeface="Arial"/>
              </a:rPr>
            </a:br>
            <a:r>
              <a:rPr lang="en-US" sz="1000" dirty="0" smtClean="0">
                <a:solidFill>
                  <a:srgbClr val="000000"/>
                </a:solidFill>
                <a:latin typeface="Arial"/>
                <a:cs typeface="Arial"/>
              </a:rPr>
              <a:t>cells attack and</a:t>
            </a:r>
            <a:br>
              <a:rPr lang="en-US" sz="1000" dirty="0" smtClean="0">
                <a:solidFill>
                  <a:srgbClr val="000000"/>
                </a:solidFill>
                <a:latin typeface="Arial"/>
                <a:cs typeface="Arial"/>
              </a:rPr>
            </a:br>
            <a:r>
              <a:rPr lang="en-US" sz="1000" dirty="0" smtClean="0">
                <a:solidFill>
                  <a:srgbClr val="000000"/>
                </a:solidFill>
                <a:latin typeface="Arial"/>
                <a:cs typeface="Arial"/>
              </a:rPr>
              <a:t>destroy foreign</a:t>
            </a:r>
            <a:br>
              <a:rPr lang="en-US" sz="1000" dirty="0" smtClean="0">
                <a:solidFill>
                  <a:srgbClr val="000000"/>
                </a:solidFill>
                <a:latin typeface="Arial"/>
                <a:cs typeface="Arial"/>
              </a:rPr>
            </a:br>
            <a:r>
              <a:rPr lang="en-US" sz="1000" dirty="0" smtClean="0">
                <a:solidFill>
                  <a:srgbClr val="000000"/>
                </a:solidFill>
                <a:latin typeface="Arial"/>
                <a:cs typeface="Arial"/>
              </a:rPr>
              <a:t>cells or body</a:t>
            </a:r>
            <a:br>
              <a:rPr lang="en-US" sz="1000" dirty="0" smtClean="0">
                <a:solidFill>
                  <a:srgbClr val="000000"/>
                </a:solidFill>
                <a:latin typeface="Arial"/>
                <a:cs typeface="Arial"/>
              </a:rPr>
            </a:br>
            <a:r>
              <a:rPr lang="en-US" sz="1000" dirty="0" smtClean="0">
                <a:solidFill>
                  <a:srgbClr val="000000"/>
                </a:solidFill>
                <a:latin typeface="Arial"/>
                <a:cs typeface="Arial"/>
              </a:rPr>
              <a:t>cells infected</a:t>
            </a:r>
            <a:br>
              <a:rPr lang="en-US" sz="1000" dirty="0" smtClean="0">
                <a:solidFill>
                  <a:srgbClr val="000000"/>
                </a:solidFill>
                <a:latin typeface="Arial"/>
                <a:cs typeface="Arial"/>
              </a:rPr>
            </a:br>
            <a:r>
              <a:rPr lang="en-US" sz="1000" dirty="0" smtClean="0">
                <a:solidFill>
                  <a:srgbClr val="000000"/>
                </a:solidFill>
                <a:latin typeface="Arial"/>
                <a:cs typeface="Arial"/>
              </a:rPr>
              <a:t>by viruses.</a:t>
            </a:r>
            <a:endParaRPr lang="en-US" sz="1000" dirty="0">
              <a:solidFill>
                <a:srgbClr val="000000"/>
              </a:solidFill>
              <a:latin typeface="Arial"/>
              <a:cs typeface="Arial"/>
            </a:endParaRPr>
          </a:p>
        </p:txBody>
      </p:sp>
      <p:sp>
        <p:nvSpPr>
          <p:cNvPr id="20" name="Text Box 31"/>
          <p:cNvSpPr txBox="1">
            <a:spLocks noChangeArrowheads="1"/>
          </p:cNvSpPr>
          <p:nvPr/>
        </p:nvSpPr>
        <p:spPr bwMode="auto">
          <a:xfrm>
            <a:off x="3794234" y="1917985"/>
            <a:ext cx="2308324"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50" b="0" dirty="0" smtClean="0">
                <a:solidFill>
                  <a:srgbClr val="000000"/>
                </a:solidFill>
                <a:latin typeface="Arial Black"/>
                <a:cs typeface="Arial Black"/>
              </a:rPr>
              <a:t>Antibody-mediated immunity</a:t>
            </a:r>
            <a:endParaRPr lang="en-US" sz="1150" b="0" dirty="0">
              <a:solidFill>
                <a:srgbClr val="000000"/>
              </a:solidFill>
              <a:latin typeface="Arial Black"/>
              <a:cs typeface="Arial Black"/>
            </a:endParaRPr>
          </a:p>
        </p:txBody>
      </p:sp>
      <p:sp>
        <p:nvSpPr>
          <p:cNvPr id="21" name="Text Box 31"/>
          <p:cNvSpPr txBox="1">
            <a:spLocks noChangeArrowheads="1"/>
          </p:cNvSpPr>
          <p:nvPr/>
        </p:nvSpPr>
        <p:spPr bwMode="auto">
          <a:xfrm>
            <a:off x="6258035" y="1917986"/>
            <a:ext cx="19892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200" b="0" dirty="0" smtClean="0">
                <a:solidFill>
                  <a:srgbClr val="000000"/>
                </a:solidFill>
                <a:latin typeface="Arial Black"/>
                <a:cs typeface="Arial Black"/>
              </a:rPr>
              <a:t>Cell-mediated immunity</a:t>
            </a:r>
            <a:endParaRPr lang="en-US" sz="1200" b="0" dirty="0">
              <a:solidFill>
                <a:srgbClr val="000000"/>
              </a:solidFill>
              <a:latin typeface="Arial Black"/>
              <a:cs typeface="Arial Black"/>
            </a:endParaRPr>
          </a:p>
        </p:txBody>
      </p:sp>
    </p:spTree>
    <p:extLst>
      <p:ext uri="{BB962C8B-B14F-4D97-AF65-F5344CB8AC3E}">
        <p14:creationId xmlns:p14="http://schemas.microsoft.com/office/powerpoint/2010/main" val="34287850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smtClean="0"/>
              <a:t>22-2 Structures of Body Defenses</a:t>
            </a:r>
          </a:p>
        </p:txBody>
      </p:sp>
      <p:sp>
        <p:nvSpPr>
          <p:cNvPr id="52227" name="Rectangle 3"/>
          <p:cNvSpPr>
            <a:spLocks noGrp="1" noChangeArrowheads="1"/>
          </p:cNvSpPr>
          <p:nvPr>
            <p:ph idx="1"/>
          </p:nvPr>
        </p:nvSpPr>
        <p:spPr/>
        <p:txBody>
          <a:bodyPr/>
          <a:lstStyle/>
          <a:p>
            <a:r>
              <a:rPr lang="en-US" altLang="en-US" smtClean="0"/>
              <a:t>T Cells and B Cells </a:t>
            </a:r>
          </a:p>
          <a:p>
            <a:pPr lvl="1"/>
            <a:r>
              <a:rPr lang="en-US" altLang="en-US" smtClean="0"/>
              <a:t>Migrate throughout the body</a:t>
            </a:r>
          </a:p>
          <a:p>
            <a:pPr lvl="2"/>
            <a:r>
              <a:rPr lang="en-US" altLang="en-US" smtClean="0"/>
              <a:t>To defend peripheral tissues</a:t>
            </a:r>
          </a:p>
          <a:p>
            <a:pPr lvl="1"/>
            <a:r>
              <a:rPr lang="en-US" altLang="en-US" smtClean="0"/>
              <a:t>Retaining their ability to divide</a:t>
            </a:r>
          </a:p>
          <a:p>
            <a:pPr lvl="2"/>
            <a:r>
              <a:rPr lang="en-US" altLang="en-US" smtClean="0"/>
              <a:t>Is essential to immune system function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p:txBody>
          <a:bodyPr/>
          <a:lstStyle/>
          <a:p>
            <a:r>
              <a:rPr lang="en-US" altLang="en-US" smtClean="0"/>
              <a:t>The Lymphatic System and Immunity</a:t>
            </a:r>
          </a:p>
        </p:txBody>
      </p:sp>
      <p:sp>
        <p:nvSpPr>
          <p:cNvPr id="7171" name="Rectangle 1027"/>
          <p:cNvSpPr>
            <a:spLocks noGrp="1" noChangeArrowheads="1"/>
          </p:cNvSpPr>
          <p:nvPr>
            <p:ph idx="1"/>
          </p:nvPr>
        </p:nvSpPr>
        <p:spPr/>
        <p:txBody>
          <a:bodyPr/>
          <a:lstStyle/>
          <a:p>
            <a:r>
              <a:rPr lang="en-US" altLang="en-US" dirty="0" smtClean="0"/>
              <a:t>Learning Outcomes</a:t>
            </a:r>
          </a:p>
          <a:p>
            <a:pPr lvl="1">
              <a:tabLst>
                <a:tab pos="1547813" algn="l"/>
              </a:tabLst>
            </a:pPr>
            <a:r>
              <a:rPr lang="en-US" altLang="en-US" b="1" dirty="0" smtClean="0"/>
              <a:t>22-8</a:t>
            </a:r>
            <a:r>
              <a:rPr lang="en-US" altLang="en-US" dirty="0" smtClean="0"/>
              <a:t>  Describe the effects of aging on the </a:t>
            </a:r>
            <a:br>
              <a:rPr lang="en-US" altLang="en-US" dirty="0" smtClean="0"/>
            </a:br>
            <a:r>
              <a:rPr lang="en-US" altLang="en-US" dirty="0" smtClean="0"/>
              <a:t>	lymphatic system and the immune response.</a:t>
            </a:r>
          </a:p>
          <a:p>
            <a:pPr lvl="1">
              <a:tabLst>
                <a:tab pos="1547813" algn="l"/>
              </a:tabLst>
            </a:pPr>
            <a:r>
              <a:rPr lang="en-US" altLang="en-US" b="1" dirty="0" smtClean="0"/>
              <a:t>22-9  </a:t>
            </a:r>
            <a:r>
              <a:rPr lang="en-US" altLang="en-US" dirty="0" smtClean="0"/>
              <a:t>Give examples of interactions between the </a:t>
            </a:r>
            <a:br>
              <a:rPr lang="en-US" altLang="en-US" dirty="0" smtClean="0"/>
            </a:br>
            <a:r>
              <a:rPr lang="en-US" altLang="en-US" dirty="0" smtClean="0"/>
              <a:t>	lymphatic system and other organ systems </a:t>
            </a:r>
            <a:br>
              <a:rPr lang="en-US" altLang="en-US" dirty="0" smtClean="0"/>
            </a:br>
            <a:r>
              <a:rPr lang="en-US" altLang="en-US" dirty="0" smtClean="0"/>
              <a:t>	we have studied so far and explain how the 	nervous and endocrine systems influence </a:t>
            </a:r>
            <a:br>
              <a:rPr lang="en-US" altLang="en-US" dirty="0" smtClean="0"/>
            </a:br>
            <a:r>
              <a:rPr lang="en-US" altLang="en-US" dirty="0" smtClean="0"/>
              <a:t>	the immune response.</a:t>
            </a:r>
            <a:endParaRPr lang="en-US" altLang="en-US" dirty="0" smtClean="0">
              <a:solidFill>
                <a:srgbClr val="00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smtClean="0"/>
              <a:t>22-2 Structures of Body Defenses</a:t>
            </a:r>
          </a:p>
        </p:txBody>
      </p:sp>
      <p:sp>
        <p:nvSpPr>
          <p:cNvPr id="53251" name="Rectangle 3"/>
          <p:cNvSpPr>
            <a:spLocks noGrp="1" noChangeArrowheads="1"/>
          </p:cNvSpPr>
          <p:nvPr>
            <p:ph idx="1"/>
          </p:nvPr>
        </p:nvSpPr>
        <p:spPr/>
        <p:txBody>
          <a:bodyPr/>
          <a:lstStyle/>
          <a:p>
            <a:r>
              <a:rPr lang="en-US" altLang="en-US" smtClean="0"/>
              <a:t>Differentiation </a:t>
            </a:r>
          </a:p>
          <a:p>
            <a:pPr lvl="1"/>
            <a:r>
              <a:rPr lang="en-US" altLang="en-US" smtClean="0"/>
              <a:t>B cells differentiate</a:t>
            </a:r>
          </a:p>
          <a:p>
            <a:pPr lvl="2"/>
            <a:r>
              <a:rPr lang="en-US" altLang="en-US" smtClean="0"/>
              <a:t>With exposure to hormone called cytokine (interleukin-7)</a:t>
            </a:r>
          </a:p>
          <a:p>
            <a:pPr lvl="1"/>
            <a:r>
              <a:rPr lang="en-US" altLang="en-US" smtClean="0"/>
              <a:t>T cells differentiate</a:t>
            </a:r>
          </a:p>
          <a:p>
            <a:pPr lvl="2"/>
            <a:r>
              <a:rPr lang="en-US" altLang="en-US" smtClean="0"/>
              <a:t>With exposure to several thymic hormones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smtClean="0"/>
              <a:t>22-2 Structures of Body Defenses</a:t>
            </a:r>
          </a:p>
        </p:txBody>
      </p:sp>
      <p:sp>
        <p:nvSpPr>
          <p:cNvPr id="54275" name="Rectangle 3"/>
          <p:cNvSpPr>
            <a:spLocks noGrp="1" noChangeArrowheads="1"/>
          </p:cNvSpPr>
          <p:nvPr>
            <p:ph idx="1"/>
          </p:nvPr>
        </p:nvSpPr>
        <p:spPr/>
        <p:txBody>
          <a:bodyPr/>
          <a:lstStyle/>
          <a:p>
            <a:r>
              <a:rPr lang="en-US" altLang="en-US" b="1" dirty="0" smtClean="0"/>
              <a:t>Lymphoid</a:t>
            </a:r>
            <a:r>
              <a:rPr lang="en-US" altLang="en-US" dirty="0" smtClean="0"/>
              <a:t> </a:t>
            </a:r>
            <a:r>
              <a:rPr lang="en-US" altLang="en-US" b="1" dirty="0" smtClean="0"/>
              <a:t>Tissues</a:t>
            </a:r>
          </a:p>
          <a:p>
            <a:pPr lvl="1"/>
            <a:r>
              <a:rPr lang="en-US" altLang="en-US" dirty="0" smtClean="0"/>
              <a:t>Connective tissues dominated by lymphocytes</a:t>
            </a:r>
          </a:p>
          <a:p>
            <a:r>
              <a:rPr lang="en-US" altLang="en-US" b="1" dirty="0" smtClean="0"/>
              <a:t>Lymphoid</a:t>
            </a:r>
            <a:r>
              <a:rPr lang="en-US" altLang="en-US" dirty="0" smtClean="0"/>
              <a:t> </a:t>
            </a:r>
            <a:r>
              <a:rPr lang="en-US" altLang="en-US" b="1" dirty="0" smtClean="0"/>
              <a:t>Nodules</a:t>
            </a:r>
          </a:p>
          <a:p>
            <a:pPr lvl="1"/>
            <a:r>
              <a:rPr lang="en-US" altLang="en-US" dirty="0" smtClean="0"/>
              <a:t>Areolar tissue with densely packed lymphocytes</a:t>
            </a:r>
          </a:p>
          <a:p>
            <a:pPr lvl="1"/>
            <a:r>
              <a:rPr lang="en-US" altLang="en-US" dirty="0" smtClean="0"/>
              <a:t>Germinal center contains dividing lymphocytes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55" name="Picture 9254" descr="figure_22_07a_unlabeled.jpg"/>
          <p:cNvPicPr>
            <a:picLocks noChangeAspect="1"/>
          </p:cNvPicPr>
          <p:nvPr/>
        </p:nvPicPr>
        <p:blipFill rotWithShape="1">
          <a:blip r:embed="rId3">
            <a:extLst>
              <a:ext uri="{28A0092B-C50C-407E-A947-70E740481C1C}">
                <a14:useLocalDpi xmlns:a14="http://schemas.microsoft.com/office/drawing/2010/main" val="0"/>
              </a:ext>
            </a:extLst>
          </a:blip>
          <a:srcRect b="5089"/>
          <a:stretch/>
        </p:blipFill>
        <p:spPr>
          <a:xfrm>
            <a:off x="298704" y="1289304"/>
            <a:ext cx="8546592" cy="4061629"/>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a:t>
            </a:r>
            <a:r>
              <a:rPr lang="en-US" sz="900" b="1" dirty="0" smtClean="0">
                <a:latin typeface="Arial"/>
                <a:cs typeface="Arial"/>
              </a:rPr>
              <a:t>7a </a:t>
            </a:r>
            <a:r>
              <a:rPr lang="en-US" sz="900" b="1" dirty="0">
                <a:latin typeface="Arial"/>
                <a:cs typeface="Arial"/>
              </a:rPr>
              <a:t>Lymphoid Nodules.</a:t>
            </a:r>
          </a:p>
        </p:txBody>
      </p:sp>
      <p:sp>
        <p:nvSpPr>
          <p:cNvPr id="7" name="Text Box 31"/>
          <p:cNvSpPr txBox="1">
            <a:spLocks noChangeArrowheads="1"/>
          </p:cNvSpPr>
          <p:nvPr/>
        </p:nvSpPr>
        <p:spPr bwMode="auto">
          <a:xfrm>
            <a:off x="2553870" y="5211517"/>
            <a:ext cx="174406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050" dirty="0" smtClean="0">
                <a:solidFill>
                  <a:srgbClr val="000000"/>
                </a:solidFill>
                <a:latin typeface="Arial"/>
                <a:cs typeface="Arial"/>
              </a:rPr>
              <a:t>The locations of the tonsils</a:t>
            </a:r>
            <a:endParaRPr lang="en-US" sz="1050" dirty="0">
              <a:solidFill>
                <a:srgbClr val="000000"/>
              </a:solidFill>
              <a:latin typeface="Arial"/>
              <a:cs typeface="Arial"/>
            </a:endParaRPr>
          </a:p>
        </p:txBody>
      </p:sp>
      <p:grpSp>
        <p:nvGrpSpPr>
          <p:cNvPr id="9253" name="Group 9252"/>
          <p:cNvGrpSpPr/>
          <p:nvPr/>
        </p:nvGrpSpPr>
        <p:grpSpPr>
          <a:xfrm>
            <a:off x="2329309" y="5222646"/>
            <a:ext cx="148512" cy="148875"/>
            <a:chOff x="2329309" y="5222646"/>
            <a:chExt cx="148512" cy="148875"/>
          </a:xfrm>
        </p:grpSpPr>
        <p:sp>
          <p:nvSpPr>
            <p:cNvPr id="9" name="Rectangle 8"/>
            <p:cNvSpPr>
              <a:spLocks noChangeAspect="1"/>
            </p:cNvSpPr>
            <p:nvPr/>
          </p:nvSpPr>
          <p:spPr bwMode="auto">
            <a:xfrm>
              <a:off x="2329309" y="5222646"/>
              <a:ext cx="148512" cy="148875"/>
            </a:xfrm>
            <a:prstGeom prst="rect">
              <a:avLst/>
            </a:prstGeom>
            <a:solidFill>
              <a:srgbClr val="134B66"/>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10" name="Text Box 31"/>
            <p:cNvSpPr txBox="1">
              <a:spLocks noChangeArrowheads="1"/>
            </p:cNvSpPr>
            <p:nvPr/>
          </p:nvSpPr>
          <p:spPr bwMode="auto">
            <a:xfrm>
              <a:off x="2372555" y="5231772"/>
              <a:ext cx="6842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800" b="0" dirty="0">
                  <a:solidFill>
                    <a:srgbClr val="FFFFFF"/>
                  </a:solidFill>
                  <a:latin typeface="Arial Black"/>
                  <a:cs typeface="Arial Black"/>
                </a:rPr>
                <a:t>a</a:t>
              </a:r>
            </a:p>
          </p:txBody>
        </p:sp>
      </p:grpSp>
      <p:cxnSp>
        <p:nvCxnSpPr>
          <p:cNvPr id="11" name="Straight Connector 10"/>
          <p:cNvCxnSpPr/>
          <p:nvPr/>
        </p:nvCxnSpPr>
        <p:spPr bwMode="auto">
          <a:xfrm>
            <a:off x="1019287" y="3906922"/>
            <a:ext cx="1067746"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1019286" y="4165156"/>
            <a:ext cx="1414881"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6019800" y="4076700"/>
            <a:ext cx="1722967" cy="42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flipV="1">
            <a:off x="6218768" y="3814233"/>
            <a:ext cx="1392765" cy="2540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flipV="1">
            <a:off x="6231468" y="3546802"/>
            <a:ext cx="368299" cy="52143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 Box 31"/>
          <p:cNvSpPr txBox="1">
            <a:spLocks noChangeArrowheads="1"/>
          </p:cNvSpPr>
          <p:nvPr/>
        </p:nvSpPr>
        <p:spPr bwMode="auto">
          <a:xfrm>
            <a:off x="331370" y="3314985"/>
            <a:ext cx="66961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950" dirty="0" smtClean="0">
                <a:solidFill>
                  <a:srgbClr val="000000"/>
                </a:solidFill>
                <a:latin typeface="Arial"/>
                <a:cs typeface="Arial"/>
              </a:rPr>
              <a:t>Pharyngeal</a:t>
            </a:r>
            <a:br>
              <a:rPr lang="en-US" sz="950" dirty="0" smtClean="0">
                <a:solidFill>
                  <a:srgbClr val="000000"/>
                </a:solidFill>
                <a:latin typeface="Arial"/>
                <a:cs typeface="Arial"/>
              </a:rPr>
            </a:br>
            <a:r>
              <a:rPr lang="en-US" sz="950" dirty="0" smtClean="0">
                <a:solidFill>
                  <a:srgbClr val="000000"/>
                </a:solidFill>
                <a:latin typeface="Arial"/>
                <a:cs typeface="Arial"/>
              </a:rPr>
              <a:t>tonsil</a:t>
            </a:r>
            <a:endParaRPr lang="en-US" sz="950" dirty="0">
              <a:solidFill>
                <a:srgbClr val="000000"/>
              </a:solidFill>
              <a:latin typeface="Arial"/>
              <a:cs typeface="Arial"/>
            </a:endParaRPr>
          </a:p>
        </p:txBody>
      </p:sp>
      <p:sp>
        <p:nvSpPr>
          <p:cNvPr id="19" name="Text Box 31"/>
          <p:cNvSpPr txBox="1">
            <a:spLocks noChangeArrowheads="1"/>
          </p:cNvSpPr>
          <p:nvPr/>
        </p:nvSpPr>
        <p:spPr bwMode="auto">
          <a:xfrm>
            <a:off x="627703" y="3814519"/>
            <a:ext cx="359073" cy="146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950" dirty="0" smtClean="0">
                <a:solidFill>
                  <a:srgbClr val="000000"/>
                </a:solidFill>
                <a:latin typeface="Arial"/>
                <a:cs typeface="Arial"/>
              </a:rPr>
              <a:t>Palate</a:t>
            </a:r>
            <a:endParaRPr lang="en-US" sz="950" dirty="0">
              <a:solidFill>
                <a:srgbClr val="000000"/>
              </a:solidFill>
              <a:latin typeface="Arial"/>
              <a:cs typeface="Arial"/>
            </a:endParaRPr>
          </a:p>
        </p:txBody>
      </p:sp>
      <p:sp>
        <p:nvSpPr>
          <p:cNvPr id="20" name="Text Box 31"/>
          <p:cNvSpPr txBox="1">
            <a:spLocks noChangeArrowheads="1"/>
          </p:cNvSpPr>
          <p:nvPr/>
        </p:nvSpPr>
        <p:spPr bwMode="auto">
          <a:xfrm>
            <a:off x="517637" y="4085453"/>
            <a:ext cx="48003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950" dirty="0" smtClean="0">
                <a:solidFill>
                  <a:srgbClr val="000000"/>
                </a:solidFill>
                <a:latin typeface="Arial"/>
                <a:cs typeface="Arial"/>
              </a:rPr>
              <a:t>Palatine</a:t>
            </a:r>
            <a:br>
              <a:rPr lang="en-US" sz="950" dirty="0" smtClean="0">
                <a:solidFill>
                  <a:srgbClr val="000000"/>
                </a:solidFill>
                <a:latin typeface="Arial"/>
                <a:cs typeface="Arial"/>
              </a:rPr>
            </a:br>
            <a:r>
              <a:rPr lang="en-US" sz="950" dirty="0" smtClean="0">
                <a:solidFill>
                  <a:srgbClr val="000000"/>
                </a:solidFill>
                <a:latin typeface="Arial"/>
                <a:cs typeface="Arial"/>
              </a:rPr>
              <a:t>tonsil</a:t>
            </a:r>
            <a:endParaRPr lang="en-US" sz="950" dirty="0">
              <a:solidFill>
                <a:srgbClr val="000000"/>
              </a:solidFill>
              <a:latin typeface="Arial"/>
              <a:cs typeface="Arial"/>
            </a:endParaRPr>
          </a:p>
        </p:txBody>
      </p:sp>
      <p:sp>
        <p:nvSpPr>
          <p:cNvPr id="21" name="Text Box 31"/>
          <p:cNvSpPr txBox="1">
            <a:spLocks noChangeArrowheads="1"/>
          </p:cNvSpPr>
          <p:nvPr/>
        </p:nvSpPr>
        <p:spPr bwMode="auto">
          <a:xfrm>
            <a:off x="551503" y="4517253"/>
            <a:ext cx="44594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950" dirty="0" smtClean="0">
                <a:solidFill>
                  <a:srgbClr val="000000"/>
                </a:solidFill>
                <a:latin typeface="Arial"/>
                <a:cs typeface="Arial"/>
              </a:rPr>
              <a:t>Lingual</a:t>
            </a:r>
            <a:br>
              <a:rPr lang="en-US" sz="950" dirty="0" smtClean="0">
                <a:solidFill>
                  <a:srgbClr val="000000"/>
                </a:solidFill>
                <a:latin typeface="Arial"/>
                <a:cs typeface="Arial"/>
              </a:rPr>
            </a:br>
            <a:r>
              <a:rPr lang="en-US" sz="950" dirty="0" smtClean="0">
                <a:solidFill>
                  <a:srgbClr val="000000"/>
                </a:solidFill>
                <a:latin typeface="Arial"/>
                <a:cs typeface="Arial"/>
              </a:rPr>
              <a:t>tonsil</a:t>
            </a:r>
            <a:endParaRPr lang="en-US" sz="950" dirty="0">
              <a:solidFill>
                <a:srgbClr val="000000"/>
              </a:solidFill>
              <a:latin typeface="Arial"/>
              <a:cs typeface="Arial"/>
            </a:endParaRPr>
          </a:p>
        </p:txBody>
      </p:sp>
      <p:sp>
        <p:nvSpPr>
          <p:cNvPr id="22" name="Text Box 31"/>
          <p:cNvSpPr txBox="1">
            <a:spLocks noChangeArrowheads="1"/>
          </p:cNvSpPr>
          <p:nvPr/>
        </p:nvSpPr>
        <p:spPr bwMode="auto">
          <a:xfrm>
            <a:off x="5299031" y="2705387"/>
            <a:ext cx="66049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950" dirty="0" smtClean="0">
                <a:solidFill>
                  <a:srgbClr val="000000"/>
                </a:solidFill>
                <a:latin typeface="Arial"/>
                <a:cs typeface="Arial"/>
              </a:rPr>
              <a:t>Pharyngeal</a:t>
            </a:r>
            <a:br>
              <a:rPr lang="en-US" sz="950" dirty="0" smtClean="0">
                <a:solidFill>
                  <a:srgbClr val="000000"/>
                </a:solidFill>
                <a:latin typeface="Arial"/>
                <a:cs typeface="Arial"/>
              </a:rPr>
            </a:br>
            <a:r>
              <a:rPr lang="en-US" sz="950" dirty="0" smtClean="0">
                <a:solidFill>
                  <a:srgbClr val="000000"/>
                </a:solidFill>
                <a:latin typeface="Arial"/>
                <a:cs typeface="Arial"/>
              </a:rPr>
              <a:t>epithelium</a:t>
            </a:r>
            <a:endParaRPr lang="en-US" sz="950" dirty="0">
              <a:solidFill>
                <a:srgbClr val="000000"/>
              </a:solidFill>
              <a:latin typeface="Arial"/>
              <a:cs typeface="Arial"/>
            </a:endParaRPr>
          </a:p>
        </p:txBody>
      </p:sp>
      <p:sp>
        <p:nvSpPr>
          <p:cNvPr id="23" name="Text Box 31"/>
          <p:cNvSpPr txBox="1">
            <a:spLocks noChangeArrowheads="1"/>
          </p:cNvSpPr>
          <p:nvPr/>
        </p:nvSpPr>
        <p:spPr bwMode="auto">
          <a:xfrm>
            <a:off x="4981681" y="4000787"/>
            <a:ext cx="99538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950" dirty="0" smtClean="0">
                <a:solidFill>
                  <a:srgbClr val="000000"/>
                </a:solidFill>
                <a:latin typeface="Arial"/>
                <a:cs typeface="Arial"/>
              </a:rPr>
              <a:t>Germinal centers</a:t>
            </a:r>
            <a:br>
              <a:rPr lang="en-US" sz="950" dirty="0" smtClean="0">
                <a:solidFill>
                  <a:srgbClr val="000000"/>
                </a:solidFill>
                <a:latin typeface="Arial"/>
                <a:cs typeface="Arial"/>
              </a:rPr>
            </a:br>
            <a:r>
              <a:rPr lang="en-US" sz="950" dirty="0" smtClean="0">
                <a:solidFill>
                  <a:srgbClr val="000000"/>
                </a:solidFill>
                <a:latin typeface="Arial"/>
                <a:cs typeface="Arial"/>
              </a:rPr>
              <a:t>within nodules</a:t>
            </a:r>
            <a:endParaRPr lang="en-US" sz="950" dirty="0">
              <a:solidFill>
                <a:srgbClr val="000000"/>
              </a:solidFill>
              <a:latin typeface="Arial"/>
              <a:cs typeface="Arial"/>
            </a:endParaRPr>
          </a:p>
        </p:txBody>
      </p:sp>
      <p:sp>
        <p:nvSpPr>
          <p:cNvPr id="24" name="Text Box 31"/>
          <p:cNvSpPr txBox="1">
            <a:spLocks noChangeArrowheads="1"/>
          </p:cNvSpPr>
          <p:nvPr/>
        </p:nvSpPr>
        <p:spPr bwMode="auto">
          <a:xfrm>
            <a:off x="6270737" y="4618851"/>
            <a:ext cx="1166986" cy="146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950" b="0" dirty="0" smtClean="0">
                <a:solidFill>
                  <a:srgbClr val="000000"/>
                </a:solidFill>
                <a:latin typeface="Arial Black"/>
                <a:cs typeface="Arial Black"/>
              </a:rPr>
              <a:t>Pharyngeal tonsil</a:t>
            </a:r>
            <a:endParaRPr lang="en-US" sz="950" b="0" dirty="0">
              <a:solidFill>
                <a:srgbClr val="000000"/>
              </a:solidFill>
              <a:latin typeface="Arial Black"/>
              <a:cs typeface="Arial Black"/>
            </a:endParaRPr>
          </a:p>
        </p:txBody>
      </p:sp>
      <p:sp>
        <p:nvSpPr>
          <p:cNvPr id="25" name="Text Box 31"/>
          <p:cNvSpPr txBox="1">
            <a:spLocks noChangeArrowheads="1"/>
          </p:cNvSpPr>
          <p:nvPr/>
        </p:nvSpPr>
        <p:spPr bwMode="auto">
          <a:xfrm>
            <a:off x="8103768" y="4618852"/>
            <a:ext cx="445991" cy="146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950" dirty="0" smtClean="0">
                <a:solidFill>
                  <a:srgbClr val="808080"/>
                </a:solidFill>
                <a:latin typeface="Arial"/>
                <a:cs typeface="Arial"/>
              </a:rPr>
              <a:t>LM </a:t>
            </a:r>
            <a:r>
              <a:rPr lang="en-US" sz="950" dirty="0" smtClean="0">
                <a:solidFill>
                  <a:srgbClr val="808080"/>
                </a:solidFill>
                <a:latin typeface="Symbol Std"/>
                <a:cs typeface="Symbol Std"/>
              </a:rPr>
              <a:t>×</a:t>
            </a:r>
            <a:r>
              <a:rPr lang="en-US" sz="950" dirty="0" smtClean="0">
                <a:solidFill>
                  <a:srgbClr val="808080"/>
                </a:solidFill>
                <a:latin typeface="Arial"/>
                <a:cs typeface="Arial"/>
              </a:rPr>
              <a:t> 40</a:t>
            </a:r>
            <a:endParaRPr lang="en-US" sz="950" dirty="0">
              <a:solidFill>
                <a:srgbClr val="808080"/>
              </a:solidFill>
              <a:latin typeface="Arial"/>
              <a:cs typeface="Arial"/>
            </a:endParaRPr>
          </a:p>
        </p:txBody>
      </p:sp>
      <p:sp>
        <p:nvSpPr>
          <p:cNvPr id="9250" name="Freeform 9249"/>
          <p:cNvSpPr/>
          <p:nvPr/>
        </p:nvSpPr>
        <p:spPr>
          <a:xfrm>
            <a:off x="1028700" y="3395133"/>
            <a:ext cx="1473200" cy="228600"/>
          </a:xfrm>
          <a:custGeom>
            <a:avLst/>
            <a:gdLst>
              <a:gd name="connsiteX0" fmla="*/ 0 w 1473200"/>
              <a:gd name="connsiteY0" fmla="*/ 0 h 228600"/>
              <a:gd name="connsiteX1" fmla="*/ 351367 w 1473200"/>
              <a:gd name="connsiteY1" fmla="*/ 0 h 228600"/>
              <a:gd name="connsiteX2" fmla="*/ 1473200 w 1473200"/>
              <a:gd name="connsiteY2" fmla="*/ 228600 h 228600"/>
            </a:gdLst>
            <a:ahLst/>
            <a:cxnLst>
              <a:cxn ang="0">
                <a:pos x="connsiteX0" y="connsiteY0"/>
              </a:cxn>
              <a:cxn ang="0">
                <a:pos x="connsiteX1" y="connsiteY1"/>
              </a:cxn>
              <a:cxn ang="0">
                <a:pos x="connsiteX2" y="connsiteY2"/>
              </a:cxn>
            </a:cxnLst>
            <a:rect l="l" t="t" r="r" b="b"/>
            <a:pathLst>
              <a:path w="1473200" h="228600">
                <a:moveTo>
                  <a:pt x="0" y="0"/>
                </a:moveTo>
                <a:lnTo>
                  <a:pt x="351367" y="0"/>
                </a:lnTo>
                <a:lnTo>
                  <a:pt x="1473200" y="228600"/>
                </a:lnTo>
              </a:path>
            </a:pathLst>
          </a:custGeom>
          <a:ln w="12700" cmpd="sng">
            <a:solidFill>
              <a:srgbClr val="000000"/>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9251" name="Freeform 9250"/>
          <p:cNvSpPr/>
          <p:nvPr/>
        </p:nvSpPr>
        <p:spPr>
          <a:xfrm>
            <a:off x="1020233" y="4423833"/>
            <a:ext cx="1426634" cy="182034"/>
          </a:xfrm>
          <a:custGeom>
            <a:avLst/>
            <a:gdLst>
              <a:gd name="connsiteX0" fmla="*/ 0 w 1426634"/>
              <a:gd name="connsiteY0" fmla="*/ 182034 h 182034"/>
              <a:gd name="connsiteX1" fmla="*/ 0 w 1426634"/>
              <a:gd name="connsiteY1" fmla="*/ 182034 h 182034"/>
              <a:gd name="connsiteX2" fmla="*/ 601134 w 1426634"/>
              <a:gd name="connsiteY2" fmla="*/ 182034 h 182034"/>
              <a:gd name="connsiteX3" fmla="*/ 1426634 w 1426634"/>
              <a:gd name="connsiteY3" fmla="*/ 0 h 182034"/>
            </a:gdLst>
            <a:ahLst/>
            <a:cxnLst>
              <a:cxn ang="0">
                <a:pos x="connsiteX0" y="connsiteY0"/>
              </a:cxn>
              <a:cxn ang="0">
                <a:pos x="connsiteX1" y="connsiteY1"/>
              </a:cxn>
              <a:cxn ang="0">
                <a:pos x="connsiteX2" y="connsiteY2"/>
              </a:cxn>
              <a:cxn ang="0">
                <a:pos x="connsiteX3" y="connsiteY3"/>
              </a:cxn>
            </a:cxnLst>
            <a:rect l="l" t="t" r="r" b="b"/>
            <a:pathLst>
              <a:path w="1426634" h="182034">
                <a:moveTo>
                  <a:pt x="0" y="182034"/>
                </a:moveTo>
                <a:lnTo>
                  <a:pt x="0" y="182034"/>
                </a:lnTo>
                <a:lnTo>
                  <a:pt x="601134" y="182034"/>
                </a:lnTo>
                <a:lnTo>
                  <a:pt x="1426634" y="0"/>
                </a:lnTo>
              </a:path>
            </a:pathLst>
          </a:custGeom>
          <a:ln w="12700" cmpd="sng">
            <a:solidFill>
              <a:srgbClr val="000000"/>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9252" name="Freeform 9251"/>
          <p:cNvSpPr/>
          <p:nvPr/>
        </p:nvSpPr>
        <p:spPr>
          <a:xfrm>
            <a:off x="6015567" y="2781300"/>
            <a:ext cx="402166" cy="249767"/>
          </a:xfrm>
          <a:custGeom>
            <a:avLst/>
            <a:gdLst>
              <a:gd name="connsiteX0" fmla="*/ 402166 w 402166"/>
              <a:gd name="connsiteY0" fmla="*/ 249767 h 249767"/>
              <a:gd name="connsiteX1" fmla="*/ 258233 w 402166"/>
              <a:gd name="connsiteY1" fmla="*/ 0 h 249767"/>
              <a:gd name="connsiteX2" fmla="*/ 0 w 402166"/>
              <a:gd name="connsiteY2" fmla="*/ 12700 h 249767"/>
            </a:gdLst>
            <a:ahLst/>
            <a:cxnLst>
              <a:cxn ang="0">
                <a:pos x="connsiteX0" y="connsiteY0"/>
              </a:cxn>
              <a:cxn ang="0">
                <a:pos x="connsiteX1" y="connsiteY1"/>
              </a:cxn>
              <a:cxn ang="0">
                <a:pos x="connsiteX2" y="connsiteY2"/>
              </a:cxn>
            </a:cxnLst>
            <a:rect l="l" t="t" r="r" b="b"/>
            <a:pathLst>
              <a:path w="402166" h="249767">
                <a:moveTo>
                  <a:pt x="402166" y="249767"/>
                </a:moveTo>
                <a:lnTo>
                  <a:pt x="258233" y="0"/>
                </a:lnTo>
                <a:lnTo>
                  <a:pt x="0" y="12700"/>
                </a:lnTo>
              </a:path>
            </a:pathLst>
          </a:custGeom>
          <a:ln w="12700" cmpd="sng">
            <a:solidFill>
              <a:srgbClr val="000000"/>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Tree>
    <p:extLst>
      <p:ext uri="{BB962C8B-B14F-4D97-AF65-F5344CB8AC3E}">
        <p14:creationId xmlns:p14="http://schemas.microsoft.com/office/powerpoint/2010/main" val="18758249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9221" descr="figure_22_07b_1_unlabeled.jpg"/>
          <p:cNvPicPr>
            <a:picLocks noChangeAspect="1"/>
          </p:cNvPicPr>
          <p:nvPr/>
        </p:nvPicPr>
        <p:blipFill rotWithShape="1">
          <a:blip r:embed="rId3">
            <a:extLst>
              <a:ext uri="{28A0092B-C50C-407E-A947-70E740481C1C}">
                <a14:useLocalDpi xmlns:a14="http://schemas.microsoft.com/office/drawing/2010/main" val="0"/>
              </a:ext>
            </a:extLst>
          </a:blip>
          <a:srcRect b="6661"/>
          <a:stretch/>
        </p:blipFill>
        <p:spPr>
          <a:xfrm>
            <a:off x="347472" y="137160"/>
            <a:ext cx="8449056" cy="6145107"/>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a:t>
            </a:r>
            <a:r>
              <a:rPr lang="en-US" sz="900" b="1" dirty="0" smtClean="0">
                <a:latin typeface="Arial"/>
                <a:cs typeface="Arial"/>
              </a:rPr>
              <a:t>7b </a:t>
            </a:r>
            <a:r>
              <a:rPr lang="en-US" sz="900" b="1" dirty="0">
                <a:latin typeface="Arial"/>
                <a:cs typeface="Arial"/>
              </a:rPr>
              <a:t>Lymphoid </a:t>
            </a:r>
            <a:r>
              <a:rPr lang="en-US" sz="900" b="1" dirty="0" smtClean="0">
                <a:latin typeface="Arial"/>
                <a:cs typeface="Arial"/>
              </a:rPr>
              <a:t>Nodules (Part 1 of 2).</a:t>
            </a:r>
            <a:endParaRPr lang="en-US" sz="900" b="1" dirty="0">
              <a:latin typeface="Arial"/>
              <a:cs typeface="Arial"/>
            </a:endParaRPr>
          </a:p>
        </p:txBody>
      </p:sp>
      <p:grpSp>
        <p:nvGrpSpPr>
          <p:cNvPr id="3" name="Group 2"/>
          <p:cNvGrpSpPr/>
          <p:nvPr/>
        </p:nvGrpSpPr>
        <p:grpSpPr>
          <a:xfrm>
            <a:off x="2049910" y="6010047"/>
            <a:ext cx="248853" cy="249458"/>
            <a:chOff x="2049910" y="6010047"/>
            <a:chExt cx="248853" cy="249458"/>
          </a:xfrm>
        </p:grpSpPr>
        <p:sp>
          <p:nvSpPr>
            <p:cNvPr id="7" name="Rectangle 6"/>
            <p:cNvSpPr>
              <a:spLocks noChangeAspect="1"/>
            </p:cNvSpPr>
            <p:nvPr/>
          </p:nvSpPr>
          <p:spPr bwMode="auto">
            <a:xfrm>
              <a:off x="2049910" y="6010047"/>
              <a:ext cx="248853" cy="249458"/>
            </a:xfrm>
            <a:prstGeom prst="rect">
              <a:avLst/>
            </a:prstGeom>
            <a:solidFill>
              <a:srgbClr val="134B66"/>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8" name="Text Box 31"/>
            <p:cNvSpPr txBox="1">
              <a:spLocks noChangeArrowheads="1"/>
            </p:cNvSpPr>
            <p:nvPr/>
          </p:nvSpPr>
          <p:spPr bwMode="auto">
            <a:xfrm>
              <a:off x="2118292" y="6023413"/>
              <a:ext cx="1197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400" b="0" dirty="0" smtClean="0">
                  <a:solidFill>
                    <a:srgbClr val="FFFFFF"/>
                  </a:solidFill>
                  <a:latin typeface="Arial Black"/>
                  <a:cs typeface="Arial Black"/>
                </a:rPr>
                <a:t>b</a:t>
              </a:r>
              <a:endParaRPr lang="en-US" sz="1400" b="0" dirty="0">
                <a:solidFill>
                  <a:srgbClr val="FFFFFF"/>
                </a:solidFill>
                <a:latin typeface="Arial Black"/>
                <a:cs typeface="Arial Black"/>
              </a:endParaRPr>
            </a:p>
          </p:txBody>
        </p:sp>
      </p:grpSp>
      <p:sp>
        <p:nvSpPr>
          <p:cNvPr id="9" name="Text Box 31"/>
          <p:cNvSpPr txBox="1">
            <a:spLocks noChangeArrowheads="1"/>
          </p:cNvSpPr>
          <p:nvPr/>
        </p:nvSpPr>
        <p:spPr bwMode="auto">
          <a:xfrm>
            <a:off x="2418403" y="5994687"/>
            <a:ext cx="34770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700" dirty="0" smtClean="0">
                <a:solidFill>
                  <a:srgbClr val="000000"/>
                </a:solidFill>
                <a:latin typeface="Arial"/>
                <a:cs typeface="Arial"/>
              </a:rPr>
              <a:t>Diagrammatic view of aggregated</a:t>
            </a:r>
            <a:br>
              <a:rPr lang="en-US" sz="1700" dirty="0" smtClean="0">
                <a:solidFill>
                  <a:srgbClr val="000000"/>
                </a:solidFill>
                <a:latin typeface="Arial"/>
                <a:cs typeface="Arial"/>
              </a:rPr>
            </a:br>
            <a:r>
              <a:rPr lang="en-US" sz="1700" dirty="0" smtClean="0">
                <a:solidFill>
                  <a:srgbClr val="000000"/>
                </a:solidFill>
                <a:latin typeface="Arial"/>
                <a:cs typeface="Arial"/>
              </a:rPr>
              <a:t>lymphoid nodule</a:t>
            </a:r>
            <a:endParaRPr lang="en-US" sz="1700" dirty="0">
              <a:solidFill>
                <a:srgbClr val="000000"/>
              </a:solidFill>
              <a:latin typeface="Arial"/>
              <a:cs typeface="Arial"/>
            </a:endParaRPr>
          </a:p>
        </p:txBody>
      </p:sp>
      <p:cxnSp>
        <p:nvCxnSpPr>
          <p:cNvPr id="11" name="Straight Connector 10"/>
          <p:cNvCxnSpPr/>
          <p:nvPr/>
        </p:nvCxnSpPr>
        <p:spPr bwMode="auto">
          <a:xfrm>
            <a:off x="4567767" y="715433"/>
            <a:ext cx="2353734" cy="1225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4834467" y="4093190"/>
            <a:ext cx="2283854"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5071533" y="5231957"/>
            <a:ext cx="2087616"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Freeform 13"/>
          <p:cNvSpPr/>
          <p:nvPr/>
        </p:nvSpPr>
        <p:spPr>
          <a:xfrm>
            <a:off x="4398433" y="2455333"/>
            <a:ext cx="2472267" cy="1223433"/>
          </a:xfrm>
          <a:custGeom>
            <a:avLst/>
            <a:gdLst>
              <a:gd name="connsiteX0" fmla="*/ 0 w 1206500"/>
              <a:gd name="connsiteY0" fmla="*/ 584200 h 584200"/>
              <a:gd name="connsiteX1" fmla="*/ 905933 w 1206500"/>
              <a:gd name="connsiteY1" fmla="*/ 0 h 584200"/>
              <a:gd name="connsiteX2" fmla="*/ 1206500 w 1206500"/>
              <a:gd name="connsiteY2" fmla="*/ 8466 h 584200"/>
            </a:gdLst>
            <a:ahLst/>
            <a:cxnLst>
              <a:cxn ang="0">
                <a:pos x="connsiteX0" y="connsiteY0"/>
              </a:cxn>
              <a:cxn ang="0">
                <a:pos x="connsiteX1" y="connsiteY1"/>
              </a:cxn>
              <a:cxn ang="0">
                <a:pos x="connsiteX2" y="connsiteY2"/>
              </a:cxn>
            </a:cxnLst>
            <a:rect l="l" t="t" r="r" b="b"/>
            <a:pathLst>
              <a:path w="1206500" h="584200">
                <a:moveTo>
                  <a:pt x="0" y="584200"/>
                </a:moveTo>
                <a:lnTo>
                  <a:pt x="905933" y="0"/>
                </a:lnTo>
                <a:lnTo>
                  <a:pt x="1206500" y="8466"/>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cxnSp>
        <p:nvCxnSpPr>
          <p:cNvPr id="15" name="Straight Connector 14"/>
          <p:cNvCxnSpPr/>
          <p:nvPr/>
        </p:nvCxnSpPr>
        <p:spPr bwMode="auto">
          <a:xfrm>
            <a:off x="1626230" y="1714050"/>
            <a:ext cx="163454"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Left Bracket 15"/>
          <p:cNvSpPr/>
          <p:nvPr/>
        </p:nvSpPr>
        <p:spPr bwMode="auto">
          <a:xfrm>
            <a:off x="1794315" y="371095"/>
            <a:ext cx="157252" cy="2710771"/>
          </a:xfrm>
          <a:prstGeom prst="leftBracket">
            <a:avLst>
              <a:gd name="adj" fmla="val 0"/>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17" name="Text Box 31"/>
          <p:cNvSpPr txBox="1">
            <a:spLocks noChangeArrowheads="1"/>
          </p:cNvSpPr>
          <p:nvPr/>
        </p:nvSpPr>
        <p:spPr bwMode="auto">
          <a:xfrm>
            <a:off x="7045436" y="596611"/>
            <a:ext cx="1513235"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550" dirty="0" smtClean="0">
                <a:solidFill>
                  <a:srgbClr val="000000"/>
                </a:solidFill>
                <a:latin typeface="Arial"/>
                <a:cs typeface="Arial"/>
              </a:rPr>
              <a:t>Intestinal lumen</a:t>
            </a:r>
            <a:endParaRPr lang="en-US" sz="1550" dirty="0">
              <a:solidFill>
                <a:srgbClr val="000000"/>
              </a:solidFill>
              <a:latin typeface="Arial"/>
              <a:cs typeface="Arial"/>
            </a:endParaRPr>
          </a:p>
        </p:txBody>
      </p:sp>
      <p:sp>
        <p:nvSpPr>
          <p:cNvPr id="18" name="Text Box 31"/>
          <p:cNvSpPr txBox="1">
            <a:spLocks noChangeArrowheads="1"/>
          </p:cNvSpPr>
          <p:nvPr/>
        </p:nvSpPr>
        <p:spPr bwMode="auto">
          <a:xfrm>
            <a:off x="6857113" y="3974804"/>
            <a:ext cx="1910855"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550" dirty="0" smtClean="0">
                <a:solidFill>
                  <a:srgbClr val="000000"/>
                </a:solidFill>
                <a:latin typeface="Arial"/>
                <a:cs typeface="Arial"/>
              </a:rPr>
              <a:t>Aggregated</a:t>
            </a:r>
            <a:br>
              <a:rPr lang="en-US" sz="1550" dirty="0" smtClean="0">
                <a:solidFill>
                  <a:srgbClr val="000000"/>
                </a:solidFill>
                <a:latin typeface="Arial"/>
                <a:cs typeface="Arial"/>
              </a:rPr>
            </a:br>
            <a:r>
              <a:rPr lang="en-US" sz="1550" dirty="0" smtClean="0">
                <a:solidFill>
                  <a:srgbClr val="000000"/>
                </a:solidFill>
                <a:latin typeface="Arial"/>
                <a:cs typeface="Arial"/>
              </a:rPr>
              <a:t>lymphoid nodule</a:t>
            </a:r>
            <a:br>
              <a:rPr lang="en-US" sz="1550" dirty="0" smtClean="0">
                <a:solidFill>
                  <a:srgbClr val="000000"/>
                </a:solidFill>
                <a:latin typeface="Arial"/>
                <a:cs typeface="Arial"/>
              </a:rPr>
            </a:br>
            <a:r>
              <a:rPr lang="en-US" sz="1550" dirty="0" smtClean="0">
                <a:solidFill>
                  <a:srgbClr val="000000"/>
                </a:solidFill>
                <a:latin typeface="Arial"/>
                <a:cs typeface="Arial"/>
              </a:rPr>
              <a:t>in intestinal mucosa</a:t>
            </a:r>
            <a:endParaRPr lang="en-US" sz="1550" dirty="0">
              <a:solidFill>
                <a:srgbClr val="000000"/>
              </a:solidFill>
              <a:latin typeface="Arial"/>
              <a:cs typeface="Arial"/>
            </a:endParaRPr>
          </a:p>
        </p:txBody>
      </p:sp>
      <p:sp>
        <p:nvSpPr>
          <p:cNvPr id="19" name="Text Box 31"/>
          <p:cNvSpPr txBox="1">
            <a:spLocks noChangeArrowheads="1"/>
          </p:cNvSpPr>
          <p:nvPr/>
        </p:nvSpPr>
        <p:spPr bwMode="auto">
          <a:xfrm>
            <a:off x="6958236" y="5117809"/>
            <a:ext cx="166811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550" dirty="0" smtClean="0">
                <a:solidFill>
                  <a:srgbClr val="000000"/>
                </a:solidFill>
                <a:latin typeface="Arial"/>
                <a:cs typeface="Arial"/>
              </a:rPr>
              <a:t>Underlying</a:t>
            </a:r>
            <a:br>
              <a:rPr lang="en-US" sz="1550" dirty="0" smtClean="0">
                <a:solidFill>
                  <a:srgbClr val="000000"/>
                </a:solidFill>
                <a:latin typeface="Arial"/>
                <a:cs typeface="Arial"/>
              </a:rPr>
            </a:br>
            <a:r>
              <a:rPr lang="en-US" sz="1550" dirty="0" smtClean="0">
                <a:solidFill>
                  <a:srgbClr val="000000"/>
                </a:solidFill>
                <a:latin typeface="Arial"/>
                <a:cs typeface="Arial"/>
              </a:rPr>
              <a:t>connective tissue</a:t>
            </a:r>
            <a:endParaRPr lang="en-US" sz="1550" dirty="0">
              <a:solidFill>
                <a:srgbClr val="000000"/>
              </a:solidFill>
              <a:latin typeface="Arial"/>
              <a:cs typeface="Arial"/>
            </a:endParaRPr>
          </a:p>
        </p:txBody>
      </p:sp>
      <p:sp>
        <p:nvSpPr>
          <p:cNvPr id="20" name="Text Box 31"/>
          <p:cNvSpPr txBox="1">
            <a:spLocks noChangeArrowheads="1"/>
          </p:cNvSpPr>
          <p:nvPr/>
        </p:nvSpPr>
        <p:spPr bwMode="auto">
          <a:xfrm>
            <a:off x="409677" y="1574507"/>
            <a:ext cx="1122825" cy="1045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lnSpc>
                <a:spcPct val="110000"/>
              </a:lnSpc>
            </a:pPr>
            <a:r>
              <a:rPr lang="en-US" sz="1550" dirty="0" smtClean="0">
                <a:solidFill>
                  <a:srgbClr val="000000"/>
                </a:solidFill>
                <a:latin typeface="Arial"/>
                <a:cs typeface="Arial"/>
              </a:rPr>
              <a:t>Mucous</a:t>
            </a:r>
            <a:br>
              <a:rPr lang="en-US" sz="1550" dirty="0" smtClean="0">
                <a:solidFill>
                  <a:srgbClr val="000000"/>
                </a:solidFill>
                <a:latin typeface="Arial"/>
                <a:cs typeface="Arial"/>
              </a:rPr>
            </a:br>
            <a:r>
              <a:rPr lang="en-US" sz="1550" dirty="0" smtClean="0">
                <a:solidFill>
                  <a:srgbClr val="000000"/>
                </a:solidFill>
                <a:latin typeface="Arial"/>
                <a:cs typeface="Arial"/>
              </a:rPr>
              <a:t>membrane</a:t>
            </a:r>
            <a:br>
              <a:rPr lang="en-US" sz="1550" dirty="0" smtClean="0">
                <a:solidFill>
                  <a:srgbClr val="000000"/>
                </a:solidFill>
                <a:latin typeface="Arial"/>
                <a:cs typeface="Arial"/>
              </a:rPr>
            </a:br>
            <a:r>
              <a:rPr lang="en-US" sz="1550" dirty="0" smtClean="0">
                <a:solidFill>
                  <a:srgbClr val="000000"/>
                </a:solidFill>
                <a:latin typeface="Arial"/>
                <a:cs typeface="Arial"/>
              </a:rPr>
              <a:t>of intestinal </a:t>
            </a:r>
            <a:br>
              <a:rPr lang="en-US" sz="1550" dirty="0" smtClean="0">
                <a:solidFill>
                  <a:srgbClr val="000000"/>
                </a:solidFill>
                <a:latin typeface="Arial"/>
                <a:cs typeface="Arial"/>
              </a:rPr>
            </a:br>
            <a:r>
              <a:rPr lang="en-US" sz="1550" dirty="0" smtClean="0">
                <a:solidFill>
                  <a:srgbClr val="000000"/>
                </a:solidFill>
                <a:latin typeface="Arial"/>
                <a:cs typeface="Arial"/>
              </a:rPr>
              <a:t>wall</a:t>
            </a:r>
            <a:endParaRPr lang="en-US" sz="1550" dirty="0">
              <a:solidFill>
                <a:srgbClr val="000000"/>
              </a:solidFill>
              <a:latin typeface="Arial"/>
              <a:cs typeface="Arial"/>
            </a:endParaRPr>
          </a:p>
        </p:txBody>
      </p:sp>
      <p:sp>
        <p:nvSpPr>
          <p:cNvPr id="21" name="Text Box 31"/>
          <p:cNvSpPr txBox="1">
            <a:spLocks noChangeArrowheads="1"/>
          </p:cNvSpPr>
          <p:nvPr/>
        </p:nvSpPr>
        <p:spPr bwMode="auto">
          <a:xfrm>
            <a:off x="7032737" y="2344977"/>
            <a:ext cx="1513504"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550" dirty="0" smtClean="0">
                <a:solidFill>
                  <a:srgbClr val="000000"/>
                </a:solidFill>
                <a:latin typeface="Arial"/>
                <a:cs typeface="Arial"/>
              </a:rPr>
              <a:t>Germinal center</a:t>
            </a:r>
            <a:endParaRPr lang="en-US" sz="1550" dirty="0">
              <a:solidFill>
                <a:srgbClr val="000000"/>
              </a:solidFill>
              <a:latin typeface="Arial"/>
              <a:cs typeface="Arial"/>
            </a:endParaRPr>
          </a:p>
        </p:txBody>
      </p:sp>
    </p:spTree>
    <p:extLst>
      <p:ext uri="{BB962C8B-B14F-4D97-AF65-F5344CB8AC3E}">
        <p14:creationId xmlns:p14="http://schemas.microsoft.com/office/powerpoint/2010/main" val="4336439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figure_22_07b_2_unlabeled.jpg"/>
          <p:cNvPicPr>
            <a:picLocks noChangeAspect="1"/>
          </p:cNvPicPr>
          <p:nvPr/>
        </p:nvPicPr>
        <p:blipFill rotWithShape="1">
          <a:blip r:embed="rId3">
            <a:extLst>
              <a:ext uri="{28A0092B-C50C-407E-A947-70E740481C1C}">
                <a14:useLocalDpi xmlns:a14="http://schemas.microsoft.com/office/drawing/2010/main" val="0"/>
              </a:ext>
            </a:extLst>
          </a:blip>
          <a:srcRect b="4990"/>
          <a:stretch/>
        </p:blipFill>
        <p:spPr>
          <a:xfrm>
            <a:off x="1414272" y="137160"/>
            <a:ext cx="6315456" cy="6255173"/>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a:t>
            </a:r>
            <a:r>
              <a:rPr lang="en-US" sz="900" b="1" dirty="0" smtClean="0">
                <a:latin typeface="Arial"/>
                <a:cs typeface="Arial"/>
              </a:rPr>
              <a:t>7b </a:t>
            </a:r>
            <a:r>
              <a:rPr lang="en-US" sz="900" b="1" dirty="0">
                <a:latin typeface="Arial"/>
                <a:cs typeface="Arial"/>
              </a:rPr>
              <a:t>Lymphoid Nodules (Part </a:t>
            </a:r>
            <a:r>
              <a:rPr lang="en-US" sz="900" b="1" dirty="0" smtClean="0">
                <a:latin typeface="Arial"/>
                <a:cs typeface="Arial"/>
              </a:rPr>
              <a:t>2 </a:t>
            </a:r>
            <a:r>
              <a:rPr lang="en-US" sz="900" b="1" dirty="0">
                <a:latin typeface="Arial"/>
                <a:cs typeface="Arial"/>
              </a:rPr>
              <a:t>of 2).</a:t>
            </a:r>
          </a:p>
        </p:txBody>
      </p:sp>
      <p:grpSp>
        <p:nvGrpSpPr>
          <p:cNvPr id="6" name="Group 5"/>
          <p:cNvGrpSpPr/>
          <p:nvPr/>
        </p:nvGrpSpPr>
        <p:grpSpPr>
          <a:xfrm>
            <a:off x="3565442" y="6043914"/>
            <a:ext cx="248853" cy="249458"/>
            <a:chOff x="2049910" y="6010047"/>
            <a:chExt cx="248853" cy="249458"/>
          </a:xfrm>
        </p:grpSpPr>
        <p:sp>
          <p:nvSpPr>
            <p:cNvPr id="7" name="Rectangle 6"/>
            <p:cNvSpPr>
              <a:spLocks noChangeAspect="1"/>
            </p:cNvSpPr>
            <p:nvPr/>
          </p:nvSpPr>
          <p:spPr bwMode="auto">
            <a:xfrm>
              <a:off x="2049910" y="6010047"/>
              <a:ext cx="248853" cy="249458"/>
            </a:xfrm>
            <a:prstGeom prst="rect">
              <a:avLst/>
            </a:prstGeom>
            <a:solidFill>
              <a:srgbClr val="134B66"/>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8" name="Text Box 31"/>
            <p:cNvSpPr txBox="1">
              <a:spLocks noChangeArrowheads="1"/>
            </p:cNvSpPr>
            <p:nvPr/>
          </p:nvSpPr>
          <p:spPr bwMode="auto">
            <a:xfrm>
              <a:off x="2118292" y="6023413"/>
              <a:ext cx="1197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400" b="0" dirty="0" smtClean="0">
                  <a:solidFill>
                    <a:srgbClr val="FFFFFF"/>
                  </a:solidFill>
                  <a:latin typeface="Arial Black"/>
                  <a:cs typeface="Arial Black"/>
                </a:rPr>
                <a:t>b</a:t>
              </a:r>
              <a:endParaRPr lang="en-US" sz="1400" b="0" dirty="0">
                <a:solidFill>
                  <a:srgbClr val="FFFFFF"/>
                </a:solidFill>
                <a:latin typeface="Arial Black"/>
                <a:cs typeface="Arial Black"/>
              </a:endParaRPr>
            </a:p>
          </p:txBody>
        </p:sp>
      </p:grpSp>
      <p:sp>
        <p:nvSpPr>
          <p:cNvPr id="9" name="Text Box 31"/>
          <p:cNvSpPr txBox="1">
            <a:spLocks noChangeArrowheads="1"/>
          </p:cNvSpPr>
          <p:nvPr/>
        </p:nvSpPr>
        <p:spPr bwMode="auto">
          <a:xfrm>
            <a:off x="3908534" y="6028554"/>
            <a:ext cx="327253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00" dirty="0" smtClean="0">
                <a:solidFill>
                  <a:srgbClr val="000000"/>
                </a:solidFill>
                <a:latin typeface="Arial"/>
                <a:cs typeface="Arial"/>
              </a:rPr>
              <a:t>Diagrammatic view of aggregated</a:t>
            </a:r>
            <a:br>
              <a:rPr lang="en-US" sz="1600" dirty="0" smtClean="0">
                <a:solidFill>
                  <a:srgbClr val="000000"/>
                </a:solidFill>
                <a:latin typeface="Arial"/>
                <a:cs typeface="Arial"/>
              </a:rPr>
            </a:br>
            <a:r>
              <a:rPr lang="en-US" sz="1600" dirty="0" smtClean="0">
                <a:solidFill>
                  <a:srgbClr val="000000"/>
                </a:solidFill>
                <a:latin typeface="Arial"/>
                <a:cs typeface="Arial"/>
              </a:rPr>
              <a:t>lymphoid nodule</a:t>
            </a:r>
            <a:endParaRPr lang="en-US" sz="1600" dirty="0">
              <a:solidFill>
                <a:srgbClr val="000000"/>
              </a:solidFill>
              <a:latin typeface="Arial"/>
              <a:cs typeface="Arial"/>
            </a:endParaRPr>
          </a:p>
        </p:txBody>
      </p:sp>
      <p:cxnSp>
        <p:nvCxnSpPr>
          <p:cNvPr id="10" name="Straight Connector 9"/>
          <p:cNvCxnSpPr/>
          <p:nvPr/>
        </p:nvCxnSpPr>
        <p:spPr bwMode="auto">
          <a:xfrm>
            <a:off x="3138834" y="600684"/>
            <a:ext cx="1217842" cy="1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2911972" y="4795922"/>
            <a:ext cx="1905561"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Freeform 11"/>
          <p:cNvSpPr/>
          <p:nvPr/>
        </p:nvSpPr>
        <p:spPr>
          <a:xfrm>
            <a:off x="3166534" y="2222501"/>
            <a:ext cx="1676400" cy="711200"/>
          </a:xfrm>
          <a:custGeom>
            <a:avLst/>
            <a:gdLst>
              <a:gd name="connsiteX0" fmla="*/ 855133 w 855133"/>
              <a:gd name="connsiteY0" fmla="*/ 368300 h 368300"/>
              <a:gd name="connsiteX1" fmla="*/ 283633 w 855133"/>
              <a:gd name="connsiteY1" fmla="*/ 0 h 368300"/>
              <a:gd name="connsiteX2" fmla="*/ 0 w 855133"/>
              <a:gd name="connsiteY2" fmla="*/ 4234 h 368300"/>
            </a:gdLst>
            <a:ahLst/>
            <a:cxnLst>
              <a:cxn ang="0">
                <a:pos x="connsiteX0" y="connsiteY0"/>
              </a:cxn>
              <a:cxn ang="0">
                <a:pos x="connsiteX1" y="connsiteY1"/>
              </a:cxn>
              <a:cxn ang="0">
                <a:pos x="connsiteX2" y="connsiteY2"/>
              </a:cxn>
            </a:cxnLst>
            <a:rect l="l" t="t" r="r" b="b"/>
            <a:pathLst>
              <a:path w="855133" h="368300">
                <a:moveTo>
                  <a:pt x="855133" y="368300"/>
                </a:moveTo>
                <a:lnTo>
                  <a:pt x="283633" y="0"/>
                </a:lnTo>
                <a:lnTo>
                  <a:pt x="0" y="4234"/>
                </a:lnTo>
              </a:path>
            </a:pathLst>
          </a:custGeom>
          <a:ln w="12700" cmpd="sng">
            <a:solidFill>
              <a:srgbClr val="000000"/>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13" name="Freeform 12"/>
          <p:cNvSpPr/>
          <p:nvPr/>
        </p:nvSpPr>
        <p:spPr>
          <a:xfrm>
            <a:off x="2967567" y="3340100"/>
            <a:ext cx="1824566" cy="397933"/>
          </a:xfrm>
          <a:custGeom>
            <a:avLst/>
            <a:gdLst>
              <a:gd name="connsiteX0" fmla="*/ 960967 w 960967"/>
              <a:gd name="connsiteY0" fmla="*/ 0 h 220133"/>
              <a:gd name="connsiteX1" fmla="*/ 567267 w 960967"/>
              <a:gd name="connsiteY1" fmla="*/ 211666 h 220133"/>
              <a:gd name="connsiteX2" fmla="*/ 0 w 960967"/>
              <a:gd name="connsiteY2" fmla="*/ 220133 h 220133"/>
            </a:gdLst>
            <a:ahLst/>
            <a:cxnLst>
              <a:cxn ang="0">
                <a:pos x="connsiteX0" y="connsiteY0"/>
              </a:cxn>
              <a:cxn ang="0">
                <a:pos x="connsiteX1" y="connsiteY1"/>
              </a:cxn>
              <a:cxn ang="0">
                <a:pos x="connsiteX2" y="connsiteY2"/>
              </a:cxn>
            </a:cxnLst>
            <a:rect l="l" t="t" r="r" b="b"/>
            <a:pathLst>
              <a:path w="960967" h="220133">
                <a:moveTo>
                  <a:pt x="960967" y="0"/>
                </a:moveTo>
                <a:lnTo>
                  <a:pt x="567267" y="211666"/>
                </a:lnTo>
                <a:lnTo>
                  <a:pt x="0" y="220133"/>
                </a:lnTo>
              </a:path>
            </a:pathLst>
          </a:custGeom>
          <a:ln w="12700" cmpd="sng">
            <a:solidFill>
              <a:srgbClr val="000000"/>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14" name="Text Box 31"/>
          <p:cNvSpPr txBox="1">
            <a:spLocks noChangeArrowheads="1"/>
          </p:cNvSpPr>
          <p:nvPr/>
        </p:nvSpPr>
        <p:spPr bwMode="auto">
          <a:xfrm>
            <a:off x="1618302" y="495010"/>
            <a:ext cx="146430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450" dirty="0" smtClean="0">
                <a:solidFill>
                  <a:srgbClr val="000000"/>
                </a:solidFill>
                <a:latin typeface="Arial"/>
                <a:cs typeface="Arial"/>
              </a:rPr>
              <a:t>Intestinal lumen</a:t>
            </a:r>
            <a:endParaRPr lang="en-US" sz="1450" dirty="0">
              <a:solidFill>
                <a:srgbClr val="000000"/>
              </a:solidFill>
              <a:latin typeface="Arial"/>
              <a:cs typeface="Arial"/>
            </a:endParaRPr>
          </a:p>
        </p:txBody>
      </p:sp>
      <p:sp>
        <p:nvSpPr>
          <p:cNvPr id="15" name="Text Box 31"/>
          <p:cNvSpPr txBox="1">
            <a:spLocks noChangeArrowheads="1"/>
          </p:cNvSpPr>
          <p:nvPr/>
        </p:nvSpPr>
        <p:spPr bwMode="auto">
          <a:xfrm>
            <a:off x="1514915" y="4702949"/>
            <a:ext cx="16158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450" dirty="0" smtClean="0">
                <a:solidFill>
                  <a:srgbClr val="000000"/>
                </a:solidFill>
                <a:latin typeface="Arial"/>
                <a:cs typeface="Arial"/>
              </a:rPr>
              <a:t>Underlying</a:t>
            </a:r>
            <a:br>
              <a:rPr lang="en-US" sz="1450" dirty="0" smtClean="0">
                <a:solidFill>
                  <a:srgbClr val="000000"/>
                </a:solidFill>
                <a:latin typeface="Arial"/>
                <a:cs typeface="Arial"/>
              </a:rPr>
            </a:br>
            <a:r>
              <a:rPr lang="en-US" sz="1450" dirty="0" smtClean="0">
                <a:solidFill>
                  <a:srgbClr val="000000"/>
                </a:solidFill>
                <a:latin typeface="Arial"/>
                <a:cs typeface="Arial"/>
              </a:rPr>
              <a:t>connective tissue</a:t>
            </a:r>
            <a:endParaRPr lang="en-US" sz="1450" dirty="0">
              <a:solidFill>
                <a:srgbClr val="000000"/>
              </a:solidFill>
              <a:latin typeface="Arial"/>
              <a:cs typeface="Arial"/>
            </a:endParaRPr>
          </a:p>
        </p:txBody>
      </p:sp>
      <p:sp>
        <p:nvSpPr>
          <p:cNvPr id="16" name="Text Box 31"/>
          <p:cNvSpPr txBox="1">
            <a:spLocks noChangeArrowheads="1"/>
          </p:cNvSpPr>
          <p:nvPr/>
        </p:nvSpPr>
        <p:spPr bwMode="auto">
          <a:xfrm>
            <a:off x="3675702" y="5473981"/>
            <a:ext cx="28808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400" b="0" dirty="0" err="1" smtClean="0">
                <a:solidFill>
                  <a:srgbClr val="000000"/>
                </a:solidFill>
                <a:latin typeface="Arial Black"/>
                <a:cs typeface="Arial Black"/>
              </a:rPr>
              <a:t>Aggretated</a:t>
            </a:r>
            <a:r>
              <a:rPr lang="en-US" sz="1400" b="0" dirty="0" smtClean="0">
                <a:solidFill>
                  <a:srgbClr val="000000"/>
                </a:solidFill>
                <a:latin typeface="Arial Black"/>
                <a:cs typeface="Arial Black"/>
              </a:rPr>
              <a:t> lymphoid nodules</a:t>
            </a:r>
            <a:endParaRPr lang="en-US" sz="1400" b="0" dirty="0">
              <a:solidFill>
                <a:srgbClr val="000000"/>
              </a:solidFill>
              <a:latin typeface="Arial Black"/>
              <a:cs typeface="Arial Black"/>
            </a:endParaRPr>
          </a:p>
        </p:txBody>
      </p:sp>
      <p:sp>
        <p:nvSpPr>
          <p:cNvPr id="17" name="Text Box 31"/>
          <p:cNvSpPr txBox="1">
            <a:spLocks noChangeArrowheads="1"/>
          </p:cNvSpPr>
          <p:nvPr/>
        </p:nvSpPr>
        <p:spPr bwMode="auto">
          <a:xfrm>
            <a:off x="6664843" y="5469750"/>
            <a:ext cx="6572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400" dirty="0" smtClean="0">
                <a:solidFill>
                  <a:srgbClr val="808080"/>
                </a:solidFill>
                <a:latin typeface="Arial"/>
                <a:cs typeface="Arial"/>
              </a:rPr>
              <a:t>LM </a:t>
            </a:r>
            <a:r>
              <a:rPr lang="en-US" sz="1400" dirty="0" smtClean="0">
                <a:solidFill>
                  <a:srgbClr val="808080"/>
                </a:solidFill>
                <a:latin typeface="Symbol Std"/>
                <a:cs typeface="Symbol Std"/>
              </a:rPr>
              <a:t>×</a:t>
            </a:r>
            <a:r>
              <a:rPr lang="en-US" sz="1400" dirty="0" smtClean="0">
                <a:solidFill>
                  <a:srgbClr val="808080"/>
                </a:solidFill>
                <a:latin typeface="Arial"/>
                <a:cs typeface="Arial"/>
              </a:rPr>
              <a:t> 20</a:t>
            </a:r>
            <a:endParaRPr lang="en-US" sz="1400" dirty="0">
              <a:solidFill>
                <a:srgbClr val="808080"/>
              </a:solidFill>
              <a:latin typeface="Arial"/>
              <a:cs typeface="Arial"/>
            </a:endParaRPr>
          </a:p>
        </p:txBody>
      </p:sp>
      <p:sp>
        <p:nvSpPr>
          <p:cNvPr id="18" name="Text Box 31"/>
          <p:cNvSpPr txBox="1">
            <a:spLocks noChangeArrowheads="1"/>
          </p:cNvSpPr>
          <p:nvPr/>
        </p:nvSpPr>
        <p:spPr bwMode="auto">
          <a:xfrm>
            <a:off x="1614070" y="2107911"/>
            <a:ext cx="146468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450" dirty="0" smtClean="0">
                <a:solidFill>
                  <a:srgbClr val="000000"/>
                </a:solidFill>
                <a:latin typeface="Arial"/>
                <a:cs typeface="Arial"/>
              </a:rPr>
              <a:t>Germinal center</a:t>
            </a:r>
            <a:endParaRPr lang="en-US" sz="1450" dirty="0">
              <a:solidFill>
                <a:srgbClr val="000000"/>
              </a:solidFill>
              <a:latin typeface="Arial"/>
              <a:cs typeface="Arial"/>
            </a:endParaRPr>
          </a:p>
        </p:txBody>
      </p:sp>
      <p:sp>
        <p:nvSpPr>
          <p:cNvPr id="25" name="Text Box 31"/>
          <p:cNvSpPr txBox="1">
            <a:spLocks noChangeArrowheads="1"/>
          </p:cNvSpPr>
          <p:nvPr/>
        </p:nvSpPr>
        <p:spPr bwMode="auto">
          <a:xfrm>
            <a:off x="1415422" y="3627673"/>
            <a:ext cx="1787574"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450" dirty="0" smtClean="0">
                <a:solidFill>
                  <a:srgbClr val="000000"/>
                </a:solidFill>
                <a:latin typeface="Arial"/>
                <a:cs typeface="Arial"/>
              </a:rPr>
              <a:t>Aggregated</a:t>
            </a:r>
            <a:br>
              <a:rPr lang="en-US" sz="1450" dirty="0" smtClean="0">
                <a:solidFill>
                  <a:srgbClr val="000000"/>
                </a:solidFill>
                <a:latin typeface="Arial"/>
                <a:cs typeface="Arial"/>
              </a:rPr>
            </a:br>
            <a:r>
              <a:rPr lang="en-US" sz="1450" dirty="0" smtClean="0">
                <a:solidFill>
                  <a:srgbClr val="000000"/>
                </a:solidFill>
                <a:latin typeface="Arial"/>
                <a:cs typeface="Arial"/>
              </a:rPr>
              <a:t>lymphoid nodule</a:t>
            </a:r>
            <a:br>
              <a:rPr lang="en-US" sz="1450" dirty="0" smtClean="0">
                <a:solidFill>
                  <a:srgbClr val="000000"/>
                </a:solidFill>
                <a:latin typeface="Arial"/>
                <a:cs typeface="Arial"/>
              </a:rPr>
            </a:br>
            <a:r>
              <a:rPr lang="en-US" sz="1450" dirty="0" smtClean="0">
                <a:solidFill>
                  <a:srgbClr val="000000"/>
                </a:solidFill>
                <a:latin typeface="Arial"/>
                <a:cs typeface="Arial"/>
              </a:rPr>
              <a:t>in intestinal mucosa</a:t>
            </a:r>
            <a:endParaRPr lang="en-US" sz="1450" dirty="0">
              <a:solidFill>
                <a:srgbClr val="000000"/>
              </a:solidFill>
              <a:latin typeface="Arial"/>
              <a:cs typeface="Arial"/>
            </a:endParaRPr>
          </a:p>
        </p:txBody>
      </p:sp>
    </p:spTree>
    <p:extLst>
      <p:ext uri="{BB962C8B-B14F-4D97-AF65-F5344CB8AC3E}">
        <p14:creationId xmlns:p14="http://schemas.microsoft.com/office/powerpoint/2010/main" val="19120352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smtClean="0"/>
              <a:t>22-2 Structures of Body Defenses</a:t>
            </a:r>
          </a:p>
        </p:txBody>
      </p:sp>
      <p:sp>
        <p:nvSpPr>
          <p:cNvPr id="58371" name="Rectangle 3"/>
          <p:cNvSpPr>
            <a:spLocks noGrp="1" noChangeArrowheads="1"/>
          </p:cNvSpPr>
          <p:nvPr>
            <p:ph idx="1"/>
          </p:nvPr>
        </p:nvSpPr>
        <p:spPr/>
        <p:txBody>
          <a:bodyPr/>
          <a:lstStyle/>
          <a:p>
            <a:r>
              <a:rPr lang="en-US" altLang="en-US" dirty="0" smtClean="0"/>
              <a:t>Distribution of Lymphoid Nodules </a:t>
            </a:r>
          </a:p>
          <a:p>
            <a:pPr lvl="1"/>
            <a:r>
              <a:rPr lang="en-US" altLang="en-US" dirty="0" smtClean="0"/>
              <a:t>Lymph nodes</a:t>
            </a:r>
          </a:p>
          <a:p>
            <a:pPr lvl="1"/>
            <a:r>
              <a:rPr lang="en-US" altLang="en-US" dirty="0" smtClean="0"/>
              <a:t>Spleen</a:t>
            </a:r>
          </a:p>
          <a:p>
            <a:pPr lvl="1"/>
            <a:r>
              <a:rPr lang="en-US" altLang="en-US" dirty="0" smtClean="0"/>
              <a:t>Respiratory tract (</a:t>
            </a:r>
            <a:r>
              <a:rPr lang="en-US" altLang="en-US" i="1" dirty="0" smtClean="0"/>
              <a:t>tonsils</a:t>
            </a:r>
            <a:r>
              <a:rPr lang="en-US" altLang="en-US" dirty="0" smtClean="0"/>
              <a:t>)</a:t>
            </a:r>
          </a:p>
          <a:p>
            <a:pPr lvl="1"/>
            <a:r>
              <a:rPr lang="en-US" altLang="en-US" dirty="0" smtClean="0"/>
              <a:t>Along digestive, urinary, and reproductive tracts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smtClean="0"/>
              <a:t>22-2 Structures of Body Defenses</a:t>
            </a:r>
          </a:p>
        </p:txBody>
      </p:sp>
      <p:sp>
        <p:nvSpPr>
          <p:cNvPr id="59395" name="Rectangle 3"/>
          <p:cNvSpPr>
            <a:spLocks noGrp="1" noChangeArrowheads="1"/>
          </p:cNvSpPr>
          <p:nvPr>
            <p:ph idx="1"/>
          </p:nvPr>
        </p:nvSpPr>
        <p:spPr/>
        <p:txBody>
          <a:bodyPr/>
          <a:lstStyle/>
          <a:p>
            <a:r>
              <a:rPr lang="en-US" altLang="en-US" b="1" dirty="0" smtClean="0"/>
              <a:t>Mucosa-Associated</a:t>
            </a:r>
            <a:r>
              <a:rPr lang="en-US" altLang="en-US" dirty="0" smtClean="0"/>
              <a:t> </a:t>
            </a:r>
            <a:r>
              <a:rPr lang="en-US" altLang="en-US" b="1" dirty="0" smtClean="0"/>
              <a:t>Lymphoid</a:t>
            </a:r>
            <a:r>
              <a:rPr lang="en-US" altLang="en-US" dirty="0" smtClean="0"/>
              <a:t> </a:t>
            </a:r>
            <a:r>
              <a:rPr lang="en-US" altLang="en-US" b="1" dirty="0" smtClean="0"/>
              <a:t>Tissue</a:t>
            </a:r>
            <a:r>
              <a:rPr lang="en-US" altLang="en-US" dirty="0" smtClean="0"/>
              <a:t> (</a:t>
            </a:r>
            <a:r>
              <a:rPr lang="en-US" altLang="en-US" b="1" dirty="0" smtClean="0"/>
              <a:t>MALT</a:t>
            </a:r>
            <a:r>
              <a:rPr lang="en-US" altLang="en-US" dirty="0" smtClean="0"/>
              <a:t>) </a:t>
            </a:r>
          </a:p>
          <a:p>
            <a:pPr lvl="1"/>
            <a:r>
              <a:rPr lang="en-US" altLang="en-US" dirty="0" smtClean="0"/>
              <a:t>Lymphoid tissues associated with the digestive system</a:t>
            </a:r>
          </a:p>
          <a:p>
            <a:pPr lvl="1"/>
            <a:r>
              <a:rPr lang="en-US" altLang="en-US" b="1" dirty="0" smtClean="0"/>
              <a:t>Aggregated Lymphoid Nodules</a:t>
            </a:r>
          </a:p>
          <a:p>
            <a:pPr lvl="2"/>
            <a:r>
              <a:rPr lang="en-US" altLang="en-US" dirty="0" smtClean="0"/>
              <a:t>Clustered deep to intestinal epithelial lining</a:t>
            </a:r>
          </a:p>
          <a:p>
            <a:r>
              <a:rPr lang="en-US" altLang="en-US" i="1" dirty="0" smtClean="0"/>
              <a:t>Appendix</a:t>
            </a:r>
            <a:r>
              <a:rPr lang="en-US" altLang="en-US" dirty="0" smtClean="0"/>
              <a:t> (</a:t>
            </a:r>
            <a:r>
              <a:rPr lang="en-US" altLang="en-US" i="1" dirty="0" smtClean="0"/>
              <a:t>Vermiform</a:t>
            </a:r>
            <a:r>
              <a:rPr lang="en-US" altLang="en-US" dirty="0" smtClean="0"/>
              <a:t> </a:t>
            </a:r>
            <a:r>
              <a:rPr lang="en-US" altLang="en-US" i="1" dirty="0" smtClean="0"/>
              <a:t>Appendix</a:t>
            </a:r>
            <a:r>
              <a:rPr lang="en-US" altLang="en-US" dirty="0" smtClean="0"/>
              <a:t>)</a:t>
            </a:r>
          </a:p>
          <a:p>
            <a:pPr lvl="1"/>
            <a:r>
              <a:rPr lang="en-US" altLang="en-US" dirty="0" smtClean="0"/>
              <a:t>Contains a mass of fused lymphoid nodules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smtClean="0"/>
              <a:t>22-2 Structures of Body Defenses</a:t>
            </a:r>
          </a:p>
        </p:txBody>
      </p:sp>
      <p:sp>
        <p:nvSpPr>
          <p:cNvPr id="60419" name="Rectangle 3"/>
          <p:cNvSpPr>
            <a:spLocks noGrp="1" noChangeArrowheads="1"/>
          </p:cNvSpPr>
          <p:nvPr>
            <p:ph idx="1"/>
          </p:nvPr>
        </p:nvSpPr>
        <p:spPr/>
        <p:txBody>
          <a:bodyPr/>
          <a:lstStyle/>
          <a:p>
            <a:r>
              <a:rPr lang="en-US" altLang="en-US" dirty="0" smtClean="0"/>
              <a:t>The Five </a:t>
            </a:r>
            <a:r>
              <a:rPr lang="en-US" altLang="en-US" b="1" dirty="0" smtClean="0"/>
              <a:t>Tonsils</a:t>
            </a:r>
            <a:r>
              <a:rPr lang="en-US" altLang="en-US" dirty="0" smtClean="0"/>
              <a:t> </a:t>
            </a:r>
          </a:p>
          <a:p>
            <a:pPr lvl="1"/>
            <a:r>
              <a:rPr lang="en-US" altLang="en-US" dirty="0" smtClean="0"/>
              <a:t>In wall of pharynx</a:t>
            </a:r>
          </a:p>
          <a:p>
            <a:pPr lvl="2"/>
            <a:r>
              <a:rPr lang="en-US" altLang="en-US" dirty="0" smtClean="0"/>
              <a:t>Left and right </a:t>
            </a:r>
            <a:r>
              <a:rPr lang="en-US" altLang="en-US" b="1" dirty="0" smtClean="0"/>
              <a:t>palatine</a:t>
            </a:r>
            <a:r>
              <a:rPr lang="en-US" altLang="en-US" dirty="0" smtClean="0"/>
              <a:t> </a:t>
            </a:r>
            <a:r>
              <a:rPr lang="en-US" altLang="en-US" b="1" dirty="0" smtClean="0"/>
              <a:t>tonsils</a:t>
            </a:r>
          </a:p>
          <a:p>
            <a:pPr lvl="2"/>
            <a:r>
              <a:rPr lang="en-US" altLang="en-US" b="1" dirty="0" smtClean="0"/>
              <a:t>Pharyngeal</a:t>
            </a:r>
            <a:r>
              <a:rPr lang="en-US" altLang="en-US" dirty="0" smtClean="0"/>
              <a:t> </a:t>
            </a:r>
            <a:r>
              <a:rPr lang="en-US" altLang="en-US" b="1" dirty="0" smtClean="0"/>
              <a:t>tonsil</a:t>
            </a:r>
            <a:r>
              <a:rPr lang="en-US" altLang="en-US" dirty="0" smtClean="0"/>
              <a:t> (adenoid)</a:t>
            </a:r>
          </a:p>
          <a:p>
            <a:pPr lvl="2"/>
            <a:r>
              <a:rPr lang="en-US" altLang="en-US" dirty="0" smtClean="0"/>
              <a:t>Two </a:t>
            </a:r>
            <a:r>
              <a:rPr lang="en-US" altLang="en-US" b="1" dirty="0" smtClean="0"/>
              <a:t>lingual</a:t>
            </a:r>
            <a:r>
              <a:rPr lang="en-US" altLang="en-US" dirty="0" smtClean="0"/>
              <a:t> </a:t>
            </a:r>
            <a:r>
              <a:rPr lang="en-US" altLang="en-US" b="1" dirty="0" smtClean="0"/>
              <a:t>tonsils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smtClean="0"/>
              <a:t>22-2 Structures of Body Defenses</a:t>
            </a:r>
          </a:p>
        </p:txBody>
      </p:sp>
      <p:sp>
        <p:nvSpPr>
          <p:cNvPr id="61443" name="Rectangle 3"/>
          <p:cNvSpPr>
            <a:spLocks noGrp="1" noChangeArrowheads="1"/>
          </p:cNvSpPr>
          <p:nvPr>
            <p:ph idx="1"/>
          </p:nvPr>
        </p:nvSpPr>
        <p:spPr/>
        <p:txBody>
          <a:bodyPr/>
          <a:lstStyle/>
          <a:p>
            <a:r>
              <a:rPr lang="en-US" altLang="en-US" dirty="0" smtClean="0"/>
              <a:t>Lymphoid Organs </a:t>
            </a:r>
          </a:p>
          <a:p>
            <a:pPr lvl="1"/>
            <a:r>
              <a:rPr lang="en-US" altLang="en-US" i="1" dirty="0" smtClean="0"/>
              <a:t>Lymph nodes</a:t>
            </a:r>
          </a:p>
          <a:p>
            <a:pPr lvl="1"/>
            <a:r>
              <a:rPr lang="en-US" altLang="en-US" i="1" dirty="0" smtClean="0"/>
              <a:t>Thymus </a:t>
            </a:r>
          </a:p>
          <a:p>
            <a:pPr lvl="1"/>
            <a:r>
              <a:rPr lang="en-US" altLang="en-US" i="1" dirty="0" smtClean="0"/>
              <a:t>Spleen</a:t>
            </a:r>
            <a:r>
              <a:rPr lang="en-US" altLang="en-US" dirty="0" smtClean="0"/>
              <a:t> </a:t>
            </a:r>
          </a:p>
          <a:p>
            <a:pPr lvl="2"/>
            <a:r>
              <a:rPr lang="en-US" altLang="en-US" dirty="0" smtClean="0"/>
              <a:t>Are separated from surrounding tissues by a fibrous connective tissue capsule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smtClean="0"/>
              <a:t>22-2 Structures of Body Defenses</a:t>
            </a:r>
          </a:p>
        </p:txBody>
      </p:sp>
      <p:sp>
        <p:nvSpPr>
          <p:cNvPr id="62467" name="Rectangle 3"/>
          <p:cNvSpPr>
            <a:spLocks noGrp="1" noChangeArrowheads="1"/>
          </p:cNvSpPr>
          <p:nvPr>
            <p:ph idx="1"/>
          </p:nvPr>
        </p:nvSpPr>
        <p:spPr/>
        <p:txBody>
          <a:bodyPr/>
          <a:lstStyle/>
          <a:p>
            <a:r>
              <a:rPr lang="en-US" altLang="en-US" b="1" dirty="0" smtClean="0"/>
              <a:t>Lymph</a:t>
            </a:r>
            <a:r>
              <a:rPr lang="en-US" altLang="en-US" dirty="0" smtClean="0"/>
              <a:t> </a:t>
            </a:r>
            <a:r>
              <a:rPr lang="en-US" altLang="en-US" b="1" dirty="0" smtClean="0"/>
              <a:t>Nodes</a:t>
            </a:r>
          </a:p>
          <a:p>
            <a:pPr lvl="1"/>
            <a:r>
              <a:rPr lang="en-US" altLang="en-US" b="1" dirty="0" err="1" smtClean="0"/>
              <a:t>Trabeculae</a:t>
            </a:r>
            <a:r>
              <a:rPr lang="en-US" altLang="en-US" dirty="0" smtClean="0"/>
              <a:t> </a:t>
            </a:r>
          </a:p>
          <a:p>
            <a:pPr lvl="2"/>
            <a:r>
              <a:rPr lang="en-US" altLang="en-US" dirty="0" smtClean="0"/>
              <a:t>Bundles of collagen fibers </a:t>
            </a:r>
          </a:p>
          <a:p>
            <a:pPr lvl="2"/>
            <a:r>
              <a:rPr lang="en-US" altLang="en-US" dirty="0" smtClean="0"/>
              <a:t>Extend from capsule into interior of lymph node</a:t>
            </a:r>
          </a:p>
          <a:p>
            <a:pPr lvl="1"/>
            <a:r>
              <a:rPr lang="en-US" altLang="en-US" b="1" dirty="0" smtClean="0"/>
              <a:t>Hilum</a:t>
            </a:r>
          </a:p>
          <a:p>
            <a:pPr lvl="2"/>
            <a:r>
              <a:rPr lang="en-US" altLang="en-US" dirty="0" smtClean="0"/>
              <a:t>A shallow indentation where blood vessels and nerves reach the lymph node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p:txBody>
          <a:bodyPr/>
          <a:lstStyle/>
          <a:p>
            <a:r>
              <a:rPr lang="en-US" altLang="en-US" smtClean="0"/>
              <a:t>An Introduction to the Lymphatic System and Immunity</a:t>
            </a:r>
          </a:p>
        </p:txBody>
      </p:sp>
      <p:sp>
        <p:nvSpPr>
          <p:cNvPr id="8195" name="Rectangle 1027"/>
          <p:cNvSpPr>
            <a:spLocks noGrp="1" noChangeArrowheads="1"/>
          </p:cNvSpPr>
          <p:nvPr>
            <p:ph idx="1"/>
          </p:nvPr>
        </p:nvSpPr>
        <p:spPr/>
        <p:txBody>
          <a:bodyPr/>
          <a:lstStyle/>
          <a:p>
            <a:r>
              <a:rPr lang="en-US" altLang="en-US" b="1" dirty="0" smtClean="0"/>
              <a:t>Pathogens</a:t>
            </a:r>
            <a:r>
              <a:rPr lang="en-US" altLang="en-US" dirty="0" smtClean="0"/>
              <a:t> </a:t>
            </a:r>
          </a:p>
          <a:p>
            <a:pPr lvl="1"/>
            <a:r>
              <a:rPr lang="en-US" altLang="en-US" dirty="0" smtClean="0"/>
              <a:t>Microscopic organisms that cause disease:</a:t>
            </a:r>
          </a:p>
          <a:p>
            <a:pPr lvl="2"/>
            <a:r>
              <a:rPr lang="en-US" altLang="en-US" dirty="0" smtClean="0"/>
              <a:t>Viruses</a:t>
            </a:r>
          </a:p>
          <a:p>
            <a:pPr lvl="2"/>
            <a:r>
              <a:rPr lang="en-US" altLang="en-US" dirty="0" smtClean="0"/>
              <a:t>Bacteria</a:t>
            </a:r>
          </a:p>
          <a:p>
            <a:pPr lvl="2"/>
            <a:r>
              <a:rPr lang="en-US" altLang="en-US" dirty="0" smtClean="0"/>
              <a:t>Fungi</a:t>
            </a:r>
          </a:p>
          <a:p>
            <a:pPr lvl="2"/>
            <a:r>
              <a:rPr lang="en-US" altLang="en-US" dirty="0" smtClean="0"/>
              <a:t>Parasites</a:t>
            </a:r>
          </a:p>
          <a:p>
            <a:pPr lvl="1"/>
            <a:r>
              <a:rPr lang="en-US" altLang="en-US" dirty="0" smtClean="0"/>
              <a:t>Each attacks in a specific way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smtClean="0"/>
              <a:t>22-2 Structures of Body Defenses</a:t>
            </a:r>
          </a:p>
        </p:txBody>
      </p:sp>
      <p:sp>
        <p:nvSpPr>
          <p:cNvPr id="63491" name="Rectangle 3"/>
          <p:cNvSpPr>
            <a:spLocks noGrp="1" noChangeArrowheads="1"/>
          </p:cNvSpPr>
          <p:nvPr>
            <p:ph idx="1"/>
          </p:nvPr>
        </p:nvSpPr>
        <p:spPr/>
        <p:txBody>
          <a:bodyPr/>
          <a:lstStyle/>
          <a:p>
            <a:r>
              <a:rPr lang="en-US" altLang="en-US" dirty="0" smtClean="0"/>
              <a:t>Lymph Nodes</a:t>
            </a:r>
          </a:p>
          <a:p>
            <a:pPr lvl="1"/>
            <a:r>
              <a:rPr lang="en-US" altLang="en-US" b="1" dirty="0" smtClean="0"/>
              <a:t>Afferent</a:t>
            </a:r>
            <a:r>
              <a:rPr lang="en-US" altLang="en-US" dirty="0" smtClean="0"/>
              <a:t> </a:t>
            </a:r>
            <a:r>
              <a:rPr lang="en-US" altLang="en-US" b="1" dirty="0" err="1" smtClean="0"/>
              <a:t>lymphatics</a:t>
            </a:r>
            <a:endParaRPr lang="en-US" altLang="en-US" b="1" dirty="0" smtClean="0"/>
          </a:p>
          <a:p>
            <a:pPr lvl="2"/>
            <a:r>
              <a:rPr lang="en-US" altLang="en-US" dirty="0" smtClean="0"/>
              <a:t>Carry lymph</a:t>
            </a:r>
          </a:p>
          <a:p>
            <a:pPr lvl="3"/>
            <a:r>
              <a:rPr lang="en-US" altLang="en-US" dirty="0" smtClean="0"/>
              <a:t>From peripheral tissues to lymph node</a:t>
            </a:r>
          </a:p>
          <a:p>
            <a:pPr lvl="1"/>
            <a:r>
              <a:rPr lang="en-US" altLang="en-US" b="1" dirty="0" smtClean="0"/>
              <a:t>Efferent</a:t>
            </a:r>
            <a:r>
              <a:rPr lang="en-US" altLang="en-US" dirty="0" smtClean="0"/>
              <a:t> </a:t>
            </a:r>
            <a:r>
              <a:rPr lang="en-US" altLang="en-US" b="1" dirty="0" err="1" smtClean="0"/>
              <a:t>lymphatics</a:t>
            </a:r>
            <a:endParaRPr lang="en-US" altLang="en-US" b="1" dirty="0" smtClean="0"/>
          </a:p>
          <a:p>
            <a:pPr lvl="2"/>
            <a:r>
              <a:rPr lang="en-US" altLang="en-US" dirty="0" smtClean="0"/>
              <a:t>Leave lymph node at hilum </a:t>
            </a:r>
          </a:p>
          <a:p>
            <a:pPr lvl="2"/>
            <a:r>
              <a:rPr lang="en-US" altLang="en-US" dirty="0" smtClean="0"/>
              <a:t>Carry lymph to venous circulation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77" name="Picture 9276" descr="figure_22_08_1_unlabeled.jpg"/>
          <p:cNvPicPr>
            <a:picLocks noChangeAspect="1"/>
          </p:cNvPicPr>
          <p:nvPr/>
        </p:nvPicPr>
        <p:blipFill rotWithShape="1">
          <a:blip r:embed="rId3">
            <a:extLst>
              <a:ext uri="{28A0092B-C50C-407E-A947-70E740481C1C}">
                <a14:useLocalDpi xmlns:a14="http://schemas.microsoft.com/office/drawing/2010/main" val="0"/>
              </a:ext>
            </a:extLst>
          </a:blip>
          <a:srcRect b="2160"/>
          <a:stretch/>
        </p:blipFill>
        <p:spPr>
          <a:xfrm>
            <a:off x="445008" y="137160"/>
            <a:ext cx="8253984" cy="644144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22-8 The Structure of a Lymph </a:t>
            </a:r>
            <a:r>
              <a:rPr lang="en-US" sz="900" b="1" dirty="0" smtClean="0">
                <a:latin typeface="Arial"/>
                <a:cs typeface="Arial"/>
              </a:rPr>
              <a:t>Node (Part 1 of 2).</a:t>
            </a:r>
            <a:endParaRPr lang="en-US" sz="900" b="1" dirty="0">
              <a:latin typeface="Arial"/>
              <a:cs typeface="Arial"/>
            </a:endParaRPr>
          </a:p>
        </p:txBody>
      </p:sp>
      <p:cxnSp>
        <p:nvCxnSpPr>
          <p:cNvPr id="6" name="Straight Connector 5"/>
          <p:cNvCxnSpPr/>
          <p:nvPr/>
        </p:nvCxnSpPr>
        <p:spPr bwMode="auto">
          <a:xfrm flipH="1">
            <a:off x="6756400" y="528726"/>
            <a:ext cx="2116" cy="950824"/>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 Box 31"/>
          <p:cNvSpPr txBox="1">
            <a:spLocks noChangeArrowheads="1"/>
          </p:cNvSpPr>
          <p:nvPr/>
        </p:nvSpPr>
        <p:spPr bwMode="auto">
          <a:xfrm>
            <a:off x="4584700" y="1795214"/>
            <a:ext cx="448841" cy="17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90000"/>
              </a:lnSpc>
            </a:pPr>
            <a:r>
              <a:rPr lang="en-US" sz="1250" dirty="0" smtClean="0">
                <a:solidFill>
                  <a:srgbClr val="000000"/>
                </a:solidFill>
                <a:latin typeface="Arial"/>
                <a:cs typeface="Arial"/>
              </a:rPr>
              <a:t>Hilum</a:t>
            </a:r>
            <a:endParaRPr lang="en-US" sz="1250" dirty="0">
              <a:solidFill>
                <a:srgbClr val="000000"/>
              </a:solidFill>
              <a:latin typeface="Arial"/>
              <a:cs typeface="Arial"/>
            </a:endParaRPr>
          </a:p>
        </p:txBody>
      </p:sp>
      <p:cxnSp>
        <p:nvCxnSpPr>
          <p:cNvPr id="8" name="Straight Connector 7"/>
          <p:cNvCxnSpPr/>
          <p:nvPr/>
        </p:nvCxnSpPr>
        <p:spPr bwMode="auto">
          <a:xfrm flipV="1">
            <a:off x="3966633" y="1329267"/>
            <a:ext cx="575734" cy="4233"/>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V="1">
            <a:off x="7708900" y="539309"/>
            <a:ext cx="144881" cy="584641"/>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H="1" flipV="1">
            <a:off x="7853781" y="539309"/>
            <a:ext cx="198019" cy="775141"/>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3027781" y="1341525"/>
            <a:ext cx="445669" cy="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V="1">
            <a:off x="4161367" y="1329267"/>
            <a:ext cx="210497" cy="186266"/>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a:stCxn id="15" idx="1"/>
          </p:cNvCxnSpPr>
          <p:nvPr/>
        </p:nvCxnSpPr>
        <p:spPr bwMode="auto">
          <a:xfrm>
            <a:off x="2006142" y="2370666"/>
            <a:ext cx="423791" cy="795867"/>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Freeform 13"/>
          <p:cNvSpPr/>
          <p:nvPr/>
        </p:nvSpPr>
        <p:spPr>
          <a:xfrm>
            <a:off x="3742268" y="1896533"/>
            <a:ext cx="787400" cy="469899"/>
          </a:xfrm>
          <a:custGeom>
            <a:avLst/>
            <a:gdLst>
              <a:gd name="connsiteX0" fmla="*/ 0 w 656167"/>
              <a:gd name="connsiteY0" fmla="*/ 389467 h 389467"/>
              <a:gd name="connsiteX1" fmla="*/ 533400 w 656167"/>
              <a:gd name="connsiteY1" fmla="*/ 0 h 389467"/>
              <a:gd name="connsiteX2" fmla="*/ 656167 w 656167"/>
              <a:gd name="connsiteY2" fmla="*/ 4233 h 389467"/>
            </a:gdLst>
            <a:ahLst/>
            <a:cxnLst>
              <a:cxn ang="0">
                <a:pos x="connsiteX0" y="connsiteY0"/>
              </a:cxn>
              <a:cxn ang="0">
                <a:pos x="connsiteX1" y="connsiteY1"/>
              </a:cxn>
              <a:cxn ang="0">
                <a:pos x="connsiteX2" y="connsiteY2"/>
              </a:cxn>
            </a:cxnLst>
            <a:rect l="l" t="t" r="r" b="b"/>
            <a:pathLst>
              <a:path w="656167" h="389467">
                <a:moveTo>
                  <a:pt x="0" y="389467"/>
                </a:moveTo>
                <a:lnTo>
                  <a:pt x="533400" y="0"/>
                </a:lnTo>
                <a:lnTo>
                  <a:pt x="656167" y="4233"/>
                </a:lnTo>
              </a:path>
            </a:pathLst>
          </a:custGeom>
          <a:ln w="12700" cmpd="sng">
            <a:solidFill>
              <a:srgbClr val="000000"/>
            </a:solidFill>
          </a:ln>
        </p:spPr>
        <p:txBody>
          <a:bodyPr vert="horz" wrap="square" lIns="91440" tIns="45720" rIns="91440" bIns="45720" numCol="1" rtlCol="0" anchor="t" anchorCtr="0" compatLnSpc="1">
            <a:prstTxWarp prst="textNoShape">
              <a:avLst/>
            </a:prstTxWarp>
          </a:bodyPr>
          <a:lstStyle/>
          <a:p>
            <a:pPr>
              <a:lnSpc>
                <a:spcPct val="90000"/>
              </a:lnSpc>
            </a:pPr>
            <a:endParaRPr lang="en-US" sz="1250" b="0">
              <a:solidFill>
                <a:srgbClr val="000000"/>
              </a:solidFill>
              <a:latin typeface="Times" pitchFamily="84" charset="0"/>
              <a:ea typeface="ＭＳ Ｐゴシック" charset="0"/>
            </a:endParaRPr>
          </a:p>
        </p:txBody>
      </p:sp>
      <p:sp>
        <p:nvSpPr>
          <p:cNvPr id="15" name="Freeform 14"/>
          <p:cNvSpPr/>
          <p:nvPr/>
        </p:nvSpPr>
        <p:spPr>
          <a:xfrm>
            <a:off x="1508303" y="2370666"/>
            <a:ext cx="1747518" cy="674202"/>
          </a:xfrm>
          <a:custGeom>
            <a:avLst/>
            <a:gdLst>
              <a:gd name="connsiteX0" fmla="*/ 1456266 w 1456266"/>
              <a:gd name="connsiteY0" fmla="*/ 558800 h 558800"/>
              <a:gd name="connsiteX1" fmla="*/ 414866 w 1456266"/>
              <a:gd name="connsiteY1" fmla="*/ 0 h 558800"/>
              <a:gd name="connsiteX2" fmla="*/ 0 w 1456266"/>
              <a:gd name="connsiteY2" fmla="*/ 4233 h 558800"/>
            </a:gdLst>
            <a:ahLst/>
            <a:cxnLst>
              <a:cxn ang="0">
                <a:pos x="connsiteX0" y="connsiteY0"/>
              </a:cxn>
              <a:cxn ang="0">
                <a:pos x="connsiteX1" y="connsiteY1"/>
              </a:cxn>
              <a:cxn ang="0">
                <a:pos x="connsiteX2" y="connsiteY2"/>
              </a:cxn>
            </a:cxnLst>
            <a:rect l="l" t="t" r="r" b="b"/>
            <a:pathLst>
              <a:path w="1456266" h="558800">
                <a:moveTo>
                  <a:pt x="1456266" y="558800"/>
                </a:moveTo>
                <a:lnTo>
                  <a:pt x="414866" y="0"/>
                </a:lnTo>
                <a:lnTo>
                  <a:pt x="0" y="4233"/>
                </a:lnTo>
              </a:path>
            </a:pathLst>
          </a:custGeom>
          <a:ln w="12700" cmpd="sng">
            <a:solidFill>
              <a:srgbClr val="000000"/>
            </a:solidFill>
          </a:ln>
        </p:spPr>
        <p:txBody>
          <a:bodyPr vert="horz" wrap="square" lIns="91440" tIns="45720" rIns="91440" bIns="45720" numCol="1" rtlCol="0" anchor="t" anchorCtr="0" compatLnSpc="1">
            <a:prstTxWarp prst="textNoShape">
              <a:avLst/>
            </a:prstTxWarp>
          </a:bodyPr>
          <a:lstStyle/>
          <a:p>
            <a:pPr>
              <a:lnSpc>
                <a:spcPct val="90000"/>
              </a:lnSpc>
            </a:pPr>
            <a:endParaRPr lang="en-US" sz="1250" b="0">
              <a:solidFill>
                <a:srgbClr val="000000"/>
              </a:solidFill>
              <a:latin typeface="Times" pitchFamily="84" charset="0"/>
              <a:ea typeface="ＭＳ Ｐゴシック" charset="0"/>
            </a:endParaRPr>
          </a:p>
        </p:txBody>
      </p:sp>
      <p:sp>
        <p:nvSpPr>
          <p:cNvPr id="16" name="Freeform 15"/>
          <p:cNvSpPr/>
          <p:nvPr/>
        </p:nvSpPr>
        <p:spPr>
          <a:xfrm>
            <a:off x="1528386" y="2819398"/>
            <a:ext cx="1513838" cy="868291"/>
          </a:xfrm>
          <a:custGeom>
            <a:avLst/>
            <a:gdLst>
              <a:gd name="connsiteX0" fmla="*/ 1261533 w 1261533"/>
              <a:gd name="connsiteY0" fmla="*/ 719667 h 719667"/>
              <a:gd name="connsiteX1" fmla="*/ 186266 w 1261533"/>
              <a:gd name="connsiteY1" fmla="*/ 0 h 719667"/>
              <a:gd name="connsiteX2" fmla="*/ 0 w 1261533"/>
              <a:gd name="connsiteY2" fmla="*/ 8467 h 719667"/>
            </a:gdLst>
            <a:ahLst/>
            <a:cxnLst>
              <a:cxn ang="0">
                <a:pos x="connsiteX0" y="connsiteY0"/>
              </a:cxn>
              <a:cxn ang="0">
                <a:pos x="connsiteX1" y="connsiteY1"/>
              </a:cxn>
              <a:cxn ang="0">
                <a:pos x="connsiteX2" y="connsiteY2"/>
              </a:cxn>
            </a:cxnLst>
            <a:rect l="l" t="t" r="r" b="b"/>
            <a:pathLst>
              <a:path w="1261533" h="719667">
                <a:moveTo>
                  <a:pt x="1261533" y="719667"/>
                </a:moveTo>
                <a:lnTo>
                  <a:pt x="186266" y="0"/>
                </a:lnTo>
                <a:lnTo>
                  <a:pt x="0" y="8467"/>
                </a:lnTo>
              </a:path>
            </a:pathLst>
          </a:custGeom>
          <a:ln w="12700" cmpd="sng">
            <a:solidFill>
              <a:srgbClr val="000000"/>
            </a:solidFill>
          </a:ln>
        </p:spPr>
        <p:txBody>
          <a:bodyPr vert="horz" wrap="square" lIns="91440" tIns="45720" rIns="91440" bIns="45720" numCol="1" rtlCol="0" anchor="t" anchorCtr="0" compatLnSpc="1">
            <a:prstTxWarp prst="textNoShape">
              <a:avLst/>
            </a:prstTxWarp>
          </a:bodyPr>
          <a:lstStyle/>
          <a:p>
            <a:pPr>
              <a:lnSpc>
                <a:spcPct val="90000"/>
              </a:lnSpc>
            </a:pPr>
            <a:endParaRPr lang="en-US" sz="1250" b="0">
              <a:solidFill>
                <a:srgbClr val="000000"/>
              </a:solidFill>
              <a:latin typeface="Times" pitchFamily="84" charset="0"/>
              <a:ea typeface="ＭＳ Ｐゴシック" charset="0"/>
            </a:endParaRPr>
          </a:p>
        </p:txBody>
      </p:sp>
      <p:sp>
        <p:nvSpPr>
          <p:cNvPr id="17" name="Freeform 16"/>
          <p:cNvSpPr/>
          <p:nvPr/>
        </p:nvSpPr>
        <p:spPr>
          <a:xfrm>
            <a:off x="1495721" y="3060699"/>
            <a:ext cx="741680" cy="357531"/>
          </a:xfrm>
          <a:custGeom>
            <a:avLst/>
            <a:gdLst>
              <a:gd name="connsiteX0" fmla="*/ 618067 w 618067"/>
              <a:gd name="connsiteY0" fmla="*/ 296333 h 296333"/>
              <a:gd name="connsiteX1" fmla="*/ 80434 w 618067"/>
              <a:gd name="connsiteY1" fmla="*/ 0 h 296333"/>
              <a:gd name="connsiteX2" fmla="*/ 0 w 618067"/>
              <a:gd name="connsiteY2" fmla="*/ 4233 h 296333"/>
            </a:gdLst>
            <a:ahLst/>
            <a:cxnLst>
              <a:cxn ang="0">
                <a:pos x="connsiteX0" y="connsiteY0"/>
              </a:cxn>
              <a:cxn ang="0">
                <a:pos x="connsiteX1" y="connsiteY1"/>
              </a:cxn>
              <a:cxn ang="0">
                <a:pos x="connsiteX2" y="connsiteY2"/>
              </a:cxn>
            </a:cxnLst>
            <a:rect l="l" t="t" r="r" b="b"/>
            <a:pathLst>
              <a:path w="618067" h="296333">
                <a:moveTo>
                  <a:pt x="618067" y="296333"/>
                </a:moveTo>
                <a:lnTo>
                  <a:pt x="80434" y="0"/>
                </a:lnTo>
                <a:lnTo>
                  <a:pt x="0" y="4233"/>
                </a:lnTo>
              </a:path>
            </a:pathLst>
          </a:custGeom>
          <a:ln w="12700" cmpd="sng">
            <a:solidFill>
              <a:srgbClr val="000000"/>
            </a:solidFill>
          </a:ln>
        </p:spPr>
        <p:txBody>
          <a:bodyPr vert="horz" wrap="square" lIns="91440" tIns="45720" rIns="91440" bIns="45720" numCol="1" rtlCol="0" anchor="t" anchorCtr="0" compatLnSpc="1">
            <a:prstTxWarp prst="textNoShape">
              <a:avLst/>
            </a:prstTxWarp>
          </a:bodyPr>
          <a:lstStyle/>
          <a:p>
            <a:pPr>
              <a:lnSpc>
                <a:spcPct val="90000"/>
              </a:lnSpc>
            </a:pPr>
            <a:endParaRPr lang="en-US" sz="1250" b="0">
              <a:solidFill>
                <a:srgbClr val="000000"/>
              </a:solidFill>
              <a:latin typeface="Times" pitchFamily="84" charset="0"/>
              <a:ea typeface="ＭＳ Ｐゴシック" charset="0"/>
            </a:endParaRPr>
          </a:p>
        </p:txBody>
      </p:sp>
      <p:cxnSp>
        <p:nvCxnSpPr>
          <p:cNvPr id="18" name="Straight Connector 17"/>
          <p:cNvCxnSpPr/>
          <p:nvPr/>
        </p:nvCxnSpPr>
        <p:spPr bwMode="auto">
          <a:xfrm>
            <a:off x="1455958" y="3898459"/>
            <a:ext cx="539618" cy="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Freeform 18"/>
          <p:cNvSpPr/>
          <p:nvPr/>
        </p:nvSpPr>
        <p:spPr>
          <a:xfrm>
            <a:off x="1446066" y="3600453"/>
            <a:ext cx="1148079" cy="819769"/>
          </a:xfrm>
          <a:custGeom>
            <a:avLst/>
            <a:gdLst>
              <a:gd name="connsiteX0" fmla="*/ 0 w 944033"/>
              <a:gd name="connsiteY0" fmla="*/ 668866 h 677333"/>
              <a:gd name="connsiteX1" fmla="*/ 122766 w 944033"/>
              <a:gd name="connsiteY1" fmla="*/ 677333 h 677333"/>
              <a:gd name="connsiteX2" fmla="*/ 944033 w 944033"/>
              <a:gd name="connsiteY2" fmla="*/ 0 h 677333"/>
            </a:gdLst>
            <a:ahLst/>
            <a:cxnLst>
              <a:cxn ang="0">
                <a:pos x="connsiteX0" y="connsiteY0"/>
              </a:cxn>
              <a:cxn ang="0">
                <a:pos x="connsiteX1" y="connsiteY1"/>
              </a:cxn>
              <a:cxn ang="0">
                <a:pos x="connsiteX2" y="connsiteY2"/>
              </a:cxn>
            </a:cxnLst>
            <a:rect l="l" t="t" r="r" b="b"/>
            <a:pathLst>
              <a:path w="944033" h="677333">
                <a:moveTo>
                  <a:pt x="0" y="668866"/>
                </a:moveTo>
                <a:lnTo>
                  <a:pt x="122766" y="677333"/>
                </a:lnTo>
                <a:lnTo>
                  <a:pt x="944033" y="0"/>
                </a:lnTo>
              </a:path>
            </a:pathLst>
          </a:custGeom>
          <a:ln w="12700" cmpd="sng">
            <a:solidFill>
              <a:srgbClr val="000000"/>
            </a:solidFill>
          </a:ln>
        </p:spPr>
        <p:txBody>
          <a:bodyPr vert="horz" wrap="square" lIns="91440" tIns="45720" rIns="91440" bIns="45720" numCol="1" rtlCol="0" anchor="t" anchorCtr="0" compatLnSpc="1">
            <a:prstTxWarp prst="textNoShape">
              <a:avLst/>
            </a:prstTxWarp>
          </a:bodyPr>
          <a:lstStyle/>
          <a:p>
            <a:pPr>
              <a:lnSpc>
                <a:spcPct val="90000"/>
              </a:lnSpc>
            </a:pPr>
            <a:endParaRPr lang="en-US" sz="1250" b="0">
              <a:solidFill>
                <a:srgbClr val="000000"/>
              </a:solidFill>
              <a:latin typeface="Times" pitchFamily="84" charset="0"/>
              <a:ea typeface="ＭＳ Ｐゴシック" charset="0"/>
            </a:endParaRPr>
          </a:p>
        </p:txBody>
      </p:sp>
      <p:cxnSp>
        <p:nvCxnSpPr>
          <p:cNvPr id="20" name="Straight Connector 19"/>
          <p:cNvCxnSpPr/>
          <p:nvPr/>
        </p:nvCxnSpPr>
        <p:spPr bwMode="auto">
          <a:xfrm>
            <a:off x="2508331" y="3597892"/>
            <a:ext cx="172587" cy="0"/>
          </a:xfrm>
          <a:prstGeom prst="line">
            <a:avLst/>
          </a:prstGeom>
          <a:solidFill>
            <a:schemeClr val="accent1"/>
          </a:solidFill>
          <a:ln w="12700" cap="flat" cmpd="sng" algn="ctr">
            <a:solidFill>
              <a:srgbClr val="000000"/>
            </a:solidFill>
            <a:prstDash val="solid"/>
            <a:round/>
            <a:headEnd type="stealth" w="med" len="sm"/>
            <a:tailEnd type="stealth" w="med"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Freeform 20"/>
          <p:cNvSpPr/>
          <p:nvPr/>
        </p:nvSpPr>
        <p:spPr>
          <a:xfrm>
            <a:off x="4452993" y="2950636"/>
            <a:ext cx="1518920" cy="904044"/>
          </a:xfrm>
          <a:custGeom>
            <a:avLst/>
            <a:gdLst>
              <a:gd name="connsiteX0" fmla="*/ 0 w 1265767"/>
              <a:gd name="connsiteY0" fmla="*/ 749300 h 749300"/>
              <a:gd name="connsiteX1" fmla="*/ 948267 w 1265767"/>
              <a:gd name="connsiteY1" fmla="*/ 0 h 749300"/>
              <a:gd name="connsiteX2" fmla="*/ 1265767 w 1265767"/>
              <a:gd name="connsiteY2" fmla="*/ 4234 h 749300"/>
            </a:gdLst>
            <a:ahLst/>
            <a:cxnLst>
              <a:cxn ang="0">
                <a:pos x="connsiteX0" y="connsiteY0"/>
              </a:cxn>
              <a:cxn ang="0">
                <a:pos x="connsiteX1" y="connsiteY1"/>
              </a:cxn>
              <a:cxn ang="0">
                <a:pos x="connsiteX2" y="connsiteY2"/>
              </a:cxn>
            </a:cxnLst>
            <a:rect l="l" t="t" r="r" b="b"/>
            <a:pathLst>
              <a:path w="1265767" h="749300">
                <a:moveTo>
                  <a:pt x="0" y="749300"/>
                </a:moveTo>
                <a:lnTo>
                  <a:pt x="948267" y="0"/>
                </a:lnTo>
                <a:lnTo>
                  <a:pt x="1265767" y="4234"/>
                </a:lnTo>
              </a:path>
            </a:pathLst>
          </a:custGeom>
          <a:ln w="12700" cmpd="sng">
            <a:solidFill>
              <a:srgbClr val="000000"/>
            </a:solidFill>
          </a:ln>
        </p:spPr>
        <p:txBody>
          <a:bodyPr vert="horz" wrap="square" lIns="91440" tIns="45720" rIns="91440" bIns="45720" numCol="1" rtlCol="0" anchor="t" anchorCtr="0" compatLnSpc="1">
            <a:prstTxWarp prst="textNoShape">
              <a:avLst/>
            </a:prstTxWarp>
          </a:bodyPr>
          <a:lstStyle/>
          <a:p>
            <a:pPr>
              <a:lnSpc>
                <a:spcPct val="90000"/>
              </a:lnSpc>
            </a:pPr>
            <a:endParaRPr lang="en-US" sz="1250" b="0">
              <a:solidFill>
                <a:srgbClr val="000000"/>
              </a:solidFill>
              <a:latin typeface="Times" pitchFamily="84" charset="0"/>
              <a:ea typeface="ＭＳ Ｐゴシック" charset="0"/>
            </a:endParaRPr>
          </a:p>
        </p:txBody>
      </p:sp>
      <p:sp>
        <p:nvSpPr>
          <p:cNvPr id="22" name="Freeform 21"/>
          <p:cNvSpPr/>
          <p:nvPr/>
        </p:nvSpPr>
        <p:spPr>
          <a:xfrm>
            <a:off x="5470416" y="3276605"/>
            <a:ext cx="675639" cy="224734"/>
          </a:xfrm>
          <a:custGeom>
            <a:avLst/>
            <a:gdLst>
              <a:gd name="connsiteX0" fmla="*/ 0 w 563033"/>
              <a:gd name="connsiteY0" fmla="*/ 186267 h 186267"/>
              <a:gd name="connsiteX1" fmla="*/ 287866 w 563033"/>
              <a:gd name="connsiteY1" fmla="*/ 0 h 186267"/>
              <a:gd name="connsiteX2" fmla="*/ 563033 w 563033"/>
              <a:gd name="connsiteY2" fmla="*/ 4234 h 186267"/>
            </a:gdLst>
            <a:ahLst/>
            <a:cxnLst>
              <a:cxn ang="0">
                <a:pos x="connsiteX0" y="connsiteY0"/>
              </a:cxn>
              <a:cxn ang="0">
                <a:pos x="connsiteX1" y="connsiteY1"/>
              </a:cxn>
              <a:cxn ang="0">
                <a:pos x="connsiteX2" y="connsiteY2"/>
              </a:cxn>
            </a:cxnLst>
            <a:rect l="l" t="t" r="r" b="b"/>
            <a:pathLst>
              <a:path w="563033" h="186267">
                <a:moveTo>
                  <a:pt x="0" y="186267"/>
                </a:moveTo>
                <a:lnTo>
                  <a:pt x="287866" y="0"/>
                </a:lnTo>
                <a:lnTo>
                  <a:pt x="563033" y="4234"/>
                </a:lnTo>
              </a:path>
            </a:pathLst>
          </a:custGeom>
          <a:ln w="12700" cmpd="sng">
            <a:solidFill>
              <a:srgbClr val="000000"/>
            </a:solidFill>
          </a:ln>
        </p:spPr>
        <p:txBody>
          <a:bodyPr vert="horz" wrap="square" lIns="91440" tIns="45720" rIns="91440" bIns="45720" numCol="1" rtlCol="0" anchor="t" anchorCtr="0" compatLnSpc="1">
            <a:prstTxWarp prst="textNoShape">
              <a:avLst/>
            </a:prstTxWarp>
          </a:bodyPr>
          <a:lstStyle/>
          <a:p>
            <a:pPr>
              <a:lnSpc>
                <a:spcPct val="90000"/>
              </a:lnSpc>
            </a:pPr>
            <a:endParaRPr lang="en-US" sz="1250" b="0">
              <a:solidFill>
                <a:srgbClr val="000000"/>
              </a:solidFill>
              <a:latin typeface="Times" pitchFamily="84" charset="0"/>
              <a:ea typeface="ＭＳ Ｐゴシック" charset="0"/>
            </a:endParaRPr>
          </a:p>
        </p:txBody>
      </p:sp>
      <p:cxnSp>
        <p:nvCxnSpPr>
          <p:cNvPr id="23" name="Straight Connector 22"/>
          <p:cNvCxnSpPr/>
          <p:nvPr/>
        </p:nvCxnSpPr>
        <p:spPr bwMode="auto">
          <a:xfrm flipH="1">
            <a:off x="3485991" y="3661393"/>
            <a:ext cx="9022" cy="1859697"/>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flipH="1">
            <a:off x="2424487" y="4880596"/>
            <a:ext cx="318" cy="674735"/>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a:off x="4684392" y="5634129"/>
            <a:ext cx="275458" cy="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 Box 31"/>
          <p:cNvSpPr txBox="1">
            <a:spLocks noChangeArrowheads="1"/>
          </p:cNvSpPr>
          <p:nvPr/>
        </p:nvSpPr>
        <p:spPr bwMode="auto">
          <a:xfrm>
            <a:off x="609601" y="2243948"/>
            <a:ext cx="837585" cy="17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90000"/>
              </a:lnSpc>
            </a:pPr>
            <a:r>
              <a:rPr lang="en-US" sz="1250" dirty="0" err="1" smtClean="0">
                <a:solidFill>
                  <a:srgbClr val="000000"/>
                </a:solidFill>
                <a:latin typeface="Arial"/>
                <a:cs typeface="Arial"/>
              </a:rPr>
              <a:t>Trabeculae</a:t>
            </a:r>
            <a:endParaRPr lang="en-US" sz="1250" dirty="0">
              <a:solidFill>
                <a:srgbClr val="000000"/>
              </a:solidFill>
              <a:latin typeface="Arial"/>
              <a:cs typeface="Arial"/>
            </a:endParaRPr>
          </a:p>
        </p:txBody>
      </p:sp>
      <p:sp>
        <p:nvSpPr>
          <p:cNvPr id="27" name="Text Box 31"/>
          <p:cNvSpPr txBox="1">
            <a:spLocks noChangeArrowheads="1"/>
          </p:cNvSpPr>
          <p:nvPr/>
        </p:nvSpPr>
        <p:spPr bwMode="auto">
          <a:xfrm>
            <a:off x="855135" y="2692684"/>
            <a:ext cx="602729" cy="17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90000"/>
              </a:lnSpc>
            </a:pPr>
            <a:r>
              <a:rPr lang="en-US" sz="1250" dirty="0" smtClean="0">
                <a:solidFill>
                  <a:srgbClr val="000000"/>
                </a:solidFill>
                <a:latin typeface="Arial"/>
                <a:cs typeface="Arial"/>
              </a:rPr>
              <a:t>Medulla</a:t>
            </a:r>
            <a:endParaRPr lang="en-US" sz="1250" dirty="0">
              <a:solidFill>
                <a:srgbClr val="000000"/>
              </a:solidFill>
              <a:latin typeface="Arial"/>
              <a:cs typeface="Arial"/>
            </a:endParaRPr>
          </a:p>
        </p:txBody>
      </p:sp>
      <p:sp>
        <p:nvSpPr>
          <p:cNvPr id="28" name="Text Box 31"/>
          <p:cNvSpPr txBox="1">
            <a:spLocks noChangeArrowheads="1"/>
          </p:cNvSpPr>
          <p:nvPr/>
        </p:nvSpPr>
        <p:spPr bwMode="auto">
          <a:xfrm>
            <a:off x="939803" y="2955152"/>
            <a:ext cx="525785" cy="17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90000"/>
              </a:lnSpc>
            </a:pPr>
            <a:r>
              <a:rPr lang="en-US" sz="1250" dirty="0" smtClean="0">
                <a:solidFill>
                  <a:srgbClr val="000000"/>
                </a:solidFill>
                <a:latin typeface="Arial"/>
                <a:cs typeface="Arial"/>
              </a:rPr>
              <a:t>Cortex</a:t>
            </a:r>
            <a:endParaRPr lang="en-US" sz="1250" dirty="0">
              <a:solidFill>
                <a:srgbClr val="000000"/>
              </a:solidFill>
              <a:latin typeface="Arial"/>
              <a:cs typeface="Arial"/>
            </a:endParaRPr>
          </a:p>
        </p:txBody>
      </p:sp>
      <p:sp>
        <p:nvSpPr>
          <p:cNvPr id="29" name="Text Box 31"/>
          <p:cNvSpPr txBox="1">
            <a:spLocks noChangeArrowheads="1"/>
          </p:cNvSpPr>
          <p:nvPr/>
        </p:nvSpPr>
        <p:spPr bwMode="auto">
          <a:xfrm>
            <a:off x="462615" y="3793358"/>
            <a:ext cx="967484" cy="34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lnSpc>
                <a:spcPct val="90000"/>
              </a:lnSpc>
            </a:pPr>
            <a:r>
              <a:rPr lang="en-US" sz="1250" dirty="0" err="1" smtClean="0">
                <a:solidFill>
                  <a:srgbClr val="000000"/>
                </a:solidFill>
                <a:latin typeface="Arial"/>
                <a:cs typeface="Arial"/>
              </a:rPr>
              <a:t>Subcapsular</a:t>
            </a:r>
            <a:r>
              <a:rPr lang="en-US" sz="1250" dirty="0" smtClean="0">
                <a:solidFill>
                  <a:srgbClr val="000000"/>
                </a:solidFill>
                <a:latin typeface="Arial"/>
                <a:cs typeface="Arial"/>
              </a:rPr>
              <a:t/>
            </a:r>
            <a:br>
              <a:rPr lang="en-US" sz="1250" dirty="0" smtClean="0">
                <a:solidFill>
                  <a:srgbClr val="000000"/>
                </a:solidFill>
                <a:latin typeface="Arial"/>
                <a:cs typeface="Arial"/>
              </a:rPr>
            </a:br>
            <a:r>
              <a:rPr lang="en-US" sz="1250" dirty="0" smtClean="0">
                <a:solidFill>
                  <a:srgbClr val="000000"/>
                </a:solidFill>
                <a:latin typeface="Arial"/>
                <a:cs typeface="Arial"/>
              </a:rPr>
              <a:t>space</a:t>
            </a:r>
            <a:endParaRPr lang="en-US" sz="1250" dirty="0">
              <a:solidFill>
                <a:srgbClr val="000000"/>
              </a:solidFill>
              <a:latin typeface="Arial"/>
              <a:cs typeface="Arial"/>
            </a:endParaRPr>
          </a:p>
        </p:txBody>
      </p:sp>
      <p:sp>
        <p:nvSpPr>
          <p:cNvPr id="30" name="Text Box 31"/>
          <p:cNvSpPr txBox="1">
            <a:spLocks noChangeArrowheads="1"/>
          </p:cNvSpPr>
          <p:nvPr/>
        </p:nvSpPr>
        <p:spPr bwMode="auto">
          <a:xfrm>
            <a:off x="498898" y="4309828"/>
            <a:ext cx="939169" cy="34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lnSpc>
                <a:spcPct val="90000"/>
              </a:lnSpc>
            </a:pPr>
            <a:r>
              <a:rPr lang="en-US" sz="1250" dirty="0" smtClean="0">
                <a:solidFill>
                  <a:srgbClr val="000000"/>
                </a:solidFill>
                <a:latin typeface="Arial"/>
                <a:cs typeface="Arial"/>
              </a:rPr>
              <a:t>Deep cortex</a:t>
            </a:r>
            <a:br>
              <a:rPr lang="en-US" sz="1250" dirty="0" smtClean="0">
                <a:solidFill>
                  <a:srgbClr val="000000"/>
                </a:solidFill>
                <a:latin typeface="Arial"/>
                <a:cs typeface="Arial"/>
              </a:rPr>
            </a:br>
            <a:r>
              <a:rPr lang="en-US" sz="1250" dirty="0" smtClean="0">
                <a:solidFill>
                  <a:srgbClr val="000000"/>
                </a:solidFill>
                <a:latin typeface="Arial"/>
                <a:cs typeface="Arial"/>
              </a:rPr>
              <a:t>(T cells)</a:t>
            </a:r>
            <a:endParaRPr lang="en-US" sz="1250" dirty="0">
              <a:solidFill>
                <a:srgbClr val="000000"/>
              </a:solidFill>
              <a:latin typeface="Arial"/>
              <a:cs typeface="Arial"/>
            </a:endParaRPr>
          </a:p>
        </p:txBody>
      </p:sp>
      <p:sp>
        <p:nvSpPr>
          <p:cNvPr id="31" name="Text Box 31"/>
          <p:cNvSpPr txBox="1">
            <a:spLocks noChangeArrowheads="1"/>
          </p:cNvSpPr>
          <p:nvPr/>
        </p:nvSpPr>
        <p:spPr bwMode="auto">
          <a:xfrm>
            <a:off x="2066734" y="5537482"/>
            <a:ext cx="628377" cy="17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90000"/>
              </a:lnSpc>
            </a:pPr>
            <a:r>
              <a:rPr lang="en-US" sz="1250" dirty="0" smtClean="0">
                <a:solidFill>
                  <a:srgbClr val="000000"/>
                </a:solidFill>
                <a:latin typeface="Arial"/>
                <a:cs typeface="Arial"/>
              </a:rPr>
              <a:t>Capsule</a:t>
            </a:r>
            <a:endParaRPr lang="en-US" sz="1250" dirty="0">
              <a:solidFill>
                <a:srgbClr val="000000"/>
              </a:solidFill>
              <a:latin typeface="Arial"/>
              <a:cs typeface="Arial"/>
            </a:endParaRPr>
          </a:p>
        </p:txBody>
      </p:sp>
      <p:sp>
        <p:nvSpPr>
          <p:cNvPr id="32" name="Text Box 31"/>
          <p:cNvSpPr txBox="1">
            <a:spLocks noChangeArrowheads="1"/>
          </p:cNvSpPr>
          <p:nvPr/>
        </p:nvSpPr>
        <p:spPr bwMode="auto">
          <a:xfrm>
            <a:off x="2934850" y="5529015"/>
            <a:ext cx="1140183" cy="52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lnSpc>
                <a:spcPct val="90000"/>
              </a:lnSpc>
            </a:pPr>
            <a:r>
              <a:rPr lang="en-US" sz="1250" dirty="0" smtClean="0">
                <a:solidFill>
                  <a:srgbClr val="000000"/>
                </a:solidFill>
                <a:latin typeface="Arial"/>
                <a:cs typeface="Arial"/>
              </a:rPr>
              <a:t>Medullary cord</a:t>
            </a:r>
            <a:br>
              <a:rPr lang="en-US" sz="1250" dirty="0" smtClean="0">
                <a:solidFill>
                  <a:srgbClr val="000000"/>
                </a:solidFill>
                <a:latin typeface="Arial"/>
                <a:cs typeface="Arial"/>
              </a:rPr>
            </a:br>
            <a:r>
              <a:rPr lang="en-US" sz="1250" dirty="0" smtClean="0">
                <a:solidFill>
                  <a:srgbClr val="000000"/>
                </a:solidFill>
                <a:latin typeface="Arial"/>
                <a:cs typeface="Arial"/>
              </a:rPr>
              <a:t>(B cells and</a:t>
            </a:r>
            <a:br>
              <a:rPr lang="en-US" sz="1250" dirty="0" smtClean="0">
                <a:solidFill>
                  <a:srgbClr val="000000"/>
                </a:solidFill>
                <a:latin typeface="Arial"/>
                <a:cs typeface="Arial"/>
              </a:rPr>
            </a:br>
            <a:r>
              <a:rPr lang="en-US" sz="1250" dirty="0" smtClean="0">
                <a:solidFill>
                  <a:srgbClr val="000000"/>
                </a:solidFill>
                <a:latin typeface="Arial"/>
                <a:cs typeface="Arial"/>
              </a:rPr>
              <a:t>plasma cells)</a:t>
            </a:r>
            <a:endParaRPr lang="en-US" sz="1250" dirty="0">
              <a:solidFill>
                <a:srgbClr val="000000"/>
              </a:solidFill>
              <a:latin typeface="Arial"/>
              <a:cs typeface="Arial"/>
            </a:endParaRPr>
          </a:p>
        </p:txBody>
      </p:sp>
      <p:sp>
        <p:nvSpPr>
          <p:cNvPr id="33" name="Text Box 31"/>
          <p:cNvSpPr txBox="1">
            <a:spLocks noChangeArrowheads="1"/>
          </p:cNvSpPr>
          <p:nvPr/>
        </p:nvSpPr>
        <p:spPr bwMode="auto">
          <a:xfrm>
            <a:off x="4987745" y="5554415"/>
            <a:ext cx="628377" cy="34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90000"/>
              </a:lnSpc>
            </a:pPr>
            <a:r>
              <a:rPr lang="en-US" sz="1250" dirty="0" smtClean="0">
                <a:solidFill>
                  <a:srgbClr val="000000"/>
                </a:solidFill>
                <a:latin typeface="Arial"/>
                <a:cs typeface="Arial"/>
              </a:rPr>
              <a:t>Afferent</a:t>
            </a:r>
            <a:br>
              <a:rPr lang="en-US" sz="1250" dirty="0" smtClean="0">
                <a:solidFill>
                  <a:srgbClr val="000000"/>
                </a:solidFill>
                <a:latin typeface="Arial"/>
                <a:cs typeface="Arial"/>
              </a:rPr>
            </a:br>
            <a:r>
              <a:rPr lang="en-US" sz="1250" dirty="0" smtClean="0">
                <a:solidFill>
                  <a:srgbClr val="000000"/>
                </a:solidFill>
                <a:latin typeface="Arial"/>
                <a:cs typeface="Arial"/>
              </a:rPr>
              <a:t>vessel</a:t>
            </a:r>
            <a:endParaRPr lang="en-US" sz="1250" dirty="0">
              <a:solidFill>
                <a:srgbClr val="000000"/>
              </a:solidFill>
              <a:latin typeface="Arial"/>
              <a:cs typeface="Arial"/>
            </a:endParaRPr>
          </a:p>
        </p:txBody>
      </p:sp>
      <p:sp>
        <p:nvSpPr>
          <p:cNvPr id="34" name="Text Box 31"/>
          <p:cNvSpPr txBox="1">
            <a:spLocks noChangeArrowheads="1"/>
          </p:cNvSpPr>
          <p:nvPr/>
        </p:nvSpPr>
        <p:spPr bwMode="auto">
          <a:xfrm>
            <a:off x="6190001" y="3192224"/>
            <a:ext cx="1621318" cy="17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90000"/>
              </a:lnSpc>
            </a:pPr>
            <a:r>
              <a:rPr lang="en-US" sz="1250" dirty="0" smtClean="0">
                <a:solidFill>
                  <a:srgbClr val="000000"/>
                </a:solidFill>
                <a:latin typeface="Arial"/>
                <a:cs typeface="Arial"/>
              </a:rPr>
              <a:t>Outer cortex (B cells)</a:t>
            </a:r>
            <a:endParaRPr lang="en-US" sz="1250" dirty="0">
              <a:solidFill>
                <a:srgbClr val="000000"/>
              </a:solidFill>
              <a:latin typeface="Arial"/>
              <a:cs typeface="Arial"/>
            </a:endParaRPr>
          </a:p>
        </p:txBody>
      </p:sp>
      <p:sp>
        <p:nvSpPr>
          <p:cNvPr id="35" name="Text Box 31"/>
          <p:cNvSpPr txBox="1">
            <a:spLocks noChangeArrowheads="1"/>
          </p:cNvSpPr>
          <p:nvPr/>
        </p:nvSpPr>
        <p:spPr bwMode="auto">
          <a:xfrm>
            <a:off x="6046066" y="2853555"/>
            <a:ext cx="1211488" cy="17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90000"/>
              </a:lnSpc>
            </a:pPr>
            <a:r>
              <a:rPr lang="en-US" sz="1250" dirty="0" smtClean="0">
                <a:solidFill>
                  <a:srgbClr val="000000"/>
                </a:solidFill>
                <a:latin typeface="Arial"/>
                <a:cs typeface="Arial"/>
              </a:rPr>
              <a:t>Medullary sinus</a:t>
            </a:r>
            <a:endParaRPr lang="en-US" sz="1250" dirty="0">
              <a:solidFill>
                <a:srgbClr val="000000"/>
              </a:solidFill>
              <a:latin typeface="Arial"/>
              <a:cs typeface="Arial"/>
            </a:endParaRPr>
          </a:p>
        </p:txBody>
      </p:sp>
      <p:sp>
        <p:nvSpPr>
          <p:cNvPr id="36" name="Text Box 31"/>
          <p:cNvSpPr txBox="1">
            <a:spLocks noChangeArrowheads="1"/>
          </p:cNvSpPr>
          <p:nvPr/>
        </p:nvSpPr>
        <p:spPr bwMode="auto">
          <a:xfrm>
            <a:off x="6088401" y="1896815"/>
            <a:ext cx="1036082" cy="17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90000"/>
              </a:lnSpc>
            </a:pPr>
            <a:r>
              <a:rPr lang="en-US" sz="1250" dirty="0" smtClean="0">
                <a:solidFill>
                  <a:srgbClr val="000000"/>
                </a:solidFill>
                <a:latin typeface="Arial"/>
                <a:cs typeface="Arial"/>
              </a:rPr>
              <a:t>Lymph nodes</a:t>
            </a:r>
            <a:endParaRPr lang="en-US" sz="1250" dirty="0">
              <a:solidFill>
                <a:srgbClr val="000000"/>
              </a:solidFill>
              <a:latin typeface="Arial"/>
              <a:cs typeface="Arial"/>
            </a:endParaRPr>
          </a:p>
        </p:txBody>
      </p:sp>
      <p:sp>
        <p:nvSpPr>
          <p:cNvPr id="37" name="Text Box 31"/>
          <p:cNvSpPr txBox="1">
            <a:spLocks noChangeArrowheads="1"/>
          </p:cNvSpPr>
          <p:nvPr/>
        </p:nvSpPr>
        <p:spPr bwMode="auto">
          <a:xfrm>
            <a:off x="7586161" y="144214"/>
            <a:ext cx="519489" cy="34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lnSpc>
                <a:spcPct val="90000"/>
              </a:lnSpc>
            </a:pPr>
            <a:r>
              <a:rPr lang="en-US" sz="1250" dirty="0" smtClean="0">
                <a:solidFill>
                  <a:srgbClr val="000000"/>
                </a:solidFill>
                <a:latin typeface="Arial"/>
                <a:cs typeface="Arial"/>
              </a:rPr>
              <a:t>Lymph</a:t>
            </a:r>
            <a:br>
              <a:rPr lang="en-US" sz="1250" dirty="0" smtClean="0">
                <a:solidFill>
                  <a:srgbClr val="000000"/>
                </a:solidFill>
                <a:latin typeface="Arial"/>
                <a:cs typeface="Arial"/>
              </a:rPr>
            </a:br>
            <a:r>
              <a:rPr lang="en-US" sz="1250" dirty="0" smtClean="0">
                <a:solidFill>
                  <a:srgbClr val="000000"/>
                </a:solidFill>
                <a:latin typeface="Arial"/>
                <a:cs typeface="Arial"/>
              </a:rPr>
              <a:t>nodes</a:t>
            </a:r>
            <a:endParaRPr lang="en-US" sz="1250" dirty="0">
              <a:solidFill>
                <a:srgbClr val="000000"/>
              </a:solidFill>
              <a:latin typeface="Arial"/>
              <a:cs typeface="Arial"/>
            </a:endParaRPr>
          </a:p>
        </p:txBody>
      </p:sp>
      <p:sp>
        <p:nvSpPr>
          <p:cNvPr id="38" name="Text Box 31"/>
          <p:cNvSpPr txBox="1">
            <a:spLocks noChangeArrowheads="1"/>
          </p:cNvSpPr>
          <p:nvPr/>
        </p:nvSpPr>
        <p:spPr bwMode="auto">
          <a:xfrm>
            <a:off x="6347798" y="152682"/>
            <a:ext cx="795709" cy="34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lnSpc>
                <a:spcPct val="90000"/>
              </a:lnSpc>
            </a:pPr>
            <a:r>
              <a:rPr lang="en-US" sz="1250" dirty="0" smtClean="0">
                <a:solidFill>
                  <a:srgbClr val="000000"/>
                </a:solidFill>
                <a:latin typeface="Arial"/>
                <a:cs typeface="Arial"/>
              </a:rPr>
              <a:t>Lymphatic</a:t>
            </a:r>
            <a:br>
              <a:rPr lang="en-US" sz="1250" dirty="0" smtClean="0">
                <a:solidFill>
                  <a:srgbClr val="000000"/>
                </a:solidFill>
                <a:latin typeface="Arial"/>
                <a:cs typeface="Arial"/>
              </a:rPr>
            </a:br>
            <a:r>
              <a:rPr lang="en-US" sz="1250" dirty="0" smtClean="0">
                <a:solidFill>
                  <a:srgbClr val="000000"/>
                </a:solidFill>
                <a:latin typeface="Arial"/>
                <a:cs typeface="Arial"/>
              </a:rPr>
              <a:t>vessel</a:t>
            </a:r>
            <a:endParaRPr lang="en-US" sz="1250" dirty="0">
              <a:solidFill>
                <a:srgbClr val="000000"/>
              </a:solidFill>
              <a:latin typeface="Arial"/>
              <a:cs typeface="Arial"/>
            </a:endParaRPr>
          </a:p>
        </p:txBody>
      </p:sp>
      <p:sp>
        <p:nvSpPr>
          <p:cNvPr id="39" name="Text Box 31"/>
          <p:cNvSpPr txBox="1">
            <a:spLocks noChangeArrowheads="1"/>
          </p:cNvSpPr>
          <p:nvPr/>
        </p:nvSpPr>
        <p:spPr bwMode="auto">
          <a:xfrm>
            <a:off x="4577103" y="1253351"/>
            <a:ext cx="1140418" cy="34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90000"/>
              </a:lnSpc>
            </a:pPr>
            <a:r>
              <a:rPr lang="en-US" sz="1250" dirty="0" smtClean="0">
                <a:solidFill>
                  <a:srgbClr val="000000"/>
                </a:solidFill>
                <a:latin typeface="Arial"/>
                <a:cs typeface="Arial"/>
              </a:rPr>
              <a:t>Lymph node</a:t>
            </a:r>
            <a:br>
              <a:rPr lang="en-US" sz="1250" dirty="0" smtClean="0">
                <a:solidFill>
                  <a:srgbClr val="000000"/>
                </a:solidFill>
                <a:latin typeface="Arial"/>
                <a:cs typeface="Arial"/>
              </a:rPr>
            </a:br>
            <a:r>
              <a:rPr lang="en-US" sz="1250" dirty="0" smtClean="0">
                <a:solidFill>
                  <a:srgbClr val="000000"/>
                </a:solidFill>
                <a:latin typeface="Arial"/>
                <a:cs typeface="Arial"/>
              </a:rPr>
              <a:t>artery and vein</a:t>
            </a:r>
            <a:endParaRPr lang="en-US" sz="1250" dirty="0">
              <a:solidFill>
                <a:srgbClr val="000000"/>
              </a:solidFill>
              <a:latin typeface="Arial"/>
              <a:cs typeface="Arial"/>
            </a:endParaRPr>
          </a:p>
        </p:txBody>
      </p:sp>
      <p:sp>
        <p:nvSpPr>
          <p:cNvPr id="40" name="Text Box 31"/>
          <p:cNvSpPr txBox="1">
            <a:spLocks noChangeArrowheads="1"/>
          </p:cNvSpPr>
          <p:nvPr/>
        </p:nvSpPr>
        <p:spPr bwMode="auto">
          <a:xfrm>
            <a:off x="2406166" y="1240648"/>
            <a:ext cx="605666" cy="34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lnSpc>
                <a:spcPct val="90000"/>
              </a:lnSpc>
            </a:pPr>
            <a:r>
              <a:rPr lang="en-US" sz="1250" dirty="0" smtClean="0">
                <a:solidFill>
                  <a:srgbClr val="000000"/>
                </a:solidFill>
                <a:latin typeface="Arial"/>
                <a:cs typeface="Arial"/>
              </a:rPr>
              <a:t>Efferent</a:t>
            </a:r>
            <a:br>
              <a:rPr lang="en-US" sz="1250" dirty="0" smtClean="0">
                <a:solidFill>
                  <a:srgbClr val="000000"/>
                </a:solidFill>
                <a:latin typeface="Arial"/>
                <a:cs typeface="Arial"/>
              </a:rPr>
            </a:br>
            <a:r>
              <a:rPr lang="en-US" sz="1250" dirty="0" smtClean="0">
                <a:solidFill>
                  <a:srgbClr val="000000"/>
                </a:solidFill>
                <a:latin typeface="Arial"/>
                <a:cs typeface="Arial"/>
              </a:rPr>
              <a:t>vessel</a:t>
            </a:r>
            <a:endParaRPr lang="en-US" sz="1250" dirty="0">
              <a:solidFill>
                <a:srgbClr val="000000"/>
              </a:solidFill>
              <a:latin typeface="Arial"/>
              <a:cs typeface="Arial"/>
            </a:endParaRPr>
          </a:p>
        </p:txBody>
      </p:sp>
    </p:spTree>
    <p:extLst>
      <p:ext uri="{BB962C8B-B14F-4D97-AF65-F5344CB8AC3E}">
        <p14:creationId xmlns:p14="http://schemas.microsoft.com/office/powerpoint/2010/main" val="12566305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42" name="Picture 9241" descr="figure_22_08_2_unlabeled.jpg"/>
          <p:cNvPicPr>
            <a:picLocks noChangeAspect="1"/>
          </p:cNvPicPr>
          <p:nvPr/>
        </p:nvPicPr>
        <p:blipFill rotWithShape="1">
          <a:blip r:embed="rId3">
            <a:extLst>
              <a:ext uri="{28A0092B-C50C-407E-A947-70E740481C1C}">
                <a14:useLocalDpi xmlns:a14="http://schemas.microsoft.com/office/drawing/2010/main" val="0"/>
              </a:ext>
            </a:extLst>
          </a:blip>
          <a:srcRect b="2652"/>
          <a:stretch/>
        </p:blipFill>
        <p:spPr>
          <a:xfrm>
            <a:off x="1127760" y="478536"/>
            <a:ext cx="6888480" cy="5744464"/>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22-8 The Structure of a Lymph Node (Part </a:t>
            </a:r>
            <a:r>
              <a:rPr lang="en-US" sz="900" b="1" dirty="0" smtClean="0">
                <a:latin typeface="Arial"/>
                <a:cs typeface="Arial"/>
              </a:rPr>
              <a:t>2 </a:t>
            </a:r>
            <a:r>
              <a:rPr lang="en-US" sz="900" b="1" dirty="0">
                <a:latin typeface="Arial"/>
                <a:cs typeface="Arial"/>
              </a:rPr>
              <a:t>of 2).</a:t>
            </a:r>
          </a:p>
        </p:txBody>
      </p:sp>
      <p:cxnSp>
        <p:nvCxnSpPr>
          <p:cNvPr id="6" name="Straight Connector 5"/>
          <p:cNvCxnSpPr/>
          <p:nvPr/>
        </p:nvCxnSpPr>
        <p:spPr bwMode="auto">
          <a:xfrm>
            <a:off x="2733674" y="2531090"/>
            <a:ext cx="382059" cy="443"/>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Freeform 6"/>
          <p:cNvSpPr/>
          <p:nvPr/>
        </p:nvSpPr>
        <p:spPr>
          <a:xfrm>
            <a:off x="2747433" y="4821768"/>
            <a:ext cx="1528233" cy="529165"/>
          </a:xfrm>
          <a:custGeom>
            <a:avLst/>
            <a:gdLst>
              <a:gd name="connsiteX0" fmla="*/ 0 w 927100"/>
              <a:gd name="connsiteY0" fmla="*/ 309033 h 309033"/>
              <a:gd name="connsiteX1" fmla="*/ 304800 w 927100"/>
              <a:gd name="connsiteY1" fmla="*/ 304800 h 309033"/>
              <a:gd name="connsiteX2" fmla="*/ 927100 w 927100"/>
              <a:gd name="connsiteY2" fmla="*/ 0 h 309033"/>
            </a:gdLst>
            <a:ahLst/>
            <a:cxnLst>
              <a:cxn ang="0">
                <a:pos x="connsiteX0" y="connsiteY0"/>
              </a:cxn>
              <a:cxn ang="0">
                <a:pos x="connsiteX1" y="connsiteY1"/>
              </a:cxn>
              <a:cxn ang="0">
                <a:pos x="connsiteX2" y="connsiteY2"/>
              </a:cxn>
            </a:cxnLst>
            <a:rect l="l" t="t" r="r" b="b"/>
            <a:pathLst>
              <a:path w="927100" h="309033">
                <a:moveTo>
                  <a:pt x="0" y="309033"/>
                </a:moveTo>
                <a:lnTo>
                  <a:pt x="304800" y="304800"/>
                </a:lnTo>
                <a:lnTo>
                  <a:pt x="927100" y="0"/>
                </a:lnTo>
              </a:path>
            </a:pathLst>
          </a:custGeom>
          <a:ln w="12700" cmpd="sng">
            <a:solidFill>
              <a:srgbClr val="000000"/>
            </a:solidFill>
          </a:ln>
        </p:spPr>
        <p:txBody>
          <a:bodyPr vert="horz" wrap="square" lIns="91440" tIns="45720" rIns="91440" bIns="45720" numCol="1" rtlCol="0" anchor="t" anchorCtr="0" compatLnSpc="1">
            <a:prstTxWarp prst="textNoShape">
              <a:avLst/>
            </a:prstTxWarp>
          </a:bodyPr>
          <a:lstStyle/>
          <a:p>
            <a:endParaRPr lang="en-US" sz="1600" b="0">
              <a:solidFill>
                <a:srgbClr val="000000"/>
              </a:solidFill>
              <a:latin typeface="Times" pitchFamily="84" charset="0"/>
              <a:ea typeface="ＭＳ Ｐゴシック" charset="0"/>
            </a:endParaRPr>
          </a:p>
        </p:txBody>
      </p:sp>
      <p:cxnSp>
        <p:nvCxnSpPr>
          <p:cNvPr id="8" name="Straight Connector 7"/>
          <p:cNvCxnSpPr/>
          <p:nvPr/>
        </p:nvCxnSpPr>
        <p:spPr bwMode="auto">
          <a:xfrm>
            <a:off x="6129866" y="5921991"/>
            <a:ext cx="829734" cy="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2733784" y="4478425"/>
            <a:ext cx="720616" cy="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2733784" y="4478425"/>
            <a:ext cx="523760" cy="550775"/>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Oval 10"/>
          <p:cNvSpPr>
            <a:spLocks noChangeAspect="1"/>
          </p:cNvSpPr>
          <p:nvPr/>
        </p:nvSpPr>
        <p:spPr bwMode="auto">
          <a:xfrm>
            <a:off x="4257674" y="4610098"/>
            <a:ext cx="283365" cy="279737"/>
          </a:xfrm>
          <a:prstGeom prst="ellipse">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1600" b="0">
              <a:solidFill>
                <a:srgbClr val="000000"/>
              </a:solidFill>
              <a:latin typeface="Times" pitchFamily="84" charset="0"/>
              <a:ea typeface="ＭＳ Ｐゴシック" charset="0"/>
            </a:endParaRPr>
          </a:p>
        </p:txBody>
      </p:sp>
      <p:cxnSp>
        <p:nvCxnSpPr>
          <p:cNvPr id="12" name="Straight Connector 11"/>
          <p:cNvCxnSpPr/>
          <p:nvPr/>
        </p:nvCxnSpPr>
        <p:spPr bwMode="auto">
          <a:xfrm>
            <a:off x="6675017" y="1006032"/>
            <a:ext cx="0" cy="852401"/>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ight Bracket 12"/>
          <p:cNvSpPr/>
          <p:nvPr/>
        </p:nvSpPr>
        <p:spPr bwMode="auto">
          <a:xfrm rot="16200000">
            <a:off x="3706812" y="1116011"/>
            <a:ext cx="106363" cy="1607084"/>
          </a:xfrm>
          <a:prstGeom prst="rightBracket">
            <a:avLst>
              <a:gd name="adj" fmla="val 0"/>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1600" b="0">
              <a:solidFill>
                <a:srgbClr val="000000"/>
              </a:solidFill>
              <a:latin typeface="Times" pitchFamily="84" charset="0"/>
              <a:ea typeface="ＭＳ Ｐゴシック" charset="0"/>
            </a:endParaRPr>
          </a:p>
        </p:txBody>
      </p:sp>
      <p:sp>
        <p:nvSpPr>
          <p:cNvPr id="14" name="Right Bracket 13"/>
          <p:cNvSpPr/>
          <p:nvPr/>
        </p:nvSpPr>
        <p:spPr bwMode="auto">
          <a:xfrm rot="16200000">
            <a:off x="5376862" y="1092729"/>
            <a:ext cx="110595" cy="1657880"/>
          </a:xfrm>
          <a:prstGeom prst="rightBracket">
            <a:avLst>
              <a:gd name="adj" fmla="val 0"/>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1600" b="0">
              <a:solidFill>
                <a:srgbClr val="000000"/>
              </a:solidFill>
              <a:latin typeface="Times" pitchFamily="84" charset="0"/>
              <a:ea typeface="ＭＳ Ｐゴシック" charset="0"/>
            </a:endParaRPr>
          </a:p>
        </p:txBody>
      </p:sp>
      <p:sp>
        <p:nvSpPr>
          <p:cNvPr id="15" name="Right Bracket 14"/>
          <p:cNvSpPr/>
          <p:nvPr/>
        </p:nvSpPr>
        <p:spPr bwMode="auto">
          <a:xfrm rot="16200000">
            <a:off x="7252493" y="1657086"/>
            <a:ext cx="107421" cy="525992"/>
          </a:xfrm>
          <a:prstGeom prst="rightBracket">
            <a:avLst>
              <a:gd name="adj" fmla="val 0"/>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1600" b="0">
              <a:solidFill>
                <a:srgbClr val="000000"/>
              </a:solidFill>
              <a:latin typeface="Times" pitchFamily="84" charset="0"/>
              <a:ea typeface="ＭＳ Ｐゴシック" charset="0"/>
            </a:endParaRPr>
          </a:p>
        </p:txBody>
      </p:sp>
      <p:sp>
        <p:nvSpPr>
          <p:cNvPr id="16" name="Right Bracket 15"/>
          <p:cNvSpPr/>
          <p:nvPr/>
        </p:nvSpPr>
        <p:spPr bwMode="auto">
          <a:xfrm rot="16200000">
            <a:off x="6612201" y="1570304"/>
            <a:ext cx="102131" cy="694266"/>
          </a:xfrm>
          <a:prstGeom prst="rightBracket">
            <a:avLst>
              <a:gd name="adj" fmla="val 0"/>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z="1600" b="0">
              <a:solidFill>
                <a:srgbClr val="000000"/>
              </a:solidFill>
              <a:latin typeface="Times" pitchFamily="84" charset="0"/>
              <a:ea typeface="ＭＳ Ｐゴシック" charset="0"/>
            </a:endParaRPr>
          </a:p>
        </p:txBody>
      </p:sp>
      <p:cxnSp>
        <p:nvCxnSpPr>
          <p:cNvPr id="17" name="Straight Connector 16"/>
          <p:cNvCxnSpPr/>
          <p:nvPr/>
        </p:nvCxnSpPr>
        <p:spPr bwMode="auto">
          <a:xfrm>
            <a:off x="7304725" y="1566950"/>
            <a:ext cx="0" cy="28725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5448409" y="1558483"/>
            <a:ext cx="0" cy="29995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flipH="1">
            <a:off x="3793067" y="1566331"/>
            <a:ext cx="1058" cy="292102"/>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 Box 31"/>
          <p:cNvSpPr txBox="1">
            <a:spLocks noChangeArrowheads="1"/>
          </p:cNvSpPr>
          <p:nvPr/>
        </p:nvSpPr>
        <p:spPr bwMode="auto">
          <a:xfrm>
            <a:off x="1178036" y="4326746"/>
            <a:ext cx="149029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700" dirty="0" smtClean="0">
                <a:solidFill>
                  <a:srgbClr val="000000"/>
                </a:solidFill>
                <a:latin typeface="Arial"/>
                <a:cs typeface="Arial"/>
              </a:rPr>
              <a:t>Dendritic cells</a:t>
            </a:r>
            <a:endParaRPr lang="en-US" sz="1700" dirty="0">
              <a:solidFill>
                <a:srgbClr val="000000"/>
              </a:solidFill>
              <a:latin typeface="Arial"/>
              <a:cs typeface="Arial"/>
            </a:endParaRPr>
          </a:p>
        </p:txBody>
      </p:sp>
      <p:sp>
        <p:nvSpPr>
          <p:cNvPr id="21" name="Text Box 31"/>
          <p:cNvSpPr txBox="1">
            <a:spLocks noChangeArrowheads="1"/>
          </p:cNvSpPr>
          <p:nvPr/>
        </p:nvSpPr>
        <p:spPr bwMode="auto">
          <a:xfrm>
            <a:off x="1744483" y="5181878"/>
            <a:ext cx="10057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700" dirty="0" smtClean="0">
                <a:solidFill>
                  <a:srgbClr val="000000"/>
                </a:solidFill>
                <a:latin typeface="Arial"/>
                <a:cs typeface="Arial"/>
              </a:rPr>
              <a:t>Nuclei of</a:t>
            </a:r>
            <a:br>
              <a:rPr lang="en-US" sz="1700" dirty="0" smtClean="0">
                <a:solidFill>
                  <a:srgbClr val="000000"/>
                </a:solidFill>
                <a:latin typeface="Arial"/>
                <a:cs typeface="Arial"/>
              </a:rPr>
            </a:br>
            <a:r>
              <a:rPr lang="en-US" sz="1700" dirty="0" smtClean="0">
                <a:solidFill>
                  <a:srgbClr val="000000"/>
                </a:solidFill>
                <a:latin typeface="Arial"/>
                <a:cs typeface="Arial"/>
              </a:rPr>
              <a:t>     B cells</a:t>
            </a:r>
            <a:endParaRPr lang="en-US" sz="1700" dirty="0">
              <a:solidFill>
                <a:srgbClr val="000000"/>
              </a:solidFill>
              <a:latin typeface="Arial"/>
              <a:cs typeface="Arial"/>
            </a:endParaRPr>
          </a:p>
        </p:txBody>
      </p:sp>
      <p:sp>
        <p:nvSpPr>
          <p:cNvPr id="22" name="Text Box 31"/>
          <p:cNvSpPr txBox="1">
            <a:spLocks noChangeArrowheads="1"/>
          </p:cNvSpPr>
          <p:nvPr/>
        </p:nvSpPr>
        <p:spPr bwMode="auto">
          <a:xfrm>
            <a:off x="7036968" y="5766081"/>
            <a:ext cx="92333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700" dirty="0" smtClean="0">
                <a:solidFill>
                  <a:srgbClr val="000000"/>
                </a:solidFill>
                <a:latin typeface="Arial"/>
                <a:cs typeface="Arial"/>
              </a:rPr>
              <a:t>Capillary</a:t>
            </a:r>
            <a:endParaRPr lang="en-US" sz="1700" dirty="0">
              <a:solidFill>
                <a:srgbClr val="000000"/>
              </a:solidFill>
              <a:latin typeface="Arial"/>
              <a:cs typeface="Arial"/>
            </a:endParaRPr>
          </a:p>
        </p:txBody>
      </p:sp>
      <p:sp>
        <p:nvSpPr>
          <p:cNvPr id="23" name="Text Box 31"/>
          <p:cNvSpPr txBox="1">
            <a:spLocks noChangeArrowheads="1"/>
          </p:cNvSpPr>
          <p:nvPr/>
        </p:nvSpPr>
        <p:spPr bwMode="auto">
          <a:xfrm>
            <a:off x="6876132" y="1261812"/>
            <a:ext cx="84808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700" dirty="0" smtClean="0">
                <a:solidFill>
                  <a:srgbClr val="000000"/>
                </a:solidFill>
                <a:latin typeface="Arial"/>
                <a:cs typeface="Arial"/>
              </a:rPr>
              <a:t>Capsule</a:t>
            </a:r>
            <a:endParaRPr lang="en-US" sz="1700" dirty="0">
              <a:solidFill>
                <a:srgbClr val="000000"/>
              </a:solidFill>
              <a:latin typeface="Arial"/>
              <a:cs typeface="Arial"/>
            </a:endParaRPr>
          </a:p>
        </p:txBody>
      </p:sp>
      <p:sp>
        <p:nvSpPr>
          <p:cNvPr id="24" name="Text Box 31"/>
          <p:cNvSpPr txBox="1">
            <a:spLocks noChangeArrowheads="1"/>
          </p:cNvSpPr>
          <p:nvPr/>
        </p:nvSpPr>
        <p:spPr bwMode="auto">
          <a:xfrm>
            <a:off x="6014072" y="457479"/>
            <a:ext cx="13084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700" dirty="0" err="1" smtClean="0">
                <a:solidFill>
                  <a:srgbClr val="000000"/>
                </a:solidFill>
                <a:latin typeface="Arial"/>
                <a:cs typeface="Arial"/>
              </a:rPr>
              <a:t>Subcapsular</a:t>
            </a:r>
            <a:r>
              <a:rPr lang="en-US" sz="1700" dirty="0" smtClean="0">
                <a:solidFill>
                  <a:srgbClr val="000000"/>
                </a:solidFill>
                <a:latin typeface="Arial"/>
                <a:cs typeface="Arial"/>
              </a:rPr>
              <a:t/>
            </a:r>
            <a:br>
              <a:rPr lang="en-US" sz="1700" dirty="0" smtClean="0">
                <a:solidFill>
                  <a:srgbClr val="000000"/>
                </a:solidFill>
                <a:latin typeface="Arial"/>
                <a:cs typeface="Arial"/>
              </a:rPr>
            </a:br>
            <a:r>
              <a:rPr lang="en-US" sz="1700" dirty="0" smtClean="0">
                <a:solidFill>
                  <a:srgbClr val="000000"/>
                </a:solidFill>
                <a:latin typeface="Arial"/>
                <a:cs typeface="Arial"/>
              </a:rPr>
              <a:t>space</a:t>
            </a:r>
            <a:endParaRPr lang="en-US" sz="1700" dirty="0">
              <a:solidFill>
                <a:srgbClr val="000000"/>
              </a:solidFill>
              <a:latin typeface="Arial"/>
              <a:cs typeface="Arial"/>
            </a:endParaRPr>
          </a:p>
        </p:txBody>
      </p:sp>
      <p:sp>
        <p:nvSpPr>
          <p:cNvPr id="25" name="Text Box 31"/>
          <p:cNvSpPr txBox="1">
            <a:spLocks noChangeArrowheads="1"/>
          </p:cNvSpPr>
          <p:nvPr/>
        </p:nvSpPr>
        <p:spPr bwMode="auto">
          <a:xfrm>
            <a:off x="5107350" y="1007810"/>
            <a:ext cx="6543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700" dirty="0" smtClean="0">
                <a:solidFill>
                  <a:srgbClr val="000000"/>
                </a:solidFill>
                <a:latin typeface="Arial"/>
                <a:cs typeface="Arial"/>
              </a:rPr>
              <a:t>Outer</a:t>
            </a:r>
            <a:br>
              <a:rPr lang="en-US" sz="1700" dirty="0" smtClean="0">
                <a:solidFill>
                  <a:srgbClr val="000000"/>
                </a:solidFill>
                <a:latin typeface="Arial"/>
                <a:cs typeface="Arial"/>
              </a:rPr>
            </a:br>
            <a:r>
              <a:rPr lang="en-US" sz="1700" dirty="0" smtClean="0">
                <a:solidFill>
                  <a:srgbClr val="000000"/>
                </a:solidFill>
                <a:latin typeface="Arial"/>
                <a:cs typeface="Arial"/>
              </a:rPr>
              <a:t>cortex</a:t>
            </a:r>
            <a:endParaRPr lang="en-US" sz="1700" dirty="0">
              <a:solidFill>
                <a:srgbClr val="000000"/>
              </a:solidFill>
              <a:latin typeface="Arial"/>
              <a:cs typeface="Arial"/>
            </a:endParaRPr>
          </a:p>
        </p:txBody>
      </p:sp>
      <p:sp>
        <p:nvSpPr>
          <p:cNvPr id="26" name="Text Box 31"/>
          <p:cNvSpPr txBox="1">
            <a:spLocks noChangeArrowheads="1"/>
          </p:cNvSpPr>
          <p:nvPr/>
        </p:nvSpPr>
        <p:spPr bwMode="auto">
          <a:xfrm>
            <a:off x="3345670" y="1007811"/>
            <a:ext cx="9450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700" dirty="0" smtClean="0">
                <a:solidFill>
                  <a:srgbClr val="000000"/>
                </a:solidFill>
                <a:latin typeface="Arial"/>
                <a:cs typeface="Arial"/>
              </a:rPr>
              <a:t>Germinal</a:t>
            </a:r>
            <a:br>
              <a:rPr lang="en-US" sz="1700" dirty="0" smtClean="0">
                <a:solidFill>
                  <a:srgbClr val="000000"/>
                </a:solidFill>
                <a:latin typeface="Arial"/>
                <a:cs typeface="Arial"/>
              </a:rPr>
            </a:br>
            <a:r>
              <a:rPr lang="en-US" sz="1700" dirty="0" smtClean="0">
                <a:solidFill>
                  <a:srgbClr val="000000"/>
                </a:solidFill>
                <a:latin typeface="Arial"/>
                <a:cs typeface="Arial"/>
              </a:rPr>
              <a:t>center</a:t>
            </a:r>
            <a:endParaRPr lang="en-US" sz="1700" dirty="0">
              <a:solidFill>
                <a:srgbClr val="000000"/>
              </a:solidFill>
              <a:latin typeface="Arial"/>
              <a:cs typeface="Arial"/>
            </a:endParaRPr>
          </a:p>
        </p:txBody>
      </p:sp>
      <p:sp>
        <p:nvSpPr>
          <p:cNvPr id="27" name="Text Box 31"/>
          <p:cNvSpPr txBox="1">
            <a:spLocks noChangeArrowheads="1"/>
          </p:cNvSpPr>
          <p:nvPr/>
        </p:nvSpPr>
        <p:spPr bwMode="auto">
          <a:xfrm>
            <a:off x="1806093" y="2337080"/>
            <a:ext cx="8598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700" dirty="0" smtClean="0">
                <a:solidFill>
                  <a:srgbClr val="000000"/>
                </a:solidFill>
                <a:latin typeface="Arial"/>
                <a:cs typeface="Arial"/>
              </a:rPr>
              <a:t>Dividing</a:t>
            </a:r>
            <a:br>
              <a:rPr lang="en-US" sz="1700" dirty="0" smtClean="0">
                <a:solidFill>
                  <a:srgbClr val="000000"/>
                </a:solidFill>
                <a:latin typeface="Arial"/>
                <a:cs typeface="Arial"/>
              </a:rPr>
            </a:br>
            <a:r>
              <a:rPr lang="en-US" sz="1700" dirty="0" smtClean="0">
                <a:solidFill>
                  <a:srgbClr val="000000"/>
                </a:solidFill>
                <a:latin typeface="Arial"/>
                <a:cs typeface="Arial"/>
              </a:rPr>
              <a:t>B cell</a:t>
            </a:r>
            <a:endParaRPr lang="en-US" sz="1700" dirty="0">
              <a:solidFill>
                <a:srgbClr val="000000"/>
              </a:solidFill>
              <a:latin typeface="Arial"/>
              <a:cs typeface="Arial"/>
            </a:endParaRPr>
          </a:p>
        </p:txBody>
      </p:sp>
    </p:spTree>
    <p:extLst>
      <p:ext uri="{BB962C8B-B14F-4D97-AF65-F5344CB8AC3E}">
        <p14:creationId xmlns:p14="http://schemas.microsoft.com/office/powerpoint/2010/main" val="32632344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smtClean="0"/>
              <a:t>22-2 Structures of Body Defenses</a:t>
            </a:r>
          </a:p>
        </p:txBody>
      </p:sp>
      <p:sp>
        <p:nvSpPr>
          <p:cNvPr id="66563" name="Rectangle 3"/>
          <p:cNvSpPr>
            <a:spLocks noGrp="1" noChangeArrowheads="1"/>
          </p:cNvSpPr>
          <p:nvPr>
            <p:ph idx="1"/>
          </p:nvPr>
        </p:nvSpPr>
        <p:spPr/>
        <p:txBody>
          <a:bodyPr/>
          <a:lstStyle/>
          <a:p>
            <a:r>
              <a:rPr lang="en-US" altLang="en-US" dirty="0" smtClean="0"/>
              <a:t>Lymph Flow</a:t>
            </a:r>
          </a:p>
          <a:p>
            <a:pPr lvl="1"/>
            <a:r>
              <a:rPr lang="en-US" altLang="en-US" dirty="0" smtClean="0"/>
              <a:t>Flows through lymph node in a network of sinuses</a:t>
            </a:r>
          </a:p>
          <a:p>
            <a:pPr lvl="2"/>
            <a:r>
              <a:rPr lang="en-US" altLang="en-US" dirty="0" smtClean="0"/>
              <a:t>From </a:t>
            </a:r>
            <a:r>
              <a:rPr lang="en-US" altLang="en-US" i="1" dirty="0" err="1" smtClean="0"/>
              <a:t>subcapsular</a:t>
            </a:r>
            <a:r>
              <a:rPr lang="en-US" altLang="en-US" dirty="0" smtClean="0"/>
              <a:t> </a:t>
            </a:r>
            <a:r>
              <a:rPr lang="en-US" altLang="en-US" i="1" dirty="0" smtClean="0"/>
              <a:t>space</a:t>
            </a:r>
            <a:r>
              <a:rPr lang="en-US" altLang="en-US" dirty="0" smtClean="0"/>
              <a:t> </a:t>
            </a:r>
          </a:p>
          <a:p>
            <a:pPr lvl="3"/>
            <a:r>
              <a:rPr lang="en-US" altLang="en-US" dirty="0" smtClean="0"/>
              <a:t>Contains macrophages and </a:t>
            </a:r>
            <a:r>
              <a:rPr lang="en-US" altLang="en-US" b="1" dirty="0" smtClean="0"/>
              <a:t>dendritic</a:t>
            </a:r>
            <a:r>
              <a:rPr lang="en-US" altLang="en-US" dirty="0" smtClean="0"/>
              <a:t> </a:t>
            </a:r>
            <a:r>
              <a:rPr lang="en-US" altLang="en-US" b="1" dirty="0" smtClean="0"/>
              <a:t>cells</a:t>
            </a:r>
            <a:r>
              <a:rPr lang="en-US" altLang="en-US" dirty="0" smtClean="0"/>
              <a:t> </a:t>
            </a:r>
          </a:p>
          <a:p>
            <a:pPr lvl="2"/>
            <a:r>
              <a:rPr lang="en-US" altLang="en-US" dirty="0" smtClean="0"/>
              <a:t>Through </a:t>
            </a:r>
            <a:r>
              <a:rPr lang="en-US" altLang="en-US" b="1" dirty="0" smtClean="0"/>
              <a:t>outer</a:t>
            </a:r>
            <a:r>
              <a:rPr lang="en-US" altLang="en-US" dirty="0" smtClean="0"/>
              <a:t> </a:t>
            </a:r>
            <a:r>
              <a:rPr lang="en-US" altLang="en-US" b="1" dirty="0" smtClean="0"/>
              <a:t>cortex</a:t>
            </a:r>
            <a:r>
              <a:rPr lang="en-US" altLang="en-US" dirty="0" smtClean="0"/>
              <a:t> </a:t>
            </a:r>
          </a:p>
          <a:p>
            <a:pPr lvl="3"/>
            <a:r>
              <a:rPr lang="en-US" altLang="en-US" dirty="0" smtClean="0"/>
              <a:t>Contains B cells within germinal centers</a:t>
            </a:r>
          </a:p>
          <a:p>
            <a:pPr lvl="2"/>
            <a:r>
              <a:rPr lang="en-US" altLang="en-US" dirty="0" smtClean="0"/>
              <a:t>Through </a:t>
            </a:r>
            <a:r>
              <a:rPr lang="en-US" altLang="en-US" b="1" dirty="0" smtClean="0"/>
              <a:t>deep</a:t>
            </a:r>
            <a:r>
              <a:rPr lang="en-US" altLang="en-US" dirty="0" smtClean="0"/>
              <a:t> </a:t>
            </a:r>
            <a:r>
              <a:rPr lang="en-US" altLang="en-US" b="1" dirty="0" smtClean="0"/>
              <a:t>cortex</a:t>
            </a:r>
            <a:r>
              <a:rPr lang="en-US" altLang="en-US" dirty="0" smtClean="0"/>
              <a:t> </a:t>
            </a:r>
          </a:p>
          <a:p>
            <a:pPr lvl="3"/>
            <a:r>
              <a:rPr lang="en-US" altLang="en-US" dirty="0" smtClean="0"/>
              <a:t>Dominated by T cells</a:t>
            </a:r>
          </a:p>
          <a:p>
            <a:pPr lvl="2"/>
            <a:r>
              <a:rPr lang="en-US" altLang="en-US" dirty="0" smtClean="0"/>
              <a:t>Through the core (</a:t>
            </a:r>
            <a:r>
              <a:rPr lang="en-US" altLang="en-US" b="1" dirty="0" smtClean="0"/>
              <a:t>medulla</a:t>
            </a:r>
            <a:r>
              <a:rPr lang="en-US" altLang="en-US" dirty="0" smtClean="0"/>
              <a:t>) </a:t>
            </a:r>
          </a:p>
          <a:p>
            <a:pPr lvl="3"/>
            <a:r>
              <a:rPr lang="en-US" altLang="en-US" dirty="0" smtClean="0"/>
              <a:t>Contains B cells and plasma cells, organized into </a:t>
            </a:r>
            <a:r>
              <a:rPr lang="en-US" altLang="en-US" b="1" dirty="0" smtClean="0"/>
              <a:t>medullary</a:t>
            </a:r>
            <a:r>
              <a:rPr lang="en-US" altLang="en-US" dirty="0" smtClean="0"/>
              <a:t> </a:t>
            </a:r>
            <a:r>
              <a:rPr lang="en-US" altLang="en-US" b="1" dirty="0" smtClean="0"/>
              <a:t>cords</a:t>
            </a:r>
          </a:p>
          <a:p>
            <a:pPr lvl="2"/>
            <a:r>
              <a:rPr lang="en-US" altLang="en-US" dirty="0" smtClean="0"/>
              <a:t>Finally, into hilum and efferent </a:t>
            </a:r>
            <a:r>
              <a:rPr lang="en-US" altLang="en-US" dirty="0" err="1" smtClean="0"/>
              <a:t>lymphatics</a:t>
            </a:r>
            <a:endParaRPr lang="en-US" altLang="en-US" dirty="0"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smtClean="0"/>
              <a:t>22-2 Structures of Body Defenses</a:t>
            </a:r>
          </a:p>
        </p:txBody>
      </p:sp>
      <p:sp>
        <p:nvSpPr>
          <p:cNvPr id="67587" name="Rectangle 3"/>
          <p:cNvSpPr>
            <a:spLocks noGrp="1" noChangeArrowheads="1"/>
          </p:cNvSpPr>
          <p:nvPr>
            <p:ph idx="1"/>
          </p:nvPr>
        </p:nvSpPr>
        <p:spPr/>
        <p:txBody>
          <a:bodyPr/>
          <a:lstStyle/>
          <a:p>
            <a:r>
              <a:rPr lang="en-US" altLang="en-US" smtClean="0"/>
              <a:t>Lymph Node Function </a:t>
            </a:r>
          </a:p>
          <a:p>
            <a:pPr lvl="1"/>
            <a:r>
              <a:rPr lang="en-US" altLang="en-US" smtClean="0"/>
              <a:t>A filter</a:t>
            </a:r>
          </a:p>
          <a:p>
            <a:pPr lvl="2"/>
            <a:r>
              <a:rPr lang="en-US" altLang="en-US" smtClean="0"/>
              <a:t>Purifies lymph before return to venous circulation</a:t>
            </a:r>
          </a:p>
          <a:p>
            <a:pPr lvl="1"/>
            <a:r>
              <a:rPr lang="en-US" altLang="en-US" smtClean="0"/>
              <a:t>Removes:</a:t>
            </a:r>
          </a:p>
          <a:p>
            <a:pPr lvl="2"/>
            <a:r>
              <a:rPr lang="en-US" altLang="en-US" smtClean="0"/>
              <a:t>Debris</a:t>
            </a:r>
          </a:p>
          <a:p>
            <a:pPr lvl="2"/>
            <a:r>
              <a:rPr lang="en-US" altLang="en-US" smtClean="0"/>
              <a:t>Pathogens</a:t>
            </a:r>
          </a:p>
          <a:p>
            <a:pPr lvl="2"/>
            <a:r>
              <a:rPr lang="en-US" altLang="en-US" smtClean="0"/>
              <a:t>99 percent of antigens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smtClean="0"/>
              <a:t>22-2 Structures of Body Defenses</a:t>
            </a:r>
          </a:p>
        </p:txBody>
      </p:sp>
      <p:sp>
        <p:nvSpPr>
          <p:cNvPr id="68611" name="Rectangle 3"/>
          <p:cNvSpPr>
            <a:spLocks noGrp="1" noChangeArrowheads="1"/>
          </p:cNvSpPr>
          <p:nvPr>
            <p:ph idx="1"/>
          </p:nvPr>
        </p:nvSpPr>
        <p:spPr/>
        <p:txBody>
          <a:bodyPr/>
          <a:lstStyle/>
          <a:p>
            <a:r>
              <a:rPr lang="en-US" altLang="en-US" smtClean="0"/>
              <a:t>Antigen Presentation </a:t>
            </a:r>
          </a:p>
          <a:p>
            <a:pPr lvl="1"/>
            <a:r>
              <a:rPr lang="en-US" altLang="en-US" smtClean="0"/>
              <a:t>First step in immune response</a:t>
            </a:r>
          </a:p>
          <a:p>
            <a:pPr lvl="1"/>
            <a:r>
              <a:rPr lang="en-US" altLang="en-US" smtClean="0"/>
              <a:t>Extracted antigens are “presented” to lymphocytes</a:t>
            </a:r>
          </a:p>
          <a:p>
            <a:pPr lvl="2"/>
            <a:r>
              <a:rPr lang="en-US" altLang="en-US" smtClean="0"/>
              <a:t>Or attached to dendritic cells to stimulate lymphocytes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smtClean="0"/>
              <a:t>22-2 Structures of Body Defenses</a:t>
            </a:r>
          </a:p>
        </p:txBody>
      </p:sp>
      <p:sp>
        <p:nvSpPr>
          <p:cNvPr id="69635" name="Rectangle 3"/>
          <p:cNvSpPr>
            <a:spLocks noGrp="1" noChangeArrowheads="1"/>
          </p:cNvSpPr>
          <p:nvPr>
            <p:ph idx="1"/>
          </p:nvPr>
        </p:nvSpPr>
        <p:spPr/>
        <p:txBody>
          <a:bodyPr/>
          <a:lstStyle/>
          <a:p>
            <a:r>
              <a:rPr lang="en-US" altLang="en-US" smtClean="0"/>
              <a:t>Lymphatic Functions </a:t>
            </a:r>
          </a:p>
          <a:p>
            <a:pPr lvl="1"/>
            <a:r>
              <a:rPr lang="en-US" altLang="en-US" smtClean="0"/>
              <a:t>Lymphoid tissues and lymph nodes</a:t>
            </a:r>
          </a:p>
          <a:p>
            <a:pPr lvl="2"/>
            <a:r>
              <a:rPr lang="en-US" altLang="en-US" smtClean="0"/>
              <a:t>Distributed to monitor peripheral infections</a:t>
            </a:r>
          </a:p>
          <a:p>
            <a:pPr lvl="2"/>
            <a:r>
              <a:rPr lang="en-US" altLang="en-US" smtClean="0"/>
              <a:t>Respond before infections reach vital organs of trunk</a:t>
            </a:r>
          </a:p>
          <a:p>
            <a:pPr lvl="1"/>
            <a:r>
              <a:rPr lang="en-US" altLang="en-US" smtClean="0"/>
              <a:t>Lymph nodes of gut, trachea, lungs, and thoracic duct </a:t>
            </a:r>
          </a:p>
          <a:p>
            <a:pPr lvl="2"/>
            <a:r>
              <a:rPr lang="en-US" altLang="en-US" smtClean="0"/>
              <a:t>Protect against pathogens in digestive and respiratory systems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smtClean="0"/>
              <a:t>22-2 Structures of Body Defenses</a:t>
            </a:r>
          </a:p>
        </p:txBody>
      </p:sp>
      <p:sp>
        <p:nvSpPr>
          <p:cNvPr id="70659" name="Rectangle 3"/>
          <p:cNvSpPr>
            <a:spLocks noGrp="1" noChangeArrowheads="1"/>
          </p:cNvSpPr>
          <p:nvPr>
            <p:ph idx="1"/>
          </p:nvPr>
        </p:nvSpPr>
        <p:spPr/>
        <p:txBody>
          <a:bodyPr/>
          <a:lstStyle/>
          <a:p>
            <a:r>
              <a:rPr lang="en-US" altLang="en-US" dirty="0" smtClean="0"/>
              <a:t>Lymph Nodes (Glands)</a:t>
            </a:r>
          </a:p>
          <a:p>
            <a:pPr lvl="1"/>
            <a:r>
              <a:rPr lang="en-US" altLang="en-US" dirty="0" smtClean="0"/>
              <a:t>Large lymph nodes at groin and base of neck </a:t>
            </a:r>
          </a:p>
          <a:p>
            <a:pPr lvl="1"/>
            <a:r>
              <a:rPr lang="en-US" altLang="en-US" dirty="0" smtClean="0"/>
              <a:t>Swell in response to inflammation</a:t>
            </a:r>
          </a:p>
          <a:p>
            <a:r>
              <a:rPr lang="en-US" altLang="en-US" b="1" dirty="0" smtClean="0"/>
              <a:t>Lymphadenopathy</a:t>
            </a:r>
          </a:p>
          <a:p>
            <a:pPr lvl="1"/>
            <a:r>
              <a:rPr lang="en-US" altLang="en-US" dirty="0" smtClean="0"/>
              <a:t>Chronic or excessive enlargement of lymph nodes </a:t>
            </a:r>
          </a:p>
          <a:p>
            <a:pPr lvl="2"/>
            <a:r>
              <a:rPr lang="en-US" altLang="en-US" dirty="0" smtClean="0"/>
              <a:t>May indicate infections, endocrine disorders, or cancer</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smtClean="0"/>
              <a:t>22-2 Structures of Body Defenses</a:t>
            </a:r>
          </a:p>
        </p:txBody>
      </p:sp>
      <p:sp>
        <p:nvSpPr>
          <p:cNvPr id="71683" name="Rectangle 3"/>
          <p:cNvSpPr>
            <a:spLocks noGrp="1" noChangeArrowheads="1"/>
          </p:cNvSpPr>
          <p:nvPr>
            <p:ph idx="1"/>
          </p:nvPr>
        </p:nvSpPr>
        <p:spPr/>
        <p:txBody>
          <a:bodyPr/>
          <a:lstStyle/>
          <a:p>
            <a:r>
              <a:rPr lang="en-US" altLang="en-US" dirty="0" smtClean="0"/>
              <a:t>The </a:t>
            </a:r>
            <a:r>
              <a:rPr lang="en-US" altLang="en-US" b="1" dirty="0" smtClean="0"/>
              <a:t>Thymus</a:t>
            </a:r>
            <a:r>
              <a:rPr lang="en-US" altLang="en-US" dirty="0" smtClean="0"/>
              <a:t> </a:t>
            </a:r>
          </a:p>
          <a:p>
            <a:pPr lvl="1"/>
            <a:r>
              <a:rPr lang="en-US" altLang="en-US" dirty="0" smtClean="0"/>
              <a:t>Located in mediastinum</a:t>
            </a:r>
          </a:p>
          <a:p>
            <a:pPr lvl="1"/>
            <a:r>
              <a:rPr lang="en-US" altLang="en-US" dirty="0" smtClean="0"/>
              <a:t>Atrophies after puberty</a:t>
            </a:r>
          </a:p>
          <a:p>
            <a:pPr lvl="2"/>
            <a:r>
              <a:rPr lang="en-US" altLang="en-US" dirty="0" smtClean="0"/>
              <a:t>Diminishing effectiveness of immune system</a:t>
            </a:r>
          </a:p>
          <a:p>
            <a:r>
              <a:rPr lang="en-US" altLang="en-US" dirty="0" smtClean="0"/>
              <a:t>Divisions of the Thymus</a:t>
            </a:r>
          </a:p>
          <a:p>
            <a:pPr lvl="1"/>
            <a:r>
              <a:rPr lang="en-US" altLang="en-US" dirty="0" smtClean="0"/>
              <a:t>Thymus is divided into two </a:t>
            </a:r>
            <a:r>
              <a:rPr lang="en-US" altLang="en-US" b="1" dirty="0" err="1" smtClean="0"/>
              <a:t>thymic</a:t>
            </a:r>
            <a:r>
              <a:rPr lang="en-US" altLang="en-US" dirty="0" smtClean="0"/>
              <a:t> </a:t>
            </a:r>
            <a:r>
              <a:rPr lang="en-US" altLang="en-US" b="1" dirty="0" smtClean="0"/>
              <a:t>lobes</a:t>
            </a:r>
          </a:p>
          <a:p>
            <a:pPr lvl="1"/>
            <a:r>
              <a:rPr lang="en-US" altLang="en-US" b="1" dirty="0" smtClean="0"/>
              <a:t>Septa</a:t>
            </a:r>
            <a:r>
              <a:rPr lang="en-US" altLang="en-US" dirty="0" smtClean="0"/>
              <a:t> divide lobes into smaller </a:t>
            </a:r>
            <a:r>
              <a:rPr lang="en-US" altLang="en-US" b="1" dirty="0" smtClean="0"/>
              <a:t>lobules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smtClean="0"/>
              <a:t>22-2 Structures of Body Defenses</a:t>
            </a:r>
          </a:p>
        </p:txBody>
      </p:sp>
      <p:sp>
        <p:nvSpPr>
          <p:cNvPr id="72707" name="Rectangle 3"/>
          <p:cNvSpPr>
            <a:spLocks noGrp="1" noChangeArrowheads="1"/>
          </p:cNvSpPr>
          <p:nvPr>
            <p:ph idx="1"/>
          </p:nvPr>
        </p:nvSpPr>
        <p:spPr/>
        <p:txBody>
          <a:bodyPr/>
          <a:lstStyle/>
          <a:p>
            <a:r>
              <a:rPr lang="en-US" altLang="en-US" dirty="0" smtClean="0"/>
              <a:t>A </a:t>
            </a:r>
            <a:r>
              <a:rPr lang="en-US" altLang="en-US" dirty="0" err="1" smtClean="0"/>
              <a:t>Thymic</a:t>
            </a:r>
            <a:r>
              <a:rPr lang="en-US" altLang="en-US" dirty="0" smtClean="0"/>
              <a:t> Lobule </a:t>
            </a:r>
          </a:p>
          <a:p>
            <a:pPr lvl="1"/>
            <a:r>
              <a:rPr lang="en-US" altLang="en-US" dirty="0" smtClean="0"/>
              <a:t>Contains a dense outer cortex and a pale central medulla</a:t>
            </a:r>
          </a:p>
          <a:p>
            <a:r>
              <a:rPr lang="en-US" altLang="en-US" dirty="0" smtClean="0"/>
              <a:t>Lymphocytes</a:t>
            </a:r>
          </a:p>
          <a:p>
            <a:pPr lvl="1"/>
            <a:r>
              <a:rPr lang="en-US" altLang="en-US" dirty="0" smtClean="0"/>
              <a:t>Divide in the </a:t>
            </a:r>
            <a:r>
              <a:rPr lang="en-US" altLang="en-US" b="1" dirty="0" smtClean="0"/>
              <a:t>cortex</a:t>
            </a:r>
          </a:p>
          <a:p>
            <a:pPr lvl="1"/>
            <a:r>
              <a:rPr lang="en-US" altLang="en-US" dirty="0" smtClean="0"/>
              <a:t>T cells migrate into </a:t>
            </a:r>
            <a:r>
              <a:rPr lang="en-US" altLang="en-US" b="1" dirty="0" smtClean="0"/>
              <a:t>medulla</a:t>
            </a:r>
          </a:p>
          <a:p>
            <a:pPr lvl="1"/>
            <a:r>
              <a:rPr lang="en-US" altLang="en-US" dirty="0" smtClean="0"/>
              <a:t>Mature T cells leave thymus by medullary blood vessels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p:txBody>
          <a:bodyPr/>
          <a:lstStyle/>
          <a:p>
            <a:r>
              <a:rPr lang="en-US" altLang="en-US" smtClean="0"/>
              <a:t>22-1 Overview of the Lymphatic System</a:t>
            </a:r>
          </a:p>
        </p:txBody>
      </p:sp>
      <p:sp>
        <p:nvSpPr>
          <p:cNvPr id="9219" name="Rectangle 1027"/>
          <p:cNvSpPr>
            <a:spLocks noGrp="1" noChangeArrowheads="1"/>
          </p:cNvSpPr>
          <p:nvPr>
            <p:ph idx="1"/>
          </p:nvPr>
        </p:nvSpPr>
        <p:spPr/>
        <p:txBody>
          <a:bodyPr/>
          <a:lstStyle/>
          <a:p>
            <a:r>
              <a:rPr lang="en-US" altLang="en-US" dirty="0" smtClean="0"/>
              <a:t>The </a:t>
            </a:r>
            <a:r>
              <a:rPr lang="en-US" altLang="en-US" b="1" dirty="0" smtClean="0"/>
              <a:t>Lymphatic</a:t>
            </a:r>
            <a:r>
              <a:rPr lang="en-US" altLang="en-US" dirty="0" smtClean="0"/>
              <a:t> </a:t>
            </a:r>
            <a:r>
              <a:rPr lang="en-US" altLang="en-US" b="1" dirty="0" smtClean="0"/>
              <a:t>System</a:t>
            </a:r>
          </a:p>
          <a:p>
            <a:pPr lvl="1"/>
            <a:r>
              <a:rPr lang="en-US" altLang="en-US" dirty="0" smtClean="0"/>
              <a:t>Protects us against disease</a:t>
            </a:r>
          </a:p>
          <a:p>
            <a:pPr lvl="1"/>
            <a:r>
              <a:rPr lang="en-US" altLang="en-US" dirty="0" smtClean="0"/>
              <a:t>Lymphatic system cells respond to:</a:t>
            </a:r>
          </a:p>
          <a:p>
            <a:pPr lvl="2"/>
            <a:r>
              <a:rPr lang="en-US" altLang="en-US" dirty="0" smtClean="0"/>
              <a:t>Environmental pathogens</a:t>
            </a:r>
          </a:p>
          <a:p>
            <a:pPr lvl="2"/>
            <a:r>
              <a:rPr lang="en-US" altLang="en-US" dirty="0" smtClean="0"/>
              <a:t>Toxins</a:t>
            </a:r>
          </a:p>
          <a:p>
            <a:pPr lvl="2"/>
            <a:r>
              <a:rPr lang="en-US" altLang="en-US" dirty="0" smtClean="0"/>
              <a:t>Abnormal body cells, such as cancers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smtClean="0"/>
              <a:t>22-2 Structures of Body Defenses</a:t>
            </a:r>
          </a:p>
        </p:txBody>
      </p:sp>
      <p:sp>
        <p:nvSpPr>
          <p:cNvPr id="73731" name="Rectangle 3"/>
          <p:cNvSpPr>
            <a:spLocks noGrp="1" noChangeArrowheads="1"/>
          </p:cNvSpPr>
          <p:nvPr>
            <p:ph idx="1"/>
          </p:nvPr>
        </p:nvSpPr>
        <p:spPr/>
        <p:txBody>
          <a:bodyPr/>
          <a:lstStyle/>
          <a:p>
            <a:r>
              <a:rPr lang="en-US" altLang="en-US" b="1" dirty="0" err="1" smtClean="0"/>
              <a:t>Thymic</a:t>
            </a:r>
            <a:r>
              <a:rPr lang="en-US" altLang="en-US" dirty="0" smtClean="0"/>
              <a:t> </a:t>
            </a:r>
            <a:r>
              <a:rPr lang="en-US" altLang="en-US" b="1" dirty="0" smtClean="0"/>
              <a:t>Epithelial</a:t>
            </a:r>
            <a:r>
              <a:rPr lang="en-US" altLang="en-US" dirty="0" smtClean="0"/>
              <a:t> </a:t>
            </a:r>
            <a:r>
              <a:rPr lang="en-US" altLang="en-US" b="1" dirty="0" smtClean="0"/>
              <a:t>Cells</a:t>
            </a:r>
            <a:r>
              <a:rPr lang="en-US" altLang="en-US" dirty="0" smtClean="0"/>
              <a:t> in the Cortex </a:t>
            </a:r>
          </a:p>
          <a:p>
            <a:pPr lvl="1"/>
            <a:r>
              <a:rPr lang="en-US" altLang="en-US" dirty="0" smtClean="0"/>
              <a:t>Surround lymphocytes in cortex </a:t>
            </a:r>
          </a:p>
          <a:p>
            <a:pPr lvl="1"/>
            <a:r>
              <a:rPr lang="en-US" altLang="en-US" dirty="0" smtClean="0"/>
              <a:t>Maintain blood–thymus barrier</a:t>
            </a:r>
          </a:p>
          <a:p>
            <a:pPr lvl="1"/>
            <a:r>
              <a:rPr lang="en-US" altLang="en-US" dirty="0" smtClean="0"/>
              <a:t>Secrete </a:t>
            </a:r>
            <a:r>
              <a:rPr lang="en-US" altLang="en-US" dirty="0" err="1" smtClean="0"/>
              <a:t>thymic</a:t>
            </a:r>
            <a:r>
              <a:rPr lang="en-US" altLang="en-US" dirty="0" smtClean="0"/>
              <a:t> hormones that stimulate:</a:t>
            </a:r>
          </a:p>
          <a:p>
            <a:pPr lvl="2"/>
            <a:r>
              <a:rPr lang="en-US" altLang="en-US" dirty="0" smtClean="0"/>
              <a:t>Stem cell divisions</a:t>
            </a:r>
          </a:p>
          <a:p>
            <a:pPr lvl="2"/>
            <a:r>
              <a:rPr lang="en-US" altLang="en-US" dirty="0" smtClean="0"/>
              <a:t>T cell differentiation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smtClean="0"/>
              <a:t>22-2 Structures of Body Defenses</a:t>
            </a:r>
          </a:p>
        </p:txBody>
      </p:sp>
      <p:sp>
        <p:nvSpPr>
          <p:cNvPr id="74755" name="Rectangle 3"/>
          <p:cNvSpPr>
            <a:spLocks noGrp="1" noChangeArrowheads="1"/>
          </p:cNvSpPr>
          <p:nvPr>
            <p:ph idx="1"/>
          </p:nvPr>
        </p:nvSpPr>
        <p:spPr/>
        <p:txBody>
          <a:bodyPr/>
          <a:lstStyle/>
          <a:p>
            <a:r>
              <a:rPr lang="en-US" altLang="en-US" dirty="0" err="1" smtClean="0"/>
              <a:t>Thymic</a:t>
            </a:r>
            <a:r>
              <a:rPr lang="en-US" altLang="en-US" dirty="0" smtClean="0"/>
              <a:t> Epithelial Cells in the Medulla </a:t>
            </a:r>
          </a:p>
          <a:p>
            <a:pPr lvl="1"/>
            <a:r>
              <a:rPr lang="en-US" altLang="en-US" dirty="0" smtClean="0"/>
              <a:t>Form concentric layers known as </a:t>
            </a:r>
            <a:r>
              <a:rPr lang="en-US" altLang="en-US" b="1" dirty="0" err="1" smtClean="0"/>
              <a:t>thymic</a:t>
            </a:r>
            <a:r>
              <a:rPr lang="en-US" altLang="en-US" dirty="0" smtClean="0"/>
              <a:t> (</a:t>
            </a:r>
            <a:r>
              <a:rPr lang="en-US" altLang="en-US" b="1" dirty="0" smtClean="0"/>
              <a:t>Hassall’s</a:t>
            </a:r>
            <a:r>
              <a:rPr lang="en-US" altLang="en-US" dirty="0" smtClean="0"/>
              <a:t>) </a:t>
            </a:r>
            <a:r>
              <a:rPr lang="en-US" altLang="en-US" b="1" dirty="0" smtClean="0"/>
              <a:t>corpuscles</a:t>
            </a:r>
          </a:p>
          <a:p>
            <a:pPr lvl="1"/>
            <a:r>
              <a:rPr lang="en-US" altLang="en-US" dirty="0" smtClean="0"/>
              <a:t>The medulla has no blood–thymus barrier</a:t>
            </a:r>
          </a:p>
          <a:p>
            <a:pPr lvl="2"/>
            <a:r>
              <a:rPr lang="en-US" altLang="en-US" dirty="0" smtClean="0"/>
              <a:t>T cells can enter or leave bloodstream</a:t>
            </a:r>
          </a:p>
          <a:p>
            <a:r>
              <a:rPr lang="en-US" altLang="en-US" dirty="0" smtClean="0"/>
              <a:t>Thymus Hormones</a:t>
            </a:r>
          </a:p>
          <a:p>
            <a:pPr lvl="1"/>
            <a:r>
              <a:rPr lang="en-US" altLang="en-US" i="1" dirty="0" err="1" smtClean="0"/>
              <a:t>Thymosin</a:t>
            </a:r>
            <a:r>
              <a:rPr lang="en-US" altLang="en-US" dirty="0" smtClean="0"/>
              <a:t> – an extract from the thymus that promotes development of lymphocytes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3" name="Picture 9222" descr="figure_22_09a_unlabeled.jpg"/>
          <p:cNvPicPr>
            <a:picLocks noChangeAspect="1"/>
          </p:cNvPicPr>
          <p:nvPr/>
        </p:nvPicPr>
        <p:blipFill rotWithShape="1">
          <a:blip r:embed="rId3">
            <a:extLst>
              <a:ext uri="{28A0092B-C50C-407E-A947-70E740481C1C}">
                <a14:useLocalDpi xmlns:a14="http://schemas.microsoft.com/office/drawing/2010/main" val="0"/>
              </a:ext>
            </a:extLst>
          </a:blip>
          <a:srcRect b="4821"/>
          <a:stretch/>
        </p:blipFill>
        <p:spPr>
          <a:xfrm>
            <a:off x="298704" y="777240"/>
            <a:ext cx="8546592" cy="5047827"/>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a:t>
            </a:r>
            <a:r>
              <a:rPr lang="en-US" sz="900" b="1" dirty="0" smtClean="0">
                <a:latin typeface="Arial"/>
                <a:cs typeface="Arial"/>
              </a:rPr>
              <a:t>9a </a:t>
            </a:r>
            <a:r>
              <a:rPr lang="en-US" sz="900" b="1" dirty="0">
                <a:latin typeface="Arial"/>
                <a:cs typeface="Arial"/>
              </a:rPr>
              <a:t>The Thymus.</a:t>
            </a:r>
          </a:p>
        </p:txBody>
      </p:sp>
      <p:cxnSp>
        <p:nvCxnSpPr>
          <p:cNvPr id="6" name="Straight Connector 5"/>
          <p:cNvCxnSpPr/>
          <p:nvPr/>
        </p:nvCxnSpPr>
        <p:spPr bwMode="auto">
          <a:xfrm>
            <a:off x="2103222" y="1261091"/>
            <a:ext cx="2533894"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 Box 31"/>
          <p:cNvSpPr txBox="1">
            <a:spLocks noChangeArrowheads="1"/>
          </p:cNvSpPr>
          <p:nvPr/>
        </p:nvSpPr>
        <p:spPr bwMode="auto">
          <a:xfrm>
            <a:off x="8088946" y="3615541"/>
            <a:ext cx="4917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500" dirty="0" smtClean="0">
                <a:solidFill>
                  <a:srgbClr val="000000"/>
                </a:solidFill>
                <a:latin typeface="Arial"/>
                <a:cs typeface="Arial"/>
              </a:rPr>
              <a:t>Heart</a:t>
            </a:r>
            <a:endParaRPr lang="en-US" sz="1500" dirty="0">
              <a:solidFill>
                <a:srgbClr val="000000"/>
              </a:solidFill>
              <a:latin typeface="Arial"/>
              <a:cs typeface="Arial"/>
            </a:endParaRPr>
          </a:p>
        </p:txBody>
      </p:sp>
      <p:grpSp>
        <p:nvGrpSpPr>
          <p:cNvPr id="9222" name="Group 9221"/>
          <p:cNvGrpSpPr/>
          <p:nvPr/>
        </p:nvGrpSpPr>
        <p:grpSpPr>
          <a:xfrm>
            <a:off x="2210774" y="5379937"/>
            <a:ext cx="248899" cy="257311"/>
            <a:chOff x="2210774" y="5379937"/>
            <a:chExt cx="248899" cy="257311"/>
          </a:xfrm>
        </p:grpSpPr>
        <p:sp>
          <p:nvSpPr>
            <p:cNvPr id="9" name="Rectangle 8"/>
            <p:cNvSpPr>
              <a:spLocks noChangeAspect="1"/>
            </p:cNvSpPr>
            <p:nvPr/>
          </p:nvSpPr>
          <p:spPr bwMode="auto">
            <a:xfrm>
              <a:off x="2210774" y="5387744"/>
              <a:ext cx="248899" cy="249504"/>
            </a:xfrm>
            <a:prstGeom prst="rect">
              <a:avLst/>
            </a:prstGeom>
            <a:solidFill>
              <a:srgbClr val="134B66"/>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10" name="Text Box 31"/>
            <p:cNvSpPr txBox="1">
              <a:spLocks noChangeArrowheads="1"/>
            </p:cNvSpPr>
            <p:nvPr/>
          </p:nvSpPr>
          <p:spPr bwMode="auto">
            <a:xfrm>
              <a:off x="2270649" y="5379937"/>
              <a:ext cx="12830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500" b="0" dirty="0">
                  <a:solidFill>
                    <a:srgbClr val="FFFFFF"/>
                  </a:solidFill>
                  <a:latin typeface="Arial Black"/>
                  <a:cs typeface="Arial Black"/>
                </a:rPr>
                <a:t>a</a:t>
              </a:r>
            </a:p>
          </p:txBody>
        </p:sp>
      </p:grpSp>
      <p:cxnSp>
        <p:nvCxnSpPr>
          <p:cNvPr id="11" name="Straight Connector 10"/>
          <p:cNvCxnSpPr/>
          <p:nvPr/>
        </p:nvCxnSpPr>
        <p:spPr bwMode="auto">
          <a:xfrm>
            <a:off x="2097551" y="1659025"/>
            <a:ext cx="2564983"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Freeform 11"/>
          <p:cNvSpPr/>
          <p:nvPr/>
        </p:nvSpPr>
        <p:spPr>
          <a:xfrm>
            <a:off x="4690534" y="2010833"/>
            <a:ext cx="3318934" cy="292099"/>
          </a:xfrm>
          <a:custGeom>
            <a:avLst/>
            <a:gdLst>
              <a:gd name="connsiteX0" fmla="*/ 0 w 1807633"/>
              <a:gd name="connsiteY0" fmla="*/ 160867 h 160867"/>
              <a:gd name="connsiteX1" fmla="*/ 706966 w 1807633"/>
              <a:gd name="connsiteY1" fmla="*/ 0 h 160867"/>
              <a:gd name="connsiteX2" fmla="*/ 1807633 w 1807633"/>
              <a:gd name="connsiteY2" fmla="*/ 4233 h 160867"/>
            </a:gdLst>
            <a:ahLst/>
            <a:cxnLst>
              <a:cxn ang="0">
                <a:pos x="connsiteX0" y="connsiteY0"/>
              </a:cxn>
              <a:cxn ang="0">
                <a:pos x="connsiteX1" y="connsiteY1"/>
              </a:cxn>
              <a:cxn ang="0">
                <a:pos x="connsiteX2" y="connsiteY2"/>
              </a:cxn>
            </a:cxnLst>
            <a:rect l="l" t="t" r="r" b="b"/>
            <a:pathLst>
              <a:path w="1807633" h="160867">
                <a:moveTo>
                  <a:pt x="0" y="160867"/>
                </a:moveTo>
                <a:lnTo>
                  <a:pt x="706966" y="0"/>
                </a:lnTo>
                <a:lnTo>
                  <a:pt x="1807633" y="4233"/>
                </a:lnTo>
              </a:path>
            </a:pathLst>
          </a:custGeom>
          <a:ln w="12700" cmpd="sng">
            <a:solidFill>
              <a:srgbClr val="000000"/>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cxnSp>
        <p:nvCxnSpPr>
          <p:cNvPr id="13" name="Straight Connector 12"/>
          <p:cNvCxnSpPr/>
          <p:nvPr/>
        </p:nvCxnSpPr>
        <p:spPr bwMode="auto">
          <a:xfrm>
            <a:off x="4868643" y="2658092"/>
            <a:ext cx="312636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344960" y="2666558"/>
            <a:ext cx="3116844"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4790964" y="3746058"/>
            <a:ext cx="3204086"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1392299" y="4351425"/>
            <a:ext cx="220744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 Box 31"/>
          <p:cNvSpPr txBox="1">
            <a:spLocks noChangeArrowheads="1"/>
          </p:cNvSpPr>
          <p:nvPr/>
        </p:nvSpPr>
        <p:spPr bwMode="auto">
          <a:xfrm>
            <a:off x="8088946" y="2510641"/>
            <a:ext cx="3954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500" dirty="0" smtClean="0">
                <a:solidFill>
                  <a:srgbClr val="000000"/>
                </a:solidFill>
                <a:latin typeface="Arial"/>
                <a:cs typeface="Arial"/>
              </a:rPr>
              <a:t>Left</a:t>
            </a:r>
            <a:br>
              <a:rPr lang="en-US" sz="1500" dirty="0" smtClean="0">
                <a:solidFill>
                  <a:srgbClr val="000000"/>
                </a:solidFill>
                <a:latin typeface="Arial"/>
                <a:cs typeface="Arial"/>
              </a:rPr>
            </a:br>
            <a:r>
              <a:rPr lang="en-US" sz="1500" dirty="0" smtClean="0">
                <a:solidFill>
                  <a:srgbClr val="000000"/>
                </a:solidFill>
                <a:latin typeface="Arial"/>
                <a:cs typeface="Arial"/>
              </a:rPr>
              <a:t>lobe</a:t>
            </a:r>
            <a:endParaRPr lang="en-US" sz="1500" dirty="0">
              <a:solidFill>
                <a:srgbClr val="000000"/>
              </a:solidFill>
              <a:latin typeface="Arial"/>
              <a:cs typeface="Arial"/>
            </a:endParaRPr>
          </a:p>
        </p:txBody>
      </p:sp>
      <p:sp>
        <p:nvSpPr>
          <p:cNvPr id="18" name="Text Box 31"/>
          <p:cNvSpPr txBox="1">
            <a:spLocks noChangeArrowheads="1"/>
          </p:cNvSpPr>
          <p:nvPr/>
        </p:nvSpPr>
        <p:spPr bwMode="auto">
          <a:xfrm>
            <a:off x="8088946" y="1879881"/>
            <a:ext cx="7375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500" dirty="0" smtClean="0">
                <a:solidFill>
                  <a:srgbClr val="000000"/>
                </a:solidFill>
                <a:latin typeface="Arial"/>
                <a:cs typeface="Arial"/>
              </a:rPr>
              <a:t>Thymus</a:t>
            </a:r>
            <a:endParaRPr lang="en-US" sz="1500" dirty="0">
              <a:solidFill>
                <a:srgbClr val="000000"/>
              </a:solidFill>
              <a:latin typeface="Arial"/>
              <a:cs typeface="Arial"/>
            </a:endParaRPr>
          </a:p>
        </p:txBody>
      </p:sp>
      <p:sp>
        <p:nvSpPr>
          <p:cNvPr id="19" name="Text Box 31"/>
          <p:cNvSpPr txBox="1">
            <a:spLocks noChangeArrowheads="1"/>
          </p:cNvSpPr>
          <p:nvPr/>
        </p:nvSpPr>
        <p:spPr bwMode="auto">
          <a:xfrm>
            <a:off x="5574353" y="2989005"/>
            <a:ext cx="4059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500" dirty="0" smtClean="0">
                <a:solidFill>
                  <a:srgbClr val="000000"/>
                </a:solidFill>
                <a:latin typeface="Arial"/>
                <a:cs typeface="Arial"/>
              </a:rPr>
              <a:t>Left</a:t>
            </a:r>
            <a:br>
              <a:rPr lang="en-US" sz="1500" dirty="0" smtClean="0">
                <a:solidFill>
                  <a:srgbClr val="000000"/>
                </a:solidFill>
                <a:latin typeface="Arial"/>
                <a:cs typeface="Arial"/>
              </a:rPr>
            </a:br>
            <a:r>
              <a:rPr lang="en-US" sz="1500" dirty="0" smtClean="0">
                <a:solidFill>
                  <a:srgbClr val="000000"/>
                </a:solidFill>
                <a:latin typeface="Arial"/>
                <a:cs typeface="Arial"/>
              </a:rPr>
              <a:t>lung</a:t>
            </a:r>
            <a:endParaRPr lang="en-US" sz="1500" dirty="0">
              <a:solidFill>
                <a:srgbClr val="000000"/>
              </a:solidFill>
              <a:latin typeface="Arial"/>
              <a:cs typeface="Arial"/>
            </a:endParaRPr>
          </a:p>
        </p:txBody>
      </p:sp>
      <p:sp>
        <p:nvSpPr>
          <p:cNvPr id="20" name="Text Box 31"/>
          <p:cNvSpPr txBox="1">
            <a:spLocks noChangeArrowheads="1"/>
          </p:cNvSpPr>
          <p:nvPr/>
        </p:nvSpPr>
        <p:spPr bwMode="auto">
          <a:xfrm>
            <a:off x="3440753" y="3323437"/>
            <a:ext cx="4914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500" dirty="0" smtClean="0">
                <a:solidFill>
                  <a:srgbClr val="000000"/>
                </a:solidFill>
                <a:latin typeface="Arial"/>
                <a:cs typeface="Arial"/>
              </a:rPr>
              <a:t>Right</a:t>
            </a:r>
            <a:br>
              <a:rPr lang="en-US" sz="1500" dirty="0" smtClean="0">
                <a:solidFill>
                  <a:srgbClr val="000000"/>
                </a:solidFill>
                <a:latin typeface="Arial"/>
                <a:cs typeface="Arial"/>
              </a:rPr>
            </a:br>
            <a:r>
              <a:rPr lang="en-US" sz="1500" dirty="0" smtClean="0">
                <a:solidFill>
                  <a:srgbClr val="000000"/>
                </a:solidFill>
                <a:latin typeface="Arial"/>
                <a:cs typeface="Arial"/>
              </a:rPr>
              <a:t>lung</a:t>
            </a:r>
            <a:endParaRPr lang="en-US" sz="1500" dirty="0">
              <a:solidFill>
                <a:srgbClr val="000000"/>
              </a:solidFill>
              <a:latin typeface="Arial"/>
              <a:cs typeface="Arial"/>
            </a:endParaRPr>
          </a:p>
        </p:txBody>
      </p:sp>
      <p:sp>
        <p:nvSpPr>
          <p:cNvPr id="21" name="Text Box 31"/>
          <p:cNvSpPr txBox="1">
            <a:spLocks noChangeArrowheads="1"/>
          </p:cNvSpPr>
          <p:nvPr/>
        </p:nvSpPr>
        <p:spPr bwMode="auto">
          <a:xfrm>
            <a:off x="761049" y="1122114"/>
            <a:ext cx="12716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500" dirty="0" smtClean="0">
                <a:solidFill>
                  <a:srgbClr val="000000"/>
                </a:solidFill>
                <a:latin typeface="Arial"/>
                <a:cs typeface="Arial"/>
              </a:rPr>
              <a:t>Thyroid gland</a:t>
            </a:r>
            <a:endParaRPr lang="en-US" sz="1500" dirty="0">
              <a:solidFill>
                <a:srgbClr val="000000"/>
              </a:solidFill>
              <a:latin typeface="Arial"/>
              <a:cs typeface="Arial"/>
            </a:endParaRPr>
          </a:p>
        </p:txBody>
      </p:sp>
      <p:sp>
        <p:nvSpPr>
          <p:cNvPr id="22" name="Text Box 31"/>
          <p:cNvSpPr txBox="1">
            <a:spLocks noChangeArrowheads="1"/>
          </p:cNvSpPr>
          <p:nvPr/>
        </p:nvSpPr>
        <p:spPr bwMode="auto">
          <a:xfrm>
            <a:off x="1315615" y="1524280"/>
            <a:ext cx="7271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500" dirty="0" smtClean="0">
                <a:solidFill>
                  <a:srgbClr val="000000"/>
                </a:solidFill>
                <a:latin typeface="Arial"/>
                <a:cs typeface="Arial"/>
              </a:rPr>
              <a:t>Trachea</a:t>
            </a:r>
            <a:endParaRPr lang="en-US" sz="1500" dirty="0">
              <a:solidFill>
                <a:srgbClr val="000000"/>
              </a:solidFill>
              <a:latin typeface="Arial"/>
              <a:cs typeface="Arial"/>
            </a:endParaRPr>
          </a:p>
        </p:txBody>
      </p:sp>
      <p:sp>
        <p:nvSpPr>
          <p:cNvPr id="23" name="Text Box 31"/>
          <p:cNvSpPr txBox="1">
            <a:spLocks noChangeArrowheads="1"/>
          </p:cNvSpPr>
          <p:nvPr/>
        </p:nvSpPr>
        <p:spPr bwMode="auto">
          <a:xfrm>
            <a:off x="337714" y="2540280"/>
            <a:ext cx="94029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500" dirty="0" smtClean="0">
                <a:solidFill>
                  <a:srgbClr val="000000"/>
                </a:solidFill>
                <a:latin typeface="Arial"/>
                <a:cs typeface="Arial"/>
              </a:rPr>
              <a:t>Right lobe</a:t>
            </a:r>
            <a:endParaRPr lang="en-US" sz="1500" dirty="0">
              <a:solidFill>
                <a:srgbClr val="000000"/>
              </a:solidFill>
              <a:latin typeface="Arial"/>
              <a:cs typeface="Arial"/>
            </a:endParaRPr>
          </a:p>
        </p:txBody>
      </p:sp>
      <p:sp>
        <p:nvSpPr>
          <p:cNvPr id="24" name="Text Box 31"/>
          <p:cNvSpPr txBox="1">
            <a:spLocks noChangeArrowheads="1"/>
          </p:cNvSpPr>
          <p:nvPr/>
        </p:nvSpPr>
        <p:spPr bwMode="auto">
          <a:xfrm>
            <a:off x="325014" y="4199746"/>
            <a:ext cx="100472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500" dirty="0" smtClean="0">
                <a:solidFill>
                  <a:srgbClr val="000000"/>
                </a:solidFill>
                <a:latin typeface="Arial"/>
                <a:cs typeface="Arial"/>
              </a:rPr>
              <a:t>Diaphragm</a:t>
            </a:r>
            <a:endParaRPr lang="en-US" sz="1500" dirty="0">
              <a:solidFill>
                <a:srgbClr val="000000"/>
              </a:solidFill>
              <a:latin typeface="Arial"/>
              <a:cs typeface="Arial"/>
            </a:endParaRPr>
          </a:p>
        </p:txBody>
      </p:sp>
      <p:sp>
        <p:nvSpPr>
          <p:cNvPr id="25" name="Text Box 31"/>
          <p:cNvSpPr txBox="1">
            <a:spLocks noChangeArrowheads="1"/>
          </p:cNvSpPr>
          <p:nvPr/>
        </p:nvSpPr>
        <p:spPr bwMode="auto">
          <a:xfrm>
            <a:off x="2555986" y="5361797"/>
            <a:ext cx="45061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700" dirty="0" smtClean="0">
                <a:solidFill>
                  <a:srgbClr val="000000"/>
                </a:solidFill>
                <a:latin typeface="Arial"/>
                <a:cs typeface="Arial"/>
              </a:rPr>
              <a:t>The appearance and position of the thymus</a:t>
            </a:r>
            <a:br>
              <a:rPr lang="en-US" sz="1700" dirty="0" smtClean="0">
                <a:solidFill>
                  <a:srgbClr val="000000"/>
                </a:solidFill>
                <a:latin typeface="Arial"/>
                <a:cs typeface="Arial"/>
              </a:rPr>
            </a:br>
            <a:r>
              <a:rPr lang="en-US" sz="1700" dirty="0" smtClean="0">
                <a:solidFill>
                  <a:srgbClr val="000000"/>
                </a:solidFill>
                <a:latin typeface="Arial"/>
                <a:cs typeface="Arial"/>
              </a:rPr>
              <a:t>in relation to other organs in the chest.</a:t>
            </a:r>
            <a:endParaRPr lang="en-US" sz="1700" dirty="0">
              <a:solidFill>
                <a:srgbClr val="000000"/>
              </a:solidFill>
              <a:latin typeface="Arial"/>
              <a:cs typeface="Arial"/>
            </a:endParaRPr>
          </a:p>
        </p:txBody>
      </p:sp>
    </p:spTree>
    <p:extLst>
      <p:ext uri="{BB962C8B-B14F-4D97-AF65-F5344CB8AC3E}">
        <p14:creationId xmlns:p14="http://schemas.microsoft.com/office/powerpoint/2010/main" val="35937990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5" name="Picture 9234" descr="figure_22_09b_unlabeled.jpg"/>
          <p:cNvPicPr>
            <a:picLocks noChangeAspect="1"/>
          </p:cNvPicPr>
          <p:nvPr/>
        </p:nvPicPr>
        <p:blipFill rotWithShape="1">
          <a:blip r:embed="rId3">
            <a:extLst>
              <a:ext uri="{28A0092B-C50C-407E-A947-70E740481C1C}">
                <a14:useLocalDpi xmlns:a14="http://schemas.microsoft.com/office/drawing/2010/main" val="0"/>
              </a:ext>
            </a:extLst>
          </a:blip>
          <a:srcRect b="5876"/>
          <a:stretch/>
        </p:blipFill>
        <p:spPr>
          <a:xfrm>
            <a:off x="2627376" y="1155192"/>
            <a:ext cx="3889248" cy="4280408"/>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a:t>
            </a:r>
            <a:r>
              <a:rPr lang="en-US" sz="900" b="1" dirty="0" smtClean="0">
                <a:latin typeface="Arial"/>
                <a:cs typeface="Arial"/>
              </a:rPr>
              <a:t>9b </a:t>
            </a:r>
            <a:r>
              <a:rPr lang="en-US" sz="900" b="1" dirty="0">
                <a:latin typeface="Arial"/>
                <a:cs typeface="Arial"/>
              </a:rPr>
              <a:t>The Thymus.</a:t>
            </a:r>
          </a:p>
        </p:txBody>
      </p:sp>
      <p:cxnSp>
        <p:nvCxnSpPr>
          <p:cNvPr id="19" name="Straight Connector 18"/>
          <p:cNvCxnSpPr/>
          <p:nvPr/>
        </p:nvCxnSpPr>
        <p:spPr bwMode="auto">
          <a:xfrm>
            <a:off x="3395133" y="1777559"/>
            <a:ext cx="9525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flipV="1">
            <a:off x="5308595" y="1744134"/>
            <a:ext cx="698501" cy="379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a:off x="3399367" y="3001433"/>
            <a:ext cx="554566" cy="84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a:off x="3568696" y="3001434"/>
            <a:ext cx="304804" cy="4741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a:off x="3382429" y="3805325"/>
            <a:ext cx="520704"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234" name="Group 9233"/>
          <p:cNvGrpSpPr/>
          <p:nvPr/>
        </p:nvGrpSpPr>
        <p:grpSpPr>
          <a:xfrm>
            <a:off x="2955838" y="4681439"/>
            <a:ext cx="248900" cy="257313"/>
            <a:chOff x="2955838" y="4689905"/>
            <a:chExt cx="248900" cy="257313"/>
          </a:xfrm>
        </p:grpSpPr>
        <p:sp>
          <p:nvSpPr>
            <p:cNvPr id="25" name="Rectangle 24"/>
            <p:cNvSpPr>
              <a:spLocks noChangeAspect="1"/>
            </p:cNvSpPr>
            <p:nvPr/>
          </p:nvSpPr>
          <p:spPr bwMode="auto">
            <a:xfrm>
              <a:off x="2955838" y="4697713"/>
              <a:ext cx="248900" cy="249505"/>
            </a:xfrm>
            <a:prstGeom prst="rect">
              <a:avLst/>
            </a:prstGeom>
            <a:solidFill>
              <a:srgbClr val="134B66"/>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26" name="Text Box 31"/>
            <p:cNvSpPr txBox="1">
              <a:spLocks noChangeArrowheads="1"/>
            </p:cNvSpPr>
            <p:nvPr/>
          </p:nvSpPr>
          <p:spPr bwMode="auto">
            <a:xfrm>
              <a:off x="3015671" y="4689905"/>
              <a:ext cx="1368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600" b="0" dirty="0" smtClean="0">
                  <a:solidFill>
                    <a:srgbClr val="FFFFFF"/>
                  </a:solidFill>
                  <a:latin typeface="Arial Black"/>
                  <a:cs typeface="Arial Black"/>
                </a:rPr>
                <a:t>b</a:t>
              </a:r>
              <a:endParaRPr lang="en-US" sz="1600" b="0" dirty="0">
                <a:solidFill>
                  <a:srgbClr val="FFFFFF"/>
                </a:solidFill>
                <a:latin typeface="Arial Black"/>
                <a:cs typeface="Arial Black"/>
              </a:endParaRPr>
            </a:p>
          </p:txBody>
        </p:sp>
      </p:grpSp>
      <p:sp>
        <p:nvSpPr>
          <p:cNvPr id="27" name="Text Box 31"/>
          <p:cNvSpPr txBox="1">
            <a:spLocks noChangeArrowheads="1"/>
          </p:cNvSpPr>
          <p:nvPr/>
        </p:nvSpPr>
        <p:spPr bwMode="auto">
          <a:xfrm>
            <a:off x="2644883" y="3653649"/>
            <a:ext cx="6724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00" dirty="0" smtClean="0">
                <a:solidFill>
                  <a:srgbClr val="000000"/>
                </a:solidFill>
                <a:latin typeface="Arial"/>
                <a:cs typeface="Arial"/>
              </a:rPr>
              <a:t>Lobule</a:t>
            </a:r>
            <a:endParaRPr lang="en-US" sz="1600" dirty="0">
              <a:solidFill>
                <a:srgbClr val="000000"/>
              </a:solidFill>
              <a:latin typeface="Arial"/>
              <a:cs typeface="Arial"/>
            </a:endParaRPr>
          </a:p>
        </p:txBody>
      </p:sp>
      <p:sp>
        <p:nvSpPr>
          <p:cNvPr id="28" name="Text Box 31"/>
          <p:cNvSpPr txBox="1">
            <a:spLocks noChangeArrowheads="1"/>
          </p:cNvSpPr>
          <p:nvPr/>
        </p:nvSpPr>
        <p:spPr bwMode="auto">
          <a:xfrm>
            <a:off x="2761300" y="2851433"/>
            <a:ext cx="5642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00" dirty="0" smtClean="0">
                <a:solidFill>
                  <a:srgbClr val="000000"/>
                </a:solidFill>
                <a:latin typeface="Arial"/>
                <a:cs typeface="Arial"/>
              </a:rPr>
              <a:t>Septa</a:t>
            </a:r>
            <a:endParaRPr lang="en-US" sz="1600" dirty="0">
              <a:solidFill>
                <a:srgbClr val="000000"/>
              </a:solidFill>
              <a:latin typeface="Arial"/>
              <a:cs typeface="Arial"/>
            </a:endParaRPr>
          </a:p>
        </p:txBody>
      </p:sp>
      <p:sp>
        <p:nvSpPr>
          <p:cNvPr id="29" name="Text Box 31"/>
          <p:cNvSpPr txBox="1">
            <a:spLocks noChangeArrowheads="1"/>
          </p:cNvSpPr>
          <p:nvPr/>
        </p:nvSpPr>
        <p:spPr bwMode="auto">
          <a:xfrm>
            <a:off x="2794802" y="1621648"/>
            <a:ext cx="52578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600" dirty="0" smtClean="0">
                <a:solidFill>
                  <a:srgbClr val="000000"/>
                </a:solidFill>
                <a:latin typeface="Arial"/>
                <a:cs typeface="Arial"/>
              </a:rPr>
              <a:t>Right</a:t>
            </a:r>
            <a:br>
              <a:rPr lang="en-US" sz="1600" dirty="0" smtClean="0">
                <a:solidFill>
                  <a:srgbClr val="000000"/>
                </a:solidFill>
                <a:latin typeface="Arial"/>
                <a:cs typeface="Arial"/>
              </a:rPr>
            </a:br>
            <a:r>
              <a:rPr lang="en-US" sz="1600" dirty="0" smtClean="0">
                <a:solidFill>
                  <a:srgbClr val="000000"/>
                </a:solidFill>
                <a:latin typeface="Arial"/>
                <a:cs typeface="Arial"/>
              </a:rPr>
              <a:t>lobe</a:t>
            </a:r>
            <a:endParaRPr lang="en-US" sz="1600" dirty="0">
              <a:solidFill>
                <a:srgbClr val="000000"/>
              </a:solidFill>
              <a:latin typeface="Arial"/>
              <a:cs typeface="Arial"/>
            </a:endParaRPr>
          </a:p>
        </p:txBody>
      </p:sp>
      <p:sp>
        <p:nvSpPr>
          <p:cNvPr id="30" name="Text Box 31"/>
          <p:cNvSpPr txBox="1">
            <a:spLocks noChangeArrowheads="1"/>
          </p:cNvSpPr>
          <p:nvPr/>
        </p:nvSpPr>
        <p:spPr bwMode="auto">
          <a:xfrm>
            <a:off x="6063301" y="1611066"/>
            <a:ext cx="42179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00" dirty="0" smtClean="0">
                <a:solidFill>
                  <a:srgbClr val="000000"/>
                </a:solidFill>
                <a:latin typeface="Arial"/>
                <a:cs typeface="Arial"/>
              </a:rPr>
              <a:t>Left</a:t>
            </a:r>
            <a:br>
              <a:rPr lang="en-US" sz="1600" dirty="0" smtClean="0">
                <a:solidFill>
                  <a:srgbClr val="000000"/>
                </a:solidFill>
                <a:latin typeface="Arial"/>
                <a:cs typeface="Arial"/>
              </a:rPr>
            </a:br>
            <a:r>
              <a:rPr lang="en-US" sz="1600" dirty="0" smtClean="0">
                <a:solidFill>
                  <a:srgbClr val="000000"/>
                </a:solidFill>
                <a:latin typeface="Arial"/>
                <a:cs typeface="Arial"/>
              </a:rPr>
              <a:t>lobe</a:t>
            </a:r>
            <a:endParaRPr lang="en-US" sz="1600" dirty="0">
              <a:solidFill>
                <a:srgbClr val="000000"/>
              </a:solidFill>
              <a:latin typeface="Arial"/>
              <a:cs typeface="Arial"/>
            </a:endParaRPr>
          </a:p>
        </p:txBody>
      </p:sp>
      <p:sp>
        <p:nvSpPr>
          <p:cNvPr id="31" name="Text Box 31"/>
          <p:cNvSpPr txBox="1">
            <a:spLocks noChangeArrowheads="1"/>
          </p:cNvSpPr>
          <p:nvPr/>
        </p:nvSpPr>
        <p:spPr bwMode="auto">
          <a:xfrm>
            <a:off x="3334917" y="4673885"/>
            <a:ext cx="1459171"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750" dirty="0" smtClean="0">
                <a:solidFill>
                  <a:srgbClr val="000000"/>
                </a:solidFill>
                <a:latin typeface="Arial"/>
                <a:cs typeface="Arial"/>
              </a:rPr>
              <a:t>Anatomical</a:t>
            </a:r>
            <a:br>
              <a:rPr lang="en-US" sz="1750" dirty="0" smtClean="0">
                <a:solidFill>
                  <a:srgbClr val="000000"/>
                </a:solidFill>
                <a:latin typeface="Arial"/>
                <a:cs typeface="Arial"/>
              </a:rPr>
            </a:br>
            <a:r>
              <a:rPr lang="en-US" sz="1750" dirty="0" smtClean="0">
                <a:solidFill>
                  <a:srgbClr val="000000"/>
                </a:solidFill>
                <a:latin typeface="Arial"/>
                <a:cs typeface="Arial"/>
              </a:rPr>
              <a:t>landmarks on</a:t>
            </a:r>
          </a:p>
          <a:p>
            <a:r>
              <a:rPr lang="en-US" sz="1750" dirty="0" smtClean="0">
                <a:solidFill>
                  <a:srgbClr val="000000"/>
                </a:solidFill>
                <a:latin typeface="Arial"/>
                <a:cs typeface="Arial"/>
              </a:rPr>
              <a:t>the thymus.</a:t>
            </a:r>
            <a:endParaRPr lang="en-US" sz="1750" dirty="0">
              <a:solidFill>
                <a:srgbClr val="000000"/>
              </a:solidFill>
              <a:latin typeface="Arial"/>
              <a:cs typeface="Arial"/>
            </a:endParaRPr>
          </a:p>
        </p:txBody>
      </p:sp>
    </p:spTree>
    <p:extLst>
      <p:ext uri="{BB962C8B-B14F-4D97-AF65-F5344CB8AC3E}">
        <p14:creationId xmlns:p14="http://schemas.microsoft.com/office/powerpoint/2010/main" val="190644259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9217" descr="figure_22_09c_unlabeled.jpg"/>
          <p:cNvPicPr>
            <a:picLocks noChangeAspect="1"/>
          </p:cNvPicPr>
          <p:nvPr/>
        </p:nvPicPr>
        <p:blipFill rotWithShape="1">
          <a:blip r:embed="rId3">
            <a:extLst>
              <a:ext uri="{28A0092B-C50C-407E-A947-70E740481C1C}">
                <a14:useLocalDpi xmlns:a14="http://schemas.microsoft.com/office/drawing/2010/main" val="0"/>
              </a:ext>
            </a:extLst>
          </a:blip>
          <a:srcRect b="3826"/>
          <a:stretch/>
        </p:blipFill>
        <p:spPr>
          <a:xfrm>
            <a:off x="911352" y="225217"/>
            <a:ext cx="7321296" cy="6331746"/>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a:t>
            </a:r>
            <a:r>
              <a:rPr lang="en-US" sz="900" b="1" dirty="0" smtClean="0">
                <a:latin typeface="Arial"/>
                <a:cs typeface="Arial"/>
              </a:rPr>
              <a:t>9c </a:t>
            </a:r>
            <a:r>
              <a:rPr lang="en-US" sz="900" b="1" dirty="0">
                <a:latin typeface="Arial"/>
                <a:cs typeface="Arial"/>
              </a:rPr>
              <a:t>The Thymus.</a:t>
            </a:r>
          </a:p>
        </p:txBody>
      </p:sp>
      <p:sp>
        <p:nvSpPr>
          <p:cNvPr id="6" name="Rounded Rectangle 5"/>
          <p:cNvSpPr/>
          <p:nvPr/>
        </p:nvSpPr>
        <p:spPr bwMode="auto">
          <a:xfrm>
            <a:off x="6369051" y="1960035"/>
            <a:ext cx="831849" cy="249768"/>
          </a:xfrm>
          <a:prstGeom prst="roundRect">
            <a:avLst>
              <a:gd name="adj" fmla="val 50000"/>
            </a:avLst>
          </a:prstGeom>
          <a:solidFill>
            <a:schemeClr val="bg1">
              <a:alpha val="76000"/>
            </a:schemeClr>
          </a:solidFill>
          <a:ln w="12700" cap="flat" cmpd="sng" algn="ctr">
            <a:noFill/>
            <a:prstDash val="solid"/>
            <a:round/>
            <a:headEnd type="none" w="med" len="med"/>
            <a:tailEnd type="none" w="med" len="med"/>
          </a:ln>
          <a:effectLst>
            <a:glow rad="25400">
              <a:schemeClr val="bg1">
                <a:alpha val="67000"/>
              </a:schemeClr>
            </a:glow>
            <a:softEdge rad="63500"/>
          </a:effectLst>
          <a:extLst/>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cxnSp>
        <p:nvCxnSpPr>
          <p:cNvPr id="7" name="Straight Connector 6"/>
          <p:cNvCxnSpPr/>
          <p:nvPr/>
        </p:nvCxnSpPr>
        <p:spPr bwMode="auto">
          <a:xfrm>
            <a:off x="7440077" y="474577"/>
            <a:ext cx="0" cy="217568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Freeform 7"/>
          <p:cNvSpPr/>
          <p:nvPr/>
        </p:nvSpPr>
        <p:spPr>
          <a:xfrm>
            <a:off x="3359150" y="495304"/>
            <a:ext cx="1035049" cy="1511300"/>
          </a:xfrm>
          <a:custGeom>
            <a:avLst/>
            <a:gdLst>
              <a:gd name="connsiteX0" fmla="*/ 563033 w 563033"/>
              <a:gd name="connsiteY0" fmla="*/ 817034 h 817034"/>
              <a:gd name="connsiteX1" fmla="*/ 4233 w 563033"/>
              <a:gd name="connsiteY1" fmla="*/ 67734 h 817034"/>
              <a:gd name="connsiteX2" fmla="*/ 0 w 563033"/>
              <a:gd name="connsiteY2" fmla="*/ 0 h 817034"/>
            </a:gdLst>
            <a:ahLst/>
            <a:cxnLst>
              <a:cxn ang="0">
                <a:pos x="connsiteX0" y="connsiteY0"/>
              </a:cxn>
              <a:cxn ang="0">
                <a:pos x="connsiteX1" y="connsiteY1"/>
              </a:cxn>
              <a:cxn ang="0">
                <a:pos x="connsiteX2" y="connsiteY2"/>
              </a:cxn>
            </a:cxnLst>
            <a:rect l="l" t="t" r="r" b="b"/>
            <a:pathLst>
              <a:path w="563033" h="817034">
                <a:moveTo>
                  <a:pt x="563033" y="817034"/>
                </a:moveTo>
                <a:lnTo>
                  <a:pt x="4233" y="67734"/>
                </a:lnTo>
                <a:lnTo>
                  <a:pt x="0" y="0"/>
                </a:lnTo>
              </a:path>
            </a:pathLst>
          </a:custGeom>
          <a:ln w="12700" cmpd="sng">
            <a:solidFill>
              <a:srgbClr val="000000"/>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cxnSp>
        <p:nvCxnSpPr>
          <p:cNvPr id="9" name="Straight Connector 8"/>
          <p:cNvCxnSpPr/>
          <p:nvPr/>
        </p:nvCxnSpPr>
        <p:spPr bwMode="auto">
          <a:xfrm>
            <a:off x="4750974" y="476457"/>
            <a:ext cx="1742" cy="277283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4761541" y="563368"/>
            <a:ext cx="879404" cy="119725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216" name="Group 9215"/>
          <p:cNvGrpSpPr/>
          <p:nvPr/>
        </p:nvGrpSpPr>
        <p:grpSpPr>
          <a:xfrm>
            <a:off x="1103755" y="6097491"/>
            <a:ext cx="248900" cy="259429"/>
            <a:chOff x="1103755" y="6021288"/>
            <a:chExt cx="248900" cy="259429"/>
          </a:xfrm>
        </p:grpSpPr>
        <p:sp>
          <p:nvSpPr>
            <p:cNvPr id="12" name="Rectangle 11"/>
            <p:cNvSpPr>
              <a:spLocks noChangeAspect="1"/>
            </p:cNvSpPr>
            <p:nvPr/>
          </p:nvSpPr>
          <p:spPr bwMode="auto">
            <a:xfrm>
              <a:off x="1103755" y="6031212"/>
              <a:ext cx="248900" cy="249505"/>
            </a:xfrm>
            <a:prstGeom prst="rect">
              <a:avLst/>
            </a:prstGeom>
            <a:solidFill>
              <a:srgbClr val="134B66"/>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13" name="Text Box 31"/>
            <p:cNvSpPr txBox="1">
              <a:spLocks noChangeArrowheads="1"/>
            </p:cNvSpPr>
            <p:nvPr/>
          </p:nvSpPr>
          <p:spPr bwMode="auto">
            <a:xfrm>
              <a:off x="1169982" y="6021288"/>
              <a:ext cx="12830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500" b="0" dirty="0" smtClean="0">
                  <a:solidFill>
                    <a:srgbClr val="FFFFFF"/>
                  </a:solidFill>
                  <a:latin typeface="Arial Black"/>
                  <a:cs typeface="Arial Black"/>
                </a:rPr>
                <a:t>c</a:t>
              </a:r>
              <a:endParaRPr lang="en-US" sz="1500" b="0" dirty="0">
                <a:solidFill>
                  <a:srgbClr val="FFFFFF"/>
                </a:solidFill>
                <a:latin typeface="Arial Black"/>
                <a:cs typeface="Arial Black"/>
              </a:endParaRPr>
            </a:p>
          </p:txBody>
        </p:sp>
      </p:grpSp>
      <p:sp>
        <p:nvSpPr>
          <p:cNvPr id="14" name="Text Box 31"/>
          <p:cNvSpPr txBox="1">
            <a:spLocks noChangeArrowheads="1"/>
          </p:cNvSpPr>
          <p:nvPr/>
        </p:nvSpPr>
        <p:spPr bwMode="auto">
          <a:xfrm>
            <a:off x="3006837" y="203482"/>
            <a:ext cx="71609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500" dirty="0" smtClean="0">
                <a:solidFill>
                  <a:srgbClr val="000000"/>
                </a:solidFill>
                <a:latin typeface="Arial"/>
                <a:cs typeface="Arial"/>
              </a:rPr>
              <a:t>Medulla</a:t>
            </a:r>
            <a:endParaRPr lang="en-US" sz="1500" dirty="0">
              <a:solidFill>
                <a:srgbClr val="000000"/>
              </a:solidFill>
              <a:latin typeface="Arial"/>
              <a:cs typeface="Arial"/>
            </a:endParaRPr>
          </a:p>
        </p:txBody>
      </p:sp>
      <p:sp>
        <p:nvSpPr>
          <p:cNvPr id="15" name="Text Box 31"/>
          <p:cNvSpPr txBox="1">
            <a:spLocks noChangeArrowheads="1"/>
          </p:cNvSpPr>
          <p:nvPr/>
        </p:nvSpPr>
        <p:spPr bwMode="auto">
          <a:xfrm>
            <a:off x="4496965" y="203483"/>
            <a:ext cx="52578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500" dirty="0" smtClean="0">
                <a:solidFill>
                  <a:srgbClr val="000000"/>
                </a:solidFill>
                <a:latin typeface="Arial"/>
                <a:cs typeface="Arial"/>
              </a:rPr>
              <a:t>Septa</a:t>
            </a:r>
            <a:endParaRPr lang="en-US" sz="1500" dirty="0">
              <a:solidFill>
                <a:srgbClr val="000000"/>
              </a:solidFill>
              <a:latin typeface="Arial"/>
              <a:cs typeface="Arial"/>
            </a:endParaRPr>
          </a:p>
        </p:txBody>
      </p:sp>
      <p:sp>
        <p:nvSpPr>
          <p:cNvPr id="16" name="Text Box 31"/>
          <p:cNvSpPr txBox="1">
            <a:spLocks noChangeArrowheads="1"/>
          </p:cNvSpPr>
          <p:nvPr/>
        </p:nvSpPr>
        <p:spPr bwMode="auto">
          <a:xfrm>
            <a:off x="7140683" y="209833"/>
            <a:ext cx="60929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500" dirty="0" smtClean="0">
                <a:solidFill>
                  <a:srgbClr val="000000"/>
                </a:solidFill>
                <a:latin typeface="Arial"/>
                <a:cs typeface="Arial"/>
              </a:rPr>
              <a:t>Cortex</a:t>
            </a:r>
            <a:endParaRPr lang="en-US" sz="1500" dirty="0">
              <a:solidFill>
                <a:srgbClr val="000000"/>
              </a:solidFill>
              <a:latin typeface="Arial"/>
              <a:cs typeface="Arial"/>
            </a:endParaRPr>
          </a:p>
        </p:txBody>
      </p:sp>
      <p:sp>
        <p:nvSpPr>
          <p:cNvPr id="17" name="Text Box 31"/>
          <p:cNvSpPr txBox="1">
            <a:spLocks noChangeArrowheads="1"/>
          </p:cNvSpPr>
          <p:nvPr/>
        </p:nvSpPr>
        <p:spPr bwMode="auto">
          <a:xfrm>
            <a:off x="6452767" y="1960318"/>
            <a:ext cx="70557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500" b="0" dirty="0" smtClean="0">
                <a:solidFill>
                  <a:srgbClr val="000000"/>
                </a:solidFill>
                <a:latin typeface="Arial Black"/>
                <a:cs typeface="Arial Black"/>
              </a:rPr>
              <a:t>Lobule</a:t>
            </a:r>
            <a:endParaRPr lang="en-US" sz="1500" b="0" dirty="0">
              <a:solidFill>
                <a:srgbClr val="000000"/>
              </a:solidFill>
              <a:latin typeface="Arial Black"/>
              <a:cs typeface="Arial Black"/>
            </a:endParaRPr>
          </a:p>
        </p:txBody>
      </p:sp>
      <p:sp>
        <p:nvSpPr>
          <p:cNvPr id="18" name="Rounded Rectangle 17"/>
          <p:cNvSpPr/>
          <p:nvPr/>
        </p:nvSpPr>
        <p:spPr bwMode="auto">
          <a:xfrm>
            <a:off x="5922435" y="4210051"/>
            <a:ext cx="891115" cy="254002"/>
          </a:xfrm>
          <a:prstGeom prst="roundRect">
            <a:avLst>
              <a:gd name="adj" fmla="val 50000"/>
            </a:avLst>
          </a:prstGeom>
          <a:solidFill>
            <a:schemeClr val="bg1">
              <a:alpha val="76000"/>
            </a:schemeClr>
          </a:solidFill>
          <a:ln w="12700" cap="flat" cmpd="sng" algn="ctr">
            <a:noFill/>
            <a:prstDash val="solid"/>
            <a:round/>
            <a:headEnd type="none" w="med" len="med"/>
            <a:tailEnd type="none" w="med" len="med"/>
          </a:ln>
          <a:effectLst>
            <a:glow rad="25400">
              <a:schemeClr val="bg1">
                <a:alpha val="67000"/>
              </a:schemeClr>
            </a:glow>
            <a:softEdge rad="63500"/>
          </a:effectLst>
          <a:extLst/>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19" name="Text Box 31"/>
          <p:cNvSpPr txBox="1">
            <a:spLocks noChangeArrowheads="1"/>
          </p:cNvSpPr>
          <p:nvPr/>
        </p:nvSpPr>
        <p:spPr bwMode="auto">
          <a:xfrm>
            <a:off x="6018851" y="4210334"/>
            <a:ext cx="70557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500" b="0" dirty="0" smtClean="0">
                <a:solidFill>
                  <a:srgbClr val="000000"/>
                </a:solidFill>
                <a:latin typeface="Arial Black"/>
                <a:cs typeface="Arial Black"/>
              </a:rPr>
              <a:t>Lobule</a:t>
            </a:r>
            <a:endParaRPr lang="en-US" sz="1500" b="0" dirty="0">
              <a:solidFill>
                <a:srgbClr val="000000"/>
              </a:solidFill>
              <a:latin typeface="Arial Black"/>
              <a:cs typeface="Arial Black"/>
            </a:endParaRPr>
          </a:p>
        </p:txBody>
      </p:sp>
      <p:sp>
        <p:nvSpPr>
          <p:cNvPr id="20" name="Text Box 31"/>
          <p:cNvSpPr txBox="1">
            <a:spLocks noChangeArrowheads="1"/>
          </p:cNvSpPr>
          <p:nvPr/>
        </p:nvSpPr>
        <p:spPr bwMode="auto">
          <a:xfrm>
            <a:off x="7072979" y="5609455"/>
            <a:ext cx="7041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500" dirty="0" smtClean="0">
                <a:solidFill>
                  <a:srgbClr val="808080"/>
                </a:solidFill>
                <a:latin typeface="Arial"/>
                <a:cs typeface="Arial"/>
              </a:rPr>
              <a:t>LM </a:t>
            </a:r>
            <a:r>
              <a:rPr lang="en-US" sz="1500" dirty="0" smtClean="0">
                <a:solidFill>
                  <a:srgbClr val="808080"/>
                </a:solidFill>
                <a:latin typeface="Symbol Std"/>
                <a:cs typeface="Symbol Std"/>
              </a:rPr>
              <a:t>×</a:t>
            </a:r>
            <a:r>
              <a:rPr lang="en-US" sz="1500" dirty="0" smtClean="0">
                <a:solidFill>
                  <a:srgbClr val="808080"/>
                </a:solidFill>
                <a:latin typeface="Arial"/>
                <a:cs typeface="Arial"/>
              </a:rPr>
              <a:t> 50</a:t>
            </a:r>
            <a:endParaRPr lang="en-US" sz="1500" dirty="0">
              <a:solidFill>
                <a:srgbClr val="808080"/>
              </a:solidFill>
              <a:latin typeface="Arial"/>
              <a:cs typeface="Arial"/>
            </a:endParaRPr>
          </a:p>
        </p:txBody>
      </p:sp>
      <p:sp>
        <p:nvSpPr>
          <p:cNvPr id="21" name="Text Box 31"/>
          <p:cNvSpPr txBox="1">
            <a:spLocks noChangeArrowheads="1"/>
          </p:cNvSpPr>
          <p:nvPr/>
        </p:nvSpPr>
        <p:spPr bwMode="auto">
          <a:xfrm>
            <a:off x="1285984" y="5605220"/>
            <a:ext cx="187748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500" b="0" dirty="0" smtClean="0">
                <a:solidFill>
                  <a:srgbClr val="000000"/>
                </a:solidFill>
                <a:latin typeface="Arial Black"/>
                <a:cs typeface="Arial Black"/>
              </a:rPr>
              <a:t>The thymus gland</a:t>
            </a:r>
            <a:endParaRPr lang="en-US" sz="1500" b="0" dirty="0">
              <a:solidFill>
                <a:srgbClr val="000000"/>
              </a:solidFill>
              <a:latin typeface="Arial Black"/>
              <a:cs typeface="Arial Black"/>
            </a:endParaRPr>
          </a:p>
        </p:txBody>
      </p:sp>
      <p:sp>
        <p:nvSpPr>
          <p:cNvPr id="22" name="Text Box 31"/>
          <p:cNvSpPr txBox="1">
            <a:spLocks noChangeArrowheads="1"/>
          </p:cNvSpPr>
          <p:nvPr/>
        </p:nvSpPr>
        <p:spPr bwMode="auto">
          <a:xfrm>
            <a:off x="1461667" y="6079352"/>
            <a:ext cx="59717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700" dirty="0" smtClean="0">
                <a:solidFill>
                  <a:srgbClr val="000000"/>
                </a:solidFill>
                <a:latin typeface="Arial"/>
                <a:cs typeface="Arial"/>
              </a:rPr>
              <a:t>Fibrous septa divide the tissue of the thymus into lobules</a:t>
            </a:r>
            <a:br>
              <a:rPr lang="en-US" sz="1700" dirty="0" smtClean="0">
                <a:solidFill>
                  <a:srgbClr val="000000"/>
                </a:solidFill>
                <a:latin typeface="Arial"/>
                <a:cs typeface="Arial"/>
              </a:rPr>
            </a:br>
            <a:r>
              <a:rPr lang="en-US" sz="1700" dirty="0" smtClean="0">
                <a:solidFill>
                  <a:srgbClr val="000000"/>
                </a:solidFill>
                <a:latin typeface="Arial"/>
                <a:cs typeface="Arial"/>
              </a:rPr>
              <a:t>resembling interconnected lymphoid nodules. </a:t>
            </a:r>
            <a:endParaRPr lang="en-US" sz="1700" dirty="0">
              <a:solidFill>
                <a:srgbClr val="000000"/>
              </a:solidFill>
              <a:latin typeface="Arial"/>
              <a:cs typeface="Arial"/>
            </a:endParaRPr>
          </a:p>
        </p:txBody>
      </p:sp>
    </p:spTree>
    <p:extLst>
      <p:ext uri="{BB962C8B-B14F-4D97-AF65-F5344CB8AC3E}">
        <p14:creationId xmlns:p14="http://schemas.microsoft.com/office/powerpoint/2010/main" val="312028829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6" name="Picture 9225" descr="figure_22_09d_unlabeled.jpg"/>
          <p:cNvPicPr>
            <a:picLocks noChangeAspect="1"/>
          </p:cNvPicPr>
          <p:nvPr/>
        </p:nvPicPr>
        <p:blipFill rotWithShape="1">
          <a:blip r:embed="rId3">
            <a:extLst>
              <a:ext uri="{28A0092B-C50C-407E-A947-70E740481C1C}">
                <a14:useLocalDpi xmlns:a14="http://schemas.microsoft.com/office/drawing/2010/main" val="0"/>
              </a:ext>
            </a:extLst>
          </a:blip>
          <a:srcRect b="5247"/>
          <a:stretch/>
        </p:blipFill>
        <p:spPr>
          <a:xfrm>
            <a:off x="1584960" y="137160"/>
            <a:ext cx="5974080" cy="623824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a:t>
            </a:r>
            <a:r>
              <a:rPr lang="en-US" sz="900" b="1" dirty="0" smtClean="0">
                <a:latin typeface="Arial"/>
                <a:cs typeface="Arial"/>
              </a:rPr>
              <a:t>9d </a:t>
            </a:r>
            <a:r>
              <a:rPr lang="en-US" sz="900" b="1" dirty="0">
                <a:latin typeface="Arial"/>
                <a:cs typeface="Arial"/>
              </a:rPr>
              <a:t>The Thymus.</a:t>
            </a:r>
          </a:p>
        </p:txBody>
      </p:sp>
      <p:cxnSp>
        <p:nvCxnSpPr>
          <p:cNvPr id="6" name="Straight Connector 5"/>
          <p:cNvCxnSpPr/>
          <p:nvPr/>
        </p:nvCxnSpPr>
        <p:spPr bwMode="auto">
          <a:xfrm>
            <a:off x="3315871" y="444054"/>
            <a:ext cx="11529" cy="121329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flipH="1">
            <a:off x="2946401" y="565150"/>
            <a:ext cx="374649" cy="56515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2572917" y="2552252"/>
            <a:ext cx="960072"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V="1">
            <a:off x="2598316" y="1735667"/>
            <a:ext cx="3159017" cy="204848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2598316" y="3784153"/>
            <a:ext cx="1745084" cy="44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
          <p:cNvSpPr/>
          <p:nvPr/>
        </p:nvSpPr>
        <p:spPr bwMode="auto">
          <a:xfrm>
            <a:off x="3555997" y="1291162"/>
            <a:ext cx="3014135" cy="3026838"/>
          </a:xfrm>
          <a:prstGeom prst="rect">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grpSp>
        <p:nvGrpSpPr>
          <p:cNvPr id="9225" name="Group 9224"/>
          <p:cNvGrpSpPr/>
          <p:nvPr/>
        </p:nvGrpSpPr>
        <p:grpSpPr>
          <a:xfrm>
            <a:off x="2380107" y="5512628"/>
            <a:ext cx="239755" cy="240338"/>
            <a:chOff x="2380107" y="5512628"/>
            <a:chExt cx="239755" cy="240338"/>
          </a:xfrm>
        </p:grpSpPr>
        <p:sp>
          <p:nvSpPr>
            <p:cNvPr id="13" name="Rectangle 12"/>
            <p:cNvSpPr>
              <a:spLocks noChangeAspect="1"/>
            </p:cNvSpPr>
            <p:nvPr/>
          </p:nvSpPr>
          <p:spPr bwMode="auto">
            <a:xfrm>
              <a:off x="2380107" y="5512628"/>
              <a:ext cx="239755" cy="240338"/>
            </a:xfrm>
            <a:prstGeom prst="rect">
              <a:avLst/>
            </a:prstGeom>
            <a:solidFill>
              <a:srgbClr val="134B66"/>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14" name="Text Box 31"/>
            <p:cNvSpPr txBox="1">
              <a:spLocks noChangeArrowheads="1"/>
            </p:cNvSpPr>
            <p:nvPr/>
          </p:nvSpPr>
          <p:spPr bwMode="auto">
            <a:xfrm>
              <a:off x="2442142" y="5517520"/>
              <a:ext cx="1197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400" b="0" dirty="0" smtClean="0">
                  <a:solidFill>
                    <a:srgbClr val="FFFFFF"/>
                  </a:solidFill>
                  <a:latin typeface="Arial Black"/>
                  <a:cs typeface="Arial Black"/>
                </a:rPr>
                <a:t>d</a:t>
              </a:r>
              <a:endParaRPr lang="en-US" sz="1400" b="0" dirty="0">
                <a:solidFill>
                  <a:srgbClr val="FFFFFF"/>
                </a:solidFill>
                <a:latin typeface="Arial Black"/>
                <a:cs typeface="Arial Black"/>
              </a:endParaRPr>
            </a:p>
          </p:txBody>
        </p:sp>
      </p:grpSp>
      <p:sp>
        <p:nvSpPr>
          <p:cNvPr id="15" name="Text Box 31"/>
          <p:cNvSpPr txBox="1">
            <a:spLocks noChangeArrowheads="1"/>
          </p:cNvSpPr>
          <p:nvPr/>
        </p:nvSpPr>
        <p:spPr bwMode="auto">
          <a:xfrm>
            <a:off x="2693569" y="118815"/>
            <a:ext cx="123287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500" dirty="0" smtClean="0">
                <a:solidFill>
                  <a:srgbClr val="000000"/>
                </a:solidFill>
                <a:latin typeface="Arial"/>
                <a:cs typeface="Arial"/>
              </a:rPr>
              <a:t>Lymphocytes</a:t>
            </a:r>
            <a:endParaRPr lang="en-US" sz="1500" dirty="0">
              <a:solidFill>
                <a:srgbClr val="000000"/>
              </a:solidFill>
              <a:latin typeface="Arial"/>
              <a:cs typeface="Arial"/>
            </a:endParaRPr>
          </a:p>
        </p:txBody>
      </p:sp>
      <p:sp>
        <p:nvSpPr>
          <p:cNvPr id="16" name="Text Box 31"/>
          <p:cNvSpPr txBox="1">
            <a:spLocks noChangeArrowheads="1"/>
          </p:cNvSpPr>
          <p:nvPr/>
        </p:nvSpPr>
        <p:spPr bwMode="auto">
          <a:xfrm>
            <a:off x="1601509" y="2398465"/>
            <a:ext cx="9105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500" dirty="0" err="1" smtClean="0">
                <a:solidFill>
                  <a:srgbClr val="000000"/>
                </a:solidFill>
                <a:latin typeface="Arial"/>
                <a:cs typeface="Arial"/>
              </a:rPr>
              <a:t>Thymic</a:t>
            </a:r>
            <a:r>
              <a:rPr lang="en-US" sz="1500" dirty="0" smtClean="0">
                <a:solidFill>
                  <a:srgbClr val="000000"/>
                </a:solidFill>
                <a:latin typeface="Arial"/>
                <a:cs typeface="Arial"/>
              </a:rPr>
              <a:t/>
            </a:r>
            <a:br>
              <a:rPr lang="en-US" sz="1500" dirty="0" smtClean="0">
                <a:solidFill>
                  <a:srgbClr val="000000"/>
                </a:solidFill>
                <a:latin typeface="Arial"/>
                <a:cs typeface="Arial"/>
              </a:rPr>
            </a:br>
            <a:r>
              <a:rPr lang="en-US" sz="1500" dirty="0" smtClean="0">
                <a:solidFill>
                  <a:srgbClr val="000000"/>
                </a:solidFill>
                <a:latin typeface="Arial"/>
                <a:cs typeface="Arial"/>
              </a:rPr>
              <a:t>corpuscle</a:t>
            </a:r>
            <a:endParaRPr lang="en-US" sz="1500" dirty="0">
              <a:solidFill>
                <a:srgbClr val="000000"/>
              </a:solidFill>
              <a:latin typeface="Arial"/>
              <a:cs typeface="Arial"/>
            </a:endParaRPr>
          </a:p>
        </p:txBody>
      </p:sp>
      <p:sp>
        <p:nvSpPr>
          <p:cNvPr id="17" name="Text Box 31"/>
          <p:cNvSpPr txBox="1">
            <a:spLocks noChangeArrowheads="1"/>
          </p:cNvSpPr>
          <p:nvPr/>
        </p:nvSpPr>
        <p:spPr bwMode="auto">
          <a:xfrm>
            <a:off x="1675791" y="3643065"/>
            <a:ext cx="840161"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500" dirty="0" err="1" smtClean="0">
                <a:solidFill>
                  <a:srgbClr val="000000"/>
                </a:solidFill>
                <a:latin typeface="Arial"/>
                <a:cs typeface="Arial"/>
              </a:rPr>
              <a:t>Thymic</a:t>
            </a:r>
            <a:r>
              <a:rPr lang="en-US" sz="1500" dirty="0" smtClean="0">
                <a:solidFill>
                  <a:srgbClr val="000000"/>
                </a:solidFill>
                <a:latin typeface="Arial"/>
                <a:cs typeface="Arial"/>
              </a:rPr>
              <a:t/>
            </a:r>
            <a:br>
              <a:rPr lang="en-US" sz="1500" dirty="0" smtClean="0">
                <a:solidFill>
                  <a:srgbClr val="000000"/>
                </a:solidFill>
                <a:latin typeface="Arial"/>
                <a:cs typeface="Arial"/>
              </a:rPr>
            </a:br>
            <a:r>
              <a:rPr lang="en-US" sz="1500" dirty="0" smtClean="0">
                <a:solidFill>
                  <a:srgbClr val="000000"/>
                </a:solidFill>
                <a:latin typeface="Arial"/>
                <a:cs typeface="Arial"/>
              </a:rPr>
              <a:t>epithelial</a:t>
            </a:r>
            <a:br>
              <a:rPr lang="en-US" sz="1500" dirty="0" smtClean="0">
                <a:solidFill>
                  <a:srgbClr val="000000"/>
                </a:solidFill>
                <a:latin typeface="Arial"/>
                <a:cs typeface="Arial"/>
              </a:rPr>
            </a:br>
            <a:r>
              <a:rPr lang="en-US" sz="1500" dirty="0" smtClean="0">
                <a:solidFill>
                  <a:srgbClr val="000000"/>
                </a:solidFill>
                <a:latin typeface="Arial"/>
                <a:cs typeface="Arial"/>
              </a:rPr>
              <a:t>cells</a:t>
            </a:r>
            <a:endParaRPr lang="en-US" sz="1500" dirty="0">
              <a:solidFill>
                <a:srgbClr val="000000"/>
              </a:solidFill>
              <a:latin typeface="Arial"/>
              <a:cs typeface="Arial"/>
            </a:endParaRPr>
          </a:p>
        </p:txBody>
      </p:sp>
      <p:sp>
        <p:nvSpPr>
          <p:cNvPr id="18" name="Text Box 31"/>
          <p:cNvSpPr txBox="1">
            <a:spLocks noChangeArrowheads="1"/>
          </p:cNvSpPr>
          <p:nvPr/>
        </p:nvSpPr>
        <p:spPr bwMode="auto">
          <a:xfrm>
            <a:off x="2816334" y="4982916"/>
            <a:ext cx="203368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500" b="0" dirty="0" smtClean="0">
                <a:solidFill>
                  <a:srgbClr val="000000"/>
                </a:solidFill>
                <a:latin typeface="Arial Black"/>
                <a:cs typeface="Arial Black"/>
              </a:rPr>
              <a:t>A </a:t>
            </a:r>
            <a:r>
              <a:rPr lang="en-US" sz="1500" b="0" dirty="0" err="1" smtClean="0">
                <a:solidFill>
                  <a:srgbClr val="000000"/>
                </a:solidFill>
                <a:latin typeface="Arial Black"/>
                <a:cs typeface="Arial Black"/>
              </a:rPr>
              <a:t>thymic</a:t>
            </a:r>
            <a:r>
              <a:rPr lang="en-US" sz="1500" b="0" dirty="0" smtClean="0">
                <a:solidFill>
                  <a:srgbClr val="000000"/>
                </a:solidFill>
                <a:latin typeface="Arial Black"/>
                <a:cs typeface="Arial Black"/>
              </a:rPr>
              <a:t> corpuscle</a:t>
            </a:r>
            <a:endParaRPr lang="en-US" sz="1500" b="0" dirty="0">
              <a:solidFill>
                <a:srgbClr val="000000"/>
              </a:solidFill>
              <a:latin typeface="Arial Black"/>
              <a:cs typeface="Arial Black"/>
            </a:endParaRPr>
          </a:p>
        </p:txBody>
      </p:sp>
      <p:sp>
        <p:nvSpPr>
          <p:cNvPr id="19" name="Text Box 31"/>
          <p:cNvSpPr txBox="1">
            <a:spLocks noChangeArrowheads="1"/>
          </p:cNvSpPr>
          <p:nvPr/>
        </p:nvSpPr>
        <p:spPr bwMode="auto">
          <a:xfrm>
            <a:off x="6375448" y="4989267"/>
            <a:ext cx="81117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500" dirty="0" smtClean="0">
                <a:solidFill>
                  <a:srgbClr val="808080"/>
                </a:solidFill>
                <a:latin typeface="Arial"/>
                <a:cs typeface="Arial"/>
              </a:rPr>
              <a:t>LM </a:t>
            </a:r>
            <a:r>
              <a:rPr lang="en-US" sz="1500" dirty="0" smtClean="0">
                <a:solidFill>
                  <a:srgbClr val="808080"/>
                </a:solidFill>
                <a:latin typeface="Symbol Std"/>
                <a:cs typeface="Symbol Std"/>
              </a:rPr>
              <a:t>×</a:t>
            </a:r>
            <a:r>
              <a:rPr lang="en-US" sz="1500" dirty="0" smtClean="0">
                <a:solidFill>
                  <a:srgbClr val="808080"/>
                </a:solidFill>
                <a:latin typeface="Arial"/>
                <a:cs typeface="Arial"/>
              </a:rPr>
              <a:t> 550</a:t>
            </a:r>
            <a:endParaRPr lang="en-US" sz="1500" dirty="0">
              <a:solidFill>
                <a:srgbClr val="808080"/>
              </a:solidFill>
              <a:latin typeface="Arial"/>
              <a:cs typeface="Arial"/>
            </a:endParaRPr>
          </a:p>
        </p:txBody>
      </p:sp>
      <p:sp>
        <p:nvSpPr>
          <p:cNvPr id="20" name="Text Box 31"/>
          <p:cNvSpPr txBox="1">
            <a:spLocks noChangeArrowheads="1"/>
          </p:cNvSpPr>
          <p:nvPr/>
        </p:nvSpPr>
        <p:spPr bwMode="auto">
          <a:xfrm>
            <a:off x="2725319" y="5484564"/>
            <a:ext cx="4374113"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700" dirty="0" smtClean="0">
                <a:solidFill>
                  <a:srgbClr val="000000"/>
                </a:solidFill>
                <a:latin typeface="Arial"/>
                <a:cs typeface="Arial"/>
              </a:rPr>
              <a:t>Higher magnification reveals the unusual</a:t>
            </a:r>
            <a:br>
              <a:rPr lang="en-US" sz="1700" dirty="0" smtClean="0">
                <a:solidFill>
                  <a:srgbClr val="000000"/>
                </a:solidFill>
                <a:latin typeface="Arial"/>
                <a:cs typeface="Arial"/>
              </a:rPr>
            </a:br>
            <a:r>
              <a:rPr lang="en-US" sz="1700" dirty="0" smtClean="0">
                <a:solidFill>
                  <a:srgbClr val="000000"/>
                </a:solidFill>
                <a:latin typeface="Arial"/>
                <a:cs typeface="Arial"/>
              </a:rPr>
              <a:t>structure of </a:t>
            </a:r>
            <a:r>
              <a:rPr lang="en-US" sz="1700" dirty="0" err="1" smtClean="0">
                <a:solidFill>
                  <a:srgbClr val="000000"/>
                </a:solidFill>
                <a:latin typeface="Arial"/>
                <a:cs typeface="Arial"/>
              </a:rPr>
              <a:t>thymic</a:t>
            </a:r>
            <a:r>
              <a:rPr lang="en-US" sz="1700" dirty="0" smtClean="0">
                <a:solidFill>
                  <a:srgbClr val="000000"/>
                </a:solidFill>
                <a:latin typeface="Arial"/>
                <a:cs typeface="Arial"/>
              </a:rPr>
              <a:t> corpuscles. The small</a:t>
            </a:r>
            <a:br>
              <a:rPr lang="en-US" sz="1700" dirty="0" smtClean="0">
                <a:solidFill>
                  <a:srgbClr val="000000"/>
                </a:solidFill>
                <a:latin typeface="Arial"/>
                <a:cs typeface="Arial"/>
              </a:rPr>
            </a:br>
            <a:r>
              <a:rPr lang="en-US" sz="1700" dirty="0" smtClean="0">
                <a:solidFill>
                  <a:srgbClr val="000000"/>
                </a:solidFill>
                <a:latin typeface="Arial"/>
                <a:cs typeface="Arial"/>
              </a:rPr>
              <a:t>cells are lymphocytes in various stages of</a:t>
            </a:r>
            <a:br>
              <a:rPr lang="en-US" sz="1700" dirty="0" smtClean="0">
                <a:solidFill>
                  <a:srgbClr val="000000"/>
                </a:solidFill>
                <a:latin typeface="Arial"/>
                <a:cs typeface="Arial"/>
              </a:rPr>
            </a:br>
            <a:r>
              <a:rPr lang="en-US" sz="1700" dirty="0" smtClean="0">
                <a:solidFill>
                  <a:srgbClr val="000000"/>
                </a:solidFill>
                <a:latin typeface="Arial"/>
                <a:cs typeface="Arial"/>
              </a:rPr>
              <a:t>development.</a:t>
            </a:r>
            <a:endParaRPr lang="en-US" sz="1700" dirty="0">
              <a:solidFill>
                <a:srgbClr val="000000"/>
              </a:solidFill>
              <a:latin typeface="Arial"/>
              <a:cs typeface="Arial"/>
            </a:endParaRPr>
          </a:p>
        </p:txBody>
      </p:sp>
    </p:spTree>
    <p:extLst>
      <p:ext uri="{BB962C8B-B14F-4D97-AF65-F5344CB8AC3E}">
        <p14:creationId xmlns:p14="http://schemas.microsoft.com/office/powerpoint/2010/main" val="155120240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smtClean="0"/>
              <a:t>22-2 Structures of Body Defenses</a:t>
            </a:r>
          </a:p>
        </p:txBody>
      </p:sp>
      <p:sp>
        <p:nvSpPr>
          <p:cNvPr id="79875" name="Rectangle 3"/>
          <p:cNvSpPr>
            <a:spLocks noGrp="1" noChangeArrowheads="1"/>
          </p:cNvSpPr>
          <p:nvPr>
            <p:ph idx="1"/>
          </p:nvPr>
        </p:nvSpPr>
        <p:spPr/>
        <p:txBody>
          <a:bodyPr/>
          <a:lstStyle/>
          <a:p>
            <a:r>
              <a:rPr lang="en-US" altLang="en-US" dirty="0" smtClean="0"/>
              <a:t>Three Functions of the </a:t>
            </a:r>
            <a:r>
              <a:rPr lang="en-US" altLang="en-US" b="1" dirty="0" smtClean="0"/>
              <a:t>Spleen</a:t>
            </a:r>
            <a:r>
              <a:rPr lang="en-US" altLang="en-US" dirty="0" smtClean="0"/>
              <a:t> </a:t>
            </a:r>
          </a:p>
          <a:p>
            <a:pPr marL="971550" lvl="1" indent="-514350">
              <a:buFont typeface="+mj-lt"/>
              <a:buAutoNum type="arabicPeriod"/>
            </a:pPr>
            <a:r>
              <a:rPr lang="en-US" altLang="en-US" dirty="0" smtClean="0"/>
              <a:t>Removal of abnormal blood cells and other blood components by phagocytosis</a:t>
            </a:r>
          </a:p>
          <a:p>
            <a:pPr marL="971550" lvl="1" indent="-514350">
              <a:buFont typeface="+mj-lt"/>
              <a:buAutoNum type="arabicPeriod"/>
            </a:pPr>
            <a:r>
              <a:rPr lang="en-US" altLang="en-US" dirty="0" smtClean="0"/>
              <a:t>Storage of iron recycled from red blood cells</a:t>
            </a:r>
          </a:p>
          <a:p>
            <a:pPr marL="971550" lvl="1" indent="-514350">
              <a:buFont typeface="+mj-lt"/>
              <a:buAutoNum type="arabicPeriod"/>
            </a:pPr>
            <a:r>
              <a:rPr lang="en-US" altLang="en-US" dirty="0" smtClean="0"/>
              <a:t>Initiation of immune responses by B cells and T cells</a:t>
            </a:r>
          </a:p>
          <a:p>
            <a:pPr lvl="2"/>
            <a:r>
              <a:rPr lang="en-US" altLang="en-US" dirty="0" smtClean="0"/>
              <a:t>In response to antigens in circulating blood</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mtClean="0"/>
              <a:t>22-2 Structures of Body Defenses</a:t>
            </a:r>
          </a:p>
        </p:txBody>
      </p:sp>
      <p:sp>
        <p:nvSpPr>
          <p:cNvPr id="80899" name="Rectangle 3"/>
          <p:cNvSpPr>
            <a:spLocks noGrp="1" noChangeArrowheads="1"/>
          </p:cNvSpPr>
          <p:nvPr>
            <p:ph idx="1"/>
          </p:nvPr>
        </p:nvSpPr>
        <p:spPr/>
        <p:txBody>
          <a:bodyPr/>
          <a:lstStyle/>
          <a:p>
            <a:r>
              <a:rPr lang="en-US" altLang="en-US" dirty="0" smtClean="0"/>
              <a:t>Anatomy of the Spleen </a:t>
            </a:r>
          </a:p>
          <a:p>
            <a:pPr lvl="1"/>
            <a:r>
              <a:rPr lang="en-US" altLang="en-US" dirty="0" smtClean="0"/>
              <a:t>Attached to stomach by </a:t>
            </a:r>
            <a:r>
              <a:rPr lang="en-US" altLang="en-US" b="1" dirty="0" err="1" smtClean="0"/>
              <a:t>gastrosplenic</a:t>
            </a:r>
            <a:r>
              <a:rPr lang="en-US" altLang="en-US" dirty="0" smtClean="0"/>
              <a:t> </a:t>
            </a:r>
            <a:r>
              <a:rPr lang="en-US" altLang="en-US" b="1" dirty="0" smtClean="0"/>
              <a:t>ligament</a:t>
            </a:r>
          </a:p>
          <a:p>
            <a:pPr lvl="1"/>
            <a:r>
              <a:rPr lang="en-US" altLang="en-US" dirty="0" smtClean="0"/>
              <a:t>Contacts diaphragm and left kidney</a:t>
            </a:r>
          </a:p>
          <a:p>
            <a:pPr lvl="1"/>
            <a:r>
              <a:rPr lang="en-US" altLang="en-US" dirty="0" smtClean="0"/>
              <a:t>Splenic veins, arteries, and lymphatic vessels</a:t>
            </a:r>
          </a:p>
          <a:p>
            <a:pPr lvl="2"/>
            <a:r>
              <a:rPr lang="en-US" altLang="en-US" dirty="0" smtClean="0"/>
              <a:t>Communicate with spleen at </a:t>
            </a:r>
            <a:r>
              <a:rPr lang="en-US" altLang="en-US" b="1" dirty="0" smtClean="0"/>
              <a:t>hilum</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smtClean="0"/>
              <a:t>22-2 Structures of Body Defenses</a:t>
            </a:r>
          </a:p>
        </p:txBody>
      </p:sp>
      <p:sp>
        <p:nvSpPr>
          <p:cNvPr id="81923" name="Rectangle 3"/>
          <p:cNvSpPr>
            <a:spLocks noGrp="1" noChangeArrowheads="1"/>
          </p:cNvSpPr>
          <p:nvPr>
            <p:ph idx="1"/>
          </p:nvPr>
        </p:nvSpPr>
        <p:spPr/>
        <p:txBody>
          <a:bodyPr/>
          <a:lstStyle/>
          <a:p>
            <a:r>
              <a:rPr lang="en-US" altLang="en-US" dirty="0" smtClean="0"/>
              <a:t>Histology of the Spleen </a:t>
            </a:r>
          </a:p>
          <a:p>
            <a:pPr lvl="1"/>
            <a:r>
              <a:rPr lang="en-US" altLang="en-US" dirty="0" smtClean="0"/>
              <a:t>Inside fibrous capsule</a:t>
            </a:r>
          </a:p>
          <a:p>
            <a:pPr lvl="2"/>
            <a:r>
              <a:rPr lang="en-US" altLang="en-US" b="1" dirty="0" smtClean="0"/>
              <a:t>Red</a:t>
            </a:r>
            <a:r>
              <a:rPr lang="en-US" altLang="en-US" dirty="0" smtClean="0"/>
              <a:t> </a:t>
            </a:r>
            <a:r>
              <a:rPr lang="en-US" altLang="en-US" b="1" dirty="0" smtClean="0"/>
              <a:t>pulp</a:t>
            </a:r>
            <a:r>
              <a:rPr lang="en-US" altLang="en-US" dirty="0" smtClean="0"/>
              <a:t> contains many red blood cells</a:t>
            </a:r>
          </a:p>
          <a:p>
            <a:pPr lvl="2"/>
            <a:r>
              <a:rPr lang="en-US" altLang="en-US" b="1" dirty="0" smtClean="0"/>
              <a:t>White</a:t>
            </a:r>
            <a:r>
              <a:rPr lang="en-US" altLang="en-US" dirty="0" smtClean="0"/>
              <a:t> </a:t>
            </a:r>
            <a:r>
              <a:rPr lang="en-US" altLang="en-US" b="1" dirty="0" smtClean="0"/>
              <a:t>pulp</a:t>
            </a:r>
            <a:r>
              <a:rPr lang="en-US" altLang="en-US" dirty="0" smtClean="0"/>
              <a:t> resembles lymphoid nodules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smtClean="0"/>
              <a:t>22-2 Structures of Body Defenses</a:t>
            </a:r>
          </a:p>
        </p:txBody>
      </p:sp>
      <p:sp>
        <p:nvSpPr>
          <p:cNvPr id="82947" name="Rectangle 3"/>
          <p:cNvSpPr>
            <a:spLocks noGrp="1" noChangeArrowheads="1"/>
          </p:cNvSpPr>
          <p:nvPr>
            <p:ph idx="1"/>
          </p:nvPr>
        </p:nvSpPr>
        <p:spPr/>
        <p:txBody>
          <a:bodyPr/>
          <a:lstStyle/>
          <a:p>
            <a:r>
              <a:rPr lang="en-US" altLang="en-US" smtClean="0"/>
              <a:t>Trabecular Arteries </a:t>
            </a:r>
          </a:p>
          <a:p>
            <a:pPr lvl="1"/>
            <a:r>
              <a:rPr lang="en-US" altLang="en-US" smtClean="0"/>
              <a:t>Branch and radiate toward capsule</a:t>
            </a:r>
          </a:p>
          <a:p>
            <a:pPr lvl="1"/>
            <a:r>
              <a:rPr lang="en-US" altLang="en-US" smtClean="0"/>
              <a:t>Finer branches surrounded by white pulp</a:t>
            </a:r>
          </a:p>
          <a:p>
            <a:pPr lvl="1"/>
            <a:r>
              <a:rPr lang="en-US" altLang="en-US" smtClean="0"/>
              <a:t>Capillaries discharge red blood cells into red pulp</a:t>
            </a:r>
          </a:p>
          <a:p>
            <a:r>
              <a:rPr lang="en-US" altLang="en-US" smtClean="0"/>
              <a:t>Red Pulp</a:t>
            </a:r>
          </a:p>
          <a:p>
            <a:pPr lvl="1"/>
            <a:r>
              <a:rPr lang="en-US" altLang="en-US" smtClean="0"/>
              <a:t>Contains elements of circulating blood</a:t>
            </a:r>
          </a:p>
          <a:p>
            <a:pPr lvl="2"/>
            <a:r>
              <a:rPr lang="en-US" altLang="en-US" smtClean="0"/>
              <a:t>Plus fixed and free macrophages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p:txBody>
          <a:bodyPr/>
          <a:lstStyle/>
          <a:p>
            <a:r>
              <a:rPr lang="en-US" altLang="en-US" smtClean="0"/>
              <a:t>22-1 Overview of the Lymphatic System</a:t>
            </a:r>
          </a:p>
        </p:txBody>
      </p:sp>
      <p:sp>
        <p:nvSpPr>
          <p:cNvPr id="10243" name="Rectangle 1027"/>
          <p:cNvSpPr>
            <a:spLocks noGrp="1" noChangeArrowheads="1"/>
          </p:cNvSpPr>
          <p:nvPr>
            <p:ph idx="1"/>
          </p:nvPr>
        </p:nvSpPr>
        <p:spPr/>
        <p:txBody>
          <a:bodyPr/>
          <a:lstStyle/>
          <a:p>
            <a:r>
              <a:rPr lang="en-US" altLang="en-US" dirty="0" smtClean="0"/>
              <a:t>Specific Defenses </a:t>
            </a:r>
          </a:p>
          <a:p>
            <a:pPr lvl="1"/>
            <a:r>
              <a:rPr lang="en-US" altLang="en-US" i="1" dirty="0" smtClean="0"/>
              <a:t>Lymphocytes</a:t>
            </a:r>
          </a:p>
          <a:p>
            <a:pPr lvl="2"/>
            <a:r>
              <a:rPr lang="en-US" altLang="en-US" dirty="0" smtClean="0"/>
              <a:t>Part of the </a:t>
            </a:r>
            <a:r>
              <a:rPr lang="en-US" altLang="en-US" b="1" dirty="0" smtClean="0"/>
              <a:t>immune</a:t>
            </a:r>
            <a:r>
              <a:rPr lang="en-US" altLang="en-US" dirty="0" smtClean="0"/>
              <a:t> </a:t>
            </a:r>
            <a:r>
              <a:rPr lang="en-US" altLang="en-US" b="1" dirty="0" smtClean="0"/>
              <a:t>response</a:t>
            </a:r>
            <a:r>
              <a:rPr lang="en-US" altLang="en-US" dirty="0" smtClean="0"/>
              <a:t> </a:t>
            </a:r>
          </a:p>
          <a:p>
            <a:pPr lvl="2"/>
            <a:r>
              <a:rPr lang="en-US" altLang="en-US" dirty="0" smtClean="0"/>
              <a:t>Identify, attack, and develop immunity</a:t>
            </a:r>
          </a:p>
          <a:p>
            <a:pPr lvl="3"/>
            <a:r>
              <a:rPr lang="en-US" altLang="en-US" dirty="0" smtClean="0"/>
              <a:t>To a specific pathogen</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smtClean="0"/>
              <a:t>22-2 Structures of Body Defenses</a:t>
            </a:r>
          </a:p>
        </p:txBody>
      </p:sp>
      <p:sp>
        <p:nvSpPr>
          <p:cNvPr id="83971" name="Rectangle 3"/>
          <p:cNvSpPr>
            <a:spLocks noGrp="1" noChangeArrowheads="1"/>
          </p:cNvSpPr>
          <p:nvPr>
            <p:ph idx="1"/>
          </p:nvPr>
        </p:nvSpPr>
        <p:spPr/>
        <p:txBody>
          <a:bodyPr/>
          <a:lstStyle/>
          <a:p>
            <a:r>
              <a:rPr lang="en-US" altLang="en-US" dirty="0" smtClean="0"/>
              <a:t>Splenic Circulation </a:t>
            </a:r>
          </a:p>
          <a:p>
            <a:pPr lvl="1"/>
            <a:r>
              <a:rPr lang="en-US" altLang="en-US" dirty="0" smtClean="0"/>
              <a:t>Blood passes through:</a:t>
            </a:r>
          </a:p>
          <a:p>
            <a:pPr lvl="2"/>
            <a:r>
              <a:rPr lang="en-US" altLang="en-US" dirty="0" smtClean="0"/>
              <a:t>Network of reticular fibers</a:t>
            </a:r>
          </a:p>
          <a:p>
            <a:pPr lvl="1"/>
            <a:r>
              <a:rPr lang="en-US" altLang="en-US" dirty="0" smtClean="0"/>
              <a:t>Then enters large sinusoids (lined by macrophages)</a:t>
            </a:r>
          </a:p>
          <a:p>
            <a:pPr lvl="2"/>
            <a:r>
              <a:rPr lang="en-US" altLang="en-US" dirty="0" smtClean="0"/>
              <a:t>Which empty into </a:t>
            </a:r>
            <a:r>
              <a:rPr lang="en-US" altLang="en-US" b="1" dirty="0" smtClean="0"/>
              <a:t>trabecular</a:t>
            </a:r>
            <a:r>
              <a:rPr lang="en-US" altLang="en-US" dirty="0" smtClean="0"/>
              <a:t> </a:t>
            </a:r>
            <a:r>
              <a:rPr lang="en-US" altLang="en-US" b="1" dirty="0" smtClean="0"/>
              <a:t>veins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5" name="Picture 9234" descr="figure_22_10a_unlabeled.jpg"/>
          <p:cNvPicPr>
            <a:picLocks noChangeAspect="1"/>
          </p:cNvPicPr>
          <p:nvPr/>
        </p:nvPicPr>
        <p:blipFill rotWithShape="1">
          <a:blip r:embed="rId3">
            <a:extLst>
              <a:ext uri="{28A0092B-C50C-407E-A947-70E740481C1C}">
                <a14:useLocalDpi xmlns:a14="http://schemas.microsoft.com/office/drawing/2010/main" val="0"/>
              </a:ext>
            </a:extLst>
          </a:blip>
          <a:srcRect b="5830"/>
          <a:stretch/>
        </p:blipFill>
        <p:spPr>
          <a:xfrm>
            <a:off x="298704" y="774192"/>
            <a:ext cx="8546592" cy="5000075"/>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a:t>
            </a:r>
            <a:r>
              <a:rPr lang="en-US" sz="900" b="1" dirty="0" smtClean="0">
                <a:latin typeface="Arial"/>
                <a:cs typeface="Arial"/>
              </a:rPr>
              <a:t>10a </a:t>
            </a:r>
            <a:r>
              <a:rPr lang="en-US" sz="900" b="1" dirty="0">
                <a:latin typeface="Arial"/>
                <a:cs typeface="Arial"/>
              </a:rPr>
              <a:t>The Spleen.</a:t>
            </a:r>
          </a:p>
        </p:txBody>
      </p:sp>
      <p:cxnSp>
        <p:nvCxnSpPr>
          <p:cNvPr id="6" name="Straight Connector 5"/>
          <p:cNvCxnSpPr/>
          <p:nvPr/>
        </p:nvCxnSpPr>
        <p:spPr bwMode="auto">
          <a:xfrm flipV="1">
            <a:off x="1697567" y="1731436"/>
            <a:ext cx="359833" cy="78739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 Box 31"/>
          <p:cNvSpPr txBox="1">
            <a:spLocks noChangeArrowheads="1"/>
          </p:cNvSpPr>
          <p:nvPr/>
        </p:nvSpPr>
        <p:spPr bwMode="auto">
          <a:xfrm>
            <a:off x="1851138" y="1524288"/>
            <a:ext cx="483546"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50" dirty="0" smtClean="0">
                <a:solidFill>
                  <a:srgbClr val="000000"/>
                </a:solidFill>
                <a:latin typeface="Arial"/>
                <a:cs typeface="Arial"/>
              </a:rPr>
              <a:t>Spleen</a:t>
            </a:r>
            <a:endParaRPr lang="en-US" sz="1150" dirty="0">
              <a:solidFill>
                <a:srgbClr val="000000"/>
              </a:solidFill>
              <a:latin typeface="Arial"/>
              <a:cs typeface="Arial"/>
            </a:endParaRPr>
          </a:p>
        </p:txBody>
      </p:sp>
      <p:grpSp>
        <p:nvGrpSpPr>
          <p:cNvPr id="9233" name="Group 9232"/>
          <p:cNvGrpSpPr/>
          <p:nvPr/>
        </p:nvGrpSpPr>
        <p:grpSpPr>
          <a:xfrm>
            <a:off x="2109173" y="5294616"/>
            <a:ext cx="194213" cy="194686"/>
            <a:chOff x="2109173" y="5294616"/>
            <a:chExt cx="194213" cy="194686"/>
          </a:xfrm>
        </p:grpSpPr>
        <p:sp>
          <p:nvSpPr>
            <p:cNvPr id="9" name="Rectangle 8"/>
            <p:cNvSpPr>
              <a:spLocks noChangeAspect="1"/>
            </p:cNvSpPr>
            <p:nvPr/>
          </p:nvSpPr>
          <p:spPr bwMode="auto">
            <a:xfrm>
              <a:off x="2109173" y="5294616"/>
              <a:ext cx="194213" cy="194686"/>
            </a:xfrm>
            <a:prstGeom prst="rect">
              <a:avLst/>
            </a:prstGeom>
            <a:solidFill>
              <a:srgbClr val="134B66"/>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10" name="Text Box 31"/>
            <p:cNvSpPr txBox="1">
              <a:spLocks noChangeArrowheads="1"/>
            </p:cNvSpPr>
            <p:nvPr/>
          </p:nvSpPr>
          <p:spPr bwMode="auto">
            <a:xfrm>
              <a:off x="2162894" y="5299510"/>
              <a:ext cx="8981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050" b="0" dirty="0">
                  <a:solidFill>
                    <a:srgbClr val="FFFFFF"/>
                  </a:solidFill>
                  <a:latin typeface="Arial Black"/>
                  <a:cs typeface="Arial Black"/>
                </a:rPr>
                <a:t>a</a:t>
              </a:r>
            </a:p>
          </p:txBody>
        </p:sp>
      </p:grpSp>
      <p:cxnSp>
        <p:nvCxnSpPr>
          <p:cNvPr id="11" name="Straight Connector 10"/>
          <p:cNvCxnSpPr/>
          <p:nvPr/>
        </p:nvCxnSpPr>
        <p:spPr bwMode="auto">
          <a:xfrm>
            <a:off x="2781326" y="3233828"/>
            <a:ext cx="428539"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2787151" y="3657161"/>
            <a:ext cx="2429831"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Freeform 12"/>
          <p:cNvSpPr/>
          <p:nvPr/>
        </p:nvSpPr>
        <p:spPr>
          <a:xfrm>
            <a:off x="2802467" y="3894667"/>
            <a:ext cx="2061633" cy="330200"/>
          </a:xfrm>
          <a:custGeom>
            <a:avLst/>
            <a:gdLst>
              <a:gd name="connsiteX0" fmla="*/ 1735667 w 1735667"/>
              <a:gd name="connsiteY0" fmla="*/ 0 h 279400"/>
              <a:gd name="connsiteX1" fmla="*/ 1071034 w 1735667"/>
              <a:gd name="connsiteY1" fmla="*/ 279400 h 279400"/>
              <a:gd name="connsiteX2" fmla="*/ 0 w 1735667"/>
              <a:gd name="connsiteY2" fmla="*/ 279400 h 279400"/>
            </a:gdLst>
            <a:ahLst/>
            <a:cxnLst>
              <a:cxn ang="0">
                <a:pos x="connsiteX0" y="connsiteY0"/>
              </a:cxn>
              <a:cxn ang="0">
                <a:pos x="connsiteX1" y="connsiteY1"/>
              </a:cxn>
              <a:cxn ang="0">
                <a:pos x="connsiteX2" y="connsiteY2"/>
              </a:cxn>
            </a:cxnLst>
            <a:rect l="l" t="t" r="r" b="b"/>
            <a:pathLst>
              <a:path w="1735667" h="279400">
                <a:moveTo>
                  <a:pt x="1735667" y="0"/>
                </a:moveTo>
                <a:lnTo>
                  <a:pt x="1071034" y="279400"/>
                </a:lnTo>
                <a:lnTo>
                  <a:pt x="0" y="279400"/>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14" name="Freeform 13"/>
          <p:cNvSpPr/>
          <p:nvPr/>
        </p:nvSpPr>
        <p:spPr>
          <a:xfrm>
            <a:off x="4365329" y="4180739"/>
            <a:ext cx="2803588" cy="924637"/>
          </a:xfrm>
          <a:custGeom>
            <a:avLst/>
            <a:gdLst>
              <a:gd name="connsiteX0" fmla="*/ 0 w 2319866"/>
              <a:gd name="connsiteY0" fmla="*/ 0 h 774700"/>
              <a:gd name="connsiteX1" fmla="*/ 2019300 w 2319866"/>
              <a:gd name="connsiteY1" fmla="*/ 770467 h 774700"/>
              <a:gd name="connsiteX2" fmla="*/ 2319866 w 2319866"/>
              <a:gd name="connsiteY2" fmla="*/ 774700 h 774700"/>
            </a:gdLst>
            <a:ahLst/>
            <a:cxnLst>
              <a:cxn ang="0">
                <a:pos x="connsiteX0" y="connsiteY0"/>
              </a:cxn>
              <a:cxn ang="0">
                <a:pos x="connsiteX1" y="connsiteY1"/>
              </a:cxn>
              <a:cxn ang="0">
                <a:pos x="connsiteX2" y="connsiteY2"/>
              </a:cxn>
            </a:cxnLst>
            <a:rect l="l" t="t" r="r" b="b"/>
            <a:pathLst>
              <a:path w="2319866" h="774700">
                <a:moveTo>
                  <a:pt x="0" y="0"/>
                </a:moveTo>
                <a:lnTo>
                  <a:pt x="2019300" y="770467"/>
                </a:lnTo>
                <a:lnTo>
                  <a:pt x="2319866" y="774700"/>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15" name="Freeform 14"/>
          <p:cNvSpPr/>
          <p:nvPr/>
        </p:nvSpPr>
        <p:spPr>
          <a:xfrm>
            <a:off x="5830123" y="4230579"/>
            <a:ext cx="1330171" cy="591161"/>
          </a:xfrm>
          <a:custGeom>
            <a:avLst/>
            <a:gdLst>
              <a:gd name="connsiteX0" fmla="*/ 0 w 1100667"/>
              <a:gd name="connsiteY0" fmla="*/ 0 h 495300"/>
              <a:gd name="connsiteX1" fmla="*/ 812800 w 1100667"/>
              <a:gd name="connsiteY1" fmla="*/ 495300 h 495300"/>
              <a:gd name="connsiteX2" fmla="*/ 1100667 w 1100667"/>
              <a:gd name="connsiteY2" fmla="*/ 495300 h 495300"/>
            </a:gdLst>
            <a:ahLst/>
            <a:cxnLst>
              <a:cxn ang="0">
                <a:pos x="connsiteX0" y="connsiteY0"/>
              </a:cxn>
              <a:cxn ang="0">
                <a:pos x="connsiteX1" y="connsiteY1"/>
              </a:cxn>
              <a:cxn ang="0">
                <a:pos x="connsiteX2" y="connsiteY2"/>
              </a:cxn>
            </a:cxnLst>
            <a:rect l="l" t="t" r="r" b="b"/>
            <a:pathLst>
              <a:path w="1100667" h="495300">
                <a:moveTo>
                  <a:pt x="0" y="0"/>
                </a:moveTo>
                <a:lnTo>
                  <a:pt x="812800" y="495300"/>
                </a:lnTo>
                <a:lnTo>
                  <a:pt x="1100667" y="495300"/>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16" name="Freeform 15"/>
          <p:cNvSpPr/>
          <p:nvPr/>
        </p:nvSpPr>
        <p:spPr>
          <a:xfrm>
            <a:off x="5938167" y="3994748"/>
            <a:ext cx="1217617" cy="505266"/>
          </a:xfrm>
          <a:custGeom>
            <a:avLst/>
            <a:gdLst>
              <a:gd name="connsiteX0" fmla="*/ 0 w 1007534"/>
              <a:gd name="connsiteY0" fmla="*/ 0 h 423333"/>
              <a:gd name="connsiteX1" fmla="*/ 715434 w 1007534"/>
              <a:gd name="connsiteY1" fmla="*/ 423333 h 423333"/>
              <a:gd name="connsiteX2" fmla="*/ 1007534 w 1007534"/>
              <a:gd name="connsiteY2" fmla="*/ 414867 h 423333"/>
            </a:gdLst>
            <a:ahLst/>
            <a:cxnLst>
              <a:cxn ang="0">
                <a:pos x="connsiteX0" y="connsiteY0"/>
              </a:cxn>
              <a:cxn ang="0">
                <a:pos x="connsiteX1" y="connsiteY1"/>
              </a:cxn>
              <a:cxn ang="0">
                <a:pos x="connsiteX2" y="connsiteY2"/>
              </a:cxn>
            </a:cxnLst>
            <a:rect l="l" t="t" r="r" b="b"/>
            <a:pathLst>
              <a:path w="1007534" h="423333">
                <a:moveTo>
                  <a:pt x="0" y="0"/>
                </a:moveTo>
                <a:lnTo>
                  <a:pt x="715434" y="423333"/>
                </a:lnTo>
                <a:lnTo>
                  <a:pt x="1007534" y="414867"/>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17" name="Freeform 16"/>
          <p:cNvSpPr/>
          <p:nvPr/>
        </p:nvSpPr>
        <p:spPr>
          <a:xfrm>
            <a:off x="6242448" y="3974130"/>
            <a:ext cx="910654" cy="293054"/>
          </a:xfrm>
          <a:custGeom>
            <a:avLst/>
            <a:gdLst>
              <a:gd name="connsiteX0" fmla="*/ 0 w 757766"/>
              <a:gd name="connsiteY0" fmla="*/ 0 h 262467"/>
              <a:gd name="connsiteX1" fmla="*/ 469900 w 757766"/>
              <a:gd name="connsiteY1" fmla="*/ 262467 h 262467"/>
              <a:gd name="connsiteX2" fmla="*/ 757766 w 757766"/>
              <a:gd name="connsiteY2" fmla="*/ 258234 h 262467"/>
            </a:gdLst>
            <a:ahLst/>
            <a:cxnLst>
              <a:cxn ang="0">
                <a:pos x="connsiteX0" y="connsiteY0"/>
              </a:cxn>
              <a:cxn ang="0">
                <a:pos x="connsiteX1" y="connsiteY1"/>
              </a:cxn>
              <a:cxn ang="0">
                <a:pos x="connsiteX2" y="connsiteY2"/>
              </a:cxn>
            </a:cxnLst>
            <a:rect l="l" t="t" r="r" b="b"/>
            <a:pathLst>
              <a:path w="757766" h="262467">
                <a:moveTo>
                  <a:pt x="0" y="0"/>
                </a:moveTo>
                <a:lnTo>
                  <a:pt x="469900" y="262467"/>
                </a:lnTo>
                <a:lnTo>
                  <a:pt x="757766" y="258234"/>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18" name="Freeform 17"/>
          <p:cNvSpPr/>
          <p:nvPr/>
        </p:nvSpPr>
        <p:spPr>
          <a:xfrm>
            <a:off x="6027335" y="3326300"/>
            <a:ext cx="1125528" cy="424423"/>
          </a:xfrm>
          <a:custGeom>
            <a:avLst/>
            <a:gdLst>
              <a:gd name="connsiteX0" fmla="*/ 0 w 931334"/>
              <a:gd name="connsiteY0" fmla="*/ 355600 h 355600"/>
              <a:gd name="connsiteX1" fmla="*/ 651934 w 931334"/>
              <a:gd name="connsiteY1" fmla="*/ 0 h 355600"/>
              <a:gd name="connsiteX2" fmla="*/ 931334 w 931334"/>
              <a:gd name="connsiteY2" fmla="*/ 4233 h 355600"/>
            </a:gdLst>
            <a:ahLst/>
            <a:cxnLst>
              <a:cxn ang="0">
                <a:pos x="connsiteX0" y="connsiteY0"/>
              </a:cxn>
              <a:cxn ang="0">
                <a:pos x="connsiteX1" y="connsiteY1"/>
              </a:cxn>
              <a:cxn ang="0">
                <a:pos x="connsiteX2" y="connsiteY2"/>
              </a:cxn>
            </a:cxnLst>
            <a:rect l="l" t="t" r="r" b="b"/>
            <a:pathLst>
              <a:path w="931334" h="355600">
                <a:moveTo>
                  <a:pt x="0" y="355600"/>
                </a:moveTo>
                <a:lnTo>
                  <a:pt x="651934" y="0"/>
                </a:lnTo>
                <a:lnTo>
                  <a:pt x="931334" y="4233"/>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cxnSp>
        <p:nvCxnSpPr>
          <p:cNvPr id="19" name="Straight Connector 18"/>
          <p:cNvCxnSpPr/>
          <p:nvPr/>
        </p:nvCxnSpPr>
        <p:spPr bwMode="auto">
          <a:xfrm>
            <a:off x="6195263" y="3729117"/>
            <a:ext cx="961814"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6448126" y="3957714"/>
            <a:ext cx="706012"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a:endCxn id="14" idx="1"/>
          </p:cNvCxnSpPr>
          <p:nvPr/>
        </p:nvCxnSpPr>
        <p:spPr bwMode="auto">
          <a:xfrm>
            <a:off x="5562600" y="4389967"/>
            <a:ext cx="1243079" cy="71035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Freeform 21"/>
          <p:cNvSpPr/>
          <p:nvPr/>
        </p:nvSpPr>
        <p:spPr>
          <a:xfrm>
            <a:off x="5850456" y="2804102"/>
            <a:ext cx="1294356" cy="459793"/>
          </a:xfrm>
          <a:custGeom>
            <a:avLst/>
            <a:gdLst>
              <a:gd name="connsiteX0" fmla="*/ 0 w 1071033"/>
              <a:gd name="connsiteY0" fmla="*/ 385234 h 385234"/>
              <a:gd name="connsiteX1" fmla="*/ 795867 w 1071033"/>
              <a:gd name="connsiteY1" fmla="*/ 0 h 385234"/>
              <a:gd name="connsiteX2" fmla="*/ 1071033 w 1071033"/>
              <a:gd name="connsiteY2" fmla="*/ 4234 h 385234"/>
            </a:gdLst>
            <a:ahLst/>
            <a:cxnLst>
              <a:cxn ang="0">
                <a:pos x="connsiteX0" y="connsiteY0"/>
              </a:cxn>
              <a:cxn ang="0">
                <a:pos x="connsiteX1" y="connsiteY1"/>
              </a:cxn>
              <a:cxn ang="0">
                <a:pos x="connsiteX2" y="connsiteY2"/>
              </a:cxn>
            </a:cxnLst>
            <a:rect l="l" t="t" r="r" b="b"/>
            <a:pathLst>
              <a:path w="1071033" h="385234">
                <a:moveTo>
                  <a:pt x="0" y="385234"/>
                </a:moveTo>
                <a:lnTo>
                  <a:pt x="795867" y="0"/>
                </a:lnTo>
                <a:lnTo>
                  <a:pt x="1071033" y="4234"/>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23" name="Freeform 22"/>
          <p:cNvSpPr/>
          <p:nvPr/>
        </p:nvSpPr>
        <p:spPr>
          <a:xfrm>
            <a:off x="5883971" y="2527300"/>
            <a:ext cx="1253429" cy="469898"/>
          </a:xfrm>
          <a:custGeom>
            <a:avLst/>
            <a:gdLst>
              <a:gd name="connsiteX0" fmla="*/ 0 w 1037167"/>
              <a:gd name="connsiteY0" fmla="*/ 393700 h 393700"/>
              <a:gd name="connsiteX1" fmla="*/ 762000 w 1037167"/>
              <a:gd name="connsiteY1" fmla="*/ 0 h 393700"/>
              <a:gd name="connsiteX2" fmla="*/ 1037167 w 1037167"/>
              <a:gd name="connsiteY2" fmla="*/ 4234 h 393700"/>
            </a:gdLst>
            <a:ahLst/>
            <a:cxnLst>
              <a:cxn ang="0">
                <a:pos x="connsiteX0" y="connsiteY0"/>
              </a:cxn>
              <a:cxn ang="0">
                <a:pos x="connsiteX1" y="connsiteY1"/>
              </a:cxn>
              <a:cxn ang="0">
                <a:pos x="connsiteX2" y="connsiteY2"/>
              </a:cxn>
            </a:cxnLst>
            <a:rect l="l" t="t" r="r" b="b"/>
            <a:pathLst>
              <a:path w="1037167" h="393700">
                <a:moveTo>
                  <a:pt x="0" y="393700"/>
                </a:moveTo>
                <a:lnTo>
                  <a:pt x="762000" y="0"/>
                </a:lnTo>
                <a:lnTo>
                  <a:pt x="1037167" y="4234"/>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24" name="Freeform 23"/>
          <p:cNvSpPr/>
          <p:nvPr/>
        </p:nvSpPr>
        <p:spPr>
          <a:xfrm>
            <a:off x="5726801" y="2277917"/>
            <a:ext cx="1412972" cy="575350"/>
          </a:xfrm>
          <a:custGeom>
            <a:avLst/>
            <a:gdLst>
              <a:gd name="connsiteX0" fmla="*/ 0 w 1189567"/>
              <a:gd name="connsiteY0" fmla="*/ 486834 h 486834"/>
              <a:gd name="connsiteX1" fmla="*/ 901700 w 1189567"/>
              <a:gd name="connsiteY1" fmla="*/ 0 h 486834"/>
              <a:gd name="connsiteX2" fmla="*/ 1189567 w 1189567"/>
              <a:gd name="connsiteY2" fmla="*/ 4234 h 486834"/>
            </a:gdLst>
            <a:ahLst/>
            <a:cxnLst>
              <a:cxn ang="0">
                <a:pos x="connsiteX0" y="connsiteY0"/>
              </a:cxn>
              <a:cxn ang="0">
                <a:pos x="connsiteX1" y="connsiteY1"/>
              </a:cxn>
              <a:cxn ang="0">
                <a:pos x="connsiteX2" y="connsiteY2"/>
              </a:cxn>
            </a:cxnLst>
            <a:rect l="l" t="t" r="r" b="b"/>
            <a:pathLst>
              <a:path w="1189567" h="486834">
                <a:moveTo>
                  <a:pt x="0" y="486834"/>
                </a:moveTo>
                <a:lnTo>
                  <a:pt x="901700" y="0"/>
                </a:lnTo>
                <a:lnTo>
                  <a:pt x="1189567" y="4234"/>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25" name="Oval 24"/>
          <p:cNvSpPr>
            <a:spLocks noChangeAspect="1"/>
          </p:cNvSpPr>
          <p:nvPr/>
        </p:nvSpPr>
        <p:spPr bwMode="auto">
          <a:xfrm>
            <a:off x="5772042" y="3858613"/>
            <a:ext cx="192823" cy="188951"/>
          </a:xfrm>
          <a:prstGeom prst="ellipse">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26" name="Text Box 31"/>
          <p:cNvSpPr txBox="1">
            <a:spLocks noChangeArrowheads="1"/>
          </p:cNvSpPr>
          <p:nvPr/>
        </p:nvSpPr>
        <p:spPr bwMode="auto">
          <a:xfrm>
            <a:off x="2515771" y="3118139"/>
            <a:ext cx="237561"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50" dirty="0" smtClean="0">
                <a:solidFill>
                  <a:srgbClr val="000000"/>
                </a:solidFill>
                <a:latin typeface="Arial"/>
                <a:cs typeface="Arial"/>
              </a:rPr>
              <a:t>Rib</a:t>
            </a:r>
            <a:endParaRPr lang="en-US" sz="1150" dirty="0">
              <a:solidFill>
                <a:srgbClr val="000000"/>
              </a:solidFill>
              <a:latin typeface="Arial"/>
              <a:cs typeface="Arial"/>
            </a:endParaRPr>
          </a:p>
        </p:txBody>
      </p:sp>
      <p:sp>
        <p:nvSpPr>
          <p:cNvPr id="27" name="Text Box 31"/>
          <p:cNvSpPr txBox="1">
            <a:spLocks noChangeArrowheads="1"/>
          </p:cNvSpPr>
          <p:nvPr/>
        </p:nvSpPr>
        <p:spPr bwMode="auto">
          <a:xfrm>
            <a:off x="2103021" y="3537240"/>
            <a:ext cx="655938"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50" dirty="0" smtClean="0">
                <a:solidFill>
                  <a:srgbClr val="000000"/>
                </a:solidFill>
                <a:latin typeface="Arial"/>
                <a:cs typeface="Arial"/>
              </a:rPr>
              <a:t>Pancreas</a:t>
            </a:r>
            <a:endParaRPr lang="en-US" sz="1150" dirty="0">
              <a:solidFill>
                <a:srgbClr val="000000"/>
              </a:solidFill>
              <a:latin typeface="Arial"/>
              <a:cs typeface="Arial"/>
            </a:endParaRPr>
          </a:p>
        </p:txBody>
      </p:sp>
      <p:sp>
        <p:nvSpPr>
          <p:cNvPr id="28" name="Text Box 31"/>
          <p:cNvSpPr txBox="1">
            <a:spLocks noChangeArrowheads="1"/>
          </p:cNvSpPr>
          <p:nvPr/>
        </p:nvSpPr>
        <p:spPr bwMode="auto">
          <a:xfrm>
            <a:off x="2371835" y="4117207"/>
            <a:ext cx="397933"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50" dirty="0" smtClean="0">
                <a:solidFill>
                  <a:srgbClr val="000000"/>
                </a:solidFill>
                <a:latin typeface="Arial"/>
                <a:cs typeface="Arial"/>
              </a:rPr>
              <a:t>Aorta</a:t>
            </a:r>
            <a:endParaRPr lang="en-US" sz="1150" dirty="0">
              <a:solidFill>
                <a:srgbClr val="000000"/>
              </a:solidFill>
              <a:latin typeface="Arial"/>
              <a:cs typeface="Arial"/>
            </a:endParaRPr>
          </a:p>
        </p:txBody>
      </p:sp>
      <p:sp>
        <p:nvSpPr>
          <p:cNvPr id="29" name="Text Box 31"/>
          <p:cNvSpPr txBox="1">
            <a:spLocks noChangeArrowheads="1"/>
          </p:cNvSpPr>
          <p:nvPr/>
        </p:nvSpPr>
        <p:spPr bwMode="auto">
          <a:xfrm>
            <a:off x="3673583" y="3321342"/>
            <a:ext cx="392515"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50" i="1" dirty="0" smtClean="0">
                <a:solidFill>
                  <a:srgbClr val="000000"/>
                </a:solidFill>
                <a:latin typeface="Arial"/>
                <a:cs typeface="Arial"/>
              </a:rPr>
              <a:t>Liver</a:t>
            </a:r>
            <a:endParaRPr lang="en-US" sz="1150" i="1" dirty="0">
              <a:solidFill>
                <a:srgbClr val="000000"/>
              </a:solidFill>
              <a:latin typeface="Arial"/>
              <a:cs typeface="Arial"/>
            </a:endParaRPr>
          </a:p>
        </p:txBody>
      </p:sp>
      <p:sp>
        <p:nvSpPr>
          <p:cNvPr id="30" name="Text Box 31"/>
          <p:cNvSpPr txBox="1">
            <a:spLocks noChangeArrowheads="1"/>
          </p:cNvSpPr>
          <p:nvPr/>
        </p:nvSpPr>
        <p:spPr bwMode="auto">
          <a:xfrm>
            <a:off x="7185133" y="2157176"/>
            <a:ext cx="1376829"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50" dirty="0" smtClean="0">
                <a:solidFill>
                  <a:srgbClr val="000000"/>
                </a:solidFill>
                <a:latin typeface="Arial"/>
                <a:cs typeface="Arial"/>
              </a:rPr>
              <a:t>Parietal peritoneum</a:t>
            </a:r>
            <a:endParaRPr lang="en-US" sz="1150" dirty="0">
              <a:solidFill>
                <a:srgbClr val="000000"/>
              </a:solidFill>
              <a:latin typeface="Arial"/>
              <a:cs typeface="Arial"/>
            </a:endParaRPr>
          </a:p>
        </p:txBody>
      </p:sp>
      <p:sp>
        <p:nvSpPr>
          <p:cNvPr id="31" name="Text Box 31"/>
          <p:cNvSpPr txBox="1">
            <a:spLocks noChangeArrowheads="1"/>
          </p:cNvSpPr>
          <p:nvPr/>
        </p:nvSpPr>
        <p:spPr bwMode="auto">
          <a:xfrm>
            <a:off x="7191483" y="2415406"/>
            <a:ext cx="1419897"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50" dirty="0" smtClean="0">
                <a:solidFill>
                  <a:srgbClr val="000000"/>
                </a:solidFill>
                <a:latin typeface="Arial"/>
                <a:cs typeface="Arial"/>
              </a:rPr>
              <a:t>Visceral peritoneum</a:t>
            </a:r>
            <a:endParaRPr lang="en-US" sz="1150" dirty="0">
              <a:solidFill>
                <a:srgbClr val="000000"/>
              </a:solidFill>
              <a:latin typeface="Arial"/>
              <a:cs typeface="Arial"/>
            </a:endParaRPr>
          </a:p>
        </p:txBody>
      </p:sp>
      <p:sp>
        <p:nvSpPr>
          <p:cNvPr id="32" name="Text Box 31"/>
          <p:cNvSpPr txBox="1">
            <a:spLocks noChangeArrowheads="1"/>
          </p:cNvSpPr>
          <p:nvPr/>
        </p:nvSpPr>
        <p:spPr bwMode="auto">
          <a:xfrm>
            <a:off x="7178783" y="2699036"/>
            <a:ext cx="622814"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50" dirty="0" smtClean="0">
                <a:solidFill>
                  <a:srgbClr val="000000"/>
                </a:solidFill>
                <a:latin typeface="Arial"/>
                <a:cs typeface="Arial"/>
              </a:rPr>
              <a:t>Stomach</a:t>
            </a:r>
            <a:endParaRPr lang="en-US" sz="1150" dirty="0">
              <a:solidFill>
                <a:srgbClr val="000000"/>
              </a:solidFill>
              <a:latin typeface="Arial"/>
              <a:cs typeface="Arial"/>
            </a:endParaRPr>
          </a:p>
        </p:txBody>
      </p:sp>
      <p:sp>
        <p:nvSpPr>
          <p:cNvPr id="33" name="Text Box 31"/>
          <p:cNvSpPr txBox="1">
            <a:spLocks noChangeArrowheads="1"/>
          </p:cNvSpPr>
          <p:nvPr/>
        </p:nvSpPr>
        <p:spPr bwMode="auto">
          <a:xfrm>
            <a:off x="7187250" y="2919166"/>
            <a:ext cx="770290"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50" dirty="0" smtClean="0">
                <a:solidFill>
                  <a:srgbClr val="000000"/>
                </a:solidFill>
                <a:latin typeface="Arial"/>
                <a:cs typeface="Arial"/>
              </a:rPr>
              <a:t>Diaphragm</a:t>
            </a:r>
            <a:endParaRPr lang="en-US" sz="1150" dirty="0">
              <a:solidFill>
                <a:srgbClr val="000000"/>
              </a:solidFill>
              <a:latin typeface="Arial"/>
              <a:cs typeface="Arial"/>
            </a:endParaRPr>
          </a:p>
        </p:txBody>
      </p:sp>
      <p:sp>
        <p:nvSpPr>
          <p:cNvPr id="34" name="Text Box 31"/>
          <p:cNvSpPr txBox="1">
            <a:spLocks noChangeArrowheads="1"/>
          </p:cNvSpPr>
          <p:nvPr/>
        </p:nvSpPr>
        <p:spPr bwMode="auto">
          <a:xfrm>
            <a:off x="7180900" y="3232429"/>
            <a:ext cx="1630880"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50" dirty="0" err="1" smtClean="0">
                <a:solidFill>
                  <a:srgbClr val="000000"/>
                </a:solidFill>
                <a:latin typeface="Arial"/>
                <a:cs typeface="Arial"/>
              </a:rPr>
              <a:t>Gastrosplenic</a:t>
            </a:r>
            <a:r>
              <a:rPr lang="en-US" sz="1150" dirty="0" smtClean="0">
                <a:solidFill>
                  <a:srgbClr val="000000"/>
                </a:solidFill>
                <a:latin typeface="Arial"/>
                <a:cs typeface="Arial"/>
              </a:rPr>
              <a:t> ligament</a:t>
            </a:r>
            <a:endParaRPr lang="en-US" sz="1150" dirty="0">
              <a:solidFill>
                <a:srgbClr val="000000"/>
              </a:solidFill>
              <a:latin typeface="Arial"/>
              <a:cs typeface="Arial"/>
            </a:endParaRPr>
          </a:p>
        </p:txBody>
      </p:sp>
      <p:sp>
        <p:nvSpPr>
          <p:cNvPr id="35" name="Text Box 31"/>
          <p:cNvSpPr txBox="1">
            <a:spLocks noChangeArrowheads="1"/>
          </p:cNvSpPr>
          <p:nvPr/>
        </p:nvSpPr>
        <p:spPr bwMode="auto">
          <a:xfrm>
            <a:off x="7183017" y="3619774"/>
            <a:ext cx="852669"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50" dirty="0" smtClean="0">
                <a:solidFill>
                  <a:srgbClr val="000000"/>
                </a:solidFill>
                <a:latin typeface="Arial"/>
                <a:cs typeface="Arial"/>
              </a:rPr>
              <a:t>Gastric area</a:t>
            </a:r>
            <a:endParaRPr lang="en-US" sz="1150" dirty="0">
              <a:solidFill>
                <a:srgbClr val="000000"/>
              </a:solidFill>
              <a:latin typeface="Arial"/>
              <a:cs typeface="Arial"/>
            </a:endParaRPr>
          </a:p>
        </p:txBody>
      </p:sp>
      <p:sp>
        <p:nvSpPr>
          <p:cNvPr id="36" name="Text Box 31"/>
          <p:cNvSpPr txBox="1">
            <a:spLocks noChangeArrowheads="1"/>
          </p:cNvSpPr>
          <p:nvPr/>
        </p:nvSpPr>
        <p:spPr bwMode="auto">
          <a:xfrm>
            <a:off x="7176667" y="3854721"/>
            <a:ext cx="1590179"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50" dirty="0" smtClean="0">
                <a:solidFill>
                  <a:srgbClr val="000000"/>
                </a:solidFill>
                <a:latin typeface="Arial"/>
                <a:cs typeface="Arial"/>
              </a:rPr>
              <a:t>Diaphragmatic surface</a:t>
            </a:r>
            <a:endParaRPr lang="en-US" sz="1150" dirty="0">
              <a:solidFill>
                <a:srgbClr val="000000"/>
              </a:solidFill>
              <a:latin typeface="Arial"/>
              <a:cs typeface="Arial"/>
            </a:endParaRPr>
          </a:p>
        </p:txBody>
      </p:sp>
      <p:sp>
        <p:nvSpPr>
          <p:cNvPr id="37" name="Text Box 31"/>
          <p:cNvSpPr txBox="1">
            <a:spLocks noChangeArrowheads="1"/>
          </p:cNvSpPr>
          <p:nvPr/>
        </p:nvSpPr>
        <p:spPr bwMode="auto">
          <a:xfrm>
            <a:off x="7176667" y="4155284"/>
            <a:ext cx="483546"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50" dirty="0" smtClean="0">
                <a:solidFill>
                  <a:srgbClr val="000000"/>
                </a:solidFill>
                <a:latin typeface="Arial"/>
                <a:cs typeface="Arial"/>
              </a:rPr>
              <a:t>Spleen</a:t>
            </a:r>
            <a:endParaRPr lang="en-US" sz="1150" dirty="0">
              <a:solidFill>
                <a:srgbClr val="000000"/>
              </a:solidFill>
              <a:latin typeface="Arial"/>
              <a:cs typeface="Arial"/>
            </a:endParaRPr>
          </a:p>
        </p:txBody>
      </p:sp>
      <p:sp>
        <p:nvSpPr>
          <p:cNvPr id="38" name="Text Box 31"/>
          <p:cNvSpPr txBox="1">
            <a:spLocks noChangeArrowheads="1"/>
          </p:cNvSpPr>
          <p:nvPr/>
        </p:nvSpPr>
        <p:spPr bwMode="auto">
          <a:xfrm>
            <a:off x="7176667" y="4388115"/>
            <a:ext cx="410369"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50" dirty="0" smtClean="0">
                <a:solidFill>
                  <a:srgbClr val="000000"/>
                </a:solidFill>
                <a:latin typeface="Arial"/>
                <a:cs typeface="Arial"/>
              </a:rPr>
              <a:t>Hilum</a:t>
            </a:r>
            <a:endParaRPr lang="en-US" sz="1150" dirty="0">
              <a:solidFill>
                <a:srgbClr val="000000"/>
              </a:solidFill>
              <a:latin typeface="Arial"/>
              <a:cs typeface="Arial"/>
            </a:endParaRPr>
          </a:p>
        </p:txBody>
      </p:sp>
      <p:sp>
        <p:nvSpPr>
          <p:cNvPr id="39" name="Text Box 31"/>
          <p:cNvSpPr txBox="1">
            <a:spLocks noChangeArrowheads="1"/>
          </p:cNvSpPr>
          <p:nvPr/>
        </p:nvSpPr>
        <p:spPr bwMode="auto">
          <a:xfrm>
            <a:off x="7183017" y="4709844"/>
            <a:ext cx="746023"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50" dirty="0" smtClean="0">
                <a:solidFill>
                  <a:srgbClr val="000000"/>
                </a:solidFill>
                <a:latin typeface="Arial"/>
                <a:cs typeface="Arial"/>
              </a:rPr>
              <a:t>Renal area</a:t>
            </a:r>
            <a:endParaRPr lang="en-US" sz="1150" dirty="0">
              <a:solidFill>
                <a:srgbClr val="000000"/>
              </a:solidFill>
              <a:latin typeface="Arial"/>
              <a:cs typeface="Arial"/>
            </a:endParaRPr>
          </a:p>
        </p:txBody>
      </p:sp>
      <p:sp>
        <p:nvSpPr>
          <p:cNvPr id="40" name="Text Box 31"/>
          <p:cNvSpPr txBox="1">
            <a:spLocks noChangeArrowheads="1"/>
          </p:cNvSpPr>
          <p:nvPr/>
        </p:nvSpPr>
        <p:spPr bwMode="auto">
          <a:xfrm>
            <a:off x="7176667" y="4995590"/>
            <a:ext cx="573703" cy="17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150" dirty="0" smtClean="0">
                <a:solidFill>
                  <a:srgbClr val="000000"/>
                </a:solidFill>
                <a:latin typeface="Arial"/>
                <a:cs typeface="Arial"/>
              </a:rPr>
              <a:t>Kidneys</a:t>
            </a:r>
            <a:endParaRPr lang="en-US" sz="1150" dirty="0">
              <a:solidFill>
                <a:srgbClr val="000000"/>
              </a:solidFill>
              <a:latin typeface="Arial"/>
              <a:cs typeface="Arial"/>
            </a:endParaRPr>
          </a:p>
        </p:txBody>
      </p:sp>
      <p:sp>
        <p:nvSpPr>
          <p:cNvPr id="41" name="Text Box 31"/>
          <p:cNvSpPr txBox="1">
            <a:spLocks noChangeArrowheads="1"/>
          </p:cNvSpPr>
          <p:nvPr/>
        </p:nvSpPr>
        <p:spPr bwMode="auto">
          <a:xfrm>
            <a:off x="2382421" y="5279258"/>
            <a:ext cx="566618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300" dirty="0" smtClean="0">
                <a:solidFill>
                  <a:srgbClr val="000000"/>
                </a:solidFill>
                <a:latin typeface="Arial"/>
                <a:cs typeface="Arial"/>
              </a:rPr>
              <a:t>A transverse section through the trunk, showing the typical position of</a:t>
            </a:r>
            <a:br>
              <a:rPr lang="en-US" sz="1300" dirty="0" smtClean="0">
                <a:solidFill>
                  <a:srgbClr val="000000"/>
                </a:solidFill>
                <a:latin typeface="Arial"/>
                <a:cs typeface="Arial"/>
              </a:rPr>
            </a:br>
            <a:r>
              <a:rPr lang="en-US" sz="1300" dirty="0" smtClean="0">
                <a:solidFill>
                  <a:srgbClr val="000000"/>
                </a:solidFill>
                <a:latin typeface="Arial"/>
                <a:cs typeface="Arial"/>
              </a:rPr>
              <a:t>the spleen projecting into the peritoneal cavity. The shape of the spleen</a:t>
            </a:r>
            <a:br>
              <a:rPr lang="en-US" sz="1300" dirty="0" smtClean="0">
                <a:solidFill>
                  <a:srgbClr val="000000"/>
                </a:solidFill>
                <a:latin typeface="Arial"/>
                <a:cs typeface="Arial"/>
              </a:rPr>
            </a:br>
            <a:r>
              <a:rPr lang="en-US" sz="1300" dirty="0" smtClean="0">
                <a:solidFill>
                  <a:srgbClr val="000000"/>
                </a:solidFill>
                <a:latin typeface="Arial"/>
                <a:cs typeface="Arial"/>
              </a:rPr>
              <a:t>roughly conforms to the shapes of adjacent organs.</a:t>
            </a:r>
            <a:endParaRPr lang="en-US" sz="1300" dirty="0">
              <a:solidFill>
                <a:srgbClr val="000000"/>
              </a:solidFill>
              <a:latin typeface="Arial"/>
              <a:cs typeface="Arial"/>
            </a:endParaRPr>
          </a:p>
        </p:txBody>
      </p:sp>
      <p:sp>
        <p:nvSpPr>
          <p:cNvPr id="9232" name="Freeform 9231"/>
          <p:cNvSpPr/>
          <p:nvPr/>
        </p:nvSpPr>
        <p:spPr>
          <a:xfrm>
            <a:off x="6409267" y="3022600"/>
            <a:ext cx="723900" cy="203200"/>
          </a:xfrm>
          <a:custGeom>
            <a:avLst/>
            <a:gdLst>
              <a:gd name="connsiteX0" fmla="*/ 0 w 723900"/>
              <a:gd name="connsiteY0" fmla="*/ 203200 h 203200"/>
              <a:gd name="connsiteX1" fmla="*/ 389466 w 723900"/>
              <a:gd name="connsiteY1" fmla="*/ 0 h 203200"/>
              <a:gd name="connsiteX2" fmla="*/ 723900 w 723900"/>
              <a:gd name="connsiteY2" fmla="*/ 4233 h 203200"/>
            </a:gdLst>
            <a:ahLst/>
            <a:cxnLst>
              <a:cxn ang="0">
                <a:pos x="connsiteX0" y="connsiteY0"/>
              </a:cxn>
              <a:cxn ang="0">
                <a:pos x="connsiteX1" y="connsiteY1"/>
              </a:cxn>
              <a:cxn ang="0">
                <a:pos x="connsiteX2" y="connsiteY2"/>
              </a:cxn>
            </a:cxnLst>
            <a:rect l="l" t="t" r="r" b="b"/>
            <a:pathLst>
              <a:path w="723900" h="203200">
                <a:moveTo>
                  <a:pt x="0" y="203200"/>
                </a:moveTo>
                <a:lnTo>
                  <a:pt x="389466" y="0"/>
                </a:lnTo>
                <a:lnTo>
                  <a:pt x="723900" y="4233"/>
                </a:lnTo>
              </a:path>
            </a:pathLst>
          </a:custGeom>
          <a:ln w="12700" cmpd="sng">
            <a:solidFill>
              <a:srgbClr val="000000"/>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Tree>
    <p:extLst>
      <p:ext uri="{BB962C8B-B14F-4D97-AF65-F5344CB8AC3E}">
        <p14:creationId xmlns:p14="http://schemas.microsoft.com/office/powerpoint/2010/main" val="291913499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figure_22_10b_unlabeled.jpg"/>
          <p:cNvPicPr>
            <a:picLocks noChangeAspect="1"/>
          </p:cNvPicPr>
          <p:nvPr/>
        </p:nvPicPr>
        <p:blipFill rotWithShape="1">
          <a:blip r:embed="rId3">
            <a:extLst>
              <a:ext uri="{28A0092B-C50C-407E-A947-70E740481C1C}">
                <a14:useLocalDpi xmlns:a14="http://schemas.microsoft.com/office/drawing/2010/main" val="0"/>
              </a:ext>
            </a:extLst>
          </a:blip>
          <a:srcRect b="4346"/>
          <a:stretch/>
        </p:blipFill>
        <p:spPr>
          <a:xfrm>
            <a:off x="1874520" y="137160"/>
            <a:ext cx="5394960" cy="6297507"/>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a:t>
            </a:r>
            <a:r>
              <a:rPr lang="en-US" sz="900" b="1" dirty="0" smtClean="0">
                <a:latin typeface="Arial"/>
                <a:cs typeface="Arial"/>
              </a:rPr>
              <a:t>10b </a:t>
            </a:r>
            <a:r>
              <a:rPr lang="en-US" sz="900" b="1" dirty="0">
                <a:latin typeface="Arial"/>
                <a:cs typeface="Arial"/>
              </a:rPr>
              <a:t>The Spleen.</a:t>
            </a:r>
          </a:p>
        </p:txBody>
      </p:sp>
      <p:sp>
        <p:nvSpPr>
          <p:cNvPr id="6" name="Arc 5"/>
          <p:cNvSpPr/>
          <p:nvPr/>
        </p:nvSpPr>
        <p:spPr bwMode="auto">
          <a:xfrm rot="20901751">
            <a:off x="3250739" y="3034461"/>
            <a:ext cx="514883" cy="371830"/>
          </a:xfrm>
          <a:prstGeom prst="arc">
            <a:avLst>
              <a:gd name="adj1" fmla="val 8322960"/>
              <a:gd name="adj2" fmla="val 1375743"/>
            </a:avLst>
          </a:prstGeom>
          <a:noFill/>
          <a:ln w="127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7" name="Freeform 6"/>
          <p:cNvSpPr/>
          <p:nvPr/>
        </p:nvSpPr>
        <p:spPr>
          <a:xfrm>
            <a:off x="3708400" y="2929016"/>
            <a:ext cx="2056437" cy="165551"/>
          </a:xfrm>
          <a:custGeom>
            <a:avLst/>
            <a:gdLst>
              <a:gd name="connsiteX0" fmla="*/ 1172633 w 1172633"/>
              <a:gd name="connsiteY0" fmla="*/ 0 h 84667"/>
              <a:gd name="connsiteX1" fmla="*/ 110066 w 1172633"/>
              <a:gd name="connsiteY1" fmla="*/ 4233 h 84667"/>
              <a:gd name="connsiteX2" fmla="*/ 0 w 1172633"/>
              <a:gd name="connsiteY2" fmla="*/ 84667 h 84667"/>
            </a:gdLst>
            <a:ahLst/>
            <a:cxnLst>
              <a:cxn ang="0">
                <a:pos x="connsiteX0" y="connsiteY0"/>
              </a:cxn>
              <a:cxn ang="0">
                <a:pos x="connsiteX1" y="connsiteY1"/>
              </a:cxn>
              <a:cxn ang="0">
                <a:pos x="connsiteX2" y="connsiteY2"/>
              </a:cxn>
            </a:cxnLst>
            <a:rect l="l" t="t" r="r" b="b"/>
            <a:pathLst>
              <a:path w="1172633" h="84667">
                <a:moveTo>
                  <a:pt x="1172633" y="0"/>
                </a:moveTo>
                <a:lnTo>
                  <a:pt x="110066" y="4233"/>
                </a:lnTo>
                <a:lnTo>
                  <a:pt x="0" y="84667"/>
                </a:lnTo>
              </a:path>
            </a:pathLst>
          </a:custGeom>
          <a:ln w="12700" cmpd="sng">
            <a:solidFill>
              <a:srgbClr val="000000"/>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cxnSp>
        <p:nvCxnSpPr>
          <p:cNvPr id="8" name="Straight Connector 7"/>
          <p:cNvCxnSpPr/>
          <p:nvPr/>
        </p:nvCxnSpPr>
        <p:spPr bwMode="auto">
          <a:xfrm>
            <a:off x="3579405" y="3365063"/>
            <a:ext cx="2179692" cy="0"/>
          </a:xfrm>
          <a:prstGeom prst="line">
            <a:avLst/>
          </a:prstGeom>
          <a:solidFill>
            <a:schemeClr val="accent1"/>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Freeform 8"/>
          <p:cNvSpPr/>
          <p:nvPr/>
        </p:nvSpPr>
        <p:spPr>
          <a:xfrm>
            <a:off x="3743537" y="3438074"/>
            <a:ext cx="2001096" cy="348342"/>
          </a:xfrm>
          <a:custGeom>
            <a:avLst/>
            <a:gdLst>
              <a:gd name="connsiteX0" fmla="*/ 0 w 1172634"/>
              <a:gd name="connsiteY0" fmla="*/ 0 h 203200"/>
              <a:gd name="connsiteX1" fmla="*/ 292100 w 1172634"/>
              <a:gd name="connsiteY1" fmla="*/ 203200 h 203200"/>
              <a:gd name="connsiteX2" fmla="*/ 1172634 w 1172634"/>
              <a:gd name="connsiteY2" fmla="*/ 198967 h 203200"/>
            </a:gdLst>
            <a:ahLst/>
            <a:cxnLst>
              <a:cxn ang="0">
                <a:pos x="connsiteX0" y="connsiteY0"/>
              </a:cxn>
              <a:cxn ang="0">
                <a:pos x="connsiteX1" y="connsiteY1"/>
              </a:cxn>
              <a:cxn ang="0">
                <a:pos x="connsiteX2" y="connsiteY2"/>
              </a:cxn>
            </a:cxnLst>
            <a:rect l="l" t="t" r="r" b="b"/>
            <a:pathLst>
              <a:path w="1172634" h="203200">
                <a:moveTo>
                  <a:pt x="0" y="0"/>
                </a:moveTo>
                <a:lnTo>
                  <a:pt x="292100" y="203200"/>
                </a:lnTo>
                <a:lnTo>
                  <a:pt x="1172634" y="198967"/>
                </a:lnTo>
              </a:path>
            </a:pathLst>
          </a:custGeom>
          <a:ln w="12700" cmpd="sng">
            <a:solidFill>
              <a:srgbClr val="000000"/>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10" name="Freeform 9"/>
          <p:cNvSpPr/>
          <p:nvPr/>
        </p:nvSpPr>
        <p:spPr>
          <a:xfrm>
            <a:off x="3437466" y="3373967"/>
            <a:ext cx="2319867" cy="812800"/>
          </a:xfrm>
          <a:custGeom>
            <a:avLst/>
            <a:gdLst>
              <a:gd name="connsiteX0" fmla="*/ 0 w 1341967"/>
              <a:gd name="connsiteY0" fmla="*/ 0 h 474134"/>
              <a:gd name="connsiteX1" fmla="*/ 254000 w 1341967"/>
              <a:gd name="connsiteY1" fmla="*/ 474134 h 474134"/>
              <a:gd name="connsiteX2" fmla="*/ 1341967 w 1341967"/>
              <a:gd name="connsiteY2" fmla="*/ 469900 h 474134"/>
            </a:gdLst>
            <a:ahLst/>
            <a:cxnLst>
              <a:cxn ang="0">
                <a:pos x="connsiteX0" y="connsiteY0"/>
              </a:cxn>
              <a:cxn ang="0">
                <a:pos x="connsiteX1" y="connsiteY1"/>
              </a:cxn>
              <a:cxn ang="0">
                <a:pos x="connsiteX2" y="connsiteY2"/>
              </a:cxn>
            </a:cxnLst>
            <a:rect l="l" t="t" r="r" b="b"/>
            <a:pathLst>
              <a:path w="1341967" h="474134">
                <a:moveTo>
                  <a:pt x="0" y="0"/>
                </a:moveTo>
                <a:lnTo>
                  <a:pt x="254000" y="474134"/>
                </a:lnTo>
                <a:lnTo>
                  <a:pt x="1341967" y="469900"/>
                </a:lnTo>
              </a:path>
            </a:pathLst>
          </a:custGeom>
          <a:ln w="12700" cmpd="sng">
            <a:solidFill>
              <a:srgbClr val="000000"/>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grpSp>
        <p:nvGrpSpPr>
          <p:cNvPr id="28" name="Group 27"/>
          <p:cNvGrpSpPr/>
          <p:nvPr/>
        </p:nvGrpSpPr>
        <p:grpSpPr>
          <a:xfrm>
            <a:off x="1961008" y="5667148"/>
            <a:ext cx="267188" cy="267837"/>
            <a:chOff x="1961008" y="5667148"/>
            <a:chExt cx="267188" cy="267837"/>
          </a:xfrm>
        </p:grpSpPr>
        <p:sp>
          <p:nvSpPr>
            <p:cNvPr id="12" name="Rectangle 11"/>
            <p:cNvSpPr>
              <a:spLocks noChangeAspect="1"/>
            </p:cNvSpPr>
            <p:nvPr/>
          </p:nvSpPr>
          <p:spPr bwMode="auto">
            <a:xfrm>
              <a:off x="1961008" y="5667148"/>
              <a:ext cx="267188" cy="267837"/>
            </a:xfrm>
            <a:prstGeom prst="rect">
              <a:avLst/>
            </a:prstGeom>
            <a:solidFill>
              <a:srgbClr val="134B66"/>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13" name="Text Box 31"/>
            <p:cNvSpPr txBox="1">
              <a:spLocks noChangeArrowheads="1"/>
            </p:cNvSpPr>
            <p:nvPr/>
          </p:nvSpPr>
          <p:spPr bwMode="auto">
            <a:xfrm>
              <a:off x="2033539" y="5676275"/>
              <a:ext cx="1368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600" b="0" dirty="0">
                  <a:solidFill>
                    <a:srgbClr val="FFFFFF"/>
                  </a:solidFill>
                  <a:latin typeface="Arial Black"/>
                  <a:cs typeface="Arial Black"/>
                </a:rPr>
                <a:t>b</a:t>
              </a:r>
            </a:p>
          </p:txBody>
        </p:sp>
      </p:grpSp>
      <p:sp>
        <p:nvSpPr>
          <p:cNvPr id="14" name="Text Box 31"/>
          <p:cNvSpPr txBox="1">
            <a:spLocks noChangeArrowheads="1"/>
          </p:cNvSpPr>
          <p:nvPr/>
        </p:nvSpPr>
        <p:spPr bwMode="auto">
          <a:xfrm>
            <a:off x="5836820" y="4019859"/>
            <a:ext cx="95779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00" dirty="0" smtClean="0">
                <a:solidFill>
                  <a:srgbClr val="000000"/>
                </a:solidFill>
                <a:latin typeface="Arial"/>
                <a:cs typeface="Arial"/>
              </a:rPr>
              <a:t>Splenic</a:t>
            </a:r>
            <a:br>
              <a:rPr lang="en-US" sz="1600" dirty="0" smtClean="0">
                <a:solidFill>
                  <a:srgbClr val="000000"/>
                </a:solidFill>
                <a:latin typeface="Arial"/>
                <a:cs typeface="Arial"/>
              </a:rPr>
            </a:br>
            <a:r>
              <a:rPr lang="en-US" sz="1600" dirty="0" smtClean="0">
                <a:solidFill>
                  <a:srgbClr val="000000"/>
                </a:solidFill>
                <a:latin typeface="Arial"/>
                <a:cs typeface="Arial"/>
              </a:rPr>
              <a:t>lymphatic</a:t>
            </a:r>
            <a:br>
              <a:rPr lang="en-US" sz="1600" dirty="0" smtClean="0">
                <a:solidFill>
                  <a:srgbClr val="000000"/>
                </a:solidFill>
                <a:latin typeface="Arial"/>
                <a:cs typeface="Arial"/>
              </a:rPr>
            </a:br>
            <a:r>
              <a:rPr lang="en-US" sz="1600" dirty="0" smtClean="0">
                <a:solidFill>
                  <a:srgbClr val="000000"/>
                </a:solidFill>
                <a:latin typeface="Arial"/>
                <a:cs typeface="Arial"/>
              </a:rPr>
              <a:t>vessel</a:t>
            </a:r>
            <a:endParaRPr lang="en-US" sz="1600" dirty="0">
              <a:solidFill>
                <a:srgbClr val="000000"/>
              </a:solidFill>
              <a:latin typeface="Arial"/>
              <a:cs typeface="Arial"/>
            </a:endParaRPr>
          </a:p>
        </p:txBody>
      </p:sp>
      <p:sp>
        <p:nvSpPr>
          <p:cNvPr id="15" name="Text Box 31"/>
          <p:cNvSpPr txBox="1">
            <a:spLocks noChangeArrowheads="1"/>
          </p:cNvSpPr>
          <p:nvPr/>
        </p:nvSpPr>
        <p:spPr bwMode="auto">
          <a:xfrm>
            <a:off x="5836820" y="3615569"/>
            <a:ext cx="13721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00" dirty="0" smtClean="0">
                <a:solidFill>
                  <a:srgbClr val="000000"/>
                </a:solidFill>
                <a:latin typeface="Arial"/>
                <a:cs typeface="Arial"/>
              </a:rPr>
              <a:t>Splenic artery</a:t>
            </a:r>
            <a:endParaRPr lang="en-US" sz="1600" dirty="0">
              <a:solidFill>
                <a:srgbClr val="000000"/>
              </a:solidFill>
              <a:latin typeface="Arial"/>
              <a:cs typeface="Arial"/>
            </a:endParaRPr>
          </a:p>
        </p:txBody>
      </p:sp>
      <p:sp>
        <p:nvSpPr>
          <p:cNvPr id="16" name="Text Box 31"/>
          <p:cNvSpPr txBox="1">
            <a:spLocks noChangeArrowheads="1"/>
          </p:cNvSpPr>
          <p:nvPr/>
        </p:nvSpPr>
        <p:spPr bwMode="auto">
          <a:xfrm>
            <a:off x="5830470" y="3219746"/>
            <a:ext cx="11973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00" dirty="0" smtClean="0">
                <a:solidFill>
                  <a:srgbClr val="000000"/>
                </a:solidFill>
                <a:latin typeface="Arial"/>
                <a:cs typeface="Arial"/>
              </a:rPr>
              <a:t>Splenic vein</a:t>
            </a:r>
            <a:endParaRPr lang="en-US" sz="1600" dirty="0">
              <a:solidFill>
                <a:srgbClr val="000000"/>
              </a:solidFill>
              <a:latin typeface="Arial"/>
              <a:cs typeface="Arial"/>
            </a:endParaRPr>
          </a:p>
        </p:txBody>
      </p:sp>
      <p:sp>
        <p:nvSpPr>
          <p:cNvPr id="17" name="Text Box 31"/>
          <p:cNvSpPr txBox="1">
            <a:spLocks noChangeArrowheads="1"/>
          </p:cNvSpPr>
          <p:nvPr/>
        </p:nvSpPr>
        <p:spPr bwMode="auto">
          <a:xfrm>
            <a:off x="5828353" y="2779472"/>
            <a:ext cx="5699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00" dirty="0" smtClean="0">
                <a:solidFill>
                  <a:srgbClr val="000000"/>
                </a:solidFill>
                <a:latin typeface="Arial"/>
                <a:cs typeface="Arial"/>
              </a:rPr>
              <a:t>Hilum</a:t>
            </a:r>
            <a:endParaRPr lang="en-US" sz="1600" dirty="0">
              <a:solidFill>
                <a:srgbClr val="000000"/>
              </a:solidFill>
              <a:latin typeface="Arial"/>
              <a:cs typeface="Arial"/>
            </a:endParaRPr>
          </a:p>
        </p:txBody>
      </p:sp>
      <p:sp>
        <p:nvSpPr>
          <p:cNvPr id="18" name="Text Box 31"/>
          <p:cNvSpPr txBox="1">
            <a:spLocks noChangeArrowheads="1"/>
          </p:cNvSpPr>
          <p:nvPr/>
        </p:nvSpPr>
        <p:spPr bwMode="auto">
          <a:xfrm>
            <a:off x="3832635" y="2055573"/>
            <a:ext cx="707125" cy="40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lnSpc>
                <a:spcPct val="80000"/>
              </a:lnSpc>
            </a:pPr>
            <a:r>
              <a:rPr lang="en-US" sz="1600" dirty="0" smtClean="0">
                <a:solidFill>
                  <a:srgbClr val="000000"/>
                </a:solidFill>
                <a:latin typeface="Arial"/>
                <a:cs typeface="Arial"/>
              </a:rPr>
              <a:t>Gastric</a:t>
            </a:r>
            <a:br>
              <a:rPr lang="en-US" sz="1600" dirty="0" smtClean="0">
                <a:solidFill>
                  <a:srgbClr val="000000"/>
                </a:solidFill>
                <a:latin typeface="Arial"/>
                <a:cs typeface="Arial"/>
              </a:rPr>
            </a:br>
            <a:r>
              <a:rPr lang="en-US" sz="1600" dirty="0" smtClean="0">
                <a:solidFill>
                  <a:srgbClr val="000000"/>
                </a:solidFill>
                <a:latin typeface="Arial"/>
                <a:cs typeface="Arial"/>
              </a:rPr>
              <a:t>area</a:t>
            </a:r>
            <a:endParaRPr lang="en-US" sz="1600" dirty="0">
              <a:solidFill>
                <a:srgbClr val="000000"/>
              </a:solidFill>
              <a:latin typeface="Arial"/>
              <a:cs typeface="Arial"/>
            </a:endParaRPr>
          </a:p>
        </p:txBody>
      </p:sp>
      <p:sp>
        <p:nvSpPr>
          <p:cNvPr id="19" name="Text Box 31"/>
          <p:cNvSpPr txBox="1">
            <a:spLocks noChangeArrowheads="1"/>
          </p:cNvSpPr>
          <p:nvPr/>
        </p:nvSpPr>
        <p:spPr bwMode="auto">
          <a:xfrm>
            <a:off x="2146158" y="3545706"/>
            <a:ext cx="558747" cy="40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lnSpc>
                <a:spcPct val="80000"/>
              </a:lnSpc>
            </a:pPr>
            <a:r>
              <a:rPr lang="en-US" sz="1600" dirty="0" smtClean="0">
                <a:solidFill>
                  <a:srgbClr val="000000"/>
                </a:solidFill>
                <a:latin typeface="Arial"/>
                <a:cs typeface="Arial"/>
              </a:rPr>
              <a:t>Renal</a:t>
            </a:r>
            <a:br>
              <a:rPr lang="en-US" sz="1600" dirty="0" smtClean="0">
                <a:solidFill>
                  <a:srgbClr val="000000"/>
                </a:solidFill>
                <a:latin typeface="Arial"/>
                <a:cs typeface="Arial"/>
              </a:rPr>
            </a:br>
            <a:r>
              <a:rPr lang="en-US" sz="1600" dirty="0" smtClean="0">
                <a:solidFill>
                  <a:srgbClr val="000000"/>
                </a:solidFill>
                <a:latin typeface="Arial"/>
                <a:cs typeface="Arial"/>
              </a:rPr>
              <a:t>area</a:t>
            </a:r>
            <a:endParaRPr lang="en-US" sz="1600" dirty="0">
              <a:solidFill>
                <a:srgbClr val="000000"/>
              </a:solidFill>
              <a:latin typeface="Arial"/>
              <a:cs typeface="Arial"/>
            </a:endParaRPr>
          </a:p>
        </p:txBody>
      </p:sp>
      <p:sp>
        <p:nvSpPr>
          <p:cNvPr id="20" name="Text Box 31"/>
          <p:cNvSpPr txBox="1">
            <a:spLocks noChangeArrowheads="1"/>
          </p:cNvSpPr>
          <p:nvPr/>
        </p:nvSpPr>
        <p:spPr bwMode="auto">
          <a:xfrm>
            <a:off x="4010135" y="5234804"/>
            <a:ext cx="11057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00" b="0" dirty="0" smtClean="0">
                <a:solidFill>
                  <a:srgbClr val="808080"/>
                </a:solidFill>
                <a:latin typeface="Arial Black"/>
                <a:cs typeface="Arial Black"/>
              </a:rPr>
              <a:t>INFERIOR</a:t>
            </a:r>
            <a:endParaRPr lang="en-US" sz="1600" b="0" dirty="0">
              <a:solidFill>
                <a:srgbClr val="808080"/>
              </a:solidFill>
              <a:latin typeface="Arial Black"/>
              <a:cs typeface="Arial Black"/>
            </a:endParaRPr>
          </a:p>
        </p:txBody>
      </p:sp>
      <p:sp>
        <p:nvSpPr>
          <p:cNvPr id="21" name="Text Box 31"/>
          <p:cNvSpPr txBox="1">
            <a:spLocks noChangeArrowheads="1"/>
          </p:cNvSpPr>
          <p:nvPr/>
        </p:nvSpPr>
        <p:spPr bwMode="auto">
          <a:xfrm>
            <a:off x="2587736" y="120935"/>
            <a:ext cx="118542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00" b="0" dirty="0" smtClean="0">
                <a:solidFill>
                  <a:srgbClr val="808080"/>
                </a:solidFill>
                <a:latin typeface="Arial Black"/>
                <a:cs typeface="Arial Black"/>
              </a:rPr>
              <a:t>SUPERIOR</a:t>
            </a:r>
            <a:endParaRPr lang="en-US" sz="1600" b="0" dirty="0">
              <a:solidFill>
                <a:srgbClr val="808080"/>
              </a:solidFill>
              <a:latin typeface="Arial Black"/>
              <a:cs typeface="Arial Black"/>
            </a:endParaRPr>
          </a:p>
        </p:txBody>
      </p:sp>
      <p:sp>
        <p:nvSpPr>
          <p:cNvPr id="22" name="Text Box 31"/>
          <p:cNvSpPr txBox="1">
            <a:spLocks noChangeArrowheads="1"/>
          </p:cNvSpPr>
          <p:nvPr/>
        </p:nvSpPr>
        <p:spPr bwMode="auto">
          <a:xfrm>
            <a:off x="2352786" y="5670838"/>
            <a:ext cx="3552254"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900" dirty="0" smtClean="0">
                <a:solidFill>
                  <a:srgbClr val="000000"/>
                </a:solidFill>
                <a:latin typeface="Arial"/>
                <a:cs typeface="Arial"/>
              </a:rPr>
              <a:t>A posterior view of the surface </a:t>
            </a:r>
            <a:br>
              <a:rPr lang="en-US" sz="1900" dirty="0" smtClean="0">
                <a:solidFill>
                  <a:srgbClr val="000000"/>
                </a:solidFill>
                <a:latin typeface="Arial"/>
                <a:cs typeface="Arial"/>
              </a:rPr>
            </a:br>
            <a:r>
              <a:rPr lang="en-US" sz="1900" dirty="0" smtClean="0">
                <a:solidFill>
                  <a:srgbClr val="000000"/>
                </a:solidFill>
                <a:latin typeface="Arial"/>
                <a:cs typeface="Arial"/>
              </a:rPr>
              <a:t>of an intact spleen, showing</a:t>
            </a:r>
            <a:br>
              <a:rPr lang="en-US" sz="1900" dirty="0" smtClean="0">
                <a:solidFill>
                  <a:srgbClr val="000000"/>
                </a:solidFill>
                <a:latin typeface="Arial"/>
                <a:cs typeface="Arial"/>
              </a:rPr>
            </a:br>
            <a:r>
              <a:rPr lang="en-US" sz="1900" dirty="0" smtClean="0">
                <a:solidFill>
                  <a:srgbClr val="000000"/>
                </a:solidFill>
                <a:latin typeface="Arial"/>
                <a:cs typeface="Arial"/>
              </a:rPr>
              <a:t>major anatomical landmarks.</a:t>
            </a:r>
            <a:endParaRPr lang="en-US" sz="1900" dirty="0">
              <a:solidFill>
                <a:srgbClr val="000000"/>
              </a:solidFill>
              <a:latin typeface="Arial"/>
              <a:cs typeface="Arial"/>
            </a:endParaRPr>
          </a:p>
        </p:txBody>
      </p:sp>
    </p:spTree>
    <p:extLst>
      <p:ext uri="{BB962C8B-B14F-4D97-AF65-F5344CB8AC3E}">
        <p14:creationId xmlns:p14="http://schemas.microsoft.com/office/powerpoint/2010/main" val="240143185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figure_22_10c_unlabeled.jpg"/>
          <p:cNvPicPr>
            <a:picLocks noChangeAspect="1"/>
          </p:cNvPicPr>
          <p:nvPr/>
        </p:nvPicPr>
        <p:blipFill rotWithShape="1">
          <a:blip r:embed="rId3">
            <a:extLst>
              <a:ext uri="{28A0092B-C50C-407E-A947-70E740481C1C}">
                <a14:useLocalDpi xmlns:a14="http://schemas.microsoft.com/office/drawing/2010/main" val="0"/>
              </a:ext>
            </a:extLst>
          </a:blip>
          <a:srcRect b="4442"/>
          <a:stretch/>
        </p:blipFill>
        <p:spPr>
          <a:xfrm>
            <a:off x="646176" y="752856"/>
            <a:ext cx="7851648" cy="5114544"/>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a:t>
            </a:r>
            <a:r>
              <a:rPr lang="en-US" sz="900" b="1" dirty="0" smtClean="0">
                <a:latin typeface="Arial"/>
                <a:cs typeface="Arial"/>
              </a:rPr>
              <a:t>10c </a:t>
            </a:r>
            <a:r>
              <a:rPr lang="en-US" sz="900" b="1" dirty="0">
                <a:latin typeface="Arial"/>
                <a:cs typeface="Arial"/>
              </a:rPr>
              <a:t>The Spleen.</a:t>
            </a:r>
          </a:p>
        </p:txBody>
      </p:sp>
      <p:cxnSp>
        <p:nvCxnSpPr>
          <p:cNvPr id="6" name="Straight Connector 5"/>
          <p:cNvCxnSpPr/>
          <p:nvPr/>
        </p:nvCxnSpPr>
        <p:spPr bwMode="auto">
          <a:xfrm>
            <a:off x="5924433" y="1938428"/>
            <a:ext cx="671555"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Freeform 6"/>
          <p:cNvSpPr/>
          <p:nvPr/>
        </p:nvSpPr>
        <p:spPr>
          <a:xfrm>
            <a:off x="3365500" y="1227667"/>
            <a:ext cx="3234267" cy="389465"/>
          </a:xfrm>
          <a:custGeom>
            <a:avLst/>
            <a:gdLst>
              <a:gd name="connsiteX0" fmla="*/ 0 w 1773766"/>
              <a:gd name="connsiteY0" fmla="*/ 207433 h 207433"/>
              <a:gd name="connsiteX1" fmla="*/ 1032933 w 1773766"/>
              <a:gd name="connsiteY1" fmla="*/ 0 h 207433"/>
              <a:gd name="connsiteX2" fmla="*/ 1773766 w 1773766"/>
              <a:gd name="connsiteY2" fmla="*/ 0 h 207433"/>
            </a:gdLst>
            <a:ahLst/>
            <a:cxnLst>
              <a:cxn ang="0">
                <a:pos x="connsiteX0" y="connsiteY0"/>
              </a:cxn>
              <a:cxn ang="0">
                <a:pos x="connsiteX1" y="connsiteY1"/>
              </a:cxn>
              <a:cxn ang="0">
                <a:pos x="connsiteX2" y="connsiteY2"/>
              </a:cxn>
            </a:cxnLst>
            <a:rect l="l" t="t" r="r" b="b"/>
            <a:pathLst>
              <a:path w="1773766" h="207433">
                <a:moveTo>
                  <a:pt x="0" y="207433"/>
                </a:moveTo>
                <a:lnTo>
                  <a:pt x="1032933" y="0"/>
                </a:lnTo>
                <a:lnTo>
                  <a:pt x="1773766" y="0"/>
                </a:lnTo>
              </a:path>
            </a:pathLst>
          </a:custGeom>
          <a:ln w="12700" cmpd="sng">
            <a:solidFill>
              <a:srgbClr val="000000"/>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cxnSp>
        <p:nvCxnSpPr>
          <p:cNvPr id="8" name="Straight Connector 7"/>
          <p:cNvCxnSpPr/>
          <p:nvPr/>
        </p:nvCxnSpPr>
        <p:spPr bwMode="auto">
          <a:xfrm>
            <a:off x="4542497" y="2425263"/>
            <a:ext cx="2053257"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3953083" y="2996762"/>
            <a:ext cx="2655341"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4473126" y="4110128"/>
            <a:ext cx="2091851"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8" name="Group 27"/>
          <p:cNvGrpSpPr/>
          <p:nvPr/>
        </p:nvGrpSpPr>
        <p:grpSpPr>
          <a:xfrm>
            <a:off x="767207" y="4998282"/>
            <a:ext cx="285432" cy="286125"/>
            <a:chOff x="767207" y="4998282"/>
            <a:chExt cx="285432" cy="286125"/>
          </a:xfrm>
        </p:grpSpPr>
        <p:sp>
          <p:nvSpPr>
            <p:cNvPr id="12" name="Rectangle 11"/>
            <p:cNvSpPr>
              <a:spLocks noChangeAspect="1"/>
            </p:cNvSpPr>
            <p:nvPr/>
          </p:nvSpPr>
          <p:spPr bwMode="auto">
            <a:xfrm>
              <a:off x="767207" y="4998282"/>
              <a:ext cx="285432" cy="286125"/>
            </a:xfrm>
            <a:prstGeom prst="rect">
              <a:avLst/>
            </a:prstGeom>
            <a:solidFill>
              <a:srgbClr val="134B66"/>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13" name="Text Box 31"/>
            <p:cNvSpPr txBox="1">
              <a:spLocks noChangeArrowheads="1"/>
            </p:cNvSpPr>
            <p:nvPr/>
          </p:nvSpPr>
          <p:spPr bwMode="auto">
            <a:xfrm>
              <a:off x="848207" y="5003176"/>
              <a:ext cx="1368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600" b="0" dirty="0" smtClean="0">
                  <a:solidFill>
                    <a:srgbClr val="FFFFFF"/>
                  </a:solidFill>
                  <a:latin typeface="Arial Black"/>
                  <a:cs typeface="Arial Black"/>
                </a:rPr>
                <a:t>c</a:t>
              </a:r>
              <a:endParaRPr lang="en-US" sz="1600" b="0" dirty="0">
                <a:solidFill>
                  <a:srgbClr val="FFFFFF"/>
                </a:solidFill>
                <a:latin typeface="Arial Black"/>
                <a:cs typeface="Arial Black"/>
              </a:endParaRPr>
            </a:p>
          </p:txBody>
        </p:sp>
      </p:grpSp>
      <p:sp>
        <p:nvSpPr>
          <p:cNvPr id="14" name="Text Box 31"/>
          <p:cNvSpPr txBox="1">
            <a:spLocks noChangeArrowheads="1"/>
          </p:cNvSpPr>
          <p:nvPr/>
        </p:nvSpPr>
        <p:spPr bwMode="auto">
          <a:xfrm>
            <a:off x="6651738" y="1079786"/>
            <a:ext cx="161605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smtClean="0">
                <a:solidFill>
                  <a:srgbClr val="000000"/>
                </a:solidFill>
                <a:latin typeface="Arial"/>
                <a:cs typeface="Arial"/>
              </a:rPr>
              <a:t>White pulp of </a:t>
            </a:r>
          </a:p>
          <a:p>
            <a:r>
              <a:rPr lang="en-US" sz="1800" dirty="0" smtClean="0">
                <a:solidFill>
                  <a:srgbClr val="000000"/>
                </a:solidFill>
                <a:latin typeface="Arial"/>
                <a:cs typeface="Arial"/>
              </a:rPr>
              <a:t>splenic nodule</a:t>
            </a:r>
            <a:endParaRPr lang="en-US" sz="1800" dirty="0">
              <a:solidFill>
                <a:srgbClr val="000000"/>
              </a:solidFill>
              <a:latin typeface="Arial"/>
              <a:cs typeface="Arial"/>
            </a:endParaRPr>
          </a:p>
        </p:txBody>
      </p:sp>
      <p:sp>
        <p:nvSpPr>
          <p:cNvPr id="15" name="Text Box 31"/>
          <p:cNvSpPr txBox="1">
            <a:spLocks noChangeArrowheads="1"/>
          </p:cNvSpPr>
          <p:nvPr/>
        </p:nvSpPr>
        <p:spPr bwMode="auto">
          <a:xfrm>
            <a:off x="6651738" y="1771948"/>
            <a:ext cx="8979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smtClean="0">
                <a:solidFill>
                  <a:srgbClr val="000000"/>
                </a:solidFill>
                <a:latin typeface="Arial"/>
                <a:cs typeface="Arial"/>
              </a:rPr>
              <a:t>Capsule</a:t>
            </a:r>
            <a:endParaRPr lang="en-US" sz="1800" dirty="0">
              <a:solidFill>
                <a:srgbClr val="000000"/>
              </a:solidFill>
              <a:latin typeface="Arial"/>
              <a:cs typeface="Arial"/>
            </a:endParaRPr>
          </a:p>
        </p:txBody>
      </p:sp>
      <p:sp>
        <p:nvSpPr>
          <p:cNvPr id="16" name="Text Box 31"/>
          <p:cNvSpPr txBox="1">
            <a:spLocks noChangeArrowheads="1"/>
          </p:cNvSpPr>
          <p:nvPr/>
        </p:nvSpPr>
        <p:spPr bwMode="auto">
          <a:xfrm>
            <a:off x="6653855" y="2273607"/>
            <a:ext cx="9873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smtClean="0">
                <a:solidFill>
                  <a:srgbClr val="000000"/>
                </a:solidFill>
                <a:latin typeface="Arial"/>
                <a:cs typeface="Arial"/>
              </a:rPr>
              <a:t>Red pulp</a:t>
            </a:r>
            <a:endParaRPr lang="en-US" sz="1800" dirty="0">
              <a:solidFill>
                <a:srgbClr val="000000"/>
              </a:solidFill>
              <a:latin typeface="Arial"/>
              <a:cs typeface="Arial"/>
            </a:endParaRPr>
          </a:p>
        </p:txBody>
      </p:sp>
      <p:sp>
        <p:nvSpPr>
          <p:cNvPr id="17" name="Text Box 31"/>
          <p:cNvSpPr txBox="1">
            <a:spLocks noChangeArrowheads="1"/>
          </p:cNvSpPr>
          <p:nvPr/>
        </p:nvSpPr>
        <p:spPr bwMode="auto">
          <a:xfrm>
            <a:off x="6660205" y="2840884"/>
            <a:ext cx="11675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smtClean="0">
                <a:solidFill>
                  <a:srgbClr val="000000"/>
                </a:solidFill>
                <a:latin typeface="Arial"/>
                <a:cs typeface="Arial"/>
              </a:rPr>
              <a:t>Trabecular</a:t>
            </a:r>
            <a:br>
              <a:rPr lang="en-US" sz="1800" dirty="0" smtClean="0">
                <a:solidFill>
                  <a:srgbClr val="000000"/>
                </a:solidFill>
                <a:latin typeface="Arial"/>
                <a:cs typeface="Arial"/>
              </a:rPr>
            </a:br>
            <a:r>
              <a:rPr lang="en-US" sz="1800" dirty="0" smtClean="0">
                <a:solidFill>
                  <a:srgbClr val="000000"/>
                </a:solidFill>
                <a:latin typeface="Arial"/>
                <a:cs typeface="Arial"/>
              </a:rPr>
              <a:t>artery</a:t>
            </a:r>
            <a:endParaRPr lang="en-US" sz="1800" dirty="0">
              <a:solidFill>
                <a:srgbClr val="000000"/>
              </a:solidFill>
              <a:latin typeface="Arial"/>
              <a:cs typeface="Arial"/>
            </a:endParaRPr>
          </a:p>
        </p:txBody>
      </p:sp>
      <p:sp>
        <p:nvSpPr>
          <p:cNvPr id="18" name="Text Box 31"/>
          <p:cNvSpPr txBox="1">
            <a:spLocks noChangeArrowheads="1"/>
          </p:cNvSpPr>
          <p:nvPr/>
        </p:nvSpPr>
        <p:spPr bwMode="auto">
          <a:xfrm>
            <a:off x="6660205" y="3935220"/>
            <a:ext cx="177035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smtClean="0">
                <a:solidFill>
                  <a:srgbClr val="000000"/>
                </a:solidFill>
                <a:latin typeface="Arial"/>
                <a:cs typeface="Arial"/>
              </a:rPr>
              <a:t>Central artery in</a:t>
            </a:r>
            <a:br>
              <a:rPr lang="en-US" sz="1800" dirty="0" smtClean="0">
                <a:solidFill>
                  <a:srgbClr val="000000"/>
                </a:solidFill>
                <a:latin typeface="Arial"/>
                <a:cs typeface="Arial"/>
              </a:rPr>
            </a:br>
            <a:r>
              <a:rPr lang="en-US" sz="1800" dirty="0" smtClean="0">
                <a:solidFill>
                  <a:srgbClr val="000000"/>
                </a:solidFill>
                <a:latin typeface="Arial"/>
                <a:cs typeface="Arial"/>
              </a:rPr>
              <a:t>splenic nodule</a:t>
            </a:r>
            <a:endParaRPr lang="en-US" sz="1800" dirty="0">
              <a:solidFill>
                <a:srgbClr val="000000"/>
              </a:solidFill>
              <a:latin typeface="Arial"/>
              <a:cs typeface="Arial"/>
            </a:endParaRPr>
          </a:p>
        </p:txBody>
      </p:sp>
      <p:sp>
        <p:nvSpPr>
          <p:cNvPr id="19" name="Text Box 31"/>
          <p:cNvSpPr txBox="1">
            <a:spLocks noChangeArrowheads="1"/>
          </p:cNvSpPr>
          <p:nvPr/>
        </p:nvSpPr>
        <p:spPr bwMode="auto">
          <a:xfrm>
            <a:off x="947321" y="4375449"/>
            <a:ext cx="12057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800" dirty="0" smtClean="0">
                <a:solidFill>
                  <a:srgbClr val="000000"/>
                </a:solidFill>
                <a:latin typeface="Arial"/>
                <a:cs typeface="Arial"/>
              </a:rPr>
              <a:t>The spleen</a:t>
            </a:r>
            <a:endParaRPr lang="en-US" sz="1800" dirty="0">
              <a:solidFill>
                <a:srgbClr val="000000"/>
              </a:solidFill>
              <a:latin typeface="Arial"/>
              <a:cs typeface="Arial"/>
            </a:endParaRPr>
          </a:p>
        </p:txBody>
      </p:sp>
      <p:sp>
        <p:nvSpPr>
          <p:cNvPr id="20" name="Text Box 31"/>
          <p:cNvSpPr txBox="1">
            <a:spLocks noChangeArrowheads="1"/>
          </p:cNvSpPr>
          <p:nvPr/>
        </p:nvSpPr>
        <p:spPr bwMode="auto">
          <a:xfrm>
            <a:off x="1188620" y="4965995"/>
            <a:ext cx="746235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2000" dirty="0" smtClean="0">
                <a:solidFill>
                  <a:srgbClr val="000000"/>
                </a:solidFill>
                <a:latin typeface="Arial"/>
                <a:cs typeface="Arial"/>
              </a:rPr>
              <a:t>Spleen histology. White pulp is dominated by lymphocytes; it</a:t>
            </a:r>
            <a:br>
              <a:rPr lang="en-US" sz="2000" dirty="0" smtClean="0">
                <a:solidFill>
                  <a:srgbClr val="000000"/>
                </a:solidFill>
                <a:latin typeface="Arial"/>
                <a:cs typeface="Arial"/>
              </a:rPr>
            </a:br>
            <a:r>
              <a:rPr lang="en-US" sz="2000" dirty="0" smtClean="0">
                <a:solidFill>
                  <a:srgbClr val="000000"/>
                </a:solidFill>
                <a:latin typeface="Arial"/>
                <a:cs typeface="Arial"/>
              </a:rPr>
              <a:t>appears purple because the nuclei of lymphocytes stain very</a:t>
            </a:r>
            <a:br>
              <a:rPr lang="en-US" sz="2000" dirty="0" smtClean="0">
                <a:solidFill>
                  <a:srgbClr val="000000"/>
                </a:solidFill>
                <a:latin typeface="Arial"/>
                <a:cs typeface="Arial"/>
              </a:rPr>
            </a:br>
            <a:r>
              <a:rPr lang="en-US" sz="2000" dirty="0" smtClean="0">
                <a:solidFill>
                  <a:srgbClr val="000000"/>
                </a:solidFill>
                <a:latin typeface="Arial"/>
                <a:cs typeface="Arial"/>
              </a:rPr>
              <a:t>darkly. Red pulp contains a large number of red blood cells.</a:t>
            </a:r>
            <a:endParaRPr lang="en-US" sz="2000" dirty="0">
              <a:solidFill>
                <a:srgbClr val="000000"/>
              </a:solidFill>
              <a:latin typeface="Arial"/>
              <a:cs typeface="Arial"/>
            </a:endParaRPr>
          </a:p>
        </p:txBody>
      </p:sp>
      <p:sp>
        <p:nvSpPr>
          <p:cNvPr id="29" name="Text Box 31"/>
          <p:cNvSpPr txBox="1">
            <a:spLocks noChangeArrowheads="1"/>
          </p:cNvSpPr>
          <p:nvPr/>
        </p:nvSpPr>
        <p:spPr bwMode="auto">
          <a:xfrm>
            <a:off x="5213407" y="4360623"/>
            <a:ext cx="8450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800" dirty="0" smtClean="0">
                <a:solidFill>
                  <a:srgbClr val="808080"/>
                </a:solidFill>
                <a:latin typeface="Arial"/>
                <a:cs typeface="Arial"/>
              </a:rPr>
              <a:t>LM </a:t>
            </a:r>
            <a:r>
              <a:rPr lang="en-US" sz="1800" dirty="0" smtClean="0">
                <a:solidFill>
                  <a:srgbClr val="808080"/>
                </a:solidFill>
                <a:latin typeface="Symbol Std"/>
                <a:cs typeface="Symbol Std"/>
              </a:rPr>
              <a:t>×</a:t>
            </a:r>
            <a:r>
              <a:rPr lang="en-US" sz="1800" dirty="0" smtClean="0">
                <a:solidFill>
                  <a:srgbClr val="808080"/>
                </a:solidFill>
                <a:latin typeface="Arial"/>
                <a:cs typeface="Arial"/>
              </a:rPr>
              <a:t> 50</a:t>
            </a:r>
            <a:endParaRPr lang="en-US" sz="1800" dirty="0">
              <a:solidFill>
                <a:srgbClr val="808080"/>
              </a:solidFill>
              <a:latin typeface="Arial"/>
              <a:cs typeface="Arial"/>
            </a:endParaRPr>
          </a:p>
        </p:txBody>
      </p:sp>
    </p:spTree>
    <p:extLst>
      <p:ext uri="{BB962C8B-B14F-4D97-AF65-F5344CB8AC3E}">
        <p14:creationId xmlns:p14="http://schemas.microsoft.com/office/powerpoint/2010/main" val="242196021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en-US" smtClean="0"/>
              <a:t>22-2 Structures of Body Defenses</a:t>
            </a:r>
          </a:p>
        </p:txBody>
      </p:sp>
      <p:sp>
        <p:nvSpPr>
          <p:cNvPr id="88067" name="Rectangle 3"/>
          <p:cNvSpPr>
            <a:spLocks noGrp="1" noChangeArrowheads="1"/>
          </p:cNvSpPr>
          <p:nvPr>
            <p:ph idx="1"/>
          </p:nvPr>
        </p:nvSpPr>
        <p:spPr/>
        <p:txBody>
          <a:bodyPr/>
          <a:lstStyle/>
          <a:p>
            <a:r>
              <a:rPr lang="en-US" altLang="en-US" smtClean="0"/>
              <a:t>Spleen Function </a:t>
            </a:r>
          </a:p>
          <a:p>
            <a:pPr lvl="1"/>
            <a:r>
              <a:rPr lang="en-US" altLang="en-US" smtClean="0"/>
              <a:t>Phagocytes and other lymphocytes in spleen</a:t>
            </a:r>
          </a:p>
          <a:p>
            <a:pPr lvl="2"/>
            <a:r>
              <a:rPr lang="en-US" altLang="en-US" smtClean="0"/>
              <a:t>Identify and attack damaged and infected cells</a:t>
            </a:r>
          </a:p>
          <a:p>
            <a:pPr lvl="2"/>
            <a:r>
              <a:rPr lang="en-US" altLang="en-US" smtClean="0"/>
              <a:t>In circulating blood</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smtClean="0"/>
              <a:t>22-2 Structures of Body Defenses</a:t>
            </a:r>
          </a:p>
        </p:txBody>
      </p:sp>
      <p:sp>
        <p:nvSpPr>
          <p:cNvPr id="89091" name="Rectangle 3"/>
          <p:cNvSpPr>
            <a:spLocks noGrp="1" noChangeArrowheads="1"/>
          </p:cNvSpPr>
          <p:nvPr>
            <p:ph idx="1"/>
          </p:nvPr>
        </p:nvSpPr>
        <p:spPr/>
        <p:txBody>
          <a:bodyPr/>
          <a:lstStyle/>
          <a:p>
            <a:r>
              <a:rPr lang="en-US" altLang="en-US" dirty="0" smtClean="0"/>
              <a:t>The Lymphatic System and Body Defenses</a:t>
            </a:r>
          </a:p>
          <a:p>
            <a:pPr lvl="1"/>
            <a:r>
              <a:rPr lang="en-US" altLang="en-US" dirty="0" smtClean="0"/>
              <a:t>Body defenses provide </a:t>
            </a:r>
            <a:r>
              <a:rPr lang="en-US" altLang="en-US" i="1" dirty="0" smtClean="0"/>
              <a:t>resistance</a:t>
            </a:r>
            <a:r>
              <a:rPr lang="en-US" altLang="en-US" dirty="0" smtClean="0"/>
              <a:t> to fight infection, illness, and disease</a:t>
            </a:r>
          </a:p>
          <a:p>
            <a:pPr lvl="1"/>
            <a:r>
              <a:rPr lang="en-US" altLang="en-US" dirty="0" smtClean="0"/>
              <a:t>Two categories of defenses</a:t>
            </a:r>
          </a:p>
          <a:p>
            <a:pPr marL="1371600" lvl="2" indent="-457200">
              <a:buFont typeface="+mj-lt"/>
              <a:buAutoNum type="arabicPeriod"/>
            </a:pPr>
            <a:r>
              <a:rPr lang="en-US" altLang="en-US" dirty="0" smtClean="0"/>
              <a:t> </a:t>
            </a:r>
            <a:r>
              <a:rPr lang="en-US" altLang="en-US" b="1" dirty="0" smtClean="0"/>
              <a:t>Innate</a:t>
            </a:r>
            <a:r>
              <a:rPr lang="en-US" altLang="en-US" dirty="0" smtClean="0"/>
              <a:t> (</a:t>
            </a:r>
            <a:r>
              <a:rPr lang="en-US" altLang="en-US" b="1" dirty="0" smtClean="0"/>
              <a:t>nonspecific</a:t>
            </a:r>
            <a:r>
              <a:rPr lang="en-US" altLang="en-US" dirty="0" smtClean="0"/>
              <a:t>) </a:t>
            </a:r>
            <a:r>
              <a:rPr lang="en-US" altLang="en-US" b="1" dirty="0" smtClean="0"/>
              <a:t>immunity</a:t>
            </a:r>
            <a:r>
              <a:rPr lang="en-US" altLang="en-US" dirty="0" smtClean="0"/>
              <a:t> </a:t>
            </a:r>
          </a:p>
          <a:p>
            <a:pPr marL="1371600" lvl="2" indent="-457200">
              <a:buFont typeface="+mj-lt"/>
              <a:buAutoNum type="arabicPeriod"/>
            </a:pPr>
            <a:r>
              <a:rPr lang="en-US" altLang="en-US" dirty="0" smtClean="0"/>
              <a:t> </a:t>
            </a:r>
            <a:r>
              <a:rPr lang="en-US" altLang="en-US" b="1" dirty="0" smtClean="0"/>
              <a:t>Adaptive</a:t>
            </a:r>
            <a:r>
              <a:rPr lang="en-US" altLang="en-US" dirty="0" smtClean="0"/>
              <a:t> (</a:t>
            </a:r>
            <a:r>
              <a:rPr lang="en-US" altLang="en-US" b="1" dirty="0" smtClean="0"/>
              <a:t>specific</a:t>
            </a:r>
            <a:r>
              <a:rPr lang="en-US" altLang="en-US" dirty="0" smtClean="0"/>
              <a:t>) </a:t>
            </a:r>
            <a:r>
              <a:rPr lang="en-US" altLang="en-US" b="1" dirty="0" smtClean="0"/>
              <a:t>immunity</a:t>
            </a:r>
            <a:r>
              <a:rPr lang="en-US" altLang="en-US" dirty="0" smtClean="0"/>
              <a:t>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en-US" smtClean="0"/>
              <a:t>22-2 Structures of Body Defenses</a:t>
            </a:r>
          </a:p>
        </p:txBody>
      </p:sp>
      <p:sp>
        <p:nvSpPr>
          <p:cNvPr id="90115" name="Rectangle 3"/>
          <p:cNvSpPr>
            <a:spLocks noGrp="1" noChangeArrowheads="1"/>
          </p:cNvSpPr>
          <p:nvPr>
            <p:ph idx="1"/>
          </p:nvPr>
        </p:nvSpPr>
        <p:spPr/>
        <p:txBody>
          <a:bodyPr/>
          <a:lstStyle/>
          <a:p>
            <a:r>
              <a:rPr lang="en-US" altLang="en-US" b="1" dirty="0" smtClean="0"/>
              <a:t>Innate</a:t>
            </a:r>
            <a:r>
              <a:rPr lang="en-US" altLang="en-US" dirty="0" smtClean="0"/>
              <a:t> (</a:t>
            </a:r>
            <a:r>
              <a:rPr lang="en-US" altLang="en-US" b="1" dirty="0" smtClean="0"/>
              <a:t>Nonspecific</a:t>
            </a:r>
            <a:r>
              <a:rPr lang="en-US" altLang="en-US" dirty="0" smtClean="0"/>
              <a:t>) </a:t>
            </a:r>
            <a:r>
              <a:rPr lang="en-US" altLang="en-US" b="1" dirty="0" smtClean="0"/>
              <a:t>Immunity</a:t>
            </a:r>
            <a:r>
              <a:rPr lang="en-US" altLang="en-US" dirty="0" smtClean="0"/>
              <a:t> </a:t>
            </a:r>
          </a:p>
          <a:p>
            <a:pPr lvl="1"/>
            <a:r>
              <a:rPr lang="en-US" altLang="en-US" dirty="0" smtClean="0"/>
              <a:t>Always works the same way </a:t>
            </a:r>
          </a:p>
          <a:p>
            <a:pPr lvl="1"/>
            <a:r>
              <a:rPr lang="en-US" altLang="en-US" dirty="0" smtClean="0"/>
              <a:t>Against any type of invading agent</a:t>
            </a:r>
          </a:p>
          <a:p>
            <a:pPr lvl="1"/>
            <a:r>
              <a:rPr lang="en-US" altLang="en-US" b="1" dirty="0" smtClean="0"/>
              <a:t>Nonspecific</a:t>
            </a:r>
            <a:r>
              <a:rPr lang="en-US" altLang="en-US" dirty="0" smtClean="0"/>
              <a:t> </a:t>
            </a:r>
            <a:r>
              <a:rPr lang="en-US" altLang="en-US" b="1" dirty="0" smtClean="0"/>
              <a:t>resistance</a:t>
            </a:r>
          </a:p>
          <a:p>
            <a:pPr lvl="1"/>
            <a:endParaRPr lang="en-US" altLang="en-US" dirty="0" smtClean="0"/>
          </a:p>
          <a:p>
            <a:r>
              <a:rPr lang="en-US" altLang="en-US" b="1" dirty="0" smtClean="0"/>
              <a:t>Adaptive</a:t>
            </a:r>
            <a:r>
              <a:rPr lang="en-US" altLang="en-US" dirty="0" smtClean="0"/>
              <a:t> (</a:t>
            </a:r>
            <a:r>
              <a:rPr lang="en-US" altLang="en-US" b="1" dirty="0" smtClean="0"/>
              <a:t>Specific</a:t>
            </a:r>
            <a:r>
              <a:rPr lang="en-US" altLang="en-US" dirty="0" smtClean="0"/>
              <a:t>) </a:t>
            </a:r>
            <a:r>
              <a:rPr lang="en-US" altLang="en-US" b="1" dirty="0" smtClean="0"/>
              <a:t>Immunity</a:t>
            </a:r>
            <a:r>
              <a:rPr lang="en-US" altLang="en-US" dirty="0" smtClean="0"/>
              <a:t> </a:t>
            </a:r>
          </a:p>
          <a:p>
            <a:pPr lvl="1"/>
            <a:r>
              <a:rPr lang="en-US" altLang="en-US" dirty="0" smtClean="0"/>
              <a:t>Protects against specific pathogens</a:t>
            </a:r>
          </a:p>
          <a:p>
            <a:pPr lvl="1"/>
            <a:r>
              <a:rPr lang="en-US" altLang="en-US" dirty="0" smtClean="0"/>
              <a:t>Depends on activities of lymphocytes</a:t>
            </a:r>
          </a:p>
          <a:p>
            <a:pPr lvl="1"/>
            <a:r>
              <a:rPr lang="en-US" altLang="en-US" b="1" dirty="0" smtClean="0"/>
              <a:t>Specific</a:t>
            </a:r>
            <a:r>
              <a:rPr lang="en-US" altLang="en-US" dirty="0" smtClean="0"/>
              <a:t> </a:t>
            </a:r>
            <a:r>
              <a:rPr lang="en-US" altLang="en-US" b="1" dirty="0" smtClean="0"/>
              <a:t>resistance</a:t>
            </a:r>
            <a:r>
              <a:rPr lang="en-US" altLang="en-US" dirty="0" smtClean="0"/>
              <a:t> (immunity)</a:t>
            </a:r>
          </a:p>
          <a:p>
            <a:pPr lvl="2"/>
            <a:r>
              <a:rPr lang="en-US" altLang="en-US" dirty="0" smtClean="0"/>
              <a:t>Develops after exposure to environmental hazards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smtClean="0"/>
              <a:t>22-3 Nonspecific Defenses</a:t>
            </a:r>
          </a:p>
        </p:txBody>
      </p:sp>
      <p:sp>
        <p:nvSpPr>
          <p:cNvPr id="91139" name="Rectangle 3"/>
          <p:cNvSpPr>
            <a:spLocks noGrp="1" noChangeArrowheads="1"/>
          </p:cNvSpPr>
          <p:nvPr>
            <p:ph idx="1"/>
          </p:nvPr>
        </p:nvSpPr>
        <p:spPr/>
        <p:txBody>
          <a:bodyPr/>
          <a:lstStyle/>
          <a:p>
            <a:r>
              <a:rPr lang="en-US" altLang="en-US" dirty="0" smtClean="0"/>
              <a:t>Seven Major Categories of Innate (Nonspecific) Immunity</a:t>
            </a:r>
          </a:p>
          <a:p>
            <a:pPr marL="971550" lvl="1" indent="-514350">
              <a:buFont typeface="+mj-lt"/>
              <a:buAutoNum type="arabicPeriod"/>
            </a:pPr>
            <a:r>
              <a:rPr lang="en-US" altLang="en-US" dirty="0" smtClean="0"/>
              <a:t> </a:t>
            </a:r>
            <a:r>
              <a:rPr lang="en-US" altLang="en-US" i="1" dirty="0" smtClean="0"/>
              <a:t>Physical</a:t>
            </a:r>
            <a:r>
              <a:rPr lang="en-US" altLang="en-US" dirty="0" smtClean="0"/>
              <a:t> </a:t>
            </a:r>
            <a:r>
              <a:rPr lang="en-US" altLang="en-US" i="1" dirty="0" smtClean="0"/>
              <a:t>barriers</a:t>
            </a:r>
          </a:p>
          <a:p>
            <a:pPr marL="971550" lvl="1" indent="-514350">
              <a:buFont typeface="+mj-lt"/>
              <a:buAutoNum type="arabicPeriod"/>
            </a:pPr>
            <a:r>
              <a:rPr lang="en-US" altLang="en-US" dirty="0" smtClean="0"/>
              <a:t> </a:t>
            </a:r>
            <a:r>
              <a:rPr lang="en-US" altLang="en-US" b="1" dirty="0" smtClean="0"/>
              <a:t>Phagocytes</a:t>
            </a:r>
            <a:r>
              <a:rPr lang="en-US" altLang="en-US" dirty="0" smtClean="0"/>
              <a:t> </a:t>
            </a:r>
          </a:p>
          <a:p>
            <a:pPr marL="971550" lvl="1" indent="-514350">
              <a:buFont typeface="+mj-lt"/>
              <a:buAutoNum type="arabicPeriod"/>
            </a:pPr>
            <a:r>
              <a:rPr lang="en-US" altLang="en-US" dirty="0" smtClean="0"/>
              <a:t> </a:t>
            </a:r>
            <a:r>
              <a:rPr lang="en-US" altLang="en-US" b="1" dirty="0" smtClean="0"/>
              <a:t>Immune</a:t>
            </a:r>
            <a:r>
              <a:rPr lang="en-US" altLang="en-US" dirty="0" smtClean="0"/>
              <a:t> </a:t>
            </a:r>
            <a:r>
              <a:rPr lang="en-US" altLang="en-US" b="1" dirty="0" smtClean="0"/>
              <a:t>surveillance</a:t>
            </a:r>
          </a:p>
          <a:p>
            <a:pPr marL="971550" lvl="1" indent="-514350">
              <a:buFont typeface="+mj-lt"/>
              <a:buAutoNum type="arabicPeriod"/>
            </a:pPr>
            <a:r>
              <a:rPr lang="en-US" altLang="en-US" dirty="0" smtClean="0"/>
              <a:t> </a:t>
            </a:r>
            <a:r>
              <a:rPr lang="en-US" altLang="en-US" b="1" dirty="0" err="1" smtClean="0"/>
              <a:t>Interferons</a:t>
            </a:r>
            <a:endParaRPr lang="en-US" altLang="en-US" b="1" dirty="0" smtClean="0"/>
          </a:p>
          <a:p>
            <a:pPr marL="971550" lvl="1" indent="-514350">
              <a:buFont typeface="+mj-lt"/>
              <a:buAutoNum type="arabicPeriod"/>
            </a:pPr>
            <a:r>
              <a:rPr lang="en-US" altLang="en-US" dirty="0" smtClean="0"/>
              <a:t> </a:t>
            </a:r>
            <a:r>
              <a:rPr lang="en-US" altLang="en-US" i="1" dirty="0" smtClean="0"/>
              <a:t>Complement</a:t>
            </a:r>
          </a:p>
          <a:p>
            <a:pPr marL="971550" lvl="1" indent="-514350">
              <a:buFont typeface="+mj-lt"/>
              <a:buAutoNum type="arabicPeriod"/>
            </a:pPr>
            <a:r>
              <a:rPr lang="en-US" altLang="en-US" dirty="0" smtClean="0"/>
              <a:t> </a:t>
            </a:r>
            <a:r>
              <a:rPr lang="en-US" altLang="en-US" i="1" dirty="0" smtClean="0"/>
              <a:t>Inflammatory</a:t>
            </a:r>
            <a:r>
              <a:rPr lang="en-US" altLang="en-US" dirty="0" smtClean="0"/>
              <a:t> </a:t>
            </a:r>
            <a:r>
              <a:rPr lang="en-US" altLang="en-US" i="1" dirty="0" smtClean="0"/>
              <a:t>response</a:t>
            </a:r>
          </a:p>
          <a:p>
            <a:pPr marL="971550" lvl="1" indent="-514350">
              <a:buFont typeface="+mj-lt"/>
              <a:buAutoNum type="arabicPeriod"/>
            </a:pPr>
            <a:r>
              <a:rPr lang="en-US" altLang="en-US" dirty="0" smtClean="0"/>
              <a:t> </a:t>
            </a:r>
            <a:r>
              <a:rPr lang="en-US" altLang="en-US" b="1" i="1" dirty="0" smtClean="0"/>
              <a:t>Fever</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en-US" smtClean="0"/>
              <a:t>22-3 Nonspecific Defenses</a:t>
            </a:r>
          </a:p>
        </p:txBody>
      </p:sp>
      <p:sp>
        <p:nvSpPr>
          <p:cNvPr id="92163" name="Rectangle 3"/>
          <p:cNvSpPr>
            <a:spLocks noGrp="1" noChangeArrowheads="1"/>
          </p:cNvSpPr>
          <p:nvPr>
            <p:ph idx="1"/>
          </p:nvPr>
        </p:nvSpPr>
        <p:spPr/>
        <p:txBody>
          <a:bodyPr/>
          <a:lstStyle/>
          <a:p>
            <a:r>
              <a:rPr lang="en-US" altLang="en-US" dirty="0" smtClean="0"/>
              <a:t>Physical Barriers</a:t>
            </a:r>
          </a:p>
          <a:p>
            <a:pPr lvl="1"/>
            <a:r>
              <a:rPr lang="en-US" altLang="en-US" dirty="0" smtClean="0"/>
              <a:t>Keep hazardous materials outside the body</a:t>
            </a:r>
          </a:p>
          <a:p>
            <a:r>
              <a:rPr lang="en-US" altLang="en-US" b="1" dirty="0" smtClean="0"/>
              <a:t>Phagocytes</a:t>
            </a:r>
            <a:r>
              <a:rPr lang="en-US" altLang="en-US" dirty="0" smtClean="0"/>
              <a:t> </a:t>
            </a:r>
          </a:p>
          <a:p>
            <a:pPr lvl="1"/>
            <a:r>
              <a:rPr lang="en-US" altLang="en-US" dirty="0" smtClean="0"/>
              <a:t>Attack and remove dangerous microorganisms</a:t>
            </a:r>
          </a:p>
          <a:p>
            <a:r>
              <a:rPr lang="en-US" altLang="en-US" dirty="0" smtClean="0"/>
              <a:t>Immune Surveillance</a:t>
            </a:r>
          </a:p>
          <a:p>
            <a:pPr lvl="1"/>
            <a:r>
              <a:rPr lang="en-US" altLang="en-US" dirty="0" smtClean="0"/>
              <a:t>Constantly monitors normal tissues</a:t>
            </a:r>
          </a:p>
          <a:p>
            <a:pPr lvl="2"/>
            <a:r>
              <a:rPr lang="en-US" altLang="en-US" dirty="0" smtClean="0"/>
              <a:t>With natural killer cells (NK cells)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en-US" smtClean="0"/>
              <a:t>22-3 Nonspecific Defenses</a:t>
            </a:r>
          </a:p>
        </p:txBody>
      </p:sp>
      <p:sp>
        <p:nvSpPr>
          <p:cNvPr id="93187" name="Rectangle 3"/>
          <p:cNvSpPr>
            <a:spLocks noGrp="1" noChangeArrowheads="1"/>
          </p:cNvSpPr>
          <p:nvPr>
            <p:ph idx="1"/>
          </p:nvPr>
        </p:nvSpPr>
        <p:spPr/>
        <p:txBody>
          <a:bodyPr/>
          <a:lstStyle/>
          <a:p>
            <a:r>
              <a:rPr lang="en-US" altLang="en-US" smtClean="0"/>
              <a:t>Interferons </a:t>
            </a:r>
          </a:p>
          <a:p>
            <a:pPr lvl="1"/>
            <a:r>
              <a:rPr lang="en-US" altLang="en-US" smtClean="0"/>
              <a:t>Chemical messengers that trigger production of antiviral proteins in normal cells</a:t>
            </a:r>
          </a:p>
          <a:p>
            <a:pPr lvl="1"/>
            <a:r>
              <a:rPr lang="en-US" altLang="en-US" smtClean="0"/>
              <a:t>Antiviral proteins</a:t>
            </a:r>
          </a:p>
          <a:p>
            <a:pPr lvl="2"/>
            <a:r>
              <a:rPr lang="en-US" altLang="en-US" smtClean="0"/>
              <a:t>Do not kill viruses</a:t>
            </a:r>
          </a:p>
          <a:p>
            <a:pPr lvl="2"/>
            <a:r>
              <a:rPr lang="en-US" altLang="en-US" smtClean="0"/>
              <a:t>Block replication in cell</a:t>
            </a:r>
          </a:p>
          <a:p>
            <a:r>
              <a:rPr lang="en-US" altLang="en-US" smtClean="0"/>
              <a:t>Complement </a:t>
            </a:r>
          </a:p>
          <a:p>
            <a:pPr lvl="1"/>
            <a:r>
              <a:rPr lang="en-US" altLang="en-US" smtClean="0"/>
              <a:t>System of circulating proteins </a:t>
            </a:r>
          </a:p>
          <a:p>
            <a:pPr lvl="1"/>
            <a:r>
              <a:rPr lang="en-US" altLang="en-US" smtClean="0"/>
              <a:t>Assists antibodies in destruction of pathogens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p:txBody>
          <a:bodyPr/>
          <a:lstStyle/>
          <a:p>
            <a:r>
              <a:rPr lang="en-US" altLang="en-US" smtClean="0"/>
              <a:t>22-1 Overview of the Lymphatic System</a:t>
            </a:r>
          </a:p>
        </p:txBody>
      </p:sp>
      <p:sp>
        <p:nvSpPr>
          <p:cNvPr id="11267" name="Rectangle 1027"/>
          <p:cNvSpPr>
            <a:spLocks noGrp="1" noChangeArrowheads="1"/>
          </p:cNvSpPr>
          <p:nvPr>
            <p:ph idx="1"/>
          </p:nvPr>
        </p:nvSpPr>
        <p:spPr/>
        <p:txBody>
          <a:bodyPr/>
          <a:lstStyle/>
          <a:p>
            <a:r>
              <a:rPr lang="en-US" altLang="en-US" dirty="0" smtClean="0"/>
              <a:t>The </a:t>
            </a:r>
            <a:r>
              <a:rPr lang="en-US" altLang="en-US" i="1" dirty="0" smtClean="0"/>
              <a:t>Immune</a:t>
            </a:r>
            <a:r>
              <a:rPr lang="en-US" altLang="en-US" dirty="0" smtClean="0"/>
              <a:t> </a:t>
            </a:r>
            <a:r>
              <a:rPr lang="en-US" altLang="en-US" i="1" dirty="0" smtClean="0"/>
              <a:t>System</a:t>
            </a:r>
            <a:r>
              <a:rPr lang="en-US" altLang="en-US" dirty="0" smtClean="0"/>
              <a:t> </a:t>
            </a:r>
          </a:p>
          <a:p>
            <a:pPr lvl="1"/>
            <a:r>
              <a:rPr lang="en-US" altLang="en-US" b="1" dirty="0" smtClean="0"/>
              <a:t>Immunity</a:t>
            </a:r>
          </a:p>
          <a:p>
            <a:pPr lvl="2"/>
            <a:r>
              <a:rPr lang="en-US" altLang="en-US" dirty="0" smtClean="0"/>
              <a:t>The ability to resist infection and disease </a:t>
            </a:r>
          </a:p>
          <a:p>
            <a:pPr lvl="1"/>
            <a:r>
              <a:rPr lang="en-US" altLang="en-US" dirty="0" smtClean="0"/>
              <a:t>All body cells and tissues involved in production of immunity</a:t>
            </a:r>
          </a:p>
          <a:p>
            <a:pPr lvl="2"/>
            <a:r>
              <a:rPr lang="en-US" altLang="en-US" dirty="0" smtClean="0"/>
              <a:t>Not just lymphatic system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smtClean="0"/>
              <a:t>22-3 Nonspecific Defenses</a:t>
            </a:r>
          </a:p>
        </p:txBody>
      </p:sp>
      <p:sp>
        <p:nvSpPr>
          <p:cNvPr id="94211" name="Rectangle 3"/>
          <p:cNvSpPr>
            <a:spLocks noGrp="1" noChangeArrowheads="1"/>
          </p:cNvSpPr>
          <p:nvPr>
            <p:ph idx="1"/>
          </p:nvPr>
        </p:nvSpPr>
        <p:spPr/>
        <p:txBody>
          <a:bodyPr/>
          <a:lstStyle/>
          <a:p>
            <a:r>
              <a:rPr lang="en-US" altLang="en-US" smtClean="0"/>
              <a:t>Inflammatory Response</a:t>
            </a:r>
          </a:p>
          <a:p>
            <a:pPr lvl="1"/>
            <a:r>
              <a:rPr lang="en-US" altLang="en-US" smtClean="0"/>
              <a:t>Localized, tissue-level response that tends to limit spread of injury or infection </a:t>
            </a:r>
          </a:p>
          <a:p>
            <a:r>
              <a:rPr lang="en-US" altLang="en-US" smtClean="0"/>
              <a:t>Fever</a:t>
            </a:r>
          </a:p>
          <a:p>
            <a:pPr lvl="1"/>
            <a:r>
              <a:rPr lang="en-US" altLang="en-US" smtClean="0"/>
              <a:t>A high body temperature</a:t>
            </a:r>
          </a:p>
          <a:p>
            <a:pPr lvl="2"/>
            <a:r>
              <a:rPr lang="en-US" altLang="en-US" smtClean="0"/>
              <a:t>Increases body metabolism</a:t>
            </a:r>
          </a:p>
          <a:p>
            <a:pPr lvl="2"/>
            <a:r>
              <a:rPr lang="en-US" altLang="en-US" smtClean="0"/>
              <a:t>Accelerates defenses</a:t>
            </a:r>
          </a:p>
          <a:p>
            <a:pPr lvl="2"/>
            <a:r>
              <a:rPr lang="en-US" altLang="en-US" smtClean="0"/>
              <a:t>Inhibits some viruses and bacteria</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0" name="Picture 9229" descr="figure_22_11_1_unlabeled.jpg"/>
          <p:cNvPicPr>
            <a:picLocks noChangeAspect="1"/>
          </p:cNvPicPr>
          <p:nvPr/>
        </p:nvPicPr>
        <p:blipFill rotWithShape="1">
          <a:blip r:embed="rId3">
            <a:extLst>
              <a:ext uri="{28A0092B-C50C-407E-A947-70E740481C1C}">
                <a14:useLocalDpi xmlns:a14="http://schemas.microsoft.com/office/drawing/2010/main" val="0"/>
              </a:ext>
            </a:extLst>
          </a:blip>
          <a:srcRect b="2546"/>
          <a:stretch/>
        </p:blipFill>
        <p:spPr>
          <a:xfrm>
            <a:off x="783336" y="213363"/>
            <a:ext cx="7577328" cy="641604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22-11 Innate </a:t>
            </a:r>
            <a:r>
              <a:rPr lang="en-US" sz="900" b="1" dirty="0" smtClean="0">
                <a:latin typeface="Arial"/>
                <a:cs typeface="Arial"/>
              </a:rPr>
              <a:t>Defenses (Part 1 of 2).</a:t>
            </a:r>
            <a:endParaRPr lang="en-US" sz="900" b="1" dirty="0">
              <a:latin typeface="Arial"/>
              <a:cs typeface="Arial"/>
            </a:endParaRPr>
          </a:p>
        </p:txBody>
      </p:sp>
      <p:cxnSp>
        <p:nvCxnSpPr>
          <p:cNvPr id="6" name="Straight Connector 5"/>
          <p:cNvCxnSpPr/>
          <p:nvPr/>
        </p:nvCxnSpPr>
        <p:spPr bwMode="auto">
          <a:xfrm>
            <a:off x="5098449" y="935131"/>
            <a:ext cx="376458"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 Box 31"/>
          <p:cNvSpPr txBox="1">
            <a:spLocks noChangeArrowheads="1"/>
          </p:cNvSpPr>
          <p:nvPr/>
        </p:nvSpPr>
        <p:spPr bwMode="auto">
          <a:xfrm>
            <a:off x="7319710" y="3660943"/>
            <a:ext cx="7181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200" dirty="0" smtClean="0">
                <a:solidFill>
                  <a:srgbClr val="000000"/>
                </a:solidFill>
                <a:latin typeface="Arial"/>
                <a:cs typeface="Arial"/>
              </a:rPr>
              <a:t>Monocyte</a:t>
            </a:r>
            <a:endParaRPr lang="en-US" sz="1200" dirty="0">
              <a:solidFill>
                <a:srgbClr val="000000"/>
              </a:solidFill>
              <a:latin typeface="Arial"/>
              <a:cs typeface="Arial"/>
            </a:endParaRPr>
          </a:p>
        </p:txBody>
      </p:sp>
      <p:sp>
        <p:nvSpPr>
          <p:cNvPr id="8" name="Freeform 7"/>
          <p:cNvSpPr/>
          <p:nvPr/>
        </p:nvSpPr>
        <p:spPr>
          <a:xfrm>
            <a:off x="3318933" y="774702"/>
            <a:ext cx="347134" cy="359833"/>
          </a:xfrm>
          <a:custGeom>
            <a:avLst/>
            <a:gdLst>
              <a:gd name="connsiteX0" fmla="*/ 0 w 211667"/>
              <a:gd name="connsiteY0" fmla="*/ 215900 h 215900"/>
              <a:gd name="connsiteX1" fmla="*/ 110067 w 211667"/>
              <a:gd name="connsiteY1" fmla="*/ 4234 h 215900"/>
              <a:gd name="connsiteX2" fmla="*/ 211667 w 211667"/>
              <a:gd name="connsiteY2" fmla="*/ 0 h 215900"/>
            </a:gdLst>
            <a:ahLst/>
            <a:cxnLst>
              <a:cxn ang="0">
                <a:pos x="connsiteX0" y="connsiteY0"/>
              </a:cxn>
              <a:cxn ang="0">
                <a:pos x="connsiteX1" y="connsiteY1"/>
              </a:cxn>
              <a:cxn ang="0">
                <a:pos x="connsiteX2" y="connsiteY2"/>
              </a:cxn>
            </a:cxnLst>
            <a:rect l="l" t="t" r="r" b="b"/>
            <a:pathLst>
              <a:path w="211667" h="215900">
                <a:moveTo>
                  <a:pt x="0" y="215900"/>
                </a:moveTo>
                <a:lnTo>
                  <a:pt x="110067" y="4234"/>
                </a:lnTo>
                <a:lnTo>
                  <a:pt x="211667" y="0"/>
                </a:lnTo>
              </a:path>
            </a:pathLst>
          </a:custGeom>
          <a:ln w="12700" cmpd="sng">
            <a:solidFill>
              <a:srgbClr val="000000"/>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9" name="Freeform 8"/>
          <p:cNvSpPr/>
          <p:nvPr/>
        </p:nvSpPr>
        <p:spPr>
          <a:xfrm>
            <a:off x="6456888" y="931334"/>
            <a:ext cx="590126" cy="359833"/>
          </a:xfrm>
          <a:custGeom>
            <a:avLst/>
            <a:gdLst>
              <a:gd name="connsiteX0" fmla="*/ 0 w 359833"/>
              <a:gd name="connsiteY0" fmla="*/ 215900 h 215900"/>
              <a:gd name="connsiteX1" fmla="*/ 203200 w 359833"/>
              <a:gd name="connsiteY1" fmla="*/ 0 h 215900"/>
              <a:gd name="connsiteX2" fmla="*/ 359833 w 359833"/>
              <a:gd name="connsiteY2" fmla="*/ 4234 h 215900"/>
            </a:gdLst>
            <a:ahLst/>
            <a:cxnLst>
              <a:cxn ang="0">
                <a:pos x="connsiteX0" y="connsiteY0"/>
              </a:cxn>
              <a:cxn ang="0">
                <a:pos x="connsiteX1" y="connsiteY1"/>
              </a:cxn>
              <a:cxn ang="0">
                <a:pos x="connsiteX2" y="connsiteY2"/>
              </a:cxn>
            </a:cxnLst>
            <a:rect l="l" t="t" r="r" b="b"/>
            <a:pathLst>
              <a:path w="359833" h="215900">
                <a:moveTo>
                  <a:pt x="0" y="215900"/>
                </a:moveTo>
                <a:lnTo>
                  <a:pt x="203200" y="0"/>
                </a:lnTo>
                <a:lnTo>
                  <a:pt x="359833" y="4234"/>
                </a:lnTo>
              </a:path>
            </a:pathLst>
          </a:custGeom>
          <a:ln w="12700" cmpd="sng">
            <a:solidFill>
              <a:srgbClr val="000000"/>
            </a:solidFill>
          </a:ln>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sp>
        <p:nvSpPr>
          <p:cNvPr id="10" name="Right Bracket 9"/>
          <p:cNvSpPr/>
          <p:nvPr/>
        </p:nvSpPr>
        <p:spPr bwMode="auto">
          <a:xfrm>
            <a:off x="6892549" y="1316567"/>
            <a:ext cx="74979" cy="573262"/>
          </a:xfrm>
          <a:prstGeom prst="rightBracket">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b="0">
              <a:solidFill>
                <a:srgbClr val="000000"/>
              </a:solidFill>
              <a:latin typeface="Times" pitchFamily="84" charset="0"/>
              <a:ea typeface="ＭＳ Ｐゴシック" charset="0"/>
            </a:endParaRPr>
          </a:p>
        </p:txBody>
      </p:sp>
      <p:cxnSp>
        <p:nvCxnSpPr>
          <p:cNvPr id="11" name="Straight Connector 10"/>
          <p:cNvCxnSpPr/>
          <p:nvPr/>
        </p:nvCxnSpPr>
        <p:spPr bwMode="auto">
          <a:xfrm>
            <a:off x="6961867" y="1619873"/>
            <a:ext cx="10396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4944533" y="5397503"/>
            <a:ext cx="538848" cy="32552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7229179" y="4479490"/>
            <a:ext cx="307213"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flipV="1">
            <a:off x="4897967" y="5723032"/>
            <a:ext cx="585414" cy="40683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 Box 31"/>
          <p:cNvSpPr txBox="1">
            <a:spLocks noChangeArrowheads="1"/>
          </p:cNvSpPr>
          <p:nvPr/>
        </p:nvSpPr>
        <p:spPr bwMode="auto">
          <a:xfrm>
            <a:off x="3750999" y="660693"/>
            <a:ext cx="11117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200" dirty="0" smtClean="0">
                <a:solidFill>
                  <a:srgbClr val="000000"/>
                </a:solidFill>
                <a:latin typeface="Arial"/>
                <a:cs typeface="Arial"/>
              </a:rPr>
              <a:t>Duct of </a:t>
            </a:r>
            <a:r>
              <a:rPr lang="en-US" sz="1200" dirty="0" err="1" smtClean="0">
                <a:solidFill>
                  <a:srgbClr val="000000"/>
                </a:solidFill>
                <a:latin typeface="Arial"/>
                <a:cs typeface="Arial"/>
              </a:rPr>
              <a:t>eccrine</a:t>
            </a:r>
            <a:r>
              <a:rPr lang="en-US" sz="1200" dirty="0" smtClean="0">
                <a:solidFill>
                  <a:srgbClr val="000000"/>
                </a:solidFill>
                <a:latin typeface="Arial"/>
                <a:cs typeface="Arial"/>
              </a:rPr>
              <a:t/>
            </a:r>
            <a:br>
              <a:rPr lang="en-US" sz="1200" dirty="0" smtClean="0">
                <a:solidFill>
                  <a:srgbClr val="000000"/>
                </a:solidFill>
                <a:latin typeface="Arial"/>
                <a:cs typeface="Arial"/>
              </a:rPr>
            </a:br>
            <a:r>
              <a:rPr lang="en-US" sz="1200" dirty="0" smtClean="0">
                <a:solidFill>
                  <a:srgbClr val="000000"/>
                </a:solidFill>
                <a:latin typeface="Arial"/>
                <a:cs typeface="Arial"/>
              </a:rPr>
              <a:t>sweat gland</a:t>
            </a:r>
            <a:endParaRPr lang="en-US" sz="1200" dirty="0">
              <a:solidFill>
                <a:srgbClr val="000000"/>
              </a:solidFill>
              <a:latin typeface="Arial"/>
              <a:cs typeface="Arial"/>
            </a:endParaRPr>
          </a:p>
        </p:txBody>
      </p:sp>
      <p:sp>
        <p:nvSpPr>
          <p:cNvPr id="16" name="Text Box 31"/>
          <p:cNvSpPr txBox="1">
            <a:spLocks noChangeArrowheads="1"/>
          </p:cNvSpPr>
          <p:nvPr/>
        </p:nvSpPr>
        <p:spPr bwMode="auto">
          <a:xfrm>
            <a:off x="5533233" y="830027"/>
            <a:ext cx="2993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200" dirty="0" smtClean="0">
                <a:solidFill>
                  <a:srgbClr val="000000"/>
                </a:solidFill>
                <a:latin typeface="Arial"/>
                <a:cs typeface="Arial"/>
              </a:rPr>
              <a:t>Hair</a:t>
            </a:r>
            <a:endParaRPr lang="en-US" sz="1200" dirty="0">
              <a:solidFill>
                <a:srgbClr val="000000"/>
              </a:solidFill>
              <a:latin typeface="Arial"/>
              <a:cs typeface="Arial"/>
            </a:endParaRPr>
          </a:p>
        </p:txBody>
      </p:sp>
      <p:sp>
        <p:nvSpPr>
          <p:cNvPr id="17" name="Text Box 31"/>
          <p:cNvSpPr txBox="1">
            <a:spLocks noChangeArrowheads="1"/>
          </p:cNvSpPr>
          <p:nvPr/>
        </p:nvSpPr>
        <p:spPr bwMode="auto">
          <a:xfrm>
            <a:off x="7116498" y="821562"/>
            <a:ext cx="7868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200" dirty="0" smtClean="0">
                <a:solidFill>
                  <a:srgbClr val="000000"/>
                </a:solidFill>
                <a:latin typeface="Arial"/>
                <a:cs typeface="Arial"/>
              </a:rPr>
              <a:t>Secretions</a:t>
            </a:r>
            <a:endParaRPr lang="en-US" sz="1200" dirty="0">
              <a:solidFill>
                <a:srgbClr val="000000"/>
              </a:solidFill>
              <a:latin typeface="Arial"/>
              <a:cs typeface="Arial"/>
            </a:endParaRPr>
          </a:p>
        </p:txBody>
      </p:sp>
      <p:sp>
        <p:nvSpPr>
          <p:cNvPr id="18" name="Text Box 31"/>
          <p:cNvSpPr txBox="1">
            <a:spLocks noChangeArrowheads="1"/>
          </p:cNvSpPr>
          <p:nvPr/>
        </p:nvSpPr>
        <p:spPr bwMode="auto">
          <a:xfrm>
            <a:off x="7112264" y="1515827"/>
            <a:ext cx="7865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200" dirty="0" smtClean="0">
                <a:solidFill>
                  <a:srgbClr val="000000"/>
                </a:solidFill>
                <a:latin typeface="Arial"/>
                <a:cs typeface="Arial"/>
              </a:rPr>
              <a:t>Epithelium</a:t>
            </a:r>
            <a:endParaRPr lang="en-US" sz="1200" dirty="0">
              <a:solidFill>
                <a:srgbClr val="000000"/>
              </a:solidFill>
              <a:latin typeface="Arial"/>
              <a:cs typeface="Arial"/>
            </a:endParaRPr>
          </a:p>
        </p:txBody>
      </p:sp>
      <p:sp>
        <p:nvSpPr>
          <p:cNvPr id="19" name="Text Box 31"/>
          <p:cNvSpPr txBox="1">
            <a:spLocks noChangeArrowheads="1"/>
          </p:cNvSpPr>
          <p:nvPr/>
        </p:nvSpPr>
        <p:spPr bwMode="auto">
          <a:xfrm>
            <a:off x="3094924" y="3488562"/>
            <a:ext cx="9150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200" dirty="0" smtClean="0">
                <a:solidFill>
                  <a:srgbClr val="000000"/>
                </a:solidFill>
                <a:latin typeface="Arial"/>
                <a:cs typeface="Arial"/>
              </a:rPr>
              <a:t>Fixed</a:t>
            </a:r>
            <a:br>
              <a:rPr lang="en-US" sz="1200" dirty="0" smtClean="0">
                <a:solidFill>
                  <a:srgbClr val="000000"/>
                </a:solidFill>
                <a:latin typeface="Arial"/>
                <a:cs typeface="Arial"/>
              </a:rPr>
            </a:br>
            <a:r>
              <a:rPr lang="en-US" sz="1200" dirty="0" smtClean="0">
                <a:solidFill>
                  <a:srgbClr val="000000"/>
                </a:solidFill>
                <a:latin typeface="Arial"/>
                <a:cs typeface="Arial"/>
              </a:rPr>
              <a:t>macrophage</a:t>
            </a:r>
            <a:endParaRPr lang="en-US" sz="1200" dirty="0">
              <a:solidFill>
                <a:srgbClr val="000000"/>
              </a:solidFill>
              <a:latin typeface="Arial"/>
              <a:cs typeface="Arial"/>
            </a:endParaRPr>
          </a:p>
        </p:txBody>
      </p:sp>
      <p:sp>
        <p:nvSpPr>
          <p:cNvPr id="20" name="Text Box 31"/>
          <p:cNvSpPr txBox="1">
            <a:spLocks noChangeArrowheads="1"/>
          </p:cNvSpPr>
          <p:nvPr/>
        </p:nvSpPr>
        <p:spPr bwMode="auto">
          <a:xfrm>
            <a:off x="4259008" y="3669409"/>
            <a:ext cx="7693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200" dirty="0" smtClean="0">
                <a:solidFill>
                  <a:srgbClr val="000000"/>
                </a:solidFill>
                <a:latin typeface="Arial"/>
                <a:cs typeface="Arial"/>
              </a:rPr>
              <a:t>Neutrophil</a:t>
            </a:r>
            <a:endParaRPr lang="en-US" sz="1200" dirty="0">
              <a:solidFill>
                <a:srgbClr val="000000"/>
              </a:solidFill>
              <a:latin typeface="Arial"/>
              <a:cs typeface="Arial"/>
            </a:endParaRPr>
          </a:p>
        </p:txBody>
      </p:sp>
      <p:sp>
        <p:nvSpPr>
          <p:cNvPr id="21" name="Text Box 31"/>
          <p:cNvSpPr txBox="1">
            <a:spLocks noChangeArrowheads="1"/>
          </p:cNvSpPr>
          <p:nvPr/>
        </p:nvSpPr>
        <p:spPr bwMode="auto">
          <a:xfrm>
            <a:off x="5177734" y="3488564"/>
            <a:ext cx="9150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200" dirty="0" smtClean="0">
                <a:solidFill>
                  <a:srgbClr val="000000"/>
                </a:solidFill>
                <a:latin typeface="Arial"/>
                <a:cs typeface="Arial"/>
              </a:rPr>
              <a:t>Free</a:t>
            </a:r>
            <a:br>
              <a:rPr lang="en-US" sz="1200" dirty="0" smtClean="0">
                <a:solidFill>
                  <a:srgbClr val="000000"/>
                </a:solidFill>
                <a:latin typeface="Arial"/>
                <a:cs typeface="Arial"/>
              </a:rPr>
            </a:br>
            <a:r>
              <a:rPr lang="en-US" sz="1200" dirty="0" smtClean="0">
                <a:solidFill>
                  <a:srgbClr val="000000"/>
                </a:solidFill>
                <a:latin typeface="Arial"/>
                <a:cs typeface="Arial"/>
              </a:rPr>
              <a:t>macrophage</a:t>
            </a:r>
            <a:endParaRPr lang="en-US" sz="1200" dirty="0">
              <a:solidFill>
                <a:srgbClr val="000000"/>
              </a:solidFill>
              <a:latin typeface="Arial"/>
              <a:cs typeface="Arial"/>
            </a:endParaRPr>
          </a:p>
        </p:txBody>
      </p:sp>
      <p:sp>
        <p:nvSpPr>
          <p:cNvPr id="22" name="Text Box 31"/>
          <p:cNvSpPr txBox="1">
            <a:spLocks noChangeArrowheads="1"/>
          </p:cNvSpPr>
          <p:nvPr/>
        </p:nvSpPr>
        <p:spPr bwMode="auto">
          <a:xfrm>
            <a:off x="6219041" y="3669408"/>
            <a:ext cx="78649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200" dirty="0" smtClean="0">
                <a:solidFill>
                  <a:srgbClr val="000000"/>
                </a:solidFill>
                <a:latin typeface="Arial"/>
                <a:cs typeface="Arial"/>
              </a:rPr>
              <a:t>Eosinophil</a:t>
            </a:r>
            <a:endParaRPr lang="en-US" sz="1200" dirty="0">
              <a:solidFill>
                <a:srgbClr val="000000"/>
              </a:solidFill>
              <a:latin typeface="Arial"/>
              <a:cs typeface="Arial"/>
            </a:endParaRPr>
          </a:p>
        </p:txBody>
      </p:sp>
      <p:sp>
        <p:nvSpPr>
          <p:cNvPr id="23" name="Text Box 31"/>
          <p:cNvSpPr txBox="1">
            <a:spLocks noChangeArrowheads="1"/>
          </p:cNvSpPr>
          <p:nvPr/>
        </p:nvSpPr>
        <p:spPr bwMode="auto">
          <a:xfrm>
            <a:off x="3835039" y="4716223"/>
            <a:ext cx="6587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200" dirty="0" smtClean="0">
                <a:solidFill>
                  <a:srgbClr val="000000"/>
                </a:solidFill>
                <a:latin typeface="Arial"/>
                <a:cs typeface="Arial"/>
              </a:rPr>
              <a:t>Natural</a:t>
            </a:r>
            <a:br>
              <a:rPr lang="en-US" sz="1200" dirty="0" smtClean="0">
                <a:solidFill>
                  <a:srgbClr val="000000"/>
                </a:solidFill>
                <a:latin typeface="Arial"/>
                <a:cs typeface="Arial"/>
              </a:rPr>
            </a:br>
            <a:r>
              <a:rPr lang="en-US" sz="1200" dirty="0" smtClean="0">
                <a:solidFill>
                  <a:srgbClr val="000000"/>
                </a:solidFill>
                <a:latin typeface="Arial"/>
                <a:cs typeface="Arial"/>
              </a:rPr>
              <a:t>killer cell</a:t>
            </a:r>
            <a:endParaRPr lang="en-US" sz="1200" dirty="0">
              <a:solidFill>
                <a:srgbClr val="000000"/>
              </a:solidFill>
              <a:latin typeface="Arial"/>
              <a:cs typeface="Arial"/>
            </a:endParaRPr>
          </a:p>
        </p:txBody>
      </p:sp>
      <p:sp>
        <p:nvSpPr>
          <p:cNvPr id="24" name="Text Box 31"/>
          <p:cNvSpPr txBox="1">
            <a:spLocks noChangeArrowheads="1"/>
          </p:cNvSpPr>
          <p:nvPr/>
        </p:nvSpPr>
        <p:spPr bwMode="auto">
          <a:xfrm>
            <a:off x="7573702" y="4364861"/>
            <a:ext cx="69264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200" dirty="0" smtClean="0">
                <a:solidFill>
                  <a:srgbClr val="000000"/>
                </a:solidFill>
                <a:latin typeface="Arial"/>
                <a:cs typeface="Arial"/>
              </a:rPr>
              <a:t>Lysed</a:t>
            </a:r>
            <a:br>
              <a:rPr lang="en-US" sz="1200" dirty="0" smtClean="0">
                <a:solidFill>
                  <a:srgbClr val="000000"/>
                </a:solidFill>
                <a:latin typeface="Arial"/>
                <a:cs typeface="Arial"/>
              </a:rPr>
            </a:br>
            <a:r>
              <a:rPr lang="en-US" sz="1200" dirty="0" smtClean="0">
                <a:solidFill>
                  <a:srgbClr val="000000"/>
                </a:solidFill>
                <a:latin typeface="Arial"/>
                <a:cs typeface="Arial"/>
              </a:rPr>
              <a:t>abnormal</a:t>
            </a:r>
            <a:br>
              <a:rPr lang="en-US" sz="1200" dirty="0" smtClean="0">
                <a:solidFill>
                  <a:srgbClr val="000000"/>
                </a:solidFill>
                <a:latin typeface="Arial"/>
                <a:cs typeface="Arial"/>
              </a:rPr>
            </a:br>
            <a:r>
              <a:rPr lang="en-US" sz="1200" dirty="0" smtClean="0">
                <a:solidFill>
                  <a:srgbClr val="000000"/>
                </a:solidFill>
                <a:latin typeface="Arial"/>
                <a:cs typeface="Arial"/>
              </a:rPr>
              <a:t>cell</a:t>
            </a:r>
            <a:endParaRPr lang="en-US" sz="1200" dirty="0">
              <a:solidFill>
                <a:srgbClr val="000000"/>
              </a:solidFill>
              <a:latin typeface="Arial"/>
              <a:cs typeface="Arial"/>
            </a:endParaRPr>
          </a:p>
        </p:txBody>
      </p:sp>
      <p:sp>
        <p:nvSpPr>
          <p:cNvPr id="25" name="Text Box 31"/>
          <p:cNvSpPr txBox="1">
            <a:spLocks noChangeArrowheads="1"/>
          </p:cNvSpPr>
          <p:nvPr/>
        </p:nvSpPr>
        <p:spPr bwMode="auto">
          <a:xfrm>
            <a:off x="5524769" y="5609460"/>
            <a:ext cx="24290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200" dirty="0" err="1" smtClean="0">
                <a:solidFill>
                  <a:srgbClr val="000000"/>
                </a:solidFill>
                <a:latin typeface="Arial"/>
                <a:cs typeface="Arial"/>
              </a:rPr>
              <a:t>Interferons</a:t>
            </a:r>
            <a:r>
              <a:rPr lang="en-US" sz="1200" dirty="0" smtClean="0">
                <a:solidFill>
                  <a:srgbClr val="000000"/>
                </a:solidFill>
                <a:latin typeface="Arial"/>
                <a:cs typeface="Arial"/>
              </a:rPr>
              <a:t> released by activated</a:t>
            </a:r>
            <a:br>
              <a:rPr lang="en-US" sz="1200" dirty="0" smtClean="0">
                <a:solidFill>
                  <a:srgbClr val="000000"/>
                </a:solidFill>
                <a:latin typeface="Arial"/>
                <a:cs typeface="Arial"/>
              </a:rPr>
            </a:br>
            <a:r>
              <a:rPr lang="en-US" sz="1200" dirty="0" smtClean="0">
                <a:solidFill>
                  <a:srgbClr val="000000"/>
                </a:solidFill>
                <a:latin typeface="Arial"/>
                <a:cs typeface="Arial"/>
              </a:rPr>
              <a:t>lymphocytes, macrophages, or</a:t>
            </a:r>
            <a:br>
              <a:rPr lang="en-US" sz="1200" dirty="0" smtClean="0">
                <a:solidFill>
                  <a:srgbClr val="000000"/>
                </a:solidFill>
                <a:latin typeface="Arial"/>
                <a:cs typeface="Arial"/>
              </a:rPr>
            </a:br>
            <a:r>
              <a:rPr lang="en-US" sz="1200" dirty="0" smtClean="0">
                <a:solidFill>
                  <a:srgbClr val="000000"/>
                </a:solidFill>
                <a:latin typeface="Arial"/>
                <a:cs typeface="Arial"/>
              </a:rPr>
              <a:t>virus-infected cells</a:t>
            </a:r>
            <a:endParaRPr lang="en-US" sz="1200" dirty="0">
              <a:solidFill>
                <a:srgbClr val="000000"/>
              </a:solidFill>
              <a:latin typeface="Arial"/>
              <a:cs typeface="Arial"/>
            </a:endParaRPr>
          </a:p>
        </p:txBody>
      </p:sp>
      <p:sp>
        <p:nvSpPr>
          <p:cNvPr id="26" name="Text Box 31"/>
          <p:cNvSpPr txBox="1">
            <a:spLocks noChangeArrowheads="1"/>
          </p:cNvSpPr>
          <p:nvPr/>
        </p:nvSpPr>
        <p:spPr bwMode="auto">
          <a:xfrm>
            <a:off x="932499" y="296628"/>
            <a:ext cx="159014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400" b="0" dirty="0" smtClean="0">
                <a:solidFill>
                  <a:srgbClr val="000000"/>
                </a:solidFill>
                <a:latin typeface="Arial Black"/>
                <a:cs typeface="Arial Black"/>
              </a:rPr>
              <a:t>Innate Defenses</a:t>
            </a:r>
            <a:endParaRPr lang="en-US" sz="1400" b="0" dirty="0">
              <a:solidFill>
                <a:srgbClr val="000000"/>
              </a:solidFill>
              <a:latin typeface="Arial Black"/>
              <a:cs typeface="Arial Black"/>
            </a:endParaRPr>
          </a:p>
        </p:txBody>
      </p:sp>
      <p:sp>
        <p:nvSpPr>
          <p:cNvPr id="27" name="Text Box 31"/>
          <p:cNvSpPr txBox="1">
            <a:spLocks noChangeArrowheads="1"/>
          </p:cNvSpPr>
          <p:nvPr/>
        </p:nvSpPr>
        <p:spPr bwMode="auto">
          <a:xfrm>
            <a:off x="924031" y="652226"/>
            <a:ext cx="1488805" cy="19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250" b="0" dirty="0" smtClean="0">
                <a:solidFill>
                  <a:srgbClr val="000000"/>
                </a:solidFill>
                <a:latin typeface="Arial Black"/>
                <a:cs typeface="Arial Black"/>
              </a:rPr>
              <a:t>Physical barriers</a:t>
            </a:r>
            <a:endParaRPr lang="en-US" sz="1250" b="0" dirty="0">
              <a:solidFill>
                <a:srgbClr val="000000"/>
              </a:solidFill>
              <a:latin typeface="Arial Black"/>
              <a:cs typeface="Arial Black"/>
            </a:endParaRPr>
          </a:p>
        </p:txBody>
      </p:sp>
      <p:sp>
        <p:nvSpPr>
          <p:cNvPr id="28" name="Text Box 31"/>
          <p:cNvSpPr txBox="1">
            <a:spLocks noChangeArrowheads="1"/>
          </p:cNvSpPr>
          <p:nvPr/>
        </p:nvSpPr>
        <p:spPr bwMode="auto">
          <a:xfrm>
            <a:off x="924032" y="863895"/>
            <a:ext cx="1278570" cy="80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110000"/>
              </a:lnSpc>
            </a:pPr>
            <a:r>
              <a:rPr lang="en-US" sz="1200" dirty="0" smtClean="0">
                <a:solidFill>
                  <a:srgbClr val="000000"/>
                </a:solidFill>
                <a:latin typeface="Arial"/>
                <a:cs typeface="Arial"/>
              </a:rPr>
              <a:t>keep hazardous</a:t>
            </a:r>
            <a:br>
              <a:rPr lang="en-US" sz="1200" dirty="0" smtClean="0">
                <a:solidFill>
                  <a:srgbClr val="000000"/>
                </a:solidFill>
                <a:latin typeface="Arial"/>
                <a:cs typeface="Arial"/>
              </a:rPr>
            </a:br>
            <a:r>
              <a:rPr lang="en-US" sz="1200" dirty="0" smtClean="0">
                <a:solidFill>
                  <a:srgbClr val="000000"/>
                </a:solidFill>
                <a:latin typeface="Arial"/>
                <a:cs typeface="Arial"/>
              </a:rPr>
              <a:t>organisms and</a:t>
            </a:r>
            <a:br>
              <a:rPr lang="en-US" sz="1200" dirty="0" smtClean="0">
                <a:solidFill>
                  <a:srgbClr val="000000"/>
                </a:solidFill>
                <a:latin typeface="Arial"/>
                <a:cs typeface="Arial"/>
              </a:rPr>
            </a:br>
            <a:r>
              <a:rPr lang="en-US" sz="1200" dirty="0" smtClean="0">
                <a:solidFill>
                  <a:srgbClr val="000000"/>
                </a:solidFill>
                <a:latin typeface="Arial"/>
                <a:cs typeface="Arial"/>
              </a:rPr>
              <a:t>materials outside</a:t>
            </a:r>
            <a:br>
              <a:rPr lang="en-US" sz="1200" dirty="0" smtClean="0">
                <a:solidFill>
                  <a:srgbClr val="000000"/>
                </a:solidFill>
                <a:latin typeface="Arial"/>
                <a:cs typeface="Arial"/>
              </a:rPr>
            </a:br>
            <a:r>
              <a:rPr lang="en-US" sz="1200" dirty="0" smtClean="0">
                <a:solidFill>
                  <a:srgbClr val="000000"/>
                </a:solidFill>
                <a:latin typeface="Arial"/>
                <a:cs typeface="Arial"/>
              </a:rPr>
              <a:t>the body.</a:t>
            </a:r>
            <a:endParaRPr lang="en-US" sz="1200" dirty="0">
              <a:solidFill>
                <a:srgbClr val="000000"/>
              </a:solidFill>
              <a:latin typeface="Arial"/>
              <a:cs typeface="Arial"/>
            </a:endParaRPr>
          </a:p>
        </p:txBody>
      </p:sp>
      <p:sp>
        <p:nvSpPr>
          <p:cNvPr id="29" name="Text Box 31"/>
          <p:cNvSpPr txBox="1">
            <a:spLocks noChangeArrowheads="1"/>
          </p:cNvSpPr>
          <p:nvPr/>
        </p:nvSpPr>
        <p:spPr bwMode="auto">
          <a:xfrm>
            <a:off x="919797" y="2561414"/>
            <a:ext cx="1024106" cy="19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250" b="0" dirty="0" smtClean="0">
                <a:solidFill>
                  <a:srgbClr val="000000"/>
                </a:solidFill>
                <a:latin typeface="Arial Black"/>
                <a:cs typeface="Arial Black"/>
              </a:rPr>
              <a:t>Phagocytes</a:t>
            </a:r>
            <a:endParaRPr lang="en-US" sz="1250" b="0" dirty="0">
              <a:solidFill>
                <a:srgbClr val="000000"/>
              </a:solidFill>
              <a:latin typeface="Arial Black"/>
              <a:cs typeface="Arial Black"/>
            </a:endParaRPr>
          </a:p>
        </p:txBody>
      </p:sp>
      <p:sp>
        <p:nvSpPr>
          <p:cNvPr id="30" name="Text Box 31"/>
          <p:cNvSpPr txBox="1">
            <a:spLocks noChangeArrowheads="1"/>
          </p:cNvSpPr>
          <p:nvPr/>
        </p:nvSpPr>
        <p:spPr bwMode="auto">
          <a:xfrm>
            <a:off x="919798" y="2781553"/>
            <a:ext cx="1282352" cy="4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110000"/>
              </a:lnSpc>
            </a:pPr>
            <a:r>
              <a:rPr lang="en-US" sz="1200" dirty="0" smtClean="0">
                <a:solidFill>
                  <a:srgbClr val="000000"/>
                </a:solidFill>
                <a:latin typeface="Arial"/>
                <a:cs typeface="Arial"/>
              </a:rPr>
              <a:t>engulf pathogens</a:t>
            </a:r>
            <a:br>
              <a:rPr lang="en-US" sz="1200" dirty="0" smtClean="0">
                <a:solidFill>
                  <a:srgbClr val="000000"/>
                </a:solidFill>
                <a:latin typeface="Arial"/>
                <a:cs typeface="Arial"/>
              </a:rPr>
            </a:br>
            <a:r>
              <a:rPr lang="en-US" sz="1200" dirty="0" smtClean="0">
                <a:solidFill>
                  <a:srgbClr val="000000"/>
                </a:solidFill>
                <a:latin typeface="Arial"/>
                <a:cs typeface="Arial"/>
              </a:rPr>
              <a:t>and cell debris.</a:t>
            </a:r>
            <a:endParaRPr lang="en-US" sz="1200" dirty="0">
              <a:solidFill>
                <a:srgbClr val="000000"/>
              </a:solidFill>
              <a:latin typeface="Arial"/>
              <a:cs typeface="Arial"/>
            </a:endParaRPr>
          </a:p>
        </p:txBody>
      </p:sp>
      <p:sp>
        <p:nvSpPr>
          <p:cNvPr id="31" name="Text Box 31"/>
          <p:cNvSpPr txBox="1">
            <a:spLocks noChangeArrowheads="1"/>
          </p:cNvSpPr>
          <p:nvPr/>
        </p:nvSpPr>
        <p:spPr bwMode="auto">
          <a:xfrm>
            <a:off x="924030" y="3979604"/>
            <a:ext cx="17577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200" b="0" dirty="0" smtClean="0">
                <a:solidFill>
                  <a:srgbClr val="000000"/>
                </a:solidFill>
                <a:latin typeface="Arial Black"/>
                <a:cs typeface="Arial Black"/>
              </a:rPr>
              <a:t>Immune surveillance</a:t>
            </a:r>
            <a:endParaRPr lang="en-US" sz="1200" b="0" dirty="0">
              <a:solidFill>
                <a:srgbClr val="000000"/>
              </a:solidFill>
              <a:latin typeface="Arial Black"/>
              <a:cs typeface="Arial Black"/>
            </a:endParaRPr>
          </a:p>
        </p:txBody>
      </p:sp>
      <p:sp>
        <p:nvSpPr>
          <p:cNvPr id="32" name="Text Box 31"/>
          <p:cNvSpPr txBox="1">
            <a:spLocks noChangeArrowheads="1"/>
          </p:cNvSpPr>
          <p:nvPr/>
        </p:nvSpPr>
        <p:spPr bwMode="auto">
          <a:xfrm>
            <a:off x="924031" y="4203978"/>
            <a:ext cx="1924430" cy="60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110000"/>
              </a:lnSpc>
            </a:pPr>
            <a:r>
              <a:rPr lang="en-US" sz="1200" dirty="0" smtClean="0">
                <a:solidFill>
                  <a:srgbClr val="000000"/>
                </a:solidFill>
                <a:latin typeface="Arial"/>
                <a:cs typeface="Arial"/>
              </a:rPr>
              <a:t>is the destruction of</a:t>
            </a:r>
            <a:br>
              <a:rPr lang="en-US" sz="1200" dirty="0" smtClean="0">
                <a:solidFill>
                  <a:srgbClr val="000000"/>
                </a:solidFill>
                <a:latin typeface="Arial"/>
                <a:cs typeface="Arial"/>
              </a:rPr>
            </a:br>
            <a:r>
              <a:rPr lang="en-US" sz="1200" dirty="0" smtClean="0">
                <a:solidFill>
                  <a:srgbClr val="000000"/>
                </a:solidFill>
                <a:latin typeface="Arial"/>
                <a:cs typeface="Arial"/>
              </a:rPr>
              <a:t>abnormal cells by NK</a:t>
            </a:r>
            <a:br>
              <a:rPr lang="en-US" sz="1200" dirty="0" smtClean="0">
                <a:solidFill>
                  <a:srgbClr val="000000"/>
                </a:solidFill>
                <a:latin typeface="Arial"/>
                <a:cs typeface="Arial"/>
              </a:rPr>
            </a:br>
            <a:r>
              <a:rPr lang="en-US" sz="1200" dirty="0" smtClean="0">
                <a:solidFill>
                  <a:srgbClr val="000000"/>
                </a:solidFill>
                <a:latin typeface="Arial"/>
                <a:cs typeface="Arial"/>
              </a:rPr>
              <a:t>cells in peripheral tissues.</a:t>
            </a:r>
            <a:endParaRPr lang="en-US" sz="1200" dirty="0">
              <a:solidFill>
                <a:srgbClr val="000000"/>
              </a:solidFill>
              <a:latin typeface="Arial"/>
              <a:cs typeface="Arial"/>
            </a:endParaRPr>
          </a:p>
        </p:txBody>
      </p:sp>
      <p:sp>
        <p:nvSpPr>
          <p:cNvPr id="33" name="Text Box 31"/>
          <p:cNvSpPr txBox="1">
            <a:spLocks noChangeArrowheads="1"/>
          </p:cNvSpPr>
          <p:nvPr/>
        </p:nvSpPr>
        <p:spPr bwMode="auto">
          <a:xfrm>
            <a:off x="919797" y="5249624"/>
            <a:ext cx="970568" cy="19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250" b="0" dirty="0" err="1" smtClean="0">
                <a:solidFill>
                  <a:srgbClr val="000000"/>
                </a:solidFill>
                <a:latin typeface="Arial Black"/>
                <a:cs typeface="Arial Black"/>
              </a:rPr>
              <a:t>Interferons</a:t>
            </a:r>
            <a:endParaRPr lang="en-US" sz="1250" b="0" dirty="0">
              <a:solidFill>
                <a:srgbClr val="000000"/>
              </a:solidFill>
              <a:latin typeface="Arial Black"/>
              <a:cs typeface="Arial Black"/>
            </a:endParaRPr>
          </a:p>
        </p:txBody>
      </p:sp>
      <p:sp>
        <p:nvSpPr>
          <p:cNvPr id="34" name="Text Box 31"/>
          <p:cNvSpPr txBox="1">
            <a:spLocks noChangeArrowheads="1"/>
          </p:cNvSpPr>
          <p:nvPr/>
        </p:nvSpPr>
        <p:spPr bwMode="auto">
          <a:xfrm>
            <a:off x="919798" y="5461296"/>
            <a:ext cx="1886309" cy="80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110000"/>
              </a:lnSpc>
            </a:pPr>
            <a:r>
              <a:rPr lang="en-US" sz="1200" dirty="0" smtClean="0">
                <a:solidFill>
                  <a:srgbClr val="000000"/>
                </a:solidFill>
                <a:latin typeface="Arial"/>
                <a:cs typeface="Arial"/>
              </a:rPr>
              <a:t>are chemical messengers</a:t>
            </a:r>
            <a:br>
              <a:rPr lang="en-US" sz="1200" dirty="0" smtClean="0">
                <a:solidFill>
                  <a:srgbClr val="000000"/>
                </a:solidFill>
                <a:latin typeface="Arial"/>
                <a:cs typeface="Arial"/>
              </a:rPr>
            </a:br>
            <a:r>
              <a:rPr lang="en-US" sz="1200" dirty="0" smtClean="0">
                <a:solidFill>
                  <a:srgbClr val="000000"/>
                </a:solidFill>
                <a:latin typeface="Arial"/>
                <a:cs typeface="Arial"/>
              </a:rPr>
              <a:t>that coordinate the</a:t>
            </a:r>
            <a:br>
              <a:rPr lang="en-US" sz="1200" dirty="0" smtClean="0">
                <a:solidFill>
                  <a:srgbClr val="000000"/>
                </a:solidFill>
                <a:latin typeface="Arial"/>
                <a:cs typeface="Arial"/>
              </a:rPr>
            </a:br>
            <a:r>
              <a:rPr lang="en-US" sz="1200" dirty="0" smtClean="0">
                <a:solidFill>
                  <a:srgbClr val="000000"/>
                </a:solidFill>
                <a:latin typeface="Arial"/>
                <a:cs typeface="Arial"/>
              </a:rPr>
              <a:t>defenses against viral</a:t>
            </a:r>
            <a:br>
              <a:rPr lang="en-US" sz="1200" dirty="0" smtClean="0">
                <a:solidFill>
                  <a:srgbClr val="000000"/>
                </a:solidFill>
                <a:latin typeface="Arial"/>
                <a:cs typeface="Arial"/>
              </a:rPr>
            </a:br>
            <a:r>
              <a:rPr lang="en-US" sz="1200" dirty="0" smtClean="0">
                <a:solidFill>
                  <a:srgbClr val="000000"/>
                </a:solidFill>
                <a:latin typeface="Arial"/>
                <a:cs typeface="Arial"/>
              </a:rPr>
              <a:t>infections.</a:t>
            </a:r>
            <a:endParaRPr lang="en-US" sz="1200" dirty="0">
              <a:solidFill>
                <a:srgbClr val="000000"/>
              </a:solidFill>
              <a:latin typeface="Arial"/>
              <a:cs typeface="Arial"/>
            </a:endParaRPr>
          </a:p>
        </p:txBody>
      </p:sp>
    </p:spTree>
    <p:extLst>
      <p:ext uri="{BB962C8B-B14F-4D97-AF65-F5344CB8AC3E}">
        <p14:creationId xmlns:p14="http://schemas.microsoft.com/office/powerpoint/2010/main" val="74252700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45" name="Picture 9244" descr="figure_22_11_2_unlabeled.jpg"/>
          <p:cNvPicPr>
            <a:picLocks noChangeAspect="1"/>
          </p:cNvPicPr>
          <p:nvPr/>
        </p:nvPicPr>
        <p:blipFill rotWithShape="1">
          <a:blip r:embed="rId3">
            <a:extLst>
              <a:ext uri="{28A0092B-C50C-407E-A947-70E740481C1C}">
                <a14:useLocalDpi xmlns:a14="http://schemas.microsoft.com/office/drawing/2010/main" val="0"/>
              </a:ext>
            </a:extLst>
          </a:blip>
          <a:srcRect b="2984"/>
          <a:stretch/>
        </p:blipFill>
        <p:spPr>
          <a:xfrm>
            <a:off x="298704" y="682752"/>
            <a:ext cx="8546592" cy="5328581"/>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900" b="1" dirty="0">
                <a:latin typeface="Arial"/>
                <a:cs typeface="Arial"/>
              </a:rPr>
              <a:t>Figure 22-11 Innate Defenses (Part </a:t>
            </a:r>
            <a:r>
              <a:rPr lang="en-US" sz="900" b="1" dirty="0" smtClean="0">
                <a:latin typeface="Arial"/>
                <a:cs typeface="Arial"/>
              </a:rPr>
              <a:t>2 </a:t>
            </a:r>
            <a:r>
              <a:rPr lang="en-US" sz="900" b="1" dirty="0">
                <a:latin typeface="Arial"/>
                <a:cs typeface="Arial"/>
              </a:rPr>
              <a:t>of 2).</a:t>
            </a:r>
          </a:p>
        </p:txBody>
      </p:sp>
      <p:cxnSp>
        <p:nvCxnSpPr>
          <p:cNvPr id="6" name="Straight Connector 5"/>
          <p:cNvCxnSpPr/>
          <p:nvPr/>
        </p:nvCxnSpPr>
        <p:spPr bwMode="auto">
          <a:xfrm>
            <a:off x="7097184" y="2020980"/>
            <a:ext cx="294216"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flipV="1">
            <a:off x="4023894" y="2980267"/>
            <a:ext cx="1170406" cy="275788"/>
          </a:xfrm>
          <a:prstGeom prst="line">
            <a:avLst/>
          </a:prstGeom>
          <a:solidFill>
            <a:schemeClr val="accent1"/>
          </a:solidFill>
          <a:ln w="12700" cap="flat" cmpd="sng" algn="ctr">
            <a:solidFill>
              <a:schemeClr val="tx1"/>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flipV="1">
            <a:off x="4065169" y="3208867"/>
            <a:ext cx="1120664" cy="161489"/>
          </a:xfrm>
          <a:prstGeom prst="line">
            <a:avLst/>
          </a:prstGeom>
          <a:solidFill>
            <a:schemeClr val="accent1"/>
          </a:solidFill>
          <a:ln w="12700" cap="flat" cmpd="sng" algn="ctr">
            <a:solidFill>
              <a:schemeClr val="tx1"/>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V="1">
            <a:off x="4091627" y="3437467"/>
            <a:ext cx="1081506" cy="49306"/>
          </a:xfrm>
          <a:prstGeom prst="line">
            <a:avLst/>
          </a:prstGeom>
          <a:solidFill>
            <a:schemeClr val="accent1"/>
          </a:solidFill>
          <a:ln w="12700" cap="flat" cmpd="sng" algn="ctr">
            <a:solidFill>
              <a:schemeClr val="tx1"/>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4099035" y="3594722"/>
            <a:ext cx="1095265" cy="71345"/>
          </a:xfrm>
          <a:prstGeom prst="line">
            <a:avLst/>
          </a:prstGeom>
          <a:solidFill>
            <a:schemeClr val="accent1"/>
          </a:solidFill>
          <a:ln w="12700" cap="flat" cmpd="sng" algn="ctr">
            <a:solidFill>
              <a:schemeClr val="tx1"/>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4084219" y="3693147"/>
            <a:ext cx="1101614" cy="197286"/>
          </a:xfrm>
          <a:prstGeom prst="line">
            <a:avLst/>
          </a:prstGeom>
          <a:solidFill>
            <a:schemeClr val="accent1"/>
          </a:solidFill>
          <a:ln w="12700" cap="flat" cmpd="sng" algn="ctr">
            <a:solidFill>
              <a:schemeClr val="tx1"/>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4074694" y="3774638"/>
            <a:ext cx="1106906" cy="318995"/>
          </a:xfrm>
          <a:prstGeom prst="line">
            <a:avLst/>
          </a:prstGeom>
          <a:solidFill>
            <a:schemeClr val="accent1"/>
          </a:solidFill>
          <a:ln w="12700" cap="flat" cmpd="sng" algn="ctr">
            <a:solidFill>
              <a:schemeClr val="tx1"/>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4071519" y="3872005"/>
            <a:ext cx="1101614" cy="458695"/>
          </a:xfrm>
          <a:prstGeom prst="line">
            <a:avLst/>
          </a:prstGeom>
          <a:solidFill>
            <a:schemeClr val="accent1"/>
          </a:solidFill>
          <a:ln w="12700" cap="flat" cmpd="sng" algn="ctr">
            <a:solidFill>
              <a:schemeClr val="tx1"/>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 Box 31"/>
          <p:cNvSpPr txBox="1">
            <a:spLocks noChangeArrowheads="1"/>
          </p:cNvSpPr>
          <p:nvPr/>
        </p:nvSpPr>
        <p:spPr bwMode="auto">
          <a:xfrm>
            <a:off x="7439132" y="1917991"/>
            <a:ext cx="7501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300" dirty="0" smtClean="0">
                <a:solidFill>
                  <a:srgbClr val="000000"/>
                </a:solidFill>
                <a:latin typeface="Arial"/>
                <a:cs typeface="Arial"/>
              </a:rPr>
              <a:t>Lysed</a:t>
            </a:r>
            <a:br>
              <a:rPr lang="en-US" sz="1300" dirty="0" smtClean="0">
                <a:solidFill>
                  <a:srgbClr val="000000"/>
                </a:solidFill>
                <a:latin typeface="Arial"/>
                <a:cs typeface="Arial"/>
              </a:rPr>
            </a:br>
            <a:r>
              <a:rPr lang="en-US" sz="1300" dirty="0" smtClean="0">
                <a:solidFill>
                  <a:srgbClr val="000000"/>
                </a:solidFill>
                <a:latin typeface="Arial"/>
                <a:cs typeface="Arial"/>
              </a:rPr>
              <a:t>pathogen</a:t>
            </a:r>
            <a:endParaRPr lang="en-US" sz="1300" dirty="0">
              <a:solidFill>
                <a:srgbClr val="000000"/>
              </a:solidFill>
              <a:latin typeface="Arial"/>
              <a:cs typeface="Arial"/>
            </a:endParaRPr>
          </a:p>
        </p:txBody>
      </p:sp>
      <p:sp>
        <p:nvSpPr>
          <p:cNvPr id="15" name="Text Box 31"/>
          <p:cNvSpPr txBox="1">
            <a:spLocks noChangeArrowheads="1"/>
          </p:cNvSpPr>
          <p:nvPr/>
        </p:nvSpPr>
        <p:spPr bwMode="auto">
          <a:xfrm>
            <a:off x="2879833" y="2447158"/>
            <a:ext cx="100963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300" dirty="0" smtClean="0">
                <a:solidFill>
                  <a:srgbClr val="000000"/>
                </a:solidFill>
                <a:latin typeface="Arial"/>
                <a:cs typeface="Arial"/>
              </a:rPr>
              <a:t>Complement</a:t>
            </a:r>
            <a:endParaRPr lang="en-US" sz="1300" dirty="0">
              <a:solidFill>
                <a:srgbClr val="000000"/>
              </a:solidFill>
              <a:latin typeface="Arial"/>
              <a:cs typeface="Arial"/>
            </a:endParaRPr>
          </a:p>
        </p:txBody>
      </p:sp>
      <p:sp>
        <p:nvSpPr>
          <p:cNvPr id="16" name="Text Box 31"/>
          <p:cNvSpPr txBox="1">
            <a:spLocks noChangeArrowheads="1"/>
          </p:cNvSpPr>
          <p:nvPr/>
        </p:nvSpPr>
        <p:spPr bwMode="auto">
          <a:xfrm>
            <a:off x="3328566" y="4115089"/>
            <a:ext cx="70421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300" dirty="0" smtClean="0">
                <a:solidFill>
                  <a:srgbClr val="000000"/>
                </a:solidFill>
                <a:latin typeface="Arial"/>
                <a:cs typeface="Arial"/>
              </a:rPr>
              <a:t>Mast cell</a:t>
            </a:r>
            <a:endParaRPr lang="en-US" sz="1300" dirty="0">
              <a:solidFill>
                <a:srgbClr val="000000"/>
              </a:solidFill>
              <a:latin typeface="Arial"/>
              <a:cs typeface="Arial"/>
            </a:endParaRPr>
          </a:p>
        </p:txBody>
      </p:sp>
      <p:sp>
        <p:nvSpPr>
          <p:cNvPr id="17" name="Text Box 31"/>
          <p:cNvSpPr txBox="1">
            <a:spLocks noChangeArrowheads="1"/>
          </p:cNvSpPr>
          <p:nvPr/>
        </p:nvSpPr>
        <p:spPr bwMode="auto">
          <a:xfrm>
            <a:off x="5263199" y="2890345"/>
            <a:ext cx="2782813" cy="153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marL="228600" indent="-228600">
              <a:lnSpc>
                <a:spcPct val="105000"/>
              </a:lnSpc>
              <a:spcBef>
                <a:spcPts val="100"/>
              </a:spcBef>
              <a:buFont typeface="+mj-lt"/>
              <a:buAutoNum type="arabicPeriod"/>
            </a:pPr>
            <a:r>
              <a:rPr lang="en-US" sz="1300" dirty="0" smtClean="0">
                <a:solidFill>
                  <a:srgbClr val="000000"/>
                </a:solidFill>
                <a:latin typeface="Arial"/>
                <a:cs typeface="Arial"/>
              </a:rPr>
              <a:t>Blood flow increased</a:t>
            </a:r>
          </a:p>
          <a:p>
            <a:pPr marL="228600" indent="-228600">
              <a:lnSpc>
                <a:spcPct val="105000"/>
              </a:lnSpc>
              <a:spcBef>
                <a:spcPts val="100"/>
              </a:spcBef>
              <a:buFont typeface="+mj-lt"/>
              <a:buAutoNum type="arabicPeriod"/>
            </a:pPr>
            <a:r>
              <a:rPr lang="en-US" sz="1300" dirty="0" smtClean="0">
                <a:solidFill>
                  <a:srgbClr val="000000"/>
                </a:solidFill>
                <a:latin typeface="Arial"/>
                <a:cs typeface="Arial"/>
              </a:rPr>
              <a:t>Phagocytes activated</a:t>
            </a:r>
          </a:p>
          <a:p>
            <a:pPr marL="228600" indent="-228600">
              <a:lnSpc>
                <a:spcPct val="105000"/>
              </a:lnSpc>
              <a:spcBef>
                <a:spcPts val="100"/>
              </a:spcBef>
              <a:buFont typeface="+mj-lt"/>
              <a:buAutoNum type="arabicPeriod"/>
            </a:pPr>
            <a:r>
              <a:rPr lang="en-US" sz="1300" dirty="0" smtClean="0">
                <a:solidFill>
                  <a:srgbClr val="000000"/>
                </a:solidFill>
                <a:latin typeface="Arial"/>
                <a:cs typeface="Arial"/>
              </a:rPr>
              <a:t>Capillary permeability increased</a:t>
            </a:r>
          </a:p>
          <a:p>
            <a:pPr marL="228600" indent="-228600">
              <a:lnSpc>
                <a:spcPct val="105000"/>
              </a:lnSpc>
              <a:spcBef>
                <a:spcPts val="100"/>
              </a:spcBef>
              <a:buFont typeface="+mj-lt"/>
              <a:buAutoNum type="arabicPeriod"/>
            </a:pPr>
            <a:r>
              <a:rPr lang="en-US" sz="1300" dirty="0" smtClean="0">
                <a:solidFill>
                  <a:srgbClr val="000000"/>
                </a:solidFill>
                <a:latin typeface="Arial"/>
                <a:cs typeface="Arial"/>
              </a:rPr>
              <a:t>Complement activated</a:t>
            </a:r>
          </a:p>
          <a:p>
            <a:pPr marL="228600" indent="-228600">
              <a:lnSpc>
                <a:spcPct val="105000"/>
              </a:lnSpc>
              <a:spcBef>
                <a:spcPts val="100"/>
              </a:spcBef>
              <a:buFont typeface="+mj-lt"/>
              <a:buAutoNum type="arabicPeriod"/>
            </a:pPr>
            <a:r>
              <a:rPr lang="en-US" sz="1300" dirty="0" smtClean="0">
                <a:solidFill>
                  <a:srgbClr val="000000"/>
                </a:solidFill>
                <a:latin typeface="Arial"/>
                <a:cs typeface="Arial"/>
              </a:rPr>
              <a:t>Clotting reaction walls off region</a:t>
            </a:r>
          </a:p>
          <a:p>
            <a:pPr marL="228600" indent="-228600">
              <a:lnSpc>
                <a:spcPct val="105000"/>
              </a:lnSpc>
              <a:spcBef>
                <a:spcPts val="100"/>
              </a:spcBef>
              <a:buFont typeface="+mj-lt"/>
              <a:buAutoNum type="arabicPeriod"/>
            </a:pPr>
            <a:r>
              <a:rPr lang="en-US" sz="1300" dirty="0" smtClean="0">
                <a:solidFill>
                  <a:srgbClr val="000000"/>
                </a:solidFill>
                <a:latin typeface="Arial"/>
                <a:cs typeface="Arial"/>
              </a:rPr>
              <a:t>Regional temperature increased</a:t>
            </a:r>
          </a:p>
          <a:p>
            <a:pPr marL="228600" indent="-228600">
              <a:lnSpc>
                <a:spcPct val="105000"/>
              </a:lnSpc>
              <a:spcBef>
                <a:spcPts val="100"/>
              </a:spcBef>
              <a:buFont typeface="+mj-lt"/>
              <a:buAutoNum type="arabicPeriod"/>
            </a:pPr>
            <a:r>
              <a:rPr lang="en-US" sz="1300" dirty="0" smtClean="0">
                <a:solidFill>
                  <a:srgbClr val="000000"/>
                </a:solidFill>
                <a:latin typeface="Arial"/>
                <a:cs typeface="Arial"/>
              </a:rPr>
              <a:t>Adaptive defenses activated</a:t>
            </a:r>
            <a:endParaRPr lang="en-US" sz="1300" dirty="0">
              <a:solidFill>
                <a:srgbClr val="000000"/>
              </a:solidFill>
              <a:latin typeface="Arial"/>
              <a:cs typeface="Arial"/>
            </a:endParaRPr>
          </a:p>
        </p:txBody>
      </p:sp>
      <p:sp>
        <p:nvSpPr>
          <p:cNvPr id="18" name="Text Box 31"/>
          <p:cNvSpPr txBox="1">
            <a:spLocks noChangeArrowheads="1"/>
          </p:cNvSpPr>
          <p:nvPr/>
        </p:nvSpPr>
        <p:spPr bwMode="auto">
          <a:xfrm>
            <a:off x="3972034" y="4995622"/>
            <a:ext cx="3274935" cy="40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330" dirty="0" smtClean="0">
                <a:solidFill>
                  <a:srgbClr val="000000"/>
                </a:solidFill>
                <a:latin typeface="Arial"/>
                <a:cs typeface="Arial"/>
              </a:rPr>
              <a:t>Body temperature rises above 37.2</a:t>
            </a:r>
            <a:r>
              <a:rPr lang="en-US" sz="1330" dirty="0">
                <a:solidFill>
                  <a:srgbClr val="000000"/>
                </a:solidFill>
                <a:latin typeface="Symbol Std"/>
                <a:cs typeface="Arial"/>
                <a:sym typeface="Symbol"/>
              </a:rPr>
              <a:t></a:t>
            </a:r>
            <a:r>
              <a:rPr lang="en-US" sz="1330" dirty="0" smtClean="0">
                <a:solidFill>
                  <a:srgbClr val="000000"/>
                </a:solidFill>
                <a:latin typeface="Arial"/>
                <a:cs typeface="Arial"/>
              </a:rPr>
              <a:t>C in</a:t>
            </a:r>
            <a:br>
              <a:rPr lang="en-US" sz="1330" dirty="0" smtClean="0">
                <a:solidFill>
                  <a:srgbClr val="000000"/>
                </a:solidFill>
                <a:latin typeface="Arial"/>
                <a:cs typeface="Arial"/>
              </a:rPr>
            </a:br>
            <a:r>
              <a:rPr lang="en-US" sz="1330" dirty="0" smtClean="0">
                <a:solidFill>
                  <a:srgbClr val="000000"/>
                </a:solidFill>
                <a:latin typeface="Arial"/>
                <a:cs typeface="Arial"/>
              </a:rPr>
              <a:t>response to </a:t>
            </a:r>
            <a:r>
              <a:rPr lang="en-US" sz="1330" dirty="0" err="1" smtClean="0">
                <a:solidFill>
                  <a:srgbClr val="000000"/>
                </a:solidFill>
                <a:latin typeface="Arial"/>
                <a:cs typeface="Arial"/>
              </a:rPr>
              <a:t>pyrogens</a:t>
            </a:r>
            <a:endParaRPr lang="en-US" sz="1330" dirty="0">
              <a:solidFill>
                <a:srgbClr val="000000"/>
              </a:solidFill>
              <a:latin typeface="Arial"/>
              <a:cs typeface="Arial"/>
            </a:endParaRPr>
          </a:p>
        </p:txBody>
      </p:sp>
      <p:sp>
        <p:nvSpPr>
          <p:cNvPr id="19" name="Text Box 31"/>
          <p:cNvSpPr txBox="1">
            <a:spLocks noChangeArrowheads="1"/>
          </p:cNvSpPr>
          <p:nvPr/>
        </p:nvSpPr>
        <p:spPr bwMode="auto">
          <a:xfrm>
            <a:off x="424498" y="1164457"/>
            <a:ext cx="12369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400" b="0" dirty="0" smtClean="0">
                <a:solidFill>
                  <a:srgbClr val="000000"/>
                </a:solidFill>
                <a:latin typeface="Arial Black"/>
                <a:cs typeface="Arial Black"/>
              </a:rPr>
              <a:t>Complement</a:t>
            </a:r>
            <a:endParaRPr lang="en-US" sz="1400" b="0" dirty="0">
              <a:solidFill>
                <a:srgbClr val="000000"/>
              </a:solidFill>
              <a:latin typeface="Arial Black"/>
              <a:cs typeface="Arial Black"/>
            </a:endParaRPr>
          </a:p>
        </p:txBody>
      </p:sp>
      <p:sp>
        <p:nvSpPr>
          <p:cNvPr id="20" name="Text Box 31"/>
          <p:cNvSpPr txBox="1">
            <a:spLocks noChangeArrowheads="1"/>
          </p:cNvSpPr>
          <p:nvPr/>
        </p:nvSpPr>
        <p:spPr bwMode="auto">
          <a:xfrm>
            <a:off x="432965" y="1409995"/>
            <a:ext cx="2094097" cy="897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110000"/>
              </a:lnSpc>
            </a:pPr>
            <a:r>
              <a:rPr lang="en-US" sz="1330" dirty="0" smtClean="0">
                <a:solidFill>
                  <a:srgbClr val="000000"/>
                </a:solidFill>
                <a:latin typeface="Arial"/>
                <a:cs typeface="Arial"/>
              </a:rPr>
              <a:t>is a system of circulating</a:t>
            </a:r>
            <a:br>
              <a:rPr lang="en-US" sz="1330" dirty="0" smtClean="0">
                <a:solidFill>
                  <a:srgbClr val="000000"/>
                </a:solidFill>
                <a:latin typeface="Arial"/>
                <a:cs typeface="Arial"/>
              </a:rPr>
            </a:br>
            <a:r>
              <a:rPr lang="en-US" sz="1330" dirty="0" smtClean="0">
                <a:solidFill>
                  <a:srgbClr val="000000"/>
                </a:solidFill>
                <a:latin typeface="Arial"/>
                <a:cs typeface="Arial"/>
              </a:rPr>
              <a:t>proteins that assist</a:t>
            </a:r>
            <a:br>
              <a:rPr lang="en-US" sz="1330" dirty="0" smtClean="0">
                <a:solidFill>
                  <a:srgbClr val="000000"/>
                </a:solidFill>
                <a:latin typeface="Arial"/>
                <a:cs typeface="Arial"/>
              </a:rPr>
            </a:br>
            <a:r>
              <a:rPr lang="en-US" sz="1330" dirty="0" smtClean="0">
                <a:solidFill>
                  <a:srgbClr val="000000"/>
                </a:solidFill>
                <a:latin typeface="Arial"/>
                <a:cs typeface="Arial"/>
              </a:rPr>
              <a:t>antibodies in the</a:t>
            </a:r>
            <a:br>
              <a:rPr lang="en-US" sz="1330" dirty="0" smtClean="0">
                <a:solidFill>
                  <a:srgbClr val="000000"/>
                </a:solidFill>
                <a:latin typeface="Arial"/>
                <a:cs typeface="Arial"/>
              </a:rPr>
            </a:br>
            <a:r>
              <a:rPr lang="en-US" sz="1330" dirty="0" smtClean="0">
                <a:solidFill>
                  <a:srgbClr val="000000"/>
                </a:solidFill>
                <a:latin typeface="Arial"/>
                <a:cs typeface="Arial"/>
              </a:rPr>
              <a:t>destruction of pathogens.</a:t>
            </a:r>
            <a:endParaRPr lang="en-US" sz="1330" dirty="0">
              <a:solidFill>
                <a:srgbClr val="000000"/>
              </a:solidFill>
              <a:latin typeface="Arial"/>
              <a:cs typeface="Arial"/>
            </a:endParaRPr>
          </a:p>
        </p:txBody>
      </p:sp>
      <p:sp>
        <p:nvSpPr>
          <p:cNvPr id="21" name="Text Box 31"/>
          <p:cNvSpPr txBox="1">
            <a:spLocks noChangeArrowheads="1"/>
          </p:cNvSpPr>
          <p:nvPr/>
        </p:nvSpPr>
        <p:spPr bwMode="auto">
          <a:xfrm>
            <a:off x="458366" y="2840856"/>
            <a:ext cx="12937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400" b="0" dirty="0" smtClean="0">
                <a:solidFill>
                  <a:srgbClr val="000000"/>
                </a:solidFill>
                <a:latin typeface="Arial Black"/>
                <a:cs typeface="Arial Black"/>
              </a:rPr>
              <a:t>Inflammation</a:t>
            </a:r>
            <a:endParaRPr lang="en-US" sz="1400" b="0" dirty="0">
              <a:solidFill>
                <a:srgbClr val="000000"/>
              </a:solidFill>
              <a:latin typeface="Arial Black"/>
              <a:cs typeface="Arial Black"/>
            </a:endParaRPr>
          </a:p>
        </p:txBody>
      </p:sp>
      <p:sp>
        <p:nvSpPr>
          <p:cNvPr id="22" name="Text Box 31"/>
          <p:cNvSpPr txBox="1">
            <a:spLocks noChangeArrowheads="1"/>
          </p:cNvSpPr>
          <p:nvPr/>
        </p:nvSpPr>
        <p:spPr bwMode="auto">
          <a:xfrm>
            <a:off x="458368" y="3094869"/>
            <a:ext cx="2076108" cy="897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110000"/>
              </a:lnSpc>
            </a:pPr>
            <a:r>
              <a:rPr lang="en-US" sz="1330" dirty="0" smtClean="0">
                <a:solidFill>
                  <a:srgbClr val="000000"/>
                </a:solidFill>
                <a:latin typeface="Arial"/>
                <a:cs typeface="Arial"/>
              </a:rPr>
              <a:t>is a localized, tissue-level</a:t>
            </a:r>
            <a:br>
              <a:rPr lang="en-US" sz="1330" dirty="0" smtClean="0">
                <a:solidFill>
                  <a:srgbClr val="000000"/>
                </a:solidFill>
                <a:latin typeface="Arial"/>
                <a:cs typeface="Arial"/>
              </a:rPr>
            </a:br>
            <a:r>
              <a:rPr lang="en-US" sz="1330" dirty="0" smtClean="0">
                <a:solidFill>
                  <a:srgbClr val="000000"/>
                </a:solidFill>
                <a:latin typeface="Arial"/>
                <a:cs typeface="Arial"/>
              </a:rPr>
              <a:t>response that tends to</a:t>
            </a:r>
            <a:br>
              <a:rPr lang="en-US" sz="1330" dirty="0" smtClean="0">
                <a:solidFill>
                  <a:srgbClr val="000000"/>
                </a:solidFill>
                <a:latin typeface="Arial"/>
                <a:cs typeface="Arial"/>
              </a:rPr>
            </a:br>
            <a:r>
              <a:rPr lang="en-US" sz="1330" dirty="0" smtClean="0">
                <a:solidFill>
                  <a:srgbClr val="000000"/>
                </a:solidFill>
                <a:latin typeface="Arial"/>
                <a:cs typeface="Arial"/>
              </a:rPr>
              <a:t>limit the spread of an</a:t>
            </a:r>
            <a:br>
              <a:rPr lang="en-US" sz="1330" dirty="0" smtClean="0">
                <a:solidFill>
                  <a:srgbClr val="000000"/>
                </a:solidFill>
                <a:latin typeface="Arial"/>
                <a:cs typeface="Arial"/>
              </a:rPr>
            </a:br>
            <a:r>
              <a:rPr lang="en-US" sz="1330" dirty="0" smtClean="0">
                <a:solidFill>
                  <a:srgbClr val="000000"/>
                </a:solidFill>
                <a:latin typeface="Arial"/>
                <a:cs typeface="Arial"/>
              </a:rPr>
              <a:t>injury or infection.</a:t>
            </a:r>
            <a:endParaRPr lang="en-US" sz="1330" dirty="0">
              <a:solidFill>
                <a:srgbClr val="000000"/>
              </a:solidFill>
              <a:latin typeface="Arial"/>
              <a:cs typeface="Arial"/>
            </a:endParaRPr>
          </a:p>
        </p:txBody>
      </p:sp>
      <p:sp>
        <p:nvSpPr>
          <p:cNvPr id="23" name="Text Box 31"/>
          <p:cNvSpPr txBox="1">
            <a:spLocks noChangeArrowheads="1"/>
          </p:cNvSpPr>
          <p:nvPr/>
        </p:nvSpPr>
        <p:spPr bwMode="auto">
          <a:xfrm>
            <a:off x="462600" y="4631556"/>
            <a:ext cx="53860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400" b="0" dirty="0" smtClean="0">
                <a:solidFill>
                  <a:srgbClr val="000000"/>
                </a:solidFill>
                <a:latin typeface="Arial Black"/>
                <a:cs typeface="Arial Black"/>
              </a:rPr>
              <a:t>Fever</a:t>
            </a:r>
            <a:endParaRPr lang="en-US" sz="1400" b="0" dirty="0">
              <a:solidFill>
                <a:srgbClr val="000000"/>
              </a:solidFill>
              <a:latin typeface="Arial Black"/>
              <a:cs typeface="Arial Black"/>
            </a:endParaRPr>
          </a:p>
        </p:txBody>
      </p:sp>
      <p:sp>
        <p:nvSpPr>
          <p:cNvPr id="24" name="Text Box 31"/>
          <p:cNvSpPr txBox="1">
            <a:spLocks noChangeArrowheads="1"/>
          </p:cNvSpPr>
          <p:nvPr/>
        </p:nvSpPr>
        <p:spPr bwMode="auto">
          <a:xfrm>
            <a:off x="449902" y="4894069"/>
            <a:ext cx="2322618" cy="897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110000"/>
              </a:lnSpc>
            </a:pPr>
            <a:r>
              <a:rPr lang="en-US" sz="1330" dirty="0" smtClean="0">
                <a:solidFill>
                  <a:srgbClr val="000000"/>
                </a:solidFill>
                <a:latin typeface="Arial"/>
                <a:cs typeface="Arial"/>
              </a:rPr>
              <a:t>is an elevation of body</a:t>
            </a:r>
            <a:br>
              <a:rPr lang="en-US" sz="1330" dirty="0" smtClean="0">
                <a:solidFill>
                  <a:srgbClr val="000000"/>
                </a:solidFill>
                <a:latin typeface="Arial"/>
                <a:cs typeface="Arial"/>
              </a:rPr>
            </a:br>
            <a:r>
              <a:rPr lang="en-US" sz="1330" dirty="0" smtClean="0">
                <a:solidFill>
                  <a:srgbClr val="000000"/>
                </a:solidFill>
                <a:latin typeface="Arial"/>
                <a:cs typeface="Arial"/>
              </a:rPr>
              <a:t>temperature that accelerates</a:t>
            </a:r>
            <a:br>
              <a:rPr lang="en-US" sz="1330" dirty="0" smtClean="0">
                <a:solidFill>
                  <a:srgbClr val="000000"/>
                </a:solidFill>
                <a:latin typeface="Arial"/>
                <a:cs typeface="Arial"/>
              </a:rPr>
            </a:br>
            <a:r>
              <a:rPr lang="en-US" sz="1330" dirty="0" smtClean="0">
                <a:solidFill>
                  <a:srgbClr val="000000"/>
                </a:solidFill>
                <a:latin typeface="Arial"/>
                <a:cs typeface="Arial"/>
              </a:rPr>
              <a:t>tissue metabolism and</a:t>
            </a:r>
            <a:br>
              <a:rPr lang="en-US" sz="1330" dirty="0" smtClean="0">
                <a:solidFill>
                  <a:srgbClr val="000000"/>
                </a:solidFill>
                <a:latin typeface="Arial"/>
                <a:cs typeface="Arial"/>
              </a:rPr>
            </a:br>
            <a:r>
              <a:rPr lang="en-US" sz="1330" dirty="0" smtClean="0">
                <a:solidFill>
                  <a:srgbClr val="000000"/>
                </a:solidFill>
                <a:latin typeface="Arial"/>
                <a:cs typeface="Arial"/>
              </a:rPr>
              <a:t>body defenses.</a:t>
            </a:r>
            <a:endParaRPr lang="en-US" sz="1330" dirty="0">
              <a:solidFill>
                <a:srgbClr val="000000"/>
              </a:solidFill>
              <a:latin typeface="Arial"/>
              <a:cs typeface="Arial"/>
            </a:endParaRPr>
          </a:p>
        </p:txBody>
      </p:sp>
      <p:sp>
        <p:nvSpPr>
          <p:cNvPr id="61" name="Text Box 31"/>
          <p:cNvSpPr txBox="1">
            <a:spLocks noChangeArrowheads="1"/>
          </p:cNvSpPr>
          <p:nvPr/>
        </p:nvSpPr>
        <p:spPr bwMode="auto">
          <a:xfrm>
            <a:off x="424500" y="770761"/>
            <a:ext cx="18173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600" b="0" dirty="0" smtClean="0">
                <a:solidFill>
                  <a:srgbClr val="000000"/>
                </a:solidFill>
                <a:latin typeface="Arial Black"/>
                <a:cs typeface="Arial Black"/>
              </a:rPr>
              <a:t>Innate Defenses</a:t>
            </a:r>
            <a:endParaRPr lang="en-US" sz="1600" b="0" dirty="0">
              <a:solidFill>
                <a:srgbClr val="000000"/>
              </a:solidFill>
              <a:latin typeface="Arial Black"/>
              <a:cs typeface="Arial Black"/>
            </a:endParaRPr>
          </a:p>
        </p:txBody>
      </p:sp>
    </p:spTree>
    <p:extLst>
      <p:ext uri="{BB962C8B-B14F-4D97-AF65-F5344CB8AC3E}">
        <p14:creationId xmlns:p14="http://schemas.microsoft.com/office/powerpoint/2010/main" val="408546296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smtClean="0"/>
              <a:t>22-3 Nonspecific Defenses</a:t>
            </a:r>
          </a:p>
        </p:txBody>
      </p:sp>
      <p:sp>
        <p:nvSpPr>
          <p:cNvPr id="97283" name="Rectangle 3"/>
          <p:cNvSpPr>
            <a:spLocks noGrp="1" noChangeArrowheads="1"/>
          </p:cNvSpPr>
          <p:nvPr>
            <p:ph idx="1"/>
          </p:nvPr>
        </p:nvSpPr>
        <p:spPr/>
        <p:txBody>
          <a:bodyPr/>
          <a:lstStyle/>
          <a:p>
            <a:r>
              <a:rPr lang="en-US" altLang="en-US" smtClean="0"/>
              <a:t>Physical Barriers </a:t>
            </a:r>
          </a:p>
          <a:p>
            <a:pPr lvl="1"/>
            <a:r>
              <a:rPr lang="en-US" altLang="en-US" smtClean="0"/>
              <a:t>Outer layer of skin</a:t>
            </a:r>
          </a:p>
          <a:p>
            <a:pPr lvl="1"/>
            <a:r>
              <a:rPr lang="en-US" altLang="en-US" smtClean="0"/>
              <a:t>Hair</a:t>
            </a:r>
          </a:p>
          <a:p>
            <a:pPr lvl="1"/>
            <a:r>
              <a:rPr lang="en-US" altLang="en-US" smtClean="0"/>
              <a:t>Epithelial layers of internal passageways</a:t>
            </a:r>
          </a:p>
          <a:p>
            <a:pPr lvl="1"/>
            <a:r>
              <a:rPr lang="en-US" altLang="en-US" smtClean="0"/>
              <a:t>Secretions that flush away materials</a:t>
            </a:r>
          </a:p>
          <a:p>
            <a:pPr lvl="2"/>
            <a:r>
              <a:rPr lang="en-US" altLang="en-US" smtClean="0"/>
              <a:t>Sweat glands, mucus, and urine</a:t>
            </a:r>
          </a:p>
          <a:p>
            <a:pPr lvl="1"/>
            <a:r>
              <a:rPr lang="en-US" altLang="en-US" smtClean="0"/>
              <a:t>Secretions that kill or inhibit microorganisms</a:t>
            </a:r>
          </a:p>
          <a:p>
            <a:pPr lvl="2"/>
            <a:r>
              <a:rPr lang="en-US" altLang="en-US" smtClean="0"/>
              <a:t>Enzymes, antibodies, and stomach acid</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smtClean="0"/>
              <a:t>22-3 Nonspecific Defenses</a:t>
            </a:r>
          </a:p>
        </p:txBody>
      </p:sp>
      <p:sp>
        <p:nvSpPr>
          <p:cNvPr id="98307" name="Rectangle 3"/>
          <p:cNvSpPr>
            <a:spLocks noGrp="1" noChangeArrowheads="1"/>
          </p:cNvSpPr>
          <p:nvPr>
            <p:ph idx="1"/>
          </p:nvPr>
        </p:nvSpPr>
        <p:spPr/>
        <p:txBody>
          <a:bodyPr/>
          <a:lstStyle/>
          <a:p>
            <a:r>
              <a:rPr lang="en-US" altLang="en-US" dirty="0" smtClean="0"/>
              <a:t>Two Classes of Phagocytes </a:t>
            </a:r>
          </a:p>
          <a:p>
            <a:pPr marL="971550" lvl="1" indent="-514350">
              <a:buFont typeface="+mj-lt"/>
              <a:buAutoNum type="arabicPeriod"/>
            </a:pPr>
            <a:r>
              <a:rPr lang="en-US" altLang="en-US" dirty="0" smtClean="0"/>
              <a:t> </a:t>
            </a:r>
            <a:r>
              <a:rPr lang="en-US" altLang="en-US" b="1" dirty="0" smtClean="0"/>
              <a:t>Microphages</a:t>
            </a:r>
          </a:p>
          <a:p>
            <a:pPr lvl="2"/>
            <a:r>
              <a:rPr lang="en-US" altLang="en-US" dirty="0" smtClean="0"/>
              <a:t>Neutrophils and </a:t>
            </a:r>
            <a:r>
              <a:rPr lang="en-US" altLang="en-US" dirty="0" err="1" smtClean="0"/>
              <a:t>eosinophils</a:t>
            </a:r>
            <a:endParaRPr lang="en-US" altLang="en-US" dirty="0" smtClean="0"/>
          </a:p>
          <a:p>
            <a:pPr lvl="2"/>
            <a:r>
              <a:rPr lang="en-US" altLang="en-US" dirty="0" smtClean="0"/>
              <a:t>Leave the bloodstream</a:t>
            </a:r>
          </a:p>
          <a:p>
            <a:pPr lvl="2"/>
            <a:r>
              <a:rPr lang="en-US" altLang="en-US" dirty="0" smtClean="0"/>
              <a:t>Enter peripheral tissues to fight infections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smtClean="0"/>
              <a:t>22-3 Nonspecific Defenses</a:t>
            </a:r>
          </a:p>
        </p:txBody>
      </p:sp>
      <p:sp>
        <p:nvSpPr>
          <p:cNvPr id="99331" name="Rectangle 3"/>
          <p:cNvSpPr>
            <a:spLocks noGrp="1" noChangeArrowheads="1"/>
          </p:cNvSpPr>
          <p:nvPr>
            <p:ph idx="1"/>
          </p:nvPr>
        </p:nvSpPr>
        <p:spPr/>
        <p:txBody>
          <a:bodyPr/>
          <a:lstStyle/>
          <a:p>
            <a:r>
              <a:rPr lang="en-US" altLang="en-US" dirty="0" smtClean="0"/>
              <a:t>Two Classes of Phagocytes</a:t>
            </a:r>
          </a:p>
          <a:p>
            <a:pPr marL="971550" lvl="1" indent="-514350">
              <a:buFont typeface="+mj-lt"/>
              <a:buAutoNum type="arabicPeriod" startAt="2"/>
            </a:pPr>
            <a:r>
              <a:rPr lang="en-US" altLang="en-US" dirty="0" smtClean="0"/>
              <a:t> </a:t>
            </a:r>
            <a:r>
              <a:rPr lang="en-US" altLang="en-US" b="1" dirty="0" smtClean="0"/>
              <a:t>Macrophages</a:t>
            </a:r>
          </a:p>
          <a:p>
            <a:pPr lvl="2"/>
            <a:r>
              <a:rPr lang="en-US" altLang="en-US" dirty="0" smtClean="0"/>
              <a:t>Large phagocytic cells derived from monocytes </a:t>
            </a:r>
          </a:p>
          <a:p>
            <a:pPr lvl="2"/>
            <a:r>
              <a:rPr lang="en-US" altLang="en-US" dirty="0" smtClean="0"/>
              <a:t>Distributed throughout body</a:t>
            </a:r>
          </a:p>
          <a:p>
            <a:pPr lvl="2"/>
            <a:r>
              <a:rPr lang="en-US" altLang="en-US" dirty="0" smtClean="0"/>
              <a:t>Make up </a:t>
            </a:r>
            <a:r>
              <a:rPr lang="en-US" altLang="en-US" b="1" dirty="0" smtClean="0"/>
              <a:t>monocyte–macrophage</a:t>
            </a:r>
            <a:r>
              <a:rPr lang="en-US" altLang="en-US" dirty="0" smtClean="0"/>
              <a:t> system (</a:t>
            </a:r>
            <a:r>
              <a:rPr lang="en-US" altLang="en-US" i="1" dirty="0" err="1" smtClean="0"/>
              <a:t>reticuloendothelial</a:t>
            </a:r>
            <a:r>
              <a:rPr lang="en-US" altLang="en-US" dirty="0" smtClean="0"/>
              <a:t> </a:t>
            </a:r>
            <a:r>
              <a:rPr lang="en-US" altLang="en-US" i="1" dirty="0" smtClean="0"/>
              <a:t>system</a:t>
            </a:r>
            <a:r>
              <a:rPr lang="en-US" altLang="en-US" dirty="0" smtClean="0"/>
              <a:t>)</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smtClean="0"/>
              <a:t>22-3 Nonspecific Defenses</a:t>
            </a:r>
          </a:p>
        </p:txBody>
      </p:sp>
      <p:sp>
        <p:nvSpPr>
          <p:cNvPr id="100355" name="Rectangle 3"/>
          <p:cNvSpPr>
            <a:spLocks noGrp="1" noChangeArrowheads="1"/>
          </p:cNvSpPr>
          <p:nvPr>
            <p:ph idx="1"/>
          </p:nvPr>
        </p:nvSpPr>
        <p:spPr/>
        <p:txBody>
          <a:bodyPr/>
          <a:lstStyle/>
          <a:p>
            <a:r>
              <a:rPr lang="en-US" altLang="en-US" dirty="0" smtClean="0"/>
              <a:t>Activated Macrophages </a:t>
            </a:r>
          </a:p>
          <a:p>
            <a:pPr lvl="1"/>
            <a:r>
              <a:rPr lang="en-US" altLang="en-US" dirty="0" smtClean="0"/>
              <a:t>Respond to pathogens in several ways</a:t>
            </a:r>
          </a:p>
          <a:p>
            <a:pPr lvl="2"/>
            <a:r>
              <a:rPr lang="en-US" altLang="en-US" dirty="0" smtClean="0"/>
              <a:t>Engulf pathogen and destroy it with </a:t>
            </a:r>
            <a:r>
              <a:rPr lang="en-US" altLang="en-US" dirty="0" err="1" smtClean="0"/>
              <a:t>lysosomal</a:t>
            </a:r>
            <a:r>
              <a:rPr lang="en-US" altLang="en-US" dirty="0" smtClean="0"/>
              <a:t> enzymes</a:t>
            </a:r>
          </a:p>
          <a:p>
            <a:pPr lvl="2"/>
            <a:r>
              <a:rPr lang="en-US" altLang="en-US" dirty="0" smtClean="0"/>
              <a:t>Bind to pathogen so other cells can destroy it</a:t>
            </a:r>
          </a:p>
          <a:p>
            <a:pPr lvl="2"/>
            <a:r>
              <a:rPr lang="en-US" altLang="en-US" dirty="0" smtClean="0"/>
              <a:t>Destroy pathogen by releasing toxic chemicals into interstitial fluid</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smtClean="0"/>
              <a:t>22-3 Nonspecific Defenses</a:t>
            </a:r>
          </a:p>
        </p:txBody>
      </p:sp>
      <p:sp>
        <p:nvSpPr>
          <p:cNvPr id="101379" name="Rectangle 3"/>
          <p:cNvSpPr>
            <a:spLocks noGrp="1" noChangeArrowheads="1"/>
          </p:cNvSpPr>
          <p:nvPr>
            <p:ph idx="1"/>
          </p:nvPr>
        </p:nvSpPr>
        <p:spPr/>
        <p:txBody>
          <a:bodyPr/>
          <a:lstStyle/>
          <a:p>
            <a:r>
              <a:rPr lang="en-US" altLang="en-US" dirty="0" smtClean="0"/>
              <a:t>Two Types of Macrophages </a:t>
            </a:r>
          </a:p>
          <a:p>
            <a:pPr marL="971550" lvl="1" indent="-514350">
              <a:buFont typeface="+mj-lt"/>
              <a:buAutoNum type="arabicPeriod"/>
            </a:pPr>
            <a:r>
              <a:rPr lang="en-US" altLang="en-US" dirty="0" smtClean="0"/>
              <a:t> </a:t>
            </a:r>
            <a:r>
              <a:rPr lang="en-US" altLang="en-US" b="1" dirty="0" smtClean="0"/>
              <a:t>Fixed</a:t>
            </a:r>
            <a:r>
              <a:rPr lang="en-US" altLang="en-US" dirty="0" smtClean="0"/>
              <a:t> </a:t>
            </a:r>
            <a:r>
              <a:rPr lang="en-US" altLang="en-US" b="1" dirty="0" smtClean="0"/>
              <a:t>macrophages</a:t>
            </a:r>
            <a:r>
              <a:rPr lang="en-US" altLang="en-US" dirty="0" smtClean="0"/>
              <a:t> </a:t>
            </a:r>
          </a:p>
          <a:p>
            <a:pPr lvl="2"/>
            <a:r>
              <a:rPr lang="en-US" altLang="en-US" dirty="0" smtClean="0"/>
              <a:t>Also called </a:t>
            </a:r>
            <a:r>
              <a:rPr lang="en-US" altLang="en-US" i="1" dirty="0" err="1" smtClean="0"/>
              <a:t>histiocytes</a:t>
            </a:r>
            <a:endParaRPr lang="en-US" altLang="en-US" i="1" dirty="0" smtClean="0"/>
          </a:p>
          <a:p>
            <a:pPr lvl="2"/>
            <a:r>
              <a:rPr lang="en-US" altLang="en-US" dirty="0" smtClean="0"/>
              <a:t>Stay in specific tissues or organs</a:t>
            </a:r>
          </a:p>
          <a:p>
            <a:pPr lvl="3"/>
            <a:r>
              <a:rPr lang="en-US" altLang="en-US" dirty="0" smtClean="0"/>
              <a:t>For example, dermis and bone marrow</a:t>
            </a:r>
          </a:p>
          <a:p>
            <a:pPr marL="971550" lvl="1" indent="-514350">
              <a:buFont typeface="+mj-lt"/>
              <a:buAutoNum type="arabicPeriod"/>
            </a:pPr>
            <a:r>
              <a:rPr lang="en-US" altLang="en-US" dirty="0" smtClean="0"/>
              <a:t> </a:t>
            </a:r>
            <a:r>
              <a:rPr lang="en-US" altLang="en-US" b="1" dirty="0" smtClean="0"/>
              <a:t>Free</a:t>
            </a:r>
            <a:r>
              <a:rPr lang="en-US" altLang="en-US" dirty="0" smtClean="0"/>
              <a:t> </a:t>
            </a:r>
            <a:r>
              <a:rPr lang="en-US" altLang="en-US" b="1" dirty="0" smtClean="0"/>
              <a:t>macrophages</a:t>
            </a:r>
            <a:r>
              <a:rPr lang="en-US" altLang="en-US" dirty="0" smtClean="0"/>
              <a:t> </a:t>
            </a:r>
          </a:p>
          <a:p>
            <a:pPr lvl="2"/>
            <a:r>
              <a:rPr lang="en-US" altLang="en-US" dirty="0" smtClean="0"/>
              <a:t>Also called </a:t>
            </a:r>
            <a:r>
              <a:rPr lang="en-US" altLang="en-US" i="1" dirty="0" smtClean="0"/>
              <a:t>wandering</a:t>
            </a:r>
            <a:r>
              <a:rPr lang="en-US" altLang="en-US" dirty="0" smtClean="0"/>
              <a:t> </a:t>
            </a:r>
            <a:r>
              <a:rPr lang="en-US" altLang="en-US" i="1" dirty="0" smtClean="0"/>
              <a:t>macrophages</a:t>
            </a:r>
          </a:p>
          <a:p>
            <a:pPr lvl="2"/>
            <a:r>
              <a:rPr lang="en-US" altLang="en-US" dirty="0" smtClean="0"/>
              <a:t>Travel throughout body</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en-US" smtClean="0"/>
              <a:t>22-3 Nonspecific Defenses</a:t>
            </a:r>
          </a:p>
        </p:txBody>
      </p:sp>
      <p:sp>
        <p:nvSpPr>
          <p:cNvPr id="102403" name="Rectangle 3"/>
          <p:cNvSpPr>
            <a:spLocks noGrp="1" noChangeArrowheads="1"/>
          </p:cNvSpPr>
          <p:nvPr>
            <p:ph idx="1"/>
          </p:nvPr>
        </p:nvSpPr>
        <p:spPr/>
        <p:txBody>
          <a:bodyPr/>
          <a:lstStyle/>
          <a:p>
            <a:r>
              <a:rPr lang="en-US" altLang="en-US" dirty="0" smtClean="0"/>
              <a:t>Special </a:t>
            </a:r>
            <a:r>
              <a:rPr lang="en-US" altLang="en-US" dirty="0" err="1" smtClean="0"/>
              <a:t>Histiocytes</a:t>
            </a:r>
            <a:r>
              <a:rPr lang="en-US" altLang="en-US" dirty="0" smtClean="0"/>
              <a:t> </a:t>
            </a:r>
          </a:p>
          <a:p>
            <a:pPr lvl="1"/>
            <a:r>
              <a:rPr lang="en-US" altLang="en-US" b="1" dirty="0" smtClean="0"/>
              <a:t>Microglia</a:t>
            </a:r>
            <a:r>
              <a:rPr lang="en-US" altLang="en-US" dirty="0" smtClean="0"/>
              <a:t> found in central nervous system</a:t>
            </a:r>
          </a:p>
          <a:p>
            <a:pPr lvl="1"/>
            <a:r>
              <a:rPr lang="en-US" altLang="en-US" b="1" dirty="0" err="1" smtClean="0"/>
              <a:t>Kupffer</a:t>
            </a:r>
            <a:r>
              <a:rPr lang="en-US" altLang="en-US" dirty="0" smtClean="0"/>
              <a:t> </a:t>
            </a:r>
            <a:r>
              <a:rPr lang="en-US" altLang="en-US" b="1" dirty="0" smtClean="0"/>
              <a:t>cells</a:t>
            </a:r>
            <a:r>
              <a:rPr lang="en-US" altLang="en-US" dirty="0" smtClean="0"/>
              <a:t> found in liver sinusoids</a:t>
            </a:r>
          </a:p>
          <a:p>
            <a:r>
              <a:rPr lang="en-US" altLang="en-US" dirty="0" smtClean="0"/>
              <a:t>Free Macrophages</a:t>
            </a:r>
          </a:p>
          <a:p>
            <a:pPr lvl="1"/>
            <a:r>
              <a:rPr lang="en-US" altLang="en-US" dirty="0" smtClean="0"/>
              <a:t>Special free macrophages</a:t>
            </a:r>
          </a:p>
          <a:p>
            <a:pPr lvl="2"/>
            <a:r>
              <a:rPr lang="en-US" altLang="en-US" b="1" dirty="0" smtClean="0"/>
              <a:t>Alveolar</a:t>
            </a:r>
            <a:r>
              <a:rPr lang="en-US" altLang="en-US" dirty="0" smtClean="0"/>
              <a:t> </a:t>
            </a:r>
            <a:r>
              <a:rPr lang="en-US" altLang="en-US" b="1" dirty="0" smtClean="0"/>
              <a:t>macrophages</a:t>
            </a:r>
            <a:r>
              <a:rPr lang="en-US" altLang="en-US" dirty="0" smtClean="0"/>
              <a:t> (</a:t>
            </a:r>
            <a:r>
              <a:rPr lang="en-US" altLang="en-US" i="1" dirty="0" smtClean="0"/>
              <a:t>phagocytic</a:t>
            </a:r>
            <a:r>
              <a:rPr lang="en-US" altLang="en-US" dirty="0" smtClean="0"/>
              <a:t> </a:t>
            </a:r>
            <a:r>
              <a:rPr lang="en-US" altLang="en-US" i="1" dirty="0" smtClean="0"/>
              <a:t>dust</a:t>
            </a:r>
            <a:r>
              <a:rPr lang="en-US" altLang="en-US" dirty="0" smtClean="0"/>
              <a:t> </a:t>
            </a:r>
            <a:r>
              <a:rPr lang="en-US" altLang="en-US" i="1" dirty="0" smtClean="0"/>
              <a:t>cells</a:t>
            </a:r>
            <a:r>
              <a:rPr lang="en-US" altLang="en-US" dirty="0" smtClean="0"/>
              <a:t>)</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en-US" smtClean="0"/>
              <a:t>22-3 Nonspecific Defenses</a:t>
            </a:r>
          </a:p>
        </p:txBody>
      </p:sp>
      <p:sp>
        <p:nvSpPr>
          <p:cNvPr id="103427" name="Rectangle 3"/>
          <p:cNvSpPr>
            <a:spLocks noGrp="1" noChangeArrowheads="1"/>
          </p:cNvSpPr>
          <p:nvPr>
            <p:ph idx="1"/>
          </p:nvPr>
        </p:nvSpPr>
        <p:spPr/>
        <p:txBody>
          <a:bodyPr/>
          <a:lstStyle/>
          <a:p>
            <a:r>
              <a:rPr lang="en-US" altLang="en-US" dirty="0" smtClean="0"/>
              <a:t>Movement and Phagocytosis</a:t>
            </a:r>
          </a:p>
          <a:p>
            <a:pPr lvl="1"/>
            <a:r>
              <a:rPr lang="en-US" altLang="en-US" dirty="0" smtClean="0"/>
              <a:t>All macrophages:</a:t>
            </a:r>
          </a:p>
          <a:p>
            <a:pPr lvl="2"/>
            <a:r>
              <a:rPr lang="en-US" altLang="en-US" dirty="0" smtClean="0"/>
              <a:t>Move through capillary walls (</a:t>
            </a:r>
            <a:r>
              <a:rPr lang="en-US" altLang="en-US" i="1" dirty="0" smtClean="0"/>
              <a:t>emigration</a:t>
            </a:r>
            <a:r>
              <a:rPr lang="en-US" altLang="en-US" dirty="0" smtClean="0"/>
              <a:t>)</a:t>
            </a:r>
          </a:p>
          <a:p>
            <a:pPr lvl="2"/>
            <a:r>
              <a:rPr lang="en-US" altLang="en-US" dirty="0" smtClean="0"/>
              <a:t>Are attracted or repelled by chemicals in surrounding fluids (</a:t>
            </a:r>
            <a:r>
              <a:rPr lang="en-US" altLang="en-US" b="1" dirty="0" err="1" smtClean="0"/>
              <a:t>chemotaxis</a:t>
            </a:r>
            <a:r>
              <a:rPr lang="en-US" altLang="en-US" dirty="0" smtClean="0"/>
              <a:t>)</a:t>
            </a:r>
          </a:p>
          <a:p>
            <a:pPr lvl="2"/>
            <a:r>
              <a:rPr lang="en-US" altLang="en-US" dirty="0" smtClean="0"/>
              <a:t>Phagocytosis begins:</a:t>
            </a:r>
          </a:p>
          <a:p>
            <a:pPr lvl="3"/>
            <a:r>
              <a:rPr lang="en-US" altLang="en-US" dirty="0" smtClean="0"/>
              <a:t>When phagocyte attaches to target (</a:t>
            </a:r>
            <a:r>
              <a:rPr lang="en-US" altLang="en-US" b="1" dirty="0" smtClean="0"/>
              <a:t>adhesion</a:t>
            </a:r>
            <a:r>
              <a:rPr lang="en-US" altLang="en-US" dirty="0" smtClean="0"/>
              <a:t>)</a:t>
            </a:r>
          </a:p>
          <a:p>
            <a:pPr lvl="3"/>
            <a:r>
              <a:rPr lang="en-US" altLang="en-US" dirty="0" smtClean="0"/>
              <a:t>And surrounds it with a vesicle</a:t>
            </a:r>
          </a:p>
        </p:txBody>
      </p:sp>
    </p:spTree>
  </p:cSld>
  <p:clrMapOvr>
    <a:masterClrMapping/>
  </p:clrMapOvr>
</p:sld>
</file>

<file path=ppt/theme/theme1.xml><?xml version="1.0" encoding="utf-8"?>
<a:theme xmlns:a="http://schemas.openxmlformats.org/drawingml/2006/main" name="Martini_FAP10_Lecture_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artini_FAP10_Lecture_Design" id="{2715A92D-3E33-4D29-AF13-1DB9BD0404DE}" vid="{A29E1B95-3018-4403-8A86-CA40FC3DEAB2}"/>
    </a:ext>
  </a:extLst>
</a:theme>
</file>

<file path=ppt/theme/theme10.xml><?xml version="1.0" encoding="utf-8"?>
<a:theme xmlns:a="http://schemas.openxmlformats.org/drawingml/2006/main" name="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3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4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5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5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5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5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5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5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5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5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5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5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6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6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6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6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6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6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6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6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6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6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Martini_FAP10_Lecture_Design</Template>
  <TotalTime>5086</TotalTime>
  <Words>8793</Words>
  <Application>Microsoft Office PowerPoint</Application>
  <PresentationFormat>On-screen Show (4:3)</PresentationFormat>
  <Paragraphs>2305</Paragraphs>
  <Slides>230</Slides>
  <Notes>217</Notes>
  <HiddenSlides>0</HiddenSlides>
  <MMClips>0</MMClips>
  <ScaleCrop>false</ScaleCrop>
  <HeadingPairs>
    <vt:vector size="4" baseType="variant">
      <vt:variant>
        <vt:lpstr>Theme</vt:lpstr>
      </vt:variant>
      <vt:variant>
        <vt:i4>71</vt:i4>
      </vt:variant>
      <vt:variant>
        <vt:lpstr>Slide Titles</vt:lpstr>
      </vt:variant>
      <vt:variant>
        <vt:i4>230</vt:i4>
      </vt:variant>
    </vt:vector>
  </HeadingPairs>
  <TitlesOfParts>
    <vt:vector size="301" baseType="lpstr">
      <vt:lpstr>Martini_FAP10_Lecture_Design</vt:lpstr>
      <vt:lpstr>Blank</vt:lpstr>
      <vt:lpstr>1_Blank</vt:lpstr>
      <vt:lpstr>2_Blank</vt:lpstr>
      <vt:lpstr>3_Blank</vt:lpstr>
      <vt:lpstr>4_Blank</vt:lpstr>
      <vt:lpstr>5_Blank</vt:lpstr>
      <vt:lpstr>6_Blank</vt:lpstr>
      <vt:lpstr>7_Blank</vt:lpstr>
      <vt:lpstr>8_Blank</vt:lpstr>
      <vt:lpstr>9_Blank</vt:lpstr>
      <vt:lpstr>10_Blank</vt:lpstr>
      <vt:lpstr>11_Blank</vt:lpstr>
      <vt:lpstr>12_Blank</vt:lpstr>
      <vt:lpstr>13_Blank</vt:lpstr>
      <vt:lpstr>14_Blank</vt:lpstr>
      <vt:lpstr>15_Blank</vt:lpstr>
      <vt:lpstr>16_Blank</vt:lpstr>
      <vt:lpstr>17_Blank</vt:lpstr>
      <vt:lpstr>18_Blank</vt:lpstr>
      <vt:lpstr>19_Blank</vt:lpstr>
      <vt:lpstr>20_Blank</vt:lpstr>
      <vt:lpstr>21_Blank</vt:lpstr>
      <vt:lpstr>22_Blank</vt:lpstr>
      <vt:lpstr>23_Blank</vt:lpstr>
      <vt:lpstr>24_Blank</vt:lpstr>
      <vt:lpstr>25_Blank</vt:lpstr>
      <vt:lpstr>26_Blank</vt:lpstr>
      <vt:lpstr>27_Blank</vt:lpstr>
      <vt:lpstr>28_Blank</vt:lpstr>
      <vt:lpstr>29_Blank</vt:lpstr>
      <vt:lpstr>30_Blank</vt:lpstr>
      <vt:lpstr>31_Blank</vt:lpstr>
      <vt:lpstr>32_Blank</vt:lpstr>
      <vt:lpstr>33_Blank</vt:lpstr>
      <vt:lpstr>35_Blank</vt:lpstr>
      <vt:lpstr>34_Blank</vt:lpstr>
      <vt:lpstr>36_Blank</vt:lpstr>
      <vt:lpstr>37_Blank</vt:lpstr>
      <vt:lpstr>38_Blank</vt:lpstr>
      <vt:lpstr>39_Blank</vt:lpstr>
      <vt:lpstr>40_Blank</vt:lpstr>
      <vt:lpstr>41_Blank</vt:lpstr>
      <vt:lpstr>42_Blank</vt:lpstr>
      <vt:lpstr>43_Blank</vt:lpstr>
      <vt:lpstr>44_Blank</vt:lpstr>
      <vt:lpstr>45_Blank</vt:lpstr>
      <vt:lpstr>46_Blank</vt:lpstr>
      <vt:lpstr>47_Blank</vt:lpstr>
      <vt:lpstr>48_Blank</vt:lpstr>
      <vt:lpstr>49_Blank</vt:lpstr>
      <vt:lpstr>50_Blank</vt:lpstr>
      <vt:lpstr>51_Blank</vt:lpstr>
      <vt:lpstr>52_Blank</vt:lpstr>
      <vt:lpstr>53_Blank</vt:lpstr>
      <vt:lpstr>54_Blank</vt:lpstr>
      <vt:lpstr>55_Blank</vt:lpstr>
      <vt:lpstr>56_Blank</vt:lpstr>
      <vt:lpstr>57_Blank</vt:lpstr>
      <vt:lpstr>58_Blank</vt:lpstr>
      <vt:lpstr>59_Blank</vt:lpstr>
      <vt:lpstr>60_Blank</vt:lpstr>
      <vt:lpstr>61_Blank</vt:lpstr>
      <vt:lpstr>62_Blank</vt:lpstr>
      <vt:lpstr>63_Blank</vt:lpstr>
      <vt:lpstr>64_Blank</vt:lpstr>
      <vt:lpstr>65_Blank</vt:lpstr>
      <vt:lpstr>66_Blank</vt:lpstr>
      <vt:lpstr>67_Blank</vt:lpstr>
      <vt:lpstr>68_Blank</vt:lpstr>
      <vt:lpstr>69_Blank</vt:lpstr>
      <vt:lpstr>PowerPoint Presentation</vt:lpstr>
      <vt:lpstr>The Lymphatic System and Immunity     </vt:lpstr>
      <vt:lpstr>The Lymphatic System and Immunity</vt:lpstr>
      <vt:lpstr>The Lymphatic System and Immunity</vt:lpstr>
      <vt:lpstr>The Lymphatic System and Immunity</vt:lpstr>
      <vt:lpstr>An Introduction to the Lymphatic System and Immunity</vt:lpstr>
      <vt:lpstr>22-1 Overview of the Lymphatic System</vt:lpstr>
      <vt:lpstr>22-1 Overview of the Lymphatic System</vt:lpstr>
      <vt:lpstr>22-1 Overview of the Lymphatic System</vt:lpstr>
      <vt:lpstr>22-1 Overview of the Lymphatic System</vt:lpstr>
      <vt:lpstr>22-2 Structures of Body Defenses</vt:lpstr>
      <vt:lpstr>Figure 22-1 An Overview of the Lymphatic System (Part 1 of 2).</vt:lpstr>
      <vt:lpstr>Figure 22-1 An Overview of the Lymphatic System (Part 2 of 2).</vt:lpstr>
      <vt:lpstr>22-2 Structures of Body Defenses</vt:lpstr>
      <vt:lpstr>22-2 Structures of Body Defenses</vt:lpstr>
      <vt:lpstr>22-2 Structures of Body Defenses</vt:lpstr>
      <vt:lpstr>22-2 Structures of Body Defenses</vt:lpstr>
      <vt:lpstr>Figure 22-2a Lymphatic Capillaries.</vt:lpstr>
      <vt:lpstr>Figure 22-2b Lymphatic Capillaries.</vt:lpstr>
      <vt:lpstr>22-2 Structures of Body Defenses</vt:lpstr>
      <vt:lpstr>22-2 Structures of Body Defenses</vt:lpstr>
      <vt:lpstr>Figure 22-3a Lymphatic Vessels and Valves.</vt:lpstr>
      <vt:lpstr>Figure 22-3b Lymphatic Vessels and Valves.</vt:lpstr>
      <vt:lpstr>22-2 Structures of Body Defenses</vt:lpstr>
      <vt:lpstr>22-2 Structures of Body Defenses</vt:lpstr>
      <vt:lpstr>22-2 Structures of Body Defenses</vt:lpstr>
      <vt:lpstr>22-2 Structures of Body Defenses</vt:lpstr>
      <vt:lpstr>22-2 Structures of Body Defenses</vt:lpstr>
      <vt:lpstr>Figure 22-4 The Relationship between the Lymphatic Ducts and the Venous System.</vt:lpstr>
      <vt:lpstr>Figure 22-4a The Relationship between the Lymphatic Ducts and the Venous System.</vt:lpstr>
      <vt:lpstr>Figure 22-4b The Relationship between the Lymphatic Ducts and the Venous System (Part 1 of 2).</vt:lpstr>
      <vt:lpstr>Figure 22-4b The Relationship between the Lymphatic Ducts and the Venous System (Part 2 of 2).</vt:lpstr>
      <vt:lpstr>22-2 Structures of Body Defenses</vt:lpstr>
      <vt:lpstr>22-2 Structures of Body Defenses</vt:lpstr>
      <vt:lpstr>22-2 Structures of Body Defenses</vt:lpstr>
      <vt:lpstr>22-2 Structures of Body Defenses</vt:lpstr>
      <vt:lpstr>22-2 Structures of Body Defenses</vt:lpstr>
      <vt:lpstr>22-2 Structures of Body Defenses</vt:lpstr>
      <vt:lpstr>22-2 Structures of Body Defenses</vt:lpstr>
      <vt:lpstr>22-2 Structures of Body Defenses</vt:lpstr>
      <vt:lpstr>Figure 22-5 Classes of Lymphocytes (Part 1 of 2).</vt:lpstr>
      <vt:lpstr>Figure 22-5 Classes of Lymphocytes (Part 2 of 2).</vt:lpstr>
      <vt:lpstr>22-2 Structures of Body Defenses</vt:lpstr>
      <vt:lpstr>22-2 Structures of Body Defenses</vt:lpstr>
      <vt:lpstr>22-2 Structures of Body Defenses</vt:lpstr>
      <vt:lpstr>Figure 22-6 The Origin and Distribution of Lymphocytes (Part 1 of 3).</vt:lpstr>
      <vt:lpstr>Figure 22-6 The Origin and Distribution of Lymphocytes (Part 2 of 3).</vt:lpstr>
      <vt:lpstr>Figure 22-6 The Origin and Distribution of Lymphocytes (Part 3 of 3).</vt:lpstr>
      <vt:lpstr>22-2 Structures of Body Defenses</vt:lpstr>
      <vt:lpstr>22-2 Structures of Body Defenses</vt:lpstr>
      <vt:lpstr>22-2 Structures of Body Defenses</vt:lpstr>
      <vt:lpstr>Figure 22-7a Lymphoid Nodules.</vt:lpstr>
      <vt:lpstr>Figure 22-7b Lymphoid Nodules (Part 1 of 2).</vt:lpstr>
      <vt:lpstr>Figure 22-7b Lymphoid Nodules (Part 2 of 2).</vt:lpstr>
      <vt:lpstr>22-2 Structures of Body Defenses</vt:lpstr>
      <vt:lpstr>22-2 Structures of Body Defenses</vt:lpstr>
      <vt:lpstr>22-2 Structures of Body Defenses</vt:lpstr>
      <vt:lpstr>22-2 Structures of Body Defenses</vt:lpstr>
      <vt:lpstr>22-2 Structures of Body Defenses</vt:lpstr>
      <vt:lpstr>22-2 Structures of Body Defenses</vt:lpstr>
      <vt:lpstr>Figure 22-8 The Structure of a Lymph Node (Part 1 of 2).</vt:lpstr>
      <vt:lpstr>Figure 22-8 The Structure of a Lymph Node (Part 2 of 2).</vt:lpstr>
      <vt:lpstr>22-2 Structures of Body Defenses</vt:lpstr>
      <vt:lpstr>22-2 Structures of Body Defenses</vt:lpstr>
      <vt:lpstr>22-2 Structures of Body Defenses</vt:lpstr>
      <vt:lpstr>22-2 Structures of Body Defenses</vt:lpstr>
      <vt:lpstr>22-2 Structures of Body Defenses</vt:lpstr>
      <vt:lpstr>22-2 Structures of Body Defenses</vt:lpstr>
      <vt:lpstr>22-2 Structures of Body Defenses</vt:lpstr>
      <vt:lpstr>22-2 Structures of Body Defenses</vt:lpstr>
      <vt:lpstr>22-2 Structures of Body Defenses</vt:lpstr>
      <vt:lpstr>Figure 22-9a The Thymus.</vt:lpstr>
      <vt:lpstr>Figure 22-9b The Thymus.</vt:lpstr>
      <vt:lpstr>Figure 22-9c The Thymus.</vt:lpstr>
      <vt:lpstr>Figure 22-9d The Thymus.</vt:lpstr>
      <vt:lpstr>22-2 Structures of Body Defenses</vt:lpstr>
      <vt:lpstr>22-2 Structures of Body Defenses</vt:lpstr>
      <vt:lpstr>22-2 Structures of Body Defenses</vt:lpstr>
      <vt:lpstr>22-2 Structures of Body Defenses</vt:lpstr>
      <vt:lpstr>22-2 Structures of Body Defenses</vt:lpstr>
      <vt:lpstr>Figure 22-10a The Spleen.</vt:lpstr>
      <vt:lpstr>Figure 22-10b The Spleen.</vt:lpstr>
      <vt:lpstr>Figure 22-10c The Spleen.</vt:lpstr>
      <vt:lpstr>22-2 Structures of Body Defenses</vt:lpstr>
      <vt:lpstr>22-2 Structures of Body Defenses</vt:lpstr>
      <vt:lpstr>22-2 Structures of Body Defenses</vt:lpstr>
      <vt:lpstr>22-3 Nonspecific Defenses</vt:lpstr>
      <vt:lpstr>22-3 Nonspecific Defenses</vt:lpstr>
      <vt:lpstr>22-3 Nonspecific Defenses</vt:lpstr>
      <vt:lpstr>22-3 Nonspecific Defenses</vt:lpstr>
      <vt:lpstr>Figure 22-11 Innate Defenses (Part 1 of 2).</vt:lpstr>
      <vt:lpstr>Figure 22-11 Innate Defenses (Part 2 of 2).</vt:lpstr>
      <vt:lpstr>22-3 Nonspecific Defenses</vt:lpstr>
      <vt:lpstr>22-3 Nonspecific Defenses</vt:lpstr>
      <vt:lpstr>22-3 Nonspecific Defenses</vt:lpstr>
      <vt:lpstr>22-3 Nonspecific Defenses</vt:lpstr>
      <vt:lpstr>22-3 Nonspecific Defenses</vt:lpstr>
      <vt:lpstr>22-3 Nonspecific Defenses</vt:lpstr>
      <vt:lpstr>22-3 Nonspecific Defenses</vt:lpstr>
      <vt:lpstr>22-3 Nonspecific Defenses</vt:lpstr>
      <vt:lpstr>Figure 22-12 How Natural Killer Cells Kill Cellular Targets (Part 1 of 4).</vt:lpstr>
      <vt:lpstr>Figure 22-12 How Natural Killer Cells Kill Cellular Targets (Part 2 of 4).</vt:lpstr>
      <vt:lpstr>Figure 22-12 How Natural Killer Cells Kill Cellular Targets (Part 3 of 4).</vt:lpstr>
      <vt:lpstr>Figure 22-12 How Natural Killer Cells Kill Cellular Targets (Part 4 of 4).</vt:lpstr>
      <vt:lpstr>22-3 Nonspecific Defenses</vt:lpstr>
      <vt:lpstr>22-3 Nonspecific Defenses</vt:lpstr>
      <vt:lpstr>22-3 Nonspecific Defenses</vt:lpstr>
      <vt:lpstr>22-3 Nonspecific Defenses</vt:lpstr>
      <vt:lpstr>Figure 22-13 Interferons.</vt:lpstr>
      <vt:lpstr>22-3 Nonspecific Defenses</vt:lpstr>
      <vt:lpstr>22-3 Nonspecific Defenses</vt:lpstr>
      <vt:lpstr>Figure 22-14 Pathways of Complement Activation (Part 2 of 3).</vt:lpstr>
      <vt:lpstr>22-3 Nonspecific Defenses</vt:lpstr>
      <vt:lpstr>Figure 22-14 Pathways of Complement Activation (Part 1 of 3).</vt:lpstr>
      <vt:lpstr>22-3 Nonspecific Defenses</vt:lpstr>
      <vt:lpstr>22-3 Nonspecific Defenses</vt:lpstr>
      <vt:lpstr>Figure 22-14 Pathways of Complement Activation (Part 3 of 3).</vt:lpstr>
      <vt:lpstr>22-3 Nonspecific Defenses</vt:lpstr>
      <vt:lpstr>22-3 Nonspecific Defenses</vt:lpstr>
      <vt:lpstr>22-3 Nonspecific Defenses</vt:lpstr>
      <vt:lpstr>Figure 22-15 Inflammation and the Steps in Tissue Repair (Part 1 of 2).</vt:lpstr>
      <vt:lpstr>Figure 22-15 Inflammation and the Steps in Tissue Repair (Part 2 of 2).</vt:lpstr>
      <vt:lpstr>22-3 Nonspecific Defenses</vt:lpstr>
      <vt:lpstr>22-3 Nonspecific Defenses</vt:lpstr>
      <vt:lpstr>22-4 Specific Defenses</vt:lpstr>
      <vt:lpstr>22-4 Specific Defenses</vt:lpstr>
      <vt:lpstr>22-4 Specific Defenses</vt:lpstr>
      <vt:lpstr>22-4 Specific Defenses</vt:lpstr>
      <vt:lpstr>22-4 Specific Defenses</vt:lpstr>
      <vt:lpstr>Figure 22-16 Forms of Immunity.</vt:lpstr>
      <vt:lpstr>22-4 Specific Defenses</vt:lpstr>
      <vt:lpstr>22-4 Specific Defenses</vt:lpstr>
      <vt:lpstr>22-4 Specific Defenses</vt:lpstr>
      <vt:lpstr>Figure 22-17 An Overview of the Immune Response.</vt:lpstr>
      <vt:lpstr>22-5 T Cells and Immunity</vt:lpstr>
      <vt:lpstr>22-5 T Cells and Immunity</vt:lpstr>
      <vt:lpstr>22-5 T Cells and Immunity</vt:lpstr>
      <vt:lpstr>22-5 T Cells and Immunity</vt:lpstr>
      <vt:lpstr>Figure 22-18a Antigens and MHC Proteins.</vt:lpstr>
      <vt:lpstr>Figure 22-18b Antigens and MHC Proteins.</vt:lpstr>
      <vt:lpstr>22-5 T Cells and Immunity</vt:lpstr>
      <vt:lpstr>Figure 22-18c Antigens and MHC Proteins.</vt:lpstr>
      <vt:lpstr>22-5 T Cells and Immunity</vt:lpstr>
      <vt:lpstr>22-5 T Cells and Immunity</vt:lpstr>
      <vt:lpstr>22-5 T Cells and Immunity</vt:lpstr>
      <vt:lpstr>22-5 T Cells and Immunity</vt:lpstr>
      <vt:lpstr>22-5 T Cells and Immunity</vt:lpstr>
      <vt:lpstr>22-5 T Cells and Immunity</vt:lpstr>
      <vt:lpstr>22-5 T Cells and Immunity</vt:lpstr>
      <vt:lpstr>22-5 T Cells and Immunity</vt:lpstr>
      <vt:lpstr>Figure 22-19 Antigen Recognition and Activation of Cytotoxic T Cells (Part 1 of 2).</vt:lpstr>
      <vt:lpstr>Figure 22-19 Antigen Recognition and Activation of Cytotoxic T Cells (Part 2 of 2).</vt:lpstr>
      <vt:lpstr>22-5 T Cells and Immunity</vt:lpstr>
      <vt:lpstr>22-5 T Cells and Immunity</vt:lpstr>
      <vt:lpstr>22-5 T Cells and Immunity</vt:lpstr>
      <vt:lpstr>Figure 22-20 Antigen Recognition and Activation of Helper T Cells (Part 1 of 2).</vt:lpstr>
      <vt:lpstr>Figure 22-20 Antigen Recognition and Activation of Helper T Cells (Part 2 of 2).</vt:lpstr>
      <vt:lpstr>22-5 T Cells and Immunity</vt:lpstr>
      <vt:lpstr>Figure 22-21a A Summary of the Pathways of T Cell Activation.</vt:lpstr>
      <vt:lpstr>Figure 22-21b A Summary of the Pathways of T Cell Activation.</vt:lpstr>
      <vt:lpstr>22-6 B Cells and Immunity</vt:lpstr>
      <vt:lpstr>22-6 B Cells and Immunity</vt:lpstr>
      <vt:lpstr>Figure 22-22 The Sensitization and Activation of B Cells (Part 1 of 3).</vt:lpstr>
      <vt:lpstr>22-6 B Cells and Immunity</vt:lpstr>
      <vt:lpstr>Figure 22-22 The Sensitization and Activation of B Cells (Part 2 of 3).</vt:lpstr>
      <vt:lpstr>22-6 B Cells and Immunity</vt:lpstr>
      <vt:lpstr>Figure 22-22 The Sensitization and Activation of B Cells (Part 3 of 3).</vt:lpstr>
      <vt:lpstr>22-6 B Cells and Immunity</vt:lpstr>
      <vt:lpstr>22-6 B Cells and Immunity</vt:lpstr>
      <vt:lpstr>22-6 B Cells and Immunity</vt:lpstr>
      <vt:lpstr>22-6 B Cells and Immunity</vt:lpstr>
      <vt:lpstr>22-6 B Cells and Immunity</vt:lpstr>
      <vt:lpstr>22-6 B Cells and Immunity</vt:lpstr>
      <vt:lpstr>Figure 22-23a Antibody Structure and Function.</vt:lpstr>
      <vt:lpstr>Figure 22-23b Antibody Structure and Function.</vt:lpstr>
      <vt:lpstr>Figure 22-23c Antibody Structure and Function.</vt:lpstr>
      <vt:lpstr>Figure 22-23d Antibody Structure and Function.</vt:lpstr>
      <vt:lpstr>22-6 B Cells and Immunity</vt:lpstr>
      <vt:lpstr>22-6 B Cells and Immunity</vt:lpstr>
      <vt:lpstr>22-6 B Cells and Immunity</vt:lpstr>
      <vt:lpstr>22-6 B Cells and Immunity</vt:lpstr>
      <vt:lpstr>22-6 B Cells and Immunity</vt:lpstr>
      <vt:lpstr>22-6 B Cells and Immunity</vt:lpstr>
      <vt:lpstr>Table 22-1 Classes of Antibodies (Part 1 of 2).</vt:lpstr>
      <vt:lpstr>Table 22-1 Classes of Antibodies (Part 2 of 2).</vt:lpstr>
      <vt:lpstr>22-6 B Cells and Immunity</vt:lpstr>
      <vt:lpstr>22-6 B Cells and Immunity</vt:lpstr>
      <vt:lpstr>22-6 B Cells and Immunity</vt:lpstr>
      <vt:lpstr>22-6 B Cells and Immunity</vt:lpstr>
      <vt:lpstr>Figure 22-24a The Primary and Secondary Responses in Antibody-Mediated Immunity.</vt:lpstr>
      <vt:lpstr>22-6 B Cells and Immunity</vt:lpstr>
      <vt:lpstr>Figure 22-24b The Primary and Secondary Responses in Antibody-Mediated Immunity.</vt:lpstr>
      <vt:lpstr>22-6 B Cells and Immunity</vt:lpstr>
      <vt:lpstr>22-6 B Cells and Immunity</vt:lpstr>
      <vt:lpstr>Figure 22-25 The Course of the Body’s Response to a Bacterial Infection.</vt:lpstr>
      <vt:lpstr>22-6 B Cells and Immunity</vt:lpstr>
      <vt:lpstr>Figure 22-27a Defenses against Bacterial and Viral Pathogens.</vt:lpstr>
      <vt:lpstr>Figure 22-27b Defenses against Bacterial and Viral Pathogens.</vt:lpstr>
      <vt:lpstr>Table 22-2 Cells That Participate in Tissue Defenses (Part 1 of 2).</vt:lpstr>
      <vt:lpstr>Table 22-2 Cells That Participate in Tissue Defenses (Part 2 of 2).</vt:lpstr>
      <vt:lpstr>22-7 Immune System Development</vt:lpstr>
      <vt:lpstr>22-7 Immune System Development</vt:lpstr>
      <vt:lpstr>22-7 Immune System Development</vt:lpstr>
      <vt:lpstr>22-7 Immune System Development</vt:lpstr>
      <vt:lpstr>22-7 Immune System Development</vt:lpstr>
      <vt:lpstr>22-7 Immune System Development</vt:lpstr>
      <vt:lpstr>22-7 Immune System Development</vt:lpstr>
      <vt:lpstr>22-7 Immune System Development</vt:lpstr>
      <vt:lpstr>22-7 Immune System Development</vt:lpstr>
      <vt:lpstr>Figure 22-13 Interferons.</vt:lpstr>
      <vt:lpstr>22-7 Immune System Development</vt:lpstr>
      <vt:lpstr>22-7 Immune System Development</vt:lpstr>
      <vt:lpstr>22-7 Immune System Development</vt:lpstr>
      <vt:lpstr>22-7 Immune System Development</vt:lpstr>
      <vt:lpstr>22-7 Immune System Development</vt:lpstr>
      <vt:lpstr>22-7 Immune System Development</vt:lpstr>
      <vt:lpstr>22-7 Immune System Development</vt:lpstr>
      <vt:lpstr>22-7 Immune System Development</vt:lpstr>
      <vt:lpstr>22-7 Immune System Development</vt:lpstr>
      <vt:lpstr>22-7 Immune System Development</vt:lpstr>
      <vt:lpstr>22-7 Immune System Development</vt:lpstr>
      <vt:lpstr>22-7 Immune System Development</vt:lpstr>
      <vt:lpstr>Figure 22-29 The Mechanism of Anaphylaxis (Part 1 of 2).</vt:lpstr>
      <vt:lpstr>Figure 22-29 The Mechanism of Anaphylaxis (Part 2 of 2).</vt:lpstr>
      <vt:lpstr>22-7 Immune System Development</vt:lpstr>
      <vt:lpstr>22-7 Immune System Development</vt:lpstr>
      <vt:lpstr>22-7 Immune System Development</vt:lpstr>
      <vt:lpstr>22-8 Effects of Aging on the Immune System</vt:lpstr>
      <vt:lpstr>22-9 Immune System Integration </vt:lpstr>
      <vt:lpstr>Figure 22-30 diagrams the functional relationships between the lymphatic system and the other body systems we have studied so far.</vt:lpstr>
    </vt:vector>
  </TitlesOfParts>
  <Company>Progressive Information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System 103</dc:creator>
  <cp:lastModifiedBy>Donna King</cp:lastModifiedBy>
  <cp:revision>184</cp:revision>
  <dcterms:created xsi:type="dcterms:W3CDTF">2010-05-24T17:39:26Z</dcterms:created>
  <dcterms:modified xsi:type="dcterms:W3CDTF">2014-04-04T14:26:18Z</dcterms:modified>
</cp:coreProperties>
</file>