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73"/>
  </p:notesMasterIdLst>
  <p:handoutMasterIdLst>
    <p:handoutMasterId r:id="rId74"/>
  </p:handoutMasterIdLst>
  <p:sldIdLst>
    <p:sldId id="346" r:id="rId2"/>
    <p:sldId id="260" r:id="rId3"/>
    <p:sldId id="400" r:id="rId4"/>
    <p:sldId id="385" r:id="rId5"/>
    <p:sldId id="383" r:id="rId6"/>
    <p:sldId id="384" r:id="rId7"/>
    <p:sldId id="328" r:id="rId8"/>
    <p:sldId id="386" r:id="rId9"/>
    <p:sldId id="387" r:id="rId10"/>
    <p:sldId id="388" r:id="rId11"/>
    <p:sldId id="389" r:id="rId12"/>
    <p:sldId id="390" r:id="rId13"/>
    <p:sldId id="391" r:id="rId14"/>
    <p:sldId id="392" r:id="rId15"/>
    <p:sldId id="393" r:id="rId16"/>
    <p:sldId id="394" r:id="rId17"/>
    <p:sldId id="395" r:id="rId18"/>
    <p:sldId id="396" r:id="rId19"/>
    <p:sldId id="397" r:id="rId20"/>
    <p:sldId id="398" r:id="rId21"/>
    <p:sldId id="399" r:id="rId22"/>
    <p:sldId id="336" r:id="rId23"/>
    <p:sldId id="337" r:id="rId24"/>
    <p:sldId id="329" r:id="rId25"/>
    <p:sldId id="330" r:id="rId26"/>
    <p:sldId id="331" r:id="rId27"/>
    <p:sldId id="261" r:id="rId28"/>
    <p:sldId id="333" r:id="rId29"/>
    <p:sldId id="314" r:id="rId30"/>
    <p:sldId id="315" r:id="rId31"/>
    <p:sldId id="351" r:id="rId32"/>
    <p:sldId id="352" r:id="rId33"/>
    <p:sldId id="353" r:id="rId34"/>
    <p:sldId id="354" r:id="rId35"/>
    <p:sldId id="355" r:id="rId36"/>
    <p:sldId id="356" r:id="rId37"/>
    <p:sldId id="377" r:id="rId38"/>
    <p:sldId id="378" r:id="rId39"/>
    <p:sldId id="379" r:id="rId40"/>
    <p:sldId id="380" r:id="rId41"/>
    <p:sldId id="381" r:id="rId42"/>
    <p:sldId id="382" r:id="rId43"/>
    <p:sldId id="289" r:id="rId44"/>
    <p:sldId id="290" r:id="rId45"/>
    <p:sldId id="291" r:id="rId46"/>
    <p:sldId id="334" r:id="rId47"/>
    <p:sldId id="292" r:id="rId48"/>
    <p:sldId id="339" r:id="rId49"/>
    <p:sldId id="293" r:id="rId50"/>
    <p:sldId id="294" r:id="rId51"/>
    <p:sldId id="295" r:id="rId52"/>
    <p:sldId id="296" r:id="rId53"/>
    <p:sldId id="348" r:id="rId54"/>
    <p:sldId id="306" r:id="rId55"/>
    <p:sldId id="302" r:id="rId56"/>
    <p:sldId id="303" r:id="rId57"/>
    <p:sldId id="305" r:id="rId58"/>
    <p:sldId id="335" r:id="rId59"/>
    <p:sldId id="307" r:id="rId60"/>
    <p:sldId id="308" r:id="rId61"/>
    <p:sldId id="309" r:id="rId62"/>
    <p:sldId id="310" r:id="rId63"/>
    <p:sldId id="368" r:id="rId64"/>
    <p:sldId id="369" r:id="rId65"/>
    <p:sldId id="370" r:id="rId66"/>
    <p:sldId id="371" r:id="rId67"/>
    <p:sldId id="372" r:id="rId68"/>
    <p:sldId id="373" r:id="rId69"/>
    <p:sldId id="374" r:id="rId70"/>
    <p:sldId id="375" r:id="rId71"/>
    <p:sldId id="376" r:id="rId72"/>
  </p:sldIdLst>
  <p:sldSz cx="9144000" cy="6858000" type="screen4x3"/>
  <p:notesSz cx="6858000" cy="9107488"/>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CCFF"/>
    <a:srgbClr val="CCECFF"/>
    <a:srgbClr val="99FFCC"/>
    <a:srgbClr val="003399"/>
    <a:srgbClr val="336699"/>
    <a:srgbClr val="008080"/>
    <a:srgbClr val="0099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autoAdjust="0"/>
    <p:restoredTop sz="94728" autoAdjust="0"/>
  </p:normalViewPr>
  <p:slideViewPr>
    <p:cSldViewPr>
      <p:cViewPr varScale="1">
        <p:scale>
          <a:sx n="86" d="100"/>
          <a:sy n="86" d="100"/>
        </p:scale>
        <p:origin x="48"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411"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7412" name="Rectangle 4"/>
          <p:cNvSpPr>
            <a:spLocks noGrp="1" noChangeArrowheads="1"/>
          </p:cNvSpPr>
          <p:nvPr>
            <p:ph type="ftr" sz="quarter" idx="2"/>
          </p:nvPr>
        </p:nvSpPr>
        <p:spPr bwMode="auto">
          <a:xfrm>
            <a:off x="0" y="8651875"/>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886200" y="8651875"/>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6F9040F2-2C79-4905-97CA-6CF5095FC627}" type="slidenum">
              <a:rPr lang="en-US" altLang="en-US"/>
              <a:pPr/>
              <a:t>‹#›</a:t>
            </a:fld>
            <a:endParaRPr lang="en-US" altLang="en-US"/>
          </a:p>
        </p:txBody>
      </p:sp>
    </p:spTree>
    <p:extLst>
      <p:ext uri="{BB962C8B-B14F-4D97-AF65-F5344CB8AC3E}">
        <p14:creationId xmlns:p14="http://schemas.microsoft.com/office/powerpoint/2010/main" val="3643844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73732" name="Rectangle 4"/>
          <p:cNvSpPr>
            <a:spLocks noGrp="1" noRot="1" noChangeAspect="1" noChangeArrowheads="1" noTextEdit="1"/>
          </p:cNvSpPr>
          <p:nvPr>
            <p:ph type="sldImg" idx="2"/>
          </p:nvPr>
        </p:nvSpPr>
        <p:spPr bwMode="auto">
          <a:xfrm>
            <a:off x="1150938" y="682625"/>
            <a:ext cx="4556125" cy="3416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14400" y="4325938"/>
            <a:ext cx="5029200" cy="409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51875"/>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3886200" y="8651875"/>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D62125CE-2D21-46ED-8AC1-AB1E368822CE}" type="slidenum">
              <a:rPr lang="en-US" altLang="en-US"/>
              <a:pPr/>
              <a:t>‹#›</a:t>
            </a:fld>
            <a:endParaRPr lang="en-US" altLang="en-US"/>
          </a:p>
        </p:txBody>
      </p:sp>
    </p:spTree>
    <p:extLst>
      <p:ext uri="{BB962C8B-B14F-4D97-AF65-F5344CB8AC3E}">
        <p14:creationId xmlns:p14="http://schemas.microsoft.com/office/powerpoint/2010/main" val="1945489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5C86DCC-98B8-4FEA-BC01-44BA841ADD84}" type="slidenum">
              <a:rPr lang="en-US" altLang="en-US">
                <a:latin typeface="Times New Roman" panose="02020603050405020304" pitchFamily="18" charset="0"/>
              </a:rPr>
              <a:pPr/>
              <a:t>2</a:t>
            </a:fld>
            <a:endParaRPr lang="en-US" altLang="en-US">
              <a:latin typeface="Times New Roman" panose="02020603050405020304"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742703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D093950-587D-4D59-8761-41A6791152C9}" type="slidenum">
              <a:rPr lang="en-US" altLang="en-US">
                <a:latin typeface="Times New Roman" panose="02020603050405020304" pitchFamily="18" charset="0"/>
              </a:rPr>
              <a:pPr/>
              <a:t>24</a:t>
            </a:fld>
            <a:endParaRPr lang="en-US" altLang="en-US">
              <a:latin typeface="Times New Roman" panose="02020603050405020304"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422026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0518D08-CED8-4002-A9D2-CFB62C00E5AE}" type="slidenum">
              <a:rPr lang="en-US" altLang="en-US">
                <a:latin typeface="Times New Roman" panose="02020603050405020304" pitchFamily="18" charset="0"/>
              </a:rPr>
              <a:pPr/>
              <a:t>25</a:t>
            </a:fld>
            <a:endParaRPr lang="en-US" altLang="en-US">
              <a:latin typeface="Times New Roman" panose="02020603050405020304" pitchFamily="18"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632790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8787767-1286-49C0-A1C9-2D6DC03A54AD}" type="slidenum">
              <a:rPr lang="en-US" altLang="en-US">
                <a:latin typeface="Times New Roman" panose="02020603050405020304" pitchFamily="18" charset="0"/>
              </a:rPr>
              <a:pPr/>
              <a:t>26</a:t>
            </a:fld>
            <a:endParaRPr lang="en-US" altLang="en-US">
              <a:latin typeface="Times New Roman" panose="02020603050405020304"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6474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128CD57-6AC1-4488-833D-E57E81CD9E24}" type="slidenum">
              <a:rPr lang="en-US" altLang="en-US">
                <a:latin typeface="Times New Roman" panose="02020603050405020304" pitchFamily="18" charset="0"/>
              </a:rPr>
              <a:pPr/>
              <a:t>27</a:t>
            </a:fld>
            <a:endParaRPr lang="en-US" altLang="en-US">
              <a:latin typeface="Times New Roman" panose="02020603050405020304" pitchFamily="18"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352909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9C55CAA-6C1E-422E-A0AE-0675B63C7EDA}" type="slidenum">
              <a:rPr lang="en-US" altLang="en-US">
                <a:latin typeface="Times New Roman" panose="02020603050405020304" pitchFamily="18" charset="0"/>
              </a:rPr>
              <a:pPr/>
              <a:t>29</a:t>
            </a:fld>
            <a:endParaRPr lang="en-US" altLang="en-US">
              <a:latin typeface="Times New Roman" panose="02020603050405020304" pitchFamily="18"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024089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48B557B-FAEB-411A-AA48-0CA3FF3A9D26}" type="slidenum">
              <a:rPr lang="en-US" altLang="en-US">
                <a:latin typeface="Times New Roman" panose="02020603050405020304" pitchFamily="18" charset="0"/>
              </a:rPr>
              <a:pPr/>
              <a:t>30</a:t>
            </a:fld>
            <a:endParaRPr lang="en-US" altLang="en-US">
              <a:latin typeface="Times New Roman" panose="02020603050405020304" pitchFamily="18"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913471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3FD89CD-B47F-48FF-8CD9-6104AB88D6E3}" type="slidenum">
              <a:rPr lang="en-US" altLang="en-US">
                <a:latin typeface="Times New Roman" panose="02020603050405020304" pitchFamily="18" charset="0"/>
              </a:rPr>
              <a:pPr/>
              <a:t>31</a:t>
            </a:fld>
            <a:endParaRPr lang="en-US" altLang="en-US">
              <a:latin typeface="Times New Roman" panose="02020603050405020304" pitchFamily="18"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“State of Nature” according to Hobbes means that people in society are insecure because they have reason to fear one another due to the fact of human equality and ability to harm one another and our human desire to fulfill our personal goals.  Hobbes emphasized that humans create a ‘social contract or covenant’ and agree to give up personal liberty in order to  set up rules over us that we know we must obey.  These rules we agree are to be enforced by the might of the ruler or the state.  Where there is no enforceable law, there is neither right or wrong, justice or injustice. </a:t>
            </a:r>
          </a:p>
        </p:txBody>
      </p:sp>
    </p:spTree>
    <p:extLst>
      <p:ext uri="{BB962C8B-B14F-4D97-AF65-F5344CB8AC3E}">
        <p14:creationId xmlns:p14="http://schemas.microsoft.com/office/powerpoint/2010/main" val="2219890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8F2D33A-529F-4E5A-8E9B-08154F7734B2}" type="slidenum">
              <a:rPr lang="en-US" altLang="en-US">
                <a:latin typeface="Times New Roman" panose="02020603050405020304" pitchFamily="18" charset="0"/>
              </a:rPr>
              <a:pPr/>
              <a:t>32</a:t>
            </a:fld>
            <a:endParaRPr lang="en-US" altLang="en-US">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Rules formed over time become internalized and hopefully hold us back from violent animal impulse and responses.</a:t>
            </a:r>
          </a:p>
        </p:txBody>
      </p:sp>
    </p:spTree>
    <p:extLst>
      <p:ext uri="{BB962C8B-B14F-4D97-AF65-F5344CB8AC3E}">
        <p14:creationId xmlns:p14="http://schemas.microsoft.com/office/powerpoint/2010/main" val="16285940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A7BE904-0DA1-4DA6-B7B7-C064C507D423}" type="slidenum">
              <a:rPr lang="en-US" altLang="en-US">
                <a:latin typeface="Times New Roman" panose="02020603050405020304" pitchFamily="18" charset="0"/>
              </a:rPr>
              <a:pPr/>
              <a:t>35</a:t>
            </a:fld>
            <a:endParaRPr lang="en-US" altLang="en-US">
              <a:latin typeface="Times New Roman" panose="02020603050405020304" pitchFamily="18"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good of morality is constituted in the five purposes:  To keep society from falling apart; to ameliorate human suffering; to promote human flourishing; to resolve conflict of interest justly and orderly; to assign praise, blame, reward, punishment and guilt.  </a:t>
            </a:r>
          </a:p>
        </p:txBody>
      </p:sp>
    </p:spTree>
    <p:extLst>
      <p:ext uri="{BB962C8B-B14F-4D97-AF65-F5344CB8AC3E}">
        <p14:creationId xmlns:p14="http://schemas.microsoft.com/office/powerpoint/2010/main" val="3165607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B26CDDE-984F-48AE-B203-43B4B0682E53}" type="slidenum">
              <a:rPr lang="en-US" altLang="en-US">
                <a:latin typeface="Times New Roman" panose="02020603050405020304" pitchFamily="18" charset="0"/>
              </a:rPr>
              <a:pPr/>
              <a:t>36</a:t>
            </a:fld>
            <a:endParaRPr lang="en-US" altLang="en-US">
              <a:latin typeface="Times New Roman" panose="02020603050405020304" pitchFamily="18"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Moral rules are not justified by cultural acceptance.  They are not relative.  They do not change.  However, at times moral rules can be overridden by one another.  Therefore, they are not absolute in and of themselves when there are several rules involved in any given situation.  One moral rule will always be the most applicable and absolute for any given situation and will be the one to which all defer.</a:t>
            </a:r>
          </a:p>
        </p:txBody>
      </p:sp>
    </p:spTree>
    <p:extLst>
      <p:ext uri="{BB962C8B-B14F-4D97-AF65-F5344CB8AC3E}">
        <p14:creationId xmlns:p14="http://schemas.microsoft.com/office/powerpoint/2010/main" val="3752480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705A26C-72F8-49C5-BCB7-F28E7CE6B922}" type="slidenum">
              <a:rPr lang="en-US" altLang="en-US">
                <a:latin typeface="Times New Roman" panose="02020603050405020304" pitchFamily="18" charset="0"/>
              </a:rPr>
              <a:pPr/>
              <a:t>5</a:t>
            </a:fld>
            <a:endParaRPr lang="en-US" altLang="en-US">
              <a:latin typeface="Times New Roman" panose="02020603050405020304"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
            </a:r>
            <a:br>
              <a:rPr lang="en-US" altLang="en-US" smtClean="0">
                <a:latin typeface="Arial" panose="020B0604020202020204" pitchFamily="34" charset="0"/>
              </a:rPr>
            </a:br>
            <a:r>
              <a:rPr lang="en-US" altLang="en-US" smtClean="0">
                <a:latin typeface="Arial" panose="020B0604020202020204" pitchFamily="34" charset="0"/>
              </a:rPr>
              <a:t>These are the questions posed by the author in the introductory Chapter One.</a:t>
            </a:r>
          </a:p>
        </p:txBody>
      </p:sp>
    </p:spTree>
    <p:extLst>
      <p:ext uri="{BB962C8B-B14F-4D97-AF65-F5344CB8AC3E}">
        <p14:creationId xmlns:p14="http://schemas.microsoft.com/office/powerpoint/2010/main" val="2316239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0436342-ED04-43BF-8D80-46AD4586F720}" type="slidenum">
              <a:rPr lang="en-US" altLang="en-US">
                <a:latin typeface="Times New Roman" panose="02020603050405020304" pitchFamily="18" charset="0"/>
              </a:rPr>
              <a:pPr/>
              <a:t>40</a:t>
            </a:fld>
            <a:endParaRPr lang="en-US" altLang="en-US">
              <a:latin typeface="Times New Roman" panose="02020603050405020304" pitchFamily="18"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Moral principles must have authority to take precedence over other considerations and have the hegemonic authority to do so at any time.</a:t>
            </a:r>
          </a:p>
        </p:txBody>
      </p:sp>
    </p:spTree>
    <p:extLst>
      <p:ext uri="{BB962C8B-B14F-4D97-AF65-F5344CB8AC3E}">
        <p14:creationId xmlns:p14="http://schemas.microsoft.com/office/powerpoint/2010/main" val="6666466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E03A9FC-87F3-4F42-B7F5-810D492AF4BF}" type="slidenum">
              <a:rPr lang="en-US" altLang="en-US">
                <a:latin typeface="Times New Roman" panose="02020603050405020304" pitchFamily="18" charset="0"/>
              </a:rPr>
              <a:pPr/>
              <a:t>41</a:t>
            </a:fld>
            <a:endParaRPr lang="en-US" altLang="en-US">
              <a:latin typeface="Times New Roman" panose="02020603050405020304" pitchFamily="18"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It is necessary for moral principles to be made public so that they are known by all, used and known to prescribe behavior in society, can be used to give advice, and can be used to assign praise or blame.</a:t>
            </a:r>
          </a:p>
        </p:txBody>
      </p:sp>
    </p:spTree>
    <p:extLst>
      <p:ext uri="{BB962C8B-B14F-4D97-AF65-F5344CB8AC3E}">
        <p14:creationId xmlns:p14="http://schemas.microsoft.com/office/powerpoint/2010/main" val="3283151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75B6B41-35F7-4998-8CBF-9C74C253F66F}" type="slidenum">
              <a:rPr lang="en-US" altLang="en-US">
                <a:latin typeface="Times New Roman" panose="02020603050405020304" pitchFamily="18" charset="0"/>
              </a:rPr>
              <a:pPr/>
              <a:t>43</a:t>
            </a:fld>
            <a:endParaRPr lang="en-US" altLang="en-US">
              <a:latin typeface="Times New Roman" panose="02020603050405020304" pitchFamily="18"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232258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B0624A3-5BF6-4D5A-97B4-DFE253E645E5}" type="slidenum">
              <a:rPr lang="en-US" altLang="en-US">
                <a:latin typeface="Times New Roman" panose="02020603050405020304" pitchFamily="18" charset="0"/>
              </a:rPr>
              <a:pPr/>
              <a:t>44</a:t>
            </a:fld>
            <a:endParaRPr lang="en-US" altLang="en-US">
              <a:latin typeface="Times New Roman" panose="02020603050405020304" pitchFamily="18"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8017670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DD033F8-715E-412A-8150-103393EE55B2}" type="slidenum">
              <a:rPr lang="en-US" altLang="en-US">
                <a:latin typeface="Times New Roman" panose="02020603050405020304" pitchFamily="18" charset="0"/>
              </a:rPr>
              <a:pPr/>
              <a:t>45</a:t>
            </a:fld>
            <a:endParaRPr lang="en-US" altLang="en-US">
              <a:latin typeface="Times New Roman" panose="02020603050405020304" pitchFamily="18"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982638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00DF526-8A7C-46E1-87BC-0330C8E8B47F}" type="slidenum">
              <a:rPr lang="en-US" altLang="en-US">
                <a:latin typeface="Times New Roman" panose="02020603050405020304" pitchFamily="18" charset="0"/>
              </a:rPr>
              <a:pPr/>
              <a:t>47</a:t>
            </a:fld>
            <a:endParaRPr lang="en-US" altLang="en-US">
              <a:latin typeface="Times New Roman" panose="02020603050405020304" pitchFamily="1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2245493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5314CAC-9C2E-4977-8448-FFC29B78FCA2}" type="slidenum">
              <a:rPr lang="en-US" altLang="en-US">
                <a:latin typeface="Times New Roman" panose="02020603050405020304" pitchFamily="18" charset="0"/>
              </a:rPr>
              <a:pPr/>
              <a:t>49</a:t>
            </a:fld>
            <a:endParaRPr lang="en-US" altLang="en-US">
              <a:latin typeface="Times New Roman" panose="02020603050405020304" pitchFamily="18"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783944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DE69A3C-4EB9-4FAD-B3E2-9158A1FA0232}" type="slidenum">
              <a:rPr lang="en-US" altLang="en-US">
                <a:latin typeface="Times New Roman" panose="02020603050405020304" pitchFamily="18" charset="0"/>
              </a:rPr>
              <a:pPr/>
              <a:t>50</a:t>
            </a:fld>
            <a:endParaRPr lang="en-US" altLang="en-US">
              <a:latin typeface="Times New Roman" panose="02020603050405020304" pitchFamily="18"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8211082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78A3911-0FD2-4DEB-B709-9B746C353EFA}" type="slidenum">
              <a:rPr lang="en-US" altLang="en-US">
                <a:latin typeface="Times New Roman" panose="02020603050405020304" pitchFamily="18" charset="0"/>
              </a:rPr>
              <a:pPr/>
              <a:t>51</a:t>
            </a:fld>
            <a:endParaRPr lang="en-US" altLang="en-US">
              <a:latin typeface="Times New Roman" panose="02020603050405020304" pitchFamily="18"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2248931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74FD764-A4D4-4C46-BB58-CEEEA31536BA}" type="slidenum">
              <a:rPr lang="en-US" altLang="en-US">
                <a:latin typeface="Times New Roman" panose="02020603050405020304" pitchFamily="18" charset="0"/>
              </a:rPr>
              <a:pPr/>
              <a:t>52</a:t>
            </a:fld>
            <a:endParaRPr lang="en-US" altLang="en-US">
              <a:latin typeface="Times New Roman" panose="02020603050405020304" pitchFamily="18"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915577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B513EBD-067E-433D-90BC-69DB48A58EA9}" type="slidenum">
              <a:rPr lang="en-US" altLang="en-US">
                <a:latin typeface="Times New Roman" panose="02020603050405020304" pitchFamily="18" charset="0"/>
              </a:rPr>
              <a:pPr/>
              <a:t>7</a:t>
            </a:fld>
            <a:endParaRPr lang="en-US" altLang="en-US">
              <a:latin typeface="Times New Roman" panose="02020603050405020304"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985703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7E84263-446A-4597-AB48-848AB850FC12}" type="slidenum">
              <a:rPr lang="en-US" altLang="en-US">
                <a:latin typeface="Times New Roman" panose="02020603050405020304" pitchFamily="18" charset="0"/>
              </a:rPr>
              <a:pPr/>
              <a:t>53</a:t>
            </a:fld>
            <a:endParaRPr lang="en-US" altLang="en-US">
              <a:latin typeface="Times New Roman" panose="02020603050405020304" pitchFamily="18"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1072411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57B6ADF-B27D-4033-9F81-A020139DE6DF}" type="slidenum">
              <a:rPr lang="en-US" altLang="en-US">
                <a:latin typeface="Times New Roman" panose="02020603050405020304" pitchFamily="18" charset="0"/>
              </a:rPr>
              <a:pPr/>
              <a:t>54</a:t>
            </a:fld>
            <a:endParaRPr lang="en-US" altLang="en-US">
              <a:latin typeface="Times New Roman" panose="02020603050405020304" pitchFamily="18"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438321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824E142-7B1A-459A-9C2F-F04554231BF5}" type="slidenum">
              <a:rPr lang="en-US" altLang="en-US">
                <a:latin typeface="Times New Roman" panose="02020603050405020304" pitchFamily="18" charset="0"/>
              </a:rPr>
              <a:pPr/>
              <a:t>55</a:t>
            </a:fld>
            <a:endParaRPr lang="en-US" altLang="en-US">
              <a:latin typeface="Times New Roman" panose="02020603050405020304" pitchFamily="18"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2315149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1F95A00-7E49-487E-B0E4-2E1EA71FEEC9}" type="slidenum">
              <a:rPr lang="en-US" altLang="en-US">
                <a:latin typeface="Times New Roman" panose="02020603050405020304" pitchFamily="18" charset="0"/>
              </a:rPr>
              <a:pPr/>
              <a:t>56</a:t>
            </a:fld>
            <a:endParaRPr lang="en-US" altLang="en-US">
              <a:latin typeface="Times New Roman" panose="02020603050405020304" pitchFamily="18"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9727220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F854EC4-90C0-4F6B-81C8-249A5196DC10}" type="slidenum">
              <a:rPr lang="en-US" altLang="en-US">
                <a:latin typeface="Times New Roman" panose="02020603050405020304" pitchFamily="18" charset="0"/>
              </a:rPr>
              <a:pPr/>
              <a:t>57</a:t>
            </a:fld>
            <a:endParaRPr lang="en-US" altLang="en-US">
              <a:latin typeface="Times New Roman" panose="02020603050405020304" pitchFamily="18"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xfrm>
            <a:off x="685800" y="4325938"/>
            <a:ext cx="54864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9551378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50171C4-40F0-459F-BF94-33414B4FCB32}" type="slidenum">
              <a:rPr lang="en-US" altLang="en-US">
                <a:latin typeface="Times New Roman" panose="02020603050405020304" pitchFamily="18" charset="0"/>
              </a:rPr>
              <a:pPr/>
              <a:t>58</a:t>
            </a:fld>
            <a:endParaRPr lang="en-US" altLang="en-US">
              <a:latin typeface="Times New Roman" panose="02020603050405020304" pitchFamily="18"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5516879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A3FBAA1-BBAC-4589-81FA-AE860232E141}" type="slidenum">
              <a:rPr lang="en-US" altLang="en-US">
                <a:latin typeface="Times New Roman" panose="02020603050405020304" pitchFamily="18" charset="0"/>
              </a:rPr>
              <a:pPr/>
              <a:t>59</a:t>
            </a:fld>
            <a:endParaRPr lang="en-US" altLang="en-US">
              <a:latin typeface="Times New Roman" panose="02020603050405020304" pitchFamily="18"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8995281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77182DB-2824-4898-860D-2BC786A15BEE}" type="slidenum">
              <a:rPr lang="en-US" altLang="en-US">
                <a:latin typeface="Times New Roman" panose="02020603050405020304" pitchFamily="18" charset="0"/>
              </a:rPr>
              <a:pPr/>
              <a:t>60</a:t>
            </a:fld>
            <a:endParaRPr lang="en-US" altLang="en-US">
              <a:latin typeface="Times New Roman" panose="02020603050405020304" pitchFamily="18"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9269444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B61A348-7D0E-47E0-A060-F22BF8CC4D4A}" type="slidenum">
              <a:rPr lang="en-US" altLang="en-US">
                <a:latin typeface="Times New Roman" panose="02020603050405020304" pitchFamily="18" charset="0"/>
              </a:rPr>
              <a:pPr/>
              <a:t>61</a:t>
            </a:fld>
            <a:endParaRPr lang="en-US" altLang="en-US">
              <a:latin typeface="Times New Roman" panose="02020603050405020304" pitchFamily="18"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1678773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BD90973-F6B7-4127-AF1A-CEF7EDD08A21}" type="slidenum">
              <a:rPr lang="en-US" altLang="en-US">
                <a:latin typeface="Times New Roman" panose="02020603050405020304" pitchFamily="18" charset="0"/>
              </a:rPr>
              <a:pPr/>
              <a:t>62</a:t>
            </a:fld>
            <a:endParaRPr lang="en-US" altLang="en-US">
              <a:latin typeface="Times New Roman" panose="02020603050405020304" pitchFamily="18"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713029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1B71997-870A-4B3F-B6AB-2DFB8E793B52}" type="slidenum">
              <a:rPr lang="en-US" altLang="en-US">
                <a:latin typeface="Times New Roman" panose="02020603050405020304" pitchFamily="18" charset="0"/>
              </a:rPr>
              <a:pPr/>
              <a:t>15</a:t>
            </a:fld>
            <a:endParaRPr lang="en-US" altLang="en-US">
              <a:latin typeface="Times New Roman" panose="02020603050405020304"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Religious and Secular ethics have two different orientations which often generate different moral principles and evaluation standings.  However, they need not do this.  Both religious and secular ethics can and do agree.</a:t>
            </a:r>
          </a:p>
        </p:txBody>
      </p:sp>
    </p:spTree>
    <p:extLst>
      <p:ext uri="{BB962C8B-B14F-4D97-AF65-F5344CB8AC3E}">
        <p14:creationId xmlns:p14="http://schemas.microsoft.com/office/powerpoint/2010/main" val="22664768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47791B4-DE4A-4B88-8580-42DAF317A7A5}" type="slidenum">
              <a:rPr lang="en-US" altLang="en-US">
                <a:latin typeface="Times New Roman" panose="02020603050405020304" pitchFamily="18" charset="0"/>
              </a:rPr>
              <a:pPr/>
              <a:t>63</a:t>
            </a:fld>
            <a:endParaRPr lang="en-US" altLang="en-US">
              <a:latin typeface="Times New Roman" panose="02020603050405020304" pitchFamily="18"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rules of right conduct are evaluated and from this decisions are made.</a:t>
            </a:r>
          </a:p>
        </p:txBody>
      </p:sp>
    </p:spTree>
    <p:extLst>
      <p:ext uri="{BB962C8B-B14F-4D97-AF65-F5344CB8AC3E}">
        <p14:creationId xmlns:p14="http://schemas.microsoft.com/office/powerpoint/2010/main" val="35081909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9B9E32D-5D7D-4F27-975C-071019D43979}" type="slidenum">
              <a:rPr lang="en-US" altLang="en-US">
                <a:latin typeface="Times New Roman" panose="02020603050405020304" pitchFamily="18" charset="0"/>
              </a:rPr>
              <a:pPr/>
              <a:t>65</a:t>
            </a:fld>
            <a:endParaRPr lang="en-US" altLang="en-US">
              <a:latin typeface="Times New Roman" panose="02020603050405020304" pitchFamily="18"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 the optional act, if you did it or did not do it, neither would be wrong.</a:t>
            </a:r>
          </a:p>
        </p:txBody>
      </p:sp>
    </p:spTree>
    <p:extLst>
      <p:ext uri="{BB962C8B-B14F-4D97-AF65-F5344CB8AC3E}">
        <p14:creationId xmlns:p14="http://schemas.microsoft.com/office/powerpoint/2010/main" val="2456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E01978B-3DE4-495C-B038-E26E8FA5CA98}" type="slidenum">
              <a:rPr lang="en-US" altLang="en-US">
                <a:latin typeface="Times New Roman" panose="02020603050405020304" pitchFamily="18" charset="0"/>
              </a:rPr>
              <a:pPr/>
              <a:t>17</a:t>
            </a:fld>
            <a:endParaRPr lang="en-US" altLang="en-US">
              <a:latin typeface="Times New Roman" panose="02020603050405020304"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Some aspects of morality are not covered by law.  For example:  There is no general law against lying except in certain situations like perjury when one is under oath in a court of law.</a:t>
            </a:r>
          </a:p>
        </p:txBody>
      </p:sp>
    </p:spTree>
    <p:extLst>
      <p:ext uri="{BB962C8B-B14F-4D97-AF65-F5344CB8AC3E}">
        <p14:creationId xmlns:p14="http://schemas.microsoft.com/office/powerpoint/2010/main" val="1215157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9258761-88BC-40FA-85C9-A8584DAE9097}" type="slidenum">
              <a:rPr lang="en-US" altLang="en-US">
                <a:latin typeface="Times New Roman" panose="02020603050405020304" pitchFamily="18" charset="0"/>
              </a:rPr>
              <a:pPr/>
              <a:t>18</a:t>
            </a:fld>
            <a:endParaRPr lang="en-US" altLang="en-US">
              <a:latin typeface="Times New Roman" panose="02020603050405020304"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
            </a:r>
            <a:br>
              <a:rPr lang="en-US" altLang="en-US" smtClean="0">
                <a:latin typeface="Arial" panose="020B0604020202020204" pitchFamily="34" charset="0"/>
              </a:rPr>
            </a:br>
            <a:r>
              <a:rPr lang="en-US" altLang="en-US" smtClean="0">
                <a:latin typeface="Arial" panose="020B0604020202020204" pitchFamily="34" charset="0"/>
              </a:rPr>
              <a:t>English law of 1351 against treason made it a crime to think about killing the king, but there was no way the law could enforce or fathom a person’s thoughts or intent.  Morality can hold an individual responsible for their intent and a person can suffer punishment for their intent even if they never commit the action.</a:t>
            </a:r>
          </a:p>
        </p:txBody>
      </p:sp>
    </p:spTree>
    <p:extLst>
      <p:ext uri="{BB962C8B-B14F-4D97-AF65-F5344CB8AC3E}">
        <p14:creationId xmlns:p14="http://schemas.microsoft.com/office/powerpoint/2010/main" val="1700224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01EDD3D-3A10-47BC-B194-6AE914568C96}" type="slidenum">
              <a:rPr lang="en-US" altLang="en-US">
                <a:latin typeface="Times New Roman" panose="02020603050405020304" pitchFamily="18" charset="0"/>
              </a:rPr>
              <a:pPr/>
              <a:t>20</a:t>
            </a:fld>
            <a:endParaRPr lang="en-US" altLang="en-US">
              <a:latin typeface="Times New Roman" panose="02020603050405020304"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Social etiquette deals with the customs people in each culture habitually use and term acceptable.  These behaviors help our society to flow smoothly.  None of the social rituals claim any moral superiority over another. However, once a social custom is adopted, the practice of that custom appears as a moral rule that defers respect to all people in that society.  Not obeying the social customs could be termed in some cases immoral by society.</a:t>
            </a:r>
          </a:p>
        </p:txBody>
      </p:sp>
    </p:spTree>
    <p:extLst>
      <p:ext uri="{BB962C8B-B14F-4D97-AF65-F5344CB8AC3E}">
        <p14:creationId xmlns:p14="http://schemas.microsoft.com/office/powerpoint/2010/main" val="3742183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AFA1E9E-E98C-4C3E-BB59-80FA3F658ACB}" type="slidenum">
              <a:rPr lang="en-US" altLang="en-US">
                <a:latin typeface="Times New Roman" panose="02020603050405020304" pitchFamily="18" charset="0"/>
              </a:rPr>
              <a:pPr/>
              <a:t>22</a:t>
            </a:fld>
            <a:endParaRPr lang="en-US" altLang="en-US">
              <a:latin typeface="Times New Roman" panose="02020603050405020304"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732890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9A17097-E8CB-42D9-9AEB-7E88C13F85B9}" type="slidenum">
              <a:rPr lang="en-US" altLang="en-US">
                <a:latin typeface="Times New Roman" panose="02020603050405020304" pitchFamily="18" charset="0"/>
              </a:rPr>
              <a:pPr/>
              <a:t>23</a:t>
            </a:fld>
            <a:endParaRPr lang="en-US" altLang="en-US">
              <a:latin typeface="Times New Roman" panose="02020603050405020304" pitchFamily="18"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901093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fld id="{2CC64B73-4029-4C65-B144-733F1CBE379F}" type="datetime12">
              <a:rPr lang="en-US"/>
              <a:pPr>
                <a:defRPr/>
              </a:pPr>
              <a:t>10:09 AM</a:t>
            </a:fld>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6" name="Rectangle 19"/>
          <p:cNvSpPr>
            <a:spLocks noGrp="1" noChangeArrowheads="1"/>
          </p:cNvSpPr>
          <p:nvPr>
            <p:ph type="sldNum" sz="quarter" idx="12"/>
          </p:nvPr>
        </p:nvSpPr>
        <p:spPr>
          <a:ln/>
        </p:spPr>
        <p:txBody>
          <a:bodyPr/>
          <a:lstStyle>
            <a:lvl1pPr>
              <a:defRPr/>
            </a:lvl1pPr>
          </a:lstStyle>
          <a:p>
            <a:fld id="{D1283507-4D2B-4063-981A-595AA6F7E766}" type="slidenum">
              <a:rPr lang="en-US" altLang="en-US"/>
              <a:pPr/>
              <a:t>‹#›</a:t>
            </a:fld>
            <a:endParaRPr lang="en-US" altLang="en-US"/>
          </a:p>
        </p:txBody>
      </p:sp>
    </p:spTree>
    <p:extLst>
      <p:ext uri="{BB962C8B-B14F-4D97-AF65-F5344CB8AC3E}">
        <p14:creationId xmlns:p14="http://schemas.microsoft.com/office/powerpoint/2010/main" val="3694358978"/>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04800"/>
            <a:ext cx="19621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04800"/>
            <a:ext cx="57340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fld id="{E0E329A5-0ADF-4756-BB27-54C9E6E07B01}" type="datetime12">
              <a:rPr lang="en-US"/>
              <a:pPr>
                <a:defRPr/>
              </a:pPr>
              <a:t>10:09 AM</a:t>
            </a:fld>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6" name="Rectangle 19"/>
          <p:cNvSpPr>
            <a:spLocks noGrp="1" noChangeArrowheads="1"/>
          </p:cNvSpPr>
          <p:nvPr>
            <p:ph type="sldNum" sz="quarter" idx="12"/>
          </p:nvPr>
        </p:nvSpPr>
        <p:spPr>
          <a:ln/>
        </p:spPr>
        <p:txBody>
          <a:bodyPr/>
          <a:lstStyle>
            <a:lvl1pPr>
              <a:defRPr/>
            </a:lvl1pPr>
          </a:lstStyle>
          <a:p>
            <a:fld id="{3F4503A8-A658-4EA4-A25C-214DB18CDD41}" type="slidenum">
              <a:rPr lang="en-US" altLang="en-US"/>
              <a:pPr/>
              <a:t>‹#›</a:t>
            </a:fld>
            <a:endParaRPr lang="en-US" altLang="en-US"/>
          </a:p>
        </p:txBody>
      </p:sp>
    </p:spTree>
    <p:extLst>
      <p:ext uri="{BB962C8B-B14F-4D97-AF65-F5344CB8AC3E}">
        <p14:creationId xmlns:p14="http://schemas.microsoft.com/office/powerpoint/2010/main" val="3620592748"/>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05000"/>
            <a:ext cx="38481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14900" y="1905000"/>
            <a:ext cx="3848100" cy="4572000"/>
          </a:xfrm>
        </p:spPr>
        <p:txBody>
          <a:bodyPr/>
          <a:lstStyle/>
          <a:p>
            <a:pPr lvl="0"/>
            <a:endParaRPr lang="en-US" noProof="0" smtClean="0"/>
          </a:p>
        </p:txBody>
      </p:sp>
      <p:sp>
        <p:nvSpPr>
          <p:cNvPr id="5" name="Rectangle 17"/>
          <p:cNvSpPr>
            <a:spLocks noGrp="1" noChangeArrowheads="1"/>
          </p:cNvSpPr>
          <p:nvPr>
            <p:ph type="dt" sz="half" idx="10"/>
          </p:nvPr>
        </p:nvSpPr>
        <p:spPr>
          <a:ln/>
        </p:spPr>
        <p:txBody>
          <a:bodyPr/>
          <a:lstStyle>
            <a:lvl1pPr>
              <a:defRPr/>
            </a:lvl1pPr>
          </a:lstStyle>
          <a:p>
            <a:pPr>
              <a:defRPr/>
            </a:pPr>
            <a:fld id="{98CCF2A3-3B32-4DB5-8A08-EC6CEBA8520D}" type="datetime12">
              <a:rPr lang="en-US"/>
              <a:pPr>
                <a:defRPr/>
              </a:pPr>
              <a:t>10:09 AM</a:t>
            </a:fld>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7" name="Rectangle 19"/>
          <p:cNvSpPr>
            <a:spLocks noGrp="1" noChangeArrowheads="1"/>
          </p:cNvSpPr>
          <p:nvPr>
            <p:ph type="sldNum" sz="quarter" idx="12"/>
          </p:nvPr>
        </p:nvSpPr>
        <p:spPr>
          <a:ln/>
        </p:spPr>
        <p:txBody>
          <a:bodyPr/>
          <a:lstStyle>
            <a:lvl1pPr>
              <a:defRPr/>
            </a:lvl1pPr>
          </a:lstStyle>
          <a:p>
            <a:fld id="{7A57648C-037C-4BBA-BADE-2C54668A7D0D}" type="slidenum">
              <a:rPr lang="en-US" altLang="en-US"/>
              <a:pPr/>
              <a:t>‹#›</a:t>
            </a:fld>
            <a:endParaRPr lang="en-US" altLang="en-US"/>
          </a:p>
        </p:txBody>
      </p:sp>
    </p:spTree>
    <p:extLst>
      <p:ext uri="{BB962C8B-B14F-4D97-AF65-F5344CB8AC3E}">
        <p14:creationId xmlns:p14="http://schemas.microsoft.com/office/powerpoint/2010/main" val="3335064173"/>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14400" y="1905000"/>
            <a:ext cx="3848100" cy="4572000"/>
          </a:xfrm>
        </p:spPr>
        <p:txBody>
          <a:bodyPr/>
          <a:lstStyle/>
          <a:p>
            <a:pPr lvl="0"/>
            <a:endParaRPr lang="en-US" noProof="0" smtClean="0"/>
          </a:p>
        </p:txBody>
      </p:sp>
      <p:sp>
        <p:nvSpPr>
          <p:cNvPr id="4" name="Text Placeholder 3"/>
          <p:cNvSpPr>
            <a:spLocks noGrp="1"/>
          </p:cNvSpPr>
          <p:nvPr>
            <p:ph type="body" sz="half" idx="2"/>
          </p:nvPr>
        </p:nvSpPr>
        <p:spPr>
          <a:xfrm>
            <a:off x="4914900" y="1905000"/>
            <a:ext cx="38481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fld id="{C5053C89-688C-42D5-B377-31B4E8C572DE}" type="datetime12">
              <a:rPr lang="en-US"/>
              <a:pPr>
                <a:defRPr/>
              </a:pPr>
              <a:t>10:09 AM</a:t>
            </a:fld>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7" name="Rectangle 19"/>
          <p:cNvSpPr>
            <a:spLocks noGrp="1" noChangeArrowheads="1"/>
          </p:cNvSpPr>
          <p:nvPr>
            <p:ph type="sldNum" sz="quarter" idx="12"/>
          </p:nvPr>
        </p:nvSpPr>
        <p:spPr>
          <a:ln/>
        </p:spPr>
        <p:txBody>
          <a:bodyPr/>
          <a:lstStyle>
            <a:lvl1pPr>
              <a:defRPr/>
            </a:lvl1pPr>
          </a:lstStyle>
          <a:p>
            <a:fld id="{D13F2E14-C72E-4429-8A2C-67E1415270E4}" type="slidenum">
              <a:rPr lang="en-US" altLang="en-US"/>
              <a:pPr/>
              <a:t>‹#›</a:t>
            </a:fld>
            <a:endParaRPr lang="en-US" altLang="en-US"/>
          </a:p>
        </p:txBody>
      </p:sp>
    </p:spTree>
    <p:extLst>
      <p:ext uri="{BB962C8B-B14F-4D97-AF65-F5344CB8AC3E}">
        <p14:creationId xmlns:p14="http://schemas.microsoft.com/office/powerpoint/2010/main" val="3886460431"/>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fld id="{78BE6FF1-BEE1-4919-8459-C094984F357E}" type="datetime12">
              <a:rPr lang="en-US"/>
              <a:pPr>
                <a:defRPr/>
              </a:pPr>
              <a:t>10:09 AM</a:t>
            </a:fld>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6" name="Rectangle 19"/>
          <p:cNvSpPr>
            <a:spLocks noGrp="1" noChangeArrowheads="1"/>
          </p:cNvSpPr>
          <p:nvPr>
            <p:ph type="sldNum" sz="quarter" idx="12"/>
          </p:nvPr>
        </p:nvSpPr>
        <p:spPr>
          <a:ln/>
        </p:spPr>
        <p:txBody>
          <a:bodyPr/>
          <a:lstStyle>
            <a:lvl1pPr>
              <a:defRPr/>
            </a:lvl1pPr>
          </a:lstStyle>
          <a:p>
            <a:fld id="{4BC68F18-FDD6-43B8-BFCF-C673CBAB6F71}" type="slidenum">
              <a:rPr lang="en-US" altLang="en-US"/>
              <a:pPr/>
              <a:t>‹#›</a:t>
            </a:fld>
            <a:endParaRPr lang="en-US" altLang="en-US"/>
          </a:p>
        </p:txBody>
      </p:sp>
    </p:spTree>
    <p:extLst>
      <p:ext uri="{BB962C8B-B14F-4D97-AF65-F5344CB8AC3E}">
        <p14:creationId xmlns:p14="http://schemas.microsoft.com/office/powerpoint/2010/main" val="4218923038"/>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05000"/>
            <a:ext cx="3848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05000"/>
            <a:ext cx="3848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fld id="{67C28AB5-1D8B-4410-8E73-ADB9E2C19F1B}" type="datetime12">
              <a:rPr lang="en-US"/>
              <a:pPr>
                <a:defRPr/>
              </a:pPr>
              <a:t>10:09 AM</a:t>
            </a:fld>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7" name="Rectangle 19"/>
          <p:cNvSpPr>
            <a:spLocks noGrp="1" noChangeArrowheads="1"/>
          </p:cNvSpPr>
          <p:nvPr>
            <p:ph type="sldNum" sz="quarter" idx="12"/>
          </p:nvPr>
        </p:nvSpPr>
        <p:spPr>
          <a:ln/>
        </p:spPr>
        <p:txBody>
          <a:bodyPr/>
          <a:lstStyle>
            <a:lvl1pPr>
              <a:defRPr/>
            </a:lvl1pPr>
          </a:lstStyle>
          <a:p>
            <a:fld id="{487C65C5-9503-44D7-963E-53F4609D97FA}" type="slidenum">
              <a:rPr lang="en-US" altLang="en-US"/>
              <a:pPr/>
              <a:t>‹#›</a:t>
            </a:fld>
            <a:endParaRPr lang="en-US" altLang="en-US"/>
          </a:p>
        </p:txBody>
      </p:sp>
    </p:spTree>
    <p:extLst>
      <p:ext uri="{BB962C8B-B14F-4D97-AF65-F5344CB8AC3E}">
        <p14:creationId xmlns:p14="http://schemas.microsoft.com/office/powerpoint/2010/main" val="3181323136"/>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fld id="{2BDE27DC-BB94-4A6C-83BA-A94E808C0000}" type="datetime12">
              <a:rPr lang="en-US"/>
              <a:pPr>
                <a:defRPr/>
              </a:pPr>
              <a:t>10:09 AM</a:t>
            </a:fld>
            <a:endParaRPr lang="en-US"/>
          </a:p>
        </p:txBody>
      </p:sp>
      <p:sp>
        <p:nvSpPr>
          <p:cNvPr id="8"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9" name="Rectangle 19"/>
          <p:cNvSpPr>
            <a:spLocks noGrp="1" noChangeArrowheads="1"/>
          </p:cNvSpPr>
          <p:nvPr>
            <p:ph type="sldNum" sz="quarter" idx="12"/>
          </p:nvPr>
        </p:nvSpPr>
        <p:spPr>
          <a:ln/>
        </p:spPr>
        <p:txBody>
          <a:bodyPr/>
          <a:lstStyle>
            <a:lvl1pPr>
              <a:defRPr/>
            </a:lvl1pPr>
          </a:lstStyle>
          <a:p>
            <a:fld id="{4B59D7D2-9A37-4982-9F0B-9CFE629D1499}" type="slidenum">
              <a:rPr lang="en-US" altLang="en-US"/>
              <a:pPr/>
              <a:t>‹#›</a:t>
            </a:fld>
            <a:endParaRPr lang="en-US" altLang="en-US"/>
          </a:p>
        </p:txBody>
      </p:sp>
    </p:spTree>
    <p:extLst>
      <p:ext uri="{BB962C8B-B14F-4D97-AF65-F5344CB8AC3E}">
        <p14:creationId xmlns:p14="http://schemas.microsoft.com/office/powerpoint/2010/main" val="3290881415"/>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fld id="{54BFD9E9-0FBA-42BA-A325-5345ADB3D733}" type="datetime12">
              <a:rPr lang="en-US"/>
              <a:pPr>
                <a:defRPr/>
              </a:pPr>
              <a:t>10:09 AM</a:t>
            </a:fld>
            <a:endParaRPr lang="en-US"/>
          </a:p>
        </p:txBody>
      </p:sp>
      <p:sp>
        <p:nvSpPr>
          <p:cNvPr id="4"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5" name="Rectangle 19"/>
          <p:cNvSpPr>
            <a:spLocks noGrp="1" noChangeArrowheads="1"/>
          </p:cNvSpPr>
          <p:nvPr>
            <p:ph type="sldNum" sz="quarter" idx="12"/>
          </p:nvPr>
        </p:nvSpPr>
        <p:spPr>
          <a:ln/>
        </p:spPr>
        <p:txBody>
          <a:bodyPr/>
          <a:lstStyle>
            <a:lvl1pPr>
              <a:defRPr/>
            </a:lvl1pPr>
          </a:lstStyle>
          <a:p>
            <a:fld id="{0C9F314E-6ABF-4098-AFB4-6185C1B43DF1}" type="slidenum">
              <a:rPr lang="en-US" altLang="en-US"/>
              <a:pPr/>
              <a:t>‹#›</a:t>
            </a:fld>
            <a:endParaRPr lang="en-US" altLang="en-US"/>
          </a:p>
        </p:txBody>
      </p:sp>
    </p:spTree>
    <p:extLst>
      <p:ext uri="{BB962C8B-B14F-4D97-AF65-F5344CB8AC3E}">
        <p14:creationId xmlns:p14="http://schemas.microsoft.com/office/powerpoint/2010/main" val="3547657431"/>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F0C5A52B-ECB4-4766-990F-42ED90A63D96}" type="datetime12">
              <a:rPr lang="en-US"/>
              <a:pPr>
                <a:defRPr/>
              </a:pPr>
              <a:t>10:09 AM</a:t>
            </a:fld>
            <a:endParaRPr lang="en-US"/>
          </a:p>
        </p:txBody>
      </p:sp>
      <p:sp>
        <p:nvSpPr>
          <p:cNvPr id="3"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4" name="Rectangle 19"/>
          <p:cNvSpPr>
            <a:spLocks noGrp="1" noChangeArrowheads="1"/>
          </p:cNvSpPr>
          <p:nvPr>
            <p:ph type="sldNum" sz="quarter" idx="12"/>
          </p:nvPr>
        </p:nvSpPr>
        <p:spPr>
          <a:ln/>
        </p:spPr>
        <p:txBody>
          <a:bodyPr/>
          <a:lstStyle>
            <a:lvl1pPr>
              <a:defRPr/>
            </a:lvl1pPr>
          </a:lstStyle>
          <a:p>
            <a:fld id="{508973D8-3BD6-410C-BCE7-65938FACB442}" type="slidenum">
              <a:rPr lang="en-US" altLang="en-US"/>
              <a:pPr/>
              <a:t>‹#›</a:t>
            </a:fld>
            <a:endParaRPr lang="en-US" altLang="en-US"/>
          </a:p>
        </p:txBody>
      </p:sp>
    </p:spTree>
    <p:extLst>
      <p:ext uri="{BB962C8B-B14F-4D97-AF65-F5344CB8AC3E}">
        <p14:creationId xmlns:p14="http://schemas.microsoft.com/office/powerpoint/2010/main" val="1459645157"/>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fld id="{458CADF2-C295-4E9A-A84C-1B55A7C73DD4}" type="datetime12">
              <a:rPr lang="en-US"/>
              <a:pPr>
                <a:defRPr/>
              </a:pPr>
              <a:t>10:09 AM</a:t>
            </a:fld>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7" name="Rectangle 19"/>
          <p:cNvSpPr>
            <a:spLocks noGrp="1" noChangeArrowheads="1"/>
          </p:cNvSpPr>
          <p:nvPr>
            <p:ph type="sldNum" sz="quarter" idx="12"/>
          </p:nvPr>
        </p:nvSpPr>
        <p:spPr>
          <a:ln/>
        </p:spPr>
        <p:txBody>
          <a:bodyPr/>
          <a:lstStyle>
            <a:lvl1pPr>
              <a:defRPr/>
            </a:lvl1pPr>
          </a:lstStyle>
          <a:p>
            <a:fld id="{4B881479-77B7-444F-870C-AB89B3400088}" type="slidenum">
              <a:rPr lang="en-US" altLang="en-US"/>
              <a:pPr/>
              <a:t>‹#›</a:t>
            </a:fld>
            <a:endParaRPr lang="en-US" altLang="en-US"/>
          </a:p>
        </p:txBody>
      </p:sp>
    </p:spTree>
    <p:extLst>
      <p:ext uri="{BB962C8B-B14F-4D97-AF65-F5344CB8AC3E}">
        <p14:creationId xmlns:p14="http://schemas.microsoft.com/office/powerpoint/2010/main" val="3390153883"/>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fld id="{FF55DE07-07C5-404C-BF60-0221E79677F7}" type="datetime12">
              <a:rPr lang="en-US"/>
              <a:pPr>
                <a:defRPr/>
              </a:pPr>
              <a:t>10:09 AM</a:t>
            </a:fld>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7" name="Rectangle 19"/>
          <p:cNvSpPr>
            <a:spLocks noGrp="1" noChangeArrowheads="1"/>
          </p:cNvSpPr>
          <p:nvPr>
            <p:ph type="sldNum" sz="quarter" idx="12"/>
          </p:nvPr>
        </p:nvSpPr>
        <p:spPr>
          <a:ln/>
        </p:spPr>
        <p:txBody>
          <a:bodyPr/>
          <a:lstStyle>
            <a:lvl1pPr>
              <a:defRPr/>
            </a:lvl1pPr>
          </a:lstStyle>
          <a:p>
            <a:fld id="{3CE2E1F1-360E-4499-91DE-F980B9486A30}" type="slidenum">
              <a:rPr lang="en-US" altLang="en-US"/>
              <a:pPr/>
              <a:t>‹#›</a:t>
            </a:fld>
            <a:endParaRPr lang="en-US" altLang="en-US"/>
          </a:p>
        </p:txBody>
      </p:sp>
    </p:spTree>
    <p:extLst>
      <p:ext uri="{BB962C8B-B14F-4D97-AF65-F5344CB8AC3E}">
        <p14:creationId xmlns:p14="http://schemas.microsoft.com/office/powerpoint/2010/main" val="2197347773"/>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fld id="{FA88A3C7-0D54-4B8D-9BCD-38F11BBD0BA5}" type="datetime12">
              <a:rPr lang="en-US"/>
              <a:pPr>
                <a:defRPr/>
              </a:pPr>
              <a:t>10:09 AM</a:t>
            </a:fld>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Nature of Ethics</a:t>
            </a:r>
          </a:p>
        </p:txBody>
      </p:sp>
      <p:sp>
        <p:nvSpPr>
          <p:cNvPr id="6" name="Rectangle 19"/>
          <p:cNvSpPr>
            <a:spLocks noGrp="1" noChangeArrowheads="1"/>
          </p:cNvSpPr>
          <p:nvPr>
            <p:ph type="sldNum" sz="quarter" idx="12"/>
          </p:nvPr>
        </p:nvSpPr>
        <p:spPr>
          <a:ln/>
        </p:spPr>
        <p:txBody>
          <a:bodyPr/>
          <a:lstStyle>
            <a:lvl1pPr>
              <a:defRPr/>
            </a:lvl1pPr>
          </a:lstStyle>
          <a:p>
            <a:fld id="{2A62C63B-CF10-4964-96F9-F0AE01F28281}" type="slidenum">
              <a:rPr lang="en-US" altLang="en-US"/>
              <a:pPr/>
              <a:t>‹#›</a:t>
            </a:fld>
            <a:endParaRPr lang="en-US" altLang="en-US"/>
          </a:p>
        </p:txBody>
      </p:sp>
    </p:spTree>
    <p:extLst>
      <p:ext uri="{BB962C8B-B14F-4D97-AF65-F5344CB8AC3E}">
        <p14:creationId xmlns:p14="http://schemas.microsoft.com/office/powerpoint/2010/main" val="2592772957"/>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0" hangingPunct="0">
                  <a:defRPr/>
                </a:pPr>
                <a:endParaRPr lang="en-US"/>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0" hangingPunct="0">
                  <a:defRPr/>
                </a:pPr>
                <a:endParaRPr lang="en-US"/>
              </a:p>
            </p:txBody>
          </p:sp>
        </p:grpSp>
      </p:grpSp>
      <p:sp>
        <p:nvSpPr>
          <p:cNvPr id="11675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6752" name="Rectangle 16"/>
          <p:cNvSpPr>
            <a:spLocks noGrp="1" noChangeArrowheads="1"/>
          </p:cNvSpPr>
          <p:nvPr>
            <p:ph type="body" idx="1"/>
          </p:nvPr>
        </p:nvSpPr>
        <p:spPr bwMode="auto">
          <a:xfrm>
            <a:off x="914400" y="1905000"/>
            <a:ext cx="78486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6753" name="Rectangle 17"/>
          <p:cNvSpPr>
            <a:spLocks noGrp="1" noChangeArrowheads="1"/>
          </p:cNvSpPr>
          <p:nvPr>
            <p:ph type="dt" sz="half" idx="2"/>
          </p:nvPr>
        </p:nvSpPr>
        <p:spPr bwMode="auto">
          <a:xfrm>
            <a:off x="152400" y="6553200"/>
            <a:ext cx="1752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pitchFamily="34" charset="0"/>
              </a:defRPr>
            </a:lvl1pPr>
          </a:lstStyle>
          <a:p>
            <a:pPr>
              <a:defRPr/>
            </a:pPr>
            <a:fld id="{144ED597-1ED6-4C8E-85BA-AD0F0F7A5037}" type="datetime12">
              <a:rPr lang="en-US"/>
              <a:pPr>
                <a:defRPr/>
              </a:pPr>
              <a:t>10:09 AM</a:t>
            </a:fld>
            <a:endParaRPr lang="en-US"/>
          </a:p>
        </p:txBody>
      </p:sp>
      <p:sp>
        <p:nvSpPr>
          <p:cNvPr id="116754" name="Rectangle 18"/>
          <p:cNvSpPr>
            <a:spLocks noGrp="1" noChangeArrowheads="1"/>
          </p:cNvSpPr>
          <p:nvPr>
            <p:ph type="ftr" sz="quarter" idx="3"/>
          </p:nvPr>
        </p:nvSpPr>
        <p:spPr bwMode="auto">
          <a:xfrm>
            <a:off x="3276600"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pitchFamily="34" charset="0"/>
              </a:defRPr>
            </a:lvl1pPr>
          </a:lstStyle>
          <a:p>
            <a:pPr>
              <a:defRPr/>
            </a:pPr>
            <a:r>
              <a:rPr lang="en-US"/>
              <a:t>Nature of Ethics</a:t>
            </a:r>
          </a:p>
        </p:txBody>
      </p:sp>
      <p:sp>
        <p:nvSpPr>
          <p:cNvPr id="116755" name="Rectangle 19"/>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solidFill>
                  <a:srgbClr val="FFFF66"/>
                </a:solidFill>
                <a:effectLst>
                  <a:outerShdw blurRad="38100" dist="38100" dir="2700000" algn="tl">
                    <a:srgbClr val="000000"/>
                  </a:outerShdw>
                </a:effectLst>
              </a:defRPr>
            </a:lvl1pPr>
          </a:lstStyle>
          <a:p>
            <a:fld id="{F29A7552-EBE0-4DDD-9F8E-72BE47AEA3C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ransition spd="med">
    <p:wipe dir="r"/>
  </p:transition>
  <p:timing>
    <p:tnLst>
      <p:par>
        <p:cTn id="1" dur="indefinite" restart="never" nodeType="tmRoot"/>
      </p:par>
    </p:tnLst>
  </p:timing>
  <p:hf hdr="0" ftr="0" dt="0"/>
  <p:txStyles>
    <p:titleStyle>
      <a:lvl1pPr algn="l" rtl="0" eaLnBrk="0" fontAlgn="base" hangingPunct="0">
        <a:spcBef>
          <a:spcPct val="0"/>
        </a:spcBef>
        <a:spcAft>
          <a:spcPct val="0"/>
        </a:spcAft>
        <a:defRPr sz="4400" b="1">
          <a:solidFill>
            <a:srgbClr val="FF9966"/>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rgbClr val="FF9966"/>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rgbClr val="FF9966"/>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rgbClr val="FF9966"/>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rgbClr val="FF9966"/>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rgbClr val="FF9966"/>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rgbClr val="FF9966"/>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rgbClr val="FF9966"/>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rgbClr val="FF9966"/>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peta.or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www.mtd.com/tasty/"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6.xml"/><Relationship Id="rId5" Type="http://schemas.openxmlformats.org/officeDocument/2006/relationships/image" Target="../media/image5.jp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mirror.canada.com/content/entertainment/books/graphics/martha_stewart-02.jpg" TargetMode="External"/><Relationship Id="rId7"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457200"/>
            <a:ext cx="7543800" cy="1143000"/>
          </a:xfrm>
        </p:spPr>
        <p:txBody>
          <a:bodyPr/>
          <a:lstStyle/>
          <a:p>
            <a:pPr algn="ctr" eaLnBrk="1" hangingPunct="1">
              <a:defRPr/>
            </a:pPr>
            <a:r>
              <a:rPr lang="en-US" sz="5400" dirty="0" smtClean="0">
                <a:solidFill>
                  <a:schemeClr val="accent2"/>
                </a:solidFill>
              </a:rPr>
              <a:t>Nature of Ethics</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FBA086D-2E4B-4BB7-B9BA-26CFE1802BF1}" type="slidenum">
              <a:rPr lang="en-US" altLang="en-US">
                <a:solidFill>
                  <a:srgbClr val="FFFF66"/>
                </a:solidFill>
              </a:rPr>
              <a:pPr eaLnBrk="1" hangingPunct="1"/>
              <a:t>1</a:t>
            </a:fld>
            <a:endParaRPr lang="en-US" altLang="en-US">
              <a:solidFill>
                <a:srgbClr val="FFFF66"/>
              </a:solidFill>
            </a:endParaRPr>
          </a:p>
        </p:txBody>
      </p:sp>
      <p:pic>
        <p:nvPicPr>
          <p:cNvPr id="226306" name="Picture 2" descr="http://www.whereistheoutrage.net/wordpress/wp-content/uploads/2006/08/ethics.gif"/>
          <p:cNvPicPr>
            <a:picLocks noChangeAspect="1" noChangeArrowheads="1"/>
          </p:cNvPicPr>
          <p:nvPr/>
        </p:nvPicPr>
        <p:blipFill>
          <a:blip r:embed="rId2" cstate="print"/>
          <a:srcRect/>
          <a:stretch>
            <a:fillRect/>
          </a:stretch>
        </p:blipFill>
        <p:spPr bwMode="auto">
          <a:xfrm>
            <a:off x="2285524" y="2590800"/>
            <a:ext cx="4569857" cy="3235432"/>
          </a:xfrm>
          <a:prstGeom prst="rect">
            <a:avLst/>
          </a:prstGeom>
          <a:ln>
            <a:noFill/>
          </a:ln>
          <a:effectLst>
            <a:softEdge rad="112500"/>
          </a:effectLst>
        </p:spPr>
      </p:pic>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defRPr/>
            </a:pPr>
            <a:r>
              <a:rPr lang="en-US" sz="4800" dirty="0">
                <a:solidFill>
                  <a:schemeClr val="accent2"/>
                </a:solidFill>
                <a:latin typeface="Verdana" pitchFamily="34" charset="0"/>
              </a:rPr>
              <a:t>Moral </a:t>
            </a:r>
            <a:r>
              <a:rPr lang="en-US" sz="4800" dirty="0" smtClean="0">
                <a:solidFill>
                  <a:schemeClr val="accent2"/>
                </a:solidFill>
                <a:latin typeface="Verdana" pitchFamily="34" charset="0"/>
              </a:rPr>
              <a:t>Philosophy</a:t>
            </a:r>
            <a:endParaRPr lang="en-US" sz="4800" dirty="0">
              <a:solidFill>
                <a:schemeClr val="accent2"/>
              </a:solidFill>
            </a:endParaRPr>
          </a:p>
        </p:txBody>
      </p:sp>
      <p:sp>
        <p:nvSpPr>
          <p:cNvPr id="49155" name="Rectangle 3"/>
          <p:cNvSpPr>
            <a:spLocks noGrp="1" noChangeArrowheads="1"/>
          </p:cNvSpPr>
          <p:nvPr>
            <p:ph idx="1"/>
          </p:nvPr>
        </p:nvSpPr>
        <p:spPr/>
        <p:txBody>
          <a:bodyPr/>
          <a:lstStyle/>
          <a:p>
            <a:pPr>
              <a:defRPr/>
            </a:pPr>
            <a:r>
              <a:rPr lang="en-US" dirty="0">
                <a:latin typeface="Verdana" pitchFamily="34" charset="0"/>
              </a:rPr>
              <a:t>Refers to philosophical or </a:t>
            </a:r>
            <a:r>
              <a:rPr lang="en-US" dirty="0" smtClean="0">
                <a:latin typeface="Verdana" pitchFamily="34" charset="0"/>
              </a:rPr>
              <a:t>theoretical reflection </a:t>
            </a:r>
            <a:r>
              <a:rPr lang="en-US" dirty="0">
                <a:latin typeface="Verdana" pitchFamily="34" charset="0"/>
              </a:rPr>
              <a:t>on morality</a:t>
            </a:r>
          </a:p>
          <a:p>
            <a:pPr>
              <a:buFontTx/>
              <a:buNone/>
              <a:defRPr/>
            </a:pPr>
            <a:endParaRPr lang="en-US" dirty="0">
              <a:latin typeface="Verdana" pitchFamily="34" charset="0"/>
            </a:endParaRPr>
          </a:p>
          <a:p>
            <a:pPr>
              <a:defRPr/>
            </a:pPr>
            <a:r>
              <a:rPr lang="en-US" dirty="0" smtClean="0">
                <a:latin typeface="Verdana" pitchFamily="34" charset="0"/>
              </a:rPr>
              <a:t>Ethical theories </a:t>
            </a:r>
            <a:r>
              <a:rPr lang="en-US" dirty="0">
                <a:latin typeface="Verdana" pitchFamily="34" charset="0"/>
              </a:rPr>
              <a:t>come from moral</a:t>
            </a:r>
          </a:p>
          <a:p>
            <a:pPr>
              <a:buFontTx/>
              <a:buNone/>
              <a:defRPr/>
            </a:pPr>
            <a:r>
              <a:rPr lang="en-US" dirty="0">
                <a:latin typeface="Verdana" pitchFamily="34" charset="0"/>
              </a:rPr>
              <a:t>   philosophical reflections</a:t>
            </a:r>
            <a:r>
              <a:rPr lang="en-US" dirty="0" smtClean="0">
                <a:latin typeface="Verdana" pitchFamily="34" charset="0"/>
              </a:rPr>
              <a:t>.</a:t>
            </a:r>
          </a:p>
          <a:p>
            <a:pPr>
              <a:buFontTx/>
              <a:buNone/>
              <a:defRPr/>
            </a:pPr>
            <a:endParaRPr lang="en-US" dirty="0" smtClean="0">
              <a:latin typeface="Verdana" pitchFamily="34" charset="0"/>
            </a:endParaRPr>
          </a:p>
          <a:p>
            <a:pPr>
              <a:defRPr/>
            </a:pPr>
            <a:r>
              <a:rPr lang="en-US" dirty="0" smtClean="0">
                <a:latin typeface="Verdana" pitchFamily="34" charset="0"/>
              </a:rPr>
              <a:t>Moral philosophers</a:t>
            </a:r>
            <a:endParaRPr lang="en-US" dirty="0">
              <a:latin typeface="Verdana" pitchFamily="34" charset="0"/>
            </a:endParaRPr>
          </a:p>
          <a:p>
            <a:pPr>
              <a:buFontTx/>
              <a:buNone/>
              <a:defRPr/>
            </a:pPr>
            <a:endParaRPr lang="en-US" dirty="0">
              <a:latin typeface="Verdana" pitchFamily="34"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D8EBF53-9636-4CBD-AE4E-3489282F61EE}" type="slidenum">
              <a:rPr lang="en-US" altLang="en-US">
                <a:solidFill>
                  <a:srgbClr val="FFFF66"/>
                </a:solidFill>
              </a:rPr>
              <a:pPr eaLnBrk="1" hangingPunct="1"/>
              <a:t>10</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defRPr/>
            </a:pPr>
            <a:r>
              <a:rPr lang="en-US" sz="5400" dirty="0">
                <a:solidFill>
                  <a:schemeClr val="accent2"/>
                </a:solidFill>
                <a:latin typeface="Verdana" pitchFamily="34" charset="0"/>
              </a:rPr>
              <a:t>Ethics</a:t>
            </a:r>
          </a:p>
        </p:txBody>
      </p:sp>
      <p:sp>
        <p:nvSpPr>
          <p:cNvPr id="50179" name="Rectangle 3"/>
          <p:cNvSpPr>
            <a:spLocks noGrp="1" noChangeArrowheads="1"/>
          </p:cNvSpPr>
          <p:nvPr>
            <p:ph idx="1"/>
          </p:nvPr>
        </p:nvSpPr>
        <p:spPr/>
        <p:txBody>
          <a:bodyPr/>
          <a:lstStyle/>
          <a:p>
            <a:pPr>
              <a:defRPr/>
            </a:pPr>
            <a:r>
              <a:rPr lang="en-US" dirty="0">
                <a:latin typeface="Verdana" pitchFamily="34" charset="0"/>
              </a:rPr>
              <a:t>Refers to the whole domain </a:t>
            </a:r>
            <a:r>
              <a:rPr lang="en-US" dirty="0" smtClean="0">
                <a:latin typeface="Verdana" pitchFamily="34" charset="0"/>
              </a:rPr>
              <a:t>of morality </a:t>
            </a:r>
            <a:r>
              <a:rPr lang="en-US" dirty="0">
                <a:latin typeface="Verdana" pitchFamily="34" charset="0"/>
              </a:rPr>
              <a:t>and moral philosophy</a:t>
            </a:r>
          </a:p>
          <a:p>
            <a:pPr>
              <a:buFontTx/>
              <a:buNone/>
              <a:defRPr/>
            </a:pPr>
            <a:endParaRPr lang="en-US" dirty="0">
              <a:latin typeface="Verdana" pitchFamily="34" charset="0"/>
            </a:endParaRPr>
          </a:p>
          <a:p>
            <a:pPr>
              <a:defRPr/>
            </a:pPr>
            <a:r>
              <a:rPr lang="en-US" dirty="0">
                <a:latin typeface="Verdana" pitchFamily="34" charset="0"/>
              </a:rPr>
              <a:t>Both areas are connected by common concerns in different ways through:</a:t>
            </a:r>
          </a:p>
          <a:p>
            <a:pPr algn="ctr">
              <a:buFontTx/>
              <a:buNone/>
              <a:defRPr/>
            </a:pPr>
            <a:r>
              <a:rPr lang="en-US" dirty="0">
                <a:latin typeface="Verdana" pitchFamily="34" charset="0"/>
              </a:rPr>
              <a:t>   Values, Virtues, Principles</a:t>
            </a:r>
          </a:p>
          <a:p>
            <a:pPr algn="ctr">
              <a:buFontTx/>
              <a:buNone/>
              <a:defRPr/>
            </a:pPr>
            <a:r>
              <a:rPr lang="en-US" dirty="0">
                <a:latin typeface="Verdana" pitchFamily="34" charset="0"/>
              </a:rPr>
              <a:t>And Practices</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F96292E-968D-41A3-986E-B3F8AFE40D4B}" type="slidenum">
              <a:rPr lang="en-US" altLang="en-US">
                <a:solidFill>
                  <a:srgbClr val="FFFF66"/>
                </a:solidFill>
              </a:rPr>
              <a:pPr eaLnBrk="1" hangingPunct="1"/>
              <a:t>11</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a:defRPr/>
            </a:pPr>
            <a:r>
              <a:rPr lang="en-US" sz="5400" dirty="0">
                <a:solidFill>
                  <a:schemeClr val="accent2"/>
                </a:solidFill>
                <a:latin typeface="Verdana" pitchFamily="34" charset="0"/>
              </a:rPr>
              <a:t>Moral Philosophy</a:t>
            </a:r>
          </a:p>
        </p:txBody>
      </p:sp>
      <p:sp>
        <p:nvSpPr>
          <p:cNvPr id="51203" name="Rectangle 3"/>
          <p:cNvSpPr>
            <a:spLocks noGrp="1" noRot="1" noChangeArrowheads="1"/>
          </p:cNvSpPr>
          <p:nvPr>
            <p:ph idx="1"/>
          </p:nvPr>
        </p:nvSpPr>
        <p:spPr/>
        <p:txBody>
          <a:bodyPr/>
          <a:lstStyle/>
          <a:p>
            <a:pPr>
              <a:defRPr/>
            </a:pPr>
            <a:r>
              <a:rPr lang="en-US" dirty="0">
                <a:latin typeface="Verdana" pitchFamily="34" charset="0"/>
              </a:rPr>
              <a:t>The systematic endeavor to</a:t>
            </a:r>
          </a:p>
          <a:p>
            <a:pPr>
              <a:buFont typeface="Wingdings" panose="05000000000000000000" pitchFamily="2" charset="2"/>
              <a:buNone/>
              <a:defRPr/>
            </a:pPr>
            <a:r>
              <a:rPr lang="en-US" dirty="0">
                <a:latin typeface="Verdana" pitchFamily="34" charset="0"/>
              </a:rPr>
              <a:t>   understand moral concepts and</a:t>
            </a:r>
          </a:p>
          <a:p>
            <a:pPr>
              <a:buFont typeface="Wingdings" panose="05000000000000000000" pitchFamily="2" charset="2"/>
              <a:buNone/>
              <a:defRPr/>
            </a:pPr>
            <a:r>
              <a:rPr lang="en-US" dirty="0">
                <a:latin typeface="Verdana" pitchFamily="34" charset="0"/>
              </a:rPr>
              <a:t>   justify moral principles and </a:t>
            </a:r>
            <a:r>
              <a:rPr lang="en-US" dirty="0" smtClean="0">
                <a:latin typeface="Verdana" pitchFamily="34" charset="0"/>
              </a:rPr>
              <a:t> theories</a:t>
            </a:r>
            <a:r>
              <a:rPr lang="en-US" dirty="0">
                <a:latin typeface="Verdana" pitchFamily="34" charset="0"/>
              </a:rPr>
              <a:t>.</a:t>
            </a:r>
          </a:p>
          <a:p>
            <a:pPr>
              <a:buFont typeface="Wingdings" panose="05000000000000000000" pitchFamily="2" charset="2"/>
              <a:buNone/>
              <a:defRPr/>
            </a:pPr>
            <a:endParaRPr lang="en-US" dirty="0">
              <a:latin typeface="Verdana" pitchFamily="34" charset="0"/>
            </a:endParaRPr>
          </a:p>
          <a:p>
            <a:pPr>
              <a:defRPr/>
            </a:pPr>
            <a:r>
              <a:rPr lang="en-US" dirty="0">
                <a:latin typeface="Verdana" pitchFamily="34" charset="0"/>
              </a:rPr>
              <a:t>Moral Philosophy analyzes concepts</a:t>
            </a:r>
          </a:p>
          <a:p>
            <a:pPr>
              <a:buFont typeface="Wingdings" panose="05000000000000000000" pitchFamily="2" charset="2"/>
              <a:buNone/>
              <a:defRPr/>
            </a:pPr>
            <a:r>
              <a:rPr lang="en-US" dirty="0">
                <a:latin typeface="Verdana" pitchFamily="34" charset="0"/>
              </a:rPr>
              <a:t>   and terms like:  right/wrong, </a:t>
            </a:r>
            <a:r>
              <a:rPr lang="en-US" dirty="0" smtClean="0">
                <a:latin typeface="Verdana" pitchFamily="34" charset="0"/>
              </a:rPr>
              <a:t>ought, and </a:t>
            </a:r>
            <a:r>
              <a:rPr lang="en-US" dirty="0">
                <a:latin typeface="Verdana" pitchFamily="34" charset="0"/>
              </a:rPr>
              <a:t>good/evil.</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664ABD5-711D-4329-9513-9F70FE3CD201}" type="slidenum">
              <a:rPr lang="en-US" altLang="en-US">
                <a:solidFill>
                  <a:srgbClr val="FFFF66"/>
                </a:solidFill>
              </a:rPr>
              <a:pPr eaLnBrk="1" hangingPunct="1"/>
              <a:t>12</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a:defRPr/>
            </a:pPr>
            <a:r>
              <a:rPr lang="en-US" sz="5400" dirty="0">
                <a:solidFill>
                  <a:schemeClr val="accent2"/>
                </a:solidFill>
                <a:latin typeface="Verdana" pitchFamily="34" charset="0"/>
              </a:rPr>
              <a:t>Moral Philosophy</a:t>
            </a:r>
          </a:p>
        </p:txBody>
      </p:sp>
      <p:sp>
        <p:nvSpPr>
          <p:cNvPr id="65539" name="Rectangle 3"/>
          <p:cNvSpPr>
            <a:spLocks noGrp="1" noRot="1" noChangeArrowheads="1"/>
          </p:cNvSpPr>
          <p:nvPr>
            <p:ph idx="1"/>
          </p:nvPr>
        </p:nvSpPr>
        <p:spPr/>
        <p:txBody>
          <a:bodyPr/>
          <a:lstStyle/>
          <a:p>
            <a:pPr>
              <a:defRPr/>
            </a:pPr>
            <a:r>
              <a:rPr lang="en-US" dirty="0">
                <a:latin typeface="Verdana" pitchFamily="34" charset="0"/>
              </a:rPr>
              <a:t>Seeks to establish principles of right </a:t>
            </a:r>
            <a:r>
              <a:rPr lang="en-US" dirty="0" smtClean="0">
                <a:latin typeface="Verdana" pitchFamily="34" charset="0"/>
              </a:rPr>
              <a:t>behavior </a:t>
            </a:r>
            <a:r>
              <a:rPr lang="en-US" dirty="0">
                <a:latin typeface="Verdana" pitchFamily="34" charset="0"/>
              </a:rPr>
              <a:t>to serve as a guide for </a:t>
            </a:r>
            <a:r>
              <a:rPr lang="en-US" dirty="0" smtClean="0">
                <a:latin typeface="Verdana" pitchFamily="34" charset="0"/>
              </a:rPr>
              <a:t>individuals </a:t>
            </a:r>
            <a:r>
              <a:rPr lang="en-US" dirty="0">
                <a:latin typeface="Verdana" pitchFamily="34" charset="0"/>
              </a:rPr>
              <a:t>and </a:t>
            </a:r>
            <a:r>
              <a:rPr lang="en-US" dirty="0" smtClean="0">
                <a:latin typeface="Verdana" pitchFamily="34" charset="0"/>
              </a:rPr>
              <a:t>groups.</a:t>
            </a:r>
            <a:endParaRPr lang="en-US" dirty="0">
              <a:latin typeface="Verdana" pitchFamily="34" charset="0"/>
            </a:endParaRPr>
          </a:p>
          <a:p>
            <a:pPr>
              <a:buFont typeface="Wingdings" panose="05000000000000000000" pitchFamily="2" charset="2"/>
              <a:buNone/>
              <a:defRPr/>
            </a:pPr>
            <a:endParaRPr lang="en-US" dirty="0">
              <a:latin typeface="Verdana" pitchFamily="34" charset="0"/>
            </a:endParaRPr>
          </a:p>
          <a:p>
            <a:pPr>
              <a:defRPr/>
            </a:pPr>
            <a:r>
              <a:rPr lang="en-US" dirty="0">
                <a:latin typeface="Verdana" pitchFamily="34" charset="0"/>
              </a:rPr>
              <a:t>Investigates which values and virtues are important for a worthwhile life in </a:t>
            </a:r>
            <a:r>
              <a:rPr lang="en-US" dirty="0" smtClean="0">
                <a:latin typeface="Verdana" pitchFamily="34" charset="0"/>
              </a:rPr>
              <a:t>society.</a:t>
            </a:r>
            <a:endParaRPr lang="en-US" dirty="0">
              <a:latin typeface="Verdana" pitchFamily="34"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0CD11DCB-15DA-48B2-9667-B4B0E172A17B}" type="slidenum">
              <a:rPr lang="en-US" altLang="en-US">
                <a:solidFill>
                  <a:srgbClr val="FFFF66"/>
                </a:solidFill>
              </a:rPr>
              <a:pPr eaLnBrk="1" hangingPunct="1"/>
              <a:t>13</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Rot="1" noChangeArrowheads="1"/>
          </p:cNvSpPr>
          <p:nvPr>
            <p:ph type="title"/>
          </p:nvPr>
        </p:nvSpPr>
        <p:spPr/>
        <p:txBody>
          <a:bodyPr/>
          <a:lstStyle/>
          <a:p>
            <a:pPr>
              <a:defRPr/>
            </a:pPr>
            <a:r>
              <a:rPr lang="en-US" sz="3600" dirty="0">
                <a:solidFill>
                  <a:schemeClr val="accent2"/>
                </a:solidFill>
                <a:latin typeface="Verdana" pitchFamily="34" charset="0"/>
              </a:rPr>
              <a:t>Moral Precepts Concern Social Norms</a:t>
            </a:r>
          </a:p>
        </p:txBody>
      </p:sp>
      <p:sp>
        <p:nvSpPr>
          <p:cNvPr id="66565" name="Rectangle 5"/>
          <p:cNvSpPr>
            <a:spLocks noGrp="1" noRot="1" noChangeArrowheads="1"/>
          </p:cNvSpPr>
          <p:nvPr>
            <p:ph idx="1"/>
          </p:nvPr>
        </p:nvSpPr>
        <p:spPr/>
        <p:txBody>
          <a:bodyPr/>
          <a:lstStyle/>
          <a:p>
            <a:pPr>
              <a:defRPr/>
            </a:pPr>
            <a:r>
              <a:rPr lang="en-US">
                <a:latin typeface="Verdana" pitchFamily="34" charset="0"/>
              </a:rPr>
              <a:t>Morality has a normative aspect in that it has a distinct guiding function which is also shared by religion, law and social etiquette.</a:t>
            </a:r>
          </a:p>
          <a:p>
            <a:pPr>
              <a:buFont typeface="Wingdings" panose="05000000000000000000" pitchFamily="2" charset="2"/>
              <a:buNone/>
              <a:defRPr/>
            </a:pPr>
            <a:endParaRPr lang="en-US">
              <a:latin typeface="Verdana" pitchFamily="34" charset="0"/>
            </a:endParaRPr>
          </a:p>
          <a:p>
            <a:pPr>
              <a:defRPr/>
            </a:pPr>
            <a:r>
              <a:rPr lang="en-US">
                <a:latin typeface="Verdana" pitchFamily="34" charset="0"/>
              </a:rPr>
              <a:t>Morality functions differently in religion, law and social etiquette.</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0AE48D47-B663-4E7B-8278-AD611067E158}" type="slidenum">
              <a:rPr lang="en-US" altLang="en-US">
                <a:solidFill>
                  <a:srgbClr val="FFFF66"/>
                </a:solidFill>
              </a:rPr>
              <a:pPr eaLnBrk="1" hangingPunct="1"/>
              <a:t>14</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1066800" y="304800"/>
            <a:ext cx="7848600" cy="1431925"/>
          </a:xfrm>
        </p:spPr>
        <p:txBody>
          <a:bodyPr/>
          <a:lstStyle/>
          <a:p>
            <a:pPr>
              <a:defRPr/>
            </a:pPr>
            <a:r>
              <a:rPr lang="en-US" sz="5400" dirty="0">
                <a:solidFill>
                  <a:schemeClr val="accent2"/>
                </a:solidFill>
                <a:latin typeface="Verdana" pitchFamily="34" charset="0"/>
              </a:rPr>
              <a:t>Morality </a:t>
            </a:r>
            <a:r>
              <a:rPr lang="en-US" sz="5400" dirty="0" smtClean="0">
                <a:solidFill>
                  <a:schemeClr val="accent2"/>
                </a:solidFill>
                <a:latin typeface="Verdana" pitchFamily="34" charset="0"/>
              </a:rPr>
              <a:t>In Religion</a:t>
            </a:r>
            <a:endParaRPr lang="en-US" sz="5400" dirty="0">
              <a:solidFill>
                <a:schemeClr val="accent2"/>
              </a:solidFill>
              <a:latin typeface="Verdana" pitchFamily="34" charset="0"/>
            </a:endParaRPr>
          </a:p>
        </p:txBody>
      </p:sp>
      <p:sp>
        <p:nvSpPr>
          <p:cNvPr id="68611" name="Rectangle 3"/>
          <p:cNvSpPr>
            <a:spLocks noGrp="1" noRot="1" noChangeArrowheads="1"/>
          </p:cNvSpPr>
          <p:nvPr>
            <p:ph idx="1"/>
          </p:nvPr>
        </p:nvSpPr>
        <p:spPr>
          <a:xfrm>
            <a:off x="914400" y="2286000"/>
            <a:ext cx="7848600" cy="4191000"/>
          </a:xfrm>
        </p:spPr>
        <p:txBody>
          <a:bodyPr/>
          <a:lstStyle/>
          <a:p>
            <a:pPr>
              <a:defRPr/>
            </a:pPr>
            <a:r>
              <a:rPr lang="en-US" dirty="0">
                <a:latin typeface="Verdana" pitchFamily="34" charset="0"/>
              </a:rPr>
              <a:t>Morality is usually essential to the religion’s practice.</a:t>
            </a:r>
          </a:p>
          <a:p>
            <a:pPr>
              <a:defRPr/>
            </a:pPr>
            <a:endParaRPr lang="en-US" dirty="0">
              <a:latin typeface="Verdana" pitchFamily="34" charset="0"/>
            </a:endParaRPr>
          </a:p>
          <a:p>
            <a:pPr>
              <a:defRPr/>
            </a:pPr>
            <a:r>
              <a:rPr lang="en-US" dirty="0">
                <a:latin typeface="Verdana" pitchFamily="34" charset="0"/>
              </a:rPr>
              <a:t>The moral principles are grounded in revelation and divine authority of that religious belief system.</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9791DF21-8084-49C0-924C-59217E6E114D}" type="slidenum">
              <a:rPr lang="en-US" altLang="en-US">
                <a:solidFill>
                  <a:srgbClr val="FFFF66"/>
                </a:solidFill>
              </a:rPr>
              <a:pPr eaLnBrk="1" hangingPunct="1"/>
              <a:t>15</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p:txBody>
          <a:bodyPr/>
          <a:lstStyle/>
          <a:p>
            <a:pPr>
              <a:defRPr/>
            </a:pPr>
            <a:r>
              <a:rPr lang="en-US" sz="5400" dirty="0">
                <a:solidFill>
                  <a:schemeClr val="accent2"/>
                </a:solidFill>
                <a:latin typeface="Verdana" pitchFamily="34" charset="0"/>
              </a:rPr>
              <a:t>Morality and Law</a:t>
            </a:r>
          </a:p>
        </p:txBody>
      </p:sp>
      <p:sp>
        <p:nvSpPr>
          <p:cNvPr id="69635" name="Rectangle 3"/>
          <p:cNvSpPr>
            <a:spLocks noGrp="1" noRot="1" noChangeArrowheads="1"/>
          </p:cNvSpPr>
          <p:nvPr>
            <p:ph idx="1"/>
          </p:nvPr>
        </p:nvSpPr>
        <p:spPr/>
        <p:txBody>
          <a:bodyPr/>
          <a:lstStyle/>
          <a:p>
            <a:pPr>
              <a:defRPr/>
            </a:pPr>
            <a:r>
              <a:rPr lang="en-US" dirty="0">
                <a:latin typeface="Verdana" pitchFamily="34" charset="0"/>
              </a:rPr>
              <a:t>Laws are instituted to promote social and individual well being.</a:t>
            </a:r>
          </a:p>
          <a:p>
            <a:pPr>
              <a:defRPr/>
            </a:pPr>
            <a:endParaRPr lang="en-US" dirty="0">
              <a:latin typeface="Verdana" pitchFamily="34" charset="0"/>
            </a:endParaRPr>
          </a:p>
          <a:p>
            <a:pPr>
              <a:defRPr/>
            </a:pPr>
            <a:r>
              <a:rPr lang="en-US" dirty="0">
                <a:latin typeface="Verdana" pitchFamily="34" charset="0"/>
              </a:rPr>
              <a:t>Laws resolve conflicts of interest.</a:t>
            </a:r>
          </a:p>
          <a:p>
            <a:pPr>
              <a:defRPr/>
            </a:pPr>
            <a:endParaRPr lang="en-US" dirty="0">
              <a:latin typeface="Verdana" pitchFamily="34" charset="0"/>
            </a:endParaRPr>
          </a:p>
          <a:p>
            <a:pPr>
              <a:defRPr/>
            </a:pPr>
            <a:r>
              <a:rPr lang="en-US" dirty="0">
                <a:latin typeface="Verdana" pitchFamily="34" charset="0"/>
              </a:rPr>
              <a:t>Laws promote social harmony.</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D1E3290C-C59B-4DEB-85BD-8A0DFDAB4883}" type="slidenum">
              <a:rPr lang="en-US" altLang="en-US">
                <a:solidFill>
                  <a:srgbClr val="FFFF66"/>
                </a:solidFill>
              </a:rPr>
              <a:pPr eaLnBrk="1" hangingPunct="1"/>
              <a:t>16</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p:txBody>
          <a:bodyPr/>
          <a:lstStyle/>
          <a:p>
            <a:pPr>
              <a:defRPr/>
            </a:pPr>
            <a:r>
              <a:rPr lang="en-US" sz="5400" dirty="0">
                <a:solidFill>
                  <a:schemeClr val="accent2"/>
                </a:solidFill>
                <a:latin typeface="Verdana" pitchFamily="34" charset="0"/>
              </a:rPr>
              <a:t>Morality and Law</a:t>
            </a:r>
          </a:p>
        </p:txBody>
      </p:sp>
      <p:sp>
        <p:nvSpPr>
          <p:cNvPr id="112643" name="Rectangle 3"/>
          <p:cNvSpPr>
            <a:spLocks noGrp="1" noRot="1" noChangeArrowheads="1"/>
          </p:cNvSpPr>
          <p:nvPr>
            <p:ph idx="1"/>
          </p:nvPr>
        </p:nvSpPr>
        <p:spPr/>
        <p:txBody>
          <a:bodyPr/>
          <a:lstStyle/>
          <a:p>
            <a:pPr>
              <a:defRPr/>
            </a:pPr>
            <a:r>
              <a:rPr lang="en-US">
                <a:latin typeface="Verdana" pitchFamily="34" charset="0"/>
              </a:rPr>
              <a:t>Morality also does all of these three.</a:t>
            </a:r>
          </a:p>
          <a:p>
            <a:pPr>
              <a:defRPr/>
            </a:pPr>
            <a:endParaRPr lang="en-US">
              <a:latin typeface="Verdana" pitchFamily="34" charset="0"/>
            </a:endParaRPr>
          </a:p>
          <a:p>
            <a:pPr>
              <a:defRPr/>
            </a:pPr>
            <a:r>
              <a:rPr lang="en-US">
                <a:latin typeface="Verdana" pitchFamily="34" charset="0"/>
              </a:rPr>
              <a:t>Ethics may judge that some laws are immoral without denying that those same laws are valid laws.</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32B62515-D584-45BC-8991-C1E7E8A52E9A}" type="slidenum">
              <a:rPr lang="en-US" altLang="en-US">
                <a:solidFill>
                  <a:srgbClr val="FFFF66"/>
                </a:solidFill>
              </a:rPr>
              <a:pPr eaLnBrk="1" hangingPunct="1"/>
              <a:t>17</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a:xfrm>
            <a:off x="301625" y="241300"/>
            <a:ext cx="8510588" cy="1312863"/>
          </a:xfrm>
        </p:spPr>
        <p:txBody>
          <a:bodyPr/>
          <a:lstStyle/>
          <a:p>
            <a:pPr>
              <a:defRPr/>
            </a:pPr>
            <a:r>
              <a:rPr lang="en-US" sz="4800" dirty="0">
                <a:solidFill>
                  <a:schemeClr val="accent2"/>
                </a:solidFill>
                <a:latin typeface="Verdana" pitchFamily="34" charset="0"/>
              </a:rPr>
              <a:t>Law and Morality Differ</a:t>
            </a:r>
          </a:p>
        </p:txBody>
      </p:sp>
      <p:sp>
        <p:nvSpPr>
          <p:cNvPr id="71683" name="Rectangle 3"/>
          <p:cNvSpPr>
            <a:spLocks noGrp="1" noRot="1" noChangeArrowheads="1"/>
          </p:cNvSpPr>
          <p:nvPr>
            <p:ph idx="1"/>
          </p:nvPr>
        </p:nvSpPr>
        <p:spPr/>
        <p:txBody>
          <a:bodyPr/>
          <a:lstStyle/>
          <a:p>
            <a:pPr algn="ctr">
              <a:buFont typeface="Wingdings" panose="05000000000000000000" pitchFamily="2" charset="2"/>
              <a:buNone/>
              <a:defRPr/>
            </a:pPr>
            <a:r>
              <a:rPr lang="en-US" dirty="0">
                <a:latin typeface="Verdana" pitchFamily="34" charset="0"/>
              </a:rPr>
              <a:t>According to the concept of ‘Intent’</a:t>
            </a:r>
          </a:p>
          <a:p>
            <a:pPr algn="ctr">
              <a:buFont typeface="Wingdings" panose="05000000000000000000" pitchFamily="2" charset="2"/>
              <a:buNone/>
              <a:defRPr/>
            </a:pPr>
            <a:endParaRPr lang="en-US" dirty="0">
              <a:latin typeface="Verdana" pitchFamily="34" charset="0"/>
            </a:endParaRPr>
          </a:p>
          <a:p>
            <a:pPr>
              <a:defRPr/>
            </a:pPr>
            <a:r>
              <a:rPr lang="en-US" dirty="0">
                <a:latin typeface="Verdana" pitchFamily="34" charset="0"/>
              </a:rPr>
              <a:t>Bad intentions (</a:t>
            </a:r>
            <a:r>
              <a:rPr lang="en-US" i="1" dirty="0" err="1">
                <a:latin typeface="Verdana" pitchFamily="34" charset="0"/>
              </a:rPr>
              <a:t>mens</a:t>
            </a:r>
            <a:r>
              <a:rPr lang="en-US" i="1" dirty="0">
                <a:latin typeface="Verdana" pitchFamily="34" charset="0"/>
              </a:rPr>
              <a:t> </a:t>
            </a:r>
            <a:r>
              <a:rPr lang="en-US" i="1" dirty="0" err="1">
                <a:latin typeface="Verdana" pitchFamily="34" charset="0"/>
              </a:rPr>
              <a:t>rea</a:t>
            </a:r>
            <a:r>
              <a:rPr lang="en-US" dirty="0">
                <a:latin typeface="Verdana" pitchFamily="34" charset="0"/>
              </a:rPr>
              <a:t>) is factored into the legality of a criminal act.</a:t>
            </a:r>
          </a:p>
          <a:p>
            <a:pPr>
              <a:defRPr/>
            </a:pPr>
            <a:r>
              <a:rPr lang="en-US" dirty="0">
                <a:latin typeface="Verdana" pitchFamily="34" charset="0"/>
              </a:rPr>
              <a:t>But, no one can be punished for only thinking bad thoughts according to the law.</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7E82A79-E907-46D8-90CF-F00C43E788D9}" type="slidenum">
              <a:rPr lang="en-US" altLang="en-US">
                <a:solidFill>
                  <a:srgbClr val="FFFF66"/>
                </a:solidFill>
              </a:rPr>
              <a:pPr eaLnBrk="1" hangingPunct="1"/>
              <a:t>18</a:t>
            </a:fld>
            <a:endParaRPr lang="en-US" altLang="en-US">
              <a:solidFill>
                <a:srgbClr val="FFFF66"/>
              </a:solidFill>
            </a:endParaRPr>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a:defRPr/>
            </a:pPr>
            <a:r>
              <a:rPr lang="en-US" dirty="0">
                <a:solidFill>
                  <a:schemeClr val="accent2"/>
                </a:solidFill>
                <a:latin typeface="Verdana" pitchFamily="34" charset="0"/>
              </a:rPr>
              <a:t>Law and Morality Differ</a:t>
            </a:r>
          </a:p>
        </p:txBody>
      </p:sp>
      <p:sp>
        <p:nvSpPr>
          <p:cNvPr id="75779" name="Rectangle 3"/>
          <p:cNvSpPr>
            <a:spLocks noGrp="1" noRot="1" noChangeArrowheads="1"/>
          </p:cNvSpPr>
          <p:nvPr>
            <p:ph idx="1"/>
          </p:nvPr>
        </p:nvSpPr>
        <p:spPr/>
        <p:txBody>
          <a:bodyPr/>
          <a:lstStyle/>
          <a:p>
            <a:pPr>
              <a:defRPr/>
            </a:pPr>
            <a:r>
              <a:rPr lang="en-US" sz="3800" dirty="0">
                <a:latin typeface="Verdana" pitchFamily="34" charset="0"/>
              </a:rPr>
              <a:t>The enforcement of Law has physical (imprisonment) and financial (fines) sanctions.</a:t>
            </a:r>
          </a:p>
          <a:p>
            <a:pPr>
              <a:defRPr/>
            </a:pPr>
            <a:endParaRPr lang="en-US" sz="3800" dirty="0">
              <a:latin typeface="Verdana" pitchFamily="34" charset="0"/>
            </a:endParaRPr>
          </a:p>
          <a:p>
            <a:pPr>
              <a:defRPr/>
            </a:pPr>
            <a:r>
              <a:rPr lang="en-US" sz="3800" dirty="0" smtClean="0">
                <a:latin typeface="Verdana" pitchFamily="34" charset="0"/>
              </a:rPr>
              <a:t>Sanctions </a:t>
            </a:r>
            <a:r>
              <a:rPr lang="en-US" sz="3800" dirty="0">
                <a:latin typeface="Verdana" pitchFamily="34" charset="0"/>
              </a:rPr>
              <a:t>of </a:t>
            </a:r>
            <a:r>
              <a:rPr lang="en-US" sz="3800" dirty="0" smtClean="0">
                <a:latin typeface="Verdana" pitchFamily="34" charset="0"/>
              </a:rPr>
              <a:t>conscience, guilt, reputation, etc. </a:t>
            </a:r>
            <a:r>
              <a:rPr lang="en-US" sz="3800" dirty="0">
                <a:latin typeface="Verdana" pitchFamily="34" charset="0"/>
              </a:rPr>
              <a:t>enforce morality.</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01EEAD4-FD03-414B-B860-A76749937E7D}" type="slidenum">
              <a:rPr lang="en-US" altLang="en-US">
                <a:solidFill>
                  <a:srgbClr val="FFFF66"/>
                </a:solidFill>
              </a:rPr>
              <a:pPr eaLnBrk="1" hangingPunct="1"/>
              <a:t>19</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p:txBody>
          <a:bodyPr/>
          <a:lstStyle/>
          <a:p>
            <a:pPr eaLnBrk="1" hangingPunct="1">
              <a:defRPr/>
            </a:pPr>
            <a:r>
              <a:rPr lang="en-US" sz="4800" dirty="0" smtClean="0">
                <a:solidFill>
                  <a:schemeClr val="accent2"/>
                </a:solidFill>
                <a:latin typeface="Arial" charset="0"/>
              </a:rPr>
              <a:t>What is Ethics?</a:t>
            </a:r>
          </a:p>
        </p:txBody>
      </p:sp>
      <p:sp>
        <p:nvSpPr>
          <p:cNvPr id="8199" name="Rectangle 7"/>
          <p:cNvSpPr>
            <a:spLocks noGrp="1" noChangeArrowheads="1"/>
          </p:cNvSpPr>
          <p:nvPr>
            <p:ph idx="1"/>
          </p:nvPr>
        </p:nvSpPr>
        <p:spPr>
          <a:xfrm>
            <a:off x="914400" y="1828800"/>
            <a:ext cx="7696200" cy="4572000"/>
          </a:xfrm>
        </p:spPr>
        <p:txBody>
          <a:bodyPr/>
          <a:lstStyle/>
          <a:p>
            <a:pPr eaLnBrk="1" hangingPunct="1">
              <a:lnSpc>
                <a:spcPct val="90000"/>
              </a:lnSpc>
              <a:defRPr/>
            </a:pPr>
            <a:r>
              <a:rPr lang="en-US" smtClean="0"/>
              <a:t>The philosophical study of morality. Ethics deals with morality, but it is not the same as morality.  Morality is the subject matter that ethics studies. </a:t>
            </a:r>
          </a:p>
          <a:p>
            <a:pPr eaLnBrk="1" hangingPunct="1">
              <a:lnSpc>
                <a:spcPct val="90000"/>
              </a:lnSpc>
              <a:defRPr/>
            </a:pPr>
            <a:endParaRPr lang="en-US" smtClean="0"/>
          </a:p>
          <a:p>
            <a:pPr eaLnBrk="1" hangingPunct="1">
              <a:lnSpc>
                <a:spcPct val="90000"/>
              </a:lnSpc>
              <a:defRPr/>
            </a:pPr>
            <a:r>
              <a:rPr lang="en-US" smtClean="0"/>
              <a:t>Good and bad; right and wrong.</a:t>
            </a:r>
          </a:p>
          <a:p>
            <a:pPr eaLnBrk="1" hangingPunct="1">
              <a:lnSpc>
                <a:spcPct val="90000"/>
              </a:lnSpc>
              <a:defRPr/>
            </a:pPr>
            <a:endParaRPr lang="en-US" smtClean="0"/>
          </a:p>
          <a:p>
            <a:pPr eaLnBrk="1" hangingPunct="1">
              <a:lnSpc>
                <a:spcPct val="90000"/>
              </a:lnSpc>
              <a:defRPr/>
            </a:pPr>
            <a:r>
              <a:rPr lang="en-US" smtClean="0"/>
              <a:t>Distinction between “ethics” and “morality.”</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E559A3B5-EA28-4429-857B-C8D78DEDD071}" type="slidenum">
              <a:rPr lang="en-US" altLang="en-US">
                <a:solidFill>
                  <a:srgbClr val="FFFF66"/>
                </a:solidFill>
              </a:rPr>
              <a:pPr eaLnBrk="1" hangingPunct="1"/>
              <a:t>2</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pPr>
              <a:defRPr/>
            </a:pPr>
            <a:r>
              <a:rPr lang="en-US" dirty="0">
                <a:solidFill>
                  <a:schemeClr val="accent2"/>
                </a:solidFill>
                <a:latin typeface="Verdana" pitchFamily="34" charset="0"/>
              </a:rPr>
              <a:t>Morality and Etiquette</a:t>
            </a:r>
          </a:p>
        </p:txBody>
      </p:sp>
      <p:sp>
        <p:nvSpPr>
          <p:cNvPr id="76803" name="Rectangle 3"/>
          <p:cNvSpPr>
            <a:spLocks noGrp="1" noRot="1" noChangeArrowheads="1"/>
          </p:cNvSpPr>
          <p:nvPr>
            <p:ph idx="1"/>
          </p:nvPr>
        </p:nvSpPr>
        <p:spPr/>
        <p:txBody>
          <a:bodyPr/>
          <a:lstStyle/>
          <a:p>
            <a:pPr>
              <a:defRPr/>
            </a:pPr>
            <a:r>
              <a:rPr lang="en-US" dirty="0">
                <a:latin typeface="Verdana" pitchFamily="34" charset="0"/>
              </a:rPr>
              <a:t>Etiquette determines what is polite social behavior.</a:t>
            </a:r>
          </a:p>
          <a:p>
            <a:pPr>
              <a:defRPr/>
            </a:pPr>
            <a:endParaRPr lang="en-US" dirty="0">
              <a:latin typeface="Verdana" pitchFamily="34" charset="0"/>
            </a:endParaRPr>
          </a:p>
          <a:p>
            <a:pPr>
              <a:defRPr/>
            </a:pPr>
            <a:r>
              <a:rPr lang="en-US" dirty="0">
                <a:latin typeface="Verdana" pitchFamily="34" charset="0"/>
              </a:rPr>
              <a:t>Morality determines what is correct or right social behavior.</a:t>
            </a:r>
          </a:p>
          <a:p>
            <a:pPr>
              <a:defRPr/>
            </a:pPr>
            <a:endParaRPr lang="en-US" dirty="0">
              <a:latin typeface="Verdana" pitchFamily="34" charset="0"/>
            </a:endParaRPr>
          </a:p>
          <a:p>
            <a:pPr>
              <a:defRPr/>
            </a:pPr>
            <a:r>
              <a:rPr lang="en-US" dirty="0" smtClean="0">
                <a:latin typeface="Verdana" pitchFamily="34" charset="0"/>
              </a:rPr>
              <a:t>Can not obeying </a:t>
            </a:r>
            <a:r>
              <a:rPr lang="en-US" dirty="0">
                <a:latin typeface="Verdana" pitchFamily="34" charset="0"/>
              </a:rPr>
              <a:t>social custom in some cases </a:t>
            </a:r>
            <a:r>
              <a:rPr lang="en-US" dirty="0" smtClean="0">
                <a:latin typeface="Verdana" pitchFamily="34" charset="0"/>
              </a:rPr>
              <a:t>be </a:t>
            </a:r>
            <a:r>
              <a:rPr lang="en-US" dirty="0">
                <a:latin typeface="Verdana" pitchFamily="34" charset="0"/>
              </a:rPr>
              <a:t>considered </a:t>
            </a:r>
            <a:r>
              <a:rPr lang="en-US" dirty="0" smtClean="0">
                <a:latin typeface="Verdana" pitchFamily="34" charset="0"/>
              </a:rPr>
              <a:t>immoral?</a:t>
            </a:r>
            <a:endParaRPr lang="en-US" dirty="0">
              <a:latin typeface="Verdana" pitchFamily="34"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239092CB-743F-461F-944E-45839BC6448A}" type="slidenum">
              <a:rPr lang="en-US" altLang="en-US">
                <a:solidFill>
                  <a:srgbClr val="FFFF66"/>
                </a:solidFill>
              </a:rPr>
              <a:pPr eaLnBrk="1" hangingPunct="1"/>
              <a:t>20</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a:xfrm>
            <a:off x="914400" y="304800"/>
            <a:ext cx="7696200" cy="1431925"/>
          </a:xfrm>
        </p:spPr>
        <p:txBody>
          <a:bodyPr/>
          <a:lstStyle/>
          <a:p>
            <a:pPr>
              <a:defRPr/>
            </a:pPr>
            <a:r>
              <a:rPr lang="en-US" sz="3200" dirty="0" smtClean="0">
                <a:solidFill>
                  <a:schemeClr val="accent2"/>
                </a:solidFill>
                <a:latin typeface="Verdana" pitchFamily="34" charset="0"/>
              </a:rPr>
              <a:t>Religion</a:t>
            </a:r>
            <a:r>
              <a:rPr lang="en-US" sz="3200" dirty="0">
                <a:solidFill>
                  <a:schemeClr val="accent2"/>
                </a:solidFill>
                <a:latin typeface="Verdana" pitchFamily="34" charset="0"/>
              </a:rPr>
              <a:t>, Law, &amp; Etiquette have limitations in society</a:t>
            </a:r>
          </a:p>
        </p:txBody>
      </p:sp>
      <p:sp>
        <p:nvSpPr>
          <p:cNvPr id="78851" name="Rectangle 3"/>
          <p:cNvSpPr>
            <a:spLocks noGrp="1" noRot="1" noChangeArrowheads="1"/>
          </p:cNvSpPr>
          <p:nvPr>
            <p:ph idx="1"/>
          </p:nvPr>
        </p:nvSpPr>
        <p:spPr>
          <a:xfrm>
            <a:off x="457200" y="1905000"/>
            <a:ext cx="8229600" cy="4724400"/>
          </a:xfrm>
        </p:spPr>
        <p:txBody>
          <a:bodyPr/>
          <a:lstStyle/>
          <a:p>
            <a:pPr>
              <a:defRPr/>
            </a:pPr>
            <a:r>
              <a:rPr lang="en-US" dirty="0">
                <a:solidFill>
                  <a:srgbClr val="FFCCCC"/>
                </a:solidFill>
                <a:latin typeface="Verdana" pitchFamily="34" charset="0"/>
              </a:rPr>
              <a:t>Religion –Rests on Authority that some people question.</a:t>
            </a:r>
          </a:p>
          <a:p>
            <a:pPr>
              <a:buFont typeface="Wingdings" panose="05000000000000000000" pitchFamily="2" charset="2"/>
              <a:buNone/>
              <a:defRPr/>
            </a:pPr>
            <a:endParaRPr lang="en-US" dirty="0">
              <a:solidFill>
                <a:srgbClr val="FFCCCC"/>
              </a:solidFill>
              <a:latin typeface="Verdana" pitchFamily="34" charset="0"/>
            </a:endParaRPr>
          </a:p>
          <a:p>
            <a:pPr>
              <a:defRPr/>
            </a:pPr>
            <a:r>
              <a:rPr lang="en-US" dirty="0">
                <a:solidFill>
                  <a:srgbClr val="FFCCCC"/>
                </a:solidFill>
                <a:latin typeface="Verdana" pitchFamily="34" charset="0"/>
              </a:rPr>
              <a:t>Law – Every social ill does not have a law and all rules </a:t>
            </a:r>
            <a:r>
              <a:rPr lang="en-US" dirty="0" smtClean="0">
                <a:solidFill>
                  <a:srgbClr val="FFCCCC"/>
                </a:solidFill>
                <a:latin typeface="Verdana" pitchFamily="34" charset="0"/>
              </a:rPr>
              <a:t>cannot </a:t>
            </a:r>
            <a:r>
              <a:rPr lang="en-US" dirty="0">
                <a:solidFill>
                  <a:srgbClr val="FFCCCC"/>
                </a:solidFill>
                <a:latin typeface="Verdana" pitchFamily="34" charset="0"/>
              </a:rPr>
              <a:t>be enforced.</a:t>
            </a:r>
          </a:p>
          <a:p>
            <a:pPr>
              <a:buFont typeface="Wingdings" panose="05000000000000000000" pitchFamily="2" charset="2"/>
              <a:buNone/>
              <a:defRPr/>
            </a:pPr>
            <a:endParaRPr lang="en-US" dirty="0">
              <a:solidFill>
                <a:srgbClr val="FFCCCC"/>
              </a:solidFill>
              <a:latin typeface="Verdana" pitchFamily="34" charset="0"/>
            </a:endParaRPr>
          </a:p>
          <a:p>
            <a:pPr>
              <a:defRPr/>
            </a:pPr>
            <a:r>
              <a:rPr lang="en-US" dirty="0">
                <a:solidFill>
                  <a:srgbClr val="FFCCCC"/>
                </a:solidFill>
                <a:latin typeface="Verdana" pitchFamily="34" charset="0"/>
              </a:rPr>
              <a:t>Etiquette – Does not go to the depth of what is existentially important.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EC482590-A0F9-459E-A9B6-CE0236146D3D}" type="slidenum">
              <a:rPr lang="en-US" altLang="en-US">
                <a:solidFill>
                  <a:srgbClr val="FFFF66"/>
                </a:solidFill>
              </a:rPr>
              <a:pPr eaLnBrk="1" hangingPunct="1"/>
              <a:t>21</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914400" y="304800"/>
            <a:ext cx="8001000" cy="914400"/>
          </a:xfrm>
        </p:spPr>
        <p:txBody>
          <a:bodyPr/>
          <a:lstStyle/>
          <a:p>
            <a:pPr eaLnBrk="1" hangingPunct="1">
              <a:defRPr/>
            </a:pPr>
            <a:r>
              <a:rPr lang="en-US" dirty="0" smtClean="0">
                <a:solidFill>
                  <a:schemeClr val="accent2"/>
                </a:solidFill>
              </a:rPr>
              <a:t>Normative Statements</a:t>
            </a:r>
          </a:p>
        </p:txBody>
      </p:sp>
      <p:sp>
        <p:nvSpPr>
          <p:cNvPr id="181251" name="Rectangle 3"/>
          <p:cNvSpPr>
            <a:spLocks noGrp="1" noChangeArrowheads="1"/>
          </p:cNvSpPr>
          <p:nvPr>
            <p:ph idx="1"/>
          </p:nvPr>
        </p:nvSpPr>
        <p:spPr>
          <a:xfrm>
            <a:off x="533400" y="1676400"/>
            <a:ext cx="8382000" cy="4953000"/>
          </a:xfrm>
        </p:spPr>
        <p:txBody>
          <a:bodyPr/>
          <a:lstStyle/>
          <a:p>
            <a:pPr eaLnBrk="1" hangingPunct="1">
              <a:defRPr/>
            </a:pPr>
            <a:r>
              <a:rPr lang="en-US" dirty="0" smtClean="0"/>
              <a:t>Distinction between </a:t>
            </a:r>
            <a:r>
              <a:rPr lang="en-US" i="1" dirty="0" smtClean="0"/>
              <a:t>normative</a:t>
            </a:r>
            <a:r>
              <a:rPr lang="en-US" dirty="0" smtClean="0"/>
              <a:t> and </a:t>
            </a:r>
            <a:r>
              <a:rPr lang="en-US" i="1" dirty="0" smtClean="0"/>
              <a:t>factual</a:t>
            </a:r>
            <a:r>
              <a:rPr lang="en-US" dirty="0" smtClean="0"/>
              <a:t> statements (a.k.a. fact/value distinction).  Ethical disagreements are usually not resolved (if they are resolved at all) by appealing to facts.</a:t>
            </a:r>
          </a:p>
          <a:p>
            <a:pPr eaLnBrk="1" hangingPunct="1">
              <a:defRPr/>
            </a:pPr>
            <a:r>
              <a:rPr lang="en-US" dirty="0" smtClean="0"/>
              <a:t>A normative statement expresses a value judgment of some kind, and its correctness is determined by reference to a norm or standard.</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E603F50-A975-424E-930B-8944FFD7636A}" type="slidenum">
              <a:rPr lang="en-US" altLang="en-US">
                <a:solidFill>
                  <a:srgbClr val="FFFF66"/>
                </a:solidFill>
              </a:rPr>
              <a:pPr eaLnBrk="1" hangingPunct="1"/>
              <a:t>22</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defRPr/>
            </a:pPr>
            <a:r>
              <a:rPr lang="en-US" smtClean="0">
                <a:solidFill>
                  <a:schemeClr val="accent2"/>
                </a:solidFill>
              </a:rPr>
              <a:t>Examples of Normative Statements</a:t>
            </a:r>
          </a:p>
        </p:txBody>
      </p:sp>
      <p:sp>
        <p:nvSpPr>
          <p:cNvPr id="183299" name="Rectangle 3"/>
          <p:cNvSpPr>
            <a:spLocks noGrp="1" noChangeArrowheads="1"/>
          </p:cNvSpPr>
          <p:nvPr>
            <p:ph idx="1"/>
          </p:nvPr>
        </p:nvSpPr>
        <p:spPr>
          <a:xfrm>
            <a:off x="838200" y="1828800"/>
            <a:ext cx="7772400" cy="4648200"/>
          </a:xfrm>
        </p:spPr>
        <p:txBody>
          <a:bodyPr/>
          <a:lstStyle/>
          <a:p>
            <a:pPr eaLnBrk="1" hangingPunct="1">
              <a:defRPr/>
            </a:pPr>
            <a:r>
              <a:rPr lang="en-US" sz="3400" dirty="0" smtClean="0"/>
              <a:t>Stealing is wrong.</a:t>
            </a:r>
          </a:p>
          <a:p>
            <a:pPr eaLnBrk="1" hangingPunct="1">
              <a:defRPr/>
            </a:pPr>
            <a:r>
              <a:rPr lang="en-US" sz="3400" dirty="0" smtClean="0"/>
              <a:t>It is never permissible to lie.</a:t>
            </a:r>
          </a:p>
          <a:p>
            <a:pPr eaLnBrk="1" hangingPunct="1">
              <a:defRPr/>
            </a:pPr>
            <a:r>
              <a:rPr lang="en-US" sz="3400" dirty="0" smtClean="0"/>
              <a:t>You should not cheat on your spouse.</a:t>
            </a:r>
          </a:p>
          <a:p>
            <a:pPr eaLnBrk="1" hangingPunct="1">
              <a:defRPr/>
            </a:pPr>
            <a:r>
              <a:rPr lang="en-US" sz="3400" dirty="0" smtClean="0"/>
              <a:t>Capital punishment is cruel and unusual punishment.</a:t>
            </a:r>
          </a:p>
          <a:p>
            <a:pPr eaLnBrk="1" hangingPunct="1">
              <a:defRPr/>
            </a:pPr>
            <a:r>
              <a:rPr lang="en-US" sz="3400" dirty="0" smtClean="0"/>
              <a:t>Affluent nations have a moral duty to assist impoverished nations.</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50CAB0C6-0A83-4CBB-90F1-CB5849733FBD}" type="slidenum">
              <a:rPr lang="en-US" altLang="en-US">
                <a:solidFill>
                  <a:srgbClr val="FFFF66"/>
                </a:solidFill>
              </a:rPr>
              <a:pPr eaLnBrk="1" hangingPunct="1"/>
              <a:t>23</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1274763" y="558800"/>
            <a:ext cx="7197725" cy="923925"/>
          </a:xfrm>
        </p:spPr>
        <p:txBody>
          <a:bodyPr/>
          <a:lstStyle/>
          <a:p>
            <a:pPr eaLnBrk="1" hangingPunct="1">
              <a:defRPr/>
            </a:pPr>
            <a:r>
              <a:rPr lang="en-US" sz="4000" dirty="0" smtClean="0">
                <a:solidFill>
                  <a:schemeClr val="accent2"/>
                </a:solidFill>
              </a:rPr>
              <a:t>Reasonable Disagreements</a:t>
            </a:r>
          </a:p>
        </p:txBody>
      </p:sp>
      <p:sp>
        <p:nvSpPr>
          <p:cNvPr id="167939" name="Rectangle 3"/>
          <p:cNvSpPr>
            <a:spLocks noGrp="1" noChangeArrowheads="1"/>
          </p:cNvSpPr>
          <p:nvPr>
            <p:ph idx="1"/>
          </p:nvPr>
        </p:nvSpPr>
        <p:spPr>
          <a:xfrm>
            <a:off x="914400" y="1905000"/>
            <a:ext cx="7696200" cy="4800600"/>
          </a:xfrm>
        </p:spPr>
        <p:txBody>
          <a:bodyPr/>
          <a:lstStyle/>
          <a:p>
            <a:pPr eaLnBrk="1" hangingPunct="1">
              <a:defRPr/>
            </a:pPr>
            <a:r>
              <a:rPr lang="en-US" sz="3800" dirty="0" smtClean="0"/>
              <a:t>Ethics is enormously important but difficult to think about clearly and responsibly.</a:t>
            </a:r>
          </a:p>
          <a:p>
            <a:pPr eaLnBrk="1" hangingPunct="1">
              <a:defRPr/>
            </a:pPr>
            <a:endParaRPr lang="en-US" sz="3800" dirty="0" smtClean="0"/>
          </a:p>
          <a:p>
            <a:pPr eaLnBrk="1" hangingPunct="1">
              <a:defRPr/>
            </a:pPr>
            <a:r>
              <a:rPr lang="en-US" sz="3800" dirty="0" smtClean="0"/>
              <a:t>Seems like reasonable people can have reasonable disagreements on ethical issues.</a:t>
            </a:r>
            <a:endParaRPr lang="en-US" sz="3400" dirty="0" smtClean="0"/>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EB38A4E4-6A0F-4FCE-B12A-CC156C1F2215}" type="slidenum">
              <a:rPr lang="en-US" altLang="en-US">
                <a:solidFill>
                  <a:srgbClr val="FFFF66"/>
                </a:solidFill>
              </a:rPr>
              <a:pPr eaLnBrk="1" hangingPunct="1"/>
              <a:t>24</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1066800" y="304800"/>
            <a:ext cx="7543800" cy="914400"/>
          </a:xfrm>
        </p:spPr>
        <p:txBody>
          <a:bodyPr/>
          <a:lstStyle/>
          <a:p>
            <a:pPr eaLnBrk="1" hangingPunct="1">
              <a:defRPr/>
            </a:pPr>
            <a:r>
              <a:rPr lang="en-US" dirty="0" smtClean="0">
                <a:solidFill>
                  <a:schemeClr val="accent2"/>
                </a:solidFill>
              </a:rPr>
              <a:t>Sources of Morality</a:t>
            </a:r>
          </a:p>
        </p:txBody>
      </p:sp>
      <p:sp>
        <p:nvSpPr>
          <p:cNvPr id="169987" name="Rectangle 3"/>
          <p:cNvSpPr>
            <a:spLocks noGrp="1" noChangeArrowheads="1"/>
          </p:cNvSpPr>
          <p:nvPr>
            <p:ph idx="1"/>
          </p:nvPr>
        </p:nvSpPr>
        <p:spPr>
          <a:xfrm>
            <a:off x="838200" y="1295400"/>
            <a:ext cx="7924800" cy="5181600"/>
          </a:xfrm>
        </p:spPr>
        <p:txBody>
          <a:bodyPr/>
          <a:lstStyle/>
          <a:p>
            <a:pPr eaLnBrk="1" hangingPunct="1">
              <a:lnSpc>
                <a:spcPct val="90000"/>
              </a:lnSpc>
              <a:buFont typeface="Wingdings" charset="2"/>
              <a:buNone/>
              <a:defRPr/>
            </a:pPr>
            <a:r>
              <a:rPr lang="en-US" i="1" dirty="0" smtClean="0"/>
              <a:t>We can get our sources from </a:t>
            </a:r>
          </a:p>
          <a:p>
            <a:pPr eaLnBrk="1" hangingPunct="1">
              <a:lnSpc>
                <a:spcPct val="90000"/>
              </a:lnSpc>
              <a:buFont typeface="Wingdings" charset="2"/>
              <a:buNone/>
              <a:defRPr/>
            </a:pPr>
            <a:r>
              <a:rPr lang="en-US" i="1" dirty="0" smtClean="0"/>
              <a:t>Virtually anywhere. </a:t>
            </a:r>
          </a:p>
          <a:p>
            <a:pPr eaLnBrk="1" hangingPunct="1">
              <a:lnSpc>
                <a:spcPct val="90000"/>
              </a:lnSpc>
              <a:buFont typeface="Wingdings" charset="2"/>
              <a:buNone/>
              <a:defRPr/>
            </a:pPr>
            <a:endParaRPr lang="en-US" i="1" dirty="0" smtClean="0"/>
          </a:p>
          <a:p>
            <a:pPr eaLnBrk="1" hangingPunct="1">
              <a:lnSpc>
                <a:spcPct val="90000"/>
              </a:lnSpc>
              <a:buFont typeface="Wingdings" charset="2"/>
              <a:buChar char="n"/>
              <a:defRPr/>
            </a:pPr>
            <a:r>
              <a:rPr lang="en-US" sz="3600" dirty="0" smtClean="0"/>
              <a:t> Parents 		Friends</a:t>
            </a:r>
          </a:p>
          <a:p>
            <a:pPr eaLnBrk="1" hangingPunct="1">
              <a:lnSpc>
                <a:spcPct val="90000"/>
              </a:lnSpc>
              <a:buFont typeface="Wingdings" charset="2"/>
              <a:buChar char="n"/>
              <a:defRPr/>
            </a:pPr>
            <a:r>
              <a:rPr lang="en-US" sz="3600" dirty="0" smtClean="0"/>
              <a:t> Teachers 		Movies </a:t>
            </a:r>
          </a:p>
          <a:p>
            <a:pPr eaLnBrk="1" hangingPunct="1">
              <a:lnSpc>
                <a:spcPct val="90000"/>
              </a:lnSpc>
              <a:buFont typeface="Wingdings" charset="2"/>
              <a:buChar char="n"/>
              <a:defRPr/>
            </a:pPr>
            <a:r>
              <a:rPr lang="en-US" sz="3600" dirty="0" smtClean="0"/>
              <a:t> Music			Video games</a:t>
            </a:r>
          </a:p>
          <a:p>
            <a:pPr eaLnBrk="1" hangingPunct="1">
              <a:lnSpc>
                <a:spcPct val="90000"/>
              </a:lnSpc>
              <a:buFont typeface="Wingdings" charset="2"/>
              <a:buChar char="n"/>
              <a:defRPr/>
            </a:pPr>
            <a:r>
              <a:rPr lang="en-US" sz="3600" dirty="0" smtClean="0"/>
              <a:t> Church		Synagogue</a:t>
            </a:r>
          </a:p>
          <a:p>
            <a:pPr eaLnBrk="1" hangingPunct="1">
              <a:lnSpc>
                <a:spcPct val="90000"/>
              </a:lnSpc>
              <a:buFont typeface="Wingdings" charset="2"/>
              <a:buChar char="n"/>
              <a:defRPr/>
            </a:pPr>
            <a:r>
              <a:rPr lang="en-US" sz="3600" dirty="0" smtClean="0"/>
              <a:t> Mosque		Temple</a:t>
            </a:r>
          </a:p>
          <a:p>
            <a:pPr eaLnBrk="1" hangingPunct="1">
              <a:lnSpc>
                <a:spcPct val="90000"/>
              </a:lnSpc>
              <a:buFont typeface="Wingdings" charset="2"/>
              <a:buChar char="n"/>
              <a:defRPr/>
            </a:pPr>
            <a:r>
              <a:rPr lang="en-US" sz="3600" dirty="0"/>
              <a:t> </a:t>
            </a:r>
            <a:r>
              <a:rPr lang="en-US" sz="3600" dirty="0" smtClean="0"/>
              <a:t>Reason		Internet</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1743032B-6B67-4140-9011-F8BB9086FE4F}" type="slidenum">
              <a:rPr lang="en-US" altLang="en-US">
                <a:solidFill>
                  <a:srgbClr val="FFFF66"/>
                </a:solidFill>
              </a:rPr>
              <a:pPr eaLnBrk="1" hangingPunct="1"/>
              <a:t>25</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066800" y="304800"/>
            <a:ext cx="7543800" cy="1227138"/>
          </a:xfrm>
        </p:spPr>
        <p:txBody>
          <a:bodyPr/>
          <a:lstStyle/>
          <a:p>
            <a:pPr eaLnBrk="1" hangingPunct="1">
              <a:defRPr/>
            </a:pPr>
            <a:r>
              <a:rPr lang="en-US" dirty="0" smtClean="0">
                <a:solidFill>
                  <a:schemeClr val="accent2"/>
                </a:solidFill>
              </a:rPr>
              <a:t>Why is Ethics Important?</a:t>
            </a:r>
          </a:p>
        </p:txBody>
      </p:sp>
      <p:sp>
        <p:nvSpPr>
          <p:cNvPr id="172035" name="Rectangle 3"/>
          <p:cNvSpPr>
            <a:spLocks noGrp="1" noChangeArrowheads="1"/>
          </p:cNvSpPr>
          <p:nvPr>
            <p:ph idx="1"/>
          </p:nvPr>
        </p:nvSpPr>
        <p:spPr>
          <a:xfrm>
            <a:off x="457200" y="1752600"/>
            <a:ext cx="8305800" cy="4876800"/>
          </a:xfrm>
        </p:spPr>
        <p:txBody>
          <a:bodyPr/>
          <a:lstStyle/>
          <a:p>
            <a:pPr eaLnBrk="1" hangingPunct="1">
              <a:defRPr/>
            </a:pPr>
            <a:r>
              <a:rPr lang="en-US" sz="4200" dirty="0" smtClean="0"/>
              <a:t>Much of what we are and do is determined by our moral values, because our values shape our thoughts, feelings, actions, and perceptions [Beliefs </a:t>
            </a:r>
            <a:r>
              <a:rPr lang="en-US" sz="4200" dirty="0" smtClean="0">
                <a:sym typeface="Symbol" pitchFamily="18" charset="2"/>
              </a:rPr>
              <a:t></a:t>
            </a:r>
            <a:r>
              <a:rPr lang="en-US" sz="4200" dirty="0" smtClean="0"/>
              <a:t> Actions].</a:t>
            </a:r>
          </a:p>
          <a:p>
            <a:pPr eaLnBrk="1" hangingPunct="1">
              <a:defRPr/>
            </a:pPr>
            <a:endParaRPr lang="en-US" sz="4200" dirty="0" smtClean="0"/>
          </a:p>
          <a:p>
            <a:pPr eaLnBrk="1" hangingPunct="1">
              <a:defRPr/>
            </a:pPr>
            <a:r>
              <a:rPr lang="en-US" sz="4200" dirty="0" smtClean="0">
                <a:hlinkClick r:id="rId3"/>
              </a:rPr>
              <a:t>PETA</a:t>
            </a:r>
            <a:r>
              <a:rPr lang="en-US" sz="4200" dirty="0" smtClean="0"/>
              <a:t> vs. </a:t>
            </a:r>
            <a:r>
              <a:rPr lang="en-US" sz="4200" dirty="0" smtClean="0">
                <a:hlinkClick r:id="rId4"/>
              </a:rPr>
              <a:t>PETA</a:t>
            </a:r>
            <a:endParaRPr lang="en-US" sz="4200" dirty="0" smtClean="0"/>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71D31788-7674-4EF1-9E04-444D92E7F1E0}" type="slidenum">
              <a:rPr lang="en-US" altLang="en-US">
                <a:solidFill>
                  <a:srgbClr val="FFFF66"/>
                </a:solidFill>
              </a:rPr>
              <a:pPr eaLnBrk="1" hangingPunct="1"/>
              <a:t>26</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a:xfrm>
            <a:off x="990600" y="381000"/>
            <a:ext cx="6972300" cy="1447800"/>
          </a:xfrm>
        </p:spPr>
        <p:txBody>
          <a:bodyPr/>
          <a:lstStyle/>
          <a:p>
            <a:pPr eaLnBrk="1" hangingPunct="1">
              <a:defRPr/>
            </a:pPr>
            <a:r>
              <a:rPr lang="en-US" sz="4800" dirty="0" smtClean="0">
                <a:solidFill>
                  <a:schemeClr val="accent2"/>
                </a:solidFill>
                <a:latin typeface="Arial" charset="0"/>
              </a:rPr>
              <a:t>So Why Study Ethics?</a:t>
            </a:r>
          </a:p>
        </p:txBody>
      </p:sp>
      <p:sp>
        <p:nvSpPr>
          <p:cNvPr id="9223" name="Rectangle 7"/>
          <p:cNvSpPr>
            <a:spLocks noGrp="1" noChangeArrowheads="1"/>
          </p:cNvSpPr>
          <p:nvPr>
            <p:ph idx="1"/>
          </p:nvPr>
        </p:nvSpPr>
        <p:spPr>
          <a:xfrm>
            <a:off x="914400" y="1828800"/>
            <a:ext cx="7924800" cy="4724400"/>
          </a:xfrm>
        </p:spPr>
        <p:txBody>
          <a:bodyPr/>
          <a:lstStyle/>
          <a:p>
            <a:pPr eaLnBrk="1" hangingPunct="1">
              <a:defRPr/>
            </a:pPr>
            <a:r>
              <a:rPr lang="en-US" sz="4800" dirty="0" smtClean="0"/>
              <a:t>On an intellectual level, studying ethics can help you participate intelligently in society’s ethical debates (e.g., abortion, euthanasia, capital punishment).</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7214C5C-C4D7-40CE-B564-45C4ED6C17B1}" type="slidenum">
              <a:rPr lang="en-US" altLang="en-US">
                <a:solidFill>
                  <a:srgbClr val="FFFF66"/>
                </a:solidFill>
              </a:rPr>
              <a:pPr eaLnBrk="1" hangingPunct="1"/>
              <a:t>27</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990600" y="304800"/>
            <a:ext cx="7620000" cy="1431925"/>
          </a:xfrm>
        </p:spPr>
        <p:txBody>
          <a:bodyPr/>
          <a:lstStyle/>
          <a:p>
            <a:pPr eaLnBrk="1" hangingPunct="1">
              <a:defRPr/>
            </a:pPr>
            <a:r>
              <a:rPr lang="en-US" sz="4800" dirty="0" smtClean="0">
                <a:solidFill>
                  <a:schemeClr val="accent2"/>
                </a:solidFill>
                <a:latin typeface="Arial" charset="0"/>
              </a:rPr>
              <a:t>So Why Study Ethics?</a:t>
            </a:r>
          </a:p>
        </p:txBody>
      </p:sp>
      <p:sp>
        <p:nvSpPr>
          <p:cNvPr id="176131" name="Rectangle 3"/>
          <p:cNvSpPr>
            <a:spLocks noGrp="1" noChangeArrowheads="1"/>
          </p:cNvSpPr>
          <p:nvPr>
            <p:ph idx="1"/>
          </p:nvPr>
        </p:nvSpPr>
        <p:spPr/>
        <p:txBody>
          <a:bodyPr/>
          <a:lstStyle/>
          <a:p>
            <a:pPr eaLnBrk="1" hangingPunct="1">
              <a:defRPr/>
            </a:pPr>
            <a:r>
              <a:rPr lang="en-US" sz="4000" dirty="0" smtClean="0"/>
              <a:t>On a professional level, many professions (e.g., law, medicine, engineering, nursing) have rules of professional conduct to which you’re expected to adhere.</a:t>
            </a:r>
          </a:p>
          <a:p>
            <a:pPr eaLnBrk="1" hangingPunct="1">
              <a:buFont typeface="Wingdings" panose="05000000000000000000" pitchFamily="2" charset="2"/>
              <a:buNone/>
              <a:defRPr/>
            </a:pPr>
            <a:endParaRPr lang="en-US" sz="4000" dirty="0" smtClean="0"/>
          </a:p>
          <a:p>
            <a:pPr eaLnBrk="1" hangingPunct="1">
              <a:defRPr/>
            </a:pPr>
            <a:r>
              <a:rPr lang="en-US" sz="4000" dirty="0" smtClean="0"/>
              <a:t>Disciplinary/ethics boards</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41A068E0-0208-4549-82DF-BB9C6CE6EF69}" type="slidenum">
              <a:rPr lang="en-US" altLang="en-US">
                <a:solidFill>
                  <a:srgbClr val="FFFF66"/>
                </a:solidFill>
              </a:rPr>
              <a:pPr eaLnBrk="1" hangingPunct="1"/>
              <a:t>28</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914400" y="301625"/>
            <a:ext cx="7924800" cy="1374775"/>
          </a:xfrm>
        </p:spPr>
        <p:txBody>
          <a:bodyPr/>
          <a:lstStyle/>
          <a:p>
            <a:pPr eaLnBrk="1" hangingPunct="1">
              <a:defRPr/>
            </a:pPr>
            <a:r>
              <a:rPr lang="en-US" sz="3600" dirty="0" smtClean="0"/>
              <a:t>Consider The Consequences Of </a:t>
            </a:r>
            <a:r>
              <a:rPr lang="en-US" sz="3600" dirty="0" smtClean="0">
                <a:solidFill>
                  <a:srgbClr val="FFFF66"/>
                </a:solidFill>
              </a:rPr>
              <a:t>NOT </a:t>
            </a:r>
            <a:r>
              <a:rPr lang="en-US" sz="3600" dirty="0" smtClean="0"/>
              <a:t>Caring</a:t>
            </a:r>
          </a:p>
        </p:txBody>
      </p:sp>
      <p:sp>
        <p:nvSpPr>
          <p:cNvPr id="137219" name="Rectangle 3"/>
          <p:cNvSpPr>
            <a:spLocks noGrp="1" noChangeArrowheads="1"/>
          </p:cNvSpPr>
          <p:nvPr>
            <p:ph idx="1"/>
          </p:nvPr>
        </p:nvSpPr>
        <p:spPr/>
        <p:txBody>
          <a:bodyPr/>
          <a:lstStyle/>
          <a:p>
            <a:pPr eaLnBrk="1" hangingPunct="1">
              <a:defRPr/>
            </a:pPr>
            <a:r>
              <a:rPr lang="en-US" smtClean="0"/>
              <a:t>Demotion, termination, monetary fines, loss of company reputation, bankruptcy, imprisonment.</a:t>
            </a:r>
          </a:p>
          <a:p>
            <a:pPr eaLnBrk="1" hangingPunct="1">
              <a:defRPr/>
            </a:pPr>
            <a:endParaRPr lang="en-US" sz="2400" smtClean="0"/>
          </a:p>
          <a:p>
            <a:pPr eaLnBrk="1" hangingPunct="1">
              <a:defRPr/>
            </a:pPr>
            <a:r>
              <a:rPr lang="en-US" smtClean="0"/>
              <a:t>The government may investigate companies suspected of ethical and legal improprieties.</a:t>
            </a:r>
          </a:p>
          <a:p>
            <a:pPr lvl="1" eaLnBrk="1" hangingPunct="1">
              <a:defRPr/>
            </a:pPr>
            <a:r>
              <a:rPr lang="en-US" sz="2400" smtClean="0"/>
              <a:t>Enron			Halliburton</a:t>
            </a:r>
          </a:p>
          <a:p>
            <a:pPr lvl="1" eaLnBrk="1" hangingPunct="1">
              <a:defRPr/>
            </a:pPr>
            <a:r>
              <a:rPr lang="en-US" sz="2400" smtClean="0"/>
              <a:t>WorldCom		Qwest</a:t>
            </a:r>
          </a:p>
          <a:p>
            <a:pPr lvl="1" eaLnBrk="1" hangingPunct="1">
              <a:defRPr/>
            </a:pPr>
            <a:r>
              <a:rPr lang="en-US" sz="2400" smtClean="0"/>
              <a:t>Arthur Andersen	Adelphia</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5D760D7B-8D0D-4602-8261-2C750BE78356}" type="slidenum">
              <a:rPr lang="en-US" altLang="en-US">
                <a:solidFill>
                  <a:srgbClr val="FFFF66"/>
                </a:solidFill>
              </a:rPr>
              <a:pPr eaLnBrk="1" hangingPunct="1"/>
              <a:t>29</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C68F18-FDD6-43B8-BFCF-C673CBAB6F71}" type="slidenum">
              <a:rPr lang="en-US" altLang="en-US" smtClean="0"/>
              <a:pPr/>
              <a:t>3</a:t>
            </a:fld>
            <a:endParaRPr lang="en-US" alt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1866" y="3254675"/>
            <a:ext cx="2400300" cy="36004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228" y="152400"/>
            <a:ext cx="2400299" cy="3600449"/>
          </a:xfrm>
          <a:prstGeom prst="rect">
            <a:avLst/>
          </a:prstGeom>
        </p:spPr>
      </p:pic>
      <p:pic>
        <p:nvPicPr>
          <p:cNvPr id="1026" name="Picture 2" descr="Ethics and the Future of Spying: Technology, National Security and Intelligence Collection (Paperback) book cov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603702"/>
            <a:ext cx="2695575" cy="40481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6200" y="13998"/>
            <a:ext cx="2409178" cy="3613767"/>
          </a:xfrm>
          <a:prstGeom prst="rect">
            <a:avLst/>
          </a:prstGeom>
        </p:spPr>
      </p:pic>
    </p:spTree>
    <p:extLst>
      <p:ext uri="{BB962C8B-B14F-4D97-AF65-F5344CB8AC3E}">
        <p14:creationId xmlns:p14="http://schemas.microsoft.com/office/powerpoint/2010/main" val="1535944477"/>
      </p:ext>
    </p:extLst>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defRPr/>
            </a:pPr>
            <a:r>
              <a:rPr lang="en-US" smtClean="0"/>
              <a:t>On a Professional Level…</a:t>
            </a:r>
          </a:p>
        </p:txBody>
      </p:sp>
      <p:sp>
        <p:nvSpPr>
          <p:cNvPr id="10"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DFCB9F5B-7CBF-4F74-B730-A111B73CDB12}" type="slidenum">
              <a:rPr lang="en-US" altLang="en-US">
                <a:solidFill>
                  <a:srgbClr val="FFFF66"/>
                </a:solidFill>
              </a:rPr>
              <a:pPr eaLnBrk="1" hangingPunct="1"/>
              <a:t>30</a:t>
            </a:fld>
            <a:endParaRPr lang="en-US" altLang="en-US">
              <a:solidFill>
                <a:srgbClr val="FFFF66"/>
              </a:solidFill>
            </a:endParaRPr>
          </a:p>
        </p:txBody>
      </p:sp>
      <p:sp>
        <p:nvSpPr>
          <p:cNvPr id="30724" name="AutoShape 3" descr="martha_stewart-02">
            <a:hlinkClick r:id="rId3"/>
          </p:cNvPr>
          <p:cNvSpPr>
            <a:spLocks noChangeAspect="1" noChangeArrowheads="1"/>
          </p:cNvSpPr>
          <p:nvPr/>
        </p:nvSpPr>
        <p:spPr bwMode="auto">
          <a:xfrm>
            <a:off x="3824288" y="2428875"/>
            <a:ext cx="1497012"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pic>
        <p:nvPicPr>
          <p:cNvPr id="30725" name="Picture 4" descr="Lay, K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3962400"/>
            <a:ext cx="2103438" cy="2628900"/>
          </a:xfrm>
          <a:prstGeom prst="rect">
            <a:avLst/>
          </a:prstGeom>
          <a:noFill/>
          <a:ln w="9525">
            <a:solidFill>
              <a:srgbClr val="FFFF99"/>
            </a:solidFill>
            <a:miter lim="800000"/>
            <a:headEnd/>
            <a:tailEnd/>
          </a:ln>
          <a:extLst>
            <a:ext uri="{909E8E84-426E-40DD-AFC4-6F175D3DCCD1}">
              <a14:hiddenFill xmlns:a14="http://schemas.microsoft.com/office/drawing/2010/main">
                <a:solidFill>
                  <a:srgbClr val="FFFFFF"/>
                </a:solidFill>
              </a14:hiddenFill>
            </a:ext>
          </a:extLst>
        </p:spPr>
      </p:pic>
      <p:pic>
        <p:nvPicPr>
          <p:cNvPr id="30726" name="Picture 5" descr="stew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1905000"/>
            <a:ext cx="2025650" cy="2362200"/>
          </a:xfrm>
          <a:prstGeom prst="rect">
            <a:avLst/>
          </a:prstGeom>
          <a:noFill/>
          <a:ln w="9525">
            <a:solidFill>
              <a:srgbClr val="FFFF99"/>
            </a:solidFill>
            <a:miter lim="800000"/>
            <a:headEnd/>
            <a:tailEnd/>
          </a:ln>
          <a:extLst>
            <a:ext uri="{909E8E84-426E-40DD-AFC4-6F175D3DCCD1}">
              <a14:hiddenFill xmlns:a14="http://schemas.microsoft.com/office/drawing/2010/main">
                <a:solidFill>
                  <a:srgbClr val="FFFFFF"/>
                </a:solidFill>
              </a14:hiddenFill>
            </a:ext>
          </a:extLst>
        </p:spPr>
      </p:pic>
      <p:pic>
        <p:nvPicPr>
          <p:cNvPr id="30727" name="Picture 6" descr="Hanssen, Robert Phili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4495800"/>
            <a:ext cx="1714500" cy="2035175"/>
          </a:xfrm>
          <a:prstGeom prst="rect">
            <a:avLst/>
          </a:prstGeom>
          <a:noFill/>
          <a:ln w="9525">
            <a:solidFill>
              <a:srgbClr val="FFFF99"/>
            </a:solidFill>
            <a:miter lim="800000"/>
            <a:headEnd/>
            <a:tailEnd/>
          </a:ln>
          <a:extLst>
            <a:ext uri="{909E8E84-426E-40DD-AFC4-6F175D3DCCD1}">
              <a14:hiddenFill xmlns:a14="http://schemas.microsoft.com/office/drawing/2010/main">
                <a:solidFill>
                  <a:srgbClr val="FFFFFF"/>
                </a:solidFill>
              </a14:hiddenFill>
            </a:ext>
          </a:extLst>
        </p:spPr>
      </p:pic>
      <p:pic>
        <p:nvPicPr>
          <p:cNvPr id="30728"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905000"/>
            <a:ext cx="1790700" cy="1838325"/>
          </a:xfrm>
          <a:prstGeom prst="rect">
            <a:avLst/>
          </a:prstGeom>
          <a:noFill/>
          <a:ln w="9525">
            <a:solidFill>
              <a:srgbClr val="FF6633"/>
            </a:solidFill>
            <a:miter lim="800000"/>
            <a:headEnd/>
            <a:tailEnd/>
          </a:ln>
          <a:extLst>
            <a:ext uri="{909E8E84-426E-40DD-AFC4-6F175D3DCCD1}">
              <a14:hiddenFill xmlns:a14="http://schemas.microsoft.com/office/drawing/2010/main">
                <a:solidFill>
                  <a:srgbClr val="FFFFFF"/>
                </a:solidFill>
              </a14:hiddenFill>
            </a:ext>
          </a:extLst>
        </p:spPr>
      </p:pic>
      <p:pic>
        <p:nvPicPr>
          <p:cNvPr id="30729"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9800" y="1905000"/>
            <a:ext cx="2857500" cy="1714500"/>
          </a:xfrm>
          <a:prstGeom prst="rect">
            <a:avLst/>
          </a:prstGeom>
          <a:noFill/>
          <a:ln w="9525">
            <a:solidFill>
              <a:srgbClr val="FF6633"/>
            </a:solidFill>
            <a:miter lim="800000"/>
            <a:headEnd/>
            <a:tailEnd/>
          </a:ln>
          <a:extLst>
            <a:ext uri="{909E8E84-426E-40DD-AFC4-6F175D3DCCD1}">
              <a14:hiddenFill xmlns:a14="http://schemas.microsoft.com/office/drawing/2010/main">
                <a:solidFill>
                  <a:srgbClr val="FFFFFF"/>
                </a:solidFill>
              </a14:hiddenFill>
            </a:ext>
          </a:extLst>
        </p:spPr>
      </p:pic>
      <p:pic>
        <p:nvPicPr>
          <p:cNvPr id="3073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24200" y="4800600"/>
            <a:ext cx="2743200" cy="1743075"/>
          </a:xfrm>
          <a:prstGeom prst="rect">
            <a:avLst/>
          </a:prstGeom>
          <a:noFill/>
          <a:ln w="9525">
            <a:solidFill>
              <a:srgbClr val="FF6633"/>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a:defRPr/>
            </a:pPr>
            <a:r>
              <a:rPr lang="en-US" sz="5400" b="0">
                <a:solidFill>
                  <a:srgbClr val="FF3300"/>
                </a:solidFill>
                <a:latin typeface="Verdana" pitchFamily="34" charset="0"/>
              </a:rPr>
              <a:t>Need for Morality</a:t>
            </a:r>
          </a:p>
        </p:txBody>
      </p:sp>
      <p:sp>
        <p:nvSpPr>
          <p:cNvPr id="134147" name="Rectangle 3"/>
          <p:cNvSpPr>
            <a:spLocks noGrp="1" noChangeArrowheads="1"/>
          </p:cNvSpPr>
          <p:nvPr>
            <p:ph idx="1"/>
          </p:nvPr>
        </p:nvSpPr>
        <p:spPr/>
        <p:txBody>
          <a:bodyPr/>
          <a:lstStyle/>
          <a:p>
            <a:pPr>
              <a:defRPr/>
            </a:pPr>
            <a:r>
              <a:rPr lang="en-US" sz="3400" dirty="0"/>
              <a:t>Why do we need morality?  There are many responses to this question.</a:t>
            </a:r>
          </a:p>
          <a:p>
            <a:pPr>
              <a:defRPr/>
            </a:pPr>
            <a:r>
              <a:rPr lang="en-US" sz="3400" dirty="0">
                <a:solidFill>
                  <a:srgbClr val="FFFF00"/>
                </a:solidFill>
              </a:rPr>
              <a:t>Thomas Hobbes (1588-1679) </a:t>
            </a:r>
            <a:r>
              <a:rPr lang="en-US" sz="3400" dirty="0"/>
              <a:t>stated:</a:t>
            </a:r>
          </a:p>
          <a:p>
            <a:pPr>
              <a:buFont typeface="Wingdings" panose="05000000000000000000" pitchFamily="2" charset="2"/>
              <a:buNone/>
              <a:defRPr/>
            </a:pPr>
            <a:r>
              <a:rPr lang="en-US" sz="3400" dirty="0"/>
              <a:t>   Humans create a ‘social contract or</a:t>
            </a:r>
          </a:p>
          <a:p>
            <a:pPr>
              <a:buFont typeface="Wingdings" panose="05000000000000000000" pitchFamily="2" charset="2"/>
              <a:buNone/>
              <a:defRPr/>
            </a:pPr>
            <a:r>
              <a:rPr lang="en-US" sz="3400" dirty="0"/>
              <a:t>   covenant’ to create a standard of </a:t>
            </a:r>
          </a:p>
          <a:p>
            <a:pPr>
              <a:buFont typeface="Wingdings" panose="05000000000000000000" pitchFamily="2" charset="2"/>
              <a:buNone/>
              <a:defRPr/>
            </a:pPr>
            <a:r>
              <a:rPr lang="en-US" sz="3400" dirty="0"/>
              <a:t>   social morals to counteract our</a:t>
            </a:r>
          </a:p>
          <a:p>
            <a:pPr>
              <a:buFont typeface="Wingdings" panose="05000000000000000000" pitchFamily="2" charset="2"/>
              <a:buNone/>
              <a:defRPr/>
            </a:pPr>
            <a:r>
              <a:rPr lang="en-US" sz="3400" dirty="0"/>
              <a:t>   ‘state of nature’ as he saw humanity</a:t>
            </a:r>
            <a:r>
              <a:rPr lang="en-US" sz="3400" dirty="0" smtClean="0"/>
              <a: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C8D3A455-A96B-4EC3-BE91-27DB1BFCF827}" type="slidenum">
              <a:rPr lang="en-US" altLang="en-US">
                <a:solidFill>
                  <a:srgbClr val="FFFF66"/>
                </a:solidFill>
              </a:rPr>
              <a:pPr eaLnBrk="1" hangingPunct="1"/>
              <a:t>31</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defRPr/>
            </a:pPr>
            <a:r>
              <a:rPr lang="en-US" b="0" dirty="0" smtClean="0">
                <a:solidFill>
                  <a:srgbClr val="FF3300"/>
                </a:solidFill>
                <a:latin typeface="Verdana" pitchFamily="34" charset="0"/>
              </a:rPr>
              <a:t>But Don’t We Need Morality?</a:t>
            </a:r>
            <a:endParaRPr lang="en-US" b="0" dirty="0">
              <a:solidFill>
                <a:srgbClr val="FF3300"/>
              </a:solidFill>
              <a:latin typeface="Verdana" pitchFamily="34" charset="0"/>
            </a:endParaRPr>
          </a:p>
        </p:txBody>
      </p:sp>
      <p:sp>
        <p:nvSpPr>
          <p:cNvPr id="142339" name="Rectangle 3"/>
          <p:cNvSpPr>
            <a:spLocks noGrp="1" noChangeArrowheads="1"/>
          </p:cNvSpPr>
          <p:nvPr>
            <p:ph idx="1"/>
          </p:nvPr>
        </p:nvSpPr>
        <p:spPr/>
        <p:txBody>
          <a:bodyPr/>
          <a:lstStyle/>
          <a:p>
            <a:pPr>
              <a:defRPr/>
            </a:pPr>
            <a:r>
              <a:rPr lang="en-US" sz="3600" dirty="0"/>
              <a:t>Morality is the force in humanity that can keep us within a human behavior that advocates decency and respect.</a:t>
            </a:r>
          </a:p>
          <a:p>
            <a:pPr>
              <a:defRPr/>
            </a:pPr>
            <a:endParaRPr lang="en-US" sz="3600" dirty="0"/>
          </a:p>
          <a:p>
            <a:pPr>
              <a:defRPr/>
            </a:pPr>
            <a:r>
              <a:rPr lang="en-US" sz="3600" dirty="0"/>
              <a:t>Morals are a set of rules that if everyone follows them, nearly everyone will flourish.</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EC8FFB77-1AB4-4370-81D6-2E959A13A802}" type="slidenum">
              <a:rPr lang="en-US" altLang="en-US">
                <a:solidFill>
                  <a:srgbClr val="FFFF66"/>
                </a:solidFill>
              </a:rPr>
              <a:pPr eaLnBrk="1" hangingPunct="1"/>
              <a:t>32</a:t>
            </a:fld>
            <a:endParaRPr lang="en-US" altLang="en-US">
              <a:solidFill>
                <a:srgbClr val="FFFF66"/>
              </a:solidFill>
            </a:endParaRPr>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defRPr/>
            </a:pPr>
            <a:r>
              <a:rPr lang="en-US" sz="5400" b="0">
                <a:solidFill>
                  <a:srgbClr val="FF3300"/>
                </a:solidFill>
                <a:latin typeface="Verdana" pitchFamily="34" charset="0"/>
              </a:rPr>
              <a:t>Purposes of Morality</a:t>
            </a:r>
          </a:p>
        </p:txBody>
      </p:sp>
      <p:sp>
        <p:nvSpPr>
          <p:cNvPr id="144387" name="Rectangle 3"/>
          <p:cNvSpPr>
            <a:spLocks noGrp="1" noChangeArrowheads="1"/>
          </p:cNvSpPr>
          <p:nvPr>
            <p:ph idx="1"/>
          </p:nvPr>
        </p:nvSpPr>
        <p:spPr/>
        <p:txBody>
          <a:bodyPr/>
          <a:lstStyle/>
          <a:p>
            <a:pPr>
              <a:defRPr/>
            </a:pPr>
            <a:r>
              <a:rPr lang="en-US" sz="3600" dirty="0" smtClean="0"/>
              <a:t>These </a:t>
            </a:r>
            <a:r>
              <a:rPr lang="en-US" sz="3600" dirty="0"/>
              <a:t>rules restrain our freedom in order to promote greater freedom and well being for us and for all in society.</a:t>
            </a:r>
          </a:p>
          <a:p>
            <a:pPr>
              <a:defRPr/>
            </a:pPr>
            <a:endParaRPr lang="en-US" sz="3600" dirty="0" smtClean="0"/>
          </a:p>
          <a:p>
            <a:pPr>
              <a:defRPr/>
            </a:pPr>
            <a:r>
              <a:rPr lang="en-US" sz="3600" dirty="0" smtClean="0"/>
              <a:t>There </a:t>
            </a:r>
            <a:r>
              <a:rPr lang="en-US" sz="3600" dirty="0"/>
              <a:t>are generally five purposes of morals that are related but not all identical.</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D973589-FD45-48F7-9E55-7E6184028B93}" type="slidenum">
              <a:rPr lang="en-US" altLang="en-US">
                <a:solidFill>
                  <a:srgbClr val="FFFF66"/>
                </a:solidFill>
              </a:rPr>
              <a:pPr eaLnBrk="1" hangingPunct="1"/>
              <a:t>33</a:t>
            </a:fld>
            <a:endParaRPr lang="en-US" altLang="en-US">
              <a:solidFill>
                <a:srgbClr val="FFFF66"/>
              </a:solidFill>
            </a:endParaRPr>
          </a:p>
        </p:txBody>
      </p:sp>
    </p:spTree>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defRPr/>
            </a:pPr>
            <a:r>
              <a:rPr lang="en-US" sz="5400" b="0">
                <a:solidFill>
                  <a:srgbClr val="FF3300"/>
                </a:solidFill>
                <a:latin typeface="Verdana" pitchFamily="34" charset="0"/>
              </a:rPr>
              <a:t>Five Moral Purposes</a:t>
            </a:r>
          </a:p>
        </p:txBody>
      </p:sp>
      <p:sp>
        <p:nvSpPr>
          <p:cNvPr id="145411" name="Rectangle 3"/>
          <p:cNvSpPr>
            <a:spLocks noGrp="1" noChangeArrowheads="1"/>
          </p:cNvSpPr>
          <p:nvPr>
            <p:ph idx="1"/>
          </p:nvPr>
        </p:nvSpPr>
        <p:spPr/>
        <p:txBody>
          <a:bodyPr/>
          <a:lstStyle/>
          <a:p>
            <a:pPr>
              <a:defRPr/>
            </a:pPr>
            <a:r>
              <a:rPr lang="en-US" sz="3600" dirty="0"/>
              <a:t>To keep society from falling apart</a:t>
            </a:r>
          </a:p>
          <a:p>
            <a:pPr>
              <a:defRPr/>
            </a:pPr>
            <a:r>
              <a:rPr lang="en-US" sz="3600" dirty="0"/>
              <a:t>To ameliorate human suffering</a:t>
            </a:r>
          </a:p>
          <a:p>
            <a:pPr>
              <a:defRPr/>
            </a:pPr>
            <a:r>
              <a:rPr lang="en-US" sz="3600" dirty="0"/>
              <a:t>To promote human flourishing</a:t>
            </a:r>
          </a:p>
          <a:p>
            <a:pPr>
              <a:defRPr/>
            </a:pPr>
            <a:r>
              <a:rPr lang="en-US" sz="3600" dirty="0"/>
              <a:t>To resolve conflict of interest justly and in a orderly manner</a:t>
            </a:r>
          </a:p>
          <a:p>
            <a:pPr>
              <a:defRPr/>
            </a:pPr>
            <a:r>
              <a:rPr lang="en-US" sz="3600" dirty="0"/>
              <a:t>To assign praise, blame, reward, punishment and guilt in society</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D782D09D-5D64-47DB-8450-54E7F444209B}" type="slidenum">
              <a:rPr lang="en-US" altLang="en-US">
                <a:solidFill>
                  <a:srgbClr val="FFFF66"/>
                </a:solidFill>
              </a:rPr>
              <a:pPr eaLnBrk="1" hangingPunct="1"/>
              <a:t>34</a:t>
            </a:fld>
            <a:endParaRPr lang="en-US" altLang="en-US">
              <a:solidFill>
                <a:srgbClr val="FFFF66"/>
              </a:solidFill>
            </a:endParaRPr>
          </a:p>
        </p:txBody>
      </p:sp>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en-US" sz="5400" b="0">
                <a:solidFill>
                  <a:srgbClr val="FF3300"/>
                </a:solidFill>
                <a:latin typeface="Verdana" pitchFamily="34" charset="0"/>
              </a:rPr>
              <a:t>The Goal of Morality</a:t>
            </a:r>
          </a:p>
        </p:txBody>
      </p:sp>
      <p:sp>
        <p:nvSpPr>
          <p:cNvPr id="146435" name="Rectangle 3"/>
          <p:cNvSpPr>
            <a:spLocks noGrp="1" noChangeArrowheads="1"/>
          </p:cNvSpPr>
          <p:nvPr>
            <p:ph idx="1"/>
          </p:nvPr>
        </p:nvSpPr>
        <p:spPr/>
        <p:txBody>
          <a:bodyPr/>
          <a:lstStyle/>
          <a:p>
            <a:pPr>
              <a:defRPr/>
            </a:pPr>
            <a:r>
              <a:rPr lang="en-US" sz="3800" dirty="0"/>
              <a:t>To create happy virtuous people</a:t>
            </a:r>
          </a:p>
          <a:p>
            <a:pPr>
              <a:defRPr/>
            </a:pPr>
            <a:r>
              <a:rPr lang="en-US" sz="3800" dirty="0"/>
              <a:t>To create and support flourishing communities based on order and justice</a:t>
            </a:r>
          </a:p>
          <a:p>
            <a:pPr>
              <a:defRPr/>
            </a:pPr>
            <a:r>
              <a:rPr lang="en-US" sz="3800" dirty="0"/>
              <a:t>To provide guidelines for people to achieve the above</a:t>
            </a:r>
          </a:p>
          <a:p>
            <a:pPr>
              <a:defRPr/>
            </a:pPr>
            <a:r>
              <a:rPr lang="en-US" sz="3800" dirty="0"/>
              <a:t>To promote the good of morality</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2DD21CF-B009-4EA4-963C-A65EBE873260}" type="slidenum">
              <a:rPr lang="en-US" altLang="en-US">
                <a:solidFill>
                  <a:srgbClr val="FFFF66"/>
                </a:solidFill>
              </a:rPr>
              <a:pPr eaLnBrk="1" hangingPunct="1"/>
              <a:t>35</a:t>
            </a:fld>
            <a:endParaRPr lang="en-US" altLang="en-US">
              <a:solidFill>
                <a:srgbClr val="FFFF66"/>
              </a:solidFill>
            </a:endParaRPr>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a:defRPr/>
            </a:pPr>
            <a:r>
              <a:rPr lang="en-US" sz="5400">
                <a:solidFill>
                  <a:srgbClr val="FF0000"/>
                </a:solidFill>
                <a:latin typeface="Verdana" pitchFamily="34" charset="0"/>
              </a:rPr>
              <a:t>Morality</a:t>
            </a:r>
          </a:p>
        </p:txBody>
      </p:sp>
      <p:sp>
        <p:nvSpPr>
          <p:cNvPr id="148483" name="Rectangle 3"/>
          <p:cNvSpPr>
            <a:spLocks noGrp="1" noChangeArrowheads="1"/>
          </p:cNvSpPr>
          <p:nvPr>
            <p:ph idx="1"/>
          </p:nvPr>
        </p:nvSpPr>
        <p:spPr/>
        <p:txBody>
          <a:bodyPr/>
          <a:lstStyle/>
          <a:p>
            <a:pPr>
              <a:defRPr/>
            </a:pPr>
            <a:r>
              <a:rPr lang="en-US" sz="3600" dirty="0" smtClean="0">
                <a:latin typeface="Verdana" pitchFamily="34" charset="0"/>
              </a:rPr>
              <a:t>Extreme view:  Morality </a:t>
            </a:r>
            <a:r>
              <a:rPr lang="en-US" sz="3600" dirty="0">
                <a:latin typeface="Verdana" pitchFamily="34" charset="0"/>
              </a:rPr>
              <a:t>is the most important subject on earth.</a:t>
            </a:r>
          </a:p>
          <a:p>
            <a:pPr>
              <a:defRPr/>
            </a:pPr>
            <a:r>
              <a:rPr lang="en-US" sz="3600" dirty="0">
                <a:latin typeface="Verdana" pitchFamily="34" charset="0"/>
              </a:rPr>
              <a:t>Without it, we can not promote the good of humanity.</a:t>
            </a:r>
          </a:p>
          <a:p>
            <a:pPr>
              <a:defRPr/>
            </a:pPr>
            <a:r>
              <a:rPr lang="en-US" sz="3600" dirty="0">
                <a:latin typeface="Verdana" pitchFamily="34" charset="0"/>
              </a:rPr>
              <a:t>Moral rules are not relative.</a:t>
            </a:r>
          </a:p>
          <a:p>
            <a:pPr>
              <a:defRPr/>
            </a:pPr>
            <a:r>
              <a:rPr lang="en-US" sz="3600" dirty="0">
                <a:latin typeface="Verdana" pitchFamily="34" charset="0"/>
              </a:rPr>
              <a:t>They are not totally absolute; they can override one another.</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7BA76975-FFA1-43B1-87CC-8D841CCB2E58}" type="slidenum">
              <a:rPr lang="en-US" altLang="en-US">
                <a:solidFill>
                  <a:srgbClr val="FFFF66"/>
                </a:solidFill>
              </a:rPr>
              <a:pPr eaLnBrk="1" hangingPunct="1"/>
              <a:t>36</a:t>
            </a:fld>
            <a:endParaRPr lang="en-US" altLang="en-US">
              <a:solidFill>
                <a:srgbClr val="FFFF66"/>
              </a:solidFill>
            </a:endParaRPr>
          </a:p>
        </p:txBody>
      </p:sp>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defRPr/>
            </a:pPr>
            <a:r>
              <a:rPr lang="en-US" sz="4000" dirty="0">
                <a:solidFill>
                  <a:srgbClr val="FF3300"/>
                </a:solidFill>
                <a:latin typeface="Verdana" pitchFamily="34" charset="0"/>
              </a:rPr>
              <a:t>Traits of Moral Principles</a:t>
            </a:r>
          </a:p>
        </p:txBody>
      </p:sp>
      <p:sp>
        <p:nvSpPr>
          <p:cNvPr id="79875" name="Rectangle 3"/>
          <p:cNvSpPr>
            <a:spLocks noGrp="1" noChangeArrowheads="1"/>
          </p:cNvSpPr>
          <p:nvPr>
            <p:ph idx="1"/>
          </p:nvPr>
        </p:nvSpPr>
        <p:spPr/>
        <p:txBody>
          <a:bodyPr/>
          <a:lstStyle/>
          <a:p>
            <a:pPr marL="609600" indent="-609600">
              <a:buFont typeface="Wingdings" panose="05000000000000000000" pitchFamily="2" charset="2"/>
              <a:buNone/>
              <a:defRPr/>
            </a:pPr>
            <a:r>
              <a:rPr lang="en-US" dirty="0"/>
              <a:t>Central to morality are moral principles which have </a:t>
            </a:r>
            <a:r>
              <a:rPr lang="en-US" dirty="0" smtClean="0"/>
              <a:t>these </a:t>
            </a:r>
            <a:r>
              <a:rPr lang="en-US" dirty="0"/>
              <a:t>five traits</a:t>
            </a:r>
            <a:r>
              <a:rPr lang="en-US" dirty="0" smtClean="0"/>
              <a:t>:</a:t>
            </a:r>
          </a:p>
          <a:p>
            <a:pPr marL="609600" indent="-609600">
              <a:buFont typeface="Wingdings" panose="05000000000000000000" pitchFamily="2" charset="2"/>
              <a:buNone/>
              <a:defRPr/>
            </a:pPr>
            <a:endParaRPr lang="en-US" dirty="0"/>
          </a:p>
          <a:p>
            <a:pPr marL="609600" indent="-609600" algn="ctr">
              <a:defRPr/>
            </a:pPr>
            <a:r>
              <a:rPr lang="en-US" dirty="0" err="1"/>
              <a:t>Prescriptivity</a:t>
            </a:r>
            <a:endParaRPr lang="en-US" dirty="0"/>
          </a:p>
          <a:p>
            <a:pPr marL="609600" indent="-609600" algn="ctr">
              <a:defRPr/>
            </a:pPr>
            <a:r>
              <a:rPr lang="en-US" dirty="0" err="1"/>
              <a:t>Universalizability</a:t>
            </a:r>
            <a:endParaRPr lang="en-US" dirty="0"/>
          </a:p>
          <a:p>
            <a:pPr marL="609600" indent="-609600" algn="ctr">
              <a:defRPr/>
            </a:pPr>
            <a:r>
              <a:rPr lang="en-US" dirty="0" err="1"/>
              <a:t>Overridingness</a:t>
            </a:r>
            <a:endParaRPr lang="en-US" dirty="0"/>
          </a:p>
          <a:p>
            <a:pPr marL="609600" indent="-609600" algn="ctr">
              <a:defRPr/>
            </a:pPr>
            <a:r>
              <a:rPr lang="en-US" dirty="0"/>
              <a:t>Publicity</a:t>
            </a:r>
          </a:p>
          <a:p>
            <a:pPr marL="609600" indent="-609600" algn="ctr">
              <a:defRPr/>
            </a:pPr>
            <a:r>
              <a:rPr lang="en-US" dirty="0"/>
              <a:t>Practicability</a:t>
            </a:r>
          </a:p>
          <a:p>
            <a:pPr marL="609600" indent="-609600">
              <a:buFontTx/>
              <a:buAutoNum type="arabicPeriod"/>
              <a:defRPr/>
            </a:pP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9E4E9D1-E159-4238-9AE6-5D3AE2ABBD0F}" type="slidenum">
              <a:rPr lang="en-US" altLang="en-US">
                <a:solidFill>
                  <a:srgbClr val="FFFF66"/>
                </a:solidFill>
              </a:rPr>
              <a:pPr eaLnBrk="1" hangingPunct="1"/>
              <a:t>37</a:t>
            </a:fld>
            <a:endParaRPr lang="en-US" altLang="en-US">
              <a:solidFill>
                <a:srgbClr val="FFFF66"/>
              </a:solidFill>
            </a:endParaRPr>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defRPr/>
            </a:pPr>
            <a:r>
              <a:rPr lang="en-US" sz="5400">
                <a:solidFill>
                  <a:srgbClr val="FF3300"/>
                </a:solidFill>
                <a:latin typeface="Verdana" pitchFamily="34" charset="0"/>
              </a:rPr>
              <a:t>Prescriptivity</a:t>
            </a:r>
          </a:p>
        </p:txBody>
      </p:sp>
      <p:sp>
        <p:nvSpPr>
          <p:cNvPr id="111619" name="Rectangle 3"/>
          <p:cNvSpPr>
            <a:spLocks noGrp="1" noChangeArrowheads="1"/>
          </p:cNvSpPr>
          <p:nvPr>
            <p:ph idx="1"/>
          </p:nvPr>
        </p:nvSpPr>
        <p:spPr/>
        <p:txBody>
          <a:bodyPr/>
          <a:lstStyle/>
          <a:p>
            <a:pPr>
              <a:defRPr/>
            </a:pPr>
            <a:r>
              <a:rPr lang="en-US" sz="4000" dirty="0" smtClean="0"/>
              <a:t>This </a:t>
            </a:r>
            <a:r>
              <a:rPr lang="en-US" sz="4000" dirty="0"/>
              <a:t>refers to the practice or action guiding nature of morality.</a:t>
            </a:r>
          </a:p>
          <a:p>
            <a:pPr>
              <a:defRPr/>
            </a:pPr>
            <a:endParaRPr lang="en-US" sz="4000" dirty="0"/>
          </a:p>
          <a:p>
            <a:pPr>
              <a:defRPr/>
            </a:pPr>
            <a:r>
              <a:rPr lang="en-US" sz="4000" dirty="0"/>
              <a:t>This trait of moral principles advises people and influences action.</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4B9A3EE0-FD71-4527-9D4A-BFB5906527E3}" type="slidenum">
              <a:rPr lang="en-US" altLang="en-US">
                <a:solidFill>
                  <a:srgbClr val="FFFF66"/>
                </a:solidFill>
              </a:rPr>
              <a:pPr eaLnBrk="1" hangingPunct="1"/>
              <a:t>38</a:t>
            </a:fld>
            <a:endParaRPr lang="en-US" altLang="en-US">
              <a:solidFill>
                <a:srgbClr val="FFFF66"/>
              </a:solidFill>
            </a:endParaRPr>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a:defRPr/>
            </a:pPr>
            <a:r>
              <a:rPr lang="en-US" sz="5400">
                <a:solidFill>
                  <a:srgbClr val="FF3300"/>
                </a:solidFill>
                <a:latin typeface="Verdana" pitchFamily="34" charset="0"/>
              </a:rPr>
              <a:t>Universalizability</a:t>
            </a:r>
          </a:p>
        </p:txBody>
      </p:sp>
      <p:sp>
        <p:nvSpPr>
          <p:cNvPr id="114691" name="Rectangle 3"/>
          <p:cNvSpPr>
            <a:spLocks noGrp="1" noChangeArrowheads="1"/>
          </p:cNvSpPr>
          <p:nvPr>
            <p:ph idx="1"/>
          </p:nvPr>
        </p:nvSpPr>
        <p:spPr/>
        <p:txBody>
          <a:bodyPr/>
          <a:lstStyle/>
          <a:p>
            <a:pPr>
              <a:defRPr/>
            </a:pPr>
            <a:r>
              <a:rPr lang="en-US" sz="4000" dirty="0" smtClean="0"/>
              <a:t>Moral </a:t>
            </a:r>
            <a:r>
              <a:rPr lang="en-US" sz="4000" dirty="0"/>
              <a:t>principles must apply to all who are in relatively the same situation.</a:t>
            </a:r>
          </a:p>
          <a:p>
            <a:pPr>
              <a:defRPr/>
            </a:pPr>
            <a:r>
              <a:rPr lang="en-US" sz="4000" dirty="0"/>
              <a:t>They must apply to all evaluative judgments.</a:t>
            </a:r>
          </a:p>
          <a:p>
            <a:pPr>
              <a:defRPr/>
            </a:pPr>
            <a:r>
              <a:rPr lang="en-US" sz="4000" dirty="0"/>
              <a:t>They must be used consistently.</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997519D0-2378-4B81-B045-7533A2ADB073}" type="slidenum">
              <a:rPr lang="en-US" altLang="en-US">
                <a:solidFill>
                  <a:srgbClr val="FFFF66"/>
                </a:solidFill>
              </a:rPr>
              <a:pPr eaLnBrk="1" hangingPunct="1"/>
              <a:t>39</a:t>
            </a:fld>
            <a:endParaRPr lang="en-US" altLang="en-US">
              <a:solidFill>
                <a:srgbClr val="FFFF66"/>
              </a:solidFill>
            </a:endParaRPr>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defRPr/>
            </a:pPr>
            <a:r>
              <a:rPr lang="en-US" sz="5400" dirty="0">
                <a:solidFill>
                  <a:schemeClr val="accent2"/>
                </a:solidFill>
                <a:latin typeface="Verdana" pitchFamily="34" charset="0"/>
              </a:rPr>
              <a:t>What</a:t>
            </a:r>
            <a:r>
              <a:rPr lang="en-US" sz="5400" dirty="0">
                <a:solidFill>
                  <a:schemeClr val="accent2"/>
                </a:solidFill>
              </a:rPr>
              <a:t> is Ethics?</a:t>
            </a:r>
          </a:p>
        </p:txBody>
      </p:sp>
      <p:sp>
        <p:nvSpPr>
          <p:cNvPr id="36867" name="Rectangle 3"/>
          <p:cNvSpPr>
            <a:spLocks noGrp="1" noChangeArrowheads="1"/>
          </p:cNvSpPr>
          <p:nvPr>
            <p:ph idx="1"/>
          </p:nvPr>
        </p:nvSpPr>
        <p:spPr/>
        <p:txBody>
          <a:bodyPr/>
          <a:lstStyle/>
          <a:p>
            <a:pPr>
              <a:defRPr/>
            </a:pPr>
            <a:r>
              <a:rPr lang="en-US" dirty="0">
                <a:latin typeface="Verdana" pitchFamily="34" charset="0"/>
              </a:rPr>
              <a:t>What is the basis of morality?</a:t>
            </a:r>
          </a:p>
          <a:p>
            <a:pPr>
              <a:defRPr/>
            </a:pPr>
            <a:r>
              <a:rPr lang="en-US" dirty="0">
                <a:latin typeface="Verdana" pitchFamily="34" charset="0"/>
              </a:rPr>
              <a:t>Which ethical theory best justifies and explains moral life?</a:t>
            </a:r>
          </a:p>
          <a:p>
            <a:pPr>
              <a:defRPr/>
            </a:pPr>
            <a:r>
              <a:rPr lang="en-US" dirty="0">
                <a:latin typeface="Verdana" pitchFamily="34" charset="0"/>
              </a:rPr>
              <a:t>What is morality’s relationship </a:t>
            </a:r>
            <a:r>
              <a:rPr lang="en-US" dirty="0" smtClean="0">
                <a:latin typeface="Verdana" pitchFamily="34" charset="0"/>
              </a:rPr>
              <a:t>with</a:t>
            </a:r>
          </a:p>
          <a:p>
            <a:pPr>
              <a:buFont typeface="Wingdings" panose="05000000000000000000" pitchFamily="2" charset="2"/>
              <a:buNone/>
              <a:defRPr/>
            </a:pPr>
            <a:endParaRPr lang="en-US" dirty="0">
              <a:latin typeface="Verdana" pitchFamily="34" charset="0"/>
            </a:endParaRPr>
          </a:p>
          <a:p>
            <a:pPr lvl="1">
              <a:defRPr/>
            </a:pPr>
            <a:r>
              <a:rPr lang="en-US" sz="3200" dirty="0">
                <a:latin typeface="Verdana" pitchFamily="34" charset="0"/>
              </a:rPr>
              <a:t>     R</a:t>
            </a:r>
            <a:r>
              <a:rPr lang="en-US" sz="3200" dirty="0" smtClean="0">
                <a:latin typeface="Verdana" pitchFamily="34" charset="0"/>
              </a:rPr>
              <a:t>eligion</a:t>
            </a:r>
            <a:r>
              <a:rPr lang="en-US" sz="3200" dirty="0">
                <a:latin typeface="Verdana" pitchFamily="34" charset="0"/>
              </a:rPr>
              <a:t>?</a:t>
            </a:r>
          </a:p>
          <a:p>
            <a:pPr lvl="1">
              <a:defRPr/>
            </a:pPr>
            <a:r>
              <a:rPr lang="en-US" sz="3200" dirty="0">
                <a:latin typeface="Verdana" pitchFamily="34" charset="0"/>
              </a:rPr>
              <a:t>     L</a:t>
            </a:r>
            <a:r>
              <a:rPr lang="en-US" sz="3200" dirty="0" smtClean="0">
                <a:latin typeface="Verdana" pitchFamily="34" charset="0"/>
              </a:rPr>
              <a:t>aw</a:t>
            </a:r>
            <a:r>
              <a:rPr lang="en-US" sz="3200" dirty="0">
                <a:latin typeface="Verdana" pitchFamily="34" charset="0"/>
              </a:rPr>
              <a:t>?</a:t>
            </a:r>
          </a:p>
          <a:p>
            <a:pPr lvl="1">
              <a:defRPr/>
            </a:pPr>
            <a:r>
              <a:rPr lang="en-US" sz="3200" dirty="0">
                <a:latin typeface="Verdana" pitchFamily="34" charset="0"/>
              </a:rPr>
              <a:t>     S</a:t>
            </a:r>
            <a:r>
              <a:rPr lang="en-US" sz="3200" dirty="0" smtClean="0">
                <a:latin typeface="Verdana" pitchFamily="34" charset="0"/>
              </a:rPr>
              <a:t>ocial </a:t>
            </a:r>
            <a:r>
              <a:rPr lang="en-US" sz="3200" dirty="0">
                <a:latin typeface="Verdana" pitchFamily="34" charset="0"/>
              </a:rPr>
              <a:t>etiquette?</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2CD34B66-5A6E-4F0D-843D-61A9EA573114}" type="slidenum">
              <a:rPr lang="en-US" altLang="en-US">
                <a:solidFill>
                  <a:srgbClr val="FFFF66"/>
                </a:solidFill>
              </a:rPr>
              <a:pPr eaLnBrk="1" hangingPunct="1"/>
              <a:t>4</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defRPr/>
            </a:pPr>
            <a:r>
              <a:rPr lang="en-US" sz="5400">
                <a:solidFill>
                  <a:srgbClr val="FF3300"/>
                </a:solidFill>
                <a:latin typeface="Verdana" pitchFamily="34" charset="0"/>
              </a:rPr>
              <a:t>Overridingness</a:t>
            </a:r>
          </a:p>
        </p:txBody>
      </p:sp>
      <p:sp>
        <p:nvSpPr>
          <p:cNvPr id="115715" name="Rectangle 3"/>
          <p:cNvSpPr>
            <a:spLocks noGrp="1" noChangeArrowheads="1"/>
          </p:cNvSpPr>
          <p:nvPr>
            <p:ph idx="1"/>
          </p:nvPr>
        </p:nvSpPr>
        <p:spPr/>
        <p:txBody>
          <a:bodyPr/>
          <a:lstStyle/>
          <a:p>
            <a:pPr>
              <a:defRPr/>
            </a:pPr>
            <a:r>
              <a:rPr lang="en-US" sz="3600" dirty="0"/>
              <a:t>An authority that takes precedence over other considerations including aesthetic, prudential and legal concerns.</a:t>
            </a:r>
          </a:p>
          <a:p>
            <a:pPr>
              <a:defRPr/>
            </a:pPr>
            <a:endParaRPr lang="en-US" sz="3600" dirty="0"/>
          </a:p>
          <a:p>
            <a:pPr>
              <a:defRPr/>
            </a:pPr>
            <a:r>
              <a:rPr lang="en-US" sz="3600" dirty="0"/>
              <a:t>When principles conflict, one must override the other(s) for an action to be morally justified.</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402C61A5-58AC-4331-B516-79E1B8703562}" type="slidenum">
              <a:rPr lang="en-US" altLang="en-US">
                <a:solidFill>
                  <a:srgbClr val="FFFF66"/>
                </a:solidFill>
              </a:rPr>
              <a:pPr eaLnBrk="1" hangingPunct="1"/>
              <a:t>40</a:t>
            </a:fld>
            <a:endParaRPr lang="en-US" altLang="en-US">
              <a:solidFill>
                <a:srgbClr val="FFFF66"/>
              </a:solidFill>
            </a:endParaRPr>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defRPr/>
            </a:pPr>
            <a:r>
              <a:rPr lang="en-US" sz="5400">
                <a:solidFill>
                  <a:srgbClr val="FF3300"/>
                </a:solidFill>
                <a:latin typeface="Verdana" pitchFamily="34" charset="0"/>
              </a:rPr>
              <a:t>Publicity</a:t>
            </a:r>
          </a:p>
        </p:txBody>
      </p:sp>
      <p:sp>
        <p:nvSpPr>
          <p:cNvPr id="117763" name="Rectangle 3"/>
          <p:cNvSpPr>
            <a:spLocks noGrp="1" noChangeArrowheads="1"/>
          </p:cNvSpPr>
          <p:nvPr>
            <p:ph idx="1"/>
          </p:nvPr>
        </p:nvSpPr>
        <p:spPr/>
        <p:txBody>
          <a:bodyPr/>
          <a:lstStyle/>
          <a:p>
            <a:pPr>
              <a:defRPr/>
            </a:pPr>
            <a:r>
              <a:rPr lang="en-US" sz="3600" dirty="0"/>
              <a:t>Moral Principles must be known by all and must be made public.</a:t>
            </a:r>
          </a:p>
          <a:p>
            <a:pPr>
              <a:defRPr/>
            </a:pPr>
            <a:endParaRPr lang="en-US" sz="3600" dirty="0"/>
          </a:p>
          <a:p>
            <a:pPr>
              <a:defRPr/>
            </a:pPr>
            <a:r>
              <a:rPr lang="en-US" sz="3600" dirty="0"/>
              <a:t>Keeping a moral principle secret would defeat the purpose of having a moral principle</a:t>
            </a:r>
            <a:r>
              <a:rPr lang="en-US" sz="3600" dirty="0" smtClean="0"/>
              <a:t>.</a:t>
            </a:r>
          </a:p>
          <a:p>
            <a:pPr>
              <a:defRPr/>
            </a:pPr>
            <a:endParaRPr lang="en-US" sz="3600" dirty="0" smtClean="0"/>
          </a:p>
          <a:p>
            <a:pPr>
              <a:defRPr/>
            </a:pPr>
            <a:r>
              <a:rPr lang="en-US" sz="3600" dirty="0" smtClean="0"/>
              <a:t>But cf. “cultural defense”</a:t>
            </a:r>
            <a:endParaRPr lang="en-US" sz="360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8CCE8E8-03EA-4EF7-902C-E5EB0E7216C8}" type="slidenum">
              <a:rPr lang="en-US" altLang="en-US">
                <a:solidFill>
                  <a:srgbClr val="FFFF66"/>
                </a:solidFill>
              </a:rPr>
              <a:pPr eaLnBrk="1" hangingPunct="1"/>
              <a:t>41</a:t>
            </a:fld>
            <a:endParaRPr lang="en-US" altLang="en-US">
              <a:solidFill>
                <a:srgbClr val="FFFF66"/>
              </a:solidFill>
            </a:endParaRPr>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a:defRPr/>
            </a:pPr>
            <a:r>
              <a:rPr lang="en-US" sz="5400">
                <a:solidFill>
                  <a:srgbClr val="FF3300"/>
                </a:solidFill>
                <a:latin typeface="Verdana" pitchFamily="34" charset="0"/>
              </a:rPr>
              <a:t>Practicability</a:t>
            </a:r>
          </a:p>
        </p:txBody>
      </p:sp>
      <p:sp>
        <p:nvSpPr>
          <p:cNvPr id="119811" name="Rectangle 3"/>
          <p:cNvSpPr>
            <a:spLocks noGrp="1" noChangeArrowheads="1"/>
          </p:cNvSpPr>
          <p:nvPr>
            <p:ph idx="1"/>
          </p:nvPr>
        </p:nvSpPr>
        <p:spPr/>
        <p:txBody>
          <a:bodyPr/>
          <a:lstStyle/>
          <a:p>
            <a:pPr>
              <a:defRPr/>
            </a:pPr>
            <a:r>
              <a:rPr lang="en-US" dirty="0"/>
              <a:t>Moral Principles must be workable to all in the general society.</a:t>
            </a:r>
          </a:p>
          <a:p>
            <a:pPr>
              <a:defRPr/>
            </a:pPr>
            <a:r>
              <a:rPr lang="en-US" dirty="0"/>
              <a:t>Rules must not be too much for </a:t>
            </a:r>
            <a:r>
              <a:rPr lang="en-US" dirty="0" smtClean="0"/>
              <a:t>any one </a:t>
            </a:r>
            <a:r>
              <a:rPr lang="en-US" dirty="0"/>
              <a:t>person.</a:t>
            </a:r>
          </a:p>
          <a:p>
            <a:pPr>
              <a:defRPr/>
            </a:pPr>
            <a:r>
              <a:rPr lang="en-US" dirty="0"/>
              <a:t>Rules must take human limitation into consideration.</a:t>
            </a:r>
          </a:p>
          <a:p>
            <a:pPr>
              <a:defRPr/>
            </a:pPr>
            <a:r>
              <a:rPr lang="en-US" dirty="0"/>
              <a:t>Difference in ethical standards occur over time and place.</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FE00ABEC-3773-4051-A143-12FC14D98E95}" type="slidenum">
              <a:rPr lang="en-US" altLang="en-US">
                <a:solidFill>
                  <a:srgbClr val="FFFF66"/>
                </a:solidFill>
              </a:rPr>
              <a:pPr eaLnBrk="1" hangingPunct="1"/>
              <a:t>42</a:t>
            </a:fld>
            <a:endParaRPr lang="en-US" altLang="en-US">
              <a:solidFill>
                <a:srgbClr val="FFFF66"/>
              </a:solidFill>
            </a:endParaRPr>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762000" y="381000"/>
            <a:ext cx="7696200" cy="1295400"/>
          </a:xfrm>
        </p:spPr>
        <p:txBody>
          <a:bodyPr/>
          <a:lstStyle/>
          <a:p>
            <a:pPr algn="ctr" eaLnBrk="1" hangingPunct="1">
              <a:defRPr/>
            </a:pPr>
            <a:r>
              <a:rPr lang="en-US" sz="3400" dirty="0" smtClean="0">
                <a:effectLst/>
              </a:rPr>
              <a:t>Philosopher Spotlight:  </a:t>
            </a:r>
            <a:br>
              <a:rPr lang="en-US" sz="3400" dirty="0" smtClean="0">
                <a:effectLst/>
              </a:rPr>
            </a:br>
            <a:r>
              <a:rPr lang="en-US" sz="3400" dirty="0" smtClean="0">
                <a:effectLst/>
              </a:rPr>
              <a:t>Peter Singer</a:t>
            </a:r>
            <a:endParaRPr lang="en-US" dirty="0" smtClean="0"/>
          </a:p>
        </p:txBody>
      </p:sp>
      <p:sp>
        <p:nvSpPr>
          <p:cNvPr id="76803" name="Rectangle 3"/>
          <p:cNvSpPr>
            <a:spLocks noGrp="1" noChangeArrowheads="1"/>
          </p:cNvSpPr>
          <p:nvPr>
            <p:ph type="body" sz="half" idx="1"/>
          </p:nvPr>
        </p:nvSpPr>
        <p:spPr>
          <a:xfrm>
            <a:off x="914400" y="2743200"/>
            <a:ext cx="4191000" cy="3733800"/>
          </a:xfrm>
        </p:spPr>
        <p:txBody>
          <a:bodyPr/>
          <a:lstStyle/>
          <a:p>
            <a:pPr eaLnBrk="1" hangingPunct="1">
              <a:buFont typeface="Wingdings" charset="2"/>
              <a:buChar char="n"/>
              <a:defRPr/>
            </a:pPr>
            <a:r>
              <a:rPr lang="en-US" sz="2400" b="1" smtClean="0"/>
              <a:t>Ira W. DeCamp Professor of Bioethics, Center for Human Values, Princeton University</a:t>
            </a:r>
          </a:p>
          <a:p>
            <a:pPr eaLnBrk="1" hangingPunct="1">
              <a:buFont typeface="Wingdings" charset="2"/>
              <a:buChar char="n"/>
              <a:defRPr/>
            </a:pPr>
            <a:endParaRPr lang="en-US" sz="2800" b="1" smtClean="0"/>
          </a:p>
          <a:p>
            <a:pPr eaLnBrk="1" hangingPunct="1">
              <a:buFont typeface="Wingdings" charset="2"/>
              <a:buChar char="n"/>
              <a:defRPr/>
            </a:pPr>
            <a:r>
              <a:rPr lang="en-US" sz="2000" b="1" smtClean="0"/>
              <a:t>http://www.princeton.edu/~psinger/</a:t>
            </a:r>
          </a:p>
        </p:txBody>
      </p:sp>
      <p:pic>
        <p:nvPicPr>
          <p:cNvPr id="44037" name="Picture 6" descr="Singer, Peter 3"/>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tretch>
            <a:fillRect/>
          </a:stretch>
        </p:blipFill>
        <p:spPr>
          <a:xfrm>
            <a:off x="5787771" y="2667000"/>
            <a:ext cx="2670429" cy="3276600"/>
          </a:xfrm>
          <a:ln>
            <a:solidFill>
              <a:srgbClr val="FF9966"/>
            </a:solidFill>
          </a:ln>
        </p:spPr>
      </p:pic>
      <p:sp>
        <p:nvSpPr>
          <p:cNvPr id="5" name="Slide Number Placeholder 6"/>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6C68711-BCB1-40D5-B0AB-175A025DD4A5}" type="slidenum">
              <a:rPr lang="en-US" altLang="en-US">
                <a:solidFill>
                  <a:srgbClr val="FFFF66"/>
                </a:solidFill>
              </a:rPr>
              <a:pPr eaLnBrk="1" hangingPunct="1"/>
              <a:t>43</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914400" y="304800"/>
            <a:ext cx="7696200" cy="1143000"/>
          </a:xfrm>
        </p:spPr>
        <p:txBody>
          <a:bodyPr/>
          <a:lstStyle/>
          <a:p>
            <a:pPr eaLnBrk="1" hangingPunct="1">
              <a:defRPr/>
            </a:pPr>
            <a:r>
              <a:rPr lang="en-US" sz="3200" dirty="0" smtClean="0"/>
              <a:t>Protest Letter:  Not everyone was pleased with Singer’s hiring by Princeton.</a:t>
            </a:r>
            <a:endParaRPr lang="en-US" dirty="0" smtClean="0"/>
          </a:p>
        </p:txBody>
      </p:sp>
      <p:sp>
        <p:nvSpPr>
          <p:cNvPr id="78851" name="Rectangle 3"/>
          <p:cNvSpPr>
            <a:spLocks noGrp="1" noChangeArrowheads="1"/>
          </p:cNvSpPr>
          <p:nvPr>
            <p:ph idx="1"/>
          </p:nvPr>
        </p:nvSpPr>
        <p:spPr>
          <a:xfrm>
            <a:off x="914400" y="1828800"/>
            <a:ext cx="8229600" cy="4800600"/>
          </a:xfrm>
        </p:spPr>
        <p:txBody>
          <a:bodyPr/>
          <a:lstStyle/>
          <a:p>
            <a:pPr eaLnBrk="1" hangingPunct="1">
              <a:lnSpc>
                <a:spcPct val="80000"/>
              </a:lnSpc>
              <a:buFont typeface="Wingdings" charset="2"/>
              <a:buNone/>
              <a:defRPr/>
            </a:pPr>
            <a:r>
              <a:rPr lang="en-US" sz="2600" b="1" dirty="0" smtClean="0"/>
              <a:t>We the undersigned protest the hiring of </a:t>
            </a:r>
          </a:p>
          <a:p>
            <a:pPr eaLnBrk="1" hangingPunct="1">
              <a:lnSpc>
                <a:spcPct val="80000"/>
              </a:lnSpc>
              <a:buFont typeface="Wingdings" charset="2"/>
              <a:buNone/>
              <a:defRPr/>
            </a:pPr>
            <a:r>
              <a:rPr lang="en-US" sz="2600" b="1" dirty="0" smtClean="0"/>
              <a:t>Dr. Peter Singer as the Ira </a:t>
            </a:r>
            <a:r>
              <a:rPr lang="en-US" sz="2600" b="1" dirty="0" err="1" smtClean="0"/>
              <a:t>DeCamp</a:t>
            </a:r>
            <a:r>
              <a:rPr lang="en-US" sz="2600" b="1" dirty="0" smtClean="0"/>
              <a:t> </a:t>
            </a:r>
          </a:p>
          <a:p>
            <a:pPr eaLnBrk="1" hangingPunct="1">
              <a:lnSpc>
                <a:spcPct val="80000"/>
              </a:lnSpc>
              <a:buFont typeface="Wingdings" charset="2"/>
              <a:buNone/>
              <a:defRPr/>
            </a:pPr>
            <a:r>
              <a:rPr lang="en-US" sz="2600" b="1" dirty="0" smtClean="0"/>
              <a:t>Professor of Bioethics at Princeton </a:t>
            </a:r>
          </a:p>
          <a:p>
            <a:pPr eaLnBrk="1" hangingPunct="1">
              <a:lnSpc>
                <a:spcPct val="80000"/>
              </a:lnSpc>
              <a:buFont typeface="Wingdings" charset="2"/>
              <a:buNone/>
              <a:defRPr/>
            </a:pPr>
            <a:r>
              <a:rPr lang="en-US" sz="2600" b="1" dirty="0" smtClean="0"/>
              <a:t>University’s Center for Human Values. </a:t>
            </a:r>
          </a:p>
          <a:p>
            <a:pPr eaLnBrk="1" hangingPunct="1">
              <a:lnSpc>
                <a:spcPct val="80000"/>
              </a:lnSpc>
              <a:buFont typeface="Wingdings" charset="2"/>
              <a:buNone/>
              <a:defRPr/>
            </a:pPr>
            <a:r>
              <a:rPr lang="en-US" sz="2600" b="1" dirty="0" smtClean="0"/>
              <a:t>We protest his hiring because Dr. Singer </a:t>
            </a:r>
          </a:p>
          <a:p>
            <a:pPr eaLnBrk="1" hangingPunct="1">
              <a:lnSpc>
                <a:spcPct val="80000"/>
              </a:lnSpc>
              <a:buFont typeface="Wingdings" charset="2"/>
              <a:buNone/>
              <a:defRPr/>
            </a:pPr>
            <a:r>
              <a:rPr lang="en-US" sz="2600" b="1" dirty="0" smtClean="0"/>
              <a:t>denies the intrinsic moral worth of an </a:t>
            </a:r>
          </a:p>
          <a:p>
            <a:pPr eaLnBrk="1" hangingPunct="1">
              <a:lnSpc>
                <a:spcPct val="80000"/>
              </a:lnSpc>
              <a:buFont typeface="Wingdings" charset="2"/>
              <a:buNone/>
              <a:defRPr/>
            </a:pPr>
            <a:r>
              <a:rPr lang="en-US" sz="2600" b="1" dirty="0" smtClean="0"/>
              <a:t>entire class of human beings – newborn </a:t>
            </a:r>
          </a:p>
          <a:p>
            <a:pPr eaLnBrk="1" hangingPunct="1">
              <a:lnSpc>
                <a:spcPct val="80000"/>
              </a:lnSpc>
              <a:buFont typeface="Wingdings" charset="2"/>
              <a:buNone/>
              <a:defRPr/>
            </a:pPr>
            <a:r>
              <a:rPr lang="en-US" sz="2600" b="1" dirty="0" smtClean="0"/>
              <a:t>children – and promotes policies that </a:t>
            </a:r>
          </a:p>
          <a:p>
            <a:pPr eaLnBrk="1" hangingPunct="1">
              <a:lnSpc>
                <a:spcPct val="80000"/>
              </a:lnSpc>
              <a:buFont typeface="Wingdings" charset="2"/>
              <a:buNone/>
              <a:defRPr/>
            </a:pPr>
            <a:r>
              <a:rPr lang="en-US" sz="2600" b="1" dirty="0" smtClean="0"/>
              <a:t>would deprive many infants </a:t>
            </a:r>
          </a:p>
          <a:p>
            <a:pPr eaLnBrk="1" hangingPunct="1">
              <a:lnSpc>
                <a:spcPct val="80000"/>
              </a:lnSpc>
              <a:buFont typeface="Wingdings" charset="2"/>
              <a:buNone/>
              <a:defRPr/>
            </a:pPr>
            <a:r>
              <a:rPr lang="en-US" sz="2600" b="1" dirty="0" smtClean="0"/>
              <a:t>with disabilities of their basic human </a:t>
            </a:r>
          </a:p>
          <a:p>
            <a:pPr eaLnBrk="1" hangingPunct="1">
              <a:lnSpc>
                <a:spcPct val="80000"/>
              </a:lnSpc>
              <a:buFont typeface="Wingdings" charset="2"/>
              <a:buNone/>
              <a:defRPr/>
            </a:pPr>
            <a:r>
              <a:rPr lang="en-US" sz="2600" b="1" dirty="0" smtClean="0"/>
              <a:t>right to legal protection against</a:t>
            </a:r>
          </a:p>
          <a:p>
            <a:pPr eaLnBrk="1" hangingPunct="1">
              <a:lnSpc>
                <a:spcPct val="80000"/>
              </a:lnSpc>
              <a:buFont typeface="Wingdings" charset="2"/>
              <a:buNone/>
              <a:defRPr/>
            </a:pPr>
            <a:r>
              <a:rPr lang="en-US" sz="2600" b="1" dirty="0"/>
              <a:t>h</a:t>
            </a:r>
            <a:r>
              <a:rPr lang="en-US" sz="2600" b="1" dirty="0" smtClean="0"/>
              <a:t>omicide.</a:t>
            </a:r>
            <a:endParaRPr lang="en-US" sz="900" dirty="0" smtClean="0"/>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0F3E4601-2B77-4B6B-9F1F-911D828DA086}" type="slidenum">
              <a:rPr lang="en-US" altLang="en-US">
                <a:solidFill>
                  <a:srgbClr val="FFFF66"/>
                </a:solidFill>
              </a:rPr>
              <a:pPr eaLnBrk="1" hangingPunct="1"/>
              <a:t>44</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914400" y="381000"/>
            <a:ext cx="7772400" cy="1447800"/>
          </a:xfrm>
        </p:spPr>
        <p:txBody>
          <a:bodyPr/>
          <a:lstStyle/>
          <a:p>
            <a:pPr eaLnBrk="1" hangingPunct="1">
              <a:defRPr/>
            </a:pPr>
            <a:r>
              <a:rPr lang="en-US" sz="3600" smtClean="0"/>
              <a:t>Is There Any Such Thing As Moral Expertise?</a:t>
            </a:r>
            <a:r>
              <a:rPr lang="en-US" sz="3200" smtClean="0"/>
              <a:t> </a:t>
            </a:r>
          </a:p>
        </p:txBody>
      </p:sp>
      <p:sp>
        <p:nvSpPr>
          <p:cNvPr id="80899" name="Rectangle 3"/>
          <p:cNvSpPr>
            <a:spLocks noGrp="1" noChangeArrowheads="1"/>
          </p:cNvSpPr>
          <p:nvPr>
            <p:ph idx="1"/>
          </p:nvPr>
        </p:nvSpPr>
        <p:spPr>
          <a:xfrm>
            <a:off x="914400" y="2133600"/>
            <a:ext cx="7696200" cy="4343400"/>
          </a:xfrm>
        </p:spPr>
        <p:txBody>
          <a:bodyPr/>
          <a:lstStyle/>
          <a:p>
            <a:pPr eaLnBrk="1" hangingPunct="1">
              <a:defRPr/>
            </a:pPr>
            <a:r>
              <a:rPr lang="en-US" sz="5400" dirty="0" smtClean="0"/>
              <a:t> Is the layman just as likely to be an expert in moral matters as the moral philosopher?</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60DBF60-FDD0-46DC-8B55-8BB4F0090B3E}" type="slidenum">
              <a:rPr lang="en-US" altLang="en-US">
                <a:solidFill>
                  <a:srgbClr val="FFFF66"/>
                </a:solidFill>
              </a:rPr>
              <a:pPr eaLnBrk="1" hangingPunct="1"/>
              <a:t>45</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defRPr/>
            </a:pPr>
            <a:r>
              <a:rPr lang="en-US" sz="3200" dirty="0" smtClean="0"/>
              <a:t>Hard Experts versus Soft Experts</a:t>
            </a:r>
            <a:endParaRPr lang="en-US" dirty="0" smtClean="0"/>
          </a:p>
        </p:txBody>
      </p:sp>
      <p:sp>
        <p:nvSpPr>
          <p:cNvPr id="177155" name="Rectangle 3"/>
          <p:cNvSpPr>
            <a:spLocks noGrp="1" noChangeArrowheads="1"/>
          </p:cNvSpPr>
          <p:nvPr>
            <p:ph idx="1"/>
          </p:nvPr>
        </p:nvSpPr>
        <p:spPr/>
        <p:txBody>
          <a:bodyPr/>
          <a:lstStyle/>
          <a:p>
            <a:pPr eaLnBrk="1" hangingPunct="1">
              <a:defRPr/>
            </a:pPr>
            <a:r>
              <a:rPr lang="en-US" sz="2800" dirty="0" smtClean="0"/>
              <a:t>Hard Experts</a:t>
            </a:r>
          </a:p>
          <a:p>
            <a:pPr lvl="1" eaLnBrk="1" hangingPunct="1">
              <a:defRPr/>
            </a:pPr>
            <a:r>
              <a:rPr lang="en-US" dirty="0" smtClean="0"/>
              <a:t>Mathematics</a:t>
            </a:r>
          </a:p>
          <a:p>
            <a:pPr lvl="1" eaLnBrk="1" hangingPunct="1">
              <a:defRPr/>
            </a:pPr>
            <a:r>
              <a:rPr lang="en-US" dirty="0" smtClean="0"/>
              <a:t>Physics</a:t>
            </a:r>
          </a:p>
          <a:p>
            <a:pPr lvl="1" eaLnBrk="1" hangingPunct="1">
              <a:defRPr/>
            </a:pPr>
            <a:r>
              <a:rPr lang="en-US" dirty="0" smtClean="0"/>
              <a:t>Chemistry</a:t>
            </a:r>
          </a:p>
          <a:p>
            <a:pPr eaLnBrk="1" hangingPunct="1">
              <a:defRPr/>
            </a:pPr>
            <a:endParaRPr lang="en-US" sz="2800" dirty="0" smtClean="0"/>
          </a:p>
          <a:p>
            <a:pPr eaLnBrk="1" hangingPunct="1">
              <a:defRPr/>
            </a:pPr>
            <a:r>
              <a:rPr lang="en-US" sz="2800" dirty="0" smtClean="0"/>
              <a:t>Soft Experts</a:t>
            </a:r>
          </a:p>
          <a:p>
            <a:pPr lvl="1" eaLnBrk="1" hangingPunct="1">
              <a:defRPr/>
            </a:pPr>
            <a:r>
              <a:rPr lang="en-US" dirty="0" smtClean="0"/>
              <a:t>Art</a:t>
            </a:r>
          </a:p>
          <a:p>
            <a:pPr lvl="1" eaLnBrk="1" hangingPunct="1">
              <a:defRPr/>
            </a:pPr>
            <a:r>
              <a:rPr lang="en-US" dirty="0" smtClean="0"/>
              <a:t>Religion</a:t>
            </a:r>
          </a:p>
          <a:p>
            <a:pPr lvl="1" eaLnBrk="1" hangingPunct="1">
              <a:defRPr/>
            </a:pPr>
            <a:r>
              <a:rPr lang="en-US" dirty="0" smtClean="0"/>
              <a:t>Politics</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DE981402-C8F6-479D-BA1E-5E7282942AB3}" type="slidenum">
              <a:rPr lang="en-US" altLang="en-US">
                <a:solidFill>
                  <a:srgbClr val="FFFF66"/>
                </a:solidFill>
              </a:rPr>
              <a:pPr eaLnBrk="1" hangingPunct="1"/>
              <a:t>46</a:t>
            </a:fld>
            <a:endParaRPr lang="en-US" altLang="en-US">
              <a:solidFill>
                <a:srgbClr val="FFFF66"/>
              </a:solidFill>
            </a:endParaRPr>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en-US" smtClean="0"/>
              <a:t>C.D. Broad’s Opinion</a:t>
            </a:r>
          </a:p>
        </p:txBody>
      </p:sp>
      <p:sp>
        <p:nvSpPr>
          <p:cNvPr id="82947" name="Rectangle 3"/>
          <p:cNvSpPr>
            <a:spLocks noGrp="1" noChangeArrowheads="1"/>
          </p:cNvSpPr>
          <p:nvPr>
            <p:ph type="body" sz="half" idx="1"/>
          </p:nvPr>
        </p:nvSpPr>
        <p:spPr>
          <a:xfrm>
            <a:off x="914400" y="2362200"/>
            <a:ext cx="4800600" cy="4114800"/>
          </a:xfrm>
        </p:spPr>
        <p:txBody>
          <a:bodyPr/>
          <a:lstStyle/>
          <a:p>
            <a:pPr eaLnBrk="1" hangingPunct="1">
              <a:lnSpc>
                <a:spcPct val="90000"/>
              </a:lnSpc>
              <a:defRPr/>
            </a:pPr>
            <a:r>
              <a:rPr lang="en-US" b="1" smtClean="0"/>
              <a:t>“It is not part of the professional business of moral philosophers to tell people what they ought or ought not to do. . . . </a:t>
            </a:r>
            <a:r>
              <a:rPr lang="en-US" b="1" i="1" smtClean="0"/>
              <a:t>	</a:t>
            </a:r>
            <a:r>
              <a:rPr lang="en-US" sz="2600" b="1" i="1" smtClean="0"/>
              <a:t>	</a:t>
            </a:r>
          </a:p>
        </p:txBody>
      </p:sp>
      <p:pic>
        <p:nvPicPr>
          <p:cNvPr id="48133" name="Picture 6" descr="broad"/>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6324600" y="2362200"/>
            <a:ext cx="2151063" cy="3200400"/>
          </a:xfrm>
          <a:ln>
            <a:solidFill>
              <a:srgbClr val="99FFCC"/>
            </a:solidFill>
          </a:ln>
        </p:spPr>
      </p:pic>
      <p:sp>
        <p:nvSpPr>
          <p:cNvPr id="5" name="Slide Number Placeholder 6"/>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7FE9CF19-6824-49DC-BC10-A89DBB91F081}" type="slidenum">
              <a:rPr lang="en-US" altLang="en-US">
                <a:solidFill>
                  <a:srgbClr val="FFFF66"/>
                </a:solidFill>
              </a:rPr>
              <a:pPr eaLnBrk="1" hangingPunct="1"/>
              <a:t>47</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defRPr/>
            </a:pPr>
            <a:r>
              <a:rPr lang="en-US" smtClean="0"/>
              <a:t>C.D. Broad’s Opinion</a:t>
            </a:r>
          </a:p>
        </p:txBody>
      </p:sp>
      <p:sp>
        <p:nvSpPr>
          <p:cNvPr id="187395" name="Rectangle 3"/>
          <p:cNvSpPr>
            <a:spLocks noGrp="1" noChangeArrowheads="1"/>
          </p:cNvSpPr>
          <p:nvPr>
            <p:ph idx="1"/>
          </p:nvPr>
        </p:nvSpPr>
        <p:spPr/>
        <p:txBody>
          <a:bodyPr/>
          <a:lstStyle/>
          <a:p>
            <a:pPr eaLnBrk="1" hangingPunct="1">
              <a:defRPr/>
            </a:pPr>
            <a:r>
              <a:rPr lang="en-US" b="1" smtClean="0"/>
              <a:t>Moral philosophers, as such, have no special information not available to the general public, about what is right and what is wrong; nor have they any call to undertake those hortatory functions which are so adequately performed by clergymen, politicians, leader-writers . . .”</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F0CF5E0-4D9E-4311-9078-BD54AF118BCF}" type="slidenum">
              <a:rPr lang="en-US" altLang="en-US">
                <a:solidFill>
                  <a:srgbClr val="FFFF66"/>
                </a:solidFill>
              </a:rPr>
              <a:pPr eaLnBrk="1" hangingPunct="1"/>
              <a:t>48</a:t>
            </a:fld>
            <a:endParaRPr lang="en-US" altLang="en-US">
              <a:solidFill>
                <a:srgbClr val="FFFF66"/>
              </a:solidFill>
            </a:endParaRPr>
          </a:p>
        </p:txBody>
      </p:sp>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smtClean="0"/>
              <a:t>Peter Singer’s Response</a:t>
            </a:r>
          </a:p>
        </p:txBody>
      </p:sp>
      <p:sp>
        <p:nvSpPr>
          <p:cNvPr id="84995" name="Rectangle 3"/>
          <p:cNvSpPr>
            <a:spLocks noGrp="1" noChangeArrowheads="1"/>
          </p:cNvSpPr>
          <p:nvPr>
            <p:ph idx="1"/>
          </p:nvPr>
        </p:nvSpPr>
        <p:spPr>
          <a:xfrm>
            <a:off x="914400" y="1828800"/>
            <a:ext cx="7696200" cy="4800600"/>
          </a:xfrm>
        </p:spPr>
        <p:txBody>
          <a:bodyPr/>
          <a:lstStyle/>
          <a:p>
            <a:pPr eaLnBrk="1" hangingPunct="1">
              <a:defRPr/>
            </a:pPr>
            <a:r>
              <a:rPr lang="en-US" sz="4400" smtClean="0"/>
              <a:t>First, his general training as a philosopher should make him more than ordinarily competent in argument and in the detection of invalid inferences [logical fallacies].</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E7768347-22A6-41C5-A8BA-48FBA6DFCB42}" type="slidenum">
              <a:rPr lang="en-US" altLang="en-US">
                <a:solidFill>
                  <a:srgbClr val="FFFF66"/>
                </a:solidFill>
              </a:rPr>
              <a:pPr eaLnBrk="1" hangingPunct="1"/>
              <a:t>49</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n-US" sz="4800" smtClean="0">
                <a:solidFill>
                  <a:schemeClr val="accent2"/>
                </a:solidFill>
                <a:latin typeface="Verdana" charset="0"/>
              </a:rPr>
              <a:t>Questions to Ponder</a:t>
            </a:r>
          </a:p>
        </p:txBody>
      </p:sp>
      <p:sp>
        <p:nvSpPr>
          <p:cNvPr id="7171" name="Rectangle 3"/>
          <p:cNvSpPr>
            <a:spLocks noGrp="1" noChangeArrowheads="1"/>
          </p:cNvSpPr>
          <p:nvPr>
            <p:ph idx="1"/>
          </p:nvPr>
        </p:nvSpPr>
        <p:spPr>
          <a:xfrm>
            <a:off x="533400" y="2133600"/>
            <a:ext cx="8229600" cy="4525963"/>
          </a:xfrm>
        </p:spPr>
        <p:txBody>
          <a:bodyPr/>
          <a:lstStyle/>
          <a:p>
            <a:pPr>
              <a:defRPr/>
            </a:pPr>
            <a:r>
              <a:rPr lang="en-US" sz="3600" dirty="0">
                <a:latin typeface="Verdana" pitchFamily="34" charset="0"/>
              </a:rPr>
              <a:t>What is it to be a moral person?</a:t>
            </a:r>
          </a:p>
          <a:p>
            <a:pPr>
              <a:defRPr/>
            </a:pPr>
            <a:r>
              <a:rPr lang="en-US" sz="3600" dirty="0">
                <a:latin typeface="Verdana" pitchFamily="34" charset="0"/>
              </a:rPr>
              <a:t>What is the nature of morality?</a:t>
            </a:r>
          </a:p>
          <a:p>
            <a:pPr>
              <a:defRPr/>
            </a:pPr>
            <a:r>
              <a:rPr lang="en-US" sz="3600" dirty="0">
                <a:latin typeface="Verdana" pitchFamily="34" charset="0"/>
              </a:rPr>
              <a:t>Why do we need morality?</a:t>
            </a:r>
          </a:p>
          <a:p>
            <a:pPr>
              <a:defRPr/>
            </a:pPr>
            <a:r>
              <a:rPr lang="en-US" sz="3600" dirty="0">
                <a:latin typeface="Verdana" pitchFamily="34" charset="0"/>
              </a:rPr>
              <a:t>What function does morality play?</a:t>
            </a:r>
          </a:p>
          <a:p>
            <a:pPr>
              <a:defRPr/>
            </a:pPr>
            <a:r>
              <a:rPr lang="en-US" sz="3600" dirty="0">
                <a:latin typeface="Verdana" pitchFamily="34" charset="0"/>
              </a:rPr>
              <a:t>How do I know what is the good?</a:t>
            </a:r>
          </a:p>
          <a:p>
            <a:pPr>
              <a:buFontTx/>
              <a:buNone/>
              <a:defRPr/>
            </a:pPr>
            <a:r>
              <a:rPr lang="en-US" dirty="0">
                <a:latin typeface="Verdana" pitchFamily="34" charset="0"/>
              </a:rPr>
              <a:t>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4C43E06-AAC4-417F-8098-E159EABE63EC}" type="slidenum">
              <a:rPr lang="en-US" altLang="en-US">
                <a:solidFill>
                  <a:srgbClr val="FFFF66"/>
                </a:solidFill>
              </a:rPr>
              <a:pPr eaLnBrk="1" hangingPunct="1"/>
              <a:t>5</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066800" y="304800"/>
            <a:ext cx="7477125" cy="1431925"/>
          </a:xfrm>
        </p:spPr>
        <p:txBody>
          <a:bodyPr/>
          <a:lstStyle/>
          <a:p>
            <a:pPr eaLnBrk="1" hangingPunct="1">
              <a:defRPr/>
            </a:pPr>
            <a:r>
              <a:rPr lang="en-US" smtClean="0"/>
              <a:t>Peter Singer’s Response</a:t>
            </a:r>
          </a:p>
        </p:txBody>
      </p:sp>
      <p:sp>
        <p:nvSpPr>
          <p:cNvPr id="87043" name="Rectangle 3"/>
          <p:cNvSpPr>
            <a:spLocks noGrp="1" noChangeArrowheads="1"/>
          </p:cNvSpPr>
          <p:nvPr>
            <p:ph idx="1"/>
          </p:nvPr>
        </p:nvSpPr>
        <p:spPr>
          <a:xfrm>
            <a:off x="990600" y="1905000"/>
            <a:ext cx="7620000" cy="4724400"/>
          </a:xfrm>
        </p:spPr>
        <p:txBody>
          <a:bodyPr/>
          <a:lstStyle/>
          <a:p>
            <a:pPr eaLnBrk="1" hangingPunct="1">
              <a:defRPr/>
            </a:pPr>
            <a:r>
              <a:rPr lang="en-US" sz="4400" smtClean="0"/>
              <a:t>Next, his specific experience in moral philosophy gives him an understanding of moral concepts [ethical theories] and of the logic of moral argument.</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E00BB01D-8465-4E2B-B997-20F24078A6DD}" type="slidenum">
              <a:rPr lang="en-US" altLang="en-US">
                <a:solidFill>
                  <a:srgbClr val="FFFF66"/>
                </a:solidFill>
              </a:rPr>
              <a:pPr eaLnBrk="1" hangingPunct="1"/>
              <a:t>50</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066800" y="400050"/>
            <a:ext cx="7477125" cy="1146175"/>
          </a:xfrm>
        </p:spPr>
        <p:txBody>
          <a:bodyPr/>
          <a:lstStyle/>
          <a:p>
            <a:pPr eaLnBrk="1" hangingPunct="1">
              <a:defRPr/>
            </a:pPr>
            <a:r>
              <a:rPr lang="en-US" smtClean="0"/>
              <a:t>Peter Singer’s Response</a:t>
            </a:r>
          </a:p>
        </p:txBody>
      </p:sp>
      <p:sp>
        <p:nvSpPr>
          <p:cNvPr id="89091" name="Rectangle 3"/>
          <p:cNvSpPr>
            <a:spLocks noGrp="1" noChangeArrowheads="1"/>
          </p:cNvSpPr>
          <p:nvPr>
            <p:ph idx="1"/>
          </p:nvPr>
        </p:nvSpPr>
        <p:spPr>
          <a:xfrm>
            <a:off x="838200" y="1752600"/>
            <a:ext cx="8077200" cy="4800600"/>
          </a:xfrm>
        </p:spPr>
        <p:txBody>
          <a:bodyPr/>
          <a:lstStyle/>
          <a:p>
            <a:pPr eaLnBrk="1" hangingPunct="1">
              <a:defRPr/>
            </a:pPr>
            <a:r>
              <a:rPr lang="en-US" sz="4000" smtClean="0"/>
              <a:t> Finally, there is the simple fact that the moral philosopher can, if he wants, think full-time about moral issues, while most other people have some occupation to pursue which interferes with such reflection.</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FD262D93-DBC2-4A58-82D1-DCACABF6E828}" type="slidenum">
              <a:rPr lang="en-US" altLang="en-US">
                <a:solidFill>
                  <a:srgbClr val="FFFF66"/>
                </a:solidFill>
              </a:rPr>
              <a:pPr eaLnBrk="1" hangingPunct="1"/>
              <a:t>51</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914400" y="304800"/>
            <a:ext cx="7696200" cy="1447800"/>
          </a:xfrm>
        </p:spPr>
        <p:txBody>
          <a:bodyPr/>
          <a:lstStyle/>
          <a:p>
            <a:pPr eaLnBrk="1" hangingPunct="1">
              <a:defRPr/>
            </a:pPr>
            <a:r>
              <a:rPr lang="en-US" smtClean="0"/>
              <a:t>Peter Singer’s Response</a:t>
            </a:r>
          </a:p>
        </p:txBody>
      </p:sp>
      <p:sp>
        <p:nvSpPr>
          <p:cNvPr id="91139" name="Rectangle 3"/>
          <p:cNvSpPr>
            <a:spLocks noGrp="1" noChangeArrowheads="1"/>
          </p:cNvSpPr>
          <p:nvPr>
            <p:ph idx="1"/>
          </p:nvPr>
        </p:nvSpPr>
        <p:spPr>
          <a:xfrm>
            <a:off x="838200" y="1828800"/>
            <a:ext cx="8077200" cy="4800600"/>
          </a:xfrm>
        </p:spPr>
        <p:txBody>
          <a:bodyPr/>
          <a:lstStyle/>
          <a:p>
            <a:pPr eaLnBrk="1" hangingPunct="1">
              <a:lnSpc>
                <a:spcPct val="90000"/>
              </a:lnSpc>
              <a:defRPr/>
            </a:pPr>
            <a:r>
              <a:rPr lang="en-US" sz="5000" smtClean="0"/>
              <a:t> Moral philosophers have, then, certain advantages which could make them, relative to those who lack these advantages, experts in matters of morals.</a:t>
            </a:r>
          </a:p>
          <a:p>
            <a:pPr eaLnBrk="1" hangingPunct="1">
              <a:lnSpc>
                <a:spcPct val="90000"/>
              </a:lnSpc>
              <a:defRPr/>
            </a:pPr>
            <a:endParaRPr lang="en-US" sz="5000" smtClean="0"/>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93FA2292-D007-444C-B039-C565FD0E6C3E}" type="slidenum">
              <a:rPr lang="en-US" altLang="en-US">
                <a:solidFill>
                  <a:srgbClr val="FFFF66"/>
                </a:solidFill>
              </a:rPr>
              <a:pPr eaLnBrk="1" hangingPunct="1"/>
              <a:t>52</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838200" y="304800"/>
            <a:ext cx="8001000" cy="6172200"/>
          </a:xfrm>
        </p:spPr>
        <p:txBody>
          <a:bodyPr/>
          <a:lstStyle/>
          <a:p>
            <a:pPr eaLnBrk="1" hangingPunct="1">
              <a:defRPr/>
            </a:pPr>
            <a:r>
              <a:rPr lang="en-US" b="0" smtClean="0">
                <a:solidFill>
                  <a:schemeClr val="tx1"/>
                </a:solidFill>
                <a:latin typeface="Bookman Old Style" charset="0"/>
              </a:rPr>
              <a:t>Generally speaking, though, philosophers do not accept a statement solely on the basis of an individual’s authority, no matter how eminent.</a:t>
            </a:r>
            <a:endParaRPr lang="en-US" sz="5400" b="0" smtClean="0">
              <a:solidFill>
                <a:schemeClr val="tx1"/>
              </a:solidFill>
              <a:latin typeface="Bookman Old Style" charset="0"/>
            </a:endParaRPr>
          </a:p>
        </p:txBody>
      </p:sp>
      <p:sp>
        <p:nvSpPr>
          <p:cNvPr id="3"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DC0FCE8C-49D0-486C-9E6F-00691A461C09}" type="slidenum">
              <a:rPr lang="en-US" altLang="en-US">
                <a:solidFill>
                  <a:srgbClr val="FFFF66"/>
                </a:solidFill>
              </a:rPr>
              <a:pPr eaLnBrk="1" hangingPunct="1"/>
              <a:t>53</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defRPr/>
            </a:pPr>
            <a:r>
              <a:rPr lang="en-US" smtClean="0"/>
              <a:t>Knowing Your Facts</a:t>
            </a:r>
          </a:p>
        </p:txBody>
      </p:sp>
      <p:sp>
        <p:nvSpPr>
          <p:cNvPr id="118787" name="Rectangle 3"/>
          <p:cNvSpPr>
            <a:spLocks noGrp="1" noChangeArrowheads="1"/>
          </p:cNvSpPr>
          <p:nvPr>
            <p:ph idx="1"/>
          </p:nvPr>
        </p:nvSpPr>
        <p:spPr>
          <a:xfrm>
            <a:off x="914400" y="1828800"/>
            <a:ext cx="7696200" cy="4648200"/>
          </a:xfrm>
        </p:spPr>
        <p:txBody>
          <a:bodyPr/>
          <a:lstStyle/>
          <a:p>
            <a:pPr eaLnBrk="1" hangingPunct="1">
              <a:defRPr/>
            </a:pPr>
            <a:r>
              <a:rPr lang="en-US" sz="4000" smtClean="0"/>
              <a:t>Of course, to be moral experts, it would be necessary for moral philosophers to do some fact-finding on whatever issue they were considering.  But knowing the facts does not necessarily resolve the ethical quandary.</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3A59695A-0B5D-43A3-9411-6FA96021F63C}" type="slidenum">
              <a:rPr lang="en-US" altLang="en-US">
                <a:solidFill>
                  <a:srgbClr val="FFFF66"/>
                </a:solidFill>
              </a:rPr>
              <a:pPr eaLnBrk="1" hangingPunct="1"/>
              <a:t>54</a:t>
            </a:fld>
            <a:endParaRPr lang="en-US" altLang="en-US">
              <a:solidFill>
                <a:srgbClr val="FFFF66"/>
              </a:solidFill>
            </a:endParaRPr>
          </a:p>
        </p:txBody>
      </p:sp>
    </p:spTree>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en-US" smtClean="0"/>
              <a:t>What Ethics is </a:t>
            </a:r>
            <a:r>
              <a:rPr lang="en-US" smtClean="0">
                <a:solidFill>
                  <a:srgbClr val="FFFF66"/>
                </a:solidFill>
              </a:rPr>
              <a:t>Not</a:t>
            </a:r>
            <a:r>
              <a:rPr lang="en-US" i="1" smtClean="0"/>
              <a:t/>
            </a:r>
            <a:br>
              <a:rPr lang="en-US" i="1" smtClean="0"/>
            </a:br>
            <a:r>
              <a:rPr lang="en-US" sz="3200" b="0" smtClean="0">
                <a:solidFill>
                  <a:schemeClr val="tx1"/>
                </a:solidFill>
              </a:rPr>
              <a:t>(Peter Singer)</a:t>
            </a:r>
          </a:p>
        </p:txBody>
      </p:sp>
      <p:sp>
        <p:nvSpPr>
          <p:cNvPr id="103427" name="Rectangle 3"/>
          <p:cNvSpPr>
            <a:spLocks noGrp="1" noChangeArrowheads="1"/>
          </p:cNvSpPr>
          <p:nvPr>
            <p:ph idx="1"/>
          </p:nvPr>
        </p:nvSpPr>
        <p:spPr>
          <a:xfrm>
            <a:off x="914400" y="1905000"/>
            <a:ext cx="7696200" cy="4724400"/>
          </a:xfrm>
        </p:spPr>
        <p:txBody>
          <a:bodyPr/>
          <a:lstStyle/>
          <a:p>
            <a:pPr eaLnBrk="1" hangingPunct="1">
              <a:buFont typeface="Wingdings" panose="05000000000000000000" pitchFamily="2" charset="2"/>
              <a:buAutoNum type="arabicPeriod"/>
              <a:defRPr/>
            </a:pPr>
            <a:r>
              <a:rPr lang="en-US" sz="3600" smtClean="0"/>
              <a:t>Ethics is not about a set of prohibitions particularly concerned with sex.  There are other ethical issues to discuss.</a:t>
            </a:r>
          </a:p>
          <a:p>
            <a:pPr eaLnBrk="1" hangingPunct="1">
              <a:buFont typeface="Wingdings" panose="05000000000000000000" pitchFamily="2" charset="2"/>
              <a:buAutoNum type="arabicPeriod"/>
              <a:defRPr/>
            </a:pPr>
            <a:endParaRPr lang="en-US" sz="3600" smtClean="0"/>
          </a:p>
          <a:p>
            <a:pPr eaLnBrk="1" hangingPunct="1">
              <a:buFont typeface="Wingdings" panose="05000000000000000000" pitchFamily="2" charset="2"/>
              <a:buAutoNum type="arabicPeriod"/>
              <a:defRPr/>
            </a:pPr>
            <a:r>
              <a:rPr lang="en-US" sz="3600" smtClean="0"/>
              <a:t>Ethics is not an ideal system that is noble in theory but no good in practice.</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0F8A7C9-0521-4EEE-8190-95055E7B64BE}" type="slidenum">
              <a:rPr lang="en-US" altLang="en-US">
                <a:solidFill>
                  <a:srgbClr val="FFFF66"/>
                </a:solidFill>
              </a:rPr>
              <a:pPr eaLnBrk="1" hangingPunct="1"/>
              <a:t>55</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US" smtClean="0"/>
              <a:t>What Ethics is </a:t>
            </a:r>
            <a:r>
              <a:rPr lang="en-US" smtClean="0">
                <a:solidFill>
                  <a:srgbClr val="FFFF66"/>
                </a:solidFill>
              </a:rPr>
              <a:t>Not</a:t>
            </a:r>
          </a:p>
        </p:txBody>
      </p:sp>
      <p:sp>
        <p:nvSpPr>
          <p:cNvPr id="105475" name="Rectangle 3"/>
          <p:cNvSpPr>
            <a:spLocks noGrp="1" noChangeArrowheads="1"/>
          </p:cNvSpPr>
          <p:nvPr>
            <p:ph idx="1"/>
          </p:nvPr>
        </p:nvSpPr>
        <p:spPr/>
        <p:txBody>
          <a:bodyPr/>
          <a:lstStyle/>
          <a:p>
            <a:pPr eaLnBrk="1" hangingPunct="1">
              <a:buFont typeface="Wingdings" panose="05000000000000000000" pitchFamily="2" charset="2"/>
              <a:buAutoNum type="arabicPeriod" startAt="3"/>
              <a:defRPr/>
            </a:pPr>
            <a:r>
              <a:rPr lang="en-US" sz="4000" smtClean="0"/>
              <a:t>Ethics is not something intelligible only in the context of religion.  It is possible to think critically and responsibly about ethical issues independently of religious consideration.</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5568088D-C805-401E-9F7D-B39412A992FF}" type="slidenum">
              <a:rPr lang="en-US" altLang="en-US">
                <a:solidFill>
                  <a:srgbClr val="FFFF66"/>
                </a:solidFill>
              </a:rPr>
              <a:pPr eaLnBrk="1" hangingPunct="1"/>
              <a:t>56</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en-US" smtClean="0"/>
              <a:t>What Ethics is </a:t>
            </a:r>
            <a:r>
              <a:rPr lang="en-US" smtClean="0">
                <a:solidFill>
                  <a:srgbClr val="FFFF66"/>
                </a:solidFill>
              </a:rPr>
              <a:t>Not</a:t>
            </a:r>
          </a:p>
        </p:txBody>
      </p:sp>
      <p:sp>
        <p:nvSpPr>
          <p:cNvPr id="109571" name="Rectangle 3"/>
          <p:cNvSpPr>
            <a:spLocks noGrp="1" noChangeArrowheads="1"/>
          </p:cNvSpPr>
          <p:nvPr>
            <p:ph idx="1"/>
          </p:nvPr>
        </p:nvSpPr>
        <p:spPr>
          <a:xfrm>
            <a:off x="1066800" y="1981200"/>
            <a:ext cx="7543800" cy="4648200"/>
          </a:xfrm>
        </p:spPr>
        <p:txBody>
          <a:bodyPr/>
          <a:lstStyle/>
          <a:p>
            <a:pPr eaLnBrk="1" hangingPunct="1">
              <a:buFont typeface="Wingdings" panose="05000000000000000000" pitchFamily="2" charset="2"/>
              <a:buNone/>
              <a:defRPr/>
            </a:pPr>
            <a:r>
              <a:rPr lang="en-US" sz="3500" smtClean="0"/>
              <a:t>4. Ethics is not relative or subjective.</a:t>
            </a:r>
          </a:p>
          <a:p>
            <a:pPr eaLnBrk="1" hangingPunct="1">
              <a:buFont typeface="Wingdings" panose="05000000000000000000" pitchFamily="2" charset="2"/>
              <a:buNone/>
              <a:defRPr/>
            </a:pPr>
            <a:endParaRPr lang="en-US" sz="3500" smtClean="0"/>
          </a:p>
          <a:p>
            <a:pPr eaLnBrk="1" hangingPunct="1">
              <a:buFont typeface="Wingdings" panose="05000000000000000000" pitchFamily="2" charset="2"/>
              <a:buNone/>
              <a:defRPr/>
            </a:pPr>
            <a:r>
              <a:rPr lang="en-US" sz="3500" smtClean="0"/>
              <a:t>	Is it still possible . . . to give reasons for choosing one way of life in preference to another?  Is it all a matter of what will make us happier, or live a more meaningful and fulfilling life?</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90B5DE6B-EC4D-4DB6-85DC-5D59660B8929}" type="slidenum">
              <a:rPr lang="en-US" altLang="en-US">
                <a:solidFill>
                  <a:srgbClr val="FFFF66"/>
                </a:solidFill>
              </a:rPr>
              <a:pPr eaLnBrk="1" hangingPunct="1"/>
              <a:t>57</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914400" y="1828800"/>
            <a:ext cx="7924800" cy="4572000"/>
          </a:xfrm>
        </p:spPr>
        <p:txBody>
          <a:bodyPr/>
          <a:lstStyle/>
          <a:p>
            <a:pPr eaLnBrk="1" hangingPunct="1">
              <a:defRPr/>
            </a:pPr>
            <a:r>
              <a:rPr lang="en-US" sz="4800" b="0" smtClean="0">
                <a:solidFill>
                  <a:schemeClr val="tx1"/>
                </a:solidFill>
              </a:rPr>
              <a:t>One objective in this course is to reexamine our ethical intuitions, especially those that have not been subjected to rational scrutiny.</a:t>
            </a:r>
          </a:p>
        </p:txBody>
      </p:sp>
      <p:sp>
        <p:nvSpPr>
          <p:cNvPr id="4"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5DCDFDA6-2E7F-4331-AE56-AA0216EACFE1}" type="slidenum">
              <a:rPr lang="en-US" altLang="en-US">
                <a:solidFill>
                  <a:srgbClr val="FFFF66"/>
                </a:solidFill>
              </a:rPr>
              <a:pPr eaLnBrk="1" hangingPunct="1"/>
              <a:t>58</a:t>
            </a:fld>
            <a:endParaRPr lang="en-US" altLang="en-US">
              <a:solidFill>
                <a:srgbClr val="FFFF66"/>
              </a:solidFill>
            </a:endParaRPr>
          </a:p>
        </p:txBody>
      </p:sp>
      <p:sp>
        <p:nvSpPr>
          <p:cNvPr id="59396" name="Text Box 3"/>
          <p:cNvSpPr txBox="1">
            <a:spLocks noChangeArrowheads="1"/>
          </p:cNvSpPr>
          <p:nvPr/>
        </p:nvSpPr>
        <p:spPr bwMode="auto">
          <a:xfrm>
            <a:off x="914400" y="685800"/>
            <a:ext cx="54864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sz="4800" b="1">
                <a:solidFill>
                  <a:srgbClr val="FF9966"/>
                </a:solidFill>
              </a:rPr>
              <a:t>Rational Scrutiny</a:t>
            </a:r>
          </a:p>
        </p:txBody>
      </p:sp>
    </p:spTree>
  </p:cSld>
  <p:clrMapOvr>
    <a:masterClrMapping/>
  </p:clrMapOvr>
  <p:transition spd="med">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defRPr/>
            </a:pPr>
            <a:r>
              <a:rPr lang="en-US" smtClean="0"/>
              <a:t>Some Ways </a:t>
            </a:r>
            <a:r>
              <a:rPr lang="en-US" smtClean="0">
                <a:solidFill>
                  <a:srgbClr val="FFFF66"/>
                </a:solidFill>
              </a:rPr>
              <a:t>Not</a:t>
            </a:r>
            <a:r>
              <a:rPr lang="en-US" smtClean="0"/>
              <a:t> to Answer Moral Questions</a:t>
            </a:r>
          </a:p>
        </p:txBody>
      </p:sp>
      <p:sp>
        <p:nvSpPr>
          <p:cNvPr id="120835" name="Rectangle 3"/>
          <p:cNvSpPr>
            <a:spLocks noGrp="1" noChangeArrowheads="1"/>
          </p:cNvSpPr>
          <p:nvPr>
            <p:ph idx="1"/>
          </p:nvPr>
        </p:nvSpPr>
        <p:spPr>
          <a:xfrm>
            <a:off x="914400" y="1828800"/>
            <a:ext cx="7696200" cy="4648200"/>
          </a:xfrm>
        </p:spPr>
        <p:txBody>
          <a:bodyPr/>
          <a:lstStyle/>
          <a:p>
            <a:pPr marL="609600" indent="-609600" eaLnBrk="1" hangingPunct="1">
              <a:buFont typeface="Wingdings" panose="05000000000000000000" pitchFamily="2" charset="2"/>
              <a:buAutoNum type="arabicPeriod"/>
              <a:defRPr/>
            </a:pPr>
            <a:r>
              <a:rPr lang="en-US" sz="4800" smtClean="0"/>
              <a:t>Personal preferences and opinions.</a:t>
            </a:r>
          </a:p>
          <a:p>
            <a:pPr marL="609600" indent="-609600" eaLnBrk="1" hangingPunct="1">
              <a:buFont typeface="Wingdings" panose="05000000000000000000" pitchFamily="2" charset="2"/>
              <a:buAutoNum type="arabicPeriod"/>
              <a:defRPr/>
            </a:pPr>
            <a:r>
              <a:rPr lang="en-US" sz="4800" smtClean="0"/>
              <a:t>Why thinking it so does not make it so.</a:t>
            </a:r>
          </a:p>
          <a:p>
            <a:pPr marL="609600" indent="-609600" eaLnBrk="1" hangingPunct="1">
              <a:buFont typeface="Wingdings" panose="05000000000000000000" pitchFamily="2" charset="2"/>
              <a:buAutoNum type="arabicPeriod"/>
              <a:defRPr/>
            </a:pPr>
            <a:r>
              <a:rPr lang="en-US" sz="4800" smtClean="0"/>
              <a:t>The irrelevance of statistics.</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392ADB65-7862-4C5B-BBCA-CEDA79CD5667}" type="slidenum">
              <a:rPr lang="en-US" altLang="en-US">
                <a:solidFill>
                  <a:srgbClr val="FFFF66"/>
                </a:solidFill>
              </a:rPr>
              <a:pPr eaLnBrk="1" hangingPunct="1"/>
              <a:t>59</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304800"/>
            <a:ext cx="7543800" cy="1066800"/>
          </a:xfrm>
        </p:spPr>
        <p:txBody>
          <a:bodyPr/>
          <a:lstStyle/>
          <a:p>
            <a:pPr>
              <a:defRPr/>
            </a:pPr>
            <a:r>
              <a:rPr lang="en-US" sz="4800" smtClean="0">
                <a:solidFill>
                  <a:schemeClr val="accent2"/>
                </a:solidFill>
                <a:latin typeface="Verdana" charset="0"/>
              </a:rPr>
              <a:t>Questions to Ponder</a:t>
            </a:r>
          </a:p>
        </p:txBody>
      </p:sp>
      <p:sp>
        <p:nvSpPr>
          <p:cNvPr id="31747" name="Rectangle 3"/>
          <p:cNvSpPr>
            <a:spLocks noGrp="1" noChangeArrowheads="1"/>
          </p:cNvSpPr>
          <p:nvPr>
            <p:ph idx="1"/>
          </p:nvPr>
        </p:nvSpPr>
        <p:spPr>
          <a:xfrm>
            <a:off x="914400" y="1524000"/>
            <a:ext cx="7848600" cy="4953000"/>
          </a:xfrm>
        </p:spPr>
        <p:txBody>
          <a:bodyPr/>
          <a:lstStyle/>
          <a:p>
            <a:pPr>
              <a:defRPr/>
            </a:pPr>
            <a:r>
              <a:rPr lang="en-US" sz="3000" dirty="0">
                <a:latin typeface="Verdana" pitchFamily="34" charset="0"/>
              </a:rPr>
              <a:t>Are moral principles absolute</a:t>
            </a:r>
            <a:r>
              <a:rPr lang="en-US" sz="3000" dirty="0" smtClean="0">
                <a:latin typeface="Verdana" pitchFamily="34" charset="0"/>
              </a:rPr>
              <a:t>?</a:t>
            </a:r>
          </a:p>
          <a:p>
            <a:pPr lvl="1">
              <a:defRPr/>
            </a:pPr>
            <a:r>
              <a:rPr lang="en-US" sz="3000" dirty="0" smtClean="0">
                <a:latin typeface="Verdana" pitchFamily="34" charset="0"/>
              </a:rPr>
              <a:t>Use examples of killing, lying, and stealing.</a:t>
            </a:r>
            <a:endParaRPr lang="en-US" sz="3000" dirty="0">
              <a:latin typeface="Verdana" pitchFamily="34" charset="0"/>
            </a:endParaRPr>
          </a:p>
          <a:p>
            <a:pPr>
              <a:defRPr/>
            </a:pPr>
            <a:r>
              <a:rPr lang="en-US" sz="3000" dirty="0">
                <a:latin typeface="Verdana" pitchFamily="34" charset="0"/>
              </a:rPr>
              <a:t>Are moral principles relative to social groups or individual decisions?</a:t>
            </a:r>
          </a:p>
          <a:p>
            <a:pPr>
              <a:defRPr/>
            </a:pPr>
            <a:r>
              <a:rPr lang="en-US" sz="3000" dirty="0">
                <a:latin typeface="Verdana" pitchFamily="34" charset="0"/>
              </a:rPr>
              <a:t>Is morality only in the view of the person being moral?</a:t>
            </a:r>
          </a:p>
          <a:p>
            <a:pPr>
              <a:defRPr/>
            </a:pPr>
            <a:r>
              <a:rPr lang="en-US" sz="3000" dirty="0">
                <a:latin typeface="Verdana" pitchFamily="34" charset="0"/>
              </a:rPr>
              <a:t>Is there a time for me to act immorally?</a:t>
            </a:r>
          </a:p>
          <a:p>
            <a:pPr>
              <a:defRPr/>
            </a:pPr>
            <a:r>
              <a:rPr lang="en-US" sz="3000" dirty="0">
                <a:latin typeface="Verdana" pitchFamily="34" charset="0"/>
              </a:rPr>
              <a:t>How can I justify my moral beliefs?</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0BBFF12-D67A-4635-99D5-6F8781985251}" type="slidenum">
              <a:rPr lang="en-US" altLang="en-US">
                <a:solidFill>
                  <a:srgbClr val="FFFF66"/>
                </a:solidFill>
              </a:rPr>
              <a:pPr eaLnBrk="1" hangingPunct="1"/>
              <a:t>6</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smtClean="0"/>
              <a:t>The Ideal Moral Judgment </a:t>
            </a:r>
          </a:p>
        </p:txBody>
      </p:sp>
      <p:sp>
        <p:nvSpPr>
          <p:cNvPr id="121859" name="Rectangle 3"/>
          <p:cNvSpPr>
            <a:spLocks noGrp="1" noChangeArrowheads="1"/>
          </p:cNvSpPr>
          <p:nvPr>
            <p:ph idx="1"/>
          </p:nvPr>
        </p:nvSpPr>
        <p:spPr>
          <a:xfrm>
            <a:off x="1066800" y="1981200"/>
            <a:ext cx="7543800" cy="4648200"/>
          </a:xfrm>
        </p:spPr>
        <p:txBody>
          <a:bodyPr/>
          <a:lstStyle/>
          <a:p>
            <a:pPr marL="609600" indent="-609600" eaLnBrk="1" hangingPunct="1">
              <a:buFont typeface="Wingdings" panose="05000000000000000000" pitchFamily="2" charset="2"/>
              <a:buAutoNum type="arabicPeriod"/>
              <a:defRPr/>
            </a:pPr>
            <a:r>
              <a:rPr lang="en-US" sz="4000" smtClean="0"/>
              <a:t>Conceptual clarity</a:t>
            </a:r>
          </a:p>
          <a:p>
            <a:pPr marL="609600" indent="-609600" eaLnBrk="1" hangingPunct="1">
              <a:buFont typeface="Wingdings" panose="05000000000000000000" pitchFamily="2" charset="2"/>
              <a:buAutoNum type="arabicPeriod"/>
              <a:defRPr/>
            </a:pPr>
            <a:r>
              <a:rPr lang="en-US" sz="4000" smtClean="0"/>
              <a:t>Information</a:t>
            </a:r>
          </a:p>
          <a:p>
            <a:pPr marL="609600" indent="-609600" eaLnBrk="1" hangingPunct="1">
              <a:buFont typeface="Wingdings" panose="05000000000000000000" pitchFamily="2" charset="2"/>
              <a:buAutoNum type="arabicPeriod"/>
              <a:defRPr/>
            </a:pPr>
            <a:r>
              <a:rPr lang="en-US" sz="4000" smtClean="0"/>
              <a:t>Rationality</a:t>
            </a:r>
          </a:p>
          <a:p>
            <a:pPr marL="609600" indent="-609600" eaLnBrk="1" hangingPunct="1">
              <a:buFont typeface="Wingdings" panose="05000000000000000000" pitchFamily="2" charset="2"/>
              <a:buAutoNum type="arabicPeriod"/>
              <a:defRPr/>
            </a:pPr>
            <a:r>
              <a:rPr lang="en-US" sz="4000" smtClean="0"/>
              <a:t>Impartiality</a:t>
            </a:r>
          </a:p>
          <a:p>
            <a:pPr marL="609600" indent="-609600" eaLnBrk="1" hangingPunct="1">
              <a:buFont typeface="Wingdings" panose="05000000000000000000" pitchFamily="2" charset="2"/>
              <a:buAutoNum type="arabicPeriod"/>
              <a:defRPr/>
            </a:pPr>
            <a:r>
              <a:rPr lang="en-US" sz="4000" smtClean="0"/>
              <a:t>Coolness</a:t>
            </a:r>
          </a:p>
          <a:p>
            <a:pPr marL="609600" indent="-609600" eaLnBrk="1" hangingPunct="1">
              <a:buFont typeface="Wingdings" panose="05000000000000000000" pitchFamily="2" charset="2"/>
              <a:buAutoNum type="arabicPeriod"/>
              <a:defRPr/>
            </a:pPr>
            <a:r>
              <a:rPr lang="en-US" sz="4000" smtClean="0"/>
              <a:t>Valid Moral Principles</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CE061887-F01E-40EC-B6E1-0A8AF663BCF3}" type="slidenum">
              <a:rPr lang="en-US" altLang="en-US">
                <a:solidFill>
                  <a:srgbClr val="FFFF66"/>
                </a:solidFill>
              </a:rPr>
              <a:pPr eaLnBrk="1" hangingPunct="1"/>
              <a:t>60</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defRPr/>
            </a:pPr>
            <a:r>
              <a:rPr lang="en-US" smtClean="0"/>
              <a:t>No Double Standards Allowed </a:t>
            </a:r>
          </a:p>
        </p:txBody>
      </p:sp>
      <p:sp>
        <p:nvSpPr>
          <p:cNvPr id="122883" name="Rectangle 3"/>
          <p:cNvSpPr>
            <a:spLocks noGrp="1" noChangeArrowheads="1"/>
          </p:cNvSpPr>
          <p:nvPr>
            <p:ph idx="1"/>
          </p:nvPr>
        </p:nvSpPr>
        <p:spPr>
          <a:xfrm>
            <a:off x="1066800" y="1981200"/>
            <a:ext cx="7543800" cy="4724400"/>
          </a:xfrm>
        </p:spPr>
        <p:txBody>
          <a:bodyPr/>
          <a:lstStyle/>
          <a:p>
            <a:pPr marL="609600" indent="-609600" eaLnBrk="1" hangingPunct="1">
              <a:lnSpc>
                <a:spcPct val="90000"/>
              </a:lnSpc>
              <a:buFont typeface="Wingdings" panose="05000000000000000000" pitchFamily="2" charset="2"/>
              <a:buAutoNum type="arabicPeriod"/>
              <a:defRPr/>
            </a:pPr>
            <a:r>
              <a:rPr lang="en-US" smtClean="0"/>
              <a:t>Have important concepts been analyzed, and if so, have they been analyzed correctly?</a:t>
            </a:r>
          </a:p>
          <a:p>
            <a:pPr marL="609600" indent="-609600" eaLnBrk="1" hangingPunct="1">
              <a:lnSpc>
                <a:spcPct val="90000"/>
              </a:lnSpc>
              <a:buFont typeface="Wingdings" panose="05000000000000000000" pitchFamily="2" charset="2"/>
              <a:buAutoNum type="arabicPeriod"/>
              <a:defRPr/>
            </a:pPr>
            <a:r>
              <a:rPr lang="en-US" smtClean="0"/>
              <a:t>Does the author argue from a basis of knowledge of the real-life setting(s) in which a moral question arises?</a:t>
            </a:r>
          </a:p>
          <a:p>
            <a:pPr marL="609600" indent="-609600" eaLnBrk="1" hangingPunct="1">
              <a:lnSpc>
                <a:spcPct val="90000"/>
              </a:lnSpc>
              <a:buFont typeface="Wingdings" panose="05000000000000000000" pitchFamily="2" charset="2"/>
              <a:buAutoNum type="arabicPeriod"/>
              <a:defRPr/>
            </a:pPr>
            <a:r>
              <a:rPr lang="en-US" smtClean="0"/>
              <a:t>Is the author rational?  (Do the arguments presented observe the rules of logic?)</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5A55689A-ED48-410D-A51D-C991A0BC72AD}" type="slidenum">
              <a:rPr lang="en-US" altLang="en-US">
                <a:solidFill>
                  <a:srgbClr val="FFFF66"/>
                </a:solidFill>
              </a:rPr>
              <a:pPr eaLnBrk="1" hangingPunct="1"/>
              <a:t>61</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en-US" smtClean="0"/>
              <a:t>No Double Standards Allowed </a:t>
            </a:r>
          </a:p>
        </p:txBody>
      </p:sp>
      <p:sp>
        <p:nvSpPr>
          <p:cNvPr id="123907" name="Rectangle 3"/>
          <p:cNvSpPr>
            <a:spLocks noGrp="1" noChangeArrowheads="1"/>
          </p:cNvSpPr>
          <p:nvPr>
            <p:ph idx="1"/>
          </p:nvPr>
        </p:nvSpPr>
        <p:spPr/>
        <p:txBody>
          <a:bodyPr/>
          <a:lstStyle/>
          <a:p>
            <a:pPr eaLnBrk="1" hangingPunct="1">
              <a:buFont typeface="Wingdings" panose="05000000000000000000" pitchFamily="2" charset="2"/>
              <a:buNone/>
              <a:defRPr/>
            </a:pPr>
            <a:r>
              <a:rPr lang="en-US" sz="2800" smtClean="0"/>
              <a:t>4. Is there a lack of appropriate impartiality?  (Is someone, or some group, arbitrarily favored over others?)</a:t>
            </a:r>
          </a:p>
          <a:p>
            <a:pPr eaLnBrk="1" hangingPunct="1">
              <a:buFont typeface="Wingdings" panose="05000000000000000000" pitchFamily="2" charset="2"/>
              <a:buNone/>
              <a:defRPr/>
            </a:pPr>
            <a:r>
              <a:rPr lang="en-US" sz="2800" smtClean="0"/>
              <a:t>5. Are things argued for in a state of strong emotion?  (Are deep feelings rhetorically vented in the place of hard thinking?)</a:t>
            </a:r>
          </a:p>
          <a:p>
            <a:pPr eaLnBrk="1" hangingPunct="1">
              <a:buFont typeface="Wingdings" panose="05000000000000000000" pitchFamily="2" charset="2"/>
              <a:buNone/>
              <a:defRPr/>
            </a:pPr>
            <a:r>
              <a:rPr lang="en-US" sz="2800" smtClean="0"/>
              <a:t>6. Are the moral principles used valid ones? (Is any effort expended to show that they meet the appropriate criteria?)</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075C139F-8E8E-40F5-A968-31C79CA4D154}" type="slidenum">
              <a:rPr lang="en-US" altLang="en-US">
                <a:solidFill>
                  <a:srgbClr val="FFFF66"/>
                </a:solidFill>
              </a:rPr>
              <a:pPr eaLnBrk="1" hangingPunct="1"/>
              <a:t>62</a:t>
            </a:fld>
            <a:endParaRPr lang="en-US" altLang="en-US">
              <a:solidFill>
                <a:srgbClr val="FFFF66"/>
              </a:solidFill>
            </a:endParaRPr>
          </a:p>
        </p:txBody>
      </p: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a:defRPr/>
            </a:pPr>
            <a:r>
              <a:rPr lang="en-US" sz="4800" dirty="0">
                <a:solidFill>
                  <a:schemeClr val="accent2"/>
                </a:solidFill>
                <a:latin typeface="Verdana" pitchFamily="34" charset="0"/>
              </a:rPr>
              <a:t>Ethical Assessment</a:t>
            </a:r>
          </a:p>
        </p:txBody>
      </p:sp>
      <p:sp>
        <p:nvSpPr>
          <p:cNvPr id="120835" name="Rectangle 3"/>
          <p:cNvSpPr>
            <a:spLocks noGrp="1" noChangeArrowheads="1"/>
          </p:cNvSpPr>
          <p:nvPr>
            <p:ph idx="1"/>
          </p:nvPr>
        </p:nvSpPr>
        <p:spPr/>
        <p:txBody>
          <a:bodyPr/>
          <a:lstStyle/>
          <a:p>
            <a:pPr>
              <a:defRPr/>
            </a:pPr>
            <a:r>
              <a:rPr lang="en-US"/>
              <a:t>Generally there are four domains which evaluate rules of right conduct</a:t>
            </a:r>
          </a:p>
          <a:p>
            <a:pPr>
              <a:buFont typeface="Wingdings" panose="05000000000000000000" pitchFamily="2" charset="2"/>
              <a:buNone/>
              <a:defRPr/>
            </a:pPr>
            <a:endParaRPr lang="en-US"/>
          </a:p>
          <a:p>
            <a:pPr algn="ctr">
              <a:defRPr/>
            </a:pPr>
            <a:r>
              <a:rPr lang="en-US">
                <a:solidFill>
                  <a:srgbClr val="00FF00"/>
                </a:solidFill>
              </a:rPr>
              <a:t>Action</a:t>
            </a:r>
          </a:p>
          <a:p>
            <a:pPr algn="ctr">
              <a:defRPr/>
            </a:pPr>
            <a:r>
              <a:rPr lang="en-US">
                <a:solidFill>
                  <a:srgbClr val="00FF00"/>
                </a:solidFill>
              </a:rPr>
              <a:t>Consequences</a:t>
            </a:r>
          </a:p>
          <a:p>
            <a:pPr algn="ctr">
              <a:defRPr/>
            </a:pPr>
            <a:r>
              <a:rPr lang="en-US">
                <a:solidFill>
                  <a:srgbClr val="00FF00"/>
                </a:solidFill>
              </a:rPr>
              <a:t>Character</a:t>
            </a:r>
          </a:p>
          <a:p>
            <a:pPr algn="ctr">
              <a:defRPr/>
            </a:pPr>
            <a:r>
              <a:rPr lang="en-US">
                <a:solidFill>
                  <a:srgbClr val="00FF00"/>
                </a:solidFill>
              </a:rPr>
              <a:t>Motive</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15273A3-3F05-42BF-829B-ABD817862C28}" type="slidenum">
              <a:rPr lang="en-US" altLang="en-US">
                <a:solidFill>
                  <a:srgbClr val="FFFF66"/>
                </a:solidFill>
              </a:rPr>
              <a:pPr eaLnBrk="1" hangingPunct="1"/>
              <a:t>63</a:t>
            </a:fld>
            <a:endParaRPr lang="en-US" altLang="en-US">
              <a:solidFill>
                <a:srgbClr val="FFFF66"/>
              </a:solidFill>
            </a:endParaRPr>
          </a:p>
        </p:txBody>
      </p:sp>
    </p:spTree>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a:defRPr/>
            </a:pPr>
            <a:r>
              <a:rPr lang="en-US" sz="5400" dirty="0">
                <a:solidFill>
                  <a:schemeClr val="accent2"/>
                </a:solidFill>
                <a:latin typeface="Verdana" pitchFamily="34" charset="0"/>
              </a:rPr>
              <a:t>1. Action</a:t>
            </a:r>
          </a:p>
        </p:txBody>
      </p:sp>
      <p:sp>
        <p:nvSpPr>
          <p:cNvPr id="124931" name="Rectangle 3"/>
          <p:cNvSpPr>
            <a:spLocks noGrp="1" noChangeArrowheads="1"/>
          </p:cNvSpPr>
          <p:nvPr>
            <p:ph idx="1"/>
          </p:nvPr>
        </p:nvSpPr>
        <p:spPr/>
        <p:txBody>
          <a:bodyPr/>
          <a:lstStyle/>
          <a:p>
            <a:pPr algn="ctr">
              <a:lnSpc>
                <a:spcPct val="90000"/>
              </a:lnSpc>
              <a:defRPr/>
            </a:pPr>
            <a:r>
              <a:rPr lang="en-US" dirty="0"/>
              <a:t>Actions are usually termed</a:t>
            </a:r>
          </a:p>
          <a:p>
            <a:pPr algn="ctr">
              <a:lnSpc>
                <a:spcPct val="90000"/>
              </a:lnSpc>
              <a:buFont typeface="Wingdings" panose="05000000000000000000" pitchFamily="2" charset="2"/>
              <a:buNone/>
              <a:defRPr/>
            </a:pPr>
            <a:r>
              <a:rPr lang="en-US" dirty="0"/>
              <a:t>  right or wrong.</a:t>
            </a:r>
          </a:p>
          <a:p>
            <a:pPr algn="ctr">
              <a:lnSpc>
                <a:spcPct val="90000"/>
              </a:lnSpc>
              <a:buFont typeface="Wingdings" panose="05000000000000000000" pitchFamily="2" charset="2"/>
              <a:buNone/>
              <a:defRPr/>
            </a:pPr>
            <a:endParaRPr lang="en-US" dirty="0"/>
          </a:p>
          <a:p>
            <a:pPr algn="ctr">
              <a:lnSpc>
                <a:spcPct val="90000"/>
              </a:lnSpc>
              <a:buFont typeface="Wingdings" panose="05000000000000000000" pitchFamily="2" charset="2"/>
              <a:buNone/>
              <a:defRPr/>
            </a:pPr>
            <a:r>
              <a:rPr lang="en-US" dirty="0"/>
              <a:t>‘Right’ can be an ambiguous term.</a:t>
            </a:r>
          </a:p>
          <a:p>
            <a:pPr algn="ctr">
              <a:lnSpc>
                <a:spcPct val="90000"/>
              </a:lnSpc>
              <a:buFont typeface="Wingdings" panose="05000000000000000000" pitchFamily="2" charset="2"/>
              <a:buNone/>
              <a:defRPr/>
            </a:pPr>
            <a:endParaRPr lang="en-US" dirty="0"/>
          </a:p>
          <a:p>
            <a:pPr algn="ctr">
              <a:lnSpc>
                <a:spcPct val="90000"/>
              </a:lnSpc>
              <a:buFont typeface="Wingdings" panose="05000000000000000000" pitchFamily="2" charset="2"/>
              <a:buNone/>
              <a:defRPr/>
            </a:pPr>
            <a:r>
              <a:rPr lang="en-US" dirty="0">
                <a:solidFill>
                  <a:srgbClr val="A50021"/>
                </a:solidFill>
              </a:rPr>
              <a:t>Right</a:t>
            </a:r>
            <a:r>
              <a:rPr lang="en-US" dirty="0"/>
              <a:t> can mean</a:t>
            </a:r>
          </a:p>
          <a:p>
            <a:pPr algn="ctr">
              <a:lnSpc>
                <a:spcPct val="90000"/>
              </a:lnSpc>
              <a:defRPr/>
            </a:pPr>
            <a:r>
              <a:rPr lang="en-US" dirty="0">
                <a:solidFill>
                  <a:srgbClr val="00FF00"/>
                </a:solidFill>
              </a:rPr>
              <a:t>Obligatory or</a:t>
            </a:r>
          </a:p>
          <a:p>
            <a:pPr algn="ctr">
              <a:lnSpc>
                <a:spcPct val="90000"/>
              </a:lnSpc>
              <a:defRPr/>
            </a:pPr>
            <a:r>
              <a:rPr lang="en-US" dirty="0">
                <a:solidFill>
                  <a:srgbClr val="00FF00"/>
                </a:solidFill>
              </a:rPr>
              <a:t>Permissible</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27AF2673-4BA3-49F6-B707-8A230B1C6CBD}" type="slidenum">
              <a:rPr lang="en-US" altLang="en-US">
                <a:solidFill>
                  <a:srgbClr val="FFFF66"/>
                </a:solidFill>
              </a:rPr>
              <a:pPr eaLnBrk="1" hangingPunct="1"/>
              <a:t>64</a:t>
            </a:fld>
            <a:endParaRPr lang="en-US" altLang="en-US">
              <a:solidFill>
                <a:srgbClr val="FFFF66"/>
              </a:solidFill>
            </a:endParaRPr>
          </a:p>
        </p:txBody>
      </p:sp>
    </p:spTree>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a:defRPr/>
            </a:pPr>
            <a:r>
              <a:rPr lang="en-US" dirty="0">
                <a:solidFill>
                  <a:schemeClr val="accent2"/>
                </a:solidFill>
                <a:latin typeface="Verdana" pitchFamily="34" charset="0"/>
              </a:rPr>
              <a:t>Right Action – 2 Types</a:t>
            </a:r>
          </a:p>
        </p:txBody>
      </p:sp>
      <p:sp>
        <p:nvSpPr>
          <p:cNvPr id="125955" name="Rectangle 3"/>
          <p:cNvSpPr>
            <a:spLocks noGrp="1" noChangeArrowheads="1"/>
          </p:cNvSpPr>
          <p:nvPr>
            <p:ph idx="1"/>
          </p:nvPr>
        </p:nvSpPr>
        <p:spPr/>
        <p:txBody>
          <a:bodyPr/>
          <a:lstStyle/>
          <a:p>
            <a:pPr>
              <a:defRPr/>
            </a:pPr>
            <a:r>
              <a:rPr lang="en-US">
                <a:solidFill>
                  <a:srgbClr val="00FF00"/>
                </a:solidFill>
              </a:rPr>
              <a:t>Optional Act</a:t>
            </a:r>
            <a:r>
              <a:rPr lang="en-US"/>
              <a:t> – An act not obligatory or wrong to do; not your duty to do or not to do</a:t>
            </a:r>
          </a:p>
          <a:p>
            <a:pPr>
              <a:defRPr/>
            </a:pPr>
            <a:endParaRPr lang="en-US"/>
          </a:p>
          <a:p>
            <a:pPr>
              <a:defRPr/>
            </a:pPr>
            <a:r>
              <a:rPr lang="en-US">
                <a:solidFill>
                  <a:srgbClr val="00FF00"/>
                </a:solidFill>
              </a:rPr>
              <a:t>Obligatory Act</a:t>
            </a:r>
            <a:r>
              <a:rPr lang="en-US"/>
              <a:t> – An act you must do; you are required to do; you may not refrain from doing it.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001A5385-2A7B-4332-9FB1-92058C16A4F7}" type="slidenum">
              <a:rPr lang="en-US" altLang="en-US">
                <a:solidFill>
                  <a:srgbClr val="FFFF66"/>
                </a:solidFill>
              </a:rPr>
              <a:pPr eaLnBrk="1" hangingPunct="1"/>
              <a:t>65</a:t>
            </a:fld>
            <a:endParaRPr lang="en-US" altLang="en-US">
              <a:solidFill>
                <a:srgbClr val="FFFF66"/>
              </a:solidFill>
            </a:endParaRPr>
          </a:p>
        </p:txBody>
      </p:sp>
    </p:spTree>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a:defRPr/>
            </a:pPr>
            <a:r>
              <a:rPr lang="en-US" sz="5400" dirty="0">
                <a:solidFill>
                  <a:schemeClr val="accent2"/>
                </a:solidFill>
                <a:latin typeface="Verdana" pitchFamily="34" charset="0"/>
              </a:rPr>
              <a:t>Wrong Acts</a:t>
            </a:r>
          </a:p>
        </p:txBody>
      </p:sp>
      <p:sp>
        <p:nvSpPr>
          <p:cNvPr id="128003" name="Rectangle 3"/>
          <p:cNvSpPr>
            <a:spLocks noGrp="1" noChangeArrowheads="1"/>
          </p:cNvSpPr>
          <p:nvPr>
            <p:ph idx="1"/>
          </p:nvPr>
        </p:nvSpPr>
        <p:spPr/>
        <p:txBody>
          <a:bodyPr/>
          <a:lstStyle/>
          <a:p>
            <a:pPr>
              <a:defRPr/>
            </a:pPr>
            <a:r>
              <a:rPr lang="en-US"/>
              <a:t>One has an obligation or duty to refrain from doing the action.</a:t>
            </a:r>
          </a:p>
          <a:p>
            <a:pPr>
              <a:defRPr/>
            </a:pPr>
            <a:endParaRPr lang="en-US"/>
          </a:p>
          <a:p>
            <a:pPr>
              <a:defRPr/>
            </a:pPr>
            <a:r>
              <a:rPr lang="en-US"/>
              <a:t>One ought not to do the action at all.</a:t>
            </a:r>
          </a:p>
          <a:p>
            <a:pPr>
              <a:defRPr/>
            </a:pPr>
            <a:endParaRPr lang="en-US"/>
          </a:p>
          <a:p>
            <a:pPr>
              <a:defRPr/>
            </a:pPr>
            <a:r>
              <a:rPr lang="en-US"/>
              <a:t>It is not an act that is permissible for one to do.</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DD546BF-DA94-4261-B32D-5118AD3F3593}" type="slidenum">
              <a:rPr lang="en-US" altLang="en-US">
                <a:solidFill>
                  <a:srgbClr val="FFFF66"/>
                </a:solidFill>
              </a:rPr>
              <a:pPr eaLnBrk="1" hangingPunct="1"/>
              <a:t>66</a:t>
            </a:fld>
            <a:endParaRPr lang="en-US" altLang="en-US">
              <a:solidFill>
                <a:srgbClr val="FFFF66"/>
              </a:solidFill>
            </a:endParaRPr>
          </a:p>
        </p:txBody>
      </p:sp>
    </p:spTree>
  </p:cSld>
  <p:clrMapOvr>
    <a:masterClrMapping/>
  </p:clrMapOvr>
  <p:transition spd="med">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defRPr/>
            </a:pPr>
            <a:r>
              <a:rPr lang="en-US" sz="5400" dirty="0">
                <a:solidFill>
                  <a:schemeClr val="accent2"/>
                </a:solidFill>
                <a:latin typeface="Verdana" pitchFamily="34" charset="0"/>
              </a:rPr>
              <a:t>Supererogatory Acts</a:t>
            </a:r>
          </a:p>
        </p:txBody>
      </p:sp>
      <p:sp>
        <p:nvSpPr>
          <p:cNvPr id="129027" name="Rectangle 3"/>
          <p:cNvSpPr>
            <a:spLocks noGrp="1" noChangeArrowheads="1"/>
          </p:cNvSpPr>
          <p:nvPr>
            <p:ph idx="1"/>
          </p:nvPr>
        </p:nvSpPr>
        <p:spPr/>
        <p:txBody>
          <a:bodyPr/>
          <a:lstStyle/>
          <a:p>
            <a:pPr>
              <a:defRPr/>
            </a:pPr>
            <a:r>
              <a:rPr lang="en-US"/>
              <a:t>These actions are within the range of permissible acts.</a:t>
            </a:r>
          </a:p>
          <a:p>
            <a:pPr>
              <a:defRPr/>
            </a:pPr>
            <a:r>
              <a:rPr lang="en-US"/>
              <a:t>These are highly altruistic acts.</a:t>
            </a:r>
          </a:p>
          <a:p>
            <a:pPr>
              <a:defRPr/>
            </a:pPr>
            <a:r>
              <a:rPr lang="en-US"/>
              <a:t>These are not required or obligatory acts.</a:t>
            </a:r>
          </a:p>
          <a:p>
            <a:pPr>
              <a:defRPr/>
            </a:pPr>
            <a:r>
              <a:rPr lang="en-US"/>
              <a:t>They exceed what morality requires.</a:t>
            </a:r>
          </a:p>
          <a:p>
            <a:pPr>
              <a:defRPr/>
            </a:pPr>
            <a:r>
              <a:rPr lang="en-US"/>
              <a:t>They go beyond ‘the call of duty.’</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B2FC462-A7AE-497A-947D-1FD90C8201B0}" type="slidenum">
              <a:rPr lang="en-US" altLang="en-US">
                <a:solidFill>
                  <a:srgbClr val="FFFF66"/>
                </a:solidFill>
              </a:rPr>
              <a:pPr eaLnBrk="1" hangingPunct="1"/>
              <a:t>67</a:t>
            </a:fld>
            <a:endParaRPr lang="en-US" altLang="en-US">
              <a:solidFill>
                <a:srgbClr val="FFFF66"/>
              </a:solidFill>
            </a:endParaRPr>
          </a:p>
        </p:txBody>
      </p:sp>
    </p:spTree>
  </p:cSld>
  <p:clrMapOvr>
    <a:masterClrMapping/>
  </p:clrMapOvr>
  <p:transition spd="med">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defRPr/>
            </a:pPr>
            <a:r>
              <a:rPr lang="en-US" sz="5400" dirty="0">
                <a:solidFill>
                  <a:schemeClr val="accent2"/>
                </a:solidFill>
                <a:latin typeface="Verdana" pitchFamily="34" charset="0"/>
              </a:rPr>
              <a:t>Deontological Actions</a:t>
            </a:r>
          </a:p>
        </p:txBody>
      </p:sp>
      <p:sp>
        <p:nvSpPr>
          <p:cNvPr id="130051" name="Rectangle 3"/>
          <p:cNvSpPr>
            <a:spLocks noGrp="1" noChangeArrowheads="1"/>
          </p:cNvSpPr>
          <p:nvPr>
            <p:ph idx="1"/>
          </p:nvPr>
        </p:nvSpPr>
        <p:spPr/>
        <p:txBody>
          <a:bodyPr/>
          <a:lstStyle/>
          <a:p>
            <a:pPr>
              <a:defRPr/>
            </a:pPr>
            <a:r>
              <a:rPr lang="en-US"/>
              <a:t>‘Deon’ is from the Greek word ‘Duty’</a:t>
            </a:r>
          </a:p>
          <a:p>
            <a:pPr>
              <a:defRPr/>
            </a:pPr>
            <a:r>
              <a:rPr lang="en-US"/>
              <a:t>These theories emphasize the nature of an action.</a:t>
            </a:r>
          </a:p>
          <a:p>
            <a:pPr>
              <a:defRPr/>
            </a:pPr>
            <a:endParaRPr lang="en-US"/>
          </a:p>
          <a:p>
            <a:pPr>
              <a:defRPr/>
            </a:pPr>
            <a:r>
              <a:rPr lang="en-US"/>
              <a:t>They hold that there is something inherently good or right about certain actions and wrong or bad about other actions.</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42AD15AC-1C63-4E9E-9AC1-74AD710B0A3A}" type="slidenum">
              <a:rPr lang="en-US" altLang="en-US">
                <a:solidFill>
                  <a:srgbClr val="FFFF66"/>
                </a:solidFill>
              </a:rPr>
              <a:pPr eaLnBrk="1" hangingPunct="1"/>
              <a:t>68</a:t>
            </a:fld>
            <a:endParaRPr lang="en-US" altLang="en-US">
              <a:solidFill>
                <a:srgbClr val="FFFF66"/>
              </a:solidFill>
            </a:endParaRPr>
          </a:p>
        </p:txBody>
      </p:sp>
    </p:spTree>
  </p:cSld>
  <p:clrMapOvr>
    <a:masterClrMapping/>
  </p:clrMapOvr>
  <p:transition spd="med">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a:defRPr/>
            </a:pPr>
            <a:r>
              <a:rPr lang="en-US" sz="5400" dirty="0">
                <a:solidFill>
                  <a:schemeClr val="accent2"/>
                </a:solidFill>
                <a:latin typeface="Verdana" pitchFamily="34" charset="0"/>
              </a:rPr>
              <a:t>2. Consequences</a:t>
            </a:r>
          </a:p>
        </p:txBody>
      </p:sp>
      <p:sp>
        <p:nvSpPr>
          <p:cNvPr id="131075" name="Rectangle 3"/>
          <p:cNvSpPr>
            <a:spLocks noGrp="1" noChangeArrowheads="1"/>
          </p:cNvSpPr>
          <p:nvPr>
            <p:ph idx="1"/>
          </p:nvPr>
        </p:nvSpPr>
        <p:spPr/>
        <p:txBody>
          <a:bodyPr/>
          <a:lstStyle/>
          <a:p>
            <a:pPr>
              <a:defRPr/>
            </a:pPr>
            <a:r>
              <a:rPr lang="en-US"/>
              <a:t>Actions based on the foreseeable outcome of a course of decision</a:t>
            </a:r>
          </a:p>
          <a:p>
            <a:pPr>
              <a:defRPr/>
            </a:pPr>
            <a:r>
              <a:rPr lang="en-US"/>
              <a:t>Theories that focus on consequences in determining what is moral/right or immoral/wrong are termed:</a:t>
            </a:r>
          </a:p>
          <a:p>
            <a:pPr algn="ctr">
              <a:defRPr/>
            </a:pPr>
            <a:r>
              <a:rPr lang="en-US">
                <a:solidFill>
                  <a:srgbClr val="A50021"/>
                </a:solidFill>
              </a:rPr>
              <a:t>Teleological Ethical Theories</a:t>
            </a:r>
          </a:p>
          <a:p>
            <a:pPr algn="ctr">
              <a:defRPr/>
            </a:pPr>
            <a:r>
              <a:rPr lang="en-US"/>
              <a:t>‘Telos’ is Greek and means goal directed.</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B582260-C35E-422D-9224-2701B7BDED73}" type="slidenum">
              <a:rPr lang="en-US" altLang="en-US">
                <a:solidFill>
                  <a:srgbClr val="FFFF66"/>
                </a:solidFill>
              </a:rPr>
              <a:pPr eaLnBrk="1" hangingPunct="1"/>
              <a:t>69</a:t>
            </a:fld>
            <a:endParaRPr lang="en-US" altLang="en-US">
              <a:solidFill>
                <a:srgbClr val="FFFF66"/>
              </a:solidFill>
            </a:endParaRP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defRPr/>
            </a:pPr>
            <a:r>
              <a:rPr lang="en-US" dirty="0" smtClean="0">
                <a:solidFill>
                  <a:schemeClr val="accent2"/>
                </a:solidFill>
              </a:rPr>
              <a:t>What is Morality?</a:t>
            </a:r>
          </a:p>
        </p:txBody>
      </p:sp>
      <p:sp>
        <p:nvSpPr>
          <p:cNvPr id="165891" name="Rectangle 3"/>
          <p:cNvSpPr>
            <a:spLocks noGrp="1" noChangeArrowheads="1"/>
          </p:cNvSpPr>
          <p:nvPr>
            <p:ph idx="1"/>
          </p:nvPr>
        </p:nvSpPr>
        <p:spPr>
          <a:xfrm>
            <a:off x="992188" y="1905000"/>
            <a:ext cx="7770812" cy="4572000"/>
          </a:xfrm>
        </p:spPr>
        <p:txBody>
          <a:bodyPr/>
          <a:lstStyle/>
          <a:p>
            <a:pPr eaLnBrk="1" hangingPunct="1">
              <a:defRPr/>
            </a:pPr>
            <a:r>
              <a:rPr lang="en-US" sz="5000" smtClean="0"/>
              <a:t>Morality consists of the standards that an individual or a group has about what is right and wrong or good and bad.</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A50A372-FB7D-428A-84FA-991C969F70C2}" type="slidenum">
              <a:rPr lang="en-US" altLang="en-US">
                <a:solidFill>
                  <a:srgbClr val="FFFF66"/>
                </a:solidFill>
              </a:rPr>
              <a:pPr eaLnBrk="1" hangingPunct="1"/>
              <a:t>7</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a:defRPr/>
            </a:pPr>
            <a:r>
              <a:rPr lang="en-US" sz="5400" dirty="0">
                <a:solidFill>
                  <a:schemeClr val="accent2"/>
                </a:solidFill>
                <a:latin typeface="Verdana" pitchFamily="34" charset="0"/>
              </a:rPr>
              <a:t>3.  Character</a:t>
            </a:r>
          </a:p>
        </p:txBody>
      </p:sp>
      <p:sp>
        <p:nvSpPr>
          <p:cNvPr id="132099" name="Rectangle 3"/>
          <p:cNvSpPr>
            <a:spLocks noGrp="1" noChangeArrowheads="1"/>
          </p:cNvSpPr>
          <p:nvPr>
            <p:ph idx="1"/>
          </p:nvPr>
        </p:nvSpPr>
        <p:spPr/>
        <p:txBody>
          <a:bodyPr/>
          <a:lstStyle/>
          <a:p>
            <a:pPr>
              <a:defRPr/>
            </a:pPr>
            <a:r>
              <a:rPr lang="en-US"/>
              <a:t>Character reflects actions that emphasize virtue.</a:t>
            </a:r>
          </a:p>
          <a:p>
            <a:pPr>
              <a:defRPr/>
            </a:pPr>
            <a:r>
              <a:rPr lang="en-US"/>
              <a:t>Virtue empowers character to do good.</a:t>
            </a:r>
          </a:p>
          <a:p>
            <a:pPr>
              <a:defRPr/>
            </a:pPr>
            <a:r>
              <a:rPr lang="en-US"/>
              <a:t>Most moral theories consider virtue important.</a:t>
            </a:r>
          </a:p>
          <a:p>
            <a:pPr>
              <a:defRPr/>
            </a:pPr>
            <a:r>
              <a:rPr lang="en-US"/>
              <a:t>But, virtue is not always central to all moral theories.</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1639C0E6-7BD4-488A-8E89-AC80E93DDCB1}" type="slidenum">
              <a:rPr lang="en-US" altLang="en-US">
                <a:solidFill>
                  <a:srgbClr val="FFFF66"/>
                </a:solidFill>
              </a:rPr>
              <a:pPr eaLnBrk="1" hangingPunct="1"/>
              <a:t>70</a:t>
            </a:fld>
            <a:endParaRPr lang="en-US" altLang="en-US">
              <a:solidFill>
                <a:srgbClr val="FFFF66"/>
              </a:solidFill>
            </a:endParaRPr>
          </a:p>
        </p:txBody>
      </p:sp>
    </p:spTree>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a:defRPr/>
            </a:pPr>
            <a:r>
              <a:rPr lang="en-US" sz="5400" dirty="0">
                <a:solidFill>
                  <a:schemeClr val="accent2"/>
                </a:solidFill>
                <a:latin typeface="Verdana" pitchFamily="34" charset="0"/>
              </a:rPr>
              <a:t>4.  Motive</a:t>
            </a:r>
          </a:p>
        </p:txBody>
      </p:sp>
      <p:sp>
        <p:nvSpPr>
          <p:cNvPr id="133123" name="Rectangle 3"/>
          <p:cNvSpPr>
            <a:spLocks noGrp="1" noChangeArrowheads="1"/>
          </p:cNvSpPr>
          <p:nvPr>
            <p:ph idx="1"/>
          </p:nvPr>
        </p:nvSpPr>
        <p:spPr/>
        <p:txBody>
          <a:bodyPr/>
          <a:lstStyle/>
          <a:p>
            <a:pPr>
              <a:defRPr/>
            </a:pPr>
            <a:r>
              <a:rPr lang="en-US"/>
              <a:t>Moral actions take into account the intention or motivation of the actor prior to the act itself.</a:t>
            </a:r>
          </a:p>
          <a:p>
            <a:pPr>
              <a:defRPr/>
            </a:pPr>
            <a:r>
              <a:rPr lang="en-US"/>
              <a:t>The full assessment of an act considers intention or motive.</a:t>
            </a:r>
          </a:p>
          <a:p>
            <a:pPr>
              <a:defRPr/>
            </a:pPr>
            <a:r>
              <a:rPr lang="en-US"/>
              <a:t>Motive and intent are relevant factors in any given action.</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B3887CA-47FE-47E5-B8D5-33C48168353D}" type="slidenum">
              <a:rPr lang="en-US" altLang="en-US">
                <a:solidFill>
                  <a:srgbClr val="FFFF66"/>
                </a:solidFill>
              </a:rPr>
              <a:pPr eaLnBrk="1" hangingPunct="1"/>
              <a:t>71</a:t>
            </a:fld>
            <a:endParaRPr lang="en-US" altLang="en-US">
              <a:solidFill>
                <a:srgbClr val="FFFF66"/>
              </a:solidFill>
            </a:endParaRPr>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defRPr/>
            </a:pPr>
            <a:r>
              <a:rPr lang="en-US" sz="5400" dirty="0">
                <a:solidFill>
                  <a:schemeClr val="accent2"/>
                </a:solidFill>
                <a:latin typeface="Verdana" pitchFamily="34" charset="0"/>
              </a:rPr>
              <a:t>Moral:</a:t>
            </a:r>
          </a:p>
        </p:txBody>
      </p:sp>
      <p:sp>
        <p:nvSpPr>
          <p:cNvPr id="37891" name="Rectangle 3"/>
          <p:cNvSpPr>
            <a:spLocks noGrp="1" noChangeArrowheads="1"/>
          </p:cNvSpPr>
          <p:nvPr>
            <p:ph idx="1"/>
          </p:nvPr>
        </p:nvSpPr>
        <p:spPr/>
        <p:txBody>
          <a:bodyPr/>
          <a:lstStyle/>
          <a:p>
            <a:pPr>
              <a:defRPr/>
            </a:pPr>
            <a:r>
              <a:rPr lang="en-US" dirty="0">
                <a:latin typeface="Verdana" pitchFamily="34" charset="0"/>
              </a:rPr>
              <a:t>The term comes from BOTH</a:t>
            </a:r>
          </a:p>
          <a:p>
            <a:pPr>
              <a:buFontTx/>
              <a:buNone/>
              <a:defRPr/>
            </a:pPr>
            <a:r>
              <a:rPr lang="en-US" dirty="0">
                <a:latin typeface="Verdana" pitchFamily="34" charset="0"/>
              </a:rPr>
              <a:t>   the Latin (meaning “mores”)</a:t>
            </a:r>
          </a:p>
          <a:p>
            <a:pPr>
              <a:buFontTx/>
              <a:buNone/>
              <a:defRPr/>
            </a:pPr>
            <a:r>
              <a:rPr lang="en-US" dirty="0">
                <a:latin typeface="Verdana" pitchFamily="34" charset="0"/>
              </a:rPr>
              <a:t>   </a:t>
            </a:r>
            <a:r>
              <a:rPr lang="en-US" i="1" dirty="0">
                <a:latin typeface="Verdana" pitchFamily="34" charset="0"/>
              </a:rPr>
              <a:t>and</a:t>
            </a:r>
          </a:p>
          <a:p>
            <a:pPr>
              <a:buFontTx/>
              <a:buNone/>
              <a:defRPr/>
            </a:pPr>
            <a:r>
              <a:rPr lang="en-US" dirty="0">
                <a:latin typeface="Verdana" pitchFamily="34" charset="0"/>
              </a:rPr>
              <a:t>   the Greek (meaning “ethos”)</a:t>
            </a:r>
          </a:p>
          <a:p>
            <a:pPr>
              <a:buFontTx/>
              <a:buNone/>
              <a:defRPr/>
            </a:pPr>
            <a:endParaRPr lang="en-US" dirty="0">
              <a:latin typeface="Verdana" pitchFamily="34" charset="0"/>
            </a:endParaRPr>
          </a:p>
          <a:p>
            <a:pPr algn="ctr">
              <a:buFontTx/>
              <a:buNone/>
              <a:defRPr/>
            </a:pPr>
            <a:r>
              <a:rPr lang="en-US" dirty="0">
                <a:latin typeface="Verdana" pitchFamily="34" charset="0"/>
              </a:rPr>
              <a:t>Each derives their meaning from </a:t>
            </a:r>
          </a:p>
          <a:p>
            <a:pPr algn="ctr">
              <a:buFontTx/>
              <a:buNone/>
              <a:defRPr/>
            </a:pPr>
            <a:r>
              <a:rPr lang="en-US" dirty="0">
                <a:latin typeface="Verdana" pitchFamily="34" charset="0"/>
              </a:rPr>
              <a:t>the idea of custom.</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171D3FC4-4516-4A0C-9B79-74C9F91AC181}" type="slidenum">
              <a:rPr lang="en-US" altLang="en-US">
                <a:solidFill>
                  <a:srgbClr val="FFFF66"/>
                </a:solidFill>
              </a:rPr>
              <a:pPr eaLnBrk="1" hangingPunct="1"/>
              <a:t>8</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lang="en-US" sz="4800" dirty="0">
                <a:solidFill>
                  <a:schemeClr val="accent2"/>
                </a:solidFill>
                <a:latin typeface="Verdana" pitchFamily="34" charset="0"/>
              </a:rPr>
              <a:t>Morality</a:t>
            </a:r>
            <a:r>
              <a:rPr lang="en-US" sz="4800" dirty="0">
                <a:solidFill>
                  <a:schemeClr val="accent2"/>
                </a:solidFill>
              </a:rPr>
              <a:t> </a:t>
            </a:r>
            <a:r>
              <a:rPr lang="en-US" sz="4800" dirty="0" smtClean="0">
                <a:solidFill>
                  <a:schemeClr val="accent2"/>
                </a:solidFill>
              </a:rPr>
              <a:t>Refers </a:t>
            </a:r>
            <a:r>
              <a:rPr lang="en-US" sz="4800" dirty="0">
                <a:solidFill>
                  <a:schemeClr val="accent2"/>
                </a:solidFill>
              </a:rPr>
              <a:t>to</a:t>
            </a:r>
          </a:p>
        </p:txBody>
      </p:sp>
      <p:sp>
        <p:nvSpPr>
          <p:cNvPr id="48131" name="Rectangle 3"/>
          <p:cNvSpPr>
            <a:spLocks noGrp="1" noChangeArrowheads="1"/>
          </p:cNvSpPr>
          <p:nvPr>
            <p:ph idx="1"/>
          </p:nvPr>
        </p:nvSpPr>
        <p:spPr/>
        <p:txBody>
          <a:bodyPr/>
          <a:lstStyle/>
          <a:p>
            <a:pPr>
              <a:defRPr/>
            </a:pPr>
            <a:r>
              <a:rPr lang="en-US" dirty="0">
                <a:latin typeface="Verdana" pitchFamily="34" charset="0"/>
              </a:rPr>
              <a:t>Certain Customs</a:t>
            </a:r>
          </a:p>
          <a:p>
            <a:pPr>
              <a:defRPr/>
            </a:pPr>
            <a:r>
              <a:rPr lang="en-US" dirty="0">
                <a:latin typeface="Verdana" pitchFamily="34" charset="0"/>
              </a:rPr>
              <a:t>Certain Precepts</a:t>
            </a:r>
          </a:p>
          <a:p>
            <a:pPr>
              <a:defRPr/>
            </a:pPr>
            <a:r>
              <a:rPr lang="en-US" dirty="0">
                <a:latin typeface="Verdana" pitchFamily="34" charset="0"/>
              </a:rPr>
              <a:t>Certain Practices of Peoples and Cultures</a:t>
            </a:r>
          </a:p>
          <a:p>
            <a:pPr algn="ctr">
              <a:defRPr/>
            </a:pPr>
            <a:endParaRPr lang="en-US" dirty="0">
              <a:latin typeface="Verdana" pitchFamily="34" charset="0"/>
            </a:endParaRPr>
          </a:p>
          <a:p>
            <a:pPr>
              <a:defRPr/>
            </a:pPr>
            <a:r>
              <a:rPr lang="en-US" dirty="0">
                <a:latin typeface="Verdana" pitchFamily="34" charset="0"/>
              </a:rPr>
              <a:t>Positive or Descriptive </a:t>
            </a:r>
            <a:r>
              <a:rPr lang="en-US" dirty="0" smtClean="0">
                <a:latin typeface="Verdana" pitchFamily="34" charset="0"/>
              </a:rPr>
              <a:t>Morality</a:t>
            </a:r>
          </a:p>
          <a:p>
            <a:pPr lvl="1">
              <a:defRPr/>
            </a:pPr>
            <a:r>
              <a:rPr lang="en-US" dirty="0" smtClean="0">
                <a:latin typeface="Verdana" pitchFamily="34" charset="0"/>
              </a:rPr>
              <a:t>used </a:t>
            </a:r>
            <a:r>
              <a:rPr lang="en-US" dirty="0">
                <a:latin typeface="Verdana" pitchFamily="34" charset="0"/>
              </a:rPr>
              <a:t>to describe actual </a:t>
            </a:r>
            <a:r>
              <a:rPr lang="en-US" dirty="0" smtClean="0">
                <a:latin typeface="Verdana" pitchFamily="34" charset="0"/>
              </a:rPr>
              <a:t>beliefs and </a:t>
            </a:r>
            <a:r>
              <a:rPr lang="en-US" dirty="0">
                <a:latin typeface="Verdana" pitchFamily="34" charset="0"/>
              </a:rPr>
              <a:t>customs of a culture</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547F3DC-1152-4272-B6FD-11B144BDB6AF}" type="slidenum">
              <a:rPr lang="en-US" altLang="en-US">
                <a:solidFill>
                  <a:srgbClr val="FFFF66"/>
                </a:solidFill>
              </a:rPr>
              <a:pPr eaLnBrk="1" hangingPunct="1"/>
              <a:t>9</a:t>
            </a:fld>
            <a:endParaRPr lang="en-US" altLang="en-US">
              <a:solidFill>
                <a:srgbClr val="FFFF66"/>
              </a:solidFill>
            </a:endParaRP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2032</TotalTime>
  <Words>3103</Words>
  <Application>Microsoft Office PowerPoint</Application>
  <PresentationFormat>On-screen Show (4:3)</PresentationFormat>
  <Paragraphs>463</Paragraphs>
  <Slides>71</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71</vt:i4>
      </vt:variant>
    </vt:vector>
  </HeadingPairs>
  <TitlesOfParts>
    <vt:vector size="79" baseType="lpstr">
      <vt:lpstr>Arial</vt:lpstr>
      <vt:lpstr>Bookman Old Style</vt:lpstr>
      <vt:lpstr>Symbol</vt:lpstr>
      <vt:lpstr>Tahoma</vt:lpstr>
      <vt:lpstr>Times New Roman</vt:lpstr>
      <vt:lpstr>Verdana</vt:lpstr>
      <vt:lpstr>Wingdings</vt:lpstr>
      <vt:lpstr>Shimmer</vt:lpstr>
      <vt:lpstr>Nature of Ethics</vt:lpstr>
      <vt:lpstr>What is Ethics?</vt:lpstr>
      <vt:lpstr>PowerPoint Presentation</vt:lpstr>
      <vt:lpstr>What is Ethics?</vt:lpstr>
      <vt:lpstr>Questions to Ponder</vt:lpstr>
      <vt:lpstr>Questions to Ponder</vt:lpstr>
      <vt:lpstr>What is Morality?</vt:lpstr>
      <vt:lpstr>Moral:</vt:lpstr>
      <vt:lpstr>Morality Refers to</vt:lpstr>
      <vt:lpstr>Moral Philosophy</vt:lpstr>
      <vt:lpstr>Ethics</vt:lpstr>
      <vt:lpstr>Moral Philosophy</vt:lpstr>
      <vt:lpstr>Moral Philosophy</vt:lpstr>
      <vt:lpstr>Moral Precepts Concern Social Norms</vt:lpstr>
      <vt:lpstr>Morality In Religion</vt:lpstr>
      <vt:lpstr>Morality and Law</vt:lpstr>
      <vt:lpstr>Morality and Law</vt:lpstr>
      <vt:lpstr>Law and Morality Differ</vt:lpstr>
      <vt:lpstr>Law and Morality Differ</vt:lpstr>
      <vt:lpstr>Morality and Etiquette</vt:lpstr>
      <vt:lpstr>Religion, Law, &amp; Etiquette have limitations in society</vt:lpstr>
      <vt:lpstr>Normative Statements</vt:lpstr>
      <vt:lpstr>Examples of Normative Statements</vt:lpstr>
      <vt:lpstr>Reasonable Disagreements</vt:lpstr>
      <vt:lpstr>Sources of Morality</vt:lpstr>
      <vt:lpstr>Why is Ethics Important?</vt:lpstr>
      <vt:lpstr>So Why Study Ethics?</vt:lpstr>
      <vt:lpstr>So Why Study Ethics?</vt:lpstr>
      <vt:lpstr>Consider The Consequences Of NOT Caring</vt:lpstr>
      <vt:lpstr>On a Professional Level…</vt:lpstr>
      <vt:lpstr>Need for Morality</vt:lpstr>
      <vt:lpstr>But Don’t We Need Morality?</vt:lpstr>
      <vt:lpstr>Purposes of Morality</vt:lpstr>
      <vt:lpstr>Five Moral Purposes</vt:lpstr>
      <vt:lpstr>The Goal of Morality</vt:lpstr>
      <vt:lpstr>Morality</vt:lpstr>
      <vt:lpstr>Traits of Moral Principles</vt:lpstr>
      <vt:lpstr>Prescriptivity</vt:lpstr>
      <vt:lpstr>Universalizability</vt:lpstr>
      <vt:lpstr>Overridingness</vt:lpstr>
      <vt:lpstr>Publicity</vt:lpstr>
      <vt:lpstr>Practicability</vt:lpstr>
      <vt:lpstr>Philosopher Spotlight:   Peter Singer</vt:lpstr>
      <vt:lpstr>Protest Letter:  Not everyone was pleased with Singer’s hiring by Princeton.</vt:lpstr>
      <vt:lpstr>Is There Any Such Thing As Moral Expertise? </vt:lpstr>
      <vt:lpstr>Hard Experts versus Soft Experts</vt:lpstr>
      <vt:lpstr>C.D. Broad’s Opinion</vt:lpstr>
      <vt:lpstr>C.D. Broad’s Opinion</vt:lpstr>
      <vt:lpstr>Peter Singer’s Response</vt:lpstr>
      <vt:lpstr>Peter Singer’s Response</vt:lpstr>
      <vt:lpstr>Peter Singer’s Response</vt:lpstr>
      <vt:lpstr>Peter Singer’s Response</vt:lpstr>
      <vt:lpstr>Generally speaking, though, philosophers do not accept a statement solely on the basis of an individual’s authority, no matter how eminent.</vt:lpstr>
      <vt:lpstr>Knowing Your Facts</vt:lpstr>
      <vt:lpstr>What Ethics is Not (Peter Singer)</vt:lpstr>
      <vt:lpstr>What Ethics is Not</vt:lpstr>
      <vt:lpstr>What Ethics is Not</vt:lpstr>
      <vt:lpstr>One objective in this course is to reexamine our ethical intuitions, especially those that have not been subjected to rational scrutiny.</vt:lpstr>
      <vt:lpstr>Some Ways Not to Answer Moral Questions</vt:lpstr>
      <vt:lpstr>The Ideal Moral Judgment </vt:lpstr>
      <vt:lpstr>No Double Standards Allowed </vt:lpstr>
      <vt:lpstr>No Double Standards Allowed </vt:lpstr>
      <vt:lpstr>Ethical Assessment</vt:lpstr>
      <vt:lpstr>1. Action</vt:lpstr>
      <vt:lpstr>Right Action – 2 Types</vt:lpstr>
      <vt:lpstr>Wrong Acts</vt:lpstr>
      <vt:lpstr>Supererogatory Acts</vt:lpstr>
      <vt:lpstr>Deontological Actions</vt:lpstr>
      <vt:lpstr>2. Consequences</vt:lpstr>
      <vt:lpstr>3.  Character</vt:lpstr>
      <vt:lpstr>4.  Motive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Ethics</dc:title>
  <dc:creator>Thi Lam</dc:creator>
  <cp:lastModifiedBy>Lam, Thi</cp:lastModifiedBy>
  <cp:revision>209</cp:revision>
  <cp:lastPrinted>2009-04-22T19:24:48Z</cp:lastPrinted>
  <dcterms:created xsi:type="dcterms:W3CDTF">2002-08-09T03:24:26Z</dcterms:created>
  <dcterms:modified xsi:type="dcterms:W3CDTF">2018-02-05T16:17:10Z</dcterms:modified>
</cp:coreProperties>
</file>