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sldIdLst>
    <p:sldId id="257" r:id="rId2"/>
    <p:sldId id="258" r:id="rId3"/>
    <p:sldId id="284" r:id="rId4"/>
    <p:sldId id="285" r:id="rId5"/>
    <p:sldId id="286" r:id="rId6"/>
    <p:sldId id="259" r:id="rId7"/>
    <p:sldId id="261" r:id="rId8"/>
    <p:sldId id="260" r:id="rId9"/>
    <p:sldId id="287" r:id="rId10"/>
    <p:sldId id="288" r:id="rId11"/>
    <p:sldId id="289" r:id="rId12"/>
    <p:sldId id="290" r:id="rId13"/>
    <p:sldId id="262" r:id="rId14"/>
    <p:sldId id="263" r:id="rId15"/>
    <p:sldId id="291" r:id="rId16"/>
    <p:sldId id="293" r:id="rId17"/>
    <p:sldId id="292" r:id="rId18"/>
    <p:sldId id="264" r:id="rId19"/>
    <p:sldId id="265" r:id="rId20"/>
    <p:sldId id="294" r:id="rId21"/>
    <p:sldId id="266" r:id="rId22"/>
    <p:sldId id="295" r:id="rId23"/>
    <p:sldId id="296" r:id="rId24"/>
    <p:sldId id="267" r:id="rId25"/>
    <p:sldId id="268" r:id="rId26"/>
    <p:sldId id="298" r:id="rId27"/>
    <p:sldId id="301" r:id="rId28"/>
    <p:sldId id="269" r:id="rId29"/>
    <p:sldId id="299" r:id="rId30"/>
    <p:sldId id="297" r:id="rId31"/>
    <p:sldId id="300" r:id="rId32"/>
    <p:sldId id="270" r:id="rId33"/>
    <p:sldId id="271" r:id="rId34"/>
    <p:sldId id="302" r:id="rId35"/>
    <p:sldId id="303" r:id="rId36"/>
    <p:sldId id="304" r:id="rId37"/>
    <p:sldId id="305" r:id="rId38"/>
    <p:sldId id="272" r:id="rId39"/>
    <p:sldId id="306" r:id="rId40"/>
    <p:sldId id="307" r:id="rId41"/>
    <p:sldId id="273" r:id="rId42"/>
    <p:sldId id="274" r:id="rId43"/>
    <p:sldId id="275" r:id="rId44"/>
    <p:sldId id="308" r:id="rId45"/>
    <p:sldId id="276" r:id="rId46"/>
    <p:sldId id="277" r:id="rId47"/>
    <p:sldId id="278" r:id="rId48"/>
    <p:sldId id="279" r:id="rId49"/>
    <p:sldId id="280" r:id="rId50"/>
    <p:sldId id="281" r:id="rId51"/>
    <p:sldId id="282" r:id="rId52"/>
    <p:sldId id="28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02" autoAdjust="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1E501-6091-4A1E-BBE7-E94D8F0CBD6B}" type="datetimeFigureOut">
              <a:rPr lang="en-US" smtClean="0"/>
              <a:t>11/24/2015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A5871-70EC-4247-A799-6A966FFCF1E4}" type="slidenum">
              <a:rPr lang="en-US" smtClean="0"/>
              <a:t>‹#›</a:t>
            </a:fld>
            <a:endParaRPr lang="en-US" dirty="0"/>
          </a:p>
        </p:txBody>
      </p:sp>
    </p:spTree>
    <p:extLst>
      <p:ext uri="{BB962C8B-B14F-4D97-AF65-F5344CB8AC3E}">
        <p14:creationId xmlns:p14="http://schemas.microsoft.com/office/powerpoint/2010/main" val="405225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a:t>
            </a:fld>
            <a:endParaRPr lang="en-US" dirty="0"/>
          </a:p>
        </p:txBody>
      </p:sp>
    </p:spTree>
    <p:extLst>
      <p:ext uri="{BB962C8B-B14F-4D97-AF65-F5344CB8AC3E}">
        <p14:creationId xmlns:p14="http://schemas.microsoft.com/office/powerpoint/2010/main" val="193174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Mayor-council system: </a:t>
            </a:r>
            <a:r>
              <a:rPr lang="en-US" sz="1200" kern="1200" dirty="0" smtClean="0">
                <a:solidFill>
                  <a:schemeClr val="tx1"/>
                </a:solidFill>
                <a:effectLst/>
                <a:latin typeface="+mn-lt"/>
                <a:ea typeface="+mn-ea"/>
                <a:cs typeface="+mn-cs"/>
              </a:rPr>
              <a:t>A form of municipal government consisting of a mayor and a city council; this form includes both </a:t>
            </a:r>
            <a:r>
              <a:rPr lang="en-US" sz="1200" i="1" kern="1200" dirty="0" smtClean="0">
                <a:solidFill>
                  <a:schemeClr val="tx1"/>
                </a:solidFill>
                <a:effectLst/>
                <a:latin typeface="+mn-lt"/>
                <a:ea typeface="+mn-ea"/>
                <a:cs typeface="+mn-cs"/>
              </a:rPr>
              <a:t>strong-mayor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weak-mayor </a:t>
            </a:r>
            <a:r>
              <a:rPr lang="en-US" sz="1200" kern="1200" dirty="0" smtClean="0">
                <a:solidFill>
                  <a:schemeClr val="tx1"/>
                </a:solidFill>
                <a:effectLst/>
                <a:latin typeface="+mn-lt"/>
                <a:ea typeface="+mn-ea"/>
                <a:cs typeface="+mn-cs"/>
              </a:rPr>
              <a:t>variations.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Strong-mayor form of government: </a:t>
            </a:r>
            <a:r>
              <a:rPr lang="en-US" sz="1200" kern="1200" dirty="0" smtClean="0">
                <a:solidFill>
                  <a:schemeClr val="tx1"/>
                </a:solidFill>
                <a:effectLst/>
                <a:latin typeface="+mn-lt"/>
                <a:ea typeface="+mn-ea"/>
                <a:cs typeface="+mn-cs"/>
              </a:rPr>
              <a:t>A form of municipal government in which the mayor, who is chosen in a citywide election, is both the chief executive and the leader of the city council.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Weak-mayor form of government: </a:t>
            </a:r>
            <a:r>
              <a:rPr lang="en-US" sz="1200" kern="1200" dirty="0" smtClean="0">
                <a:solidFill>
                  <a:schemeClr val="tx1"/>
                </a:solidFill>
                <a:effectLst/>
                <a:latin typeface="+mn-lt"/>
                <a:ea typeface="+mn-ea"/>
                <a:cs typeface="+mn-cs"/>
              </a:rPr>
              <a:t>A form of municipal government in which the mayor and council share administrative authority.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Commission form of government: </a:t>
            </a:r>
            <a:r>
              <a:rPr lang="en-US" sz="1200" kern="1200" dirty="0" smtClean="0">
                <a:solidFill>
                  <a:schemeClr val="tx1"/>
                </a:solidFill>
                <a:effectLst/>
                <a:latin typeface="+mn-lt"/>
                <a:ea typeface="+mn-ea"/>
                <a:cs typeface="+mn-cs"/>
              </a:rPr>
              <a:t>A municipal government in which voters elect one set of officials who act as both executives and legislators. The commissioners, sitting together, are the municipal legislature, but individually each administers a city department.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15</a:t>
            </a:fld>
            <a:endParaRPr lang="en-US" dirty="0"/>
          </a:p>
        </p:txBody>
      </p:sp>
    </p:spTree>
    <p:extLst>
      <p:ext uri="{BB962C8B-B14F-4D97-AF65-F5344CB8AC3E}">
        <p14:creationId xmlns:p14="http://schemas.microsoft.com/office/powerpoint/2010/main" val="363111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Mayor-council system: </a:t>
            </a:r>
            <a:r>
              <a:rPr lang="en-US" sz="1200" kern="1200" dirty="0" smtClean="0">
                <a:solidFill>
                  <a:schemeClr val="tx1"/>
                </a:solidFill>
                <a:effectLst/>
                <a:latin typeface="+mn-lt"/>
                <a:ea typeface="+mn-ea"/>
                <a:cs typeface="+mn-cs"/>
              </a:rPr>
              <a:t>A form of municipal government consisting of a mayor and a city council; this form includes both </a:t>
            </a:r>
            <a:r>
              <a:rPr lang="en-US" sz="1200" i="1" kern="1200" dirty="0" smtClean="0">
                <a:solidFill>
                  <a:schemeClr val="tx1"/>
                </a:solidFill>
                <a:effectLst/>
                <a:latin typeface="+mn-lt"/>
                <a:ea typeface="+mn-ea"/>
                <a:cs typeface="+mn-cs"/>
              </a:rPr>
              <a:t>strong-mayor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weak-mayor </a:t>
            </a:r>
            <a:r>
              <a:rPr lang="en-US" sz="1200" kern="1200" dirty="0" smtClean="0">
                <a:solidFill>
                  <a:schemeClr val="tx1"/>
                </a:solidFill>
                <a:effectLst/>
                <a:latin typeface="+mn-lt"/>
                <a:ea typeface="+mn-ea"/>
                <a:cs typeface="+mn-cs"/>
              </a:rPr>
              <a:t>variations.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Strong-mayor form of government: </a:t>
            </a:r>
            <a:r>
              <a:rPr lang="en-US" sz="1200" kern="1200" dirty="0" smtClean="0">
                <a:solidFill>
                  <a:schemeClr val="tx1"/>
                </a:solidFill>
                <a:effectLst/>
                <a:latin typeface="+mn-lt"/>
                <a:ea typeface="+mn-ea"/>
                <a:cs typeface="+mn-cs"/>
              </a:rPr>
              <a:t>A form of municipal government in which the mayor, who is chosen in a citywide election, is both the chief executive and the leader of the city council.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Weak-mayor form of government: </a:t>
            </a:r>
            <a:r>
              <a:rPr lang="en-US" sz="1200" kern="1200" dirty="0" smtClean="0">
                <a:solidFill>
                  <a:schemeClr val="tx1"/>
                </a:solidFill>
                <a:effectLst/>
                <a:latin typeface="+mn-lt"/>
                <a:ea typeface="+mn-ea"/>
                <a:cs typeface="+mn-cs"/>
              </a:rPr>
              <a:t>A form of municipal government in which the mayor and council share administrative authority.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Commission form of government: </a:t>
            </a:r>
            <a:r>
              <a:rPr lang="en-US" sz="1200" kern="1200" dirty="0" smtClean="0">
                <a:solidFill>
                  <a:schemeClr val="tx1"/>
                </a:solidFill>
                <a:effectLst/>
                <a:latin typeface="+mn-lt"/>
                <a:ea typeface="+mn-ea"/>
                <a:cs typeface="+mn-cs"/>
              </a:rPr>
              <a:t>A municipal government in which voters elect one set of officials who act as both executives and legislators. The commissioners, sitting together, are the municipal legislature, but individually each administers a city department.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16</a:t>
            </a:fld>
            <a:endParaRPr lang="en-US" dirty="0"/>
          </a:p>
        </p:txBody>
      </p:sp>
    </p:spTree>
    <p:extLst>
      <p:ext uri="{BB962C8B-B14F-4D97-AF65-F5344CB8AC3E}">
        <p14:creationId xmlns:p14="http://schemas.microsoft.com/office/powerpoint/2010/main" val="363111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Mayor-council system: </a:t>
            </a:r>
            <a:r>
              <a:rPr lang="en-US" sz="1200" kern="1200" dirty="0" smtClean="0">
                <a:solidFill>
                  <a:schemeClr val="tx1"/>
                </a:solidFill>
                <a:effectLst/>
                <a:latin typeface="+mn-lt"/>
                <a:ea typeface="+mn-ea"/>
                <a:cs typeface="+mn-cs"/>
              </a:rPr>
              <a:t>A form of municipal government consisting of a mayor and a city council; this form includes both </a:t>
            </a:r>
            <a:r>
              <a:rPr lang="en-US" sz="1200" i="1" kern="1200" dirty="0" smtClean="0">
                <a:solidFill>
                  <a:schemeClr val="tx1"/>
                </a:solidFill>
                <a:effectLst/>
                <a:latin typeface="+mn-lt"/>
                <a:ea typeface="+mn-ea"/>
                <a:cs typeface="+mn-cs"/>
              </a:rPr>
              <a:t>strong-mayor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weak-mayor </a:t>
            </a:r>
            <a:r>
              <a:rPr lang="en-US" sz="1200" kern="1200" dirty="0" smtClean="0">
                <a:solidFill>
                  <a:schemeClr val="tx1"/>
                </a:solidFill>
                <a:effectLst/>
                <a:latin typeface="+mn-lt"/>
                <a:ea typeface="+mn-ea"/>
                <a:cs typeface="+mn-cs"/>
              </a:rPr>
              <a:t>variations.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Strong-mayor form of government: </a:t>
            </a:r>
            <a:r>
              <a:rPr lang="en-US" sz="1200" kern="1200" dirty="0" smtClean="0">
                <a:solidFill>
                  <a:schemeClr val="tx1"/>
                </a:solidFill>
                <a:effectLst/>
                <a:latin typeface="+mn-lt"/>
                <a:ea typeface="+mn-ea"/>
                <a:cs typeface="+mn-cs"/>
              </a:rPr>
              <a:t>A form of municipal government in which the mayor, who is chosen in a citywide election, is both the chief executive and the leader of the city council.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Weak-mayor form of government: </a:t>
            </a:r>
            <a:r>
              <a:rPr lang="en-US" sz="1200" kern="1200" dirty="0" smtClean="0">
                <a:solidFill>
                  <a:schemeClr val="tx1"/>
                </a:solidFill>
                <a:effectLst/>
                <a:latin typeface="+mn-lt"/>
                <a:ea typeface="+mn-ea"/>
                <a:cs typeface="+mn-cs"/>
              </a:rPr>
              <a:t>A form of municipal government in which the mayor and council share administrative authority.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Commission form of government: </a:t>
            </a:r>
            <a:r>
              <a:rPr lang="en-US" sz="1200" kern="1200" dirty="0" smtClean="0">
                <a:solidFill>
                  <a:schemeClr val="tx1"/>
                </a:solidFill>
                <a:effectLst/>
                <a:latin typeface="+mn-lt"/>
                <a:ea typeface="+mn-ea"/>
                <a:cs typeface="+mn-cs"/>
              </a:rPr>
              <a:t>A municipal government in which voters elect one set of officials who act as both executives and legislators. The commissioners, sitting together, are the municipal legislature, but individually each administers a city department.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17</a:t>
            </a:fld>
            <a:endParaRPr lang="en-US" dirty="0"/>
          </a:p>
        </p:txBody>
      </p:sp>
    </p:spTree>
    <p:extLst>
      <p:ext uri="{BB962C8B-B14F-4D97-AF65-F5344CB8AC3E}">
        <p14:creationId xmlns:p14="http://schemas.microsoft.com/office/powerpoint/2010/main" val="363111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11.1 </a:t>
            </a:r>
            <a:r>
              <a:rPr lang="en-US" b="0" dirty="0" smtClean="0"/>
              <a:t>This figure shows the four major forms of city government. Although voters are the ultimate</a:t>
            </a:r>
          </a:p>
          <a:p>
            <a:r>
              <a:rPr lang="en-US" b="0" dirty="0" smtClean="0"/>
              <a:t>authority in each type, scholars argue that some types are more efficient and responsive to residents’ needs.</a:t>
            </a:r>
          </a:p>
          <a:p>
            <a:endParaRPr lang="en-US" b="0" dirty="0" smtClean="0"/>
          </a:p>
          <a:p>
            <a:r>
              <a:rPr lang="en-US" b="0" i="1" dirty="0" smtClean="0"/>
              <a:t>What measures can the public take to make their views known to city officials in a way that makes city hall more accountable to the people?</a:t>
            </a:r>
            <a:endParaRPr lang="en-US" b="0" i="1" dirty="0"/>
          </a:p>
        </p:txBody>
      </p:sp>
      <p:sp>
        <p:nvSpPr>
          <p:cNvPr id="4" name="Slide Number Placeholder 3"/>
          <p:cNvSpPr>
            <a:spLocks noGrp="1"/>
          </p:cNvSpPr>
          <p:nvPr>
            <p:ph type="sldNum" sz="quarter" idx="10"/>
          </p:nvPr>
        </p:nvSpPr>
        <p:spPr/>
        <p:txBody>
          <a:bodyPr/>
          <a:lstStyle/>
          <a:p>
            <a:fld id="{BA7A5871-70EC-4247-A799-6A966FFCF1E4}" type="slidenum">
              <a:rPr lang="en-US" smtClean="0"/>
              <a:t>18</a:t>
            </a:fld>
            <a:endParaRPr lang="en-US" dirty="0"/>
          </a:p>
        </p:txBody>
      </p:sp>
    </p:spTree>
    <p:extLst>
      <p:ext uri="{BB962C8B-B14F-4D97-AF65-F5344CB8AC3E}">
        <p14:creationId xmlns:p14="http://schemas.microsoft.com/office/powerpoint/2010/main" val="1439121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Pure at-large system: </a:t>
            </a:r>
            <a:r>
              <a:rPr lang="en-US" dirty="0" smtClean="0"/>
              <a:t>An election system in which candidates for city council run citywide and the top vote getters are elected to fill the number of open seats.</a:t>
            </a:r>
          </a:p>
          <a:p>
            <a:r>
              <a:rPr lang="en-US" b="1" dirty="0" smtClean="0"/>
              <a:t>At-large place system: </a:t>
            </a:r>
            <a:r>
              <a:rPr lang="en-US" dirty="0" smtClean="0"/>
              <a:t>An election system in which each candidate runs citywide for a specific seat on the council and voters cast one vote for each seat or place.</a:t>
            </a:r>
          </a:p>
          <a:p>
            <a:endParaRPr lang="en-US" dirty="0" smtClean="0"/>
          </a:p>
          <a:p>
            <a:r>
              <a:rPr lang="en-US" b="1" dirty="0" smtClean="0"/>
              <a:t>Single-member districts: </a:t>
            </a:r>
            <a:r>
              <a:rPr lang="en-US" dirty="0" smtClean="0"/>
              <a:t>An electoral system in which each council member is elected from a particular geographical district by only the voters who live in that district.</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21</a:t>
            </a:fld>
            <a:endParaRPr lang="en-US" dirty="0"/>
          </a:p>
        </p:txBody>
      </p:sp>
    </p:spTree>
    <p:extLst>
      <p:ext uri="{BB962C8B-B14F-4D97-AF65-F5344CB8AC3E}">
        <p14:creationId xmlns:p14="http://schemas.microsoft.com/office/powerpoint/2010/main" val="2636609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Pure at-large system: </a:t>
            </a:r>
            <a:r>
              <a:rPr lang="en-US" dirty="0" smtClean="0"/>
              <a:t>An election system in which candidates for city council run citywide and the top vote getters are elected to fill the number of open seats.</a:t>
            </a:r>
          </a:p>
          <a:p>
            <a:r>
              <a:rPr lang="en-US" b="1" dirty="0" smtClean="0"/>
              <a:t>At-large place system: </a:t>
            </a:r>
            <a:r>
              <a:rPr lang="en-US" dirty="0" smtClean="0"/>
              <a:t>An election system in which each candidate runs citywide for a specific seat on the council and voters cast one vote for each seat or place.</a:t>
            </a:r>
          </a:p>
          <a:p>
            <a:endParaRPr lang="en-US" dirty="0" smtClean="0"/>
          </a:p>
          <a:p>
            <a:r>
              <a:rPr lang="en-US" b="1" dirty="0" smtClean="0"/>
              <a:t>Single-member districts: </a:t>
            </a:r>
            <a:r>
              <a:rPr lang="en-US" dirty="0" smtClean="0"/>
              <a:t>An electoral system in which each council member is elected from a particular geographical district by only the voters who live in that district.</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22</a:t>
            </a:fld>
            <a:endParaRPr lang="en-US" dirty="0"/>
          </a:p>
        </p:txBody>
      </p:sp>
    </p:spTree>
    <p:extLst>
      <p:ext uri="{BB962C8B-B14F-4D97-AF65-F5344CB8AC3E}">
        <p14:creationId xmlns:p14="http://schemas.microsoft.com/office/powerpoint/2010/main" val="263660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Pure at-large system: </a:t>
            </a:r>
            <a:r>
              <a:rPr lang="en-US" dirty="0" smtClean="0"/>
              <a:t>An election system in which candidates for city council run citywide and the top vote getters are elected to fill the number of open seats.</a:t>
            </a:r>
          </a:p>
          <a:p>
            <a:r>
              <a:rPr lang="en-US" b="1" dirty="0" smtClean="0"/>
              <a:t>At-large place system: </a:t>
            </a:r>
            <a:r>
              <a:rPr lang="en-US" dirty="0" smtClean="0"/>
              <a:t>An election system in which each candidate runs citywide for a specific seat on the council and voters cast one vote for each seat or place.</a:t>
            </a:r>
          </a:p>
          <a:p>
            <a:endParaRPr lang="en-US" dirty="0" smtClean="0"/>
          </a:p>
          <a:p>
            <a:r>
              <a:rPr lang="en-US" b="1" dirty="0" smtClean="0"/>
              <a:t>Single-member districts: </a:t>
            </a:r>
            <a:r>
              <a:rPr lang="en-US" dirty="0" smtClean="0"/>
              <a:t>An electoral system in which each council member is elected from a particular geographical district by only the voters who live in that district.</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23</a:t>
            </a:fld>
            <a:endParaRPr lang="en-US" dirty="0"/>
          </a:p>
        </p:txBody>
      </p:sp>
    </p:spTree>
    <p:extLst>
      <p:ext uri="{BB962C8B-B14F-4D97-AF65-F5344CB8AC3E}">
        <p14:creationId xmlns:p14="http://schemas.microsoft.com/office/powerpoint/2010/main" val="263660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11.2  </a:t>
            </a:r>
            <a:r>
              <a:rPr lang="en-US" b="0" dirty="0" smtClean="0"/>
              <a:t>These charts show where Texas municipalities get their revenues and how they spend them. The largest source of city revenue is the property tax, followed by sales taxes, and various fees. The majority of municipal expenditures are for protective services such as police, fire, and emergency medical services.</a:t>
            </a:r>
          </a:p>
          <a:p>
            <a:r>
              <a:rPr lang="en-US" b="0" dirty="0" smtClean="0"/>
              <a:t>Source: Based on http://www.tml.org/HCW/WhereCitiesGetMoney.pdf</a:t>
            </a:r>
          </a:p>
          <a:p>
            <a:endParaRPr lang="en-US" b="0" dirty="0" smtClean="0"/>
          </a:p>
          <a:p>
            <a:r>
              <a:rPr lang="en-US" b="0" i="1" dirty="0" smtClean="0"/>
              <a:t>What factors determine the budget priorities of municipal governments?</a:t>
            </a:r>
            <a:endParaRPr lang="en-US" b="0" i="1" dirty="0"/>
          </a:p>
        </p:txBody>
      </p:sp>
      <p:sp>
        <p:nvSpPr>
          <p:cNvPr id="4" name="Slide Number Placeholder 3"/>
          <p:cNvSpPr>
            <a:spLocks noGrp="1"/>
          </p:cNvSpPr>
          <p:nvPr>
            <p:ph type="sldNum" sz="quarter" idx="10"/>
          </p:nvPr>
        </p:nvSpPr>
        <p:spPr/>
        <p:txBody>
          <a:bodyPr/>
          <a:lstStyle/>
          <a:p>
            <a:fld id="{BA7A5871-70EC-4247-A799-6A966FFCF1E4}" type="slidenum">
              <a:rPr lang="en-US" smtClean="0"/>
              <a:t>25</a:t>
            </a:fld>
            <a:endParaRPr lang="en-US" dirty="0"/>
          </a:p>
        </p:txBody>
      </p:sp>
    </p:spTree>
    <p:extLst>
      <p:ext uri="{BB962C8B-B14F-4D97-AF65-F5344CB8AC3E}">
        <p14:creationId xmlns:p14="http://schemas.microsoft.com/office/powerpoint/2010/main" val="1401805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Rollback election: </a:t>
            </a:r>
            <a:r>
              <a:rPr lang="en-US" dirty="0" smtClean="0"/>
              <a:t>An election to limit an increase in the property tax rate to no more than 8 percent above that required for increased debt service.</a:t>
            </a:r>
          </a:p>
          <a:p>
            <a:endParaRPr lang="en-US" dirty="0" smtClean="0"/>
          </a:p>
          <a:p>
            <a:r>
              <a:rPr lang="en-US" b="1" dirty="0" smtClean="0"/>
              <a:t>User fees: </a:t>
            </a:r>
            <a:r>
              <a:rPr lang="en-US" dirty="0" smtClean="0"/>
              <a:t>Fees paid by the individuals who receive a particular government service.</a:t>
            </a:r>
          </a:p>
          <a:p>
            <a:endParaRPr lang="en-US" b="1" dirty="0" smtClean="0"/>
          </a:p>
          <a:p>
            <a:r>
              <a:rPr lang="en-US" b="1" dirty="0" smtClean="0"/>
              <a:t>Public debt: </a:t>
            </a:r>
            <a:r>
              <a:rPr lang="en-US" dirty="0" smtClean="0"/>
              <a:t>Money owed by government, ordinarily through the issuance of bonds. Local governments issue bonds to finance major projects with voter approval.</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26</a:t>
            </a:fld>
            <a:endParaRPr lang="en-US" dirty="0"/>
          </a:p>
        </p:txBody>
      </p:sp>
    </p:spTree>
    <p:extLst>
      <p:ext uri="{BB962C8B-B14F-4D97-AF65-F5344CB8AC3E}">
        <p14:creationId xmlns:p14="http://schemas.microsoft.com/office/powerpoint/2010/main" val="387513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Rollback election: </a:t>
            </a:r>
            <a:r>
              <a:rPr lang="en-US" dirty="0" smtClean="0"/>
              <a:t>An election to limit an increase in the property tax rate to no more than 8 percent above that required for increased debt service.</a:t>
            </a:r>
          </a:p>
          <a:p>
            <a:endParaRPr lang="en-US" dirty="0" smtClean="0"/>
          </a:p>
          <a:p>
            <a:r>
              <a:rPr lang="en-US" b="1" dirty="0" smtClean="0"/>
              <a:t>User fees: </a:t>
            </a:r>
            <a:r>
              <a:rPr lang="en-US" dirty="0" smtClean="0"/>
              <a:t>Fees paid by the individuals who receive a particular government service.</a:t>
            </a:r>
          </a:p>
          <a:p>
            <a:endParaRPr lang="en-US" b="1" dirty="0" smtClean="0"/>
          </a:p>
          <a:p>
            <a:r>
              <a:rPr lang="en-US" b="1" dirty="0" smtClean="0"/>
              <a:t>Public debt: </a:t>
            </a:r>
            <a:r>
              <a:rPr lang="en-US" dirty="0" smtClean="0"/>
              <a:t>Money owed by government, ordinarily through the issuance of bonds. Local governments issue bonds to finance major projects with voter approval.</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27</a:t>
            </a:fld>
            <a:endParaRPr lang="en-US" dirty="0"/>
          </a:p>
        </p:txBody>
      </p:sp>
    </p:spTree>
    <p:extLst>
      <p:ext uri="{BB962C8B-B14F-4D97-AF65-F5344CB8AC3E}">
        <p14:creationId xmlns:p14="http://schemas.microsoft.com/office/powerpoint/2010/main" val="387513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a:t>
            </a:fld>
            <a:endParaRPr lang="en-US" dirty="0"/>
          </a:p>
        </p:txBody>
      </p:sp>
    </p:spTree>
    <p:extLst>
      <p:ext uri="{BB962C8B-B14F-4D97-AF65-F5344CB8AC3E}">
        <p14:creationId xmlns:p14="http://schemas.microsoft.com/office/powerpoint/2010/main" val="3389749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Rollback election: </a:t>
            </a:r>
            <a:r>
              <a:rPr lang="en-US" dirty="0" smtClean="0"/>
              <a:t>An election to limit an increase in the property tax rate to no more than 8 percent above that required for increased debt service.</a:t>
            </a:r>
          </a:p>
          <a:p>
            <a:endParaRPr lang="en-US" dirty="0" smtClean="0"/>
          </a:p>
          <a:p>
            <a:r>
              <a:rPr lang="en-US" b="1" dirty="0" smtClean="0"/>
              <a:t>User fees: </a:t>
            </a:r>
            <a:r>
              <a:rPr lang="en-US" dirty="0" smtClean="0"/>
              <a:t>Fees paid by the individuals who receive a particular government service.</a:t>
            </a:r>
          </a:p>
          <a:p>
            <a:endParaRPr lang="en-US" b="1" dirty="0" smtClean="0"/>
          </a:p>
          <a:p>
            <a:r>
              <a:rPr lang="en-US" b="1" dirty="0" smtClean="0"/>
              <a:t>Public debt: </a:t>
            </a:r>
            <a:r>
              <a:rPr lang="en-US" dirty="0" smtClean="0"/>
              <a:t>Money owed by government, ordinarily through the issuance of bonds. Local governments issue bonds to finance major projects with voter approval.</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28</a:t>
            </a:fld>
            <a:endParaRPr lang="en-US" dirty="0"/>
          </a:p>
        </p:txBody>
      </p:sp>
    </p:spTree>
    <p:extLst>
      <p:ext uri="{BB962C8B-B14F-4D97-AF65-F5344CB8AC3E}">
        <p14:creationId xmlns:p14="http://schemas.microsoft.com/office/powerpoint/2010/main" val="3875136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Rollback election: </a:t>
            </a:r>
            <a:r>
              <a:rPr lang="en-US" dirty="0" smtClean="0"/>
              <a:t>An election to limit an increase in the property tax rate to no more than 8 percent above that required for increased debt service.</a:t>
            </a:r>
          </a:p>
          <a:p>
            <a:endParaRPr lang="en-US" dirty="0" smtClean="0"/>
          </a:p>
          <a:p>
            <a:r>
              <a:rPr lang="en-US" b="1" dirty="0" smtClean="0"/>
              <a:t>User fees: </a:t>
            </a:r>
            <a:r>
              <a:rPr lang="en-US" dirty="0" smtClean="0"/>
              <a:t>Fees paid by the individuals who receive a particular government service.</a:t>
            </a:r>
          </a:p>
          <a:p>
            <a:endParaRPr lang="en-US" b="1" dirty="0" smtClean="0"/>
          </a:p>
          <a:p>
            <a:r>
              <a:rPr lang="en-US" b="1" dirty="0" smtClean="0"/>
              <a:t>Public debt: </a:t>
            </a:r>
            <a:r>
              <a:rPr lang="en-US" dirty="0" smtClean="0"/>
              <a:t>Money owed by government, ordinarily through the issuance of bonds. Local governments issue bonds to finance major projects with voter approval.</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29</a:t>
            </a:fld>
            <a:endParaRPr lang="en-US" dirty="0"/>
          </a:p>
        </p:txBody>
      </p:sp>
    </p:spTree>
    <p:extLst>
      <p:ext uri="{BB962C8B-B14F-4D97-AF65-F5344CB8AC3E}">
        <p14:creationId xmlns:p14="http://schemas.microsoft.com/office/powerpoint/2010/main" val="3875136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Rollback election: </a:t>
            </a:r>
            <a:r>
              <a:rPr lang="en-US" dirty="0" smtClean="0"/>
              <a:t>An election to limit an increase in the property tax rate to no more than 8 percent above that required for increased debt service.</a:t>
            </a:r>
          </a:p>
          <a:p>
            <a:endParaRPr lang="en-US" dirty="0" smtClean="0"/>
          </a:p>
          <a:p>
            <a:r>
              <a:rPr lang="en-US" b="1" dirty="0" smtClean="0"/>
              <a:t>User fees: </a:t>
            </a:r>
            <a:r>
              <a:rPr lang="en-US" dirty="0" smtClean="0"/>
              <a:t>Fees paid by the individuals who receive a particular government service.</a:t>
            </a:r>
          </a:p>
          <a:p>
            <a:endParaRPr lang="en-US" b="1" dirty="0" smtClean="0"/>
          </a:p>
          <a:p>
            <a:r>
              <a:rPr lang="en-US" b="1" dirty="0" smtClean="0"/>
              <a:t>Public debt: </a:t>
            </a:r>
            <a:r>
              <a:rPr lang="en-US" dirty="0" smtClean="0"/>
              <a:t>Money owed by government, ordinarily through the issuance of bonds. Local governments issue bonds to finance major projects with voter approval.</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30</a:t>
            </a:fld>
            <a:endParaRPr lang="en-US" dirty="0"/>
          </a:p>
        </p:txBody>
      </p:sp>
    </p:spTree>
    <p:extLst>
      <p:ext uri="{BB962C8B-B14F-4D97-AF65-F5344CB8AC3E}">
        <p14:creationId xmlns:p14="http://schemas.microsoft.com/office/powerpoint/2010/main" val="3875136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Rollback election: </a:t>
            </a:r>
            <a:r>
              <a:rPr lang="en-US" dirty="0" smtClean="0"/>
              <a:t>An election to limit an increase in the property tax rate to no more than 8 percent above that required for increased debt service.</a:t>
            </a:r>
          </a:p>
          <a:p>
            <a:endParaRPr lang="en-US" dirty="0" smtClean="0"/>
          </a:p>
          <a:p>
            <a:r>
              <a:rPr lang="en-US" b="1" dirty="0" smtClean="0"/>
              <a:t>User fees: </a:t>
            </a:r>
            <a:r>
              <a:rPr lang="en-US" dirty="0" smtClean="0"/>
              <a:t>Fees paid by the individuals who receive a particular government service.</a:t>
            </a:r>
          </a:p>
          <a:p>
            <a:endParaRPr lang="en-US" b="1" dirty="0" smtClean="0"/>
          </a:p>
          <a:p>
            <a:r>
              <a:rPr lang="en-US" b="1" dirty="0" smtClean="0"/>
              <a:t>Public debt: </a:t>
            </a:r>
            <a:r>
              <a:rPr lang="en-US" dirty="0" smtClean="0"/>
              <a:t>Money owed by government, ordinarily through the issuance of bonds. Local governments issue bonds to finance major projects with voter approval.</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31</a:t>
            </a:fld>
            <a:endParaRPr lang="en-US" dirty="0"/>
          </a:p>
        </p:txBody>
      </p:sp>
    </p:spTree>
    <p:extLst>
      <p:ext uri="{BB962C8B-B14F-4D97-AF65-F5344CB8AC3E}">
        <p14:creationId xmlns:p14="http://schemas.microsoft.com/office/powerpoint/2010/main" val="3875136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32</a:t>
            </a:fld>
            <a:endParaRPr lang="en-US" dirty="0"/>
          </a:p>
        </p:txBody>
      </p:sp>
    </p:spTree>
    <p:extLst>
      <p:ext uri="{BB962C8B-B14F-4D97-AF65-F5344CB8AC3E}">
        <p14:creationId xmlns:p14="http://schemas.microsoft.com/office/powerpoint/2010/main" val="2194632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600"/>
              </a:spcBef>
              <a:spcAft>
                <a:spcPts val="600"/>
              </a:spcAft>
            </a:pPr>
            <a:r>
              <a:rPr lang="en-US" sz="1200" b="1" dirty="0" smtClean="0">
                <a:effectLst/>
                <a:latin typeface="Times"/>
                <a:ea typeface="Times New Roman"/>
              </a:rPr>
              <a:t>Annexation: </a:t>
            </a:r>
            <a:r>
              <a:rPr lang="en-US" sz="1200" spc="25" dirty="0" smtClean="0">
                <a:effectLst/>
                <a:latin typeface="Times"/>
                <a:ea typeface="Times New Roman"/>
              </a:rPr>
              <a:t>A policy that permits a city to bring unincorporated areas into the city’s jurisdiction.</a:t>
            </a:r>
            <a:endParaRPr lang="en-US" sz="1200" b="1" dirty="0" smtClean="0">
              <a:effectLst/>
              <a:latin typeface="Times"/>
              <a:ea typeface="Times New Roman"/>
            </a:endParaRPr>
          </a:p>
          <a:p>
            <a:pPr marL="0" marR="0">
              <a:lnSpc>
                <a:spcPct val="200000"/>
              </a:lnSpc>
              <a:spcBef>
                <a:spcPts val="600"/>
              </a:spcBef>
              <a:spcAft>
                <a:spcPts val="600"/>
              </a:spcAft>
            </a:pPr>
            <a:endParaRPr lang="en-US" sz="1200" b="1" dirty="0" smtClean="0">
              <a:effectLst/>
              <a:latin typeface="Times"/>
              <a:ea typeface="Times New Roman"/>
            </a:endParaRPr>
          </a:p>
          <a:p>
            <a:pPr marL="0" marR="0">
              <a:lnSpc>
                <a:spcPct val="200000"/>
              </a:lnSpc>
              <a:spcBef>
                <a:spcPts val="600"/>
              </a:spcBef>
              <a:spcAft>
                <a:spcPts val="600"/>
              </a:spcAft>
            </a:pPr>
            <a:r>
              <a:rPr lang="en-US" sz="1200" b="1" dirty="0" smtClean="0">
                <a:effectLst/>
                <a:latin typeface="Times"/>
                <a:ea typeface="Times New Roman"/>
              </a:rPr>
              <a:t>Extraterritorial jurisdiction (ETJ): </a:t>
            </a:r>
            <a:r>
              <a:rPr lang="en-US" sz="1200" spc="25" dirty="0" smtClean="0">
                <a:effectLst/>
                <a:latin typeface="Times"/>
                <a:ea typeface="Times New Roman"/>
              </a:rPr>
              <a:t>A buffer </a:t>
            </a:r>
            <a:r>
              <a:rPr lang="en-US" sz="1200" spc="25" dirty="0" smtClean="0">
                <a:solidFill>
                  <a:srgbClr val="000000"/>
                </a:solidFill>
                <a:effectLst/>
                <a:latin typeface="Times"/>
                <a:ea typeface="Times New Roman"/>
              </a:rPr>
              <a:t>area that extends beyond a city’s limits.</a:t>
            </a:r>
            <a:r>
              <a:rPr lang="en-US" sz="1200" spc="25" dirty="0" smtClean="0">
                <a:effectLst/>
                <a:latin typeface="Times"/>
                <a:ea typeface="Times New Roman"/>
              </a:rPr>
              <a:t> </a:t>
            </a:r>
            <a:endParaRPr lang="en-US" sz="1200" b="1" dirty="0" smtClean="0">
              <a:effectLst/>
              <a:latin typeface="Times"/>
              <a:ea typeface="Times New Roman"/>
            </a:endParaRPr>
          </a:p>
          <a:p>
            <a:pPr marL="0" marR="0">
              <a:lnSpc>
                <a:spcPct val="200000"/>
              </a:lnSpc>
              <a:spcBef>
                <a:spcPts val="600"/>
              </a:spcBef>
              <a:spcAft>
                <a:spcPts val="600"/>
              </a:spcAft>
            </a:pPr>
            <a:endParaRPr lang="en-US" sz="1200" b="1" dirty="0" smtClean="0">
              <a:effectLst/>
              <a:latin typeface="Times"/>
              <a:ea typeface="Times New Roman"/>
            </a:endParaRPr>
          </a:p>
          <a:p>
            <a:pPr marL="0" marR="0">
              <a:lnSpc>
                <a:spcPct val="200000"/>
              </a:lnSpc>
              <a:spcBef>
                <a:spcPts val="600"/>
              </a:spcBef>
              <a:spcAft>
                <a:spcPts val="600"/>
              </a:spcAft>
            </a:pPr>
            <a:r>
              <a:rPr lang="en-US" sz="1200" b="1" dirty="0" smtClean="0">
                <a:effectLst/>
                <a:latin typeface="Times"/>
                <a:ea typeface="Times New Roman"/>
              </a:rPr>
              <a:t>Colonias: </a:t>
            </a:r>
            <a:r>
              <a:rPr lang="en-US" sz="1200" spc="25" dirty="0" smtClean="0">
                <a:effectLst/>
                <a:latin typeface="Times"/>
                <a:ea typeface="Times New Roman"/>
              </a:rPr>
              <a:t>Severely </a:t>
            </a:r>
            <a:r>
              <a:rPr lang="en-US" sz="1200" spc="25" dirty="0" smtClean="0">
                <a:solidFill>
                  <a:srgbClr val="000000"/>
                </a:solidFill>
                <a:effectLst/>
                <a:latin typeface="Times"/>
                <a:ea typeface="Times New Roman"/>
              </a:rPr>
              <a:t>impoverished unincorporated areas along the Texas–Mexico border with a multitude of problems, including substandard housing, unsanitary drinking water, and lack of proper sewage disposal.</a:t>
            </a:r>
            <a:endParaRPr lang="en-US" sz="1200" spc="25" dirty="0" smtClean="0">
              <a:effectLst/>
              <a:latin typeface="Times"/>
              <a:ea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33</a:t>
            </a:fld>
            <a:endParaRPr lang="en-US" dirty="0"/>
          </a:p>
        </p:txBody>
      </p:sp>
    </p:spTree>
    <p:extLst>
      <p:ext uri="{BB962C8B-B14F-4D97-AF65-F5344CB8AC3E}">
        <p14:creationId xmlns:p14="http://schemas.microsoft.com/office/powerpoint/2010/main" val="1724595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600"/>
              </a:spcBef>
              <a:spcAft>
                <a:spcPts val="600"/>
              </a:spcAft>
            </a:pPr>
            <a:r>
              <a:rPr lang="en-US" sz="1200" b="1" dirty="0" smtClean="0">
                <a:effectLst/>
                <a:latin typeface="Times"/>
                <a:ea typeface="Times New Roman"/>
              </a:rPr>
              <a:t>Annexation: </a:t>
            </a:r>
            <a:r>
              <a:rPr lang="en-US" sz="1200" spc="25" dirty="0" smtClean="0">
                <a:effectLst/>
                <a:latin typeface="Times"/>
                <a:ea typeface="Times New Roman"/>
              </a:rPr>
              <a:t>A policy that permits a city to bring unincorporated areas into the city’s jurisdiction.</a:t>
            </a:r>
            <a:endParaRPr lang="en-US" sz="1200" b="1" dirty="0" smtClean="0">
              <a:effectLst/>
              <a:latin typeface="Times"/>
              <a:ea typeface="Times New Roman"/>
            </a:endParaRPr>
          </a:p>
          <a:p>
            <a:pPr marL="0" marR="0">
              <a:lnSpc>
                <a:spcPct val="200000"/>
              </a:lnSpc>
              <a:spcBef>
                <a:spcPts val="600"/>
              </a:spcBef>
              <a:spcAft>
                <a:spcPts val="600"/>
              </a:spcAft>
            </a:pPr>
            <a:endParaRPr lang="en-US" sz="1200" b="1" dirty="0" smtClean="0">
              <a:effectLst/>
              <a:latin typeface="Times"/>
              <a:ea typeface="Times New Roman"/>
            </a:endParaRPr>
          </a:p>
          <a:p>
            <a:pPr marL="0" marR="0">
              <a:lnSpc>
                <a:spcPct val="200000"/>
              </a:lnSpc>
              <a:spcBef>
                <a:spcPts val="600"/>
              </a:spcBef>
              <a:spcAft>
                <a:spcPts val="600"/>
              </a:spcAft>
            </a:pPr>
            <a:r>
              <a:rPr lang="en-US" sz="1200" b="1" dirty="0" smtClean="0">
                <a:effectLst/>
                <a:latin typeface="Times"/>
                <a:ea typeface="Times New Roman"/>
              </a:rPr>
              <a:t>Extraterritorial jurisdiction (ETJ): </a:t>
            </a:r>
            <a:r>
              <a:rPr lang="en-US" sz="1200" spc="25" dirty="0" smtClean="0">
                <a:effectLst/>
                <a:latin typeface="Times"/>
                <a:ea typeface="Times New Roman"/>
              </a:rPr>
              <a:t>A buffer </a:t>
            </a:r>
            <a:r>
              <a:rPr lang="en-US" sz="1200" spc="25" dirty="0" smtClean="0">
                <a:solidFill>
                  <a:srgbClr val="000000"/>
                </a:solidFill>
                <a:effectLst/>
                <a:latin typeface="Times"/>
                <a:ea typeface="Times New Roman"/>
              </a:rPr>
              <a:t>area that extends beyond a city’s limits.</a:t>
            </a:r>
            <a:r>
              <a:rPr lang="en-US" sz="1200" spc="25" dirty="0" smtClean="0">
                <a:effectLst/>
                <a:latin typeface="Times"/>
                <a:ea typeface="Times New Roman"/>
              </a:rPr>
              <a:t> </a:t>
            </a:r>
            <a:endParaRPr lang="en-US" sz="1200" b="1" dirty="0" smtClean="0">
              <a:effectLst/>
              <a:latin typeface="Times"/>
              <a:ea typeface="Times New Roman"/>
            </a:endParaRPr>
          </a:p>
          <a:p>
            <a:pPr marL="0" marR="0">
              <a:lnSpc>
                <a:spcPct val="200000"/>
              </a:lnSpc>
              <a:spcBef>
                <a:spcPts val="600"/>
              </a:spcBef>
              <a:spcAft>
                <a:spcPts val="600"/>
              </a:spcAft>
            </a:pPr>
            <a:endParaRPr lang="en-US" sz="1200" b="1" dirty="0" smtClean="0">
              <a:effectLst/>
              <a:latin typeface="Times"/>
              <a:ea typeface="Times New Roman"/>
            </a:endParaRPr>
          </a:p>
          <a:p>
            <a:pPr marL="0" marR="0">
              <a:lnSpc>
                <a:spcPct val="200000"/>
              </a:lnSpc>
              <a:spcBef>
                <a:spcPts val="600"/>
              </a:spcBef>
              <a:spcAft>
                <a:spcPts val="600"/>
              </a:spcAft>
            </a:pPr>
            <a:r>
              <a:rPr lang="en-US" sz="1200" b="1" dirty="0" smtClean="0">
                <a:effectLst/>
                <a:latin typeface="Times"/>
                <a:ea typeface="Times New Roman"/>
              </a:rPr>
              <a:t>Colonias: </a:t>
            </a:r>
            <a:r>
              <a:rPr lang="en-US" sz="1200" spc="25" dirty="0" smtClean="0">
                <a:effectLst/>
                <a:latin typeface="Times"/>
                <a:ea typeface="Times New Roman"/>
              </a:rPr>
              <a:t>Severely </a:t>
            </a:r>
            <a:r>
              <a:rPr lang="en-US" sz="1200" spc="25" dirty="0" smtClean="0">
                <a:solidFill>
                  <a:srgbClr val="000000"/>
                </a:solidFill>
                <a:effectLst/>
                <a:latin typeface="Times"/>
                <a:ea typeface="Times New Roman"/>
              </a:rPr>
              <a:t>impoverished unincorporated areas along the Texas–Mexico border with a multitude of problems, including substandard housing, unsanitary drinking water, and lack of proper sewage disposal.</a:t>
            </a:r>
            <a:endParaRPr lang="en-US" sz="1200" spc="25" dirty="0" smtClean="0">
              <a:effectLst/>
              <a:latin typeface="Times"/>
              <a:ea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34</a:t>
            </a:fld>
            <a:endParaRPr lang="en-US" dirty="0"/>
          </a:p>
        </p:txBody>
      </p:sp>
    </p:spTree>
    <p:extLst>
      <p:ext uri="{BB962C8B-B14F-4D97-AF65-F5344CB8AC3E}">
        <p14:creationId xmlns:p14="http://schemas.microsoft.com/office/powerpoint/2010/main" val="1724595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600"/>
              </a:spcBef>
              <a:spcAft>
                <a:spcPts val="600"/>
              </a:spcAft>
            </a:pPr>
            <a:r>
              <a:rPr lang="en-US" sz="1200" b="1" dirty="0" smtClean="0">
                <a:effectLst/>
                <a:latin typeface="Times"/>
                <a:ea typeface="Times New Roman"/>
              </a:rPr>
              <a:t>Annexation: </a:t>
            </a:r>
            <a:r>
              <a:rPr lang="en-US" sz="1200" spc="25" dirty="0" smtClean="0">
                <a:effectLst/>
                <a:latin typeface="Times"/>
                <a:ea typeface="Times New Roman"/>
              </a:rPr>
              <a:t>A policy that permits a city to bring unincorporated areas into the city’s jurisdiction.</a:t>
            </a:r>
            <a:endParaRPr lang="en-US" sz="1200" b="1" dirty="0" smtClean="0">
              <a:effectLst/>
              <a:latin typeface="Times"/>
              <a:ea typeface="Times New Roman"/>
            </a:endParaRPr>
          </a:p>
          <a:p>
            <a:pPr marL="0" marR="0">
              <a:lnSpc>
                <a:spcPct val="200000"/>
              </a:lnSpc>
              <a:spcBef>
                <a:spcPts val="600"/>
              </a:spcBef>
              <a:spcAft>
                <a:spcPts val="600"/>
              </a:spcAft>
            </a:pPr>
            <a:endParaRPr lang="en-US" sz="1200" b="1" dirty="0" smtClean="0">
              <a:effectLst/>
              <a:latin typeface="Times"/>
              <a:ea typeface="Times New Roman"/>
            </a:endParaRPr>
          </a:p>
          <a:p>
            <a:pPr marL="0" marR="0">
              <a:lnSpc>
                <a:spcPct val="200000"/>
              </a:lnSpc>
              <a:spcBef>
                <a:spcPts val="600"/>
              </a:spcBef>
              <a:spcAft>
                <a:spcPts val="600"/>
              </a:spcAft>
            </a:pPr>
            <a:r>
              <a:rPr lang="en-US" sz="1200" b="1" dirty="0" smtClean="0">
                <a:effectLst/>
                <a:latin typeface="Times"/>
                <a:ea typeface="Times New Roman"/>
              </a:rPr>
              <a:t>Extraterritorial jurisdiction (ETJ): </a:t>
            </a:r>
            <a:r>
              <a:rPr lang="en-US" sz="1200" spc="25" dirty="0" smtClean="0">
                <a:effectLst/>
                <a:latin typeface="Times"/>
                <a:ea typeface="Times New Roman"/>
              </a:rPr>
              <a:t>A buffer </a:t>
            </a:r>
            <a:r>
              <a:rPr lang="en-US" sz="1200" spc="25" dirty="0" smtClean="0">
                <a:solidFill>
                  <a:srgbClr val="000000"/>
                </a:solidFill>
                <a:effectLst/>
                <a:latin typeface="Times"/>
                <a:ea typeface="Times New Roman"/>
              </a:rPr>
              <a:t>area that extends beyond a city’s limits.</a:t>
            </a:r>
            <a:r>
              <a:rPr lang="en-US" sz="1200" spc="25" dirty="0" smtClean="0">
                <a:effectLst/>
                <a:latin typeface="Times"/>
                <a:ea typeface="Times New Roman"/>
              </a:rPr>
              <a:t> </a:t>
            </a:r>
            <a:endParaRPr lang="en-US" sz="1200" b="1" dirty="0" smtClean="0">
              <a:effectLst/>
              <a:latin typeface="Times"/>
              <a:ea typeface="Times New Roman"/>
            </a:endParaRPr>
          </a:p>
          <a:p>
            <a:pPr marL="0" marR="0">
              <a:lnSpc>
                <a:spcPct val="200000"/>
              </a:lnSpc>
              <a:spcBef>
                <a:spcPts val="600"/>
              </a:spcBef>
              <a:spcAft>
                <a:spcPts val="600"/>
              </a:spcAft>
            </a:pPr>
            <a:endParaRPr lang="en-US" sz="1200" b="1" dirty="0" smtClean="0">
              <a:effectLst/>
              <a:latin typeface="Times"/>
              <a:ea typeface="Times New Roman"/>
            </a:endParaRPr>
          </a:p>
          <a:p>
            <a:pPr marL="0" marR="0">
              <a:lnSpc>
                <a:spcPct val="200000"/>
              </a:lnSpc>
              <a:spcBef>
                <a:spcPts val="600"/>
              </a:spcBef>
              <a:spcAft>
                <a:spcPts val="600"/>
              </a:spcAft>
            </a:pPr>
            <a:r>
              <a:rPr lang="en-US" sz="1200" b="1" dirty="0" smtClean="0">
                <a:effectLst/>
                <a:latin typeface="Times"/>
                <a:ea typeface="Times New Roman"/>
              </a:rPr>
              <a:t>Colonias: </a:t>
            </a:r>
            <a:r>
              <a:rPr lang="en-US" sz="1200" spc="25" dirty="0" smtClean="0">
                <a:effectLst/>
                <a:latin typeface="Times"/>
                <a:ea typeface="Times New Roman"/>
              </a:rPr>
              <a:t>Severely </a:t>
            </a:r>
            <a:r>
              <a:rPr lang="en-US" sz="1200" spc="25" dirty="0" smtClean="0">
                <a:solidFill>
                  <a:srgbClr val="000000"/>
                </a:solidFill>
                <a:effectLst/>
                <a:latin typeface="Times"/>
                <a:ea typeface="Times New Roman"/>
              </a:rPr>
              <a:t>impoverished unincorporated areas along the Texas–Mexico border with a multitude of problems, including substandard housing, unsanitary drinking water, and lack of proper sewage disposal.</a:t>
            </a:r>
            <a:endParaRPr lang="en-US" sz="1200" spc="25" dirty="0" smtClean="0">
              <a:effectLst/>
              <a:latin typeface="Times"/>
              <a:ea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35</a:t>
            </a:fld>
            <a:endParaRPr lang="en-US" dirty="0"/>
          </a:p>
        </p:txBody>
      </p:sp>
    </p:spTree>
    <p:extLst>
      <p:ext uri="{BB962C8B-B14F-4D97-AF65-F5344CB8AC3E}">
        <p14:creationId xmlns:p14="http://schemas.microsoft.com/office/powerpoint/2010/main" val="1724595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36</a:t>
            </a:fld>
            <a:endParaRPr lang="en-US" dirty="0"/>
          </a:p>
        </p:txBody>
      </p:sp>
    </p:spTree>
    <p:extLst>
      <p:ext uri="{BB962C8B-B14F-4D97-AF65-F5344CB8AC3E}">
        <p14:creationId xmlns:p14="http://schemas.microsoft.com/office/powerpoint/2010/main" val="1724595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37</a:t>
            </a:fld>
            <a:endParaRPr lang="en-US" dirty="0"/>
          </a:p>
        </p:txBody>
      </p:sp>
    </p:spTree>
    <p:extLst>
      <p:ext uri="{BB962C8B-B14F-4D97-AF65-F5344CB8AC3E}">
        <p14:creationId xmlns:p14="http://schemas.microsoft.com/office/powerpoint/2010/main" val="172459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Charter: </a:t>
            </a:r>
            <a:r>
              <a:rPr lang="en-US" dirty="0" smtClean="0"/>
              <a:t>The organizing document for a municipality.</a:t>
            </a:r>
          </a:p>
          <a:p>
            <a:endParaRPr lang="en-US" dirty="0" smtClean="0"/>
          </a:p>
          <a:p>
            <a:r>
              <a:rPr lang="en-US" dirty="0" smtClean="0"/>
              <a:t>According to the Texas Municipal League, the vast majority of Texas cities—about 75 percent—are general-law cities.</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a:t>
            </a:fld>
            <a:endParaRPr lang="en-US" dirty="0"/>
          </a:p>
        </p:txBody>
      </p:sp>
    </p:spTree>
    <p:extLst>
      <p:ext uri="{BB962C8B-B14F-4D97-AF65-F5344CB8AC3E}">
        <p14:creationId xmlns:p14="http://schemas.microsoft.com/office/powerpoint/2010/main" val="1032956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County governments: </a:t>
            </a:r>
            <a:r>
              <a:rPr lang="en-US" dirty="0" smtClean="0"/>
              <a:t>General-purpose local government that also serves as an administrative arm of the state.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38</a:t>
            </a:fld>
            <a:endParaRPr lang="en-US" dirty="0"/>
          </a:p>
        </p:txBody>
      </p:sp>
    </p:spTree>
    <p:extLst>
      <p:ext uri="{BB962C8B-B14F-4D97-AF65-F5344CB8AC3E}">
        <p14:creationId xmlns:p14="http://schemas.microsoft.com/office/powerpoint/2010/main" val="3132958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County governments: </a:t>
            </a:r>
            <a:r>
              <a:rPr lang="en-US" dirty="0" smtClean="0"/>
              <a:t>General-purpose local government that also serves as an administrative arm of the state.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39</a:t>
            </a:fld>
            <a:endParaRPr lang="en-US" dirty="0"/>
          </a:p>
        </p:txBody>
      </p:sp>
    </p:spTree>
    <p:extLst>
      <p:ext uri="{BB962C8B-B14F-4D97-AF65-F5344CB8AC3E}">
        <p14:creationId xmlns:p14="http://schemas.microsoft.com/office/powerpoint/2010/main" val="3132958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County governments: </a:t>
            </a:r>
            <a:r>
              <a:rPr lang="en-US" dirty="0" smtClean="0"/>
              <a:t>General-purpose local government that also serves as an administrative arm of the state.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40</a:t>
            </a:fld>
            <a:endParaRPr lang="en-US" dirty="0"/>
          </a:p>
        </p:txBody>
      </p:sp>
    </p:spTree>
    <p:extLst>
      <p:ext uri="{BB962C8B-B14F-4D97-AF65-F5344CB8AC3E}">
        <p14:creationId xmlns:p14="http://schemas.microsoft.com/office/powerpoint/2010/main" val="3132958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11.3 </a:t>
            </a:r>
            <a:r>
              <a:rPr lang="en-US" b="0" dirty="0" smtClean="0"/>
              <a:t>Each of the 254 Texas counties has several officials, each of whom is independently elected in</a:t>
            </a:r>
          </a:p>
          <a:p>
            <a:r>
              <a:rPr lang="en-US" b="0" dirty="0" smtClean="0"/>
              <a:t>partisan elections. </a:t>
            </a:r>
          </a:p>
          <a:p>
            <a:endParaRPr lang="en-US" b="0" dirty="0" smtClean="0"/>
          </a:p>
          <a:p>
            <a:r>
              <a:rPr lang="en-US" b="0" i="1" dirty="0" smtClean="0"/>
              <a:t>Should counties have fewer elected offices and nonpartisan elections, as is the case with Texas municipalities? Or do counties provide greater accountability with a divided executive structure in which voters elect numerous county</a:t>
            </a:r>
          </a:p>
          <a:p>
            <a:r>
              <a:rPr lang="en-US" b="0" i="1" dirty="0" smtClean="0"/>
              <a:t>administrators?</a:t>
            </a:r>
            <a:endParaRPr lang="en-US" b="0" i="1" dirty="0"/>
          </a:p>
        </p:txBody>
      </p:sp>
      <p:sp>
        <p:nvSpPr>
          <p:cNvPr id="4" name="Slide Number Placeholder 3"/>
          <p:cNvSpPr>
            <a:spLocks noGrp="1"/>
          </p:cNvSpPr>
          <p:nvPr>
            <p:ph type="sldNum" sz="quarter" idx="10"/>
          </p:nvPr>
        </p:nvSpPr>
        <p:spPr/>
        <p:txBody>
          <a:bodyPr/>
          <a:lstStyle/>
          <a:p>
            <a:fld id="{BA7A5871-70EC-4247-A799-6A966FFCF1E4}" type="slidenum">
              <a:rPr lang="en-US" smtClean="0"/>
              <a:t>41</a:t>
            </a:fld>
            <a:endParaRPr lang="en-US" dirty="0"/>
          </a:p>
        </p:txBody>
      </p:sp>
    </p:spTree>
    <p:extLst>
      <p:ext uri="{BB962C8B-B14F-4D97-AF65-F5344CB8AC3E}">
        <p14:creationId xmlns:p14="http://schemas.microsoft.com/office/powerpoint/2010/main" val="1188551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Unit road system: </a:t>
            </a:r>
            <a:r>
              <a:rPr lang="en-US" dirty="0" smtClean="0"/>
              <a:t>A system that concentrates the day-to-day responsibilities for roads in the hands of a professional engineer rather than individual county commissioners. </a:t>
            </a:r>
          </a:p>
          <a:p>
            <a:endParaRPr lang="en-US" dirty="0" smtClean="0"/>
          </a:p>
          <a:p>
            <a:r>
              <a:rPr lang="en-US" b="1" dirty="0" smtClean="0"/>
              <a:t>Consolidation: </a:t>
            </a:r>
            <a:r>
              <a:rPr lang="en-US" dirty="0" smtClean="0"/>
              <a:t>The merging of county government with other local governments to form a single local government.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43</a:t>
            </a:fld>
            <a:endParaRPr lang="en-US" dirty="0"/>
          </a:p>
        </p:txBody>
      </p:sp>
    </p:spTree>
    <p:extLst>
      <p:ext uri="{BB962C8B-B14F-4D97-AF65-F5344CB8AC3E}">
        <p14:creationId xmlns:p14="http://schemas.microsoft.com/office/powerpoint/2010/main" val="3032863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Unit road system: </a:t>
            </a:r>
            <a:r>
              <a:rPr lang="en-US" dirty="0" smtClean="0"/>
              <a:t>A system that concentrates the day-to-day responsibilities for roads in the hands of a professional engineer rather than individual county commissioners. </a:t>
            </a:r>
          </a:p>
          <a:p>
            <a:endParaRPr lang="en-US" dirty="0" smtClean="0"/>
          </a:p>
          <a:p>
            <a:r>
              <a:rPr lang="en-US" b="1" dirty="0" smtClean="0"/>
              <a:t>Consolidation: </a:t>
            </a:r>
            <a:r>
              <a:rPr lang="en-US" dirty="0" smtClean="0"/>
              <a:t>The merging of county government with other local governments to form a single local government.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44</a:t>
            </a:fld>
            <a:endParaRPr lang="en-US" dirty="0"/>
          </a:p>
        </p:txBody>
      </p:sp>
    </p:spTree>
    <p:extLst>
      <p:ext uri="{BB962C8B-B14F-4D97-AF65-F5344CB8AC3E}">
        <p14:creationId xmlns:p14="http://schemas.microsoft.com/office/powerpoint/2010/main" val="3032863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45</a:t>
            </a:fld>
            <a:endParaRPr lang="en-US" dirty="0"/>
          </a:p>
        </p:txBody>
      </p:sp>
    </p:spTree>
    <p:extLst>
      <p:ext uri="{BB962C8B-B14F-4D97-AF65-F5344CB8AC3E}">
        <p14:creationId xmlns:p14="http://schemas.microsoft.com/office/powerpoint/2010/main" val="3533952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11.4 </a:t>
            </a:r>
            <a:r>
              <a:rPr lang="en-US" dirty="0" smtClean="0"/>
              <a:t>Special districts have been on the rise since the mid-twentieth century. Some special districts have their own elected governing boards that have the authority to impose a property tax. </a:t>
            </a:r>
          </a:p>
          <a:p>
            <a:endParaRPr lang="en-US" dirty="0" smtClean="0"/>
          </a:p>
          <a:p>
            <a:r>
              <a:rPr lang="en-US" dirty="0" smtClean="0"/>
              <a:t>Source: U.S. Census Bureau, List and Structure of Governments: Number of Special Districts , www.census.gov/govs/go/number_of_special_districts_by_county.html .</a:t>
            </a:r>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46</a:t>
            </a:fld>
            <a:endParaRPr lang="en-US" dirty="0"/>
          </a:p>
        </p:txBody>
      </p:sp>
    </p:spTree>
    <p:extLst>
      <p:ext uri="{BB962C8B-B14F-4D97-AF65-F5344CB8AC3E}">
        <p14:creationId xmlns:p14="http://schemas.microsoft.com/office/powerpoint/2010/main" val="25814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11.4</a:t>
            </a:r>
          </a:p>
          <a:p>
            <a:r>
              <a:rPr lang="en-US" dirty="0" smtClean="0"/>
              <a:t>Source:</a:t>
            </a:r>
            <a:r>
              <a:rPr lang="en-US" baseline="0" dirty="0" smtClean="0"/>
              <a:t> </a:t>
            </a:r>
            <a:r>
              <a:rPr lang="en-US" dirty="0" smtClean="0"/>
              <a:t>Texas Department of Transportation, http://ftp.dot.state.tx.us/pub/txdot-info/ptn/small_urban_map.pdf.</a:t>
            </a:r>
          </a:p>
          <a:p>
            <a:endParaRPr lang="en-US" i="1" dirty="0" smtClean="0"/>
          </a:p>
          <a:p>
            <a:r>
              <a:rPr lang="en-US" i="1" dirty="0" smtClean="0"/>
              <a:t>Should Texas cities invest more in public transportation? What factors are likely to encourage the public to use mass transit?</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47</a:t>
            </a:fld>
            <a:endParaRPr lang="en-US" dirty="0"/>
          </a:p>
        </p:txBody>
      </p:sp>
    </p:spTree>
    <p:extLst>
      <p:ext uri="{BB962C8B-B14F-4D97-AF65-F5344CB8AC3E}">
        <p14:creationId xmlns:p14="http://schemas.microsoft.com/office/powerpoint/2010/main" val="596619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Councils of governments (COGs): </a:t>
            </a:r>
            <a:r>
              <a:rPr lang="en-US" dirty="0" smtClean="0"/>
              <a:t>Advisory bodies consisting of representatives of various local governments brought together for the purposes of regional planning and cooperation.</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50</a:t>
            </a:fld>
            <a:endParaRPr lang="en-US" dirty="0"/>
          </a:p>
        </p:txBody>
      </p:sp>
    </p:spTree>
    <p:extLst>
      <p:ext uri="{BB962C8B-B14F-4D97-AF65-F5344CB8AC3E}">
        <p14:creationId xmlns:p14="http://schemas.microsoft.com/office/powerpoint/2010/main" val="198340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Charter: </a:t>
            </a:r>
            <a:r>
              <a:rPr lang="en-US" dirty="0" smtClean="0"/>
              <a:t>The organizing document for a municipality.</a:t>
            </a:r>
          </a:p>
          <a:p>
            <a:endParaRPr lang="en-US" dirty="0" smtClean="0"/>
          </a:p>
          <a:p>
            <a:r>
              <a:rPr lang="en-US" dirty="0" smtClean="0"/>
              <a:t>According to the Texas Municipal League, the vast majority of Texas cities—about 75 percent—are general-law cities.</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4</a:t>
            </a:fld>
            <a:endParaRPr lang="en-US" dirty="0"/>
          </a:p>
        </p:txBody>
      </p:sp>
    </p:spTree>
    <p:extLst>
      <p:ext uri="{BB962C8B-B14F-4D97-AF65-F5344CB8AC3E}">
        <p14:creationId xmlns:p14="http://schemas.microsoft.com/office/powerpoint/2010/main" val="1032956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51</a:t>
            </a:fld>
            <a:endParaRPr lang="en-US" dirty="0"/>
          </a:p>
        </p:txBody>
      </p:sp>
    </p:spTree>
    <p:extLst>
      <p:ext uri="{BB962C8B-B14F-4D97-AF65-F5344CB8AC3E}">
        <p14:creationId xmlns:p14="http://schemas.microsoft.com/office/powerpoint/2010/main" val="1325622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52</a:t>
            </a:fld>
            <a:endParaRPr lang="en-US" dirty="0"/>
          </a:p>
        </p:txBody>
      </p:sp>
    </p:spTree>
    <p:extLst>
      <p:ext uri="{BB962C8B-B14F-4D97-AF65-F5344CB8AC3E}">
        <p14:creationId xmlns:p14="http://schemas.microsoft.com/office/powerpoint/2010/main" val="17523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Charter: </a:t>
            </a:r>
            <a:r>
              <a:rPr lang="en-US" dirty="0" smtClean="0"/>
              <a:t>The organizing document for a municipality.</a:t>
            </a:r>
          </a:p>
          <a:p>
            <a:endParaRPr lang="en-US" dirty="0" smtClean="0"/>
          </a:p>
          <a:p>
            <a:r>
              <a:rPr lang="en-US" dirty="0" smtClean="0"/>
              <a:t>According to the Texas Municipal League, the vast majority of Texas cities—about 75 percent—are general-law cities.</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5</a:t>
            </a:fld>
            <a:endParaRPr lang="en-US" dirty="0"/>
          </a:p>
        </p:txBody>
      </p:sp>
    </p:spTree>
    <p:extLst>
      <p:ext uri="{BB962C8B-B14F-4D97-AF65-F5344CB8AC3E}">
        <p14:creationId xmlns:p14="http://schemas.microsoft.com/office/powerpoint/2010/main" val="103295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11.1</a:t>
            </a:r>
          </a:p>
          <a:p>
            <a:r>
              <a:rPr lang="en-US" dirty="0" smtClean="0"/>
              <a:t>Source: U.S. Census Bureau, 2012 Census of Governments, Local Governments by Type and State: 2012 at http://factfinder2.census.gov/faces/tableservices/jsf/pages/productview.xhtml?src=bkmk.</a:t>
            </a:r>
          </a:p>
          <a:p>
            <a:endParaRPr lang="en-US" dirty="0" smtClean="0"/>
          </a:p>
          <a:p>
            <a:r>
              <a:rPr lang="en-US" i="1" dirty="0" smtClean="0"/>
              <a:t>How is it possible for ordinary voters to keep track of the numerous elected officials that they elect to local offices?</a:t>
            </a:r>
            <a:endParaRPr lang="en-US" i="1" dirty="0"/>
          </a:p>
        </p:txBody>
      </p:sp>
      <p:sp>
        <p:nvSpPr>
          <p:cNvPr id="4" name="Slide Number Placeholder 3"/>
          <p:cNvSpPr>
            <a:spLocks noGrp="1"/>
          </p:cNvSpPr>
          <p:nvPr>
            <p:ph type="sldNum" sz="quarter" idx="10"/>
          </p:nvPr>
        </p:nvSpPr>
        <p:spPr/>
        <p:txBody>
          <a:bodyPr/>
          <a:lstStyle/>
          <a:p>
            <a:fld id="{BA7A5871-70EC-4247-A799-6A966FFCF1E4}" type="slidenum">
              <a:rPr lang="en-US" smtClean="0"/>
              <a:t>6</a:t>
            </a:fld>
            <a:endParaRPr lang="en-US" dirty="0"/>
          </a:p>
        </p:txBody>
      </p:sp>
    </p:spTree>
    <p:extLst>
      <p:ext uri="{BB962C8B-B14F-4D97-AF65-F5344CB8AC3E}">
        <p14:creationId xmlns:p14="http://schemas.microsoft.com/office/powerpoint/2010/main" val="381408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Charter: </a:t>
            </a:r>
            <a:r>
              <a:rPr lang="en-US" dirty="0" smtClean="0"/>
              <a:t>The organizing document for a municipality.</a:t>
            </a:r>
          </a:p>
          <a:p>
            <a:endParaRPr lang="en-US" dirty="0" smtClean="0"/>
          </a:p>
          <a:p>
            <a:r>
              <a:rPr lang="en-US" dirty="0" smtClean="0"/>
              <a:t>According to the Texas Municipal League, the vast majority of Texas cities—about 75 percent—are general-law cities.</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7</a:t>
            </a:fld>
            <a:endParaRPr lang="en-US" dirty="0"/>
          </a:p>
        </p:txBody>
      </p:sp>
    </p:spTree>
    <p:extLst>
      <p:ext uri="{BB962C8B-B14F-4D97-AF65-F5344CB8AC3E}">
        <p14:creationId xmlns:p14="http://schemas.microsoft.com/office/powerpoint/2010/main" val="103295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11.2</a:t>
            </a:r>
          </a:p>
          <a:p>
            <a:r>
              <a:rPr lang="en-US" dirty="0" smtClean="0"/>
              <a:t>Source: U.S. Census Bureau, 2012 Census of Governments, Municipal Governments,  General-Purpose Local Governments by State: Census Years 1942 to 2012  at  http://factfinder2.census.gov/faces/tableservices/jsf/pages/productview.xhtml?src=bkmk </a:t>
            </a: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13</a:t>
            </a:fld>
            <a:endParaRPr lang="en-US" dirty="0"/>
          </a:p>
        </p:txBody>
      </p:sp>
    </p:spTree>
    <p:extLst>
      <p:ext uri="{BB962C8B-B14F-4D97-AF65-F5344CB8AC3E}">
        <p14:creationId xmlns:p14="http://schemas.microsoft.com/office/powerpoint/2010/main" val="155719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Mayor-council system: </a:t>
            </a:r>
            <a:r>
              <a:rPr lang="en-US" sz="1200" kern="1200" dirty="0" smtClean="0">
                <a:solidFill>
                  <a:schemeClr val="tx1"/>
                </a:solidFill>
                <a:effectLst/>
                <a:latin typeface="+mn-lt"/>
                <a:ea typeface="+mn-ea"/>
                <a:cs typeface="+mn-cs"/>
              </a:rPr>
              <a:t>A form of municipal government consisting of a mayor and a city council; this form includes both </a:t>
            </a:r>
            <a:r>
              <a:rPr lang="en-US" sz="1200" i="1" kern="1200" dirty="0" smtClean="0">
                <a:solidFill>
                  <a:schemeClr val="tx1"/>
                </a:solidFill>
                <a:effectLst/>
                <a:latin typeface="+mn-lt"/>
                <a:ea typeface="+mn-ea"/>
                <a:cs typeface="+mn-cs"/>
              </a:rPr>
              <a:t>strong-mayor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weak-mayor </a:t>
            </a:r>
            <a:r>
              <a:rPr lang="en-US" sz="1200" kern="1200" dirty="0" smtClean="0">
                <a:solidFill>
                  <a:schemeClr val="tx1"/>
                </a:solidFill>
                <a:effectLst/>
                <a:latin typeface="+mn-lt"/>
                <a:ea typeface="+mn-ea"/>
                <a:cs typeface="+mn-cs"/>
              </a:rPr>
              <a:t>variations.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Strong-mayor form of government: </a:t>
            </a:r>
            <a:r>
              <a:rPr lang="en-US" sz="1200" kern="1200" dirty="0" smtClean="0">
                <a:solidFill>
                  <a:schemeClr val="tx1"/>
                </a:solidFill>
                <a:effectLst/>
                <a:latin typeface="+mn-lt"/>
                <a:ea typeface="+mn-ea"/>
                <a:cs typeface="+mn-cs"/>
              </a:rPr>
              <a:t>A form of municipal government in which the mayor, who is chosen in a citywide election, is both the chief executive and the leader of the city council.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Weak-mayor form of government: </a:t>
            </a:r>
            <a:r>
              <a:rPr lang="en-US" sz="1200" kern="1200" dirty="0" smtClean="0">
                <a:solidFill>
                  <a:schemeClr val="tx1"/>
                </a:solidFill>
                <a:effectLst/>
                <a:latin typeface="+mn-lt"/>
                <a:ea typeface="+mn-ea"/>
                <a:cs typeface="+mn-cs"/>
              </a:rPr>
              <a:t>A form of municipal government in which the mayor and council share administrative authority.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Commission form of government: </a:t>
            </a:r>
            <a:r>
              <a:rPr lang="en-US" sz="1200" kern="1200" dirty="0" smtClean="0">
                <a:solidFill>
                  <a:schemeClr val="tx1"/>
                </a:solidFill>
                <a:effectLst/>
                <a:latin typeface="+mn-lt"/>
                <a:ea typeface="+mn-ea"/>
                <a:cs typeface="+mn-cs"/>
              </a:rPr>
              <a:t>A municipal government in which voters elect one set of officials who act as both executives and legislators. The commissioners, sitting together, are the municipal legislature, but individually each administers a city department.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7A5871-70EC-4247-A799-6A966FFCF1E4}" type="slidenum">
              <a:rPr lang="en-US" smtClean="0"/>
              <a:t>14</a:t>
            </a:fld>
            <a:endParaRPr lang="en-US" dirty="0"/>
          </a:p>
        </p:txBody>
      </p:sp>
    </p:spTree>
    <p:extLst>
      <p:ext uri="{BB962C8B-B14F-4D97-AF65-F5344CB8AC3E}">
        <p14:creationId xmlns:p14="http://schemas.microsoft.com/office/powerpoint/2010/main" val="363111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 name="Rounded Rectangle 2"/>
          <p:cNvSpPr/>
          <p:nvPr userDrawn="1"/>
        </p:nvSpPr>
        <p:spPr>
          <a:xfrm>
            <a:off x="120650" y="193675"/>
            <a:ext cx="8961438"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Rectangle 3"/>
          <p:cNvSpPr/>
          <p:nvPr userDrawn="1"/>
        </p:nvSpPr>
        <p:spPr bwMode="white">
          <a:xfrm>
            <a:off x="120650" y="5870575"/>
            <a:ext cx="8961438" cy="895350"/>
          </a:xfrm>
          <a:prstGeom prst="rect">
            <a:avLst/>
          </a:prstGeom>
          <a:solidFill>
            <a:schemeClr val="accent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userDrawn="1"/>
        </p:nvSpPr>
        <p:spPr>
          <a:xfrm>
            <a:off x="228600" y="5954713"/>
            <a:ext cx="2136775" cy="719137"/>
          </a:xfrm>
          <a:prstGeom prst="rect">
            <a:avLst/>
          </a:prstGeom>
          <a:solidFill>
            <a:schemeClr val="accent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6" name="Subtitle 8"/>
          <p:cNvSpPr txBox="1">
            <a:spLocks/>
          </p:cNvSpPr>
          <p:nvPr userDrawn="1"/>
        </p:nvSpPr>
        <p:spPr bwMode="auto">
          <a:xfrm>
            <a:off x="2484438" y="5951538"/>
            <a:ext cx="6473825" cy="722312"/>
          </a:xfrm>
          <a:prstGeom prst="rect">
            <a:avLst/>
          </a:prstGeom>
          <a:solidFill>
            <a:schemeClr val="accent1">
              <a:lumMod val="75000"/>
            </a:schemeClr>
          </a:solidFill>
          <a:ln>
            <a:noFill/>
          </a:ln>
        </p:spPr>
        <p:txBody>
          <a:bodyPr anchor="ctr">
            <a:normAutofit/>
          </a:bodyPr>
          <a:lstStyle>
            <a:lvl1pPr marL="0" indent="0" algn="l" rtl="0" eaLnBrk="0" fontAlgn="base" hangingPunct="0">
              <a:spcBef>
                <a:spcPct val="20000"/>
              </a:spcBef>
              <a:spcAft>
                <a:spcPct val="0"/>
              </a:spcAft>
              <a:buClr>
                <a:schemeClr val="accent1"/>
              </a:buClr>
              <a:buFont typeface="Arial" charset="0"/>
              <a:buNone/>
              <a:defRPr sz="2600" kern="1200">
                <a:solidFill>
                  <a:srgbClr val="FFFFFF"/>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Clr>
                <a:schemeClr val="accent2"/>
              </a:buClr>
              <a:buFont typeface="Arial" charset="0"/>
              <a:buNone/>
              <a:defRPr sz="3000" kern="1200">
                <a:solidFill>
                  <a:schemeClr val="tx2"/>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Clr>
                <a:srgbClr val="B5AE53"/>
              </a:buClr>
              <a:buFont typeface="Arial" charset="0"/>
              <a:buNone/>
              <a:defRPr sz="3000" kern="1200">
                <a:solidFill>
                  <a:schemeClr val="tx2"/>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Clr>
                <a:srgbClr val="848058"/>
              </a:buClr>
              <a:buFont typeface="Arial" charset="0"/>
              <a:buNone/>
              <a:defRPr sz="3000" kern="1200">
                <a:solidFill>
                  <a:schemeClr val="tx2"/>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Clr>
                <a:srgbClr val="E8B54D"/>
              </a:buClr>
              <a:buFont typeface="Arial" charset="0"/>
              <a:buNone/>
              <a:defRPr sz="30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2"/>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2"/>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2"/>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2"/>
                </a:solidFill>
                <a:latin typeface="+mn-lt"/>
                <a:ea typeface="+mn-ea"/>
                <a:cs typeface="+mn-cs"/>
              </a:defRPr>
            </a:lvl9pPr>
          </a:lstStyle>
          <a:p>
            <a:pPr>
              <a:buClr>
                <a:srgbClr val="727CA3"/>
              </a:buClr>
              <a:defRPr/>
            </a:pPr>
            <a:endParaRPr lang="en-US" dirty="0"/>
          </a:p>
        </p:txBody>
      </p:sp>
    </p:spTree>
    <p:extLst>
      <p:ext uri="{BB962C8B-B14F-4D97-AF65-F5344CB8AC3E}">
        <p14:creationId xmlns:p14="http://schemas.microsoft.com/office/powerpoint/2010/main" val="13142551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5"/>
          <p:cNvSpPr>
            <a:spLocks noGrp="1"/>
          </p:cNvSpPr>
          <p:nvPr>
            <p:ph type="sldNum" sz="quarter" idx="11"/>
          </p:nvPr>
        </p:nvSpPr>
        <p:spPr/>
        <p:txBody>
          <a:bodyPr/>
          <a:lstStyle>
            <a:lvl1pPr>
              <a:defRPr/>
            </a:lvl1pPr>
          </a:lstStyle>
          <a:p>
            <a:pPr>
              <a:defRPr/>
            </a:pPr>
            <a:fld id="{6FBCB0F2-CE0A-4322-A452-CA1085507BA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5650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26128" y="1719071"/>
            <a:ext cx="4038600" cy="4407408"/>
          </a:xfrm>
        </p:spPr>
        <p:txBody>
          <a:bodyPr/>
          <a:lstStyle>
            <a:lvl1pPr>
              <a:defRPr sz="36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36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6" name="Slide Number Placeholder 6"/>
          <p:cNvSpPr>
            <a:spLocks noGrp="1"/>
          </p:cNvSpPr>
          <p:nvPr>
            <p:ph type="sldNum" sz="quarter" idx="11"/>
          </p:nvPr>
        </p:nvSpPr>
        <p:spPr/>
        <p:txBody>
          <a:bodyPr/>
          <a:lstStyle>
            <a:lvl1pPr>
              <a:defRPr/>
            </a:lvl1pPr>
          </a:lstStyle>
          <a:p>
            <a:pPr>
              <a:defRPr/>
            </a:pPr>
            <a:r>
              <a:rPr lang="en-US" dirty="0">
                <a:solidFill>
                  <a:prstClr val="black"/>
                </a:solidFill>
              </a:rPr>
              <a:t>(#)</a:t>
            </a:r>
          </a:p>
        </p:txBody>
      </p:sp>
    </p:spTree>
    <p:extLst>
      <p:ext uri="{BB962C8B-B14F-4D97-AF65-F5344CB8AC3E}">
        <p14:creationId xmlns:p14="http://schemas.microsoft.com/office/powerpoint/2010/main" val="299384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8" name="Slide Number Placeholder 5"/>
          <p:cNvSpPr>
            <a:spLocks noGrp="1"/>
          </p:cNvSpPr>
          <p:nvPr>
            <p:ph type="sldNum" sz="quarter" idx="11"/>
          </p:nvPr>
        </p:nvSpPr>
        <p:spPr/>
        <p:txBody>
          <a:bodyPr/>
          <a:lstStyle>
            <a:lvl1pPr>
              <a:defRPr/>
            </a:lvl1pPr>
          </a:lstStyle>
          <a:p>
            <a:pPr>
              <a:defRPr/>
            </a:pPr>
            <a:fld id="{E205BD43-6BE1-4FA6-A7C7-0F1C5081BE1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1972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5" name="Rounded Rectangle 4"/>
          <p:cNvSpPr/>
          <p:nvPr/>
        </p:nvSpPr>
        <p:spPr>
          <a:xfrm>
            <a:off x="92075" y="65088"/>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304800" y="304800"/>
            <a:ext cx="3124200" cy="291893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442913" y="439255"/>
            <a:ext cx="2855912" cy="2679700"/>
          </a:xfrm>
          <a:prstGeom prst="rect">
            <a:avLst/>
          </a:prstGeom>
          <a:solidFill>
            <a:srgbClr val="FFFFFF"/>
          </a:solidFill>
          <a:ln w="6350" cmpd="dbl">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Footer Placeholder 4"/>
          <p:cNvSpPr txBox="1">
            <a:spLocks/>
          </p:cNvSpPr>
          <p:nvPr userDrawn="1"/>
        </p:nvSpPr>
        <p:spPr>
          <a:xfrm>
            <a:off x="617538" y="6364288"/>
            <a:ext cx="8229600" cy="365125"/>
          </a:xfrm>
          <a:prstGeom prst="rect">
            <a:avLst/>
          </a:prstGeom>
        </p:spPr>
        <p:txBody>
          <a:bodyPr anchor="ctr"/>
          <a:lstStyle>
            <a:defPPr>
              <a:defRPr lang="en-US"/>
            </a:defPPr>
            <a:lvl1pPr algn="ctr" rtl="0" fontAlgn="base">
              <a:spcBef>
                <a:spcPct val="0"/>
              </a:spcBef>
              <a:spcAft>
                <a:spcPct val="0"/>
              </a:spcAft>
              <a:defRPr sz="1100" kern="1200">
                <a:solidFill>
                  <a:srgbClr val="000000"/>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altLang="en-US" dirty="0" smtClean="0"/>
              <a:t>Copyright © 2016 Cengage Learning</a:t>
            </a: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53033" y="567574"/>
            <a:ext cx="2643555" cy="2540176"/>
          </a:xfrm>
        </p:spPr>
        <p:txBody>
          <a:bodyPr anchor="t">
            <a:normAutofit/>
          </a:bodyPr>
          <a:lstStyle>
            <a:lvl1pPr algn="l">
              <a:defRPr sz="2000" b="0">
                <a:solidFill>
                  <a:schemeClr val="accent1">
                    <a:lumMod val="75000"/>
                  </a:schemeClr>
                </a:solidFill>
              </a:defRPr>
            </a:lvl1pPr>
          </a:lstStyle>
          <a:p>
            <a:r>
              <a:rPr lang="en-US" dirty="0" smtClean="0"/>
              <a:t>Click to edit Master title style</a:t>
            </a:r>
            <a:endParaRPr lang="en-US" dirty="0"/>
          </a:p>
        </p:txBody>
      </p:sp>
      <p:sp>
        <p:nvSpPr>
          <p:cNvPr id="9" name="Slide Number Placeholder 6"/>
          <p:cNvSpPr>
            <a:spLocks noGrp="1"/>
          </p:cNvSpPr>
          <p:nvPr>
            <p:ph type="sldNum" sz="quarter" idx="10"/>
          </p:nvPr>
        </p:nvSpPr>
        <p:spPr/>
        <p:txBody>
          <a:bodyPr/>
          <a:lstStyle>
            <a:lvl1pPr>
              <a:defRPr>
                <a:solidFill>
                  <a:prstClr val="black"/>
                </a:solidFill>
              </a:defRPr>
            </a:lvl1pPr>
          </a:lstStyle>
          <a:p>
            <a:pPr>
              <a:defRPr/>
            </a:pPr>
            <a:fld id="{4A4351B6-6CB2-4A81-BDDA-59F4C9F2CB06}" type="slidenum">
              <a:rPr lang="en-US" altLang="en-US"/>
              <a:pPr>
                <a:defRPr/>
              </a:pPr>
              <a:t>‹#›</a:t>
            </a:fld>
            <a:endParaRPr lang="en-US" altLang="en-US" dirty="0"/>
          </a:p>
        </p:txBody>
      </p:sp>
    </p:spTree>
    <p:extLst>
      <p:ext uri="{BB962C8B-B14F-4D97-AF65-F5344CB8AC3E}">
        <p14:creationId xmlns:p14="http://schemas.microsoft.com/office/powerpoint/2010/main" val="246638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4" name="Slide Number Placeholder 5"/>
          <p:cNvSpPr>
            <a:spLocks noGrp="1"/>
          </p:cNvSpPr>
          <p:nvPr>
            <p:ph type="sldNum" sz="quarter" idx="11"/>
          </p:nvPr>
        </p:nvSpPr>
        <p:spPr/>
        <p:txBody>
          <a:bodyPr/>
          <a:lstStyle>
            <a:lvl1pPr>
              <a:defRPr/>
            </a:lvl1pPr>
          </a:lstStyle>
          <a:p>
            <a:pPr>
              <a:defRPr/>
            </a:pPr>
            <a:fld id="{05B9DB59-2969-4204-A7B5-BB7FAE4F9143}"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84628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 name="Rounded Rectangle 2"/>
          <p:cNvSpPr/>
          <p:nvPr userDrawn="1"/>
        </p:nvSpPr>
        <p:spPr>
          <a:xfrm>
            <a:off x="120650" y="193675"/>
            <a:ext cx="8961438"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Rectangle 3"/>
          <p:cNvSpPr/>
          <p:nvPr userDrawn="1"/>
        </p:nvSpPr>
        <p:spPr bwMode="white">
          <a:xfrm>
            <a:off x="120650" y="5870575"/>
            <a:ext cx="8961438" cy="895350"/>
          </a:xfrm>
          <a:prstGeom prst="rect">
            <a:avLst/>
          </a:prstGeom>
          <a:solidFill>
            <a:schemeClr val="accent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userDrawn="1"/>
        </p:nvSpPr>
        <p:spPr>
          <a:xfrm>
            <a:off x="228600" y="5954713"/>
            <a:ext cx="2136775" cy="719137"/>
          </a:xfrm>
          <a:prstGeom prst="rect">
            <a:avLst/>
          </a:prstGeom>
          <a:solidFill>
            <a:schemeClr val="accent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6" name="Subtitle 8"/>
          <p:cNvSpPr txBox="1">
            <a:spLocks/>
          </p:cNvSpPr>
          <p:nvPr userDrawn="1"/>
        </p:nvSpPr>
        <p:spPr bwMode="auto">
          <a:xfrm>
            <a:off x="2484438" y="5951538"/>
            <a:ext cx="6473825" cy="722312"/>
          </a:xfrm>
          <a:prstGeom prst="rect">
            <a:avLst/>
          </a:prstGeom>
          <a:solidFill>
            <a:schemeClr val="accent1">
              <a:lumMod val="75000"/>
            </a:schemeClr>
          </a:solidFill>
          <a:ln>
            <a:noFill/>
          </a:ln>
        </p:spPr>
        <p:txBody>
          <a:bodyPr anchor="ctr">
            <a:normAutofit/>
          </a:bodyPr>
          <a:lstStyle>
            <a:lvl1pPr marL="0" indent="0" algn="l" rtl="0" eaLnBrk="0" fontAlgn="base" hangingPunct="0">
              <a:spcBef>
                <a:spcPct val="20000"/>
              </a:spcBef>
              <a:spcAft>
                <a:spcPct val="0"/>
              </a:spcAft>
              <a:buClr>
                <a:schemeClr val="accent1"/>
              </a:buClr>
              <a:buFont typeface="Arial" charset="0"/>
              <a:buNone/>
              <a:defRPr sz="2600" kern="1200">
                <a:solidFill>
                  <a:srgbClr val="FFFFFF"/>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Clr>
                <a:schemeClr val="accent2"/>
              </a:buClr>
              <a:buFont typeface="Arial" charset="0"/>
              <a:buNone/>
              <a:defRPr sz="3000" kern="1200">
                <a:solidFill>
                  <a:schemeClr val="tx2"/>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Clr>
                <a:srgbClr val="B5AE53"/>
              </a:buClr>
              <a:buFont typeface="Arial" charset="0"/>
              <a:buNone/>
              <a:defRPr sz="3000" kern="1200">
                <a:solidFill>
                  <a:schemeClr val="tx2"/>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Clr>
                <a:srgbClr val="848058"/>
              </a:buClr>
              <a:buFont typeface="Arial" charset="0"/>
              <a:buNone/>
              <a:defRPr sz="3000" kern="1200">
                <a:solidFill>
                  <a:schemeClr val="tx2"/>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Clr>
                <a:srgbClr val="E8B54D"/>
              </a:buClr>
              <a:buFont typeface="Arial" charset="0"/>
              <a:buNone/>
              <a:defRPr sz="30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2"/>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2"/>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2"/>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2"/>
                </a:solidFill>
                <a:latin typeface="+mn-lt"/>
                <a:ea typeface="+mn-ea"/>
                <a:cs typeface="+mn-cs"/>
              </a:defRPr>
            </a:lvl9pPr>
          </a:lstStyle>
          <a:p>
            <a:pPr>
              <a:buClr>
                <a:srgbClr val="727CA3"/>
              </a:buClr>
              <a:defRPr/>
            </a:pPr>
            <a:endParaRPr lang="en-US" dirty="0"/>
          </a:p>
        </p:txBody>
      </p:sp>
    </p:spTree>
    <p:extLst>
      <p:ext uri="{BB962C8B-B14F-4D97-AF65-F5344CB8AC3E}">
        <p14:creationId xmlns:p14="http://schemas.microsoft.com/office/powerpoint/2010/main" val="3927479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5" name="Rounded Rectangle 4"/>
          <p:cNvSpPr/>
          <p:nvPr/>
        </p:nvSpPr>
        <p:spPr>
          <a:xfrm>
            <a:off x="92075" y="65088"/>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304800" y="304800"/>
            <a:ext cx="3124200" cy="291893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442913" y="439255"/>
            <a:ext cx="2855912" cy="2679700"/>
          </a:xfrm>
          <a:prstGeom prst="rect">
            <a:avLst/>
          </a:prstGeom>
          <a:solidFill>
            <a:srgbClr val="FFFFFF"/>
          </a:solidFill>
          <a:ln w="6350" cmpd="dbl">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Footer Placeholder 4"/>
          <p:cNvSpPr txBox="1">
            <a:spLocks/>
          </p:cNvSpPr>
          <p:nvPr userDrawn="1"/>
        </p:nvSpPr>
        <p:spPr>
          <a:xfrm>
            <a:off x="617538" y="6364288"/>
            <a:ext cx="8229600" cy="365125"/>
          </a:xfrm>
          <a:prstGeom prst="rect">
            <a:avLst/>
          </a:prstGeom>
        </p:spPr>
        <p:txBody>
          <a:bodyPr anchor="ctr"/>
          <a:lstStyle>
            <a:defPPr>
              <a:defRPr lang="en-US"/>
            </a:defPPr>
            <a:lvl1pPr algn="ctr" rtl="0" fontAlgn="base">
              <a:spcBef>
                <a:spcPct val="0"/>
              </a:spcBef>
              <a:spcAft>
                <a:spcPct val="0"/>
              </a:spcAft>
              <a:defRPr sz="1100" kern="1200">
                <a:solidFill>
                  <a:srgbClr val="000000"/>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altLang="en-US" dirty="0" smtClean="0"/>
              <a:t>Copyright © 2016 Cengage Learning</a:t>
            </a: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53033" y="567574"/>
            <a:ext cx="2643555" cy="2540176"/>
          </a:xfrm>
        </p:spPr>
        <p:txBody>
          <a:bodyPr anchor="t">
            <a:normAutofit/>
          </a:bodyPr>
          <a:lstStyle>
            <a:lvl1pPr algn="l">
              <a:defRPr sz="2000" b="0">
                <a:solidFill>
                  <a:schemeClr val="accent1">
                    <a:lumMod val="75000"/>
                  </a:schemeClr>
                </a:solidFill>
              </a:defRPr>
            </a:lvl1pPr>
          </a:lstStyle>
          <a:p>
            <a:r>
              <a:rPr lang="en-US" dirty="0" smtClean="0"/>
              <a:t>Click to edit Master title style</a:t>
            </a:r>
            <a:endParaRPr lang="en-US" dirty="0"/>
          </a:p>
        </p:txBody>
      </p:sp>
      <p:sp>
        <p:nvSpPr>
          <p:cNvPr id="9" name="Slide Number Placeholder 6"/>
          <p:cNvSpPr>
            <a:spLocks noGrp="1"/>
          </p:cNvSpPr>
          <p:nvPr>
            <p:ph type="sldNum" sz="quarter" idx="10"/>
          </p:nvPr>
        </p:nvSpPr>
        <p:spPr/>
        <p:txBody>
          <a:bodyPr/>
          <a:lstStyle>
            <a:lvl1pPr>
              <a:defRPr>
                <a:solidFill>
                  <a:prstClr val="black"/>
                </a:solidFill>
              </a:defRPr>
            </a:lvl1pPr>
          </a:lstStyle>
          <a:p>
            <a:pPr>
              <a:defRPr/>
            </a:pPr>
            <a:fld id="{4A4351B6-6CB2-4A81-BDDA-59F4C9F2CB06}" type="slidenum">
              <a:rPr lang="en-US" altLang="en-US"/>
              <a:pPr>
                <a:defRPr/>
              </a:pPr>
              <a:t>‹#›</a:t>
            </a:fld>
            <a:endParaRPr lang="en-US" altLang="en-US" dirty="0"/>
          </a:p>
        </p:txBody>
      </p:sp>
    </p:spTree>
    <p:extLst>
      <p:ext uri="{BB962C8B-B14F-4D97-AF65-F5344CB8AC3E}">
        <p14:creationId xmlns:p14="http://schemas.microsoft.com/office/powerpoint/2010/main" val="335146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defRPr>
            </a:lvl1pPr>
          </a:lstStyle>
          <a:p>
            <a:pPr fontAlgn="base">
              <a:spcBef>
                <a:spcPct val="0"/>
              </a:spcBef>
              <a:spcAft>
                <a:spcPct val="0"/>
              </a:spcAft>
              <a:defRPr/>
            </a:pPr>
            <a:r>
              <a:rPr lang="en-US" altLang="en-US" dirty="0" smtClean="0">
                <a:solidFill>
                  <a:srgbClr val="464653"/>
                </a:solidFill>
                <a:ea typeface="ＭＳ Ｐゴシック" pitchFamily="34" charset="-128"/>
              </a:rPr>
              <a:t>Copyright © 2016 Cengage Learning.</a:t>
            </a:r>
          </a:p>
          <a:p>
            <a:pPr fontAlgn="base">
              <a:spcBef>
                <a:spcPct val="0"/>
              </a:spcBef>
              <a:spcAft>
                <a:spcPct val="0"/>
              </a:spcAft>
              <a:defRPr/>
            </a:pPr>
            <a:r>
              <a:rPr lang="en-US" altLang="en-US" dirty="0" smtClean="0">
                <a:solidFill>
                  <a:srgbClr val="464653"/>
                </a:solidFill>
                <a:ea typeface="ＭＳ Ｐゴシック" pitchFamily="34" charset="-128"/>
              </a:rPr>
              <a:t>All rights reserved.</a:t>
            </a:r>
            <a:endParaRPr lang="en-US" altLang="en-US" dirty="0">
              <a:solidFill>
                <a:srgbClr val="464653"/>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charset="0"/>
              </a:defRPr>
            </a:lvl1pPr>
          </a:lstStyle>
          <a:p>
            <a:pPr fontAlgn="base">
              <a:spcBef>
                <a:spcPct val="0"/>
              </a:spcBef>
              <a:spcAft>
                <a:spcPct val="0"/>
              </a:spcAft>
              <a:defRPr/>
            </a:pPr>
            <a:fld id="{4405CF9D-FFD8-46AA-A307-DC55D6505897}" type="slidenum">
              <a:rPr lang="en-US" altLang="en-US">
                <a:solidFill>
                  <a:prstClr val="black"/>
                </a:solidFill>
                <a:ea typeface="ＭＳ Ｐゴシック" pitchFamily="34" charset="-128"/>
              </a:rPr>
              <a:pPr fontAlgn="base">
                <a:spcBef>
                  <a:spcPct val="0"/>
                </a:spcBef>
                <a:spcAft>
                  <a:spcPct val="0"/>
                </a:spcAft>
                <a:defRPr/>
              </a:pPr>
              <a:t>‹#›</a:t>
            </a:fld>
            <a:endParaRPr lang="en-US" altLang="en-US" dirty="0">
              <a:solidFill>
                <a:prstClr val="black"/>
              </a:solidFill>
              <a:ea typeface="ＭＳ Ｐゴシック" pitchFamily="34" charset="-128"/>
            </a:endParaRPr>
          </a:p>
        </p:txBody>
      </p:sp>
      <p:sp>
        <p:nvSpPr>
          <p:cNvPr id="9" name="Rectangle 8"/>
          <p:cNvSpPr/>
          <p:nvPr/>
        </p:nvSpPr>
        <p:spPr>
          <a:xfrm>
            <a:off x="274320" y="278166"/>
            <a:ext cx="8595360" cy="132588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692061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2" r:id="rId8"/>
  </p:sldLayoutIdLst>
  <p:timing>
    <p:tnLst>
      <p:par>
        <p:cTn id="1" dur="indefinite" restart="never" nodeType="tmRoot"/>
      </p:par>
    </p:tnLst>
  </p:timing>
  <p:hf hdr="0" dt="0"/>
  <p:txStyles>
    <p:titleStyle>
      <a:lvl1pPr algn="ctr" rtl="0" eaLnBrk="0" fontAlgn="base" hangingPunct="0">
        <a:spcBef>
          <a:spcPct val="0"/>
        </a:spcBef>
        <a:spcAft>
          <a:spcPct val="0"/>
        </a:spcAft>
        <a:defRPr sz="4000" kern="1200" cap="all">
          <a:solidFill>
            <a:srgbClr val="525B7E"/>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a:solidFill>
            <a:srgbClr val="525B7E"/>
          </a:solidFill>
          <a:latin typeface="Arial" pitchFamily="34" charset="0"/>
          <a:cs typeface="Arial" pitchFamily="34" charset="0"/>
        </a:defRPr>
      </a:lvl2pPr>
      <a:lvl3pPr algn="ctr" rtl="0" eaLnBrk="0" fontAlgn="base" hangingPunct="0">
        <a:spcBef>
          <a:spcPct val="0"/>
        </a:spcBef>
        <a:spcAft>
          <a:spcPct val="0"/>
        </a:spcAft>
        <a:defRPr sz="4000">
          <a:solidFill>
            <a:srgbClr val="525B7E"/>
          </a:solidFill>
          <a:latin typeface="Arial" pitchFamily="34" charset="0"/>
          <a:cs typeface="Arial" pitchFamily="34" charset="0"/>
        </a:defRPr>
      </a:lvl3pPr>
      <a:lvl4pPr algn="ctr" rtl="0" eaLnBrk="0" fontAlgn="base" hangingPunct="0">
        <a:spcBef>
          <a:spcPct val="0"/>
        </a:spcBef>
        <a:spcAft>
          <a:spcPct val="0"/>
        </a:spcAft>
        <a:defRPr sz="4000">
          <a:solidFill>
            <a:srgbClr val="525B7E"/>
          </a:solidFill>
          <a:latin typeface="Arial" pitchFamily="34" charset="0"/>
          <a:cs typeface="Arial" pitchFamily="34" charset="0"/>
        </a:defRPr>
      </a:lvl4pPr>
      <a:lvl5pPr algn="ctr" rtl="0" eaLnBrk="0" fontAlgn="base" hangingPunct="0">
        <a:spcBef>
          <a:spcPct val="0"/>
        </a:spcBef>
        <a:spcAft>
          <a:spcPct val="0"/>
        </a:spcAft>
        <a:defRPr sz="4000">
          <a:solidFill>
            <a:srgbClr val="525B7E"/>
          </a:solidFill>
          <a:latin typeface="Arial" pitchFamily="34" charset="0"/>
          <a:cs typeface="Arial" pitchFamily="34" charset="0"/>
        </a:defRPr>
      </a:lvl5pPr>
      <a:lvl6pPr marL="457200" algn="ctr" rtl="0" fontAlgn="base">
        <a:spcBef>
          <a:spcPct val="0"/>
        </a:spcBef>
        <a:spcAft>
          <a:spcPct val="0"/>
        </a:spcAft>
        <a:defRPr sz="4000">
          <a:solidFill>
            <a:srgbClr val="6B7D72"/>
          </a:solidFill>
          <a:latin typeface="Arial" pitchFamily="34" charset="0"/>
          <a:cs typeface="Arial" pitchFamily="34" charset="0"/>
        </a:defRPr>
      </a:lvl6pPr>
      <a:lvl7pPr marL="914400" algn="ctr" rtl="0" fontAlgn="base">
        <a:spcBef>
          <a:spcPct val="0"/>
        </a:spcBef>
        <a:spcAft>
          <a:spcPct val="0"/>
        </a:spcAft>
        <a:defRPr sz="4000">
          <a:solidFill>
            <a:srgbClr val="6B7D72"/>
          </a:solidFill>
          <a:latin typeface="Arial" pitchFamily="34" charset="0"/>
          <a:cs typeface="Arial" pitchFamily="34" charset="0"/>
        </a:defRPr>
      </a:lvl7pPr>
      <a:lvl8pPr marL="1371600" algn="ctr" rtl="0" fontAlgn="base">
        <a:spcBef>
          <a:spcPct val="0"/>
        </a:spcBef>
        <a:spcAft>
          <a:spcPct val="0"/>
        </a:spcAft>
        <a:defRPr sz="4000">
          <a:solidFill>
            <a:srgbClr val="6B7D72"/>
          </a:solidFill>
          <a:latin typeface="Arial" pitchFamily="34" charset="0"/>
          <a:cs typeface="Arial" pitchFamily="34" charset="0"/>
        </a:defRPr>
      </a:lvl8pPr>
      <a:lvl9pPr marL="1828800" algn="ctr" rtl="0" fontAlgn="base">
        <a:spcBef>
          <a:spcPct val="0"/>
        </a:spcBef>
        <a:spcAft>
          <a:spcPct val="0"/>
        </a:spcAft>
        <a:defRPr sz="4000">
          <a:solidFill>
            <a:srgbClr val="6B7D72"/>
          </a:solidFill>
          <a:latin typeface="Arial" pitchFamily="34" charset="0"/>
          <a:cs typeface="Arial" pitchFamily="34"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3600" kern="1200">
          <a:solidFill>
            <a:schemeClr val="tx2"/>
          </a:solidFill>
          <a:latin typeface="Arial" panose="020B0604020202020204" pitchFamily="34" charset="0"/>
          <a:ea typeface="+mn-ea"/>
          <a:cs typeface="Arial" panose="020B0604020202020204" pitchFamily="34" charset="0"/>
        </a:defRPr>
      </a:lvl1pPr>
      <a:lvl2pPr marL="639763" indent="-228600" algn="l" rtl="0" eaLnBrk="0" fontAlgn="base" hangingPunct="0">
        <a:spcBef>
          <a:spcPct val="20000"/>
        </a:spcBef>
        <a:spcAft>
          <a:spcPct val="0"/>
        </a:spcAft>
        <a:buClr>
          <a:schemeClr val="accent2"/>
        </a:buClr>
        <a:buFont typeface="Arial" charset="0"/>
        <a:buChar char="•"/>
        <a:defRPr sz="3000" kern="1200">
          <a:solidFill>
            <a:schemeClr val="tx2"/>
          </a:solidFill>
          <a:latin typeface="Arial" panose="020B0604020202020204" pitchFamily="34" charset="0"/>
          <a:ea typeface="+mn-ea"/>
          <a:cs typeface="Arial" panose="020B0604020202020204" pitchFamily="34" charset="0"/>
        </a:defRPr>
      </a:lvl2pPr>
      <a:lvl3pPr marL="914400" indent="-228600" algn="l" rtl="0" eaLnBrk="0" fontAlgn="base" hangingPunct="0">
        <a:spcBef>
          <a:spcPct val="20000"/>
        </a:spcBef>
        <a:spcAft>
          <a:spcPct val="0"/>
        </a:spcAft>
        <a:buClr>
          <a:srgbClr val="B5AE53"/>
        </a:buClr>
        <a:buFont typeface="Arial" charset="0"/>
        <a:buChar char="•"/>
        <a:defRPr sz="2600" kern="1200">
          <a:solidFill>
            <a:schemeClr val="tx2"/>
          </a:solidFill>
          <a:latin typeface="Arial" panose="020B0604020202020204" pitchFamily="34" charset="0"/>
          <a:ea typeface="+mn-ea"/>
          <a:cs typeface="Arial" panose="020B0604020202020204" pitchFamily="34" charset="0"/>
        </a:defRPr>
      </a:lvl3pPr>
      <a:lvl4pPr marL="1279525" indent="-228600" algn="l" rtl="0" eaLnBrk="0" fontAlgn="base" hangingPunct="0">
        <a:spcBef>
          <a:spcPct val="20000"/>
        </a:spcBef>
        <a:spcAft>
          <a:spcPct val="0"/>
        </a:spcAft>
        <a:buClr>
          <a:srgbClr val="848058"/>
        </a:buClr>
        <a:buFont typeface="Arial" charset="0"/>
        <a:buChar char="•"/>
        <a:defRPr sz="2200" kern="1200">
          <a:solidFill>
            <a:schemeClr val="tx2"/>
          </a:solidFill>
          <a:latin typeface="Arial" panose="020B0604020202020204" pitchFamily="34" charset="0"/>
          <a:ea typeface="+mn-ea"/>
          <a:cs typeface="Arial" panose="020B0604020202020204" pitchFamily="34" charset="0"/>
        </a:defRPr>
      </a:lvl4pPr>
      <a:lvl5pPr marL="1554163" indent="-228600" algn="l" rtl="0" eaLnBrk="0" fontAlgn="base" hangingPunct="0">
        <a:spcBef>
          <a:spcPct val="20000"/>
        </a:spcBef>
        <a:spcAft>
          <a:spcPct val="0"/>
        </a:spcAft>
        <a:buClr>
          <a:srgbClr val="E8B54D"/>
        </a:buClr>
        <a:buFont typeface="Arial" charset="0"/>
        <a:buChar char="•"/>
        <a:defRPr sz="2200" kern="1200">
          <a:solidFill>
            <a:schemeClr val="tx2"/>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ollege.cengage.com/polisci/polisci_shared/courseware/media/playeradb.html?video=217861_725569_aug192011_v01_houston_taps_emergency_wate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tmp"/></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2F4"/>
        </a:solidFill>
        <a:effectLst/>
      </p:bgPr>
    </p:bg>
    <p:spTree>
      <p:nvGrpSpPr>
        <p:cNvPr id="1" name=""/>
        <p:cNvGrpSpPr/>
        <p:nvPr/>
      </p:nvGrpSpPr>
      <p:grpSpPr>
        <a:xfrm>
          <a:off x="0" y="0"/>
          <a:ext cx="0" cy="0"/>
          <a:chOff x="0" y="0"/>
          <a:chExt cx="0" cy="0"/>
        </a:xfrm>
      </p:grpSpPr>
      <p:pic>
        <p:nvPicPr>
          <p:cNvPr id="5122" name="Picture 7" descr="Maxwell_Texas_Politics_Today_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2590800" y="6065838"/>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3600">
                <a:solidFill>
                  <a:schemeClr val="tx2"/>
                </a:solidFill>
                <a:latin typeface="Arial" charset="0"/>
                <a:cs typeface="Arial" charset="0"/>
              </a:defRPr>
            </a:lvl1pPr>
            <a:lvl2pPr marL="742950" indent="-285750" eaLnBrk="0" hangingPunct="0">
              <a:spcBef>
                <a:spcPct val="20000"/>
              </a:spcBef>
              <a:buClr>
                <a:schemeClr val="accent2"/>
              </a:buClr>
              <a:buFont typeface="Arial" charset="0"/>
              <a:buChar char="•"/>
              <a:defRPr sz="3000">
                <a:solidFill>
                  <a:schemeClr val="tx2"/>
                </a:solidFill>
                <a:latin typeface="Arial" charset="0"/>
                <a:cs typeface="Arial" charset="0"/>
              </a:defRPr>
            </a:lvl2pPr>
            <a:lvl3pPr marL="1143000" indent="-228600" eaLnBrk="0" hangingPunct="0">
              <a:spcBef>
                <a:spcPct val="20000"/>
              </a:spcBef>
              <a:buClr>
                <a:srgbClr val="B5AE53"/>
              </a:buClr>
              <a:buFont typeface="Arial" charset="0"/>
              <a:buChar char="•"/>
              <a:defRPr sz="3000">
                <a:solidFill>
                  <a:schemeClr val="tx2"/>
                </a:solidFill>
                <a:latin typeface="Arial" charset="0"/>
                <a:cs typeface="Arial" charset="0"/>
              </a:defRPr>
            </a:lvl3pPr>
            <a:lvl4pPr marL="1600200" indent="-228600" eaLnBrk="0" hangingPunct="0">
              <a:spcBef>
                <a:spcPct val="20000"/>
              </a:spcBef>
              <a:buClr>
                <a:srgbClr val="848058"/>
              </a:buClr>
              <a:buFont typeface="Arial" charset="0"/>
              <a:buChar char="•"/>
              <a:defRPr sz="3000">
                <a:solidFill>
                  <a:schemeClr val="tx2"/>
                </a:solidFill>
                <a:latin typeface="Arial" charset="0"/>
                <a:cs typeface="Arial" charset="0"/>
              </a:defRPr>
            </a:lvl4pPr>
            <a:lvl5pPr marL="2057400" indent="-228600" eaLnBrk="0" hangingPunct="0">
              <a:spcBef>
                <a:spcPct val="20000"/>
              </a:spcBef>
              <a:buClr>
                <a:srgbClr val="E8B54D"/>
              </a:buClr>
              <a:buFont typeface="Arial" charset="0"/>
              <a:buChar char="•"/>
              <a:defRPr sz="3000">
                <a:solidFill>
                  <a:schemeClr val="tx2"/>
                </a:solidFill>
                <a:latin typeface="Arial" charset="0"/>
                <a:cs typeface="Arial" charset="0"/>
              </a:defRPr>
            </a:lvl5pPr>
            <a:lvl6pPr marL="25146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6pPr>
            <a:lvl7pPr marL="29718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7pPr>
            <a:lvl8pPr marL="34290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8pPr>
            <a:lvl9pPr marL="38862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9pPr>
          </a:lstStyle>
          <a:p>
            <a:pPr algn="ctr" eaLnBrk="1" fontAlgn="base" hangingPunct="1">
              <a:spcBef>
                <a:spcPct val="0"/>
              </a:spcBef>
              <a:spcAft>
                <a:spcPct val="0"/>
              </a:spcAft>
              <a:buClrTx/>
              <a:buFontTx/>
              <a:buNone/>
            </a:pPr>
            <a:r>
              <a:rPr lang="en-US" altLang="en-US" sz="3200" b="1" dirty="0" smtClean="0">
                <a:solidFill>
                  <a:prstClr val="white"/>
                </a:solidFill>
                <a:effectLst>
                  <a:outerShdw blurRad="38100" dist="38100" dir="2700000" algn="tl">
                    <a:srgbClr val="000000">
                      <a:alpha val="43137"/>
                    </a:srgbClr>
                  </a:outerShdw>
                </a:effectLst>
                <a:ea typeface="ＭＳ Ｐゴシック" pitchFamily="34" charset="-128"/>
              </a:rPr>
              <a:t>Local Government</a:t>
            </a:r>
          </a:p>
        </p:txBody>
      </p:sp>
      <p:sp>
        <p:nvSpPr>
          <p:cNvPr id="5124" name="TextBox 2"/>
          <p:cNvSpPr txBox="1">
            <a:spLocks noChangeArrowheads="1"/>
          </p:cNvSpPr>
          <p:nvPr/>
        </p:nvSpPr>
        <p:spPr bwMode="auto">
          <a:xfrm>
            <a:off x="228600" y="60960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3600">
                <a:solidFill>
                  <a:schemeClr val="tx2"/>
                </a:solidFill>
                <a:latin typeface="Arial" charset="0"/>
                <a:cs typeface="Arial" charset="0"/>
              </a:defRPr>
            </a:lvl1pPr>
            <a:lvl2pPr marL="742950" indent="-285750" eaLnBrk="0" hangingPunct="0">
              <a:spcBef>
                <a:spcPct val="20000"/>
              </a:spcBef>
              <a:buClr>
                <a:schemeClr val="accent2"/>
              </a:buClr>
              <a:buFont typeface="Arial" charset="0"/>
              <a:buChar char="•"/>
              <a:defRPr sz="3000">
                <a:solidFill>
                  <a:schemeClr val="tx2"/>
                </a:solidFill>
                <a:latin typeface="Arial" charset="0"/>
                <a:cs typeface="Arial" charset="0"/>
              </a:defRPr>
            </a:lvl2pPr>
            <a:lvl3pPr marL="1143000" indent="-228600" eaLnBrk="0" hangingPunct="0">
              <a:spcBef>
                <a:spcPct val="20000"/>
              </a:spcBef>
              <a:buClr>
                <a:srgbClr val="B5AE53"/>
              </a:buClr>
              <a:buFont typeface="Arial" charset="0"/>
              <a:buChar char="•"/>
              <a:defRPr sz="3000">
                <a:solidFill>
                  <a:schemeClr val="tx2"/>
                </a:solidFill>
                <a:latin typeface="Arial" charset="0"/>
                <a:cs typeface="Arial" charset="0"/>
              </a:defRPr>
            </a:lvl3pPr>
            <a:lvl4pPr marL="1600200" indent="-228600" eaLnBrk="0" hangingPunct="0">
              <a:spcBef>
                <a:spcPct val="20000"/>
              </a:spcBef>
              <a:buClr>
                <a:srgbClr val="848058"/>
              </a:buClr>
              <a:buFont typeface="Arial" charset="0"/>
              <a:buChar char="•"/>
              <a:defRPr sz="3000">
                <a:solidFill>
                  <a:schemeClr val="tx2"/>
                </a:solidFill>
                <a:latin typeface="Arial" charset="0"/>
                <a:cs typeface="Arial" charset="0"/>
              </a:defRPr>
            </a:lvl4pPr>
            <a:lvl5pPr marL="2057400" indent="-228600" eaLnBrk="0" hangingPunct="0">
              <a:spcBef>
                <a:spcPct val="20000"/>
              </a:spcBef>
              <a:buClr>
                <a:srgbClr val="E8B54D"/>
              </a:buClr>
              <a:buFont typeface="Arial" charset="0"/>
              <a:buChar char="•"/>
              <a:defRPr sz="3000">
                <a:solidFill>
                  <a:schemeClr val="tx2"/>
                </a:solidFill>
                <a:latin typeface="Arial" charset="0"/>
                <a:cs typeface="Arial" charset="0"/>
              </a:defRPr>
            </a:lvl5pPr>
            <a:lvl6pPr marL="25146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6pPr>
            <a:lvl7pPr marL="29718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7pPr>
            <a:lvl8pPr marL="34290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8pPr>
            <a:lvl9pPr marL="38862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9pPr>
          </a:lstStyle>
          <a:p>
            <a:pPr algn="ctr" eaLnBrk="1" fontAlgn="base" hangingPunct="1">
              <a:spcBef>
                <a:spcPct val="0"/>
              </a:spcBef>
              <a:spcAft>
                <a:spcPct val="0"/>
              </a:spcAft>
              <a:buClrTx/>
              <a:buFontTx/>
              <a:buNone/>
            </a:pPr>
            <a:r>
              <a:rPr lang="en-US" altLang="en-US" sz="2800" b="1" dirty="0" smtClean="0">
                <a:solidFill>
                  <a:prstClr val="white"/>
                </a:solidFill>
                <a:effectLst>
                  <a:outerShdw blurRad="38100" dist="38100" dir="2700000" algn="tl">
                    <a:srgbClr val="000000">
                      <a:alpha val="43137"/>
                    </a:srgbClr>
                  </a:outerShdw>
                </a:effectLst>
                <a:ea typeface="ＭＳ Ｐゴシック" pitchFamily="34" charset="-128"/>
              </a:rPr>
              <a:t>Chapter 11</a:t>
            </a:r>
          </a:p>
        </p:txBody>
      </p:sp>
    </p:spTree>
    <p:extLst>
      <p:ext uri="{BB962C8B-B14F-4D97-AF65-F5344CB8AC3E}">
        <p14:creationId xmlns:p14="http://schemas.microsoft.com/office/powerpoint/2010/main" val="258658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normAutofit/>
          </a:bodyPr>
          <a:lstStyle/>
          <a:p>
            <a:r>
              <a:rPr lang="en-US" dirty="0"/>
              <a:t>General-Law and Home-Rule </a:t>
            </a:r>
            <a:r>
              <a:rPr lang="en-US" dirty="0" smtClean="0"/>
              <a:t>Cities (cont.)</a:t>
            </a:r>
          </a:p>
          <a:p>
            <a:pPr lvl="1" fontAlgn="auto">
              <a:spcAft>
                <a:spcPts val="0"/>
              </a:spcAft>
              <a:defRPr/>
            </a:pPr>
            <a:r>
              <a:rPr lang="en-US" dirty="0" smtClean="0"/>
              <a:t>Referendum</a:t>
            </a:r>
          </a:p>
          <a:p>
            <a:pPr lvl="2" fontAlgn="auto">
              <a:spcAft>
                <a:spcPts val="0"/>
              </a:spcAft>
              <a:defRPr/>
            </a:pPr>
            <a:r>
              <a:rPr lang="en-US" sz="2400" dirty="0"/>
              <a:t>Voters who wish to repel an existing ordinance can petition the council to hold </a:t>
            </a:r>
            <a:r>
              <a:rPr lang="en-US" sz="2400" dirty="0" smtClean="0"/>
              <a:t>a referendum election.</a:t>
            </a:r>
            <a:endParaRPr lang="en-US" dirty="0" smtClean="0"/>
          </a:p>
          <a:p>
            <a:pPr lvl="1" fontAlgn="auto">
              <a:spcAft>
                <a:spcPts val="0"/>
              </a:spcAft>
              <a:defRPr/>
            </a:pPr>
            <a:r>
              <a:rPr lang="en-US" dirty="0" smtClean="0"/>
              <a:t>Recall</a:t>
            </a:r>
          </a:p>
          <a:p>
            <a:pPr lvl="1" fontAlgn="auto">
              <a:spcAft>
                <a:spcPts val="0"/>
              </a:spcAft>
              <a:defRPr/>
            </a:pPr>
            <a:r>
              <a:rPr lang="en-US" dirty="0" smtClean="0"/>
              <a:t>The </a:t>
            </a:r>
            <a:r>
              <a:rPr lang="en-US" dirty="0"/>
              <a:t>limits of home rule</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3151395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normAutofit/>
          </a:bodyPr>
          <a:lstStyle/>
          <a:p>
            <a:r>
              <a:rPr lang="en-US" dirty="0"/>
              <a:t>General-Law and Home-Rule </a:t>
            </a:r>
            <a:r>
              <a:rPr lang="en-US" dirty="0" smtClean="0"/>
              <a:t>Cities (cont.)</a:t>
            </a:r>
          </a:p>
          <a:p>
            <a:pPr lvl="1" fontAlgn="auto">
              <a:spcAft>
                <a:spcPts val="0"/>
              </a:spcAft>
              <a:defRPr/>
            </a:pPr>
            <a:r>
              <a:rPr lang="en-US" dirty="0" smtClean="0"/>
              <a:t>Recall</a:t>
            </a:r>
          </a:p>
          <a:p>
            <a:pPr lvl="2" fontAlgn="auto">
              <a:spcAft>
                <a:spcPts val="0"/>
              </a:spcAft>
              <a:defRPr/>
            </a:pPr>
            <a:r>
              <a:rPr lang="en-US" dirty="0" smtClean="0"/>
              <a:t>Voters in home-rule cities permitted to remove the mayor or a member of the council.</a:t>
            </a:r>
            <a:endParaRPr lang="en-US" dirty="0"/>
          </a:p>
          <a:p>
            <a:pPr lvl="2" fontAlgn="auto">
              <a:spcAft>
                <a:spcPts val="0"/>
              </a:spcAft>
              <a:defRPr/>
            </a:pPr>
            <a:r>
              <a:rPr lang="en-US" dirty="0" smtClean="0"/>
              <a:t>Recalled </a:t>
            </a:r>
            <a:r>
              <a:rPr lang="en-US" dirty="0"/>
              <a:t>members of a city council must step down once the election results are certified.</a:t>
            </a:r>
          </a:p>
          <a:p>
            <a:pPr lvl="2" fontAlgn="auto">
              <a:spcAft>
                <a:spcPts val="0"/>
              </a:spcAft>
              <a:defRPr/>
            </a:pPr>
            <a:r>
              <a:rPr lang="en-US" dirty="0" smtClean="0"/>
              <a:t>Not used </a:t>
            </a:r>
            <a:r>
              <a:rPr lang="en-US" dirty="0"/>
              <a:t>in general-rule cities.</a:t>
            </a:r>
          </a:p>
          <a:p>
            <a:pPr lvl="2" fontAlgn="auto">
              <a:spcAft>
                <a:spcPts val="0"/>
              </a:spcAft>
              <a:defRP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3879598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normAutofit/>
          </a:bodyPr>
          <a:lstStyle/>
          <a:p>
            <a:r>
              <a:rPr lang="en-US" dirty="0"/>
              <a:t>General-Law and Home-Rule </a:t>
            </a:r>
            <a:r>
              <a:rPr lang="en-US" dirty="0" smtClean="0"/>
              <a:t>Cities (cont.)</a:t>
            </a:r>
          </a:p>
          <a:p>
            <a:pPr lvl="1" fontAlgn="auto">
              <a:spcAft>
                <a:spcPts val="0"/>
              </a:spcAft>
              <a:defRPr/>
            </a:pPr>
            <a:r>
              <a:rPr lang="en-US" dirty="0" smtClean="0"/>
              <a:t>The </a:t>
            </a:r>
            <a:r>
              <a:rPr lang="en-US" dirty="0"/>
              <a:t>limits of home </a:t>
            </a:r>
            <a:r>
              <a:rPr lang="en-US" dirty="0" smtClean="0"/>
              <a:t>rule</a:t>
            </a:r>
          </a:p>
          <a:p>
            <a:pPr lvl="2" fontAlgn="auto">
              <a:spcAft>
                <a:spcPts val="0"/>
              </a:spcAft>
              <a:defRPr/>
            </a:pPr>
            <a:r>
              <a:rPr lang="en-US" sz="2400" dirty="0" smtClean="0"/>
              <a:t>State </a:t>
            </a:r>
            <a:r>
              <a:rPr lang="en-US" sz="2400" dirty="0"/>
              <a:t>law determines the specific dates for municipal elections.</a:t>
            </a:r>
          </a:p>
          <a:p>
            <a:pPr lvl="2" fontAlgn="auto">
              <a:spcAft>
                <a:spcPts val="0"/>
              </a:spcAft>
              <a:defRPr/>
            </a:pPr>
            <a:r>
              <a:rPr lang="en-US" sz="2400" dirty="0" smtClean="0"/>
              <a:t>Local </a:t>
            </a:r>
            <a:r>
              <a:rPr lang="en-US" sz="2400" dirty="0"/>
              <a:t>government is subject to sunshine laws.</a:t>
            </a:r>
          </a:p>
          <a:p>
            <a:pPr lvl="2" fontAlgn="auto">
              <a:spcAft>
                <a:spcPts val="0"/>
              </a:spcAft>
              <a:defRPr/>
            </a:pPr>
            <a:r>
              <a:rPr lang="en-US" sz="2400" dirty="0" smtClean="0"/>
              <a:t>Cities may hold charter elections only every 2 years</a:t>
            </a:r>
          </a:p>
          <a:p>
            <a:pPr lvl="2" fontAlgn="auto">
              <a:spcAft>
                <a:spcPts val="0"/>
              </a:spcAft>
              <a:defRPr/>
            </a:pPr>
            <a:r>
              <a:rPr lang="en-US" sz="2400" dirty="0" smtClean="0"/>
              <a:t>State constitution may be amended to invalidate local ordinance</a:t>
            </a:r>
            <a:endParaRPr lang="en-US" sz="2400" dirty="0"/>
          </a:p>
          <a:p>
            <a:pPr lvl="1" fontAlgn="auto">
              <a:spcAft>
                <a:spcPts val="0"/>
              </a:spcAft>
              <a:defRPr/>
            </a:pPr>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439338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Governments In Texas, 1952–2012</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13</a:t>
            </a:fld>
            <a:endParaRPr lang="en-US" altLang="en-US" dirty="0">
              <a:solidFill>
                <a:prstClr val="black"/>
              </a:solidFill>
            </a:endParaRPr>
          </a:p>
        </p:txBody>
      </p:sp>
      <p:sp>
        <p:nvSpPr>
          <p:cNvPr id="7" name="TextBox 2"/>
          <p:cNvSpPr txBox="1">
            <a:spLocks noChangeArrowheads="1"/>
          </p:cNvSpPr>
          <p:nvPr/>
        </p:nvSpPr>
        <p:spPr bwMode="auto">
          <a:xfrm>
            <a:off x="425450" y="5181600"/>
            <a:ext cx="8270875"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What factors should mayors and city councils take into consideration when prioritizing the needs of their communities?</a:t>
            </a:r>
            <a:endParaRPr lang="en-US" altLang="en-US" sz="2200" dirty="0">
              <a:solidFill>
                <a:schemeClr val="bg1"/>
              </a:solidFill>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3"/>
          <a:stretch>
            <a:fillRect/>
          </a:stretch>
        </p:blipFill>
        <p:spPr>
          <a:xfrm>
            <a:off x="488496" y="2133600"/>
            <a:ext cx="8229600" cy="974476"/>
          </a:xfrm>
          <a:prstGeom prst="rect">
            <a:avLst/>
          </a:prstGeom>
        </p:spPr>
      </p:pic>
    </p:spTree>
    <p:extLst>
      <p:ext uri="{BB962C8B-B14F-4D97-AF65-F5344CB8AC3E}">
        <p14:creationId xmlns:p14="http://schemas.microsoft.com/office/powerpoint/2010/main" val="556048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Forms of </a:t>
            </a:r>
            <a:r>
              <a:rPr lang="en-US" dirty="0" smtClean="0"/>
              <a:t>Municipal Government</a:t>
            </a:r>
            <a:endParaRPr lang="en-US" dirty="0"/>
          </a:p>
          <a:p>
            <a:pPr lvl="1" fontAlgn="auto">
              <a:spcAft>
                <a:spcPts val="0"/>
              </a:spcAft>
              <a:defRPr/>
            </a:pPr>
            <a:r>
              <a:rPr lang="en-US" dirty="0"/>
              <a:t>Council-Manager </a:t>
            </a:r>
            <a:r>
              <a:rPr lang="en-US" dirty="0" smtClean="0"/>
              <a:t>system</a:t>
            </a:r>
          </a:p>
          <a:p>
            <a:pPr lvl="2" fontAlgn="auto">
              <a:spcAft>
                <a:spcPts val="0"/>
              </a:spcAft>
              <a:defRPr/>
            </a:pPr>
            <a:r>
              <a:rPr lang="en-US" sz="2400" dirty="0"/>
              <a:t>The two largest Texas cities with </a:t>
            </a:r>
            <a:r>
              <a:rPr lang="en-US" sz="2400" dirty="0" smtClean="0"/>
              <a:t>council-manager  </a:t>
            </a:r>
            <a:r>
              <a:rPr lang="en-US" sz="2400" dirty="0"/>
              <a:t>form of government </a:t>
            </a:r>
            <a:r>
              <a:rPr lang="en-US" sz="2400" dirty="0" smtClean="0"/>
              <a:t>are San Antonio and Dallas.</a:t>
            </a:r>
            <a:endParaRPr lang="en-US" sz="2400" dirty="0"/>
          </a:p>
          <a:p>
            <a:pPr lvl="2" fontAlgn="auto">
              <a:spcAft>
                <a:spcPts val="0"/>
              </a:spcAft>
              <a:defRPr/>
            </a:pPr>
            <a:r>
              <a:rPr lang="en-US" sz="2400" dirty="0" smtClean="0"/>
              <a:t>Council-manager </a:t>
            </a:r>
            <a:r>
              <a:rPr lang="en-US" sz="2400" dirty="0"/>
              <a:t>government was initiated as part of a reform movement during </a:t>
            </a:r>
            <a:r>
              <a:rPr lang="en-US" sz="2400" dirty="0" smtClean="0"/>
              <a:t>the Progressive </a:t>
            </a:r>
            <a:r>
              <a:rPr lang="en-US" sz="2400" dirty="0"/>
              <a:t>Era.</a:t>
            </a:r>
          </a:p>
          <a:p>
            <a:pPr lvl="2" fontAlgn="auto">
              <a:spcAft>
                <a:spcPts val="0"/>
              </a:spcAft>
              <a:defRPr/>
            </a:pPr>
            <a:r>
              <a:rPr lang="en-US" sz="2400" dirty="0" smtClean="0"/>
              <a:t>The city manager is responsible </a:t>
            </a:r>
            <a:r>
              <a:rPr lang="en-US" sz="2400" dirty="0"/>
              <a:t>for both executing council policies and managing the day-to-day operations of city </a:t>
            </a:r>
            <a:r>
              <a:rPr lang="en-US" sz="2400" dirty="0" smtClean="0"/>
              <a:t>government. </a:t>
            </a:r>
          </a:p>
          <a:p>
            <a:pPr lvl="2" fontAlgn="auto">
              <a:spcAft>
                <a:spcPts val="0"/>
              </a:spcAft>
              <a:defRPr/>
            </a:pPr>
            <a:r>
              <a:rPr lang="en-US" sz="2400" dirty="0" smtClean="0"/>
              <a:t>The </a:t>
            </a:r>
            <a:r>
              <a:rPr lang="en-US" sz="2400" dirty="0"/>
              <a:t>powers of the city manager come from</a:t>
            </a:r>
          </a:p>
          <a:p>
            <a:pPr marL="685800" lvl="2" indent="0" fontAlgn="auto">
              <a:spcAft>
                <a:spcPts val="0"/>
              </a:spcAft>
              <a:buNone/>
              <a:defRPr/>
            </a:pPr>
            <a:r>
              <a:rPr lang="en-US" sz="2400" dirty="0"/>
              <a:t>  	the city charter</a:t>
            </a:r>
            <a:r>
              <a:rPr lang="en-US" sz="2400" dirty="0" smtClean="0"/>
              <a:t>.</a:t>
            </a:r>
          </a:p>
          <a:p>
            <a:pPr marL="685800" lvl="2" indent="0" fontAlgn="auto">
              <a:spcAft>
                <a:spcPts val="0"/>
              </a:spcAft>
              <a:buNone/>
              <a:defRPr/>
            </a:pPr>
            <a:endParaRPr lang="en-US" sz="2400" dirty="0" smtClean="0"/>
          </a:p>
          <a:p>
            <a:pPr marL="685800" lvl="2" indent="0" fontAlgn="auto">
              <a:spcAft>
                <a:spcPts val="0"/>
              </a:spcAft>
              <a:buNone/>
              <a:defRPr/>
            </a:pPr>
            <a:endParaRPr lang="en-US" sz="2400" dirty="0"/>
          </a:p>
          <a:p>
            <a:pPr marL="685800" lvl="2" indent="0" fontAlgn="auto">
              <a:spcAft>
                <a:spcPts val="0"/>
              </a:spcAft>
              <a:buNone/>
              <a:defRPr/>
            </a:pPr>
            <a:endParaRPr lang="en-US" sz="2400" dirty="0"/>
          </a:p>
          <a:p>
            <a:pPr lvl="2" fontAlgn="auto">
              <a:spcAft>
                <a:spcPts val="0"/>
              </a:spcAft>
              <a:defRPr/>
            </a:pPr>
            <a:endParaRPr lang="en-US" sz="2400" dirty="0" smtClean="0"/>
          </a:p>
          <a:p>
            <a:pPr marL="685800" lvl="2" indent="0" fontAlgn="auto">
              <a:spcAft>
                <a:spcPts val="0"/>
              </a:spcAft>
              <a:buNone/>
              <a:defRPr/>
            </a:pPr>
            <a:r>
              <a:rPr lang="en-US" sz="2400" dirty="0" smtClean="0"/>
              <a:t>   </a:t>
            </a:r>
          </a:p>
          <a:p>
            <a:pPr marL="685800" lvl="2" indent="0" fontAlgn="auto">
              <a:spcAft>
                <a:spcPts val="0"/>
              </a:spcAft>
              <a:buNone/>
              <a:defRPr/>
            </a:pPr>
            <a:r>
              <a:rPr lang="en-US" dirty="0"/>
              <a:t>	</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14</a:t>
            </a:fld>
            <a:endParaRPr lang="en-US" altLang="en-US" dirty="0">
              <a:solidFill>
                <a:prstClr val="black"/>
              </a:solidFill>
            </a:endParaRPr>
          </a:p>
        </p:txBody>
      </p:sp>
    </p:spTree>
    <p:extLst>
      <p:ext uri="{BB962C8B-B14F-4D97-AF65-F5344CB8AC3E}">
        <p14:creationId xmlns:p14="http://schemas.microsoft.com/office/powerpoint/2010/main" val="134790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Forms of </a:t>
            </a:r>
            <a:r>
              <a:rPr lang="en-US" dirty="0" smtClean="0"/>
              <a:t>Municipal Government</a:t>
            </a:r>
            <a:endParaRPr lang="en-US" dirty="0"/>
          </a:p>
          <a:p>
            <a:pPr lvl="1" fontAlgn="auto">
              <a:spcAft>
                <a:spcPts val="0"/>
              </a:spcAft>
              <a:defRPr/>
            </a:pPr>
            <a:r>
              <a:rPr lang="en-US" dirty="0" smtClean="0"/>
              <a:t>Mayor-Council </a:t>
            </a:r>
            <a:r>
              <a:rPr lang="en-US" dirty="0"/>
              <a:t>system</a:t>
            </a:r>
          </a:p>
          <a:p>
            <a:pPr lvl="2" fontAlgn="auto">
              <a:spcAft>
                <a:spcPts val="0"/>
              </a:spcAft>
              <a:defRPr/>
            </a:pPr>
            <a:r>
              <a:rPr lang="en-US" dirty="0"/>
              <a:t>The two largest Texas cities with a mayor-council form of government </a:t>
            </a:r>
            <a:r>
              <a:rPr lang="en-US" dirty="0" smtClean="0"/>
              <a:t>are Houston </a:t>
            </a:r>
            <a:r>
              <a:rPr lang="en-US" dirty="0"/>
              <a:t>and Pasadena</a:t>
            </a:r>
            <a:r>
              <a:rPr lang="en-US" dirty="0" smtClean="0"/>
              <a:t>.</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202402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Forms of </a:t>
            </a:r>
            <a:r>
              <a:rPr lang="en-US" dirty="0" smtClean="0"/>
              <a:t>Municipal Government</a:t>
            </a:r>
            <a:endParaRPr lang="en-US" dirty="0"/>
          </a:p>
          <a:p>
            <a:pPr lvl="1" fontAlgn="auto">
              <a:spcAft>
                <a:spcPts val="0"/>
              </a:spcAft>
              <a:defRPr/>
            </a:pPr>
            <a:r>
              <a:rPr lang="en-US" dirty="0" smtClean="0"/>
              <a:t>Mayor-Council </a:t>
            </a:r>
            <a:r>
              <a:rPr lang="en-US" dirty="0"/>
              <a:t>system</a:t>
            </a:r>
          </a:p>
          <a:p>
            <a:pPr lvl="2" fontAlgn="auto">
              <a:spcAft>
                <a:spcPts val="0"/>
              </a:spcAft>
              <a:defRPr/>
            </a:pPr>
            <a:r>
              <a:rPr lang="en-US" dirty="0" smtClean="0"/>
              <a:t>The </a:t>
            </a:r>
            <a:r>
              <a:rPr lang="en-US" dirty="0"/>
              <a:t>strong-mayor </a:t>
            </a:r>
            <a:r>
              <a:rPr lang="en-US" dirty="0" smtClean="0"/>
              <a:t>form</a:t>
            </a:r>
          </a:p>
          <a:p>
            <a:pPr lvl="3" fontAlgn="auto">
              <a:spcAft>
                <a:spcPts val="0"/>
              </a:spcAft>
              <a:defRPr/>
            </a:pPr>
            <a:r>
              <a:rPr lang="en-US" dirty="0"/>
              <a:t>In the strong-mayor system, </a:t>
            </a:r>
            <a:r>
              <a:rPr lang="en-US" dirty="0" smtClean="0"/>
              <a:t>the mayor is </a:t>
            </a:r>
            <a:r>
              <a:rPr lang="en-US" dirty="0"/>
              <a:t>responsible for administration of city </a:t>
            </a:r>
            <a:r>
              <a:rPr lang="en-US" dirty="0" smtClean="0"/>
              <a:t>policy.</a:t>
            </a:r>
            <a:endParaRPr lang="en-US" dirty="0"/>
          </a:p>
          <a:p>
            <a:pPr lvl="3" fontAlgn="auto">
              <a:spcAft>
                <a:spcPts val="0"/>
              </a:spcAft>
              <a:defRPr/>
            </a:pPr>
            <a:r>
              <a:rPr lang="en-US" dirty="0" smtClean="0"/>
              <a:t>Restrictions </a:t>
            </a:r>
            <a:r>
              <a:rPr lang="en-US" dirty="0"/>
              <a:t>on the powers of the mayor in some strong-mayor council systems of </a:t>
            </a:r>
            <a:r>
              <a:rPr lang="en-US" dirty="0" smtClean="0"/>
              <a:t>government include nonpartisan elections, ethics, and campaign </a:t>
            </a:r>
            <a:r>
              <a:rPr lang="en-US" dirty="0"/>
              <a:t>finance </a:t>
            </a:r>
            <a:r>
              <a:rPr lang="en-US" dirty="0" smtClean="0"/>
              <a:t>laws. </a:t>
            </a:r>
            <a:r>
              <a:rPr lang="en-US" dirty="0"/>
              <a:t>	</a:t>
            </a:r>
          </a:p>
          <a:p>
            <a:pPr lvl="3" fontAlgn="auto">
              <a:spcAft>
                <a:spcPts val="0"/>
              </a:spcAft>
              <a:defRPr/>
            </a:pP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2578528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Forms of </a:t>
            </a:r>
            <a:r>
              <a:rPr lang="en-US" dirty="0" smtClean="0"/>
              <a:t>Municipal Government</a:t>
            </a:r>
            <a:endParaRPr lang="en-US" dirty="0"/>
          </a:p>
          <a:p>
            <a:pPr lvl="1" fontAlgn="auto">
              <a:spcAft>
                <a:spcPts val="0"/>
              </a:spcAft>
              <a:defRPr/>
            </a:pPr>
            <a:r>
              <a:rPr lang="en-US" dirty="0" smtClean="0"/>
              <a:t>Mayor-Council system</a:t>
            </a:r>
            <a:endParaRPr lang="en-US" dirty="0"/>
          </a:p>
          <a:p>
            <a:pPr lvl="2" fontAlgn="auto">
              <a:spcAft>
                <a:spcPts val="0"/>
              </a:spcAft>
              <a:defRPr/>
            </a:pPr>
            <a:r>
              <a:rPr lang="en-US" dirty="0"/>
              <a:t>The weak-mayor </a:t>
            </a:r>
            <a:r>
              <a:rPr lang="en-US" dirty="0" smtClean="0"/>
              <a:t>form</a:t>
            </a:r>
          </a:p>
          <a:p>
            <a:pPr lvl="3" fontAlgn="auto">
              <a:spcAft>
                <a:spcPts val="0"/>
              </a:spcAft>
              <a:defRPr/>
            </a:pPr>
            <a:r>
              <a:rPr lang="en-US" dirty="0"/>
              <a:t>power is decentralized, the mayor and council share administrative authority</a:t>
            </a:r>
            <a:r>
              <a:rPr lang="en-US" dirty="0" smtClean="0"/>
              <a:t>.</a:t>
            </a:r>
            <a:endParaRPr lang="en-US" dirty="0"/>
          </a:p>
          <a:p>
            <a:pPr lvl="1" fontAlgn="auto">
              <a:spcAft>
                <a:spcPts val="0"/>
              </a:spcAft>
              <a:defRPr/>
            </a:pPr>
            <a:r>
              <a:rPr lang="en-US" dirty="0"/>
              <a:t>Commission </a:t>
            </a:r>
            <a:r>
              <a:rPr lang="en-US" dirty="0" smtClean="0"/>
              <a:t>system</a:t>
            </a:r>
          </a:p>
          <a:p>
            <a:pPr lvl="2" fontAlgn="auto">
              <a:spcAft>
                <a:spcPts val="0"/>
              </a:spcAft>
              <a:defRPr/>
            </a:pPr>
            <a:r>
              <a:rPr lang="en-US" dirty="0" smtClean="0"/>
              <a:t>Voters </a:t>
            </a:r>
            <a:r>
              <a:rPr lang="en-US" dirty="0"/>
              <a:t>elect one set of officials who act as both executives and legislators. The commissioners, sitting together, are the municipal legislature, but individually each administers a city department.</a:t>
            </a:r>
          </a:p>
          <a:p>
            <a:pPr lvl="2" fontAlgn="auto">
              <a:spcAft>
                <a:spcPts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1678766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Forms of </a:t>
            </a:r>
            <a:r>
              <a:rPr lang="en-US" dirty="0" smtClean="0"/>
              <a:t/>
            </a:r>
            <a:br>
              <a:rPr lang="en-US" dirty="0" smtClean="0"/>
            </a:br>
            <a:r>
              <a:rPr lang="en-US" dirty="0" smtClean="0"/>
              <a:t>Municipal </a:t>
            </a:r>
            <a:r>
              <a:rPr lang="en-US" dirty="0"/>
              <a:t>Government</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18</a:t>
            </a:fld>
            <a:endParaRPr lang="en-US" altLang="en-US" dirty="0">
              <a:solidFill>
                <a:prstClr val="black"/>
              </a:solidFill>
            </a:endParaRPr>
          </a:p>
        </p:txBody>
      </p:sp>
      <p:pic>
        <p:nvPicPr>
          <p:cNvPr id="7" name="Content Placeholder 6"/>
          <p:cNvPicPr>
            <a:picLocks noGrp="1" noChangeAspect="1"/>
          </p:cNvPicPr>
          <p:nvPr>
            <p:ph idx="1"/>
          </p:nvPr>
        </p:nvPicPr>
        <p:blipFill rotWithShape="1">
          <a:blip r:embed="rId3"/>
          <a:srcRect t="1068"/>
          <a:stretch/>
        </p:blipFill>
        <p:spPr>
          <a:xfrm>
            <a:off x="1470066" y="1905000"/>
            <a:ext cx="6172117" cy="4326860"/>
          </a:xfrm>
          <a:prstGeom prst="rect">
            <a:avLst/>
          </a:prstGeom>
        </p:spPr>
      </p:pic>
    </p:spTree>
    <p:extLst>
      <p:ext uri="{BB962C8B-B14F-4D97-AF65-F5344CB8AC3E}">
        <p14:creationId xmlns:p14="http://schemas.microsoft.com/office/powerpoint/2010/main" val="3207950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Municipal Election Systems</a:t>
            </a:r>
          </a:p>
          <a:p>
            <a:pPr lvl="1" fontAlgn="auto">
              <a:spcAft>
                <a:spcPts val="0"/>
              </a:spcAft>
              <a:defRPr/>
            </a:pPr>
            <a:r>
              <a:rPr lang="en-US" dirty="0"/>
              <a:t>Nonpartisan elections</a:t>
            </a:r>
          </a:p>
          <a:p>
            <a:pPr lvl="2" fontAlgn="auto">
              <a:spcAft>
                <a:spcPts val="0"/>
              </a:spcAft>
              <a:defRPr/>
            </a:pPr>
            <a:r>
              <a:rPr lang="en-US" dirty="0"/>
              <a:t>In Texas, all city elections are </a:t>
            </a:r>
            <a:r>
              <a:rPr lang="en-US" dirty="0" smtClean="0"/>
              <a:t>nonpartisan</a:t>
            </a:r>
          </a:p>
          <a:p>
            <a:pPr lvl="2" fontAlgn="auto">
              <a:spcAft>
                <a:spcPts val="0"/>
              </a:spcAft>
              <a:defRPr/>
            </a:pPr>
            <a:r>
              <a:rPr lang="en-US" dirty="0"/>
              <a:t>political parties do not</a:t>
            </a:r>
          </a:p>
          <a:p>
            <a:pPr lvl="3" fontAlgn="auto">
              <a:spcAft>
                <a:spcPts val="0"/>
              </a:spcAft>
              <a:defRPr/>
            </a:pPr>
            <a:r>
              <a:rPr lang="en-US" dirty="0" smtClean="0"/>
              <a:t>nominate </a:t>
            </a:r>
            <a:r>
              <a:rPr lang="en-US" dirty="0"/>
              <a:t>candidates below the county level.</a:t>
            </a:r>
          </a:p>
          <a:p>
            <a:pPr lvl="3" fontAlgn="auto">
              <a:spcAft>
                <a:spcPts val="0"/>
              </a:spcAft>
              <a:defRPr/>
            </a:pPr>
            <a:r>
              <a:rPr lang="en-US" dirty="0" smtClean="0"/>
              <a:t>mention </a:t>
            </a:r>
            <a:r>
              <a:rPr lang="en-US" dirty="0"/>
              <a:t>party affiliation on the ballot.</a:t>
            </a:r>
          </a:p>
          <a:p>
            <a:pPr lvl="3" fontAlgn="auto">
              <a:spcAft>
                <a:spcPts val="0"/>
              </a:spcAft>
              <a:defRPr/>
            </a:pPr>
            <a:r>
              <a:rPr lang="en-US" dirty="0" smtClean="0"/>
              <a:t>increase </a:t>
            </a:r>
            <a:r>
              <a:rPr lang="en-US" dirty="0"/>
              <a:t>voter turnout in the municipal and special district elections.</a:t>
            </a:r>
          </a:p>
          <a:p>
            <a:pPr lvl="2" fontAlgn="auto">
              <a:spcAft>
                <a:spcPts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2776947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77500" lnSpcReduction="20000"/>
          </a:bodyPr>
          <a:lstStyle/>
          <a:p>
            <a:pPr marL="1379538" indent="-1320800">
              <a:lnSpc>
                <a:spcPct val="120000"/>
              </a:lnSpc>
              <a:spcBef>
                <a:spcPts val="600"/>
              </a:spcBef>
              <a:buNone/>
            </a:pPr>
            <a:r>
              <a:rPr lang="en-US" sz="3400" dirty="0" smtClean="0"/>
              <a:t>LO </a:t>
            </a:r>
            <a:r>
              <a:rPr lang="en-US" sz="3400" dirty="0"/>
              <a:t>11.1 </a:t>
            </a:r>
            <a:r>
              <a:rPr lang="en-US" sz="3400" dirty="0" smtClean="0"/>
              <a:t>	Describe </a:t>
            </a:r>
            <a:r>
              <a:rPr lang="en-US" sz="3400" dirty="0"/>
              <a:t>and evaluate the organization and structure of municipal governments. </a:t>
            </a:r>
          </a:p>
          <a:p>
            <a:pPr marL="1379538" indent="-1320800">
              <a:lnSpc>
                <a:spcPct val="120000"/>
              </a:lnSpc>
              <a:spcBef>
                <a:spcPts val="600"/>
              </a:spcBef>
              <a:buNone/>
            </a:pPr>
            <a:r>
              <a:rPr lang="en-US" sz="3400" dirty="0" smtClean="0"/>
              <a:t>LO </a:t>
            </a:r>
            <a:r>
              <a:rPr lang="en-US" sz="3400" dirty="0"/>
              <a:t>11.2 </a:t>
            </a:r>
            <a:r>
              <a:rPr lang="en-US" sz="3400" dirty="0" smtClean="0"/>
              <a:t>	Describe </a:t>
            </a:r>
            <a:r>
              <a:rPr lang="en-US" sz="3400" dirty="0"/>
              <a:t>and evaluate the organization and structure of county governments.</a:t>
            </a:r>
          </a:p>
          <a:p>
            <a:pPr marL="1379538" indent="-1320800">
              <a:lnSpc>
                <a:spcPct val="120000"/>
              </a:lnSpc>
              <a:spcBef>
                <a:spcPts val="600"/>
              </a:spcBef>
              <a:buNone/>
            </a:pPr>
            <a:r>
              <a:rPr lang="en-US" sz="3400" dirty="0" smtClean="0"/>
              <a:t>LO </a:t>
            </a:r>
            <a:r>
              <a:rPr lang="en-US" sz="3400" dirty="0"/>
              <a:t>11.3 </a:t>
            </a:r>
            <a:r>
              <a:rPr lang="en-US" sz="3400" dirty="0" smtClean="0"/>
              <a:t>	Describe </a:t>
            </a:r>
            <a:r>
              <a:rPr lang="en-US" sz="3400" dirty="0"/>
              <a:t>and evaluate the organization and structure of special-district governments. </a:t>
            </a:r>
          </a:p>
          <a:p>
            <a:pPr marL="1379538" indent="-1320800">
              <a:lnSpc>
                <a:spcPct val="120000"/>
              </a:lnSpc>
              <a:spcBef>
                <a:spcPts val="600"/>
              </a:spcBef>
              <a:buNone/>
            </a:pPr>
            <a:r>
              <a:rPr lang="en-US" sz="3400" dirty="0" smtClean="0"/>
              <a:t>LO </a:t>
            </a:r>
            <a:r>
              <a:rPr lang="en-US" sz="3400" dirty="0"/>
              <a:t>11.4 </a:t>
            </a:r>
            <a:r>
              <a:rPr lang="en-US" sz="3400" dirty="0" smtClean="0"/>
              <a:t>	Evaluate </a:t>
            </a:r>
            <a:r>
              <a:rPr lang="en-US" sz="3400" dirty="0"/>
              <a:t>the role of councils of governments as local government partners. </a:t>
            </a:r>
          </a:p>
          <a:p>
            <a:pPr marL="1379538" indent="-1320800">
              <a:lnSpc>
                <a:spcPct val="120000"/>
              </a:lnSpc>
              <a:spcBef>
                <a:spcPts val="600"/>
              </a:spcBef>
              <a:buNone/>
            </a:pPr>
            <a:r>
              <a:rPr lang="en-US" sz="3400" dirty="0" smtClean="0"/>
              <a:t>LO </a:t>
            </a:r>
            <a:r>
              <a:rPr lang="en-US" sz="3400" dirty="0"/>
              <a:t>11.5 </a:t>
            </a:r>
            <a:r>
              <a:rPr lang="en-US" sz="3400" dirty="0" smtClean="0"/>
              <a:t>	Apply </a:t>
            </a:r>
            <a:r>
              <a:rPr lang="en-US" sz="3400" dirty="0"/>
              <a:t>what you have learned about local government.</a:t>
            </a:r>
          </a:p>
          <a:p>
            <a:pPr marL="11430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a:t>
            </a:fld>
            <a:endParaRPr lang="en-US" altLang="en-US" dirty="0">
              <a:solidFill>
                <a:prstClr val="black"/>
              </a:solidFill>
            </a:endParaRPr>
          </a:p>
        </p:txBody>
      </p:sp>
    </p:spTree>
    <p:extLst>
      <p:ext uri="{BB962C8B-B14F-4D97-AF65-F5344CB8AC3E}">
        <p14:creationId xmlns:p14="http://schemas.microsoft.com/office/powerpoint/2010/main" val="2054713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Municipal Election Systems</a:t>
            </a:r>
          </a:p>
          <a:p>
            <a:pPr lvl="1" fontAlgn="auto">
              <a:spcAft>
                <a:spcPts val="0"/>
              </a:spcAft>
              <a:defRPr/>
            </a:pPr>
            <a:r>
              <a:rPr lang="en-US" dirty="0" smtClean="0"/>
              <a:t>Cities </a:t>
            </a:r>
            <a:r>
              <a:rPr lang="en-US" dirty="0"/>
              <a:t>have </a:t>
            </a:r>
            <a:r>
              <a:rPr lang="en-US" dirty="0" smtClean="0"/>
              <a:t>choice </a:t>
            </a:r>
            <a:r>
              <a:rPr lang="en-US" dirty="0"/>
              <a:t>to use at-large and single-member district </a:t>
            </a:r>
            <a:r>
              <a:rPr lang="en-US" dirty="0" smtClean="0"/>
              <a:t>systems</a:t>
            </a:r>
          </a:p>
          <a:p>
            <a:pPr lvl="1" fontAlgn="auto">
              <a:spcAft>
                <a:spcPts val="0"/>
              </a:spcAft>
              <a:defRPr/>
            </a:pPr>
            <a:r>
              <a:rPr lang="en-US" dirty="0"/>
              <a:t>A majority of U.S. cities have </a:t>
            </a:r>
          </a:p>
          <a:p>
            <a:pPr lvl="2" fontAlgn="auto">
              <a:spcAft>
                <a:spcPts val="0"/>
              </a:spcAft>
              <a:defRPr/>
            </a:pPr>
            <a:r>
              <a:rPr lang="en-US" dirty="0" smtClean="0"/>
              <a:t>council-manager </a:t>
            </a:r>
            <a:r>
              <a:rPr lang="en-US" dirty="0"/>
              <a:t>form of government.</a:t>
            </a:r>
          </a:p>
          <a:p>
            <a:pPr lvl="2" fontAlgn="auto">
              <a:spcAft>
                <a:spcPts val="0"/>
              </a:spcAft>
              <a:defRPr/>
            </a:pPr>
            <a:r>
              <a:rPr lang="en-US" dirty="0" smtClean="0"/>
              <a:t>at-large </a:t>
            </a:r>
            <a:r>
              <a:rPr lang="en-US" dirty="0"/>
              <a:t>elections.</a:t>
            </a:r>
          </a:p>
          <a:p>
            <a:pPr lvl="2" fontAlgn="auto">
              <a:spcAft>
                <a:spcPts val="0"/>
              </a:spcAft>
              <a:defRPr/>
            </a:pPr>
            <a:r>
              <a:rPr lang="en-US" dirty="0" smtClean="0"/>
              <a:t>powers </a:t>
            </a:r>
            <a:r>
              <a:rPr lang="en-US" dirty="0"/>
              <a:t>of initiative and recall.</a:t>
            </a:r>
          </a:p>
          <a:p>
            <a:pPr lvl="1" fontAlgn="auto">
              <a:spcAft>
                <a:spcPts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20</a:t>
            </a:fld>
            <a:endParaRPr lang="en-US" altLang="en-US" dirty="0">
              <a:solidFill>
                <a:prstClr val="black"/>
              </a:solidFill>
            </a:endParaRPr>
          </a:p>
        </p:txBody>
      </p:sp>
    </p:spTree>
    <p:extLst>
      <p:ext uri="{BB962C8B-B14F-4D97-AF65-F5344CB8AC3E}">
        <p14:creationId xmlns:p14="http://schemas.microsoft.com/office/powerpoint/2010/main" val="3781729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Municipal Election Systems</a:t>
            </a:r>
          </a:p>
          <a:p>
            <a:pPr lvl="1" fontAlgn="auto">
              <a:spcAft>
                <a:spcPts val="0"/>
              </a:spcAft>
              <a:defRPr/>
            </a:pPr>
            <a:r>
              <a:rPr lang="en-US" dirty="0" smtClean="0"/>
              <a:t>Election System Options</a:t>
            </a:r>
          </a:p>
          <a:p>
            <a:pPr lvl="2" fontAlgn="auto">
              <a:spcAft>
                <a:spcPts val="0"/>
              </a:spcAft>
              <a:defRPr/>
            </a:pPr>
            <a:r>
              <a:rPr lang="en-US" dirty="0" smtClean="0"/>
              <a:t>At-large elections</a:t>
            </a:r>
          </a:p>
          <a:p>
            <a:pPr lvl="3" fontAlgn="auto">
              <a:spcAft>
                <a:spcPts val="0"/>
              </a:spcAft>
              <a:defRPr/>
            </a:pPr>
            <a:r>
              <a:rPr lang="en-US" sz="2200" dirty="0"/>
              <a:t>Pure at-large </a:t>
            </a:r>
            <a:r>
              <a:rPr lang="en-US" sz="2200" dirty="0" smtClean="0"/>
              <a:t>system</a:t>
            </a:r>
          </a:p>
          <a:p>
            <a:pPr lvl="4" fontAlgn="auto">
              <a:spcAft>
                <a:spcPts val="0"/>
              </a:spcAft>
              <a:defRPr/>
            </a:pPr>
            <a:r>
              <a:rPr lang="en-US" sz="2200" dirty="0"/>
              <a:t>candidates for city council run citywide and the top vote getters are elected to fill the number of open seats.</a:t>
            </a:r>
          </a:p>
          <a:p>
            <a:pPr lvl="3" fontAlgn="auto">
              <a:spcAft>
                <a:spcPts val="0"/>
              </a:spcAft>
              <a:defRPr/>
            </a:pPr>
            <a:r>
              <a:rPr lang="en-US" sz="2200" dirty="0"/>
              <a:t>At-large place </a:t>
            </a:r>
            <a:r>
              <a:rPr lang="en-US" sz="2200" dirty="0" smtClean="0"/>
              <a:t>system</a:t>
            </a:r>
          </a:p>
          <a:p>
            <a:pPr lvl="4" fontAlgn="auto">
              <a:spcAft>
                <a:spcPts val="0"/>
              </a:spcAft>
              <a:defRPr/>
            </a:pPr>
            <a:r>
              <a:rPr lang="en-US" sz="2200" dirty="0"/>
              <a:t>candidates for city council run citywide and the top vote getters are elected to fill the number of open seats</a:t>
            </a:r>
            <a:r>
              <a:rPr lang="en-US" sz="2200" dirty="0" smtClean="0"/>
              <a:t>.</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21</a:t>
            </a:fld>
            <a:endParaRPr lang="en-US" altLang="en-US" dirty="0">
              <a:solidFill>
                <a:prstClr val="black"/>
              </a:solidFill>
            </a:endParaRPr>
          </a:p>
        </p:txBody>
      </p:sp>
    </p:spTree>
    <p:extLst>
      <p:ext uri="{BB962C8B-B14F-4D97-AF65-F5344CB8AC3E}">
        <p14:creationId xmlns:p14="http://schemas.microsoft.com/office/powerpoint/2010/main" val="400883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Municipal Election Systems</a:t>
            </a:r>
          </a:p>
          <a:p>
            <a:pPr lvl="1" fontAlgn="auto">
              <a:spcAft>
                <a:spcPts val="0"/>
              </a:spcAft>
              <a:defRPr/>
            </a:pPr>
            <a:r>
              <a:rPr lang="en-US" dirty="0" smtClean="0"/>
              <a:t>Election System Options</a:t>
            </a:r>
          </a:p>
          <a:p>
            <a:pPr lvl="2" fontAlgn="auto">
              <a:spcAft>
                <a:spcPts val="0"/>
              </a:spcAft>
              <a:defRPr/>
            </a:pPr>
            <a:r>
              <a:rPr lang="en-US" dirty="0" smtClean="0"/>
              <a:t>Single-member districts </a:t>
            </a:r>
          </a:p>
          <a:p>
            <a:pPr lvl="3" fontAlgn="auto">
              <a:spcAft>
                <a:spcPts val="0"/>
              </a:spcAft>
              <a:defRPr/>
            </a:pPr>
            <a:r>
              <a:rPr lang="en-US" dirty="0"/>
              <a:t>each council member is elected from a particular geographical district by only the voters who live in that </a:t>
            </a:r>
            <a:r>
              <a:rPr lang="en-US" dirty="0" smtClean="0"/>
              <a:t>district</a:t>
            </a:r>
          </a:p>
          <a:p>
            <a:pPr lvl="3" fontAlgn="auto">
              <a:spcAft>
                <a:spcPts val="0"/>
              </a:spcAft>
              <a:defRPr/>
            </a:pPr>
            <a:r>
              <a:rPr lang="en-US" dirty="0"/>
              <a:t>the primary means of increasing minority representation on city councils</a:t>
            </a:r>
            <a:endParaRPr lang="en-US" dirty="0" smtClean="0"/>
          </a:p>
          <a:p>
            <a:pPr lvl="2" fontAlgn="auto">
              <a:spcAft>
                <a:spcPts val="0"/>
              </a:spcAft>
              <a:defRPr/>
            </a:pPr>
            <a:endParaRPr lang="en-US" sz="2200" dirty="0"/>
          </a:p>
          <a:p>
            <a:pPr lvl="2" fontAlgn="auto">
              <a:spcAft>
                <a:spcPts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1608625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pPr fontAlgn="auto">
              <a:spcAft>
                <a:spcPts val="0"/>
              </a:spcAft>
              <a:defRPr/>
            </a:pPr>
            <a:r>
              <a:rPr lang="en-US" dirty="0"/>
              <a:t>Municipal Election Systems</a:t>
            </a:r>
          </a:p>
          <a:p>
            <a:pPr lvl="1" fontAlgn="auto">
              <a:spcAft>
                <a:spcPts val="0"/>
              </a:spcAft>
              <a:defRPr/>
            </a:pPr>
            <a:r>
              <a:rPr lang="en-US" dirty="0" smtClean="0"/>
              <a:t>Many cities, including Houston, have established term limits for the mayor and city council.</a:t>
            </a:r>
          </a:p>
          <a:p>
            <a:pPr lvl="2" fontAlgn="auto">
              <a:spcAft>
                <a:spcPts val="0"/>
              </a:spcAft>
              <a:defRPr/>
            </a:pPr>
            <a:r>
              <a:rPr lang="en-US" dirty="0" smtClean="0"/>
              <a:t>Based on the idea </a:t>
            </a:r>
            <a:r>
              <a:rPr lang="en-US" dirty="0"/>
              <a:t>that city hall is best governed by new blood and fresh ideas and that limiting the number of terms for council members </a:t>
            </a:r>
            <a:r>
              <a:rPr lang="en-US" dirty="0" smtClean="0"/>
              <a:t>is </a:t>
            </a:r>
            <a:r>
              <a:rPr lang="en-US" dirty="0"/>
              <a:t>the best way to achieve that </a:t>
            </a:r>
            <a:r>
              <a:rPr lang="en-US" smtClean="0"/>
              <a:t>goal.</a:t>
            </a:r>
            <a:endParaRPr lang="en-US" sz="1800" dirty="0"/>
          </a:p>
          <a:p>
            <a:pPr lvl="2" fontAlgn="auto">
              <a:spcAft>
                <a:spcPts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3256128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r>
              <a:rPr lang="en-US" altLang="en-US" dirty="0">
                <a:ea typeface="ＭＳ Ｐゴシック" pitchFamily="34" charset="-128"/>
              </a:rPr>
              <a:t>Revenue Sources and Limitations</a:t>
            </a:r>
          </a:p>
          <a:p>
            <a:pPr lvl="1"/>
            <a:r>
              <a:rPr lang="en-US" altLang="en-US" dirty="0" smtClean="0">
                <a:ea typeface="ＭＳ Ｐゴシック" pitchFamily="34" charset="-128"/>
              </a:rPr>
              <a:t>Sources </a:t>
            </a:r>
            <a:r>
              <a:rPr lang="en-US" altLang="en-US" dirty="0">
                <a:ea typeface="ＭＳ Ｐゴシック" pitchFamily="34" charset="-128"/>
              </a:rPr>
              <a:t>and amount of revenue used to meet a city</a:t>
            </a:r>
            <a:r>
              <a:rPr lang="ja-JP" altLang="en-US" dirty="0">
                <a:ea typeface="ＭＳ Ｐゴシック" pitchFamily="34" charset="-128"/>
              </a:rPr>
              <a:t>’</a:t>
            </a:r>
            <a:r>
              <a:rPr lang="en-US" altLang="ja-JP" dirty="0">
                <a:ea typeface="ＭＳ Ｐゴシック" pitchFamily="34" charset="-128"/>
              </a:rPr>
              <a:t>s budget depend on:</a:t>
            </a:r>
          </a:p>
          <a:p>
            <a:pPr lvl="2">
              <a:buClr>
                <a:srgbClr val="956251"/>
              </a:buClr>
            </a:pPr>
            <a:r>
              <a:rPr lang="en-US" altLang="en-US" dirty="0" smtClean="0">
                <a:ea typeface="ＭＳ Ｐゴシック" pitchFamily="34" charset="-128"/>
              </a:rPr>
              <a:t>Size </a:t>
            </a:r>
            <a:r>
              <a:rPr lang="en-US" altLang="en-US" dirty="0">
                <a:ea typeface="ＭＳ Ｐゴシック" pitchFamily="34" charset="-128"/>
              </a:rPr>
              <a:t>of the city</a:t>
            </a:r>
            <a:r>
              <a:rPr lang="ja-JP" altLang="en-US" dirty="0">
                <a:ea typeface="ＭＳ Ｐゴシック" pitchFamily="34" charset="-128"/>
              </a:rPr>
              <a:t>’</a:t>
            </a:r>
            <a:r>
              <a:rPr lang="en-US" altLang="ja-JP" dirty="0">
                <a:ea typeface="ＭＳ Ｐゴシック" pitchFamily="34" charset="-128"/>
              </a:rPr>
              <a:t>s population</a:t>
            </a:r>
          </a:p>
          <a:p>
            <a:pPr lvl="2">
              <a:buClr>
                <a:srgbClr val="956251"/>
              </a:buClr>
            </a:pPr>
            <a:r>
              <a:rPr lang="en-US" altLang="en-US" dirty="0" smtClean="0">
                <a:ea typeface="ＭＳ Ｐゴシック" pitchFamily="34" charset="-128"/>
              </a:rPr>
              <a:t>Amount </a:t>
            </a:r>
            <a:r>
              <a:rPr lang="en-US" altLang="en-US" dirty="0">
                <a:ea typeface="ＭＳ Ｐゴシック" pitchFamily="34" charset="-128"/>
              </a:rPr>
              <a:t>and type of taxes a city is allowed and willing to levy</a:t>
            </a:r>
          </a:p>
          <a:p>
            <a:pPr lvl="2">
              <a:buClr>
                <a:srgbClr val="956251"/>
              </a:buClr>
            </a:pPr>
            <a:r>
              <a:rPr lang="en-US" altLang="en-US" dirty="0" smtClean="0">
                <a:ea typeface="ＭＳ Ｐゴシック" pitchFamily="34" charset="-128"/>
              </a:rPr>
              <a:t>Total </a:t>
            </a:r>
            <a:r>
              <a:rPr lang="en-US" altLang="en-US" dirty="0">
                <a:ea typeface="ＭＳ Ｐゴシック" pitchFamily="34" charset="-128"/>
              </a:rPr>
              <a:t>assessed value of taxable property</a:t>
            </a:r>
          </a:p>
          <a:p>
            <a:pPr lvl="2">
              <a:buClr>
                <a:srgbClr val="956251"/>
              </a:buClr>
            </a:pPr>
            <a:r>
              <a:rPr lang="en-US" altLang="en-US" dirty="0" smtClean="0">
                <a:ea typeface="ＭＳ Ｐゴシック" pitchFamily="34" charset="-128"/>
              </a:rPr>
              <a:t>Needs </a:t>
            </a:r>
            <a:r>
              <a:rPr lang="en-US" altLang="en-US" dirty="0">
                <a:ea typeface="ＭＳ Ｐゴシック" pitchFamily="34" charset="-128"/>
              </a:rPr>
              <a:t>of the residents</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325438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Texas Municipal Finances: General Revenue and Expenditures</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25</a:t>
            </a:fld>
            <a:endParaRPr lang="en-US" altLang="en-US" dirty="0">
              <a:solidFill>
                <a:prstClr val="black"/>
              </a:solidFill>
            </a:endParaRPr>
          </a:p>
        </p:txBody>
      </p:sp>
      <p:pic>
        <p:nvPicPr>
          <p:cNvPr id="6" name="Content Placeholder 5"/>
          <p:cNvPicPr>
            <a:picLocks noGrp="1" noChangeAspect="1"/>
          </p:cNvPicPr>
          <p:nvPr>
            <p:ph idx="1"/>
          </p:nvPr>
        </p:nvPicPr>
        <p:blipFill>
          <a:blip r:embed="rId3"/>
          <a:stretch>
            <a:fillRect/>
          </a:stretch>
        </p:blipFill>
        <p:spPr>
          <a:xfrm>
            <a:off x="914400" y="1764510"/>
            <a:ext cx="7315200" cy="3612646"/>
          </a:xfrm>
          <a:prstGeom prst="rect">
            <a:avLst/>
          </a:prstGeom>
        </p:spPr>
      </p:pic>
      <p:sp>
        <p:nvSpPr>
          <p:cNvPr id="9" name="TextBox 2"/>
          <p:cNvSpPr txBox="1">
            <a:spLocks noChangeArrowheads="1"/>
          </p:cNvSpPr>
          <p:nvPr/>
        </p:nvSpPr>
        <p:spPr bwMode="auto">
          <a:xfrm>
            <a:off x="1257300" y="5482032"/>
            <a:ext cx="6629400"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What factors </a:t>
            </a:r>
            <a:r>
              <a:rPr lang="en-US" altLang="en-US" sz="2200" dirty="0">
                <a:solidFill>
                  <a:schemeClr val="bg1"/>
                </a:solidFill>
                <a:latin typeface="Arial" panose="020B0604020202020204" pitchFamily="34" charset="0"/>
                <a:cs typeface="Arial" panose="020B0604020202020204" pitchFamily="34" charset="0"/>
              </a:rPr>
              <a:t>determine the budget priorities of municipal governments</a:t>
            </a:r>
            <a:r>
              <a:rPr lang="en-US" altLang="en-US" sz="2200" dirty="0" smtClean="0">
                <a:solidFill>
                  <a:schemeClr val="bg1"/>
                </a:solidFill>
                <a:latin typeface="Arial" panose="020B0604020202020204" pitchFamily="34" charset="0"/>
                <a:cs typeface="Arial" panose="020B0604020202020204" pitchFamily="34" charset="0"/>
              </a:rPr>
              <a:t>?</a:t>
            </a: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55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61350" cy="1039812"/>
          </a:xfrm>
        </p:spPr>
        <p:txBody>
          <a:bodyPr/>
          <a:lstStyle/>
          <a:p>
            <a:r>
              <a:rPr lang="en-US" dirty="0"/>
              <a:t>MUNICIPALITIES</a:t>
            </a:r>
          </a:p>
        </p:txBody>
      </p:sp>
      <p:sp>
        <p:nvSpPr>
          <p:cNvPr id="8" name="Content Placeholder 7"/>
          <p:cNvSpPr>
            <a:spLocks noGrp="1"/>
          </p:cNvSpPr>
          <p:nvPr>
            <p:ph idx="1"/>
          </p:nvPr>
        </p:nvSpPr>
        <p:spPr/>
        <p:txBody>
          <a:bodyPr/>
          <a:lstStyle/>
          <a:p>
            <a:r>
              <a:rPr lang="en-US" dirty="0" smtClean="0"/>
              <a:t>Fix The Streets</a:t>
            </a:r>
          </a:p>
          <a:p>
            <a:r>
              <a:rPr lang="en-US" dirty="0" smtClean="0"/>
              <a:t>Catch The Crooks</a:t>
            </a:r>
          </a:p>
          <a:p>
            <a:r>
              <a:rPr lang="en-US" dirty="0" smtClean="0"/>
              <a:t>Fix The Streets</a:t>
            </a:r>
          </a:p>
          <a:p>
            <a:r>
              <a:rPr lang="en-US" dirty="0" smtClean="0"/>
              <a:t>Balance The Budget</a:t>
            </a:r>
            <a:endParaRPr lang="en-US" dirty="0" smtClean="0"/>
          </a:p>
          <a:p>
            <a:endParaRPr lang="en-US" sz="2400" dirty="0"/>
          </a:p>
          <a:p>
            <a:pPr lvl="2"/>
            <a:endParaRPr lang="en-US" sz="2400" dirty="0" smtClean="0"/>
          </a:p>
          <a:p>
            <a:pPr lvl="2"/>
            <a:endParaRPr lang="en-US" sz="2400" dirty="0"/>
          </a:p>
          <a:p>
            <a:pPr lvl="2"/>
            <a:endParaRPr lang="en-US" dirty="0"/>
          </a:p>
          <a:p>
            <a:endParaRPr lang="en-US" dirty="0"/>
          </a:p>
        </p:txBody>
      </p:sp>
    </p:spTree>
    <p:extLst>
      <p:ext uri="{BB962C8B-B14F-4D97-AF65-F5344CB8AC3E}">
        <p14:creationId xmlns:p14="http://schemas.microsoft.com/office/powerpoint/2010/main" val="4151776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61350" cy="1039812"/>
          </a:xfrm>
        </p:spPr>
        <p:txBody>
          <a:bodyPr/>
          <a:lstStyle/>
          <a:p>
            <a:r>
              <a:rPr lang="en-US" dirty="0"/>
              <a:t>MUNICIPALITIES</a:t>
            </a:r>
          </a:p>
        </p:txBody>
      </p:sp>
      <p:sp>
        <p:nvSpPr>
          <p:cNvPr id="8" name="Content Placeholder 7"/>
          <p:cNvSpPr>
            <a:spLocks noGrp="1"/>
          </p:cNvSpPr>
          <p:nvPr>
            <p:ph idx="1"/>
          </p:nvPr>
        </p:nvSpPr>
        <p:spPr/>
        <p:txBody>
          <a:bodyPr/>
          <a:lstStyle/>
          <a:p>
            <a:r>
              <a:rPr lang="en-US" dirty="0"/>
              <a:t>Revenue Sources and </a:t>
            </a:r>
            <a:r>
              <a:rPr lang="en-US" dirty="0" smtClean="0"/>
              <a:t>Limitations (cont.)</a:t>
            </a:r>
          </a:p>
          <a:p>
            <a:pPr lvl="1"/>
            <a:r>
              <a:rPr lang="en-US" sz="2800" dirty="0"/>
              <a:t>Sales taxes</a:t>
            </a:r>
          </a:p>
          <a:p>
            <a:pPr lvl="1"/>
            <a:r>
              <a:rPr lang="en-US" sz="2800" dirty="0"/>
              <a:t>Property </a:t>
            </a:r>
            <a:r>
              <a:rPr lang="en-US" sz="2800" dirty="0" smtClean="0"/>
              <a:t>taxes</a:t>
            </a:r>
          </a:p>
          <a:p>
            <a:pPr lvl="2"/>
            <a:r>
              <a:rPr lang="en-US" sz="2400" dirty="0"/>
              <a:t>Property appraisals in all local governments are done by </a:t>
            </a:r>
            <a:r>
              <a:rPr lang="en-US" sz="2400" dirty="0" smtClean="0"/>
              <a:t>the countywide </a:t>
            </a:r>
            <a:r>
              <a:rPr lang="en-US" sz="2400" dirty="0"/>
              <a:t>appraisal </a:t>
            </a:r>
            <a:r>
              <a:rPr lang="en-US" sz="2400" dirty="0" smtClean="0"/>
              <a:t>authority. </a:t>
            </a:r>
            <a:endParaRPr lang="en-US" sz="2400" dirty="0" smtClean="0"/>
          </a:p>
          <a:p>
            <a:pPr lvl="1"/>
            <a:r>
              <a:rPr lang="en-US" sz="2800" dirty="0" smtClean="0"/>
              <a:t>Limits on property taxes</a:t>
            </a:r>
          </a:p>
          <a:p>
            <a:pPr lvl="2"/>
            <a:r>
              <a:rPr lang="en-US" sz="2400" dirty="0"/>
              <a:t>The maximum property tax rate of a general-law city </a:t>
            </a:r>
            <a:r>
              <a:rPr lang="en-US" sz="2400" dirty="0" smtClean="0"/>
              <a:t>is $</a:t>
            </a:r>
            <a:r>
              <a:rPr lang="en-US" sz="2400" dirty="0"/>
              <a:t>1.50 per $100 of the assessed value of a city’s property.</a:t>
            </a:r>
          </a:p>
          <a:p>
            <a:pPr lvl="2"/>
            <a:endParaRPr lang="en-US" sz="2400" dirty="0" smtClean="0"/>
          </a:p>
          <a:p>
            <a:pPr lvl="2"/>
            <a:endParaRPr lang="en-US" sz="2400" dirty="0"/>
          </a:p>
          <a:p>
            <a:pPr lvl="2"/>
            <a:endParaRPr lang="en-US" dirty="0"/>
          </a:p>
          <a:p>
            <a:endParaRPr lang="en-US" dirty="0"/>
          </a:p>
        </p:txBody>
      </p:sp>
    </p:spTree>
    <p:extLst>
      <p:ext uri="{BB962C8B-B14F-4D97-AF65-F5344CB8AC3E}">
        <p14:creationId xmlns:p14="http://schemas.microsoft.com/office/powerpoint/2010/main" val="1332002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61350" cy="1039812"/>
          </a:xfrm>
        </p:spPr>
        <p:txBody>
          <a:bodyPr/>
          <a:lstStyle/>
          <a:p>
            <a:r>
              <a:rPr lang="en-US" dirty="0"/>
              <a:t>MUNICIPALITIES</a:t>
            </a:r>
          </a:p>
        </p:txBody>
      </p:sp>
      <p:sp>
        <p:nvSpPr>
          <p:cNvPr id="8" name="Content Placeholder 7"/>
          <p:cNvSpPr>
            <a:spLocks noGrp="1"/>
          </p:cNvSpPr>
          <p:nvPr>
            <p:ph idx="1"/>
          </p:nvPr>
        </p:nvSpPr>
        <p:spPr/>
        <p:txBody>
          <a:bodyPr/>
          <a:lstStyle/>
          <a:p>
            <a:r>
              <a:rPr lang="en-US" dirty="0"/>
              <a:t>Revenue Sources and </a:t>
            </a:r>
            <a:r>
              <a:rPr lang="en-US" dirty="0" smtClean="0"/>
              <a:t>Limitations (cont.)</a:t>
            </a:r>
          </a:p>
          <a:p>
            <a:pPr lvl="2"/>
            <a:r>
              <a:rPr lang="en-US" sz="2400" dirty="0" smtClean="0"/>
              <a:t>Home-rule </a:t>
            </a:r>
            <a:r>
              <a:rPr lang="en-US" sz="2400" dirty="0"/>
              <a:t>municipalities can set property tax rates as high </a:t>
            </a:r>
            <a:r>
              <a:rPr lang="en-US" sz="2400" dirty="0" smtClean="0"/>
              <a:t>as $</a:t>
            </a:r>
            <a:r>
              <a:rPr lang="en-US" sz="2400" dirty="0"/>
              <a:t>2.50 per $100 of assessed value</a:t>
            </a:r>
            <a:r>
              <a:rPr lang="en-US" sz="2400" dirty="0" smtClean="0"/>
              <a:t>.</a:t>
            </a:r>
          </a:p>
          <a:p>
            <a:pPr lvl="2"/>
            <a:r>
              <a:rPr lang="en-US" sz="2400" dirty="0" smtClean="0"/>
              <a:t>Some </a:t>
            </a:r>
            <a:r>
              <a:rPr lang="en-US" sz="2400" dirty="0"/>
              <a:t>Texas cities have taken measures to limit increases in property taxes </a:t>
            </a:r>
            <a:r>
              <a:rPr lang="en-US" sz="2400" dirty="0" smtClean="0"/>
              <a:t>by issuing </a:t>
            </a:r>
            <a:r>
              <a:rPr lang="en-US" sz="2400" dirty="0"/>
              <a:t>a property tax </a:t>
            </a:r>
            <a:r>
              <a:rPr lang="en-US" sz="2400" dirty="0" smtClean="0"/>
              <a:t>revenue cap and/or freezing </a:t>
            </a:r>
            <a:r>
              <a:rPr lang="en-US" sz="2400" dirty="0"/>
              <a:t>property taxes for the disabled and the </a:t>
            </a:r>
            <a:r>
              <a:rPr lang="en-US" sz="2400" dirty="0" smtClean="0"/>
              <a:t>elderly.</a:t>
            </a:r>
          </a:p>
          <a:p>
            <a:pPr lvl="2"/>
            <a:r>
              <a:rPr lang="en-US" sz="2400" dirty="0" smtClean="0"/>
              <a:t>Texas Property Tax Rates</a:t>
            </a:r>
          </a:p>
          <a:p>
            <a:pPr lvl="3"/>
            <a:r>
              <a:rPr lang="en-US" sz="2400" dirty="0" smtClean="0"/>
              <a:t> </a:t>
            </a:r>
            <a:r>
              <a:rPr lang="en-US" sz="2400" dirty="0"/>
              <a:t>http://www.tax-rates.org/texas/property-tax</a:t>
            </a:r>
            <a:endParaRPr lang="en-US" sz="2400" dirty="0" smtClean="0"/>
          </a:p>
        </p:txBody>
      </p:sp>
    </p:spTree>
    <p:extLst>
      <p:ext uri="{BB962C8B-B14F-4D97-AF65-F5344CB8AC3E}">
        <p14:creationId xmlns:p14="http://schemas.microsoft.com/office/powerpoint/2010/main" val="2106778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61350" cy="1039812"/>
          </a:xfrm>
        </p:spPr>
        <p:txBody>
          <a:bodyPr/>
          <a:lstStyle/>
          <a:p>
            <a:r>
              <a:rPr lang="en-US" dirty="0"/>
              <a:t>MUNICIPALITIES</a:t>
            </a:r>
          </a:p>
        </p:txBody>
      </p:sp>
      <p:sp>
        <p:nvSpPr>
          <p:cNvPr id="8" name="Content Placeholder 7"/>
          <p:cNvSpPr>
            <a:spLocks noGrp="1"/>
          </p:cNvSpPr>
          <p:nvPr>
            <p:ph idx="1"/>
          </p:nvPr>
        </p:nvSpPr>
        <p:spPr/>
        <p:txBody>
          <a:bodyPr/>
          <a:lstStyle/>
          <a:p>
            <a:r>
              <a:rPr lang="en-US" dirty="0"/>
              <a:t>Revenue Sources and </a:t>
            </a:r>
            <a:r>
              <a:rPr lang="en-US" dirty="0" smtClean="0"/>
              <a:t>Limitations (cont.)</a:t>
            </a:r>
          </a:p>
          <a:p>
            <a:pPr lvl="1"/>
            <a:r>
              <a:rPr lang="en-US" sz="2800" dirty="0" smtClean="0"/>
              <a:t>Rollback elections</a:t>
            </a:r>
          </a:p>
          <a:p>
            <a:pPr lvl="2"/>
            <a:r>
              <a:rPr lang="en-US" sz="2400" dirty="0" smtClean="0"/>
              <a:t>An election where voters in non-school district jurisdictions limit </a:t>
            </a:r>
            <a:r>
              <a:rPr lang="en-US" sz="2400" dirty="0"/>
              <a:t>an increase in the property tax rate to no more than 8 percent above that required for increased debt service.</a:t>
            </a:r>
          </a:p>
          <a:p>
            <a:pPr lvl="2"/>
            <a:endParaRPr lang="en-US" sz="2400" dirty="0"/>
          </a:p>
          <a:p>
            <a:pPr lvl="2"/>
            <a:endParaRPr lang="en-US" dirty="0"/>
          </a:p>
          <a:p>
            <a:endParaRPr lang="en-US" dirty="0"/>
          </a:p>
        </p:txBody>
      </p:sp>
    </p:spTree>
    <p:extLst>
      <p:ext uri="{BB962C8B-B14F-4D97-AF65-F5344CB8AC3E}">
        <p14:creationId xmlns:p14="http://schemas.microsoft.com/office/powerpoint/2010/main" val="1269962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a:t>
            </a:r>
            <a:endParaRPr lang="en-US" dirty="0"/>
          </a:p>
        </p:txBody>
      </p:sp>
      <p:sp>
        <p:nvSpPr>
          <p:cNvPr id="3" name="Content Placeholder 2"/>
          <p:cNvSpPr>
            <a:spLocks noGrp="1"/>
          </p:cNvSpPr>
          <p:nvPr>
            <p:ph idx="1"/>
          </p:nvPr>
        </p:nvSpPr>
        <p:spPr/>
        <p:txBody>
          <a:bodyPr/>
          <a:lstStyle/>
          <a:p>
            <a:r>
              <a:rPr lang="en-US" altLang="en-US" dirty="0" smtClean="0">
                <a:ea typeface="ＭＳ Ｐゴシック" pitchFamily="34" charset="-128"/>
              </a:rPr>
              <a:t>Anyone </a:t>
            </a:r>
            <a:r>
              <a:rPr lang="en-US" altLang="en-US" dirty="0">
                <a:ea typeface="ＭＳ Ｐゴシック" pitchFamily="34" charset="-128"/>
              </a:rPr>
              <a:t>who lives in a metropolitan area is likely to be governed by</a:t>
            </a:r>
          </a:p>
          <a:p>
            <a:pPr lvl="1"/>
            <a:r>
              <a:rPr lang="en-US" altLang="en-US" dirty="0" smtClean="0">
                <a:ea typeface="ＭＳ Ｐゴシック" pitchFamily="34" charset="-128"/>
              </a:rPr>
              <a:t>Local governments</a:t>
            </a:r>
          </a:p>
          <a:p>
            <a:pPr lvl="2"/>
            <a:r>
              <a:rPr lang="en-US" altLang="en-US" dirty="0" smtClean="0">
                <a:ea typeface="ＭＳ Ｐゴシック" pitchFamily="34" charset="-128"/>
              </a:rPr>
              <a:t>municipal and </a:t>
            </a:r>
            <a:r>
              <a:rPr lang="en-US" altLang="en-US" dirty="0">
                <a:ea typeface="ＭＳ Ｐゴシック" pitchFamily="34" charset="-128"/>
              </a:rPr>
              <a:t>county </a:t>
            </a:r>
            <a:endParaRPr lang="en-US" altLang="en-US" dirty="0" smtClean="0">
              <a:ea typeface="ＭＳ Ｐゴシック" pitchFamily="34" charset="-128"/>
            </a:endParaRPr>
          </a:p>
          <a:p>
            <a:pPr lvl="2"/>
            <a:r>
              <a:rPr lang="en-US" altLang="en-US" dirty="0" smtClean="0">
                <a:ea typeface="ＭＳ Ｐゴシック" pitchFamily="34" charset="-128"/>
              </a:rPr>
              <a:t>not considered special districts</a:t>
            </a:r>
          </a:p>
          <a:p>
            <a:pPr lvl="1"/>
            <a:r>
              <a:rPr lang="en-US" altLang="en-US" dirty="0" smtClean="0">
                <a:ea typeface="ＭＳ Ｐゴシック" pitchFamily="34" charset="-128"/>
              </a:rPr>
              <a:t>Special districts</a:t>
            </a:r>
          </a:p>
          <a:p>
            <a:pPr lvl="2"/>
            <a:r>
              <a:rPr lang="en-US" altLang="en-US" dirty="0" smtClean="0">
                <a:ea typeface="ＭＳ Ｐゴシック" pitchFamily="34" charset="-128"/>
              </a:rPr>
              <a:t>school, hospital, transit, utility</a:t>
            </a:r>
            <a:endParaRPr lang="en-US" altLang="en-US"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a:t>
            </a:fld>
            <a:endParaRPr lang="en-US" altLang="en-US" dirty="0">
              <a:solidFill>
                <a:prstClr val="black"/>
              </a:solidFill>
            </a:endParaRPr>
          </a:p>
        </p:txBody>
      </p:sp>
    </p:spTree>
    <p:extLst>
      <p:ext uri="{BB962C8B-B14F-4D97-AF65-F5344CB8AC3E}">
        <p14:creationId xmlns:p14="http://schemas.microsoft.com/office/powerpoint/2010/main" val="3731529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61350" cy="1039812"/>
          </a:xfrm>
        </p:spPr>
        <p:txBody>
          <a:bodyPr/>
          <a:lstStyle/>
          <a:p>
            <a:r>
              <a:rPr lang="en-US" dirty="0"/>
              <a:t>MUNICIPALITIES</a:t>
            </a:r>
          </a:p>
        </p:txBody>
      </p:sp>
      <p:sp>
        <p:nvSpPr>
          <p:cNvPr id="8" name="Content Placeholder 7"/>
          <p:cNvSpPr>
            <a:spLocks noGrp="1"/>
          </p:cNvSpPr>
          <p:nvPr>
            <p:ph idx="1"/>
          </p:nvPr>
        </p:nvSpPr>
        <p:spPr/>
        <p:txBody>
          <a:bodyPr/>
          <a:lstStyle/>
          <a:p>
            <a:r>
              <a:rPr lang="en-US" dirty="0"/>
              <a:t>Revenue Sources and </a:t>
            </a:r>
            <a:r>
              <a:rPr lang="en-US" dirty="0" smtClean="0"/>
              <a:t>Limitations (cont.)</a:t>
            </a:r>
          </a:p>
          <a:p>
            <a:pPr lvl="1"/>
            <a:r>
              <a:rPr lang="en-US" dirty="0" smtClean="0"/>
              <a:t>User fees</a:t>
            </a:r>
          </a:p>
          <a:p>
            <a:pPr lvl="2"/>
            <a:r>
              <a:rPr lang="en-US" sz="2400" dirty="0"/>
              <a:t>Fees paid by the individuals who receive a particular government service</a:t>
            </a:r>
            <a:r>
              <a:rPr lang="en-US" sz="2400" dirty="0" smtClean="0"/>
              <a:t>.</a:t>
            </a:r>
          </a:p>
          <a:p>
            <a:pPr lvl="2"/>
            <a:r>
              <a:rPr lang="en-US" sz="2400" dirty="0" smtClean="0"/>
              <a:t>Garbage, water, electricity, ambulance service</a:t>
            </a:r>
            <a:endParaRPr lang="en-US" sz="2400" dirty="0"/>
          </a:p>
        </p:txBody>
      </p:sp>
      <p:sp>
        <p:nvSpPr>
          <p:cNvPr id="6" name="Slide Number Placeholder 5"/>
          <p:cNvSpPr>
            <a:spLocks noGrp="1"/>
          </p:cNvSpPr>
          <p:nvPr>
            <p:ph type="sldNum" sz="quarter" idx="11"/>
          </p:nvPr>
        </p:nvSpPr>
        <p:spPr/>
        <p:txBody>
          <a:bodyPr/>
          <a:lstStyle/>
          <a:p>
            <a:pPr>
              <a:defRPr/>
            </a:pP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008317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61350" cy="1039812"/>
          </a:xfrm>
        </p:spPr>
        <p:txBody>
          <a:bodyPr/>
          <a:lstStyle/>
          <a:p>
            <a:r>
              <a:rPr lang="en-US" dirty="0"/>
              <a:t>MUNICIPALITIES</a:t>
            </a:r>
          </a:p>
        </p:txBody>
      </p:sp>
      <p:sp>
        <p:nvSpPr>
          <p:cNvPr id="8" name="Content Placeholder 7"/>
          <p:cNvSpPr>
            <a:spLocks noGrp="1"/>
          </p:cNvSpPr>
          <p:nvPr>
            <p:ph idx="1"/>
          </p:nvPr>
        </p:nvSpPr>
        <p:spPr/>
        <p:txBody>
          <a:bodyPr/>
          <a:lstStyle/>
          <a:p>
            <a:r>
              <a:rPr lang="en-US" dirty="0"/>
              <a:t>Revenue Sources and </a:t>
            </a:r>
            <a:r>
              <a:rPr lang="en-US" dirty="0" smtClean="0"/>
              <a:t>Limitations (cont.)</a:t>
            </a:r>
          </a:p>
          <a:p>
            <a:pPr lvl="1"/>
            <a:r>
              <a:rPr lang="en-US" dirty="0" smtClean="0"/>
              <a:t>Public debt</a:t>
            </a:r>
          </a:p>
          <a:p>
            <a:pPr lvl="2"/>
            <a:r>
              <a:rPr lang="en-US" sz="2400" dirty="0"/>
              <a:t>Money owed by government, ordinarily through the issuance of bonds. </a:t>
            </a:r>
            <a:endParaRPr lang="en-US" sz="2400" dirty="0" smtClean="0"/>
          </a:p>
          <a:p>
            <a:pPr lvl="3"/>
            <a:r>
              <a:rPr lang="en-US" sz="2400" dirty="0" smtClean="0"/>
              <a:t>Bonds often issued for </a:t>
            </a:r>
            <a:r>
              <a:rPr lang="en-US" sz="2400" dirty="0"/>
              <a:t>major </a:t>
            </a:r>
            <a:r>
              <a:rPr lang="en-US" sz="2400" dirty="0" smtClean="0"/>
              <a:t>projects</a:t>
            </a:r>
          </a:p>
          <a:p>
            <a:pPr lvl="3"/>
            <a:r>
              <a:rPr lang="en-US" sz="2400" dirty="0" smtClean="0"/>
              <a:t>must </a:t>
            </a:r>
            <a:r>
              <a:rPr lang="en-US" sz="2400" dirty="0"/>
              <a:t>be approved by the voters in a referendum</a:t>
            </a:r>
            <a:endParaRPr lang="en-US" sz="2400" dirty="0" smtClean="0"/>
          </a:p>
          <a:p>
            <a:pPr lvl="2"/>
            <a:r>
              <a:rPr lang="en-US" sz="2400" dirty="0" smtClean="0"/>
              <a:t>City services, public assistance, roads</a:t>
            </a:r>
            <a:r>
              <a:rPr lang="en-US" sz="2400" dirty="0"/>
              <a:t>, buildings, </a:t>
            </a:r>
            <a:r>
              <a:rPr lang="en-US" sz="2400" dirty="0" smtClean="0"/>
              <a:t>public facilities, health </a:t>
            </a:r>
            <a:r>
              <a:rPr lang="en-US" sz="2400" dirty="0"/>
              <a:t>care</a:t>
            </a:r>
          </a:p>
          <a:p>
            <a:pPr lvl="2"/>
            <a:endParaRPr lang="en-US" sz="2400" dirty="0" smtClean="0"/>
          </a:p>
          <a:p>
            <a:pPr lvl="2"/>
            <a:endParaRPr lang="en-US" dirty="0"/>
          </a:p>
        </p:txBody>
      </p:sp>
      <p:sp>
        <p:nvSpPr>
          <p:cNvPr id="6" name="Slide Number Placeholder 5"/>
          <p:cNvSpPr>
            <a:spLocks noGrp="1"/>
          </p:cNvSpPr>
          <p:nvPr>
            <p:ph type="sldNum" sz="quarter" idx="11"/>
          </p:nvPr>
        </p:nvSpPr>
        <p:spPr/>
        <p:txBody>
          <a:bodyPr/>
          <a:lstStyle/>
          <a:p>
            <a:pPr>
              <a:defRPr/>
            </a:pP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843555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normAutofit/>
          </a:bodyPr>
          <a:lstStyle/>
          <a:p>
            <a:r>
              <a:rPr lang="en-US" dirty="0"/>
              <a:t>Municipalities: Issues, Trends and </a:t>
            </a:r>
            <a:r>
              <a:rPr lang="en-US" dirty="0" smtClean="0"/>
              <a:t>Controversies</a:t>
            </a:r>
          </a:p>
          <a:p>
            <a:pPr lvl="1" fontAlgn="auto">
              <a:spcAft>
                <a:spcPts val="0"/>
              </a:spcAft>
              <a:defRPr/>
            </a:pPr>
            <a:r>
              <a:rPr lang="en-US" dirty="0"/>
              <a:t>Population growth and demographic change</a:t>
            </a:r>
          </a:p>
          <a:p>
            <a:pPr lvl="1" fontAlgn="auto">
              <a:spcAft>
                <a:spcPts val="0"/>
              </a:spcAft>
              <a:defRPr/>
            </a:pPr>
            <a:r>
              <a:rPr lang="en-US" dirty="0"/>
              <a:t>Economic development</a:t>
            </a:r>
          </a:p>
          <a:p>
            <a:pPr lvl="1" fontAlgn="auto">
              <a:spcAft>
                <a:spcPts val="0"/>
              </a:spcAft>
              <a:defRPr/>
            </a:pPr>
            <a:r>
              <a:rPr lang="en-US" dirty="0"/>
              <a:t>Government </a:t>
            </a:r>
            <a:r>
              <a:rPr lang="en-US" dirty="0" smtClean="0"/>
              <a:t>mandates</a:t>
            </a:r>
          </a:p>
          <a:p>
            <a:pPr lvl="2" fontAlgn="auto">
              <a:spcAft>
                <a:spcPts val="0"/>
              </a:spcAft>
              <a:defRPr/>
            </a:pPr>
            <a:r>
              <a:rPr lang="en-US" dirty="0" smtClean="0"/>
              <a:t>Federal and state</a:t>
            </a:r>
          </a:p>
          <a:p>
            <a:pPr lvl="2" fontAlgn="auto">
              <a:spcAft>
                <a:spcPts val="0"/>
              </a:spcAft>
              <a:defRPr/>
            </a:pPr>
            <a:r>
              <a:rPr lang="en-US" dirty="0" smtClean="0"/>
              <a:t>Have increased (particularly federal)</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32</a:t>
            </a:fld>
            <a:endParaRPr lang="en-US" altLang="en-US" dirty="0">
              <a:solidFill>
                <a:prstClr val="black"/>
              </a:solidFill>
            </a:endParaRPr>
          </a:p>
        </p:txBody>
      </p:sp>
    </p:spTree>
    <p:extLst>
      <p:ext uri="{BB962C8B-B14F-4D97-AF65-F5344CB8AC3E}">
        <p14:creationId xmlns:p14="http://schemas.microsoft.com/office/powerpoint/2010/main" val="106333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r>
              <a:rPr lang="en-US" dirty="0"/>
              <a:t>Municipalities: Issues, Trends and </a:t>
            </a:r>
            <a:r>
              <a:rPr lang="en-US" dirty="0" smtClean="0"/>
              <a:t>Controversies</a:t>
            </a:r>
          </a:p>
          <a:p>
            <a:pPr lvl="1" fontAlgn="auto">
              <a:spcAft>
                <a:spcPts val="0"/>
              </a:spcAft>
              <a:defRPr/>
            </a:pPr>
            <a:r>
              <a:rPr lang="en-US" dirty="0" smtClean="0"/>
              <a:t>Annexation</a:t>
            </a:r>
          </a:p>
          <a:p>
            <a:pPr lvl="2" fontAlgn="auto">
              <a:spcAft>
                <a:spcPts val="0"/>
              </a:spcAft>
              <a:defRPr/>
            </a:pPr>
            <a:r>
              <a:rPr lang="en-US" dirty="0"/>
              <a:t>A policy that permits a city to bring unincorporated areas into the city’s jurisdiction.</a:t>
            </a:r>
          </a:p>
          <a:p>
            <a:pPr lvl="3" fontAlgn="auto">
              <a:spcAft>
                <a:spcPts val="0"/>
              </a:spcAft>
              <a:defRPr/>
            </a:pPr>
            <a:r>
              <a:rPr lang="en-US" dirty="0" smtClean="0"/>
              <a:t>Texas </a:t>
            </a:r>
            <a:r>
              <a:rPr lang="en-US" dirty="0"/>
              <a:t>annexation policy </a:t>
            </a:r>
            <a:r>
              <a:rPr lang="en-US" dirty="0" smtClean="0"/>
              <a:t>has allowed big </a:t>
            </a:r>
            <a:r>
              <a:rPr lang="en-US" dirty="0"/>
              <a:t>cities in Texas </a:t>
            </a:r>
            <a:r>
              <a:rPr lang="en-US" dirty="0" smtClean="0"/>
              <a:t>to suffer </a:t>
            </a:r>
            <a:r>
              <a:rPr lang="en-US" dirty="0"/>
              <a:t>less than many other U.S. cities from “white flight,” urban decay, the evacuation of industry, and declining tax </a:t>
            </a:r>
            <a:r>
              <a:rPr lang="en-US" dirty="0" smtClean="0"/>
              <a:t>bases</a:t>
            </a:r>
            <a:endParaRPr lang="en-US"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2591554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r>
              <a:rPr lang="en-US" dirty="0"/>
              <a:t>Municipalities: Issues, Trends and </a:t>
            </a:r>
            <a:r>
              <a:rPr lang="en-US" dirty="0" smtClean="0"/>
              <a:t>Controversies</a:t>
            </a:r>
          </a:p>
          <a:p>
            <a:pPr lvl="2" fontAlgn="auto">
              <a:spcAft>
                <a:spcPts val="0"/>
              </a:spcAft>
              <a:defRPr/>
            </a:pPr>
            <a:r>
              <a:rPr lang="en-US" dirty="0" smtClean="0"/>
              <a:t>Extraterritorial jurisdiction</a:t>
            </a:r>
          </a:p>
          <a:p>
            <a:pPr lvl="3" fontAlgn="auto">
              <a:spcAft>
                <a:spcPts val="0"/>
              </a:spcAft>
              <a:defRPr/>
            </a:pPr>
            <a:r>
              <a:rPr lang="en-US" dirty="0" smtClean="0"/>
              <a:t>Using this power Texas </a:t>
            </a:r>
            <a:r>
              <a:rPr lang="en-US" dirty="0"/>
              <a:t>cities can keep from being boxed in by suburban “bedroom” </a:t>
            </a:r>
            <a:r>
              <a:rPr lang="en-US" dirty="0" smtClean="0"/>
              <a:t>cities.</a:t>
            </a:r>
            <a:endParaRPr lang="en-US" dirty="0"/>
          </a:p>
          <a:p>
            <a:pPr lvl="2" fontAlgn="auto">
              <a:spcAft>
                <a:spcPts val="0"/>
              </a:spcAft>
              <a:defRPr/>
            </a:pPr>
            <a:r>
              <a:rPr lang="en-US" dirty="0" err="1" smtClean="0"/>
              <a:t>Colonias</a:t>
            </a:r>
            <a:endParaRPr lang="en-US" dirty="0" smtClean="0"/>
          </a:p>
          <a:p>
            <a:pPr lvl="3" fontAlgn="auto">
              <a:spcAft>
                <a:spcPts val="0"/>
              </a:spcAft>
              <a:defRPr/>
            </a:pPr>
            <a:r>
              <a:rPr lang="en-US" dirty="0" smtClean="0"/>
              <a:t>Most are </a:t>
            </a:r>
            <a:r>
              <a:rPr lang="en-US" dirty="0"/>
              <a:t>along the U.S.–Mexico border.</a:t>
            </a:r>
          </a:p>
          <a:p>
            <a:pPr lvl="3" fontAlgn="auto">
              <a:spcAft>
                <a:spcPts val="0"/>
              </a:spcAft>
              <a:defRPr/>
            </a:pPr>
            <a:r>
              <a:rPr lang="en-US" dirty="0" smtClean="0"/>
              <a:t>A </a:t>
            </a:r>
            <a:r>
              <a:rPr lang="en-US" dirty="0"/>
              <a:t>severely impoverished unincorporated area.</a:t>
            </a:r>
          </a:p>
          <a:p>
            <a:pPr lvl="3" fontAlgn="auto">
              <a:spcAft>
                <a:spcPts val="0"/>
              </a:spcAft>
              <a:defRPr/>
            </a:pPr>
            <a:r>
              <a:rPr lang="en-US" dirty="0" smtClean="0"/>
              <a:t>About </a:t>
            </a:r>
            <a:r>
              <a:rPr lang="en-US" dirty="0"/>
              <a:t>1,800 </a:t>
            </a:r>
            <a:r>
              <a:rPr lang="en-US" dirty="0" err="1"/>
              <a:t>colonias</a:t>
            </a:r>
            <a:r>
              <a:rPr lang="en-US" dirty="0"/>
              <a:t> in Texas.</a:t>
            </a:r>
          </a:p>
          <a:p>
            <a:pPr lvl="3" fontAlgn="auto">
              <a:spcAft>
                <a:spcPts val="0"/>
              </a:spcAft>
              <a:defRPr/>
            </a:pPr>
            <a:endParaRPr lang="en-US" dirty="0" smtClean="0"/>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1761266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r>
              <a:rPr lang="en-US" dirty="0"/>
              <a:t>Municipalities: Issues, Trends and </a:t>
            </a:r>
            <a:r>
              <a:rPr lang="en-US" dirty="0" smtClean="0"/>
              <a:t>Controversies</a:t>
            </a:r>
            <a:endParaRPr lang="en-US" dirty="0" smtClean="0"/>
          </a:p>
          <a:p>
            <a:pPr lvl="1" fontAlgn="auto">
              <a:spcAft>
                <a:spcPts val="0"/>
              </a:spcAft>
              <a:defRPr/>
            </a:pPr>
            <a:r>
              <a:rPr lang="en-US" dirty="0"/>
              <a:t>City Hall and Social Issues </a:t>
            </a:r>
            <a:endParaRPr lang="en-US" dirty="0" smtClean="0"/>
          </a:p>
          <a:p>
            <a:pPr lvl="2" fontAlgn="auto">
              <a:spcAft>
                <a:spcPts val="0"/>
              </a:spcAft>
              <a:defRPr/>
            </a:pPr>
            <a:r>
              <a:rPr lang="en-US" dirty="0" smtClean="0"/>
              <a:t>HERO</a:t>
            </a:r>
          </a:p>
          <a:p>
            <a:pPr lvl="2" fontAlgn="auto">
              <a:spcAft>
                <a:spcPts val="0"/>
              </a:spcAft>
              <a:defRPr/>
            </a:pPr>
            <a:r>
              <a:rPr lang="en-US" dirty="0" smtClean="0"/>
              <a:t>Sanctuary City</a:t>
            </a:r>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35</a:t>
            </a:fld>
            <a:endParaRPr lang="en-US" altLang="en-US" dirty="0">
              <a:solidFill>
                <a:prstClr val="black"/>
              </a:solidFill>
            </a:endParaRPr>
          </a:p>
        </p:txBody>
      </p:sp>
    </p:spTree>
    <p:extLst>
      <p:ext uri="{BB962C8B-B14F-4D97-AF65-F5344CB8AC3E}">
        <p14:creationId xmlns:p14="http://schemas.microsoft.com/office/powerpoint/2010/main" val="3412556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r>
              <a:rPr lang="en-US" dirty="0"/>
              <a:t>Of the ten largest cities in the United States, Texas is home to how </a:t>
            </a:r>
            <a:r>
              <a:rPr lang="en-US" dirty="0" smtClean="0"/>
              <a:t>many?</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36</a:t>
            </a:fld>
            <a:endParaRPr lang="en-US" altLang="en-US" dirty="0">
              <a:solidFill>
                <a:prstClr val="black"/>
              </a:solidFill>
            </a:endParaRPr>
          </a:p>
        </p:txBody>
      </p:sp>
    </p:spTree>
    <p:extLst>
      <p:ext uri="{BB962C8B-B14F-4D97-AF65-F5344CB8AC3E}">
        <p14:creationId xmlns:p14="http://schemas.microsoft.com/office/powerpoint/2010/main" val="2654411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r>
              <a:rPr lang="en-US" dirty="0" smtClean="0"/>
              <a:t>Houston</a:t>
            </a:r>
          </a:p>
          <a:p>
            <a:r>
              <a:rPr lang="en-US" dirty="0" smtClean="0"/>
              <a:t>San Antonio</a:t>
            </a:r>
          </a:p>
          <a:p>
            <a:r>
              <a:rPr lang="en-US" dirty="0" smtClean="0"/>
              <a:t>Dallas</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37</a:t>
            </a:fld>
            <a:endParaRPr lang="en-US" altLang="en-US" dirty="0">
              <a:solidFill>
                <a:prstClr val="black"/>
              </a:solidFill>
            </a:endParaRPr>
          </a:p>
        </p:txBody>
      </p:sp>
    </p:spTree>
    <p:extLst>
      <p:ext uri="{BB962C8B-B14F-4D97-AF65-F5344CB8AC3E}">
        <p14:creationId xmlns:p14="http://schemas.microsoft.com/office/powerpoint/2010/main" val="3564303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COUNTIES</a:t>
            </a:r>
          </a:p>
        </p:txBody>
      </p:sp>
      <p:sp>
        <p:nvSpPr>
          <p:cNvPr id="3" name="Content Placeholder 2"/>
          <p:cNvSpPr>
            <a:spLocks noGrp="1"/>
          </p:cNvSpPr>
          <p:nvPr>
            <p:ph idx="1"/>
          </p:nvPr>
        </p:nvSpPr>
        <p:spPr/>
        <p:txBody>
          <a:bodyPr/>
          <a:lstStyle/>
          <a:p>
            <a:pPr fontAlgn="auto">
              <a:spcAft>
                <a:spcPts val="0"/>
              </a:spcAft>
              <a:defRPr/>
            </a:pPr>
            <a:r>
              <a:rPr lang="en-US" sz="3200" dirty="0"/>
              <a:t>Functions of </a:t>
            </a:r>
            <a:r>
              <a:rPr lang="en-US" sz="3200" dirty="0" smtClean="0"/>
              <a:t>Counties</a:t>
            </a:r>
          </a:p>
          <a:p>
            <a:pPr lvl="1" fontAlgn="auto">
              <a:spcAft>
                <a:spcPts val="0"/>
              </a:spcAft>
              <a:defRPr/>
            </a:pPr>
            <a:r>
              <a:rPr lang="en-US" sz="2400" dirty="0"/>
              <a:t>local government that also serves as an administrative arm of the state. </a:t>
            </a:r>
          </a:p>
          <a:p>
            <a:pPr fontAlgn="auto">
              <a:spcAft>
                <a:spcPts val="0"/>
              </a:spcAft>
              <a:defRPr/>
            </a:pPr>
            <a:r>
              <a:rPr lang="en-US" sz="3200" dirty="0" smtClean="0">
                <a:solidFill>
                  <a:srgbClr val="FF0000"/>
                </a:solidFill>
              </a:rPr>
              <a:t>Counties do not have Home Rule</a:t>
            </a:r>
            <a:endParaRPr lang="en-US" sz="3200" dirty="0">
              <a:solidFill>
                <a:srgbClr val="FF0000"/>
              </a:solidFill>
            </a:endParaRPr>
          </a:p>
          <a:p>
            <a:pPr fontAlgn="auto">
              <a:spcAft>
                <a:spcPts val="0"/>
              </a:spcAft>
              <a:defRPr/>
            </a:pPr>
            <a:r>
              <a:rPr lang="en-US" sz="3200" dirty="0" smtClean="0"/>
              <a:t>Structure </a:t>
            </a:r>
            <a:r>
              <a:rPr lang="en-US" sz="3200" dirty="0"/>
              <a:t>and Organization of </a:t>
            </a:r>
            <a:r>
              <a:rPr lang="en-US" sz="3200" dirty="0" smtClean="0"/>
              <a:t>Counties</a:t>
            </a:r>
            <a:endParaRPr lang="en-US" sz="3200" dirty="0"/>
          </a:p>
          <a:p>
            <a:pPr lvl="1" fontAlgn="auto">
              <a:spcAft>
                <a:spcPts val="0"/>
              </a:spcAft>
              <a:defRPr/>
            </a:pPr>
            <a:r>
              <a:rPr lang="en-US" sz="2400" dirty="0" smtClean="0"/>
              <a:t>Commissioner’s court</a:t>
            </a:r>
          </a:p>
          <a:p>
            <a:pPr lvl="2" fontAlgn="auto">
              <a:spcAft>
                <a:spcPts val="0"/>
              </a:spcAft>
              <a:defRPr/>
            </a:pPr>
            <a:r>
              <a:rPr lang="en-US" sz="2000" dirty="0" smtClean="0"/>
              <a:t>The </a:t>
            </a:r>
            <a:r>
              <a:rPr lang="en-US" sz="2000" dirty="0"/>
              <a:t>commissioners court acts as a legislature</a:t>
            </a:r>
          </a:p>
          <a:p>
            <a:pPr lvl="2" fontAlgn="auto">
              <a:spcAft>
                <a:spcPts val="0"/>
              </a:spcAft>
              <a:defRPr/>
            </a:pPr>
            <a:r>
              <a:rPr lang="en-US" sz="2000" dirty="0"/>
              <a:t> </a:t>
            </a:r>
            <a:r>
              <a:rPr lang="en-US" sz="2000" dirty="0" smtClean="0"/>
              <a:t>with </a:t>
            </a:r>
            <a:r>
              <a:rPr lang="en-US" sz="2000" dirty="0"/>
              <a:t>limited authority to approve the budget for all county operations.</a:t>
            </a:r>
          </a:p>
          <a:p>
            <a:pPr lvl="2" fontAlgn="auto">
              <a:spcAft>
                <a:spcPts val="0"/>
              </a:spcAft>
              <a:defRPr/>
            </a:pPr>
            <a:r>
              <a:rPr lang="en-US" sz="2000" dirty="0"/>
              <a:t> </a:t>
            </a:r>
            <a:r>
              <a:rPr lang="en-US" sz="2000" dirty="0" smtClean="0"/>
              <a:t>to </a:t>
            </a:r>
            <a:r>
              <a:rPr lang="en-US" sz="2000" dirty="0"/>
              <a:t>set the tax rate.</a:t>
            </a:r>
          </a:p>
          <a:p>
            <a:pPr lvl="2" fontAlgn="auto">
              <a:spcAft>
                <a:spcPts val="0"/>
              </a:spcAft>
              <a:defRPr/>
            </a:pPr>
            <a:r>
              <a:rPr lang="en-US" sz="2000" dirty="0"/>
              <a:t> </a:t>
            </a:r>
            <a:r>
              <a:rPr lang="en-US" sz="2000" dirty="0" smtClean="0"/>
              <a:t>to </a:t>
            </a:r>
            <a:r>
              <a:rPr lang="en-US" sz="2000" dirty="0"/>
              <a:t>pass ordinances on a narrow range of policies</a:t>
            </a:r>
            <a:r>
              <a:rPr lang="en-US" sz="2000" dirty="0" smtClean="0"/>
              <a:t>.</a:t>
            </a:r>
            <a:endParaRPr lang="en-US" sz="2000"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38</a:t>
            </a:fld>
            <a:endParaRPr lang="en-US" altLang="en-US" dirty="0">
              <a:solidFill>
                <a:prstClr val="black"/>
              </a:solidFill>
            </a:endParaRPr>
          </a:p>
        </p:txBody>
      </p:sp>
    </p:spTree>
    <p:extLst>
      <p:ext uri="{BB962C8B-B14F-4D97-AF65-F5344CB8AC3E}">
        <p14:creationId xmlns:p14="http://schemas.microsoft.com/office/powerpoint/2010/main" val="3905176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COUNTIES</a:t>
            </a:r>
          </a:p>
        </p:txBody>
      </p:sp>
      <p:sp>
        <p:nvSpPr>
          <p:cNvPr id="3" name="Content Placeholder 2"/>
          <p:cNvSpPr>
            <a:spLocks noGrp="1"/>
          </p:cNvSpPr>
          <p:nvPr>
            <p:ph idx="1"/>
          </p:nvPr>
        </p:nvSpPr>
        <p:spPr/>
        <p:txBody>
          <a:bodyPr/>
          <a:lstStyle/>
          <a:p>
            <a:pPr fontAlgn="auto">
              <a:spcAft>
                <a:spcPts val="0"/>
              </a:spcAft>
              <a:defRPr/>
            </a:pPr>
            <a:r>
              <a:rPr lang="en-US" sz="3200" dirty="0" smtClean="0"/>
              <a:t>Structure </a:t>
            </a:r>
            <a:r>
              <a:rPr lang="en-US" sz="3200" dirty="0"/>
              <a:t>and Organization of </a:t>
            </a:r>
            <a:r>
              <a:rPr lang="en-US" sz="3200" dirty="0" smtClean="0"/>
              <a:t>Counties</a:t>
            </a:r>
            <a:endParaRPr lang="en-US" sz="3200" dirty="0"/>
          </a:p>
          <a:p>
            <a:pPr lvl="1" fontAlgn="auto">
              <a:spcAft>
                <a:spcPts val="0"/>
              </a:spcAft>
              <a:defRPr/>
            </a:pPr>
            <a:r>
              <a:rPr lang="en-US" sz="2400" dirty="0" smtClean="0"/>
              <a:t>County judge</a:t>
            </a:r>
          </a:p>
          <a:p>
            <a:pPr lvl="2" fontAlgn="auto">
              <a:spcAft>
                <a:spcPts val="0"/>
              </a:spcAft>
              <a:defRPr/>
            </a:pPr>
            <a:r>
              <a:rPr lang="en-US" sz="2400" dirty="0" smtClean="0"/>
              <a:t>chief county executive</a:t>
            </a:r>
          </a:p>
          <a:p>
            <a:pPr lvl="2" fontAlgn="auto">
              <a:spcAft>
                <a:spcPts val="0"/>
              </a:spcAft>
              <a:defRPr/>
            </a:pPr>
            <a:r>
              <a:rPr lang="en-US" sz="2400" dirty="0" smtClean="0"/>
              <a:t>presides over commissioner’s court</a:t>
            </a:r>
          </a:p>
          <a:p>
            <a:pPr lvl="2" fontAlgn="auto">
              <a:spcAft>
                <a:spcPts val="0"/>
              </a:spcAft>
              <a:defRPr/>
            </a:pPr>
            <a:r>
              <a:rPr lang="en-US" sz="2400" dirty="0" smtClean="0"/>
              <a:t>can perform marriage </a:t>
            </a:r>
            <a:r>
              <a:rPr lang="en-US" sz="2400" dirty="0"/>
              <a:t>ceremonies</a:t>
            </a:r>
          </a:p>
          <a:p>
            <a:pPr lvl="2" fontAlgn="auto">
              <a:spcAft>
                <a:spcPts val="0"/>
              </a:spcAft>
              <a:defRPr/>
            </a:pPr>
            <a:r>
              <a:rPr lang="en-US" sz="2400" dirty="0" smtClean="0"/>
              <a:t>serves </a:t>
            </a:r>
            <a:r>
              <a:rPr lang="en-US" sz="2400" dirty="0"/>
              <a:t>as the head of civil defense</a:t>
            </a:r>
          </a:p>
          <a:p>
            <a:pPr lvl="2" fontAlgn="auto">
              <a:spcAft>
                <a:spcPts val="0"/>
              </a:spcAft>
              <a:defRPr/>
            </a:pPr>
            <a:r>
              <a:rPr lang="en-US" sz="2400" dirty="0" smtClean="0"/>
              <a:t>conducts hearings </a:t>
            </a:r>
            <a:r>
              <a:rPr lang="en-US" sz="2400" dirty="0"/>
              <a:t>for beer and wine </a:t>
            </a:r>
            <a:r>
              <a:rPr lang="en-US" sz="2400" dirty="0" smtClean="0"/>
              <a:t>permits</a:t>
            </a:r>
            <a:endParaRPr lang="en-US" sz="2400"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39</a:t>
            </a:fld>
            <a:endParaRPr lang="en-US" altLang="en-US" dirty="0">
              <a:solidFill>
                <a:prstClr val="black"/>
              </a:solidFill>
            </a:endParaRPr>
          </a:p>
        </p:txBody>
      </p:sp>
    </p:spTree>
    <p:extLst>
      <p:ext uri="{BB962C8B-B14F-4D97-AF65-F5344CB8AC3E}">
        <p14:creationId xmlns:p14="http://schemas.microsoft.com/office/powerpoint/2010/main" val="1160769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a:t>
            </a:r>
            <a:endParaRPr lang="en-US" dirty="0"/>
          </a:p>
        </p:txBody>
      </p:sp>
      <p:sp>
        <p:nvSpPr>
          <p:cNvPr id="3" name="Content Placeholder 2"/>
          <p:cNvSpPr>
            <a:spLocks noGrp="1"/>
          </p:cNvSpPr>
          <p:nvPr>
            <p:ph idx="1"/>
          </p:nvPr>
        </p:nvSpPr>
        <p:spPr/>
        <p:txBody>
          <a:bodyPr/>
          <a:lstStyle/>
          <a:p>
            <a:r>
              <a:rPr lang="en-US" altLang="en-US" dirty="0">
                <a:ea typeface="ＭＳ Ｐゴシック" pitchFamily="34" charset="-128"/>
              </a:rPr>
              <a:t>All local governments are bound by </a:t>
            </a:r>
            <a:r>
              <a:rPr lang="en-US" altLang="en-US" dirty="0" smtClean="0">
                <a:ea typeface="ＭＳ Ｐゴシック" pitchFamily="34" charset="-128"/>
              </a:rPr>
              <a:t>federal laws, state laws, and the </a:t>
            </a:r>
            <a:r>
              <a:rPr lang="en-US" altLang="en-US" dirty="0">
                <a:ea typeface="ＭＳ Ｐゴシック" pitchFamily="34" charset="-128"/>
              </a:rPr>
              <a:t>U.S. Constitution.	</a:t>
            </a:r>
            <a:endParaRPr lang="en-US" altLang="en-US" dirty="0" smtClean="0">
              <a:ea typeface="ＭＳ Ｐゴシック" pitchFamily="34" charset="-128"/>
            </a:endParaRPr>
          </a:p>
          <a:p>
            <a:r>
              <a:rPr lang="en-US" altLang="en-US" dirty="0" smtClean="0">
                <a:ea typeface="ＭＳ Ｐゴシック" pitchFamily="34" charset="-128"/>
              </a:rPr>
              <a:t>Counties, Special Districts, School Districts are </a:t>
            </a:r>
            <a:r>
              <a:rPr lang="en-US" altLang="en-US" dirty="0">
                <a:ea typeface="ＭＳ Ｐゴシック" pitchFamily="34" charset="-128"/>
              </a:rPr>
              <a:t>creatures of the state and have only as much power as the Texas Constitution and Texas legislature grant them.</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2072687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COUNTIES</a:t>
            </a:r>
          </a:p>
        </p:txBody>
      </p:sp>
      <p:sp>
        <p:nvSpPr>
          <p:cNvPr id="3" name="Content Placeholder 2"/>
          <p:cNvSpPr>
            <a:spLocks noGrp="1"/>
          </p:cNvSpPr>
          <p:nvPr>
            <p:ph idx="1"/>
          </p:nvPr>
        </p:nvSpPr>
        <p:spPr/>
        <p:txBody>
          <a:bodyPr/>
          <a:lstStyle/>
          <a:p>
            <a:pPr fontAlgn="auto">
              <a:spcAft>
                <a:spcPts val="0"/>
              </a:spcAft>
              <a:defRPr/>
            </a:pPr>
            <a:r>
              <a:rPr lang="en-US" sz="3200" dirty="0" smtClean="0"/>
              <a:t>Structure </a:t>
            </a:r>
            <a:r>
              <a:rPr lang="en-US" sz="3200" dirty="0"/>
              <a:t>and Organization of </a:t>
            </a:r>
            <a:r>
              <a:rPr lang="en-US" sz="3200" dirty="0" smtClean="0"/>
              <a:t>Counties</a:t>
            </a:r>
            <a:endParaRPr lang="en-US" sz="3200" dirty="0"/>
          </a:p>
          <a:p>
            <a:pPr lvl="1" fontAlgn="auto">
              <a:spcAft>
                <a:spcPts val="0"/>
              </a:spcAft>
              <a:defRPr/>
            </a:pPr>
            <a:r>
              <a:rPr lang="en-US" sz="2400" dirty="0" smtClean="0"/>
              <a:t>Sheriff</a:t>
            </a:r>
          </a:p>
          <a:p>
            <a:pPr lvl="2" fontAlgn="auto">
              <a:spcAft>
                <a:spcPts val="0"/>
              </a:spcAft>
              <a:defRPr/>
            </a:pPr>
            <a:r>
              <a:rPr lang="en-US" sz="2000" dirty="0" smtClean="0"/>
              <a:t>law </a:t>
            </a:r>
            <a:r>
              <a:rPr lang="en-US" sz="2000" dirty="0"/>
              <a:t>enforcement in the </a:t>
            </a:r>
            <a:r>
              <a:rPr lang="en-US" sz="2000" dirty="0" smtClean="0"/>
              <a:t>county</a:t>
            </a:r>
          </a:p>
          <a:p>
            <a:pPr lvl="2" fontAlgn="auto">
              <a:spcAft>
                <a:spcPts val="0"/>
              </a:spcAft>
              <a:defRPr/>
            </a:pPr>
            <a:r>
              <a:rPr lang="en-US" sz="2000" dirty="0" smtClean="0"/>
              <a:t>hires deputies</a:t>
            </a:r>
          </a:p>
          <a:p>
            <a:pPr lvl="2" fontAlgn="auto">
              <a:spcAft>
                <a:spcPts val="0"/>
              </a:spcAft>
              <a:defRPr/>
            </a:pPr>
            <a:r>
              <a:rPr lang="en-US" sz="2000" dirty="0" smtClean="0"/>
              <a:t>operates county jail, but not city jails</a:t>
            </a:r>
          </a:p>
          <a:p>
            <a:pPr lvl="2" fontAlgn="auto">
              <a:spcAft>
                <a:spcPts val="0"/>
              </a:spcAft>
              <a:defRPr/>
            </a:pPr>
            <a:r>
              <a:rPr lang="en-US" sz="2000" dirty="0" smtClean="0"/>
              <a:t>delivers and executes court papers</a:t>
            </a:r>
            <a:endParaRPr lang="en-US" sz="2400" dirty="0" smtClean="0"/>
          </a:p>
          <a:p>
            <a:pPr lvl="1" fontAlgn="auto">
              <a:spcAft>
                <a:spcPts val="0"/>
              </a:spcAft>
              <a:defRPr/>
            </a:pPr>
            <a:r>
              <a:rPr lang="en-US" sz="2400" dirty="0" smtClean="0"/>
              <a:t>Constables </a:t>
            </a:r>
          </a:p>
          <a:p>
            <a:pPr lvl="2" fontAlgn="auto">
              <a:spcAft>
                <a:spcPts val="0"/>
              </a:spcAft>
              <a:defRPr/>
            </a:pPr>
            <a:r>
              <a:rPr lang="en-US" sz="2000" dirty="0"/>
              <a:t>serve as the process officer of justice of the peace courts and also has general law enforcement powers?</a:t>
            </a:r>
            <a:endParaRPr lang="en-US" sz="2000" dirty="0" smtClean="0"/>
          </a:p>
          <a:p>
            <a:pPr lvl="1" fontAlgn="auto">
              <a:spcAft>
                <a:spcPts val="0"/>
              </a:spcAft>
              <a:defRPr/>
            </a:pPr>
            <a:r>
              <a:rPr lang="en-US" sz="2400" dirty="0" smtClean="0"/>
              <a:t>Tax assessor-collector</a:t>
            </a:r>
          </a:p>
          <a:p>
            <a:pPr lvl="2" fontAlgn="auto">
              <a:spcAft>
                <a:spcPts val="0"/>
              </a:spcAft>
              <a:defRPr/>
            </a:pPr>
            <a:r>
              <a:rPr lang="en-US" sz="2000" dirty="0" smtClean="0"/>
              <a:t>most important county financial officer</a:t>
            </a:r>
            <a:endParaRPr lang="en-US" sz="2000"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40</a:t>
            </a:fld>
            <a:endParaRPr lang="en-US" altLang="en-US" dirty="0">
              <a:solidFill>
                <a:prstClr val="black"/>
              </a:solidFill>
            </a:endParaRPr>
          </a:p>
        </p:txBody>
      </p:sp>
    </p:spTree>
    <p:extLst>
      <p:ext uri="{BB962C8B-B14F-4D97-AF65-F5344CB8AC3E}">
        <p14:creationId xmlns:p14="http://schemas.microsoft.com/office/powerpoint/2010/main" val="385770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County Officials Elected by Voters</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41</a:t>
            </a:fld>
            <a:endParaRPr lang="en-US" altLang="en-US" dirty="0">
              <a:solidFill>
                <a:prstClr val="black"/>
              </a:solidFill>
            </a:endParaRPr>
          </a:p>
        </p:txBody>
      </p:sp>
      <p:pic>
        <p:nvPicPr>
          <p:cNvPr id="7" name="Content Placeholder 6"/>
          <p:cNvPicPr>
            <a:picLocks noGrp="1" noChangeAspect="1"/>
          </p:cNvPicPr>
          <p:nvPr>
            <p:ph idx="1"/>
          </p:nvPr>
        </p:nvPicPr>
        <p:blipFill rotWithShape="1">
          <a:blip r:embed="rId3"/>
          <a:srcRect r="970"/>
          <a:stretch/>
        </p:blipFill>
        <p:spPr>
          <a:xfrm>
            <a:off x="685801" y="1936520"/>
            <a:ext cx="7772400" cy="2460384"/>
          </a:xfrm>
          <a:prstGeom prst="rect">
            <a:avLst/>
          </a:prstGeom>
        </p:spPr>
      </p:pic>
      <p:sp>
        <p:nvSpPr>
          <p:cNvPr id="8" name="TextBox 2"/>
          <p:cNvSpPr txBox="1">
            <a:spLocks noChangeArrowheads="1"/>
          </p:cNvSpPr>
          <p:nvPr/>
        </p:nvSpPr>
        <p:spPr bwMode="auto">
          <a:xfrm>
            <a:off x="450031" y="4845287"/>
            <a:ext cx="8236769" cy="1384995"/>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100" dirty="0">
                <a:solidFill>
                  <a:schemeClr val="bg1"/>
                </a:solidFill>
                <a:latin typeface="Arial" panose="020B0604020202020204" pitchFamily="34" charset="0"/>
                <a:cs typeface="Arial" panose="020B0604020202020204" pitchFamily="34" charset="0"/>
              </a:rPr>
              <a:t>Should counties have fewer elected offices and nonpartisan elections, as is the case with Texas municipalities? Or do counties provide greater accountability with a divided executive structure in which voters elect numerous </a:t>
            </a:r>
            <a:r>
              <a:rPr lang="en-US" altLang="en-US" sz="2100" dirty="0" smtClean="0">
                <a:solidFill>
                  <a:schemeClr val="bg1"/>
                </a:solidFill>
                <a:latin typeface="Arial" panose="020B0604020202020204" pitchFamily="34" charset="0"/>
                <a:cs typeface="Arial" panose="020B0604020202020204" pitchFamily="34" charset="0"/>
              </a:rPr>
              <a:t>county administrators?</a:t>
            </a:r>
            <a:endParaRPr lang="en-US" altLang="en-US" sz="2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381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counties</a:t>
            </a:r>
            <a:endParaRPr lang="en-US" dirty="0"/>
          </a:p>
        </p:txBody>
      </p:sp>
      <p:sp>
        <p:nvSpPr>
          <p:cNvPr id="3" name="Content Placeholder 2"/>
          <p:cNvSpPr>
            <a:spLocks noGrp="1"/>
          </p:cNvSpPr>
          <p:nvPr>
            <p:ph idx="1"/>
          </p:nvPr>
        </p:nvSpPr>
        <p:spPr/>
        <p:txBody>
          <a:bodyPr/>
          <a:lstStyle/>
          <a:p>
            <a:r>
              <a:rPr lang="en-US" dirty="0"/>
              <a:t>Structure and Organization of </a:t>
            </a:r>
            <a:r>
              <a:rPr lang="en-US" dirty="0" smtClean="0"/>
              <a:t>Counties</a:t>
            </a:r>
          </a:p>
          <a:p>
            <a:pPr lvl="1"/>
            <a:r>
              <a:rPr lang="en-US" dirty="0"/>
              <a:t>County treasurer</a:t>
            </a:r>
          </a:p>
          <a:p>
            <a:pPr lvl="1"/>
            <a:r>
              <a:rPr lang="en-US" dirty="0"/>
              <a:t>County auditor</a:t>
            </a:r>
          </a:p>
          <a:p>
            <a:pPr lvl="1"/>
            <a:r>
              <a:rPr lang="en-US" dirty="0"/>
              <a:t>County clerk</a:t>
            </a:r>
          </a:p>
          <a:p>
            <a:pPr lvl="1"/>
            <a:r>
              <a:rPr lang="en-US" dirty="0"/>
              <a:t>District clerk</a:t>
            </a:r>
          </a:p>
          <a:p>
            <a:pPr lvl="1"/>
            <a:r>
              <a:rPr lang="en-US" dirty="0"/>
              <a:t>County or district attorneys</a:t>
            </a:r>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742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counties</a:t>
            </a:r>
          </a:p>
        </p:txBody>
      </p:sp>
      <p:sp>
        <p:nvSpPr>
          <p:cNvPr id="3" name="Content Placeholder 2"/>
          <p:cNvSpPr>
            <a:spLocks noGrp="1"/>
          </p:cNvSpPr>
          <p:nvPr>
            <p:ph idx="1"/>
          </p:nvPr>
        </p:nvSpPr>
        <p:spPr/>
        <p:txBody>
          <a:bodyPr/>
          <a:lstStyle/>
          <a:p>
            <a:r>
              <a:rPr lang="en-US" dirty="0"/>
              <a:t>Counties: Issues, Trends, and </a:t>
            </a:r>
            <a:r>
              <a:rPr lang="en-US" dirty="0" smtClean="0"/>
              <a:t>Controversies</a:t>
            </a:r>
          </a:p>
          <a:p>
            <a:pPr lvl="1" fontAlgn="auto">
              <a:spcAft>
                <a:spcPts val="0"/>
              </a:spcAft>
              <a:defRPr/>
            </a:pPr>
            <a:r>
              <a:rPr lang="en-US" dirty="0" smtClean="0"/>
              <a:t>Long ballot: R</a:t>
            </a:r>
            <a:r>
              <a:rPr lang="en-US" dirty="0" smtClean="0"/>
              <a:t>eformers </a:t>
            </a:r>
            <a:r>
              <a:rPr lang="en-US" dirty="0"/>
              <a:t>recommend a short ballot with fewer elected county </a:t>
            </a:r>
            <a:r>
              <a:rPr lang="en-US" dirty="0" smtClean="0"/>
              <a:t>officials.</a:t>
            </a:r>
            <a:endParaRPr lang="en-US" dirty="0"/>
          </a:p>
          <a:p>
            <a:pPr lvl="2"/>
            <a:r>
              <a:rPr lang="en-US" sz="2400" dirty="0" smtClean="0"/>
              <a:t>It </a:t>
            </a:r>
            <a:r>
              <a:rPr lang="en-US" sz="2400" dirty="0"/>
              <a:t>would simplify structure with a single-county executive, which would allow voter to hold one high-profile officer accountable.</a:t>
            </a:r>
          </a:p>
          <a:p>
            <a:pPr lvl="2"/>
            <a:r>
              <a:rPr lang="en-US" sz="2400" dirty="0" smtClean="0"/>
              <a:t>A </a:t>
            </a:r>
            <a:r>
              <a:rPr lang="en-US" sz="2400" dirty="0"/>
              <a:t>chief county executive could coordinate county programs.</a:t>
            </a:r>
          </a:p>
          <a:p>
            <a:pPr lvl="2"/>
            <a:r>
              <a:rPr lang="en-US" sz="2400" dirty="0" smtClean="0"/>
              <a:t>Would enable long-range </a:t>
            </a:r>
            <a:r>
              <a:rPr lang="en-US" sz="2400" dirty="0"/>
              <a:t>planning and eliminate duplication among various county offices.</a:t>
            </a:r>
          </a:p>
          <a:p>
            <a:pPr lvl="1"/>
            <a:r>
              <a:rPr lang="en-US" sz="2400" dirty="0"/>
              <a:t> </a:t>
            </a:r>
            <a:endParaRPr lang="en-US" sz="2400"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43</a:t>
            </a:fld>
            <a:endParaRPr lang="en-US" altLang="en-US" dirty="0">
              <a:solidFill>
                <a:prstClr val="black"/>
              </a:solidFill>
            </a:endParaRPr>
          </a:p>
        </p:txBody>
      </p:sp>
    </p:spTree>
    <p:extLst>
      <p:ext uri="{BB962C8B-B14F-4D97-AF65-F5344CB8AC3E}">
        <p14:creationId xmlns:p14="http://schemas.microsoft.com/office/powerpoint/2010/main" val="1978752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counties</a:t>
            </a:r>
          </a:p>
        </p:txBody>
      </p:sp>
      <p:sp>
        <p:nvSpPr>
          <p:cNvPr id="3" name="Content Placeholder 2"/>
          <p:cNvSpPr>
            <a:spLocks noGrp="1"/>
          </p:cNvSpPr>
          <p:nvPr>
            <p:ph idx="1"/>
          </p:nvPr>
        </p:nvSpPr>
        <p:spPr>
          <a:xfrm>
            <a:off x="609600" y="1676400"/>
            <a:ext cx="8229600" cy="4144963"/>
          </a:xfrm>
        </p:spPr>
        <p:txBody>
          <a:bodyPr/>
          <a:lstStyle/>
          <a:p>
            <a:r>
              <a:rPr lang="en-US" sz="3200" dirty="0"/>
              <a:t>Counties: Issues, Trends, and </a:t>
            </a:r>
            <a:r>
              <a:rPr lang="en-US" sz="3200" dirty="0" smtClean="0"/>
              <a:t>Controversies</a:t>
            </a:r>
          </a:p>
          <a:p>
            <a:pPr lvl="1" fontAlgn="auto">
              <a:spcAft>
                <a:spcPts val="0"/>
              </a:spcAft>
              <a:defRPr/>
            </a:pPr>
            <a:r>
              <a:rPr lang="en-US" sz="2800" dirty="0"/>
              <a:t>Constitutional rigidity</a:t>
            </a:r>
          </a:p>
          <a:p>
            <a:pPr lvl="1" fontAlgn="auto">
              <a:spcAft>
                <a:spcPts val="0"/>
              </a:spcAft>
              <a:defRPr/>
            </a:pPr>
            <a:r>
              <a:rPr lang="en-US" sz="2800" dirty="0"/>
              <a:t>Long ballot</a:t>
            </a:r>
          </a:p>
          <a:p>
            <a:pPr lvl="1" fontAlgn="auto">
              <a:spcAft>
                <a:spcPts val="0"/>
              </a:spcAft>
              <a:defRPr/>
            </a:pPr>
            <a:r>
              <a:rPr lang="en-US" sz="2800" dirty="0"/>
              <a:t>Unit road system</a:t>
            </a:r>
          </a:p>
          <a:p>
            <a:pPr lvl="1" fontAlgn="auto">
              <a:spcAft>
                <a:spcPts val="0"/>
              </a:spcAft>
              <a:defRPr/>
            </a:pPr>
            <a:r>
              <a:rPr lang="en-US" sz="2800" dirty="0"/>
              <a:t>Spoils system vs. merit </a:t>
            </a:r>
            <a:r>
              <a:rPr lang="en-US" sz="2800" dirty="0" smtClean="0"/>
              <a:t>system</a:t>
            </a:r>
          </a:p>
          <a:p>
            <a:pPr lvl="2" fontAlgn="auto">
              <a:spcAft>
                <a:spcPts val="0"/>
              </a:spcAft>
              <a:defRPr/>
            </a:pPr>
            <a:r>
              <a:rPr lang="en-US" sz="2400" dirty="0" smtClean="0"/>
              <a:t>Elected officials use spoils system to hire county employees</a:t>
            </a:r>
            <a:endParaRPr lang="en-US" sz="2400" dirty="0"/>
          </a:p>
          <a:p>
            <a:pPr lvl="1" fontAlgn="auto">
              <a:spcAft>
                <a:spcPts val="0"/>
              </a:spcAft>
              <a:defRPr/>
            </a:pPr>
            <a:r>
              <a:rPr lang="en-US" sz="2800" dirty="0" smtClean="0"/>
              <a:t>Consolidation</a:t>
            </a:r>
          </a:p>
          <a:p>
            <a:pPr lvl="2" fontAlgn="auto">
              <a:spcAft>
                <a:spcPts val="0"/>
              </a:spcAft>
              <a:defRPr/>
            </a:pPr>
            <a:r>
              <a:rPr lang="en-US" sz="2400" dirty="0"/>
              <a:t>merging or joining of responsibilities by county and other local governments.</a:t>
            </a:r>
            <a:endParaRPr lang="en-US" sz="2400" dirty="0"/>
          </a:p>
          <a:p>
            <a:pPr lvl="1"/>
            <a:endParaRPr lang="en-US" sz="2400" dirty="0"/>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44</a:t>
            </a:fld>
            <a:endParaRPr lang="en-US" altLang="en-US" dirty="0">
              <a:solidFill>
                <a:prstClr val="black"/>
              </a:solidFill>
            </a:endParaRPr>
          </a:p>
        </p:txBody>
      </p:sp>
    </p:spTree>
    <p:extLst>
      <p:ext uri="{BB962C8B-B14F-4D97-AF65-F5344CB8AC3E}">
        <p14:creationId xmlns:p14="http://schemas.microsoft.com/office/powerpoint/2010/main" val="753639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SPECIAL-DISTRICT GOVERNMENTS</a:t>
            </a:r>
          </a:p>
        </p:txBody>
      </p:sp>
      <p:sp>
        <p:nvSpPr>
          <p:cNvPr id="3" name="Content Placeholder 2"/>
          <p:cNvSpPr>
            <a:spLocks noGrp="1"/>
          </p:cNvSpPr>
          <p:nvPr>
            <p:ph idx="1"/>
          </p:nvPr>
        </p:nvSpPr>
        <p:spPr/>
        <p:txBody>
          <a:bodyPr/>
          <a:lstStyle/>
          <a:p>
            <a:pPr fontAlgn="auto">
              <a:spcAft>
                <a:spcPts val="0"/>
              </a:spcAft>
              <a:defRPr/>
            </a:pPr>
            <a:r>
              <a:rPr lang="en-US" dirty="0" smtClean="0"/>
              <a:t>Special-District Governments</a:t>
            </a:r>
          </a:p>
          <a:p>
            <a:pPr lvl="1" fontAlgn="auto">
              <a:spcAft>
                <a:spcPts val="0"/>
              </a:spcAft>
              <a:defRPr/>
            </a:pPr>
            <a:r>
              <a:rPr lang="en-US" dirty="0" smtClean="0"/>
              <a:t>Local </a:t>
            </a:r>
            <a:r>
              <a:rPr lang="en-US" dirty="0"/>
              <a:t>governments that provide single services not provided by counties or cities</a:t>
            </a:r>
          </a:p>
          <a:p>
            <a:pPr lvl="2" fontAlgn="auto">
              <a:spcAft>
                <a:spcPts val="0"/>
              </a:spcAft>
              <a:defRPr/>
            </a:pPr>
            <a:r>
              <a:rPr lang="en-US" dirty="0" smtClean="0"/>
              <a:t>Airport </a:t>
            </a:r>
            <a:r>
              <a:rPr lang="en-US" dirty="0"/>
              <a:t>authorities</a:t>
            </a:r>
          </a:p>
          <a:p>
            <a:pPr lvl="2" fontAlgn="auto">
              <a:spcAft>
                <a:spcPts val="0"/>
              </a:spcAft>
              <a:defRPr/>
            </a:pPr>
            <a:r>
              <a:rPr lang="en-US" dirty="0"/>
              <a:t>Hospital authorities</a:t>
            </a:r>
          </a:p>
          <a:p>
            <a:pPr lvl="2" fontAlgn="auto">
              <a:spcAft>
                <a:spcPts val="0"/>
              </a:spcAft>
              <a:defRPr/>
            </a:pPr>
            <a:r>
              <a:rPr lang="en-US" dirty="0"/>
              <a:t>Municipal utility districts</a:t>
            </a:r>
          </a:p>
          <a:p>
            <a:pPr lvl="2" fontAlgn="auto">
              <a:spcAft>
                <a:spcPts val="0"/>
              </a:spcAft>
              <a:defRPr/>
            </a:pPr>
            <a:r>
              <a:rPr lang="en-US" dirty="0"/>
              <a:t>Metropolitan transit authorities</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45</a:t>
            </a:fld>
            <a:endParaRPr lang="en-US" altLang="en-US" dirty="0">
              <a:solidFill>
                <a:prstClr val="black"/>
              </a:solidFill>
            </a:endParaRPr>
          </a:p>
        </p:txBody>
      </p:sp>
    </p:spTree>
    <p:extLst>
      <p:ext uri="{BB962C8B-B14F-4D97-AF65-F5344CB8AC3E}">
        <p14:creationId xmlns:p14="http://schemas.microsoft.com/office/powerpoint/2010/main" val="2154120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Districts In Texas, 1952–2012</a:t>
            </a:r>
          </a:p>
        </p:txBody>
      </p:sp>
      <p:pic>
        <p:nvPicPr>
          <p:cNvPr id="6" name="Content Placeholder 5"/>
          <p:cNvPicPr>
            <a:picLocks noGrp="1" noChangeAspect="1"/>
          </p:cNvPicPr>
          <p:nvPr>
            <p:ph idx="1"/>
          </p:nvPr>
        </p:nvPicPr>
        <p:blipFill rotWithShape="1">
          <a:blip r:embed="rId3"/>
          <a:srcRect t="2940" b="-1"/>
          <a:stretch/>
        </p:blipFill>
        <p:spPr>
          <a:xfrm>
            <a:off x="470263" y="2243298"/>
            <a:ext cx="8229600" cy="1105851"/>
          </a:xfrm>
          <a:prstGeom prst="rect">
            <a:avLst/>
          </a:prstGeom>
        </p:spPr>
      </p:pic>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46</a:t>
            </a:fld>
            <a:endParaRPr lang="en-US" altLang="en-US" dirty="0">
              <a:solidFill>
                <a:prstClr val="black"/>
              </a:solidFill>
            </a:endParaRPr>
          </a:p>
        </p:txBody>
      </p:sp>
      <p:sp>
        <p:nvSpPr>
          <p:cNvPr id="7" name="TextBox 2"/>
          <p:cNvSpPr txBox="1">
            <a:spLocks noChangeArrowheads="1"/>
          </p:cNvSpPr>
          <p:nvPr/>
        </p:nvSpPr>
        <p:spPr bwMode="auto">
          <a:xfrm>
            <a:off x="822324" y="5410200"/>
            <a:ext cx="7467601"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a:solidFill>
                  <a:schemeClr val="bg1"/>
                </a:solidFill>
                <a:latin typeface="Arial" panose="020B0604020202020204" pitchFamily="34" charset="0"/>
                <a:cs typeface="Arial" panose="020B0604020202020204" pitchFamily="34" charset="0"/>
              </a:rPr>
              <a:t>What are the benefits of having a specialized approach to providing government services? What are the drawbacks? </a:t>
            </a:r>
          </a:p>
        </p:txBody>
      </p:sp>
    </p:spTree>
    <p:extLst>
      <p:ext uri="{BB962C8B-B14F-4D97-AF65-F5344CB8AC3E}">
        <p14:creationId xmlns:p14="http://schemas.microsoft.com/office/powerpoint/2010/main" val="3632207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Cities and Counties Served by Public Transportation Systems</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47</a:t>
            </a:fld>
            <a:endParaRPr lang="en-US" altLang="en-US" dirty="0">
              <a:solidFill>
                <a:prstClr val="black"/>
              </a:solidFill>
            </a:endParaRPr>
          </a:p>
        </p:txBody>
      </p:sp>
      <p:pic>
        <p:nvPicPr>
          <p:cNvPr id="7" name="Content Placeholder 6"/>
          <p:cNvPicPr>
            <a:picLocks noGrp="1" noChangeAspect="1"/>
          </p:cNvPicPr>
          <p:nvPr>
            <p:ph idx="1"/>
          </p:nvPr>
        </p:nvPicPr>
        <p:blipFill>
          <a:blip r:embed="rId3"/>
          <a:stretch>
            <a:fillRect/>
          </a:stretch>
        </p:blipFill>
        <p:spPr>
          <a:xfrm>
            <a:off x="511482" y="1715293"/>
            <a:ext cx="4604678" cy="4373563"/>
          </a:xfrm>
          <a:prstGeom prst="rect">
            <a:avLst/>
          </a:prstGeom>
        </p:spPr>
      </p:pic>
      <p:sp>
        <p:nvSpPr>
          <p:cNvPr id="8" name="TextBox 2"/>
          <p:cNvSpPr txBox="1">
            <a:spLocks noChangeArrowheads="1"/>
          </p:cNvSpPr>
          <p:nvPr/>
        </p:nvSpPr>
        <p:spPr bwMode="auto">
          <a:xfrm>
            <a:off x="5334000" y="4975944"/>
            <a:ext cx="3173765" cy="1107996"/>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Should Texas cities invest more in public transportation?</a:t>
            </a: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093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SPECIAL-DISTRICT GOVERNMENTS</a:t>
            </a:r>
          </a:p>
        </p:txBody>
      </p:sp>
      <p:sp>
        <p:nvSpPr>
          <p:cNvPr id="3" name="Content Placeholder 2"/>
          <p:cNvSpPr>
            <a:spLocks noGrp="1"/>
          </p:cNvSpPr>
          <p:nvPr>
            <p:ph idx="1"/>
          </p:nvPr>
        </p:nvSpPr>
        <p:spPr/>
        <p:txBody>
          <a:bodyPr/>
          <a:lstStyle/>
          <a:p>
            <a:pPr fontAlgn="auto">
              <a:spcAft>
                <a:spcPts val="0"/>
              </a:spcAft>
              <a:defRPr/>
            </a:pPr>
            <a:r>
              <a:rPr lang="en-US" dirty="0"/>
              <a:t>Reasons for Creating Special District Governments</a:t>
            </a:r>
          </a:p>
          <a:p>
            <a:pPr lvl="1" fontAlgn="auto">
              <a:spcAft>
                <a:spcPts val="0"/>
              </a:spcAft>
              <a:defRPr/>
            </a:pPr>
            <a:r>
              <a:rPr lang="en-US" dirty="0"/>
              <a:t>Limited revenue</a:t>
            </a:r>
          </a:p>
          <a:p>
            <a:pPr lvl="1" fontAlgn="auto">
              <a:spcAft>
                <a:spcPts val="0"/>
              </a:spcAft>
              <a:defRPr/>
            </a:pPr>
            <a:r>
              <a:rPr lang="en-US" dirty="0" smtClean="0"/>
              <a:t>Reaching state-mandated </a:t>
            </a:r>
            <a:r>
              <a:rPr lang="en-US" dirty="0"/>
              <a:t>sales tax ceiling</a:t>
            </a:r>
          </a:p>
          <a:p>
            <a:pPr lvl="1" fontAlgn="auto">
              <a:spcAft>
                <a:spcPts val="0"/>
              </a:spcAft>
              <a:defRPr/>
            </a:pPr>
            <a:r>
              <a:rPr lang="en-US" dirty="0"/>
              <a:t>Only a small area may need the service</a:t>
            </a:r>
          </a:p>
          <a:p>
            <a:pPr lvl="1" fontAlgn="auto">
              <a:spcAft>
                <a:spcPts val="0"/>
              </a:spcAft>
              <a:defRPr/>
            </a:pPr>
            <a:r>
              <a:rPr lang="en-US" dirty="0" smtClean="0"/>
              <a:t>Demand </a:t>
            </a:r>
            <a:r>
              <a:rPr lang="en-US" dirty="0"/>
              <a:t>for </a:t>
            </a:r>
            <a:r>
              <a:rPr lang="en-US" dirty="0" smtClean="0"/>
              <a:t>service </a:t>
            </a:r>
            <a:r>
              <a:rPr lang="en-US" dirty="0"/>
              <a:t>may extend beyond a single </a:t>
            </a:r>
            <a:r>
              <a:rPr lang="en-US" dirty="0" smtClean="0"/>
              <a:t>jurisdiction</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48</a:t>
            </a:fld>
            <a:endParaRPr lang="en-US" altLang="en-US" dirty="0">
              <a:solidFill>
                <a:prstClr val="black"/>
              </a:solidFill>
            </a:endParaRPr>
          </a:p>
        </p:txBody>
      </p:sp>
    </p:spTree>
    <p:extLst>
      <p:ext uri="{BB962C8B-B14F-4D97-AF65-F5344CB8AC3E}">
        <p14:creationId xmlns:p14="http://schemas.microsoft.com/office/powerpoint/2010/main" val="3072240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SPECIAL-DISTRICT GOVERNMENTS</a:t>
            </a:r>
          </a:p>
        </p:txBody>
      </p:sp>
      <p:sp>
        <p:nvSpPr>
          <p:cNvPr id="3" name="Content Placeholder 2"/>
          <p:cNvSpPr>
            <a:spLocks noGrp="1"/>
          </p:cNvSpPr>
          <p:nvPr>
            <p:ph idx="1"/>
          </p:nvPr>
        </p:nvSpPr>
        <p:spPr/>
        <p:txBody>
          <a:bodyPr/>
          <a:lstStyle/>
          <a:p>
            <a:r>
              <a:rPr lang="en-US" dirty="0"/>
              <a:t>Special Districts: Issues, </a:t>
            </a:r>
            <a:r>
              <a:rPr lang="en-US" dirty="0" smtClean="0"/>
              <a:t>Trends </a:t>
            </a:r>
            <a:r>
              <a:rPr lang="en-US" dirty="0"/>
              <a:t>and </a:t>
            </a:r>
            <a:r>
              <a:rPr lang="en-US" dirty="0" smtClean="0"/>
              <a:t>Controversies</a:t>
            </a:r>
          </a:p>
          <a:p>
            <a:pPr lvl="1"/>
            <a:r>
              <a:rPr lang="en-US" dirty="0"/>
              <a:t>All of the following are criticisms of special-district </a:t>
            </a:r>
            <a:r>
              <a:rPr lang="en-US" dirty="0" smtClean="0"/>
              <a:t>governments:</a:t>
            </a:r>
            <a:endParaRPr lang="en-US" dirty="0"/>
          </a:p>
          <a:p>
            <a:pPr lvl="2"/>
            <a:r>
              <a:rPr lang="en-US" dirty="0" smtClean="0"/>
              <a:t>too </a:t>
            </a:r>
            <a:r>
              <a:rPr lang="en-US" dirty="0"/>
              <a:t>small to achieve public attention.</a:t>
            </a:r>
          </a:p>
          <a:p>
            <a:pPr lvl="2"/>
            <a:r>
              <a:rPr lang="en-US" dirty="0" smtClean="0"/>
              <a:t>too </a:t>
            </a:r>
            <a:r>
              <a:rPr lang="en-US" dirty="0"/>
              <a:t>numerous to be held accountable.</a:t>
            </a:r>
          </a:p>
          <a:p>
            <a:pPr lvl="2"/>
            <a:r>
              <a:rPr lang="en-US" dirty="0" smtClean="0"/>
              <a:t>too </a:t>
            </a:r>
            <a:r>
              <a:rPr lang="en-US" dirty="0"/>
              <a:t>small to be efficient. </a:t>
            </a:r>
          </a:p>
          <a:p>
            <a:pPr lvl="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49</a:t>
            </a:fld>
            <a:endParaRPr lang="en-US" altLang="en-US" dirty="0">
              <a:solidFill>
                <a:prstClr val="black"/>
              </a:solidFill>
            </a:endParaRPr>
          </a:p>
        </p:txBody>
      </p:sp>
    </p:spTree>
    <p:extLst>
      <p:ext uri="{BB962C8B-B14F-4D97-AF65-F5344CB8AC3E}">
        <p14:creationId xmlns:p14="http://schemas.microsoft.com/office/powerpoint/2010/main" val="2562750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a:t>
            </a:r>
            <a:endParaRPr lang="en-US" dirty="0"/>
          </a:p>
        </p:txBody>
      </p:sp>
      <p:sp>
        <p:nvSpPr>
          <p:cNvPr id="3" name="Content Placeholder 2"/>
          <p:cNvSpPr>
            <a:spLocks noGrp="1"/>
          </p:cNvSpPr>
          <p:nvPr>
            <p:ph idx="1"/>
          </p:nvPr>
        </p:nvSpPr>
        <p:spPr/>
        <p:txBody>
          <a:bodyPr/>
          <a:lstStyle/>
          <a:p>
            <a:r>
              <a:rPr lang="en-US" altLang="en-US" dirty="0">
                <a:ea typeface="ＭＳ Ｐゴシック" pitchFamily="34" charset="-128"/>
              </a:rPr>
              <a:t>The relationship between states and local governments follows from the fact that states have a </a:t>
            </a:r>
            <a:r>
              <a:rPr lang="en-US" altLang="en-US" dirty="0" smtClean="0">
                <a:ea typeface="ＭＳ Ｐゴシック" pitchFamily="34" charset="-128"/>
              </a:rPr>
              <a:t>unitary system </a:t>
            </a:r>
            <a:r>
              <a:rPr lang="en-US" altLang="en-US" dirty="0">
                <a:ea typeface="ＭＳ Ｐゴシック" pitchFamily="34" charset="-128"/>
              </a:rPr>
              <a:t>of government.</a:t>
            </a:r>
          </a:p>
          <a:p>
            <a:pPr marL="114300" indent="0">
              <a:buNone/>
            </a:pPr>
            <a:endParaRPr lang="en-US" altLang="en-US"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3117355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COUNCILS OF GOVERNMENTS</a:t>
            </a:r>
          </a:p>
        </p:txBody>
      </p:sp>
      <p:sp>
        <p:nvSpPr>
          <p:cNvPr id="3" name="Content Placeholder 2"/>
          <p:cNvSpPr>
            <a:spLocks noGrp="1"/>
          </p:cNvSpPr>
          <p:nvPr>
            <p:ph idx="1"/>
          </p:nvPr>
        </p:nvSpPr>
        <p:spPr/>
        <p:txBody>
          <a:bodyPr/>
          <a:lstStyle/>
          <a:p>
            <a:pPr fontAlgn="auto">
              <a:spcAft>
                <a:spcPts val="0"/>
              </a:spcAft>
              <a:defRPr/>
            </a:pPr>
            <a:r>
              <a:rPr lang="en-US" dirty="0"/>
              <a:t>Councils of Government (COGs)</a:t>
            </a:r>
          </a:p>
          <a:p>
            <a:pPr lvl="1" fontAlgn="auto">
              <a:spcAft>
                <a:spcPts val="0"/>
              </a:spcAft>
              <a:defRPr/>
            </a:pPr>
            <a:r>
              <a:rPr lang="en-US" dirty="0"/>
              <a:t>Voluntary regional groupings of local governments</a:t>
            </a:r>
          </a:p>
          <a:p>
            <a:pPr lvl="1" fontAlgn="auto">
              <a:spcAft>
                <a:spcPts val="0"/>
              </a:spcAft>
              <a:defRPr/>
            </a:pPr>
            <a:r>
              <a:rPr lang="en-US" dirty="0"/>
              <a:t>Attempt to coordinate government activities</a:t>
            </a:r>
          </a:p>
          <a:p>
            <a:pPr lvl="1" fontAlgn="auto">
              <a:spcAft>
                <a:spcPts val="0"/>
              </a:spcAft>
              <a:defRPr/>
            </a:pPr>
            <a:r>
              <a:rPr lang="en-US" dirty="0"/>
              <a:t>Share information</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50</a:t>
            </a:fld>
            <a:endParaRPr lang="en-US" altLang="en-US" dirty="0">
              <a:solidFill>
                <a:prstClr val="black"/>
              </a:solidFill>
            </a:endParaRPr>
          </a:p>
        </p:txBody>
      </p:sp>
    </p:spTree>
    <p:extLst>
      <p:ext uri="{BB962C8B-B14F-4D97-AF65-F5344CB8AC3E}">
        <p14:creationId xmlns:p14="http://schemas.microsoft.com/office/powerpoint/2010/main" val="37586419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taps </a:t>
            </a:r>
            <a:br>
              <a:rPr lang="en-US" dirty="0" smtClean="0"/>
            </a:br>
            <a:r>
              <a:rPr lang="en-US" dirty="0" smtClean="0"/>
              <a:t>emergency water</a:t>
            </a:r>
            <a:endParaRPr lang="en-US" dirty="0"/>
          </a:p>
        </p:txBody>
      </p:sp>
      <p:pic>
        <p:nvPicPr>
          <p:cNvPr id="6" name="Content Placeholder 5" descr="Media Player | Cengage Learning - Mozilla Firefox">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256" t="17423" r="58553" b="41512"/>
          <a:stretch/>
        </p:blipFill>
        <p:spPr>
          <a:xfrm>
            <a:off x="1676400" y="1828799"/>
            <a:ext cx="5410200" cy="3984881"/>
          </a:xfrm>
        </p:spPr>
      </p:pic>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51</a:t>
            </a:fld>
            <a:endParaRPr lang="en-US" altLang="en-US" dirty="0">
              <a:solidFill>
                <a:prstClr val="black"/>
              </a:solidFill>
            </a:endParaRPr>
          </a:p>
        </p:txBody>
      </p:sp>
      <p:sp>
        <p:nvSpPr>
          <p:cNvPr id="7" name="TextBox 6"/>
          <p:cNvSpPr txBox="1"/>
          <p:nvPr/>
        </p:nvSpPr>
        <p:spPr>
          <a:xfrm>
            <a:off x="2651125" y="5843530"/>
            <a:ext cx="3810000" cy="400110"/>
          </a:xfrm>
          <a:prstGeom prst="rect">
            <a:avLst/>
          </a:prstGeom>
          <a:noFill/>
        </p:spPr>
        <p:txBody>
          <a:bodyPr wrap="square" rtlCol="0">
            <a:spAutoFit/>
          </a:bodyPr>
          <a:lstStyle/>
          <a:p>
            <a:pPr algn="ctr"/>
            <a:r>
              <a:rPr lang="en-US" sz="2000" b="1" dirty="0" smtClean="0">
                <a:solidFill>
                  <a:srgbClr val="002060"/>
                </a:solidFill>
                <a:latin typeface="Arial" panose="020B0604020202020204" pitchFamily="34" charset="0"/>
                <a:cs typeface="Arial" panose="020B0604020202020204" pitchFamily="34" charset="0"/>
              </a:rPr>
              <a:t>Click picture to view video</a:t>
            </a:r>
            <a:endParaRPr lang="en-US" sz="2000" b="1"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50" y="5435774"/>
            <a:ext cx="993926" cy="920576"/>
          </a:xfrm>
          <a:prstGeom prst="rect">
            <a:avLst/>
          </a:prstGeom>
        </p:spPr>
      </p:pic>
    </p:spTree>
    <p:extLst>
      <p:ext uri="{BB962C8B-B14F-4D97-AF65-F5344CB8AC3E}">
        <p14:creationId xmlns:p14="http://schemas.microsoft.com/office/powerpoint/2010/main" val="2366442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discussion questions</a:t>
            </a:r>
            <a:endParaRPr lang="en-US" dirty="0"/>
          </a:p>
        </p:txBody>
      </p:sp>
      <p:sp>
        <p:nvSpPr>
          <p:cNvPr id="3" name="Content Placeholder 2"/>
          <p:cNvSpPr>
            <a:spLocks noGrp="1"/>
          </p:cNvSpPr>
          <p:nvPr>
            <p:ph idx="1"/>
          </p:nvPr>
        </p:nvSpPr>
        <p:spPr/>
        <p:txBody>
          <a:bodyPr/>
          <a:lstStyle/>
          <a:p>
            <a:pPr marL="857250" indent="-742950">
              <a:buFont typeface="+mj-lt"/>
              <a:buAutoNum type="arabicPeriod"/>
            </a:pPr>
            <a:r>
              <a:rPr lang="en-US" sz="3200" dirty="0" smtClean="0"/>
              <a:t>What role do special districts play in delivering water services to residents?</a:t>
            </a:r>
          </a:p>
          <a:p>
            <a:pPr marL="857250" indent="-742950">
              <a:buFont typeface="+mj-lt"/>
              <a:buAutoNum type="arabicPeriod"/>
            </a:pPr>
            <a:r>
              <a:rPr lang="en-US" sz="3200" dirty="0" smtClean="0"/>
              <a:t>Who determines water priorities when there are conflicting interests?</a:t>
            </a:r>
          </a:p>
          <a:p>
            <a:pPr marL="857250" indent="-742950">
              <a:buFont typeface="+mj-lt"/>
              <a:buAutoNum type="arabicPeriod"/>
            </a:pPr>
            <a:r>
              <a:rPr lang="en-US" sz="3200" dirty="0" smtClean="0"/>
              <a:t>When the water supply is limited, should it cost more? Why or  why not?</a:t>
            </a:r>
          </a:p>
          <a:p>
            <a:pPr marL="857250" indent="-742950">
              <a:buFont typeface="+mj-lt"/>
              <a:buAutoNum type="arabicPeriod"/>
            </a:pPr>
            <a:endParaRPr lang="en-US" sz="3200"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52</a:t>
            </a:fld>
            <a:endParaRPr lang="en-US" alt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 y="5435774"/>
            <a:ext cx="993926" cy="920576"/>
          </a:xfrm>
          <a:prstGeom prst="rect">
            <a:avLst/>
          </a:prstGeom>
        </p:spPr>
      </p:pic>
    </p:spTree>
    <p:extLst>
      <p:ext uri="{BB962C8B-B14F-4D97-AF65-F5344CB8AC3E}">
        <p14:creationId xmlns:p14="http://schemas.microsoft.com/office/powerpoint/2010/main" val="334840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Local Governments and Public School Systems, United States And Texas, 2012</a:t>
            </a:r>
          </a:p>
        </p:txBody>
      </p:sp>
      <p:pic>
        <p:nvPicPr>
          <p:cNvPr id="7" name="Content Placeholder 6"/>
          <p:cNvPicPr>
            <a:picLocks noGrp="1" noChangeAspect="1"/>
          </p:cNvPicPr>
          <p:nvPr>
            <p:ph idx="1"/>
          </p:nvPr>
        </p:nvPicPr>
        <p:blipFill rotWithShape="1">
          <a:blip r:embed="rId3"/>
          <a:srcRect l="943" t="2623" r="943" b="4772"/>
          <a:stretch/>
        </p:blipFill>
        <p:spPr>
          <a:xfrm>
            <a:off x="609600" y="2022937"/>
            <a:ext cx="7924800" cy="1787063"/>
          </a:xfrm>
          <a:prstGeom prst="rect">
            <a:avLst/>
          </a:prstGeom>
        </p:spPr>
      </p:pic>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6</a:t>
            </a:fld>
            <a:endParaRPr lang="en-US" altLang="en-US" dirty="0">
              <a:solidFill>
                <a:prstClr val="black"/>
              </a:solidFill>
            </a:endParaRPr>
          </a:p>
        </p:txBody>
      </p:sp>
      <p:sp>
        <p:nvSpPr>
          <p:cNvPr id="6" name="TextBox 2"/>
          <p:cNvSpPr txBox="1">
            <a:spLocks noChangeArrowheads="1"/>
          </p:cNvSpPr>
          <p:nvPr/>
        </p:nvSpPr>
        <p:spPr bwMode="auto">
          <a:xfrm>
            <a:off x="822324" y="5105400"/>
            <a:ext cx="7467601" cy="1107996"/>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How is it possible for ordinary voters to keep track of the numerous elected officials that they elect to local offices? How can government be simplified to best serve citizens? </a:t>
            </a: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972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lstStyle/>
          <a:p>
            <a:r>
              <a:rPr lang="en-US" altLang="en-US" dirty="0">
                <a:ea typeface="ＭＳ Ｐゴシック" pitchFamily="34" charset="-128"/>
              </a:rPr>
              <a:t>General-Law and Home-Rule Cities</a:t>
            </a:r>
          </a:p>
          <a:p>
            <a:pPr lvl="1"/>
            <a:r>
              <a:rPr lang="en-US" altLang="en-US" i="1" dirty="0">
                <a:ea typeface="ＭＳ Ｐゴシック" pitchFamily="34" charset="-128"/>
              </a:rPr>
              <a:t>General-law city</a:t>
            </a:r>
            <a:r>
              <a:rPr lang="en-US" altLang="en-US" dirty="0">
                <a:ea typeface="ＭＳ Ｐゴシック" pitchFamily="34" charset="-128"/>
              </a:rPr>
              <a:t>—a city with a population of 5,000 or fewer that is limited in the subject matter upon which it may legislate</a:t>
            </a:r>
          </a:p>
          <a:p>
            <a:pPr lvl="1"/>
            <a:r>
              <a:rPr lang="en-US" altLang="en-US" i="1" dirty="0">
                <a:ea typeface="ＭＳ Ｐゴシック" pitchFamily="34" charset="-128"/>
              </a:rPr>
              <a:t>Home-rule city</a:t>
            </a:r>
            <a:r>
              <a:rPr lang="en-US" altLang="en-US" dirty="0">
                <a:ea typeface="ＭＳ Ｐゴシック" pitchFamily="34" charset="-128"/>
              </a:rPr>
              <a:t>—a city with a population greater than 5,000 that can adopt its own charter using any organizational structure that complies with state law</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511464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normAutofit/>
          </a:bodyPr>
          <a:lstStyle/>
          <a:p>
            <a:r>
              <a:rPr lang="en-US" dirty="0"/>
              <a:t>General-Law and Home-Rule </a:t>
            </a:r>
            <a:r>
              <a:rPr lang="en-US" dirty="0" smtClean="0"/>
              <a:t>Cities (cont.)</a:t>
            </a:r>
          </a:p>
          <a:p>
            <a:pPr lvl="1" fontAlgn="auto">
              <a:spcAft>
                <a:spcPts val="0"/>
              </a:spcAft>
              <a:defRPr/>
            </a:pPr>
            <a:r>
              <a:rPr lang="en-US" dirty="0"/>
              <a:t>Direct democracy at the municipal level</a:t>
            </a:r>
          </a:p>
          <a:p>
            <a:pPr lvl="2" fontAlgn="auto">
              <a:spcAft>
                <a:spcPts val="0"/>
              </a:spcAft>
              <a:defRPr/>
            </a:pPr>
            <a:r>
              <a:rPr lang="en-US" dirty="0"/>
              <a:t>Home rule allows local voters to participate directly through:</a:t>
            </a:r>
          </a:p>
          <a:p>
            <a:pPr lvl="3" fontAlgn="auto">
              <a:spcAft>
                <a:spcPts val="0"/>
              </a:spcAft>
              <a:defRPr/>
            </a:pPr>
            <a:r>
              <a:rPr lang="en-US" dirty="0" smtClean="0"/>
              <a:t>Initiative</a:t>
            </a:r>
          </a:p>
          <a:p>
            <a:pPr lvl="4" fontAlgn="auto">
              <a:spcAft>
                <a:spcPts val="0"/>
              </a:spcAft>
              <a:defRPr/>
            </a:pPr>
            <a:r>
              <a:rPr lang="en-US" dirty="0"/>
              <a:t>allows registered voters to force a sometimes reluctant city council to place a proposed ordinance on the ballot?</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300880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MUNICIPALITIES</a:t>
            </a:r>
          </a:p>
        </p:txBody>
      </p:sp>
      <p:sp>
        <p:nvSpPr>
          <p:cNvPr id="3" name="Content Placeholder 2"/>
          <p:cNvSpPr>
            <a:spLocks noGrp="1"/>
          </p:cNvSpPr>
          <p:nvPr>
            <p:ph idx="1"/>
          </p:nvPr>
        </p:nvSpPr>
        <p:spPr/>
        <p:txBody>
          <a:bodyPr>
            <a:normAutofit fontScale="92500" lnSpcReduction="20000"/>
          </a:bodyPr>
          <a:lstStyle/>
          <a:p>
            <a:r>
              <a:rPr lang="en-US" dirty="0"/>
              <a:t>General-Law and Home-Rule </a:t>
            </a:r>
            <a:r>
              <a:rPr lang="en-US" dirty="0" smtClean="0"/>
              <a:t>Cities (cont.)</a:t>
            </a:r>
          </a:p>
          <a:p>
            <a:pPr lvl="1" fontAlgn="auto">
              <a:spcAft>
                <a:spcPts val="0"/>
              </a:spcAft>
              <a:defRPr/>
            </a:pPr>
            <a:r>
              <a:rPr lang="en-US" dirty="0" smtClean="0"/>
              <a:t>Examples of initiative include cities</a:t>
            </a:r>
          </a:p>
          <a:p>
            <a:pPr lvl="2" fontAlgn="auto">
              <a:spcAft>
                <a:spcPts val="0"/>
              </a:spcAft>
              <a:defRPr/>
            </a:pPr>
            <a:r>
              <a:rPr lang="en-US" dirty="0" smtClean="0"/>
              <a:t>limiting </a:t>
            </a:r>
            <a:r>
              <a:rPr lang="en-US" dirty="0"/>
              <a:t>the sale of beer and </a:t>
            </a:r>
            <a:r>
              <a:rPr lang="en-US" dirty="0" smtClean="0"/>
              <a:t>wine</a:t>
            </a:r>
          </a:p>
          <a:p>
            <a:pPr lvl="2" fontAlgn="auto">
              <a:spcAft>
                <a:spcPts val="0"/>
              </a:spcAft>
              <a:defRPr/>
            </a:pPr>
            <a:r>
              <a:rPr lang="en-US" dirty="0" smtClean="0"/>
              <a:t>freezing property </a:t>
            </a:r>
            <a:r>
              <a:rPr lang="en-US" dirty="0"/>
              <a:t>taxes for seniors and people with </a:t>
            </a:r>
            <a:r>
              <a:rPr lang="en-US" dirty="0" smtClean="0"/>
              <a:t>disabilities </a:t>
            </a:r>
          </a:p>
          <a:p>
            <a:pPr lvl="2" fontAlgn="auto">
              <a:spcAft>
                <a:spcPts val="0"/>
              </a:spcAft>
              <a:defRPr/>
            </a:pPr>
            <a:r>
              <a:rPr lang="en-US" dirty="0" smtClean="0"/>
              <a:t>increasing the minimum wage </a:t>
            </a:r>
          </a:p>
          <a:p>
            <a:pPr lvl="2" fontAlgn="auto">
              <a:spcAft>
                <a:spcPts val="0"/>
              </a:spcAft>
              <a:defRPr/>
            </a:pPr>
            <a:r>
              <a:rPr lang="en-US" dirty="0" smtClean="0"/>
              <a:t>placing </a:t>
            </a:r>
            <a:r>
              <a:rPr lang="en-US" dirty="0"/>
              <a:t>a cap on property tax rates</a:t>
            </a:r>
          </a:p>
          <a:p>
            <a:pPr lvl="1" fontAlgn="auto">
              <a:spcAft>
                <a:spcPts val="0"/>
              </a:spcAft>
              <a:defRPr/>
            </a:pPr>
            <a:r>
              <a:rPr lang="en-US" dirty="0"/>
              <a:t>Referendum</a:t>
            </a:r>
          </a:p>
          <a:p>
            <a:pPr lvl="1" fontAlgn="auto">
              <a:spcAft>
                <a:spcPts val="0"/>
              </a:spcAft>
              <a:defRPr/>
            </a:pPr>
            <a:r>
              <a:rPr lang="en-US" dirty="0"/>
              <a:t>Recall</a:t>
            </a:r>
          </a:p>
          <a:p>
            <a:pPr lvl="1" fontAlgn="auto">
              <a:spcAft>
                <a:spcPts val="0"/>
              </a:spcAft>
              <a:defRPr/>
            </a:pPr>
            <a:r>
              <a:rPr lang="en-US" dirty="0" smtClean="0"/>
              <a:t>The </a:t>
            </a:r>
            <a:r>
              <a:rPr lang="en-US" dirty="0"/>
              <a:t>limits of home rule</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3031458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TotalTime>
  <Words>4339</Words>
  <Application>Microsoft Office PowerPoint</Application>
  <PresentationFormat>On-screen Show (4:3)</PresentationFormat>
  <Paragraphs>547</Paragraphs>
  <Slides>52</Slides>
  <Notes>41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Apothecary</vt:lpstr>
      <vt:lpstr>PowerPoint Presentation</vt:lpstr>
      <vt:lpstr>learning objectives</vt:lpstr>
      <vt:lpstr>LOCAL GOVERNMENT</vt:lpstr>
      <vt:lpstr>LOCAL GOVERNMENT</vt:lpstr>
      <vt:lpstr>LOCAL GOVERNMENT</vt:lpstr>
      <vt:lpstr>Local Governments and Public School Systems, United States And Texas, 2012</vt:lpstr>
      <vt:lpstr>MUNICIPALITIES</vt:lpstr>
      <vt:lpstr>MUNICIPALITIES</vt:lpstr>
      <vt:lpstr>MUNICIPALITIES</vt:lpstr>
      <vt:lpstr>MUNICIPALITIES</vt:lpstr>
      <vt:lpstr>MUNICIPALITIES</vt:lpstr>
      <vt:lpstr>MUNICIPALITIES</vt:lpstr>
      <vt:lpstr>Municipal Governments In Texas, 1952–2012</vt:lpstr>
      <vt:lpstr>MUNICIPALITIES</vt:lpstr>
      <vt:lpstr>MUNICIPALITIES</vt:lpstr>
      <vt:lpstr>MUNICIPALITIES</vt:lpstr>
      <vt:lpstr>MUNICIPALITIES</vt:lpstr>
      <vt:lpstr>Common Forms of  Municipal Government</vt:lpstr>
      <vt:lpstr>MUNICIPALITIES</vt:lpstr>
      <vt:lpstr>MUNICIPALITIES</vt:lpstr>
      <vt:lpstr>MUNICIPALITIES</vt:lpstr>
      <vt:lpstr>MUNICIPALITIES</vt:lpstr>
      <vt:lpstr>MUNICIPALITIES</vt:lpstr>
      <vt:lpstr>MUNICIPALITIES</vt:lpstr>
      <vt:lpstr>Texas Municipal Finances: General Revenue and Expenditures</vt:lpstr>
      <vt:lpstr>MUNICIPALITIES</vt:lpstr>
      <vt:lpstr>MUNICIPALITIES</vt:lpstr>
      <vt:lpstr>MUNICIPALITIES</vt:lpstr>
      <vt:lpstr>MUNICIPALITIES</vt:lpstr>
      <vt:lpstr>MUNICIPALITIES</vt:lpstr>
      <vt:lpstr>MUNICIPALITIES</vt:lpstr>
      <vt:lpstr>MUNICIPALITIES</vt:lpstr>
      <vt:lpstr>MUNICIPALITIES</vt:lpstr>
      <vt:lpstr>MUNICIPALITIES</vt:lpstr>
      <vt:lpstr>MUNICIPALITIES</vt:lpstr>
      <vt:lpstr>MUNICIPALITIES</vt:lpstr>
      <vt:lpstr>MUNICIPALITIES</vt:lpstr>
      <vt:lpstr>COUNTIES</vt:lpstr>
      <vt:lpstr>COUNTIES</vt:lpstr>
      <vt:lpstr>COUNTIES</vt:lpstr>
      <vt:lpstr>Texas County Officials Elected by Voters</vt:lpstr>
      <vt:lpstr>counties</vt:lpstr>
      <vt:lpstr>counties</vt:lpstr>
      <vt:lpstr>counties</vt:lpstr>
      <vt:lpstr>SPECIAL-DISTRICT GOVERNMENTS</vt:lpstr>
      <vt:lpstr>Special Districts In Texas, 1952–2012</vt:lpstr>
      <vt:lpstr>Cities and Counties Served by Public Transportation Systems</vt:lpstr>
      <vt:lpstr>SPECIAL-DISTRICT GOVERNMENTS</vt:lpstr>
      <vt:lpstr>SPECIAL-DISTRICT GOVERNMENTS</vt:lpstr>
      <vt:lpstr>COUNCILS OF GOVERNMENTS</vt:lpstr>
      <vt:lpstr>Houston taps  emergency water</vt:lpstr>
      <vt:lpstr>video 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tablab</cp:lastModifiedBy>
  <cp:revision>59</cp:revision>
  <dcterms:created xsi:type="dcterms:W3CDTF">2006-08-16T00:00:00Z</dcterms:created>
  <dcterms:modified xsi:type="dcterms:W3CDTF">2015-11-25T00:30:42Z</dcterms:modified>
</cp:coreProperties>
</file>