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sldIdLst>
    <p:sldId id="257" r:id="rId2"/>
    <p:sldId id="258" r:id="rId3"/>
    <p:sldId id="295" r:id="rId4"/>
    <p:sldId id="261" r:id="rId5"/>
    <p:sldId id="299" r:id="rId6"/>
    <p:sldId id="296" r:id="rId7"/>
    <p:sldId id="263" r:id="rId8"/>
    <p:sldId id="300" r:id="rId9"/>
    <p:sldId id="262" r:id="rId10"/>
    <p:sldId id="265" r:id="rId11"/>
    <p:sldId id="301" r:id="rId12"/>
    <p:sldId id="302" r:id="rId13"/>
    <p:sldId id="303" r:id="rId14"/>
    <p:sldId id="293" r:id="rId15"/>
    <p:sldId id="266" r:id="rId16"/>
    <p:sldId id="267" r:id="rId17"/>
    <p:sldId id="268" r:id="rId18"/>
    <p:sldId id="269" r:id="rId19"/>
    <p:sldId id="270" r:id="rId20"/>
    <p:sldId id="271" r:id="rId21"/>
    <p:sldId id="304" r:id="rId22"/>
    <p:sldId id="305" r:id="rId23"/>
    <p:sldId id="306" r:id="rId24"/>
    <p:sldId id="272" r:id="rId25"/>
    <p:sldId id="308" r:id="rId26"/>
    <p:sldId id="307" r:id="rId27"/>
    <p:sldId id="273" r:id="rId28"/>
    <p:sldId id="309" r:id="rId29"/>
    <p:sldId id="317" r:id="rId30"/>
    <p:sldId id="316" r:id="rId31"/>
    <p:sldId id="274" r:id="rId32"/>
    <p:sldId id="275" r:id="rId33"/>
    <p:sldId id="310" r:id="rId34"/>
    <p:sldId id="311" r:id="rId35"/>
    <p:sldId id="294" r:id="rId36"/>
    <p:sldId id="312" r:id="rId37"/>
    <p:sldId id="276" r:id="rId38"/>
    <p:sldId id="313" r:id="rId39"/>
    <p:sldId id="314" r:id="rId40"/>
    <p:sldId id="277" r:id="rId41"/>
    <p:sldId id="278" r:id="rId42"/>
    <p:sldId id="279" r:id="rId43"/>
    <p:sldId id="280" r:id="rId44"/>
    <p:sldId id="281" r:id="rId45"/>
    <p:sldId id="282" r:id="rId46"/>
    <p:sldId id="283" r:id="rId47"/>
    <p:sldId id="284" r:id="rId48"/>
    <p:sldId id="315" r:id="rId49"/>
    <p:sldId id="285" r:id="rId50"/>
    <p:sldId id="286" r:id="rId51"/>
    <p:sldId id="287" r:id="rId52"/>
    <p:sldId id="288" r:id="rId53"/>
    <p:sldId id="289" r:id="rId54"/>
    <p:sldId id="290" r:id="rId55"/>
    <p:sldId id="291" r:id="rId56"/>
    <p:sldId id="292" r:id="rId57"/>
    <p:sldId id="318" r:id="rId58"/>
    <p:sldId id="297" r:id="rId59"/>
    <p:sldId id="29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51" autoAdjust="0"/>
  </p:normalViewPr>
  <p:slideViewPr>
    <p:cSldViewPr>
      <p:cViewPr varScale="1">
        <p:scale>
          <a:sx n="95" d="100"/>
          <a:sy n="95" d="100"/>
        </p:scale>
        <p:origin x="20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1E501-6091-4A1E-BBE7-E94D8F0CBD6B}" type="datetimeFigureOut">
              <a:rPr lang="en-US" smtClean="0"/>
              <a:t>10/28/2015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A5871-70EC-4247-A799-6A966FFCF1E4}" type="slidenum">
              <a:rPr lang="en-US" smtClean="0"/>
              <a:t>‹#›</a:t>
            </a:fld>
            <a:endParaRPr lang="en-US" dirty="0"/>
          </a:p>
        </p:txBody>
      </p:sp>
    </p:spTree>
    <p:extLst>
      <p:ext uri="{BB962C8B-B14F-4D97-AF65-F5344CB8AC3E}">
        <p14:creationId xmlns:p14="http://schemas.microsoft.com/office/powerpoint/2010/main" val="405225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a:t>
            </a:fld>
            <a:endParaRPr lang="en-US" dirty="0"/>
          </a:p>
        </p:txBody>
      </p:sp>
    </p:spTree>
    <p:extLst>
      <p:ext uri="{BB962C8B-B14F-4D97-AF65-F5344CB8AC3E}">
        <p14:creationId xmlns:p14="http://schemas.microsoft.com/office/powerpoint/2010/main" val="338974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12</a:t>
            </a:fld>
            <a:endParaRPr lang="en-US" dirty="0"/>
          </a:p>
        </p:txBody>
      </p:sp>
    </p:spTree>
    <p:extLst>
      <p:ext uri="{BB962C8B-B14F-4D97-AF65-F5344CB8AC3E}">
        <p14:creationId xmlns:p14="http://schemas.microsoft.com/office/powerpoint/2010/main" val="147884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13</a:t>
            </a:fld>
            <a:endParaRPr lang="en-US" dirty="0"/>
          </a:p>
        </p:txBody>
      </p:sp>
    </p:spTree>
    <p:extLst>
      <p:ext uri="{BB962C8B-B14F-4D97-AF65-F5344CB8AC3E}">
        <p14:creationId xmlns:p14="http://schemas.microsoft.com/office/powerpoint/2010/main" val="389906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8.1 </a:t>
            </a:r>
            <a:r>
              <a:rPr lang="en-US" b="0" dirty="0" smtClean="0"/>
              <a:t>A combination of political culture and Texas’s Constitution has created one of the most structurally fragmented state governments in the nation and limited the governor’s formal administrative bargaining powers.</a:t>
            </a:r>
            <a:endParaRPr lang="en-US" b="0" dirty="0"/>
          </a:p>
        </p:txBody>
      </p:sp>
      <p:sp>
        <p:nvSpPr>
          <p:cNvPr id="4" name="Slide Number Placeholder 3"/>
          <p:cNvSpPr>
            <a:spLocks noGrp="1"/>
          </p:cNvSpPr>
          <p:nvPr>
            <p:ph type="sldNum" sz="quarter" idx="10"/>
          </p:nvPr>
        </p:nvSpPr>
        <p:spPr/>
        <p:txBody>
          <a:bodyPr/>
          <a:lstStyle/>
          <a:p>
            <a:fld id="{BA7A5871-70EC-4247-A799-6A966FFCF1E4}" type="slidenum">
              <a:rPr lang="en-US" smtClean="0"/>
              <a:t>14</a:t>
            </a:fld>
            <a:endParaRPr lang="en-US" dirty="0"/>
          </a:p>
        </p:txBody>
      </p:sp>
    </p:spTree>
    <p:extLst>
      <p:ext uri="{BB962C8B-B14F-4D97-AF65-F5344CB8AC3E}">
        <p14:creationId xmlns:p14="http://schemas.microsoft.com/office/powerpoint/2010/main" val="391072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Senatorial courtesy: </a:t>
            </a:r>
            <a:r>
              <a:rPr lang="en-US" dirty="0" smtClean="0"/>
              <a:t>The tradition of allowing a senator to reject the governor’s appointment of a political enemy from the senator’s district.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15</a:t>
            </a:fld>
            <a:endParaRPr lang="en-US" dirty="0"/>
          </a:p>
        </p:txBody>
      </p:sp>
    </p:spTree>
    <p:extLst>
      <p:ext uri="{BB962C8B-B14F-4D97-AF65-F5344CB8AC3E}">
        <p14:creationId xmlns:p14="http://schemas.microsoft.com/office/powerpoint/2010/main" val="153810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8.2  </a:t>
            </a:r>
          </a:p>
          <a:p>
            <a:endParaRPr lang="en-US" b="0" i="1" dirty="0" smtClean="0"/>
          </a:p>
          <a:p>
            <a:r>
              <a:rPr lang="en-US" b="0" i="1" dirty="0" smtClean="0"/>
              <a:t>How does the board and commission system reflect Texans’ traditional fear of executive power?</a:t>
            </a:r>
          </a:p>
        </p:txBody>
      </p:sp>
      <p:sp>
        <p:nvSpPr>
          <p:cNvPr id="4" name="Slide Number Placeholder 3"/>
          <p:cNvSpPr>
            <a:spLocks noGrp="1"/>
          </p:cNvSpPr>
          <p:nvPr>
            <p:ph type="sldNum" sz="quarter" idx="10"/>
          </p:nvPr>
        </p:nvSpPr>
        <p:spPr/>
        <p:txBody>
          <a:bodyPr/>
          <a:lstStyle/>
          <a:p>
            <a:fld id="{BA7A5871-70EC-4247-A799-6A966FFCF1E4}" type="slidenum">
              <a:rPr lang="en-US" smtClean="0"/>
              <a:t>16</a:t>
            </a:fld>
            <a:endParaRPr lang="en-US" dirty="0"/>
          </a:p>
        </p:txBody>
      </p:sp>
    </p:spTree>
    <p:extLst>
      <p:ext uri="{BB962C8B-B14F-4D97-AF65-F5344CB8AC3E}">
        <p14:creationId xmlns:p14="http://schemas.microsoft.com/office/powerpoint/2010/main" val="3675732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Clemency powers: </a:t>
            </a:r>
            <a:r>
              <a:rPr lang="en-US" dirty="0" smtClean="0"/>
              <a:t>The governor’s powers to pardon, parole, and grant reprieves to convicted criminals.</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17</a:t>
            </a:fld>
            <a:endParaRPr lang="en-US" dirty="0"/>
          </a:p>
        </p:txBody>
      </p:sp>
    </p:spTree>
    <p:extLst>
      <p:ext uri="{BB962C8B-B14F-4D97-AF65-F5344CB8AC3E}">
        <p14:creationId xmlns:p14="http://schemas.microsoft.com/office/powerpoint/2010/main" val="139776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Message power: </a:t>
            </a:r>
            <a:r>
              <a:rPr lang="en-US" dirty="0" smtClean="0"/>
              <a:t>The constitutional power to deliver the state of the state message and special messages to the legislature. </a:t>
            </a:r>
          </a:p>
          <a:p>
            <a:endParaRPr lang="en-US" dirty="0" smtClean="0"/>
          </a:p>
          <a:p>
            <a:r>
              <a:rPr lang="en-US" b="1" dirty="0" smtClean="0"/>
              <a:t>Veto: </a:t>
            </a:r>
            <a:r>
              <a:rPr lang="en-US" dirty="0" smtClean="0"/>
              <a:t>A power which allows the governor to stop a bill from becoming law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20</a:t>
            </a:fld>
            <a:endParaRPr lang="en-US" dirty="0"/>
          </a:p>
        </p:txBody>
      </p:sp>
    </p:spTree>
    <p:extLst>
      <p:ext uri="{BB962C8B-B14F-4D97-AF65-F5344CB8AC3E}">
        <p14:creationId xmlns:p14="http://schemas.microsoft.com/office/powerpoint/2010/main" val="178333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Message power: </a:t>
            </a:r>
            <a:r>
              <a:rPr lang="en-US" dirty="0" smtClean="0"/>
              <a:t>The constitutional power to deliver the state of the state message and special messages to the legislature. </a:t>
            </a:r>
          </a:p>
          <a:p>
            <a:endParaRPr lang="en-US" dirty="0" smtClean="0"/>
          </a:p>
          <a:p>
            <a:r>
              <a:rPr lang="en-US" b="1" dirty="0" smtClean="0"/>
              <a:t>Veto: </a:t>
            </a:r>
            <a:r>
              <a:rPr lang="en-US" dirty="0" smtClean="0"/>
              <a:t>A power which allows the governor to stop a bill from becoming law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21</a:t>
            </a:fld>
            <a:endParaRPr lang="en-US" dirty="0"/>
          </a:p>
        </p:txBody>
      </p:sp>
    </p:spTree>
    <p:extLst>
      <p:ext uri="{BB962C8B-B14F-4D97-AF65-F5344CB8AC3E}">
        <p14:creationId xmlns:p14="http://schemas.microsoft.com/office/powerpoint/2010/main" val="341052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Message power: </a:t>
            </a:r>
            <a:r>
              <a:rPr lang="en-US" dirty="0" smtClean="0"/>
              <a:t>The constitutional power to deliver the state of the state message and special messages to the legislature. </a:t>
            </a:r>
          </a:p>
          <a:p>
            <a:endParaRPr lang="en-US" dirty="0" smtClean="0"/>
          </a:p>
          <a:p>
            <a:r>
              <a:rPr lang="en-US" b="1" dirty="0" smtClean="0"/>
              <a:t>Veto: </a:t>
            </a:r>
            <a:r>
              <a:rPr lang="en-US" dirty="0" smtClean="0"/>
              <a:t>A power which allows the governor to stop a bill from becoming law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22</a:t>
            </a:fld>
            <a:endParaRPr lang="en-US" dirty="0"/>
          </a:p>
        </p:txBody>
      </p:sp>
    </p:spTree>
    <p:extLst>
      <p:ext uri="{BB962C8B-B14F-4D97-AF65-F5344CB8AC3E}">
        <p14:creationId xmlns:p14="http://schemas.microsoft.com/office/powerpoint/2010/main" val="256959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Message power: </a:t>
            </a:r>
            <a:r>
              <a:rPr lang="en-US" dirty="0" smtClean="0"/>
              <a:t>The constitutional power to deliver the state of the state message and special messages to the legislature. </a:t>
            </a:r>
          </a:p>
          <a:p>
            <a:endParaRPr lang="en-US" dirty="0" smtClean="0"/>
          </a:p>
          <a:p>
            <a:r>
              <a:rPr lang="en-US" b="1" dirty="0" smtClean="0"/>
              <a:t>Veto: </a:t>
            </a:r>
            <a:r>
              <a:rPr lang="en-US" dirty="0" smtClean="0"/>
              <a:t>A power which allows the governor to stop a bill from becoming law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23</a:t>
            </a:fld>
            <a:endParaRPr lang="en-US" dirty="0"/>
          </a:p>
        </p:txBody>
      </p:sp>
    </p:spTree>
    <p:extLst>
      <p:ext uri="{BB962C8B-B14F-4D97-AF65-F5344CB8AC3E}">
        <p14:creationId xmlns:p14="http://schemas.microsoft.com/office/powerpoint/2010/main" val="321433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female governor of Texas before Ann Richards (1991–1995) was Miriam A. Ferguson, who served for two nonconsecutive terms (1925–1927 and 1933–1935).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a:t>
            </a:fld>
            <a:endParaRPr lang="en-US" dirty="0"/>
          </a:p>
        </p:txBody>
      </p:sp>
    </p:spTree>
    <p:extLst>
      <p:ext uri="{BB962C8B-B14F-4D97-AF65-F5344CB8AC3E}">
        <p14:creationId xmlns:p14="http://schemas.microsoft.com/office/powerpoint/2010/main" val="110341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 governor’s office ranks below the average of other state governors. In fact, the Texas governor’s overall institutional power ranking is 35th  among the 50 states. By comparison, Massachusetts’ governor ranks 1st and Vermont’s ranks 50th.</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24</a:t>
            </a:fld>
            <a:endParaRPr lang="en-US" dirty="0"/>
          </a:p>
        </p:txBody>
      </p:sp>
    </p:spTree>
    <p:extLst>
      <p:ext uri="{BB962C8B-B14F-4D97-AF65-F5344CB8AC3E}">
        <p14:creationId xmlns:p14="http://schemas.microsoft.com/office/powerpoint/2010/main" val="178333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 governor’s office ranks below the average of other state governors. In fact, the Texas governor’s overall institutional power ranking is 35th  among the 50 states. By comparison, Massachusetts’ governor ranks 1st and Vermont’s ranks 50th.</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25</a:t>
            </a:fld>
            <a:endParaRPr lang="en-US" dirty="0"/>
          </a:p>
        </p:txBody>
      </p:sp>
    </p:spTree>
    <p:extLst>
      <p:ext uri="{BB962C8B-B14F-4D97-AF65-F5344CB8AC3E}">
        <p14:creationId xmlns:p14="http://schemas.microsoft.com/office/powerpoint/2010/main" val="434495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 governor’s office ranks below the average of other state governors. In fact, the Texas governor’s overall institutional power ranking is 35th  among the 50 states. By comparison, Massachusetts’ governor ranks 1st and Vermont’s ranks 50th.</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26</a:t>
            </a:fld>
            <a:endParaRPr lang="en-US" dirty="0"/>
          </a:p>
        </p:txBody>
      </p:sp>
    </p:spTree>
    <p:extLst>
      <p:ext uri="{BB962C8B-B14F-4D97-AF65-F5344CB8AC3E}">
        <p14:creationId xmlns:p14="http://schemas.microsoft.com/office/powerpoint/2010/main" val="1092963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Bureaucracy: </a:t>
            </a:r>
            <a:r>
              <a:rPr lang="en-US" dirty="0" smtClean="0"/>
              <a:t>The part of the executive branch that actually administers government policies and programs.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27</a:t>
            </a:fld>
            <a:endParaRPr lang="en-US" dirty="0"/>
          </a:p>
        </p:txBody>
      </p:sp>
    </p:spTree>
    <p:extLst>
      <p:ext uri="{BB962C8B-B14F-4D97-AF65-F5344CB8AC3E}">
        <p14:creationId xmlns:p14="http://schemas.microsoft.com/office/powerpoint/2010/main" val="291278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Bureaucracy: </a:t>
            </a:r>
            <a:r>
              <a:rPr lang="en-US" dirty="0" smtClean="0"/>
              <a:t>The part of the executive branch that actually administers government policies and programs.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28</a:t>
            </a:fld>
            <a:endParaRPr lang="en-US" dirty="0"/>
          </a:p>
        </p:txBody>
      </p:sp>
    </p:spTree>
    <p:extLst>
      <p:ext uri="{BB962C8B-B14F-4D97-AF65-F5344CB8AC3E}">
        <p14:creationId xmlns:p14="http://schemas.microsoft.com/office/powerpoint/2010/main" val="2824217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Bureaucracy: </a:t>
            </a:r>
            <a:r>
              <a:rPr lang="en-US" dirty="0" smtClean="0"/>
              <a:t>The part of the executive branch that actually administers government policies and programs.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29</a:t>
            </a:fld>
            <a:endParaRPr lang="en-US" dirty="0"/>
          </a:p>
        </p:txBody>
      </p:sp>
    </p:spTree>
    <p:extLst>
      <p:ext uri="{BB962C8B-B14F-4D97-AF65-F5344CB8AC3E}">
        <p14:creationId xmlns:p14="http://schemas.microsoft.com/office/powerpoint/2010/main" val="3391361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Bureaucracy: </a:t>
            </a:r>
            <a:r>
              <a:rPr lang="en-US" dirty="0" smtClean="0"/>
              <a:t>The part of the executive branch that actually administers government policies and programs.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30</a:t>
            </a:fld>
            <a:endParaRPr lang="en-US" dirty="0"/>
          </a:p>
        </p:txBody>
      </p:sp>
    </p:spTree>
    <p:extLst>
      <p:ext uri="{BB962C8B-B14F-4D97-AF65-F5344CB8AC3E}">
        <p14:creationId xmlns:p14="http://schemas.microsoft.com/office/powerpoint/2010/main" val="3002364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31</a:t>
            </a:fld>
            <a:endParaRPr lang="en-US" dirty="0"/>
          </a:p>
        </p:txBody>
      </p:sp>
    </p:spTree>
    <p:extLst>
      <p:ext uri="{BB962C8B-B14F-4D97-AF65-F5344CB8AC3E}">
        <p14:creationId xmlns:p14="http://schemas.microsoft.com/office/powerpoint/2010/main" val="4026975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Attorney General’s opinion: </a:t>
            </a:r>
            <a:r>
              <a:rPr lang="en-US" dirty="0" smtClean="0"/>
              <a:t>The attorney general’s interpretation of the constitution, statutory laws or administrative rules. </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32</a:t>
            </a:fld>
            <a:endParaRPr lang="en-US" dirty="0"/>
          </a:p>
        </p:txBody>
      </p:sp>
    </p:spTree>
    <p:extLst>
      <p:ext uri="{BB962C8B-B14F-4D97-AF65-F5344CB8AC3E}">
        <p14:creationId xmlns:p14="http://schemas.microsoft.com/office/powerpoint/2010/main" val="1126063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Attorney General’s opinion: </a:t>
            </a:r>
            <a:r>
              <a:rPr lang="en-US" dirty="0" smtClean="0"/>
              <a:t>The attorney general’s interpretation of the constitution, statutory laws or administrative rules. </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33</a:t>
            </a:fld>
            <a:endParaRPr lang="en-US" dirty="0"/>
          </a:p>
        </p:txBody>
      </p:sp>
    </p:spTree>
    <p:extLst>
      <p:ext uri="{BB962C8B-B14F-4D97-AF65-F5344CB8AC3E}">
        <p14:creationId xmlns:p14="http://schemas.microsoft.com/office/powerpoint/2010/main" val="207341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a:t>
            </a:fld>
            <a:endParaRPr lang="en-US" dirty="0"/>
          </a:p>
        </p:txBody>
      </p:sp>
    </p:spTree>
    <p:extLst>
      <p:ext uri="{BB962C8B-B14F-4D97-AF65-F5344CB8AC3E}">
        <p14:creationId xmlns:p14="http://schemas.microsoft.com/office/powerpoint/2010/main" val="903547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Attorney General’s opinion: </a:t>
            </a:r>
            <a:r>
              <a:rPr lang="en-US" dirty="0" smtClean="0"/>
              <a:t>The attorney general’s interpretation of the constitution, statutory laws or administrative rules. </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34</a:t>
            </a:fld>
            <a:endParaRPr lang="en-US" dirty="0"/>
          </a:p>
        </p:txBody>
      </p:sp>
    </p:spTree>
    <p:extLst>
      <p:ext uri="{BB962C8B-B14F-4D97-AF65-F5344CB8AC3E}">
        <p14:creationId xmlns:p14="http://schemas.microsoft.com/office/powerpoint/2010/main" val="791367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35</a:t>
            </a:fld>
            <a:endParaRPr lang="en-US" dirty="0"/>
          </a:p>
        </p:txBody>
      </p:sp>
    </p:spTree>
    <p:extLst>
      <p:ext uri="{BB962C8B-B14F-4D97-AF65-F5344CB8AC3E}">
        <p14:creationId xmlns:p14="http://schemas.microsoft.com/office/powerpoint/2010/main" val="4170119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36</a:t>
            </a:fld>
            <a:endParaRPr lang="en-US" dirty="0"/>
          </a:p>
        </p:txBody>
      </p:sp>
    </p:spTree>
    <p:extLst>
      <p:ext uri="{BB962C8B-B14F-4D97-AF65-F5344CB8AC3E}">
        <p14:creationId xmlns:p14="http://schemas.microsoft.com/office/powerpoint/2010/main" val="1676226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37</a:t>
            </a:fld>
            <a:endParaRPr lang="en-US" dirty="0"/>
          </a:p>
        </p:txBody>
      </p:sp>
    </p:spTree>
    <p:extLst>
      <p:ext uri="{BB962C8B-B14F-4D97-AF65-F5344CB8AC3E}">
        <p14:creationId xmlns:p14="http://schemas.microsoft.com/office/powerpoint/2010/main" val="3225308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38</a:t>
            </a:fld>
            <a:endParaRPr lang="en-US" dirty="0"/>
          </a:p>
        </p:txBody>
      </p:sp>
    </p:spTree>
    <p:extLst>
      <p:ext uri="{BB962C8B-B14F-4D97-AF65-F5344CB8AC3E}">
        <p14:creationId xmlns:p14="http://schemas.microsoft.com/office/powerpoint/2010/main" val="2784257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39</a:t>
            </a:fld>
            <a:endParaRPr lang="en-US" dirty="0"/>
          </a:p>
        </p:txBody>
      </p:sp>
    </p:spTree>
    <p:extLst>
      <p:ext uri="{BB962C8B-B14F-4D97-AF65-F5344CB8AC3E}">
        <p14:creationId xmlns:p14="http://schemas.microsoft.com/office/powerpoint/2010/main" val="236279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 state regulatory boards in the United States is the Railroad Commission, a constitutionally authorized elective board whose three members serve for overlapping six-year terms. The governor fills vacancies on the board, and these appointees serve until the first election, at which time they may win election to the board in their own right.</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41</a:t>
            </a:fld>
            <a:endParaRPr lang="en-US" dirty="0"/>
          </a:p>
        </p:txBody>
      </p:sp>
    </p:spTree>
    <p:extLst>
      <p:ext uri="{BB962C8B-B14F-4D97-AF65-F5344CB8AC3E}">
        <p14:creationId xmlns:p14="http://schemas.microsoft.com/office/powerpoint/2010/main" val="9451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42</a:t>
            </a:fld>
            <a:endParaRPr lang="en-US" dirty="0"/>
          </a:p>
        </p:txBody>
      </p:sp>
    </p:spTree>
    <p:extLst>
      <p:ext uri="{BB962C8B-B14F-4D97-AF65-F5344CB8AC3E}">
        <p14:creationId xmlns:p14="http://schemas.microsoft.com/office/powerpoint/2010/main" val="3233421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Civil service (or merit) system </a:t>
            </a:r>
            <a:r>
              <a:rPr lang="en-US" dirty="0" smtClean="0"/>
              <a:t>An employment system using competitive examinations or objective measures of</a:t>
            </a:r>
          </a:p>
          <a:p>
            <a:r>
              <a:rPr lang="en-US" dirty="0" smtClean="0"/>
              <a:t>qualifications for hiring and promoting employees.</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43</a:t>
            </a:fld>
            <a:endParaRPr lang="en-US" dirty="0"/>
          </a:p>
        </p:txBody>
      </p:sp>
    </p:spTree>
    <p:extLst>
      <p:ext uri="{BB962C8B-B14F-4D97-AF65-F5344CB8AC3E}">
        <p14:creationId xmlns:p14="http://schemas.microsoft.com/office/powerpoint/2010/main" val="3233421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Privatization </a:t>
            </a:r>
            <a:r>
              <a:rPr lang="en-US" dirty="0" smtClean="0"/>
              <a:t>The hiring of private contractors to perform government services and perform government functions.</a:t>
            </a:r>
          </a:p>
          <a:p>
            <a:endParaRPr lang="en-US" b="1" dirty="0" smtClean="0"/>
          </a:p>
          <a:p>
            <a:r>
              <a:rPr lang="en-US" b="1" dirty="0" smtClean="0"/>
              <a:t>Contract spoils or contract patronage </a:t>
            </a:r>
            <a:r>
              <a:rPr lang="en-US" dirty="0" smtClean="0"/>
              <a:t>A practice in which politicians award contracts to their political supporters and</a:t>
            </a:r>
          </a:p>
          <a:p>
            <a:r>
              <a:rPr lang="en-US" dirty="0" smtClean="0"/>
              <a:t>contributors in the business community.</a:t>
            </a:r>
          </a:p>
          <a:p>
            <a:endParaRPr lang="en-US" dirty="0" smtClean="0"/>
          </a:p>
          <a:p>
            <a:r>
              <a:rPr lang="en-US" b="1" dirty="0" smtClean="0"/>
              <a:t>Hierarchies </a:t>
            </a:r>
            <a:r>
              <a:rPr lang="en-US" dirty="0" smtClean="0"/>
              <a:t>Structures in which several employees report to a higher administrator who reports to higher authorities until eventually</a:t>
            </a:r>
          </a:p>
          <a:p>
            <a:r>
              <a:rPr lang="en-US" dirty="0" smtClean="0"/>
              <a:t>all report to the single individual with ultimate authority over the entire organization.</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44</a:t>
            </a:fld>
            <a:endParaRPr lang="en-US" dirty="0"/>
          </a:p>
        </p:txBody>
      </p:sp>
    </p:spTree>
    <p:extLst>
      <p:ext uri="{BB962C8B-B14F-4D97-AF65-F5344CB8AC3E}">
        <p14:creationId xmlns:p14="http://schemas.microsoft.com/office/powerpoint/2010/main" val="323342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a:t>
            </a:fld>
            <a:endParaRPr lang="en-US" dirty="0"/>
          </a:p>
        </p:txBody>
      </p:sp>
    </p:spTree>
    <p:extLst>
      <p:ext uri="{BB962C8B-B14F-4D97-AF65-F5344CB8AC3E}">
        <p14:creationId xmlns:p14="http://schemas.microsoft.com/office/powerpoint/2010/main" val="4099538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a:t>
            </a:r>
            <a:r>
              <a:rPr lang="en-US" b="1" baseline="0" dirty="0" smtClean="0"/>
              <a:t> 8.3 </a:t>
            </a:r>
            <a:r>
              <a:rPr lang="en-US" baseline="0" dirty="0" smtClean="0"/>
              <a:t>The organizational plan for the Texas Department of Transportation illustrates the apparent hierarchy in state agencies. Source: Texas Department of Transportation.</a:t>
            </a:r>
          </a:p>
          <a:p>
            <a:endParaRPr lang="en-US" baseline="0" dirty="0" smtClean="0"/>
          </a:p>
          <a:p>
            <a:r>
              <a:rPr lang="en-US" i="1" dirty="0" smtClean="0"/>
              <a:t>Keeping in mind that the governor appoints only the supervisory board of the Texas Department of Transportation, how can the governor control the day-to-day operations of this agency? In your answer, remember that the governor is also chief executive of almost 200 state agencies with similar structures, each jealously guarding their bureaucratic turf.</a:t>
            </a:r>
            <a:endParaRPr lang="en-US" i="1" dirty="0"/>
          </a:p>
        </p:txBody>
      </p:sp>
      <p:sp>
        <p:nvSpPr>
          <p:cNvPr id="4" name="Slide Number Placeholder 3"/>
          <p:cNvSpPr>
            <a:spLocks noGrp="1"/>
          </p:cNvSpPr>
          <p:nvPr>
            <p:ph type="sldNum" sz="quarter" idx="10"/>
          </p:nvPr>
        </p:nvSpPr>
        <p:spPr/>
        <p:txBody>
          <a:bodyPr/>
          <a:lstStyle/>
          <a:p>
            <a:fld id="{BA7A5871-70EC-4247-A799-6A966FFCF1E4}" type="slidenum">
              <a:rPr lang="en-US" smtClean="0"/>
              <a:t>45</a:t>
            </a:fld>
            <a:endParaRPr lang="en-US" dirty="0"/>
          </a:p>
        </p:txBody>
      </p:sp>
    </p:spTree>
    <p:extLst>
      <p:ext uri="{BB962C8B-B14F-4D97-AF65-F5344CB8AC3E}">
        <p14:creationId xmlns:p14="http://schemas.microsoft.com/office/powerpoint/2010/main" val="334268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46</a:t>
            </a:fld>
            <a:endParaRPr lang="en-US" dirty="0"/>
          </a:p>
        </p:txBody>
      </p:sp>
    </p:spTree>
    <p:extLst>
      <p:ext uri="{BB962C8B-B14F-4D97-AF65-F5344CB8AC3E}">
        <p14:creationId xmlns:p14="http://schemas.microsoft.com/office/powerpoint/2010/main" val="3233421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Texas, some of the closer bedfellows are the Texas Good Roads and Transportation Association and the Texas Department of Transportation; oil and gas producers, processors, and distributors and the Texas Railroad Commission; the banking industry and the Department of Banking; and the Texas Medical Association and the State Department of Health. </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47</a:t>
            </a:fld>
            <a:endParaRPr lang="en-US" dirty="0"/>
          </a:p>
        </p:txBody>
      </p:sp>
    </p:spTree>
    <p:extLst>
      <p:ext uri="{BB962C8B-B14F-4D97-AF65-F5344CB8AC3E}">
        <p14:creationId xmlns:p14="http://schemas.microsoft.com/office/powerpoint/2010/main" val="957822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Texas, some of the closer bedfellows are the Texas Good Roads and Transportation Association and the Texas Department of Transportation; oil and gas producers, processors, and distributors and the Texas Railroad Commission; the banking industry and the Department of Banking; and the Texas Medical Association and the State Department of Health. </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48</a:t>
            </a:fld>
            <a:endParaRPr lang="en-US" dirty="0"/>
          </a:p>
        </p:txBody>
      </p:sp>
    </p:spTree>
    <p:extLst>
      <p:ext uri="{BB962C8B-B14F-4D97-AF65-F5344CB8AC3E}">
        <p14:creationId xmlns:p14="http://schemas.microsoft.com/office/powerpoint/2010/main" val="666853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49</a:t>
            </a:fld>
            <a:endParaRPr lang="en-US" dirty="0"/>
          </a:p>
        </p:txBody>
      </p:sp>
    </p:spTree>
    <p:extLst>
      <p:ext uri="{BB962C8B-B14F-4D97-AF65-F5344CB8AC3E}">
        <p14:creationId xmlns:p14="http://schemas.microsoft.com/office/powerpoint/2010/main" val="3603396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a:t>
            </a:r>
            <a:r>
              <a:rPr lang="en-US" b="1" baseline="0" dirty="0" smtClean="0"/>
              <a:t> 8.4 </a:t>
            </a:r>
            <a:r>
              <a:rPr lang="en-US" baseline="0" dirty="0" smtClean="0"/>
              <a:t>This model illustrates the relationship among interest groups, the governor, state agencies, and the presiding officers of the state legislature.</a:t>
            </a:r>
          </a:p>
          <a:p>
            <a:endParaRPr lang="en-US" baseline="0" dirty="0" smtClean="0"/>
          </a:p>
          <a:p>
            <a:r>
              <a:rPr lang="en-US" i="1" dirty="0" smtClean="0"/>
              <a:t>What are the bargaining chips that each of the entities at the five points of the Iron Texas Star bring to the table when engaging in the formulation of Texas public policy?</a:t>
            </a:r>
            <a:endParaRPr lang="en-US" i="1" dirty="0"/>
          </a:p>
        </p:txBody>
      </p:sp>
      <p:sp>
        <p:nvSpPr>
          <p:cNvPr id="4" name="Slide Number Placeholder 3"/>
          <p:cNvSpPr>
            <a:spLocks noGrp="1"/>
          </p:cNvSpPr>
          <p:nvPr>
            <p:ph type="sldNum" sz="quarter" idx="10"/>
          </p:nvPr>
        </p:nvSpPr>
        <p:spPr/>
        <p:txBody>
          <a:bodyPr/>
          <a:lstStyle/>
          <a:p>
            <a:fld id="{BA7A5871-70EC-4247-A799-6A966FFCF1E4}" type="slidenum">
              <a:rPr lang="en-US" smtClean="0"/>
              <a:t>51</a:t>
            </a:fld>
            <a:endParaRPr lang="en-US" dirty="0"/>
          </a:p>
        </p:txBody>
      </p:sp>
    </p:spTree>
    <p:extLst>
      <p:ext uri="{BB962C8B-B14F-4D97-AF65-F5344CB8AC3E}">
        <p14:creationId xmlns:p14="http://schemas.microsoft.com/office/powerpoint/2010/main" val="632872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52</a:t>
            </a:fld>
            <a:endParaRPr lang="en-US" dirty="0"/>
          </a:p>
        </p:txBody>
      </p:sp>
    </p:spTree>
    <p:extLst>
      <p:ext uri="{BB962C8B-B14F-4D97-AF65-F5344CB8AC3E}">
        <p14:creationId xmlns:p14="http://schemas.microsoft.com/office/powerpoint/2010/main" val="26442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Elective accountability:  </a:t>
            </a:r>
            <a:r>
              <a:rPr lang="en-US" dirty="0" smtClean="0"/>
              <a:t>Electing executive officers to make the bureaucracy directly accountable to the people through the democratic process.</a:t>
            </a:r>
          </a:p>
          <a:p>
            <a:endParaRPr lang="en-US" dirty="0" smtClean="0"/>
          </a:p>
          <a:p>
            <a:r>
              <a:rPr lang="en-US" b="1" dirty="0" smtClean="0"/>
              <a:t>Cabinet system: </a:t>
            </a:r>
            <a:r>
              <a:rPr lang="en-US" dirty="0" smtClean="0"/>
              <a:t>A system that allows the chief executive to appoint and remove top administrators.</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54</a:t>
            </a:fld>
            <a:endParaRPr lang="en-US" dirty="0"/>
          </a:p>
        </p:txBody>
      </p:sp>
    </p:spTree>
    <p:extLst>
      <p:ext uri="{BB962C8B-B14F-4D97-AF65-F5344CB8AC3E}">
        <p14:creationId xmlns:p14="http://schemas.microsoft.com/office/powerpoint/2010/main" val="195204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8.5</a:t>
            </a:r>
            <a:endParaRPr lang="en-US" i="1" baseline="0" dirty="0" smtClean="0"/>
          </a:p>
          <a:p>
            <a:r>
              <a:rPr lang="en-US" i="1" baseline="0" dirty="0" smtClean="0"/>
              <a:t>What are the advantages and disadvantages of a cabinet system headed by a strong chief executive?</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55</a:t>
            </a:fld>
            <a:endParaRPr lang="en-US" dirty="0"/>
          </a:p>
        </p:txBody>
      </p:sp>
    </p:spTree>
    <p:extLst>
      <p:ext uri="{BB962C8B-B14F-4D97-AF65-F5344CB8AC3E}">
        <p14:creationId xmlns:p14="http://schemas.microsoft.com/office/powerpoint/2010/main" val="2564533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Open-meetings laws: </a:t>
            </a:r>
            <a:r>
              <a:rPr lang="en-US" dirty="0" smtClean="0"/>
              <a:t>Laws requiring that meetings of government bodies at all levels of government be open to the general public with some exceptions. </a:t>
            </a:r>
          </a:p>
          <a:p>
            <a:endParaRPr lang="en-US" dirty="0" smtClean="0"/>
          </a:p>
          <a:p>
            <a:r>
              <a:rPr lang="en-US" b="1" dirty="0" smtClean="0"/>
              <a:t>Open-records laws: </a:t>
            </a:r>
            <a:r>
              <a:rPr lang="en-US" dirty="0" smtClean="0"/>
              <a:t>Laws that require most records kept by government to be open to the public. </a:t>
            </a:r>
          </a:p>
          <a:p>
            <a:endParaRPr lang="en-US" dirty="0" smtClean="0"/>
          </a:p>
          <a:p>
            <a:r>
              <a:rPr lang="en-US" b="1" dirty="0" smtClean="0"/>
              <a:t>Ombudsperson:</a:t>
            </a:r>
            <a:r>
              <a:rPr lang="en-US" b="1" baseline="0" dirty="0" smtClean="0"/>
              <a:t> </a:t>
            </a:r>
            <a:r>
              <a:rPr lang="en-US" dirty="0" smtClean="0"/>
              <a:t>An official who takes, investigates, and mediates complaints about government bureaucrats or policy.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56</a:t>
            </a:fld>
            <a:endParaRPr lang="en-US" dirty="0"/>
          </a:p>
        </p:txBody>
      </p:sp>
    </p:spTree>
    <p:extLst>
      <p:ext uri="{BB962C8B-B14F-4D97-AF65-F5344CB8AC3E}">
        <p14:creationId xmlns:p14="http://schemas.microsoft.com/office/powerpoint/2010/main" val="360602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Source: Fort Worth Star-Telegram/MCT/Getty Images</a:t>
            </a:r>
          </a:p>
          <a:p>
            <a:endParaRPr lang="en-US" i="1" dirty="0" smtClean="0"/>
          </a:p>
        </p:txBody>
      </p:sp>
      <p:sp>
        <p:nvSpPr>
          <p:cNvPr id="4" name="Slide Number Placeholder 3"/>
          <p:cNvSpPr>
            <a:spLocks noGrp="1"/>
          </p:cNvSpPr>
          <p:nvPr>
            <p:ph type="sldNum" sz="quarter" idx="10"/>
          </p:nvPr>
        </p:nvSpPr>
        <p:spPr/>
        <p:txBody>
          <a:bodyPr/>
          <a:lstStyle/>
          <a:p>
            <a:fld id="{BA7A5871-70EC-4247-A799-6A966FFCF1E4}" type="slidenum">
              <a:rPr lang="en-US" smtClean="0"/>
              <a:t>6</a:t>
            </a:fld>
            <a:endParaRPr lang="en-US" dirty="0"/>
          </a:p>
        </p:txBody>
      </p:sp>
    </p:spTree>
    <p:extLst>
      <p:ext uri="{BB962C8B-B14F-4D97-AF65-F5344CB8AC3E}">
        <p14:creationId xmlns:p14="http://schemas.microsoft.com/office/powerpoint/2010/main" val="3606677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Open-meetings laws: </a:t>
            </a:r>
            <a:r>
              <a:rPr lang="en-US" dirty="0" smtClean="0"/>
              <a:t>Laws requiring that meetings of government bodies at all levels of government be open to the general public with some exceptions. </a:t>
            </a:r>
          </a:p>
          <a:p>
            <a:endParaRPr lang="en-US" dirty="0" smtClean="0"/>
          </a:p>
          <a:p>
            <a:r>
              <a:rPr lang="en-US" b="1" dirty="0" smtClean="0"/>
              <a:t>Open-records laws: </a:t>
            </a:r>
            <a:r>
              <a:rPr lang="en-US" dirty="0" smtClean="0"/>
              <a:t>Laws that require most records kept by government to be open to the public. </a:t>
            </a:r>
          </a:p>
          <a:p>
            <a:endParaRPr lang="en-US" dirty="0" smtClean="0"/>
          </a:p>
          <a:p>
            <a:r>
              <a:rPr lang="en-US" b="1" dirty="0" smtClean="0"/>
              <a:t>Ombudsperson:</a:t>
            </a:r>
            <a:r>
              <a:rPr lang="en-US" b="1" baseline="0" dirty="0" smtClean="0"/>
              <a:t> </a:t>
            </a:r>
            <a:r>
              <a:rPr lang="en-US" dirty="0" smtClean="0"/>
              <a:t>An official who takes, investigates, and mediates complaints about government bureaucrats or policy.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57</a:t>
            </a:fld>
            <a:endParaRPr lang="en-US" dirty="0"/>
          </a:p>
        </p:txBody>
      </p:sp>
    </p:spTree>
    <p:extLst>
      <p:ext uri="{BB962C8B-B14F-4D97-AF65-F5344CB8AC3E}">
        <p14:creationId xmlns:p14="http://schemas.microsoft.com/office/powerpoint/2010/main" val="3329592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58</a:t>
            </a:fld>
            <a:endParaRPr lang="en-US" dirty="0"/>
          </a:p>
        </p:txBody>
      </p:sp>
    </p:spTree>
    <p:extLst>
      <p:ext uri="{BB962C8B-B14F-4D97-AF65-F5344CB8AC3E}">
        <p14:creationId xmlns:p14="http://schemas.microsoft.com/office/powerpoint/2010/main" val="1488205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59</a:t>
            </a:fld>
            <a:endParaRPr lang="en-US" dirty="0"/>
          </a:p>
        </p:txBody>
      </p:sp>
    </p:spTree>
    <p:extLst>
      <p:ext uri="{BB962C8B-B14F-4D97-AF65-F5344CB8AC3E}">
        <p14:creationId xmlns:p14="http://schemas.microsoft.com/office/powerpoint/2010/main" val="77323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Impeachment:</a:t>
            </a:r>
            <a:r>
              <a:rPr lang="en-US" b="1" baseline="0" dirty="0" smtClean="0"/>
              <a:t> </a:t>
            </a:r>
            <a:r>
              <a:rPr lang="en-US" dirty="0" smtClean="0"/>
              <a:t>Bringing formal charges against a public official and is the legislative equivalent of indictment for improper conduct in office.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7</a:t>
            </a:fld>
            <a:endParaRPr lang="en-US" dirty="0"/>
          </a:p>
        </p:txBody>
      </p:sp>
    </p:spTree>
    <p:extLst>
      <p:ext uri="{BB962C8B-B14F-4D97-AF65-F5344CB8AC3E}">
        <p14:creationId xmlns:p14="http://schemas.microsoft.com/office/powerpoint/2010/main" val="419548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Impeachment:</a:t>
            </a:r>
            <a:r>
              <a:rPr lang="en-US" b="1" baseline="0" dirty="0" smtClean="0"/>
              <a:t> </a:t>
            </a:r>
            <a:r>
              <a:rPr lang="en-US" dirty="0" smtClean="0"/>
              <a:t>Bringing formal charges against a public official and is the legislative equivalent of indictment for improper conduct in office.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8</a:t>
            </a:fld>
            <a:endParaRPr lang="en-US" dirty="0"/>
          </a:p>
        </p:txBody>
      </p:sp>
    </p:spTree>
    <p:extLst>
      <p:ext uri="{BB962C8B-B14F-4D97-AF65-F5344CB8AC3E}">
        <p14:creationId xmlns:p14="http://schemas.microsoft.com/office/powerpoint/2010/main" val="85363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10</a:t>
            </a:fld>
            <a:endParaRPr lang="en-US" dirty="0"/>
          </a:p>
        </p:txBody>
      </p:sp>
    </p:spTree>
    <p:extLst>
      <p:ext uri="{BB962C8B-B14F-4D97-AF65-F5344CB8AC3E}">
        <p14:creationId xmlns:p14="http://schemas.microsoft.com/office/powerpoint/2010/main" val="139476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11</a:t>
            </a:fld>
            <a:endParaRPr lang="en-US" dirty="0"/>
          </a:p>
        </p:txBody>
      </p:sp>
    </p:spTree>
    <p:extLst>
      <p:ext uri="{BB962C8B-B14F-4D97-AF65-F5344CB8AC3E}">
        <p14:creationId xmlns:p14="http://schemas.microsoft.com/office/powerpoint/2010/main" val="143775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 name="Rounded Rectangle 2"/>
          <p:cNvSpPr/>
          <p:nvPr userDrawn="1"/>
        </p:nvSpPr>
        <p:spPr>
          <a:xfrm>
            <a:off x="120650" y="193675"/>
            <a:ext cx="8961438"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Rectangle 3"/>
          <p:cNvSpPr/>
          <p:nvPr userDrawn="1"/>
        </p:nvSpPr>
        <p:spPr bwMode="white">
          <a:xfrm>
            <a:off x="120650" y="5870575"/>
            <a:ext cx="8961438" cy="895350"/>
          </a:xfrm>
          <a:prstGeom prst="rect">
            <a:avLst/>
          </a:prstGeom>
          <a:solidFill>
            <a:schemeClr val="accent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userDrawn="1"/>
        </p:nvSpPr>
        <p:spPr>
          <a:xfrm>
            <a:off x="228600" y="5954713"/>
            <a:ext cx="2136775" cy="719137"/>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6" name="Subtitle 8"/>
          <p:cNvSpPr txBox="1">
            <a:spLocks/>
          </p:cNvSpPr>
          <p:nvPr userDrawn="1"/>
        </p:nvSpPr>
        <p:spPr bwMode="auto">
          <a:xfrm>
            <a:off x="2484438" y="5951538"/>
            <a:ext cx="6473825" cy="722312"/>
          </a:xfrm>
          <a:prstGeom prst="rect">
            <a:avLst/>
          </a:prstGeom>
          <a:solidFill>
            <a:schemeClr val="accent1">
              <a:lumMod val="75000"/>
            </a:schemeClr>
          </a:solidFill>
          <a:ln>
            <a:noFill/>
          </a:ln>
        </p:spPr>
        <p:txBody>
          <a:bodyPr anchor="ctr">
            <a:normAutofit/>
          </a:bodyPr>
          <a:lstStyle>
            <a:lvl1pPr marL="0" indent="0" algn="l" rtl="0" eaLnBrk="0" fontAlgn="base" hangingPunct="0">
              <a:spcBef>
                <a:spcPct val="20000"/>
              </a:spcBef>
              <a:spcAft>
                <a:spcPct val="0"/>
              </a:spcAft>
              <a:buClr>
                <a:schemeClr val="accent1"/>
              </a:buClr>
              <a:buFont typeface="Arial" charset="0"/>
              <a:buNone/>
              <a:defRPr sz="2600" kern="1200">
                <a:solidFill>
                  <a:srgbClr val="FFFFFF"/>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chemeClr val="accent2"/>
              </a:buClr>
              <a:buFont typeface="Arial" charset="0"/>
              <a:buNone/>
              <a:defRPr sz="3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B5AE53"/>
              </a:buClr>
              <a:buFont typeface="Arial" charset="0"/>
              <a:buNone/>
              <a:defRPr sz="30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48058"/>
              </a:buClr>
              <a:buFont typeface="Arial" charset="0"/>
              <a:buNone/>
              <a:defRPr sz="30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E8B54D"/>
              </a:buClr>
              <a:buFont typeface="Arial" charset="0"/>
              <a:buNone/>
              <a:defRPr sz="30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2"/>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2"/>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2"/>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2"/>
                </a:solidFill>
                <a:latin typeface="+mn-lt"/>
                <a:ea typeface="+mn-ea"/>
                <a:cs typeface="+mn-cs"/>
              </a:defRPr>
            </a:lvl9pPr>
          </a:lstStyle>
          <a:p>
            <a:pPr>
              <a:buClr>
                <a:srgbClr val="727CA3"/>
              </a:buClr>
              <a:defRPr/>
            </a:pPr>
            <a:endParaRPr lang="en-US" dirty="0"/>
          </a:p>
        </p:txBody>
      </p:sp>
    </p:spTree>
    <p:extLst>
      <p:ext uri="{BB962C8B-B14F-4D97-AF65-F5344CB8AC3E}">
        <p14:creationId xmlns:p14="http://schemas.microsoft.com/office/powerpoint/2010/main" val="1314255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5"/>
          <p:cNvSpPr>
            <a:spLocks noGrp="1"/>
          </p:cNvSpPr>
          <p:nvPr>
            <p:ph type="sldNum" sz="quarter" idx="11"/>
          </p:nvPr>
        </p:nvSpPr>
        <p:spPr/>
        <p:txBody>
          <a:bodyPr/>
          <a:lstStyle>
            <a:lvl1pPr>
              <a:defRPr/>
            </a:lvl1pPr>
          </a:lstStyle>
          <a:p>
            <a:pPr>
              <a:defRPr/>
            </a:pPr>
            <a:fld id="{6FBCB0F2-CE0A-4322-A452-CA1085507BA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5650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26128" y="1719071"/>
            <a:ext cx="4038600" cy="4407408"/>
          </a:xfrm>
        </p:spPr>
        <p:txBody>
          <a:bodyPr/>
          <a:lstStyle>
            <a:lvl1pPr>
              <a:defRPr sz="36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36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6" name="Slide Number Placeholder 6"/>
          <p:cNvSpPr>
            <a:spLocks noGrp="1"/>
          </p:cNvSpPr>
          <p:nvPr>
            <p:ph type="sldNum" sz="quarter" idx="11"/>
          </p:nvPr>
        </p:nvSpPr>
        <p:spPr/>
        <p:txBody>
          <a:bodyPr/>
          <a:lstStyle>
            <a:lvl1pPr>
              <a:defRPr/>
            </a:lvl1pPr>
          </a:lstStyle>
          <a:p>
            <a:pPr>
              <a:defRPr/>
            </a:pPr>
            <a:r>
              <a:rPr lang="en-US" dirty="0">
                <a:solidFill>
                  <a:prstClr val="black"/>
                </a:solidFill>
              </a:rPr>
              <a:t>(#)</a:t>
            </a:r>
          </a:p>
        </p:txBody>
      </p:sp>
    </p:spTree>
    <p:extLst>
      <p:ext uri="{BB962C8B-B14F-4D97-AF65-F5344CB8AC3E}">
        <p14:creationId xmlns:p14="http://schemas.microsoft.com/office/powerpoint/2010/main" val="299384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8" name="Slide Number Placeholder 5"/>
          <p:cNvSpPr>
            <a:spLocks noGrp="1"/>
          </p:cNvSpPr>
          <p:nvPr>
            <p:ph type="sldNum" sz="quarter" idx="11"/>
          </p:nvPr>
        </p:nvSpPr>
        <p:spPr/>
        <p:txBody>
          <a:bodyPr/>
          <a:lstStyle>
            <a:lvl1pPr>
              <a:defRPr/>
            </a:lvl1pPr>
          </a:lstStyle>
          <a:p>
            <a:pPr>
              <a:defRPr/>
            </a:pPr>
            <a:fld id="{E205BD43-6BE1-4FA6-A7C7-0F1C5081BE1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972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92075" y="65088"/>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304800" y="304800"/>
            <a:ext cx="3124200" cy="291893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442913" y="439255"/>
            <a:ext cx="2855912" cy="2679700"/>
          </a:xfrm>
          <a:prstGeom prst="rect">
            <a:avLst/>
          </a:prstGeom>
          <a:solidFill>
            <a:srgbClr val="FFFFFF"/>
          </a:solidFill>
          <a:ln w="6350" cmpd="dbl">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Footer Placeholder 4"/>
          <p:cNvSpPr txBox="1">
            <a:spLocks/>
          </p:cNvSpPr>
          <p:nvPr userDrawn="1"/>
        </p:nvSpPr>
        <p:spPr>
          <a:xfrm>
            <a:off x="617538" y="6364288"/>
            <a:ext cx="8229600" cy="365125"/>
          </a:xfrm>
          <a:prstGeom prst="rect">
            <a:avLst/>
          </a:prstGeom>
        </p:spPr>
        <p:txBody>
          <a:bodyPr anchor="ctr"/>
          <a:lstStyle>
            <a:defPPr>
              <a:defRPr lang="en-US"/>
            </a:defPPr>
            <a:lvl1pPr algn="ctr" rtl="0" fontAlgn="base">
              <a:spcBef>
                <a:spcPct val="0"/>
              </a:spcBef>
              <a:spcAft>
                <a:spcPct val="0"/>
              </a:spcAft>
              <a:defRPr sz="1100" kern="1200">
                <a:solidFill>
                  <a:srgbClr val="000000"/>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altLang="en-US" dirty="0" smtClean="0"/>
              <a:t>Copyright © 2016 Cengage Learning</a:t>
            </a: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53033" y="567574"/>
            <a:ext cx="2643555" cy="2540176"/>
          </a:xfrm>
        </p:spPr>
        <p:txBody>
          <a:bodyPr anchor="t">
            <a:normAutofit/>
          </a:bodyPr>
          <a:lstStyle>
            <a:lvl1pPr algn="l">
              <a:defRPr sz="2000" b="0">
                <a:solidFill>
                  <a:schemeClr val="accent1">
                    <a:lumMod val="75000"/>
                  </a:schemeClr>
                </a:solidFill>
              </a:defRPr>
            </a:lvl1pPr>
          </a:lstStyle>
          <a:p>
            <a:r>
              <a:rPr lang="en-US"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defRPr>
                <a:solidFill>
                  <a:prstClr val="black"/>
                </a:solidFill>
              </a:defRPr>
            </a:lvl1pPr>
          </a:lstStyle>
          <a:p>
            <a:pPr>
              <a:defRPr/>
            </a:pPr>
            <a:fld id="{4A4351B6-6CB2-4A81-BDDA-59F4C9F2CB06}" type="slidenum">
              <a:rPr lang="en-US" altLang="en-US"/>
              <a:pPr>
                <a:defRPr/>
              </a:pPr>
              <a:t>‹#›</a:t>
            </a:fld>
            <a:endParaRPr lang="en-US" altLang="en-US" dirty="0"/>
          </a:p>
        </p:txBody>
      </p:sp>
    </p:spTree>
    <p:extLst>
      <p:ext uri="{BB962C8B-B14F-4D97-AF65-F5344CB8AC3E}">
        <p14:creationId xmlns:p14="http://schemas.microsoft.com/office/powerpoint/2010/main" val="246638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4" name="Slide Number Placeholder 5"/>
          <p:cNvSpPr>
            <a:spLocks noGrp="1"/>
          </p:cNvSpPr>
          <p:nvPr>
            <p:ph type="sldNum" sz="quarter" idx="11"/>
          </p:nvPr>
        </p:nvSpPr>
        <p:spPr/>
        <p:txBody>
          <a:bodyPr/>
          <a:lstStyle>
            <a:lvl1pPr>
              <a:defRPr/>
            </a:lvl1pPr>
          </a:lstStyle>
          <a:p>
            <a:pPr>
              <a:defRPr/>
            </a:pPr>
            <a:fld id="{05B9DB59-2969-4204-A7B5-BB7FAE4F9143}"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8462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 name="Rounded Rectangle 2"/>
          <p:cNvSpPr/>
          <p:nvPr userDrawn="1"/>
        </p:nvSpPr>
        <p:spPr>
          <a:xfrm>
            <a:off x="120650" y="193675"/>
            <a:ext cx="8961438"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Rectangle 3"/>
          <p:cNvSpPr/>
          <p:nvPr userDrawn="1"/>
        </p:nvSpPr>
        <p:spPr bwMode="white">
          <a:xfrm>
            <a:off x="120650" y="5870575"/>
            <a:ext cx="8961438" cy="895350"/>
          </a:xfrm>
          <a:prstGeom prst="rect">
            <a:avLst/>
          </a:prstGeom>
          <a:solidFill>
            <a:schemeClr val="accent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userDrawn="1"/>
        </p:nvSpPr>
        <p:spPr>
          <a:xfrm>
            <a:off x="228600" y="5954713"/>
            <a:ext cx="2136775" cy="719137"/>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6" name="Subtitle 8"/>
          <p:cNvSpPr txBox="1">
            <a:spLocks/>
          </p:cNvSpPr>
          <p:nvPr userDrawn="1"/>
        </p:nvSpPr>
        <p:spPr bwMode="auto">
          <a:xfrm>
            <a:off x="2484438" y="5951538"/>
            <a:ext cx="6473825" cy="722312"/>
          </a:xfrm>
          <a:prstGeom prst="rect">
            <a:avLst/>
          </a:prstGeom>
          <a:solidFill>
            <a:schemeClr val="accent1">
              <a:lumMod val="75000"/>
            </a:schemeClr>
          </a:solidFill>
          <a:ln>
            <a:noFill/>
          </a:ln>
        </p:spPr>
        <p:txBody>
          <a:bodyPr anchor="ctr">
            <a:normAutofit/>
          </a:bodyPr>
          <a:lstStyle>
            <a:lvl1pPr marL="0" indent="0" algn="l" rtl="0" eaLnBrk="0" fontAlgn="base" hangingPunct="0">
              <a:spcBef>
                <a:spcPct val="20000"/>
              </a:spcBef>
              <a:spcAft>
                <a:spcPct val="0"/>
              </a:spcAft>
              <a:buClr>
                <a:schemeClr val="accent1"/>
              </a:buClr>
              <a:buFont typeface="Arial" charset="0"/>
              <a:buNone/>
              <a:defRPr sz="2600" kern="1200">
                <a:solidFill>
                  <a:srgbClr val="FFFFFF"/>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chemeClr val="accent2"/>
              </a:buClr>
              <a:buFont typeface="Arial" charset="0"/>
              <a:buNone/>
              <a:defRPr sz="3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B5AE53"/>
              </a:buClr>
              <a:buFont typeface="Arial" charset="0"/>
              <a:buNone/>
              <a:defRPr sz="30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48058"/>
              </a:buClr>
              <a:buFont typeface="Arial" charset="0"/>
              <a:buNone/>
              <a:defRPr sz="30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E8B54D"/>
              </a:buClr>
              <a:buFont typeface="Arial" charset="0"/>
              <a:buNone/>
              <a:defRPr sz="30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2"/>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2"/>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2"/>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2"/>
                </a:solidFill>
                <a:latin typeface="+mn-lt"/>
                <a:ea typeface="+mn-ea"/>
                <a:cs typeface="+mn-cs"/>
              </a:defRPr>
            </a:lvl9pPr>
          </a:lstStyle>
          <a:p>
            <a:pPr>
              <a:buClr>
                <a:srgbClr val="727CA3"/>
              </a:buClr>
              <a:defRPr/>
            </a:pPr>
            <a:endParaRPr lang="en-US" dirty="0"/>
          </a:p>
        </p:txBody>
      </p:sp>
    </p:spTree>
    <p:extLst>
      <p:ext uri="{BB962C8B-B14F-4D97-AF65-F5344CB8AC3E}">
        <p14:creationId xmlns:p14="http://schemas.microsoft.com/office/powerpoint/2010/main" val="3927479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92075" y="65088"/>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304800" y="304800"/>
            <a:ext cx="3124200" cy="291893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442913" y="439255"/>
            <a:ext cx="2855912" cy="2679700"/>
          </a:xfrm>
          <a:prstGeom prst="rect">
            <a:avLst/>
          </a:prstGeom>
          <a:solidFill>
            <a:srgbClr val="FFFFFF"/>
          </a:solidFill>
          <a:ln w="6350" cmpd="dbl">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Footer Placeholder 4"/>
          <p:cNvSpPr txBox="1">
            <a:spLocks/>
          </p:cNvSpPr>
          <p:nvPr userDrawn="1"/>
        </p:nvSpPr>
        <p:spPr>
          <a:xfrm>
            <a:off x="617538" y="6364288"/>
            <a:ext cx="8229600" cy="365125"/>
          </a:xfrm>
          <a:prstGeom prst="rect">
            <a:avLst/>
          </a:prstGeom>
        </p:spPr>
        <p:txBody>
          <a:bodyPr anchor="ctr"/>
          <a:lstStyle>
            <a:defPPr>
              <a:defRPr lang="en-US"/>
            </a:defPPr>
            <a:lvl1pPr algn="ctr" rtl="0" fontAlgn="base">
              <a:spcBef>
                <a:spcPct val="0"/>
              </a:spcBef>
              <a:spcAft>
                <a:spcPct val="0"/>
              </a:spcAft>
              <a:defRPr sz="1100" kern="1200">
                <a:solidFill>
                  <a:srgbClr val="000000"/>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altLang="en-US" dirty="0" smtClean="0"/>
              <a:t>Copyright © 2016 Cengage Learning</a:t>
            </a: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53033" y="567574"/>
            <a:ext cx="2643555" cy="2540176"/>
          </a:xfrm>
        </p:spPr>
        <p:txBody>
          <a:bodyPr anchor="t">
            <a:normAutofit/>
          </a:bodyPr>
          <a:lstStyle>
            <a:lvl1pPr algn="l">
              <a:defRPr sz="2000" b="0">
                <a:solidFill>
                  <a:schemeClr val="accent1">
                    <a:lumMod val="75000"/>
                  </a:schemeClr>
                </a:solidFill>
              </a:defRPr>
            </a:lvl1pPr>
          </a:lstStyle>
          <a:p>
            <a:r>
              <a:rPr lang="en-US"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defRPr>
                <a:solidFill>
                  <a:prstClr val="black"/>
                </a:solidFill>
              </a:defRPr>
            </a:lvl1pPr>
          </a:lstStyle>
          <a:p>
            <a:pPr>
              <a:defRPr/>
            </a:pPr>
            <a:fld id="{4A4351B6-6CB2-4A81-BDDA-59F4C9F2CB06}" type="slidenum">
              <a:rPr lang="en-US" altLang="en-US"/>
              <a:pPr>
                <a:defRPr/>
              </a:pPr>
              <a:t>‹#›</a:t>
            </a:fld>
            <a:endParaRPr lang="en-US" altLang="en-US" dirty="0"/>
          </a:p>
        </p:txBody>
      </p:sp>
    </p:spTree>
    <p:extLst>
      <p:ext uri="{BB962C8B-B14F-4D97-AF65-F5344CB8AC3E}">
        <p14:creationId xmlns:p14="http://schemas.microsoft.com/office/powerpoint/2010/main" val="335146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fontAlgn="base">
              <a:spcBef>
                <a:spcPct val="0"/>
              </a:spcBef>
              <a:spcAft>
                <a:spcPct val="0"/>
              </a:spcAft>
              <a:defRPr/>
            </a:pPr>
            <a:r>
              <a:rPr lang="en-US" altLang="en-US" dirty="0" smtClean="0">
                <a:solidFill>
                  <a:srgbClr val="464653"/>
                </a:solidFill>
                <a:ea typeface="ＭＳ Ｐゴシック" pitchFamily="34" charset="-128"/>
              </a:rPr>
              <a:t>Copyright © 2016 Cengage Learning.</a:t>
            </a:r>
          </a:p>
          <a:p>
            <a:pPr fontAlgn="base">
              <a:spcBef>
                <a:spcPct val="0"/>
              </a:spcBef>
              <a:spcAft>
                <a:spcPct val="0"/>
              </a:spcAft>
              <a:defRPr/>
            </a:pPr>
            <a:r>
              <a:rPr lang="en-US" altLang="en-US" dirty="0" smtClean="0">
                <a:solidFill>
                  <a:srgbClr val="464653"/>
                </a:solidFill>
                <a:ea typeface="ＭＳ Ｐゴシック" pitchFamily="34" charset="-128"/>
              </a:rPr>
              <a:t>All rights reserved.</a:t>
            </a:r>
            <a:endParaRPr lang="en-US" altLang="en-US" dirty="0">
              <a:solidFill>
                <a:srgbClr val="464653"/>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defRPr>
            </a:lvl1pPr>
          </a:lstStyle>
          <a:p>
            <a:pPr fontAlgn="base">
              <a:spcBef>
                <a:spcPct val="0"/>
              </a:spcBef>
              <a:spcAft>
                <a:spcPct val="0"/>
              </a:spcAft>
              <a:defRPr/>
            </a:pPr>
            <a:fld id="{4405CF9D-FFD8-46AA-A307-DC55D6505897}" type="slidenum">
              <a:rPr lang="en-US" altLang="en-US">
                <a:solidFill>
                  <a:prstClr val="black"/>
                </a:solidFill>
                <a:ea typeface="ＭＳ Ｐゴシック" pitchFamily="34" charset="-128"/>
              </a:rPr>
              <a:pPr fontAlgn="base">
                <a:spcBef>
                  <a:spcPct val="0"/>
                </a:spcBef>
                <a:spcAft>
                  <a:spcPct val="0"/>
                </a:spcAft>
                <a:defRPr/>
              </a:pPr>
              <a:t>‹#›</a:t>
            </a:fld>
            <a:endParaRPr lang="en-US" altLang="en-US" dirty="0">
              <a:solidFill>
                <a:prstClr val="black"/>
              </a:solidFill>
              <a:ea typeface="ＭＳ Ｐゴシック" pitchFamily="34" charset="-128"/>
            </a:endParaRPr>
          </a:p>
        </p:txBody>
      </p:sp>
      <p:sp>
        <p:nvSpPr>
          <p:cNvPr id="9" name="Rectangle 8"/>
          <p:cNvSpPr/>
          <p:nvPr/>
        </p:nvSpPr>
        <p:spPr>
          <a:xfrm>
            <a:off x="274320" y="278166"/>
            <a:ext cx="8595360" cy="132588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692061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2" r:id="rId8"/>
  </p:sldLayoutIdLst>
  <p:timing>
    <p:tnLst>
      <p:par>
        <p:cTn id="1" dur="indefinite" restart="never" nodeType="tmRoot"/>
      </p:par>
    </p:tnLst>
  </p:timing>
  <p:hf hdr="0" dt="0"/>
  <p:txStyles>
    <p:titleStyle>
      <a:lvl1pPr algn="ctr" rtl="0" eaLnBrk="0" fontAlgn="base" hangingPunct="0">
        <a:spcBef>
          <a:spcPct val="0"/>
        </a:spcBef>
        <a:spcAft>
          <a:spcPct val="0"/>
        </a:spcAft>
        <a:defRPr sz="4000" kern="1200" cap="all">
          <a:solidFill>
            <a:srgbClr val="525B7E"/>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a:solidFill>
            <a:srgbClr val="525B7E"/>
          </a:solidFill>
          <a:latin typeface="Arial" pitchFamily="34" charset="0"/>
          <a:cs typeface="Arial" pitchFamily="34" charset="0"/>
        </a:defRPr>
      </a:lvl2pPr>
      <a:lvl3pPr algn="ctr" rtl="0" eaLnBrk="0" fontAlgn="base" hangingPunct="0">
        <a:spcBef>
          <a:spcPct val="0"/>
        </a:spcBef>
        <a:spcAft>
          <a:spcPct val="0"/>
        </a:spcAft>
        <a:defRPr sz="4000">
          <a:solidFill>
            <a:srgbClr val="525B7E"/>
          </a:solidFill>
          <a:latin typeface="Arial" pitchFamily="34" charset="0"/>
          <a:cs typeface="Arial" pitchFamily="34" charset="0"/>
        </a:defRPr>
      </a:lvl3pPr>
      <a:lvl4pPr algn="ctr" rtl="0" eaLnBrk="0" fontAlgn="base" hangingPunct="0">
        <a:spcBef>
          <a:spcPct val="0"/>
        </a:spcBef>
        <a:spcAft>
          <a:spcPct val="0"/>
        </a:spcAft>
        <a:defRPr sz="4000">
          <a:solidFill>
            <a:srgbClr val="525B7E"/>
          </a:solidFill>
          <a:latin typeface="Arial" pitchFamily="34" charset="0"/>
          <a:cs typeface="Arial" pitchFamily="34" charset="0"/>
        </a:defRPr>
      </a:lvl4pPr>
      <a:lvl5pPr algn="ctr" rtl="0" eaLnBrk="0" fontAlgn="base" hangingPunct="0">
        <a:spcBef>
          <a:spcPct val="0"/>
        </a:spcBef>
        <a:spcAft>
          <a:spcPct val="0"/>
        </a:spcAft>
        <a:defRPr sz="4000">
          <a:solidFill>
            <a:srgbClr val="525B7E"/>
          </a:solidFill>
          <a:latin typeface="Arial" pitchFamily="34" charset="0"/>
          <a:cs typeface="Arial" pitchFamily="34" charset="0"/>
        </a:defRPr>
      </a:lvl5pPr>
      <a:lvl6pPr marL="457200" algn="ctr" rtl="0" fontAlgn="base">
        <a:spcBef>
          <a:spcPct val="0"/>
        </a:spcBef>
        <a:spcAft>
          <a:spcPct val="0"/>
        </a:spcAft>
        <a:defRPr sz="4000">
          <a:solidFill>
            <a:srgbClr val="6B7D72"/>
          </a:solidFill>
          <a:latin typeface="Arial" pitchFamily="34" charset="0"/>
          <a:cs typeface="Arial" pitchFamily="34" charset="0"/>
        </a:defRPr>
      </a:lvl6pPr>
      <a:lvl7pPr marL="914400" algn="ctr" rtl="0" fontAlgn="base">
        <a:spcBef>
          <a:spcPct val="0"/>
        </a:spcBef>
        <a:spcAft>
          <a:spcPct val="0"/>
        </a:spcAft>
        <a:defRPr sz="4000">
          <a:solidFill>
            <a:srgbClr val="6B7D72"/>
          </a:solidFill>
          <a:latin typeface="Arial" pitchFamily="34" charset="0"/>
          <a:cs typeface="Arial" pitchFamily="34" charset="0"/>
        </a:defRPr>
      </a:lvl7pPr>
      <a:lvl8pPr marL="1371600" algn="ctr" rtl="0" fontAlgn="base">
        <a:spcBef>
          <a:spcPct val="0"/>
        </a:spcBef>
        <a:spcAft>
          <a:spcPct val="0"/>
        </a:spcAft>
        <a:defRPr sz="4000">
          <a:solidFill>
            <a:srgbClr val="6B7D72"/>
          </a:solidFill>
          <a:latin typeface="Arial" pitchFamily="34" charset="0"/>
          <a:cs typeface="Arial" pitchFamily="34" charset="0"/>
        </a:defRPr>
      </a:lvl8pPr>
      <a:lvl9pPr marL="1828800" algn="ctr" rtl="0" fontAlgn="base">
        <a:spcBef>
          <a:spcPct val="0"/>
        </a:spcBef>
        <a:spcAft>
          <a:spcPct val="0"/>
        </a:spcAft>
        <a:defRPr sz="4000">
          <a:solidFill>
            <a:srgbClr val="6B7D72"/>
          </a:solidFill>
          <a:latin typeface="Arial" pitchFamily="34" charset="0"/>
          <a:cs typeface="Arial" pitchFamily="34" charset="0"/>
        </a:defRPr>
      </a:lvl9pPr>
    </p:titleStyle>
    <p:bodyStyle>
      <a:lvl1pPr marL="342900" indent="-228600" algn="l" rtl="0" eaLnBrk="0" fontAlgn="base" hangingPunct="0">
        <a:spcBef>
          <a:spcPts val="600"/>
        </a:spcBef>
        <a:spcAft>
          <a:spcPct val="0"/>
        </a:spcAft>
        <a:buClr>
          <a:schemeClr val="accent1"/>
        </a:buClr>
        <a:buFont typeface="Arial" charset="0"/>
        <a:buChar char="•"/>
        <a:defRPr sz="3600" kern="1200">
          <a:solidFill>
            <a:schemeClr val="tx2"/>
          </a:solidFill>
          <a:latin typeface="Arial" panose="020B0604020202020204" pitchFamily="34" charset="0"/>
          <a:ea typeface="+mn-ea"/>
          <a:cs typeface="Arial" panose="020B0604020202020204" pitchFamily="34" charset="0"/>
        </a:defRPr>
      </a:lvl1pPr>
      <a:lvl2pPr marL="639763" indent="-228600" algn="l" rtl="0" eaLnBrk="0" fontAlgn="base" hangingPunct="0">
        <a:spcBef>
          <a:spcPts val="600"/>
        </a:spcBef>
        <a:spcAft>
          <a:spcPct val="0"/>
        </a:spcAft>
        <a:buClr>
          <a:schemeClr val="accent2"/>
        </a:buClr>
        <a:buFont typeface="Arial" charset="0"/>
        <a:buChar char="•"/>
        <a:defRPr sz="3000" kern="1200">
          <a:solidFill>
            <a:schemeClr val="tx2"/>
          </a:solidFill>
          <a:latin typeface="Arial" panose="020B0604020202020204" pitchFamily="34" charset="0"/>
          <a:ea typeface="+mn-ea"/>
          <a:cs typeface="Arial" panose="020B0604020202020204" pitchFamily="34" charset="0"/>
        </a:defRPr>
      </a:lvl2pPr>
      <a:lvl3pPr marL="914400" indent="-228600" algn="l" rtl="0" eaLnBrk="0" fontAlgn="base" hangingPunct="0">
        <a:spcBef>
          <a:spcPts val="600"/>
        </a:spcBef>
        <a:spcAft>
          <a:spcPct val="0"/>
        </a:spcAft>
        <a:buClr>
          <a:srgbClr val="B5AE53"/>
        </a:buClr>
        <a:buFont typeface="Arial" charset="0"/>
        <a:buChar char="•"/>
        <a:defRPr sz="2600" kern="1200">
          <a:solidFill>
            <a:schemeClr val="tx2"/>
          </a:solidFill>
          <a:latin typeface="Arial" panose="020B0604020202020204" pitchFamily="34" charset="0"/>
          <a:ea typeface="+mn-ea"/>
          <a:cs typeface="Arial" panose="020B0604020202020204" pitchFamily="34" charset="0"/>
        </a:defRPr>
      </a:lvl3pPr>
      <a:lvl4pPr marL="1279525" indent="-228600" algn="l" rtl="0" eaLnBrk="0" fontAlgn="base" hangingPunct="0">
        <a:spcBef>
          <a:spcPts val="600"/>
        </a:spcBef>
        <a:spcAft>
          <a:spcPct val="0"/>
        </a:spcAft>
        <a:buClr>
          <a:srgbClr val="848058"/>
        </a:buClr>
        <a:buFont typeface="Arial" charset="0"/>
        <a:buChar char="•"/>
        <a:defRPr sz="2200" kern="1200">
          <a:solidFill>
            <a:schemeClr val="tx2"/>
          </a:solidFill>
          <a:latin typeface="Arial" panose="020B0604020202020204" pitchFamily="34" charset="0"/>
          <a:ea typeface="+mn-ea"/>
          <a:cs typeface="Arial" panose="020B0604020202020204" pitchFamily="34" charset="0"/>
        </a:defRPr>
      </a:lvl4pPr>
      <a:lvl5pPr marL="1554163" indent="-228600" algn="l" rtl="0" eaLnBrk="0" fontAlgn="base" hangingPunct="0">
        <a:spcBef>
          <a:spcPts val="600"/>
        </a:spcBef>
        <a:spcAft>
          <a:spcPct val="0"/>
        </a:spcAft>
        <a:buClr>
          <a:srgbClr val="E8B54D"/>
        </a:buClr>
        <a:buFont typeface="Arial" charset="0"/>
        <a:buChar char="•"/>
        <a:defRPr sz="2200" kern="1200">
          <a:solidFill>
            <a:schemeClr val="tx2"/>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ollege.cengage.com/polisci/polisci_shared/courseware/media/playeradb.html?video=37023225_001_rick_perry_work_hard_for_texa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tmp"/></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2F4"/>
        </a:solidFill>
        <a:effectLst/>
      </p:bgPr>
    </p:bg>
    <p:spTree>
      <p:nvGrpSpPr>
        <p:cNvPr id="1" name=""/>
        <p:cNvGrpSpPr/>
        <p:nvPr/>
      </p:nvGrpSpPr>
      <p:grpSpPr>
        <a:xfrm>
          <a:off x="0" y="0"/>
          <a:ext cx="0" cy="0"/>
          <a:chOff x="0" y="0"/>
          <a:chExt cx="0" cy="0"/>
        </a:xfrm>
      </p:grpSpPr>
      <p:pic>
        <p:nvPicPr>
          <p:cNvPr id="5122" name="Picture 7" descr="Maxwell_Texas_Politics_Today_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590800" y="6065838"/>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3600">
                <a:solidFill>
                  <a:schemeClr val="tx2"/>
                </a:solidFill>
                <a:latin typeface="Arial" charset="0"/>
                <a:cs typeface="Arial" charset="0"/>
              </a:defRPr>
            </a:lvl1pPr>
            <a:lvl2pPr marL="742950" indent="-285750" eaLnBrk="0" hangingPunct="0">
              <a:spcBef>
                <a:spcPct val="20000"/>
              </a:spcBef>
              <a:buClr>
                <a:schemeClr val="accent2"/>
              </a:buClr>
              <a:buFont typeface="Arial" charset="0"/>
              <a:buChar char="•"/>
              <a:defRPr sz="3000">
                <a:solidFill>
                  <a:schemeClr val="tx2"/>
                </a:solidFill>
                <a:latin typeface="Arial" charset="0"/>
                <a:cs typeface="Arial" charset="0"/>
              </a:defRPr>
            </a:lvl2pPr>
            <a:lvl3pPr marL="1143000" indent="-228600" eaLnBrk="0" hangingPunct="0">
              <a:spcBef>
                <a:spcPct val="20000"/>
              </a:spcBef>
              <a:buClr>
                <a:srgbClr val="B5AE53"/>
              </a:buClr>
              <a:buFont typeface="Arial" charset="0"/>
              <a:buChar char="•"/>
              <a:defRPr sz="3000">
                <a:solidFill>
                  <a:schemeClr val="tx2"/>
                </a:solidFill>
                <a:latin typeface="Arial" charset="0"/>
                <a:cs typeface="Arial" charset="0"/>
              </a:defRPr>
            </a:lvl3pPr>
            <a:lvl4pPr marL="1600200" indent="-228600" eaLnBrk="0" hangingPunct="0">
              <a:spcBef>
                <a:spcPct val="20000"/>
              </a:spcBef>
              <a:buClr>
                <a:srgbClr val="848058"/>
              </a:buClr>
              <a:buFont typeface="Arial" charset="0"/>
              <a:buChar char="•"/>
              <a:defRPr sz="3000">
                <a:solidFill>
                  <a:schemeClr val="tx2"/>
                </a:solidFill>
                <a:latin typeface="Arial" charset="0"/>
                <a:cs typeface="Arial" charset="0"/>
              </a:defRPr>
            </a:lvl4pPr>
            <a:lvl5pPr marL="2057400" indent="-228600" eaLnBrk="0" hangingPunct="0">
              <a:spcBef>
                <a:spcPct val="20000"/>
              </a:spcBef>
              <a:buClr>
                <a:srgbClr val="E8B54D"/>
              </a:buClr>
              <a:buFont typeface="Arial" charset="0"/>
              <a:buChar char="•"/>
              <a:defRPr sz="3000">
                <a:solidFill>
                  <a:schemeClr val="tx2"/>
                </a:solidFill>
                <a:latin typeface="Arial" charset="0"/>
                <a:cs typeface="Arial" charset="0"/>
              </a:defRPr>
            </a:lvl5pPr>
            <a:lvl6pPr marL="25146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6pPr>
            <a:lvl7pPr marL="29718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7pPr>
            <a:lvl8pPr marL="34290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8pPr>
            <a:lvl9pPr marL="38862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9pPr>
          </a:lstStyle>
          <a:p>
            <a:pPr algn="ctr" eaLnBrk="1" fontAlgn="base" hangingPunct="1">
              <a:spcBef>
                <a:spcPct val="0"/>
              </a:spcBef>
              <a:spcAft>
                <a:spcPct val="0"/>
              </a:spcAft>
              <a:buClrTx/>
              <a:buFontTx/>
              <a:buNone/>
            </a:pPr>
            <a:r>
              <a:rPr lang="en-US" altLang="en-US" sz="3200" b="1" dirty="0" smtClean="0">
                <a:solidFill>
                  <a:prstClr val="white"/>
                </a:solidFill>
                <a:effectLst>
                  <a:outerShdw blurRad="38100" dist="38100" dir="2700000" algn="tl">
                    <a:srgbClr val="000000">
                      <a:alpha val="43137"/>
                    </a:srgbClr>
                  </a:outerShdw>
                </a:effectLst>
                <a:ea typeface="ＭＳ Ｐゴシック" pitchFamily="34" charset="-128"/>
              </a:rPr>
              <a:t>The Texas Executive Branch</a:t>
            </a:r>
          </a:p>
        </p:txBody>
      </p:sp>
      <p:sp>
        <p:nvSpPr>
          <p:cNvPr id="5124" name="TextBox 2"/>
          <p:cNvSpPr txBox="1">
            <a:spLocks noChangeArrowheads="1"/>
          </p:cNvSpPr>
          <p:nvPr/>
        </p:nvSpPr>
        <p:spPr bwMode="auto">
          <a:xfrm>
            <a:off x="228600" y="60960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3600">
                <a:solidFill>
                  <a:schemeClr val="tx2"/>
                </a:solidFill>
                <a:latin typeface="Arial" charset="0"/>
                <a:cs typeface="Arial" charset="0"/>
              </a:defRPr>
            </a:lvl1pPr>
            <a:lvl2pPr marL="742950" indent="-285750" eaLnBrk="0" hangingPunct="0">
              <a:spcBef>
                <a:spcPct val="20000"/>
              </a:spcBef>
              <a:buClr>
                <a:schemeClr val="accent2"/>
              </a:buClr>
              <a:buFont typeface="Arial" charset="0"/>
              <a:buChar char="•"/>
              <a:defRPr sz="3000">
                <a:solidFill>
                  <a:schemeClr val="tx2"/>
                </a:solidFill>
                <a:latin typeface="Arial" charset="0"/>
                <a:cs typeface="Arial" charset="0"/>
              </a:defRPr>
            </a:lvl2pPr>
            <a:lvl3pPr marL="1143000" indent="-228600" eaLnBrk="0" hangingPunct="0">
              <a:spcBef>
                <a:spcPct val="20000"/>
              </a:spcBef>
              <a:buClr>
                <a:srgbClr val="B5AE53"/>
              </a:buClr>
              <a:buFont typeface="Arial" charset="0"/>
              <a:buChar char="•"/>
              <a:defRPr sz="3000">
                <a:solidFill>
                  <a:schemeClr val="tx2"/>
                </a:solidFill>
                <a:latin typeface="Arial" charset="0"/>
                <a:cs typeface="Arial" charset="0"/>
              </a:defRPr>
            </a:lvl3pPr>
            <a:lvl4pPr marL="1600200" indent="-228600" eaLnBrk="0" hangingPunct="0">
              <a:spcBef>
                <a:spcPct val="20000"/>
              </a:spcBef>
              <a:buClr>
                <a:srgbClr val="848058"/>
              </a:buClr>
              <a:buFont typeface="Arial" charset="0"/>
              <a:buChar char="•"/>
              <a:defRPr sz="3000">
                <a:solidFill>
                  <a:schemeClr val="tx2"/>
                </a:solidFill>
                <a:latin typeface="Arial" charset="0"/>
                <a:cs typeface="Arial" charset="0"/>
              </a:defRPr>
            </a:lvl4pPr>
            <a:lvl5pPr marL="2057400" indent="-228600" eaLnBrk="0" hangingPunct="0">
              <a:spcBef>
                <a:spcPct val="20000"/>
              </a:spcBef>
              <a:buClr>
                <a:srgbClr val="E8B54D"/>
              </a:buClr>
              <a:buFont typeface="Arial" charset="0"/>
              <a:buChar char="•"/>
              <a:defRPr sz="3000">
                <a:solidFill>
                  <a:schemeClr val="tx2"/>
                </a:solidFill>
                <a:latin typeface="Arial" charset="0"/>
                <a:cs typeface="Arial" charset="0"/>
              </a:defRPr>
            </a:lvl5pPr>
            <a:lvl6pPr marL="25146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6pPr>
            <a:lvl7pPr marL="29718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7pPr>
            <a:lvl8pPr marL="34290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8pPr>
            <a:lvl9pPr marL="38862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9pPr>
          </a:lstStyle>
          <a:p>
            <a:pPr algn="ctr" eaLnBrk="1" fontAlgn="base" hangingPunct="1">
              <a:spcBef>
                <a:spcPct val="0"/>
              </a:spcBef>
              <a:spcAft>
                <a:spcPct val="0"/>
              </a:spcAft>
              <a:buClrTx/>
              <a:buFontTx/>
              <a:buNone/>
            </a:pPr>
            <a:r>
              <a:rPr lang="en-US" altLang="en-US" sz="2800" b="1" dirty="0" smtClean="0">
                <a:solidFill>
                  <a:prstClr val="white"/>
                </a:solidFill>
                <a:effectLst>
                  <a:outerShdw blurRad="38100" dist="38100" dir="2700000" algn="tl">
                    <a:srgbClr val="000000">
                      <a:alpha val="43137"/>
                    </a:srgbClr>
                  </a:outerShdw>
                </a:effectLst>
                <a:ea typeface="ＭＳ Ｐゴシック" pitchFamily="34" charset="-128"/>
              </a:rPr>
              <a:t>Chapter 8</a:t>
            </a:r>
          </a:p>
        </p:txBody>
      </p:sp>
    </p:spTree>
    <p:extLst>
      <p:ext uri="{BB962C8B-B14F-4D97-AF65-F5344CB8AC3E}">
        <p14:creationId xmlns:p14="http://schemas.microsoft.com/office/powerpoint/2010/main" val="258658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a:t>
            </a:r>
          </a:p>
        </p:txBody>
      </p:sp>
      <p:sp>
        <p:nvSpPr>
          <p:cNvPr id="3" name="Content Placeholder 2"/>
          <p:cNvSpPr>
            <a:spLocks noGrp="1"/>
          </p:cNvSpPr>
          <p:nvPr>
            <p:ph idx="1"/>
          </p:nvPr>
        </p:nvSpPr>
        <p:spPr/>
        <p:txBody>
          <a:bodyPr/>
          <a:lstStyle/>
          <a:p>
            <a:pPr eaLnBrk="1" hangingPunct="1">
              <a:defRPr/>
            </a:pPr>
            <a:r>
              <a:rPr lang="en-US" dirty="0">
                <a:ea typeface="ＭＳ Ｐゴシック" pitchFamily="34" charset="-128"/>
              </a:rPr>
              <a:t>Informal (extralegal) powers</a:t>
            </a:r>
          </a:p>
          <a:p>
            <a:pPr lvl="1" eaLnBrk="1" hangingPunct="1">
              <a:defRPr/>
            </a:pPr>
            <a:r>
              <a:rPr lang="en-US" dirty="0">
                <a:ea typeface="ＭＳ Ｐゴシック" pitchFamily="34" charset="-128"/>
              </a:rPr>
              <a:t>Powers that are not stated in rules, a law, or a </a:t>
            </a:r>
            <a:r>
              <a:rPr lang="en-US" dirty="0" smtClean="0">
                <a:ea typeface="ＭＳ Ｐゴシック" pitchFamily="34" charset="-128"/>
              </a:rPr>
              <a:t>constitution, </a:t>
            </a:r>
            <a:r>
              <a:rPr lang="en-US" dirty="0">
                <a:ea typeface="ＭＳ Ｐゴシック" pitchFamily="34" charset="-128"/>
              </a:rPr>
              <a:t>but are usually </a:t>
            </a:r>
            <a:r>
              <a:rPr lang="en-US" dirty="0">
                <a:solidFill>
                  <a:srgbClr val="FF0000"/>
                </a:solidFill>
                <a:ea typeface="ＭＳ Ｐゴシック" pitchFamily="34" charset="-128"/>
              </a:rPr>
              <a:t>derived from these legal powers</a:t>
            </a:r>
          </a:p>
          <a:p>
            <a:pPr eaLnBrk="1" hangingPunct="1">
              <a:defRPr/>
            </a:pPr>
            <a:r>
              <a:rPr lang="en-US" dirty="0">
                <a:ea typeface="ＭＳ Ｐゴシック" pitchFamily="34" charset="-128"/>
              </a:rPr>
              <a:t>Formal (legal) powers</a:t>
            </a:r>
          </a:p>
          <a:p>
            <a:pPr lvl="1" eaLnBrk="1" hangingPunct="1">
              <a:defRPr/>
            </a:pPr>
            <a:r>
              <a:rPr lang="en-US" dirty="0">
                <a:ea typeface="ＭＳ Ｐゴシック" pitchFamily="34" charset="-128"/>
              </a:rPr>
              <a:t>Powers stated in rules, a law, or a constitution</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304192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a:t>
            </a:r>
          </a:p>
        </p:txBody>
      </p:sp>
      <p:sp>
        <p:nvSpPr>
          <p:cNvPr id="3" name="Content Placeholder 2"/>
          <p:cNvSpPr>
            <a:spLocks noGrp="1"/>
          </p:cNvSpPr>
          <p:nvPr>
            <p:ph idx="1"/>
          </p:nvPr>
        </p:nvSpPr>
        <p:spPr/>
        <p:txBody>
          <a:bodyPr/>
          <a:lstStyle/>
          <a:p>
            <a:pPr eaLnBrk="1" hangingPunct="1">
              <a:defRPr/>
            </a:pPr>
            <a:r>
              <a:rPr lang="en-US" dirty="0">
                <a:ea typeface="ＭＳ Ｐゴシック" pitchFamily="34" charset="-128"/>
              </a:rPr>
              <a:t>Media </a:t>
            </a:r>
            <a:r>
              <a:rPr lang="en-US" dirty="0" smtClean="0">
                <a:ea typeface="ＭＳ Ｐゴシック" pitchFamily="34" charset="-128"/>
              </a:rPr>
              <a:t>access, party influence, and appointive </a:t>
            </a:r>
            <a:r>
              <a:rPr lang="en-US" dirty="0">
                <a:ea typeface="ＭＳ Ｐゴシック" pitchFamily="34" charset="-128"/>
              </a:rPr>
              <a:t>powers to boards, </a:t>
            </a:r>
            <a:r>
              <a:rPr lang="en-US" dirty="0" smtClean="0">
                <a:ea typeface="ＭＳ Ｐゴシック" pitchFamily="34" charset="-128"/>
              </a:rPr>
              <a:t>commissions are all things that provide </a:t>
            </a:r>
            <a:r>
              <a:rPr lang="en-US" dirty="0">
                <a:ea typeface="ＭＳ Ｐゴシック" pitchFamily="34" charset="-128"/>
              </a:rPr>
              <a:t>an opportunity for the governor to have greater influence on both the legislative and administrative </a:t>
            </a:r>
            <a:r>
              <a:rPr lang="en-US" dirty="0" smtClean="0">
                <a:ea typeface="ＭＳ Ｐゴシック" pitchFamily="34" charset="-128"/>
              </a:rPr>
              <a:t>policy.</a:t>
            </a:r>
            <a:endParaRPr 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319401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a:t>
            </a:r>
          </a:p>
        </p:txBody>
      </p:sp>
      <p:sp>
        <p:nvSpPr>
          <p:cNvPr id="3" name="Content Placeholder 2"/>
          <p:cNvSpPr>
            <a:spLocks noGrp="1"/>
          </p:cNvSpPr>
          <p:nvPr>
            <p:ph idx="1"/>
          </p:nvPr>
        </p:nvSpPr>
        <p:spPr/>
        <p:txBody>
          <a:bodyPr/>
          <a:lstStyle/>
          <a:p>
            <a:pPr eaLnBrk="1" hangingPunct="1">
              <a:defRPr/>
            </a:pPr>
            <a:r>
              <a:rPr lang="en-US" dirty="0">
                <a:ea typeface="ＭＳ Ｐゴシック" pitchFamily="34" charset="-128"/>
              </a:rPr>
              <a:t>The governor’s ability to influence the making and executing of government policy depends on </a:t>
            </a:r>
            <a:r>
              <a:rPr lang="en-US" dirty="0" smtClean="0">
                <a:ea typeface="ＭＳ Ｐゴシック" pitchFamily="34" charset="-128"/>
              </a:rPr>
              <a:t>his </a:t>
            </a:r>
            <a:r>
              <a:rPr lang="en-US" dirty="0">
                <a:ea typeface="ＭＳ Ｐゴシック" pitchFamily="34" charset="-128"/>
              </a:rPr>
              <a:t>or </a:t>
            </a:r>
            <a:r>
              <a:rPr lang="en-US" dirty="0" smtClean="0">
                <a:ea typeface="ＭＳ Ｐゴシック" pitchFamily="34" charset="-128"/>
              </a:rPr>
              <a:t>her:</a:t>
            </a:r>
            <a:endParaRPr lang="en-US" dirty="0">
              <a:ea typeface="ＭＳ Ｐゴシック" pitchFamily="34" charset="-128"/>
            </a:endParaRPr>
          </a:p>
          <a:p>
            <a:pPr lvl="1" eaLnBrk="1" hangingPunct="1">
              <a:defRPr/>
            </a:pPr>
            <a:r>
              <a:rPr lang="en-US" dirty="0">
                <a:ea typeface="ＭＳ Ｐゴシック" pitchFamily="34" charset="-128"/>
              </a:rPr>
              <a:t> </a:t>
            </a:r>
            <a:r>
              <a:rPr lang="en-US" dirty="0" smtClean="0">
                <a:ea typeface="ＭＳ Ｐゴシック" pitchFamily="34" charset="-128"/>
              </a:rPr>
              <a:t>bargaining skills</a:t>
            </a:r>
            <a:endParaRPr lang="en-US" dirty="0">
              <a:ea typeface="ＭＳ Ｐゴシック" pitchFamily="34" charset="-128"/>
            </a:endParaRPr>
          </a:p>
          <a:p>
            <a:pPr lvl="1" eaLnBrk="1" hangingPunct="1">
              <a:defRPr/>
            </a:pPr>
            <a:r>
              <a:rPr lang="en-US" dirty="0" smtClean="0">
                <a:ea typeface="ＭＳ Ｐゴシック" pitchFamily="34" charset="-128"/>
              </a:rPr>
              <a:t>ability </a:t>
            </a:r>
            <a:r>
              <a:rPr lang="en-US" dirty="0">
                <a:ea typeface="ＭＳ Ｐゴシック" pitchFamily="34" charset="-128"/>
              </a:rPr>
              <a:t>to broker effectively between competing </a:t>
            </a:r>
            <a:r>
              <a:rPr lang="en-US" dirty="0" smtClean="0">
                <a:ea typeface="ＭＳ Ｐゴシック" pitchFamily="34" charset="-128"/>
              </a:rPr>
              <a:t>interests</a:t>
            </a:r>
            <a:endParaRPr lang="en-US" dirty="0">
              <a:ea typeface="ＭＳ Ｐゴシック" pitchFamily="34" charset="-128"/>
            </a:endParaRPr>
          </a:p>
          <a:p>
            <a:pPr lvl="1" eaLnBrk="1" hangingPunct="1">
              <a:defRPr/>
            </a:pPr>
            <a:r>
              <a:rPr lang="en-US" dirty="0" smtClean="0">
                <a:ea typeface="ＭＳ Ｐゴシック" pitchFamily="34" charset="-128"/>
              </a:rPr>
              <a:t>persuasiveness</a:t>
            </a:r>
            <a:endParaRPr 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3703956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PLURAL </a:t>
            </a:r>
            <a:r>
              <a:rPr lang="en-US" dirty="0" err="1" smtClean="0"/>
              <a:t>EXEcUTIVE</a:t>
            </a:r>
            <a:endParaRPr lang="en-US" dirty="0"/>
          </a:p>
        </p:txBody>
      </p:sp>
      <p:sp>
        <p:nvSpPr>
          <p:cNvPr id="3" name="Content Placeholder 2"/>
          <p:cNvSpPr>
            <a:spLocks noGrp="1"/>
          </p:cNvSpPr>
          <p:nvPr>
            <p:ph idx="1"/>
          </p:nvPr>
        </p:nvSpPr>
        <p:spPr/>
        <p:txBody>
          <a:bodyPr/>
          <a:lstStyle/>
          <a:p>
            <a:pPr eaLnBrk="1" hangingPunct="1">
              <a:defRPr/>
            </a:pPr>
            <a:r>
              <a:rPr lang="en-US" dirty="0" smtClean="0">
                <a:ea typeface="ＭＳ Ｐゴシック" pitchFamily="34" charset="-128"/>
              </a:rPr>
              <a:t>The executive branch of Texas government is best described as fragmented.</a:t>
            </a:r>
            <a:endParaRPr 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1717259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Texas’s Elected Officials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14</a:t>
            </a:fld>
            <a:endParaRPr lang="en-US" altLang="en-US" dirty="0">
              <a:solidFill>
                <a:prstClr val="black"/>
              </a:solidFill>
            </a:endParaRPr>
          </a:p>
        </p:txBody>
      </p:sp>
      <p:pic>
        <p:nvPicPr>
          <p:cNvPr id="7" name="Content Placeholder 6"/>
          <p:cNvPicPr>
            <a:picLocks noGrp="1" noChangeAspect="1"/>
          </p:cNvPicPr>
          <p:nvPr>
            <p:ph idx="1"/>
          </p:nvPr>
        </p:nvPicPr>
        <p:blipFill>
          <a:blip r:embed="rId3"/>
          <a:stretch>
            <a:fillRect/>
          </a:stretch>
        </p:blipFill>
        <p:spPr>
          <a:xfrm>
            <a:off x="1044652" y="1827083"/>
            <a:ext cx="7108748" cy="4192717"/>
          </a:xfrm>
          <a:prstGeom prst="rect">
            <a:avLst/>
          </a:prstGeom>
        </p:spPr>
      </p:pic>
    </p:spTree>
    <p:extLst>
      <p:ext uri="{BB962C8B-B14F-4D97-AF65-F5344CB8AC3E}">
        <p14:creationId xmlns:p14="http://schemas.microsoft.com/office/powerpoint/2010/main" val="3965307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a:t>The Governor as Chief </a:t>
            </a:r>
            <a:r>
              <a:rPr lang="en-US" dirty="0" smtClean="0"/>
              <a:t>Executive</a:t>
            </a:r>
          </a:p>
          <a:p>
            <a:pPr lvl="1" eaLnBrk="1" hangingPunct="1">
              <a:defRPr/>
            </a:pPr>
            <a:r>
              <a:rPr lang="en-US" dirty="0" smtClean="0"/>
              <a:t> </a:t>
            </a:r>
            <a:r>
              <a:rPr lang="en-US" dirty="0">
                <a:ea typeface="ＭＳ Ｐゴシック" pitchFamily="34" charset="-128"/>
              </a:rPr>
              <a:t>Appointive powers</a:t>
            </a:r>
          </a:p>
          <a:p>
            <a:pPr lvl="2" eaLnBrk="1" hangingPunct="1">
              <a:defRPr/>
            </a:pPr>
            <a:r>
              <a:rPr lang="en-US" dirty="0" smtClean="0">
                <a:ea typeface="ＭＳ Ｐゴシック" pitchFamily="34" charset="-128"/>
              </a:rPr>
              <a:t>Interest-group concerns</a:t>
            </a:r>
          </a:p>
          <a:p>
            <a:pPr lvl="2" eaLnBrk="1" hangingPunct="1">
              <a:defRPr/>
            </a:pPr>
            <a:r>
              <a:rPr lang="en-US" dirty="0" smtClean="0">
                <a:ea typeface="ＭＳ Ｐゴシック" pitchFamily="34" charset="-128"/>
              </a:rPr>
              <a:t>Influence of </a:t>
            </a:r>
            <a:r>
              <a:rPr lang="en-US" dirty="0">
                <a:ea typeface="ＭＳ Ｐゴシック" pitchFamily="34" charset="-128"/>
              </a:rPr>
              <a:t>the </a:t>
            </a:r>
            <a:r>
              <a:rPr lang="en-US" dirty="0" smtClean="0">
                <a:ea typeface="ＭＳ Ｐゴシック" pitchFamily="34" charset="-128"/>
              </a:rPr>
              <a:t>Senate</a:t>
            </a:r>
          </a:p>
          <a:p>
            <a:pPr lvl="3" eaLnBrk="1" hangingPunct="1">
              <a:defRPr/>
            </a:pPr>
            <a:r>
              <a:rPr lang="en-US" dirty="0" smtClean="0">
                <a:ea typeface="ＭＳ Ｐゴシック" pitchFamily="34" charset="-128"/>
              </a:rPr>
              <a:t>Senatorial courtesy</a:t>
            </a:r>
            <a:r>
              <a:rPr lang="en-US" dirty="0">
                <a:ea typeface="ＭＳ Ｐゴシック" pitchFamily="34" charset="-128"/>
              </a:rPr>
              <a:t>: The tradition of allowing a senator to reject the governor’s appointment of a political enemy from the senator’s district. </a:t>
            </a:r>
          </a:p>
          <a:p>
            <a:pPr lvl="2" eaLnBrk="1" hangingPunct="1">
              <a:defRPr/>
            </a:pPr>
            <a:r>
              <a:rPr lang="en-US" dirty="0" smtClean="0">
                <a:ea typeface="ＭＳ Ｐゴシック" pitchFamily="34" charset="-128"/>
              </a:rPr>
              <a:t>Bureaucratic concerns</a:t>
            </a:r>
          </a:p>
          <a:p>
            <a:pPr lvl="1" eaLnBrk="1" hangingPunct="1">
              <a:defRPr/>
            </a:pPr>
            <a:endParaRPr lang="en-US" dirty="0">
              <a:ea typeface="ＭＳ Ｐゴシック" pitchFamily="34" charset="-128"/>
            </a:endParaRPr>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366287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Board and Commission System</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16</a:t>
            </a:fld>
            <a:endParaRPr lang="en-US" altLang="en-US" dirty="0">
              <a:solidFill>
                <a:prstClr val="black"/>
              </a:solidFill>
            </a:endParaRPr>
          </a:p>
        </p:txBody>
      </p:sp>
      <p:pic>
        <p:nvPicPr>
          <p:cNvPr id="6" name="Content Placeholder 5"/>
          <p:cNvPicPr>
            <a:picLocks noGrp="1" noChangeAspect="1"/>
          </p:cNvPicPr>
          <p:nvPr>
            <p:ph idx="1"/>
          </p:nvPr>
        </p:nvPicPr>
        <p:blipFill>
          <a:blip r:embed="rId3"/>
          <a:stretch>
            <a:fillRect/>
          </a:stretch>
        </p:blipFill>
        <p:spPr>
          <a:xfrm>
            <a:off x="685800" y="1981200"/>
            <a:ext cx="7633559" cy="3852006"/>
          </a:xfrm>
          <a:prstGeom prst="rect">
            <a:avLst/>
          </a:prstGeom>
        </p:spPr>
      </p:pic>
    </p:spTree>
    <p:extLst>
      <p:ext uri="{BB962C8B-B14F-4D97-AF65-F5344CB8AC3E}">
        <p14:creationId xmlns:p14="http://schemas.microsoft.com/office/powerpoint/2010/main" val="2130057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a:t>The Governor as Chief </a:t>
            </a:r>
            <a:r>
              <a:rPr lang="en-US" dirty="0" smtClean="0"/>
              <a:t>Executive (cont.)</a:t>
            </a:r>
          </a:p>
          <a:p>
            <a:pPr lvl="1"/>
            <a:r>
              <a:rPr lang="en-US" dirty="0" smtClean="0"/>
              <a:t>Removal Powers</a:t>
            </a:r>
          </a:p>
          <a:p>
            <a:pPr lvl="1"/>
            <a:r>
              <a:rPr lang="en-US" dirty="0" smtClean="0"/>
              <a:t>Law Enforcement Powers</a:t>
            </a:r>
          </a:p>
          <a:p>
            <a:pPr lvl="1"/>
            <a:r>
              <a:rPr lang="en-US" dirty="0" smtClean="0"/>
              <a:t>Military Powers</a:t>
            </a:r>
          </a:p>
          <a:p>
            <a:pPr lvl="1"/>
            <a:r>
              <a:rPr lang="en-US" dirty="0" smtClean="0"/>
              <a:t>Clemency Powers</a:t>
            </a:r>
          </a:p>
          <a:p>
            <a:pPr lvl="1"/>
            <a:r>
              <a:rPr lang="en-US" dirty="0" smtClean="0"/>
              <a:t>Judicial powers</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3748457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a:t>The Governor as Chief of </a:t>
            </a:r>
            <a:r>
              <a:rPr lang="en-US" dirty="0" smtClean="0"/>
              <a:t>State</a:t>
            </a:r>
          </a:p>
          <a:p>
            <a:pPr lvl="1" eaLnBrk="1" hangingPunct="1">
              <a:defRPr/>
            </a:pPr>
            <a:r>
              <a:rPr lang="en-US" dirty="0">
                <a:ea typeface="ＭＳ Ｐゴシック" pitchFamily="34" charset="-128"/>
              </a:rPr>
              <a:t>Ceremonial </a:t>
            </a:r>
            <a:r>
              <a:rPr lang="en-US" dirty="0" smtClean="0">
                <a:ea typeface="ＭＳ Ｐゴシック" pitchFamily="34" charset="-128"/>
              </a:rPr>
              <a:t>duties</a:t>
            </a:r>
          </a:p>
          <a:p>
            <a:pPr lvl="1" eaLnBrk="1" hangingPunct="1">
              <a:defRPr/>
            </a:pPr>
            <a:r>
              <a:rPr lang="en-US" dirty="0" smtClean="0">
                <a:ea typeface="ＭＳ Ｐゴシック" pitchFamily="34" charset="-128"/>
              </a:rPr>
              <a:t>International function</a:t>
            </a:r>
          </a:p>
          <a:p>
            <a:pPr lvl="1" eaLnBrk="1" hangingPunct="1">
              <a:defRPr/>
            </a:pPr>
            <a:r>
              <a:rPr lang="en-US" dirty="0" smtClean="0">
                <a:ea typeface="ＭＳ Ｐゴシック" pitchFamily="34" charset="-128"/>
              </a:rPr>
              <a:t>Federal-State relations</a:t>
            </a:r>
            <a:endParaRPr lang="en-US" dirty="0">
              <a:ea typeface="ＭＳ Ｐゴシック" pitchFamily="34" charset="-128"/>
            </a:endParaRPr>
          </a:p>
          <a:p>
            <a:pPr lvl="2" eaLnBrk="1" hangingPunct="1">
              <a:defRPr/>
            </a:pPr>
            <a:r>
              <a:rPr lang="en-US" dirty="0" smtClean="0">
                <a:ea typeface="ＭＳ Ｐゴシック" pitchFamily="34" charset="-128"/>
              </a:rPr>
              <a:t>Governor </a:t>
            </a:r>
            <a:r>
              <a:rPr lang="en-US" dirty="0">
                <a:ea typeface="ＭＳ Ｐゴシック" pitchFamily="34" charset="-128"/>
              </a:rPr>
              <a:t>may request federal aid in times of a disaster, drought, or an economic </a:t>
            </a:r>
            <a:r>
              <a:rPr lang="en-US" dirty="0" smtClean="0">
                <a:ea typeface="ＭＳ Ｐゴシック" pitchFamily="34" charset="-128"/>
              </a:rPr>
              <a:t>calamity</a:t>
            </a:r>
            <a:endParaRPr lang="en-US" dirty="0">
              <a:ea typeface="ＭＳ Ｐゴシック" pitchFamily="34" charset="-128"/>
            </a:endParaRPr>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305042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a:t>Governor as Party </a:t>
            </a:r>
            <a:r>
              <a:rPr lang="en-US" dirty="0" smtClean="0"/>
              <a:t>Chief</a:t>
            </a:r>
          </a:p>
          <a:p>
            <a:pPr lvl="1" eaLnBrk="1" hangingPunct="1">
              <a:defRPr/>
            </a:pPr>
            <a:r>
              <a:rPr lang="en-US" dirty="0">
                <a:ea typeface="ＭＳ Ｐゴシック" pitchFamily="34" charset="-128"/>
              </a:rPr>
              <a:t>Influential position</a:t>
            </a:r>
          </a:p>
          <a:p>
            <a:pPr lvl="1" eaLnBrk="1" hangingPunct="1">
              <a:defRPr/>
            </a:pPr>
            <a:r>
              <a:rPr lang="en-US" dirty="0" smtClean="0">
                <a:ea typeface="ＭＳ Ｐゴシック" pitchFamily="34" charset="-128"/>
              </a:rPr>
              <a:t>Can reward </a:t>
            </a:r>
            <a:r>
              <a:rPr lang="en-US" dirty="0">
                <a:ea typeface="ＭＳ Ｐゴシック" pitchFamily="34" charset="-128"/>
              </a:rPr>
              <a:t>supporters with political appointments</a:t>
            </a:r>
          </a:p>
          <a:p>
            <a:pPr lvl="1" eaLnBrk="1" hangingPunct="1">
              <a:defRPr/>
            </a:pPr>
            <a:r>
              <a:rPr lang="en-US" dirty="0" smtClean="0">
                <a:ea typeface="ＭＳ Ｐゴシック" pitchFamily="34" charset="-128"/>
              </a:rPr>
              <a:t>National party leader</a:t>
            </a:r>
          </a:p>
          <a:p>
            <a:pPr lvl="1" eaLnBrk="1" hangingPunct="1">
              <a:defRPr/>
            </a:pPr>
            <a:r>
              <a:rPr lang="en-US" dirty="0" smtClean="0">
                <a:ea typeface="ＭＳ Ｐゴシック" pitchFamily="34" charset="-128"/>
              </a:rPr>
              <a:t>Positions on national issues</a:t>
            </a:r>
            <a:endParaRPr lang="en-US" dirty="0">
              <a:ea typeface="ＭＳ Ｐゴシック" pitchFamily="34" charset="-128"/>
            </a:endParaRPr>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783856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40000" lnSpcReduction="20000"/>
          </a:bodyPr>
          <a:lstStyle/>
          <a:p>
            <a:pPr marL="1262063" indent="-1147763">
              <a:lnSpc>
                <a:spcPct val="120000"/>
              </a:lnSpc>
              <a:spcBef>
                <a:spcPts val="800"/>
              </a:spcBef>
              <a:buNone/>
            </a:pPr>
            <a:r>
              <a:rPr lang="en-US" sz="5000" dirty="0"/>
              <a:t>LO 8.1     </a:t>
            </a:r>
            <a:r>
              <a:rPr lang="en-US" sz="5000" dirty="0" smtClean="0"/>
              <a:t>Describe </a:t>
            </a:r>
            <a:r>
              <a:rPr lang="en-US" sz="5000" dirty="0"/>
              <a:t>the governor’s office and the characteristics of the typical Texas governor. </a:t>
            </a:r>
          </a:p>
          <a:p>
            <a:pPr marL="1262063" indent="-1147763">
              <a:lnSpc>
                <a:spcPct val="120000"/>
              </a:lnSpc>
              <a:spcBef>
                <a:spcPts val="800"/>
              </a:spcBef>
              <a:buNone/>
            </a:pPr>
            <a:r>
              <a:rPr lang="en-US" sz="5000" dirty="0"/>
              <a:t>LO 8.2      </a:t>
            </a:r>
            <a:r>
              <a:rPr lang="en-US" sz="5000" dirty="0" smtClean="0"/>
              <a:t>Analyze </a:t>
            </a:r>
            <a:r>
              <a:rPr lang="en-US" sz="5000" dirty="0"/>
              <a:t>both the governor’s powers of persuasion and the limits on them.  </a:t>
            </a:r>
          </a:p>
          <a:p>
            <a:pPr marL="1262063" indent="-1147763">
              <a:lnSpc>
                <a:spcPct val="120000"/>
              </a:lnSpc>
              <a:spcBef>
                <a:spcPts val="800"/>
              </a:spcBef>
              <a:buNone/>
            </a:pPr>
            <a:r>
              <a:rPr lang="en-US" sz="5000" dirty="0"/>
              <a:t>LO 8.3      </a:t>
            </a:r>
            <a:r>
              <a:rPr lang="en-US" sz="5000" dirty="0" smtClean="0"/>
              <a:t>Analyze </a:t>
            </a:r>
            <a:r>
              <a:rPr lang="en-US" sz="5000" dirty="0"/>
              <a:t>the structure and characteristics of the Texas bureaucracy. </a:t>
            </a:r>
          </a:p>
          <a:p>
            <a:pPr marL="1262063" indent="-1147763">
              <a:lnSpc>
                <a:spcPct val="120000"/>
              </a:lnSpc>
              <a:spcBef>
                <a:spcPts val="800"/>
              </a:spcBef>
              <a:buNone/>
            </a:pPr>
            <a:r>
              <a:rPr lang="en-US" sz="5000" dirty="0"/>
              <a:t>LO 8.4   </a:t>
            </a:r>
            <a:r>
              <a:rPr lang="en-US" sz="5000" dirty="0" smtClean="0"/>
              <a:t>	Analyze </a:t>
            </a:r>
            <a:r>
              <a:rPr lang="en-US" sz="5000" dirty="0"/>
              <a:t>the political relationships among executive agencies, the public, interest groups, and elected officials.</a:t>
            </a:r>
          </a:p>
          <a:p>
            <a:pPr marL="1262063" indent="-1147763">
              <a:lnSpc>
                <a:spcPct val="120000"/>
              </a:lnSpc>
              <a:spcBef>
                <a:spcPts val="800"/>
              </a:spcBef>
              <a:buNone/>
            </a:pPr>
            <a:r>
              <a:rPr lang="en-US" sz="5000" dirty="0"/>
              <a:t>LO 8.5      </a:t>
            </a:r>
            <a:r>
              <a:rPr lang="en-US" sz="5000" dirty="0" smtClean="0"/>
              <a:t>Evaluate </a:t>
            </a:r>
            <a:r>
              <a:rPr lang="en-US" sz="5000" dirty="0"/>
              <a:t>strategies for holding state agencies accountable.</a:t>
            </a:r>
          </a:p>
          <a:p>
            <a:pPr marL="1262063" indent="-1147763">
              <a:lnSpc>
                <a:spcPct val="120000"/>
              </a:lnSpc>
              <a:spcBef>
                <a:spcPts val="800"/>
              </a:spcBef>
              <a:buNone/>
            </a:pPr>
            <a:r>
              <a:rPr lang="en-US" sz="5000" dirty="0"/>
              <a:t>LO 8.6   </a:t>
            </a:r>
            <a:r>
              <a:rPr lang="en-US" sz="5000" dirty="0" smtClean="0"/>
              <a:t>	Apply </a:t>
            </a:r>
            <a:r>
              <a:rPr lang="en-US" sz="5000" dirty="0"/>
              <a:t>what you have learned about the state’s executive branch.</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p14="http://schemas.microsoft.com/office/powerpoint/2010/main" val="2054713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smtClean="0"/>
              <a:t>Legislative Tools of Persuasion</a:t>
            </a:r>
          </a:p>
          <a:p>
            <a:pPr lvl="1"/>
            <a:r>
              <a:rPr lang="en-US" dirty="0"/>
              <a:t>The most influential bargaining tools of the governor </a:t>
            </a:r>
          </a:p>
          <a:p>
            <a:pPr lvl="1"/>
            <a:r>
              <a:rPr lang="en-US" dirty="0" smtClean="0"/>
              <a:t>Message power</a:t>
            </a:r>
          </a:p>
          <a:p>
            <a:pPr lvl="2"/>
            <a:r>
              <a:rPr lang="en-US" dirty="0" smtClean="0"/>
              <a:t>Constitution requires that a </a:t>
            </a:r>
            <a:r>
              <a:rPr lang="en-US" dirty="0"/>
              <a:t>state-of-the-state message must be given by the governor at the beginning of each legislative session.</a:t>
            </a:r>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237089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smtClean="0"/>
              <a:t>Legislative Tools of Persuasion</a:t>
            </a:r>
          </a:p>
          <a:p>
            <a:pPr lvl="1"/>
            <a:r>
              <a:rPr lang="en-US" dirty="0" smtClean="0"/>
              <a:t>Budget powers</a:t>
            </a:r>
          </a:p>
          <a:p>
            <a:pPr lvl="1"/>
            <a:r>
              <a:rPr lang="en-US" dirty="0" smtClean="0"/>
              <a:t>The </a:t>
            </a:r>
            <a:r>
              <a:rPr lang="en-US" dirty="0"/>
              <a:t>veto </a:t>
            </a:r>
            <a:r>
              <a:rPr lang="en-US" dirty="0" smtClean="0"/>
              <a:t>(gives </a:t>
            </a:r>
            <a:r>
              <a:rPr lang="en-US" dirty="0"/>
              <a:t>the Texas governor a strong bargaining position with </a:t>
            </a:r>
            <a:r>
              <a:rPr lang="en-US" dirty="0" smtClean="0"/>
              <a:t>legislators)</a:t>
            </a:r>
          </a:p>
          <a:p>
            <a:pPr lvl="2"/>
            <a:r>
              <a:rPr lang="en-US" dirty="0" smtClean="0"/>
              <a:t>Power to stop a bill from becoming law</a:t>
            </a:r>
          </a:p>
          <a:p>
            <a:pPr lvl="2"/>
            <a:r>
              <a:rPr lang="en-US" dirty="0" smtClean="0"/>
              <a:t>Item veto: Governor may remove </a:t>
            </a:r>
            <a:r>
              <a:rPr lang="en-US" dirty="0"/>
              <a:t>funds for specific items or projects without killing the entire bill </a:t>
            </a:r>
            <a:endParaRPr lang="en-US" dirty="0" smtClean="0"/>
          </a:p>
          <a:p>
            <a:pPr lvl="2"/>
            <a:r>
              <a:rPr lang="en-US" dirty="0" smtClean="0"/>
              <a:t>Not allowed to use pocket veto</a:t>
            </a:r>
          </a:p>
          <a:p>
            <a:pPr lvl="3"/>
            <a:endParaRPr lang="en-US" dirty="0" smtClean="0"/>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3503226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smtClean="0"/>
              <a:t>Legislative Tools of Persuasion</a:t>
            </a:r>
          </a:p>
          <a:p>
            <a:pPr lvl="2"/>
            <a:r>
              <a:rPr lang="en-US" dirty="0" smtClean="0"/>
              <a:t>Can be overridden by 2/3 vote of legislature, but</a:t>
            </a:r>
          </a:p>
          <a:p>
            <a:pPr lvl="3"/>
            <a:r>
              <a:rPr lang="en-US" dirty="0" smtClean="0"/>
              <a:t>Difficult to do (Only one overridden since World War II)</a:t>
            </a:r>
          </a:p>
          <a:p>
            <a:pPr marL="342900" lvl="2">
              <a:buClr>
                <a:schemeClr val="accent1"/>
              </a:buClr>
            </a:pPr>
            <a:r>
              <a:rPr lang="en-US" sz="3600" dirty="0" smtClean="0"/>
              <a:t>Threat </a:t>
            </a:r>
            <a:r>
              <a:rPr lang="en-US" sz="3600" dirty="0"/>
              <a:t>of a </a:t>
            </a:r>
            <a:r>
              <a:rPr lang="en-US" sz="3600" dirty="0" smtClean="0"/>
              <a:t>veto</a:t>
            </a:r>
          </a:p>
          <a:p>
            <a:pPr marL="708025" lvl="3">
              <a:buClr>
                <a:schemeClr val="accent1"/>
              </a:buClr>
            </a:pPr>
            <a:r>
              <a:rPr lang="en-US" dirty="0"/>
              <a:t>An informal legislative power of the governor not mentioned in the constitution or the law </a:t>
            </a:r>
            <a:endParaRPr lang="en-US" dirty="0" smtClean="0"/>
          </a:p>
          <a:p>
            <a:pPr marL="708025" lvl="3">
              <a:buClr>
                <a:schemeClr val="accent1"/>
              </a:buClr>
            </a:pPr>
            <a:r>
              <a:rPr lang="en-US" dirty="0"/>
              <a:t>One of the most persuasive </a:t>
            </a:r>
            <a:r>
              <a:rPr lang="en-US" dirty="0" smtClean="0"/>
              <a:t>tools of </a:t>
            </a:r>
            <a:r>
              <a:rPr lang="en-US" dirty="0"/>
              <a:t>the </a:t>
            </a:r>
            <a:r>
              <a:rPr lang="en-US" dirty="0" smtClean="0"/>
              <a:t>governor</a:t>
            </a:r>
          </a:p>
          <a:p>
            <a:pPr marL="708025" lvl="3">
              <a:buClr>
                <a:schemeClr val="accent1"/>
              </a:buClr>
            </a:pPr>
            <a:r>
              <a:rPr lang="en-US" dirty="0" smtClean="0"/>
              <a:t>Gives </a:t>
            </a:r>
            <a:r>
              <a:rPr lang="en-US" dirty="0"/>
              <a:t>the governor the opportunity to shape legislation</a:t>
            </a:r>
          </a:p>
          <a:p>
            <a:endParaRPr lang="en-US" dirty="0" smtClean="0"/>
          </a:p>
          <a:p>
            <a:pPr lvl="3"/>
            <a:endParaRPr lang="en-US" dirty="0" smtClean="0"/>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1145489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a:t>The governor’s authority to reject a proposed law is almost an absolute power </a:t>
            </a:r>
            <a:r>
              <a:rPr lang="en-US" dirty="0" smtClean="0"/>
              <a:t>because the </a:t>
            </a:r>
            <a:r>
              <a:rPr lang="en-US" dirty="0"/>
              <a:t>legislature is seldom in session when the governor issues a veto.</a:t>
            </a:r>
          </a:p>
          <a:p>
            <a:pPr lvl="1"/>
            <a:r>
              <a:rPr lang="en-US" dirty="0" smtClean="0"/>
              <a:t>Most bills passed at end of session </a:t>
            </a:r>
          </a:p>
          <a:p>
            <a:pPr lvl="1"/>
            <a:r>
              <a:rPr lang="en-US" dirty="0" smtClean="0"/>
              <a:t>Legislature cannot override veto </a:t>
            </a:r>
            <a:r>
              <a:rPr lang="en-US" dirty="0" err="1" smtClean="0"/>
              <a:t>isuued</a:t>
            </a:r>
            <a:r>
              <a:rPr lang="en-US" dirty="0" smtClean="0"/>
              <a:t> after session is over </a:t>
            </a:r>
            <a:r>
              <a:rPr lang="en-US" dirty="0"/>
              <a:t>	</a:t>
            </a:r>
            <a:endParaRPr lang="en-US" dirty="0" smtClean="0"/>
          </a:p>
          <a:p>
            <a:pPr lvl="3"/>
            <a:endParaRPr lang="en-US" dirty="0" smtClean="0"/>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3777690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r>
              <a:rPr lang="en-US" dirty="0" smtClean="0"/>
              <a:t>Legislative Tools of Persuasion (cont.)</a:t>
            </a:r>
          </a:p>
          <a:p>
            <a:pPr lvl="1"/>
            <a:r>
              <a:rPr lang="en-US" dirty="0" smtClean="0"/>
              <a:t>Special sessions</a:t>
            </a:r>
          </a:p>
          <a:p>
            <a:pPr lvl="2"/>
            <a:r>
              <a:rPr lang="en-US" dirty="0" smtClean="0"/>
              <a:t>Called only by Governor</a:t>
            </a:r>
          </a:p>
          <a:p>
            <a:pPr lvl="2"/>
            <a:r>
              <a:rPr lang="en-US" dirty="0" smtClean="0"/>
              <a:t>Agenda determined by Governor</a:t>
            </a:r>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2021288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pPr marL="342900" lvl="1">
              <a:buClr>
                <a:schemeClr val="accent1"/>
              </a:buClr>
            </a:pPr>
            <a:r>
              <a:rPr lang="en-US" dirty="0"/>
              <a:t>Fact-finding commissions</a:t>
            </a:r>
          </a:p>
          <a:p>
            <a:pPr lvl="1"/>
            <a:r>
              <a:rPr lang="en-US" dirty="0" smtClean="0"/>
              <a:t>Used </a:t>
            </a:r>
            <a:r>
              <a:rPr lang="en-US" dirty="0"/>
              <a:t>to delay the actual consideration of a “political hot potato” until it has cooled.</a:t>
            </a:r>
          </a:p>
          <a:p>
            <a:pPr lvl="1"/>
            <a:r>
              <a:rPr lang="en-US" dirty="0" smtClean="0"/>
              <a:t>They </a:t>
            </a:r>
            <a:r>
              <a:rPr lang="en-US" dirty="0"/>
              <a:t>can serve as trial balloons to measure public acceptance of various proposals.</a:t>
            </a:r>
          </a:p>
          <a:p>
            <a:pPr lvl="1"/>
            <a:r>
              <a:rPr lang="en-US" dirty="0" smtClean="0"/>
              <a:t>They </a:t>
            </a:r>
            <a:r>
              <a:rPr lang="en-US" dirty="0"/>
              <a:t>are a means to inform and increase interest group support.</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1818710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GOVERNOR’S POWERS OF PERSUASION</a:t>
            </a:r>
          </a:p>
        </p:txBody>
      </p:sp>
      <p:sp>
        <p:nvSpPr>
          <p:cNvPr id="3" name="Content Placeholder 2"/>
          <p:cNvSpPr>
            <a:spLocks noGrp="1"/>
          </p:cNvSpPr>
          <p:nvPr>
            <p:ph idx="1"/>
          </p:nvPr>
        </p:nvSpPr>
        <p:spPr/>
        <p:txBody>
          <a:bodyPr/>
          <a:lstStyle/>
          <a:p>
            <a:pPr lvl="1"/>
            <a:r>
              <a:rPr lang="en-US" dirty="0"/>
              <a:t>Compared to those of other states, the governor of Texas </a:t>
            </a:r>
            <a:r>
              <a:rPr lang="en-US" dirty="0" smtClean="0"/>
              <a:t>has weaker </a:t>
            </a:r>
            <a:r>
              <a:rPr lang="en-US" dirty="0"/>
              <a:t>executive and administrative powers.</a:t>
            </a:r>
          </a:p>
          <a:p>
            <a:pPr lvl="1"/>
            <a:r>
              <a:rPr lang="en-US" dirty="0"/>
              <a:t>In fact, the Texas governor’s overall institutional power ranking is 35th </a:t>
            </a:r>
            <a:r>
              <a:rPr lang="en-US" dirty="0" smtClean="0"/>
              <a:t>among </a:t>
            </a:r>
            <a:r>
              <a:rPr lang="en-US" dirty="0"/>
              <a:t>the 50 states.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26</a:t>
            </a:fld>
            <a:endParaRPr lang="en-US" altLang="en-US" dirty="0">
              <a:solidFill>
                <a:prstClr val="black"/>
              </a:solidFill>
            </a:endParaRPr>
          </a:p>
        </p:txBody>
      </p:sp>
      <p:sp>
        <p:nvSpPr>
          <p:cNvPr id="6" name="TextBox 2"/>
          <p:cNvSpPr txBox="1">
            <a:spLocks noChangeArrowheads="1"/>
          </p:cNvSpPr>
          <p:nvPr/>
        </p:nvSpPr>
        <p:spPr bwMode="auto">
          <a:xfrm>
            <a:off x="914400" y="54102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a:solidFill>
                  <a:schemeClr val="bg1"/>
                </a:solidFill>
                <a:latin typeface="Arial" panose="020B0604020202020204" pitchFamily="34" charset="0"/>
                <a:cs typeface="Arial" panose="020B0604020202020204" pitchFamily="34" charset="0"/>
              </a:rPr>
              <a:t>Would Texas benefit from having a stronger governor? Why? Why not?</a:t>
            </a:r>
          </a:p>
        </p:txBody>
      </p:sp>
    </p:spTree>
    <p:extLst>
      <p:ext uri="{BB962C8B-B14F-4D97-AF65-F5344CB8AC3E}">
        <p14:creationId xmlns:p14="http://schemas.microsoft.com/office/powerpoint/2010/main" val="3029310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texas administration</a:t>
            </a:r>
            <a:endParaRPr lang="en-US" dirty="0"/>
          </a:p>
        </p:txBody>
      </p:sp>
      <p:sp>
        <p:nvSpPr>
          <p:cNvPr id="3" name="Content Placeholder 2"/>
          <p:cNvSpPr>
            <a:spLocks noGrp="1"/>
          </p:cNvSpPr>
          <p:nvPr>
            <p:ph idx="1"/>
          </p:nvPr>
        </p:nvSpPr>
        <p:spPr/>
        <p:txBody>
          <a:bodyPr/>
          <a:lstStyle/>
          <a:p>
            <a:r>
              <a:rPr lang="en-US" dirty="0"/>
              <a:t>The system of officials and their employees administering or managing government policies and programs is </a:t>
            </a:r>
            <a:r>
              <a:rPr lang="en-US" dirty="0" smtClean="0"/>
              <a:t>called bureaucracy</a:t>
            </a:r>
            <a:r>
              <a:rPr lang="en-US" dirty="0"/>
              <a:t>.</a:t>
            </a:r>
          </a:p>
          <a:p>
            <a:pPr lvl="1"/>
            <a:r>
              <a:rPr lang="en-US" dirty="0" smtClean="0"/>
              <a:t>No one officially in charge of Texas bureaucracy</a:t>
            </a:r>
          </a:p>
          <a:p>
            <a:pPr lvl="2"/>
            <a:r>
              <a:rPr lang="en-US" dirty="0"/>
              <a:t>most distinctive characteristic of the Texas administration </a:t>
            </a:r>
            <a:endParaRPr lang="en-US" dirty="0" smtClean="0"/>
          </a:p>
          <a:p>
            <a:pPr lvl="1"/>
            <a:r>
              <a:rPr lang="en-US" dirty="0" smtClean="0"/>
              <a:t>Fragmented into elective and appointive positions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2079016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texas administration</a:t>
            </a:r>
            <a:endParaRPr lang="en-US" dirty="0"/>
          </a:p>
        </p:txBody>
      </p:sp>
      <p:sp>
        <p:nvSpPr>
          <p:cNvPr id="3" name="Content Placeholder 2"/>
          <p:cNvSpPr>
            <a:spLocks noGrp="1"/>
          </p:cNvSpPr>
          <p:nvPr>
            <p:ph idx="1"/>
          </p:nvPr>
        </p:nvSpPr>
        <p:spPr/>
        <p:txBody>
          <a:bodyPr/>
          <a:lstStyle/>
          <a:p>
            <a:r>
              <a:rPr lang="en-US" dirty="0"/>
              <a:t>Texas has a plural executive, which means </a:t>
            </a:r>
            <a:r>
              <a:rPr lang="en-US" dirty="0" smtClean="0"/>
              <a:t>that the </a:t>
            </a:r>
            <a:r>
              <a:rPr lang="en-US" dirty="0"/>
              <a:t>governor shares executive power with several other independently elected executives and boards</a:t>
            </a:r>
            <a:r>
              <a:rPr lang="en-US" dirty="0" smtClean="0"/>
              <a:t>.</a:t>
            </a:r>
          </a:p>
          <a:p>
            <a:r>
              <a:rPr lang="en-US" dirty="0" smtClean="0"/>
              <a:t>Elected executive officials </a:t>
            </a:r>
            <a:r>
              <a:rPr lang="en-US" dirty="0" smtClean="0">
                <a:solidFill>
                  <a:srgbClr val="FF0000"/>
                </a:solidFill>
              </a:rPr>
              <a:t>are not </a:t>
            </a:r>
            <a:r>
              <a:rPr lang="en-US" dirty="0" smtClean="0"/>
              <a:t>directly responsible to the governor</a:t>
            </a:r>
            <a:endParaRPr lang="en-US" dirty="0"/>
          </a:p>
          <a:p>
            <a:r>
              <a:rPr lang="en-US" dirty="0" smtClean="0"/>
              <a:t>More </a:t>
            </a:r>
            <a:r>
              <a:rPr lang="en-US" dirty="0"/>
              <a:t>than 200 separate entities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2848851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texas administration</a:t>
            </a:r>
            <a:endParaRPr lang="en-US" dirty="0"/>
          </a:p>
        </p:txBody>
      </p:sp>
      <p:sp>
        <p:nvSpPr>
          <p:cNvPr id="3" name="Content Placeholder 2"/>
          <p:cNvSpPr>
            <a:spLocks noGrp="1"/>
          </p:cNvSpPr>
          <p:nvPr>
            <p:ph idx="1"/>
          </p:nvPr>
        </p:nvSpPr>
        <p:spPr/>
        <p:txBody>
          <a:bodyPr/>
          <a:lstStyle/>
          <a:p>
            <a:r>
              <a:rPr lang="en-US" dirty="0" smtClean="0"/>
              <a:t>The </a:t>
            </a:r>
            <a:r>
              <a:rPr lang="en-US" dirty="0"/>
              <a:t>Sunset Advisory </a:t>
            </a:r>
            <a:r>
              <a:rPr lang="en-US" dirty="0" smtClean="0"/>
              <a:t>Commission  </a:t>
            </a:r>
            <a:r>
              <a:rPr lang="en-US" dirty="0"/>
              <a:t>makes recommendations as to the alteration, termination, or continuation of about 130 state boards, commissions, and agencies</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1286982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200" dirty="0"/>
              <a:t>THE GOVERNOR’S OFFICE: QUALIFICATIONS, TENURE AND STAFF</a:t>
            </a:r>
            <a:endParaRPr lang="en-US" dirty="0"/>
          </a:p>
        </p:txBody>
      </p:sp>
      <p:sp>
        <p:nvSpPr>
          <p:cNvPr id="10" name="Text Placeholder 9"/>
          <p:cNvSpPr>
            <a:spLocks noGrp="1"/>
          </p:cNvSpPr>
          <p:nvPr>
            <p:ph type="body" idx="1"/>
          </p:nvPr>
        </p:nvSpPr>
        <p:spPr>
          <a:xfrm>
            <a:off x="426128" y="1828800"/>
            <a:ext cx="4040188" cy="838200"/>
          </a:xfrm>
          <a:solidFill>
            <a:schemeClr val="bg2"/>
          </a:solidFill>
          <a:ln>
            <a:solidFill>
              <a:schemeClr val="bg1"/>
            </a:solidFill>
          </a:ln>
        </p:spPr>
        <p:txBody>
          <a:bodyPr/>
          <a:lstStyle/>
          <a:p>
            <a:r>
              <a:rPr lang="en-US" sz="2800" dirty="0" smtClean="0"/>
              <a:t>Formal Qualifications for Governor</a:t>
            </a:r>
            <a:endParaRPr lang="en-US" sz="2800" dirty="0"/>
          </a:p>
        </p:txBody>
      </p:sp>
      <p:sp>
        <p:nvSpPr>
          <p:cNvPr id="11" name="Content Placeholder 10"/>
          <p:cNvSpPr>
            <a:spLocks noGrp="1"/>
          </p:cNvSpPr>
          <p:nvPr>
            <p:ph sz="half" idx="2"/>
          </p:nvPr>
        </p:nvSpPr>
        <p:spPr>
          <a:xfrm>
            <a:off x="426128" y="2667000"/>
            <a:ext cx="4040188" cy="3459162"/>
          </a:xfrm>
        </p:spPr>
        <p:txBody>
          <a:bodyPr/>
          <a:lstStyle/>
          <a:p>
            <a:pPr eaLnBrk="1" hangingPunct="1">
              <a:defRPr/>
            </a:pPr>
            <a:r>
              <a:rPr lang="en-US" sz="2600" dirty="0">
                <a:ea typeface="ＭＳ Ｐゴシック" pitchFamily="34" charset="-128"/>
              </a:rPr>
              <a:t>Thirty years of age</a:t>
            </a:r>
          </a:p>
          <a:p>
            <a:pPr eaLnBrk="1" hangingPunct="1">
              <a:defRPr/>
            </a:pPr>
            <a:r>
              <a:rPr lang="en-US" sz="2600" dirty="0">
                <a:ea typeface="ＭＳ Ｐゴシック" pitchFamily="34" charset="-128"/>
              </a:rPr>
              <a:t>An American citizen</a:t>
            </a:r>
          </a:p>
          <a:p>
            <a:pPr eaLnBrk="1" hangingPunct="1">
              <a:defRPr/>
            </a:pPr>
            <a:r>
              <a:rPr lang="en-US" sz="2600" dirty="0">
                <a:ea typeface="ＭＳ Ｐゴシック" pitchFamily="34" charset="-128"/>
              </a:rPr>
              <a:t>Citizen of Texas for five years prior to election</a:t>
            </a:r>
          </a:p>
          <a:p>
            <a:endParaRPr lang="en-US" dirty="0"/>
          </a:p>
        </p:txBody>
      </p:sp>
      <p:sp>
        <p:nvSpPr>
          <p:cNvPr id="12" name="Text Placeholder 11"/>
          <p:cNvSpPr>
            <a:spLocks noGrp="1"/>
          </p:cNvSpPr>
          <p:nvPr>
            <p:ph type="body" sz="quarter" idx="3"/>
          </p:nvPr>
        </p:nvSpPr>
        <p:spPr>
          <a:xfrm>
            <a:off x="4645025" y="1828800"/>
            <a:ext cx="4041775" cy="838200"/>
          </a:xfrm>
          <a:solidFill>
            <a:schemeClr val="bg2"/>
          </a:solidFill>
          <a:ln>
            <a:solidFill>
              <a:schemeClr val="bg1"/>
            </a:solidFill>
          </a:ln>
        </p:spPr>
        <p:txBody>
          <a:bodyPr/>
          <a:lstStyle/>
          <a:p>
            <a:r>
              <a:rPr lang="en-US" sz="2800" dirty="0" smtClean="0"/>
              <a:t>Informal Qualifications for Governor</a:t>
            </a:r>
            <a:endParaRPr lang="en-US" sz="2800" dirty="0"/>
          </a:p>
        </p:txBody>
      </p:sp>
      <p:sp>
        <p:nvSpPr>
          <p:cNvPr id="13" name="Content Placeholder 12"/>
          <p:cNvSpPr>
            <a:spLocks noGrp="1"/>
          </p:cNvSpPr>
          <p:nvPr>
            <p:ph sz="quarter" idx="4"/>
          </p:nvPr>
        </p:nvSpPr>
        <p:spPr>
          <a:xfrm>
            <a:off x="4645025" y="2667000"/>
            <a:ext cx="4041775" cy="3459162"/>
          </a:xfrm>
        </p:spPr>
        <p:txBody>
          <a:bodyPr/>
          <a:lstStyle/>
          <a:p>
            <a:pPr eaLnBrk="1" hangingPunct="1"/>
            <a:r>
              <a:rPr lang="en-US" altLang="en-US" sz="2600" dirty="0" smtClean="0">
                <a:ea typeface="ＭＳ Ｐゴシック" pitchFamily="34" charset="-128"/>
              </a:rPr>
              <a:t>WASP</a:t>
            </a:r>
            <a:endParaRPr lang="en-US" altLang="en-US" sz="2600" dirty="0">
              <a:ea typeface="ＭＳ Ｐゴシック" pitchFamily="34" charset="-128"/>
            </a:endParaRPr>
          </a:p>
          <a:p>
            <a:pPr eaLnBrk="1" hangingPunct="1"/>
            <a:r>
              <a:rPr lang="en-US" altLang="en-US" sz="2600" dirty="0">
                <a:ea typeface="ＭＳ Ｐゴシック" pitchFamily="34" charset="-128"/>
              </a:rPr>
              <a:t>Gender—the governor is historically male</a:t>
            </a:r>
          </a:p>
          <a:p>
            <a:pPr eaLnBrk="1" hangingPunct="1"/>
            <a:r>
              <a:rPr lang="en-US" altLang="en-US" sz="2600" dirty="0" smtClean="0">
                <a:ea typeface="ＭＳ Ｐゴシック" pitchFamily="34" charset="-128"/>
              </a:rPr>
              <a:t>Middle-aged</a:t>
            </a:r>
          </a:p>
          <a:p>
            <a:pPr eaLnBrk="1" hangingPunct="1"/>
            <a:r>
              <a:rPr lang="en-US" altLang="en-US" sz="2600" dirty="0" smtClean="0">
                <a:ea typeface="ＭＳ Ｐゴシック" pitchFamily="34" charset="-128"/>
              </a:rPr>
              <a:t>Businessperson </a:t>
            </a:r>
            <a:r>
              <a:rPr lang="en-US" altLang="en-US" sz="2600" dirty="0">
                <a:ea typeface="ＭＳ Ｐゴシック" pitchFamily="34" charset="-128"/>
              </a:rPr>
              <a:t>or attorney</a:t>
            </a:r>
          </a:p>
          <a:p>
            <a:pPr eaLnBrk="1" hangingPunct="1"/>
            <a:r>
              <a:rPr lang="en-US" altLang="en-US" sz="2600" dirty="0" smtClean="0">
                <a:ea typeface="ＭＳ Ｐゴシック" pitchFamily="34" charset="-128"/>
              </a:rPr>
              <a:t>Republican (today)</a:t>
            </a:r>
            <a:endParaRPr lang="en-US" altLang="en-US" sz="2600"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4241730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texas administration</a:t>
            </a:r>
            <a:endParaRPr lang="en-US" dirty="0"/>
          </a:p>
        </p:txBody>
      </p:sp>
      <p:sp>
        <p:nvSpPr>
          <p:cNvPr id="3" name="Content Placeholder 2"/>
          <p:cNvSpPr>
            <a:spLocks noGrp="1"/>
          </p:cNvSpPr>
          <p:nvPr>
            <p:ph idx="1"/>
          </p:nvPr>
        </p:nvSpPr>
        <p:spPr/>
        <p:txBody>
          <a:bodyPr/>
          <a:lstStyle/>
          <a:p>
            <a:r>
              <a:rPr lang="en-US" dirty="0"/>
              <a:t>A system that allows the chief executive to appoint and remove top-level administrators, thereby giving the chief executive more control over the administration is </a:t>
            </a:r>
            <a:r>
              <a:rPr lang="en-US" dirty="0" smtClean="0"/>
              <a:t>called </a:t>
            </a:r>
            <a:r>
              <a:rPr lang="en-US" dirty="0" smtClean="0">
                <a:solidFill>
                  <a:srgbClr val="FF0000"/>
                </a:solidFill>
              </a:rPr>
              <a:t>cabinet </a:t>
            </a:r>
            <a:r>
              <a:rPr lang="en-US" dirty="0">
                <a:solidFill>
                  <a:srgbClr val="FF0000"/>
                </a:solidFill>
              </a:rPr>
              <a:t>system.	</a:t>
            </a:r>
            <a:endParaRPr lang="en-US" dirty="0">
              <a:solidFill>
                <a:srgbClr val="FF0000"/>
              </a:solidFill>
            </a:endParaRP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3580371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endParaRPr lang="en-US" dirty="0" smtClean="0"/>
          </a:p>
          <a:p>
            <a:r>
              <a:rPr lang="en-US" dirty="0" smtClean="0"/>
              <a:t>Elected Executives and the Plural Executive System</a:t>
            </a:r>
          </a:p>
          <a:p>
            <a:pPr lvl="1"/>
            <a:r>
              <a:rPr lang="en-US" dirty="0" smtClean="0"/>
              <a:t>Lieutenant Governor</a:t>
            </a:r>
          </a:p>
          <a:p>
            <a:pPr lvl="2"/>
            <a:r>
              <a:rPr lang="en-US" dirty="0" smtClean="0"/>
              <a:t>Part of executive branch, but source of power is legislative branch</a:t>
            </a:r>
          </a:p>
          <a:p>
            <a:pPr lvl="2"/>
            <a:r>
              <a:rPr lang="en-US" dirty="0" smtClean="0"/>
              <a:t>President </a:t>
            </a:r>
            <a:r>
              <a:rPr lang="en-US" dirty="0"/>
              <a:t>of the </a:t>
            </a:r>
            <a:r>
              <a:rPr lang="en-US" dirty="0" smtClean="0"/>
              <a:t>senate</a:t>
            </a:r>
          </a:p>
          <a:p>
            <a:pPr lvl="2"/>
            <a:r>
              <a:rPr lang="en-US" dirty="0" smtClean="0"/>
              <a:t>Ex </a:t>
            </a:r>
            <a:r>
              <a:rPr lang="en-US" dirty="0"/>
              <a:t>officio chair </a:t>
            </a:r>
            <a:r>
              <a:rPr lang="en-US" dirty="0" smtClean="0"/>
              <a:t>of Legislative </a:t>
            </a:r>
            <a:r>
              <a:rPr lang="en-US" dirty="0"/>
              <a:t>Budget Board, the Legislative Council, and </a:t>
            </a:r>
            <a:r>
              <a:rPr lang="en-US" dirty="0" smtClean="0"/>
              <a:t>Legislative </a:t>
            </a:r>
            <a:r>
              <a:rPr lang="en-US" dirty="0"/>
              <a:t>Audit Board </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600680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normAutofit/>
          </a:bodyPr>
          <a:lstStyle/>
          <a:p>
            <a:pPr>
              <a:lnSpc>
                <a:spcPct val="110000"/>
              </a:lnSpc>
            </a:pPr>
            <a:r>
              <a:rPr lang="en-US" dirty="0"/>
              <a:t>Elected Executives and the Plural Executive </a:t>
            </a:r>
            <a:r>
              <a:rPr lang="en-US" dirty="0" smtClean="0"/>
              <a:t>System (cont.)</a:t>
            </a:r>
          </a:p>
          <a:p>
            <a:pPr lvl="1">
              <a:lnSpc>
                <a:spcPct val="110000"/>
              </a:lnSpc>
            </a:pPr>
            <a:r>
              <a:rPr lang="en-US" altLang="en-US" dirty="0">
                <a:ea typeface="ＭＳ Ｐゴシック" pitchFamily="34" charset="-128"/>
              </a:rPr>
              <a:t>Attorney General</a:t>
            </a:r>
          </a:p>
          <a:p>
            <a:pPr lvl="2">
              <a:lnSpc>
                <a:spcPct val="110000"/>
              </a:lnSpc>
              <a:buClr>
                <a:srgbClr val="956251"/>
              </a:buClr>
            </a:pPr>
            <a:r>
              <a:rPr lang="en-US" altLang="en-US" dirty="0" smtClean="0">
                <a:ea typeface="ＭＳ Ｐゴシック" pitchFamily="34" charset="-128"/>
              </a:rPr>
              <a:t>Interprets constitution </a:t>
            </a:r>
            <a:r>
              <a:rPr lang="en-US" altLang="en-US" dirty="0">
                <a:ea typeface="ＭＳ Ｐゴシック" pitchFamily="34" charset="-128"/>
              </a:rPr>
              <a:t>through opinions</a:t>
            </a:r>
          </a:p>
          <a:p>
            <a:pPr lvl="2">
              <a:lnSpc>
                <a:spcPct val="110000"/>
              </a:lnSpc>
              <a:buClr>
                <a:srgbClr val="956251"/>
              </a:buClr>
            </a:pPr>
            <a:r>
              <a:rPr lang="en-US" altLang="en-US" dirty="0">
                <a:ea typeface="ＭＳ Ｐゴシック" pitchFamily="34" charset="-128"/>
              </a:rPr>
              <a:t>Represents </a:t>
            </a:r>
            <a:r>
              <a:rPr lang="en-US" altLang="en-US" dirty="0" smtClean="0">
                <a:ea typeface="ＭＳ Ｐゴシック" pitchFamily="34" charset="-128"/>
              </a:rPr>
              <a:t>state </a:t>
            </a:r>
            <a:r>
              <a:rPr lang="en-US" altLang="en-US" dirty="0">
                <a:ea typeface="ＭＳ Ｐゴシック" pitchFamily="34" charset="-128"/>
              </a:rPr>
              <a:t>in civil and criminal </a:t>
            </a:r>
            <a:r>
              <a:rPr lang="en-US" altLang="en-US" dirty="0" smtClean="0">
                <a:ea typeface="ＭＳ Ｐゴシック" pitchFamily="34" charset="-128"/>
              </a:rPr>
              <a:t>litigation</a:t>
            </a:r>
          </a:p>
          <a:p>
            <a:pPr lvl="3">
              <a:lnSpc>
                <a:spcPct val="110000"/>
              </a:lnSpc>
              <a:buClr>
                <a:srgbClr val="956251"/>
              </a:buClr>
            </a:pPr>
            <a:r>
              <a:rPr lang="en-US" altLang="en-US" dirty="0" smtClean="0">
                <a:ea typeface="ＭＳ Ｐゴシック" pitchFamily="34" charset="-128"/>
              </a:rPr>
              <a:t>But does not prosecute criminal cases</a:t>
            </a:r>
          </a:p>
          <a:p>
            <a:pPr lvl="2">
              <a:lnSpc>
                <a:spcPct val="110000"/>
              </a:lnSpc>
              <a:buClr>
                <a:srgbClr val="956251"/>
              </a:buClr>
            </a:pPr>
            <a:r>
              <a:rPr lang="en-US" altLang="en-US" dirty="0" smtClean="0">
                <a:ea typeface="ＭＳ Ｐゴシック" pitchFamily="34" charset="-128"/>
              </a:rPr>
              <a:t>Attorney general’s opinion</a:t>
            </a:r>
            <a:endParaRPr lang="en-US" altLang="en-US" dirty="0">
              <a:ea typeface="ＭＳ Ｐゴシック" pitchFamily="34" charset="-128"/>
            </a:endParaRP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32</a:t>
            </a:fld>
            <a:endParaRPr lang="en-US" altLang="en-US" dirty="0">
              <a:solidFill>
                <a:prstClr val="black"/>
              </a:solidFill>
            </a:endParaRPr>
          </a:p>
        </p:txBody>
      </p:sp>
      <p:sp>
        <p:nvSpPr>
          <p:cNvPr id="6" name="TextBox 2"/>
          <p:cNvSpPr txBox="1">
            <a:spLocks noChangeArrowheads="1"/>
          </p:cNvSpPr>
          <p:nvPr/>
        </p:nvSpPr>
        <p:spPr bwMode="auto">
          <a:xfrm>
            <a:off x="822324" y="5852709"/>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Which are the attorney general’s most important powers? Why?</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98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normAutofit/>
          </a:bodyPr>
          <a:lstStyle/>
          <a:p>
            <a:pPr>
              <a:lnSpc>
                <a:spcPct val="110000"/>
              </a:lnSpc>
            </a:pPr>
            <a:r>
              <a:rPr lang="en-US" dirty="0"/>
              <a:t>Elected Executives and the Plural Executive </a:t>
            </a:r>
            <a:r>
              <a:rPr lang="en-US" dirty="0" smtClean="0"/>
              <a:t>System (cont.)</a:t>
            </a:r>
          </a:p>
          <a:p>
            <a:pPr lvl="1">
              <a:lnSpc>
                <a:spcPct val="110000"/>
              </a:lnSpc>
            </a:pPr>
            <a:r>
              <a:rPr lang="en-US" altLang="en-US" dirty="0" smtClean="0">
                <a:ea typeface="ＭＳ Ｐゴシック" pitchFamily="34" charset="-128"/>
              </a:rPr>
              <a:t>The </a:t>
            </a:r>
            <a:r>
              <a:rPr lang="en-US" altLang="en-US" dirty="0">
                <a:ea typeface="ＭＳ Ｐゴシック" pitchFamily="34" charset="-128"/>
              </a:rPr>
              <a:t>attorney general is the lawyer </a:t>
            </a:r>
            <a:r>
              <a:rPr lang="en-US" altLang="en-US" dirty="0" smtClean="0">
                <a:ea typeface="ＭＳ Ｐゴシック" pitchFamily="34" charset="-128"/>
              </a:rPr>
              <a:t>for: </a:t>
            </a:r>
          </a:p>
          <a:p>
            <a:pPr lvl="2">
              <a:lnSpc>
                <a:spcPct val="110000"/>
              </a:lnSpc>
            </a:pPr>
            <a:r>
              <a:rPr lang="en-US" altLang="en-US" dirty="0" smtClean="0">
                <a:ea typeface="ＭＳ Ｐゴシック" pitchFamily="34" charset="-128"/>
              </a:rPr>
              <a:t>State </a:t>
            </a:r>
            <a:r>
              <a:rPr lang="en-US" altLang="en-US" dirty="0">
                <a:ea typeface="ＭＳ Ｐゴシック" pitchFamily="34" charset="-128"/>
              </a:rPr>
              <a:t>officials	</a:t>
            </a:r>
            <a:endParaRPr lang="en-US" altLang="en-US" dirty="0" smtClean="0">
              <a:ea typeface="ＭＳ Ｐゴシック" pitchFamily="34" charset="-128"/>
            </a:endParaRPr>
          </a:p>
          <a:p>
            <a:pPr lvl="2">
              <a:lnSpc>
                <a:spcPct val="110000"/>
              </a:lnSpc>
            </a:pPr>
            <a:r>
              <a:rPr lang="en-US" altLang="en-US" dirty="0" smtClean="0">
                <a:ea typeface="ＭＳ Ｐゴシック" pitchFamily="34" charset="-128"/>
              </a:rPr>
              <a:t>State </a:t>
            </a:r>
            <a:r>
              <a:rPr lang="en-US" altLang="en-US" dirty="0">
                <a:ea typeface="ＭＳ Ｐゴシック" pitchFamily="34" charset="-128"/>
              </a:rPr>
              <a:t>board members</a:t>
            </a:r>
          </a:p>
          <a:p>
            <a:pPr lvl="2">
              <a:lnSpc>
                <a:spcPct val="110000"/>
              </a:lnSpc>
            </a:pPr>
            <a:r>
              <a:rPr lang="en-US" altLang="en-US" dirty="0" smtClean="0">
                <a:ea typeface="ＭＳ Ｐゴシック" pitchFamily="34" charset="-128"/>
              </a:rPr>
              <a:t>State </a:t>
            </a:r>
            <a:r>
              <a:rPr lang="en-US" altLang="en-US" dirty="0">
                <a:ea typeface="ＭＳ Ｐゴシック" pitchFamily="34" charset="-128"/>
              </a:rPr>
              <a:t>agencies	</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1642748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t>AG Advisory Opinions</a:t>
            </a:r>
          </a:p>
          <a:p>
            <a:pPr lvl="1">
              <a:lnSpc>
                <a:spcPct val="110000"/>
              </a:lnSpc>
            </a:pPr>
            <a:r>
              <a:rPr lang="en-US" altLang="en-US" dirty="0">
                <a:ea typeface="ＭＳ Ｐゴシック" pitchFamily="34" charset="-128"/>
              </a:rPr>
              <a:t>Advisory opinions are technically not legally binding, but they carry great weight in Texas government.</a:t>
            </a:r>
          </a:p>
          <a:p>
            <a:pPr lvl="1">
              <a:lnSpc>
                <a:spcPct val="110000"/>
              </a:lnSpc>
            </a:pPr>
            <a:r>
              <a:rPr lang="en-US" altLang="en-US" dirty="0" smtClean="0">
                <a:ea typeface="ＭＳ Ｐゴシック" pitchFamily="34" charset="-128"/>
              </a:rPr>
              <a:t>Government </a:t>
            </a:r>
            <a:r>
              <a:rPr lang="en-US" altLang="en-US" dirty="0">
                <a:ea typeface="ＭＳ Ｐゴシック" pitchFamily="34" charset="-128"/>
              </a:rPr>
              <a:t>officials usually </a:t>
            </a:r>
            <a:r>
              <a:rPr lang="en-US" altLang="en-US" dirty="0" smtClean="0">
                <a:ea typeface="ＭＳ Ｐゴシック" pitchFamily="34" charset="-128"/>
              </a:rPr>
              <a:t>follow </a:t>
            </a:r>
            <a:r>
              <a:rPr lang="en-US" altLang="en-US" dirty="0">
                <a:ea typeface="ＭＳ Ｐゴシック" pitchFamily="34" charset="-128"/>
              </a:rPr>
              <a:t>these opinions </a:t>
            </a:r>
            <a:r>
              <a:rPr lang="en-US" altLang="en-US" dirty="0" smtClean="0">
                <a:ea typeface="ＭＳ Ｐゴシック" pitchFamily="34" charset="-128"/>
              </a:rPr>
              <a:t>even though </a:t>
            </a:r>
            <a:r>
              <a:rPr lang="en-US" altLang="en-US" dirty="0">
                <a:ea typeface="ＭＳ Ｐゴシック" pitchFamily="34" charset="-128"/>
              </a:rPr>
              <a:t>they are not binding.</a:t>
            </a:r>
          </a:p>
          <a:p>
            <a:pPr lvl="1">
              <a:lnSpc>
                <a:spcPct val="110000"/>
              </a:lnSpc>
            </a:pPr>
            <a:r>
              <a:rPr lang="en-US" altLang="en-US" dirty="0" smtClean="0">
                <a:ea typeface="ＭＳ Ｐゴシック" pitchFamily="34" charset="-128"/>
              </a:rPr>
              <a:t>If </a:t>
            </a:r>
            <a:r>
              <a:rPr lang="en-US" altLang="en-US" dirty="0">
                <a:ea typeface="ＭＳ Ｐゴシック" pitchFamily="34" charset="-128"/>
              </a:rPr>
              <a:t>an official ignores the opinions, the attorney general will not defend the action in court.</a:t>
            </a:r>
          </a:p>
          <a:p>
            <a:pPr lvl="1">
              <a:lnSpc>
                <a:spcPct val="110000"/>
              </a:lnSpc>
            </a:pPr>
            <a:r>
              <a:rPr lang="en-US" altLang="en-US" dirty="0" smtClean="0">
                <a:ea typeface="ＭＳ Ｐゴシック" pitchFamily="34" charset="-128"/>
              </a:rPr>
              <a:t>The </a:t>
            </a:r>
            <a:r>
              <a:rPr lang="en-US" altLang="en-US" dirty="0">
                <a:ea typeface="ＭＳ Ｐゴシック" pitchFamily="34" charset="-128"/>
              </a:rPr>
              <a:t>attorney general has the power to give an opinion that a law or practice does or does not violate other laws or practices of the Texas or U.S. Constitutions.</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629922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normAutofit/>
          </a:bodyPr>
          <a:lstStyle/>
          <a:p>
            <a:pPr>
              <a:lnSpc>
                <a:spcPct val="110000"/>
              </a:lnSpc>
            </a:pPr>
            <a:r>
              <a:rPr lang="en-US" dirty="0"/>
              <a:t>Elected Executives and the Plural Executive </a:t>
            </a:r>
            <a:r>
              <a:rPr lang="en-US" dirty="0" smtClean="0"/>
              <a:t>System (cont.)</a:t>
            </a:r>
          </a:p>
          <a:p>
            <a:pPr lvl="1">
              <a:lnSpc>
                <a:spcPct val="110000"/>
              </a:lnSpc>
            </a:pPr>
            <a:r>
              <a:rPr lang="en-US" altLang="en-US" dirty="0" smtClean="0">
                <a:ea typeface="ＭＳ Ｐゴシック" pitchFamily="34" charset="-128"/>
              </a:rPr>
              <a:t>Comptroller </a:t>
            </a:r>
            <a:r>
              <a:rPr lang="en-US" altLang="en-US" dirty="0">
                <a:ea typeface="ＭＳ Ｐゴシック" pitchFamily="34" charset="-128"/>
              </a:rPr>
              <a:t>of Public Accounts</a:t>
            </a:r>
          </a:p>
          <a:p>
            <a:pPr lvl="2">
              <a:lnSpc>
                <a:spcPct val="110000"/>
              </a:lnSpc>
              <a:buClr>
                <a:srgbClr val="956251"/>
              </a:buClr>
            </a:pPr>
            <a:r>
              <a:rPr lang="en-US" altLang="en-US" dirty="0">
                <a:ea typeface="ＭＳ Ｐゴシック" pitchFamily="34" charset="-128"/>
              </a:rPr>
              <a:t>Manages </a:t>
            </a:r>
            <a:r>
              <a:rPr lang="en-US" altLang="en-US" dirty="0" smtClean="0">
                <a:ea typeface="ＭＳ Ｐゴシック" pitchFamily="34" charset="-128"/>
              </a:rPr>
              <a:t>financial </a:t>
            </a:r>
            <a:r>
              <a:rPr lang="en-US" altLang="en-US" dirty="0">
                <a:ea typeface="ＭＳ Ｐゴシック" pitchFamily="34" charset="-128"/>
              </a:rPr>
              <a:t>activities of state government</a:t>
            </a:r>
          </a:p>
          <a:p>
            <a:pPr lvl="2">
              <a:lnSpc>
                <a:spcPct val="110000"/>
              </a:lnSpc>
              <a:buClr>
                <a:srgbClr val="956251"/>
              </a:buClr>
            </a:pPr>
            <a:r>
              <a:rPr lang="en-US" altLang="en-US" dirty="0" smtClean="0">
                <a:ea typeface="ＭＳ Ｐゴシック" pitchFamily="34" charset="-128"/>
              </a:rPr>
              <a:t>Certifies state’</a:t>
            </a:r>
            <a:r>
              <a:rPr lang="en-US" altLang="ja-JP" dirty="0" smtClean="0">
                <a:ea typeface="ＭＳ Ｐゴシック" pitchFamily="34" charset="-128"/>
              </a:rPr>
              <a:t>s </a:t>
            </a:r>
            <a:r>
              <a:rPr lang="en-US" altLang="ja-JP" dirty="0">
                <a:ea typeface="ＭＳ Ｐゴシック" pitchFamily="34" charset="-128"/>
              </a:rPr>
              <a:t>approximate biennial revenue</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35</a:t>
            </a:fld>
            <a:endParaRPr lang="en-US" altLang="en-US" dirty="0">
              <a:solidFill>
                <a:prstClr val="black"/>
              </a:solidFill>
            </a:endParaRPr>
          </a:p>
        </p:txBody>
      </p:sp>
      <p:sp>
        <p:nvSpPr>
          <p:cNvPr id="6" name="TextBox 2"/>
          <p:cNvSpPr txBox="1">
            <a:spLocks noChangeArrowheads="1"/>
          </p:cNvSpPr>
          <p:nvPr/>
        </p:nvSpPr>
        <p:spPr bwMode="auto">
          <a:xfrm>
            <a:off x="914400" y="54102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What is the comptroller’s most important </a:t>
            </a:r>
          </a:p>
          <a:p>
            <a:pPr algn="ctr">
              <a:defRPr/>
            </a:pPr>
            <a:r>
              <a:rPr lang="en-US" altLang="en-US" sz="2200" dirty="0" smtClean="0">
                <a:solidFill>
                  <a:schemeClr val="bg1"/>
                </a:solidFill>
                <a:latin typeface="Arial" panose="020B0604020202020204" pitchFamily="34" charset="0"/>
                <a:cs typeface="Arial" panose="020B0604020202020204" pitchFamily="34" charset="0"/>
              </a:rPr>
              <a:t>constitutional duty?</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646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normAutofit/>
          </a:bodyPr>
          <a:lstStyle/>
          <a:p>
            <a:pPr>
              <a:lnSpc>
                <a:spcPct val="110000"/>
              </a:lnSpc>
            </a:pPr>
            <a:r>
              <a:rPr lang="en-US" dirty="0"/>
              <a:t>What is the most important constitutional duty for the comptroller of public accounts?</a:t>
            </a:r>
          </a:p>
          <a:p>
            <a:pPr>
              <a:lnSpc>
                <a:spcPct val="110000"/>
              </a:lnSpc>
            </a:pPr>
            <a:endParaRPr lang="en-US" dirty="0" smtClean="0"/>
          </a:p>
          <a:p>
            <a:pPr>
              <a:lnSpc>
                <a:spcPct val="110000"/>
              </a:lnSpc>
            </a:pPr>
            <a:r>
              <a:rPr lang="en-US" dirty="0" smtClean="0"/>
              <a:t>Certifying </a:t>
            </a:r>
            <a:r>
              <a:rPr lang="en-US" dirty="0"/>
              <a:t>the approximate biennial revenue for the state</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1089536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a:t>Elected Executives and the Plural Executive System (cont.)</a:t>
            </a:r>
          </a:p>
          <a:p>
            <a:pPr lvl="1" fontAlgn="auto">
              <a:spcAft>
                <a:spcPts val="0"/>
              </a:spcAft>
              <a:defRPr/>
            </a:pPr>
            <a:r>
              <a:rPr lang="en-US" dirty="0"/>
              <a:t>Commissioner of the General Land Office</a:t>
            </a:r>
          </a:p>
          <a:p>
            <a:pPr lvl="1"/>
            <a:r>
              <a:rPr lang="en-US" dirty="0"/>
              <a:t>The revenues from the management of public lands are dedicated to the Permanent School Fund, which </a:t>
            </a:r>
            <a:r>
              <a:rPr lang="en-US" dirty="0" smtClean="0"/>
              <a:t>benefits  public schools</a:t>
            </a:r>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37</a:t>
            </a:fld>
            <a:endParaRPr lang="en-US" altLang="en-US" dirty="0">
              <a:solidFill>
                <a:prstClr val="black"/>
              </a:solidFill>
            </a:endParaRPr>
          </a:p>
        </p:txBody>
      </p:sp>
    </p:spTree>
    <p:extLst>
      <p:ext uri="{BB962C8B-B14F-4D97-AF65-F5344CB8AC3E}">
        <p14:creationId xmlns:p14="http://schemas.microsoft.com/office/powerpoint/2010/main" val="1079396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a:t>Elected Executives and the Plural Executive System (cont.)</a:t>
            </a:r>
          </a:p>
          <a:p>
            <a:pPr lvl="1" fontAlgn="auto">
              <a:spcAft>
                <a:spcPts val="0"/>
              </a:spcAft>
              <a:defRPr/>
            </a:pPr>
            <a:r>
              <a:rPr lang="en-US" dirty="0" smtClean="0"/>
              <a:t>Commissioner </a:t>
            </a:r>
            <a:r>
              <a:rPr lang="en-US" dirty="0"/>
              <a:t>of </a:t>
            </a:r>
            <a:r>
              <a:rPr lang="en-US" dirty="0" smtClean="0"/>
              <a:t>Agriculture</a:t>
            </a:r>
          </a:p>
          <a:p>
            <a:pPr lvl="2" fontAlgn="auto">
              <a:spcAft>
                <a:spcPts val="0"/>
              </a:spcAft>
              <a:defRPr/>
            </a:pPr>
            <a:r>
              <a:rPr lang="en-US" dirty="0" smtClean="0"/>
              <a:t>Administers laws for both consumer and labor protection</a:t>
            </a:r>
          </a:p>
          <a:p>
            <a:pPr lvl="3" fontAlgn="auto">
              <a:spcAft>
                <a:spcPts val="0"/>
              </a:spcAft>
              <a:defRPr/>
            </a:pPr>
            <a:r>
              <a:rPr lang="en-US" sz="2000" dirty="0" smtClean="0"/>
              <a:t>Checking </a:t>
            </a:r>
            <a:r>
              <a:rPr lang="en-US" sz="2000" dirty="0"/>
              <a:t>the accuracy of scales in meat markets.</a:t>
            </a:r>
          </a:p>
          <a:p>
            <a:pPr lvl="3" fontAlgn="auto">
              <a:spcAft>
                <a:spcPts val="0"/>
              </a:spcAft>
              <a:defRPr/>
            </a:pPr>
            <a:r>
              <a:rPr lang="en-US" sz="2000" dirty="0" smtClean="0"/>
              <a:t>Administering </a:t>
            </a:r>
            <a:r>
              <a:rPr lang="en-US" sz="2000" dirty="0"/>
              <a:t>the Texas Agricultural Finance Authority.</a:t>
            </a:r>
          </a:p>
          <a:p>
            <a:pPr lvl="3" fontAlgn="auto">
              <a:spcAft>
                <a:spcPts val="0"/>
              </a:spcAft>
              <a:defRPr/>
            </a:pPr>
            <a:r>
              <a:rPr lang="en-US" sz="2000" dirty="0" smtClean="0"/>
              <a:t>Conducting </a:t>
            </a:r>
            <a:r>
              <a:rPr lang="en-US" sz="2000" dirty="0"/>
              <a:t>research, educational, and regulatory activities relating to agriculture.</a:t>
            </a:r>
          </a:p>
          <a:p>
            <a:pPr lvl="3" fontAlgn="auto">
              <a:spcAft>
                <a:spcPts val="0"/>
              </a:spcAft>
              <a:defRPr/>
            </a:pPr>
            <a:endParaRPr lang="en-US" dirty="0" smtClean="0"/>
          </a:p>
          <a:p>
            <a:pPr lvl="2"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1814162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a:t>Elected Executives and the Plural Executive System (cont.)</a:t>
            </a:r>
          </a:p>
          <a:p>
            <a:pPr lvl="1" fontAlgn="auto">
              <a:spcAft>
                <a:spcPts val="0"/>
              </a:spcAft>
              <a:defRPr/>
            </a:pPr>
            <a:r>
              <a:rPr lang="en-US" dirty="0" smtClean="0"/>
              <a:t>Commissioner </a:t>
            </a:r>
            <a:r>
              <a:rPr lang="en-US" dirty="0"/>
              <a:t>of </a:t>
            </a:r>
            <a:r>
              <a:rPr lang="en-US" dirty="0" smtClean="0"/>
              <a:t>Agriculture</a:t>
            </a:r>
          </a:p>
          <a:p>
            <a:pPr lvl="2" fontAlgn="auto">
              <a:spcAft>
                <a:spcPts val="0"/>
              </a:spcAft>
              <a:defRPr/>
            </a:pPr>
            <a:r>
              <a:rPr lang="en-US" dirty="0" smtClean="0"/>
              <a:t>Administration </a:t>
            </a:r>
            <a:r>
              <a:rPr lang="en-US" dirty="0"/>
              <a:t>of all agricultural purchase agreements.</a:t>
            </a:r>
          </a:p>
          <a:p>
            <a:pPr lvl="2" fontAlgn="auto">
              <a:spcAft>
                <a:spcPts val="0"/>
              </a:spcAft>
              <a:defRPr/>
            </a:pPr>
            <a:r>
              <a:rPr lang="en-US" dirty="0" smtClean="0"/>
              <a:t>Administration </a:t>
            </a:r>
            <a:r>
              <a:rPr lang="en-US" dirty="0"/>
              <a:t>of the Texas food bank program.</a:t>
            </a:r>
          </a:p>
          <a:p>
            <a:pPr lvl="3" fontAlgn="auto">
              <a:spcAft>
                <a:spcPts val="0"/>
              </a:spcAft>
              <a:defRPr/>
            </a:pPr>
            <a:endParaRPr lang="en-US" dirty="0" smtClean="0"/>
          </a:p>
          <a:p>
            <a:pPr lvl="2"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39</a:t>
            </a:fld>
            <a:endParaRPr lang="en-US" altLang="en-US" dirty="0">
              <a:solidFill>
                <a:prstClr val="black"/>
              </a:solidFill>
            </a:endParaRPr>
          </a:p>
        </p:txBody>
      </p:sp>
    </p:spTree>
    <p:extLst>
      <p:ext uri="{BB962C8B-B14F-4D97-AF65-F5344CB8AC3E}">
        <p14:creationId xmlns:p14="http://schemas.microsoft.com/office/powerpoint/2010/main" val="2046818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GOVERNOR’S OFFICE: QUALIFICATIONS, TENURE AND STAFF</a:t>
            </a:r>
            <a:endParaRPr lang="en-US" dirty="0"/>
          </a:p>
        </p:txBody>
      </p:sp>
      <p:sp>
        <p:nvSpPr>
          <p:cNvPr id="3" name="Content Placeholder 2"/>
          <p:cNvSpPr>
            <a:spLocks noGrp="1"/>
          </p:cNvSpPr>
          <p:nvPr>
            <p:ph idx="1"/>
          </p:nvPr>
        </p:nvSpPr>
        <p:spPr/>
        <p:txBody>
          <a:bodyPr/>
          <a:lstStyle/>
          <a:p>
            <a:r>
              <a:rPr lang="en-US" dirty="0"/>
              <a:t>The only female governor of Texas before Ann Richards (1991–1995) was Miriam A. Ferguson, who served for two nonconsecutive terms (1925–1927 and 1933–1935). </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2807980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smtClean="0"/>
              <a:t>Appointed Executives</a:t>
            </a:r>
          </a:p>
          <a:p>
            <a:pPr lvl="1" fontAlgn="auto">
              <a:spcAft>
                <a:spcPts val="0"/>
              </a:spcAft>
              <a:defRPr/>
            </a:pPr>
            <a:r>
              <a:rPr lang="en-US" dirty="0"/>
              <a:t>Secretary of </a:t>
            </a:r>
            <a:r>
              <a:rPr lang="en-US" dirty="0" smtClean="0"/>
              <a:t>State</a:t>
            </a:r>
          </a:p>
          <a:p>
            <a:pPr lvl="2" fontAlgn="auto">
              <a:spcAft>
                <a:spcPts val="0"/>
              </a:spcAft>
              <a:defRPr/>
            </a:pPr>
            <a:r>
              <a:rPr lang="en-US" dirty="0" smtClean="0"/>
              <a:t>State’s Chief Election Officer</a:t>
            </a:r>
          </a:p>
          <a:p>
            <a:pPr lvl="2" fontAlgn="auto">
              <a:spcAft>
                <a:spcPts val="0"/>
              </a:spcAft>
              <a:defRPr/>
            </a:pPr>
            <a:r>
              <a:rPr lang="en-US" dirty="0"/>
              <a:t>By executive order, Governor Rick Perry directed the </a:t>
            </a:r>
            <a:r>
              <a:rPr lang="en-US" dirty="0" smtClean="0"/>
              <a:t>Secretary of State to </a:t>
            </a:r>
            <a:r>
              <a:rPr lang="en-US" dirty="0"/>
              <a:t>serve as his liaison for Texas border and Mexican affairs.</a:t>
            </a:r>
          </a:p>
          <a:p>
            <a:pPr lvl="1" fontAlgn="auto">
              <a:spcAft>
                <a:spcPts val="0"/>
              </a:spcAft>
              <a:defRPr/>
            </a:pPr>
            <a:r>
              <a:rPr lang="en-US" dirty="0"/>
              <a:t>Adjutant General</a:t>
            </a:r>
          </a:p>
          <a:p>
            <a:pPr lvl="1" fontAlgn="auto">
              <a:spcAft>
                <a:spcPts val="0"/>
              </a:spcAft>
              <a:defRPr/>
            </a:pPr>
            <a:r>
              <a:rPr lang="en-US" dirty="0"/>
              <a:t>Health and Human Services Commissioner</a:t>
            </a:r>
          </a:p>
          <a:p>
            <a:pPr lvl="1" fontAlgn="auto">
              <a:spcAft>
                <a:spcPts val="0"/>
              </a:spcAft>
              <a:defRPr/>
            </a:pPr>
            <a:r>
              <a:rPr lang="en-US" dirty="0"/>
              <a:t>Insurance Commissioner</a:t>
            </a:r>
          </a:p>
          <a:p>
            <a:pPr marL="411163" lvl="1"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2613803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normAutofit fontScale="92500" lnSpcReduction="20000"/>
          </a:bodyPr>
          <a:lstStyle/>
          <a:p>
            <a:r>
              <a:rPr lang="en-US" dirty="0" smtClean="0"/>
              <a:t>Boards and Commissions</a:t>
            </a:r>
          </a:p>
          <a:p>
            <a:pPr lvl="1" fontAlgn="auto">
              <a:spcAft>
                <a:spcPts val="0"/>
              </a:spcAft>
              <a:defRPr/>
            </a:pPr>
            <a:r>
              <a:rPr lang="en-US" dirty="0"/>
              <a:t>Elective boards</a:t>
            </a:r>
          </a:p>
          <a:p>
            <a:pPr lvl="2" fontAlgn="auto">
              <a:spcAft>
                <a:spcPts val="0"/>
              </a:spcAft>
              <a:defRPr/>
            </a:pPr>
            <a:r>
              <a:rPr lang="en-US" dirty="0"/>
              <a:t>Texas Railroad Commission</a:t>
            </a:r>
          </a:p>
          <a:p>
            <a:pPr lvl="2" fontAlgn="auto">
              <a:spcAft>
                <a:spcPts val="0"/>
              </a:spcAft>
              <a:defRPr/>
            </a:pPr>
            <a:r>
              <a:rPr lang="en-US" dirty="0"/>
              <a:t>Texas State Board of </a:t>
            </a:r>
            <a:r>
              <a:rPr lang="en-US" dirty="0" smtClean="0"/>
              <a:t>Education</a:t>
            </a:r>
          </a:p>
          <a:p>
            <a:pPr lvl="3" fontAlgn="auto">
              <a:spcAft>
                <a:spcPts val="0"/>
              </a:spcAft>
              <a:defRPr/>
            </a:pPr>
            <a:r>
              <a:rPr lang="en-US" dirty="0" smtClean="0"/>
              <a:t>But, </a:t>
            </a:r>
            <a:r>
              <a:rPr lang="en-US" dirty="0" smtClean="0">
                <a:solidFill>
                  <a:srgbClr val="FF0000"/>
                </a:solidFill>
              </a:rPr>
              <a:t>Commissioner of Education is not legally independent of the governor</a:t>
            </a:r>
            <a:endParaRPr lang="en-US" dirty="0">
              <a:solidFill>
                <a:srgbClr val="FF0000"/>
              </a:solidFill>
            </a:endParaRPr>
          </a:p>
          <a:p>
            <a:pPr lvl="1" fontAlgn="auto">
              <a:spcAft>
                <a:spcPts val="0"/>
              </a:spcAft>
              <a:defRPr/>
            </a:pPr>
            <a:r>
              <a:rPr lang="en-US" dirty="0"/>
              <a:t>Ex officio boards</a:t>
            </a:r>
          </a:p>
          <a:p>
            <a:pPr lvl="2" fontAlgn="auto">
              <a:spcAft>
                <a:spcPts val="0"/>
              </a:spcAft>
              <a:defRPr/>
            </a:pPr>
            <a:r>
              <a:rPr lang="en-US" dirty="0"/>
              <a:t>Texas Bond Review Board</a:t>
            </a:r>
          </a:p>
          <a:p>
            <a:pPr lvl="1" fontAlgn="auto">
              <a:spcAft>
                <a:spcPts val="0"/>
              </a:spcAft>
              <a:defRPr/>
            </a:pPr>
            <a:r>
              <a:rPr lang="en-US" dirty="0"/>
              <a:t>Appointed boards</a:t>
            </a:r>
          </a:p>
          <a:p>
            <a:pPr lvl="2" fontAlgn="auto">
              <a:spcAft>
                <a:spcPts val="0"/>
              </a:spcAft>
              <a:defRPr/>
            </a:pPr>
            <a:r>
              <a:rPr lang="en-US" dirty="0"/>
              <a:t>Texas Commission on Environmental Quality</a:t>
            </a:r>
          </a:p>
          <a:p>
            <a:pPr lvl="1" fontAlgn="auto">
              <a:spcAft>
                <a:spcPts val="0"/>
              </a:spcAft>
              <a:defRPr/>
            </a:pPr>
            <a:r>
              <a:rPr lang="en-US" dirty="0"/>
              <a:t>Advisory boards</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41</a:t>
            </a:fld>
            <a:endParaRPr lang="en-US" altLang="en-US" dirty="0">
              <a:solidFill>
                <a:prstClr val="black"/>
              </a:solidFill>
            </a:endParaRPr>
          </a:p>
        </p:txBody>
      </p:sp>
    </p:spTree>
    <p:extLst>
      <p:ext uri="{BB962C8B-B14F-4D97-AF65-F5344CB8AC3E}">
        <p14:creationId xmlns:p14="http://schemas.microsoft.com/office/powerpoint/2010/main" val="4283714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smtClean="0"/>
              <a:t>Characteristics of Bureaucracy</a:t>
            </a:r>
          </a:p>
          <a:p>
            <a:pPr lvl="1" fontAlgn="auto">
              <a:spcAft>
                <a:spcPts val="0"/>
              </a:spcAft>
              <a:defRPr/>
            </a:pPr>
            <a:r>
              <a:rPr lang="en-US" dirty="0"/>
              <a:t>Size</a:t>
            </a:r>
          </a:p>
          <a:p>
            <a:pPr lvl="2" fontAlgn="auto">
              <a:spcAft>
                <a:spcPts val="0"/>
              </a:spcAft>
              <a:defRPr/>
            </a:pPr>
            <a:r>
              <a:rPr lang="en-US" dirty="0"/>
              <a:t>Has increased dramatically</a:t>
            </a:r>
          </a:p>
          <a:p>
            <a:pPr lvl="2" fontAlgn="auto">
              <a:spcAft>
                <a:spcPts val="0"/>
              </a:spcAft>
              <a:defRPr/>
            </a:pPr>
            <a:r>
              <a:rPr lang="en-US" dirty="0" smtClean="0"/>
              <a:t>Mandates shift burden to local government</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2656992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smtClean="0"/>
              <a:t>Characteristics of Bureaucracy</a:t>
            </a:r>
          </a:p>
          <a:p>
            <a:pPr lvl="1" fontAlgn="auto">
              <a:spcAft>
                <a:spcPts val="0"/>
              </a:spcAft>
              <a:defRPr/>
            </a:pPr>
            <a:r>
              <a:rPr lang="en-US" dirty="0" smtClean="0"/>
              <a:t>Neutrality</a:t>
            </a:r>
          </a:p>
          <a:p>
            <a:pPr lvl="2" fontAlgn="auto">
              <a:spcAft>
                <a:spcPts val="0"/>
              </a:spcAft>
              <a:defRPr/>
            </a:pPr>
            <a:r>
              <a:rPr lang="en-US" dirty="0" smtClean="0"/>
              <a:t>No statewide civil </a:t>
            </a:r>
            <a:r>
              <a:rPr lang="en-US" dirty="0"/>
              <a:t>service (or merit) </a:t>
            </a:r>
            <a:r>
              <a:rPr lang="en-US" dirty="0" smtClean="0"/>
              <a:t>system; Texas relies on patronage</a:t>
            </a:r>
          </a:p>
          <a:p>
            <a:pPr lvl="2" fontAlgn="auto">
              <a:spcAft>
                <a:spcPts val="0"/>
              </a:spcAft>
              <a:defRPr/>
            </a:pPr>
            <a:r>
              <a:rPr lang="en-US" dirty="0" smtClean="0"/>
              <a:t>Attempts </a:t>
            </a:r>
            <a:r>
              <a:rPr lang="en-US" dirty="0"/>
              <a:t>to </a:t>
            </a:r>
            <a:r>
              <a:rPr lang="en-US" dirty="0" smtClean="0"/>
              <a:t>depoliticize </a:t>
            </a:r>
            <a:r>
              <a:rPr lang="en-US" dirty="0"/>
              <a:t>with independent board and commission </a:t>
            </a:r>
            <a:r>
              <a:rPr lang="en-US" dirty="0" smtClean="0"/>
              <a:t>system</a:t>
            </a:r>
          </a:p>
          <a:p>
            <a:pPr lvl="2" fontAlgn="auto">
              <a:spcAft>
                <a:spcPts val="0"/>
              </a:spcAft>
              <a:defRPr/>
            </a:pPr>
            <a:r>
              <a:rPr lang="en-US" dirty="0" smtClean="0"/>
              <a:t>Local governments turning to nonpartisan elections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43</a:t>
            </a:fld>
            <a:endParaRPr lang="en-US" altLang="en-US" dirty="0">
              <a:solidFill>
                <a:prstClr val="black"/>
              </a:solidFill>
            </a:endParaRPr>
          </a:p>
        </p:txBody>
      </p:sp>
    </p:spTree>
    <p:extLst>
      <p:ext uri="{BB962C8B-B14F-4D97-AF65-F5344CB8AC3E}">
        <p14:creationId xmlns:p14="http://schemas.microsoft.com/office/powerpoint/2010/main" val="121517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smtClean="0"/>
              <a:t>Characteristics of Bureaucracy</a:t>
            </a:r>
          </a:p>
          <a:p>
            <a:pPr lvl="1" fontAlgn="auto">
              <a:spcAft>
                <a:spcPts val="0"/>
              </a:spcAft>
              <a:defRPr/>
            </a:pPr>
            <a:r>
              <a:rPr lang="en-US" dirty="0" smtClean="0"/>
              <a:t>Privatization</a:t>
            </a:r>
          </a:p>
          <a:p>
            <a:pPr lvl="2" fontAlgn="auto">
              <a:spcAft>
                <a:spcPts val="0"/>
              </a:spcAft>
              <a:defRPr/>
            </a:pPr>
            <a:r>
              <a:rPr lang="en-US" dirty="0" smtClean="0"/>
              <a:t>Conservative support</a:t>
            </a:r>
          </a:p>
          <a:p>
            <a:pPr lvl="2" fontAlgn="auto">
              <a:spcAft>
                <a:spcPts val="0"/>
              </a:spcAft>
              <a:defRPr/>
            </a:pPr>
            <a:r>
              <a:rPr lang="en-US" dirty="0" smtClean="0"/>
              <a:t>Contract spoils</a:t>
            </a:r>
          </a:p>
          <a:p>
            <a:pPr lvl="3" fontAlgn="auto">
              <a:spcAft>
                <a:spcPts val="0"/>
              </a:spcAft>
              <a:defRPr/>
            </a:pPr>
            <a:r>
              <a:rPr lang="en-US" dirty="0"/>
              <a:t>A practice in which politicians award contracts to their political supporters </a:t>
            </a:r>
            <a:r>
              <a:rPr lang="en-US" dirty="0" smtClean="0"/>
              <a:t>and contributors </a:t>
            </a:r>
            <a:r>
              <a:rPr lang="en-US" dirty="0"/>
              <a:t>in the business community</a:t>
            </a:r>
            <a:r>
              <a:rPr lang="en-US" dirty="0" smtClean="0"/>
              <a:t>.</a:t>
            </a:r>
          </a:p>
          <a:p>
            <a:pPr lvl="1" fontAlgn="auto">
              <a:spcAft>
                <a:spcPts val="0"/>
              </a:spcAft>
              <a:defRPr/>
            </a:pPr>
            <a:r>
              <a:rPr lang="en-US" dirty="0" smtClean="0"/>
              <a:t>Hierarchy</a:t>
            </a:r>
          </a:p>
          <a:p>
            <a:pPr lvl="2" fontAlgn="auto">
              <a:spcAft>
                <a:spcPts val="0"/>
              </a:spcAft>
              <a:defRPr/>
            </a:pPr>
            <a:r>
              <a:rPr lang="en-US" dirty="0"/>
              <a:t>Texas government </a:t>
            </a:r>
            <a:r>
              <a:rPr lang="en-US" dirty="0" smtClean="0"/>
              <a:t>not </a:t>
            </a:r>
            <a:r>
              <a:rPr lang="en-US" dirty="0"/>
              <a:t>arranged </a:t>
            </a:r>
            <a:r>
              <a:rPr lang="en-US" dirty="0" smtClean="0"/>
              <a:t>hierarchically</a:t>
            </a:r>
          </a:p>
          <a:p>
            <a:pPr lvl="2" fontAlgn="auto">
              <a:spcAft>
                <a:spcPts val="0"/>
              </a:spcAft>
              <a:defRPr/>
            </a:pPr>
            <a:r>
              <a:rPr lang="en-US" dirty="0"/>
              <a:t>Department of Transportation</a:t>
            </a:r>
          </a:p>
          <a:p>
            <a:pPr lvl="2" fontAlgn="auto">
              <a:spcAft>
                <a:spcPts val="0"/>
              </a:spcAft>
              <a:defRPr/>
            </a:pPr>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44</a:t>
            </a:fld>
            <a:endParaRPr lang="en-US" altLang="en-US" dirty="0">
              <a:solidFill>
                <a:prstClr val="black"/>
              </a:solidFill>
            </a:endParaRPr>
          </a:p>
        </p:txBody>
      </p:sp>
    </p:spTree>
    <p:extLst>
      <p:ext uri="{BB962C8B-B14F-4D97-AF65-F5344CB8AC3E}">
        <p14:creationId xmlns:p14="http://schemas.microsoft.com/office/powerpoint/2010/main" val="408850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Texas Department of Transportation Organizational Structure</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45</a:t>
            </a:fld>
            <a:endParaRPr lang="en-US" altLang="en-US" dirty="0">
              <a:solidFill>
                <a:prstClr val="black"/>
              </a:solidFill>
            </a:endParaRPr>
          </a:p>
        </p:txBody>
      </p:sp>
      <p:pic>
        <p:nvPicPr>
          <p:cNvPr id="7" name="Content Placeholder 6"/>
          <p:cNvPicPr>
            <a:picLocks noGrp="1" noChangeAspect="1"/>
          </p:cNvPicPr>
          <p:nvPr>
            <p:ph idx="1"/>
          </p:nvPr>
        </p:nvPicPr>
        <p:blipFill>
          <a:blip r:embed="rId3"/>
          <a:stretch>
            <a:fillRect/>
          </a:stretch>
        </p:blipFill>
        <p:spPr>
          <a:xfrm rot="5400000">
            <a:off x="2823004" y="-340152"/>
            <a:ext cx="3535372" cy="8330480"/>
          </a:xfrm>
          <a:prstGeom prst="rect">
            <a:avLst/>
          </a:prstGeom>
        </p:spPr>
      </p:pic>
    </p:spTree>
    <p:extLst>
      <p:ext uri="{BB962C8B-B14F-4D97-AF65-F5344CB8AC3E}">
        <p14:creationId xmlns:p14="http://schemas.microsoft.com/office/powerpoint/2010/main" val="3686151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administration</a:t>
            </a:r>
          </a:p>
        </p:txBody>
      </p:sp>
      <p:sp>
        <p:nvSpPr>
          <p:cNvPr id="3" name="Content Placeholder 2"/>
          <p:cNvSpPr>
            <a:spLocks noGrp="1"/>
          </p:cNvSpPr>
          <p:nvPr>
            <p:ph idx="1"/>
          </p:nvPr>
        </p:nvSpPr>
        <p:spPr/>
        <p:txBody>
          <a:bodyPr/>
          <a:lstStyle/>
          <a:p>
            <a:r>
              <a:rPr lang="en-US" dirty="0" smtClean="0"/>
              <a:t>Characteristics of Bureaucracy</a:t>
            </a:r>
          </a:p>
          <a:p>
            <a:pPr lvl="1" fontAlgn="auto">
              <a:spcAft>
                <a:spcPts val="0"/>
              </a:spcAft>
              <a:defRPr/>
            </a:pPr>
            <a:r>
              <a:rPr lang="en-US" dirty="0" smtClean="0"/>
              <a:t>Expertise</a:t>
            </a:r>
          </a:p>
          <a:p>
            <a:pPr lvl="1" fontAlgn="auto">
              <a:spcAft>
                <a:spcPts val="0"/>
              </a:spcAft>
              <a:defRPr/>
            </a:pPr>
            <a:r>
              <a:rPr lang="en-US" dirty="0" smtClean="0"/>
              <a:t>Public Support</a:t>
            </a:r>
          </a:p>
          <a:p>
            <a:pPr lvl="2" fontAlgn="auto">
              <a:spcAft>
                <a:spcPts val="0"/>
              </a:spcAft>
              <a:defRPr/>
            </a:pPr>
            <a:r>
              <a:rPr lang="en-US" dirty="0" smtClean="0"/>
              <a:t>Beneficial in battles over appropriations requests and jurisdiction</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46</a:t>
            </a:fld>
            <a:endParaRPr lang="en-US" altLang="en-US" dirty="0">
              <a:solidFill>
                <a:prstClr val="black"/>
              </a:solidFill>
            </a:endParaRPr>
          </a:p>
        </p:txBody>
      </p:sp>
    </p:spTree>
    <p:extLst>
      <p:ext uri="{BB962C8B-B14F-4D97-AF65-F5344CB8AC3E}">
        <p14:creationId xmlns:p14="http://schemas.microsoft.com/office/powerpoint/2010/main" val="3358094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BUREAUCRACY, POLITICS, AND PUBLIC POLICY</a:t>
            </a:r>
          </a:p>
        </p:txBody>
      </p:sp>
      <p:sp>
        <p:nvSpPr>
          <p:cNvPr id="3" name="Content Placeholder 2"/>
          <p:cNvSpPr>
            <a:spLocks noGrp="1"/>
          </p:cNvSpPr>
          <p:nvPr>
            <p:ph idx="1"/>
          </p:nvPr>
        </p:nvSpPr>
        <p:spPr/>
        <p:txBody>
          <a:bodyPr/>
          <a:lstStyle/>
          <a:p>
            <a:pPr fontAlgn="auto">
              <a:spcAft>
                <a:spcPts val="0"/>
              </a:spcAft>
              <a:defRPr/>
            </a:pPr>
            <a:r>
              <a:rPr lang="en-US" dirty="0"/>
              <a:t>Clientele Groups</a:t>
            </a:r>
          </a:p>
          <a:p>
            <a:pPr lvl="1" fontAlgn="auto">
              <a:spcAft>
                <a:spcPts val="0"/>
              </a:spcAft>
              <a:defRPr/>
            </a:pPr>
            <a:r>
              <a:rPr lang="en-US" dirty="0"/>
              <a:t>Benefit directly from agency </a:t>
            </a:r>
            <a:r>
              <a:rPr lang="en-US" dirty="0" smtClean="0"/>
              <a:t>programs</a:t>
            </a:r>
          </a:p>
          <a:p>
            <a:pPr lvl="1" fontAlgn="auto">
              <a:spcAft>
                <a:spcPts val="0"/>
              </a:spcAft>
              <a:defRPr/>
            </a:pPr>
            <a:r>
              <a:rPr lang="en-US" dirty="0" smtClean="0"/>
              <a:t>Most </a:t>
            </a:r>
            <a:r>
              <a:rPr lang="en-US" dirty="0"/>
              <a:t>concerned with the laws and policies being administered by a government </a:t>
            </a:r>
            <a:r>
              <a:rPr lang="en-US" dirty="0" smtClean="0"/>
              <a:t>agency</a:t>
            </a:r>
            <a:endParaRPr lang="en-US" dirty="0"/>
          </a:p>
          <a:p>
            <a:pPr lvl="1" fontAlgn="auto">
              <a:spcAft>
                <a:spcPts val="0"/>
              </a:spcAft>
              <a:defRPr/>
            </a:pPr>
            <a:r>
              <a:rPr lang="en-US" dirty="0" smtClean="0"/>
              <a:t>Agency-clientele </a:t>
            </a:r>
            <a:r>
              <a:rPr lang="en-US" dirty="0"/>
              <a:t>alliance </a:t>
            </a:r>
            <a:endParaRPr lang="en-US" dirty="0" smtClean="0"/>
          </a:p>
          <a:p>
            <a:pPr lvl="2" fontAlgn="auto">
              <a:spcAft>
                <a:spcPts val="0"/>
              </a:spcAft>
              <a:defRPr/>
            </a:pPr>
            <a:r>
              <a:rPr lang="en-US" dirty="0" smtClean="0"/>
              <a:t>Share </a:t>
            </a:r>
            <a:r>
              <a:rPr lang="en-US" dirty="0"/>
              <a:t>information</a:t>
            </a:r>
          </a:p>
          <a:p>
            <a:pPr lvl="2" fontAlgn="auto">
              <a:spcAft>
                <a:spcPts val="0"/>
              </a:spcAft>
              <a:defRPr/>
            </a:pPr>
            <a:r>
              <a:rPr lang="en-US" dirty="0"/>
              <a:t>Have common attitudes and goals</a:t>
            </a:r>
          </a:p>
          <a:p>
            <a:pPr lvl="2" fontAlgn="auto">
              <a:spcAft>
                <a:spcPts val="0"/>
              </a:spcAft>
              <a:defRPr/>
            </a:pPr>
            <a:r>
              <a:rPr lang="en-US" dirty="0"/>
              <a:t>Exchange employees</a:t>
            </a:r>
          </a:p>
          <a:p>
            <a:pPr lvl="2" fontAlgn="auto">
              <a:spcAft>
                <a:spcPts val="0"/>
              </a:spcAft>
              <a:defRPr/>
            </a:pPr>
            <a:r>
              <a:rPr lang="en-US" dirty="0"/>
              <a:t>Lobby the legislature together</a:t>
            </a:r>
          </a:p>
          <a:p>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15136195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BUREAUCRACY, POLITICS, AND PUBLIC POLICY</a:t>
            </a:r>
          </a:p>
        </p:txBody>
      </p:sp>
      <p:sp>
        <p:nvSpPr>
          <p:cNvPr id="3" name="Content Placeholder 2"/>
          <p:cNvSpPr>
            <a:spLocks noGrp="1"/>
          </p:cNvSpPr>
          <p:nvPr>
            <p:ph idx="1"/>
          </p:nvPr>
        </p:nvSpPr>
        <p:spPr/>
        <p:txBody>
          <a:bodyPr/>
          <a:lstStyle/>
          <a:p>
            <a:pPr fontAlgn="auto">
              <a:spcAft>
                <a:spcPts val="0"/>
              </a:spcAft>
              <a:defRPr/>
            </a:pPr>
            <a:r>
              <a:rPr lang="en-US" dirty="0"/>
              <a:t>Clientele Groups</a:t>
            </a:r>
          </a:p>
          <a:p>
            <a:pPr lvl="1" fontAlgn="auto">
              <a:spcAft>
                <a:spcPts val="0"/>
              </a:spcAft>
              <a:defRPr/>
            </a:pPr>
            <a:r>
              <a:rPr lang="en-US" dirty="0"/>
              <a:t>The </a:t>
            </a:r>
            <a:r>
              <a:rPr lang="en-US" dirty="0" smtClean="0"/>
              <a:t>revolving door practices </a:t>
            </a:r>
            <a:r>
              <a:rPr lang="en-US" dirty="0"/>
              <a:t>of special interest </a:t>
            </a:r>
            <a:r>
              <a:rPr lang="en-US" dirty="0" smtClean="0"/>
              <a:t>groups (clientele groups) </a:t>
            </a:r>
            <a:r>
              <a:rPr lang="en-US" dirty="0"/>
              <a:t>help them gain influence over public policy.</a:t>
            </a: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162819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BUREAUCRACY, POLITICS, AND PUBLIC POLICY</a:t>
            </a:r>
          </a:p>
        </p:txBody>
      </p:sp>
      <p:sp>
        <p:nvSpPr>
          <p:cNvPr id="3" name="Content Placeholder 2"/>
          <p:cNvSpPr>
            <a:spLocks noGrp="1"/>
          </p:cNvSpPr>
          <p:nvPr>
            <p:ph idx="1"/>
          </p:nvPr>
        </p:nvSpPr>
        <p:spPr/>
        <p:txBody>
          <a:bodyPr/>
          <a:lstStyle/>
          <a:p>
            <a:r>
              <a:rPr lang="en-US" dirty="0" smtClean="0"/>
              <a:t>The Governor</a:t>
            </a:r>
          </a:p>
          <a:p>
            <a:pPr lvl="1"/>
            <a:r>
              <a:rPr lang="en-US" dirty="0" smtClean="0"/>
              <a:t>Agencies need for support depends on governor’s formal and informal powers</a:t>
            </a:r>
          </a:p>
          <a:p>
            <a:pPr lvl="2"/>
            <a:r>
              <a:rPr lang="en-US" dirty="0" smtClean="0"/>
              <a:t>Appointive powers important</a:t>
            </a:r>
          </a:p>
          <a:p>
            <a:pPr lvl="2"/>
            <a:r>
              <a:rPr lang="en-US" dirty="0" smtClean="0"/>
              <a:t>Governor’s </a:t>
            </a:r>
            <a:r>
              <a:rPr lang="en-US" dirty="0"/>
              <a:t>support </a:t>
            </a:r>
            <a:r>
              <a:rPr lang="en-US" dirty="0" smtClean="0"/>
              <a:t>provides greater </a:t>
            </a:r>
            <a:r>
              <a:rPr lang="en-US" dirty="0"/>
              <a:t>bargaining power with </a:t>
            </a:r>
            <a:r>
              <a:rPr lang="en-US" dirty="0" smtClean="0"/>
              <a:t>legislators </a:t>
            </a:r>
            <a:r>
              <a:rPr lang="en-US" dirty="0"/>
              <a:t>and interest groups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49</a:t>
            </a:fld>
            <a:endParaRPr lang="en-US" altLang="en-US" dirty="0">
              <a:solidFill>
                <a:prstClr val="black"/>
              </a:solidFill>
            </a:endParaRPr>
          </a:p>
        </p:txBody>
      </p:sp>
      <p:sp>
        <p:nvSpPr>
          <p:cNvPr id="6" name="TextBox 2"/>
          <p:cNvSpPr txBox="1">
            <a:spLocks noChangeArrowheads="1"/>
          </p:cNvSpPr>
          <p:nvPr/>
        </p:nvSpPr>
        <p:spPr bwMode="auto">
          <a:xfrm>
            <a:off x="914400" y="54102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a:solidFill>
                  <a:schemeClr val="bg1"/>
                </a:solidFill>
                <a:latin typeface="Arial" panose="020B0604020202020204" pitchFamily="34" charset="0"/>
                <a:cs typeface="Arial" panose="020B0604020202020204" pitchFamily="34" charset="0"/>
              </a:rPr>
              <a:t>How can political alliances enhance the power of the governor? What risks do they present?</a:t>
            </a:r>
          </a:p>
        </p:txBody>
      </p:sp>
    </p:spTree>
    <p:extLst>
      <p:ext uri="{BB962C8B-B14F-4D97-AF65-F5344CB8AC3E}">
        <p14:creationId xmlns:p14="http://schemas.microsoft.com/office/powerpoint/2010/main" val="2527277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GOVERNOR’S OFFICE: QUALIFICATIONS, TENURE AND STAFF</a:t>
            </a:r>
            <a:endParaRPr lang="en-US" dirty="0"/>
          </a:p>
        </p:txBody>
      </p:sp>
      <p:sp>
        <p:nvSpPr>
          <p:cNvPr id="3" name="Content Placeholder 2"/>
          <p:cNvSpPr>
            <a:spLocks noGrp="1"/>
          </p:cNvSpPr>
          <p:nvPr>
            <p:ph idx="1"/>
          </p:nvPr>
        </p:nvSpPr>
        <p:spPr/>
        <p:txBody>
          <a:bodyPr/>
          <a:lstStyle/>
          <a:p>
            <a:r>
              <a:rPr lang="en-US" dirty="0"/>
              <a:t>Qualifications and </a:t>
            </a:r>
            <a:r>
              <a:rPr lang="en-US" dirty="0" smtClean="0"/>
              <a:t>Elections (cont.)</a:t>
            </a:r>
            <a:endParaRPr lang="en-US" dirty="0"/>
          </a:p>
          <a:p>
            <a:pPr lvl="1"/>
            <a:r>
              <a:rPr lang="en-US" dirty="0" smtClean="0"/>
              <a:t>The nomination</a:t>
            </a:r>
          </a:p>
          <a:p>
            <a:pPr lvl="2"/>
            <a:r>
              <a:rPr lang="en-US" dirty="0" smtClean="0"/>
              <a:t>Democratic primary: must forge coalition</a:t>
            </a:r>
          </a:p>
          <a:p>
            <a:pPr lvl="2"/>
            <a:r>
              <a:rPr lang="en-US" dirty="0" smtClean="0"/>
              <a:t>Republican primary: contest between business-oriented conservatives and ideological conservatives</a:t>
            </a:r>
          </a:p>
          <a:p>
            <a:pPr lvl="1"/>
            <a:r>
              <a:rPr lang="en-US" dirty="0" smtClean="0"/>
              <a:t>Well-funded campaigns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3574834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BUREAUCRACY, POLITICS, AND PUBLIC POLICY</a:t>
            </a:r>
          </a:p>
        </p:txBody>
      </p:sp>
      <p:sp>
        <p:nvSpPr>
          <p:cNvPr id="3" name="Content Placeholder 2"/>
          <p:cNvSpPr>
            <a:spLocks noGrp="1"/>
          </p:cNvSpPr>
          <p:nvPr>
            <p:ph idx="1"/>
          </p:nvPr>
        </p:nvSpPr>
        <p:spPr/>
        <p:txBody>
          <a:bodyPr/>
          <a:lstStyle/>
          <a:p>
            <a:pPr fontAlgn="auto">
              <a:spcAft>
                <a:spcPts val="0"/>
              </a:spcAft>
              <a:defRPr/>
            </a:pPr>
            <a:r>
              <a:rPr lang="en-US" dirty="0"/>
              <a:t>Public Policy and the Iron Texas Star</a:t>
            </a:r>
          </a:p>
          <a:p>
            <a:pPr lvl="1" fontAlgn="auto">
              <a:spcAft>
                <a:spcPts val="0"/>
              </a:spcAft>
              <a:defRPr/>
            </a:pPr>
            <a:r>
              <a:rPr lang="en-US" dirty="0" smtClean="0"/>
              <a:t>Coalition between political actors, including:</a:t>
            </a:r>
            <a:endParaRPr lang="en-US" sz="3200" dirty="0"/>
          </a:p>
          <a:p>
            <a:pPr lvl="2" fontAlgn="auto">
              <a:spcAft>
                <a:spcPts val="0"/>
              </a:spcAft>
              <a:defRPr/>
            </a:pPr>
            <a:r>
              <a:rPr lang="en-US" dirty="0" smtClean="0"/>
              <a:t>Lieutenant </a:t>
            </a:r>
            <a:r>
              <a:rPr lang="en-US" dirty="0"/>
              <a:t>governor</a:t>
            </a:r>
          </a:p>
          <a:p>
            <a:pPr lvl="2" fontAlgn="auto">
              <a:spcAft>
                <a:spcPts val="0"/>
              </a:spcAft>
              <a:defRPr/>
            </a:pPr>
            <a:r>
              <a:rPr lang="en-US" dirty="0" smtClean="0"/>
              <a:t>Speaker </a:t>
            </a:r>
            <a:endParaRPr lang="en-US" dirty="0"/>
          </a:p>
          <a:p>
            <a:pPr lvl="2" fontAlgn="auto">
              <a:spcAft>
                <a:spcPts val="0"/>
              </a:spcAft>
              <a:defRPr/>
            </a:pPr>
            <a:r>
              <a:rPr lang="en-US" dirty="0"/>
              <a:t>Standing committees</a:t>
            </a:r>
          </a:p>
          <a:p>
            <a:pPr lvl="2" fontAlgn="auto">
              <a:spcAft>
                <a:spcPts val="0"/>
              </a:spcAft>
              <a:defRPr/>
            </a:pPr>
            <a:r>
              <a:rPr lang="en-US" dirty="0" smtClean="0"/>
              <a:t>Governor</a:t>
            </a:r>
            <a:endParaRPr lang="en-US" dirty="0"/>
          </a:p>
          <a:p>
            <a:pPr lvl="2" fontAlgn="auto">
              <a:spcAft>
                <a:spcPts val="0"/>
              </a:spcAft>
              <a:defRPr/>
            </a:pPr>
            <a:r>
              <a:rPr lang="en-US" dirty="0"/>
              <a:t>Administrators</a:t>
            </a:r>
          </a:p>
          <a:p>
            <a:pPr lvl="2" fontAlgn="auto">
              <a:spcAft>
                <a:spcPts val="0"/>
              </a:spcAft>
              <a:defRPr/>
            </a:pPr>
            <a:r>
              <a:rPr lang="en-US" dirty="0"/>
              <a:t>Boards and commissions</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50</a:t>
            </a:fld>
            <a:endParaRPr lang="en-US" altLang="en-US" dirty="0">
              <a:solidFill>
                <a:prstClr val="black"/>
              </a:solidFill>
            </a:endParaRPr>
          </a:p>
        </p:txBody>
      </p:sp>
    </p:spTree>
    <p:extLst>
      <p:ext uri="{BB962C8B-B14F-4D97-AF65-F5344CB8AC3E}">
        <p14:creationId xmlns:p14="http://schemas.microsoft.com/office/powerpoint/2010/main" val="253558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Iron Texas Star Model</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51</a:t>
            </a:fld>
            <a:endParaRPr lang="en-US" altLang="en-US" dirty="0">
              <a:solidFill>
                <a:prstClr val="black"/>
              </a:solidFill>
            </a:endParaRPr>
          </a:p>
        </p:txBody>
      </p:sp>
      <p:pic>
        <p:nvPicPr>
          <p:cNvPr id="6" name="Content Placeholder 5"/>
          <p:cNvPicPr>
            <a:picLocks noGrp="1" noChangeAspect="1"/>
          </p:cNvPicPr>
          <p:nvPr>
            <p:ph idx="1"/>
          </p:nvPr>
        </p:nvPicPr>
        <p:blipFill>
          <a:blip r:embed="rId3"/>
          <a:stretch>
            <a:fillRect/>
          </a:stretch>
        </p:blipFill>
        <p:spPr>
          <a:xfrm>
            <a:off x="914400" y="1905000"/>
            <a:ext cx="7239000" cy="4187449"/>
          </a:xfrm>
          <a:prstGeom prst="rect">
            <a:avLst/>
          </a:prstGeom>
          <a:ln w="3175"/>
        </p:spPr>
      </p:pic>
    </p:spTree>
    <p:extLst>
      <p:ext uri="{BB962C8B-B14F-4D97-AF65-F5344CB8AC3E}">
        <p14:creationId xmlns:p14="http://schemas.microsoft.com/office/powerpoint/2010/main" val="20504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BUREAUCRACY, POLITICS, AND PUBLIC POLICY</a:t>
            </a:r>
          </a:p>
        </p:txBody>
      </p:sp>
      <p:sp>
        <p:nvSpPr>
          <p:cNvPr id="3" name="Content Placeholder 2"/>
          <p:cNvSpPr>
            <a:spLocks noGrp="1"/>
          </p:cNvSpPr>
          <p:nvPr>
            <p:ph idx="1"/>
          </p:nvPr>
        </p:nvSpPr>
        <p:spPr/>
        <p:txBody>
          <a:bodyPr/>
          <a:lstStyle/>
          <a:p>
            <a:r>
              <a:rPr lang="en-US" dirty="0"/>
              <a:t>The Legislature, the Lieutenant Governor, and the Speaker </a:t>
            </a:r>
            <a:endParaRPr lang="en-US" dirty="0" smtClean="0"/>
          </a:p>
          <a:p>
            <a:pPr lvl="1"/>
            <a:r>
              <a:rPr lang="en-US" dirty="0" smtClean="0"/>
              <a:t>Agencies dependent on legislative allies</a:t>
            </a:r>
          </a:p>
          <a:p>
            <a:pPr lvl="1"/>
            <a:r>
              <a:rPr lang="en-US" dirty="0" smtClean="0"/>
              <a:t>Support of lieutenant governor and speaker most important</a:t>
            </a:r>
          </a:p>
          <a:p>
            <a:pPr lvl="2"/>
            <a:r>
              <a:rPr lang="en-US" i="1" dirty="0" smtClean="0"/>
              <a:t>Plus </a:t>
            </a:r>
            <a:r>
              <a:rPr lang="en-US" dirty="0"/>
              <a:t>finance and appropriations committees, </a:t>
            </a:r>
            <a:r>
              <a:rPr lang="en-US" dirty="0" smtClean="0"/>
              <a:t>Legislative </a:t>
            </a:r>
            <a:r>
              <a:rPr lang="en-US" dirty="0"/>
              <a:t>Budget Board, </a:t>
            </a:r>
            <a:r>
              <a:rPr lang="en-US" dirty="0" smtClean="0"/>
              <a:t>Legislative </a:t>
            </a:r>
            <a:r>
              <a:rPr lang="en-US" dirty="0"/>
              <a:t>Council</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52</a:t>
            </a:fld>
            <a:endParaRPr lang="en-US" altLang="en-US" dirty="0">
              <a:solidFill>
                <a:prstClr val="black"/>
              </a:solidFill>
            </a:endParaRPr>
          </a:p>
        </p:txBody>
      </p:sp>
    </p:spTree>
    <p:extLst>
      <p:ext uri="{BB962C8B-B14F-4D97-AF65-F5344CB8AC3E}">
        <p14:creationId xmlns:p14="http://schemas.microsoft.com/office/powerpoint/2010/main" val="947748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BUREAUCRACY, POLITICS, AND PUBLIC POLICY</a:t>
            </a:r>
          </a:p>
        </p:txBody>
      </p:sp>
      <p:sp>
        <p:nvSpPr>
          <p:cNvPr id="3" name="Content Placeholder 2"/>
          <p:cNvSpPr>
            <a:spLocks noGrp="1"/>
          </p:cNvSpPr>
          <p:nvPr>
            <p:ph idx="1"/>
          </p:nvPr>
        </p:nvSpPr>
        <p:spPr/>
        <p:txBody>
          <a:bodyPr/>
          <a:lstStyle/>
          <a:p>
            <a:r>
              <a:rPr lang="en-US" dirty="0" smtClean="0"/>
              <a:t>The Control of Information</a:t>
            </a:r>
          </a:p>
          <a:p>
            <a:pPr lvl="1"/>
            <a:r>
              <a:rPr lang="en-US" dirty="0" smtClean="0"/>
              <a:t>Agencies control to benefit agency or constituent interests</a:t>
            </a:r>
          </a:p>
          <a:p>
            <a:r>
              <a:rPr lang="en-US" dirty="0" smtClean="0"/>
              <a:t>Administration of the Law</a:t>
            </a:r>
          </a:p>
          <a:p>
            <a:pPr lvl="1"/>
            <a:r>
              <a:rPr lang="en-US" dirty="0" smtClean="0"/>
              <a:t>Administrative review</a:t>
            </a:r>
          </a:p>
          <a:p>
            <a:pPr lvl="1"/>
            <a:r>
              <a:rPr lang="en-US" dirty="0" smtClean="0"/>
              <a:t>Administrative law enforcement</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53</a:t>
            </a:fld>
            <a:endParaRPr lang="en-US" altLang="en-US" dirty="0">
              <a:solidFill>
                <a:prstClr val="black"/>
              </a:solidFill>
            </a:endParaRPr>
          </a:p>
        </p:txBody>
      </p:sp>
    </p:spTree>
    <p:extLst>
      <p:ext uri="{BB962C8B-B14F-4D97-AF65-F5344CB8AC3E}">
        <p14:creationId xmlns:p14="http://schemas.microsoft.com/office/powerpoint/2010/main" val="296720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BUREAUCRATIC ACCOUNTABILITY</a:t>
            </a:r>
          </a:p>
        </p:txBody>
      </p:sp>
      <p:sp>
        <p:nvSpPr>
          <p:cNvPr id="3" name="Content Placeholder 2"/>
          <p:cNvSpPr>
            <a:spLocks noGrp="1"/>
          </p:cNvSpPr>
          <p:nvPr>
            <p:ph idx="1"/>
          </p:nvPr>
        </p:nvSpPr>
        <p:spPr/>
        <p:txBody>
          <a:bodyPr/>
          <a:lstStyle/>
          <a:p>
            <a:pPr fontAlgn="auto">
              <a:spcAft>
                <a:spcPts val="0"/>
              </a:spcAft>
              <a:defRPr/>
            </a:pPr>
            <a:r>
              <a:rPr lang="en-US" dirty="0"/>
              <a:t>Bureaucratic Accountability</a:t>
            </a:r>
          </a:p>
          <a:p>
            <a:pPr lvl="1" fontAlgn="auto">
              <a:spcAft>
                <a:spcPts val="0"/>
              </a:spcAft>
              <a:defRPr/>
            </a:pPr>
            <a:r>
              <a:rPr lang="en-US" dirty="0"/>
              <a:t>Accountability to the </a:t>
            </a:r>
            <a:r>
              <a:rPr lang="en-US" dirty="0" smtClean="0"/>
              <a:t>People</a:t>
            </a:r>
          </a:p>
          <a:p>
            <a:pPr lvl="2" fontAlgn="auto">
              <a:spcAft>
                <a:spcPts val="0"/>
              </a:spcAft>
              <a:defRPr/>
            </a:pPr>
            <a:r>
              <a:rPr lang="en-US" dirty="0" smtClean="0"/>
              <a:t>Elective accountability</a:t>
            </a:r>
          </a:p>
          <a:p>
            <a:pPr lvl="1" fontAlgn="auto">
              <a:spcAft>
                <a:spcPts val="0"/>
              </a:spcAft>
              <a:defRPr/>
            </a:pPr>
            <a:r>
              <a:rPr lang="en-US" dirty="0"/>
              <a:t>Accountability to the </a:t>
            </a:r>
            <a:r>
              <a:rPr lang="en-US" dirty="0" smtClean="0"/>
              <a:t>Legislature</a:t>
            </a:r>
          </a:p>
          <a:p>
            <a:pPr lvl="1" fontAlgn="auto">
              <a:spcAft>
                <a:spcPts val="0"/>
              </a:spcAft>
              <a:defRPr/>
            </a:pPr>
            <a:r>
              <a:rPr lang="en-US" dirty="0"/>
              <a:t>Accountability to the Chief </a:t>
            </a:r>
            <a:r>
              <a:rPr lang="en-US" dirty="0" smtClean="0"/>
              <a:t>Executive</a:t>
            </a:r>
          </a:p>
          <a:p>
            <a:pPr lvl="2" fontAlgn="auto">
              <a:spcAft>
                <a:spcPts val="0"/>
              </a:spcAft>
              <a:defRPr/>
            </a:pPr>
            <a:r>
              <a:rPr lang="en-US" dirty="0" smtClean="0"/>
              <a:t>Reformers advocate cabinet system </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54</a:t>
            </a:fld>
            <a:endParaRPr lang="en-US" altLang="en-US" dirty="0">
              <a:solidFill>
                <a:prstClr val="black"/>
              </a:solidFill>
            </a:endParaRPr>
          </a:p>
        </p:txBody>
      </p:sp>
      <p:sp>
        <p:nvSpPr>
          <p:cNvPr id="6" name="TextBox 2"/>
          <p:cNvSpPr txBox="1">
            <a:spLocks noChangeArrowheads="1"/>
          </p:cNvSpPr>
          <p:nvPr/>
        </p:nvSpPr>
        <p:spPr bwMode="auto">
          <a:xfrm>
            <a:off x="914400" y="54102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a:solidFill>
                  <a:schemeClr val="bg1"/>
                </a:solidFill>
                <a:latin typeface="Arial" panose="020B0604020202020204" pitchFamily="34" charset="0"/>
                <a:cs typeface="Arial" panose="020B0604020202020204" pitchFamily="34" charset="0"/>
              </a:rPr>
              <a:t>What are the advantages and disadvantages of a cabinet system headed by a strong chief executive? </a:t>
            </a:r>
          </a:p>
        </p:txBody>
      </p:sp>
    </p:spTree>
    <p:extLst>
      <p:ext uri="{BB962C8B-B14F-4D97-AF65-F5344CB8AC3E}">
        <p14:creationId xmlns:p14="http://schemas.microsoft.com/office/powerpoint/2010/main" val="4239435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a:t>
            </a:r>
            <a:r>
              <a:rPr lang="en-US" dirty="0" smtClean="0"/>
              <a:t/>
            </a:r>
            <a:br>
              <a:rPr lang="en-US" dirty="0" smtClean="0"/>
            </a:br>
            <a:r>
              <a:rPr lang="en-US" dirty="0" smtClean="0"/>
              <a:t>Cabinet </a:t>
            </a:r>
            <a:r>
              <a:rPr lang="en-US" dirty="0"/>
              <a:t>System</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55</a:t>
            </a:fld>
            <a:endParaRPr lang="en-US" altLang="en-US" dirty="0">
              <a:solidFill>
                <a:prstClr val="black"/>
              </a:solidFill>
            </a:endParaRPr>
          </a:p>
        </p:txBody>
      </p:sp>
      <p:pic>
        <p:nvPicPr>
          <p:cNvPr id="6" name="Content Placeholder 5"/>
          <p:cNvPicPr>
            <a:picLocks noGrp="1" noChangeAspect="1"/>
          </p:cNvPicPr>
          <p:nvPr>
            <p:ph idx="1"/>
          </p:nvPr>
        </p:nvPicPr>
        <p:blipFill>
          <a:blip r:embed="rId3"/>
          <a:stretch>
            <a:fillRect/>
          </a:stretch>
        </p:blipFill>
        <p:spPr>
          <a:xfrm>
            <a:off x="425450" y="2111375"/>
            <a:ext cx="5072483" cy="3581400"/>
          </a:xfrm>
          <a:prstGeom prst="rect">
            <a:avLst/>
          </a:prstGeom>
        </p:spPr>
      </p:pic>
      <p:sp>
        <p:nvSpPr>
          <p:cNvPr id="8" name="TextBox 7"/>
          <p:cNvSpPr txBox="1"/>
          <p:nvPr/>
        </p:nvSpPr>
        <p:spPr>
          <a:xfrm>
            <a:off x="5715000" y="2804187"/>
            <a:ext cx="2819400"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 cabinet system used in some states and the national government, the chief executive directly appoints agency administrators and is ultimately responsible for their performance.</a:t>
            </a:r>
          </a:p>
        </p:txBody>
      </p:sp>
    </p:spTree>
    <p:extLst>
      <p:ext uri="{BB962C8B-B14F-4D97-AF65-F5344CB8AC3E}">
        <p14:creationId xmlns:p14="http://schemas.microsoft.com/office/powerpoint/2010/main" val="5751696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BUREAUCRATIC ACCOUNTABILITY</a:t>
            </a:r>
          </a:p>
        </p:txBody>
      </p:sp>
      <p:sp>
        <p:nvSpPr>
          <p:cNvPr id="3" name="Content Placeholder 2"/>
          <p:cNvSpPr>
            <a:spLocks noGrp="1"/>
          </p:cNvSpPr>
          <p:nvPr>
            <p:ph idx="1"/>
          </p:nvPr>
        </p:nvSpPr>
        <p:spPr/>
        <p:txBody>
          <a:bodyPr/>
          <a:lstStyle/>
          <a:p>
            <a:pPr fontAlgn="auto">
              <a:spcAft>
                <a:spcPts val="0"/>
              </a:spcAft>
              <a:defRPr/>
            </a:pPr>
            <a:r>
              <a:rPr lang="en-US" dirty="0"/>
              <a:t>Bureaucratic </a:t>
            </a:r>
            <a:r>
              <a:rPr lang="en-US" dirty="0" smtClean="0"/>
              <a:t>Accountability (cont.)</a:t>
            </a:r>
            <a:endParaRPr lang="en-US" sz="2600" dirty="0"/>
          </a:p>
          <a:p>
            <a:pPr lvl="1" fontAlgn="auto">
              <a:spcAft>
                <a:spcPts val="0"/>
              </a:spcAft>
              <a:defRPr/>
            </a:pPr>
            <a:r>
              <a:rPr lang="en-US" dirty="0" smtClean="0"/>
              <a:t>Bureaucratic Responsibility</a:t>
            </a:r>
            <a:endParaRPr lang="en-US" dirty="0"/>
          </a:p>
          <a:p>
            <a:pPr lvl="2" fontAlgn="auto">
              <a:spcAft>
                <a:spcPts val="0"/>
              </a:spcAft>
              <a:defRPr/>
            </a:pPr>
            <a:r>
              <a:rPr lang="en-US" dirty="0"/>
              <a:t>Open-meetings </a:t>
            </a:r>
            <a:r>
              <a:rPr lang="en-US" dirty="0" smtClean="0"/>
              <a:t>laws</a:t>
            </a:r>
          </a:p>
          <a:p>
            <a:pPr lvl="3" fontAlgn="auto">
              <a:spcAft>
                <a:spcPts val="0"/>
              </a:spcAft>
              <a:defRPr/>
            </a:pPr>
            <a:r>
              <a:rPr lang="en-US" dirty="0"/>
              <a:t>Laws requiring that meetings of government bodies at all levels of government be open to the general public with some exceptions. </a:t>
            </a:r>
            <a:endParaRPr lang="en-US" dirty="0" smtClean="0"/>
          </a:p>
          <a:p>
            <a:pPr lvl="4" fontAlgn="auto">
              <a:spcAft>
                <a:spcPts val="0"/>
              </a:spcAft>
              <a:defRPr/>
            </a:pPr>
            <a:r>
              <a:rPr lang="en-US" dirty="0" smtClean="0"/>
              <a:t>Unannounced meetings a violation</a:t>
            </a:r>
            <a:endParaRPr lang="en-US" dirty="0"/>
          </a:p>
          <a:p>
            <a:pPr lvl="2" fontAlgn="auto">
              <a:spcAft>
                <a:spcPts val="0"/>
              </a:spcAft>
              <a:defRPr/>
            </a:pPr>
            <a:r>
              <a:rPr lang="en-US" dirty="0" smtClean="0"/>
              <a:t>Open-records laws</a:t>
            </a:r>
          </a:p>
          <a:p>
            <a:pPr lvl="3" fontAlgn="auto">
              <a:spcAft>
                <a:spcPts val="0"/>
              </a:spcAft>
              <a:defRPr/>
            </a:pPr>
            <a:r>
              <a:rPr lang="en-US" dirty="0"/>
              <a:t>Laws that require most records kept by government to be open to the public. </a:t>
            </a:r>
          </a:p>
          <a:p>
            <a:pPr marL="11430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56</a:t>
            </a:fld>
            <a:endParaRPr lang="en-US" altLang="en-US" dirty="0">
              <a:solidFill>
                <a:prstClr val="black"/>
              </a:solidFill>
            </a:endParaRPr>
          </a:p>
        </p:txBody>
      </p:sp>
    </p:spTree>
    <p:extLst>
      <p:ext uri="{BB962C8B-B14F-4D97-AF65-F5344CB8AC3E}">
        <p14:creationId xmlns:p14="http://schemas.microsoft.com/office/powerpoint/2010/main" val="26909207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BUREAUCRATIC ACCOUNTABILITY</a:t>
            </a:r>
          </a:p>
        </p:txBody>
      </p:sp>
      <p:sp>
        <p:nvSpPr>
          <p:cNvPr id="3" name="Content Placeholder 2"/>
          <p:cNvSpPr>
            <a:spLocks noGrp="1"/>
          </p:cNvSpPr>
          <p:nvPr>
            <p:ph idx="1"/>
          </p:nvPr>
        </p:nvSpPr>
        <p:spPr/>
        <p:txBody>
          <a:bodyPr/>
          <a:lstStyle/>
          <a:p>
            <a:pPr fontAlgn="auto">
              <a:spcAft>
                <a:spcPts val="0"/>
              </a:spcAft>
              <a:defRPr/>
            </a:pPr>
            <a:r>
              <a:rPr lang="en-US" dirty="0"/>
              <a:t>Bureaucratic </a:t>
            </a:r>
            <a:r>
              <a:rPr lang="en-US" dirty="0" smtClean="0"/>
              <a:t>Accountability (cont.)</a:t>
            </a:r>
            <a:endParaRPr lang="en-US" sz="2600" dirty="0"/>
          </a:p>
          <a:p>
            <a:pPr lvl="2" fontAlgn="auto">
              <a:spcAft>
                <a:spcPts val="0"/>
              </a:spcAft>
              <a:defRPr/>
            </a:pPr>
            <a:r>
              <a:rPr lang="en-US" dirty="0" smtClean="0"/>
              <a:t>Whistleblowers </a:t>
            </a:r>
            <a:r>
              <a:rPr lang="en-US" dirty="0" smtClean="0"/>
              <a:t>and </a:t>
            </a:r>
            <a:r>
              <a:rPr lang="en-US" dirty="0" smtClean="0"/>
              <a:t>ombudspersons</a:t>
            </a:r>
          </a:p>
          <a:p>
            <a:pPr lvl="3" fontAlgn="auto">
              <a:spcAft>
                <a:spcPts val="0"/>
              </a:spcAft>
              <a:defRPr/>
            </a:pPr>
            <a:r>
              <a:rPr lang="en-US" dirty="0" smtClean="0"/>
              <a:t>An </a:t>
            </a:r>
            <a:r>
              <a:rPr lang="en-US" dirty="0"/>
              <a:t>official who takes, investigates, and mediates complaints about government bureaucrats or policy. </a:t>
            </a:r>
            <a:endParaRPr lang="en-US" dirty="0" smtClean="0"/>
          </a:p>
          <a:p>
            <a:pPr lvl="3" fontAlgn="auto">
              <a:spcAft>
                <a:spcPts val="0"/>
              </a:spcAft>
              <a:defRPr/>
            </a:pPr>
            <a:r>
              <a:rPr lang="en-US" dirty="0"/>
              <a:t>Government employees who expose bureaucratic excesses, blunders, corruption, or </a:t>
            </a:r>
            <a:r>
              <a:rPr lang="en-US" dirty="0" smtClean="0"/>
              <a:t>favoritism are whistleblowers</a:t>
            </a:r>
            <a:endParaRPr lang="en-US" dirty="0"/>
          </a:p>
          <a:p>
            <a:pPr lvl="3"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57</a:t>
            </a:fld>
            <a:endParaRPr lang="en-US" altLang="en-US" dirty="0">
              <a:solidFill>
                <a:prstClr val="black"/>
              </a:solidFill>
            </a:endParaRPr>
          </a:p>
        </p:txBody>
      </p:sp>
    </p:spTree>
    <p:extLst>
      <p:ext uri="{BB962C8B-B14F-4D97-AF65-F5344CB8AC3E}">
        <p14:creationId xmlns:p14="http://schemas.microsoft.com/office/powerpoint/2010/main" val="26303564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TX Governor rick perry </a:t>
            </a:r>
            <a:br>
              <a:rPr lang="en-US" sz="3800" dirty="0" smtClean="0"/>
            </a:br>
            <a:r>
              <a:rPr lang="en-US" sz="3800" dirty="0" smtClean="0"/>
              <a:t>will work hard for texas</a:t>
            </a:r>
            <a:endParaRPr lang="en-US" sz="3800" dirty="0"/>
          </a:p>
        </p:txBody>
      </p:sp>
      <p:pic>
        <p:nvPicPr>
          <p:cNvPr id="6" name="Content Placeholder 5" descr="Media Player | Cengage Learning - Mozilla Firefox">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10" t="17423" r="58792" b="41671"/>
          <a:stretch/>
        </p:blipFill>
        <p:spPr>
          <a:xfrm>
            <a:off x="1752600" y="1905000"/>
            <a:ext cx="5257800" cy="3885977"/>
          </a:xfrm>
        </p:spPr>
      </p:pic>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58</a:t>
            </a:fld>
            <a:endParaRPr lang="en-US" altLang="en-US" dirty="0">
              <a:solidFill>
                <a:prstClr val="black"/>
              </a:solidFill>
            </a:endParaRPr>
          </a:p>
        </p:txBody>
      </p:sp>
      <p:sp>
        <p:nvSpPr>
          <p:cNvPr id="7" name="TextBox 6"/>
          <p:cNvSpPr txBox="1"/>
          <p:nvPr/>
        </p:nvSpPr>
        <p:spPr>
          <a:xfrm>
            <a:off x="2384425" y="5848067"/>
            <a:ext cx="4016375" cy="400110"/>
          </a:xfrm>
          <a:prstGeom prst="rect">
            <a:avLst/>
          </a:prstGeom>
          <a:noFill/>
        </p:spPr>
        <p:txBody>
          <a:bodyPr wrap="square" rtlCol="0">
            <a:spAutoFit/>
          </a:bodyPr>
          <a:lstStyle/>
          <a:p>
            <a:pPr algn="ctr"/>
            <a:r>
              <a:rPr lang="en-US" sz="2000" b="1" dirty="0" smtClean="0">
                <a:solidFill>
                  <a:srgbClr val="002060"/>
                </a:solidFill>
                <a:latin typeface="Arial" panose="020B0604020202020204" pitchFamily="34" charset="0"/>
                <a:cs typeface="Arial" panose="020B0604020202020204" pitchFamily="34" charset="0"/>
              </a:rPr>
              <a:t>Click picture to view video</a:t>
            </a:r>
            <a:endParaRPr lang="en-US" sz="2000" b="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50" y="5435774"/>
            <a:ext cx="993926" cy="920576"/>
          </a:xfrm>
          <a:prstGeom prst="rect">
            <a:avLst/>
          </a:prstGeom>
        </p:spPr>
      </p:pic>
    </p:spTree>
    <p:extLst>
      <p:ext uri="{BB962C8B-B14F-4D97-AF65-F5344CB8AC3E}">
        <p14:creationId xmlns:p14="http://schemas.microsoft.com/office/powerpoint/2010/main" val="14421416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discussion questions</a:t>
            </a:r>
            <a:endParaRPr lang="en-US" dirty="0"/>
          </a:p>
        </p:txBody>
      </p:sp>
      <p:sp>
        <p:nvSpPr>
          <p:cNvPr id="3" name="Content Placeholder 2"/>
          <p:cNvSpPr>
            <a:spLocks noGrp="1"/>
          </p:cNvSpPr>
          <p:nvPr>
            <p:ph idx="1"/>
          </p:nvPr>
        </p:nvSpPr>
        <p:spPr/>
        <p:txBody>
          <a:bodyPr/>
          <a:lstStyle/>
          <a:p>
            <a:pPr marL="857250" indent="-742950">
              <a:buFont typeface="+mj-lt"/>
              <a:buAutoNum type="arabicPeriod"/>
            </a:pPr>
            <a:r>
              <a:rPr lang="en-US" sz="3200" dirty="0" smtClean="0"/>
              <a:t>Why do governors call special sessions? Is this a formal or an informal power of the governor?</a:t>
            </a:r>
          </a:p>
          <a:p>
            <a:pPr marL="857250" indent="-742950">
              <a:buFont typeface="+mj-lt"/>
              <a:buAutoNum type="arabicPeriod"/>
            </a:pPr>
            <a:r>
              <a:rPr lang="en-US" sz="3200" dirty="0" smtClean="0"/>
              <a:t>Based on his remarks in the video, would Perry be considered a business-oriented conservative or an ideological conservative?</a:t>
            </a:r>
          </a:p>
          <a:p>
            <a:pPr marL="857250" indent="-742950">
              <a:buFont typeface="+mj-lt"/>
              <a:buAutoNum type="arabicPeriod"/>
            </a:pPr>
            <a:endParaRPr lang="en-US" sz="3200" dirty="0" smtClean="0"/>
          </a:p>
          <a:p>
            <a:pPr marL="857250" indent="-742950">
              <a:buFont typeface="+mj-lt"/>
              <a:buAutoNum type="arabicPeriod"/>
            </a:pPr>
            <a:endParaRPr lang="en-US" sz="3200"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59</a:t>
            </a:fld>
            <a:endParaRPr lang="en-US" alt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435774"/>
            <a:ext cx="993926" cy="920576"/>
          </a:xfrm>
          <a:prstGeom prst="rect">
            <a:avLst/>
          </a:prstGeom>
        </p:spPr>
      </p:pic>
    </p:spTree>
    <p:extLst>
      <p:ext uri="{BB962C8B-B14F-4D97-AF65-F5344CB8AC3E}">
        <p14:creationId xmlns:p14="http://schemas.microsoft.com/office/powerpoint/2010/main" val="416402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078884" y="668942"/>
            <a:ext cx="6922115" cy="4716949"/>
          </a:xfrm>
          <a:prstGeom prst="rect">
            <a:avLst/>
          </a:prstGeom>
        </p:spPr>
      </p:pic>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6</a:t>
            </a:fld>
            <a:endParaRPr lang="en-US" altLang="en-US" dirty="0">
              <a:solidFill>
                <a:prstClr val="black"/>
              </a:solidFill>
            </a:endParaRPr>
          </a:p>
        </p:txBody>
      </p:sp>
      <p:sp>
        <p:nvSpPr>
          <p:cNvPr id="7" name="TextBox 6"/>
          <p:cNvSpPr txBox="1"/>
          <p:nvPr/>
        </p:nvSpPr>
        <p:spPr>
          <a:xfrm>
            <a:off x="990601" y="5486400"/>
            <a:ext cx="6858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In 2014, Texans elected Republican Greg Abbott as </a:t>
            </a:r>
            <a:r>
              <a:rPr lang="en-US" sz="2400" b="1" dirty="0" smtClean="0">
                <a:latin typeface="Arial" panose="020B0604020202020204" pitchFamily="34" charset="0"/>
                <a:cs typeface="Arial" panose="020B0604020202020204" pitchFamily="34" charset="0"/>
              </a:rPr>
              <a:t>the state’s </a:t>
            </a:r>
            <a:r>
              <a:rPr lang="en-US" sz="2400" b="1" dirty="0">
                <a:latin typeface="Arial" panose="020B0604020202020204" pitchFamily="34" charset="0"/>
                <a:cs typeface="Arial" panose="020B0604020202020204" pitchFamily="34" charset="0"/>
              </a:rPr>
              <a:t>governor.</a:t>
            </a:r>
          </a:p>
        </p:txBody>
      </p:sp>
    </p:spTree>
    <p:extLst>
      <p:ext uri="{BB962C8B-B14F-4D97-AF65-F5344CB8AC3E}">
        <p14:creationId xmlns:p14="http://schemas.microsoft.com/office/powerpoint/2010/main" val="3617547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GOVERNOR’S OFFICE: QUALIFICATIONS, TENURE AND STAFF</a:t>
            </a:r>
            <a:endParaRPr lang="en-US" dirty="0"/>
          </a:p>
        </p:txBody>
      </p:sp>
      <p:sp>
        <p:nvSpPr>
          <p:cNvPr id="3" name="Content Placeholder 2"/>
          <p:cNvSpPr>
            <a:spLocks noGrp="1"/>
          </p:cNvSpPr>
          <p:nvPr>
            <p:ph idx="1"/>
          </p:nvPr>
        </p:nvSpPr>
        <p:spPr/>
        <p:txBody>
          <a:bodyPr/>
          <a:lstStyle/>
          <a:p>
            <a:r>
              <a:rPr lang="en-US" dirty="0"/>
              <a:t>Tenure, Removal, Succession, and </a:t>
            </a:r>
            <a:r>
              <a:rPr lang="en-US" dirty="0" smtClean="0"/>
              <a:t>Compensation</a:t>
            </a:r>
          </a:p>
          <a:p>
            <a:pPr lvl="1"/>
            <a:r>
              <a:rPr lang="en-US" dirty="0" smtClean="0"/>
              <a:t>Governor serves 4-year term, no term limits</a:t>
            </a:r>
          </a:p>
          <a:p>
            <a:pPr lvl="1"/>
            <a:r>
              <a:rPr lang="en-US" dirty="0" smtClean="0"/>
              <a:t>Removal only by impeachment </a:t>
            </a:r>
          </a:p>
          <a:p>
            <a:pPr lvl="2"/>
            <a:r>
              <a:rPr lang="en-US" dirty="0" smtClean="0"/>
              <a:t>House issues articles of impeachment (legislative equivalent of an indictment)</a:t>
            </a:r>
          </a:p>
          <a:p>
            <a:pPr lvl="2"/>
            <a:r>
              <a:rPr lang="en-US" dirty="0" smtClean="0"/>
              <a:t>Senate acts as court</a:t>
            </a:r>
          </a:p>
          <a:p>
            <a:pPr lvl="3"/>
            <a:r>
              <a:rPr lang="en-US" dirty="0" smtClean="0"/>
              <a:t>Two-thirds vote required to convict</a:t>
            </a:r>
          </a:p>
          <a:p>
            <a:pPr lvl="2"/>
            <a:r>
              <a:rPr lang="en-US" dirty="0" smtClean="0"/>
              <a:t> Succeeded by lieutenant governor (whenever the office of governor is vacated)</a:t>
            </a: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4067792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GOVERNOR’S OFFICE: QUALIFICATIONS, TENURE AND STAFF</a:t>
            </a:r>
            <a:endParaRPr lang="en-US" dirty="0"/>
          </a:p>
        </p:txBody>
      </p:sp>
      <p:sp>
        <p:nvSpPr>
          <p:cNvPr id="3" name="Content Placeholder 2"/>
          <p:cNvSpPr>
            <a:spLocks noGrp="1"/>
          </p:cNvSpPr>
          <p:nvPr>
            <p:ph idx="1"/>
          </p:nvPr>
        </p:nvSpPr>
        <p:spPr/>
        <p:txBody>
          <a:bodyPr/>
          <a:lstStyle/>
          <a:p>
            <a:r>
              <a:rPr lang="en-US" dirty="0"/>
              <a:t>Tenure, Removal, Succession, and </a:t>
            </a:r>
            <a:r>
              <a:rPr lang="en-US" dirty="0" smtClean="0"/>
              <a:t>Compensation</a:t>
            </a:r>
          </a:p>
          <a:p>
            <a:pPr lvl="1"/>
            <a:r>
              <a:rPr lang="en-US" dirty="0" smtClean="0"/>
              <a:t>Compensation</a:t>
            </a:r>
          </a:p>
          <a:p>
            <a:pPr lvl="2"/>
            <a:r>
              <a:rPr lang="en-US" dirty="0" smtClean="0"/>
              <a:t>Set by legislature at $150,000 annually</a:t>
            </a:r>
          </a:p>
          <a:p>
            <a:pPr lvl="2"/>
            <a:r>
              <a:rPr lang="en-US" dirty="0" smtClean="0"/>
              <a:t>Among highest in nation</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73222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GOVERNOR’S OFFICE: QUALIFICATIONS, TENURE AND STAFF</a:t>
            </a:r>
            <a:endParaRPr lang="en-US" dirty="0"/>
          </a:p>
        </p:txBody>
      </p:sp>
      <p:sp>
        <p:nvSpPr>
          <p:cNvPr id="3" name="Content Placeholder 2"/>
          <p:cNvSpPr>
            <a:spLocks noGrp="1"/>
          </p:cNvSpPr>
          <p:nvPr>
            <p:ph idx="1"/>
          </p:nvPr>
        </p:nvSpPr>
        <p:spPr/>
        <p:txBody>
          <a:bodyPr/>
          <a:lstStyle/>
          <a:p>
            <a:r>
              <a:rPr lang="en-US" dirty="0" smtClean="0"/>
              <a:t>Staff</a:t>
            </a:r>
          </a:p>
          <a:p>
            <a:pPr lvl="1"/>
            <a:r>
              <a:rPr lang="en-US" dirty="0" smtClean="0"/>
              <a:t>Evaluating appointees</a:t>
            </a:r>
          </a:p>
          <a:p>
            <a:pPr lvl="1"/>
            <a:r>
              <a:rPr lang="en-US" dirty="0" smtClean="0">
                <a:ea typeface="ＭＳ Ｐゴシック" pitchFamily="34" charset="-128"/>
              </a:rPr>
              <a:t>Legislative liaisons</a:t>
            </a:r>
          </a:p>
          <a:p>
            <a:pPr lvl="1" eaLnBrk="1" hangingPunct="1">
              <a:defRPr/>
            </a:pPr>
            <a:r>
              <a:rPr lang="en-US" dirty="0" smtClean="0">
                <a:ea typeface="ＭＳ Ｐゴシック" pitchFamily="34" charset="-128"/>
              </a:rPr>
              <a:t>Budget preparation</a:t>
            </a:r>
          </a:p>
          <a:p>
            <a:pPr lvl="1" eaLnBrk="1" hangingPunct="1">
              <a:defRPr/>
            </a:pPr>
            <a:r>
              <a:rPr lang="en-US" dirty="0" smtClean="0">
                <a:ea typeface="ＭＳ Ｐゴシック" pitchFamily="34" charset="-128"/>
              </a:rPr>
              <a:t>Planning</a:t>
            </a:r>
          </a:p>
          <a:p>
            <a:pPr lvl="2"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3797710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3828</Words>
  <Application>Microsoft Office PowerPoint</Application>
  <PresentationFormat>On-screen Show (4:3)</PresentationFormat>
  <Paragraphs>544</Paragraphs>
  <Slides>59</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MS PGothic</vt:lpstr>
      <vt:lpstr>Arial</vt:lpstr>
      <vt:lpstr>Calibri</vt:lpstr>
      <vt:lpstr>Century Gothic</vt:lpstr>
      <vt:lpstr>Apothecary</vt:lpstr>
      <vt:lpstr>PowerPoint Presentation</vt:lpstr>
      <vt:lpstr>learning objectives</vt:lpstr>
      <vt:lpstr>THE GOVERNOR’S OFFICE: QUALIFICATIONS, TENURE AND STAFF</vt:lpstr>
      <vt:lpstr>THE GOVERNOR’S OFFICE: QUALIFICATIONS, TENURE AND STAFF</vt:lpstr>
      <vt:lpstr>THE GOVERNOR’S OFFICE: QUALIFICATIONS, TENURE AND STAFF</vt:lpstr>
      <vt:lpstr>PowerPoint Presentation</vt:lpstr>
      <vt:lpstr>THE GOVERNOR’S OFFICE: QUALIFICATIONS, TENURE AND STAFF</vt:lpstr>
      <vt:lpstr>THE GOVERNOR’S OFFICE: QUALIFICATIONS, TENURE AND STAFF</vt:lpstr>
      <vt:lpstr>THE GOVERNOR’S OFFICE: QUALIFICATIONS, TENURE AND STAFF</vt:lpstr>
      <vt:lpstr>THE GOVERNOR’S POWERS </vt:lpstr>
      <vt:lpstr>THE GOVERNOR’S POWERS </vt:lpstr>
      <vt:lpstr>THE GOVERNOR’S POWERS </vt:lpstr>
      <vt:lpstr>A PLURAL EXEcUTIVE</vt:lpstr>
      <vt:lpstr>Texas’s Elected Officials</vt:lpstr>
      <vt:lpstr>THE GOVERNOR’S POWERS OF PERSUASION</vt:lpstr>
      <vt:lpstr>The Board and Commission System</vt:lpstr>
      <vt:lpstr>THE GOVERNOR’S POWERS OF PERSUASION</vt:lpstr>
      <vt:lpstr>THE GOVERNOR’S POWERS OF PERSUASION</vt:lpstr>
      <vt:lpstr>THE GOVERNOR’S POWERS OF PERSUASION</vt:lpstr>
      <vt:lpstr>THE GOVERNOR’S POWERS OF PERSUASION</vt:lpstr>
      <vt:lpstr>THE GOVERNOR’S POWERS OF PERSUASION</vt:lpstr>
      <vt:lpstr>THE GOVERNOR’S POWERS OF PERSUASION</vt:lpstr>
      <vt:lpstr>THE GOVERNOR’S POWERS OF PERSUASION</vt:lpstr>
      <vt:lpstr>THE GOVERNOR’S POWERS OF PERSUASION</vt:lpstr>
      <vt:lpstr>THE GOVERNOR’S POWERS OF PERSUASION</vt:lpstr>
      <vt:lpstr>THE GOVERNOR’S POWERS OF PERSUASION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the texas administration</vt:lpstr>
      <vt:lpstr>Texas Department of Transportation Organizational Structure</vt:lpstr>
      <vt:lpstr>the texas administration</vt:lpstr>
      <vt:lpstr>THE BUREAUCRACY, POLITICS, AND PUBLIC POLICY</vt:lpstr>
      <vt:lpstr>THE BUREAUCRACY, POLITICS, AND PUBLIC POLICY</vt:lpstr>
      <vt:lpstr>THE BUREAUCRACY, POLITICS, AND PUBLIC POLICY</vt:lpstr>
      <vt:lpstr>THE BUREAUCRACY, POLITICS, AND PUBLIC POLICY</vt:lpstr>
      <vt:lpstr>The Iron Texas Star Model</vt:lpstr>
      <vt:lpstr>THE BUREAUCRACY, POLITICS, AND PUBLIC POLICY</vt:lpstr>
      <vt:lpstr>THE BUREAUCRACY, POLITICS, AND PUBLIC POLICY</vt:lpstr>
      <vt:lpstr>BUREAUCRATIC ACCOUNTABILITY</vt:lpstr>
      <vt:lpstr>Structure of the  Cabinet System</vt:lpstr>
      <vt:lpstr>BUREAUCRATIC ACCOUNTABILITY</vt:lpstr>
      <vt:lpstr>BUREAUCRATIC ACCOUNTABILITY</vt:lpstr>
      <vt:lpstr>TX Governor rick perry  will work hard for texas</vt:lpstr>
      <vt:lpstr>video discussion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thomas.baugh</cp:lastModifiedBy>
  <cp:revision>62</cp:revision>
  <dcterms:created xsi:type="dcterms:W3CDTF">2006-08-16T00:00:00Z</dcterms:created>
  <dcterms:modified xsi:type="dcterms:W3CDTF">2015-10-28T12:30:56Z</dcterms:modified>
</cp:coreProperties>
</file>