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8" r:id="rId2"/>
    <p:sldId id="257" r:id="rId3"/>
    <p:sldId id="305" r:id="rId4"/>
    <p:sldId id="329" r:id="rId5"/>
    <p:sldId id="312" r:id="rId6"/>
    <p:sldId id="332" r:id="rId7"/>
    <p:sldId id="308" r:id="rId8"/>
    <p:sldId id="333" r:id="rId9"/>
    <p:sldId id="313" r:id="rId10"/>
    <p:sldId id="330" r:id="rId11"/>
    <p:sldId id="334" r:id="rId12"/>
    <p:sldId id="310" r:id="rId13"/>
    <p:sldId id="315" r:id="rId14"/>
    <p:sldId id="316" r:id="rId15"/>
    <p:sldId id="307" r:id="rId16"/>
    <p:sldId id="306" r:id="rId17"/>
    <p:sldId id="317" r:id="rId18"/>
    <p:sldId id="318" r:id="rId19"/>
    <p:sldId id="319" r:id="rId20"/>
    <p:sldId id="320" r:id="rId21"/>
    <p:sldId id="321" r:id="rId22"/>
    <p:sldId id="322" r:id="rId23"/>
    <p:sldId id="323" r:id="rId24"/>
    <p:sldId id="335" r:id="rId25"/>
    <p:sldId id="324" r:id="rId26"/>
    <p:sldId id="325" r:id="rId27"/>
    <p:sldId id="326" r:id="rId28"/>
    <p:sldId id="327" r:id="rId29"/>
    <p:sldId id="328" r:id="rId30"/>
    <p:sldId id="336" r:id="rId31"/>
    <p:sldId id="33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56" autoAdjust="0"/>
  </p:normalViewPr>
  <p:slideViewPr>
    <p:cSldViewPr>
      <p:cViewPr varScale="1">
        <p:scale>
          <a:sx n="95" d="100"/>
          <a:sy n="95" d="100"/>
        </p:scale>
        <p:origin x="20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47498-4184-4142-8340-700D4EEBB47D}" type="datetimeFigureOut">
              <a:rPr lang="en-US" smtClean="0"/>
              <a:pPr/>
              <a:t>2/17/2017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422262-5AC0-4D30-A9CC-A7C41CAAED87}" type="slidenum">
              <a:rPr lang="en-US" smtClean="0"/>
              <a:pPr/>
              <a:t>‹#›</a:t>
            </a:fld>
            <a:endParaRPr lang="en-US" dirty="0"/>
          </a:p>
        </p:txBody>
      </p:sp>
    </p:spTree>
    <p:extLst>
      <p:ext uri="{BB962C8B-B14F-4D97-AF65-F5344CB8AC3E}">
        <p14:creationId xmlns:p14="http://schemas.microsoft.com/office/powerpoint/2010/main" val="256375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a:t>
            </a:fld>
            <a:endParaRPr lang="en-US" dirty="0"/>
          </a:p>
        </p:txBody>
      </p:sp>
    </p:spTree>
    <p:extLst>
      <p:ext uri="{BB962C8B-B14F-4D97-AF65-F5344CB8AC3E}">
        <p14:creationId xmlns:p14="http://schemas.microsoft.com/office/powerpoint/2010/main" val="9348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6.1 </a:t>
            </a:r>
          </a:p>
          <a:p>
            <a:r>
              <a:rPr lang="en-US" b="0" dirty="0" smtClean="0"/>
              <a:t>Katerina Eva Matsa and Amy Mitchell, ‘‘8 Key Takeaways about Social Media and News,’’ Pew Research Journalism Project, March 26, 2014, http://www.journalism.org/2014/03/26/8-keytakeaways-about-social-media-and-news/.</a:t>
            </a:r>
            <a:endParaRPr lang="en-US" b="0"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10</a:t>
            </a:fld>
            <a:endParaRPr lang="en-US" dirty="0"/>
          </a:p>
        </p:txBody>
      </p:sp>
    </p:spTree>
    <p:extLst>
      <p:ext uri="{BB962C8B-B14F-4D97-AF65-F5344CB8AC3E}">
        <p14:creationId xmlns:p14="http://schemas.microsoft.com/office/powerpoint/2010/main" val="250704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6.2</a:t>
            </a:r>
          </a:p>
          <a:p>
            <a:r>
              <a:rPr lang="en-US" b="0" dirty="0" smtClean="0"/>
              <a:t>Source: Katerina Eva Matsa and Amy Mitchell, ‘‘8 Key Takeaways about Social Media and News,’’</a:t>
            </a:r>
          </a:p>
          <a:p>
            <a:r>
              <a:rPr lang="en-US" b="0" dirty="0" smtClean="0"/>
              <a:t>Pew Research Journalism Project, March 26, 2014, http://www.journalism.org/2014/03/26/8-keytakeaways-</a:t>
            </a:r>
          </a:p>
          <a:p>
            <a:r>
              <a:rPr lang="en-US" b="0" dirty="0" smtClean="0"/>
              <a:t>about-social-media-and-news/.</a:t>
            </a:r>
            <a:endParaRPr lang="en-US" b="0"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11</a:t>
            </a:fld>
            <a:endParaRPr lang="en-US" dirty="0"/>
          </a:p>
        </p:txBody>
      </p:sp>
    </p:spTree>
    <p:extLst>
      <p:ext uri="{BB962C8B-B14F-4D97-AF65-F5344CB8AC3E}">
        <p14:creationId xmlns:p14="http://schemas.microsoft.com/office/powerpoint/2010/main" val="297584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soft news: </a:t>
            </a:r>
            <a:r>
              <a:rPr lang="en-US" dirty="0" smtClean="0"/>
              <a:t>News that is more entertaining, sensationalized, covers only the surface, and has little connection to public policy.</a:t>
            </a:r>
          </a:p>
          <a:p>
            <a:endParaRPr lang="en-US" b="1" dirty="0" smtClean="0"/>
          </a:p>
          <a:p>
            <a:r>
              <a:rPr lang="en-US" b="1" dirty="0" smtClean="0"/>
              <a:t>hard news: </a:t>
            </a:r>
            <a:r>
              <a:rPr lang="en-US" dirty="0" smtClean="0"/>
              <a:t>News that focuses on the facts, provides more depth, and commonly has implications for public policy.</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12</a:t>
            </a:fld>
            <a:endParaRPr lang="en-US" dirty="0"/>
          </a:p>
        </p:txBody>
      </p:sp>
    </p:spTree>
    <p:extLst>
      <p:ext uri="{BB962C8B-B14F-4D97-AF65-F5344CB8AC3E}">
        <p14:creationId xmlns:p14="http://schemas.microsoft.com/office/powerpoint/2010/main" val="358224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yellow journalism: </a:t>
            </a:r>
            <a:r>
              <a:rPr lang="en-US" dirty="0" smtClean="0"/>
              <a:t>Journalism that is based on sensationalism and exaggeration.</a:t>
            </a:r>
          </a:p>
          <a:p>
            <a:endParaRPr lang="en-US" b="1" dirty="0" smtClean="0"/>
          </a:p>
          <a:p>
            <a:r>
              <a:rPr lang="en-US" b="1" dirty="0" smtClean="0"/>
              <a:t>professionalism: </a:t>
            </a:r>
            <a:r>
              <a:rPr lang="en-US" dirty="0" smtClean="0"/>
              <a:t>Reporting that is objective, neutral, and accurate.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adversarial:</a:t>
            </a:r>
            <a:r>
              <a:rPr lang="en-US" b="1" baseline="0" dirty="0" smtClean="0"/>
              <a:t> </a:t>
            </a:r>
            <a:r>
              <a:rPr lang="en-US" dirty="0" smtClean="0"/>
              <a:t>Reporting featuring opposition and a combative style. Also called attack journalism.</a:t>
            </a:r>
          </a:p>
        </p:txBody>
      </p:sp>
      <p:sp>
        <p:nvSpPr>
          <p:cNvPr id="4" name="Slide Number Placeholder 3"/>
          <p:cNvSpPr>
            <a:spLocks noGrp="1"/>
          </p:cNvSpPr>
          <p:nvPr>
            <p:ph type="sldNum" sz="quarter" idx="10"/>
          </p:nvPr>
        </p:nvSpPr>
        <p:spPr/>
        <p:txBody>
          <a:bodyPr/>
          <a:lstStyle/>
          <a:p>
            <a:fld id="{EA422262-5AC0-4D30-A9CC-A7C41CAAED87}" type="slidenum">
              <a:rPr lang="en-US" smtClean="0"/>
              <a:pPr/>
              <a:t>13</a:t>
            </a:fld>
            <a:endParaRPr lang="en-US" dirty="0"/>
          </a:p>
        </p:txBody>
      </p:sp>
    </p:spTree>
    <p:extLst>
      <p:ext uri="{BB962C8B-B14F-4D97-AF65-F5344CB8AC3E}">
        <p14:creationId xmlns:p14="http://schemas.microsoft.com/office/powerpoint/2010/main" val="191561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 meetings: </a:t>
            </a:r>
            <a:r>
              <a:rPr lang="en-US" dirty="0" smtClean="0"/>
              <a:t>Meetings of public entities that are required by law to be open to the public.</a:t>
            </a:r>
          </a:p>
          <a:p>
            <a:endParaRPr lang="en-US" dirty="0" smtClean="0"/>
          </a:p>
          <a:p>
            <a:r>
              <a:rPr lang="en-US" b="1" dirty="0" smtClean="0"/>
              <a:t>open records: </a:t>
            </a:r>
            <a:r>
              <a:rPr lang="en-US" dirty="0" smtClean="0"/>
              <a:t>Government documents and records that are required by law to be available to the public.</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14</a:t>
            </a:fld>
            <a:endParaRPr lang="en-US" dirty="0"/>
          </a:p>
        </p:txBody>
      </p:sp>
    </p:spTree>
    <p:extLst>
      <p:ext uri="{BB962C8B-B14F-4D97-AF65-F5344CB8AC3E}">
        <p14:creationId xmlns:p14="http://schemas.microsoft.com/office/powerpoint/2010/main" val="15730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agenda setting: </a:t>
            </a:r>
            <a:r>
              <a:rPr lang="en-US" dirty="0" smtClean="0"/>
              <a:t>Affecting the importance given issues by government and public leaders.</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15</a:t>
            </a:fld>
            <a:endParaRPr lang="en-US" dirty="0"/>
          </a:p>
        </p:txBody>
      </p:sp>
    </p:spTree>
    <p:extLst>
      <p:ext uri="{BB962C8B-B14F-4D97-AF65-F5344CB8AC3E}">
        <p14:creationId xmlns:p14="http://schemas.microsoft.com/office/powerpoint/2010/main" val="94161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 Check 6.2</a:t>
            </a:r>
          </a:p>
          <a:p>
            <a:pPr marL="228600" indent="-228600">
              <a:buAutoNum type="arabicPeriod"/>
            </a:pPr>
            <a:r>
              <a:rPr lang="en-US" b="0" dirty="0" smtClean="0"/>
              <a:t>Are the media today becoming more or less able to investigate government wrongdoing?</a:t>
            </a:r>
          </a:p>
          <a:p>
            <a:pPr marL="228600" indent="-228600">
              <a:buAutoNum type="arabicPeriod"/>
            </a:pPr>
            <a:r>
              <a:rPr lang="en-US" b="0" dirty="0" smtClean="0"/>
              <a:t>What does media framing mean?</a:t>
            </a:r>
          </a:p>
          <a:p>
            <a:endParaRPr lang="en-US" b="1" dirty="0" smtClean="0"/>
          </a:p>
          <a:p>
            <a:r>
              <a:rPr lang="en-US" b="1" dirty="0" smtClean="0"/>
              <a:t>attack ad: </a:t>
            </a:r>
            <a:r>
              <a:rPr lang="en-US" dirty="0" smtClean="0"/>
              <a:t>An advertisement meant as a personal attack on an opposing candidate or organization.</a:t>
            </a:r>
          </a:p>
          <a:p>
            <a:endParaRPr lang="en-US" dirty="0" smtClean="0"/>
          </a:p>
          <a:p>
            <a:r>
              <a:rPr lang="en-US" b="1" dirty="0" smtClean="0"/>
              <a:t>priming: </a:t>
            </a:r>
            <a:r>
              <a:rPr lang="en-US" dirty="0" smtClean="0"/>
              <a:t>The news media indicating how important an issue is or which part of a situation is most important.</a:t>
            </a:r>
          </a:p>
          <a:p>
            <a:endParaRPr lang="en-US" b="1" dirty="0" smtClean="0"/>
          </a:p>
          <a:p>
            <a:r>
              <a:rPr lang="en-US" b="1" dirty="0" smtClean="0"/>
              <a:t>framing: </a:t>
            </a:r>
            <a:r>
              <a:rPr lang="en-US" dirty="0" smtClean="0"/>
              <a:t>The news media providing meaning or defining the central theme of an issue.</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16</a:t>
            </a:fld>
            <a:endParaRPr lang="en-US" dirty="0"/>
          </a:p>
        </p:txBody>
      </p:sp>
    </p:spTree>
    <p:extLst>
      <p:ext uri="{BB962C8B-B14F-4D97-AF65-F5344CB8AC3E}">
        <p14:creationId xmlns:p14="http://schemas.microsoft.com/office/powerpoint/2010/main" val="258847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17</a:t>
            </a:fld>
            <a:endParaRPr lang="en-US" dirty="0"/>
          </a:p>
        </p:txBody>
      </p:sp>
    </p:spTree>
    <p:extLst>
      <p:ext uri="{BB962C8B-B14F-4D97-AF65-F5344CB8AC3E}">
        <p14:creationId xmlns:p14="http://schemas.microsoft.com/office/powerpoint/2010/main" val="1401362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horserace journalism: </a:t>
            </a:r>
            <a:r>
              <a:rPr lang="en-US" dirty="0" smtClean="0"/>
              <a:t>News that focuses on who is ahead in the race (poll results and public perceptions) rather than policy differences.</a:t>
            </a:r>
          </a:p>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18</a:t>
            </a:fld>
            <a:endParaRPr lang="en-US" dirty="0"/>
          </a:p>
        </p:txBody>
      </p:sp>
    </p:spTree>
    <p:extLst>
      <p:ext uri="{BB962C8B-B14F-4D97-AF65-F5344CB8AC3E}">
        <p14:creationId xmlns:p14="http://schemas.microsoft.com/office/powerpoint/2010/main" val="38042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 Check 6.3</a:t>
            </a:r>
          </a:p>
          <a:p>
            <a:r>
              <a:rPr lang="en-US" b="0" dirty="0" smtClean="0"/>
              <a:t>1. Why are statewide election campaigns so expensive in Texas?</a:t>
            </a:r>
          </a:p>
          <a:p>
            <a:r>
              <a:rPr lang="en-US" b="0" dirty="0" smtClean="0"/>
              <a:t>2. Are campaigns learning to use the Internet and social media?</a:t>
            </a:r>
          </a:p>
          <a:p>
            <a:endParaRPr lang="en-US" b="0" dirty="0" smtClean="0"/>
          </a:p>
          <a:p>
            <a:r>
              <a:rPr lang="en-US" b="1" dirty="0" smtClean="0"/>
              <a:t>Civil engagement:</a:t>
            </a:r>
            <a:r>
              <a:rPr lang="en-US" b="1" baseline="0" dirty="0" smtClean="0"/>
              <a:t> </a:t>
            </a:r>
            <a:r>
              <a:rPr lang="en-US" b="0" baseline="0" dirty="0" smtClean="0"/>
              <a:t>Actions by citizens to address issues of public concern.</a:t>
            </a:r>
            <a:endParaRPr lang="en-US" b="1"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19</a:t>
            </a:fld>
            <a:endParaRPr lang="en-US" dirty="0"/>
          </a:p>
        </p:txBody>
      </p:sp>
    </p:spTree>
    <p:extLst>
      <p:ext uri="{BB962C8B-B14F-4D97-AF65-F5344CB8AC3E}">
        <p14:creationId xmlns:p14="http://schemas.microsoft.com/office/powerpoint/2010/main" val="272680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a:t>
            </a:fld>
            <a:endParaRPr lang="en-US" dirty="0"/>
          </a:p>
        </p:txBody>
      </p:sp>
    </p:spTree>
    <p:extLst>
      <p:ext uri="{BB962C8B-B14F-4D97-AF65-F5344CB8AC3E}">
        <p14:creationId xmlns:p14="http://schemas.microsoft.com/office/powerpoint/2010/main" val="214232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well established by research that over the last 30 years reporters have been more liberal and aligned with the Democratic Party than the general population,</a:t>
            </a:r>
            <a:r>
              <a:rPr lang="en-US" baseline="0" dirty="0" smtClean="0"/>
              <a:t> </a:t>
            </a:r>
            <a:r>
              <a:rPr lang="en-US" dirty="0" smtClean="0"/>
              <a:t>while newspaper management has long tended to be more conservative and Republican.</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20</a:t>
            </a:fld>
            <a:endParaRPr lang="en-US" dirty="0"/>
          </a:p>
        </p:txBody>
      </p:sp>
    </p:spTree>
    <p:extLst>
      <p:ext uri="{BB962C8B-B14F-4D97-AF65-F5344CB8AC3E}">
        <p14:creationId xmlns:p14="http://schemas.microsoft.com/office/powerpoint/2010/main" val="833893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 Check 6.4</a:t>
            </a:r>
          </a:p>
          <a:p>
            <a:r>
              <a:rPr lang="en-US" dirty="0" smtClean="0"/>
              <a:t>1. Do studies find that there is a net bias in the media to the left or right?</a:t>
            </a:r>
          </a:p>
          <a:p>
            <a:r>
              <a:rPr lang="en-US" dirty="0" smtClean="0"/>
              <a:t>2. In which area of the media is there becoming more partisanship?</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21</a:t>
            </a:fld>
            <a:endParaRPr lang="en-US" dirty="0"/>
          </a:p>
        </p:txBody>
      </p:sp>
    </p:spTree>
    <p:extLst>
      <p:ext uri="{BB962C8B-B14F-4D97-AF65-F5344CB8AC3E}">
        <p14:creationId xmlns:p14="http://schemas.microsoft.com/office/powerpoint/2010/main" val="2938966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has not experienced the degree of regulation faced by the broadcast media and cable but has had to deal with a number of legal issues over time: copyright protection, pornography, cybersecurity, the harvesting of personal information from the Net, and now government spying.</a:t>
            </a:r>
          </a:p>
          <a:p>
            <a:endParaRPr lang="en-US" dirty="0" smtClean="0"/>
          </a:p>
          <a:p>
            <a:r>
              <a:rPr lang="en-US" b="1" dirty="0" smtClean="0"/>
              <a:t>Prior</a:t>
            </a:r>
            <a:r>
              <a:rPr lang="en-US" b="1" baseline="0" dirty="0" smtClean="0"/>
              <a:t> restraint: </a:t>
            </a:r>
            <a:r>
              <a:rPr lang="en-US" b="0" baseline="0" dirty="0" smtClean="0"/>
              <a:t>suppression of material before it is published, commonly called censorship. </a:t>
            </a:r>
            <a:endParaRPr lang="en-US" b="1"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22</a:t>
            </a:fld>
            <a:endParaRPr lang="en-US" dirty="0"/>
          </a:p>
        </p:txBody>
      </p:sp>
    </p:spTree>
    <p:extLst>
      <p:ext uri="{BB962C8B-B14F-4D97-AF65-F5344CB8AC3E}">
        <p14:creationId xmlns:p14="http://schemas.microsoft.com/office/powerpoint/2010/main" val="86925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 Check 6.5</a:t>
            </a:r>
          </a:p>
          <a:p>
            <a:r>
              <a:rPr lang="en-US" b="0" dirty="0" smtClean="0"/>
              <a:t>1. Which medium is most regulated today?</a:t>
            </a:r>
          </a:p>
          <a:p>
            <a:r>
              <a:rPr lang="en-US" b="0" dirty="0" smtClean="0"/>
              <a:t>2. Which level of government has traditionally done the most regulating of media?</a:t>
            </a:r>
          </a:p>
          <a:p>
            <a:endParaRPr lang="en-US" b="1" dirty="0" smtClean="0"/>
          </a:p>
          <a:p>
            <a:r>
              <a:rPr lang="en-US" b="1" dirty="0" smtClean="0"/>
              <a:t>net neutrality: </a:t>
            </a:r>
            <a:r>
              <a:rPr lang="en-US" dirty="0" smtClean="0"/>
              <a:t>A legal principle that Internet service providers and governments should treat all data on the Internet equally, not discriminating or charging differentially and not blocking content they do not like.</a:t>
            </a:r>
          </a:p>
          <a:p>
            <a:endParaRPr lang="en-US" dirty="0" smtClean="0"/>
          </a:p>
          <a:p>
            <a:r>
              <a:rPr lang="en-US" b="1" dirty="0" smtClean="0"/>
              <a:t>shield law: </a:t>
            </a:r>
            <a:r>
              <a:rPr lang="en-US" dirty="0" smtClean="0"/>
              <a:t>A law protecting journalists from having to reveal confidential sources to police or in court.</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23</a:t>
            </a:fld>
            <a:endParaRPr lang="en-US" dirty="0"/>
          </a:p>
        </p:txBody>
      </p:sp>
    </p:spTree>
    <p:extLst>
      <p:ext uri="{BB962C8B-B14F-4D97-AF65-F5344CB8AC3E}">
        <p14:creationId xmlns:p14="http://schemas.microsoft.com/office/powerpoint/2010/main" val="257215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Erich Schlegel/Corbis News/Corbis</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24</a:t>
            </a:fld>
            <a:endParaRPr lang="en-US" dirty="0"/>
          </a:p>
        </p:txBody>
      </p:sp>
    </p:spTree>
    <p:extLst>
      <p:ext uri="{BB962C8B-B14F-4D97-AF65-F5344CB8AC3E}">
        <p14:creationId xmlns:p14="http://schemas.microsoft.com/office/powerpoint/2010/main" val="3188167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Newspapers are still the major gatherers of news. Television news and the Internet depend heavily on the major newspapers for originating stories.</a:t>
            </a:r>
          </a:p>
          <a:p>
            <a:endParaRPr lang="en-US" dirty="0" smtClean="0"/>
          </a:p>
          <a:p>
            <a:r>
              <a:rPr lang="en-US" b="1" dirty="0" smtClean="0"/>
              <a:t>niche journalism (narrowcasting): </a:t>
            </a:r>
            <a:r>
              <a:rPr lang="en-US" dirty="0" smtClean="0"/>
              <a:t>A news medium focusing on a narrow audience defined by concern about a particular topic or area. </a:t>
            </a:r>
          </a:p>
        </p:txBody>
      </p:sp>
      <p:sp>
        <p:nvSpPr>
          <p:cNvPr id="4" name="Slide Number Placeholder 3"/>
          <p:cNvSpPr>
            <a:spLocks noGrp="1"/>
          </p:cNvSpPr>
          <p:nvPr>
            <p:ph type="sldNum" sz="quarter" idx="10"/>
          </p:nvPr>
        </p:nvSpPr>
        <p:spPr/>
        <p:txBody>
          <a:bodyPr/>
          <a:lstStyle/>
          <a:p>
            <a:fld id="{EA422262-5AC0-4D30-A9CC-A7C41CAAED87}" type="slidenum">
              <a:rPr lang="en-US" smtClean="0"/>
              <a:pPr/>
              <a:t>25</a:t>
            </a:fld>
            <a:endParaRPr lang="en-US" dirty="0"/>
          </a:p>
        </p:txBody>
      </p:sp>
    </p:spTree>
    <p:extLst>
      <p:ext uri="{BB962C8B-B14F-4D97-AF65-F5344CB8AC3E}">
        <p14:creationId xmlns:p14="http://schemas.microsoft.com/office/powerpoint/2010/main" val="3502242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26</a:t>
            </a:fld>
            <a:endParaRPr lang="en-US" dirty="0"/>
          </a:p>
        </p:txBody>
      </p:sp>
    </p:spTree>
    <p:extLst>
      <p:ext uri="{BB962C8B-B14F-4D97-AF65-F5344CB8AC3E}">
        <p14:creationId xmlns:p14="http://schemas.microsoft.com/office/powerpoint/2010/main" val="1936284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homogenization of news: </a:t>
            </a:r>
            <a:r>
              <a:rPr lang="en-US" dirty="0" smtClean="0"/>
              <a:t>Making news uniform regardless of differing locations and cultures.</a:t>
            </a:r>
          </a:p>
          <a:p>
            <a:endParaRPr lang="en-US" dirty="0" smtClean="0"/>
          </a:p>
          <a:p>
            <a:r>
              <a:rPr lang="en-US" b="1" dirty="0" smtClean="0"/>
              <a:t>Hard news </a:t>
            </a:r>
            <a:r>
              <a:rPr lang="en-US" dirty="0" smtClean="0"/>
              <a:t>focuses on the facts, provides more depth, and commonly has implications for public policy. </a:t>
            </a:r>
          </a:p>
          <a:p>
            <a:endParaRPr lang="en-US" b="1" dirty="0" smtClean="0"/>
          </a:p>
          <a:p>
            <a:r>
              <a:rPr lang="en-US" b="1" dirty="0" smtClean="0"/>
              <a:t>Soft news: </a:t>
            </a:r>
            <a:r>
              <a:rPr lang="en-US" dirty="0" smtClean="0"/>
              <a:t>is more entertaining (often sensationalized by focusing on scandal and tragedy), covers only the surface of serious issues, and has little connection to public policy.</a:t>
            </a:r>
          </a:p>
          <a:p>
            <a:endParaRPr lang="en-US" dirty="0" smtClean="0"/>
          </a:p>
          <a:p>
            <a:r>
              <a:rPr lang="en-US" b="1" dirty="0" smtClean="0"/>
              <a:t>Capitol</a:t>
            </a:r>
            <a:r>
              <a:rPr lang="en-US" b="1" baseline="0" dirty="0" smtClean="0"/>
              <a:t> press corps: </a:t>
            </a:r>
            <a:r>
              <a:rPr lang="en-US" b="0" baseline="0" dirty="0" smtClean="0"/>
              <a:t>reporters assigned to cover state-level news, commonly working in the state capital.</a:t>
            </a:r>
            <a:endParaRPr lang="en-US" b="1"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27</a:t>
            </a:fld>
            <a:endParaRPr lang="en-US" dirty="0"/>
          </a:p>
        </p:txBody>
      </p:sp>
    </p:spTree>
    <p:extLst>
      <p:ext uri="{BB962C8B-B14F-4D97-AF65-F5344CB8AC3E}">
        <p14:creationId xmlns:p14="http://schemas.microsoft.com/office/powerpoint/2010/main" val="351471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 Check 6.6</a:t>
            </a:r>
          </a:p>
          <a:p>
            <a:r>
              <a:rPr lang="en-US" b="0" dirty="0" smtClean="0"/>
              <a:t>1. Are the changes in the news media trending toward more or less news gathering?</a:t>
            </a:r>
          </a:p>
          <a:p>
            <a:r>
              <a:rPr lang="en-US" b="0" dirty="0" smtClean="0"/>
              <a:t>2. Are people getting news from social media?</a:t>
            </a:r>
            <a:endParaRPr lang="en-US" b="0"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29</a:t>
            </a:fld>
            <a:endParaRPr lang="en-US" dirty="0"/>
          </a:p>
        </p:txBody>
      </p:sp>
    </p:spTree>
    <p:extLst>
      <p:ext uri="{BB962C8B-B14F-4D97-AF65-F5344CB8AC3E}">
        <p14:creationId xmlns:p14="http://schemas.microsoft.com/office/powerpoint/2010/main" val="3774729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30</a:t>
            </a:fld>
            <a:endParaRPr lang="en-US" dirty="0"/>
          </a:p>
        </p:txBody>
      </p:sp>
    </p:spTree>
    <p:extLst>
      <p:ext uri="{BB962C8B-B14F-4D97-AF65-F5344CB8AC3E}">
        <p14:creationId xmlns:p14="http://schemas.microsoft.com/office/powerpoint/2010/main" val="351729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3</a:t>
            </a:fld>
            <a:endParaRPr lang="en-US" dirty="0"/>
          </a:p>
        </p:txBody>
      </p:sp>
    </p:spTree>
    <p:extLst>
      <p:ext uri="{BB962C8B-B14F-4D97-AF65-F5344CB8AC3E}">
        <p14:creationId xmlns:p14="http://schemas.microsoft.com/office/powerpoint/2010/main" val="1635059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31</a:t>
            </a:fld>
            <a:endParaRPr lang="en-US" dirty="0"/>
          </a:p>
        </p:txBody>
      </p:sp>
    </p:spTree>
    <p:extLst>
      <p:ext uri="{BB962C8B-B14F-4D97-AF65-F5344CB8AC3E}">
        <p14:creationId xmlns:p14="http://schemas.microsoft.com/office/powerpoint/2010/main" val="106755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6.1</a:t>
            </a:r>
          </a:p>
          <a:p>
            <a:r>
              <a:rPr lang="en-US" b="0" dirty="0" smtClean="0"/>
              <a:t>Pew Research Center’s Project for Excellence in Journalism, www.journalism.org/2012/10/25/social-media-doubles-remains-limited/.</a:t>
            </a:r>
          </a:p>
          <a:p>
            <a:endParaRPr lang="en-US" b="1"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4</a:t>
            </a:fld>
            <a:endParaRPr lang="en-US" dirty="0"/>
          </a:p>
        </p:txBody>
      </p:sp>
    </p:spTree>
    <p:extLst>
      <p:ext uri="{BB962C8B-B14F-4D97-AF65-F5344CB8AC3E}">
        <p14:creationId xmlns:p14="http://schemas.microsoft.com/office/powerpoint/2010/main" val="39327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6.2</a:t>
            </a:r>
          </a:p>
          <a:p>
            <a:r>
              <a:rPr lang="en-US" dirty="0" smtClean="0"/>
              <a:t>2012 National Election Study Time Series, Survey Documentation and Analysis, University of California, Berkeley, http://sda.berkeley.edu, analyzed by author February 6, 2014.</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5</a:t>
            </a:fld>
            <a:endParaRPr lang="en-US" dirty="0"/>
          </a:p>
        </p:txBody>
      </p:sp>
    </p:spTree>
    <p:extLst>
      <p:ext uri="{BB962C8B-B14F-4D97-AF65-F5344CB8AC3E}">
        <p14:creationId xmlns:p14="http://schemas.microsoft.com/office/powerpoint/2010/main" val="395482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Menard News and Messenger</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6</a:t>
            </a:fld>
            <a:endParaRPr lang="en-US" dirty="0"/>
          </a:p>
        </p:txBody>
      </p:sp>
    </p:spTree>
    <p:extLst>
      <p:ext uri="{BB962C8B-B14F-4D97-AF65-F5344CB8AC3E}">
        <p14:creationId xmlns:p14="http://schemas.microsoft.com/office/powerpoint/2010/main" val="287614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Texas, nationally syndicated talk show hosts have substantial followings, along with hosts with Texas origins, such as Alex Jones, Michael Berry (husband of Texas Secretary of State Nandita Berry), Neal Boortz, Joe Pagliarulo, and Dan Patrick (who achieved political prominence as a member of the Texas Senate before election as lieutenant governor in 2014).</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7</a:t>
            </a:fld>
            <a:endParaRPr lang="en-US" dirty="0"/>
          </a:p>
        </p:txBody>
      </p:sp>
    </p:spTree>
    <p:extLst>
      <p:ext uri="{BB962C8B-B14F-4D97-AF65-F5344CB8AC3E}">
        <p14:creationId xmlns:p14="http://schemas.microsoft.com/office/powerpoint/2010/main" val="428725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www.facebook.com; www.twitter.com; http://texastribune.tumblr.com/</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8</a:t>
            </a:fld>
            <a:endParaRPr lang="en-US" dirty="0"/>
          </a:p>
        </p:txBody>
      </p:sp>
    </p:spTree>
    <p:extLst>
      <p:ext uri="{BB962C8B-B14F-4D97-AF65-F5344CB8AC3E}">
        <p14:creationId xmlns:p14="http://schemas.microsoft.com/office/powerpoint/2010/main" val="118520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Learning Check 6.1:</a:t>
            </a:r>
          </a:p>
          <a:p>
            <a:pPr marL="228600" indent="-228600">
              <a:buAutoNum type="arabicPeriod"/>
            </a:pPr>
            <a:r>
              <a:rPr lang="en-US" b="0" dirty="0" smtClean="0"/>
              <a:t>From which medium do the most people get their news today?</a:t>
            </a:r>
          </a:p>
          <a:p>
            <a:pPr marL="228600" indent="-228600">
              <a:buAutoNum type="arabicPeriod"/>
            </a:pPr>
            <a:r>
              <a:rPr lang="en-US" b="0" dirty="0" smtClean="0"/>
              <a:t>From which medium did most people get their news in the early 20th century?</a:t>
            </a:r>
          </a:p>
          <a:p>
            <a:endParaRPr lang="en-US" b="1" dirty="0" smtClean="0"/>
          </a:p>
          <a:p>
            <a:r>
              <a:rPr lang="en-US" b="1" dirty="0" smtClean="0"/>
              <a:t>social</a:t>
            </a:r>
            <a:r>
              <a:rPr lang="en-US" b="1" baseline="0" dirty="0" smtClean="0"/>
              <a:t> media: </a:t>
            </a:r>
            <a:r>
              <a:rPr lang="en-US" b="0" baseline="0" dirty="0" smtClean="0"/>
              <a:t>websites and computer applications that allow users to engage in social networking and create online communities.  Social media provide platforms for sharing information and ideas through discussion forums, videos, photos, documents, audio clips, and the like.</a:t>
            </a:r>
            <a:endParaRPr lang="en-US" b="1" dirty="0" smtClean="0"/>
          </a:p>
          <a:p>
            <a:endParaRPr lang="en-US" b="1" dirty="0" smtClean="0"/>
          </a:p>
          <a:p>
            <a:r>
              <a:rPr lang="en-US" b="1" dirty="0" smtClean="0"/>
              <a:t>news website: </a:t>
            </a:r>
            <a:r>
              <a:rPr lang="en-US" dirty="0" smtClean="0"/>
              <a:t>An Internet site that provides news. These sites are often affiliated with a newspaper or television station, but many are independent. </a:t>
            </a:r>
          </a:p>
          <a:p>
            <a:endParaRPr lang="en-US" dirty="0" smtClean="0"/>
          </a:p>
          <a:p>
            <a:r>
              <a:rPr lang="en-US" b="1" dirty="0" smtClean="0"/>
              <a:t>blog: </a:t>
            </a:r>
            <a:r>
              <a:rPr lang="en-US" dirty="0" smtClean="0"/>
              <a:t>A website or web page on which a writer or group of writers record opinions, information, and links to other sites on a regular basis.</a:t>
            </a:r>
            <a:endParaRPr lang="en-US" dirty="0"/>
          </a:p>
        </p:txBody>
      </p:sp>
      <p:sp>
        <p:nvSpPr>
          <p:cNvPr id="4" name="Slide Number Placeholder 3"/>
          <p:cNvSpPr>
            <a:spLocks noGrp="1"/>
          </p:cNvSpPr>
          <p:nvPr>
            <p:ph type="sldNum" sz="quarter" idx="10"/>
          </p:nvPr>
        </p:nvSpPr>
        <p:spPr/>
        <p:txBody>
          <a:bodyPr/>
          <a:lstStyle/>
          <a:p>
            <a:fld id="{EA422262-5AC0-4D30-A9CC-A7C41CAAED87}" type="slidenum">
              <a:rPr lang="en-US" smtClean="0"/>
              <a:pPr/>
              <a:t>9</a:t>
            </a:fld>
            <a:endParaRPr lang="en-US" dirty="0"/>
          </a:p>
        </p:txBody>
      </p:sp>
    </p:spTree>
    <p:extLst>
      <p:ext uri="{BB962C8B-B14F-4D97-AF65-F5344CB8AC3E}">
        <p14:creationId xmlns:p14="http://schemas.microsoft.com/office/powerpoint/2010/main" val="7975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76B8338A-E2BE-40D1-9952-5FE359BCDB93}" type="datetime1">
              <a:rPr lang="en-US" smtClean="0"/>
              <a:pPr/>
              <a:t>2/17/2017</a:t>
            </a:fld>
            <a:endParaRPr lang="en-US" dirty="0"/>
          </a:p>
        </p:txBody>
      </p:sp>
      <p:sp>
        <p:nvSpPr>
          <p:cNvPr id="5" name="Footer Placeholder 4"/>
          <p:cNvSpPr>
            <a:spLocks noGrp="1"/>
          </p:cNvSpPr>
          <p:nvPr>
            <p:ph type="ftr" sz="quarter" idx="11"/>
          </p:nvPr>
        </p:nvSpPr>
        <p:spPr/>
        <p:txBody>
          <a:bodyPr/>
          <a:lstStyle/>
          <a:p>
            <a:r>
              <a:rPr lang="en-US" dirty="0" smtClean="0"/>
              <a:t>Copyright © 2016 Cengage Learning. All rights reserved.</a:t>
            </a:r>
            <a:endParaRPr lang="en-US" dirty="0"/>
          </a:p>
        </p:txBody>
      </p:sp>
      <p:sp>
        <p:nvSpPr>
          <p:cNvPr id="6" name="Slide Number Placeholder 5"/>
          <p:cNvSpPr>
            <a:spLocks noGrp="1"/>
          </p:cNvSpPr>
          <p:nvPr>
            <p:ph type="sldNum" sz="quarter" idx="12"/>
          </p:nvPr>
        </p:nvSpPr>
        <p:spPr/>
        <p:txBody>
          <a:bodyPr/>
          <a:lstStyle/>
          <a:p>
            <a:fld id="{15C1B638-5940-4CBE-8CEF-4374574BF90C}"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77240" y="1524000"/>
            <a:ext cx="7452360" cy="4419600"/>
          </a:xfrm>
        </p:spPr>
        <p:txBody>
          <a:bodyPr/>
          <a:lstStyle>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851DC0FF-5E66-4BA9-8312-34AB9AC48361}" type="datetime1">
              <a:rPr lang="en-US" smtClean="0"/>
              <a:pPr/>
              <a:t>2/17/2017</a:t>
            </a:fld>
            <a:endParaRPr lang="en-US" dirty="0"/>
          </a:p>
        </p:txBody>
      </p:sp>
      <p:sp>
        <p:nvSpPr>
          <p:cNvPr id="5" name="Footer Placeholder 4"/>
          <p:cNvSpPr>
            <a:spLocks noGrp="1"/>
          </p:cNvSpPr>
          <p:nvPr>
            <p:ph type="ftr" sz="quarter" idx="11"/>
          </p:nvPr>
        </p:nvSpPr>
        <p:spPr/>
        <p:txBody>
          <a:bodyPr/>
          <a:lstStyle/>
          <a:p>
            <a:r>
              <a:rPr lang="en-US" dirty="0" smtClean="0"/>
              <a:t>Copyright © 2016 Cengage Learning. All rights reserved.</a:t>
            </a:r>
            <a:endParaRPr lang="en-US" dirty="0"/>
          </a:p>
        </p:txBody>
      </p:sp>
      <p:sp>
        <p:nvSpPr>
          <p:cNvPr id="6" name="Slide Number Placeholder 5"/>
          <p:cNvSpPr>
            <a:spLocks noGrp="1"/>
          </p:cNvSpPr>
          <p:nvPr>
            <p:ph type="sldNum" sz="quarter" idx="12"/>
          </p:nvPr>
        </p:nvSpPr>
        <p:spPr/>
        <p:txBody>
          <a:bodyPr/>
          <a:lstStyle/>
          <a:p>
            <a:fld id="{15C1B638-5940-4CBE-8CEF-4374574BF9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9800"/>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09800"/>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 2016 Cengage Learning. All rights reserved.</a:t>
            </a:r>
            <a:endParaRPr lang="en-US" dirty="0"/>
          </a:p>
        </p:txBody>
      </p:sp>
      <p:sp>
        <p:nvSpPr>
          <p:cNvPr id="7" name="Slide Number Placeholder 6"/>
          <p:cNvSpPr>
            <a:spLocks noGrp="1"/>
          </p:cNvSpPr>
          <p:nvPr>
            <p:ph type="sldNum" sz="quarter" idx="12"/>
          </p:nvPr>
        </p:nvSpPr>
        <p:spPr/>
        <p:txBody>
          <a:bodyPr/>
          <a:lstStyle/>
          <a:p>
            <a:fld id="{15C1B638-5940-4CBE-8CEF-4374574BF9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2016 Cengage Learning. All rights reserved.</a:t>
            </a:r>
            <a:endParaRPr lang="en-US" dirty="0"/>
          </a:p>
        </p:txBody>
      </p:sp>
      <p:sp>
        <p:nvSpPr>
          <p:cNvPr id="4" name="Slide Number Placeholder 3"/>
          <p:cNvSpPr>
            <a:spLocks noGrp="1"/>
          </p:cNvSpPr>
          <p:nvPr>
            <p:ph type="sldNum" sz="quarter" idx="12"/>
          </p:nvPr>
        </p:nvSpPr>
        <p:spPr/>
        <p:txBody>
          <a:bodyPr/>
          <a:lstStyle/>
          <a:p>
            <a:fld id="{15C1B638-5940-4CBE-8CEF-4374574BF9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BE76C0-7F06-42EA-AB77-345975D690F2}" type="datetime1">
              <a:rPr lang="en-US" smtClean="0"/>
              <a:pPr/>
              <a:t>2/17/2017</a:t>
            </a:fld>
            <a:endParaRPr lang="en-US" dirty="0"/>
          </a:p>
        </p:txBody>
      </p:sp>
      <p:sp>
        <p:nvSpPr>
          <p:cNvPr id="6" name="Footer Placeholder 5"/>
          <p:cNvSpPr>
            <a:spLocks noGrp="1"/>
          </p:cNvSpPr>
          <p:nvPr>
            <p:ph type="ftr" sz="quarter" idx="11"/>
          </p:nvPr>
        </p:nvSpPr>
        <p:spPr/>
        <p:txBody>
          <a:bodyPr/>
          <a:lstStyle/>
          <a:p>
            <a:r>
              <a:rPr lang="en-US" dirty="0" smtClean="0"/>
              <a:t>Copyright © 2016 Cengage Learning. All rights reserved.</a:t>
            </a:r>
            <a:endParaRPr lang="en-US" dirty="0"/>
          </a:p>
        </p:txBody>
      </p:sp>
      <p:sp>
        <p:nvSpPr>
          <p:cNvPr id="7" name="Slide Number Placeholder 6"/>
          <p:cNvSpPr>
            <a:spLocks noGrp="1"/>
          </p:cNvSpPr>
          <p:nvPr>
            <p:ph type="sldNum" sz="quarter" idx="12"/>
          </p:nvPr>
        </p:nvSpPr>
        <p:spPr/>
        <p:txBody>
          <a:bodyPr/>
          <a:lstStyle/>
          <a:p>
            <a:fld id="{15C1B638-5940-4CBE-8CEF-4374574BF90C}"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505D9CFA-DE89-41BD-A325-E8513A766508}" type="datetime1">
              <a:rPr lang="en-US" smtClean="0"/>
              <a:pPr/>
              <a:t>2/17/2017</a:t>
            </a:fld>
            <a:endParaRPr lang="en-US" dirty="0"/>
          </a:p>
        </p:txBody>
      </p:sp>
      <p:sp>
        <p:nvSpPr>
          <p:cNvPr id="6" name="Footer Placeholder 5"/>
          <p:cNvSpPr>
            <a:spLocks noGrp="1"/>
          </p:cNvSpPr>
          <p:nvPr>
            <p:ph type="ftr" sz="quarter" idx="11"/>
          </p:nvPr>
        </p:nvSpPr>
        <p:spPr/>
        <p:txBody>
          <a:bodyPr/>
          <a:lstStyle/>
          <a:p>
            <a:r>
              <a:rPr lang="en-US" dirty="0" smtClean="0"/>
              <a:t>Copyright © 2016 Cengage Learning. All rights reserved.</a:t>
            </a:r>
            <a:endParaRPr lang="en-US" dirty="0"/>
          </a:p>
        </p:txBody>
      </p:sp>
      <p:sp>
        <p:nvSpPr>
          <p:cNvPr id="7" name="Slide Number Placeholder 6"/>
          <p:cNvSpPr>
            <a:spLocks noGrp="1"/>
          </p:cNvSpPr>
          <p:nvPr>
            <p:ph type="sldNum" sz="quarter" idx="12"/>
          </p:nvPr>
        </p:nvSpPr>
        <p:spPr/>
        <p:txBody>
          <a:bodyPr/>
          <a:lstStyle/>
          <a:p>
            <a:fld id="{15C1B638-5940-4CBE-8CEF-4374574BF9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609600"/>
            <a:ext cx="7452360" cy="762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45820" y="1524000"/>
            <a:ext cx="7383780" cy="4343400"/>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1"/>
                </a:solidFill>
              </a:defRPr>
            </a:lvl1pPr>
          </a:lstStyle>
          <a:p>
            <a:r>
              <a:rPr lang="en-US" dirty="0" smtClean="0"/>
              <a:t>Copyright © 2016 Cengage Learning. All rights reserved.</a:t>
            </a:r>
            <a:endParaRPr lang="en-US" dirty="0"/>
          </a:p>
        </p:txBody>
      </p:sp>
      <p:sp>
        <p:nvSpPr>
          <p:cNvPr id="6" name="Slide Number Placeholder 5"/>
          <p:cNvSpPr>
            <a:spLocks noGrp="1"/>
          </p:cNvSpPr>
          <p:nvPr>
            <p:ph type="sldNum" sz="quarter" idx="4"/>
          </p:nvPr>
        </p:nvSpPr>
        <p:spPr>
          <a:xfrm>
            <a:off x="7533042" y="6248400"/>
            <a:ext cx="762000" cy="365125"/>
          </a:xfrm>
          <a:prstGeom prst="rect">
            <a:avLst/>
          </a:prstGeom>
        </p:spPr>
        <p:txBody>
          <a:bodyPr vert="horz" lIns="91440" tIns="45720" rIns="91440" bIns="45720" rtlCol="0" anchor="ctr"/>
          <a:lstStyle>
            <a:lvl1pPr algn="r">
              <a:defRPr sz="1400">
                <a:solidFill>
                  <a:schemeClr val="tx1"/>
                </a:solidFill>
                <a:latin typeface="+mj-lt"/>
              </a:defRPr>
            </a:lvl1pPr>
          </a:lstStyle>
          <a:p>
            <a:fld id="{15C1B638-5940-4CBE-8CEF-4374574BF90C}"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iming>
    <p:tnLst>
      <p:par>
        <p:cTn id="1" dur="indefinite" restart="never" nodeType="tmRoot"/>
      </p:par>
    </p:tnLst>
  </p:timing>
  <p:hf hdr="0" dt="0"/>
  <p:txStyles>
    <p:titleStyle>
      <a:lvl1pPr algn="l" defTabSz="914400" rtl="0" eaLnBrk="1" latinLnBrk="0" hangingPunct="1">
        <a:spcBef>
          <a:spcPct val="0"/>
        </a:spcBef>
        <a:buNone/>
        <a:defRPr sz="4000" b="1" kern="1200">
          <a:solidFill>
            <a:srgbClr val="002060"/>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Wingdings" panose="05000000000000000000" pitchFamily="2" charset="2"/>
        <a:buChar char="§"/>
        <a:defRPr sz="36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Wingdings" panose="05000000000000000000" pitchFamily="2" charset="2"/>
        <a:buChar char="§"/>
        <a:defRPr sz="30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Wingdings" panose="05000000000000000000" pitchFamily="2"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Wingdings" panose="05000000000000000000" pitchFamily="2" charset="2"/>
        <a:buChar char="§"/>
        <a:defRPr sz="1800" kern="1200">
          <a:solidFill>
            <a:schemeClr val="tx2"/>
          </a:solidFill>
          <a:latin typeface="+mn-lt"/>
          <a:ea typeface="+mn-ea"/>
          <a:cs typeface="+mn-cs"/>
        </a:defRPr>
      </a:lvl4pPr>
      <a:lvl5pPr marL="1143000" indent="0" algn="l" defTabSz="914400" rtl="0" eaLnBrk="1" latinLnBrk="0" hangingPunct="1">
        <a:spcBef>
          <a:spcPct val="20000"/>
        </a:spcBef>
        <a:buClr>
          <a:schemeClr val="accent1"/>
        </a:buClr>
        <a:buFont typeface="Wingdings" panose="05000000000000000000" pitchFamily="2" charset="2"/>
        <a:buNone/>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llege.cengage.com/polisci/polisci_shared/courseware/media/playeradb.html?video=220383_725024_aug22011_v01_social_media_and_congres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Box 1"/>
          <p:cNvSpPr txBox="1">
            <a:spLocks noChangeArrowheads="1"/>
          </p:cNvSpPr>
          <p:nvPr/>
        </p:nvSpPr>
        <p:spPr bwMode="auto">
          <a:xfrm>
            <a:off x="4876800" y="762000"/>
            <a:ext cx="3343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3600" b="1" dirty="0" smtClean="0">
                <a:solidFill>
                  <a:prstClr val="white"/>
                </a:solidFill>
              </a:rPr>
              <a:t>The Media and Politics</a:t>
            </a:r>
            <a:endParaRPr lang="en-US" altLang="en-US" sz="3600" b="1" dirty="0">
              <a:solidFill>
                <a:prstClr val="white"/>
              </a:solidFill>
            </a:endParaRPr>
          </a:p>
        </p:txBody>
      </p:sp>
      <p:pic>
        <p:nvPicPr>
          <p:cNvPr id="1027" name="Picture 3"/>
          <p:cNvPicPr>
            <a:picLocks noChangeAspect="1" noChangeArrowheads="1"/>
          </p:cNvPicPr>
          <p:nvPr/>
        </p:nvPicPr>
        <p:blipFill>
          <a:blip r:embed="rId3" cstate="print"/>
          <a:srcRect/>
          <a:stretch>
            <a:fillRect/>
          </a:stretch>
        </p:blipFill>
        <p:spPr bwMode="auto">
          <a:xfrm>
            <a:off x="685800" y="685800"/>
            <a:ext cx="4023360" cy="5029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00600" y="3276600"/>
            <a:ext cx="3429000" cy="1357745"/>
          </a:xfrm>
          <a:prstGeom prst="rect">
            <a:avLst/>
          </a:prstGeom>
          <a:noFill/>
          <a:ln w="9525">
            <a:noFill/>
            <a:miter lim="800000"/>
            <a:headEnd/>
            <a:tailEnd/>
          </a:ln>
        </p:spPr>
      </p:pic>
      <p:sp>
        <p:nvSpPr>
          <p:cNvPr id="9" name="TextBox 8"/>
          <p:cNvSpPr txBox="1"/>
          <p:nvPr/>
        </p:nvSpPr>
        <p:spPr>
          <a:xfrm>
            <a:off x="5029200" y="4800600"/>
            <a:ext cx="3048000" cy="1015663"/>
          </a:xfrm>
          <a:prstGeom prst="rect">
            <a:avLst/>
          </a:prstGeom>
          <a:noFill/>
        </p:spPr>
        <p:txBody>
          <a:bodyPr wrap="square" rtlCol="0">
            <a:spAutoFit/>
          </a:bodyPr>
          <a:lstStyle/>
          <a:p>
            <a:pPr algn="ctr"/>
            <a:r>
              <a:rPr lang="en-US" sz="2800" b="1" dirty="0" smtClean="0">
                <a:solidFill>
                  <a:srgbClr val="002060"/>
                </a:solidFill>
              </a:rPr>
              <a:t>Chapter</a:t>
            </a:r>
          </a:p>
          <a:p>
            <a:pPr algn="ctr"/>
            <a:r>
              <a:rPr lang="en-US" sz="3200" b="1" dirty="0" smtClean="0">
                <a:solidFill>
                  <a:srgbClr val="C00000"/>
                </a:solidFill>
                <a:latin typeface="+mj-lt"/>
              </a:rPr>
              <a:t>6</a:t>
            </a:r>
            <a:endParaRPr lang="en-US" sz="3200" b="1" dirty="0">
              <a:solidFill>
                <a:srgbClr val="C00000"/>
              </a:solidFill>
              <a:latin typeface="+mj-lt"/>
            </a:endParaRPr>
          </a:p>
        </p:txBody>
      </p:sp>
    </p:spTree>
    <p:extLst>
      <p:ext uri="{BB962C8B-B14F-4D97-AF65-F5344CB8AC3E}">
        <p14:creationId xmlns:p14="http://schemas.microsoft.com/office/powerpoint/2010/main" val="130506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U.S. Adults Who Use and Get News From Social Networking Sites</a:t>
            </a:r>
            <a:endParaRPr lang="en-US" sz="2800"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10</a:t>
            </a:fld>
            <a:endParaRPr lang="en-US" dirty="0"/>
          </a:p>
        </p:txBody>
      </p:sp>
      <p:pic>
        <p:nvPicPr>
          <p:cNvPr id="8" name="Picture 7"/>
          <p:cNvPicPr>
            <a:picLocks noChangeAspect="1"/>
          </p:cNvPicPr>
          <p:nvPr/>
        </p:nvPicPr>
        <p:blipFill>
          <a:blip r:embed="rId3" cstate="print"/>
          <a:stretch>
            <a:fillRect/>
          </a:stretch>
        </p:blipFill>
        <p:spPr>
          <a:xfrm>
            <a:off x="777240" y="5395580"/>
            <a:ext cx="1828800" cy="723418"/>
          </a:xfrm>
          <a:prstGeom prst="rect">
            <a:avLst/>
          </a:prstGeom>
        </p:spPr>
      </p:pic>
      <p:sp>
        <p:nvSpPr>
          <p:cNvPr id="3" name="TextBox 2"/>
          <p:cNvSpPr txBox="1"/>
          <p:nvPr/>
        </p:nvSpPr>
        <p:spPr>
          <a:xfrm>
            <a:off x="2656241" y="5395580"/>
            <a:ext cx="5257801" cy="769441"/>
          </a:xfrm>
          <a:prstGeom prst="rect">
            <a:avLst/>
          </a:prstGeom>
          <a:noFill/>
        </p:spPr>
        <p:txBody>
          <a:bodyPr wrap="square" rtlCol="0">
            <a:spAutoFit/>
          </a:bodyPr>
          <a:lstStyle/>
          <a:p>
            <a:r>
              <a:rPr lang="en-US" sz="1600" b="1" dirty="0">
                <a:solidFill>
                  <a:srgbClr val="002060"/>
                </a:solidFill>
              </a:rPr>
              <a:t>Critical Thinking Question: </a:t>
            </a:r>
            <a:endParaRPr lang="en-US" sz="1600" b="1" dirty="0" smtClean="0">
              <a:solidFill>
                <a:srgbClr val="002060"/>
              </a:solidFill>
            </a:endParaRPr>
          </a:p>
          <a:p>
            <a:r>
              <a:rPr lang="en-US" sz="1400" b="1" i="1" dirty="0" smtClean="0">
                <a:solidFill>
                  <a:srgbClr val="002060"/>
                </a:solidFill>
              </a:rPr>
              <a:t>Is </a:t>
            </a:r>
            <a:r>
              <a:rPr lang="en-US" sz="1400" b="1" i="1" dirty="0">
                <a:solidFill>
                  <a:srgbClr val="002060"/>
                </a:solidFill>
              </a:rPr>
              <a:t>the proportion of those getting news from social media likely to increase or decrease? Why?</a:t>
            </a:r>
          </a:p>
        </p:txBody>
      </p:sp>
      <p:pic>
        <p:nvPicPr>
          <p:cNvPr id="9" name="Content Placeholder 8"/>
          <p:cNvPicPr>
            <a:picLocks noGrp="1" noChangeAspect="1"/>
          </p:cNvPicPr>
          <p:nvPr>
            <p:ph idx="1"/>
          </p:nvPr>
        </p:nvPicPr>
        <p:blipFill>
          <a:blip r:embed="rId4" cstate="print"/>
          <a:stretch>
            <a:fillRect/>
          </a:stretch>
        </p:blipFill>
        <p:spPr>
          <a:xfrm>
            <a:off x="1321768" y="1552860"/>
            <a:ext cx="6329334" cy="3651764"/>
          </a:xfrm>
          <a:prstGeom prst="rect">
            <a:avLst/>
          </a:prstGeom>
        </p:spPr>
      </p:pic>
    </p:spTree>
    <p:extLst>
      <p:ext uri="{BB962C8B-B14F-4D97-AF65-F5344CB8AC3E}">
        <p14:creationId xmlns:p14="http://schemas.microsoft.com/office/powerpoint/2010/main" val="228641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3514"/>
            <a:ext cx="7924801" cy="762000"/>
          </a:xfrm>
        </p:spPr>
        <p:txBody>
          <a:bodyPr>
            <a:noAutofit/>
          </a:bodyPr>
          <a:lstStyle/>
          <a:p>
            <a:r>
              <a:rPr lang="en-US" sz="2800" dirty="0" smtClean="0"/>
              <a:t>Percent of Facebook News Consumers Who Regularly See News on Facebook About…</a:t>
            </a:r>
            <a:endParaRPr lang="en-US" sz="2800"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11</a:t>
            </a:fld>
            <a:endParaRPr lang="en-US" dirty="0"/>
          </a:p>
        </p:txBody>
      </p:sp>
      <p:pic>
        <p:nvPicPr>
          <p:cNvPr id="8" name="Picture 7"/>
          <p:cNvPicPr>
            <a:picLocks noChangeAspect="1"/>
          </p:cNvPicPr>
          <p:nvPr/>
        </p:nvPicPr>
        <p:blipFill>
          <a:blip r:embed="rId3" cstate="print"/>
          <a:stretch>
            <a:fillRect/>
          </a:stretch>
        </p:blipFill>
        <p:spPr>
          <a:xfrm>
            <a:off x="787019" y="5266668"/>
            <a:ext cx="1926503" cy="762066"/>
          </a:xfrm>
          <a:prstGeom prst="rect">
            <a:avLst/>
          </a:prstGeom>
        </p:spPr>
      </p:pic>
      <p:sp>
        <p:nvSpPr>
          <p:cNvPr id="9" name="TextBox 8"/>
          <p:cNvSpPr txBox="1"/>
          <p:nvPr/>
        </p:nvSpPr>
        <p:spPr>
          <a:xfrm>
            <a:off x="2713522" y="5564757"/>
            <a:ext cx="5287478" cy="553998"/>
          </a:xfrm>
          <a:prstGeom prst="rect">
            <a:avLst/>
          </a:prstGeom>
          <a:noFill/>
        </p:spPr>
        <p:txBody>
          <a:bodyPr wrap="square" rtlCol="0">
            <a:spAutoFit/>
          </a:bodyPr>
          <a:lstStyle/>
          <a:p>
            <a:r>
              <a:rPr lang="en-US" sz="1600" b="1" dirty="0">
                <a:solidFill>
                  <a:srgbClr val="002060"/>
                </a:solidFill>
              </a:rPr>
              <a:t>Critical Thinking Question: </a:t>
            </a:r>
            <a:r>
              <a:rPr lang="en-US" sz="1400" b="1" i="1" dirty="0">
                <a:solidFill>
                  <a:srgbClr val="002060"/>
                </a:solidFill>
              </a:rPr>
              <a:t>How good are the quantity and quality of news people get on social media?</a:t>
            </a:r>
          </a:p>
        </p:txBody>
      </p:sp>
      <p:pic>
        <p:nvPicPr>
          <p:cNvPr id="7" name="Content Placeholder 6"/>
          <p:cNvPicPr>
            <a:picLocks noGrp="1" noChangeAspect="1"/>
          </p:cNvPicPr>
          <p:nvPr>
            <p:ph idx="1"/>
          </p:nvPr>
        </p:nvPicPr>
        <p:blipFill>
          <a:blip r:embed="rId4" cstate="print"/>
          <a:stretch>
            <a:fillRect/>
          </a:stretch>
        </p:blipFill>
        <p:spPr>
          <a:xfrm>
            <a:off x="1371600" y="1628372"/>
            <a:ext cx="6337498" cy="3468089"/>
          </a:xfrm>
          <a:prstGeom prst="rect">
            <a:avLst/>
          </a:prstGeom>
        </p:spPr>
      </p:pic>
    </p:spTree>
    <p:extLst>
      <p:ext uri="{BB962C8B-B14F-4D97-AF65-F5344CB8AC3E}">
        <p14:creationId xmlns:p14="http://schemas.microsoft.com/office/powerpoint/2010/main" val="608929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Media’s Roles in Politics</a:t>
            </a:r>
            <a:endParaRPr lang="en-US" dirty="0"/>
          </a:p>
        </p:txBody>
      </p:sp>
      <p:sp>
        <p:nvSpPr>
          <p:cNvPr id="3" name="Content Placeholder 2"/>
          <p:cNvSpPr>
            <a:spLocks noGrp="1"/>
          </p:cNvSpPr>
          <p:nvPr>
            <p:ph idx="1"/>
          </p:nvPr>
        </p:nvSpPr>
        <p:spPr/>
        <p:txBody>
          <a:bodyPr/>
          <a:lstStyle/>
          <a:p>
            <a:r>
              <a:rPr lang="en-US" dirty="0" smtClean="0"/>
              <a:t>Providing Information</a:t>
            </a:r>
          </a:p>
          <a:p>
            <a:pPr lvl="1"/>
            <a:r>
              <a:rPr lang="en-US" dirty="0" smtClean="0"/>
              <a:t>Must be from trusted source</a:t>
            </a:r>
          </a:p>
          <a:p>
            <a:pPr lvl="1"/>
            <a:r>
              <a:rPr lang="en-US" dirty="0" smtClean="0"/>
              <a:t>Political elite pay more attention to news</a:t>
            </a:r>
          </a:p>
          <a:p>
            <a:pPr lvl="1"/>
            <a:r>
              <a:rPr lang="en-US" dirty="0" smtClean="0"/>
              <a:t>Soft news vs. hard news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12</a:t>
            </a:fld>
            <a:endParaRPr lang="en-US" dirty="0"/>
          </a:p>
        </p:txBody>
      </p:sp>
    </p:spTree>
    <p:extLst>
      <p:ext uri="{BB962C8B-B14F-4D97-AF65-F5344CB8AC3E}">
        <p14:creationId xmlns:p14="http://schemas.microsoft.com/office/powerpoint/2010/main" val="2594917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Media’s Roles in Politics</a:t>
            </a:r>
            <a:endParaRPr lang="en-US" dirty="0"/>
          </a:p>
        </p:txBody>
      </p:sp>
      <p:sp>
        <p:nvSpPr>
          <p:cNvPr id="3" name="Content Placeholder 2"/>
          <p:cNvSpPr>
            <a:spLocks noGrp="1"/>
          </p:cNvSpPr>
          <p:nvPr>
            <p:ph idx="1"/>
          </p:nvPr>
        </p:nvSpPr>
        <p:spPr/>
        <p:txBody>
          <a:bodyPr/>
          <a:lstStyle/>
          <a:p>
            <a:pPr>
              <a:spcBef>
                <a:spcPts val="600"/>
              </a:spcBef>
            </a:pPr>
            <a:r>
              <a:rPr lang="en-US" dirty="0"/>
              <a:t>Maintaining </a:t>
            </a:r>
            <a:r>
              <a:rPr lang="en-US" dirty="0" smtClean="0"/>
              <a:t>Democracy</a:t>
            </a:r>
          </a:p>
          <a:p>
            <a:pPr lvl="1">
              <a:spcBef>
                <a:spcPts val="600"/>
              </a:spcBef>
            </a:pPr>
            <a:r>
              <a:rPr lang="en-US" dirty="0" smtClean="0"/>
              <a:t>The partisan past</a:t>
            </a:r>
          </a:p>
          <a:p>
            <a:pPr lvl="2">
              <a:spcBef>
                <a:spcPts val="600"/>
              </a:spcBef>
            </a:pPr>
            <a:r>
              <a:rPr lang="en-US" dirty="0"/>
              <a:t>Y</a:t>
            </a:r>
            <a:r>
              <a:rPr lang="en-US" dirty="0" smtClean="0"/>
              <a:t>ellow journalism</a:t>
            </a:r>
          </a:p>
          <a:p>
            <a:pPr lvl="1">
              <a:spcBef>
                <a:spcPts val="600"/>
              </a:spcBef>
            </a:pPr>
            <a:r>
              <a:rPr lang="en-US" dirty="0"/>
              <a:t>Professionalism and </a:t>
            </a:r>
            <a:r>
              <a:rPr lang="en-US" dirty="0" smtClean="0"/>
              <a:t>democracy</a:t>
            </a:r>
          </a:p>
          <a:p>
            <a:pPr lvl="2">
              <a:spcBef>
                <a:spcPts val="600"/>
              </a:spcBef>
            </a:pPr>
            <a:r>
              <a:rPr lang="en-US" dirty="0"/>
              <a:t>Must be objective, neutral, and </a:t>
            </a:r>
            <a:r>
              <a:rPr lang="en-US" dirty="0" smtClean="0"/>
              <a:t>accurate; </a:t>
            </a:r>
            <a:r>
              <a:rPr lang="en-US" b="1" i="1" dirty="0" smtClean="0"/>
              <a:t>not </a:t>
            </a:r>
            <a:r>
              <a:rPr lang="en-US" dirty="0" smtClean="0"/>
              <a:t>based on partisanship, ideology or money interests</a:t>
            </a:r>
          </a:p>
          <a:p>
            <a:pPr lvl="2">
              <a:spcBef>
                <a:spcPts val="600"/>
              </a:spcBef>
            </a:pPr>
            <a:r>
              <a:rPr lang="en-US" dirty="0" smtClean="0"/>
              <a:t>Advocacy: </a:t>
            </a:r>
            <a:r>
              <a:rPr lang="en-US" i="1" dirty="0" smtClean="0"/>
              <a:t>Texas Observer</a:t>
            </a:r>
          </a:p>
          <a:p>
            <a:pPr lvl="2">
              <a:spcBef>
                <a:spcPts val="600"/>
              </a:spcBef>
            </a:pPr>
            <a:r>
              <a:rPr lang="en-US" dirty="0" smtClean="0"/>
              <a:t>Adversarial</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13</a:t>
            </a:fld>
            <a:endParaRPr lang="en-US" dirty="0"/>
          </a:p>
        </p:txBody>
      </p:sp>
    </p:spTree>
    <p:extLst>
      <p:ext uri="{BB962C8B-B14F-4D97-AF65-F5344CB8AC3E}">
        <p14:creationId xmlns:p14="http://schemas.microsoft.com/office/powerpoint/2010/main" val="635264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Media’s Roles in Politics</a:t>
            </a:r>
            <a:endParaRPr lang="en-US" dirty="0"/>
          </a:p>
        </p:txBody>
      </p:sp>
      <p:sp>
        <p:nvSpPr>
          <p:cNvPr id="3" name="Content Placeholder 2"/>
          <p:cNvSpPr>
            <a:spLocks noGrp="1"/>
          </p:cNvSpPr>
          <p:nvPr>
            <p:ph idx="1"/>
          </p:nvPr>
        </p:nvSpPr>
        <p:spPr/>
        <p:txBody>
          <a:bodyPr/>
          <a:lstStyle/>
          <a:p>
            <a:r>
              <a:rPr lang="en-US" dirty="0"/>
              <a:t>Maintaining </a:t>
            </a:r>
            <a:r>
              <a:rPr lang="en-US" dirty="0" smtClean="0"/>
              <a:t>Democracy </a:t>
            </a:r>
          </a:p>
          <a:p>
            <a:pPr lvl="1"/>
            <a:r>
              <a:rPr lang="en-US" dirty="0" smtClean="0"/>
              <a:t>Investigative journalism</a:t>
            </a:r>
          </a:p>
          <a:p>
            <a:pPr lvl="2"/>
            <a:r>
              <a:rPr lang="en-US" dirty="0" smtClean="0"/>
              <a:t>Declining</a:t>
            </a:r>
          </a:p>
          <a:p>
            <a:pPr lvl="2"/>
            <a:r>
              <a:rPr lang="en-US" dirty="0" smtClean="0"/>
              <a:t>Open meetings and open records important</a:t>
            </a:r>
          </a:p>
          <a:p>
            <a:pPr lvl="1"/>
            <a:r>
              <a:rPr lang="en-US" dirty="0" smtClean="0"/>
              <a:t>Scandals and the media</a:t>
            </a:r>
          </a:p>
          <a:p>
            <a:pPr lvl="2"/>
            <a:r>
              <a:rPr lang="en-US" dirty="0"/>
              <a:t>Sharpstown stock </a:t>
            </a:r>
            <a:r>
              <a:rPr lang="en-US" dirty="0" smtClean="0"/>
              <a:t>fraud scandal</a:t>
            </a:r>
          </a:p>
          <a:p>
            <a:pPr lvl="2"/>
            <a:r>
              <a:rPr lang="en-US" dirty="0" smtClean="0"/>
              <a:t>Defrauding of veterans</a:t>
            </a:r>
          </a:p>
          <a:p>
            <a:pPr lvl="2"/>
            <a:r>
              <a:rPr lang="en-US" dirty="0" smtClean="0"/>
              <a:t>Texas Supreme Court investigations</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14</a:t>
            </a:fld>
            <a:endParaRPr lang="en-US" dirty="0"/>
          </a:p>
        </p:txBody>
      </p:sp>
    </p:spTree>
    <p:extLst>
      <p:ext uri="{BB962C8B-B14F-4D97-AF65-F5344CB8AC3E}">
        <p14:creationId xmlns:p14="http://schemas.microsoft.com/office/powerpoint/2010/main" val="240108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Media’s Roles in Politics</a:t>
            </a:r>
          </a:p>
        </p:txBody>
      </p:sp>
      <p:sp>
        <p:nvSpPr>
          <p:cNvPr id="3" name="Content Placeholder 2"/>
          <p:cNvSpPr>
            <a:spLocks noGrp="1"/>
          </p:cNvSpPr>
          <p:nvPr>
            <p:ph idx="1"/>
          </p:nvPr>
        </p:nvSpPr>
        <p:spPr/>
        <p:txBody>
          <a:bodyPr/>
          <a:lstStyle/>
          <a:p>
            <a:r>
              <a:rPr lang="en-US" dirty="0" smtClean="0"/>
              <a:t>Setting the Public Agenda</a:t>
            </a:r>
          </a:p>
          <a:p>
            <a:pPr lvl="1"/>
            <a:r>
              <a:rPr lang="en-US" dirty="0" smtClean="0"/>
              <a:t>Influencing issues dealt with by government</a:t>
            </a:r>
          </a:p>
          <a:p>
            <a:pPr lvl="2"/>
            <a:r>
              <a:rPr lang="en-US" dirty="0" smtClean="0"/>
              <a:t>But limited by resources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15</a:t>
            </a:fld>
            <a:endParaRPr lang="en-US" dirty="0"/>
          </a:p>
        </p:txBody>
      </p:sp>
    </p:spTree>
    <p:extLst>
      <p:ext uri="{BB962C8B-B14F-4D97-AF65-F5344CB8AC3E}">
        <p14:creationId xmlns:p14="http://schemas.microsoft.com/office/powerpoint/2010/main" val="4033794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Media’s Roles in Politics</a:t>
            </a:r>
          </a:p>
        </p:txBody>
      </p:sp>
      <p:sp>
        <p:nvSpPr>
          <p:cNvPr id="3" name="Content Placeholder 2"/>
          <p:cNvSpPr>
            <a:spLocks noGrp="1"/>
          </p:cNvSpPr>
          <p:nvPr>
            <p:ph idx="1"/>
          </p:nvPr>
        </p:nvSpPr>
        <p:spPr/>
        <p:txBody>
          <a:bodyPr/>
          <a:lstStyle/>
          <a:p>
            <a:r>
              <a:rPr lang="en-US" dirty="0" smtClean="0"/>
              <a:t>Shaping Our Views?</a:t>
            </a:r>
          </a:p>
          <a:p>
            <a:pPr lvl="1"/>
            <a:r>
              <a:rPr lang="en-US" dirty="0" smtClean="0"/>
              <a:t>Affected by personal knowledge and connections</a:t>
            </a:r>
          </a:p>
          <a:p>
            <a:pPr lvl="1"/>
            <a:r>
              <a:rPr lang="en-US" dirty="0" smtClean="0"/>
              <a:t>Selective perception </a:t>
            </a:r>
            <a:r>
              <a:rPr lang="en-US" dirty="0"/>
              <a:t>and </a:t>
            </a:r>
            <a:r>
              <a:rPr lang="en-US" dirty="0" smtClean="0"/>
              <a:t>retention</a:t>
            </a:r>
          </a:p>
          <a:p>
            <a:pPr lvl="1"/>
            <a:r>
              <a:rPr lang="en-US" dirty="0" smtClean="0"/>
              <a:t>Attack ads</a:t>
            </a:r>
          </a:p>
          <a:p>
            <a:pPr lvl="1"/>
            <a:r>
              <a:rPr lang="en-US" dirty="0" smtClean="0"/>
              <a:t>Priming and framing</a:t>
            </a:r>
          </a:p>
          <a:p>
            <a:pPr lvl="1"/>
            <a:r>
              <a:rPr lang="en-US" dirty="0" smtClean="0"/>
              <a:t>What research finds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16</a:t>
            </a:fld>
            <a:endParaRPr lang="en-US" dirty="0"/>
          </a:p>
        </p:txBody>
      </p:sp>
      <p:pic>
        <p:nvPicPr>
          <p:cNvPr id="6" name="Picture 5"/>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7" name="TextBox 6"/>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304071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rmAutofit fontScale="90000"/>
          </a:bodyPr>
          <a:lstStyle/>
          <a:p>
            <a:r>
              <a:rPr lang="en-US" dirty="0"/>
              <a:t>Campaigns and Citizen Participation</a:t>
            </a:r>
          </a:p>
        </p:txBody>
      </p:sp>
      <p:sp>
        <p:nvSpPr>
          <p:cNvPr id="3" name="Content Placeholder 2"/>
          <p:cNvSpPr>
            <a:spLocks noGrp="1"/>
          </p:cNvSpPr>
          <p:nvPr>
            <p:ph idx="1"/>
          </p:nvPr>
        </p:nvSpPr>
        <p:spPr/>
        <p:txBody>
          <a:bodyPr/>
          <a:lstStyle/>
          <a:p>
            <a:r>
              <a:rPr lang="en-US" dirty="0" smtClean="0"/>
              <a:t>Campaigns and the Traditional Media</a:t>
            </a:r>
          </a:p>
          <a:p>
            <a:pPr lvl="1"/>
            <a:r>
              <a:rPr lang="en-US" dirty="0" smtClean="0"/>
              <a:t>Candidates rely on media to get message out</a:t>
            </a:r>
          </a:p>
          <a:p>
            <a:pPr lvl="2"/>
            <a:r>
              <a:rPr lang="en-US" dirty="0" smtClean="0"/>
              <a:t>Want to control costs and coverage</a:t>
            </a:r>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17</a:t>
            </a:fld>
            <a:endParaRPr lang="en-US" dirty="0"/>
          </a:p>
        </p:txBody>
      </p:sp>
    </p:spTree>
    <p:extLst>
      <p:ext uri="{BB962C8B-B14F-4D97-AF65-F5344CB8AC3E}">
        <p14:creationId xmlns:p14="http://schemas.microsoft.com/office/powerpoint/2010/main" val="1315557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rmAutofit fontScale="90000"/>
          </a:bodyPr>
          <a:lstStyle/>
          <a:p>
            <a:r>
              <a:rPr lang="en-US" dirty="0"/>
              <a:t>Campaigns and Citizen Participation</a:t>
            </a:r>
          </a:p>
        </p:txBody>
      </p:sp>
      <p:sp>
        <p:nvSpPr>
          <p:cNvPr id="3" name="Content Placeholder 2"/>
          <p:cNvSpPr>
            <a:spLocks noGrp="1"/>
          </p:cNvSpPr>
          <p:nvPr>
            <p:ph idx="1"/>
          </p:nvPr>
        </p:nvSpPr>
        <p:spPr/>
        <p:txBody>
          <a:bodyPr/>
          <a:lstStyle/>
          <a:p>
            <a:pPr>
              <a:spcBef>
                <a:spcPts val="600"/>
              </a:spcBef>
            </a:pPr>
            <a:r>
              <a:rPr lang="en-US" dirty="0" smtClean="0"/>
              <a:t>Digital Campaigning</a:t>
            </a:r>
          </a:p>
          <a:p>
            <a:pPr lvl="1">
              <a:spcBef>
                <a:spcPts val="600"/>
              </a:spcBef>
            </a:pPr>
            <a:r>
              <a:rPr lang="en-US" dirty="0"/>
              <a:t>Horserace coverage</a:t>
            </a:r>
          </a:p>
          <a:p>
            <a:pPr lvl="1">
              <a:spcBef>
                <a:spcPts val="600"/>
              </a:spcBef>
            </a:pPr>
            <a:r>
              <a:rPr lang="en-US" dirty="0" smtClean="0"/>
              <a:t>2008 and 2012 presidential campaigns</a:t>
            </a:r>
          </a:p>
          <a:p>
            <a:pPr lvl="1">
              <a:spcBef>
                <a:spcPts val="600"/>
              </a:spcBef>
            </a:pPr>
            <a:r>
              <a:rPr lang="en-US" dirty="0" smtClean="0"/>
              <a:t>Rick Perry’s 2010 gubernatorial campaign  </a:t>
            </a:r>
          </a:p>
          <a:p>
            <a:pPr lvl="1">
              <a:spcBef>
                <a:spcPts val="600"/>
              </a:spcBef>
            </a:pPr>
            <a:r>
              <a:rPr lang="en-US" dirty="0" smtClean="0"/>
              <a:t>Ted Cruz’s 2012 U.S. Senate campaign</a:t>
            </a:r>
          </a:p>
          <a:p>
            <a:pPr lvl="1">
              <a:spcBef>
                <a:spcPts val="600"/>
              </a:spcBef>
            </a:pPr>
            <a:r>
              <a:rPr lang="en-US" dirty="0" smtClean="0"/>
              <a:t>Not always successful</a:t>
            </a:r>
          </a:p>
          <a:p>
            <a:pPr lvl="2">
              <a:spcBef>
                <a:spcPts val="600"/>
              </a:spcBef>
            </a:pPr>
            <a:r>
              <a:rPr lang="en-US" dirty="0"/>
              <a:t>Senator Dan Patrick</a:t>
            </a:r>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18</a:t>
            </a:fld>
            <a:endParaRPr lang="en-US" dirty="0"/>
          </a:p>
        </p:txBody>
      </p:sp>
    </p:spTree>
    <p:extLst>
      <p:ext uri="{BB962C8B-B14F-4D97-AF65-F5344CB8AC3E}">
        <p14:creationId xmlns:p14="http://schemas.microsoft.com/office/powerpoint/2010/main" val="2857565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rmAutofit fontScale="90000"/>
          </a:bodyPr>
          <a:lstStyle/>
          <a:p>
            <a:r>
              <a:rPr lang="en-US" dirty="0"/>
              <a:t>Campaigns and Citizen Participation</a:t>
            </a:r>
          </a:p>
        </p:txBody>
      </p:sp>
      <p:sp>
        <p:nvSpPr>
          <p:cNvPr id="3" name="Content Placeholder 2"/>
          <p:cNvSpPr>
            <a:spLocks noGrp="1"/>
          </p:cNvSpPr>
          <p:nvPr>
            <p:ph idx="1"/>
          </p:nvPr>
        </p:nvSpPr>
        <p:spPr/>
        <p:txBody>
          <a:bodyPr>
            <a:normAutofit fontScale="92500"/>
          </a:bodyPr>
          <a:lstStyle/>
          <a:p>
            <a:r>
              <a:rPr lang="en-US" dirty="0"/>
              <a:t>Citizen Participation in the Digital </a:t>
            </a:r>
            <a:r>
              <a:rPr lang="en-US" dirty="0" smtClean="0"/>
              <a:t>Age</a:t>
            </a:r>
          </a:p>
          <a:p>
            <a:pPr lvl="1"/>
            <a:r>
              <a:rPr lang="en-US" dirty="0" smtClean="0"/>
              <a:t>Pew Research Internet </a:t>
            </a:r>
            <a:r>
              <a:rPr lang="en-US" dirty="0" smtClean="0"/>
              <a:t>Project – lower education &amp; income – less civic participation</a:t>
            </a:r>
            <a:endParaRPr lang="en-US" dirty="0" smtClean="0"/>
          </a:p>
          <a:p>
            <a:pPr lvl="1"/>
            <a:r>
              <a:rPr lang="en-US" dirty="0" smtClean="0"/>
              <a:t>Texas below average in political engagement</a:t>
            </a:r>
          </a:p>
          <a:p>
            <a:pPr lvl="1"/>
            <a:r>
              <a:rPr lang="en-US" dirty="0" smtClean="0"/>
              <a:t>Tea </a:t>
            </a:r>
            <a:r>
              <a:rPr lang="en-US" dirty="0" smtClean="0"/>
              <a:t>Party – grassroots success - digital</a:t>
            </a:r>
            <a:endParaRPr lang="en-US" dirty="0" smtClean="0"/>
          </a:p>
          <a:p>
            <a:pPr lvl="1"/>
            <a:r>
              <a:rPr lang="en-US" dirty="0" smtClean="0"/>
              <a:t>Senator Wendy </a:t>
            </a:r>
            <a:r>
              <a:rPr lang="en-US" dirty="0" smtClean="0"/>
              <a:t>Davis (democrat) – helped nomination for governor</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19</a:t>
            </a:fld>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9" name="TextBox 8"/>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274470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6781800" cy="762000"/>
          </a:xfrm>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777240" y="1447800"/>
            <a:ext cx="7543800" cy="4648200"/>
          </a:xfrm>
        </p:spPr>
        <p:txBody>
          <a:bodyPr>
            <a:noAutofit/>
          </a:bodyPr>
          <a:lstStyle/>
          <a:p>
            <a:pPr marL="914400" indent="-777875">
              <a:buNone/>
              <a:defRPr/>
            </a:pPr>
            <a:r>
              <a:rPr lang="en-US" altLang="en-US" sz="2200" b="1" dirty="0" smtClean="0">
                <a:solidFill>
                  <a:srgbClr val="002060"/>
                </a:solidFill>
                <a:ea typeface="ＭＳ Ｐゴシック" pitchFamily="34" charset="-128"/>
              </a:rPr>
              <a:t>6.1</a:t>
            </a:r>
            <a:r>
              <a:rPr lang="en-US" altLang="en-US" sz="2200" dirty="0" smtClean="0">
                <a:ea typeface="ＭＳ Ｐゴシック" pitchFamily="34" charset="-128"/>
              </a:rPr>
              <a:t> 	</a:t>
            </a:r>
            <a:r>
              <a:rPr lang="en-US" sz="2200" dirty="0"/>
              <a:t>Compare the ways in </a:t>
            </a:r>
            <a:r>
              <a:rPr lang="en-US" sz="2200" dirty="0" smtClean="0"/>
              <a:t>which Texans </a:t>
            </a:r>
            <a:r>
              <a:rPr lang="en-US" sz="2200" dirty="0"/>
              <a:t>get their </a:t>
            </a:r>
            <a:r>
              <a:rPr lang="en-US" sz="2200" dirty="0" smtClean="0"/>
              <a:t>information today </a:t>
            </a:r>
            <a:r>
              <a:rPr lang="en-US" sz="2200" dirty="0"/>
              <a:t>with past patterns</a:t>
            </a:r>
            <a:r>
              <a:rPr lang="en-US" sz="2200" dirty="0" smtClean="0"/>
              <a:t>.</a:t>
            </a:r>
          </a:p>
          <a:p>
            <a:pPr marL="914400" indent="-777875">
              <a:buNone/>
              <a:defRPr/>
            </a:pPr>
            <a:r>
              <a:rPr lang="en-US" altLang="en-US" sz="2200" b="1" dirty="0" smtClean="0">
                <a:solidFill>
                  <a:srgbClr val="002060"/>
                </a:solidFill>
                <a:ea typeface="ＭＳ Ｐゴシック" pitchFamily="34" charset="-128"/>
              </a:rPr>
              <a:t>6.2</a:t>
            </a:r>
            <a:r>
              <a:rPr lang="en-US" altLang="en-US" sz="2200" dirty="0">
                <a:effectLst>
                  <a:outerShdw blurRad="38100" dist="38100" dir="2700000" algn="tl">
                    <a:srgbClr val="000000"/>
                  </a:outerShdw>
                </a:effectLst>
                <a:ea typeface="ＭＳ Ｐゴシック" pitchFamily="34" charset="-128"/>
              </a:rPr>
              <a:t>	</a:t>
            </a:r>
            <a:r>
              <a:rPr lang="en-US" sz="2200" dirty="0"/>
              <a:t>Describe the roles of the media </a:t>
            </a:r>
            <a:r>
              <a:rPr lang="en-US" sz="2200" dirty="0" smtClean="0"/>
              <a:t>in Texas </a:t>
            </a:r>
            <a:r>
              <a:rPr lang="en-US" sz="2200" dirty="0"/>
              <a:t>politics</a:t>
            </a:r>
            <a:r>
              <a:rPr lang="en-US" sz="2200" dirty="0" smtClean="0"/>
              <a:t>.</a:t>
            </a:r>
          </a:p>
          <a:p>
            <a:pPr marL="914400" indent="-777875">
              <a:buNone/>
              <a:defRPr/>
            </a:pPr>
            <a:r>
              <a:rPr lang="en-US" altLang="en-US" sz="2200" b="1" dirty="0" smtClean="0">
                <a:solidFill>
                  <a:srgbClr val="002060"/>
                </a:solidFill>
                <a:ea typeface="ＭＳ Ｐゴシック" pitchFamily="34" charset="-128"/>
              </a:rPr>
              <a:t>6.3</a:t>
            </a:r>
            <a:r>
              <a:rPr lang="en-US" altLang="en-US" sz="2200" dirty="0" smtClean="0">
                <a:effectLst>
                  <a:outerShdw blurRad="38100" dist="38100" dir="2700000" algn="tl">
                    <a:srgbClr val="000000"/>
                  </a:outerShdw>
                </a:effectLst>
                <a:ea typeface="ＭＳ Ｐゴシック" pitchFamily="34" charset="-128"/>
              </a:rPr>
              <a:t> 	</a:t>
            </a:r>
            <a:r>
              <a:rPr lang="en-US" sz="2200" dirty="0"/>
              <a:t>Discuss the roles of the media </a:t>
            </a:r>
            <a:r>
              <a:rPr lang="en-US" sz="2200" dirty="0" smtClean="0"/>
              <a:t>in modern </a:t>
            </a:r>
            <a:r>
              <a:rPr lang="en-US" sz="2200" dirty="0"/>
              <a:t>Texas </a:t>
            </a:r>
            <a:r>
              <a:rPr lang="en-US" sz="2200" dirty="0" smtClean="0"/>
              <a:t>election campaigns.</a:t>
            </a:r>
          </a:p>
          <a:p>
            <a:pPr marL="914400" indent="-777875">
              <a:buNone/>
              <a:defRPr/>
            </a:pPr>
            <a:r>
              <a:rPr lang="en-US" sz="2200" b="1" dirty="0" smtClean="0">
                <a:solidFill>
                  <a:srgbClr val="002060"/>
                </a:solidFill>
              </a:rPr>
              <a:t>6.4</a:t>
            </a:r>
            <a:r>
              <a:rPr lang="en-US" sz="2200" dirty="0" smtClean="0"/>
              <a:t> 	</a:t>
            </a:r>
            <a:r>
              <a:rPr lang="en-US" sz="2200" dirty="0"/>
              <a:t>Analyze whether there </a:t>
            </a:r>
            <a:r>
              <a:rPr lang="en-US" sz="2200" dirty="0" smtClean="0"/>
              <a:t>is ideological </a:t>
            </a:r>
            <a:r>
              <a:rPr lang="en-US" sz="2200" dirty="0"/>
              <a:t>bias in the </a:t>
            </a:r>
            <a:r>
              <a:rPr lang="en-US" sz="2200" dirty="0" smtClean="0"/>
              <a:t>Texas media.</a:t>
            </a:r>
          </a:p>
          <a:p>
            <a:pPr marL="914400" indent="-777875">
              <a:buNone/>
              <a:defRPr/>
            </a:pPr>
            <a:r>
              <a:rPr lang="en-US" sz="2200" b="1" dirty="0" smtClean="0">
                <a:solidFill>
                  <a:srgbClr val="002060"/>
                </a:solidFill>
              </a:rPr>
              <a:t>6.5</a:t>
            </a:r>
            <a:r>
              <a:rPr lang="en-US" sz="2200" dirty="0"/>
              <a:t>	Distinguish how print </a:t>
            </a:r>
            <a:r>
              <a:rPr lang="en-US" sz="2200" dirty="0" smtClean="0"/>
              <a:t>and electronic </a:t>
            </a:r>
            <a:r>
              <a:rPr lang="en-US" sz="2200" dirty="0"/>
              <a:t>media are regulated </a:t>
            </a:r>
            <a:r>
              <a:rPr lang="en-US" sz="2200" dirty="0" smtClean="0"/>
              <a:t>by government.</a:t>
            </a:r>
          </a:p>
          <a:p>
            <a:pPr marL="914400" indent="-777875">
              <a:buNone/>
              <a:defRPr/>
            </a:pPr>
            <a:r>
              <a:rPr lang="en-US" sz="2200" b="1" dirty="0">
                <a:solidFill>
                  <a:srgbClr val="002060"/>
                </a:solidFill>
              </a:rPr>
              <a:t>6.6	</a:t>
            </a:r>
            <a:r>
              <a:rPr lang="en-US" sz="2200" dirty="0">
                <a:solidFill>
                  <a:schemeClr val="tx1"/>
                </a:solidFill>
              </a:rPr>
              <a:t>Discuss the positive and </a:t>
            </a:r>
            <a:r>
              <a:rPr lang="en-US" sz="2200" dirty="0" smtClean="0">
                <a:solidFill>
                  <a:schemeClr val="tx1"/>
                </a:solidFill>
              </a:rPr>
              <a:t>negative effects </a:t>
            </a:r>
            <a:r>
              <a:rPr lang="en-US" sz="2200" dirty="0">
                <a:solidFill>
                  <a:schemeClr val="tx1"/>
                </a:solidFill>
              </a:rPr>
              <a:t>of the changes the </a:t>
            </a:r>
            <a:r>
              <a:rPr lang="en-US" sz="2200" dirty="0" smtClean="0">
                <a:solidFill>
                  <a:schemeClr val="tx1"/>
                </a:solidFill>
              </a:rPr>
              <a:t>media are </a:t>
            </a:r>
            <a:r>
              <a:rPr lang="en-US" sz="2200" dirty="0">
                <a:solidFill>
                  <a:schemeClr val="tx1"/>
                </a:solidFill>
              </a:rPr>
              <a:t>undergoing in Texas.</a:t>
            </a:r>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a:t>
            </a:fld>
            <a:endParaRPr lang="en-US" dirty="0"/>
          </a:p>
        </p:txBody>
      </p:sp>
    </p:spTree>
    <p:extLst>
      <p:ext uri="{BB962C8B-B14F-4D97-AF65-F5344CB8AC3E}">
        <p14:creationId xmlns:p14="http://schemas.microsoft.com/office/powerpoint/2010/main" val="3633255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idx="1"/>
          </p:nvPr>
        </p:nvSpPr>
        <p:spPr/>
        <p:txBody>
          <a:bodyPr/>
          <a:lstStyle/>
          <a:p>
            <a:r>
              <a:rPr lang="en-US" dirty="0"/>
              <a:t>Media Bias and the </a:t>
            </a:r>
            <a:r>
              <a:rPr lang="en-US" dirty="0" smtClean="0"/>
              <a:t>News</a:t>
            </a:r>
          </a:p>
          <a:p>
            <a:pPr lvl="1"/>
            <a:r>
              <a:rPr lang="en-US" dirty="0" smtClean="0"/>
              <a:t>Traditional journalism standards changing</a:t>
            </a:r>
          </a:p>
          <a:p>
            <a:pPr lvl="2"/>
            <a:r>
              <a:rPr lang="en-US" dirty="0" smtClean="0"/>
              <a:t>Partisanship encouraged on cable news</a:t>
            </a:r>
          </a:p>
          <a:p>
            <a:pPr lvl="2"/>
            <a:r>
              <a:rPr lang="en-US" dirty="0" smtClean="0"/>
              <a:t>Talk radio dominated by conservatives</a:t>
            </a:r>
          </a:p>
          <a:p>
            <a:pPr lvl="2"/>
            <a:r>
              <a:rPr lang="en-US" dirty="0" smtClean="0"/>
              <a:t>Humorous political talk shows liberal</a:t>
            </a:r>
          </a:p>
          <a:p>
            <a:pPr lvl="1"/>
            <a:r>
              <a:rPr lang="en-US" dirty="0" smtClean="0"/>
              <a:t>Major networks, public networks and major newspapers strive for objectivity</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20</a:t>
            </a:fld>
            <a:endParaRPr lang="en-US" dirty="0"/>
          </a:p>
        </p:txBody>
      </p:sp>
    </p:spTree>
    <p:extLst>
      <p:ext uri="{BB962C8B-B14F-4D97-AF65-F5344CB8AC3E}">
        <p14:creationId xmlns:p14="http://schemas.microsoft.com/office/powerpoint/2010/main" val="72124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What Research </a:t>
            </a:r>
            <a:r>
              <a:rPr lang="en-US" dirty="0" smtClean="0"/>
              <a:t>Finds</a:t>
            </a:r>
          </a:p>
          <a:p>
            <a:pPr lvl="1"/>
            <a:r>
              <a:rPr lang="en-US" dirty="0" smtClean="0"/>
              <a:t>Little evidence of systemic ideological or partisan bias in mainstream media</a:t>
            </a:r>
          </a:p>
          <a:p>
            <a:pPr lvl="2"/>
            <a:r>
              <a:rPr lang="en-US" dirty="0" smtClean="0"/>
              <a:t>But more interpretation and analysis</a:t>
            </a:r>
          </a:p>
          <a:p>
            <a:pPr lvl="2"/>
            <a:r>
              <a:rPr lang="en-US" dirty="0" smtClean="0"/>
              <a:t>Biased coverage on both sides tends to balance out</a:t>
            </a:r>
          </a:p>
          <a:p>
            <a:pPr lvl="1"/>
            <a:r>
              <a:rPr lang="en-US" dirty="0" smtClean="0"/>
              <a:t>Bias toward entertainment</a:t>
            </a:r>
          </a:p>
          <a:p>
            <a:pPr lvl="1"/>
            <a:r>
              <a:rPr lang="en-US" dirty="0" smtClean="0"/>
              <a:t>Commercial bias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21</a:t>
            </a:fld>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8" name="TextBox 7"/>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2161909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a:t>
            </a:r>
          </a:p>
        </p:txBody>
      </p:sp>
      <p:sp>
        <p:nvSpPr>
          <p:cNvPr id="3" name="Content Placeholder 2"/>
          <p:cNvSpPr>
            <a:spLocks noGrp="1"/>
          </p:cNvSpPr>
          <p:nvPr>
            <p:ph idx="1"/>
          </p:nvPr>
        </p:nvSpPr>
        <p:spPr/>
        <p:txBody>
          <a:bodyPr/>
          <a:lstStyle/>
          <a:p>
            <a:r>
              <a:rPr lang="en-US" dirty="0"/>
              <a:t>Regulation of Print and Broadcast </a:t>
            </a:r>
            <a:r>
              <a:rPr lang="en-US" dirty="0" smtClean="0"/>
              <a:t>Media</a:t>
            </a:r>
          </a:p>
          <a:p>
            <a:pPr lvl="1"/>
            <a:r>
              <a:rPr lang="en-US" i="1" dirty="0"/>
              <a:t>New York Times Co. v. United </a:t>
            </a:r>
            <a:r>
              <a:rPr lang="en-US" i="1" dirty="0" smtClean="0"/>
              <a:t>States</a:t>
            </a:r>
          </a:p>
          <a:p>
            <a:pPr lvl="1"/>
            <a:r>
              <a:rPr lang="en-US" dirty="0"/>
              <a:t>Federal Communications </a:t>
            </a:r>
            <a:r>
              <a:rPr lang="en-US" dirty="0" smtClean="0"/>
              <a:t>Commission</a:t>
            </a:r>
          </a:p>
          <a:p>
            <a:pPr lvl="2"/>
            <a:r>
              <a:rPr lang="en-US" dirty="0" smtClean="0"/>
              <a:t>Broadcast television</a:t>
            </a:r>
          </a:p>
          <a:p>
            <a:pPr lvl="2"/>
            <a:r>
              <a:rPr lang="en-US" dirty="0" smtClean="0"/>
              <a:t>Radio and cable deregulated (1996)</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22</a:t>
            </a:fld>
            <a:endParaRPr lang="en-US" dirty="0"/>
          </a:p>
        </p:txBody>
      </p:sp>
    </p:spTree>
    <p:extLst>
      <p:ext uri="{BB962C8B-B14F-4D97-AF65-F5344CB8AC3E}">
        <p14:creationId xmlns:p14="http://schemas.microsoft.com/office/powerpoint/2010/main" val="3222284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a:t>
            </a:r>
          </a:p>
        </p:txBody>
      </p:sp>
      <p:sp>
        <p:nvSpPr>
          <p:cNvPr id="3" name="Content Placeholder 2"/>
          <p:cNvSpPr>
            <a:spLocks noGrp="1"/>
          </p:cNvSpPr>
          <p:nvPr>
            <p:ph idx="1"/>
          </p:nvPr>
        </p:nvSpPr>
        <p:spPr/>
        <p:txBody>
          <a:bodyPr/>
          <a:lstStyle/>
          <a:p>
            <a:r>
              <a:rPr lang="en-US" dirty="0"/>
              <a:t>Internet </a:t>
            </a:r>
            <a:r>
              <a:rPr lang="en-US" dirty="0" smtClean="0"/>
              <a:t>Regulation</a:t>
            </a:r>
          </a:p>
          <a:p>
            <a:pPr lvl="1"/>
            <a:r>
              <a:rPr lang="en-US" dirty="0" smtClean="0"/>
              <a:t>Net neutrality</a:t>
            </a:r>
          </a:p>
          <a:p>
            <a:r>
              <a:rPr lang="en-US" dirty="0"/>
              <a:t>State and Local </a:t>
            </a:r>
            <a:r>
              <a:rPr lang="en-US" dirty="0" smtClean="0"/>
              <a:t>Regulation</a:t>
            </a:r>
          </a:p>
          <a:p>
            <a:pPr lvl="1"/>
            <a:r>
              <a:rPr lang="en-US" dirty="0" smtClean="0"/>
              <a:t>Shield law</a:t>
            </a:r>
          </a:p>
          <a:p>
            <a:pPr lvl="2"/>
            <a:r>
              <a:rPr lang="en-US" dirty="0"/>
              <a:t>Free Flow of Information Act</a:t>
            </a:r>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23</a:t>
            </a:fld>
            <a:endParaRPr lang="en-US" dirty="0"/>
          </a:p>
        </p:txBody>
      </p:sp>
      <p:pic>
        <p:nvPicPr>
          <p:cNvPr id="6" name="Picture 5"/>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7" name="TextBox 6"/>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393442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stretch>
            <a:fillRect/>
          </a:stretch>
        </p:blipFill>
        <p:spPr>
          <a:xfrm>
            <a:off x="914400" y="1143000"/>
            <a:ext cx="5182028" cy="3354638"/>
          </a:xfrm>
          <a:prstGeom prst="rect">
            <a:avLst/>
          </a:prstGeom>
        </p:spPr>
      </p:pic>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24</a:t>
            </a:fld>
            <a:endParaRPr lang="en-US" dirty="0"/>
          </a:p>
        </p:txBody>
      </p:sp>
      <p:sp>
        <p:nvSpPr>
          <p:cNvPr id="7" name="TextBox 6"/>
          <p:cNvSpPr txBox="1"/>
          <p:nvPr/>
        </p:nvSpPr>
        <p:spPr>
          <a:xfrm>
            <a:off x="6213213" y="1219200"/>
            <a:ext cx="2639658" cy="3493264"/>
          </a:xfrm>
          <a:prstGeom prst="rect">
            <a:avLst/>
          </a:prstGeom>
          <a:noFill/>
        </p:spPr>
        <p:txBody>
          <a:bodyPr wrap="square" rtlCol="0">
            <a:spAutoFit/>
          </a:bodyPr>
          <a:lstStyle/>
          <a:p>
            <a:r>
              <a:rPr lang="en-US" sz="1700" b="1" dirty="0"/>
              <a:t>Texas Tribune director</a:t>
            </a:r>
          </a:p>
          <a:p>
            <a:r>
              <a:rPr lang="en-US" sz="1700" b="1" dirty="0"/>
              <a:t>of technology, Higinio</a:t>
            </a:r>
          </a:p>
          <a:p>
            <a:r>
              <a:rPr lang="en-US" sz="1700" b="1" dirty="0"/>
              <a:t>Maycotte (left), and</a:t>
            </a:r>
          </a:p>
          <a:p>
            <a:r>
              <a:rPr lang="en-US" sz="1700" b="1" dirty="0"/>
              <a:t>software engineer, </a:t>
            </a:r>
            <a:r>
              <a:rPr lang="en-US" sz="1700" b="1" dirty="0" smtClean="0"/>
              <a:t>Niran Babalola</a:t>
            </a:r>
            <a:r>
              <a:rPr lang="en-US" sz="1700" b="1" dirty="0"/>
              <a:t>, work in </a:t>
            </a:r>
            <a:r>
              <a:rPr lang="en-US" sz="1700" b="1" dirty="0" smtClean="0"/>
              <a:t>their Austin </a:t>
            </a:r>
            <a:r>
              <a:rPr lang="en-US" sz="1700" b="1" dirty="0"/>
              <a:t>newsroom</a:t>
            </a:r>
            <a:r>
              <a:rPr lang="en-US" sz="1700" b="1" dirty="0" smtClean="0"/>
              <a:t>. Samples </a:t>
            </a:r>
            <a:r>
              <a:rPr lang="en-US" sz="1700" b="1" dirty="0"/>
              <a:t>of </a:t>
            </a:r>
            <a:r>
              <a:rPr lang="en-US" sz="1700" b="1" dirty="0" smtClean="0"/>
              <a:t>other national </a:t>
            </a:r>
            <a:r>
              <a:rPr lang="en-US" sz="1700" b="1" dirty="0"/>
              <a:t>news </a:t>
            </a:r>
            <a:r>
              <a:rPr lang="en-US" sz="1700" b="1" dirty="0" smtClean="0"/>
              <a:t>websites are </a:t>
            </a:r>
            <a:r>
              <a:rPr lang="en-US" sz="1700" b="1" dirty="0"/>
              <a:t>posted on the walls</a:t>
            </a:r>
            <a:r>
              <a:rPr lang="en-US" sz="1700" b="1" dirty="0" smtClean="0"/>
              <a:t>. The </a:t>
            </a:r>
            <a:r>
              <a:rPr lang="en-US" sz="1700" b="1" dirty="0"/>
              <a:t>major </a:t>
            </a:r>
            <a:r>
              <a:rPr lang="en-US" sz="1700" b="1" dirty="0" smtClean="0"/>
              <a:t>online nonprofit </a:t>
            </a:r>
            <a:r>
              <a:rPr lang="en-US" sz="1700" b="1" dirty="0"/>
              <a:t>newspaper</a:t>
            </a:r>
            <a:r>
              <a:rPr lang="en-US" sz="1700" b="1" dirty="0" smtClean="0"/>
              <a:t>, The </a:t>
            </a:r>
            <a:r>
              <a:rPr lang="en-US" sz="1700" b="1" dirty="0"/>
              <a:t>Texas Tribune</a:t>
            </a:r>
            <a:r>
              <a:rPr lang="en-US" sz="1700" b="1" dirty="0" smtClean="0"/>
              <a:t>, was </a:t>
            </a:r>
            <a:r>
              <a:rPr lang="en-US" sz="1700" b="1" dirty="0"/>
              <a:t>founded in 2009.</a:t>
            </a:r>
          </a:p>
        </p:txBody>
      </p:sp>
      <p:pic>
        <p:nvPicPr>
          <p:cNvPr id="8" name="Picture 7"/>
          <p:cNvPicPr>
            <a:picLocks noChangeAspect="1"/>
          </p:cNvPicPr>
          <p:nvPr/>
        </p:nvPicPr>
        <p:blipFill>
          <a:blip r:embed="rId4" cstate="print"/>
          <a:stretch>
            <a:fillRect/>
          </a:stretch>
        </p:blipFill>
        <p:spPr>
          <a:xfrm>
            <a:off x="799531" y="5184032"/>
            <a:ext cx="1926503" cy="835224"/>
          </a:xfrm>
          <a:prstGeom prst="rect">
            <a:avLst/>
          </a:prstGeom>
        </p:spPr>
      </p:pic>
      <p:sp>
        <p:nvSpPr>
          <p:cNvPr id="9" name="TextBox 8"/>
          <p:cNvSpPr txBox="1"/>
          <p:nvPr/>
        </p:nvSpPr>
        <p:spPr>
          <a:xfrm>
            <a:off x="2794408" y="5244685"/>
            <a:ext cx="5892392" cy="830997"/>
          </a:xfrm>
          <a:prstGeom prst="rect">
            <a:avLst/>
          </a:prstGeom>
          <a:noFill/>
        </p:spPr>
        <p:txBody>
          <a:bodyPr wrap="square" rtlCol="0">
            <a:spAutoFit/>
          </a:bodyPr>
          <a:lstStyle/>
          <a:p>
            <a:r>
              <a:rPr lang="en-US" sz="1600" b="1" dirty="0" smtClean="0">
                <a:solidFill>
                  <a:srgbClr val="002060"/>
                </a:solidFill>
              </a:rPr>
              <a:t>Critical Thinking Question: </a:t>
            </a:r>
          </a:p>
          <a:p>
            <a:r>
              <a:rPr lang="en-US" sz="1600" b="1" i="1" dirty="0" smtClean="0">
                <a:solidFill>
                  <a:srgbClr val="002060"/>
                </a:solidFill>
              </a:rPr>
              <a:t>As </a:t>
            </a:r>
            <a:r>
              <a:rPr lang="en-US" sz="1600" b="1" i="1" dirty="0">
                <a:solidFill>
                  <a:srgbClr val="002060"/>
                </a:solidFill>
              </a:rPr>
              <a:t>traditional newspapers decline in Texas, will the digital media gather enough news </a:t>
            </a:r>
            <a:r>
              <a:rPr lang="en-US" sz="1600" b="1" i="1" dirty="0" smtClean="0">
                <a:solidFill>
                  <a:srgbClr val="002060"/>
                </a:solidFill>
              </a:rPr>
              <a:t>to keep </a:t>
            </a:r>
            <a:r>
              <a:rPr lang="en-US" sz="1600" b="1" i="1" dirty="0">
                <a:solidFill>
                  <a:srgbClr val="002060"/>
                </a:solidFill>
              </a:rPr>
              <a:t>us well informed?</a:t>
            </a:r>
          </a:p>
        </p:txBody>
      </p:sp>
    </p:spTree>
    <p:extLst>
      <p:ext uri="{BB962C8B-B14F-4D97-AF65-F5344CB8AC3E}">
        <p14:creationId xmlns:p14="http://schemas.microsoft.com/office/powerpoint/2010/main" val="763652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a:t/>
            </a:r>
            <a:br>
              <a:rPr lang="en-US" sz="2800" dirty="0"/>
            </a:br>
            <a:r>
              <a:rPr lang="en-US" sz="2900" dirty="0" smtClean="0"/>
              <a:t>Change in the Media: More </a:t>
            </a:r>
            <a:r>
              <a:rPr lang="en-US" sz="2900" dirty="0"/>
              <a:t>Participation, </a:t>
            </a:r>
            <a:r>
              <a:rPr lang="en-US" sz="2900" dirty="0" smtClean="0"/>
              <a:t>More Sources, but </a:t>
            </a:r>
            <a:r>
              <a:rPr lang="en-US" sz="2900" dirty="0"/>
              <a:t>Less News?</a:t>
            </a:r>
          </a:p>
        </p:txBody>
      </p:sp>
      <p:sp>
        <p:nvSpPr>
          <p:cNvPr id="3" name="Content Placeholder 2"/>
          <p:cNvSpPr>
            <a:spLocks noGrp="1"/>
          </p:cNvSpPr>
          <p:nvPr>
            <p:ph idx="1"/>
          </p:nvPr>
        </p:nvSpPr>
        <p:spPr/>
        <p:txBody>
          <a:bodyPr/>
          <a:lstStyle/>
          <a:p>
            <a:r>
              <a:rPr lang="en-US" dirty="0" smtClean="0"/>
              <a:t>Major Sources:</a:t>
            </a:r>
          </a:p>
          <a:p>
            <a:pPr lvl="1"/>
            <a:r>
              <a:rPr lang="en-US" dirty="0" smtClean="0"/>
              <a:t>19</a:t>
            </a:r>
            <a:r>
              <a:rPr lang="en-US" baseline="30000" dirty="0" smtClean="0"/>
              <a:t>th</a:t>
            </a:r>
            <a:r>
              <a:rPr lang="en-US" dirty="0" smtClean="0"/>
              <a:t> century: newspapers</a:t>
            </a:r>
          </a:p>
          <a:p>
            <a:pPr lvl="1"/>
            <a:r>
              <a:rPr lang="en-US" dirty="0" smtClean="0"/>
              <a:t>20</a:t>
            </a:r>
            <a:r>
              <a:rPr lang="en-US" baseline="30000" dirty="0" smtClean="0"/>
              <a:t>th</a:t>
            </a:r>
            <a:r>
              <a:rPr lang="en-US" dirty="0" smtClean="0"/>
              <a:t> century: television</a:t>
            </a:r>
          </a:p>
          <a:p>
            <a:pPr lvl="1"/>
            <a:r>
              <a:rPr lang="en-US" dirty="0" smtClean="0"/>
              <a:t>21</a:t>
            </a:r>
            <a:r>
              <a:rPr lang="en-US" baseline="30000" dirty="0" smtClean="0"/>
              <a:t>st</a:t>
            </a:r>
            <a:r>
              <a:rPr lang="en-US" dirty="0" smtClean="0"/>
              <a:t> century: Internet and social media</a:t>
            </a:r>
          </a:p>
          <a:p>
            <a:r>
              <a:rPr lang="en-US" dirty="0" smtClean="0"/>
              <a:t>Niche journalism increasing</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25</a:t>
            </a:fld>
            <a:endParaRPr lang="en-US" dirty="0"/>
          </a:p>
        </p:txBody>
      </p:sp>
    </p:spTree>
    <p:extLst>
      <p:ext uri="{BB962C8B-B14F-4D97-AF65-F5344CB8AC3E}">
        <p14:creationId xmlns:p14="http://schemas.microsoft.com/office/powerpoint/2010/main" val="2585069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a:t/>
            </a:r>
            <a:br>
              <a:rPr lang="en-US" sz="2800" dirty="0"/>
            </a:br>
            <a:r>
              <a:rPr lang="en-US" sz="2900" dirty="0" smtClean="0"/>
              <a:t>Change in the Media: More </a:t>
            </a:r>
            <a:r>
              <a:rPr lang="en-US" sz="2900" dirty="0"/>
              <a:t>Participation, </a:t>
            </a:r>
            <a:r>
              <a:rPr lang="en-US" sz="2900" dirty="0" smtClean="0"/>
              <a:t>More Sources, but </a:t>
            </a:r>
            <a:r>
              <a:rPr lang="en-US" sz="2900" dirty="0"/>
              <a:t>Less News?</a:t>
            </a:r>
          </a:p>
        </p:txBody>
      </p:sp>
      <p:sp>
        <p:nvSpPr>
          <p:cNvPr id="3" name="Content Placeholder 2"/>
          <p:cNvSpPr>
            <a:spLocks noGrp="1"/>
          </p:cNvSpPr>
          <p:nvPr>
            <p:ph idx="1"/>
          </p:nvPr>
        </p:nvSpPr>
        <p:spPr/>
        <p:txBody>
          <a:bodyPr/>
          <a:lstStyle/>
          <a:p>
            <a:r>
              <a:rPr lang="en-US" dirty="0"/>
              <a:t>Concentration of </a:t>
            </a:r>
            <a:r>
              <a:rPr lang="en-US" dirty="0" smtClean="0"/>
              <a:t>Ownership</a:t>
            </a:r>
          </a:p>
          <a:p>
            <a:pPr lvl="1"/>
            <a:r>
              <a:rPr lang="en-US" dirty="0" smtClean="0"/>
              <a:t>Six corporations own most national media</a:t>
            </a:r>
          </a:p>
          <a:p>
            <a:pPr lvl="2"/>
            <a:r>
              <a:rPr lang="en-US" dirty="0" smtClean="0"/>
              <a:t>Mostly conglomerates</a:t>
            </a:r>
          </a:p>
          <a:p>
            <a:pPr lvl="1"/>
            <a:r>
              <a:rPr lang="en-US" dirty="0" smtClean="0"/>
              <a:t>Local ownership declining in Texas</a:t>
            </a:r>
          </a:p>
          <a:p>
            <a:pPr lvl="2"/>
            <a:r>
              <a:rPr lang="en-US" dirty="0" smtClean="0"/>
              <a:t>Illusion of choice</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26</a:t>
            </a:fld>
            <a:endParaRPr lang="en-US" dirty="0"/>
          </a:p>
        </p:txBody>
      </p:sp>
    </p:spTree>
    <p:extLst>
      <p:ext uri="{BB962C8B-B14F-4D97-AF65-F5344CB8AC3E}">
        <p14:creationId xmlns:p14="http://schemas.microsoft.com/office/powerpoint/2010/main" val="2065806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a:t/>
            </a:r>
            <a:br>
              <a:rPr lang="en-US" sz="2800" dirty="0"/>
            </a:br>
            <a:r>
              <a:rPr lang="en-US" sz="2900" dirty="0" smtClean="0"/>
              <a:t>Change in the Media: More </a:t>
            </a:r>
            <a:r>
              <a:rPr lang="en-US" sz="2900" dirty="0"/>
              <a:t>Participation, </a:t>
            </a:r>
            <a:r>
              <a:rPr lang="en-US" sz="2900" dirty="0" smtClean="0"/>
              <a:t>More Sources, but </a:t>
            </a:r>
            <a:r>
              <a:rPr lang="en-US" sz="2900" dirty="0"/>
              <a:t>Less News?</a:t>
            </a:r>
          </a:p>
        </p:txBody>
      </p:sp>
      <p:sp>
        <p:nvSpPr>
          <p:cNvPr id="3" name="Content Placeholder 2"/>
          <p:cNvSpPr>
            <a:spLocks noGrp="1"/>
          </p:cNvSpPr>
          <p:nvPr>
            <p:ph idx="1"/>
          </p:nvPr>
        </p:nvSpPr>
        <p:spPr/>
        <p:txBody>
          <a:bodyPr/>
          <a:lstStyle/>
          <a:p>
            <a:r>
              <a:rPr lang="en-US" dirty="0"/>
              <a:t>Concentration of </a:t>
            </a:r>
            <a:r>
              <a:rPr lang="en-US" dirty="0" smtClean="0"/>
              <a:t>Ownership </a:t>
            </a:r>
          </a:p>
          <a:p>
            <a:pPr lvl="1"/>
            <a:r>
              <a:rPr lang="en-US" dirty="0" smtClean="0"/>
              <a:t>Homogenization</a:t>
            </a:r>
          </a:p>
          <a:p>
            <a:pPr lvl="1"/>
            <a:r>
              <a:rPr lang="en-US" dirty="0" smtClean="0"/>
              <a:t>Soft news</a:t>
            </a:r>
          </a:p>
          <a:p>
            <a:pPr lvl="1"/>
            <a:r>
              <a:rPr lang="en-US" dirty="0" smtClean="0"/>
              <a:t>Less state and local news</a:t>
            </a:r>
          </a:p>
          <a:p>
            <a:pPr lvl="1"/>
            <a:r>
              <a:rPr lang="en-US" dirty="0" smtClean="0"/>
              <a:t>Commercial bias</a:t>
            </a:r>
          </a:p>
          <a:p>
            <a:pPr lvl="1"/>
            <a:endParaRPr lang="en-US" dirty="0" smtClean="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27</a:t>
            </a:fld>
            <a:endParaRPr lang="en-US" dirty="0"/>
          </a:p>
        </p:txBody>
      </p:sp>
    </p:spTree>
    <p:extLst>
      <p:ext uri="{BB962C8B-B14F-4D97-AF65-F5344CB8AC3E}">
        <p14:creationId xmlns:p14="http://schemas.microsoft.com/office/powerpoint/2010/main" val="1055414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Change in the Media: More Participation, More Sources, but Less News?</a:t>
            </a:r>
          </a:p>
        </p:txBody>
      </p:sp>
      <p:sp>
        <p:nvSpPr>
          <p:cNvPr id="3" name="Content Placeholder 2"/>
          <p:cNvSpPr>
            <a:spLocks noGrp="1"/>
          </p:cNvSpPr>
          <p:nvPr>
            <p:ph idx="1"/>
          </p:nvPr>
        </p:nvSpPr>
        <p:spPr/>
        <p:txBody>
          <a:bodyPr/>
          <a:lstStyle/>
          <a:p>
            <a:r>
              <a:rPr lang="en-US" dirty="0"/>
              <a:t>For Good and for Bad: The Rise of the Internet </a:t>
            </a:r>
            <a:r>
              <a:rPr lang="en-US" dirty="0" smtClean="0"/>
              <a:t>and Social Media</a:t>
            </a:r>
          </a:p>
          <a:p>
            <a:pPr lvl="1"/>
            <a:r>
              <a:rPr lang="en-US" dirty="0" smtClean="0"/>
              <a:t>Age</a:t>
            </a:r>
          </a:p>
          <a:p>
            <a:pPr lvl="1"/>
            <a:r>
              <a:rPr lang="en-US" dirty="0" smtClean="0"/>
              <a:t>News on Internet free or subscription?</a:t>
            </a:r>
          </a:p>
          <a:p>
            <a:pPr lvl="1"/>
            <a:r>
              <a:rPr lang="en-US" dirty="0" smtClean="0"/>
              <a:t>Quality issues</a:t>
            </a:r>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28</a:t>
            </a:fld>
            <a:endParaRPr lang="en-US" dirty="0"/>
          </a:p>
        </p:txBody>
      </p:sp>
    </p:spTree>
    <p:extLst>
      <p:ext uri="{BB962C8B-B14F-4D97-AF65-F5344CB8AC3E}">
        <p14:creationId xmlns:p14="http://schemas.microsoft.com/office/powerpoint/2010/main" val="1903749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Change in the Media: More Participation, More Sources, but Less News?</a:t>
            </a:r>
          </a:p>
        </p:txBody>
      </p:sp>
      <p:sp>
        <p:nvSpPr>
          <p:cNvPr id="3" name="Content Placeholder 2"/>
          <p:cNvSpPr>
            <a:spLocks noGrp="1"/>
          </p:cNvSpPr>
          <p:nvPr>
            <p:ph idx="1"/>
          </p:nvPr>
        </p:nvSpPr>
        <p:spPr/>
        <p:txBody>
          <a:bodyPr>
            <a:normAutofit/>
          </a:bodyPr>
          <a:lstStyle/>
          <a:p>
            <a:r>
              <a:rPr lang="en-US" dirty="0" smtClean="0"/>
              <a:t>The </a:t>
            </a:r>
            <a:r>
              <a:rPr lang="en-US" dirty="0"/>
              <a:t>Future</a:t>
            </a:r>
            <a:r>
              <a:rPr lang="en-US" dirty="0" smtClean="0"/>
              <a:t>?</a:t>
            </a:r>
          </a:p>
          <a:p>
            <a:pPr marL="834390" lvl="1" indent="-514350">
              <a:buFont typeface="+mj-lt"/>
              <a:buAutoNum type="arabicPeriod"/>
            </a:pPr>
            <a:r>
              <a:rPr lang="en-US" sz="2800" dirty="0" smtClean="0"/>
              <a:t>Can digital media take </a:t>
            </a:r>
            <a:r>
              <a:rPr lang="en-US" sz="2800" dirty="0"/>
              <a:t>up </a:t>
            </a:r>
            <a:r>
              <a:rPr lang="en-US" sz="2800" dirty="0" smtClean="0"/>
              <a:t>the slack </a:t>
            </a:r>
            <a:r>
              <a:rPr lang="en-US" sz="2800" dirty="0"/>
              <a:t>from the decline of traditional media and provide the quantity of </a:t>
            </a:r>
            <a:r>
              <a:rPr lang="en-US" sz="2800" dirty="0" smtClean="0"/>
              <a:t>hard news </a:t>
            </a:r>
            <a:r>
              <a:rPr lang="en-US" sz="2800" dirty="0"/>
              <a:t>necessary to keep leaders and the public adequately informed</a:t>
            </a:r>
            <a:r>
              <a:rPr lang="en-US" sz="2800" dirty="0" smtClean="0"/>
              <a:t>?</a:t>
            </a:r>
          </a:p>
          <a:p>
            <a:pPr marL="834390" lvl="1" indent="-514350">
              <a:buFont typeface="+mj-lt"/>
              <a:buAutoNum type="arabicPeriod"/>
            </a:pPr>
            <a:r>
              <a:rPr lang="en-US" sz="2800" dirty="0" smtClean="0"/>
              <a:t>Will </a:t>
            </a:r>
            <a:r>
              <a:rPr lang="en-US" sz="2800" dirty="0"/>
              <a:t>the news provided by the digital media continue </a:t>
            </a:r>
            <a:r>
              <a:rPr lang="en-US" sz="2800" dirty="0" smtClean="0"/>
              <a:t>journalistic standards </a:t>
            </a:r>
            <a:r>
              <a:rPr lang="en-US" sz="2800" dirty="0"/>
              <a:t>of </a:t>
            </a:r>
            <a:r>
              <a:rPr lang="en-US" sz="2800" dirty="0" smtClean="0"/>
              <a:t>professionalism?</a:t>
            </a:r>
            <a:endParaRPr lang="en-US" sz="2800"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29</a:t>
            </a:fld>
            <a:endParaRPr lang="en-US" dirty="0"/>
          </a:p>
        </p:txBody>
      </p:sp>
      <p:pic>
        <p:nvPicPr>
          <p:cNvPr id="6" name="Picture 5"/>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7" name="TextBox 6"/>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31939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rmAutofit fontScale="90000"/>
          </a:bodyPr>
          <a:lstStyle/>
          <a:p>
            <a:r>
              <a:rPr lang="en-US" dirty="0"/>
              <a:t>Where Do We Get Our Information?</a:t>
            </a:r>
          </a:p>
        </p:txBody>
      </p:sp>
      <p:sp>
        <p:nvSpPr>
          <p:cNvPr id="3" name="Content Placeholder 2"/>
          <p:cNvSpPr>
            <a:spLocks noGrp="1"/>
          </p:cNvSpPr>
          <p:nvPr>
            <p:ph idx="1"/>
          </p:nvPr>
        </p:nvSpPr>
        <p:spPr/>
        <p:txBody>
          <a:bodyPr/>
          <a:lstStyle/>
          <a:p>
            <a:r>
              <a:rPr lang="en-US" dirty="0" smtClean="0"/>
              <a:t>Print Media: Newspapers and Newsmagazines</a:t>
            </a:r>
          </a:p>
          <a:p>
            <a:pPr lvl="1"/>
            <a:r>
              <a:rPr lang="en-US" dirty="0"/>
              <a:t>U</a:t>
            </a:r>
            <a:r>
              <a:rPr lang="en-US" dirty="0" smtClean="0"/>
              <a:t>sed to be primary information source</a:t>
            </a:r>
          </a:p>
          <a:p>
            <a:pPr lvl="1"/>
            <a:r>
              <a:rPr lang="en-US" dirty="0" smtClean="0"/>
              <a:t>Declining in circulation, size and staff</a:t>
            </a:r>
          </a:p>
          <a:p>
            <a:pPr lvl="2"/>
            <a:r>
              <a:rPr lang="en-US" dirty="0" smtClean="0"/>
              <a:t>Tend to serve small communities or those with common interests</a:t>
            </a:r>
          </a:p>
          <a:p>
            <a:pPr lvl="2"/>
            <a:r>
              <a:rPr lang="en-US" dirty="0" smtClean="0"/>
              <a:t>National dailies lack Texas news</a:t>
            </a:r>
          </a:p>
          <a:p>
            <a:pPr lvl="2"/>
            <a:r>
              <a:rPr lang="en-US" dirty="0" smtClean="0"/>
              <a:t>Little following for newsmagazines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3</a:t>
            </a:fld>
            <a:endParaRPr lang="en-US" dirty="0"/>
          </a:p>
        </p:txBody>
      </p:sp>
    </p:spTree>
    <p:extLst>
      <p:ext uri="{BB962C8B-B14F-4D97-AF65-F5344CB8AC3E}">
        <p14:creationId xmlns:p14="http://schemas.microsoft.com/office/powerpoint/2010/main" val="513911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and Congress</a:t>
            </a:r>
            <a:endParaRPr lang="en-US" dirty="0"/>
          </a:p>
        </p:txBody>
      </p:sp>
      <p:pic>
        <p:nvPicPr>
          <p:cNvPr id="6" name="Content Placeholder 5" descr="Media Player | Cengage Learning - Mozilla Firefox">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455" t="17242" r="32473" b="41379"/>
          <a:stretch/>
        </p:blipFill>
        <p:spPr>
          <a:xfrm>
            <a:off x="1805182" y="1600200"/>
            <a:ext cx="5475899" cy="4074315"/>
          </a:xfrm>
        </p:spPr>
      </p:pic>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30</a:t>
            </a:fld>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9" y="5235662"/>
            <a:ext cx="993926" cy="920576"/>
          </a:xfrm>
          <a:prstGeom prst="rect">
            <a:avLst/>
          </a:prstGeom>
        </p:spPr>
      </p:pic>
      <p:sp>
        <p:nvSpPr>
          <p:cNvPr id="8" name="TextBox 7"/>
          <p:cNvSpPr txBox="1"/>
          <p:nvPr/>
        </p:nvSpPr>
        <p:spPr>
          <a:xfrm>
            <a:off x="3048000" y="5700784"/>
            <a:ext cx="3352800" cy="369332"/>
          </a:xfrm>
          <a:prstGeom prst="rect">
            <a:avLst/>
          </a:prstGeom>
          <a:noFill/>
        </p:spPr>
        <p:txBody>
          <a:bodyPr wrap="square" rtlCol="0">
            <a:spAutoFit/>
          </a:bodyPr>
          <a:lstStyle/>
          <a:p>
            <a:r>
              <a:rPr lang="en-US" b="1" dirty="0" smtClean="0">
                <a:solidFill>
                  <a:schemeClr val="accent1"/>
                </a:solidFill>
              </a:rPr>
              <a:t>Click picture to view video</a:t>
            </a:r>
            <a:endParaRPr lang="en-US" b="1" dirty="0">
              <a:solidFill>
                <a:schemeClr val="accent1"/>
              </a:solidFill>
            </a:endParaRPr>
          </a:p>
        </p:txBody>
      </p:sp>
    </p:spTree>
    <p:extLst>
      <p:ext uri="{BB962C8B-B14F-4D97-AF65-F5344CB8AC3E}">
        <p14:creationId xmlns:p14="http://schemas.microsoft.com/office/powerpoint/2010/main" val="3071576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Discussion Questions</a:t>
            </a:r>
            <a:endParaRPr lang="en-US" dirty="0"/>
          </a:p>
        </p:txBody>
      </p:sp>
      <p:sp>
        <p:nvSpPr>
          <p:cNvPr id="3" name="Content Placeholder 2"/>
          <p:cNvSpPr>
            <a:spLocks noGrp="1"/>
          </p:cNvSpPr>
          <p:nvPr>
            <p:ph idx="1"/>
          </p:nvPr>
        </p:nvSpPr>
        <p:spPr>
          <a:xfrm>
            <a:off x="777240" y="1524000"/>
            <a:ext cx="7680960" cy="4419600"/>
          </a:xfrm>
        </p:spPr>
        <p:txBody>
          <a:bodyPr>
            <a:normAutofit/>
          </a:bodyPr>
          <a:lstStyle/>
          <a:p>
            <a:pPr marL="742950" indent="-742950">
              <a:spcBef>
                <a:spcPts val="0"/>
              </a:spcBef>
              <a:buFont typeface="+mj-lt"/>
              <a:buAutoNum type="arabicPeriod"/>
            </a:pPr>
            <a:r>
              <a:rPr lang="en-US" sz="3200" dirty="0" smtClean="0"/>
              <a:t>Much like politicians in Texas, members of Congress use social media to communicate directly with voters. What are its advantages and disadvantages in politics?</a:t>
            </a:r>
          </a:p>
          <a:p>
            <a:pPr marL="742950" indent="-742950">
              <a:spcBef>
                <a:spcPts val="0"/>
              </a:spcBef>
              <a:buFont typeface="+mj-lt"/>
              <a:buAutoNum type="arabicPeriod"/>
            </a:pPr>
            <a:r>
              <a:rPr lang="en-US" sz="3200" dirty="0" smtClean="0"/>
              <a:t>Do you predict politicians will soon bypass traditional media in favor of social media? Why or why not?</a:t>
            </a:r>
            <a:endParaRPr lang="en-US" sz="3200"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31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271140"/>
            <a:ext cx="993926" cy="920576"/>
          </a:xfrm>
          <a:prstGeom prst="rect">
            <a:avLst/>
          </a:prstGeom>
        </p:spPr>
      </p:pic>
    </p:spTree>
    <p:extLst>
      <p:ext uri="{BB962C8B-B14F-4D97-AF65-F5344CB8AC3E}">
        <p14:creationId xmlns:p14="http://schemas.microsoft.com/office/powerpoint/2010/main" val="299085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Sources for Campaign News, 2012</a:t>
            </a:r>
            <a:endParaRPr lang="en-US" sz="3400"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4</a:t>
            </a:fld>
            <a:endParaRPr lang="en-US" dirty="0"/>
          </a:p>
        </p:txBody>
      </p:sp>
      <p:pic>
        <p:nvPicPr>
          <p:cNvPr id="7" name="Picture 6"/>
          <p:cNvPicPr>
            <a:picLocks noChangeAspect="1"/>
          </p:cNvPicPr>
          <p:nvPr/>
        </p:nvPicPr>
        <p:blipFill>
          <a:blip r:embed="rId3" cstate="print"/>
          <a:stretch>
            <a:fillRect/>
          </a:stretch>
        </p:blipFill>
        <p:spPr>
          <a:xfrm>
            <a:off x="777240" y="5406185"/>
            <a:ext cx="1828800" cy="723418"/>
          </a:xfrm>
          <a:prstGeom prst="rect">
            <a:avLst/>
          </a:prstGeom>
        </p:spPr>
      </p:pic>
      <p:sp>
        <p:nvSpPr>
          <p:cNvPr id="8" name="TextBox 7"/>
          <p:cNvSpPr txBox="1"/>
          <p:nvPr/>
        </p:nvSpPr>
        <p:spPr>
          <a:xfrm>
            <a:off x="2641297" y="5389129"/>
            <a:ext cx="5192358" cy="769441"/>
          </a:xfrm>
          <a:prstGeom prst="rect">
            <a:avLst/>
          </a:prstGeom>
          <a:noFill/>
        </p:spPr>
        <p:txBody>
          <a:bodyPr wrap="square" rtlCol="0">
            <a:spAutoFit/>
          </a:bodyPr>
          <a:lstStyle/>
          <a:p>
            <a:r>
              <a:rPr lang="en-US" sz="1600" b="1" dirty="0">
                <a:solidFill>
                  <a:srgbClr val="002060"/>
                </a:solidFill>
              </a:rPr>
              <a:t>Critical Thinking Question: </a:t>
            </a:r>
            <a:r>
              <a:rPr lang="en-US" sz="1400" b="1" i="1" dirty="0">
                <a:solidFill>
                  <a:srgbClr val="002060"/>
                </a:solidFill>
              </a:rPr>
              <a:t>There are many sources of news. Can you rank them in terms of which are better sources? What are the things you consider in the ranking?</a:t>
            </a:r>
          </a:p>
        </p:txBody>
      </p:sp>
      <p:pic>
        <p:nvPicPr>
          <p:cNvPr id="9" name="Content Placeholder 8"/>
          <p:cNvPicPr>
            <a:picLocks noGrp="1" noChangeAspect="1"/>
          </p:cNvPicPr>
          <p:nvPr>
            <p:ph idx="1"/>
          </p:nvPr>
        </p:nvPicPr>
        <p:blipFill rotWithShape="1">
          <a:blip r:embed="rId4" cstate="print"/>
          <a:srcRect l="155" r="-1" b="3207"/>
          <a:stretch/>
        </p:blipFill>
        <p:spPr>
          <a:xfrm>
            <a:off x="914400" y="1605741"/>
            <a:ext cx="7315200" cy="3532192"/>
          </a:xfrm>
          <a:prstGeom prst="rect">
            <a:avLst/>
          </a:prstGeom>
        </p:spPr>
      </p:pic>
    </p:spTree>
    <p:extLst>
      <p:ext uri="{BB962C8B-B14F-4D97-AF65-F5344CB8AC3E}">
        <p14:creationId xmlns:p14="http://schemas.microsoft.com/office/powerpoint/2010/main" val="2834656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rmAutofit fontScale="90000"/>
          </a:bodyPr>
          <a:lstStyle/>
          <a:p>
            <a:r>
              <a:rPr lang="en-US" dirty="0" smtClean="0"/>
              <a:t>Attention to News Sources in the U.S. and Texas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5</a:t>
            </a:fld>
            <a:endParaRPr lang="en-US" dirty="0"/>
          </a:p>
        </p:txBody>
      </p:sp>
      <p:pic>
        <p:nvPicPr>
          <p:cNvPr id="7" name="Picture 6"/>
          <p:cNvPicPr>
            <a:picLocks noChangeAspect="1"/>
          </p:cNvPicPr>
          <p:nvPr/>
        </p:nvPicPr>
        <p:blipFill>
          <a:blip r:embed="rId3" cstate="print"/>
          <a:stretch>
            <a:fillRect/>
          </a:stretch>
        </p:blipFill>
        <p:spPr>
          <a:xfrm>
            <a:off x="811360" y="2252557"/>
            <a:ext cx="7646840" cy="1933611"/>
          </a:xfrm>
          <a:prstGeom prst="rect">
            <a:avLst/>
          </a:prstGeom>
        </p:spPr>
      </p:pic>
      <p:pic>
        <p:nvPicPr>
          <p:cNvPr id="9" name="Content Placeholder 8"/>
          <p:cNvPicPr>
            <a:picLocks noGrp="1" noChangeAspect="1"/>
          </p:cNvPicPr>
          <p:nvPr>
            <p:ph idx="1"/>
          </p:nvPr>
        </p:nvPicPr>
        <p:blipFill>
          <a:blip r:embed="rId4" cstate="print"/>
          <a:stretch>
            <a:fillRect/>
          </a:stretch>
        </p:blipFill>
        <p:spPr>
          <a:xfrm>
            <a:off x="805673" y="5271884"/>
            <a:ext cx="1828959" cy="725487"/>
          </a:xfrm>
          <a:prstGeom prst="rect">
            <a:avLst/>
          </a:prstGeom>
        </p:spPr>
      </p:pic>
      <p:sp>
        <p:nvSpPr>
          <p:cNvPr id="10" name="Rectangle 9"/>
          <p:cNvSpPr/>
          <p:nvPr/>
        </p:nvSpPr>
        <p:spPr>
          <a:xfrm>
            <a:off x="2634632" y="5333632"/>
            <a:ext cx="5660410" cy="769441"/>
          </a:xfrm>
          <a:prstGeom prst="rect">
            <a:avLst/>
          </a:prstGeom>
        </p:spPr>
        <p:txBody>
          <a:bodyPr wrap="square">
            <a:spAutoFit/>
          </a:bodyPr>
          <a:lstStyle/>
          <a:p>
            <a:r>
              <a:rPr lang="en-US" sz="1600" b="1" dirty="0">
                <a:solidFill>
                  <a:srgbClr val="002060"/>
                </a:solidFill>
              </a:rPr>
              <a:t>Critical Thinking Question: </a:t>
            </a:r>
          </a:p>
          <a:p>
            <a:r>
              <a:rPr lang="en-US" sz="1400" b="1" i="1" dirty="0" smtClean="0">
                <a:solidFill>
                  <a:srgbClr val="002060"/>
                </a:solidFill>
              </a:rPr>
              <a:t>The table shows no major differences in paying attention to the news between the national and Texas samples. Why is this?</a:t>
            </a:r>
            <a:endParaRPr lang="en-US" sz="1400" b="1" i="1" dirty="0">
              <a:solidFill>
                <a:srgbClr val="002060"/>
              </a:solidFill>
            </a:endParaRPr>
          </a:p>
        </p:txBody>
      </p:sp>
    </p:spTree>
    <p:extLst>
      <p:ext uri="{BB962C8B-B14F-4D97-AF65-F5344CB8AC3E}">
        <p14:creationId xmlns:p14="http://schemas.microsoft.com/office/powerpoint/2010/main" val="79542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stretch>
            <a:fillRect/>
          </a:stretch>
        </p:blipFill>
        <p:spPr>
          <a:xfrm>
            <a:off x="761999" y="914400"/>
            <a:ext cx="5111663" cy="3796572"/>
          </a:xfrm>
          <a:prstGeom prst="rect">
            <a:avLst/>
          </a:prstGeom>
        </p:spPr>
      </p:pic>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6</a:t>
            </a:fld>
            <a:endParaRPr lang="en-US" dirty="0"/>
          </a:p>
        </p:txBody>
      </p:sp>
      <p:pic>
        <p:nvPicPr>
          <p:cNvPr id="6" name="Picture 5"/>
          <p:cNvPicPr>
            <a:picLocks noChangeAspect="1"/>
          </p:cNvPicPr>
          <p:nvPr/>
        </p:nvPicPr>
        <p:blipFill>
          <a:blip r:embed="rId4" cstate="print"/>
          <a:stretch>
            <a:fillRect/>
          </a:stretch>
        </p:blipFill>
        <p:spPr>
          <a:xfrm>
            <a:off x="761999" y="5284630"/>
            <a:ext cx="1828800" cy="723418"/>
          </a:xfrm>
          <a:prstGeom prst="rect">
            <a:avLst/>
          </a:prstGeom>
        </p:spPr>
      </p:pic>
      <p:sp>
        <p:nvSpPr>
          <p:cNvPr id="9" name="TextBox 8"/>
          <p:cNvSpPr txBox="1"/>
          <p:nvPr/>
        </p:nvSpPr>
        <p:spPr>
          <a:xfrm>
            <a:off x="6019800" y="2438400"/>
            <a:ext cx="2514600" cy="1477328"/>
          </a:xfrm>
          <a:prstGeom prst="rect">
            <a:avLst/>
          </a:prstGeom>
          <a:noFill/>
        </p:spPr>
        <p:txBody>
          <a:bodyPr wrap="square" rtlCol="0">
            <a:spAutoFit/>
          </a:bodyPr>
          <a:lstStyle/>
          <a:p>
            <a:r>
              <a:rPr lang="en-US" b="1" dirty="0" smtClean="0"/>
              <a:t>Office of the weekly </a:t>
            </a:r>
            <a:r>
              <a:rPr lang="en-US" b="1" i="1" dirty="0" smtClean="0"/>
              <a:t>Menard News and Messenger </a:t>
            </a:r>
            <a:r>
              <a:rPr lang="en-US" b="1" dirty="0" smtClean="0"/>
              <a:t>in Menard, southeast of San Angelo. </a:t>
            </a:r>
            <a:endParaRPr lang="en-US" b="1" dirty="0"/>
          </a:p>
        </p:txBody>
      </p:sp>
      <p:sp>
        <p:nvSpPr>
          <p:cNvPr id="2" name="TextBox 1"/>
          <p:cNvSpPr txBox="1"/>
          <p:nvPr/>
        </p:nvSpPr>
        <p:spPr>
          <a:xfrm>
            <a:off x="2604654" y="5512448"/>
            <a:ext cx="6158346" cy="553998"/>
          </a:xfrm>
          <a:prstGeom prst="rect">
            <a:avLst/>
          </a:prstGeom>
          <a:noFill/>
        </p:spPr>
        <p:txBody>
          <a:bodyPr wrap="square" rtlCol="0">
            <a:spAutoFit/>
          </a:bodyPr>
          <a:lstStyle/>
          <a:p>
            <a:pPr>
              <a:defRPr/>
            </a:pPr>
            <a:r>
              <a:rPr lang="en-US" sz="1600" b="1" dirty="0">
                <a:solidFill>
                  <a:srgbClr val="002060"/>
                </a:solidFill>
              </a:rPr>
              <a:t>Critical Thinking Question: </a:t>
            </a:r>
            <a:endParaRPr lang="en-US" sz="1600" b="1" dirty="0" smtClean="0">
              <a:solidFill>
                <a:srgbClr val="002060"/>
              </a:solidFill>
            </a:endParaRPr>
          </a:p>
          <a:p>
            <a:pPr>
              <a:defRPr/>
            </a:pPr>
            <a:r>
              <a:rPr lang="en-US" sz="1400" b="1" i="1" dirty="0" smtClean="0">
                <a:solidFill>
                  <a:srgbClr val="002060"/>
                </a:solidFill>
              </a:rPr>
              <a:t>Will </a:t>
            </a:r>
            <a:r>
              <a:rPr lang="en-US" sz="1400" b="1" i="1" dirty="0">
                <a:solidFill>
                  <a:srgbClr val="002060"/>
                </a:solidFill>
              </a:rPr>
              <a:t>local newspapers survive the Internet challenge</a:t>
            </a:r>
            <a:r>
              <a:rPr lang="en-US" sz="1400" b="1" i="1" dirty="0" smtClean="0">
                <a:solidFill>
                  <a:srgbClr val="002060"/>
                </a:solidFill>
              </a:rPr>
              <a:t>? Why</a:t>
            </a:r>
            <a:r>
              <a:rPr lang="en-US" sz="1400" b="1" i="1" dirty="0">
                <a:solidFill>
                  <a:srgbClr val="002060"/>
                </a:solidFill>
              </a:rPr>
              <a:t>?</a:t>
            </a:r>
          </a:p>
        </p:txBody>
      </p:sp>
    </p:spTree>
    <p:extLst>
      <p:ext uri="{BB962C8B-B14F-4D97-AF65-F5344CB8AC3E}">
        <p14:creationId xmlns:p14="http://schemas.microsoft.com/office/powerpoint/2010/main" val="2852317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rmAutofit fontScale="90000"/>
          </a:bodyPr>
          <a:lstStyle/>
          <a:p>
            <a:r>
              <a:rPr lang="en-US" dirty="0"/>
              <a:t>Where Do We Get Our Information?</a:t>
            </a:r>
          </a:p>
        </p:txBody>
      </p:sp>
      <p:sp>
        <p:nvSpPr>
          <p:cNvPr id="7" name="Content Placeholder 6"/>
          <p:cNvSpPr>
            <a:spLocks noGrp="1"/>
          </p:cNvSpPr>
          <p:nvPr>
            <p:ph idx="1"/>
          </p:nvPr>
        </p:nvSpPr>
        <p:spPr/>
        <p:txBody>
          <a:bodyPr/>
          <a:lstStyle/>
          <a:p>
            <a:r>
              <a:rPr lang="en-US" dirty="0"/>
              <a:t>Electronic Media: Radio and </a:t>
            </a:r>
            <a:r>
              <a:rPr lang="en-US" dirty="0" smtClean="0"/>
              <a:t>Television</a:t>
            </a:r>
          </a:p>
          <a:p>
            <a:pPr lvl="1"/>
            <a:r>
              <a:rPr lang="en-US" dirty="0" smtClean="0"/>
              <a:t>950 radio stations in Texas</a:t>
            </a:r>
          </a:p>
          <a:p>
            <a:pPr lvl="2"/>
            <a:r>
              <a:rPr lang="en-US" dirty="0" smtClean="0"/>
              <a:t>Limited value for political news</a:t>
            </a:r>
          </a:p>
          <a:p>
            <a:pPr lvl="1"/>
            <a:r>
              <a:rPr lang="en-US" dirty="0" smtClean="0"/>
              <a:t>Rise of talk radio and all-news radio</a:t>
            </a:r>
          </a:p>
          <a:p>
            <a:pPr lvl="2"/>
            <a:r>
              <a:rPr lang="en-US" dirty="0" smtClean="0"/>
              <a:t>Conservatives dominate</a:t>
            </a:r>
          </a:p>
          <a:p>
            <a:pPr lvl="1"/>
            <a:r>
              <a:rPr lang="en-US" dirty="0" smtClean="0"/>
              <a:t>Television in 97% of households</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7</a:t>
            </a:fld>
            <a:endParaRPr lang="en-US" dirty="0"/>
          </a:p>
        </p:txBody>
      </p:sp>
    </p:spTree>
    <p:extLst>
      <p:ext uri="{BB962C8B-B14F-4D97-AF65-F5344CB8AC3E}">
        <p14:creationId xmlns:p14="http://schemas.microsoft.com/office/powerpoint/2010/main" val="3047689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print"/>
          <a:srcRect r="1307" b="3691"/>
          <a:stretch/>
        </p:blipFill>
        <p:spPr>
          <a:xfrm>
            <a:off x="923561" y="2020639"/>
            <a:ext cx="7229839" cy="2483371"/>
          </a:xfrm>
          <a:prstGeom prst="rect">
            <a:avLst/>
          </a:prstGeom>
        </p:spPr>
      </p:pic>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8</a:t>
            </a:fld>
            <a:endParaRPr lang="en-US" dirty="0"/>
          </a:p>
        </p:txBody>
      </p:sp>
      <p:pic>
        <p:nvPicPr>
          <p:cNvPr id="6" name="Picture 5"/>
          <p:cNvPicPr>
            <a:picLocks noChangeAspect="1"/>
          </p:cNvPicPr>
          <p:nvPr/>
        </p:nvPicPr>
        <p:blipFill>
          <a:blip r:embed="rId4" cstate="print"/>
          <a:stretch>
            <a:fillRect/>
          </a:stretch>
        </p:blipFill>
        <p:spPr>
          <a:xfrm>
            <a:off x="761999" y="5259222"/>
            <a:ext cx="1926503" cy="762066"/>
          </a:xfrm>
          <a:prstGeom prst="rect">
            <a:avLst/>
          </a:prstGeom>
        </p:spPr>
      </p:pic>
      <p:sp>
        <p:nvSpPr>
          <p:cNvPr id="10" name="TextBox 9"/>
          <p:cNvSpPr txBox="1"/>
          <p:nvPr/>
        </p:nvSpPr>
        <p:spPr>
          <a:xfrm>
            <a:off x="761999" y="604389"/>
            <a:ext cx="6705600" cy="1200329"/>
          </a:xfrm>
          <a:prstGeom prst="rect">
            <a:avLst/>
          </a:prstGeom>
          <a:noFill/>
        </p:spPr>
        <p:txBody>
          <a:bodyPr wrap="square" rtlCol="0">
            <a:spAutoFit/>
          </a:bodyPr>
          <a:lstStyle/>
          <a:p>
            <a:r>
              <a:rPr lang="en-US" sz="2800" b="1" dirty="0" smtClean="0"/>
              <a:t>Symbols of the new media: </a:t>
            </a:r>
          </a:p>
          <a:p>
            <a:r>
              <a:rPr lang="en-US" sz="2200" b="1" dirty="0" smtClean="0"/>
              <a:t>Facebook, Twitter, and the Tumblr site for Texas’s online newspaper, </a:t>
            </a:r>
            <a:r>
              <a:rPr lang="en-US" sz="2200" b="1" i="1" dirty="0" smtClean="0"/>
              <a:t>The Texas Tribune.</a:t>
            </a:r>
            <a:endParaRPr lang="en-US" sz="2200" b="1" dirty="0"/>
          </a:p>
        </p:txBody>
      </p:sp>
      <p:sp>
        <p:nvSpPr>
          <p:cNvPr id="2" name="TextBox 1"/>
          <p:cNvSpPr txBox="1"/>
          <p:nvPr/>
        </p:nvSpPr>
        <p:spPr>
          <a:xfrm>
            <a:off x="2753958" y="5369818"/>
            <a:ext cx="4942242" cy="769441"/>
          </a:xfrm>
          <a:prstGeom prst="rect">
            <a:avLst/>
          </a:prstGeom>
          <a:noFill/>
        </p:spPr>
        <p:txBody>
          <a:bodyPr wrap="square" rtlCol="0">
            <a:spAutoFit/>
          </a:bodyPr>
          <a:lstStyle/>
          <a:p>
            <a:r>
              <a:rPr lang="en-US" sz="1600" b="1" dirty="0">
                <a:solidFill>
                  <a:srgbClr val="002060"/>
                </a:solidFill>
              </a:rPr>
              <a:t>Critical Thinking Question</a:t>
            </a:r>
            <a:r>
              <a:rPr lang="en-US" sz="1600" b="1" dirty="0" smtClean="0">
                <a:solidFill>
                  <a:srgbClr val="002060"/>
                </a:solidFill>
              </a:rPr>
              <a:t>:</a:t>
            </a:r>
          </a:p>
          <a:p>
            <a:r>
              <a:rPr lang="en-US" sz="1400" b="1" i="1" dirty="0" smtClean="0">
                <a:solidFill>
                  <a:srgbClr val="002060"/>
                </a:solidFill>
              </a:rPr>
              <a:t>How </a:t>
            </a:r>
            <a:r>
              <a:rPr lang="en-US" sz="1400" b="1" i="1" dirty="0">
                <a:solidFill>
                  <a:srgbClr val="002060"/>
                </a:solidFill>
              </a:rPr>
              <a:t>have the Internet and social media influenced the reliability of news?</a:t>
            </a:r>
          </a:p>
        </p:txBody>
      </p:sp>
    </p:spTree>
    <p:extLst>
      <p:ext uri="{BB962C8B-B14F-4D97-AF65-F5344CB8AC3E}">
        <p14:creationId xmlns:p14="http://schemas.microsoft.com/office/powerpoint/2010/main" val="1897048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609600"/>
            <a:ext cx="7452360" cy="914400"/>
          </a:xfrm>
        </p:spPr>
        <p:txBody>
          <a:bodyPr>
            <a:noAutofit/>
          </a:bodyPr>
          <a:lstStyle/>
          <a:p>
            <a:r>
              <a:rPr lang="en-US" sz="3600" dirty="0"/>
              <a:t>Where Do We Get Our Information?</a:t>
            </a:r>
            <a:endParaRPr lang="en-US" dirty="0"/>
          </a:p>
        </p:txBody>
      </p:sp>
      <p:sp>
        <p:nvSpPr>
          <p:cNvPr id="3" name="Content Placeholder 2"/>
          <p:cNvSpPr>
            <a:spLocks noGrp="1"/>
          </p:cNvSpPr>
          <p:nvPr>
            <p:ph idx="1"/>
          </p:nvPr>
        </p:nvSpPr>
        <p:spPr/>
        <p:txBody>
          <a:bodyPr/>
          <a:lstStyle/>
          <a:p>
            <a:r>
              <a:rPr lang="en-US" dirty="0"/>
              <a:t>Digital Media: The Internet and Social </a:t>
            </a:r>
            <a:r>
              <a:rPr lang="en-US" dirty="0" smtClean="0"/>
              <a:t>Media</a:t>
            </a:r>
          </a:p>
          <a:p>
            <a:pPr lvl="1"/>
            <a:r>
              <a:rPr lang="en-US" dirty="0" smtClean="0"/>
              <a:t>Explosive growth in last decade</a:t>
            </a:r>
          </a:p>
          <a:p>
            <a:pPr lvl="1"/>
            <a:r>
              <a:rPr lang="en-US" dirty="0" smtClean="0"/>
              <a:t>News websites and political blogs</a:t>
            </a:r>
          </a:p>
          <a:p>
            <a:pPr lvl="1"/>
            <a:r>
              <a:rPr lang="en-US" dirty="0" smtClean="0"/>
              <a:t>Social media</a:t>
            </a:r>
          </a:p>
          <a:p>
            <a:pPr lvl="2"/>
            <a:r>
              <a:rPr lang="en-US" dirty="0" smtClean="0"/>
              <a:t>Used by almost 75% of Americans over age 18</a:t>
            </a:r>
          </a:p>
          <a:p>
            <a:pPr lvl="2"/>
            <a:r>
              <a:rPr lang="en-US" dirty="0" smtClean="0"/>
              <a:t>But not primarily for </a:t>
            </a:r>
            <a:r>
              <a:rPr lang="en-US" dirty="0" smtClean="0"/>
              <a:t>news – Television is primary</a:t>
            </a:r>
            <a:endParaRPr lang="en-US" dirty="0"/>
          </a:p>
        </p:txBody>
      </p:sp>
      <p:sp>
        <p:nvSpPr>
          <p:cNvPr id="4" name="Footer Placeholder 3"/>
          <p:cNvSpPr>
            <a:spLocks noGrp="1"/>
          </p:cNvSpPr>
          <p:nvPr>
            <p:ph type="ftr" sz="quarter" idx="11"/>
          </p:nvPr>
        </p:nvSpPr>
        <p:spPr/>
        <p:txBody>
          <a:bodyPr/>
          <a:lstStyle/>
          <a:p>
            <a:r>
              <a:rPr lang="en-US" dirty="0" smtClean="0"/>
              <a:t>Copyright © 2016 Cengage Learning. All rights reserved.</a:t>
            </a:r>
            <a:endParaRPr lang="en-US" dirty="0"/>
          </a:p>
        </p:txBody>
      </p:sp>
      <p:sp>
        <p:nvSpPr>
          <p:cNvPr id="5" name="Slide Number Placeholder 4"/>
          <p:cNvSpPr>
            <a:spLocks noGrp="1"/>
          </p:cNvSpPr>
          <p:nvPr>
            <p:ph type="sldNum" sz="quarter" idx="12"/>
          </p:nvPr>
        </p:nvSpPr>
        <p:spPr/>
        <p:txBody>
          <a:bodyPr/>
          <a:lstStyle/>
          <a:p>
            <a:fld id="{15C1B638-5940-4CBE-8CEF-4374574BF90C}" type="slidenum">
              <a:rPr lang="en-US" smtClean="0"/>
              <a:pPr/>
              <a:t>9</a:t>
            </a:fld>
            <a:endParaRPr lang="en-US" dirty="0"/>
          </a:p>
        </p:txBody>
      </p:sp>
      <p:pic>
        <p:nvPicPr>
          <p:cNvPr id="8" name="Picture 7"/>
          <p:cNvPicPr>
            <a:picLocks noChangeAspect="1" noChangeArrowheads="1"/>
          </p:cNvPicPr>
          <p:nvPr/>
        </p:nvPicPr>
        <p:blipFill>
          <a:blip r:embed="rId3" cstate="print"/>
          <a:srcRect/>
          <a:stretch>
            <a:fillRect/>
          </a:stretch>
        </p:blipFill>
        <p:spPr bwMode="auto">
          <a:xfrm>
            <a:off x="762000" y="5715000"/>
            <a:ext cx="609600" cy="418174"/>
          </a:xfrm>
          <a:prstGeom prst="rect">
            <a:avLst/>
          </a:prstGeom>
          <a:noFill/>
          <a:ln w="9525">
            <a:noFill/>
            <a:miter lim="800000"/>
            <a:headEnd/>
            <a:tailEnd/>
          </a:ln>
          <a:effectLst/>
        </p:spPr>
      </p:pic>
      <p:sp>
        <p:nvSpPr>
          <p:cNvPr id="9" name="TextBox 8"/>
          <p:cNvSpPr txBox="1"/>
          <p:nvPr/>
        </p:nvSpPr>
        <p:spPr>
          <a:xfrm>
            <a:off x="1219200" y="5867400"/>
            <a:ext cx="19812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FF0000"/>
                </a:solidFill>
              </a:rPr>
              <a:t>Learning Check</a:t>
            </a:r>
          </a:p>
          <a:p>
            <a:endParaRPr lang="en-US" dirty="0"/>
          </a:p>
        </p:txBody>
      </p:sp>
    </p:spTree>
    <p:extLst>
      <p:ext uri="{BB962C8B-B14F-4D97-AF65-F5344CB8AC3E}">
        <p14:creationId xmlns:p14="http://schemas.microsoft.com/office/powerpoint/2010/main" val="3489743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2368</Words>
  <Application>Microsoft Office PowerPoint</Application>
  <PresentationFormat>On-screen Show (4:3)</PresentationFormat>
  <Paragraphs>336</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Arial Black</vt:lpstr>
      <vt:lpstr>Calibri</vt:lpstr>
      <vt:lpstr>Wingdings</vt:lpstr>
      <vt:lpstr>NewsPrint</vt:lpstr>
      <vt:lpstr>PowerPoint Presentation</vt:lpstr>
      <vt:lpstr>Learning Objectives</vt:lpstr>
      <vt:lpstr>Where Do We Get Our Information?</vt:lpstr>
      <vt:lpstr>Sources for Campaign News, 2012</vt:lpstr>
      <vt:lpstr>Attention to News Sources in the U.S. and Texas</vt:lpstr>
      <vt:lpstr>PowerPoint Presentation</vt:lpstr>
      <vt:lpstr>Where Do We Get Our Information?</vt:lpstr>
      <vt:lpstr>PowerPoint Presentation</vt:lpstr>
      <vt:lpstr>Where Do We Get Our Information?</vt:lpstr>
      <vt:lpstr>Percent of U.S. Adults Who Use and Get News From Social Networking Sites</vt:lpstr>
      <vt:lpstr>Percent of Facebook News Consumers Who Regularly See News on Facebook About…</vt:lpstr>
      <vt:lpstr>The Media’s Roles in Politics</vt:lpstr>
      <vt:lpstr>The Media’s Roles in Politics</vt:lpstr>
      <vt:lpstr>The Media’s Roles in Politics</vt:lpstr>
      <vt:lpstr>The Media’s Roles in Politics</vt:lpstr>
      <vt:lpstr>The Media’s Roles in Politics</vt:lpstr>
      <vt:lpstr>Campaigns and Citizen Participation</vt:lpstr>
      <vt:lpstr>Campaigns and Citizen Participation</vt:lpstr>
      <vt:lpstr>Campaigns and Citizen Participation</vt:lpstr>
      <vt:lpstr>Bias?</vt:lpstr>
      <vt:lpstr>Bias?</vt:lpstr>
      <vt:lpstr>Regulation</vt:lpstr>
      <vt:lpstr>Regulation</vt:lpstr>
      <vt:lpstr>PowerPoint Presentation</vt:lpstr>
      <vt:lpstr>  Change in the Media: More Participation, More Sources, but Less News?</vt:lpstr>
      <vt:lpstr>  Change in the Media: More Participation, More Sources, but Less News?</vt:lpstr>
      <vt:lpstr>  Change in the Media: More Participation, More Sources, but Less News?</vt:lpstr>
      <vt:lpstr>Change in the Media: More Participation, More Sources, but Less News?</vt:lpstr>
      <vt:lpstr>Change in the Media: More Participation, More Sources, but Less News?</vt:lpstr>
      <vt:lpstr>Social Media and Congress</vt:lpstr>
      <vt:lpstr>Video Discussion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Lone Star College System</cp:lastModifiedBy>
  <cp:revision>96</cp:revision>
  <dcterms:created xsi:type="dcterms:W3CDTF">2014-04-07T15:38:33Z</dcterms:created>
  <dcterms:modified xsi:type="dcterms:W3CDTF">2017-02-17T15:02:25Z</dcterms:modified>
</cp:coreProperties>
</file>