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49" r:id="rId2"/>
    <p:sldId id="256" r:id="rId3"/>
    <p:sldId id="314" r:id="rId4"/>
    <p:sldId id="340" r:id="rId5"/>
    <p:sldId id="344" r:id="rId6"/>
    <p:sldId id="347" r:id="rId7"/>
    <p:sldId id="316" r:id="rId8"/>
    <p:sldId id="317" r:id="rId9"/>
    <p:sldId id="343" r:id="rId10"/>
    <p:sldId id="319" r:id="rId11"/>
    <p:sldId id="320" r:id="rId12"/>
    <p:sldId id="346" r:id="rId13"/>
    <p:sldId id="341" r:id="rId14"/>
    <p:sldId id="345" r:id="rId15"/>
    <p:sldId id="322" r:id="rId16"/>
    <p:sldId id="348" r:id="rId17"/>
    <p:sldId id="327" r:id="rId18"/>
    <p:sldId id="328" r:id="rId19"/>
    <p:sldId id="330" r:id="rId20"/>
    <p:sldId id="329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2" r:id="rId30"/>
    <p:sldId id="31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D4EE"/>
    <a:srgbClr val="0B0C80"/>
    <a:srgbClr val="EE240F"/>
    <a:srgbClr val="8A008C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00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85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F53F0-2056-444C-B5A0-54939A993EC9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77507-ADCA-7F4A-8311-02679F45FE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9508B-3C53-CA47-9318-34992ABAABEE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20C99-994C-4041-B78E-7AB3D54C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3B3E6-7766-4FCE-86DD-6B9A1B979E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CA21C-1389-4213-877A-FEA594C15CBE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27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82215-EC88-441A-8791-E7E2F028DDB1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30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20C99-994C-4041-B78E-7AB3D54C6D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20C99-994C-4041-B78E-7AB3D54C6D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20C99-994C-4041-B78E-7AB3D54C6D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0C5C5-7EC7-4B7C-A442-F1CE8A4CBB6D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10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20C99-994C-4041-B78E-7AB3D54C6D2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BF7F05-4058-4FEB-81BA-52A10E8C53CD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15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19D42-C684-494E-A9EA-B5AF91CED113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17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B7633-4871-4359-9AC0-CE7F7CE4381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21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USN5e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20" y="1569660"/>
            <a:ext cx="3817684" cy="1851251"/>
          </a:xfrm>
        </p:spPr>
        <p:txBody>
          <a:bodyPr>
            <a:noAutofit/>
          </a:bodyPr>
          <a:lstStyle>
            <a:lvl1pPr algn="l">
              <a:lnSpc>
                <a:spcPts val="4880"/>
              </a:lnSpc>
              <a:defRPr sz="44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0" y="3756975"/>
            <a:ext cx="3817684" cy="1767747"/>
          </a:xfrm>
        </p:spPr>
        <p:txBody>
          <a:bodyPr>
            <a:normAutofit/>
          </a:bodyPr>
          <a:lstStyle>
            <a:lvl1pPr marL="0" indent="0" algn="l">
              <a:buNone/>
              <a:defRPr sz="2800" spc="-15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3D0286-16D5-40A2-8669-84C7FAE6BAE3}" type="datetime1">
              <a:rPr lang="en-US" smtClean="0"/>
              <a:pPr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AAC2-AE8D-8944-A621-DCF5D5DA3D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43359" y="-158482"/>
            <a:ext cx="1414520" cy="1862048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11500" b="0" i="0" dirty="0" smtClean="0">
                <a:solidFill>
                  <a:schemeClr val="bg1"/>
                </a:solidFill>
                <a:latin typeface="Century Schoolbook"/>
                <a:cs typeface="Century Schoolbook"/>
              </a:rPr>
              <a:t>3</a:t>
            </a:r>
            <a:endParaRPr lang="en-US" sz="11500" b="0" i="0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  <p:sp>
        <p:nvSpPr>
          <p:cNvPr id="12" name="Footer Placeholder 1"/>
          <p:cNvSpPr txBox="1">
            <a:spLocks noChangeAspect="1"/>
          </p:cNvSpPr>
          <p:nvPr userDrawn="1"/>
        </p:nvSpPr>
        <p:spPr>
          <a:xfrm>
            <a:off x="373185" y="6460827"/>
            <a:ext cx="8595360" cy="239676"/>
          </a:xfrm>
          <a:prstGeom prst="rect">
            <a:avLst/>
          </a:prstGeom>
          <a:noFill/>
        </p:spPr>
        <p:txBody>
          <a:bodyPr vert="horz" wrap="square" lIns="91440" tIns="91440" rIns="91440" bIns="9144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3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©2013 </a:t>
            </a:r>
            <a:r>
              <a:rPr kumimoji="0" lang="en-US" sz="800" b="1" i="1" u="none" strike="noStrike" kern="1200" cap="none" spc="30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Cengage</a:t>
            </a:r>
            <a:r>
              <a:rPr kumimoji="0" lang="en-US" sz="800" b="1" i="1" u="none" strike="noStrike" kern="1200" cap="none" spc="3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Learning. All Rights Reserved. May not be scanned, copied or duplicated, or posted to a publicly accessible website, in whole or in part. </a:t>
            </a:r>
            <a:endParaRPr kumimoji="0" lang="en-US" sz="800" b="1" i="1" u="none" strike="noStrike" kern="1200" cap="none" spc="30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A77C3-C75B-438E-8971-D6B3B2A0C54F}" type="datetime1">
              <a:rPr lang="en-US" smtClean="0"/>
              <a:pPr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AAC2-AE8D-8944-A621-DCF5D5DA3D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C7F0A1-9C6A-42BF-A0AC-EFF99C818AE7}" type="datetime1">
              <a:rPr lang="en-US" smtClean="0"/>
              <a:pPr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AAC2-AE8D-8944-A621-DCF5D5DA3D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023C4-890A-4081-A03B-D9731043C7B6}" type="datetime1">
              <a:rPr lang="en-US" smtClean="0"/>
              <a:pPr/>
              <a:t>12/21/2011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75AAC2-AE8D-8944-A621-DCF5D5DA3D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B37C79-1AC7-4972-9863-0966152189BC}" type="datetime1">
              <a:rPr lang="en-US" smtClean="0"/>
              <a:pPr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AAC2-AE8D-8944-A621-DCF5D5DA3D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7EC6E6-48C5-40BD-9C57-598C81AB8B7B}" type="datetime1">
              <a:rPr lang="en-US" smtClean="0"/>
              <a:pPr/>
              <a:t>12/21/2011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AAC2-AE8D-8944-A621-DCF5D5DA3D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E7CA07-80D8-456D-8022-9135133FEB2F}" type="datetime1">
              <a:rPr lang="en-US" smtClean="0"/>
              <a:pPr/>
              <a:t>12/21/2011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AAC2-AE8D-8944-A621-DCF5D5DA3D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7D1651-A55F-4EBA-8DD6-3536227B3F37}" type="datetime1">
              <a:rPr lang="en-US" smtClean="0"/>
              <a:pPr/>
              <a:t>12/21/2011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AAC2-AE8D-8944-A621-DCF5D5DA3D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ED6348-CB9E-4C0E-A63F-FC13F5BBE2F7}" type="datetime1">
              <a:rPr lang="en-US" smtClean="0"/>
              <a:pPr/>
              <a:t>12/21/2011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AAC2-AE8D-8944-A621-DCF5D5DA3D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E92035-F724-4ED0-AB3F-D02BFD895B01}" type="datetime1">
              <a:rPr lang="en-US" smtClean="0"/>
              <a:pPr/>
              <a:t>12/21/2011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AAC2-AE8D-8944-A621-DCF5D5DA3D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B0C3F-AAD1-4359-BAA7-D7A8E40EABF0}" type="datetime1">
              <a:rPr lang="en-US" smtClean="0"/>
              <a:pPr/>
              <a:t>12/21/2011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AAC2-AE8D-8944-A621-DCF5D5DA3D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USN5eMaste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788"/>
            <a:ext cx="8229600" cy="98107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4409"/>
            <a:ext cx="8229600" cy="4304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37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5AAC2-AE8D-8944-A621-DCF5D5DA3D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1"/>
          <p:cNvSpPr txBox="1">
            <a:spLocks noChangeAspect="1"/>
          </p:cNvSpPr>
          <p:nvPr userDrawn="1"/>
        </p:nvSpPr>
        <p:spPr>
          <a:xfrm>
            <a:off x="373185" y="6481799"/>
            <a:ext cx="8595360" cy="239676"/>
          </a:xfrm>
          <a:prstGeom prst="rect">
            <a:avLst/>
          </a:prstGeom>
          <a:noFill/>
        </p:spPr>
        <p:txBody>
          <a:bodyPr vert="horz" wrap="square" lIns="91440" tIns="91440" rIns="91440" bIns="9144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30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©2013 </a:t>
            </a:r>
            <a:r>
              <a:rPr kumimoji="0" lang="en-US" sz="800" b="1" i="1" u="none" strike="noStrike" kern="1200" cap="none" spc="30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Cengage</a:t>
            </a:r>
            <a:r>
              <a:rPr kumimoji="0" lang="en-US" sz="800" b="1" i="1" u="none" strike="noStrike" kern="1200" cap="none" spc="30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Learning. All Rights Reserved. May not be scanned, copied or duplicated, or posted to a publicly accessible website, in whole or in part. </a:t>
            </a:r>
            <a:endParaRPr kumimoji="0" lang="en-US" sz="800" b="1" i="1" u="none" strike="noStrike" kern="1200" cap="none" spc="30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0" i="0" kern="1200" spc="-150">
          <a:solidFill>
            <a:schemeClr val="bg1"/>
          </a:solidFill>
          <a:latin typeface="Century Schoolbook"/>
          <a:ea typeface="+mj-ea"/>
          <a:cs typeface="Century School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8A008C"/>
        </a:buClr>
        <a:buFont typeface="Arial"/>
        <a:buChar char="•"/>
        <a:defRPr sz="3200" b="0" i="0" kern="1200" spc="-150">
          <a:solidFill>
            <a:schemeClr val="tx1"/>
          </a:solidFill>
          <a:latin typeface="Lucida Sans"/>
          <a:ea typeface="+mn-ea"/>
          <a:cs typeface="Lucida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B0C80"/>
        </a:buClr>
        <a:buSzPct val="69000"/>
        <a:buFont typeface="Wingdings" charset="2"/>
        <a:buChar char=""/>
        <a:defRPr sz="2800" b="0" i="0" kern="1200" spc="-150">
          <a:solidFill>
            <a:schemeClr val="tx1"/>
          </a:solidFill>
          <a:latin typeface="Lucida Sans"/>
          <a:ea typeface="+mn-ea"/>
          <a:cs typeface="Lucida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2400" b="0" i="0" kern="1200" spc="-150">
          <a:solidFill>
            <a:schemeClr val="tx1"/>
          </a:solidFill>
          <a:latin typeface="Lucida Sans"/>
          <a:ea typeface="+mn-ea"/>
          <a:cs typeface="Lucid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spc="-150">
          <a:solidFill>
            <a:schemeClr val="tx1"/>
          </a:solidFill>
          <a:latin typeface="Lucida Sans"/>
          <a:ea typeface="+mn-ea"/>
          <a:cs typeface="Lucid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spc="-150">
          <a:solidFill>
            <a:schemeClr val="tx1"/>
          </a:solidFill>
          <a:latin typeface="Lucida Sans"/>
          <a:ea typeface="+mn-ea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tgimports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ingbusiness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USN5eCO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1"/>
          <p:cNvSpPr txBox="1">
            <a:spLocks noChangeAspect="1"/>
          </p:cNvSpPr>
          <p:nvPr/>
        </p:nvSpPr>
        <p:spPr>
          <a:xfrm>
            <a:off x="935317" y="6298084"/>
            <a:ext cx="8208684" cy="239676"/>
          </a:xfrm>
          <a:prstGeom prst="rect">
            <a:avLst/>
          </a:prstGeom>
          <a:noFill/>
        </p:spPr>
        <p:txBody>
          <a:bodyPr vert="horz" wrap="square" lIns="91440" tIns="91440" rIns="91440" bIns="9144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3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©2013 </a:t>
            </a:r>
            <a:r>
              <a:rPr kumimoji="0" lang="en-US" sz="800" b="1" i="1" u="none" strike="noStrike" kern="1200" cap="none" spc="30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Cengage</a:t>
            </a:r>
            <a:r>
              <a:rPr kumimoji="0" lang="en-US" sz="800" b="1" i="1" u="none" strike="noStrike" kern="1200" cap="none" spc="3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Learning. All Rights Reserved. May not be scanned, copied or duplicated, or posted to a publicly accessible website, in whole or in part. </a:t>
            </a:r>
            <a:endParaRPr kumimoji="0" lang="en-US" sz="800" b="1" i="1" u="none" strike="noStrike" kern="1200" cap="none" spc="30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Trade: Taking Measure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A23ED4-AE7F-4C73-851E-8C8E7202BEB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58044" y="1578076"/>
            <a:ext cx="5715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kern="0" dirty="0">
                <a:latin typeface="+mn-lt"/>
                <a:ea typeface="+mn-ea"/>
                <a:cs typeface="+mn-cs"/>
              </a:rPr>
              <a:t>Balance of Trade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"/>
              <a:defRPr/>
            </a:pPr>
            <a:r>
              <a:rPr lang="en-US" sz="2800" kern="0" dirty="0">
                <a:latin typeface="+mn-lt"/>
                <a:ea typeface="+mn-ea"/>
              </a:rPr>
              <a:t>Trade Deficit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"/>
              <a:defRPr/>
            </a:pPr>
            <a:r>
              <a:rPr lang="en-US" sz="2800" kern="0" dirty="0">
                <a:latin typeface="+mn-lt"/>
                <a:ea typeface="+mn-ea"/>
              </a:rPr>
              <a:t>Trade Surplus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kern="0" dirty="0">
                <a:latin typeface="+mn-lt"/>
                <a:ea typeface="+mn-ea"/>
                <a:cs typeface="+mn-cs"/>
              </a:rPr>
              <a:t>Balance of Payments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800" kern="0" dirty="0">
                <a:latin typeface="+mn-lt"/>
                <a:ea typeface="+mn-ea"/>
              </a:rPr>
              <a:t>Balance of Payments Deficit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800" kern="0" dirty="0">
                <a:latin typeface="+mn-lt"/>
                <a:ea typeface="+mn-ea"/>
              </a:rPr>
              <a:t>Balance of Payments Surplus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kern="0" dirty="0">
                <a:latin typeface="+mn-lt"/>
                <a:ea typeface="+mn-ea"/>
                <a:cs typeface="+mn-cs"/>
              </a:rPr>
              <a:t>Exchange Rates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kern="0" dirty="0">
                <a:latin typeface="+mn-lt"/>
                <a:ea typeface="+mn-ea"/>
                <a:cs typeface="+mn-cs"/>
              </a:rPr>
              <a:t>Countertrade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Trade: Exchange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E13050-DB9B-48F6-B782-790A3277933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6" name="Group 90"/>
          <p:cNvGraphicFramePr>
            <a:graphicFrameLocks noGrp="1"/>
          </p:cNvGraphicFramePr>
          <p:nvPr>
            <p:ph/>
          </p:nvPr>
        </p:nvGraphicFramePr>
        <p:xfrm>
          <a:off x="757068" y="2431020"/>
          <a:ext cx="7620000" cy="2662238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{D113A9D2-9D6B-4929-AA2D-F23B5EE8CBE7}</a:tableStyleId>
              </a:tblPr>
              <a:tblGrid>
                <a:gridCol w="3810000"/>
                <a:gridCol w="3810000"/>
              </a:tblGrid>
              <a:tr h="609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STRONG DOLLAR VS EURO: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(Example: $1.00 = 1.20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euros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 W3" pitchFamily="1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WEAK DOLLAR VS. EURO: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(Example: $1.00 = .60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euros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U.S. travelers to Europe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 W3" pitchFamily="1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European travelers to U.S.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American firms with European operations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 W3" pitchFamily="1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European firms with American operations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European exporters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 W3" pitchFamily="1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American exporters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76981" y="5380672"/>
            <a:ext cx="8760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Source: What is countertrade?  By </a:t>
            </a:r>
            <a:r>
              <a:rPr lang="en-US" sz="1000" dirty="0" err="1" smtClean="0"/>
              <a:t>Neha</a:t>
            </a:r>
            <a:r>
              <a:rPr lang="en-US" sz="1000" dirty="0" smtClean="0"/>
              <a:t> Gupta, Barter News Weekly website, March 11, 2010, </a:t>
            </a:r>
            <a:r>
              <a:rPr lang="en-US" sz="1000" u="sng" dirty="0" smtClean="0"/>
              <a:t>http://www.barternewsweekly.com/2010/03/11/what-is-counter-trade-1851/</a:t>
            </a:r>
            <a:r>
              <a:rPr lang="en-US" sz="1000" dirty="0" smtClean="0"/>
              <a:t>, accessed February 10, 2010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Many Names of Money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75AAC2-AE8D-8944-A621-DCF5D5DA3DF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295400" y="1796832"/>
            <a:ext cx="31242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China 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295400" y="2254032"/>
            <a:ext cx="31242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England 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295400" y="2711232"/>
            <a:ext cx="31242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European Union 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1295400" y="3168432"/>
            <a:ext cx="31242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India 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1295400" y="3625632"/>
            <a:ext cx="31242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Iran 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295400" y="4082832"/>
            <a:ext cx="31242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Israel </a:t>
            </a: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1295400" y="4540032"/>
            <a:ext cx="31242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Japan 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1295400" y="4997232"/>
            <a:ext cx="31242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Mexico 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295400" y="5454432"/>
            <a:ext cx="31242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South Africa </a:t>
            </a: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1295400" y="5911632"/>
            <a:ext cx="31242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South Korea </a:t>
            </a: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4572000" y="1796832"/>
            <a:ext cx="31242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Yuan </a:t>
            </a: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4572000" y="2254032"/>
            <a:ext cx="31242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Pound</a:t>
            </a: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4572000" y="2711232"/>
            <a:ext cx="31242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Euro </a:t>
            </a: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4572000" y="3168432"/>
            <a:ext cx="31242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Rupee </a:t>
            </a: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4572000" y="3625632"/>
            <a:ext cx="31242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Rial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4572000" y="4082832"/>
            <a:ext cx="31242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Shekel</a:t>
            </a: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4572000" y="4540032"/>
            <a:ext cx="31242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Yen </a:t>
            </a:r>
          </a:p>
        </p:txBody>
      </p:sp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4572000" y="4997232"/>
            <a:ext cx="31242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Peso </a:t>
            </a: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4572000" y="5454432"/>
            <a:ext cx="31242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Rand </a:t>
            </a: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4572000" y="5911632"/>
            <a:ext cx="31242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Won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300"/>
            <a:ext cx="8229600" cy="981072"/>
          </a:xfrm>
        </p:spPr>
        <p:txBody>
          <a:bodyPr>
            <a:normAutofit/>
          </a:bodyPr>
          <a:lstStyle/>
          <a:p>
            <a:r>
              <a:rPr lang="en-US" dirty="0" smtClean="0"/>
              <a:t>Market Development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97358"/>
            <a:ext cx="2133600" cy="365125"/>
          </a:xfrm>
        </p:spPr>
        <p:txBody>
          <a:bodyPr/>
          <a:lstStyle/>
          <a:p>
            <a:fld id="{B075AAC2-AE8D-8944-A621-DCF5D5DA3DF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Exhibit03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01" y="1550974"/>
            <a:ext cx="7864814" cy="4746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552"/>
            <a:ext cx="8229600" cy="981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Strategies for Reaching Global Markets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75AAC2-AE8D-8944-A621-DCF5D5DA3DF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55405" y="1870346"/>
            <a:ext cx="7418439" cy="4303441"/>
          </a:xfrm>
          <a:prstGeom prst="round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806" y="1914590"/>
            <a:ext cx="5604388" cy="43034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i="1" dirty="0" smtClean="0">
                <a:latin typeface="+mn-lt"/>
              </a:rPr>
              <a:t>Foreign Outsourcing/Contract Manufacturing</a:t>
            </a:r>
            <a:r>
              <a:rPr lang="en-US" sz="3000" dirty="0" smtClean="0">
                <a:latin typeface="+mn-lt"/>
              </a:rPr>
              <a:t> </a:t>
            </a:r>
          </a:p>
          <a:p>
            <a:pPr marL="0" lvl="1" indent="0" algn="ctr">
              <a:buNone/>
            </a:pPr>
            <a:r>
              <a:rPr lang="en-US" sz="3000" i="1" dirty="0" smtClean="0">
                <a:latin typeface="+mn-lt"/>
              </a:rPr>
              <a:t>Contracting with foreign suppliers to produce products</a:t>
            </a:r>
          </a:p>
          <a:p>
            <a:pPr marL="0" lvl="1" indent="0" algn="ctr">
              <a:buNone/>
            </a:pPr>
            <a:endParaRPr lang="en-US" sz="1800" b="1" i="1" dirty="0" smtClean="0">
              <a:latin typeface="+mn-lt"/>
            </a:endParaRPr>
          </a:p>
          <a:p>
            <a:pPr marL="0" lvl="1" indent="0" algn="ctr">
              <a:buNone/>
            </a:pPr>
            <a:r>
              <a:rPr lang="en-US" sz="3000" b="1" i="1" dirty="0" smtClean="0">
                <a:latin typeface="+mn-lt"/>
              </a:rPr>
              <a:t>Importing </a:t>
            </a:r>
            <a:endParaRPr lang="en-US" sz="3000" i="1" dirty="0" smtClean="0">
              <a:latin typeface="+mn-lt"/>
            </a:endParaRPr>
          </a:p>
          <a:p>
            <a:pPr marL="0" lvl="1" indent="0" algn="ctr">
              <a:buNone/>
            </a:pPr>
            <a:r>
              <a:rPr lang="en-US" sz="3000" i="1" dirty="0" smtClean="0">
                <a:latin typeface="+mn-lt"/>
              </a:rPr>
              <a:t>Buying products that have been produced in foreign nations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27701" y="142572"/>
            <a:ext cx="8288595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Seizing the Opportunity: Strategies </a:t>
            </a:r>
            <a:br>
              <a:rPr lang="en-US" dirty="0" smtClean="0"/>
            </a:br>
            <a:r>
              <a:rPr lang="en-US" dirty="0" smtClean="0"/>
              <a:t>for Reaching Global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01642-44BA-49BC-B2E3-02CB7EA0950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27" descr="New Internet Icon for PPT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7713" y="0"/>
            <a:ext cx="776287" cy="9906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052915" y="1793343"/>
            <a:ext cx="530942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 eaLnBrk="0" hangingPunct="0">
              <a:spcBef>
                <a:spcPts val="0"/>
              </a:spcBef>
              <a:buFontTx/>
              <a:buChar char="•"/>
              <a:tabLst>
                <a:tab pos="236538" algn="l"/>
              </a:tabLst>
              <a:defRPr/>
            </a:pPr>
            <a:r>
              <a:rPr lang="en-US" sz="2400" b="1" kern="0" dirty="0" smtClean="0"/>
              <a:t>Exporting</a:t>
            </a:r>
          </a:p>
          <a:p>
            <a:pPr marL="236538" lvl="1" indent="-236538" eaLnBrk="0" hangingPunct="0">
              <a:spcBef>
                <a:spcPts val="0"/>
              </a:spcBef>
              <a:defRPr/>
            </a:pPr>
            <a:r>
              <a:rPr lang="en-US" sz="2000" i="1" kern="0" dirty="0" smtClean="0"/>
              <a:t>	Selling domestic products abroad</a:t>
            </a:r>
          </a:p>
          <a:p>
            <a:pPr marL="236538" indent="-236538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2400" b="1" kern="0" dirty="0" smtClean="0"/>
              <a:t>Licensing</a:t>
            </a:r>
          </a:p>
          <a:p>
            <a:pPr marL="236538" lvl="1" indent="-236538" eaLnBrk="0" hangingPunct="0">
              <a:spcBef>
                <a:spcPts val="0"/>
              </a:spcBef>
              <a:defRPr/>
            </a:pPr>
            <a:r>
              <a:rPr lang="en-US" sz="2000" i="1" kern="0" dirty="0" smtClean="0"/>
              <a:t>	Authority given for rights to produce/market product and use trademarks/patents</a:t>
            </a:r>
          </a:p>
          <a:p>
            <a:pPr marL="236538" indent="-236538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2400" b="1" kern="0" dirty="0" smtClean="0"/>
              <a:t>Franchising</a:t>
            </a:r>
          </a:p>
          <a:p>
            <a:pPr marL="236538" lvl="1" indent="-236538" eaLnBrk="0" hangingPunct="0">
              <a:spcBef>
                <a:spcPts val="0"/>
              </a:spcBef>
              <a:defRPr/>
            </a:pPr>
            <a:r>
              <a:rPr lang="en-US" sz="2000" i="1" kern="0" dirty="0" smtClean="0"/>
              <a:t>	Providing the right to produce and market products under its operating requirements</a:t>
            </a:r>
          </a:p>
          <a:p>
            <a:pPr marL="236538" lvl="1" indent="-236538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2400" b="1" kern="0" dirty="0" smtClean="0"/>
              <a:t>Direct Investment</a:t>
            </a:r>
          </a:p>
          <a:p>
            <a:pPr marL="236538" lvl="2" indent="-236538" eaLnBrk="0" hangingPunct="0">
              <a:spcBef>
                <a:spcPts val="0"/>
              </a:spcBef>
              <a:defRPr/>
            </a:pPr>
            <a:r>
              <a:rPr lang="en-US" sz="2000" i="1" kern="0" dirty="0" smtClean="0"/>
              <a:t>	Firms acquire businesses or develop new facilities in foreign countries</a:t>
            </a:r>
            <a:endParaRPr lang="en-US" sz="2000" b="1" kern="0" dirty="0" smtClean="0"/>
          </a:p>
          <a:p>
            <a:pPr marL="236538" indent="-236538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2400" b="1" kern="0" dirty="0" smtClean="0"/>
              <a:t>Joint Ventures</a:t>
            </a:r>
          </a:p>
          <a:p>
            <a:pPr marL="236538" indent="-236538" eaLnBrk="0" hangingPunct="0">
              <a:spcBef>
                <a:spcPts val="0"/>
              </a:spcBef>
              <a:defRPr/>
            </a:pPr>
            <a:r>
              <a:rPr lang="en-US" sz="2000" i="1" kern="0" dirty="0" smtClean="0"/>
              <a:t>	Two or more companies joining forces</a:t>
            </a:r>
            <a:endParaRPr lang="en-US" sz="2000" b="1" kern="0" dirty="0"/>
          </a:p>
        </p:txBody>
      </p:sp>
      <p:sp>
        <p:nvSpPr>
          <p:cNvPr id="12" name="TextBox 11"/>
          <p:cNvSpPr txBox="1"/>
          <p:nvPr/>
        </p:nvSpPr>
        <p:spPr>
          <a:xfrm rot="-5400000">
            <a:off x="-674057" y="390087"/>
            <a:ext cx="147379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© The Studio Dog/</a:t>
            </a:r>
            <a:r>
              <a:rPr lang="en-US" sz="500" dirty="0" err="1" smtClean="0"/>
              <a:t>Photodisc</a:t>
            </a:r>
            <a:r>
              <a:rPr lang="en-US" sz="500" dirty="0" smtClean="0"/>
              <a:t>/Getty Images</a:t>
            </a:r>
            <a:endParaRPr lang="en-US" sz="500" dirty="0"/>
          </a:p>
        </p:txBody>
      </p:sp>
      <p:sp>
        <p:nvSpPr>
          <p:cNvPr id="14" name="Rectangle 13"/>
          <p:cNvSpPr/>
          <p:nvPr/>
        </p:nvSpPr>
        <p:spPr>
          <a:xfrm>
            <a:off x="482696" y="5597011"/>
            <a:ext cx="2373534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© Mystic Arabia / </a:t>
            </a:r>
            <a:r>
              <a:rPr lang="en-US" sz="800" dirty="0" err="1" smtClean="0"/>
              <a:t>Alamy</a:t>
            </a:r>
            <a:endParaRPr lang="en-US" sz="800" dirty="0"/>
          </a:p>
        </p:txBody>
      </p:sp>
      <p:pic>
        <p:nvPicPr>
          <p:cNvPr id="11" name="Picture 10" descr="(03.06)C310B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01" y="1895166"/>
            <a:ext cx="2458025" cy="3701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Chrysler and Fiat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75AAC2-AE8D-8944-A621-DCF5D5DA3DF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ight Arrow Callout 4"/>
          <p:cNvSpPr/>
          <p:nvPr/>
        </p:nvSpPr>
        <p:spPr>
          <a:xfrm>
            <a:off x="457201" y="1651833"/>
            <a:ext cx="5014452" cy="3524864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Foreign acquisition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allows companies to gain quick access into new markets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4465" y="2253487"/>
            <a:ext cx="36575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In the wake of the Great Recession…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Italian carmaker </a:t>
            </a:r>
            <a:r>
              <a:rPr lang="en-US" sz="2800" b="1" i="1" dirty="0" smtClean="0"/>
              <a:t>Fiat</a:t>
            </a:r>
            <a:r>
              <a:rPr lang="en-US" sz="2800" dirty="0" smtClean="0"/>
              <a:t> acquired struggling U.S. auto giant, </a:t>
            </a:r>
            <a:r>
              <a:rPr lang="en-US" sz="2800" b="1" i="1" dirty="0" smtClean="0"/>
              <a:t>Chrysler</a:t>
            </a:r>
            <a:r>
              <a:rPr lang="en-US" sz="2800" dirty="0" smtClean="0"/>
              <a:t> to leverage the American market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Barriers to International Trade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C4C405-970B-4333-9F5D-162C6F2CBE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7" descr="42-24298430(corbis)"/>
          <p:cNvPicPr>
            <a:picLocks noChangeAspect="1" noChangeArrowheads="1"/>
          </p:cNvPicPr>
          <p:nvPr/>
        </p:nvPicPr>
        <p:blipFill>
          <a:blip r:embed="rId3"/>
          <a:srcRect r="16435"/>
          <a:stretch>
            <a:fillRect/>
          </a:stretch>
        </p:blipFill>
        <p:spPr bwMode="auto">
          <a:xfrm>
            <a:off x="280218" y="2300750"/>
            <a:ext cx="410005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80269" y="2300750"/>
            <a:ext cx="4513007" cy="2895600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spcAft>
                <a:spcPct val="30000"/>
              </a:spcAft>
              <a:buFont typeface="Wingdings" pitchFamily="2" charset="2"/>
              <a:buChar char="ü"/>
              <a:defRPr/>
            </a:pPr>
            <a:endParaRPr lang="en-US" sz="28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7252" y="2698950"/>
            <a:ext cx="38699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5FD4EE"/>
                </a:solidFill>
              </a:rPr>
              <a:t>Sociocultural</a:t>
            </a:r>
            <a:r>
              <a:rPr lang="en-US" sz="2400" dirty="0" smtClean="0">
                <a:solidFill>
                  <a:srgbClr val="5FD4EE"/>
                </a:solidFill>
              </a:rPr>
              <a:t> Differences</a:t>
            </a:r>
          </a:p>
          <a:p>
            <a:pPr marL="236538" indent="-236538"/>
            <a:endParaRPr lang="en-US" sz="2400" dirty="0" smtClean="0">
              <a:solidFill>
                <a:srgbClr val="5FD4EE"/>
              </a:solidFill>
            </a:endParaRP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5FD4EE"/>
                </a:solidFill>
              </a:rPr>
              <a:t>Economic Differences</a:t>
            </a:r>
          </a:p>
          <a:p>
            <a:pPr marL="236538" indent="-236538"/>
            <a:endParaRPr lang="en-US" sz="2400" dirty="0" smtClean="0">
              <a:solidFill>
                <a:srgbClr val="5FD4EE"/>
              </a:solidFill>
            </a:endParaRP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5FD4EE"/>
                </a:solidFill>
              </a:rPr>
              <a:t>Political &amp; Legal Differences</a:t>
            </a:r>
            <a:endParaRPr lang="en-US" sz="2400" dirty="0">
              <a:solidFill>
                <a:srgbClr val="5FD4E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218" y="5196350"/>
            <a:ext cx="41000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© MAO </a:t>
            </a:r>
            <a:r>
              <a:rPr lang="en-US" sz="1000" dirty="0" err="1" smtClean="0"/>
              <a:t>SIQIAN</a:t>
            </a:r>
            <a:r>
              <a:rPr lang="en-US" sz="1000" dirty="0" smtClean="0"/>
              <a:t>/ XINHUA/XINHUA PRESS/ CORBIS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Veggie Surprise, Anyone?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74321" y="1525482"/>
            <a:ext cx="5593079" cy="464409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b="1" i="1" dirty="0" smtClean="0">
                <a:latin typeface="+mn-lt"/>
              </a:rPr>
              <a:t>McDonald’s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latin typeface="+mn-lt"/>
              </a:rPr>
              <a:t>India: </a:t>
            </a:r>
            <a:r>
              <a:rPr lang="en-US" sz="2200" dirty="0" err="1" smtClean="0">
                <a:latin typeface="+mn-lt"/>
              </a:rPr>
              <a:t>Paneer</a:t>
            </a:r>
            <a:r>
              <a:rPr lang="en-US" sz="2200" dirty="0" smtClean="0">
                <a:latin typeface="+mn-lt"/>
              </a:rPr>
              <a:t> Salsa Wrap:  Cottage cheese with Mexican-Cajun coating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latin typeface="+mn-lt"/>
              </a:rPr>
              <a:t>Australia: </a:t>
            </a:r>
            <a:r>
              <a:rPr lang="en-US" sz="2200" dirty="0" smtClean="0">
                <a:latin typeface="+mn-lt"/>
              </a:rPr>
              <a:t>Bacon and Egg Roll:  “rashers of quality bacon and fried egg”</a:t>
            </a:r>
          </a:p>
          <a:p>
            <a:pPr>
              <a:spcBef>
                <a:spcPts val="0"/>
              </a:spcBef>
            </a:pPr>
            <a:r>
              <a:rPr lang="en-US" sz="2400" b="1" dirty="0" err="1" smtClean="0">
                <a:latin typeface="+mn-lt"/>
              </a:rPr>
              <a:t>Kumati</a:t>
            </a:r>
            <a:r>
              <a:rPr lang="en-US" sz="2400" b="1" dirty="0" smtClean="0">
                <a:latin typeface="+mn-lt"/>
              </a:rPr>
              <a:t>: </a:t>
            </a:r>
            <a:r>
              <a:rPr lang="en-US" sz="2200" dirty="0" smtClean="0">
                <a:latin typeface="+mn-lt"/>
              </a:rPr>
              <a:t>Veggie Surprise Burger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latin typeface="+mn-lt"/>
              </a:rPr>
              <a:t>United Kingdom: </a:t>
            </a:r>
            <a:r>
              <a:rPr lang="en-US" sz="2200" dirty="0" smtClean="0">
                <a:latin typeface="+mn-lt"/>
              </a:rPr>
              <a:t>Five “Toasted Deli” sandwich options</a:t>
            </a:r>
          </a:p>
          <a:p>
            <a:pPr>
              <a:spcBef>
                <a:spcPts val="0"/>
              </a:spcBef>
              <a:buNone/>
            </a:pPr>
            <a:endParaRPr lang="en-US" sz="800" dirty="0" smtClean="0"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="1" i="1" dirty="0" smtClean="0">
                <a:latin typeface="+mn-lt"/>
              </a:rPr>
              <a:t>Pizza Hut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latin typeface="+mn-lt"/>
              </a:rPr>
              <a:t>Japan: </a:t>
            </a:r>
            <a:r>
              <a:rPr lang="en-US" sz="2200" dirty="0" smtClean="0">
                <a:latin typeface="+mn-lt"/>
              </a:rPr>
              <a:t>Crust stuffed with shrimp nuggets and  mayonnaise</a:t>
            </a: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+mn-lt"/>
              </a:rPr>
              <a:t>South Korea: </a:t>
            </a:r>
            <a:r>
              <a:rPr lang="en-US" sz="2200" dirty="0" smtClean="0">
                <a:latin typeface="+mn-lt"/>
              </a:rPr>
              <a:t>Crust filled with sweet potato mousse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2420C6-66C5-41E9-A407-96934B342F9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5118" y="4525882"/>
            <a:ext cx="33773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©Joe </a:t>
            </a:r>
            <a:r>
              <a:rPr lang="en-US" sz="1000" dirty="0" err="1" smtClean="0"/>
              <a:t>Raedle</a:t>
            </a:r>
            <a:r>
              <a:rPr lang="en-US" sz="1000" dirty="0" smtClean="0"/>
              <a:t>/Getty Images</a:t>
            </a:r>
            <a:endParaRPr lang="en-US" sz="1000" dirty="0"/>
          </a:p>
        </p:txBody>
      </p:sp>
      <p:pic>
        <p:nvPicPr>
          <p:cNvPr id="8" name="Picture 7" descr="(03.07)16013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686" y="2477737"/>
            <a:ext cx="3115812" cy="20834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4320" y="6169580"/>
            <a:ext cx="8541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/>
              <a:t>Source: McDonald’s country/market sites, http://www.mcdonalds .com./countries.html</a:t>
            </a:r>
            <a:r>
              <a:rPr lang="en-US" sz="600" b="1" dirty="0" smtClean="0"/>
              <a:t>, </a:t>
            </a:r>
            <a:r>
              <a:rPr lang="en-US" sz="600" dirty="0" smtClean="0"/>
              <a:t>accessed February 10, 2011 .</a:t>
            </a:r>
            <a:r>
              <a:rPr lang="en-US" sz="600" b="1" dirty="0" smtClean="0"/>
              <a:t> </a:t>
            </a:r>
            <a:r>
              <a:rPr lang="en-US" sz="600" dirty="0" smtClean="0"/>
              <a:t>&lt;http://www.dominos.com/Public-EN/Site+Content/Secondary/Inside+Dominos/Pizza+Particulars/International+Speciality+Toppings/</a:t>
            </a:r>
            <a:r>
              <a:rPr lang="en-US" sz="600" b="1" dirty="0" smtClean="0"/>
              <a:t>; </a:t>
            </a:r>
            <a:r>
              <a:rPr lang="en-US" sz="600" dirty="0" smtClean="0"/>
              <a:t>http://slice.seriouseats.com/archives/2008/02/crazy-weird-asian-pizza-crusts-japanese-korean-hong kong.html</a:t>
            </a:r>
            <a:r>
              <a:rPr lang="en-US" sz="600" b="1" dirty="0" smtClean="0"/>
              <a:t>;</a:t>
            </a:r>
            <a:r>
              <a:rPr lang="en-US" sz="600" dirty="0" smtClean="0"/>
              <a:t> http://recipes.howstuffworks.com/fresh-ideas/dinner-food-facts/favorite-pizza-toppings-in-10-countries .</a:t>
            </a:r>
            <a:r>
              <a:rPr lang="en-US" sz="600" dirty="0" err="1" smtClean="0"/>
              <a:t>htm</a:t>
            </a:r>
            <a:r>
              <a:rPr lang="en-US" sz="600" b="1" dirty="0" smtClean="0"/>
              <a:t>; </a:t>
            </a:r>
            <a:r>
              <a:rPr lang="en-US" sz="600" dirty="0" smtClean="0"/>
              <a:t>http://slice.seriouseats.com/archives/2008/02/crazy weird-asian-pizza-crusts-japanese-korean-hong-kong.htm&gt;</a:t>
            </a:r>
            <a:endParaRPr lang="en-US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Barriers to International Trade: </a:t>
            </a:r>
            <a:br>
              <a:rPr lang="en-US" smtClean="0"/>
            </a:br>
            <a:r>
              <a:rPr lang="en-US" smtClean="0"/>
              <a:t>Economic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D7FC6-47FB-4AB0-BD57-4D4A493C278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698516"/>
            <a:ext cx="4419600" cy="464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509588" indent="-3444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ea typeface="+mn-ea"/>
                <a:cs typeface="+mn-cs"/>
              </a:rPr>
              <a:t>Exchange Rates</a:t>
            </a:r>
          </a:p>
          <a:p>
            <a:pPr marL="509588" indent="-3444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ea typeface="+mn-ea"/>
                <a:cs typeface="+mn-cs"/>
              </a:rPr>
              <a:t>Population</a:t>
            </a:r>
          </a:p>
          <a:p>
            <a:pPr marL="509588" indent="-3444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ea typeface="+mn-ea"/>
                <a:cs typeface="+mn-cs"/>
              </a:rPr>
              <a:t>Per Capita Income</a:t>
            </a:r>
          </a:p>
          <a:p>
            <a:pPr marL="509588" indent="-3444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ea typeface="+mn-ea"/>
                <a:cs typeface="+mn-cs"/>
              </a:rPr>
              <a:t>Infrastructure</a:t>
            </a:r>
          </a:p>
          <a:p>
            <a:pPr marL="966788" lvl="2" indent="-344488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800" kern="0" dirty="0">
                <a:latin typeface="+mn-lt"/>
                <a:ea typeface="+mn-ea"/>
                <a:cs typeface="+mn-cs"/>
              </a:rPr>
              <a:t>Transportation</a:t>
            </a:r>
          </a:p>
          <a:p>
            <a:pPr marL="966788" lvl="2" indent="-344488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800" kern="0" dirty="0">
                <a:latin typeface="+mn-lt"/>
                <a:ea typeface="+mn-ea"/>
                <a:cs typeface="+mn-cs"/>
              </a:rPr>
              <a:t>Communication</a:t>
            </a:r>
          </a:p>
          <a:p>
            <a:pPr marL="966788" lvl="2" indent="-344488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800" kern="0" dirty="0">
                <a:latin typeface="+mn-lt"/>
                <a:ea typeface="+mn-ea"/>
                <a:cs typeface="+mn-cs"/>
              </a:rPr>
              <a:t>Energy </a:t>
            </a:r>
          </a:p>
          <a:p>
            <a:pPr marL="966788" lvl="2" indent="-344488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800" kern="0" dirty="0">
                <a:latin typeface="+mn-lt"/>
                <a:ea typeface="+mn-ea"/>
                <a:cs typeface="+mn-cs"/>
              </a:rPr>
              <a:t>Finance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343400" y="2917716"/>
            <a:ext cx="4191000" cy="2057400"/>
          </a:xfrm>
          <a:prstGeom prst="flowChartAlternateProcess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62" name="Text Box 4"/>
          <p:cNvSpPr txBox="1">
            <a:spLocks noChangeArrowheads="1"/>
          </p:cNvSpPr>
          <p:nvPr/>
        </p:nvSpPr>
        <p:spPr bwMode="auto">
          <a:xfrm>
            <a:off x="4419600" y="2993916"/>
            <a:ext cx="4114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Can you </a:t>
            </a:r>
            <a:r>
              <a:rPr lang="en-US" sz="2800" b="1" i="1" dirty="0">
                <a:solidFill>
                  <a:schemeClr val="bg1"/>
                </a:solidFill>
              </a:rPr>
              <a:t>profitably</a:t>
            </a:r>
            <a:r>
              <a:rPr lang="en-US" sz="2800" dirty="0">
                <a:solidFill>
                  <a:schemeClr val="bg1"/>
                </a:solidFill>
              </a:rPr>
              <a:t> provide your product or service to meet the needs of the market?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World Marketplace: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0" y="2859933"/>
            <a:ext cx="3817684" cy="3166221"/>
          </a:xfrm>
        </p:spPr>
        <p:txBody>
          <a:bodyPr/>
          <a:lstStyle/>
          <a:p>
            <a:r>
              <a:rPr lang="en-US" dirty="0" smtClean="0"/>
              <a:t>Business Without Borders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AAC2-AE8D-8944-A621-DCF5D5DA3DF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67511" y="927836"/>
            <a:ext cx="4821537" cy="5388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3413" indent="-633413">
              <a:spcAft>
                <a:spcPct val="50000"/>
              </a:spcAft>
            </a:pPr>
            <a:r>
              <a:rPr lang="en-US" sz="1600" kern="1200" baseline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LO</a:t>
            </a:r>
            <a:r>
              <a:rPr lang="en-US" sz="2200" kern="1200" baseline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200" dirty="0" smtClean="0">
                <a:latin typeface="+mj-lt"/>
              </a:rPr>
              <a:t>What opportunities exist in the world economy for businesses?</a:t>
            </a:r>
            <a:endParaRPr lang="en-US" sz="2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40080" indent="-640080">
              <a:lnSpc>
                <a:spcPts val="2480"/>
              </a:lnSpc>
              <a:spcAft>
                <a:spcPts val="1200"/>
              </a:spcAft>
            </a:pPr>
            <a:r>
              <a:rPr lang="en-US" sz="1600" kern="1200" baseline="0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LO</a:t>
            </a:r>
            <a:r>
              <a:rPr lang="en-US" sz="2200" kern="1200" baseline="0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200" dirty="0" smtClean="0"/>
              <a:t>Why do nations trade?</a:t>
            </a:r>
            <a:endParaRPr lang="en-US" sz="2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40080" indent="-640080">
              <a:lnSpc>
                <a:spcPts val="2480"/>
              </a:lnSpc>
              <a:spcAft>
                <a:spcPts val="1200"/>
              </a:spcAft>
            </a:pPr>
            <a:r>
              <a:rPr lang="en-US" sz="1600" kern="1200" baseline="0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LO</a:t>
            </a:r>
            <a:r>
              <a:rPr lang="en-US" sz="2200" kern="1200" baseline="0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200" dirty="0" smtClean="0"/>
              <a:t>How do we measure trade?</a:t>
            </a:r>
            <a:endParaRPr lang="en-US" sz="2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40080" indent="-640080">
              <a:lnSpc>
                <a:spcPts val="2480"/>
              </a:lnSpc>
              <a:spcAft>
                <a:spcPts val="1200"/>
              </a:spcAft>
            </a:pPr>
            <a:r>
              <a:rPr lang="en-US" sz="1600" kern="1200" baseline="0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LO</a:t>
            </a:r>
            <a:r>
              <a:rPr lang="en-US" sz="2200" kern="1200" baseline="0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200" dirty="0" smtClean="0"/>
              <a:t>How do companies reach global markets?</a:t>
            </a:r>
            <a:endParaRPr lang="en-US" sz="2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40080" indent="-640080">
              <a:lnSpc>
                <a:spcPts val="2480"/>
              </a:lnSpc>
              <a:spcAft>
                <a:spcPts val="1200"/>
              </a:spcAft>
            </a:pPr>
            <a:r>
              <a:rPr lang="en-US" sz="1600" kern="1200" baseline="0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LO</a:t>
            </a:r>
            <a:r>
              <a:rPr lang="en-US" sz="2200" kern="1200" baseline="0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200" dirty="0" smtClean="0"/>
              <a:t>What are the barriers to international trade?</a:t>
            </a:r>
            <a:endParaRPr lang="en-US" sz="2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40080" indent="-640080">
              <a:lnSpc>
                <a:spcPts val="2480"/>
              </a:lnSpc>
              <a:spcAft>
                <a:spcPts val="1200"/>
              </a:spcAft>
            </a:pPr>
            <a:r>
              <a:rPr lang="en-US" sz="1600" kern="1200" baseline="0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LO</a:t>
            </a:r>
            <a:r>
              <a:rPr lang="en-US" sz="2200" kern="1200" baseline="0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6</a:t>
            </a:r>
            <a:r>
              <a: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200" dirty="0" smtClean="0"/>
              <a:t>What are the benefits and criticisms of the free trade movement?</a:t>
            </a:r>
          </a:p>
          <a:p>
            <a:pPr marL="640080" indent="-640080">
              <a:lnSpc>
                <a:spcPts val="2480"/>
              </a:lnSpc>
              <a:spcAft>
                <a:spcPts val="1200"/>
              </a:spcAft>
            </a:pPr>
            <a:endParaRPr lang="en-US" sz="2200" dirty="0" smtClean="0"/>
          </a:p>
          <a:p>
            <a:pPr marL="640080" indent="-640080">
              <a:lnSpc>
                <a:spcPts val="2480"/>
              </a:lnSpc>
              <a:spcAft>
                <a:spcPts val="1200"/>
              </a:spcAft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55804"/>
            <a:ext cx="8229600" cy="981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Barriers to International Trade: </a:t>
            </a:r>
            <a:br>
              <a:rPr lang="en-US" dirty="0" smtClean="0"/>
            </a:br>
            <a:r>
              <a:rPr lang="en-US" dirty="0" err="1" smtClean="0"/>
              <a:t>Sociocultural</a:t>
            </a:r>
            <a:r>
              <a:rPr lang="en-US" dirty="0" smtClean="0"/>
              <a:t>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8A8C53-FAE6-40B6-9F83-114ED88F3A1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2428524" y="1590360"/>
            <a:ext cx="4572000" cy="1981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2428524" y="3672336"/>
            <a:ext cx="4572000" cy="2667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28524" y="3672336"/>
            <a:ext cx="457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600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Nonverbal Communication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600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Forms of Address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600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Attitudes toward punctuality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600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Religious Celebrations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600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Business Practice/Gifts</a:t>
            </a:r>
          </a:p>
        </p:txBody>
      </p:sp>
      <p:sp>
        <p:nvSpPr>
          <p:cNvPr id="22535" name="Text Box 4"/>
          <p:cNvSpPr txBox="1">
            <a:spLocks noChangeArrowheads="1"/>
          </p:cNvSpPr>
          <p:nvPr/>
        </p:nvSpPr>
        <p:spPr bwMode="auto">
          <a:xfrm>
            <a:off x="2428524" y="1747680"/>
            <a:ext cx="45720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en-US" sz="2600" dirty="0">
                <a:solidFill>
                  <a:schemeClr val="bg1"/>
                </a:solidFill>
              </a:rPr>
              <a:t>Social/cultural differences can rapidly undermine business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itle 1"/>
          <p:cNvSpPr>
            <a:spLocks noGrp="1"/>
          </p:cNvSpPr>
          <p:nvPr>
            <p:ph type="title"/>
          </p:nvPr>
        </p:nvSpPr>
        <p:spPr>
          <a:xfrm>
            <a:off x="457200" y="141056"/>
            <a:ext cx="8229600" cy="981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Barriers to International Trade: </a:t>
            </a:r>
            <a:br>
              <a:rPr lang="en-US" dirty="0" smtClean="0"/>
            </a:br>
            <a:r>
              <a:rPr lang="en-US" dirty="0" smtClean="0"/>
              <a:t>Political and Legal Differences</a:t>
            </a:r>
          </a:p>
        </p:txBody>
      </p:sp>
      <p:sp>
        <p:nvSpPr>
          <p:cNvPr id="25606" name="Content Placeholder 2"/>
          <p:cNvSpPr>
            <a:spLocks noGrp="1"/>
          </p:cNvSpPr>
          <p:nvPr>
            <p:ph idx="1"/>
          </p:nvPr>
        </p:nvSpPr>
        <p:spPr>
          <a:xfrm>
            <a:off x="838200" y="1737840"/>
            <a:ext cx="7391400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>
                <a:latin typeface="+mn-lt"/>
              </a:rPr>
              <a:t>Political regimes differ around the world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>
                <a:latin typeface="+mn-lt"/>
              </a:rPr>
              <a:t>Legal Differences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Lack of Enforcement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Bribery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>
                <a:latin typeface="+mn-lt"/>
              </a:rPr>
              <a:t>Political Climate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Stability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Violence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b="1" i="1" dirty="0" smtClean="0">
                <a:latin typeface="+mn-lt"/>
              </a:rPr>
              <a:t>Piracy</a:t>
            </a:r>
            <a:r>
              <a:rPr lang="en-US" dirty="0" smtClean="0">
                <a:latin typeface="+mn-lt"/>
              </a:rPr>
              <a:t> and </a:t>
            </a:r>
            <a:r>
              <a:rPr lang="en-US" b="1" i="1" dirty="0" smtClean="0">
                <a:latin typeface="+mn-lt"/>
              </a:rPr>
              <a:t>intellectual property </a:t>
            </a:r>
            <a:r>
              <a:rPr lang="en-US" dirty="0" smtClean="0">
                <a:latin typeface="+mn-lt"/>
              </a:rPr>
              <a:t>is a problem in several foreign nations.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E425B1-785E-416B-9BB5-C0D388BFBA4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27" descr="New Internet Icon for PPT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7713" y="0"/>
            <a:ext cx="776287" cy="9906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7" name="TextBox 6"/>
          <p:cNvSpPr txBox="1"/>
          <p:nvPr/>
        </p:nvSpPr>
        <p:spPr>
          <a:xfrm rot="-5400000">
            <a:off x="-652260" y="404835"/>
            <a:ext cx="147379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© The Studio Dog/</a:t>
            </a:r>
            <a:r>
              <a:rPr lang="en-US" sz="500" dirty="0" err="1" smtClean="0"/>
              <a:t>Photodisc</a:t>
            </a:r>
            <a:r>
              <a:rPr lang="en-US" sz="500" dirty="0" smtClean="0"/>
              <a:t>/Getty Images</a:t>
            </a:r>
            <a:endParaRPr lang="en-US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Greening?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90052" y="1501860"/>
            <a:ext cx="8610600" cy="55626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en-US" sz="2400" b="1" i="1" dirty="0" smtClean="0">
                <a:solidFill>
                  <a:schemeClr val="tx2"/>
                </a:solidFill>
                <a:latin typeface="+mn-lt"/>
              </a:rPr>
              <a:t>The world community must take dramatic steps to combat global warming.</a:t>
            </a:r>
          </a:p>
          <a:p>
            <a:pPr marL="0" indent="0" algn="ctr">
              <a:buFontTx/>
              <a:buNone/>
              <a:defRPr/>
            </a:pPr>
            <a:endParaRPr lang="en-US" sz="800" b="1" i="1" dirty="0" smtClean="0">
              <a:latin typeface="+mn-lt"/>
            </a:endParaRPr>
          </a:p>
          <a:p>
            <a:pPr>
              <a:defRPr/>
            </a:pPr>
            <a:r>
              <a:rPr lang="en-US" sz="2400" dirty="0" smtClean="0">
                <a:latin typeface="+mn-lt"/>
              </a:rPr>
              <a:t>Change won’t be easy and coordination is vital</a:t>
            </a:r>
          </a:p>
          <a:p>
            <a:pPr>
              <a:defRPr/>
            </a:pPr>
            <a:r>
              <a:rPr lang="en-US" sz="2400" dirty="0" smtClean="0">
                <a:latin typeface="+mn-lt"/>
              </a:rPr>
              <a:t>The </a:t>
            </a:r>
            <a:r>
              <a:rPr lang="en-US" sz="2400" b="1" i="1" dirty="0" smtClean="0">
                <a:latin typeface="+mn-lt"/>
              </a:rPr>
              <a:t>United Nations </a:t>
            </a:r>
            <a:r>
              <a:rPr lang="en-US" sz="2400" dirty="0" smtClean="0">
                <a:latin typeface="+mn-lt"/>
              </a:rPr>
              <a:t>is sponsoring an international </a:t>
            </a:r>
            <a:r>
              <a:rPr lang="en-US" sz="2400" b="1" i="1" dirty="0" smtClean="0">
                <a:latin typeface="+mn-lt"/>
              </a:rPr>
              <a:t>Climate Change Conference </a:t>
            </a:r>
            <a:r>
              <a:rPr lang="en-US" sz="2400" dirty="0" smtClean="0">
                <a:latin typeface="+mn-lt"/>
              </a:rPr>
              <a:t>in Copenhagen.</a:t>
            </a:r>
          </a:p>
          <a:p>
            <a:pPr>
              <a:buFontTx/>
              <a:buNone/>
              <a:defRPr/>
            </a:pPr>
            <a:endParaRPr lang="en-US" sz="1000" dirty="0" smtClean="0">
              <a:latin typeface="+mn-lt"/>
            </a:endParaRPr>
          </a:p>
          <a:p>
            <a:pPr>
              <a:buFontTx/>
              <a:buNone/>
              <a:defRPr/>
            </a:pPr>
            <a:r>
              <a:rPr lang="en-US" sz="2400" b="1" i="1" dirty="0" smtClean="0">
                <a:solidFill>
                  <a:schemeClr val="tx2"/>
                </a:solidFill>
                <a:latin typeface="+mn-lt"/>
              </a:rPr>
              <a:t>Consider these questions about the conference:</a:t>
            </a:r>
          </a:p>
          <a:p>
            <a:pPr marL="1712913" indent="-284163"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2200" dirty="0" smtClean="0">
                <a:latin typeface="+mn-lt"/>
              </a:rPr>
              <a:t>Did a treaty emerge?  How many nations signed?  Did any of the participants surprise you?  How?</a:t>
            </a:r>
          </a:p>
          <a:p>
            <a:pPr marL="1712913" indent="-284163"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2200" dirty="0" smtClean="0">
                <a:latin typeface="+mn-lt"/>
              </a:rPr>
              <a:t>Do you think the conferences and treaties will yield results?  Why or why not?</a:t>
            </a:r>
          </a:p>
          <a:p>
            <a:pPr marL="1712913" indent="-284163"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2200" dirty="0" smtClean="0">
                <a:latin typeface="+mn-lt"/>
              </a:rPr>
              <a:t>What role did the United States play?  Do you believe that the role was appropriate?  Why or why not?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C5A7A1-A8F8-4C4E-A73C-6A67812FA82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Protectionism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0CFA4F-8ED2-457C-BCDB-D7B0D57A5E3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ph idx="1"/>
          </p:nvPr>
        </p:nvGraphicFramePr>
        <p:xfrm>
          <a:off x="796404" y="1887794"/>
          <a:ext cx="7543800" cy="3886518"/>
        </p:xfrm>
        <a:graphic>
          <a:graphicData uri="http://schemas.openxmlformats.org/drawingml/2006/table">
            <a:tbl>
              <a:tblPr/>
              <a:tblGrid>
                <a:gridCol w="3771900"/>
                <a:gridCol w="3771900"/>
              </a:tblGrid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Reasons to Create Trade Restrictions</a:t>
                      </a: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7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Reasons to Eliminate Trade Restrictions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B731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Protect domestic industry</a:t>
                      </a: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E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Reduce prices and increase choices for consumers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E388"/>
                    </a:solidFill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Protect domestic jobs in key industries</a:t>
                      </a: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E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Increase domestic jobs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E388"/>
                    </a:solidFill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Retaliate against countries who have engaged in unfair trade practices</a:t>
                      </a: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E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Build exporting opportunities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E388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Times New Roman" pitchFamily="18" charset="0"/>
                        </a:rPr>
                        <a:t>Pressure other countries</a:t>
                      </a: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E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/>
                          <a:cs typeface="ヒラギノ角ゴ Pro W3"/>
                        </a:rPr>
                        <a:t>Use world resources more efficiently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E38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Trade Restrictions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1E4DF-4A34-4060-8B77-696BBC5F958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2057400"/>
            <a:ext cx="762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600" kern="0" dirty="0">
                <a:latin typeface="+mn-lt"/>
                <a:ea typeface="+mn-ea"/>
                <a:cs typeface="+mn-cs"/>
              </a:rPr>
              <a:t>Tariffs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600" kern="0" dirty="0">
                <a:latin typeface="+mn-lt"/>
                <a:ea typeface="+mn-ea"/>
                <a:cs typeface="+mn-cs"/>
              </a:rPr>
              <a:t>Quotas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600" kern="0" dirty="0">
                <a:latin typeface="+mn-lt"/>
                <a:ea typeface="+mn-ea"/>
                <a:cs typeface="+mn-cs"/>
              </a:rPr>
              <a:t>Voluntary Export Restrictions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600" kern="0" dirty="0">
                <a:latin typeface="+mn-lt"/>
                <a:ea typeface="+mn-ea"/>
                <a:cs typeface="+mn-cs"/>
              </a:rPr>
              <a:t>Embargo</a:t>
            </a:r>
          </a:p>
        </p:txBody>
      </p:sp>
      <p:sp>
        <p:nvSpPr>
          <p:cNvPr id="28677" name="Line 7"/>
          <p:cNvSpPr>
            <a:spLocks noChangeShapeType="1"/>
          </p:cNvSpPr>
          <p:nvPr/>
        </p:nvSpPr>
        <p:spPr bwMode="auto">
          <a:xfrm rot="4301895">
            <a:off x="4879975" y="1300163"/>
            <a:ext cx="4114800" cy="45720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Line 8"/>
          <p:cNvSpPr>
            <a:spLocks noChangeShapeType="1"/>
          </p:cNvSpPr>
          <p:nvPr/>
        </p:nvSpPr>
        <p:spPr bwMode="auto">
          <a:xfrm rot="17298105" flipH="1">
            <a:off x="5032375" y="1300163"/>
            <a:ext cx="4114800" cy="45720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Free Trade: The Movement Gains Momentum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C5533E-EC55-40DF-9FEF-701CC0B2162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81661" y="2064774"/>
            <a:ext cx="7580671" cy="32151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3600" kern="0" dirty="0" smtClean="0">
              <a:latin typeface="+mn-lt"/>
              <a:ea typeface="+mn-ea"/>
              <a:cs typeface="+mn-cs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kern="0" dirty="0" smtClean="0">
                <a:latin typeface="+mn-lt"/>
                <a:ea typeface="+mn-ea"/>
                <a:cs typeface="+mn-cs"/>
              </a:rPr>
              <a:t>There </a:t>
            </a:r>
            <a:r>
              <a:rPr lang="en-US" sz="3600" kern="0" dirty="0">
                <a:latin typeface="+mn-lt"/>
                <a:ea typeface="+mn-ea"/>
                <a:cs typeface="+mn-cs"/>
              </a:rPr>
              <a:t>has been a global move toward </a:t>
            </a:r>
            <a:r>
              <a:rPr lang="en-US" sz="3600" b="1" i="1" kern="0" dirty="0">
                <a:latin typeface="+mn-lt"/>
                <a:ea typeface="+mn-ea"/>
                <a:cs typeface="+mn-cs"/>
              </a:rPr>
              <a:t>free trade</a:t>
            </a:r>
            <a:r>
              <a:rPr lang="en-US" sz="3600" kern="0" dirty="0">
                <a:latin typeface="+mn-lt"/>
                <a:ea typeface="+mn-ea"/>
                <a:cs typeface="+mn-cs"/>
              </a:rPr>
              <a:t> – the unrestricted movement of good and services across borders</a:t>
            </a:r>
            <a:r>
              <a:rPr lang="en-US" sz="3600" kern="0" dirty="0" smtClean="0">
                <a:latin typeface="+mn-lt"/>
                <a:ea typeface="+mn-ea"/>
                <a:cs typeface="+mn-cs"/>
              </a:rPr>
              <a:t>.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3600" kern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14796"/>
            <a:ext cx="8229600" cy="981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GATT and the World Trade Organization (WTO)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10101C-0F2B-46D8-A233-F99E3302095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61616" y="1662573"/>
            <a:ext cx="580103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latin typeface="+mn-lt"/>
                <a:ea typeface="+mn-ea"/>
                <a:cs typeface="+mn-cs"/>
              </a:rPr>
              <a:t>General Agreement on Tariffs &amp; Trade (</a:t>
            </a:r>
            <a:r>
              <a:rPr lang="en-US" sz="2800" b="1" i="1" kern="0" dirty="0">
                <a:latin typeface="+mn-lt"/>
                <a:ea typeface="+mn-ea"/>
                <a:cs typeface="+mn-cs"/>
              </a:rPr>
              <a:t>GATT)</a:t>
            </a:r>
          </a:p>
          <a:p>
            <a:pPr marL="742950" lvl="1" indent="-285750" eaLnBrk="0" hangingPunct="0">
              <a:spcBef>
                <a:spcPct val="20000"/>
              </a:spcBef>
              <a:buFont typeface="Symbol" pitchFamily="18" charset="2"/>
              <a:buChar char=""/>
              <a:defRPr/>
            </a:pPr>
            <a:r>
              <a:rPr lang="en-US" sz="2800" i="1" kern="0" dirty="0">
                <a:latin typeface="+mn-lt"/>
                <a:ea typeface="+mn-ea"/>
                <a:cs typeface="+mn-cs"/>
              </a:rPr>
              <a:t> Established in 1948</a:t>
            </a:r>
          </a:p>
          <a:p>
            <a:pPr marL="742950" lvl="1" indent="-285750" eaLnBrk="0" hangingPunct="0">
              <a:spcBef>
                <a:spcPct val="20000"/>
              </a:spcBef>
              <a:buFont typeface="Symbol" pitchFamily="18" charset="2"/>
              <a:buChar char=""/>
              <a:defRPr/>
            </a:pPr>
            <a:r>
              <a:rPr lang="en-US" sz="2800" i="1" kern="0" dirty="0" smtClean="0">
                <a:latin typeface="+mn-lt"/>
                <a:ea typeface="+mn-ea"/>
                <a:cs typeface="+mn-cs"/>
              </a:rPr>
              <a:t> 125 </a:t>
            </a:r>
            <a:r>
              <a:rPr lang="en-US" sz="2800" i="1" kern="0" dirty="0"/>
              <a:t>N</a:t>
            </a:r>
            <a:r>
              <a:rPr lang="en-US" sz="2800" i="1" kern="0" dirty="0" smtClean="0">
                <a:latin typeface="+mn-lt"/>
                <a:ea typeface="+mn-ea"/>
                <a:cs typeface="+mn-cs"/>
              </a:rPr>
              <a:t>ations</a:t>
            </a:r>
            <a:endParaRPr lang="en-US" sz="2800" i="1" kern="0" dirty="0">
              <a:latin typeface="+mn-lt"/>
              <a:ea typeface="+mn-ea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 typeface="Symbol" pitchFamily="18" charset="2"/>
              <a:buChar char=""/>
              <a:defRPr/>
            </a:pPr>
            <a:r>
              <a:rPr lang="en-US" sz="2800" i="1" kern="0" dirty="0">
                <a:latin typeface="+mn-lt"/>
                <a:ea typeface="+mn-ea"/>
                <a:cs typeface="+mn-cs"/>
              </a:rPr>
              <a:t> Slashed tariffs by about 30</a:t>
            </a:r>
            <a:r>
              <a:rPr lang="en-US" sz="2800" i="1" kern="0" dirty="0" smtClean="0">
                <a:latin typeface="+mn-lt"/>
                <a:ea typeface="+mn-ea"/>
                <a:cs typeface="+mn-cs"/>
              </a:rPr>
              <a:t>%</a:t>
            </a:r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sz="2800" i="1" kern="0" dirty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latin typeface="+mn-lt"/>
                <a:ea typeface="+mn-ea"/>
                <a:cs typeface="+mn-cs"/>
              </a:rPr>
              <a:t>World Trade Organization (</a:t>
            </a:r>
            <a:r>
              <a:rPr lang="en-US" sz="2800" b="1" i="1" kern="0" dirty="0">
                <a:latin typeface="+mn-lt"/>
                <a:ea typeface="+mn-ea"/>
                <a:cs typeface="+mn-cs"/>
              </a:rPr>
              <a:t>WTO)</a:t>
            </a:r>
          </a:p>
          <a:p>
            <a:pPr marL="742950" lvl="1" indent="-285750" eaLnBrk="0" hangingPunct="0">
              <a:spcBef>
                <a:spcPct val="20000"/>
              </a:spcBef>
              <a:buFont typeface="Symbol" pitchFamily="18" charset="2"/>
              <a:buChar char=""/>
              <a:defRPr/>
            </a:pPr>
            <a:r>
              <a:rPr lang="en-US" sz="2800" i="1" kern="0" dirty="0">
                <a:latin typeface="+mn-lt"/>
                <a:ea typeface="+mn-ea"/>
                <a:cs typeface="+mn-cs"/>
              </a:rPr>
              <a:t> Promote International Trade</a:t>
            </a:r>
          </a:p>
          <a:p>
            <a:pPr marL="742950" lvl="1" indent="-285750" eaLnBrk="0" hangingPunct="0">
              <a:spcBef>
                <a:spcPct val="20000"/>
              </a:spcBef>
              <a:buFont typeface="Symbol" pitchFamily="18" charset="2"/>
              <a:buChar char=""/>
              <a:defRPr/>
            </a:pPr>
            <a:r>
              <a:rPr lang="en-US" sz="2800" i="1" kern="0" dirty="0">
                <a:latin typeface="+mn-lt"/>
                <a:ea typeface="+mn-ea"/>
                <a:cs typeface="+mn-cs"/>
              </a:rPr>
              <a:t> Settle Trade Disputes</a:t>
            </a:r>
          </a:p>
          <a:p>
            <a:pPr marL="742950" lvl="1" indent="-285750" eaLnBrk="0" hangingPunct="0">
              <a:spcBef>
                <a:spcPct val="20000"/>
              </a:spcBef>
              <a:buFont typeface="Times"/>
              <a:buChar char="•"/>
              <a:defRPr/>
            </a:pPr>
            <a:endParaRPr lang="en-US" sz="2800" i="1" kern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00048"/>
            <a:ext cx="8229600" cy="981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GATT and the World Trade Organization (WTO)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867DA7-DB89-4184-9736-6EB7CE2FCDC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687086" y="1559336"/>
            <a:ext cx="5201420" cy="4614451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1" i="1" kern="0" dirty="0">
                <a:latin typeface="+mn-lt"/>
                <a:ea typeface="+mn-ea"/>
                <a:cs typeface="+mn-cs"/>
              </a:rPr>
              <a:t>The World Bank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Symbol" pitchFamily="18" charset="2"/>
              <a:buChar char="¾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 </a:t>
            </a:r>
            <a:r>
              <a:rPr lang="en-US" kern="0" dirty="0" smtClean="0">
                <a:latin typeface="+mn-lt"/>
                <a:ea typeface="+mn-ea"/>
                <a:cs typeface="+mn-cs"/>
              </a:rPr>
              <a:t>187 </a:t>
            </a:r>
            <a:r>
              <a:rPr lang="en-US" kern="0" dirty="0">
                <a:latin typeface="+mn-lt"/>
                <a:ea typeface="+mn-ea"/>
                <a:cs typeface="+mn-cs"/>
              </a:rPr>
              <a:t>Member Countries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Symbol" pitchFamily="18" charset="2"/>
              <a:buChar char="¾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 Reduce World Poverty in Developing World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Symbol" pitchFamily="18" charset="2"/>
              <a:buChar char="¾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 Influence Global Economy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Symbol" pitchFamily="18" charset="2"/>
              <a:buChar char="¾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 Provide Financial Assistance</a:t>
            </a:r>
          </a:p>
          <a:p>
            <a:pPr marL="1600200" lvl="3" indent="-2286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i="1" kern="0" dirty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1" i="1" kern="0" dirty="0">
                <a:latin typeface="+mn-lt"/>
                <a:ea typeface="+mn-ea"/>
                <a:cs typeface="+mn-cs"/>
              </a:rPr>
              <a:t>The International Monetary Fund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Symbol" pitchFamily="18" charset="2"/>
              <a:buChar char="¾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 Support Stable Exchange Rates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Symbol" pitchFamily="18" charset="2"/>
              <a:buChar char="¾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 Facilitate International Payments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Symbol" pitchFamily="18" charset="2"/>
              <a:buChar char="¾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 Adopt Economic Policies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Symbol" pitchFamily="18" charset="2"/>
              <a:buChar char="¾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 Promote Trade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Symbol" pitchFamily="18" charset="2"/>
              <a:buChar char="¾"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 Lends money to member nations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911" y="4688628"/>
            <a:ext cx="29791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AP Images/J. Scott </a:t>
            </a:r>
            <a:r>
              <a:rPr lang="en-US" sz="1000" dirty="0" err="1" smtClean="0"/>
              <a:t>Applewhite</a:t>
            </a:r>
            <a:endParaRPr lang="en-US" sz="1000" dirty="0"/>
          </a:p>
        </p:txBody>
      </p:sp>
      <p:pic>
        <p:nvPicPr>
          <p:cNvPr id="8" name="Picture 7" descr="(03.09)AP1104161245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54713"/>
            <a:ext cx="3038165" cy="202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Trading Blocs and Common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C03FC-A662-475B-86E9-C5AA8BCFB96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68734" y="2168026"/>
            <a:ext cx="6887497" cy="322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+mn-lt"/>
                <a:ea typeface="+mn-ea"/>
                <a:cs typeface="+mn-cs"/>
              </a:rPr>
              <a:t>The North American Free Trade Agreement (</a:t>
            </a:r>
            <a:r>
              <a:rPr lang="en-US" sz="2400" b="1" i="1" kern="0" dirty="0">
                <a:latin typeface="+mn-lt"/>
                <a:ea typeface="+mn-ea"/>
                <a:cs typeface="+mn-cs"/>
              </a:rPr>
              <a:t>NAFTA)</a:t>
            </a:r>
          </a:p>
          <a:p>
            <a:pPr marL="793750" lvl="1" indent="-336550" eaLnBrk="0" hangingPunct="0">
              <a:spcBef>
                <a:spcPct val="20000"/>
              </a:spcBef>
              <a:buFont typeface="Wingdings" pitchFamily="2" charset="2"/>
              <a:buChar char="ü"/>
              <a:tabLst>
                <a:tab pos="793750" algn="l"/>
              </a:tabLst>
              <a:defRPr/>
            </a:pPr>
            <a:r>
              <a:rPr lang="en-US" sz="2400" i="1" kern="0" dirty="0">
                <a:latin typeface="+mn-lt"/>
                <a:ea typeface="+mn-ea"/>
                <a:cs typeface="+mn-cs"/>
              </a:rPr>
              <a:t>The largest trading bloc</a:t>
            </a:r>
          </a:p>
          <a:p>
            <a:pPr marL="793750" lvl="1" indent="-336550" eaLnBrk="0" hangingPunct="0">
              <a:spcBef>
                <a:spcPct val="20000"/>
              </a:spcBef>
              <a:buFont typeface="Wingdings" pitchFamily="2" charset="2"/>
              <a:buChar char="ü"/>
              <a:tabLst>
                <a:tab pos="793750" algn="l"/>
              </a:tabLst>
              <a:defRPr/>
            </a:pPr>
            <a:r>
              <a:rPr lang="en-US" sz="2400" i="1" kern="0" dirty="0" smtClean="0">
                <a:latin typeface="+mn-lt"/>
                <a:ea typeface="+mn-ea"/>
                <a:cs typeface="+mn-cs"/>
              </a:rPr>
              <a:t>United S</a:t>
            </a:r>
            <a:r>
              <a:rPr lang="en-US" sz="2400" i="1" kern="0" dirty="0" smtClean="0"/>
              <a:t>tates</a:t>
            </a:r>
            <a:r>
              <a:rPr lang="en-US" sz="2400" i="1" kern="0" dirty="0" smtClean="0">
                <a:latin typeface="+mn-lt"/>
                <a:ea typeface="+mn-ea"/>
                <a:cs typeface="+mn-cs"/>
              </a:rPr>
              <a:t>, Canada and Mexico</a:t>
            </a:r>
            <a:endParaRPr lang="en-US" sz="2400" i="1" kern="0" dirty="0">
              <a:latin typeface="+mn-lt"/>
              <a:ea typeface="+mn-ea"/>
              <a:cs typeface="+mn-cs"/>
            </a:endParaRPr>
          </a:p>
          <a:p>
            <a:pPr marL="793750" lvl="1" indent="-336550" eaLnBrk="0" hangingPunct="0">
              <a:spcBef>
                <a:spcPct val="20000"/>
              </a:spcBef>
              <a:buFont typeface="Wingdings" pitchFamily="2" charset="2"/>
              <a:buChar char="ü"/>
              <a:tabLst>
                <a:tab pos="793750" algn="l"/>
              </a:tabLst>
              <a:defRPr/>
            </a:pPr>
            <a:r>
              <a:rPr lang="en-US" sz="2400" i="1" kern="0" dirty="0">
                <a:latin typeface="+mn-lt"/>
                <a:ea typeface="+mn-ea"/>
                <a:cs typeface="+mn-cs"/>
              </a:rPr>
              <a:t>Critics for job </a:t>
            </a:r>
            <a:r>
              <a:rPr lang="en-US" sz="2400" i="1" kern="0" dirty="0" smtClean="0">
                <a:latin typeface="+mn-lt"/>
                <a:ea typeface="+mn-ea"/>
                <a:cs typeface="+mn-cs"/>
              </a:rPr>
              <a:t>loss</a:t>
            </a:r>
          </a:p>
          <a:p>
            <a:pPr marL="793750" lvl="1" indent="-336550" eaLnBrk="0" hangingPunct="0">
              <a:spcBef>
                <a:spcPct val="20000"/>
              </a:spcBef>
              <a:tabLst>
                <a:tab pos="793750" algn="l"/>
              </a:tabLst>
              <a:defRPr/>
            </a:pPr>
            <a:endParaRPr lang="en-US" sz="2400" i="1" kern="0" dirty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+mn-lt"/>
                <a:ea typeface="+mn-ea"/>
                <a:cs typeface="+mn-cs"/>
              </a:rPr>
              <a:t>European Union (</a:t>
            </a:r>
            <a:r>
              <a:rPr lang="en-US" sz="2400" b="1" i="1" kern="0" dirty="0">
                <a:latin typeface="+mn-lt"/>
                <a:ea typeface="+mn-ea"/>
                <a:cs typeface="+mn-cs"/>
              </a:rPr>
              <a:t>EU)</a:t>
            </a:r>
          </a:p>
          <a:p>
            <a:pPr marL="854075" lvl="1" indent="-396875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i="1" kern="0" dirty="0">
                <a:latin typeface="+mn-lt"/>
                <a:ea typeface="+mn-ea"/>
                <a:cs typeface="+mn-cs"/>
              </a:rPr>
              <a:t>The largest common market</a:t>
            </a:r>
          </a:p>
          <a:p>
            <a:pPr marL="854075" lvl="1" indent="-396875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i="1" kern="0" dirty="0">
                <a:latin typeface="+mn-lt"/>
                <a:ea typeface="+mn-ea"/>
                <a:cs typeface="+mn-cs"/>
              </a:rPr>
              <a:t>27 nations; combined GDP of  $15 Trillion</a:t>
            </a:r>
          </a:p>
          <a:p>
            <a:pPr marL="854075" lvl="1" indent="-396875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i="1" kern="0" dirty="0">
                <a:latin typeface="+mn-lt"/>
                <a:ea typeface="+mn-ea"/>
                <a:cs typeface="+mn-cs"/>
              </a:rPr>
              <a:t>Goal is to bolster Europe’s trade position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543826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i="1" kern="0" dirty="0">
                <a:latin typeface="+mn-lt"/>
                <a:cs typeface="+mn-cs"/>
              </a:rPr>
              <a:t>Groups of countries promoting the free flow of goods and services</a:t>
            </a:r>
          </a:p>
        </p:txBody>
      </p:sp>
      <p:pic>
        <p:nvPicPr>
          <p:cNvPr id="7" name="Picture 6" descr="Exhibit03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870" y="2682478"/>
            <a:ext cx="2560443" cy="284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544"/>
            <a:ext cx="8229600" cy="981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Foreigners Flocking to America for Bargains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929"/>
            <a:ext cx="8229600" cy="469756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+mn-lt"/>
              </a:rPr>
              <a:t>The weak dollar is </a:t>
            </a:r>
            <a:r>
              <a:rPr lang="en-US" b="1" i="1" dirty="0" smtClean="0">
                <a:latin typeface="+mn-lt"/>
              </a:rPr>
              <a:t>enticing global shoppers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+mn-lt"/>
              </a:rPr>
              <a:t>The down dollar is a discount to tourists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+mn-lt"/>
              </a:rPr>
              <a:t>Foreign travelers are lured to the U.S. where they get a bigger bang for their </a:t>
            </a:r>
            <a:r>
              <a:rPr lang="en-US" b="1" i="1" dirty="0" smtClean="0">
                <a:latin typeface="+mn-lt"/>
              </a:rPr>
              <a:t>euro, franc, yen….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+mn-lt"/>
              </a:rPr>
              <a:t>Demand for U.S. hotels is up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+mn-lt"/>
              </a:rPr>
              <a:t>Tourism has been an economic boost representing </a:t>
            </a:r>
            <a:r>
              <a:rPr lang="en-US" b="1" i="1" dirty="0" smtClean="0">
                <a:latin typeface="+mn-lt"/>
              </a:rPr>
              <a:t>10% of jobs added </a:t>
            </a:r>
            <a:r>
              <a:rPr lang="en-US" dirty="0" smtClean="0">
                <a:latin typeface="+mn-lt"/>
              </a:rPr>
              <a:t>in the first part of 2011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75AAC2-AE8D-8944-A621-DCF5D5DA3DF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6246533"/>
            <a:ext cx="8229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http://www.alaskadispatch.com/article/foreigners-flocking-america-bargains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Unprecedented Opportunity….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AD75B2-CC8C-4129-B7B5-C6F8EDB008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884904" y="1708344"/>
            <a:ext cx="7359444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13"/>
          <p:cNvSpPr>
            <a:spLocks noChangeArrowheads="1"/>
          </p:cNvSpPr>
          <p:nvPr/>
        </p:nvSpPr>
        <p:spPr bwMode="auto">
          <a:xfrm>
            <a:off x="4341315" y="1555944"/>
            <a:ext cx="5334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14"/>
          <p:cNvSpPr>
            <a:spLocks noChangeArrowheads="1"/>
          </p:cNvSpPr>
          <p:nvPr/>
        </p:nvSpPr>
        <p:spPr bwMode="auto">
          <a:xfrm>
            <a:off x="4442915" y="1632144"/>
            <a:ext cx="5334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6500"/>
          </a:p>
        </p:txBody>
      </p:sp>
      <p:sp>
        <p:nvSpPr>
          <p:cNvPr id="7175" name="Text Box 15"/>
          <p:cNvSpPr txBox="1">
            <a:spLocks noChangeArrowheads="1"/>
          </p:cNvSpPr>
          <p:nvPr/>
        </p:nvSpPr>
        <p:spPr bwMode="auto">
          <a:xfrm>
            <a:off x="4396878" y="1479744"/>
            <a:ext cx="5794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Century Schoolbook" pitchFamily="18" charset="0"/>
              </a:rPr>
              <a:t>“</a:t>
            </a:r>
          </a:p>
        </p:txBody>
      </p:sp>
      <p:sp>
        <p:nvSpPr>
          <p:cNvPr id="7176" name="Rectangle 17"/>
          <p:cNvSpPr>
            <a:spLocks noChangeArrowheads="1"/>
          </p:cNvSpPr>
          <p:nvPr/>
        </p:nvSpPr>
        <p:spPr bwMode="auto">
          <a:xfrm>
            <a:off x="4371478" y="5715194"/>
            <a:ext cx="533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18"/>
          <p:cNvSpPr>
            <a:spLocks noChangeArrowheads="1"/>
          </p:cNvSpPr>
          <p:nvPr/>
        </p:nvSpPr>
        <p:spPr bwMode="auto">
          <a:xfrm>
            <a:off x="4473078" y="5654869"/>
            <a:ext cx="5334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6500"/>
          </a:p>
        </p:txBody>
      </p:sp>
      <p:sp>
        <p:nvSpPr>
          <p:cNvPr id="7178" name="Text Box 19"/>
          <p:cNvSpPr txBox="1">
            <a:spLocks noChangeArrowheads="1"/>
          </p:cNvSpPr>
          <p:nvPr/>
        </p:nvSpPr>
        <p:spPr bwMode="auto">
          <a:xfrm rot="10800000" flipH="1">
            <a:off x="4473078" y="5045269"/>
            <a:ext cx="5794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Century Schoolbook" pitchFamily="18" charset="0"/>
              </a:rPr>
              <a:t>“</a:t>
            </a:r>
          </a:p>
        </p:txBody>
      </p:sp>
      <p:sp>
        <p:nvSpPr>
          <p:cNvPr id="7179" name="Text Box 20"/>
          <p:cNvSpPr txBox="1">
            <a:spLocks noChangeArrowheads="1"/>
          </p:cNvSpPr>
          <p:nvPr/>
        </p:nvSpPr>
        <p:spPr bwMode="auto">
          <a:xfrm>
            <a:off x="1091381" y="2524065"/>
            <a:ext cx="690224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omic Sans MS" pitchFamily="66" charset="0"/>
              </a:rPr>
              <a:t>“A company that keeps its eye on Tom, Dick and Harry is going to miss Pierre, Hans, and Yoshio.”</a:t>
            </a:r>
          </a:p>
          <a:p>
            <a:pPr algn="ctr"/>
            <a:endParaRPr lang="en-US" sz="2800" dirty="0">
              <a:latin typeface="Comic Sans MS" pitchFamily="66" charset="0"/>
            </a:endParaRPr>
          </a:p>
          <a:p>
            <a:pPr algn="ctr"/>
            <a:r>
              <a:rPr lang="en-US" sz="2800" dirty="0">
                <a:latin typeface="Comic Sans MS" pitchFamily="66" charset="0"/>
              </a:rPr>
              <a:t>-- Al </a:t>
            </a:r>
            <a:r>
              <a:rPr lang="en-US" sz="2800" dirty="0" err="1">
                <a:latin typeface="Comic Sans MS" pitchFamily="66" charset="0"/>
              </a:rPr>
              <a:t>Ries</a:t>
            </a:r>
            <a:r>
              <a:rPr lang="en-US" sz="2800" dirty="0">
                <a:latin typeface="Comic Sans MS" pitchFamily="66" charset="0"/>
              </a:rPr>
              <a:t>, marketing strategist and author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Looking Back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743200"/>
            <a:ext cx="8534400" cy="3505200"/>
          </a:xfrm>
        </p:spPr>
        <p:txBody>
          <a:bodyPr>
            <a:normAutofit lnSpcReduction="10000"/>
          </a:bodyPr>
          <a:lstStyle/>
          <a:p>
            <a:pPr marL="228600" indent="-228600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What opportunities exist in the world economy for businesses?</a:t>
            </a:r>
          </a:p>
          <a:p>
            <a:pPr marL="228600" indent="-228600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Why do nations trade?</a:t>
            </a:r>
          </a:p>
          <a:p>
            <a:pPr marL="228600" indent="-228600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How do we measure trade?</a:t>
            </a:r>
          </a:p>
          <a:p>
            <a:pPr marL="228600" indent="-228600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How do companies reach global markets?</a:t>
            </a:r>
          </a:p>
          <a:p>
            <a:pPr marL="228600" indent="-228600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What are the barriers to international trade?</a:t>
            </a:r>
          </a:p>
          <a:p>
            <a:pPr marL="228600" indent="-228600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What are the benefits and criticisms of the free trade movement?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AAC2-AE8D-8944-A621-DCF5D5DA3DFE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Growing World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075AAC2-AE8D-8944-A621-DCF5D5DA3DF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6696" y="6131071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sng" dirty="0" smtClean="0"/>
              <a:t>Source: https://www.cia.gov/library/publications/the-world-factbook/rankorder/2004rank.html</a:t>
            </a:r>
            <a:r>
              <a:rPr lang="en-US" sz="800" dirty="0" smtClean="0"/>
              <a:t>, accessed February 7, 2010, </a:t>
            </a:r>
            <a:r>
              <a:rPr lang="en-US" sz="800" u="sng" dirty="0" smtClean="0"/>
              <a:t>https://www.cia.gov/library/publications/the-world-factbook/rankorder/2003rank.html</a:t>
            </a:r>
            <a:r>
              <a:rPr lang="en-US" sz="800" dirty="0" smtClean="0"/>
              <a:t>, accessed February 7, 2010; </a:t>
            </a:r>
            <a:r>
              <a:rPr lang="en-US" sz="800" u="sng" dirty="0" smtClean="0"/>
              <a:t>https://www.cia.gov/library/publications/the-world-factbook/rankorder/2119rank.html</a:t>
            </a:r>
            <a:r>
              <a:rPr lang="en-US" sz="800" dirty="0" smtClean="0"/>
              <a:t>, accessed February 7, 2010. </a:t>
            </a:r>
            <a:endParaRPr lang="en-US" sz="800" dirty="0"/>
          </a:p>
        </p:txBody>
      </p:sp>
      <p:pic>
        <p:nvPicPr>
          <p:cNvPr id="8" name="Picture 7" descr="Exhibit03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45" y="1859279"/>
            <a:ext cx="7878980" cy="3869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Trade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67" y="1631676"/>
            <a:ext cx="8495071" cy="477450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+mn-lt"/>
              </a:rPr>
              <a:t>The long-term global potential for U.S. business is enormous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+mn-lt"/>
              </a:rPr>
              <a:t>The global economy </a:t>
            </a:r>
            <a:r>
              <a:rPr lang="en-US" b="1" i="1" dirty="0" smtClean="0">
                <a:latin typeface="+mn-lt"/>
              </a:rPr>
              <a:t>contracted </a:t>
            </a:r>
            <a:r>
              <a:rPr lang="en-US" dirty="0" smtClean="0">
                <a:latin typeface="+mn-lt"/>
              </a:rPr>
              <a:t>in 2009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+mn-lt"/>
              </a:rPr>
              <a:t>But, world GDP turned back around in 2010</a:t>
            </a:r>
          </a:p>
          <a:p>
            <a:pPr>
              <a:spcAft>
                <a:spcPts val="1200"/>
              </a:spcAft>
            </a:pPr>
            <a:r>
              <a:rPr lang="en-US" b="1" i="1" dirty="0" smtClean="0">
                <a:latin typeface="+mn-lt"/>
              </a:rPr>
              <a:t>U.S. consumers have money but China and India represent a bigger opportunity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75AAC2-AE8D-8944-A621-DCF5D5DA3DF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Unimpressive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80" y="1469445"/>
            <a:ext cx="8229600" cy="513720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800" dirty="0" smtClean="0">
                <a:latin typeface="+mn-lt"/>
              </a:rPr>
              <a:t>U.S. students ranked 25th among peers from 34 countries on a math test, and scored average in science and reading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800" dirty="0" smtClean="0">
                <a:latin typeface="+mn-lt"/>
              </a:rPr>
              <a:t>China, Singapore, and South Korea led                                               the pack, </a:t>
            </a:r>
            <a:r>
              <a:rPr lang="en-GB" sz="2800" b="1" i="1" dirty="0" smtClean="0">
                <a:latin typeface="+mn-lt"/>
              </a:rPr>
              <a:t>outpacing American students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800" dirty="0" smtClean="0">
                <a:latin typeface="+mn-lt"/>
              </a:rPr>
              <a:t>The South Korean government set a curfew                                       for online games in 2010 because public                                       school students exhibited signs of addiction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800" dirty="0" smtClean="0">
                <a:latin typeface="+mn-lt"/>
              </a:rPr>
              <a:t>The U.S. addiction level are equally high as American students need to </a:t>
            </a:r>
            <a:r>
              <a:rPr lang="en-GB" sz="2800" b="1" i="1" dirty="0" smtClean="0">
                <a:latin typeface="+mn-lt"/>
              </a:rPr>
              <a:t>increase their academic “game” to compete globally</a:t>
            </a:r>
            <a:endParaRPr lang="en-US" sz="2800" b="1" i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75AAC2-AE8D-8944-A621-DCF5D5DA3DF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4230" y="6144987"/>
            <a:ext cx="8104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/>
              <a:t>Source: Singapore Study finds video game addiction exists globally, The Medical News website, January 20, 2011, </a:t>
            </a:r>
            <a:r>
              <a:rPr lang="en-US" sz="600" u="sng" dirty="0" smtClean="0"/>
              <a:t>http://www.news-medical.net/news/20110120/Singapore-study-finds-video-game-addiction-exists-globally.aspx accessed February 14</a:t>
            </a:r>
            <a:r>
              <a:rPr lang="en-US" sz="600" dirty="0" smtClean="0"/>
              <a:t>, 2011; What they’re restricting in South Korea, Time magazine briefing, April 26, 2010; </a:t>
            </a:r>
            <a:r>
              <a:rPr lang="en-GB" sz="600" dirty="0" smtClean="0"/>
              <a:t>U.S. Teens Lag as China Soars on International Test by John Hechinger, December 7, 2010, Bloomberg website</a:t>
            </a:r>
            <a:r>
              <a:rPr lang="en-GB" sz="600" b="1" dirty="0" smtClean="0"/>
              <a:t>, </a:t>
            </a:r>
            <a:r>
              <a:rPr lang="en-GB" sz="600" u="sng" dirty="0" smtClean="0"/>
              <a:t>http://www.bloomberg.com/news/2010-12-07/teens-in-u-s-rank-25th-on-math-test-trail-in-science-reading.html</a:t>
            </a:r>
            <a:r>
              <a:rPr lang="en-GB" sz="600" b="1" dirty="0" smtClean="0"/>
              <a:t>, </a:t>
            </a:r>
            <a:r>
              <a:rPr lang="en-GB" sz="600" dirty="0" smtClean="0"/>
              <a:t>accessed February 14, 2010; South Korea Cracks Down on Gaming Addiction by Geoffrey Cain, </a:t>
            </a:r>
            <a:r>
              <a:rPr lang="en-GB" sz="600" i="1" dirty="0" smtClean="0"/>
              <a:t>Time </a:t>
            </a:r>
            <a:r>
              <a:rPr lang="en-GB" sz="600" dirty="0" smtClean="0"/>
              <a:t>magazine website, April 20, 2010</a:t>
            </a:r>
            <a:r>
              <a:rPr lang="en-GB" sz="600" b="1" dirty="0" smtClean="0"/>
              <a:t>, </a:t>
            </a:r>
            <a:r>
              <a:rPr lang="en-GB" sz="600" u="sng" dirty="0" smtClean="0"/>
              <a:t>http://www.time.com/time/world/article/0,8599,1983234,00.html</a:t>
            </a:r>
            <a:r>
              <a:rPr lang="en-GB" sz="600" b="1" dirty="0" smtClean="0"/>
              <a:t>, </a:t>
            </a:r>
            <a:r>
              <a:rPr lang="en-GB" sz="600" dirty="0" smtClean="0"/>
              <a:t>accessed February 1, 2010</a:t>
            </a:r>
            <a:endParaRPr lang="en-US" sz="600" dirty="0"/>
          </a:p>
        </p:txBody>
      </p:sp>
      <p:pic>
        <p:nvPicPr>
          <p:cNvPr id="9" name="Picture 8" descr="C:\Users\jklooster\Desktop\(03.02)iStock_000008146191Mediu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7906" y="2710149"/>
            <a:ext cx="2473288" cy="181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940627" y="4189378"/>
            <a:ext cx="17461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©iStockphoto.com/Jesus </a:t>
            </a:r>
            <a:r>
              <a:rPr lang="en-US" sz="800" dirty="0" err="1" smtClean="0"/>
              <a:t>Jauregui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Reasons for International Trade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F7F882-D57B-448A-9AA5-2FC84F9995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61536" y="2153256"/>
            <a:ext cx="5805355" cy="30676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2400"/>
              </a:spcAft>
              <a:buFont typeface="Wingdings" pitchFamily="2" charset="2"/>
              <a:buChar char="ü"/>
              <a:defRPr/>
            </a:pPr>
            <a:r>
              <a:rPr lang="en-US" sz="3200" kern="0" dirty="0">
                <a:latin typeface="+mn-lt"/>
                <a:ea typeface="+mn-ea"/>
                <a:cs typeface="+mn-cs"/>
              </a:rPr>
              <a:t>Access to Factors of Production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2400"/>
              </a:spcAft>
              <a:buFont typeface="Wingdings" pitchFamily="2" charset="2"/>
              <a:buChar char="ü"/>
              <a:defRPr/>
            </a:pPr>
            <a:r>
              <a:rPr lang="en-US" sz="3200" kern="0" dirty="0">
                <a:latin typeface="+mn-lt"/>
                <a:ea typeface="+mn-ea"/>
                <a:cs typeface="+mn-cs"/>
              </a:rPr>
              <a:t>Reduced Economic Risk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2400"/>
              </a:spcAft>
              <a:buFont typeface="Wingdings" pitchFamily="2" charset="2"/>
              <a:buChar char="ü"/>
              <a:defRPr/>
            </a:pPr>
            <a:r>
              <a:rPr lang="en-US" sz="3200" kern="0" dirty="0">
                <a:latin typeface="+mn-lt"/>
                <a:ea typeface="+mn-ea"/>
                <a:cs typeface="+mn-cs"/>
              </a:rPr>
              <a:t>Inflow of Innovation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85300"/>
            <a:ext cx="8229600" cy="981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Reasons for International Trade: Competitive Advantage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C28250-C431-401A-9AF4-D79D785578B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474396" y="2438400"/>
            <a:ext cx="3962400" cy="335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A country has an </a:t>
            </a:r>
          </a:p>
          <a:p>
            <a:pPr algn="ctr"/>
            <a:r>
              <a:rPr lang="en-US" sz="2200" b="1" i="1" dirty="0">
                <a:solidFill>
                  <a:schemeClr val="accent6"/>
                </a:solidFill>
              </a:rPr>
              <a:t>absolute advantage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when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it can produce more of a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good than other nations,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using the same amount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of resources.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4736700" y="2438400"/>
            <a:ext cx="3962400" cy="335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1" i="1" dirty="0">
                <a:solidFill>
                  <a:schemeClr val="accent6"/>
                </a:solidFill>
              </a:rPr>
              <a:t>Comparative</a:t>
            </a:r>
          </a:p>
          <a:p>
            <a:pPr algn="ctr"/>
            <a:r>
              <a:rPr lang="en-US" sz="2200" b="1" i="1" dirty="0">
                <a:solidFill>
                  <a:schemeClr val="accent6"/>
                </a:solidFill>
              </a:rPr>
              <a:t>advantage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is the</a:t>
            </a:r>
            <a:endParaRPr lang="en-US" sz="2200" dirty="0">
              <a:solidFill>
                <a:schemeClr val="bg1"/>
              </a:solidFill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benefit a country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has in a given industry if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it can make products at a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lower opportunity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cost.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325" y="1702818"/>
            <a:ext cx="81692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i="1" dirty="0">
                <a:solidFill>
                  <a:schemeClr val="accent6"/>
                </a:solidFill>
                <a:cs typeface="+mn-cs"/>
              </a:rPr>
              <a:t>Opportunity cost</a:t>
            </a:r>
            <a:r>
              <a:rPr lang="en-US" sz="2200" dirty="0">
                <a:solidFill>
                  <a:schemeClr val="accent6"/>
                </a:solidFill>
                <a:cs typeface="+mn-cs"/>
              </a:rPr>
              <a:t> –</a:t>
            </a:r>
            <a:r>
              <a:rPr lang="en-US" sz="2200" i="1" dirty="0">
                <a:solidFill>
                  <a:schemeClr val="accent6"/>
                </a:solidFill>
                <a:cs typeface="+mn-cs"/>
              </a:rPr>
              <a:t>The cost of giving up the second-best choice when making </a:t>
            </a:r>
            <a:r>
              <a:rPr lang="en-US" sz="2200" i="1" dirty="0" smtClean="0">
                <a:solidFill>
                  <a:schemeClr val="accent6"/>
                </a:solidFill>
                <a:cs typeface="+mn-cs"/>
              </a:rPr>
              <a:t>a decision</a:t>
            </a:r>
            <a:endParaRPr lang="en-US" sz="2200" i="1" dirty="0">
              <a:solidFill>
                <a:schemeClr val="accent6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544"/>
            <a:ext cx="8229600" cy="981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Cell Phone Subscriptions  </a:t>
            </a:r>
            <a:br>
              <a:rPr lang="en-US" dirty="0" smtClean="0"/>
            </a:br>
            <a:r>
              <a:rPr lang="en-US" dirty="0" smtClean="0"/>
              <a:t>Around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33" y="1430596"/>
            <a:ext cx="5785674" cy="4990331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2600" dirty="0" smtClean="0">
                <a:latin typeface="+mn-lt"/>
              </a:rPr>
              <a:t>In the U.S., Europe, and Japan, cell phones followed landlines, but many developing nations </a:t>
            </a:r>
            <a:r>
              <a:rPr lang="en-US" sz="2600" b="1" dirty="0" smtClean="0">
                <a:latin typeface="+mn-lt"/>
              </a:rPr>
              <a:t>“can leapfrog technology.”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+mn-lt"/>
              </a:rPr>
              <a:t>China currently boasts the world’s largest base of cell phone users—766 million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+mn-lt"/>
              </a:rPr>
              <a:t>India’s current subscriber base is more than 584 million; it has grown explosively in 5 years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+mn-lt"/>
              </a:rPr>
              <a:t>In Africa, </a:t>
            </a:r>
            <a:r>
              <a:rPr lang="en-GB" sz="2600" dirty="0" smtClean="0">
                <a:latin typeface="+mn-lt"/>
              </a:rPr>
              <a:t>cell phone penetration rates in 2009 were approximately 21% versus 9% for land lines 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In Zimbabwe, cell phone penetration grew from 4% in 2008 to about 30% in 2009.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75AAC2-AE8D-8944-A621-DCF5D5DA3DF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1233" y="6137320"/>
            <a:ext cx="8732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/>
              <a:t>Source: Zimbabwe: Mobile phone penetration linked to GDP growth, October 28, 2010, </a:t>
            </a:r>
            <a:r>
              <a:rPr lang="en-US" sz="600" dirty="0" err="1" smtClean="0"/>
              <a:t>AllAfrica</a:t>
            </a:r>
            <a:r>
              <a:rPr lang="en-US" sz="600" dirty="0" smtClean="0"/>
              <a:t> Global Media website, </a:t>
            </a:r>
            <a:r>
              <a:rPr lang="en-US" sz="600" u="sng" dirty="0" smtClean="0"/>
              <a:t>http://allafrica.com/stories/201011011088.html</a:t>
            </a:r>
            <a:r>
              <a:rPr lang="en-US" sz="600" dirty="0" smtClean="0"/>
              <a:t>, accessed February 7, 2010; Mobile Phone Adoption in Developing Countries, </a:t>
            </a:r>
            <a:r>
              <a:rPr lang="en-US" sz="600" dirty="0" err="1" smtClean="0"/>
              <a:t>WikiInvest</a:t>
            </a:r>
            <a:r>
              <a:rPr lang="en-US" sz="600" dirty="0" smtClean="0"/>
              <a:t> website, </a:t>
            </a:r>
            <a:r>
              <a:rPr lang="en-US" sz="600" u="sng" dirty="0" smtClean="0"/>
              <a:t>http://www.wikinvest.com/concept/Mobile_Phone_Adoption_in_Developing_Countries</a:t>
            </a:r>
            <a:r>
              <a:rPr lang="en-US" sz="600" dirty="0" smtClean="0"/>
              <a:t>, accessed February 8, 2011; Cell phones vital in developing world by Malcolm Foster, January 27, 2007, </a:t>
            </a:r>
            <a:r>
              <a:rPr lang="en-US" sz="600" i="1" dirty="0" smtClean="0"/>
              <a:t>Washington Post</a:t>
            </a:r>
            <a:r>
              <a:rPr lang="en-US" sz="600" dirty="0" smtClean="0"/>
              <a:t> website, http://www .</a:t>
            </a:r>
            <a:r>
              <a:rPr lang="en-US" sz="600" dirty="0" err="1" smtClean="0"/>
              <a:t>washingtonpost.com</a:t>
            </a:r>
            <a:r>
              <a:rPr lang="en-US" sz="600" dirty="0" smtClean="0"/>
              <a:t>/</a:t>
            </a:r>
            <a:r>
              <a:rPr lang="en-US" sz="600" dirty="0" err="1" smtClean="0"/>
              <a:t>wp-dyn</a:t>
            </a:r>
            <a:r>
              <a:rPr lang="en-US" sz="600" dirty="0" smtClean="0"/>
              <a:t>/content/article/2007/01/27/AR2007012700662.html</a:t>
            </a:r>
            <a:r>
              <a:rPr lang="en-US" sz="600" b="1" dirty="0" smtClean="0"/>
              <a:t>,</a:t>
            </a:r>
            <a:r>
              <a:rPr lang="en-US" sz="600" dirty="0" smtClean="0"/>
              <a:t> accessed January 28, 2009; China’s mobile users top 600 million: </a:t>
            </a:r>
            <a:r>
              <a:rPr lang="en-US" sz="600" dirty="0" err="1" smtClean="0"/>
              <a:t>govt</a:t>
            </a:r>
            <a:r>
              <a:rPr lang="en-US" sz="600" dirty="0" smtClean="0"/>
              <a:t>, July 24, 2008</a:t>
            </a:r>
            <a:endParaRPr lang="en-US" sz="600" dirty="0"/>
          </a:p>
        </p:txBody>
      </p:sp>
      <p:sp>
        <p:nvSpPr>
          <p:cNvPr id="8" name="Rectangle 7"/>
          <p:cNvSpPr/>
          <p:nvPr/>
        </p:nvSpPr>
        <p:spPr>
          <a:xfrm>
            <a:off x="6036403" y="4188553"/>
            <a:ext cx="26946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© </a:t>
            </a:r>
            <a:r>
              <a:rPr lang="en-US" sz="1000" dirty="0" err="1" smtClean="0"/>
              <a:t>vario</a:t>
            </a:r>
            <a:r>
              <a:rPr lang="en-US" sz="1000" dirty="0" smtClean="0"/>
              <a:t> images GmbH &amp; Co.KG / </a:t>
            </a:r>
            <a:r>
              <a:rPr lang="en-US" sz="1000" dirty="0" err="1" smtClean="0"/>
              <a:t>Alamy</a:t>
            </a:r>
            <a:endParaRPr lang="en-US" sz="1000" dirty="0"/>
          </a:p>
        </p:txBody>
      </p:sp>
      <p:pic>
        <p:nvPicPr>
          <p:cNvPr id="9" name="Picture 8" descr="(03.01)ADF6YM.jpg"/>
          <p:cNvPicPr>
            <a:picLocks noChangeAspect="1"/>
          </p:cNvPicPr>
          <p:nvPr/>
        </p:nvPicPr>
        <p:blipFill>
          <a:blip r:embed="rId2"/>
          <a:srcRect l="4851" r="5550"/>
          <a:stretch>
            <a:fillRect/>
          </a:stretch>
        </p:blipFill>
        <p:spPr>
          <a:xfrm>
            <a:off x="6006907" y="2153282"/>
            <a:ext cx="2724137" cy="2035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4205</TotalTime>
  <Words>1554</Words>
  <Application>Microsoft Office PowerPoint</Application>
  <PresentationFormat>On-screen Show (4:3)</PresentationFormat>
  <Paragraphs>291</Paragraphs>
  <Slides>30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The World Marketplace:</vt:lpstr>
      <vt:lpstr>An Unprecedented Opportunity….</vt:lpstr>
      <vt:lpstr>Growing World Population</vt:lpstr>
      <vt:lpstr>Global Trade Recovery</vt:lpstr>
      <vt:lpstr>Unimpressive Scores</vt:lpstr>
      <vt:lpstr>Key Reasons for International Trade</vt:lpstr>
      <vt:lpstr>Key Reasons for International Trade: Competitive Advantage</vt:lpstr>
      <vt:lpstr>Cell Phone Subscriptions   Around the World</vt:lpstr>
      <vt:lpstr>Global Trade: Taking Measure</vt:lpstr>
      <vt:lpstr>Global Trade: Exchange Rates</vt:lpstr>
      <vt:lpstr>The Many Names of Money</vt:lpstr>
      <vt:lpstr>Market Development Options</vt:lpstr>
      <vt:lpstr>Strategies for Reaching Global Markets</vt:lpstr>
      <vt:lpstr>Seizing the Opportunity: Strategies  for Reaching Global Markets</vt:lpstr>
      <vt:lpstr>Chrysler and Fiat</vt:lpstr>
      <vt:lpstr>Barriers to International Trade</vt:lpstr>
      <vt:lpstr>Veggie Surprise, Anyone?</vt:lpstr>
      <vt:lpstr>Barriers to International Trade:  Economic Differences</vt:lpstr>
      <vt:lpstr>Barriers to International Trade:  Sociocultural Differences</vt:lpstr>
      <vt:lpstr>Barriers to International Trade:  Political and Legal Differences</vt:lpstr>
      <vt:lpstr>Global Greening?</vt:lpstr>
      <vt:lpstr>Protectionism</vt:lpstr>
      <vt:lpstr>International Trade Restrictions</vt:lpstr>
      <vt:lpstr>Free Trade: The Movement Gains Momentum</vt:lpstr>
      <vt:lpstr>GATT and the World Trade Organization (WTO)</vt:lpstr>
      <vt:lpstr>GATT and the World Trade Organization (WTO)</vt:lpstr>
      <vt:lpstr>Trading Blocs and Common Markets</vt:lpstr>
      <vt:lpstr> Foreigners Flocking to America for Bargains</vt:lpstr>
      <vt:lpstr>Looking Back  </vt:lpstr>
    </vt:vector>
  </TitlesOfParts>
  <Company>just 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patti hudepohl</dc:creator>
  <cp:lastModifiedBy>CL User</cp:lastModifiedBy>
  <cp:revision>54</cp:revision>
  <dcterms:created xsi:type="dcterms:W3CDTF">2011-06-03T18:53:42Z</dcterms:created>
  <dcterms:modified xsi:type="dcterms:W3CDTF">2011-12-21T17:49:56Z</dcterms:modified>
</cp:coreProperties>
</file>