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sldIdLst>
    <p:sldId id="330" r:id="rId2"/>
    <p:sldId id="379" r:id="rId3"/>
    <p:sldId id="354" r:id="rId4"/>
    <p:sldId id="356" r:id="rId5"/>
    <p:sldId id="358" r:id="rId6"/>
    <p:sldId id="357" r:id="rId7"/>
    <p:sldId id="380" r:id="rId8"/>
    <p:sldId id="381" r:id="rId9"/>
    <p:sldId id="376" r:id="rId10"/>
    <p:sldId id="377" r:id="rId11"/>
    <p:sldId id="385" r:id="rId12"/>
    <p:sldId id="374" r:id="rId13"/>
    <p:sldId id="387" r:id="rId14"/>
    <p:sldId id="341" r:id="rId15"/>
    <p:sldId id="382" r:id="rId16"/>
    <p:sldId id="378" r:id="rId17"/>
    <p:sldId id="383" r:id="rId18"/>
    <p:sldId id="384" r:id="rId19"/>
    <p:sldId id="386" r:id="rId20"/>
  </p:sldIdLst>
  <p:sldSz cx="9144000" cy="6858000" type="screen4x3"/>
  <p:notesSz cx="6858000" cy="91011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64658"/>
    <a:srgbClr val="F1E2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09" autoAdjust="0"/>
  </p:normalViewPr>
  <p:slideViewPr>
    <p:cSldViewPr>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048" y="-84"/>
      </p:cViewPr>
      <p:guideLst>
        <p:guide orient="horz" pos="286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54113" y="682625"/>
            <a:ext cx="4551362" cy="3413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22763"/>
            <a:ext cx="54864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4393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4393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B044702-98B9-4889-8CDB-D0DEF57AA3BF}" type="slidenum">
              <a:rPr lang="en-US"/>
              <a:pPr>
                <a:defRPr/>
              </a:pPr>
              <a:t>‹#›</a:t>
            </a:fld>
            <a:endParaRPr lang="en-US"/>
          </a:p>
        </p:txBody>
      </p:sp>
    </p:spTree>
    <p:extLst>
      <p:ext uri="{BB962C8B-B14F-4D97-AF65-F5344CB8AC3E}">
        <p14:creationId xmlns:p14="http://schemas.microsoft.com/office/powerpoint/2010/main" val="3529889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8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8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8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8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77E9FB-B490-4E58-8026-746DAC49D61B}" type="slidenum">
              <a:rPr lang="en-US" altLang="en-US" sz="1200" smtClean="0">
                <a:latin typeface="Arial" charset="0"/>
              </a:rPr>
              <a:pPr/>
              <a:t>2</a:t>
            </a:fld>
            <a:endParaRPr lang="en-US" altLang="en-US" sz="1200"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dirty="0" smtClean="0"/>
              <a:t>Front-loading occurs when most states hold their primaries early in the election year, usually before the end of March, rather than spacing</a:t>
            </a:r>
            <a:r>
              <a:rPr lang="en-US" altLang="en-US" baseline="0" dirty="0" smtClean="0"/>
              <a:t> the primaries evenly between January and June</a:t>
            </a:r>
            <a:r>
              <a:rPr lang="en-US" altLang="en-US" dirty="0" smtClean="0"/>
              <a:t>.  In order for a candidate to win the Democratic or Republican nomination for president, a candidate has to win a certain number of votes (called delegates), and in order to win the votes necessary, they have to compete and win in a lot of different states across America.  No one state can give a candidate enough votes to win the nomination.</a:t>
            </a:r>
          </a:p>
          <a:p>
            <a:pPr eaLnBrk="1" hangingPunct="1"/>
            <a:endParaRPr lang="en-US" altLang="en-US" dirty="0" smtClean="0"/>
          </a:p>
          <a:p>
            <a:pPr eaLnBrk="1" hangingPunct="1"/>
            <a:r>
              <a:rPr lang="en-US" altLang="en-US" dirty="0" smtClean="0"/>
              <a:t>The pre-primary season begins a year or two before any primary election is even held.  Candidates engage in fund-raising and cater to party leaders during the pre-primary season.  In a front-loaded process, the candidate who has the most money and who has the most party insiders on his or her side will likely win the Democratic or Republican nomination.    </a:t>
            </a:r>
          </a:p>
          <a:p>
            <a:pPr eaLnBrk="1" hangingPunct="1"/>
            <a:endParaRPr lang="en-US" altLang="en-US" dirty="0" smtClean="0"/>
          </a:p>
          <a:p>
            <a:pPr eaLnBrk="1" hangingPunct="1"/>
            <a:r>
              <a:rPr lang="en-US" altLang="en-US" dirty="0" smtClean="0"/>
              <a:t>In theory, for an “outsider” to win the nomination (either Republican or Democratic), he or she needs time to build momentum, so it helps for the various states to spread their primary elections over a longer period of time, say over 6 or 7 months rather than over 2 months.  Front-loading hurts an outsider candidate’s chances of winning. </a:t>
            </a:r>
          </a:p>
          <a:p>
            <a:pPr eaLnBrk="1" hangingPunct="1"/>
            <a:endParaRPr lang="en-US" altLang="en-US" dirty="0" smtClean="0"/>
          </a:p>
          <a:p>
            <a:pPr eaLnBrk="1" hangingPunct="1"/>
            <a:endParaRPr lang="en-US" altLang="en-US" u="sng" dirty="0" smtClean="0"/>
          </a:p>
          <a:p>
            <a:pPr eaLnBrk="1" hangingPunct="1"/>
            <a:r>
              <a:rPr lang="en-US" altLang="en-US" u="sng" dirty="0" smtClean="0"/>
              <a:t>2016 Primaries</a:t>
            </a:r>
          </a:p>
          <a:p>
            <a:pPr eaLnBrk="1" hangingPunct="1"/>
            <a:r>
              <a:rPr lang="en-US" altLang="en-US" baseline="0" dirty="0" smtClean="0"/>
              <a:t>In 2016, the primary season is not as front-loaded as in 2000 or 2008.  14 states, including Texas, held primaries on Mar 1</a:t>
            </a:r>
            <a:r>
              <a:rPr lang="en-US" altLang="en-US" baseline="30000" dirty="0" smtClean="0"/>
              <a:t>st</a:t>
            </a:r>
            <a:r>
              <a:rPr lang="en-US" altLang="en-US" baseline="0" dirty="0" smtClean="0"/>
              <a:t> (13 states for the Democrats), which is more than the 12 states that held that many on one day in 2012.  In 2000, there were 20+ primaries on one day, and in 2008, there were 20+ primaries in early February.  Still, 14 (or 13 for Democrats) is a lot.  Candidates who have a lot of money can advertise on TV in multiple-states, whereas other candidates who are not as well funded cannot extensively advertise, thus they are at a disadvantage.  In the modern era, the most effective way to reach the voters is via TV ads. </a:t>
            </a:r>
          </a:p>
          <a:p>
            <a:pPr eaLnBrk="1" hangingPunct="1"/>
            <a:endParaRPr lang="en-US" altLang="en-US" baseline="0" dirty="0" smtClean="0"/>
          </a:p>
          <a:p>
            <a:pPr eaLnBrk="1" hangingPunct="1"/>
            <a:r>
              <a:rPr lang="en-US" altLang="en-US" baseline="0" dirty="0" smtClean="0"/>
              <a:t>Still, in 2016, the Iowa Caucus was on Feb. 1</a:t>
            </a:r>
            <a:r>
              <a:rPr lang="en-US" altLang="en-US" baseline="30000" dirty="0" smtClean="0"/>
              <a:t>st</a:t>
            </a:r>
            <a:r>
              <a:rPr lang="en-US" altLang="en-US" baseline="0" dirty="0" smtClean="0"/>
              <a:t>, whereas in 2008 and 2012, it was held on Jan. 3</a:t>
            </a:r>
            <a:r>
              <a:rPr lang="en-US" altLang="en-US" baseline="30000" dirty="0" smtClean="0"/>
              <a:t>rd</a:t>
            </a:r>
            <a:r>
              <a:rPr lang="en-US" altLang="en-US" baseline="0" dirty="0" smtClean="0"/>
              <a:t>.  So the voting started later in 2016, which in theory is designed to give “outsider” candidates more time to campaign than in the previous elections cycles of 2008 and 2012. </a:t>
            </a:r>
          </a:p>
          <a:p>
            <a:pPr eaLnBrk="1" hangingPunct="1"/>
            <a:endParaRPr lang="en-US" altLang="en-US" baseline="0" dirty="0" smtClean="0"/>
          </a:p>
          <a:p>
            <a:pPr eaLnBrk="1" hangingPunct="1"/>
            <a:r>
              <a:rPr lang="en-US" altLang="en-US" dirty="0" smtClean="0"/>
              <a:t>http://www.uspresidentialelectionnews.com/2016-presidential-primary-schedule-calendar/ -- The 2016 primary calendar</a:t>
            </a:r>
          </a:p>
          <a:p>
            <a:pPr eaLnBrk="1" hangingPunct="1"/>
            <a:endParaRPr lang="en-US" altLang="en-US" dirty="0" smtClean="0"/>
          </a:p>
          <a:p>
            <a:pPr eaLnBrk="1" hangingPunct="1"/>
            <a:endParaRPr lang="en-US" altLang="en-US" dirty="0" smtClean="0"/>
          </a:p>
          <a:p>
            <a:pPr eaLnBrk="1" hangingPunct="1"/>
            <a:r>
              <a:rPr lang="en-US" altLang="en-US" u="sng" dirty="0" smtClean="0"/>
              <a:t>2012 Primaries</a:t>
            </a:r>
          </a:p>
          <a:p>
            <a:pPr eaLnBrk="1" hangingPunct="1"/>
            <a:r>
              <a:rPr lang="en-US" altLang="en-US" dirty="0" smtClean="0"/>
              <a:t>In 2012, the advent of “Super PACs” allowed “outsiders” like Newt Gingrich and Rick Santorum to stay in the race longer, even long enough to survive Super Tuesday.  Mitt Romney was the front-runner on the Republican side—he was the “insider,” given that he had raised so much more money and had secured many high-level endorsements (e.g., governors like Chris Christie (R-NJ) and Nikki Haley (R-SC) and Donald Trump).  </a:t>
            </a:r>
          </a:p>
          <a:p>
            <a:pPr eaLnBrk="1" hangingPunct="1"/>
            <a:endParaRPr lang="en-US" altLang="en-US" dirty="0" smtClean="0"/>
          </a:p>
          <a:p>
            <a:pPr eaLnBrk="1" hangingPunct="1"/>
            <a:r>
              <a:rPr lang="en-US" altLang="en-US" dirty="0" smtClean="0"/>
              <a:t>The “Super PACs” allow one wealthy individual to give as much money as he or she wants to support a candidate (the money is not given directly to the candidate’s campaign but instead to an independent group that supports the candidate).  A casino owner (Sheldon </a:t>
            </a:r>
            <a:r>
              <a:rPr lang="en-US" altLang="en-US" dirty="0" err="1" smtClean="0"/>
              <a:t>Adelson</a:t>
            </a:r>
            <a:r>
              <a:rPr lang="en-US" altLang="en-US" dirty="0" smtClean="0"/>
              <a:t>) in Las Vegas bankrolled most of the “Super PAC” that supported Newt Gingrich.  This “Super PAC” allowed Gingrich to stay in the race longer than he would have otherwise.  A billionaire investor (Foster </a:t>
            </a:r>
            <a:r>
              <a:rPr lang="en-US" altLang="en-US" dirty="0" err="1" smtClean="0"/>
              <a:t>Friess</a:t>
            </a:r>
            <a:r>
              <a:rPr lang="en-US" altLang="en-US" dirty="0" smtClean="0"/>
              <a:t>) bankrolled most of the “Super PAC” that supported Rick Santorum’s primary run, and like Gingrich, Santorum was able to stay in the race longer because of this financial support.</a:t>
            </a:r>
          </a:p>
          <a:p>
            <a:pPr eaLnBrk="1" hangingPunct="1"/>
            <a:endParaRPr lang="en-US" altLang="en-US" dirty="0" smtClean="0"/>
          </a:p>
          <a:p>
            <a:pPr eaLnBrk="1" hangingPunct="1"/>
            <a:r>
              <a:rPr lang="en-US" altLang="en-US" dirty="0" smtClean="0"/>
              <a:t>In 2012, the effect of front-loading was offset by the “Super PACs.”  In addition, the primary season was less front-loaded than usual.  10 states held their primaries on “Super Tuesday” (March 6 2012), down from the usual ~20 states.  Still, Mitt Romney won the Republican nomination, so the “insider candidate” prevailed in a less front-loaded process that included “Super PACs.”  (President Obama had no competitors in the 2012 Democratic primaries, so there was no news on the Democratic side.)</a:t>
            </a:r>
          </a:p>
          <a:p>
            <a:pPr eaLnBrk="1" hangingPunct="1"/>
            <a:endParaRPr lang="en-US" altLang="en-US" dirty="0" smtClean="0"/>
          </a:p>
          <a:p>
            <a:pPr eaLnBrk="1" hangingPunct="1"/>
            <a:r>
              <a:rPr lang="en-US" altLang="en-US" u="sng" dirty="0" smtClean="0"/>
              <a:t>Some History</a:t>
            </a:r>
          </a:p>
          <a:p>
            <a:pPr eaLnBrk="1" hangingPunct="1"/>
            <a:r>
              <a:rPr lang="en-US" altLang="en-US" u="sng" dirty="0" smtClean="0"/>
              <a:t>2000</a:t>
            </a:r>
            <a:r>
              <a:rPr lang="en-US" altLang="en-US" dirty="0" smtClean="0"/>
              <a:t>:  Party leaders courted George W Bush, starting in 1998 after he won a landslide victory for Governor of Texas.  “Super Tuesday” and other regional primaries, where ~20 states held their primary elections on the same day, were devastating to McCain in 2000.  </a:t>
            </a:r>
          </a:p>
          <a:p>
            <a:pPr eaLnBrk="1" hangingPunct="1"/>
            <a:endParaRPr lang="en-US" altLang="en-US" dirty="0" smtClean="0"/>
          </a:p>
          <a:p>
            <a:pPr eaLnBrk="1" hangingPunct="1"/>
            <a:r>
              <a:rPr lang="en-US" altLang="en-US" u="sng" dirty="0" smtClean="0"/>
              <a:t>2008</a:t>
            </a:r>
            <a:r>
              <a:rPr lang="en-US" altLang="en-US" dirty="0" smtClean="0"/>
              <a:t>: Front-loading was in play in 2008.  20+ states held their primary elections on the same day early in the year (Feb 5</a:t>
            </a:r>
            <a:r>
              <a:rPr lang="en-US" altLang="en-US" baseline="30000" dirty="0" smtClean="0"/>
              <a:t>th</a:t>
            </a:r>
            <a:r>
              <a:rPr lang="en-US" altLang="en-US" dirty="0" smtClean="0"/>
              <a:t> 2008).  At the end of 2007, most political experts believed that the two front-runners, Hillary Clinton and Rudy Giuliani, would wrap up the Democratic and Republican nominations, respectively, on Super Tuesday (Feb. 5</a:t>
            </a:r>
            <a:r>
              <a:rPr lang="en-US" altLang="en-US" baseline="30000" dirty="0" smtClean="0"/>
              <a:t>th</a:t>
            </a:r>
            <a:r>
              <a:rPr lang="en-US" altLang="en-US" dirty="0" smtClean="0"/>
              <a:t> 2008).  That did not happen.  Barack Obama (D-IL) proved to be a much more competitive opponent to Hillary Clinton.  He even gained momentum after Super Tuesday, winning 11 election contests in a row between February 5</a:t>
            </a:r>
            <a:r>
              <a:rPr lang="en-US" altLang="en-US" baseline="30000" dirty="0" smtClean="0"/>
              <a:t>th</a:t>
            </a:r>
            <a:r>
              <a:rPr lang="en-US" altLang="en-US" dirty="0" smtClean="0"/>
              <a:t> and March 4</a:t>
            </a:r>
            <a:r>
              <a:rPr lang="en-US" altLang="en-US" baseline="30000" dirty="0" smtClean="0"/>
              <a:t>th</a:t>
            </a:r>
            <a:r>
              <a:rPr lang="en-US" altLang="en-US" dirty="0" smtClean="0"/>
              <a:t> (Texas and Ohio held primaries on March 4</a:t>
            </a:r>
            <a:r>
              <a:rPr lang="en-US" altLang="en-US" baseline="30000" dirty="0" smtClean="0"/>
              <a:t>th</a:t>
            </a:r>
            <a:r>
              <a:rPr lang="en-US" altLang="en-US" dirty="0" smtClean="0"/>
              <a:t>).  On the Republican side, John McCain emerged as the front-runner one-week before Super Tuesday, and then wrapped up the Republican nomination one month after Super Tuesday.  This just goes to show that “the rules” don’t always apply.  Barack Obama was able to overcome a front-loaded primary process to win the Democratic nomination.</a:t>
            </a:r>
          </a:p>
          <a:p>
            <a:pPr eaLnBrk="1" hangingPunct="1"/>
            <a:endParaRPr lang="en-US" altLang="en-US" dirty="0" smtClean="0"/>
          </a:p>
          <a:p>
            <a:pPr eaLnBrk="1" hangingPunct="1"/>
            <a:r>
              <a:rPr lang="en-US" altLang="en-US" dirty="0" smtClean="0"/>
              <a:t>    </a:t>
            </a:r>
          </a:p>
          <a:p>
            <a:pPr eaLnBrk="1" hangingPunct="1"/>
            <a:r>
              <a:rPr lang="en-US" altLang="en-US" dirty="0" smtClean="0"/>
              <a:t>  </a:t>
            </a:r>
          </a:p>
          <a:p>
            <a:pPr eaLnBrk="1" hangingPunct="1"/>
            <a:endParaRPr lang="en-US" altLang="en-US" dirty="0" smtClean="0"/>
          </a:p>
        </p:txBody>
      </p:sp>
    </p:spTree>
    <p:extLst>
      <p:ext uri="{BB962C8B-B14F-4D97-AF65-F5344CB8AC3E}">
        <p14:creationId xmlns:p14="http://schemas.microsoft.com/office/powerpoint/2010/main" val="416364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picture above,</a:t>
            </a:r>
            <a:r>
              <a:rPr lang="en-US" baseline="0" dirty="0" smtClean="0"/>
              <a:t> those with X’s from left to right are:  Chief of Staff, Reince </a:t>
            </a:r>
            <a:r>
              <a:rPr lang="en-US" baseline="0" dirty="0" err="1" smtClean="0"/>
              <a:t>Previus</a:t>
            </a:r>
            <a:r>
              <a:rPr lang="en-US" baseline="0" dirty="0" smtClean="0"/>
              <a:t>, policy advisor, Steve Bannon, White House spokesman, Sean Spicer, and National Security Advisor, Michael Flynn.</a:t>
            </a:r>
            <a:endParaRPr lang="en-US" dirty="0" smtClean="0"/>
          </a:p>
          <a:p>
            <a:endParaRPr lang="en-US" dirty="0" smtClean="0"/>
          </a:p>
          <a:p>
            <a:r>
              <a:rPr lang="en-US" dirty="0" smtClean="0"/>
              <a:t>In addition to his inner circle, Trump has feuded</a:t>
            </a:r>
            <a:r>
              <a:rPr lang="en-US" baseline="0" dirty="0" smtClean="0"/>
              <a:t> with his cabinet secretaries.  He has openly attack his Attorney General (Jeff Sessions) for recusing himself from the Russia investigation.  He has feuded with his Secretary of State (Rex </a:t>
            </a:r>
            <a:r>
              <a:rPr lang="en-US" baseline="0" dirty="0" err="1" smtClean="0"/>
              <a:t>Tillerson</a:t>
            </a:r>
            <a:r>
              <a:rPr lang="en-US" baseline="0" dirty="0" smtClean="0"/>
              <a:t>) over dealing with North Korea, tweeting that it is a waste of time to negotiate with “little Rocket man.”  </a:t>
            </a:r>
            <a:r>
              <a:rPr lang="en-US" baseline="0" dirty="0" err="1" smtClean="0"/>
              <a:t>Tillerson</a:t>
            </a:r>
            <a:r>
              <a:rPr lang="en-US" baseline="0" dirty="0" smtClean="0"/>
              <a:t> reportedly called Trump a “blanking moron” in response.      </a:t>
            </a:r>
            <a:endParaRPr lang="en-US" dirty="0"/>
          </a:p>
        </p:txBody>
      </p:sp>
      <p:sp>
        <p:nvSpPr>
          <p:cNvPr id="4" name="Slide Number Placeholder 3"/>
          <p:cNvSpPr>
            <a:spLocks noGrp="1"/>
          </p:cNvSpPr>
          <p:nvPr>
            <p:ph type="sldNum" sz="quarter" idx="10"/>
          </p:nvPr>
        </p:nvSpPr>
        <p:spPr/>
        <p:txBody>
          <a:bodyPr/>
          <a:lstStyle/>
          <a:p>
            <a:pPr>
              <a:defRPr/>
            </a:pPr>
            <a:fld id="{4B044702-98B9-4889-8CDB-D0DEF57AA3BF}" type="slidenum">
              <a:rPr lang="en-US" smtClean="0"/>
              <a:pPr>
                <a:defRPr/>
              </a:pPr>
              <a:t>16</a:t>
            </a:fld>
            <a:endParaRPr lang="en-US"/>
          </a:p>
        </p:txBody>
      </p:sp>
    </p:spTree>
    <p:extLst>
      <p:ext uri="{BB962C8B-B14F-4D97-AF65-F5344CB8AC3E}">
        <p14:creationId xmlns:p14="http://schemas.microsoft.com/office/powerpoint/2010/main" val="258266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http://www.pewresearch.org/fact-tank/2016/01/12/presidential-job-approval-ratings-from-ike-to-obama/</a:t>
            </a:r>
          </a:p>
          <a:p>
            <a:endParaRPr lang="en-US" dirty="0" smtClean="0"/>
          </a:p>
          <a:p>
            <a:r>
              <a:rPr lang="en-US" dirty="0" smtClean="0"/>
              <a:t>It matters if the American people are supportive of their president,</a:t>
            </a:r>
            <a:r>
              <a:rPr lang="en-US" baseline="0" dirty="0" smtClean="0"/>
              <a:t> or not.  </a:t>
            </a:r>
            <a:endParaRPr lang="en-US" dirty="0" smtClean="0"/>
          </a:p>
          <a:p>
            <a:endParaRPr lang="en-US" dirty="0" smtClean="0"/>
          </a:p>
          <a:p>
            <a:r>
              <a:rPr lang="en-US" dirty="0" smtClean="0"/>
              <a:t>When a president has job</a:t>
            </a:r>
            <a:r>
              <a:rPr lang="en-US" baseline="0" dirty="0" smtClean="0"/>
              <a:t> approval numbers in the 60s and 70s, they can be very effective.  Their supporters are more loyal and their opponents back off, fearing that if they challenge the president, they may be defeated in the next election.</a:t>
            </a:r>
          </a:p>
          <a:p>
            <a:endParaRPr lang="en-US" baseline="0" dirty="0" smtClean="0"/>
          </a:p>
          <a:p>
            <a:r>
              <a:rPr lang="en-US" baseline="0" dirty="0" smtClean="0"/>
              <a:t>When a president has job approval numbers in the 20s or 30s, the president is unlikely to get any proposal through Congress, and the president’s opposition feels confident to attack the president relentlessly, hoping to discredit him even further in the eyes of the public.</a:t>
            </a:r>
            <a:endParaRPr lang="en-US" dirty="0"/>
          </a:p>
        </p:txBody>
      </p:sp>
      <p:sp>
        <p:nvSpPr>
          <p:cNvPr id="4" name="Slide Number Placeholder 3"/>
          <p:cNvSpPr>
            <a:spLocks noGrp="1"/>
          </p:cNvSpPr>
          <p:nvPr>
            <p:ph type="sldNum" sz="quarter" idx="10"/>
          </p:nvPr>
        </p:nvSpPr>
        <p:spPr/>
        <p:txBody>
          <a:bodyPr/>
          <a:lstStyle/>
          <a:p>
            <a:pPr>
              <a:defRPr/>
            </a:pPr>
            <a:fld id="{1FCB1271-82EF-453F-AFD9-B1425F0D841F}" type="slidenum">
              <a:rPr lang="en-US" smtClean="0"/>
              <a:pPr>
                <a:defRPr/>
              </a:pPr>
              <a:t>17</a:t>
            </a:fld>
            <a:endParaRPr lang="en-US"/>
          </a:p>
        </p:txBody>
      </p:sp>
    </p:spTree>
    <p:extLst>
      <p:ext uri="{BB962C8B-B14F-4D97-AF65-F5344CB8AC3E}">
        <p14:creationId xmlns:p14="http://schemas.microsoft.com/office/powerpoint/2010/main" val="345741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http://news.gallup.com/poll/203198/presidential-approval-ratings-donald-trump.aspx</a:t>
            </a:r>
          </a:p>
          <a:p>
            <a:endParaRPr lang="en-US" baseline="0" dirty="0" smtClean="0"/>
          </a:p>
          <a:p>
            <a:r>
              <a:rPr lang="en-US" baseline="0" dirty="0" smtClean="0"/>
              <a:t>Bill Clinton did not enjoy a great honeymoon period in 1993; still, his approval numbers were better than Trump’s.  </a:t>
            </a:r>
            <a:endParaRPr lang="en-US" dirty="0"/>
          </a:p>
        </p:txBody>
      </p:sp>
      <p:sp>
        <p:nvSpPr>
          <p:cNvPr id="4" name="Slide Number Placeholder 3"/>
          <p:cNvSpPr>
            <a:spLocks noGrp="1"/>
          </p:cNvSpPr>
          <p:nvPr>
            <p:ph type="sldNum" sz="quarter" idx="10"/>
          </p:nvPr>
        </p:nvSpPr>
        <p:spPr/>
        <p:txBody>
          <a:bodyPr/>
          <a:lstStyle/>
          <a:p>
            <a:pPr>
              <a:defRPr/>
            </a:pPr>
            <a:fld id="{1FCB1271-82EF-453F-AFD9-B1425F0D841F}" type="slidenum">
              <a:rPr lang="en-US" smtClean="0"/>
              <a:pPr>
                <a:defRPr/>
              </a:pPr>
              <a:t>18</a:t>
            </a:fld>
            <a:endParaRPr lang="en-US"/>
          </a:p>
        </p:txBody>
      </p:sp>
    </p:spTree>
    <p:extLst>
      <p:ext uri="{BB962C8B-B14F-4D97-AF65-F5344CB8AC3E}">
        <p14:creationId xmlns:p14="http://schemas.microsoft.com/office/powerpoint/2010/main" val="230811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http://projects.fivethirtyeight.com/2016-endorsement-primary/</a:t>
            </a:r>
          </a:p>
          <a:p>
            <a:endParaRPr lang="en-US" dirty="0" smtClean="0"/>
          </a:p>
          <a:p>
            <a:r>
              <a:rPr lang="en-US" dirty="0" smtClean="0"/>
              <a:t>What is the pre-primary?  It is the year before any</a:t>
            </a:r>
            <a:r>
              <a:rPr lang="en-US" baseline="0" dirty="0" smtClean="0"/>
              <a:t> votes are cast in a presidential cycle.  During the pre-primary season, candidates raise money and seek endorsements of big name party leaders.  Typically, the candidate with the most endorsements and money raised wins the nomination.  This did not happen in 2016.  Trump won with no pre-primary endorsements and with very little fund-raising.</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sng" dirty="0" smtClean="0"/>
              <a:t>How Fivethirtyeight.com weights pre-primary endorsements</a:t>
            </a:r>
            <a:r>
              <a:rPr lang="en-US" dirty="0" smtClean="0"/>
              <a:t>:  A</a:t>
            </a:r>
            <a:r>
              <a:rPr lang="en-US" baseline="0" dirty="0" smtClean="0"/>
              <a:t> gubernatorial endorsement for a candidate counts 10 points; an endorsement from a U.S. Senator is worth 5 points, and an endorsement from a U.S. representative is 1 point.  If the endorsements of elected leaders is a predictor of which candidate will win the nomination, then Hillary Clinton should be a shoe-in in 2016 for the Democratic nomination, and Jeb Bush and Marco Rubio should have the inside track for the Republican nomination.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u="sng" baseline="0" dirty="0" smtClean="0"/>
              <a:t>What is the Conventional Wisdom??  </a:t>
            </a:r>
            <a:r>
              <a:rPr lang="en-US" baseline="0" dirty="0" smtClean="0"/>
              <a:t>In the context of a presidential election, the conventional wisdom is a consensus belief among political experts regarding which factors decide a presidential election.  The consensus belief is that the candidate who secures the most endorsements and campaign money (including money raised by outside groups or “Super PACs”)  is most likely to win the nomination.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Since 1980, the Republican candidate with the most pre-Iowa Caucus endorsements of Republican party leaders has won the nomination.</a:t>
            </a:r>
            <a:r>
              <a:rPr lang="en-US" sz="800" baseline="0" dirty="0" smtClean="0"/>
              <a:t>  </a:t>
            </a:r>
            <a:r>
              <a:rPr lang="en-US" sz="800" dirty="0" smtClean="0"/>
              <a:t>This trend was broken in 2016 by Donald Trump,</a:t>
            </a:r>
            <a:r>
              <a:rPr lang="en-US" sz="800" baseline="0" dirty="0" smtClean="0"/>
              <a:t> who even after becoming the presumptive nominee in May 2016, only had 46 points of endorsements (according to the weighting used by 538.com)</a:t>
            </a: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r>
            <a:br>
              <a:rPr lang="en-US" baseline="0" dirty="0" smtClean="0"/>
            </a:br>
            <a:r>
              <a:rPr lang="en-US" u="sng" baseline="0" dirty="0" smtClean="0"/>
              <a:t>Follow-up from points made on the PowerPoint slide above</a:t>
            </a:r>
            <a:r>
              <a:rPr lang="en-US" baseline="0" dirty="0" smtClean="0"/>
              <a:t>:  Interestingly, on the eve of the Iowa Caucus, Donald Trump had no endorsements, and Ted Cruz had 16 endorsements of Republican Party leaders.  Cruz went on to win the Iowa Caucus; Trump was second.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u="sng" baseline="0" dirty="0" smtClean="0"/>
              <a:t>Follow-up from points made on the PowerPoint slide above</a:t>
            </a:r>
            <a:r>
              <a:rPr lang="en-US" baseline="0" dirty="0" smtClean="0"/>
              <a:t>:   In 1988, Michael Dukakis was the eventual Democratic nominee, as was John Kerry in 2004 and Barack Obama in 2008.  </a:t>
            </a:r>
          </a:p>
          <a:p>
            <a:endParaRPr lang="en-US" baseline="0" dirty="0" smtClean="0"/>
          </a:p>
          <a:p>
            <a:r>
              <a:rPr lang="en-US" baseline="0" dirty="0" smtClean="0"/>
              <a:t>See the endorsements to date (1/18/2016):  http://projects.fivethirtyeight.com/2016-endorsement-primary/#endorsements </a:t>
            </a:r>
          </a:p>
          <a:p>
            <a:endParaRPr lang="en-US" baseline="0" dirty="0" smtClean="0"/>
          </a:p>
        </p:txBody>
      </p:sp>
      <p:sp>
        <p:nvSpPr>
          <p:cNvPr id="4" name="Slide Number Placeholder 3"/>
          <p:cNvSpPr>
            <a:spLocks noGrp="1"/>
          </p:cNvSpPr>
          <p:nvPr>
            <p:ph type="sldNum" sz="quarter" idx="10"/>
          </p:nvPr>
        </p:nvSpPr>
        <p:spPr/>
        <p:txBody>
          <a:bodyPr/>
          <a:lstStyle/>
          <a:p>
            <a:pPr>
              <a:defRPr/>
            </a:pPr>
            <a:fld id="{4B044702-98B9-4889-8CDB-D0DEF57AA3BF}" type="slidenum">
              <a:rPr lang="en-US" smtClean="0"/>
              <a:pPr>
                <a:defRPr/>
              </a:pPr>
              <a:t>4</a:t>
            </a:fld>
            <a:endParaRPr lang="en-US"/>
          </a:p>
        </p:txBody>
      </p:sp>
    </p:spTree>
    <p:extLst>
      <p:ext uri="{BB962C8B-B14F-4D97-AF65-F5344CB8AC3E}">
        <p14:creationId xmlns:p14="http://schemas.microsoft.com/office/powerpoint/2010/main" val="252670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http://projects.fivethirtyeight.com/2016-endorsement-primary/</a:t>
            </a:r>
          </a:p>
          <a:p>
            <a:endParaRPr lang="en-US" dirty="0" smtClean="0"/>
          </a:p>
          <a:p>
            <a:r>
              <a:rPr lang="en-US" baseline="0" dirty="0" smtClean="0"/>
              <a:t>See the endorsements to date (1/18/2016):  http://projects.fivethirtyeight.com/2016-endorsement-primary/#endorsements </a:t>
            </a:r>
          </a:p>
          <a:p>
            <a:endParaRPr lang="en-US" baseline="0" dirty="0" smtClean="0"/>
          </a:p>
          <a:p>
            <a:r>
              <a:rPr lang="en-US" baseline="0" dirty="0" smtClean="0"/>
              <a:t>Cut and pasted from Fivethirtyeight.com:  “</a:t>
            </a:r>
            <a:r>
              <a:rPr lang="en-US" b="0" dirty="0" smtClean="0"/>
              <a:t>While each election cycle is different, nomination races since 1980 have fallen into two broad categories. In some — like the Republican contest of 1996 and both the Democratic and Republican races of 2000 — party elites rallied around a candidate well before the Iowa caucuses, and these candidates went on to win their nominations with relative ease. In others, like the Democratic contests of 1988 and 2004 , there was less of an endorsement consensus, with party officials taking more of a wait-and-see approach until voters weighed in. Party elites coalesced around a candidate only after the Iowa caucuses and the New Hampshire primary.”</a:t>
            </a: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B044702-98B9-4889-8CDB-D0DEF57AA3BF}" type="slidenum">
              <a:rPr lang="en-US" smtClean="0"/>
              <a:pPr>
                <a:defRPr/>
              </a:pPr>
              <a:t>5</a:t>
            </a:fld>
            <a:endParaRPr lang="en-US"/>
          </a:p>
        </p:txBody>
      </p:sp>
    </p:spTree>
    <p:extLst>
      <p:ext uri="{BB962C8B-B14F-4D97-AF65-F5344CB8AC3E}">
        <p14:creationId xmlns:p14="http://schemas.microsoft.com/office/powerpoint/2010/main" val="252670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http://www.opensecrets.org/pres16/</a:t>
            </a:r>
          </a:p>
          <a:p>
            <a:endParaRPr lang="en-US" dirty="0" smtClean="0"/>
          </a:p>
          <a:p>
            <a:r>
              <a:rPr lang="en-US" dirty="0" smtClean="0"/>
              <a:t>http://www.opensecrets.org/pres16/outsidegroups.php – a list of all Super PACs</a:t>
            </a:r>
            <a:r>
              <a:rPr lang="en-US" baseline="0" dirty="0" smtClean="0"/>
              <a:t> to date.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u="sng" baseline="0" dirty="0" smtClean="0"/>
              <a:t>What is the Conventional Wisdom??  </a:t>
            </a:r>
            <a:r>
              <a:rPr lang="en-US" baseline="0" dirty="0" smtClean="0"/>
              <a:t>In the context of a presidential election, the conventional wisdom is a consensus belief among political experts regarding which factors decide a presidential election.  The consensus belief is that the candidate who secures the most endorsements and campaign money (including money raised by outside groups or “Super PACs”)  is most likely to win the nomination.</a:t>
            </a:r>
          </a:p>
          <a:p>
            <a:endParaRPr lang="en-US" baseline="0" dirty="0" smtClean="0"/>
          </a:p>
          <a:p>
            <a:r>
              <a:rPr lang="en-US" baseline="0" dirty="0" smtClean="0"/>
              <a:t>Fund-raising is not always the deciding factor in an election.  In 1998, Jesse Ventura (a movie actor) won the Governor’s race in Minnesota.  He ran as an Independent and raised only $250,000, and he still beat the Democrat and Republican in the race, both of whom had raised millions of dollars.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B044702-98B9-4889-8CDB-D0DEF57AA3BF}" type="slidenum">
              <a:rPr lang="en-US" smtClean="0"/>
              <a:pPr>
                <a:defRPr/>
              </a:pPr>
              <a:t>6</a:t>
            </a:fld>
            <a:endParaRPr lang="en-US"/>
          </a:p>
        </p:txBody>
      </p:sp>
    </p:spTree>
    <p:extLst>
      <p:ext uri="{BB962C8B-B14F-4D97-AF65-F5344CB8AC3E}">
        <p14:creationId xmlns:p14="http://schemas.microsoft.com/office/powerpoint/2010/main" val="397139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bad news for a political party when it is internally divided.  The “message stream” (from TV, internet, newspapers, social media, etc.) is mixed, some positive and some negative.  Moderates and Independents receive these messages and conclude there may be something wrong with the candidate (i.e., in this case, Trump)—thus they are more likely to vote for the other candidate (i.e., Hillary Clinton) because the message</a:t>
            </a:r>
            <a:r>
              <a:rPr lang="en-US" baseline="0" dirty="0" smtClean="0"/>
              <a:t> stream about the other candidate is more unified and positive, given that there is more unity in the other party.</a:t>
            </a:r>
            <a:endParaRPr lang="en-US" dirty="0" smtClean="0"/>
          </a:p>
          <a:p>
            <a:endParaRPr lang="en-US" dirty="0"/>
          </a:p>
        </p:txBody>
      </p:sp>
      <p:sp>
        <p:nvSpPr>
          <p:cNvPr id="4" name="Slide Number Placeholder 3"/>
          <p:cNvSpPr>
            <a:spLocks noGrp="1"/>
          </p:cNvSpPr>
          <p:nvPr>
            <p:ph type="sldNum" sz="quarter" idx="10"/>
          </p:nvPr>
        </p:nvSpPr>
        <p:spPr/>
        <p:txBody>
          <a:bodyPr/>
          <a:lstStyle/>
          <a:p>
            <a:fld id="{7B4453D7-A430-4E5D-890F-BF994F7EA96F}" type="slidenum">
              <a:rPr lang="en-US" smtClean="0"/>
              <a:t>9</a:t>
            </a:fld>
            <a:endParaRPr lang="en-US" dirty="0"/>
          </a:p>
        </p:txBody>
      </p:sp>
    </p:spTree>
    <p:extLst>
      <p:ext uri="{BB962C8B-B14F-4D97-AF65-F5344CB8AC3E}">
        <p14:creationId xmlns:p14="http://schemas.microsoft.com/office/powerpoint/2010/main" val="224059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044702-98B9-4889-8CDB-D0DEF57AA3BF}" type="slidenum">
              <a:rPr lang="en-US" smtClean="0"/>
              <a:pPr>
                <a:defRPr/>
              </a:pPr>
              <a:t>10</a:t>
            </a:fld>
            <a:endParaRPr lang="en-US"/>
          </a:p>
        </p:txBody>
      </p:sp>
    </p:spTree>
    <p:extLst>
      <p:ext uri="{BB962C8B-B14F-4D97-AF65-F5344CB8AC3E}">
        <p14:creationId xmlns:p14="http://schemas.microsoft.com/office/powerpoint/2010/main" val="45223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AE011B-773B-4293-AB74-ECC471BE56E6}" type="slidenum">
              <a:rPr lang="en-US" altLang="en-US" sz="1200" smtClean="0">
                <a:latin typeface="Arial" charset="0"/>
              </a:rPr>
              <a:pPr/>
              <a:t>11</a:t>
            </a:fld>
            <a:endParaRPr lang="en-US" altLang="en-US" sz="1200"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228600" indent="-228600" eaLnBrk="1" hangingPunct="1"/>
            <a:r>
              <a:rPr lang="en-US" altLang="en-US" dirty="0" smtClean="0"/>
              <a:t>President’s who lost support of their own parties:</a:t>
            </a:r>
          </a:p>
          <a:p>
            <a:pPr marL="228600" indent="-228600" eaLnBrk="1" hangingPunct="1"/>
            <a:endParaRPr lang="en-US" altLang="en-US" dirty="0" smtClean="0"/>
          </a:p>
          <a:p>
            <a:pPr marL="228600" indent="-228600" eaLnBrk="1" hangingPunct="1"/>
            <a:r>
              <a:rPr lang="en-US" altLang="en-US" dirty="0" smtClean="0"/>
              <a:t>1. John Adams – Quasi-War…Adams’ party wanted all-out war with France, while the opposing party opposed war with France.  Adams split the difference, but party leaders turned to Hamilton for leadership.  Adams ran for reelection but lost to Jefferson.</a:t>
            </a:r>
          </a:p>
          <a:p>
            <a:pPr marL="228600" indent="-228600" eaLnBrk="1" hangingPunct="1"/>
            <a:r>
              <a:rPr lang="en-US" altLang="en-US" dirty="0" smtClean="0"/>
              <a:t>2. James K Polk – Mexican-American War controversial at the time, thought to be unconstitutional…Western Democrats turned against Polk when he failed to go to war with GB over Northwest Territory…Polk was not re-nominated by party leaders to run for reelection; he served only one term as president</a:t>
            </a:r>
          </a:p>
          <a:p>
            <a:pPr marL="228600" indent="-228600" eaLnBrk="1" hangingPunct="1"/>
            <a:r>
              <a:rPr lang="en-US" altLang="en-US" dirty="0" smtClean="0"/>
              <a:t>3. Fillmore – the pro-slavery provisions of the compromise of 1850 was too controversial, and Fillmore supported the compromise…he too was not re-nominated by party leaders</a:t>
            </a:r>
          </a:p>
          <a:p>
            <a:pPr marL="228600" indent="-228600" eaLnBrk="1" hangingPunct="1">
              <a:buFontTx/>
              <a:buAutoNum type="arabicPeriod" startAt="4"/>
            </a:pPr>
            <a:r>
              <a:rPr lang="en-US" altLang="en-US" dirty="0" smtClean="0"/>
              <a:t>Pierce – desire to purchase Cuba, viewed as an attempt to spread slavery…violence in the Kansas Territory over the slave issue hurt Pierce…again, party leaders did not re-nominate Pierce</a:t>
            </a:r>
          </a:p>
          <a:p>
            <a:pPr marL="228600" indent="-228600" eaLnBrk="1" hangingPunct="1">
              <a:buFontTx/>
              <a:buAutoNum type="arabicPeriod" startAt="4"/>
            </a:pPr>
            <a:r>
              <a:rPr lang="en-US" altLang="en-US" dirty="0" smtClean="0"/>
              <a:t>Buchanan – </a:t>
            </a:r>
            <a:r>
              <a:rPr lang="en-US" altLang="en-US" dirty="0" err="1" smtClean="0"/>
              <a:t>LeCompton</a:t>
            </a:r>
            <a:r>
              <a:rPr lang="en-US" altLang="en-US" dirty="0" smtClean="0"/>
              <a:t> Compromise for Kansas a disaster…Buchanan did nothing to resolve the slave issue</a:t>
            </a:r>
          </a:p>
          <a:p>
            <a:pPr marL="228600" indent="-228600" eaLnBrk="1" hangingPunct="1">
              <a:buFontTx/>
              <a:buAutoNum type="arabicPeriod" startAt="4"/>
            </a:pPr>
            <a:r>
              <a:rPr lang="en-US" altLang="en-US" dirty="0" smtClean="0"/>
              <a:t>Chester Arthur – not re-nominated by party leaders</a:t>
            </a:r>
          </a:p>
          <a:p>
            <a:pPr marL="228600" indent="-228600" eaLnBrk="1" hangingPunct="1">
              <a:buFontTx/>
              <a:buAutoNum type="arabicPeriod" startAt="4"/>
            </a:pPr>
            <a:r>
              <a:rPr lang="en-US" altLang="en-US" dirty="0" smtClean="0"/>
              <a:t>Grover Cleveland – took a stand on the Gold Standard, split the Democratic Party in two…Cleveland supported a 3</a:t>
            </a:r>
            <a:r>
              <a:rPr lang="en-US" altLang="en-US" baseline="30000" dirty="0" smtClean="0"/>
              <a:t>rd</a:t>
            </a:r>
            <a:r>
              <a:rPr lang="en-US" altLang="en-US" dirty="0" smtClean="0"/>
              <a:t> Party candidate in 1896</a:t>
            </a:r>
          </a:p>
          <a:p>
            <a:pPr marL="228600" indent="-228600" eaLnBrk="1" hangingPunct="1">
              <a:buFontTx/>
              <a:buAutoNum type="arabicPeriod" startAt="4"/>
            </a:pPr>
            <a:r>
              <a:rPr lang="en-US" altLang="en-US" dirty="0" smtClean="0"/>
              <a:t>LBJ – destroyed by the Vietnam War…invited 3 challenges in the primaries…LBJ decided not to run for reelection</a:t>
            </a:r>
          </a:p>
          <a:p>
            <a:pPr marL="228600" indent="-228600" eaLnBrk="1" hangingPunct="1">
              <a:buFontTx/>
              <a:buAutoNum type="arabicPeriod" startAt="4"/>
            </a:pPr>
            <a:r>
              <a:rPr lang="en-US" altLang="en-US" dirty="0" smtClean="0"/>
              <a:t>Nixon – Watergate, Republicans could not support him…Nixon resigned over the controversy</a:t>
            </a:r>
          </a:p>
          <a:p>
            <a:pPr marL="228600" indent="-228600" eaLnBrk="1" hangingPunct="1">
              <a:buFontTx/>
              <a:buAutoNum type="arabicPeriod" startAt="4"/>
            </a:pPr>
            <a:r>
              <a:rPr lang="en-US" altLang="en-US" dirty="0" smtClean="0"/>
              <a:t> Carter – invited a challenge from his left flank (Ted Kennedy); Carter was too conservative for the Democratic Party</a:t>
            </a:r>
          </a:p>
          <a:p>
            <a:pPr marL="228600" indent="-228600" eaLnBrk="1" hangingPunct="1">
              <a:buFontTx/>
              <a:buAutoNum type="arabicPeriod" startAt="4"/>
            </a:pPr>
            <a:r>
              <a:rPr lang="en-US" altLang="en-US" dirty="0" smtClean="0"/>
              <a:t> Bush41 – invited a challenge from his right flank (Pat Buchanan); he compromised on the tax issue (raised taxes)</a:t>
            </a:r>
          </a:p>
          <a:p>
            <a:pPr marL="228600" indent="-228600" eaLnBrk="1" hangingPunct="1"/>
            <a:endParaRPr lang="en-US" altLang="en-US" dirty="0" smtClean="0"/>
          </a:p>
        </p:txBody>
      </p:sp>
    </p:spTree>
    <p:extLst>
      <p:ext uri="{BB962C8B-B14F-4D97-AF65-F5344CB8AC3E}">
        <p14:creationId xmlns:p14="http://schemas.microsoft.com/office/powerpoint/2010/main" val="244949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Meet the</a:t>
            </a:r>
            <a:r>
              <a:rPr lang="en-US" baseline="0" dirty="0" smtClean="0"/>
              <a:t> Press, 3-27-2016</a:t>
            </a:r>
            <a:endParaRPr lang="en-US" dirty="0"/>
          </a:p>
        </p:txBody>
      </p:sp>
      <p:sp>
        <p:nvSpPr>
          <p:cNvPr id="4" name="Slide Number Placeholder 3"/>
          <p:cNvSpPr>
            <a:spLocks noGrp="1"/>
          </p:cNvSpPr>
          <p:nvPr>
            <p:ph type="sldNum" sz="quarter" idx="10"/>
          </p:nvPr>
        </p:nvSpPr>
        <p:spPr/>
        <p:txBody>
          <a:bodyPr/>
          <a:lstStyle/>
          <a:p>
            <a:fld id="{4F9E3CEC-498D-4A6D-919C-64687848378E}" type="slidenum">
              <a:rPr lang="en-US" smtClean="0"/>
              <a:t>13</a:t>
            </a:fld>
            <a:endParaRPr lang="en-US"/>
          </a:p>
        </p:txBody>
      </p:sp>
    </p:spTree>
    <p:extLst>
      <p:ext uri="{BB962C8B-B14F-4D97-AF65-F5344CB8AC3E}">
        <p14:creationId xmlns:p14="http://schemas.microsoft.com/office/powerpoint/2010/main" val="84515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u="none" dirty="0" smtClean="0"/>
              <a:t>Source</a:t>
            </a:r>
            <a:r>
              <a:rPr lang="en-US" u="none" baseline="0" dirty="0" smtClean="0"/>
              <a:t> (2016 Exit Polls):  cnn.com/elections</a:t>
            </a:r>
            <a:endParaRPr lang="en-US" u="none" dirty="0" smtClean="0"/>
          </a:p>
          <a:p>
            <a:pPr>
              <a:spcBef>
                <a:spcPct val="50000"/>
              </a:spcBef>
            </a:pPr>
            <a:endParaRPr lang="en-US" u="sng" dirty="0" smtClean="0"/>
          </a:p>
          <a:p>
            <a:pPr>
              <a:spcBef>
                <a:spcPct val="50000"/>
              </a:spcBef>
            </a:pPr>
            <a:r>
              <a:rPr lang="en-US" u="sng" dirty="0" smtClean="0"/>
              <a:t>2008 &amp; 2012</a:t>
            </a:r>
            <a:r>
              <a:rPr lang="en-US" dirty="0" smtClean="0"/>
              <a:t>:  </a:t>
            </a:r>
            <a:r>
              <a:rPr lang="en-US" altLang="en-US" sz="800" dirty="0" smtClean="0">
                <a:solidFill>
                  <a:srgbClr val="000000"/>
                </a:solidFill>
              </a:rPr>
              <a:t>Some demographics are strong predictors of vote choice in a presidential election.</a:t>
            </a:r>
            <a:r>
              <a:rPr lang="en-US" altLang="en-US" sz="800" baseline="0" dirty="0" smtClean="0">
                <a:solidFill>
                  <a:srgbClr val="000000"/>
                </a:solidFill>
              </a:rPr>
              <a:t>  </a:t>
            </a:r>
            <a:r>
              <a:rPr lang="en-US" altLang="en-US" sz="800" dirty="0" smtClean="0">
                <a:solidFill>
                  <a:srgbClr val="000000"/>
                </a:solidFill>
              </a:rPr>
              <a:t>Typically, blacks vote ~90% for the Democratic candidate, and roughly 2/3rds of Hispanics tend to vote for the Democratic candidate.</a:t>
            </a:r>
            <a:r>
              <a:rPr lang="en-US" altLang="en-US" sz="800" baseline="0" dirty="0" smtClean="0">
                <a:solidFill>
                  <a:srgbClr val="000000"/>
                </a:solidFill>
              </a:rPr>
              <a:t>  </a:t>
            </a:r>
            <a:r>
              <a:rPr lang="en-US" altLang="en-US" sz="800" dirty="0" smtClean="0">
                <a:solidFill>
                  <a:srgbClr val="000000"/>
                </a:solidFill>
              </a:rPr>
              <a:t>About 55% to 60% of whites vote for the Republican candidate.</a:t>
            </a:r>
            <a:r>
              <a:rPr lang="en-US" altLang="en-US" sz="800" baseline="0" dirty="0" smtClean="0">
                <a:solidFill>
                  <a:srgbClr val="000000"/>
                </a:solidFill>
              </a:rPr>
              <a:t>  </a:t>
            </a:r>
            <a:r>
              <a:rPr lang="en-US" altLang="en-US" sz="800" dirty="0" smtClean="0">
                <a:solidFill>
                  <a:srgbClr val="000000"/>
                </a:solidFill>
              </a:rPr>
              <a:t>In the aftermath of the  2012 election, the conventional wisdom was that Republicans needed to do better with </a:t>
            </a:r>
            <a:r>
              <a:rPr lang="en-US" altLang="en-US" sz="800" dirty="0" err="1" smtClean="0">
                <a:solidFill>
                  <a:srgbClr val="000000"/>
                </a:solidFill>
              </a:rPr>
              <a:t>hispanic</a:t>
            </a:r>
            <a:r>
              <a:rPr lang="en-US" altLang="en-US" sz="800" dirty="0" smtClean="0">
                <a:solidFill>
                  <a:srgbClr val="000000"/>
                </a:solidFill>
              </a:rPr>
              <a:t> voters—Romney only won 27% of the </a:t>
            </a:r>
            <a:r>
              <a:rPr lang="en-US" altLang="en-US" sz="800" dirty="0" err="1" smtClean="0">
                <a:solidFill>
                  <a:srgbClr val="000000"/>
                </a:solidFill>
              </a:rPr>
              <a:t>hispanic</a:t>
            </a:r>
            <a:r>
              <a:rPr lang="en-US" altLang="en-US" sz="800" dirty="0" smtClean="0">
                <a:solidFill>
                  <a:srgbClr val="000000"/>
                </a:solidFill>
              </a:rPr>
              <a:t> vote.</a:t>
            </a:r>
          </a:p>
          <a:p>
            <a:endParaRPr lang="en-US" dirty="0" smtClean="0"/>
          </a:p>
          <a:p>
            <a:r>
              <a:rPr lang="en-US" dirty="0" smtClean="0"/>
              <a:t>2012:  The</a:t>
            </a:r>
            <a:r>
              <a:rPr lang="en-US" baseline="0" dirty="0" smtClean="0"/>
              <a:t> Republican base is very strongly against illegal immigration, and Romney appealed to that sentiment in 2012.  Some concluded that Romney won so few </a:t>
            </a:r>
            <a:r>
              <a:rPr lang="en-US" baseline="0" dirty="0" err="1" smtClean="0"/>
              <a:t>hispanic</a:t>
            </a:r>
            <a:r>
              <a:rPr lang="en-US" baseline="0" dirty="0" smtClean="0"/>
              <a:t> votes because of that strong stance.  In the 2016 cycle, Donald Trump vowed to win the </a:t>
            </a:r>
            <a:r>
              <a:rPr lang="en-US" baseline="0" dirty="0" err="1" smtClean="0"/>
              <a:t>hispanic</a:t>
            </a:r>
            <a:r>
              <a:rPr lang="en-US" baseline="0" dirty="0" smtClean="0"/>
              <a:t> vote, but he took an even harsher line on illegal immigration than Romney.  Trump pledged to build a wall along the U.S.-Mexico border and somehow compel Mexico to pay for the wall.  Much of his appeal is valence (character) related, and perhaps some Hispanics are attracted to his most appealing traits (e.g., Trump speaks his mind, and he can’t be corrupted with campaign donations because he is rich enough to self-finance his own campaign), but in the end, </a:t>
            </a:r>
            <a:endParaRPr lang="en-US" dirty="0"/>
          </a:p>
        </p:txBody>
      </p:sp>
      <p:sp>
        <p:nvSpPr>
          <p:cNvPr id="4" name="Slide Number Placeholder 3"/>
          <p:cNvSpPr>
            <a:spLocks noGrp="1"/>
          </p:cNvSpPr>
          <p:nvPr>
            <p:ph type="sldNum" sz="quarter" idx="10"/>
          </p:nvPr>
        </p:nvSpPr>
        <p:spPr/>
        <p:txBody>
          <a:bodyPr/>
          <a:lstStyle/>
          <a:p>
            <a:pPr>
              <a:defRPr/>
            </a:pPr>
            <a:fld id="{4B044702-98B9-4889-8CDB-D0DEF57AA3BF}" type="slidenum">
              <a:rPr lang="en-US" smtClean="0"/>
              <a:pPr>
                <a:defRPr/>
              </a:pPr>
              <a:t>14</a:t>
            </a:fld>
            <a:endParaRPr lang="en-US"/>
          </a:p>
        </p:txBody>
      </p:sp>
    </p:spTree>
    <p:extLst>
      <p:ext uri="{BB962C8B-B14F-4D97-AF65-F5344CB8AC3E}">
        <p14:creationId xmlns:p14="http://schemas.microsoft.com/office/powerpoint/2010/main" val="298560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b="1"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Saturday, October 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October 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October 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Saturday, October 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October 7,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October 7,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October 7,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Saturday, October 7,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October 7,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October 7,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October 7,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October 7,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The Trump Phenomenon</a:t>
            </a:r>
            <a:endParaRPr lang="en-US" sz="4400" dirty="0"/>
          </a:p>
        </p:txBody>
      </p:sp>
      <p:sp>
        <p:nvSpPr>
          <p:cNvPr id="3" name="Subtitle 2"/>
          <p:cNvSpPr>
            <a:spLocks noGrp="1"/>
          </p:cNvSpPr>
          <p:nvPr>
            <p:ph type="subTitle" idx="1"/>
          </p:nvPr>
        </p:nvSpPr>
        <p:spPr>
          <a:xfrm>
            <a:off x="685800" y="3505200"/>
            <a:ext cx="7162800" cy="1752600"/>
          </a:xfrm>
        </p:spPr>
        <p:txBody>
          <a:bodyPr/>
          <a:lstStyle/>
          <a:p>
            <a:r>
              <a:rPr lang="en-US" dirty="0" smtClean="0"/>
              <a:t>How the Trump Candidacy and Presidency Defies the Norms of Presidential Politics</a:t>
            </a:r>
            <a:endParaRPr lang="en-US" dirty="0"/>
          </a:p>
        </p:txBody>
      </p:sp>
    </p:spTree>
    <p:extLst>
      <p:ext uri="{BB962C8B-B14F-4D97-AF65-F5344CB8AC3E}">
        <p14:creationId xmlns:p14="http://schemas.microsoft.com/office/powerpoint/2010/main" val="68175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900" y="1409571"/>
            <a:ext cx="4191000" cy="4635501"/>
          </a:xfrm>
          <a:prstGeom prst="rect">
            <a:avLst/>
          </a:prstGeom>
        </p:spPr>
      </p:pic>
      <p:sp>
        <p:nvSpPr>
          <p:cNvPr id="3" name="TextBox 2"/>
          <p:cNvSpPr txBox="1"/>
          <p:nvPr/>
        </p:nvSpPr>
        <p:spPr>
          <a:xfrm>
            <a:off x="342900" y="379392"/>
            <a:ext cx="8382000" cy="954107"/>
          </a:xfrm>
          <a:prstGeom prst="rect">
            <a:avLst/>
          </a:prstGeom>
          <a:noFill/>
        </p:spPr>
        <p:txBody>
          <a:bodyPr wrap="square" rtlCol="0">
            <a:spAutoFit/>
          </a:bodyPr>
          <a:lstStyle/>
          <a:p>
            <a:r>
              <a:rPr lang="en-US" sz="3600" b="1" dirty="0" smtClean="0">
                <a:solidFill>
                  <a:schemeClr val="tx2"/>
                </a:solidFill>
              </a:rPr>
              <a:t>A Divided Republican Party</a:t>
            </a:r>
          </a:p>
          <a:p>
            <a:r>
              <a:rPr lang="en-US" sz="2000" b="1" dirty="0" smtClean="0">
                <a:solidFill>
                  <a:schemeClr val="tx2"/>
                </a:solidFill>
              </a:rPr>
              <a:t>Public Perception</a:t>
            </a:r>
            <a:endParaRPr lang="en-US" sz="2000" b="1" dirty="0">
              <a:solidFill>
                <a:schemeClr val="tx2"/>
              </a:solidFill>
            </a:endParaRPr>
          </a:p>
        </p:txBody>
      </p:sp>
      <p:sp>
        <p:nvSpPr>
          <p:cNvPr id="4" name="TextBox 3"/>
          <p:cNvSpPr txBox="1"/>
          <p:nvPr/>
        </p:nvSpPr>
        <p:spPr>
          <a:xfrm>
            <a:off x="4876800" y="1409571"/>
            <a:ext cx="3848100" cy="4401205"/>
          </a:xfrm>
          <a:prstGeom prst="rect">
            <a:avLst/>
          </a:prstGeom>
          <a:solidFill>
            <a:schemeClr val="accent5">
              <a:lumMod val="20000"/>
              <a:lumOff val="80000"/>
            </a:schemeClr>
          </a:solidFill>
        </p:spPr>
        <p:txBody>
          <a:bodyPr wrap="square" rtlCol="0">
            <a:spAutoFit/>
          </a:bodyPr>
          <a:lstStyle/>
          <a:p>
            <a:r>
              <a:rPr lang="en-US" sz="2000" dirty="0" smtClean="0"/>
              <a:t>In June 2016, the perception among the public was that Trump would be much less likely to unite the Republican Party than Hillary Clinton would be to unite the Democratic Party</a:t>
            </a:r>
          </a:p>
          <a:p>
            <a:endParaRPr lang="en-US" sz="2000" dirty="0"/>
          </a:p>
          <a:p>
            <a:r>
              <a:rPr lang="en-US" sz="2000" dirty="0" smtClean="0"/>
              <a:t>On Election Day (2016), Exit Polls showed that Trump won 88% of Republican voters, slightly down from the typical 90% or better, but Hillary Clinton only won 89% of Democratic voters, also down from the normal 90% or better</a:t>
            </a:r>
            <a:endParaRPr lang="en-US" sz="2000" dirty="0"/>
          </a:p>
        </p:txBody>
      </p:sp>
    </p:spTree>
    <p:extLst>
      <p:ext uri="{BB962C8B-B14F-4D97-AF65-F5344CB8AC3E}">
        <p14:creationId xmlns:p14="http://schemas.microsoft.com/office/powerpoint/2010/main" val="356841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381000"/>
            <a:ext cx="7772400" cy="1066800"/>
          </a:xfrm>
        </p:spPr>
        <p:txBody>
          <a:bodyPr>
            <a:normAutofit fontScale="90000"/>
          </a:bodyPr>
          <a:lstStyle/>
          <a:p>
            <a:pPr>
              <a:defRPr/>
            </a:pPr>
            <a:r>
              <a:rPr lang="en-US" dirty="0" smtClean="0"/>
              <a:t>The Importance of the Party Base</a:t>
            </a:r>
            <a:br>
              <a:rPr lang="en-US" dirty="0" smtClean="0"/>
            </a:br>
            <a:r>
              <a:rPr lang="en-US" sz="2200" dirty="0" smtClean="0"/>
              <a:t>History’s Judgment</a:t>
            </a:r>
          </a:p>
        </p:txBody>
      </p:sp>
      <p:sp>
        <p:nvSpPr>
          <p:cNvPr id="57347" name="Rectangle 3"/>
          <p:cNvSpPr>
            <a:spLocks noGrp="1" noChangeArrowheads="1"/>
          </p:cNvSpPr>
          <p:nvPr>
            <p:ph idx="1"/>
          </p:nvPr>
        </p:nvSpPr>
        <p:spPr>
          <a:xfrm>
            <a:off x="228600" y="1447800"/>
            <a:ext cx="8915400" cy="5486400"/>
          </a:xfrm>
        </p:spPr>
        <p:txBody>
          <a:bodyPr>
            <a:normAutofit lnSpcReduction="10000"/>
          </a:bodyPr>
          <a:lstStyle/>
          <a:p>
            <a:pPr>
              <a:defRPr/>
            </a:pPr>
            <a:r>
              <a:rPr lang="en-US" b="1" dirty="0" smtClean="0"/>
              <a:t>Losing the party base has ruined past presidents</a:t>
            </a:r>
            <a:r>
              <a:rPr lang="en-US" dirty="0" smtClean="0"/>
              <a:t> </a:t>
            </a:r>
          </a:p>
          <a:p>
            <a:pPr lvl="1">
              <a:defRPr/>
            </a:pPr>
            <a:r>
              <a:rPr lang="en-US" dirty="0" smtClean="0"/>
              <a:t>11 of 45 presidents have lost their own party’s support throughout American history…each was ruined politically (lost the presidency)</a:t>
            </a:r>
          </a:p>
          <a:p>
            <a:pPr lvl="2">
              <a:defRPr/>
            </a:pPr>
            <a:r>
              <a:rPr lang="en-US" dirty="0" smtClean="0"/>
              <a:t>Trump is vulnerable to a similar fate…or is he, given that “the rules” don’t always apply to him??</a:t>
            </a:r>
          </a:p>
          <a:p>
            <a:pPr lvl="1">
              <a:defRPr/>
            </a:pPr>
            <a:r>
              <a:rPr lang="en-US" b="1" dirty="0" smtClean="0"/>
              <a:t>Past Presidents Ruined by Losing their Party Base</a:t>
            </a:r>
          </a:p>
          <a:p>
            <a:pPr lvl="2">
              <a:defRPr/>
            </a:pPr>
            <a:r>
              <a:rPr lang="en-US" b="1" dirty="0" smtClean="0">
                <a:solidFill>
                  <a:schemeClr val="tx2"/>
                </a:solidFill>
              </a:rPr>
              <a:t>John Adams </a:t>
            </a:r>
            <a:r>
              <a:rPr lang="en-US" dirty="0" smtClean="0"/>
              <a:t>– Quasi-war with France a compromise that satisfied no one</a:t>
            </a:r>
          </a:p>
          <a:p>
            <a:pPr lvl="2">
              <a:defRPr/>
            </a:pPr>
            <a:r>
              <a:rPr lang="en-US" b="1" dirty="0" smtClean="0">
                <a:solidFill>
                  <a:schemeClr val="tx2"/>
                </a:solidFill>
              </a:rPr>
              <a:t>James K Polk </a:t>
            </a:r>
            <a:r>
              <a:rPr lang="en-US" dirty="0" smtClean="0"/>
              <a:t>– Mexican-American War controversial, expanding slavery?</a:t>
            </a:r>
          </a:p>
          <a:p>
            <a:pPr lvl="2">
              <a:defRPr/>
            </a:pPr>
            <a:r>
              <a:rPr lang="en-US" b="1" dirty="0" smtClean="0">
                <a:solidFill>
                  <a:schemeClr val="tx2"/>
                </a:solidFill>
              </a:rPr>
              <a:t>Millard Fillmore </a:t>
            </a:r>
            <a:r>
              <a:rPr lang="en-US" dirty="0" smtClean="0"/>
              <a:t>– Pro-slavery provisions in Compromise of 1850 </a:t>
            </a:r>
          </a:p>
          <a:p>
            <a:pPr lvl="2">
              <a:defRPr/>
            </a:pPr>
            <a:r>
              <a:rPr lang="en-US" b="1" dirty="0" smtClean="0">
                <a:solidFill>
                  <a:schemeClr val="tx2"/>
                </a:solidFill>
              </a:rPr>
              <a:t>Franklin Pierce </a:t>
            </a:r>
            <a:r>
              <a:rPr lang="en-US" dirty="0" smtClean="0"/>
              <a:t>– Desire to expand slavery to Cuba?</a:t>
            </a:r>
          </a:p>
          <a:p>
            <a:pPr lvl="2">
              <a:defRPr/>
            </a:pPr>
            <a:r>
              <a:rPr lang="en-US" b="1" dirty="0" smtClean="0">
                <a:solidFill>
                  <a:schemeClr val="tx2"/>
                </a:solidFill>
              </a:rPr>
              <a:t>James Buchanan </a:t>
            </a:r>
            <a:r>
              <a:rPr lang="en-US" dirty="0" smtClean="0"/>
              <a:t>– Did nothing to resolve the slave issue</a:t>
            </a:r>
          </a:p>
          <a:p>
            <a:pPr lvl="2">
              <a:defRPr/>
            </a:pPr>
            <a:r>
              <a:rPr lang="en-US" b="1" dirty="0" smtClean="0">
                <a:solidFill>
                  <a:schemeClr val="tx2"/>
                </a:solidFill>
              </a:rPr>
              <a:t>Chester Arthur </a:t>
            </a:r>
            <a:r>
              <a:rPr lang="en-US" dirty="0" smtClean="0"/>
              <a:t>– Not re-nominated, divided support between other candidates</a:t>
            </a:r>
          </a:p>
          <a:p>
            <a:pPr lvl="2">
              <a:defRPr/>
            </a:pPr>
            <a:r>
              <a:rPr lang="en-US" b="1" dirty="0" smtClean="0">
                <a:solidFill>
                  <a:schemeClr val="tx2"/>
                </a:solidFill>
              </a:rPr>
              <a:t>Grover Cleveland</a:t>
            </a:r>
            <a:r>
              <a:rPr lang="en-US" dirty="0" smtClean="0"/>
              <a:t> – Position on Gold Standard aligned with other party</a:t>
            </a:r>
          </a:p>
          <a:p>
            <a:pPr lvl="2">
              <a:defRPr/>
            </a:pPr>
            <a:r>
              <a:rPr lang="en-US" b="1" dirty="0" smtClean="0">
                <a:solidFill>
                  <a:schemeClr val="tx2"/>
                </a:solidFill>
              </a:rPr>
              <a:t>LBJ</a:t>
            </a:r>
            <a:r>
              <a:rPr lang="en-US" dirty="0" smtClean="0"/>
              <a:t> – Party opposed to Vietnam War, which LBJ was fighting</a:t>
            </a:r>
          </a:p>
          <a:p>
            <a:pPr lvl="2">
              <a:defRPr/>
            </a:pPr>
            <a:r>
              <a:rPr lang="en-US" b="1" dirty="0" smtClean="0">
                <a:solidFill>
                  <a:schemeClr val="tx2"/>
                </a:solidFill>
              </a:rPr>
              <a:t>Richard Nixon </a:t>
            </a:r>
            <a:r>
              <a:rPr lang="en-US" dirty="0" smtClean="0"/>
              <a:t>– Concerned about intelligence leaks, led to Watergate</a:t>
            </a:r>
          </a:p>
          <a:p>
            <a:pPr lvl="2">
              <a:defRPr/>
            </a:pPr>
            <a:r>
              <a:rPr lang="en-US" b="1" dirty="0" smtClean="0">
                <a:solidFill>
                  <a:schemeClr val="tx2"/>
                </a:solidFill>
              </a:rPr>
              <a:t>Jimmy Carter </a:t>
            </a:r>
            <a:r>
              <a:rPr lang="en-US" dirty="0" smtClean="0"/>
              <a:t>– Too conservative for the Democratic Party</a:t>
            </a:r>
          </a:p>
          <a:p>
            <a:pPr lvl="2">
              <a:defRPr/>
            </a:pPr>
            <a:r>
              <a:rPr lang="en-US" b="1" dirty="0" smtClean="0">
                <a:solidFill>
                  <a:schemeClr val="tx2"/>
                </a:solidFill>
              </a:rPr>
              <a:t>George H.W. Bush (the father) </a:t>
            </a:r>
            <a:r>
              <a:rPr lang="en-US" dirty="0" smtClean="0"/>
              <a:t>– Raised taxes (“read my lips, no new taxes”)</a:t>
            </a:r>
          </a:p>
          <a:p>
            <a:pPr marL="548640" lvl="2" indent="0">
              <a:buNone/>
              <a:defRPr/>
            </a:pPr>
            <a:endParaRPr lang="en-US" dirty="0" smtClean="0"/>
          </a:p>
        </p:txBody>
      </p:sp>
    </p:spTree>
    <p:custDataLst>
      <p:tags r:id="rId1"/>
    </p:custDataLst>
    <p:extLst>
      <p:ext uri="{BB962C8B-B14F-4D97-AF65-F5344CB8AC3E}">
        <p14:creationId xmlns:p14="http://schemas.microsoft.com/office/powerpoint/2010/main" val="3704773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Demographics</a:t>
            </a:r>
            <a:endParaRPr lang="en-US" dirty="0"/>
          </a:p>
        </p:txBody>
      </p:sp>
      <p:sp>
        <p:nvSpPr>
          <p:cNvPr id="3" name="Subtitle 2"/>
          <p:cNvSpPr>
            <a:spLocks noGrp="1"/>
          </p:cNvSpPr>
          <p:nvPr>
            <p:ph type="subTitle" idx="1"/>
          </p:nvPr>
        </p:nvSpPr>
        <p:spPr/>
        <p:txBody>
          <a:bodyPr/>
          <a:lstStyle/>
          <a:p>
            <a:r>
              <a:rPr lang="en-US" dirty="0" smtClean="0"/>
              <a:t>Demographic Voting Behavior</a:t>
            </a:r>
            <a:endParaRPr lang="en-US" dirty="0"/>
          </a:p>
        </p:txBody>
      </p:sp>
    </p:spTree>
    <p:extLst>
      <p:ext uri="{BB962C8B-B14F-4D97-AF65-F5344CB8AC3E}">
        <p14:creationId xmlns:p14="http://schemas.microsoft.com/office/powerpoint/2010/main" val="2045971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a:bodyPr>
          <a:lstStyle/>
          <a:p>
            <a:pPr algn="l"/>
            <a:r>
              <a:rPr lang="en-US" sz="3600" b="1" dirty="0"/>
              <a:t>The 2016 Presidential Race</a:t>
            </a:r>
            <a:r>
              <a:rPr lang="en-US" b="1" dirty="0"/>
              <a:t/>
            </a:r>
            <a:br>
              <a:rPr lang="en-US" b="1" dirty="0"/>
            </a:br>
            <a:r>
              <a:rPr lang="en-US" sz="2000" b="1" dirty="0" smtClean="0"/>
              <a:t>Trump’s Problems with Female Voters (March 2016)</a:t>
            </a: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447800"/>
            <a:ext cx="3009900" cy="238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3009900" cy="274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962399"/>
            <a:ext cx="3276600" cy="274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90975" y="1435608"/>
            <a:ext cx="4572000" cy="1938992"/>
          </a:xfrm>
          <a:prstGeom prst="rect">
            <a:avLst/>
          </a:prstGeom>
          <a:solidFill>
            <a:schemeClr val="accent1">
              <a:lumMod val="20000"/>
              <a:lumOff val="80000"/>
            </a:schemeClr>
          </a:solidFill>
        </p:spPr>
        <p:txBody>
          <a:bodyPr wrap="square" rtlCol="0">
            <a:spAutoFit/>
          </a:bodyPr>
          <a:lstStyle/>
          <a:p>
            <a:r>
              <a:rPr lang="en-US" sz="2000" dirty="0" smtClean="0"/>
              <a:t>During the 2016 primaries, Trump was polling very badly among white women, much worse than Mitt Romney polled in 2012 on Election Day, and some predicted that he could not win the presidency unless he won more white female voters</a:t>
            </a:r>
            <a:endParaRPr lang="en-US" sz="2000" dirty="0"/>
          </a:p>
        </p:txBody>
      </p:sp>
    </p:spTree>
    <p:extLst>
      <p:ext uri="{BB962C8B-B14F-4D97-AF65-F5344CB8AC3E}">
        <p14:creationId xmlns:p14="http://schemas.microsoft.com/office/powerpoint/2010/main" val="1999108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Text Box 6"/>
          <p:cNvSpPr txBox="1">
            <a:spLocks noChangeArrowheads="1"/>
          </p:cNvSpPr>
          <p:nvPr/>
        </p:nvSpPr>
        <p:spPr bwMode="auto">
          <a:xfrm>
            <a:off x="4572000" y="1404950"/>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u="sng" dirty="0" smtClean="0"/>
              <a:t>2016 Presidential Election</a:t>
            </a:r>
            <a:endParaRPr lang="en-US" altLang="en-US" sz="2000" b="1" u="sng" dirty="0"/>
          </a:p>
        </p:txBody>
      </p:sp>
      <p:sp>
        <p:nvSpPr>
          <p:cNvPr id="2" name="Title 1"/>
          <p:cNvSpPr>
            <a:spLocks noGrp="1"/>
          </p:cNvSpPr>
          <p:nvPr>
            <p:ph type="title"/>
          </p:nvPr>
        </p:nvSpPr>
        <p:spPr>
          <a:xfrm>
            <a:off x="152400" y="417690"/>
            <a:ext cx="8229600" cy="1106310"/>
          </a:xfrm>
        </p:spPr>
        <p:txBody>
          <a:bodyPr>
            <a:normAutofit fontScale="90000"/>
          </a:bodyPr>
          <a:lstStyle/>
          <a:p>
            <a:r>
              <a:rPr lang="en-US" dirty="0" smtClean="0"/>
              <a:t>Vote Choice in Presidential Elections</a:t>
            </a:r>
            <a:br>
              <a:rPr lang="en-US" dirty="0" smtClean="0"/>
            </a:br>
            <a:r>
              <a:rPr lang="en-US" sz="2200" dirty="0" smtClean="0"/>
              <a:t>Demographics</a:t>
            </a:r>
            <a:endParaRPr lang="en-US" sz="2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981" y="1524000"/>
            <a:ext cx="3183708" cy="515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3906755" y="4343400"/>
            <a:ext cx="2480690" cy="2167394"/>
          </a:xfrm>
          <a:prstGeom prst="rect">
            <a:avLst/>
          </a:prstGeom>
        </p:spPr>
      </p:pic>
      <p:pic>
        <p:nvPicPr>
          <p:cNvPr id="6" name="Picture 5"/>
          <p:cNvPicPr>
            <a:picLocks noChangeAspect="1"/>
          </p:cNvPicPr>
          <p:nvPr/>
        </p:nvPicPr>
        <p:blipFill>
          <a:blip r:embed="rId5"/>
          <a:stretch>
            <a:fillRect/>
          </a:stretch>
        </p:blipFill>
        <p:spPr>
          <a:xfrm>
            <a:off x="3887189" y="2086120"/>
            <a:ext cx="2475511" cy="1895475"/>
          </a:xfrm>
          <a:prstGeom prst="rect">
            <a:avLst/>
          </a:prstGeom>
        </p:spPr>
      </p:pic>
      <p:sp>
        <p:nvSpPr>
          <p:cNvPr id="7" name="TextBox 6"/>
          <p:cNvSpPr txBox="1"/>
          <p:nvPr/>
        </p:nvSpPr>
        <p:spPr>
          <a:xfrm>
            <a:off x="6891530" y="2454866"/>
            <a:ext cx="1828800" cy="3970318"/>
          </a:xfrm>
          <a:prstGeom prst="rect">
            <a:avLst/>
          </a:prstGeom>
          <a:solidFill>
            <a:schemeClr val="tx2">
              <a:lumMod val="50000"/>
            </a:schemeClr>
          </a:solidFill>
        </p:spPr>
        <p:txBody>
          <a:bodyPr wrap="square" rtlCol="0">
            <a:spAutoFit/>
          </a:bodyPr>
          <a:lstStyle/>
          <a:p>
            <a:r>
              <a:rPr lang="en-US" sz="1400" dirty="0" smtClean="0">
                <a:solidFill>
                  <a:schemeClr val="bg1"/>
                </a:solidFill>
              </a:rPr>
              <a:t>The Conventional Wisdom coming out of 2012 was that the Republican needed to win a higher % of female and Hispanic voters to win in 2016</a:t>
            </a:r>
          </a:p>
          <a:p>
            <a:endParaRPr lang="en-US" sz="1400" dirty="0">
              <a:solidFill>
                <a:schemeClr val="bg1"/>
              </a:solidFill>
            </a:endParaRPr>
          </a:p>
          <a:p>
            <a:r>
              <a:rPr lang="en-US" sz="1400" dirty="0" smtClean="0">
                <a:solidFill>
                  <a:schemeClr val="bg1"/>
                </a:solidFill>
              </a:rPr>
              <a:t>This turned out not to be the case.  Trump won more disaffected voters (mostly white) in Wisconsin, Michigan, Ohio, and Pennsylvania, which turned out to be the difference in his victory in 2016</a:t>
            </a:r>
            <a:endParaRPr lang="en-US" sz="1400" dirty="0">
              <a:solidFill>
                <a:schemeClr val="bg1"/>
              </a:solidFill>
            </a:endParaRPr>
          </a:p>
        </p:txBody>
      </p:sp>
      <p:sp>
        <p:nvSpPr>
          <p:cNvPr id="8" name="Oval 7"/>
          <p:cNvSpPr/>
          <p:nvPr/>
        </p:nvSpPr>
        <p:spPr>
          <a:xfrm>
            <a:off x="2529840" y="2729057"/>
            <a:ext cx="304800" cy="30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0" y="6096000"/>
            <a:ext cx="304800" cy="30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8219" y="5396057"/>
            <a:ext cx="304800" cy="30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78219" y="2881457"/>
            <a:ext cx="304800" cy="30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5581228" y="3186258"/>
            <a:ext cx="1285557" cy="5718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834640" y="2938462"/>
            <a:ext cx="4023361" cy="1164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82240" y="4404728"/>
            <a:ext cx="4175762" cy="16912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616547" y="4707191"/>
            <a:ext cx="1265840" cy="766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42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Trump Presidency</a:t>
            </a:r>
            <a:endParaRPr lang="en-US" sz="44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0944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fontScale="90000"/>
          </a:bodyPr>
          <a:lstStyle/>
          <a:p>
            <a:r>
              <a:rPr lang="en-US" dirty="0" smtClean="0"/>
              <a:t>The Trump Presidency</a:t>
            </a:r>
            <a:r>
              <a:rPr lang="en-US" dirty="0"/>
              <a:t/>
            </a:r>
            <a:br>
              <a:rPr lang="en-US" dirty="0"/>
            </a:br>
            <a:r>
              <a:rPr lang="en-US" sz="2200" dirty="0" smtClean="0"/>
              <a:t>A Chaotic Start to the Trump Presidency</a:t>
            </a:r>
            <a:endParaRPr lang="en-US" sz="2200" dirty="0"/>
          </a:p>
        </p:txBody>
      </p:sp>
      <p:pic>
        <p:nvPicPr>
          <p:cNvPr id="5" name="Picture 4"/>
          <p:cNvPicPr>
            <a:picLocks noChangeAspect="1"/>
          </p:cNvPicPr>
          <p:nvPr/>
        </p:nvPicPr>
        <p:blipFill>
          <a:blip r:embed="rId3"/>
          <a:stretch>
            <a:fillRect/>
          </a:stretch>
        </p:blipFill>
        <p:spPr>
          <a:xfrm>
            <a:off x="304800" y="1600200"/>
            <a:ext cx="5644891" cy="4191000"/>
          </a:xfrm>
          <a:prstGeom prst="rect">
            <a:avLst/>
          </a:prstGeom>
        </p:spPr>
      </p:pic>
      <p:sp>
        <p:nvSpPr>
          <p:cNvPr id="3" name="TextBox 2"/>
          <p:cNvSpPr txBox="1"/>
          <p:nvPr/>
        </p:nvSpPr>
        <p:spPr>
          <a:xfrm>
            <a:off x="6172200" y="1600200"/>
            <a:ext cx="2743200" cy="3785652"/>
          </a:xfrm>
          <a:prstGeom prst="rect">
            <a:avLst/>
          </a:prstGeom>
          <a:noFill/>
        </p:spPr>
        <p:txBody>
          <a:bodyPr wrap="square" rtlCol="0">
            <a:spAutoFit/>
          </a:bodyPr>
          <a:lstStyle/>
          <a:p>
            <a:r>
              <a:rPr lang="en-US" dirty="0" smtClean="0"/>
              <a:t>Only VP Mike Pence is still left from Trump’s original circle of advisors. All others pictured either resigned or were fired in the early months of the Trump presidency</a:t>
            </a:r>
            <a:endParaRPr lang="en-US" dirty="0"/>
          </a:p>
        </p:txBody>
      </p:sp>
      <p:sp>
        <p:nvSpPr>
          <p:cNvPr id="4" name="Multiply 3"/>
          <p:cNvSpPr/>
          <p:nvPr/>
        </p:nvSpPr>
        <p:spPr>
          <a:xfrm>
            <a:off x="2514600" y="2819400"/>
            <a:ext cx="609600" cy="571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5129018" y="3346450"/>
            <a:ext cx="609600" cy="571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519418" y="2819400"/>
            <a:ext cx="609600" cy="571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3698745" y="2571750"/>
            <a:ext cx="609600" cy="5715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50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58674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457200"/>
            <a:ext cx="8229600" cy="990600"/>
          </a:xfrm>
        </p:spPr>
        <p:txBody>
          <a:bodyPr>
            <a:normAutofit fontScale="90000"/>
          </a:bodyPr>
          <a:lstStyle/>
          <a:p>
            <a:r>
              <a:rPr lang="en-US" b="1" dirty="0"/>
              <a:t>Public Opinion </a:t>
            </a:r>
            <a:r>
              <a:rPr lang="en-US" sz="6000" b="1" dirty="0"/>
              <a:t/>
            </a:r>
            <a:br>
              <a:rPr lang="en-US" sz="6000" b="1" dirty="0"/>
            </a:br>
            <a:r>
              <a:rPr lang="en-US" sz="2200" b="1" dirty="0" smtClean="0"/>
              <a:t>The Importance of Presidential </a:t>
            </a:r>
            <a:r>
              <a:rPr lang="en-US" sz="2200" b="1" dirty="0"/>
              <a:t>Approval</a:t>
            </a: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5594471"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952500"/>
            <a:ext cx="2514600" cy="5324535"/>
          </a:xfrm>
          <a:prstGeom prst="rect">
            <a:avLst/>
          </a:prstGeom>
          <a:solidFill>
            <a:schemeClr val="accent1">
              <a:lumMod val="20000"/>
              <a:lumOff val="80000"/>
            </a:schemeClr>
          </a:solidFill>
        </p:spPr>
        <p:txBody>
          <a:bodyPr wrap="square" rtlCol="0">
            <a:spAutoFit/>
          </a:bodyPr>
          <a:lstStyle/>
          <a:p>
            <a:r>
              <a:rPr lang="en-US" sz="2000" dirty="0" smtClean="0"/>
              <a:t>Presidents want their job approval numbers to be above 50%</a:t>
            </a:r>
          </a:p>
          <a:p>
            <a:endParaRPr lang="en-US" sz="2000" dirty="0"/>
          </a:p>
          <a:p>
            <a:r>
              <a:rPr lang="en-US" sz="2000" b="1" u="sng" dirty="0" smtClean="0">
                <a:solidFill>
                  <a:schemeClr val="tx2"/>
                </a:solidFill>
              </a:rPr>
              <a:t>Why?</a:t>
            </a:r>
            <a:r>
              <a:rPr lang="en-US" sz="2000" dirty="0" smtClean="0"/>
              <a:t/>
            </a:r>
            <a:br>
              <a:rPr lang="en-US" sz="2000" dirty="0" smtClean="0"/>
            </a:br>
            <a:r>
              <a:rPr lang="en-US" sz="2000" dirty="0" smtClean="0"/>
              <a:t>1) The president is more likely to get his agenda through Congress</a:t>
            </a:r>
          </a:p>
          <a:p>
            <a:r>
              <a:rPr lang="en-US" sz="2000" dirty="0" smtClean="0"/>
              <a:t>2) The president’s opposition is less likely to attack the president</a:t>
            </a:r>
          </a:p>
          <a:p>
            <a:endParaRPr lang="en-US" sz="2000" dirty="0"/>
          </a:p>
          <a:p>
            <a:r>
              <a:rPr lang="en-US" sz="2000" dirty="0" smtClean="0"/>
              <a:t>Trump has averaged 39% approval in his first 9 months in office</a:t>
            </a:r>
            <a:endParaRPr lang="en-US" sz="2000" dirty="0"/>
          </a:p>
        </p:txBody>
      </p:sp>
    </p:spTree>
    <p:extLst>
      <p:ext uri="{BB962C8B-B14F-4D97-AF65-F5344CB8AC3E}">
        <p14:creationId xmlns:p14="http://schemas.microsoft.com/office/powerpoint/2010/main" val="3585883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1"/>
            <a:ext cx="50292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87609" y="1600200"/>
            <a:ext cx="4714875" cy="5084823"/>
          </a:xfrm>
          <a:prstGeom prst="rect">
            <a:avLst/>
          </a:prstGeom>
        </p:spPr>
      </p:pic>
      <p:sp>
        <p:nvSpPr>
          <p:cNvPr id="53250" name="Rectangle 2"/>
          <p:cNvSpPr>
            <a:spLocks noGrp="1" noChangeArrowheads="1"/>
          </p:cNvSpPr>
          <p:nvPr>
            <p:ph type="title"/>
          </p:nvPr>
        </p:nvSpPr>
        <p:spPr>
          <a:xfrm>
            <a:off x="272143" y="312710"/>
            <a:ext cx="7696200" cy="914400"/>
          </a:xfrm>
        </p:spPr>
        <p:txBody>
          <a:bodyPr>
            <a:noAutofit/>
          </a:bodyPr>
          <a:lstStyle/>
          <a:p>
            <a:pPr>
              <a:defRPr/>
            </a:pPr>
            <a:r>
              <a:rPr lang="en-US" sz="3600" b="1" dirty="0" smtClean="0"/>
              <a:t>The Honeymoon</a:t>
            </a:r>
            <a:br>
              <a:rPr lang="en-US" sz="3600" b="1" dirty="0" smtClean="0"/>
            </a:br>
            <a:r>
              <a:rPr lang="en-US" sz="2000" b="1" dirty="0" smtClean="0"/>
              <a:t>Donald Trump (2017 - Present)</a:t>
            </a:r>
          </a:p>
        </p:txBody>
      </p:sp>
      <p:sp>
        <p:nvSpPr>
          <p:cNvPr id="2" name="TextBox 1"/>
          <p:cNvSpPr txBox="1"/>
          <p:nvPr/>
        </p:nvSpPr>
        <p:spPr>
          <a:xfrm>
            <a:off x="5791200" y="1447801"/>
            <a:ext cx="3149605" cy="5062924"/>
          </a:xfrm>
          <a:prstGeom prst="rect">
            <a:avLst/>
          </a:prstGeom>
          <a:solidFill>
            <a:schemeClr val="tx1">
              <a:lumMod val="75000"/>
              <a:lumOff val="25000"/>
            </a:schemeClr>
          </a:solidFill>
        </p:spPr>
        <p:txBody>
          <a:bodyPr wrap="square" rtlCol="0">
            <a:spAutoFit/>
          </a:bodyPr>
          <a:lstStyle/>
          <a:p>
            <a:r>
              <a:rPr lang="en-US" sz="1900" dirty="0" smtClean="0">
                <a:solidFill>
                  <a:schemeClr val="bg1"/>
                </a:solidFill>
                <a:latin typeface="+mn-lt"/>
              </a:rPr>
              <a:t>Unlike most past presidents, Trump has not enjoyed a “honeymoon,” averaging only 39% approval of the public in his first 9 months in office</a:t>
            </a:r>
          </a:p>
          <a:p>
            <a:endParaRPr lang="en-US" sz="1900" dirty="0">
              <a:solidFill>
                <a:schemeClr val="bg1"/>
              </a:solidFill>
              <a:latin typeface="+mn-lt"/>
            </a:endParaRPr>
          </a:p>
          <a:p>
            <a:r>
              <a:rPr lang="en-US" sz="1900" dirty="0" smtClean="0">
                <a:solidFill>
                  <a:schemeClr val="bg1"/>
                </a:solidFill>
                <a:latin typeface="+mn-lt"/>
              </a:rPr>
              <a:t>Typically, presidents enjoy a “honeymoon” period when they first take office, meaning that the American people want the new president to get off to a good start and the president’s political opposition usually stands down for a while</a:t>
            </a:r>
            <a:endParaRPr lang="en-US" sz="1900" dirty="0">
              <a:solidFill>
                <a:schemeClr val="bg1"/>
              </a:solidFill>
              <a:latin typeface="+mn-lt"/>
            </a:endParaRPr>
          </a:p>
        </p:txBody>
      </p:sp>
    </p:spTree>
    <p:extLst>
      <p:ext uri="{BB962C8B-B14F-4D97-AF65-F5344CB8AC3E}">
        <p14:creationId xmlns:p14="http://schemas.microsoft.com/office/powerpoint/2010/main" val="4279459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Accomplishments</a:t>
            </a:r>
            <a:endParaRPr lang="en-US" dirty="0"/>
          </a:p>
        </p:txBody>
      </p:sp>
      <p:sp>
        <p:nvSpPr>
          <p:cNvPr id="3" name="Subtitle 2"/>
          <p:cNvSpPr>
            <a:spLocks noGrp="1"/>
          </p:cNvSpPr>
          <p:nvPr>
            <p:ph type="subTitle" idx="1"/>
          </p:nvPr>
        </p:nvSpPr>
        <p:spPr/>
        <p:txBody>
          <a:bodyPr/>
          <a:lstStyle/>
          <a:p>
            <a:r>
              <a:rPr lang="en-US" dirty="0" smtClean="0"/>
              <a:t>Trump’s 1</a:t>
            </a:r>
            <a:r>
              <a:rPr lang="en-US" baseline="30000" dirty="0" smtClean="0"/>
              <a:t>st</a:t>
            </a:r>
            <a:r>
              <a:rPr lang="en-US" dirty="0" smtClean="0"/>
              <a:t> Year Accomplishments</a:t>
            </a:r>
            <a:endParaRPr lang="en-US" dirty="0"/>
          </a:p>
        </p:txBody>
      </p:sp>
    </p:spTree>
    <p:extLst>
      <p:ext uri="{BB962C8B-B14F-4D97-AF65-F5344CB8AC3E}">
        <p14:creationId xmlns:p14="http://schemas.microsoft.com/office/powerpoint/2010/main" val="1869495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04800"/>
            <a:ext cx="7772400" cy="990600"/>
          </a:xfrm>
        </p:spPr>
        <p:txBody>
          <a:bodyPr>
            <a:normAutofit fontScale="90000"/>
          </a:bodyPr>
          <a:lstStyle/>
          <a:p>
            <a:pPr>
              <a:defRPr/>
            </a:pPr>
            <a:r>
              <a:rPr lang="en-US" sz="4000" dirty="0" smtClean="0"/>
              <a:t>The Trump Phenomenon</a:t>
            </a:r>
            <a:br>
              <a:rPr lang="en-US" sz="4000" dirty="0" smtClean="0"/>
            </a:br>
            <a:r>
              <a:rPr lang="en-US" sz="2200" dirty="0" smtClean="0"/>
              <a:t>How Trump Defies the Norms of Presidential Politics</a:t>
            </a:r>
          </a:p>
        </p:txBody>
      </p:sp>
      <p:sp>
        <p:nvSpPr>
          <p:cNvPr id="16387" name="Rectangle 3"/>
          <p:cNvSpPr>
            <a:spLocks noGrp="1" noChangeArrowheads="1"/>
          </p:cNvSpPr>
          <p:nvPr>
            <p:ph idx="1"/>
          </p:nvPr>
        </p:nvSpPr>
        <p:spPr>
          <a:xfrm>
            <a:off x="228600" y="1295400"/>
            <a:ext cx="8763000" cy="5486400"/>
          </a:xfrm>
        </p:spPr>
        <p:txBody>
          <a:bodyPr>
            <a:noAutofit/>
          </a:bodyPr>
          <a:lstStyle/>
          <a:p>
            <a:pPr>
              <a:defRPr/>
            </a:pPr>
            <a:r>
              <a:rPr lang="en-US" dirty="0" smtClean="0"/>
              <a:t>How we evaluate </a:t>
            </a:r>
            <a:r>
              <a:rPr lang="en-US" dirty="0"/>
              <a:t>p</a:t>
            </a:r>
            <a:r>
              <a:rPr lang="en-US" dirty="0" smtClean="0"/>
              <a:t>residential </a:t>
            </a:r>
            <a:r>
              <a:rPr lang="en-US" dirty="0"/>
              <a:t>p</a:t>
            </a:r>
            <a:r>
              <a:rPr lang="en-US" dirty="0" smtClean="0"/>
              <a:t>olitics</a:t>
            </a:r>
            <a:endParaRPr lang="en-US" dirty="0"/>
          </a:p>
          <a:p>
            <a:pPr lvl="1">
              <a:defRPr/>
            </a:pPr>
            <a:r>
              <a:rPr lang="en-US" dirty="0" smtClean="0"/>
              <a:t>Based on what has happened in the past, we make predictions about the future, such as who is most likely to win the next presidential election, e.g., Candidate A has an 80% likelihood of winning</a:t>
            </a:r>
          </a:p>
          <a:p>
            <a:pPr lvl="2">
              <a:defRPr/>
            </a:pPr>
            <a:r>
              <a:rPr lang="en-US" dirty="0" smtClean="0"/>
              <a:t>This methodology has not worked well with Trump because what we have learned from the past has not been a good predictor of the future</a:t>
            </a:r>
          </a:p>
          <a:p>
            <a:pPr lvl="2">
              <a:defRPr/>
            </a:pPr>
            <a:r>
              <a:rPr lang="en-US" b="1" dirty="0" smtClean="0"/>
              <a:t>How has Trump defied the rules of presidential politics?</a:t>
            </a:r>
          </a:p>
          <a:p>
            <a:pPr lvl="3">
              <a:defRPr/>
            </a:pPr>
            <a:r>
              <a:rPr lang="en-US" b="1" u="sng" dirty="0" smtClean="0">
                <a:solidFill>
                  <a:schemeClr val="tx2"/>
                </a:solidFill>
              </a:rPr>
              <a:t>Trump won the Republican Nomination</a:t>
            </a:r>
            <a:endParaRPr lang="en-US" b="1" dirty="0" smtClean="0">
              <a:solidFill>
                <a:schemeClr val="tx2"/>
              </a:solidFill>
            </a:endParaRPr>
          </a:p>
          <a:p>
            <a:pPr lvl="4">
              <a:defRPr/>
            </a:pPr>
            <a:r>
              <a:rPr lang="en-US" dirty="0" smtClean="0"/>
              <a:t>Trump won evangelicals despite his un-Christian-like past, even against more religious Republican competitors</a:t>
            </a:r>
          </a:p>
          <a:p>
            <a:pPr lvl="4">
              <a:defRPr/>
            </a:pPr>
            <a:r>
              <a:rPr lang="en-US" dirty="0" smtClean="0"/>
              <a:t>Trump won with no endorsements of Republican office-holders in the pre-primary season</a:t>
            </a:r>
          </a:p>
          <a:p>
            <a:pPr lvl="4">
              <a:defRPr/>
            </a:pPr>
            <a:r>
              <a:rPr lang="en-US" dirty="0" smtClean="0"/>
              <a:t>Trump won despite having raised very little money in the pre-primary season</a:t>
            </a:r>
          </a:p>
          <a:p>
            <a:pPr lvl="3">
              <a:defRPr/>
            </a:pPr>
            <a:r>
              <a:rPr lang="en-US" b="1" u="sng" dirty="0" smtClean="0">
                <a:solidFill>
                  <a:schemeClr val="tx2"/>
                </a:solidFill>
              </a:rPr>
              <a:t>Trump won the Presidential Election</a:t>
            </a:r>
          </a:p>
          <a:p>
            <a:pPr lvl="4">
              <a:defRPr/>
            </a:pPr>
            <a:r>
              <a:rPr lang="en-US" dirty="0" smtClean="0"/>
              <a:t>Trump won despite having problems with the Republican “base,” the more intellectual conservatives in open rebellion against Trump</a:t>
            </a:r>
          </a:p>
          <a:p>
            <a:pPr lvl="4">
              <a:defRPr/>
            </a:pPr>
            <a:r>
              <a:rPr lang="en-US" dirty="0" smtClean="0"/>
              <a:t>Trump won despite </a:t>
            </a:r>
            <a:r>
              <a:rPr lang="en-US" dirty="0" smtClean="0"/>
              <a:t>raising far </a:t>
            </a:r>
            <a:r>
              <a:rPr lang="en-US" dirty="0" smtClean="0"/>
              <a:t>less money than Hillary</a:t>
            </a:r>
          </a:p>
          <a:p>
            <a:pPr lvl="4">
              <a:defRPr/>
            </a:pPr>
            <a:r>
              <a:rPr lang="en-US" dirty="0" smtClean="0"/>
              <a:t>Trump won despite not having won a significantly higher % of minority voters, particularly Hispanics, than his Republican counterparts in previous election cycles </a:t>
            </a:r>
          </a:p>
          <a:p>
            <a:pPr lvl="4">
              <a:defRPr/>
            </a:pPr>
            <a:r>
              <a:rPr lang="en-US" dirty="0" smtClean="0"/>
              <a:t>Trump won despite having no previous political experience</a:t>
            </a:r>
          </a:p>
        </p:txBody>
      </p:sp>
    </p:spTree>
    <p:extLst>
      <p:ext uri="{BB962C8B-B14F-4D97-AF65-F5344CB8AC3E}">
        <p14:creationId xmlns:p14="http://schemas.microsoft.com/office/powerpoint/2010/main" val="424878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Presidential Elections</a:t>
            </a:r>
            <a:endParaRPr lang="en-US" sz="4400" dirty="0"/>
          </a:p>
        </p:txBody>
      </p:sp>
      <p:sp>
        <p:nvSpPr>
          <p:cNvPr id="3" name="Text Placeholder 2"/>
          <p:cNvSpPr>
            <a:spLocks noGrp="1"/>
          </p:cNvSpPr>
          <p:nvPr>
            <p:ph type="body" idx="1"/>
          </p:nvPr>
        </p:nvSpPr>
        <p:spPr/>
        <p:txBody>
          <a:bodyPr/>
          <a:lstStyle/>
          <a:p>
            <a:r>
              <a:rPr lang="en-US" dirty="0" smtClean="0"/>
              <a:t>The Primaries</a:t>
            </a:r>
            <a:endParaRPr lang="en-US" dirty="0"/>
          </a:p>
        </p:txBody>
      </p:sp>
    </p:spTree>
    <p:extLst>
      <p:ext uri="{BB962C8B-B14F-4D97-AF65-F5344CB8AC3E}">
        <p14:creationId xmlns:p14="http://schemas.microsoft.com/office/powerpoint/2010/main" val="1370053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371600"/>
            <a:ext cx="3657600" cy="3733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405" y="381000"/>
            <a:ext cx="8229600" cy="914400"/>
          </a:xfrm>
        </p:spPr>
        <p:txBody>
          <a:bodyPr>
            <a:normAutofit fontScale="90000"/>
          </a:bodyPr>
          <a:lstStyle/>
          <a:p>
            <a:r>
              <a:rPr lang="en-US" dirty="0"/>
              <a:t>Presidential Primaries</a:t>
            </a:r>
            <a:br>
              <a:rPr lang="en-US" dirty="0"/>
            </a:br>
            <a:r>
              <a:rPr lang="en-US" sz="2200" dirty="0" smtClean="0"/>
              <a:t>The Pre-Primary – Endorsements of Party Leaders</a:t>
            </a:r>
            <a:endParaRPr lang="en-US"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2" y="1600199"/>
            <a:ext cx="3234548" cy="329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31" y="5642420"/>
            <a:ext cx="1983320" cy="54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579" y="5633666"/>
            <a:ext cx="616214" cy="55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3429000"/>
            <a:ext cx="4343400" cy="3170099"/>
          </a:xfrm>
          <a:prstGeom prst="rect">
            <a:avLst/>
          </a:prstGeom>
          <a:solidFill>
            <a:schemeClr val="accent4">
              <a:lumMod val="75000"/>
            </a:schemeClr>
          </a:solidFill>
          <a:ln>
            <a:noFill/>
          </a:ln>
        </p:spPr>
        <p:txBody>
          <a:bodyPr wrap="square" rtlCol="0">
            <a:spAutoFit/>
          </a:bodyPr>
          <a:lstStyle/>
          <a:p>
            <a:r>
              <a:rPr lang="en-US" sz="2000" dirty="0" smtClean="0">
                <a:solidFill>
                  <a:schemeClr val="bg1"/>
                </a:solidFill>
              </a:rPr>
              <a:t>Pre-primary endorsements don’t always predict the eventual party nominee.  For instance, Hillary Clinton had more endorsements from party leaders than Barack Obama, pre-Iowa caucus in 2008 </a:t>
            </a:r>
          </a:p>
          <a:p>
            <a:endParaRPr lang="en-US" sz="2000" dirty="0">
              <a:solidFill>
                <a:schemeClr val="bg1"/>
              </a:solidFill>
            </a:endParaRPr>
          </a:p>
          <a:p>
            <a:r>
              <a:rPr lang="en-US" sz="2000" dirty="0" smtClean="0">
                <a:solidFill>
                  <a:schemeClr val="bg1"/>
                </a:solidFill>
              </a:rPr>
              <a:t>Pre-Iowa Caucus, Michael Dukakis was 3</a:t>
            </a:r>
            <a:r>
              <a:rPr lang="en-US" sz="2000" baseline="30000" dirty="0" smtClean="0">
                <a:solidFill>
                  <a:schemeClr val="bg1"/>
                </a:solidFill>
              </a:rPr>
              <a:t>rd</a:t>
            </a:r>
            <a:r>
              <a:rPr lang="en-US" sz="2000" dirty="0" smtClean="0">
                <a:solidFill>
                  <a:schemeClr val="bg1"/>
                </a:solidFill>
              </a:rPr>
              <a:t> in party Democratic endorsements in 1988 and John Kerry was 4</a:t>
            </a:r>
            <a:r>
              <a:rPr lang="en-US" sz="2000" baseline="30000" dirty="0" smtClean="0">
                <a:solidFill>
                  <a:schemeClr val="bg1"/>
                </a:solidFill>
              </a:rPr>
              <a:t>th</a:t>
            </a:r>
            <a:r>
              <a:rPr lang="en-US" sz="2000" dirty="0" smtClean="0">
                <a:solidFill>
                  <a:schemeClr val="bg1"/>
                </a:solidFill>
              </a:rPr>
              <a:t> in party endorsements in 2004</a:t>
            </a:r>
            <a:endParaRPr lang="en-US" sz="2000" dirty="0">
              <a:solidFill>
                <a:schemeClr val="bg1"/>
              </a:solidFill>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207" y="6257032"/>
            <a:ext cx="1884273" cy="60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480" y="6257824"/>
            <a:ext cx="725794" cy="60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233556"/>
            <a:ext cx="3844148" cy="400110"/>
          </a:xfrm>
          <a:prstGeom prst="rect">
            <a:avLst/>
          </a:prstGeom>
          <a:noFill/>
        </p:spPr>
        <p:txBody>
          <a:bodyPr wrap="square" rtlCol="0">
            <a:spAutoFit/>
          </a:bodyPr>
          <a:lstStyle/>
          <a:p>
            <a:r>
              <a:rPr lang="en-US" sz="2000" b="1" dirty="0" smtClean="0"/>
              <a:t>Republican Frontrunners in Iowa</a:t>
            </a:r>
            <a:endParaRPr lang="en-US" sz="2000" b="1" dirty="0"/>
          </a:p>
        </p:txBody>
      </p:sp>
      <p:sp>
        <p:nvSpPr>
          <p:cNvPr id="11" name="TextBox 10"/>
          <p:cNvSpPr txBox="1"/>
          <p:nvPr/>
        </p:nvSpPr>
        <p:spPr>
          <a:xfrm>
            <a:off x="4419600" y="1371600"/>
            <a:ext cx="4343400" cy="2000548"/>
          </a:xfrm>
          <a:prstGeom prst="rect">
            <a:avLst/>
          </a:prstGeom>
          <a:solidFill>
            <a:schemeClr val="bg2">
              <a:lumMod val="90000"/>
            </a:schemeClr>
          </a:solidFill>
        </p:spPr>
        <p:txBody>
          <a:bodyPr wrap="square" rtlCol="0">
            <a:spAutoFit/>
          </a:bodyPr>
          <a:lstStyle/>
          <a:p>
            <a:r>
              <a:rPr lang="en-US" b="1" u="sng" dirty="0" smtClean="0"/>
              <a:t>The “Conventional Wisdom”</a:t>
            </a:r>
          </a:p>
          <a:p>
            <a:r>
              <a:rPr lang="en-US" sz="2000" dirty="0" smtClean="0"/>
              <a:t>Typically, during the pre-primary phase of the campaign, the candidate who receives the most endorsements from elected party leaders wins the nomination…but not always</a:t>
            </a:r>
            <a:endParaRPr lang="en-US" sz="2000" dirty="0"/>
          </a:p>
        </p:txBody>
      </p:sp>
    </p:spTree>
    <p:extLst>
      <p:ext uri="{BB962C8B-B14F-4D97-AF65-F5344CB8AC3E}">
        <p14:creationId xmlns:p14="http://schemas.microsoft.com/office/powerpoint/2010/main" val="2369634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19601" y="1386304"/>
            <a:ext cx="4648200" cy="2109969"/>
          </a:xfrm>
          <a:prstGeom prst="rect">
            <a:avLst/>
          </a:prstGeom>
        </p:spPr>
      </p:pic>
      <p:sp>
        <p:nvSpPr>
          <p:cNvPr id="2" name="Title 1"/>
          <p:cNvSpPr>
            <a:spLocks noGrp="1"/>
          </p:cNvSpPr>
          <p:nvPr>
            <p:ph type="title"/>
          </p:nvPr>
        </p:nvSpPr>
        <p:spPr>
          <a:xfrm>
            <a:off x="304800" y="381000"/>
            <a:ext cx="8229600" cy="838200"/>
          </a:xfrm>
        </p:spPr>
        <p:txBody>
          <a:bodyPr>
            <a:normAutofit fontScale="90000"/>
          </a:bodyPr>
          <a:lstStyle/>
          <a:p>
            <a:r>
              <a:rPr lang="en-US" dirty="0"/>
              <a:t>Presidential Primaries</a:t>
            </a:r>
            <a:br>
              <a:rPr lang="en-US" dirty="0"/>
            </a:br>
            <a:r>
              <a:rPr lang="en-US" sz="2200" dirty="0" smtClean="0"/>
              <a:t>The Pre-Primary – Endorsements of Party Leaders</a:t>
            </a:r>
            <a:endParaRPr lang="en-US" sz="2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88" y="1371600"/>
            <a:ext cx="386499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562" y="3886200"/>
            <a:ext cx="3849419"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19601" y="3642479"/>
            <a:ext cx="4648200" cy="3139321"/>
          </a:xfrm>
          <a:prstGeom prst="rect">
            <a:avLst/>
          </a:prstGeom>
          <a:solidFill>
            <a:srgbClr val="F1E28B"/>
          </a:solidFill>
        </p:spPr>
        <p:txBody>
          <a:bodyPr wrap="square" rtlCol="0">
            <a:spAutoFit/>
          </a:bodyPr>
          <a:lstStyle/>
          <a:p>
            <a:pPr>
              <a:spcBef>
                <a:spcPts val="0"/>
              </a:spcBef>
            </a:pPr>
            <a:r>
              <a:rPr lang="en-US" sz="1800" dirty="0" smtClean="0"/>
              <a:t>After taking a “wait and see” approach prior to the Iowa Caucus, Democratic Party leaders rallied behind one candidate in 1988 and 2004</a:t>
            </a:r>
          </a:p>
          <a:p>
            <a:pPr>
              <a:spcBef>
                <a:spcPts val="0"/>
              </a:spcBef>
            </a:pPr>
            <a:endParaRPr lang="en-US" sz="1800" dirty="0"/>
          </a:p>
          <a:p>
            <a:pPr>
              <a:spcBef>
                <a:spcPts val="0"/>
              </a:spcBef>
            </a:pPr>
            <a:r>
              <a:rPr lang="en-US" sz="1800" dirty="0" smtClean="0"/>
              <a:t>Republican Party leaders took this same “wait and see” approach in 2016, but they never rallied behind Donald Trump</a:t>
            </a:r>
            <a:r>
              <a:rPr lang="en-US" sz="1800" dirty="0"/>
              <a:t> </a:t>
            </a:r>
            <a:r>
              <a:rPr lang="en-US" sz="1800" dirty="0" smtClean="0"/>
              <a:t>even after it became clear that Trump would win the nomination.  This is unlike Republican presidential nominees in the past, who eventually won the support of their party leaders</a:t>
            </a:r>
            <a:endParaRPr lang="en-US" sz="1800" dirty="0"/>
          </a:p>
        </p:txBody>
      </p:sp>
      <p:sp>
        <p:nvSpPr>
          <p:cNvPr id="6" name="TextBox 5"/>
          <p:cNvSpPr txBox="1"/>
          <p:nvPr/>
        </p:nvSpPr>
        <p:spPr>
          <a:xfrm>
            <a:off x="4800600" y="1371600"/>
            <a:ext cx="2438400" cy="338554"/>
          </a:xfrm>
          <a:prstGeom prst="rect">
            <a:avLst/>
          </a:prstGeom>
          <a:noFill/>
        </p:spPr>
        <p:txBody>
          <a:bodyPr wrap="square" rtlCol="0">
            <a:spAutoFit/>
          </a:bodyPr>
          <a:lstStyle/>
          <a:p>
            <a:r>
              <a:rPr lang="en-US" sz="1600" b="1" dirty="0" smtClean="0"/>
              <a:t>2016 Republican Primary</a:t>
            </a:r>
            <a:endParaRPr lang="en-US" sz="1600" b="1" dirty="0"/>
          </a:p>
        </p:txBody>
      </p:sp>
      <p:cxnSp>
        <p:nvCxnSpPr>
          <p:cNvPr id="8" name="Straight Arrow Connector 7"/>
          <p:cNvCxnSpPr/>
          <p:nvPr/>
        </p:nvCxnSpPr>
        <p:spPr>
          <a:xfrm>
            <a:off x="5791200" y="1710154"/>
            <a:ext cx="1371600" cy="142646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78633" y="443190"/>
            <a:ext cx="2948544" cy="584775"/>
          </a:xfrm>
          <a:prstGeom prst="rect">
            <a:avLst/>
          </a:prstGeom>
          <a:noFill/>
        </p:spPr>
        <p:txBody>
          <a:bodyPr wrap="square" rtlCol="0">
            <a:spAutoFit/>
          </a:bodyPr>
          <a:lstStyle/>
          <a:p>
            <a:pPr algn="ctr"/>
            <a:r>
              <a:rPr lang="en-US" sz="1600" b="1" dirty="0" smtClean="0"/>
              <a:t>Pre-Iowa Endorsements in Past Republican Election Cycles</a:t>
            </a:r>
            <a:endParaRPr lang="en-US" sz="1600" b="1" dirty="0"/>
          </a:p>
        </p:txBody>
      </p:sp>
      <p:cxnSp>
        <p:nvCxnSpPr>
          <p:cNvPr id="7" name="Straight Arrow Connector 6"/>
          <p:cNvCxnSpPr/>
          <p:nvPr/>
        </p:nvCxnSpPr>
        <p:spPr>
          <a:xfrm>
            <a:off x="7010400" y="951397"/>
            <a:ext cx="304800" cy="8008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048000" y="3352800"/>
            <a:ext cx="1352798"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971800" y="4724400"/>
            <a:ext cx="1428998" cy="8382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74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fontScale="90000"/>
          </a:bodyPr>
          <a:lstStyle/>
          <a:p>
            <a:r>
              <a:rPr lang="en-US" dirty="0"/>
              <a:t>Presidential Primaries</a:t>
            </a:r>
            <a:br>
              <a:rPr lang="en-US" dirty="0"/>
            </a:br>
            <a:r>
              <a:rPr lang="en-US" sz="2200" dirty="0" smtClean="0"/>
              <a:t>The Pre-Primary – Fund Raising (Money)</a:t>
            </a:r>
            <a:endParaRPr lang="en-US" sz="22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799"/>
            <a:ext cx="3810000" cy="521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1447800"/>
            <a:ext cx="4343400" cy="2369880"/>
          </a:xfrm>
          <a:prstGeom prst="rect">
            <a:avLst/>
          </a:prstGeom>
          <a:solidFill>
            <a:schemeClr val="bg2">
              <a:lumMod val="90000"/>
            </a:schemeClr>
          </a:solidFill>
        </p:spPr>
        <p:txBody>
          <a:bodyPr wrap="square" rtlCol="0">
            <a:spAutoFit/>
          </a:bodyPr>
          <a:lstStyle/>
          <a:p>
            <a:r>
              <a:rPr lang="en-US" b="1" u="sng" dirty="0" smtClean="0"/>
              <a:t>The “Conventional Wisdom”</a:t>
            </a:r>
          </a:p>
          <a:p>
            <a:r>
              <a:rPr lang="en-US" sz="2000" dirty="0" smtClean="0"/>
              <a:t>Typically, during the pre-primary phase of the campaign, the candidate who raises the most campaign money—and who has the most “Super PAC” money (i.e., outside groups)—wins the nomination…but not always</a:t>
            </a:r>
            <a:endParaRPr lang="en-US" sz="2000" dirty="0"/>
          </a:p>
        </p:txBody>
      </p:sp>
      <p:sp>
        <p:nvSpPr>
          <p:cNvPr id="4" name="TextBox 3"/>
          <p:cNvSpPr txBox="1"/>
          <p:nvPr/>
        </p:nvSpPr>
        <p:spPr>
          <a:xfrm>
            <a:off x="4419600" y="3962400"/>
            <a:ext cx="4343400" cy="2554545"/>
          </a:xfrm>
          <a:prstGeom prst="rect">
            <a:avLst/>
          </a:prstGeom>
          <a:solidFill>
            <a:schemeClr val="accent4">
              <a:lumMod val="50000"/>
            </a:schemeClr>
          </a:solidFill>
        </p:spPr>
        <p:txBody>
          <a:bodyPr wrap="square" rtlCol="0">
            <a:spAutoFit/>
          </a:bodyPr>
          <a:lstStyle/>
          <a:p>
            <a:r>
              <a:rPr lang="en-US" sz="2000" dirty="0" smtClean="0">
                <a:solidFill>
                  <a:schemeClr val="bg1"/>
                </a:solidFill>
              </a:rPr>
              <a:t>During the pre-primary, Jeb Bush and Hillary Clinton raised the most money (including outside groups raising money for these respective candidates)</a:t>
            </a:r>
          </a:p>
          <a:p>
            <a:r>
              <a:rPr lang="en-US" sz="2000" dirty="0">
                <a:solidFill>
                  <a:schemeClr val="bg1"/>
                </a:solidFill>
              </a:rPr>
              <a:t/>
            </a:r>
            <a:br>
              <a:rPr lang="en-US" sz="2000" dirty="0">
                <a:solidFill>
                  <a:schemeClr val="bg1"/>
                </a:solidFill>
              </a:rPr>
            </a:br>
            <a:r>
              <a:rPr lang="en-US" sz="2000" dirty="0" smtClean="0">
                <a:solidFill>
                  <a:schemeClr val="bg1"/>
                </a:solidFill>
              </a:rPr>
              <a:t>Pre-Iowa Caucus, Donald Trump and Ted Cruz led Bush in the polls, and Clinton and Sanders were in a dead-heat </a:t>
            </a:r>
            <a:endParaRPr lang="en-US" sz="2000" dirty="0"/>
          </a:p>
        </p:txBody>
      </p:sp>
    </p:spTree>
    <p:extLst>
      <p:ext uri="{BB962C8B-B14F-4D97-AF65-F5344CB8AC3E}">
        <p14:creationId xmlns:p14="http://schemas.microsoft.com/office/powerpoint/2010/main" val="274605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Presidential Elections</a:t>
            </a:r>
            <a:endParaRPr lang="en-US" sz="4400" dirty="0"/>
          </a:p>
        </p:txBody>
      </p:sp>
      <p:sp>
        <p:nvSpPr>
          <p:cNvPr id="3" name="Text Placeholder 2"/>
          <p:cNvSpPr>
            <a:spLocks noGrp="1"/>
          </p:cNvSpPr>
          <p:nvPr>
            <p:ph type="body" idx="1"/>
          </p:nvPr>
        </p:nvSpPr>
        <p:spPr/>
        <p:txBody>
          <a:bodyPr/>
          <a:lstStyle/>
          <a:p>
            <a:r>
              <a:rPr lang="en-US" dirty="0" smtClean="0"/>
              <a:t>The General Election</a:t>
            </a:r>
            <a:endParaRPr lang="en-US" dirty="0"/>
          </a:p>
        </p:txBody>
      </p:sp>
    </p:spTree>
    <p:extLst>
      <p:ext uri="{BB962C8B-B14F-4D97-AF65-F5344CB8AC3E}">
        <p14:creationId xmlns:p14="http://schemas.microsoft.com/office/powerpoint/2010/main" val="238462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Party Divisions </a:t>
            </a:r>
            <a:endParaRPr lang="en-US" dirty="0"/>
          </a:p>
        </p:txBody>
      </p:sp>
      <p:sp>
        <p:nvSpPr>
          <p:cNvPr id="3" name="Subtitle 2"/>
          <p:cNvSpPr>
            <a:spLocks noGrp="1"/>
          </p:cNvSpPr>
          <p:nvPr>
            <p:ph type="subTitle" idx="1"/>
          </p:nvPr>
        </p:nvSpPr>
        <p:spPr/>
        <p:txBody>
          <a:bodyPr/>
          <a:lstStyle/>
          <a:p>
            <a:r>
              <a:rPr lang="en-US" dirty="0" smtClean="0"/>
              <a:t>A Divided Republican/Conservative Base</a:t>
            </a:r>
            <a:endParaRPr lang="en-US" dirty="0"/>
          </a:p>
        </p:txBody>
      </p:sp>
    </p:spTree>
    <p:extLst>
      <p:ext uri="{BB962C8B-B14F-4D97-AF65-F5344CB8AC3E}">
        <p14:creationId xmlns:p14="http://schemas.microsoft.com/office/powerpoint/2010/main" val="323570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ional Review Conservatives Against Trump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463636"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65093"/>
            <a:ext cx="8382000" cy="954107"/>
          </a:xfrm>
          <a:prstGeom prst="rect">
            <a:avLst/>
          </a:prstGeom>
          <a:noFill/>
        </p:spPr>
        <p:txBody>
          <a:bodyPr wrap="square" rtlCol="0">
            <a:spAutoFit/>
          </a:bodyPr>
          <a:lstStyle/>
          <a:p>
            <a:r>
              <a:rPr lang="en-US" sz="3600" b="1" dirty="0" smtClean="0">
                <a:solidFill>
                  <a:schemeClr val="tx2"/>
                </a:solidFill>
              </a:rPr>
              <a:t>A Divided Republican Party</a:t>
            </a:r>
          </a:p>
          <a:p>
            <a:r>
              <a:rPr lang="en-US" sz="2000" b="1" dirty="0" smtClean="0">
                <a:solidFill>
                  <a:schemeClr val="tx2"/>
                </a:solidFill>
              </a:rPr>
              <a:t>Conservative Ideologues Opposed Trump</a:t>
            </a:r>
            <a:endParaRPr lang="en-US" sz="2000" b="1" dirty="0">
              <a:solidFill>
                <a:schemeClr val="tx2"/>
              </a:solidFill>
            </a:endParaRPr>
          </a:p>
        </p:txBody>
      </p:sp>
      <p:sp>
        <p:nvSpPr>
          <p:cNvPr id="4" name="TextBox 3"/>
          <p:cNvSpPr txBox="1"/>
          <p:nvPr/>
        </p:nvSpPr>
        <p:spPr>
          <a:xfrm>
            <a:off x="3886200" y="1371600"/>
            <a:ext cx="5105400" cy="5324535"/>
          </a:xfrm>
          <a:prstGeom prst="rect">
            <a:avLst/>
          </a:prstGeom>
          <a:solidFill>
            <a:schemeClr val="accent5">
              <a:lumMod val="20000"/>
              <a:lumOff val="80000"/>
            </a:schemeClr>
          </a:solidFill>
        </p:spPr>
        <p:txBody>
          <a:bodyPr wrap="square" rtlCol="0">
            <a:spAutoFit/>
          </a:bodyPr>
          <a:lstStyle/>
          <a:p>
            <a:r>
              <a:rPr lang="en-US" sz="2000" dirty="0" smtClean="0"/>
              <a:t>The National Review </a:t>
            </a:r>
            <a:r>
              <a:rPr lang="en-US" sz="2000" dirty="0"/>
              <a:t>is the longest running conservative publication in </a:t>
            </a:r>
            <a:r>
              <a:rPr lang="en-US" sz="2000" dirty="0" smtClean="0"/>
              <a:t>America.  It represents the views of conservative ideologues</a:t>
            </a:r>
          </a:p>
          <a:p>
            <a:endParaRPr lang="en-US" sz="2000" dirty="0"/>
          </a:p>
          <a:p>
            <a:r>
              <a:rPr lang="en-US" sz="2000" dirty="0" smtClean="0"/>
              <a:t>The editors of the National Review have positioned themselves strongly against Donald Trump, because Trump has some liberal ideas and they fear he will advance the Democratic agenda as president </a:t>
            </a:r>
          </a:p>
          <a:p>
            <a:endParaRPr lang="en-US" sz="2000" dirty="0"/>
          </a:p>
          <a:p>
            <a:r>
              <a:rPr lang="en-US" sz="2000" dirty="0" smtClean="0"/>
              <a:t>In the 2016 presidential race, this created divisions within the Republican Party, which is typically bad news for the party’s nominee (Trump).  A unified party is necessary to communicate a clear and positive message to independent and moderate voters, who usually make the difference in a presidential election.  </a:t>
            </a:r>
            <a:endParaRPr lang="en-US" sz="2000" dirty="0"/>
          </a:p>
        </p:txBody>
      </p:sp>
    </p:spTree>
    <p:extLst>
      <p:ext uri="{BB962C8B-B14F-4D97-AF65-F5344CB8AC3E}">
        <p14:creationId xmlns:p14="http://schemas.microsoft.com/office/powerpoint/2010/main" val="1179362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6838</TotalTime>
  <Words>3594</Words>
  <Application>Microsoft Office PowerPoint</Application>
  <PresentationFormat>On-screen Show (4:3)</PresentationFormat>
  <Paragraphs>195</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Tahoma</vt:lpstr>
      <vt:lpstr>Times New Roman</vt:lpstr>
      <vt:lpstr>Clarity</vt:lpstr>
      <vt:lpstr>The Trump Phenomenon</vt:lpstr>
      <vt:lpstr>The Trump Phenomenon How Trump Defies the Norms of Presidential Politics</vt:lpstr>
      <vt:lpstr>Presidential Elections</vt:lpstr>
      <vt:lpstr>Presidential Primaries The Pre-Primary – Endorsements of Party Leaders</vt:lpstr>
      <vt:lpstr>Presidential Primaries The Pre-Primary – Endorsements of Party Leaders</vt:lpstr>
      <vt:lpstr>Presidential Primaries The Pre-Primary – Fund Raising (Money)</vt:lpstr>
      <vt:lpstr>Presidential Elections</vt:lpstr>
      <vt:lpstr>Party Divisions </vt:lpstr>
      <vt:lpstr>PowerPoint Presentation</vt:lpstr>
      <vt:lpstr>PowerPoint Presentation</vt:lpstr>
      <vt:lpstr>The Importance of the Party Base History’s Judgment</vt:lpstr>
      <vt:lpstr>Demographics</vt:lpstr>
      <vt:lpstr>The 2016 Presidential Race Trump’s Problems with Female Voters (March 2016)</vt:lpstr>
      <vt:lpstr>Vote Choice in Presidential Elections Demographics</vt:lpstr>
      <vt:lpstr>The Trump Presidency</vt:lpstr>
      <vt:lpstr>The Trump Presidency A Chaotic Start to the Trump Presidency</vt:lpstr>
      <vt:lpstr>Public Opinion  The Importance of Presidential Approval</vt:lpstr>
      <vt:lpstr>The Honeymoon Donald Trump (2017 - Present)</vt:lpstr>
      <vt:lpstr>Accomplishments</vt:lpstr>
    </vt:vector>
  </TitlesOfParts>
  <Company>University of Houston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Campaigns and Elections</dc:title>
  <dc:creator>Clay McFaden</dc:creator>
  <cp:lastModifiedBy>Clay McFaden</cp:lastModifiedBy>
  <cp:revision>390</cp:revision>
  <dcterms:created xsi:type="dcterms:W3CDTF">2004-06-20T21:28:16Z</dcterms:created>
  <dcterms:modified xsi:type="dcterms:W3CDTF">2017-10-07T22:33:03Z</dcterms:modified>
</cp:coreProperties>
</file>