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6" r:id="rId3"/>
    <p:sldId id="262" r:id="rId4"/>
    <p:sldId id="273" r:id="rId5"/>
    <p:sldId id="281" r:id="rId6"/>
    <p:sldId id="268" r:id="rId7"/>
    <p:sldId id="269" r:id="rId8"/>
    <p:sldId id="284" r:id="rId9"/>
    <p:sldId id="286" r:id="rId10"/>
    <p:sldId id="271" r:id="rId11"/>
    <p:sldId id="267" r:id="rId12"/>
    <p:sldId id="282" r:id="rId13"/>
    <p:sldId id="280" r:id="rId14"/>
    <p:sldId id="272" r:id="rId15"/>
    <p:sldId id="270" r:id="rId16"/>
    <p:sldId id="274" r:id="rId17"/>
    <p:sldId id="258" r:id="rId18"/>
    <p:sldId id="275" r:id="rId19"/>
    <p:sldId id="276" r:id="rId20"/>
    <p:sldId id="278" r:id="rId21"/>
    <p:sldId id="260" r:id="rId22"/>
    <p:sldId id="285" r:id="rId23"/>
    <p:sldId id="279" r:id="rId24"/>
    <p:sldId id="259" r:id="rId25"/>
    <p:sldId id="283" r:id="rId26"/>
    <p:sldId id="264" r:id="rId27"/>
    <p:sldId id="263" r:id="rId28"/>
    <p:sldId id="287" r:id="rId29"/>
    <p:sldId id="26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4A6744F-8294-854F-86AF-4B5B09DD1FE3}" type="datetimeFigureOut">
              <a:rPr lang="en-US" smtClean="0"/>
              <a:pPr/>
              <a:t>11/12/2012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246D320-EFAB-064F-A0A2-CE5CDBA57E3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A6744F-8294-854F-86AF-4B5B09DD1FE3}"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D320-EFAB-064F-A0A2-CE5CDBA57E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246D320-EFAB-064F-A0A2-CE5CDBA57E3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A6744F-8294-854F-86AF-4B5B09DD1FE3}"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4A6744F-8294-854F-86AF-4B5B09DD1FE3}"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246D320-EFAB-064F-A0A2-CE5CDBA57E3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4A6744F-8294-854F-86AF-4B5B09DD1FE3}" type="datetimeFigureOut">
              <a:rPr lang="en-US" smtClean="0"/>
              <a:pPr/>
              <a:t>11/12/2012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246D320-EFAB-064F-A0A2-CE5CDBA57E3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4A6744F-8294-854F-86AF-4B5B09DD1FE3}"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D320-EFAB-064F-A0A2-CE5CDBA57E3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4A6744F-8294-854F-86AF-4B5B09DD1FE3}" type="datetimeFigureOut">
              <a:rPr lang="en-US" smtClean="0"/>
              <a:pPr/>
              <a:t>11/12/2012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246D320-EFAB-064F-A0A2-CE5CDBA57E3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A6744F-8294-854F-86AF-4B5B09DD1FE3}" type="datetimeFigureOut">
              <a:rPr lang="en-US" smtClean="0"/>
              <a:pPr/>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246D320-EFAB-064F-A0A2-CE5CDBA57E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4A6744F-8294-854F-86AF-4B5B09DD1FE3}" type="datetimeFigureOut">
              <a:rPr lang="en-US" smtClean="0"/>
              <a:pPr/>
              <a:t>11/12/2012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246D320-EFAB-064F-A0A2-CE5CDBA57E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246D320-EFAB-064F-A0A2-CE5CDBA57E3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4A6744F-8294-854F-86AF-4B5B09DD1FE3}" type="datetimeFigureOut">
              <a:rPr lang="en-US" smtClean="0"/>
              <a:pPr/>
              <a:t>11/12/2012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246D320-EFAB-064F-A0A2-CE5CDBA57E3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4A6744F-8294-854F-86AF-4B5B09DD1FE3}" type="datetimeFigureOut">
              <a:rPr lang="en-US" smtClean="0"/>
              <a:pPr/>
              <a:t>11/12/2012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4A6744F-8294-854F-86AF-4B5B09DD1FE3}" type="datetimeFigureOut">
              <a:rPr lang="en-US" smtClean="0"/>
              <a:pPr/>
              <a:t>11/12/2012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246D320-EFAB-064F-A0A2-CE5CDBA57E3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ill@nantz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rs.gov/pub/irs-pdf/p4600.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thehill.com/blogs/hillicon-valley/technology/98423-ftc-examining-digital-copier-privac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nfo.sos.state.tx.us/pls/pub/readtac$ext.TacPage?sl=R&amp;app=9&amp;p_dir=&amp;p_rloc=&amp;p_tloc=&amp;p_ploc=&amp;pg=1&amp;p_tac=&amp;ti=22&amp;pt=22&amp;ch=501&amp;rl=6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info.sos.state.tx.us/pls/pub/readtac$ext.TacPage?sl=R&amp;app=9&amp;p_dir=&amp;p_rloc=&amp;p_tloc=&amp;p_ploc=&amp;pg=1&amp;p_tac=&amp;ti=22&amp;pt=22&amp;ch=501&amp;rl=7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tsbpa.state.tx.us/pdffiles/TSBPAAC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icpa.org/InterestAreas/InformationTechnology/Resources/Privacy/PrivacyServices/DownloadableDocuments/CPA_Firms_Privacy_Checklis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rs.gov/pub/irs-pdf/p4600.pdf" TargetMode="External"/><Relationship Id="rId7" Type="http://schemas.openxmlformats.org/officeDocument/2006/relationships/hyperlink" Target="http://learning.hccs.edu/faculty/william.nantz" TargetMode="External"/><Relationship Id="rId2" Type="http://schemas.openxmlformats.org/officeDocument/2006/relationships/hyperlink" Target="http://www.irs.gov/pub/irs-pdf/p4557.pdf" TargetMode="External"/><Relationship Id="rId1" Type="http://schemas.openxmlformats.org/officeDocument/2006/relationships/slideLayout" Target="../slideLayouts/slideLayout2.xml"/><Relationship Id="rId6" Type="http://schemas.openxmlformats.org/officeDocument/2006/relationships/hyperlink" Target="http://www.intel.com/content/dam/www/public/us/en/documents/guides/cloud-computing-security-planning-guide2.pdf" TargetMode="External"/><Relationship Id="rId5" Type="http://schemas.openxmlformats.org/officeDocument/2006/relationships/hyperlink" Target="http://www.aicpa.org/InterestAreas/InformationTechnology/Resources/Privacy/PrivacyServices/DownloadableDocuments/CPA_Firms_Privacy_Checklist.pdf" TargetMode="External"/><Relationship Id="rId4" Type="http://schemas.openxmlformats.org/officeDocument/2006/relationships/hyperlink" Target="http://www.coso.org/documents/Cloud%20Computing%20Thought%20Paper.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dYcPT-xrLBM" TargetMode="External"/><Relationship Id="rId2" Type="http://schemas.openxmlformats.org/officeDocument/2006/relationships/hyperlink" Target="http://www.youtube.com/watch?v=6pIFUOav2x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257" y="381000"/>
            <a:ext cx="8654143" cy="5083997"/>
          </a:xfrm>
        </p:spPr>
        <p:txBody>
          <a:bodyPr anchor="t">
            <a:normAutofit fontScale="90000"/>
          </a:bodyPr>
          <a:lstStyle/>
          <a:p>
            <a:r>
              <a:rPr lang="en-US" sz="2700" dirty="0" smtClean="0"/>
              <a:t>Client Privacy in the New IT Environment Including the Challenges of Cloud Computing</a:t>
            </a:r>
            <a:r>
              <a:rPr lang="en-US" sz="2000" b="1" dirty="0" smtClean="0"/>
              <a:t/>
            </a:r>
            <a:br>
              <a:rPr lang="en-US" sz="2000" b="1" dirty="0" smtClean="0"/>
            </a:br>
            <a:r>
              <a:rPr lang="en-US" sz="2000" b="1" dirty="0" smtClean="0"/>
              <a:t/>
            </a:r>
            <a:br>
              <a:rPr lang="en-US" sz="2000" b="1" dirty="0" smtClean="0"/>
            </a:br>
            <a:r>
              <a:rPr lang="en-US" sz="1600" dirty="0" smtClean="0"/>
              <a:t>Texas CPA Tax Institute</a:t>
            </a:r>
            <a:br>
              <a:rPr lang="en-US" sz="1600" dirty="0" smtClean="0"/>
            </a:br>
            <a:r>
              <a:rPr lang="en-US" sz="1600" dirty="0" smtClean="0"/>
              <a:t>Nov. 12, 13, 2012</a:t>
            </a:r>
            <a:r>
              <a:rPr lang="en-US" sz="4000" dirty="0" smtClean="0"/>
              <a:t/>
            </a:r>
            <a:br>
              <a:rPr lang="en-US" sz="4000" dirty="0" smtClean="0"/>
            </a:br>
            <a:r>
              <a:rPr lang="en-US" sz="4400" dirty="0" smtClean="0"/>
              <a:t/>
            </a:r>
            <a:br>
              <a:rPr lang="en-US" sz="4400" dirty="0" smtClean="0"/>
            </a:br>
            <a:r>
              <a:rPr lang="en-US" sz="900" dirty="0" smtClean="0"/>
              <a:t> </a:t>
            </a:r>
            <a:br>
              <a:rPr lang="en-US" sz="900" dirty="0" smtClean="0"/>
            </a:br>
            <a:r>
              <a:rPr lang="en-US" sz="900" dirty="0" smtClean="0"/>
              <a:t/>
            </a:r>
            <a:br>
              <a:rPr lang="en-US" sz="900" dirty="0" smtClean="0"/>
            </a:br>
            <a:r>
              <a:rPr lang="en-US" sz="900" b="1" cap="small" dirty="0" smtClean="0"/>
              <a:t/>
            </a:r>
            <a:br>
              <a:rPr lang="en-US" sz="900" b="1" cap="small" dirty="0" smtClean="0"/>
            </a:br>
            <a:r>
              <a:rPr lang="en-US" sz="900" b="1" cap="small" dirty="0" smtClean="0"/>
              <a:t> </a:t>
            </a:r>
            <a:r>
              <a:rPr lang="en-US" dirty="0" smtClean="0"/>
              <a:t/>
            </a:r>
            <a:br>
              <a:rPr lang="en-US" dirty="0" smtClean="0"/>
            </a:br>
            <a:r>
              <a:rPr lang="en-US" sz="2700" b="1" dirty="0" smtClean="0"/>
              <a:t>William C. Nantz, CPA, CFF, CGMA, RTRP, MBA, JD</a:t>
            </a:r>
            <a:r>
              <a:rPr lang="en-US" sz="2700" dirty="0" smtClean="0"/>
              <a:t/>
            </a:r>
            <a:br>
              <a:rPr lang="en-US" sz="2700" dirty="0" smtClean="0"/>
            </a:br>
            <a:r>
              <a:rPr lang="en-US" sz="2700" b="1" i="1" dirty="0" smtClean="0"/>
              <a:t>The Nantz Law Firm</a:t>
            </a:r>
            <a:r>
              <a:rPr lang="en-US" sz="2700" dirty="0" smtClean="0"/>
              <a:t/>
            </a:r>
            <a:br>
              <a:rPr lang="en-US" sz="2700" dirty="0" smtClean="0"/>
            </a:br>
            <a:r>
              <a:rPr lang="en-US" sz="2700" b="1" dirty="0" smtClean="0"/>
              <a:t>2828 Bammel Lane, Suite 810</a:t>
            </a:r>
            <a:r>
              <a:rPr lang="en-US" sz="2700" dirty="0" smtClean="0"/>
              <a:t/>
            </a:r>
            <a:br>
              <a:rPr lang="en-US" sz="2700" dirty="0" smtClean="0"/>
            </a:br>
            <a:r>
              <a:rPr lang="en-US" sz="2700" b="1" dirty="0" smtClean="0"/>
              <a:t>  Houston, Texas 77098</a:t>
            </a:r>
            <a:r>
              <a:rPr lang="en-US" sz="2700" dirty="0" smtClean="0"/>
              <a:t/>
            </a:r>
            <a:br>
              <a:rPr lang="en-US" sz="2700" dirty="0" smtClean="0"/>
            </a:br>
            <a:r>
              <a:rPr lang="en-US" sz="2700" b="1" dirty="0" smtClean="0"/>
              <a:t>     713.542.5477</a:t>
            </a:r>
            <a:r>
              <a:rPr lang="en-US" sz="2700" dirty="0" smtClean="0"/>
              <a:t/>
            </a:r>
            <a:br>
              <a:rPr lang="en-US" sz="2700" dirty="0" smtClean="0"/>
            </a:br>
            <a:r>
              <a:rPr lang="en-US" sz="2700" b="1" dirty="0" smtClean="0"/>
              <a:t> </a:t>
            </a:r>
            <a:r>
              <a:rPr lang="en-US" sz="2700" b="1" dirty="0" smtClean="0">
                <a:hlinkClick r:id="rId2"/>
              </a:rPr>
              <a:t>bill@nantzlaw.com</a:t>
            </a:r>
            <a:r>
              <a:rPr lang="en-US" sz="2700" b="1" dirty="0" smtClean="0"/>
              <a:t/>
            </a:r>
            <a:br>
              <a:rPr lang="en-US" sz="2700" b="1" dirty="0" smtClean="0"/>
            </a:br>
            <a:endParaRPr lang="en-US" sz="27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Information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Collection of sensitive personal identifying information may go beyond the information collected from clients and may include information collected regarding employees, potential employees, information collected about a client’s employees or customers, and any other situation where sensitive personal identifying information is collected. </a:t>
            </a:r>
          </a:p>
          <a:p>
            <a:r>
              <a:rPr lang="en-US" dirty="0" smtClean="0"/>
              <a:t>CPAs are not exemption from the state and federal requirements to safeguard and properly dispose of the sensitive personal identifying information they collect, even if the information is stored in The Cloud.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Personal Identifying Information?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Texas law defines sensitive personal identifying information as an individual's first name or initial and last name used in combination with one or more of the following personal identifying information: </a:t>
            </a:r>
          </a:p>
          <a:p>
            <a:pPr>
              <a:buNone/>
            </a:pPr>
            <a:endParaRPr lang="en-US" dirty="0" smtClean="0"/>
          </a:p>
          <a:p>
            <a:r>
              <a:rPr lang="en-US" dirty="0" smtClean="0"/>
              <a:t>a.  date of birth;</a:t>
            </a:r>
          </a:p>
          <a:p>
            <a:r>
              <a:rPr lang="en-US" dirty="0" smtClean="0"/>
              <a:t>b.  social security number or other government-issued identification number;</a:t>
            </a:r>
          </a:p>
          <a:p>
            <a:r>
              <a:rPr lang="en-US" dirty="0" smtClean="0"/>
              <a:t>c.  mother's maiden name;</a:t>
            </a:r>
          </a:p>
          <a:p>
            <a:r>
              <a:rPr lang="en-US" dirty="0" smtClean="0"/>
              <a:t>d.  unique biometric data, including the individual's fingerprint, voice data, or retina or iris image;</a:t>
            </a:r>
          </a:p>
          <a:p>
            <a:r>
              <a:rPr lang="en-US" dirty="0" smtClean="0"/>
              <a:t>e.  unique electronic identification number, address, or routing code;</a:t>
            </a:r>
          </a:p>
          <a:p>
            <a:r>
              <a:rPr lang="en-US" dirty="0" smtClean="0"/>
              <a:t>f.  telecommunication access device as defined by Section 32.51, Penal Code, including debit or credit card information; or</a:t>
            </a:r>
          </a:p>
          <a:p>
            <a:r>
              <a:rPr lang="en-US" dirty="0" smtClean="0"/>
              <a:t>g.  financial institution account number or any other financial information.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Personal Identifying Information?</a:t>
            </a:r>
            <a:endParaRPr lang="en-US" dirty="0"/>
          </a:p>
        </p:txBody>
      </p:sp>
      <p:sp>
        <p:nvSpPr>
          <p:cNvPr id="3" name="Content Placeholder 2"/>
          <p:cNvSpPr>
            <a:spLocks noGrp="1"/>
          </p:cNvSpPr>
          <p:nvPr>
            <p:ph sz="quarter" idx="1"/>
          </p:nvPr>
        </p:nvSpPr>
        <p:spPr/>
        <p:txBody>
          <a:bodyPr>
            <a:normAutofit fontScale="55000" lnSpcReduction="20000"/>
          </a:bodyPr>
          <a:lstStyle/>
          <a:p>
            <a:pPr>
              <a:buNone/>
            </a:pPr>
            <a:r>
              <a:rPr lang="en-US" sz="3300" dirty="0" smtClean="0"/>
              <a:t>The U.S. Dept. of Commerce defines personal identifying information as:</a:t>
            </a:r>
            <a:endParaRPr lang="en-US" sz="2500" dirty="0" smtClean="0"/>
          </a:p>
          <a:p>
            <a:pPr>
              <a:buNone/>
            </a:pPr>
            <a:endParaRPr lang="en-US" sz="2500" dirty="0" smtClean="0"/>
          </a:p>
          <a:p>
            <a:pPr indent="0">
              <a:lnSpc>
                <a:spcPct val="120000"/>
              </a:lnSpc>
              <a:spcBef>
                <a:spcPts val="0"/>
              </a:spcBef>
            </a:pPr>
            <a:r>
              <a:rPr lang="en-US" sz="2500" dirty="0" smtClean="0"/>
              <a:t>Name, such as full name, maiden name, mother’s maiden name, or alias;</a:t>
            </a:r>
          </a:p>
          <a:p>
            <a:pPr indent="0">
              <a:lnSpc>
                <a:spcPct val="120000"/>
              </a:lnSpc>
              <a:spcBef>
                <a:spcPts val="0"/>
              </a:spcBef>
            </a:pPr>
            <a:r>
              <a:rPr lang="en-US" sz="2500" dirty="0" smtClean="0"/>
              <a:t> Personal identification number, such as social security number (</a:t>
            </a:r>
            <a:r>
              <a:rPr lang="en-US" sz="2500" dirty="0" err="1" smtClean="0"/>
              <a:t>SSN</a:t>
            </a:r>
            <a:r>
              <a:rPr lang="en-US" sz="2500" dirty="0" smtClean="0"/>
              <a:t>), passport number, driver’s, 	license number, taxpayer identification number, patient identification number, and financial 	account or credit card;</a:t>
            </a:r>
          </a:p>
          <a:p>
            <a:pPr indent="0">
              <a:lnSpc>
                <a:spcPct val="120000"/>
              </a:lnSpc>
              <a:spcBef>
                <a:spcPts val="0"/>
              </a:spcBef>
            </a:pPr>
            <a:r>
              <a:rPr lang="en-US" sz="2500" dirty="0" smtClean="0"/>
              <a:t> Address information, such as street address or email address;</a:t>
            </a:r>
          </a:p>
          <a:p>
            <a:pPr indent="0">
              <a:lnSpc>
                <a:spcPct val="120000"/>
              </a:lnSpc>
              <a:spcBef>
                <a:spcPts val="0"/>
              </a:spcBef>
            </a:pPr>
            <a:r>
              <a:rPr lang="en-US" sz="2500" dirty="0" smtClean="0"/>
              <a:t> Asset information, such as Internet Protocol (IP) or Media Access Control (MAC) address or other</a:t>
            </a:r>
          </a:p>
          <a:p>
            <a:pPr lvl="1" indent="0">
              <a:lnSpc>
                <a:spcPct val="120000"/>
              </a:lnSpc>
              <a:spcBef>
                <a:spcPts val="0"/>
              </a:spcBef>
              <a:buNone/>
            </a:pPr>
            <a:r>
              <a:rPr lang="en-US" sz="2500" dirty="0" smtClean="0">
                <a:solidFill>
                  <a:schemeClr val="tx1"/>
                </a:solidFill>
              </a:rPr>
              <a:t>	host-specific persistent static identifier that consistently links to a particular person or small, 	well defined group of people</a:t>
            </a:r>
          </a:p>
          <a:p>
            <a:pPr indent="0">
              <a:lnSpc>
                <a:spcPct val="120000"/>
              </a:lnSpc>
              <a:spcBef>
                <a:spcPts val="0"/>
              </a:spcBef>
            </a:pPr>
            <a:r>
              <a:rPr lang="en-US" sz="2500" dirty="0" smtClean="0"/>
              <a:t> Telephone numbers, including mobile, business, and personal numbers;</a:t>
            </a:r>
          </a:p>
          <a:p>
            <a:pPr indent="0">
              <a:lnSpc>
                <a:spcPct val="120000"/>
              </a:lnSpc>
              <a:spcBef>
                <a:spcPts val="0"/>
              </a:spcBef>
            </a:pPr>
            <a:r>
              <a:rPr lang="en-US" sz="2500" dirty="0" smtClean="0"/>
              <a:t> Personal characteristics, including photographic image (especially of face or other distinguishing 	characteristic), x-rays, fingerprints, or other biometric image or template data (e.g., retina 	scan, voice signature, facial geometry)</a:t>
            </a:r>
          </a:p>
          <a:p>
            <a:pPr indent="0">
              <a:lnSpc>
                <a:spcPct val="120000"/>
              </a:lnSpc>
              <a:spcBef>
                <a:spcPts val="0"/>
              </a:spcBef>
            </a:pPr>
            <a:r>
              <a:rPr lang="en-US" sz="2500" dirty="0" smtClean="0"/>
              <a:t> Information identifying personally owned property, such as vehicle registration number or title</a:t>
            </a:r>
          </a:p>
          <a:p>
            <a:pPr indent="0">
              <a:lnSpc>
                <a:spcPct val="120000"/>
              </a:lnSpc>
              <a:spcBef>
                <a:spcPts val="0"/>
              </a:spcBef>
              <a:buNone/>
            </a:pPr>
            <a:r>
              <a:rPr lang="en-US" sz="2500" dirty="0" smtClean="0"/>
              <a:t>	number and related information</a:t>
            </a:r>
          </a:p>
          <a:p>
            <a:pPr indent="0">
              <a:lnSpc>
                <a:spcPct val="120000"/>
              </a:lnSpc>
              <a:spcBef>
                <a:spcPts val="0"/>
              </a:spcBef>
            </a:pPr>
            <a:r>
              <a:rPr lang="en-US" sz="2500" dirty="0" smtClean="0"/>
              <a:t> Information about an individual that is linked or linkable to one of the above (e.g., date of birth, 	place of birth, race, religion, weight, activities, geographical indicators, employment 	information, medical </a:t>
            </a:r>
            <a:r>
              <a:rPr lang="fr-FR" sz="2500" dirty="0" smtClean="0"/>
              <a:t>information, </a:t>
            </a:r>
            <a:r>
              <a:rPr lang="fr-FR" sz="2500" dirty="0" err="1" smtClean="0"/>
              <a:t>education</a:t>
            </a:r>
            <a:r>
              <a:rPr lang="fr-FR" sz="2500" dirty="0" smtClean="0"/>
              <a:t> information, </a:t>
            </a:r>
            <a:r>
              <a:rPr lang="fr-FR" sz="2500" dirty="0" err="1" smtClean="0"/>
              <a:t>financial</a:t>
            </a:r>
            <a:r>
              <a:rPr lang="fr-FR" sz="2500" dirty="0" smtClean="0"/>
              <a:t> information).</a:t>
            </a:r>
            <a:endParaRPr lang="en-US" sz="2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IRS Definition of Personal Identifying Information</a:t>
            </a:r>
            <a:endParaRPr lang="en-US" sz="2800" dirty="0"/>
          </a:p>
        </p:txBody>
      </p:sp>
      <p:sp>
        <p:nvSpPr>
          <p:cNvPr id="3" name="Content Placeholder 2"/>
          <p:cNvSpPr>
            <a:spLocks noGrp="1"/>
          </p:cNvSpPr>
          <p:nvPr>
            <p:ph sz="quarter" idx="1"/>
          </p:nvPr>
        </p:nvSpPr>
        <p:spPr/>
        <p:txBody>
          <a:bodyPr>
            <a:normAutofit fontScale="70000" lnSpcReduction="20000"/>
          </a:bodyPr>
          <a:lstStyle/>
          <a:p>
            <a:endParaRPr lang="en-US" dirty="0" smtClean="0"/>
          </a:p>
          <a:p>
            <a:r>
              <a:rPr lang="en-US" dirty="0" smtClean="0"/>
              <a:t>Safeguarding taxpayer information is a top priority for the Internal Revenue Service. </a:t>
            </a:r>
          </a:p>
          <a:p>
            <a:r>
              <a:rPr lang="en-US" dirty="0" smtClean="0"/>
              <a:t>Taxpayer information is any information furnished in any form or manner (e.g. on paper, verbally, electronically, in person, over the telephone, by mail, etc.) by or on behalf of a taxpayer for preparation of their return. It includes but is not limited to a</a:t>
            </a:r>
          </a:p>
          <a:p>
            <a:pPr>
              <a:buNone/>
            </a:pPr>
            <a:r>
              <a:rPr lang="en-US" dirty="0" smtClean="0"/>
              <a:t> </a:t>
            </a:r>
          </a:p>
          <a:p>
            <a:pPr lvl="1"/>
            <a:r>
              <a:rPr lang="en-US" b="1" dirty="0" smtClean="0"/>
              <a:t>taxpayer’s name, </a:t>
            </a:r>
          </a:p>
          <a:p>
            <a:pPr lvl="1"/>
            <a:r>
              <a:rPr lang="en-US" b="1" dirty="0" smtClean="0"/>
              <a:t>address, </a:t>
            </a:r>
          </a:p>
          <a:p>
            <a:pPr lvl="1"/>
            <a:r>
              <a:rPr lang="en-US" b="1" dirty="0" smtClean="0"/>
              <a:t>identification number,</a:t>
            </a:r>
          </a:p>
          <a:p>
            <a:pPr lvl="1"/>
            <a:r>
              <a:rPr lang="en-US" b="1" dirty="0" smtClean="0"/>
              <a:t> income, </a:t>
            </a:r>
          </a:p>
          <a:p>
            <a:pPr lvl="1"/>
            <a:r>
              <a:rPr lang="en-US" b="1" dirty="0" smtClean="0"/>
              <a:t>receipts, </a:t>
            </a:r>
          </a:p>
          <a:p>
            <a:pPr lvl="1"/>
            <a:r>
              <a:rPr lang="en-US" b="1" dirty="0" smtClean="0"/>
              <a:t>deductions, </a:t>
            </a:r>
          </a:p>
          <a:p>
            <a:pPr lvl="1"/>
            <a:r>
              <a:rPr lang="en-US" b="1" dirty="0" smtClean="0"/>
              <a:t>exemptions, and </a:t>
            </a:r>
          </a:p>
          <a:p>
            <a:pPr lvl="1"/>
            <a:r>
              <a:rPr lang="en-US" b="1" dirty="0" smtClean="0"/>
              <a:t>tax liability. </a:t>
            </a:r>
          </a:p>
          <a:p>
            <a:pPr>
              <a:buNone/>
            </a:pPr>
            <a:endParaRPr lang="en-US" dirty="0" smtClean="0">
              <a:hlinkClick r:id="rId2"/>
            </a:endParaRPr>
          </a:p>
          <a:p>
            <a:r>
              <a:rPr lang="en-US" dirty="0" smtClean="0">
                <a:hlinkClick r:id="rId2"/>
              </a:rPr>
              <a:t>http://www.irs.gov/pub/irs-pdf/p4600.pdf</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Agencies Enforcing Privacy Rules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Federal Trade Commission (“FTC”)</a:t>
            </a:r>
          </a:p>
          <a:p>
            <a:r>
              <a:rPr lang="en-US" dirty="0" smtClean="0"/>
              <a:t>FTC Investigation: Fears that modern copy machines may store images on their hard drives indefinitely has prompted the Federal Trade Commission to take action. </a:t>
            </a:r>
            <a:r>
              <a:rPr lang="en-US" dirty="0" smtClean="0">
                <a:hlinkClick r:id="rId2"/>
              </a:rPr>
              <a:t>http://thehill.com/blogs/hillicon-valley/technology/98423-ftc-examining-digital-copier-privacy</a:t>
            </a:r>
            <a:endParaRPr lang="en-US" dirty="0" smtClean="0"/>
          </a:p>
          <a:p>
            <a:r>
              <a:rPr lang="en-US" dirty="0" smtClean="0"/>
              <a:t>IRS</a:t>
            </a:r>
          </a:p>
          <a:p>
            <a:r>
              <a:rPr lang="en-US" dirty="0" smtClean="0"/>
              <a:t>Texas State Board of Public Accountancy</a:t>
            </a:r>
          </a:p>
          <a:p>
            <a:r>
              <a:rPr lang="en-US" dirty="0" smtClean="0"/>
              <a:t>Texas Attorney General/District Attorney</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for Reveling Personal Information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IRS:  Internal Revenue Code provides for a fine of up to $1,000.00 and up to one-year in jail per improper disclosure of tax related information under </a:t>
            </a:r>
            <a:r>
              <a:rPr lang="en-US" dirty="0" err="1" smtClean="0"/>
              <a:t>I.R.C.</a:t>
            </a:r>
            <a:r>
              <a:rPr lang="en-US" dirty="0" smtClean="0"/>
              <a:t> Section 7216. </a:t>
            </a:r>
            <a:r>
              <a:rPr lang="en-US" u="sng" dirty="0" smtClean="0"/>
              <a:t>Each occurrence treated separately</a:t>
            </a:r>
            <a:r>
              <a:rPr lang="en-US" dirty="0" smtClean="0"/>
              <a:t>.</a:t>
            </a:r>
          </a:p>
          <a:p>
            <a:pPr>
              <a:buNone/>
            </a:pPr>
            <a:endParaRPr lang="en-US" dirty="0" smtClean="0"/>
          </a:p>
          <a:p>
            <a:r>
              <a:rPr lang="en-US" dirty="0" smtClean="0"/>
              <a:t>FTC under the </a:t>
            </a:r>
            <a:r>
              <a:rPr lang="en-US" dirty="0" err="1" smtClean="0"/>
              <a:t>GLBA</a:t>
            </a:r>
            <a:r>
              <a:rPr lang="en-US" dirty="0" smtClean="0"/>
              <a:t> makes it a felony to </a:t>
            </a:r>
            <a:r>
              <a:rPr lang="en-US" u="sng" dirty="0" smtClean="0"/>
              <a:t>knowingly</a:t>
            </a:r>
            <a:r>
              <a:rPr lang="en-US" dirty="0" smtClean="0"/>
              <a:t> transfer or use, without lawful authority, a means of identification of another person with the intent to commit, or to aid or abet, any unlawful activity that constitutes a violation of Federal law, State law or local law. </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for Reveling Personal Information</a:t>
            </a:r>
            <a:endParaRPr lang="en-US" dirty="0"/>
          </a:p>
        </p:txBody>
      </p:sp>
      <p:sp>
        <p:nvSpPr>
          <p:cNvPr id="3" name="Content Placeholder 2"/>
          <p:cNvSpPr>
            <a:spLocks noGrp="1"/>
          </p:cNvSpPr>
          <p:nvPr>
            <p:ph sz="quarter" idx="1"/>
          </p:nvPr>
        </p:nvSpPr>
        <p:spPr/>
        <p:txBody>
          <a:bodyPr/>
          <a:lstStyle/>
          <a:p>
            <a:r>
              <a:rPr lang="en-US" dirty="0" smtClean="0"/>
              <a:t>Texas State Boar of Public  Accountancy:   </a:t>
            </a:r>
          </a:p>
          <a:p>
            <a:pPr>
              <a:buNone/>
            </a:pPr>
            <a:r>
              <a:rPr lang="en-US" dirty="0" smtClean="0"/>
              <a:t>	 up to a </a:t>
            </a:r>
            <a:r>
              <a:rPr lang="en-US" u="sng" dirty="0" smtClean="0"/>
              <a:t>$100,000 fine </a:t>
            </a:r>
            <a:r>
              <a:rPr lang="en-US" dirty="0" smtClean="0"/>
              <a:t>for violation of  </a:t>
            </a:r>
          </a:p>
          <a:p>
            <a:endParaRPr lang="en-US" dirty="0" smtClean="0"/>
          </a:p>
          <a:p>
            <a:pPr>
              <a:buNone/>
            </a:pPr>
            <a:r>
              <a:rPr lang="en-US" dirty="0" smtClean="0"/>
              <a:t>		a. Public Accountancy Act, Sec. 901.457. 	ACCOUNTANT-CLIENT PRIVILEGE</a:t>
            </a:r>
          </a:p>
          <a:p>
            <a:pPr>
              <a:buNone/>
            </a:pPr>
            <a:r>
              <a:rPr lang="en-US" dirty="0" smtClean="0"/>
              <a:t>			or</a:t>
            </a:r>
          </a:p>
          <a:p>
            <a:pPr>
              <a:buNone/>
            </a:pPr>
            <a:r>
              <a:rPr lang="en-US" dirty="0" smtClean="0"/>
              <a:t>		</a:t>
            </a:r>
            <a:r>
              <a:rPr lang="en-US" dirty="0" err="1" smtClean="0"/>
              <a:t>b.Texas</a:t>
            </a:r>
            <a:r>
              <a:rPr lang="en-US" dirty="0" smtClean="0"/>
              <a:t> State Board RULE §501.75 Confidential 	Client Communications.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AICPA</a:t>
            </a:r>
            <a:r>
              <a:rPr lang="en-US" b="1" u="sng" dirty="0" smtClean="0"/>
              <a:t>/</a:t>
            </a:r>
            <a:r>
              <a:rPr lang="en-US" b="1" u="sng" dirty="0" err="1" smtClean="0"/>
              <a:t>TSBPA</a:t>
            </a:r>
            <a:r>
              <a:rPr lang="en-US" b="1" u="sng" dirty="0" smtClean="0"/>
              <a:t> </a:t>
            </a:r>
            <a:r>
              <a:rPr lang="en-US" b="1" u="sng" dirty="0"/>
              <a:t>Position</a:t>
            </a:r>
            <a:r>
              <a:rPr lang="en-US" dirty="0" smtClean="0"/>
              <a:t> </a:t>
            </a:r>
            <a:endParaRPr lang="en-US" dirty="0"/>
          </a:p>
        </p:txBody>
      </p:sp>
      <p:sp>
        <p:nvSpPr>
          <p:cNvPr id="3" name="Content Placeholder 2"/>
          <p:cNvSpPr>
            <a:spLocks noGrp="1"/>
          </p:cNvSpPr>
          <p:nvPr>
            <p:ph sz="quarter" idx="1"/>
          </p:nvPr>
        </p:nvSpPr>
        <p:spPr/>
        <p:txBody>
          <a:bodyPr>
            <a:normAutofit fontScale="92500"/>
          </a:bodyPr>
          <a:lstStyle/>
          <a:p>
            <a:r>
              <a:rPr lang="en-US" dirty="0"/>
              <a:t>The AICPA has adopted Generally Accepted Privacy Principals (GAPP) and recommends that a CPA firm publish it Privacy </a:t>
            </a:r>
            <a:r>
              <a:rPr lang="en-US" dirty="0" smtClean="0"/>
              <a:t>Policy. At </a:t>
            </a:r>
            <a:r>
              <a:rPr lang="en-US" dirty="0"/>
              <a:t>this point in time it is not mandatory for AICPA members or other CPAs to publish a privacy policy, it is only recommended that the policy be published. </a:t>
            </a:r>
            <a:endParaRPr lang="en-US" dirty="0" smtClean="0"/>
          </a:p>
          <a:p>
            <a:r>
              <a:rPr lang="en-US" dirty="0" smtClean="0"/>
              <a:t>The Texas State Board  generally follows </a:t>
            </a:r>
            <a:r>
              <a:rPr lang="en-US" dirty="0" err="1" smtClean="0"/>
              <a:t>AICPA</a:t>
            </a:r>
            <a:r>
              <a:rPr lang="en-US" dirty="0" smtClean="0"/>
              <a:t> rules as outlined in RULE §501.62, Other Professional Standards </a:t>
            </a:r>
            <a:r>
              <a:rPr lang="en-US" dirty="0" smtClean="0">
                <a:hlinkClick r:id="rId2"/>
              </a:rPr>
              <a:t>http://info.sos.state.tx.us/pls/pub/readtac$ext.TacPage?sl=R&amp;app=9&amp;p_dir=&amp;p_rloc=&amp;p_tloc=&amp;p_ploc=&amp;pg=1&amp;p_tac=&amp;ti=22&amp;pt=22&amp;ch=501&amp;rl=62</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TSBPA</a:t>
            </a:r>
            <a:r>
              <a:rPr lang="en-US" dirty="0" smtClean="0"/>
              <a:t> Position</a:t>
            </a:r>
            <a:endParaRPr lang="en-US" dirty="0"/>
          </a:p>
        </p:txBody>
      </p:sp>
      <p:sp>
        <p:nvSpPr>
          <p:cNvPr id="3" name="Content Placeholder 2"/>
          <p:cNvSpPr>
            <a:spLocks noGrp="1"/>
          </p:cNvSpPr>
          <p:nvPr>
            <p:ph sz="quarter" idx="1"/>
          </p:nvPr>
        </p:nvSpPr>
        <p:spPr/>
        <p:txBody>
          <a:bodyPr>
            <a:normAutofit lnSpcReduction="10000"/>
          </a:bodyPr>
          <a:lstStyle/>
          <a:p>
            <a:r>
              <a:rPr lang="en-US" u="sng" dirty="0" smtClean="0"/>
              <a:t>RULE §501.75 Confidential Client Communications</a:t>
            </a:r>
            <a:r>
              <a:rPr lang="en-US" dirty="0" smtClean="0"/>
              <a:t>: Except by permission of the client or the authorized representatives of the client, a person or any partner, officer, shareholder, or employee of a person </a:t>
            </a:r>
            <a:r>
              <a:rPr lang="en-US" b="1" u="sng" dirty="0" smtClean="0"/>
              <a:t>shall not voluntarily disclose information</a:t>
            </a:r>
            <a:r>
              <a:rPr lang="en-US" dirty="0" smtClean="0"/>
              <a:t> communicated to him by the client relating to, and in connection with, professional accounting services or professional accounting work rendered to the client by the person. </a:t>
            </a:r>
            <a:r>
              <a:rPr lang="en-US" dirty="0" smtClean="0">
                <a:hlinkClick r:id="rId2"/>
              </a:rPr>
              <a:t>http://info.sos.state.tx.us/pls/pub/readtac$ext.TacPage?sl=R&amp;app=9&amp;p_dir=&amp;p_rloc=&amp;p_tloc=&amp;p_ploc=&amp;pg=1&amp;p_tac=&amp;ti=22&amp;pt=22&amp;ch=501&amp;rl=75</a:t>
            </a:r>
            <a:r>
              <a:rPr lang="en-US"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TSBPA</a:t>
            </a:r>
            <a:r>
              <a:rPr lang="en-US" dirty="0" smtClean="0"/>
              <a:t> Position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u="sng" dirty="0" smtClean="0"/>
              <a:t>Sec. 901.457. Accountant-Client Privilege</a:t>
            </a:r>
            <a:r>
              <a:rPr lang="en-US" dirty="0" smtClean="0"/>
              <a:t>:  A license holder or a partner, member, officer, shareholder, or employee of </a:t>
            </a:r>
            <a:r>
              <a:rPr lang="en-US" b="1" u="sng" dirty="0" smtClean="0"/>
              <a:t>a license holder may not voluntarily disclose </a:t>
            </a:r>
            <a:r>
              <a:rPr lang="en-US" dirty="0" smtClean="0"/>
              <a:t>information communicated to the license holder or a partner, member, shareholder, or employee of the license holder by a client in connection with services provided to the client by the license holder or a partner, member, shareholder, or employee of the license holder, except with the permission of the client or the client’s representative.</a:t>
            </a:r>
          </a:p>
          <a:p>
            <a:endParaRPr lang="en-US" dirty="0" smtClean="0"/>
          </a:p>
          <a:p>
            <a:r>
              <a:rPr lang="en-US" dirty="0" smtClean="0">
                <a:hlinkClick r:id="rId2"/>
              </a:rPr>
              <a:t>http://www.tsbpa.state.tx.us/pdffiles/TSBPAACT.pdf</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C. Nantz, CPA, </a:t>
            </a:r>
            <a:r>
              <a:rPr lang="en-US" dirty="0" err="1" smtClean="0"/>
              <a:t>CFF</a:t>
            </a:r>
            <a:r>
              <a:rPr lang="en-US" dirty="0" smtClean="0"/>
              <a:t>, MBA, JD</a:t>
            </a:r>
            <a:endParaRPr lang="en-US" dirty="0"/>
          </a:p>
        </p:txBody>
      </p:sp>
      <p:sp>
        <p:nvSpPr>
          <p:cNvPr id="3" name="Content Placeholder 2"/>
          <p:cNvSpPr>
            <a:spLocks noGrp="1"/>
          </p:cNvSpPr>
          <p:nvPr>
            <p:ph sz="quarter" idx="1"/>
          </p:nvPr>
        </p:nvSpPr>
        <p:spPr/>
        <p:txBody>
          <a:bodyPr>
            <a:normAutofit/>
          </a:bodyPr>
          <a:lstStyle/>
          <a:p>
            <a:r>
              <a:rPr lang="en-US" dirty="0" smtClean="0"/>
              <a:t>This  addresses issues related to privacy because of expanded use of computers and digital processing of accounting and tax data in the Cloud and elsewhere.</a:t>
            </a:r>
          </a:p>
          <a:p>
            <a:endParaRPr lang="en-US" dirty="0" smtClean="0"/>
          </a:p>
          <a:p>
            <a:r>
              <a:rPr lang="en-US" dirty="0" smtClean="0"/>
              <a:t>Privacy Issues are important due to expanded use of computers and the related digital footprint. </a:t>
            </a:r>
          </a:p>
          <a:p>
            <a:endParaRPr lang="en-US" dirty="0" smtClean="0"/>
          </a:p>
          <a:p>
            <a:r>
              <a:rPr lang="en-US" dirty="0" smtClean="0"/>
              <a:t>IRS requires electronic filing of most returns. The tax return preparer must protect taxpayer information regardless of its location.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AICPA</a:t>
            </a:r>
            <a:r>
              <a:rPr lang="en-US" dirty="0" smtClean="0"/>
              <a:t> Privacy Checklist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a:t>
            </a:r>
            <a:r>
              <a:rPr lang="en-US" dirty="0" err="1" smtClean="0"/>
              <a:t>AICPA</a:t>
            </a:r>
            <a:r>
              <a:rPr lang="en-US" dirty="0" smtClean="0"/>
              <a:t> at the present time is not requiring its members to follow this checklist and states </a:t>
            </a:r>
          </a:p>
          <a:p>
            <a:pPr>
              <a:buNone/>
            </a:pPr>
            <a:endParaRPr lang="en-US" dirty="0" smtClean="0"/>
          </a:p>
          <a:p>
            <a:r>
              <a:rPr lang="en-US" dirty="0" smtClean="0"/>
              <a:t> </a:t>
            </a:r>
            <a:r>
              <a:rPr lang="en-US" i="1" dirty="0" smtClean="0"/>
              <a:t>This checklist provides CPA firms with practical illustrations of selected Generally Accepted Privacy Principles (</a:t>
            </a:r>
            <a:r>
              <a:rPr lang="en-US" i="1" dirty="0" err="1" smtClean="0"/>
              <a:t>GAPP</a:t>
            </a:r>
            <a:r>
              <a:rPr lang="en-US" i="1" dirty="0" smtClean="0"/>
              <a:t>) in order to maintain privacy best practices within their organizations. </a:t>
            </a:r>
            <a:endParaRPr lang="en-US" dirty="0" smtClean="0"/>
          </a:p>
          <a:p>
            <a:endParaRPr lang="en-US" dirty="0" smtClean="0"/>
          </a:p>
          <a:p>
            <a:r>
              <a:rPr lang="en-US" dirty="0" smtClean="0">
                <a:hlinkClick r:id="rId2"/>
              </a:rPr>
              <a:t>http://www.aicpa.org/InterestAreas/InformationTechnology/Resources/Privacy/PrivacyServices/DownloadableDocuments/CPA_Firms_Privacy_Checklist.pdf</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IRS Position</a:t>
            </a:r>
            <a:r>
              <a:rPr lang="en-US" dirty="0" smtClean="0"/>
              <a:t> </a:t>
            </a:r>
            <a:endParaRPr lang="en-US" dirty="0"/>
          </a:p>
        </p:txBody>
      </p:sp>
      <p:sp>
        <p:nvSpPr>
          <p:cNvPr id="3" name="Content Placeholder 2"/>
          <p:cNvSpPr>
            <a:spLocks noGrp="1"/>
          </p:cNvSpPr>
          <p:nvPr>
            <p:ph sz="quarter" idx="1"/>
          </p:nvPr>
        </p:nvSpPr>
        <p:spPr/>
        <p:txBody>
          <a:bodyPr>
            <a:normAutofit fontScale="92500"/>
          </a:bodyPr>
          <a:lstStyle/>
          <a:p>
            <a:r>
              <a:rPr lang="en-US" dirty="0"/>
              <a:t>The Internal Revenue Service also requires </a:t>
            </a:r>
            <a:r>
              <a:rPr lang="en-US" dirty="0" smtClean="0"/>
              <a:t>CPAs </a:t>
            </a:r>
            <a:r>
              <a:rPr lang="en-US" dirty="0"/>
              <a:t>to follow I.R.C. 7216. The AICPA takes the position </a:t>
            </a:r>
            <a:r>
              <a:rPr lang="en-US" dirty="0" smtClean="0"/>
              <a:t>that:</a:t>
            </a:r>
          </a:p>
          <a:p>
            <a:pPr lvl="1"/>
            <a:r>
              <a:rPr lang="en-US" dirty="0"/>
              <a:t>IRC Section 7216 prohibits anyone who is involved in </a:t>
            </a:r>
            <a:r>
              <a:rPr lang="en-US" dirty="0" smtClean="0"/>
              <a:t>the preparation </a:t>
            </a:r>
            <a:r>
              <a:rPr lang="en-US" dirty="0"/>
              <a:t>of tax returns </a:t>
            </a:r>
            <a:r>
              <a:rPr lang="en-US" u="sng" dirty="0"/>
              <a:t>from knowingly or recklessly disclosing or using the tax-related information provided other than in connection with the preparation of such returns</a:t>
            </a:r>
            <a:r>
              <a:rPr lang="en-US" dirty="0"/>
              <a:t>. Anyone who violates this provision may be subject to a fine or even imprisonment</a:t>
            </a:r>
            <a:r>
              <a:rPr lang="en-US" dirty="0" smtClean="0"/>
              <a:t>.</a:t>
            </a:r>
          </a:p>
          <a:p>
            <a:r>
              <a:rPr lang="en-US" dirty="0" smtClean="0"/>
              <a:t>The </a:t>
            </a:r>
            <a:r>
              <a:rPr lang="en-US" dirty="0"/>
              <a:t>Internal Revenue Code provides for a fine of up to $1,000.00 and up to one-year in jail per improper disclosure of tax related information under I.R.C. Section 7216</a:t>
            </a:r>
            <a:r>
              <a:rPr lang="en-US" dirty="0" smtClean="0"/>
              <a: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4400" cy="1023257"/>
          </a:xfrm>
        </p:spPr>
        <p:txBody>
          <a:bodyPr>
            <a:normAutofit fontScale="90000"/>
          </a:bodyPr>
          <a:lstStyle/>
          <a:p>
            <a:r>
              <a:rPr lang="en-US" dirty="0" smtClean="0"/>
              <a:t>Cloud Adds New Parties </a:t>
            </a:r>
            <a:br>
              <a:rPr lang="en-US" dirty="0" smtClean="0"/>
            </a:br>
            <a:r>
              <a:rPr lang="en-US" dirty="0" smtClean="0"/>
              <a:t>to the Privacy Party</a:t>
            </a:r>
            <a:endParaRPr lang="en-US" dirty="0"/>
          </a:p>
        </p:txBody>
      </p:sp>
      <p:sp>
        <p:nvSpPr>
          <p:cNvPr id="3" name="Content Placeholder 2"/>
          <p:cNvSpPr>
            <a:spLocks noGrp="1"/>
          </p:cNvSpPr>
          <p:nvPr>
            <p:ph sz="quarter" idx="1"/>
          </p:nvPr>
        </p:nvSpPr>
        <p:spPr/>
        <p:txBody>
          <a:bodyPr>
            <a:normAutofit fontScale="92500" lnSpcReduction="10000"/>
          </a:bodyPr>
          <a:lstStyle/>
          <a:p>
            <a:endParaRPr lang="en-US" dirty="0" smtClean="0"/>
          </a:p>
          <a:p>
            <a:r>
              <a:rPr lang="en-US" i="1" dirty="0" smtClean="0"/>
              <a:t>FTC Privacy of Consumer Financial Information Rule (16 CFR Part 313) – This Rule (otherwise known as the Financial Privacy Rule) aims to protect the privacy of the consumer by requiring financial institutions, as defined, which includes </a:t>
            </a:r>
            <a:r>
              <a:rPr lang="en-US" b="1" i="1" dirty="0" smtClean="0"/>
              <a:t>professional tax preparers, data processors, affiliates, and service providers to give their customers privacy notices that explain the financial institution’s information collection and sharing practices. In turn, customers have the right to limit some sharing of their information.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Position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The IRS  also requires tax return prepares to follow privacy rules found in IRC Section 6713 – Disclosure or Use of Information by Preparers of Returns.</a:t>
            </a:r>
          </a:p>
          <a:p>
            <a:endParaRPr lang="en-US" dirty="0" smtClean="0"/>
          </a:p>
          <a:p>
            <a:r>
              <a:rPr lang="en-US" i="1" dirty="0" smtClean="0"/>
              <a:t>Title 26: Internal Revenue Code (IRC) § 6713 – This provision imposes monetary penalties on the unauthorized disclosures or uses of taxpayer information by </a:t>
            </a:r>
            <a:r>
              <a:rPr lang="en-US" b="1" i="1" dirty="0" smtClean="0"/>
              <a:t>any person engaged in the business of preparing or providing services in connection with the preparation of tax returns. </a:t>
            </a:r>
            <a:endParaRPr lang="en-US" dirty="0" smtClean="0"/>
          </a:p>
          <a:p>
            <a:endParaRPr lang="en-US" dirty="0" smtClean="0"/>
          </a:p>
          <a:p>
            <a:r>
              <a:rPr lang="en-US" dirty="0" smtClean="0"/>
              <a:t>If a return preparer “</a:t>
            </a:r>
            <a:r>
              <a:rPr lang="en-US" u="sng" dirty="0" smtClean="0"/>
              <a:t>discloses any information furnished to him</a:t>
            </a:r>
            <a:r>
              <a:rPr lang="en-US" dirty="0" smtClean="0"/>
              <a:t>, or in connection with, the preparation of any such return” or “uses any such information for any other purpose than to prepare, or assisting in the preparing” the return, he or she will be fined $250 per disclosure up to an annual amount of $10,000.</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IRS Position</a:t>
            </a:r>
            <a:r>
              <a:rPr lang="en-US" dirty="0" smtClean="0"/>
              <a:t>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The Internal Revenue Service takes the following position regarding protection of personal identifying information when preparing a Form 5500:</a:t>
            </a:r>
          </a:p>
          <a:p>
            <a:pPr>
              <a:buNone/>
            </a:pPr>
            <a:r>
              <a:rPr lang="en-US" dirty="0"/>
              <a:t> </a:t>
            </a:r>
          </a:p>
          <a:p>
            <a:pPr lvl="1"/>
            <a:r>
              <a:rPr lang="en-US" dirty="0"/>
              <a:t>Do not enter social security numbers in response to questions asking for an employer identification number (EIN). Because of privacy concerns, the inclusion of a social security number on the Form 5500 or on a schedule or attachment that is open to public inspection may result in the rejection of the filing. If you discover a filing disclosed on the EFAST2 website that contains a social security number, immediately call the EFAST2 Help Line at 1-866-GO-EFAST (1-866-463-3278)</a:t>
            </a:r>
            <a:r>
              <a:rPr lang="en-US" dirty="0" smtClean="0"/>
              <a:t>.</a:t>
            </a:r>
          </a:p>
          <a:p>
            <a:pPr>
              <a:buNone/>
            </a:pPr>
            <a:r>
              <a:rPr lang="en-US" dirty="0" smtClean="0"/>
              <a:t> </a:t>
            </a:r>
            <a:endParaRPr lang="en-US" dirty="0"/>
          </a:p>
          <a:p>
            <a:r>
              <a:rPr lang="en-US" dirty="0"/>
              <a:t>The inclusion of personal identifying information in a public forum is to be </a:t>
            </a:r>
            <a:r>
              <a:rPr lang="en-US" dirty="0" smtClean="0"/>
              <a:t>avoided.</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Cloud Computing Considerations</a:t>
            </a:r>
            <a:endParaRPr lang="en-US" u="sng" dirty="0"/>
          </a:p>
        </p:txBody>
      </p:sp>
      <p:sp>
        <p:nvSpPr>
          <p:cNvPr id="3" name="Content Placeholder 2"/>
          <p:cNvSpPr>
            <a:spLocks noGrp="1"/>
          </p:cNvSpPr>
          <p:nvPr>
            <p:ph sz="quarter" idx="1"/>
          </p:nvPr>
        </p:nvSpPr>
        <p:spPr/>
        <p:txBody>
          <a:bodyPr>
            <a:normAutofit fontScale="85000" lnSpcReduction="20000"/>
          </a:bodyPr>
          <a:lstStyle/>
          <a:p>
            <a:r>
              <a:rPr lang="en-US" dirty="0" smtClean="0"/>
              <a:t>Monitor, evaluate, and adjust your security program as your business or circumstances change.</a:t>
            </a:r>
          </a:p>
          <a:p>
            <a:r>
              <a:rPr lang="en-US" dirty="0" smtClean="0"/>
              <a:t>The entities handling personal tax information of your clients will be required to provide privacy safeguards and you may be held liable if the safeguards are not performed properly.</a:t>
            </a:r>
          </a:p>
          <a:p>
            <a:r>
              <a:rPr lang="en-US" dirty="0" smtClean="0"/>
              <a:t>Encryption is a best business practice for both transmission of taxpayer information as well as storage of personal information.</a:t>
            </a:r>
          </a:p>
          <a:p>
            <a:r>
              <a:rPr lang="en-US" dirty="0" smtClean="0"/>
              <a:t>Securely remove all taxpayer information when disposing of computers, diskettes, magnetic tapes, hard drives, or any other electronic media that contain taxpayer information. The FTC Disposal Rule has information on how to dispose of sensitive data. This includes taxpayer information stored in The Cloud.</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4400" cy="1084141"/>
          </a:xfrm>
        </p:spPr>
        <p:txBody>
          <a:bodyPr>
            <a:normAutofit fontScale="90000"/>
          </a:bodyPr>
          <a:lstStyle/>
          <a:p>
            <a:r>
              <a:rPr lang="en-US" b="1" u="sng" dirty="0" smtClean="0"/>
              <a:t>Conclusion</a:t>
            </a:r>
            <a:r>
              <a:rPr lang="en-US" dirty="0"/>
              <a:t/>
            </a:r>
            <a:br>
              <a:rPr lang="en-US" dirty="0"/>
            </a:b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Personal information cannot be disclosed improperly regardless of a CPA's exemption from the requirement to have a Privacy Policy. </a:t>
            </a:r>
            <a:endParaRPr lang="en-US" dirty="0" smtClean="0"/>
          </a:p>
          <a:p>
            <a:r>
              <a:rPr lang="en-US" dirty="0" smtClean="0"/>
              <a:t>Social </a:t>
            </a:r>
            <a:r>
              <a:rPr lang="en-US" dirty="0"/>
              <a:t>Security or Tax Identification Numbers provided to a CPA firm are considered personal information and personal information may also be collected individuals or other entities doing business with the CPA firm or even from third-parties on a client's behalf. </a:t>
            </a:r>
            <a:endParaRPr lang="en-US" dirty="0" smtClean="0"/>
          </a:p>
          <a:p>
            <a:r>
              <a:rPr lang="en-US" dirty="0" smtClean="0"/>
              <a:t>Personal </a:t>
            </a:r>
            <a:r>
              <a:rPr lang="en-US" dirty="0"/>
              <a:t>information may only be disclosed as directed by a client or as otherwise permitted or required by court order, appropriate taxing authority, SEC or grand jury subpoena, legal process, law, or regulation.  Further, Client personal information may be disclosed for the purposes of professional peer-review or Public Company Accounting Oversight Board inspection. </a:t>
            </a:r>
            <a:endParaRPr lang="en-US" dirty="0" smtClean="0"/>
          </a:p>
          <a:p>
            <a:r>
              <a:rPr lang="en-US" dirty="0" smtClean="0"/>
              <a:t>A </a:t>
            </a:r>
            <a:r>
              <a:rPr lang="en-US" dirty="0"/>
              <a:t>CPA must maintain personal information in a confidential manner and use commercially reasonable safeguards to prevent unauthorized access to personal information.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26947"/>
          </a:xfrm>
        </p:spPr>
        <p:txBody>
          <a:bodyPr>
            <a:normAutofit/>
          </a:bodyPr>
          <a:lstStyle/>
          <a:p>
            <a:r>
              <a:rPr lang="en-US" b="1" u="sng" dirty="0" smtClean="0"/>
              <a:t>Conclusion</a:t>
            </a:r>
            <a:r>
              <a:rPr lang="en-US" dirty="0"/>
              <a:t/>
            </a:r>
            <a:br>
              <a:rPr lang="en-US" dirty="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Disposal of confidential information needs to follow Business &amp; Commerce Code Section 35.48 </a:t>
            </a:r>
            <a:r>
              <a:rPr lang="en-US" i="1" dirty="0"/>
              <a:t>Retention and Disposal of Business Records to an Outside Party</a:t>
            </a:r>
            <a:r>
              <a:rPr lang="en-US" dirty="0"/>
              <a:t>, and needs to include the appropriate disposal of the hard drives of individual </a:t>
            </a:r>
            <a:r>
              <a:rPr lang="en-US" dirty="0" smtClean="0"/>
              <a:t>computers.  </a:t>
            </a:r>
          </a:p>
          <a:p>
            <a:r>
              <a:rPr lang="en-US" dirty="0" smtClean="0"/>
              <a:t>When </a:t>
            </a:r>
            <a:r>
              <a:rPr lang="en-US" dirty="0"/>
              <a:t>computers are destroyed, the hard drives need to be removed and destroyed separately.  </a:t>
            </a:r>
            <a:endParaRPr lang="en-US" dirty="0" smtClean="0"/>
          </a:p>
          <a:p>
            <a:r>
              <a:rPr lang="en-US" dirty="0" smtClean="0"/>
              <a:t>Client </a:t>
            </a:r>
            <a:r>
              <a:rPr lang="en-US" dirty="0"/>
              <a:t>personal information will be disposed of by either shredding or obliteration of the personal information.  </a:t>
            </a:r>
            <a:endParaRPr lang="en-US" dirty="0" smtClean="0"/>
          </a:p>
          <a:p>
            <a:r>
              <a:rPr lang="en-US" dirty="0" smtClean="0"/>
              <a:t>A </a:t>
            </a:r>
            <a:r>
              <a:rPr lang="en-US" dirty="0"/>
              <a:t>CPA may also contract with an individual or other entity engaged in the business of disposing of records, which will dispose of Client personal information by either shredding or obliteration.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normAutofit fontScale="55000" lnSpcReduction="20000"/>
          </a:bodyPr>
          <a:lstStyle/>
          <a:p>
            <a:pPr>
              <a:buNone/>
            </a:pPr>
            <a:r>
              <a:rPr lang="en-US" dirty="0" smtClean="0"/>
              <a:t>Safeguarding Client Information:</a:t>
            </a:r>
          </a:p>
          <a:p>
            <a:pPr>
              <a:buNone/>
            </a:pPr>
            <a:r>
              <a:rPr lang="en-US" dirty="0" smtClean="0">
                <a:hlinkClick r:id="rId2"/>
              </a:rPr>
              <a:t>http://www.irs.gov/pub/irs-pdf/p4557.pdf</a:t>
            </a:r>
            <a:endParaRPr lang="en-US" dirty="0" smtClean="0"/>
          </a:p>
          <a:p>
            <a:pPr>
              <a:buNone/>
            </a:pPr>
            <a:endParaRPr lang="en-US" dirty="0" smtClean="0"/>
          </a:p>
          <a:p>
            <a:pPr>
              <a:buNone/>
            </a:pPr>
            <a:r>
              <a:rPr lang="en-US" dirty="0" smtClean="0"/>
              <a:t>Safeguarding Client Information, Quick Reference:</a:t>
            </a:r>
          </a:p>
          <a:p>
            <a:pPr>
              <a:buNone/>
            </a:pPr>
            <a:r>
              <a:rPr lang="en-US" dirty="0" smtClean="0">
                <a:hlinkClick r:id="rId3"/>
              </a:rPr>
              <a:t>http://www.irs.gov/pub/irs-pdf/p4600.pdf</a:t>
            </a:r>
            <a:endParaRPr lang="en-US" dirty="0" smtClean="0"/>
          </a:p>
          <a:p>
            <a:pPr>
              <a:buNone/>
            </a:pPr>
            <a:endParaRPr lang="en-US" dirty="0" smtClean="0"/>
          </a:p>
          <a:p>
            <a:pPr>
              <a:buNone/>
            </a:pPr>
            <a:r>
              <a:rPr lang="en-US" dirty="0" smtClean="0"/>
              <a:t>Enterprise Risk for Cloud Computing:</a:t>
            </a:r>
          </a:p>
          <a:p>
            <a:pPr>
              <a:buNone/>
            </a:pPr>
            <a:r>
              <a:rPr lang="en-US" dirty="0" smtClean="0">
                <a:hlinkClick r:id="rId4"/>
              </a:rPr>
              <a:t>http://www.coso.org/documents/Cloud%20Computing%20Thought%20Paper.pdf</a:t>
            </a:r>
            <a:endParaRPr lang="en-US" dirty="0" smtClean="0"/>
          </a:p>
          <a:p>
            <a:pPr>
              <a:buNone/>
            </a:pPr>
            <a:endParaRPr lang="en-US" dirty="0" smtClean="0"/>
          </a:p>
          <a:p>
            <a:pPr>
              <a:buNone/>
            </a:pPr>
            <a:r>
              <a:rPr lang="en-US" dirty="0" smtClean="0"/>
              <a:t>AICPA Privacy Checklist:</a:t>
            </a:r>
          </a:p>
          <a:p>
            <a:pPr>
              <a:buNone/>
            </a:pPr>
            <a:r>
              <a:rPr lang="en-US" dirty="0" smtClean="0">
                <a:hlinkClick r:id="rId5"/>
              </a:rPr>
              <a:t>http://www.aicpa.org/InterestAreas/InformationTechnology/Resources/Privacy/PrivacyServices/DownloadableDocuments/CPA_Firms_Privacy_Checklist.pdf</a:t>
            </a:r>
            <a:endParaRPr lang="en-US" dirty="0" smtClean="0"/>
          </a:p>
          <a:p>
            <a:pPr>
              <a:buNone/>
            </a:pPr>
            <a:endParaRPr lang="en-US" dirty="0" smtClean="0"/>
          </a:p>
          <a:p>
            <a:pPr>
              <a:buNone/>
            </a:pPr>
            <a:r>
              <a:rPr lang="en-US" dirty="0" smtClean="0"/>
              <a:t>Intel Planning Guide, Cloud Security:</a:t>
            </a:r>
          </a:p>
          <a:p>
            <a:pPr>
              <a:buNone/>
            </a:pPr>
            <a:r>
              <a:rPr lang="en-US" dirty="0" smtClean="0">
                <a:hlinkClick r:id="rId6"/>
              </a:rPr>
              <a:t>http://www.intel.com/content/dam/www/public/us/en/documents/guides/cloud-computing-security-planning-guide2.pdf</a:t>
            </a:r>
            <a:endParaRPr lang="en-US" dirty="0" smtClean="0"/>
          </a:p>
          <a:p>
            <a:pPr>
              <a:buNone/>
            </a:pPr>
            <a:endParaRPr lang="en-US" dirty="0" smtClean="0"/>
          </a:p>
          <a:p>
            <a:pPr>
              <a:buNone/>
            </a:pPr>
            <a:r>
              <a:rPr lang="en-US" dirty="0" smtClean="0"/>
              <a:t>This PP and the documents listed above can also be located at </a:t>
            </a:r>
          </a:p>
          <a:p>
            <a:pPr>
              <a:buNone/>
            </a:pPr>
            <a:r>
              <a:rPr lang="en-US" dirty="0" smtClean="0">
                <a:hlinkClick r:id="rId7"/>
              </a:rPr>
              <a:t>http://learning.hccs.edu/faculty/william.nantz</a:t>
            </a:r>
            <a:endParaRPr lang="en-US" dirty="0" smtClean="0"/>
          </a:p>
          <a:p>
            <a:pPr>
              <a:buNone/>
            </a:pPr>
            <a:r>
              <a:rPr lang="en-US" dirty="0" smtClean="0"/>
              <a:t>Under </a:t>
            </a:r>
            <a:r>
              <a:rPr lang="en-US" smtClean="0"/>
              <a:t>Additional Resources</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03905"/>
            <a:ext cx="8229600" cy="5122258"/>
          </a:xfrm>
        </p:spPr>
        <p:txBody>
          <a:bodyPr>
            <a:normAutofit/>
          </a:bodyPr>
          <a:lstStyle/>
          <a:p>
            <a:pPr>
              <a:buNone/>
            </a:pPr>
            <a:r>
              <a:rPr lang="en-US" dirty="0" smtClean="0"/>
              <a:t>	</a:t>
            </a:r>
          </a:p>
          <a:p>
            <a:pPr>
              <a:buNone/>
            </a:pPr>
            <a:endParaRPr lang="en-US" sz="2000" dirty="0" smtClean="0"/>
          </a:p>
          <a:p>
            <a:pPr>
              <a:buNone/>
            </a:pPr>
            <a:r>
              <a:rPr lang="en-US" sz="2000" dirty="0" smtClean="0"/>
              <a:t>	</a:t>
            </a:r>
            <a:r>
              <a:rPr lang="en-US" sz="1600" dirty="0" smtClean="0"/>
              <a:t>William </a:t>
            </a:r>
            <a:r>
              <a:rPr lang="en-US" sz="1600" dirty="0"/>
              <a:t>C. </a:t>
            </a:r>
            <a:r>
              <a:rPr lang="en-US" sz="1600" dirty="0" err="1"/>
              <a:t>Nantz</a:t>
            </a:r>
            <a:r>
              <a:rPr lang="en-US" sz="1600" dirty="0"/>
              <a:t>, CPA, CFF</a:t>
            </a:r>
            <a:r>
              <a:rPr lang="en-US" sz="1600"/>
              <a:t>, </a:t>
            </a:r>
            <a:r>
              <a:rPr lang="en-US" sz="1600" smtClean="0"/>
              <a:t>CGMA, RTRP, MBA</a:t>
            </a:r>
            <a:r>
              <a:rPr lang="en-US" sz="1600" dirty="0"/>
              <a:t>, JD, "Bill" is an attorney with the </a:t>
            </a:r>
            <a:r>
              <a:rPr lang="en-US" sz="1600" dirty="0" err="1"/>
              <a:t>Nantz</a:t>
            </a:r>
            <a:r>
              <a:rPr lang="en-US" sz="1600" dirty="0"/>
              <a:t> Law Firm and Board approved to teach the Ethics Course meeting the criteria set forth in Board Rule 511.58 and required in order to apply for the Uniform CPA Exam in Texas at Houston Community College. This </a:t>
            </a:r>
            <a:r>
              <a:rPr lang="en-US" sz="1600" dirty="0" err="1" smtClean="0"/>
              <a:t>powerpoint</a:t>
            </a:r>
            <a:r>
              <a:rPr lang="en-US" sz="1600" dirty="0" smtClean="0"/>
              <a:t> </a:t>
            </a:r>
            <a:r>
              <a:rPr lang="en-US" sz="1600" dirty="0"/>
              <a:t>is published as general information only and should not be construed as legal advice. This article is not intended to be applied to any particular situation as such application requires knowledge and analysis of the specific facts involved</a:t>
            </a:r>
            <a:r>
              <a:rPr lang="en-US" sz="1600" dirty="0" smtClean="0"/>
              <a:t>. The Nantz Law Firm is not a CPA firm, but William C. Nantz, CPA is a CPA firm licensed by the Texas State Board of Public Accountancy.   </a:t>
            </a:r>
            <a:r>
              <a:rPr lang="en-US" sz="1600" dirty="0"/>
              <a:t>Bill may be contacted at 713.542.5477, bill@nantzlaw.com or william.nantz@hccs.edu.</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98410"/>
          </a:xfrm>
        </p:spPr>
        <p:txBody>
          <a:bodyPr>
            <a:normAutofit fontScale="90000"/>
          </a:bodyPr>
          <a:lstStyle/>
          <a:p>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Confusion</a:t>
            </a:r>
            <a:r>
              <a:rPr lang="en-US" dirty="0"/>
              <a:t/>
            </a:r>
            <a:br>
              <a:rPr lang="en-US" dirty="0"/>
            </a:b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CPAs in Texas </a:t>
            </a:r>
            <a:r>
              <a:rPr lang="en-US" dirty="0" smtClean="0"/>
              <a:t>generally do not have </a:t>
            </a:r>
            <a:r>
              <a:rPr lang="en-US" dirty="0"/>
              <a:t>to prepare a Privacy Policy for most </a:t>
            </a:r>
            <a:r>
              <a:rPr lang="en-US" dirty="0" smtClean="0"/>
              <a:t>clients. This is not true for Tax Return Preparers. </a:t>
            </a:r>
          </a:p>
          <a:p>
            <a:r>
              <a:rPr lang="en-US" dirty="0" smtClean="0"/>
              <a:t>The Gramm-Leach-Bliley Act ("</a:t>
            </a:r>
            <a:r>
              <a:rPr lang="en-US" dirty="0" err="1" smtClean="0"/>
              <a:t>GLBA</a:t>
            </a:r>
            <a:r>
              <a:rPr lang="en-US" dirty="0" smtClean="0"/>
              <a:t>"), </a:t>
            </a:r>
            <a:r>
              <a:rPr lang="en-US" dirty="0"/>
              <a:t>Texas </a:t>
            </a:r>
            <a:r>
              <a:rPr lang="en-US" dirty="0" smtClean="0"/>
              <a:t>law, the </a:t>
            </a:r>
            <a:r>
              <a:rPr lang="en-US" dirty="0"/>
              <a:t>Texas State Board of Public Accountancy Rules and the Texas Public Accountancy Act </a:t>
            </a:r>
            <a:r>
              <a:rPr lang="en-US" dirty="0" smtClean="0"/>
              <a:t>exempt a </a:t>
            </a:r>
            <a:r>
              <a:rPr lang="en-US" u="sng" dirty="0" smtClean="0"/>
              <a:t>CPA firm </a:t>
            </a:r>
            <a:r>
              <a:rPr lang="en-US" dirty="0" smtClean="0"/>
              <a:t>from providing a </a:t>
            </a:r>
            <a:r>
              <a:rPr lang="en-US" dirty="0"/>
              <a:t>Privacy Policy </a:t>
            </a:r>
            <a:r>
              <a:rPr lang="en-US" dirty="0" smtClean="0"/>
              <a:t>when performing </a:t>
            </a:r>
            <a:r>
              <a:rPr lang="en-US" dirty="0"/>
              <a:t>typical tax or accounting </a:t>
            </a:r>
            <a:r>
              <a:rPr lang="en-US" dirty="0" smtClean="0"/>
              <a:t>work. </a:t>
            </a:r>
          </a:p>
          <a:p>
            <a:r>
              <a:rPr lang="en-US" dirty="0" smtClean="0"/>
              <a:t>CPA firms are only exempt from providing a Privacy Policy to each client but not from other provisions of the law. </a:t>
            </a:r>
          </a:p>
          <a:p>
            <a:r>
              <a:rPr lang="en-US" dirty="0" smtClean="0"/>
              <a:t>The </a:t>
            </a:r>
            <a:r>
              <a:rPr lang="en-US" dirty="0"/>
              <a:t>confusion this creates is that a CPA firm must still protect and properly dispose of a client's personal identifying information. </a:t>
            </a:r>
            <a:r>
              <a:rPr lang="en-US" dirty="0" smtClean="0"/>
              <a:t> Also, a CPA firm preparing taxes will have to give certain disclosures to its clients.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Policy Issues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CPA license holders and their partners, members, officers, shareholders, or employees are exempted from the requirement to adopt a privacy policy for clients who qualify for the Accountant-Client privilege outlined in the Texas Public Accountancy Act Section 901.457.  </a:t>
            </a:r>
          </a:p>
          <a:p>
            <a:pPr>
              <a:buNone/>
            </a:pPr>
            <a:endParaRPr lang="en-US" dirty="0" smtClean="0"/>
          </a:p>
          <a:p>
            <a:r>
              <a:rPr lang="en-US" dirty="0" smtClean="0"/>
              <a:t>The trigger permitting avoidance of the privacy policy requirements is a client’s qualification for the Accountant-Client privilege.</a:t>
            </a:r>
          </a:p>
          <a:p>
            <a:endParaRPr lang="en-US" dirty="0" smtClean="0"/>
          </a:p>
          <a:p>
            <a:r>
              <a:rPr lang="en-US" dirty="0" smtClean="0"/>
              <a:t>The Accountant-Client privilege in Texas is based upon an agreement to provide professional accounting services between a CPA and his client.  </a:t>
            </a:r>
          </a:p>
          <a:p>
            <a:endParaRPr lang="en-US" dirty="0" smtClean="0"/>
          </a:p>
          <a:p>
            <a:r>
              <a:rPr lang="en-US" dirty="0" smtClean="0"/>
              <a:t>If the CPA collects the client's social security information for purposes outside of an agreement to provide professional accounting services, such as for insurance sales or stockbroker purposes, the exemption probably does not apply and the CPA should adopt a privacy code and make the privacy policy available to the client.  </a:t>
            </a:r>
          </a:p>
          <a:p>
            <a:endParaRPr lang="en-US" dirty="0" smtClean="0"/>
          </a:p>
          <a:p>
            <a:r>
              <a:rPr lang="en-US" dirty="0" smtClean="0"/>
              <a:t>If a license holder fails to renew his license, the Accountant-Client privilege will no longer be applicable and the unlicensed CPA would be required to adopt a privacy code and make the privacy policy available to the client.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Policy Issue</a:t>
            </a:r>
            <a:endParaRPr lang="en-US" dirty="0"/>
          </a:p>
        </p:txBody>
      </p:sp>
      <p:sp>
        <p:nvSpPr>
          <p:cNvPr id="3" name="Content Placeholder 2"/>
          <p:cNvSpPr>
            <a:spLocks noGrp="1"/>
          </p:cNvSpPr>
          <p:nvPr>
            <p:ph sz="quarter" idx="1"/>
          </p:nvPr>
        </p:nvSpPr>
        <p:spPr/>
        <p:txBody>
          <a:bodyPr>
            <a:normAutofit/>
          </a:bodyPr>
          <a:lstStyle/>
          <a:p>
            <a:r>
              <a:rPr lang="en-US" sz="2400" dirty="0" smtClean="0"/>
              <a:t>Some CPAs will need a Privacy Policy.</a:t>
            </a:r>
          </a:p>
          <a:p>
            <a:r>
              <a:rPr lang="en-US" sz="2400" u="sng" dirty="0" smtClean="0"/>
              <a:t>Examples</a:t>
            </a:r>
            <a:r>
              <a:rPr lang="en-US" sz="2400" dirty="0" smtClean="0"/>
              <a:t>: </a:t>
            </a:r>
          </a:p>
          <a:p>
            <a:pPr>
              <a:buNone/>
            </a:pPr>
            <a:r>
              <a:rPr lang="en-US" sz="2400" dirty="0" smtClean="0"/>
              <a:t>		</a:t>
            </a:r>
            <a:r>
              <a:rPr lang="en-US" sz="2400" i="1" dirty="0" smtClean="0"/>
              <a:t>Recruiting Firms </a:t>
            </a:r>
            <a:r>
              <a:rPr lang="en-US" sz="2400" dirty="0" smtClean="0"/>
              <a:t>need a privacy policy even if owned 	by CPAs because there is no professional accounting 	services being performed upon behalf of a job 	candidate. </a:t>
            </a:r>
          </a:p>
          <a:p>
            <a:pPr>
              <a:buNone/>
            </a:pPr>
            <a:endParaRPr lang="en-US" sz="2400" dirty="0" smtClean="0"/>
          </a:p>
          <a:p>
            <a:pPr>
              <a:buNone/>
            </a:pPr>
            <a:r>
              <a:rPr lang="en-US" sz="2400" dirty="0" smtClean="0"/>
              <a:t>		</a:t>
            </a:r>
            <a:r>
              <a:rPr lang="en-US" sz="2400" i="1" dirty="0" smtClean="0"/>
              <a:t>Payroll Services</a:t>
            </a:r>
            <a:r>
              <a:rPr lang="en-US" sz="2400" dirty="0" smtClean="0"/>
              <a:t> are not exempt because there is no 	accounting relationship with the client’s employee.</a:t>
            </a:r>
          </a:p>
          <a:p>
            <a:pPr>
              <a:buNone/>
            </a:pPr>
            <a:endParaRPr lang="en-US" sz="2400" dirty="0" smtClean="0"/>
          </a:p>
          <a:p>
            <a:pPr>
              <a:buNone/>
            </a:pPr>
            <a:r>
              <a:rPr lang="en-US" sz="1800" i="1" dirty="0" smtClean="0"/>
              <a:t>These are just some examples where a CPA firm may need a privacy policy.  </a:t>
            </a:r>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Personal Information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Personal Computers </a:t>
            </a:r>
          </a:p>
          <a:p>
            <a:r>
              <a:rPr lang="en-US" dirty="0" smtClean="0"/>
              <a:t>Tax Returns</a:t>
            </a:r>
          </a:p>
          <a:p>
            <a:r>
              <a:rPr lang="en-US" dirty="0" smtClean="0"/>
              <a:t>Paper files including work papers </a:t>
            </a:r>
          </a:p>
          <a:p>
            <a:r>
              <a:rPr lang="en-US" dirty="0" smtClean="0"/>
              <a:t>Digital Fax Machines</a:t>
            </a:r>
          </a:p>
          <a:p>
            <a:r>
              <a:rPr lang="en-US" dirty="0" smtClean="0"/>
              <a:t>Copiers</a:t>
            </a:r>
          </a:p>
          <a:p>
            <a:r>
              <a:rPr lang="en-US" dirty="0" smtClean="0"/>
              <a:t>Digital files stored in The Cloud.</a:t>
            </a:r>
          </a:p>
          <a:p>
            <a:pPr>
              <a:buNone/>
            </a:pPr>
            <a:endParaRPr lang="en-US" dirty="0" smtClean="0"/>
          </a:p>
          <a:p>
            <a:r>
              <a:rPr lang="en-US" dirty="0" smtClean="0"/>
              <a:t>The IRS is pushing for universal electronic filing for everything it receives from tax return prepares and filing from The Cloud creates numerous security issues.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Footprints</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r>
              <a:rPr lang="en-US" dirty="0" smtClean="0"/>
              <a:t>Copiers:</a:t>
            </a:r>
          </a:p>
          <a:p>
            <a:pPr>
              <a:buNone/>
            </a:pPr>
            <a:r>
              <a:rPr lang="en-US" dirty="0" smtClean="0">
                <a:hlinkClick r:id="rId2"/>
              </a:rPr>
              <a:t>http://www.youtube.com/watch?v=6pIFUOav2xE</a:t>
            </a:r>
            <a:endParaRPr lang="en-US" dirty="0" smtClean="0"/>
          </a:p>
          <a:p>
            <a:pPr>
              <a:buNone/>
            </a:pPr>
            <a:endParaRPr lang="en-US" dirty="0" smtClean="0"/>
          </a:p>
          <a:p>
            <a:r>
              <a:rPr lang="en-US" dirty="0" smtClean="0"/>
              <a:t>Personal Computers &amp; how to destroy a Hard Drive:</a:t>
            </a:r>
          </a:p>
          <a:p>
            <a:pPr>
              <a:buNone/>
            </a:pPr>
            <a:r>
              <a:rPr lang="en-US" dirty="0" smtClean="0">
                <a:hlinkClick r:id="rId3"/>
              </a:rPr>
              <a:t>http://www.youtube.com/watch?v=dYcPT-xrLBM</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 </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Cloud computing is a computing resource deployment and procurement model that enables an organization to obtain its computing resources and applications from any location via an Internet connection. Depending on the cloud solution model an organization adopts, all or part of the organization’s hardware, software, and data might no longer reside on its own technology infrastructure. Instead, all of these resources may reside in a technology center shared with other organizations and managed by a third-party vendor.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Many cloud service providers (“CSPs”)are relatively young companies, or the cloud computing business line is a new one for a well-established company. Hence, the projected longevity and profitability of cloud services are unknown. Some CSPs are curtailing their cloud service offerings because they are not profitable. Some CSPs might eventually go through a consolidation period. As a result, CSP customers might face operational disruptions or incur the time and expense of researching and adopting an alternative solution, such as converting back to in-house hosted solutions. Plans for such need to be included in any Cloud Based Computing plan.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2266</TotalTime>
  <Words>2311</Words>
  <Application>Microsoft Office PowerPoint</Application>
  <PresentationFormat>On-screen Show (4:3)</PresentationFormat>
  <Paragraphs>182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Client Privacy in the New IT Environment Including the Challenges of Cloud Computing  Texas CPA Tax Institute Nov. 12, 13, 2012        William C. Nantz, CPA, CFF, CGMA, RTRP, MBA, JD The Nantz Law Firm 2828 Bammel Lane, Suite 810   Houston, Texas 77098      713.542.5477  bill@nantzlaw.com </vt:lpstr>
      <vt:lpstr>William C. Nantz, CPA, CFF, MBA, JD</vt:lpstr>
      <vt:lpstr>   Confusion </vt:lpstr>
      <vt:lpstr>Privacy Policy Issues</vt:lpstr>
      <vt:lpstr>Privacy Policy Issue</vt:lpstr>
      <vt:lpstr>Where to find Personal Information</vt:lpstr>
      <vt:lpstr>Digital Footprints</vt:lpstr>
      <vt:lpstr>Cloud Computing </vt:lpstr>
      <vt:lpstr>Cloud Computing</vt:lpstr>
      <vt:lpstr>Personal Information</vt:lpstr>
      <vt:lpstr>What is Personal Identifying Information?</vt:lpstr>
      <vt:lpstr>What is Personal Identifying Information?</vt:lpstr>
      <vt:lpstr>IRS Definition of Personal Identifying Information</vt:lpstr>
      <vt:lpstr>Agencies Enforcing Privacy Rules</vt:lpstr>
      <vt:lpstr>Penalties for Reveling Personal Information</vt:lpstr>
      <vt:lpstr>Penalties for Reveling Personal Information</vt:lpstr>
      <vt:lpstr>AICPA/TSBPA Position </vt:lpstr>
      <vt:lpstr>TSBPA Position</vt:lpstr>
      <vt:lpstr>TSBPA Position</vt:lpstr>
      <vt:lpstr>AICPA Privacy Checklist</vt:lpstr>
      <vt:lpstr>IRS Position </vt:lpstr>
      <vt:lpstr>Cloud Adds New Parties  to the Privacy Party</vt:lpstr>
      <vt:lpstr>IRS Position </vt:lpstr>
      <vt:lpstr>IRS Position </vt:lpstr>
      <vt:lpstr>Cloud Computing Considerations</vt:lpstr>
      <vt:lpstr>Conclusion </vt:lpstr>
      <vt:lpstr>Conclusion </vt:lpstr>
      <vt:lpstr>Resources</vt:lpstr>
      <vt:lpstr>Slide 29</vt:lpstr>
    </vt:vector>
  </TitlesOfParts>
  <Company>South Texas College of Law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Issues Facing CPAs Presentation Outline    William C. Nantz, CPA, CFF, MBA, JD The Nantz Law Firm 2828 Bammel Lane, Suite 810   Houston, Texas 77098      713.542.5477  bill@nantzlaw.com</dc:title>
  <dc:creator>Casey Little</dc:creator>
  <cp:lastModifiedBy>bill</cp:lastModifiedBy>
  <cp:revision>86</cp:revision>
  <dcterms:created xsi:type="dcterms:W3CDTF">2010-11-09T19:01:25Z</dcterms:created>
  <dcterms:modified xsi:type="dcterms:W3CDTF">2012-11-13T02:57:35Z</dcterms:modified>
</cp:coreProperties>
</file>